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Lato" panose="020F05020202040302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pluXSuIOigmWVHWYa383XS1vv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Sophie Bezer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CB2220-53C1-4084-AFCB-F63C3AD37300}">
  <a:tblStyle styleId="{D1CB2220-53C1-4084-AFCB-F63C3AD3730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3-07T22:19:49.641" idx="1">
    <p:pos x="95" y="663"/>
    <p:text>We assumed this was a team name; please let us know if we should change that!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I8CZSv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anada.ca/en/services/benefits/dental/dental-care-plan/qualify.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2" name="Google Shape;262;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CA"/>
              <a:t>15, 517 link clicks when live….EN (450kish visits)</a:t>
            </a:r>
            <a:endParaRPr/>
          </a:p>
        </p:txBody>
      </p:sp>
      <p:sp>
        <p:nvSpPr>
          <p:cNvPr id="376" name="Google Shape;376;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CA" sz="1300">
                <a:solidFill>
                  <a:schemeClr val="dk1"/>
                </a:solidFill>
                <a:highlight>
                  <a:srgbClr val="FFFF00"/>
                </a:highlight>
                <a:latin typeface="Calibri"/>
                <a:ea typeface="Calibri"/>
                <a:cs typeface="Calibri"/>
                <a:sym typeface="Calibri"/>
              </a:rPr>
              <a:t>Checkbox link clicks: 4871</a:t>
            </a:r>
            <a:endParaRPr sz="1300">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fr-CA" sz="1300">
                <a:solidFill>
                  <a:schemeClr val="dk1"/>
                </a:solidFill>
                <a:highlight>
                  <a:srgbClr val="FFFF00"/>
                </a:highlight>
                <a:latin typeface="Calibri"/>
                <a:ea typeface="Calibri"/>
                <a:cs typeface="Calibri"/>
                <a:sym typeface="Calibri"/>
              </a:rPr>
              <a:t>Open rates: 15%</a:t>
            </a:r>
            <a:endParaRPr sz="1300">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fr-CA" sz="1300">
                <a:solidFill>
                  <a:schemeClr val="dk1"/>
                </a:solidFill>
                <a:highlight>
                  <a:srgbClr val="FFFF00"/>
                </a:highlight>
                <a:latin typeface="Calibri"/>
                <a:ea typeface="Calibri"/>
                <a:cs typeface="Calibri"/>
                <a:sym typeface="Calibri"/>
              </a:rPr>
              <a:t>December 11-31, 2023: 4912 English / 74,355 visits</a:t>
            </a:r>
            <a:endParaRPr sz="1300">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391" name="Google Shape;391;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4" name="Google Shape;424;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0" name="Google Shape;430;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CA"/>
              <a:t>“</a:t>
            </a:r>
            <a:r>
              <a:rPr lang="fr-CA" sz="1200">
                <a:solidFill>
                  <a:srgbClr val="222222"/>
                </a:solidFill>
                <a:highlight>
                  <a:srgbClr val="FFFFFF"/>
                </a:highlight>
              </a:rPr>
              <a:t>Eligible seniors are now receiving letters inviting them to sign up for Canada's $13 billion national dental care plan — but there's a catch.</a:t>
            </a:r>
            <a:endParaRPr sz="1200">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fr-CA" sz="1200">
                <a:solidFill>
                  <a:srgbClr val="222222"/>
                </a:solidFill>
                <a:highlight>
                  <a:srgbClr val="FFFFFF"/>
                </a:highlight>
              </a:rPr>
              <a:t>Those who currently have private dental insurance do not qualify for the national plan.</a:t>
            </a:r>
            <a:endParaRPr sz="1200">
              <a:solidFill>
                <a:srgbClr val="222222"/>
              </a:solidFill>
              <a:highlight>
                <a:srgbClr val="FFFFFF"/>
              </a:highlight>
            </a:endParaRPr>
          </a:p>
          <a:p>
            <a:pPr marL="0" lvl="0" indent="0" algn="l" rtl="0">
              <a:lnSpc>
                <a:spcPct val="115000"/>
              </a:lnSpc>
              <a:spcBef>
                <a:spcPts val="2100"/>
              </a:spcBef>
              <a:spcAft>
                <a:spcPts val="0"/>
              </a:spcAft>
              <a:buClr>
                <a:schemeClr val="dk1"/>
              </a:buClr>
              <a:buSzPts val="1100"/>
              <a:buFont typeface="Arial"/>
              <a:buNone/>
            </a:pPr>
            <a:r>
              <a:rPr lang="fr-CA" sz="1200">
                <a:solidFill>
                  <a:srgbClr val="222222"/>
                </a:solidFill>
                <a:highlight>
                  <a:srgbClr val="FFFFFF"/>
                </a:highlight>
              </a:rPr>
              <a:t>And </a:t>
            </a:r>
            <a:r>
              <a:rPr lang="fr-CA" sz="1200">
                <a:solidFill>
                  <a:srgbClr val="0550C8"/>
                </a:solidFill>
                <a:highlight>
                  <a:srgbClr val="FFFFFF"/>
                </a:highlight>
                <a:uFill>
                  <a:noFill/>
                </a:uFill>
                <a:hlinkClick r:id="rId3">
                  <a:extLst>
                    <a:ext uri="{A12FA001-AC4F-418D-AE19-62706E023703}">
                      <ahyp:hlinkClr xmlns:ahyp="http://schemas.microsoft.com/office/drawing/2018/hyperlinkcolor" val="tx"/>
                    </a:ext>
                  </a:extLst>
                </a:hlinkClick>
              </a:rPr>
              <a:t>according to a government website</a:t>
            </a:r>
            <a:r>
              <a:rPr lang="fr-CA" sz="1200">
                <a:solidFill>
                  <a:srgbClr val="222222"/>
                </a:solidFill>
                <a:highlight>
                  <a:srgbClr val="FFFFFF"/>
                </a:highlight>
              </a:rPr>
              <a:t> explaining the plan, anyone who opts out of "available benefits" is "still considered to have access to dental insurance."</a:t>
            </a:r>
            <a:endParaRPr sz="1200">
              <a:solidFill>
                <a:srgbClr val="222222"/>
              </a:solidFill>
              <a:highlight>
                <a:srgbClr val="FFFFFF"/>
              </a:highlight>
            </a:endParaRPr>
          </a:p>
          <a:p>
            <a:pPr marL="0" lvl="0" indent="0" algn="l" rtl="0">
              <a:lnSpc>
                <a:spcPct val="115000"/>
              </a:lnSpc>
              <a:spcBef>
                <a:spcPts val="2100"/>
              </a:spcBef>
              <a:spcAft>
                <a:spcPts val="0"/>
              </a:spcAft>
              <a:buClr>
                <a:schemeClr val="dk1"/>
              </a:buClr>
              <a:buSzPts val="1100"/>
              <a:buFont typeface="Arial"/>
              <a:buNone/>
            </a:pPr>
            <a:r>
              <a:rPr lang="fr-CA" sz="1200">
                <a:solidFill>
                  <a:srgbClr val="222222"/>
                </a:solidFill>
                <a:highlight>
                  <a:srgbClr val="FFFFFF"/>
                </a:highlight>
              </a:rPr>
              <a:t>That seems to mean that switching from a private plan to the public plan isn't permitted. But the federal health minister's office has yet to clarify the rule.</a:t>
            </a:r>
            <a:endParaRPr sz="1200">
              <a:solidFill>
                <a:srgbClr val="222222"/>
              </a:solidFill>
              <a:highlight>
                <a:srgbClr val="FFFFFF"/>
              </a:highlight>
            </a:endParaRPr>
          </a:p>
          <a:p>
            <a:pPr marL="0" lvl="0" indent="0" algn="l" rtl="0">
              <a:lnSpc>
                <a:spcPct val="115000"/>
              </a:lnSpc>
              <a:spcBef>
                <a:spcPts val="2100"/>
              </a:spcBef>
              <a:spcAft>
                <a:spcPts val="2100"/>
              </a:spcAft>
              <a:buSzPts val="1100"/>
              <a:buNone/>
            </a:pPr>
            <a:r>
              <a:rPr lang="fr-CA" sz="1200">
                <a:solidFill>
                  <a:srgbClr val="222222"/>
                </a:solidFill>
                <a:highlight>
                  <a:srgbClr val="FFFFFF"/>
                </a:highlight>
              </a:rPr>
              <a:t>The uncertainty has seniors with minimal private dental coverage, or those who purchased plans themselves, wondering whether they're being left behind.”</a:t>
            </a:r>
            <a:endParaRPr/>
          </a:p>
        </p:txBody>
      </p:sp>
      <p:sp>
        <p:nvSpPr>
          <p:cNvPr id="449" name="Google Shape;449;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8" name="Google Shape;458;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5" name="Google Shape;475;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_Mountains_002">
  <p:cSld name="Cover_Slide_EN">
    <p:bg>
      <p:bgPr>
        <a:solidFill>
          <a:srgbClr val="000000"/>
        </a:solidFill>
        <a:effectLst/>
      </p:bgPr>
    </p:bg>
    <p:spTree>
      <p:nvGrpSpPr>
        <p:cNvPr id="1" name="Shape 9"/>
        <p:cNvGrpSpPr/>
        <p:nvPr/>
      </p:nvGrpSpPr>
      <p:grpSpPr>
        <a:xfrm>
          <a:off x="0" y="0"/>
          <a:ext cx="0" cy="0"/>
          <a:chOff x="0" y="0"/>
          <a:chExt cx="0" cy="0"/>
        </a:xfrm>
      </p:grpSpPr>
      <p:pic>
        <p:nvPicPr>
          <p:cNvPr id="10" name="Google Shape;10;p27"/>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11" name="Google Shape;11;p27"/>
          <p:cNvSpPr/>
          <p:nvPr/>
        </p:nvSpPr>
        <p:spPr>
          <a:xfrm>
            <a:off x="0" y="0"/>
            <a:ext cx="9144000" cy="5143500"/>
          </a:xfrm>
          <a:prstGeom prst="flowChartProcess">
            <a:avLst/>
          </a:prstGeom>
          <a:solidFill>
            <a:srgbClr val="000000">
              <a:alpha val="3137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 name="Google Shape;12;p27"/>
          <p:cNvPicPr preferRelativeResize="0"/>
          <p:nvPr/>
        </p:nvPicPr>
        <p:blipFill rotWithShape="1">
          <a:blip r:embed="rId3">
            <a:alphaModFix/>
          </a:blip>
          <a:srcRect/>
          <a:stretch/>
        </p:blipFill>
        <p:spPr>
          <a:xfrm>
            <a:off x="6542342" y="366109"/>
            <a:ext cx="1894224" cy="452126"/>
          </a:xfrm>
          <a:prstGeom prst="rect">
            <a:avLst/>
          </a:prstGeom>
          <a:noFill/>
          <a:ln>
            <a:noFill/>
          </a:ln>
        </p:spPr>
      </p:pic>
    </p:spTree>
  </p:cSld>
  <p:clrMapOvr>
    <a:masterClrMapping/>
  </p:clrMapOvr>
  <p:extLst>
    <p:ext uri="{DCECCB84-F9BA-43D5-87BE-67443E8EF086}">
      <p15:sldGuideLst xmlns:p15="http://schemas.microsoft.com/office/powerpoint/2012/main">
        <p15:guide id="1" pos="461">
          <p15:clr>
            <a:srgbClr val="FA7B17"/>
          </p15:clr>
        </p15:guide>
        <p15:guide id="2" orient="horz" pos="231">
          <p15:clr>
            <a:srgbClr val="FA7B17"/>
          </p15:clr>
        </p15:guide>
        <p15:guide id="3" orient="horz" pos="515">
          <p15:clr>
            <a:srgbClr val="FA7B17"/>
          </p15:clr>
        </p15:guide>
        <p15:guide id="4" orient="horz" pos="3011">
          <p15:clr>
            <a:srgbClr val="FA7B17"/>
          </p15:clr>
        </p15:guide>
        <p15:guide id="5" pos="5530">
          <p15:clr>
            <a:srgbClr val="FA7B17"/>
          </p15:clr>
        </p15:guide>
        <p15:guide id="6" orient="horz" pos="747">
          <p15:clr>
            <a:srgbClr val="FA7B17"/>
          </p15:clr>
        </p15:guide>
        <p15:guide id="7" orient="horz" pos="2781">
          <p15:clr>
            <a:srgbClr val="FA7B17"/>
          </p15:clr>
        </p15:guide>
        <p15:guide id="8" pos="5299">
          <p15:clr>
            <a:srgbClr val="FA7B17"/>
          </p15:clr>
        </p15:guide>
        <p15:guide id="9" pos="766">
          <p15:clr>
            <a:srgbClr val="FA7B17"/>
          </p15:clr>
        </p15:guide>
        <p15:guide id="10" pos="230">
          <p15:clr>
            <a:srgbClr val="FA7B17"/>
          </p15:clr>
        </p15:guide>
        <p15:guide id="11" pos="1920">
          <p15:clr>
            <a:srgbClr val="FA7B17"/>
          </p15:clr>
        </p15:guide>
        <p15:guide id="12" pos="3840">
          <p15:clr>
            <a:srgbClr val="FA7B17"/>
          </p15:clr>
        </p15:guide>
        <p15:guide id="13" orient="horz" pos="1620">
          <p15:clr>
            <a:srgbClr val="FA7B17"/>
          </p15:clr>
        </p15:guide>
        <p15:guide id="14"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3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7" name="Google Shape;47;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4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0" name="Google Shape;50;p4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1" name="Google Shape;5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bg>
      <p:bgPr>
        <a:solidFill>
          <a:srgbClr val="FFFFFF"/>
        </a:solidFill>
        <a:effectLst/>
      </p:bgPr>
    </p:bg>
    <p:spTree>
      <p:nvGrpSpPr>
        <p:cNvPr id="1" name="Shape 54"/>
        <p:cNvGrpSpPr/>
        <p:nvPr/>
      </p:nvGrpSpPr>
      <p:grpSpPr>
        <a:xfrm>
          <a:off x="0" y="0"/>
          <a:ext cx="0" cy="0"/>
          <a:chOff x="0" y="0"/>
          <a:chExt cx="0" cy="0"/>
        </a:xfrm>
      </p:grpSpPr>
      <p:sp>
        <p:nvSpPr>
          <p:cNvPr id="55" name="Google Shape;55;p42"/>
          <p:cNvSpPr txBox="1">
            <a:spLocks noGrp="1"/>
          </p:cNvSpPr>
          <p:nvPr>
            <p:ph type="sldNum" idx="12"/>
          </p:nvPr>
        </p:nvSpPr>
        <p:spPr>
          <a:xfrm>
            <a:off x="4484618" y="4905375"/>
            <a:ext cx="245400" cy="176100"/>
          </a:xfrm>
          <a:prstGeom prst="rect">
            <a:avLst/>
          </a:prstGeom>
          <a:noFill/>
          <a:ln>
            <a:noFill/>
          </a:ln>
        </p:spPr>
        <p:txBody>
          <a:bodyPr spcFirstLastPara="1" wrap="square" lIns="19050" tIns="19050" rIns="19050" bIns="19050" anchor="t" anchorCtr="0">
            <a:noAutofit/>
          </a:bodyPr>
          <a:lstStyle>
            <a:lvl1pPr marL="0" marR="0" lvl="0"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900"/>
              <a:buFont typeface="Helvetica Neue"/>
              <a:buNone/>
              <a:defRPr sz="1000" b="0" i="0" u="none" strike="noStrike" cap="none">
                <a:solidFill>
                  <a:schemeClr val="dk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Green_Blank">
    <p:spTree>
      <p:nvGrpSpPr>
        <p:cNvPr id="1" name="Shape 58"/>
        <p:cNvGrpSpPr/>
        <p:nvPr/>
      </p:nvGrpSpPr>
      <p:grpSpPr>
        <a:xfrm>
          <a:off x="0" y="0"/>
          <a:ext cx="0" cy="0"/>
          <a:chOff x="0" y="0"/>
          <a:chExt cx="0" cy="0"/>
        </a:xfrm>
      </p:grpSpPr>
      <p:sp>
        <p:nvSpPr>
          <p:cNvPr id="59" name="Google Shape;59;p29"/>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r-CA"/>
              <a:t>‹#›</a:t>
            </a:fld>
            <a:endParaRPr/>
          </a:p>
        </p:txBody>
      </p:sp>
      <p:sp>
        <p:nvSpPr>
          <p:cNvPr id="60" name="Google Shape;60;p29"/>
          <p:cNvSpPr txBox="1"/>
          <p:nvPr/>
        </p:nvSpPr>
        <p:spPr>
          <a:xfrm>
            <a:off x="186266" y="181001"/>
            <a:ext cx="4572000" cy="738900"/>
          </a:xfrm>
          <a:prstGeom prst="rect">
            <a:avLst/>
          </a:prstGeom>
          <a:noFill/>
          <a:ln>
            <a:noFill/>
          </a:ln>
        </p:spPr>
        <p:txBody>
          <a:bodyPr spcFirstLastPara="1" wrap="square" lIns="91425" tIns="45700" rIns="91425" bIns="45700" anchor="t" anchorCtr="0">
            <a:spAutoFit/>
          </a:bodyPr>
          <a:lstStyle/>
          <a:p>
            <a:pPr marL="179997" marR="0" lvl="0" indent="0" algn="l" rtl="0">
              <a:lnSpc>
                <a:spcPct val="100000"/>
              </a:lnSpc>
              <a:spcBef>
                <a:spcPts val="0"/>
              </a:spcBef>
              <a:spcAft>
                <a:spcPts val="0"/>
              </a:spcAft>
              <a:buClr>
                <a:srgbClr val="000000"/>
              </a:buClr>
              <a:buSzPts val="1400"/>
              <a:buFont typeface="Arial"/>
              <a:buNone/>
            </a:pPr>
            <a:r>
              <a:rPr lang="fr-CA" sz="1400" b="1" i="1" u="none" strike="noStrike" cap="none">
                <a:solidFill>
                  <a:schemeClr val="lt1"/>
                </a:solidFill>
                <a:latin typeface="Calibri"/>
                <a:ea typeface="Calibri"/>
                <a:cs typeface="Calibri"/>
                <a:sym typeface="Calibri"/>
              </a:rPr>
              <a:t>Active</a:t>
            </a:r>
            <a:r>
              <a:rPr lang="fr-CA" sz="1400" b="1" i="0" u="none" strike="noStrike" cap="none">
                <a:solidFill>
                  <a:schemeClr val="lt1"/>
                </a:solidFill>
                <a:latin typeface="Calibri"/>
                <a:ea typeface="Calibri"/>
                <a:cs typeface="Calibri"/>
                <a:sym typeface="Calibri"/>
              </a:rPr>
              <a:t>: Internal Kick-Off — Examples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fr-CA" sz="1400" b="0" i="0" u="none" strike="noStrike" cap="none">
                <a:solidFill>
                  <a:schemeClr val="lt1"/>
                </a:solidFill>
                <a:latin typeface="Calibri"/>
                <a:ea typeface="Calibri"/>
                <a:cs typeface="Calibri"/>
                <a:sym typeface="Calibri"/>
              </a:rPr>
            </a:br>
            <a:endParaRPr sz="1400" b="0" i="0" u="none" strike="noStrike" cap="none">
              <a:solidFill>
                <a:schemeClr val="lt1"/>
              </a:solidFill>
              <a:latin typeface="Calibri"/>
              <a:ea typeface="Calibri"/>
              <a:cs typeface="Calibri"/>
              <a:sym typeface="Calibri"/>
            </a:endParaRPr>
          </a:p>
        </p:txBody>
      </p:sp>
      <p:sp>
        <p:nvSpPr>
          <p:cNvPr id="61" name="Google Shape;61;p29"/>
          <p:cNvSpPr/>
          <p:nvPr/>
        </p:nvSpPr>
        <p:spPr>
          <a:xfrm>
            <a:off x="0" y="0"/>
            <a:ext cx="9144000" cy="838200"/>
          </a:xfrm>
          <a:prstGeom prst="rect">
            <a:avLst/>
          </a:prstGeom>
          <a:solidFill>
            <a:srgbClr val="115740"/>
          </a:solidFill>
          <a:ln>
            <a:noFill/>
          </a:ln>
        </p:spPr>
        <p:txBody>
          <a:bodyPr spcFirstLastPara="1" wrap="square" lIns="91425" tIns="45700" rIns="91425" bIns="45700" anchor="ctr" anchorCtr="0">
            <a:noAutofit/>
          </a:bodyPr>
          <a:lstStyle/>
          <a:p>
            <a:pPr marL="269875"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ndard Text Slide 1">
  <p:cSld name="Title_1">
    <p:spTree>
      <p:nvGrpSpPr>
        <p:cNvPr id="1" name="Shape 62"/>
        <p:cNvGrpSpPr/>
        <p:nvPr/>
      </p:nvGrpSpPr>
      <p:grpSpPr>
        <a:xfrm>
          <a:off x="0" y="0"/>
          <a:ext cx="0" cy="0"/>
          <a:chOff x="0" y="0"/>
          <a:chExt cx="0" cy="0"/>
        </a:xfrm>
      </p:grpSpPr>
      <p:sp>
        <p:nvSpPr>
          <p:cNvPr id="63" name="Google Shape;63;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
        <p:nvSpPr>
          <p:cNvPr id="64" name="Google Shape;64;p30"/>
          <p:cNvSpPr/>
          <p:nvPr/>
        </p:nvSpPr>
        <p:spPr>
          <a:xfrm>
            <a:off x="1218175" y="2289900"/>
            <a:ext cx="171000" cy="5637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5" name="Google Shape;65;p30"/>
          <p:cNvSpPr txBox="1">
            <a:spLocks noGrp="1"/>
          </p:cNvSpPr>
          <p:nvPr>
            <p:ph type="title"/>
          </p:nvPr>
        </p:nvSpPr>
        <p:spPr>
          <a:xfrm>
            <a:off x="1660500" y="2289899"/>
            <a:ext cx="5061000" cy="563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tandard Slide (Header+Text Small)" type="twoColTx">
  <p:cSld name="TITLE_AND_TWO_COLUMNS">
    <p:spTree>
      <p:nvGrpSpPr>
        <p:cNvPr id="1" name="Shape 66"/>
        <p:cNvGrpSpPr/>
        <p:nvPr/>
      </p:nvGrpSpPr>
      <p:grpSpPr>
        <a:xfrm>
          <a:off x="0" y="0"/>
          <a:ext cx="0" cy="0"/>
          <a:chOff x="0" y="0"/>
          <a:chExt cx="0" cy="0"/>
        </a:xfrm>
      </p:grpSpPr>
      <p:sp>
        <p:nvSpPr>
          <p:cNvPr id="67" name="Google Shape;67;p43"/>
          <p:cNvSpPr/>
          <p:nvPr/>
        </p:nvSpPr>
        <p:spPr>
          <a:xfrm>
            <a:off x="1218175" y="1710575"/>
            <a:ext cx="171000" cy="1663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8" name="Google Shape;68;p43"/>
          <p:cNvSpPr txBox="1">
            <a:spLocks noGrp="1"/>
          </p:cNvSpPr>
          <p:nvPr>
            <p:ph type="title"/>
          </p:nvPr>
        </p:nvSpPr>
        <p:spPr>
          <a:xfrm>
            <a:off x="1660500" y="1604395"/>
            <a:ext cx="5061000" cy="660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43"/>
          <p:cNvSpPr txBox="1">
            <a:spLocks noGrp="1"/>
          </p:cNvSpPr>
          <p:nvPr>
            <p:ph type="subTitle" idx="1"/>
          </p:nvPr>
        </p:nvSpPr>
        <p:spPr>
          <a:xfrm>
            <a:off x="1660500" y="2335825"/>
            <a:ext cx="4933500" cy="1038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grpSp>
        <p:nvGrpSpPr>
          <p:cNvPr id="72" name="Google Shape;72;p44"/>
          <p:cNvGrpSpPr/>
          <p:nvPr/>
        </p:nvGrpSpPr>
        <p:grpSpPr>
          <a:xfrm>
            <a:off x="0" y="4461933"/>
            <a:ext cx="9144000" cy="681600"/>
            <a:chOff x="0" y="4461933"/>
            <a:chExt cx="9144000" cy="681600"/>
          </a:xfrm>
        </p:grpSpPr>
        <p:sp>
          <p:nvSpPr>
            <p:cNvPr id="73" name="Google Shape;73;p44"/>
            <p:cNvSpPr/>
            <p:nvPr/>
          </p:nvSpPr>
          <p:spPr>
            <a:xfrm>
              <a:off x="0" y="4461933"/>
              <a:ext cx="9144000" cy="68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74" name="Google Shape;74;p44"/>
            <p:cNvPicPr preferRelativeResize="0"/>
            <p:nvPr/>
          </p:nvPicPr>
          <p:blipFill rotWithShape="1">
            <a:blip r:embed="rId2">
              <a:alphaModFix/>
            </a:blip>
            <a:srcRect/>
            <a:stretch/>
          </p:blipFill>
          <p:spPr>
            <a:xfrm>
              <a:off x="7934167" y="4685688"/>
              <a:ext cx="957833" cy="219687"/>
            </a:xfrm>
            <a:prstGeom prst="rect">
              <a:avLst/>
            </a:prstGeom>
            <a:noFill/>
            <a:ln>
              <a:noFill/>
            </a:ln>
          </p:spPr>
        </p:pic>
        <p:pic>
          <p:nvPicPr>
            <p:cNvPr id="75" name="Google Shape;75;p44"/>
            <p:cNvPicPr preferRelativeResize="0"/>
            <p:nvPr/>
          </p:nvPicPr>
          <p:blipFill rotWithShape="1">
            <a:blip r:embed="rId3">
              <a:alphaModFix/>
            </a:blip>
            <a:srcRect/>
            <a:stretch/>
          </p:blipFill>
          <p:spPr>
            <a:xfrm>
              <a:off x="252000" y="4685688"/>
              <a:ext cx="1171661" cy="219687"/>
            </a:xfrm>
            <a:prstGeom prst="rect">
              <a:avLst/>
            </a:prstGeom>
            <a:noFill/>
            <a:ln>
              <a:noFill/>
            </a:ln>
          </p:spPr>
        </p:pic>
      </p:grpSp>
      <p:sp>
        <p:nvSpPr>
          <p:cNvPr id="76" name="Google Shape;76;p44"/>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r-CA"/>
              <a:t>‹#›</a:t>
            </a:fld>
            <a:endParaRPr/>
          </a:p>
        </p:txBody>
      </p:sp>
      <p:sp>
        <p:nvSpPr>
          <p:cNvPr id="77" name="Google Shape;77;p44"/>
          <p:cNvSpPr txBox="1"/>
          <p:nvPr/>
        </p:nvSpPr>
        <p:spPr>
          <a:xfrm>
            <a:off x="186266" y="181001"/>
            <a:ext cx="4572000" cy="738900"/>
          </a:xfrm>
          <a:prstGeom prst="rect">
            <a:avLst/>
          </a:prstGeom>
          <a:noFill/>
          <a:ln>
            <a:noFill/>
          </a:ln>
        </p:spPr>
        <p:txBody>
          <a:bodyPr spcFirstLastPara="1" wrap="square" lIns="91425" tIns="45700" rIns="91425" bIns="45700" anchor="t" anchorCtr="0">
            <a:spAutoFit/>
          </a:bodyPr>
          <a:lstStyle/>
          <a:p>
            <a:pPr marL="179997" marR="0" lvl="0" indent="0" algn="l" rtl="0">
              <a:lnSpc>
                <a:spcPct val="100000"/>
              </a:lnSpc>
              <a:spcBef>
                <a:spcPts val="0"/>
              </a:spcBef>
              <a:spcAft>
                <a:spcPts val="0"/>
              </a:spcAft>
              <a:buClr>
                <a:srgbClr val="000000"/>
              </a:buClr>
              <a:buSzPts val="1400"/>
              <a:buFont typeface="Arial"/>
              <a:buNone/>
            </a:pPr>
            <a:r>
              <a:rPr lang="fr-CA" sz="1400" b="1" i="1" u="none" strike="noStrike" cap="none">
                <a:solidFill>
                  <a:schemeClr val="lt1"/>
                </a:solidFill>
                <a:latin typeface="Calibri"/>
                <a:ea typeface="Calibri"/>
                <a:cs typeface="Calibri"/>
                <a:sym typeface="Calibri"/>
              </a:rPr>
              <a:t>Active</a:t>
            </a:r>
            <a:r>
              <a:rPr lang="fr-CA" sz="1400" b="1" i="0" u="none" strike="noStrike" cap="none">
                <a:solidFill>
                  <a:schemeClr val="lt1"/>
                </a:solidFill>
                <a:latin typeface="Calibri"/>
                <a:ea typeface="Calibri"/>
                <a:cs typeface="Calibri"/>
                <a:sym typeface="Calibri"/>
              </a:rPr>
              <a:t>: Internal Kick-Off — Examples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fr-CA" sz="1400" b="0" i="0" u="none" strike="noStrike" cap="none">
                <a:solidFill>
                  <a:schemeClr val="lt1"/>
                </a:solidFill>
                <a:latin typeface="Calibri"/>
                <a:ea typeface="Calibri"/>
                <a:cs typeface="Calibri"/>
                <a:sym typeface="Calibri"/>
              </a:rPr>
            </a:br>
            <a:endParaRPr sz="1400" b="0" i="0" u="none" strike="noStrike" cap="none">
              <a:solidFill>
                <a:schemeClr val="lt1"/>
              </a:solidFill>
              <a:latin typeface="Calibri"/>
              <a:ea typeface="Calibri"/>
              <a:cs typeface="Calibri"/>
              <a:sym typeface="Calibri"/>
            </a:endParaRPr>
          </a:p>
        </p:txBody>
      </p:sp>
      <p:sp>
        <p:nvSpPr>
          <p:cNvPr id="78" name="Google Shape;78;p44"/>
          <p:cNvSpPr/>
          <p:nvPr/>
        </p:nvSpPr>
        <p:spPr>
          <a:xfrm>
            <a:off x="0" y="0"/>
            <a:ext cx="9144000" cy="838200"/>
          </a:xfrm>
          <a:prstGeom prst="rect">
            <a:avLst/>
          </a:prstGeom>
          <a:solidFill>
            <a:srgbClr val="115740"/>
          </a:solidFill>
          <a:ln>
            <a:noFill/>
          </a:ln>
        </p:spPr>
        <p:txBody>
          <a:bodyPr spcFirstLastPara="1" wrap="square" lIns="91425" tIns="45700" rIns="91425" bIns="45700" anchor="ctr" anchorCtr="0">
            <a:noAutofit/>
          </a:bodyPr>
          <a:lstStyle/>
          <a:p>
            <a:pPr marL="269875"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asic_Slide_FR">
    <p:spTree>
      <p:nvGrpSpPr>
        <p:cNvPr id="1" name="Shape 79"/>
        <p:cNvGrpSpPr/>
        <p:nvPr/>
      </p:nvGrpSpPr>
      <p:grpSpPr>
        <a:xfrm>
          <a:off x="0" y="0"/>
          <a:ext cx="0" cy="0"/>
          <a:chOff x="0" y="0"/>
          <a:chExt cx="0" cy="0"/>
        </a:xfrm>
      </p:grpSpPr>
      <p:sp>
        <p:nvSpPr>
          <p:cNvPr id="80" name="Google Shape;80;p45"/>
          <p:cNvSpPr/>
          <p:nvPr/>
        </p:nvSpPr>
        <p:spPr>
          <a:xfrm>
            <a:off x="0" y="4461933"/>
            <a:ext cx="9144000" cy="68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81" name="Google Shape;81;p45"/>
          <p:cNvPicPr preferRelativeResize="0"/>
          <p:nvPr/>
        </p:nvPicPr>
        <p:blipFill rotWithShape="1">
          <a:blip r:embed="rId2">
            <a:alphaModFix/>
          </a:blip>
          <a:srcRect/>
          <a:stretch/>
        </p:blipFill>
        <p:spPr>
          <a:xfrm>
            <a:off x="252000" y="4685688"/>
            <a:ext cx="1171661" cy="227440"/>
          </a:xfrm>
          <a:prstGeom prst="rect">
            <a:avLst/>
          </a:prstGeom>
          <a:noFill/>
          <a:ln>
            <a:noFill/>
          </a:ln>
        </p:spPr>
      </p:pic>
      <p:pic>
        <p:nvPicPr>
          <p:cNvPr id="82" name="Google Shape;82;p45"/>
          <p:cNvPicPr preferRelativeResize="0"/>
          <p:nvPr/>
        </p:nvPicPr>
        <p:blipFill rotWithShape="1">
          <a:blip r:embed="rId3">
            <a:alphaModFix/>
          </a:blip>
          <a:srcRect/>
          <a:stretch/>
        </p:blipFill>
        <p:spPr>
          <a:xfrm>
            <a:off x="7934167" y="4685688"/>
            <a:ext cx="957833" cy="219687"/>
          </a:xfrm>
          <a:prstGeom prst="rect">
            <a:avLst/>
          </a:prstGeom>
          <a:noFill/>
          <a:ln>
            <a:noFill/>
          </a:ln>
        </p:spPr>
      </p:pic>
      <p:sp>
        <p:nvSpPr>
          <p:cNvPr id="83" name="Google Shape;83;p45"/>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r-CA"/>
              <a:t>‹#›</a:t>
            </a:fld>
            <a:endParaRPr/>
          </a:p>
        </p:txBody>
      </p:sp>
      <p:sp>
        <p:nvSpPr>
          <p:cNvPr id="84" name="Google Shape;84;p45"/>
          <p:cNvSpPr txBox="1"/>
          <p:nvPr/>
        </p:nvSpPr>
        <p:spPr>
          <a:xfrm>
            <a:off x="186266" y="181001"/>
            <a:ext cx="4572000" cy="738900"/>
          </a:xfrm>
          <a:prstGeom prst="rect">
            <a:avLst/>
          </a:prstGeom>
          <a:noFill/>
          <a:ln>
            <a:noFill/>
          </a:ln>
        </p:spPr>
        <p:txBody>
          <a:bodyPr spcFirstLastPara="1" wrap="square" lIns="91425" tIns="45700" rIns="91425" bIns="45700" anchor="t" anchorCtr="0">
            <a:spAutoFit/>
          </a:bodyPr>
          <a:lstStyle/>
          <a:p>
            <a:pPr marL="179997" marR="0" lvl="0" indent="0" algn="l" rtl="0">
              <a:lnSpc>
                <a:spcPct val="100000"/>
              </a:lnSpc>
              <a:spcBef>
                <a:spcPts val="0"/>
              </a:spcBef>
              <a:spcAft>
                <a:spcPts val="0"/>
              </a:spcAft>
              <a:buClr>
                <a:srgbClr val="000000"/>
              </a:buClr>
              <a:buSzPts val="1400"/>
              <a:buFont typeface="Arial"/>
              <a:buNone/>
            </a:pPr>
            <a:r>
              <a:rPr lang="fr-CA" sz="1400" b="1" i="1" u="none" strike="noStrike" cap="none">
                <a:solidFill>
                  <a:schemeClr val="lt1"/>
                </a:solidFill>
                <a:latin typeface="Calibri"/>
                <a:ea typeface="Calibri"/>
                <a:cs typeface="Calibri"/>
                <a:sym typeface="Calibri"/>
              </a:rPr>
              <a:t>Active</a:t>
            </a:r>
            <a:r>
              <a:rPr lang="fr-CA" sz="1400" b="1" i="0" u="none" strike="noStrike" cap="none">
                <a:solidFill>
                  <a:schemeClr val="lt1"/>
                </a:solidFill>
                <a:latin typeface="Calibri"/>
                <a:ea typeface="Calibri"/>
                <a:cs typeface="Calibri"/>
                <a:sym typeface="Calibri"/>
              </a:rPr>
              <a:t>: Internal Kick-Off — Examples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fr-CA" sz="1400" b="0" i="0" u="none" strike="noStrike" cap="none">
                <a:solidFill>
                  <a:schemeClr val="lt1"/>
                </a:solidFill>
                <a:latin typeface="Calibri"/>
                <a:ea typeface="Calibri"/>
                <a:cs typeface="Calibri"/>
                <a:sym typeface="Calibri"/>
              </a:rPr>
            </a:br>
            <a:endParaRPr sz="1400" b="0" i="0" u="none" strike="noStrike" cap="none">
              <a:solidFill>
                <a:schemeClr val="lt1"/>
              </a:solidFill>
              <a:latin typeface="Calibri"/>
              <a:ea typeface="Calibri"/>
              <a:cs typeface="Calibri"/>
              <a:sym typeface="Calibri"/>
            </a:endParaRPr>
          </a:p>
        </p:txBody>
      </p:sp>
      <p:sp>
        <p:nvSpPr>
          <p:cNvPr id="85" name="Google Shape;85;p45"/>
          <p:cNvSpPr/>
          <p:nvPr/>
        </p:nvSpPr>
        <p:spPr>
          <a:xfrm>
            <a:off x="0" y="0"/>
            <a:ext cx="9144000" cy="838200"/>
          </a:xfrm>
          <a:prstGeom prst="rect">
            <a:avLst/>
          </a:prstGeom>
          <a:solidFill>
            <a:srgbClr val="115740"/>
          </a:solidFill>
          <a:ln>
            <a:noFill/>
          </a:ln>
        </p:spPr>
        <p:txBody>
          <a:bodyPr spcFirstLastPara="1" wrap="square" lIns="91425" tIns="45700" rIns="91425" bIns="45700" anchor="ctr" anchorCtr="0">
            <a:noAutofit/>
          </a:bodyPr>
          <a:lstStyle/>
          <a:p>
            <a:pPr marL="269875"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Break 1">
  <p:cSld name="Title_2">
    <p:bg>
      <p:bgPr>
        <a:solidFill>
          <a:schemeClr val="lt1"/>
        </a:solidFill>
        <a:effectLst/>
      </p:bgPr>
    </p:bg>
    <p:spTree>
      <p:nvGrpSpPr>
        <p:cNvPr id="1" name="Shape 86"/>
        <p:cNvGrpSpPr/>
        <p:nvPr/>
      </p:nvGrpSpPr>
      <p:grpSpPr>
        <a:xfrm>
          <a:off x="0" y="0"/>
          <a:ext cx="0" cy="0"/>
          <a:chOff x="0" y="0"/>
          <a:chExt cx="0" cy="0"/>
        </a:xfrm>
      </p:grpSpPr>
      <p:sp>
        <p:nvSpPr>
          <p:cNvPr id="87" name="Google Shape;8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
        <p:nvSpPr>
          <p:cNvPr id="88" name="Google Shape;88;p46"/>
          <p:cNvSpPr/>
          <p:nvPr/>
        </p:nvSpPr>
        <p:spPr>
          <a:xfrm rot="5400000">
            <a:off x="4524300" y="2400225"/>
            <a:ext cx="95400" cy="1309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6"/>
          <p:cNvSpPr txBox="1">
            <a:spLocks noGrp="1"/>
          </p:cNvSpPr>
          <p:nvPr>
            <p:ph type="title"/>
          </p:nvPr>
        </p:nvSpPr>
        <p:spPr>
          <a:xfrm>
            <a:off x="0" y="2253750"/>
            <a:ext cx="9144000" cy="6360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3000"/>
              <a:buFont typeface="Arial"/>
              <a:buNone/>
              <a:defRPr sz="30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600"/>
              <a:buFont typeface="Arial"/>
              <a:buNone/>
              <a:defRPr sz="36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3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8" name="Google Shape;3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 name="Google Shape;42;p3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3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 name="Google Shape;4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et-boew.github.io/v4.0-ci/docs/ref/datepicker/datepicker-en.html"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comments" Target="../comments/comment1.xml"/><Relationship Id="rId5" Type="http://schemas.openxmlformats.org/officeDocument/2006/relationships/hyperlink" Target="https://www.canada.ca/en/services/benefits/dental/dental-care-plan/apply.html" TargetMode="External"/><Relationship Id="rId4" Type="http://schemas.openxmlformats.org/officeDocument/2006/relationships/hyperlink" Target="https://designsystem.digital.gov/patterns/create-a-user-profile/date-of-birth/"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nada.ca/en/services/benefits/dental/dental-care-plan.html"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nada.ca/en/services/benefits/dental/dental-care-plan/qualify.html"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hyperlink" Target="https://www.canada.ca/en/services/benefits/dental.html" TargetMode="External"/><Relationship Id="rId4" Type="http://schemas.openxmlformats.org/officeDocument/2006/relationships/hyperlink" Target="https://www.canada.ca/en/services/benefits/dental/dental-care-plan.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hyperlink" Target="https://www.canada.ca/en/services/benefits/dental/dental-care-plan.html"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canada.ca/en/services/benefits/dental/dental-care-plan/qualify.html"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canada.ca/en/public-services-procurement/news/2023/09/the-government-of-canada-announces-progress-on-the-canadian-dental-care-plan.html"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nada.ca/en/services/benefits/dental/dental-care-plan/qualify.html"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hyperlink" Target="https://www.canada.ca/en/services/benefits/dental/dental-care-plan.html" TargetMode="External"/><Relationship Id="rId4" Type="http://schemas.openxmlformats.org/officeDocument/2006/relationships/hyperlink" Target="https://www.canada.ca/en/services/benefits/dental/dental-care-plan/providers.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bc.ca/news/politics/seniors-national-dental-care-plan-opt-out-private-insurance-1.7104855"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hyperlink" Target="https://www.cbc.ca/player/play/2306099779885" TargetMode="Externa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q5bh2Wt-nLzlVLyADRyyePp_L3KKGY9hkrkTFb2LqS4/edit#heading=h.mm62lv4ingq"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canada.ca/en/services/benefits/dental/dental-care-plan/apply.html"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designsystem.digital.gov/patterns/create-a-user-profile/date-of-birth/" TargetMode="External"/><Relationship Id="rId5" Type="http://schemas.openxmlformats.org/officeDocument/2006/relationships/hyperlink" Target="https://design-system.service.gov.uk/patterns/dates/"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3"/>
        <p:cNvGrpSpPr/>
        <p:nvPr/>
      </p:nvGrpSpPr>
      <p:grpSpPr>
        <a:xfrm>
          <a:off x="0" y="0"/>
          <a:ext cx="0" cy="0"/>
          <a:chOff x="0" y="0"/>
          <a:chExt cx="0" cy="0"/>
        </a:xfrm>
      </p:grpSpPr>
      <p:sp>
        <p:nvSpPr>
          <p:cNvPr id="94" name="Google Shape;94;p1"/>
          <p:cNvSpPr/>
          <p:nvPr/>
        </p:nvSpPr>
        <p:spPr>
          <a:xfrm>
            <a:off x="9525" y="3721025"/>
            <a:ext cx="9144000" cy="1422600"/>
          </a:xfrm>
          <a:prstGeom prst="rect">
            <a:avLst/>
          </a:prstGeom>
          <a:gradFill>
            <a:gsLst>
              <a:gs pos="0">
                <a:srgbClr val="000000"/>
              </a:gs>
              <a:gs pos="38000">
                <a:srgbClr val="000000">
                  <a:alpha val="48235"/>
                </a:srgbClr>
              </a:gs>
              <a:gs pos="69000">
                <a:srgbClr val="000000">
                  <a:alpha val="0"/>
                </a:srgbClr>
              </a:gs>
              <a:gs pos="100000">
                <a:srgbClr val="000000">
                  <a:alpha val="0"/>
                </a:srgbClr>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5" name="Google Shape;95;p1"/>
          <p:cNvSpPr txBox="1">
            <a:spLocks noGrp="1"/>
          </p:cNvSpPr>
          <p:nvPr>
            <p:ph type="title" idx="4294967295"/>
          </p:nvPr>
        </p:nvSpPr>
        <p:spPr>
          <a:xfrm>
            <a:off x="677550" y="1483563"/>
            <a:ext cx="7692000" cy="2447400"/>
          </a:xfrm>
          <a:prstGeom prst="rect">
            <a:avLst/>
          </a:prstGeom>
          <a:noFill/>
          <a:ln>
            <a:noFill/>
          </a:ln>
        </p:spPr>
        <p:txBody>
          <a:bodyPr spcFirstLastPara="1" wrap="square" lIns="0" tIns="0" rIns="0" bIns="0" anchor="ctr" anchorCtr="0">
            <a:noAutofit/>
          </a:bodyPr>
          <a:lstStyle/>
          <a:p>
            <a:pPr marL="0" lvl="0" indent="0" algn="l" rtl="0">
              <a:lnSpc>
                <a:spcPct val="80000"/>
              </a:lnSpc>
              <a:spcBef>
                <a:spcPts val="0"/>
              </a:spcBef>
              <a:spcAft>
                <a:spcPts val="0"/>
              </a:spcAft>
              <a:buClr>
                <a:schemeClr val="dk1"/>
              </a:buClr>
              <a:buSzPts val="1100"/>
              <a:buFont typeface="Arial"/>
              <a:buNone/>
            </a:pPr>
            <a:r>
              <a:rPr lang="fr-CA" sz="4300" b="1">
                <a:solidFill>
                  <a:schemeClr val="lt1"/>
                </a:solidFill>
                <a:latin typeface="Calibri"/>
                <a:ea typeface="Calibri"/>
                <a:cs typeface="Calibri"/>
                <a:sym typeface="Calibri"/>
              </a:rPr>
              <a:t>Rétroaction sur la page : améliorations au Régime canadien de soins dentaires</a:t>
            </a:r>
            <a:endParaRPr sz="4300" b="1">
              <a:solidFill>
                <a:schemeClr val="lt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endParaRPr sz="4300" b="1">
              <a:solidFill>
                <a:schemeClr val="lt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r>
              <a:rPr lang="fr-CA" sz="3800">
                <a:solidFill>
                  <a:schemeClr val="lt1"/>
                </a:solidFill>
                <a:latin typeface="Calibri"/>
                <a:ea typeface="Calibri"/>
                <a:cs typeface="Calibri"/>
                <a:sym typeface="Calibri"/>
              </a:rPr>
              <a:t>Itérations rapides après le lancement du programme</a:t>
            </a:r>
            <a:endParaRPr sz="3800">
              <a:solidFill>
                <a:schemeClr val="lt1"/>
              </a:solidFill>
              <a:latin typeface="Calibri"/>
              <a:ea typeface="Calibri"/>
              <a:cs typeface="Calibri"/>
              <a:sym typeface="Calibri"/>
            </a:endParaRPr>
          </a:p>
          <a:p>
            <a:pPr marL="0" lvl="0" indent="0" algn="l" rtl="0">
              <a:lnSpc>
                <a:spcPct val="80000"/>
              </a:lnSpc>
              <a:spcBef>
                <a:spcPts val="0"/>
              </a:spcBef>
              <a:spcAft>
                <a:spcPts val="0"/>
              </a:spcAft>
              <a:buClr>
                <a:schemeClr val="dk1"/>
              </a:buClr>
              <a:buSzPts val="1100"/>
              <a:buFont typeface="Arial"/>
              <a:buNone/>
            </a:pPr>
            <a:endParaRPr sz="38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r-CA" sz="2400">
                <a:solidFill>
                  <a:schemeClr val="lt1"/>
                </a:solidFill>
                <a:latin typeface="Calibri"/>
                <a:ea typeface="Calibri"/>
                <a:cs typeface="Calibri"/>
                <a:sym typeface="Calibri"/>
              </a:rPr>
              <a:t>Février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Affichage du calendrier des demandes</a:t>
            </a:r>
            <a:endParaRPr sz="2400" b="1" i="0" u="none" strike="noStrike" cap="none">
              <a:solidFill>
                <a:schemeClr val="lt1"/>
              </a:solidFill>
              <a:latin typeface="Calibri"/>
              <a:ea typeface="Calibri"/>
              <a:cs typeface="Calibri"/>
              <a:sym typeface="Calibri"/>
            </a:endParaRPr>
          </a:p>
        </p:txBody>
      </p:sp>
      <p:sp>
        <p:nvSpPr>
          <p:cNvPr id="202" name="Google Shape;202;p10"/>
          <p:cNvSpPr txBox="1"/>
          <p:nvPr/>
        </p:nvSpPr>
        <p:spPr>
          <a:xfrm>
            <a:off x="252000" y="899400"/>
            <a:ext cx="5456100" cy="4446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700" b="1" i="0" u="none" strike="noStrike" cap="none">
                <a:solidFill>
                  <a:schemeClr val="dk1"/>
                </a:solidFill>
                <a:latin typeface="Calibri"/>
                <a:ea typeface="Calibri"/>
                <a:cs typeface="Calibri"/>
                <a:sym typeface="Calibri"/>
              </a:rPr>
              <a:t>Élimination de l’accordéon qui contenait le calendrier des demandes. L</a:t>
            </a:r>
            <a:r>
              <a:rPr lang="fr-CA" sz="1700" b="1">
                <a:solidFill>
                  <a:schemeClr val="dk1"/>
                </a:solidFill>
                <a:latin typeface="Calibri"/>
                <a:ea typeface="Calibri"/>
                <a:cs typeface="Calibri"/>
                <a:sym typeface="Calibri"/>
              </a:rPr>
              <a:t>e</a:t>
            </a:r>
            <a:r>
              <a:rPr lang="fr-CA" sz="1700" b="1" i="0" u="none" strike="noStrike" cap="none">
                <a:solidFill>
                  <a:schemeClr val="dk1"/>
                </a:solidFill>
                <a:latin typeface="Calibri"/>
                <a:ea typeface="Calibri"/>
                <a:cs typeface="Calibri"/>
                <a:sym typeface="Calibri"/>
              </a:rPr>
              <a:t> tableau est plus facile à utiliser que l’assistant, puisqu’aucune action n’est requise.</a:t>
            </a: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400" b="1" i="0" u="none" strike="noStrike" cap="none">
              <a:solidFill>
                <a:schemeClr val="dk1"/>
              </a:solidFill>
              <a:latin typeface="Calibri"/>
              <a:ea typeface="Calibri"/>
              <a:cs typeface="Calibri"/>
              <a:sym typeface="Calibri"/>
            </a:endParaRPr>
          </a:p>
        </p:txBody>
      </p:sp>
      <p:sp>
        <p:nvSpPr>
          <p:cNvPr id="203" name="Google Shape;20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fr-CA"/>
              <a:t>10</a:t>
            </a:fld>
            <a:endParaRPr/>
          </a:p>
        </p:txBody>
      </p:sp>
      <p:sp>
        <p:nvSpPr>
          <p:cNvPr id="204" name="Google Shape;204;p10"/>
          <p:cNvSpPr txBox="1">
            <a:spLocks noGrp="1"/>
          </p:cNvSpPr>
          <p:nvPr>
            <p:ph type="sldNum" idx="12"/>
          </p:nvPr>
        </p:nvSpPr>
        <p:spPr>
          <a:xfrm>
            <a:off x="8472458" y="4815617"/>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fr-CA"/>
              <a:t>10</a:t>
            </a:fld>
            <a:endParaRPr/>
          </a:p>
        </p:txBody>
      </p:sp>
      <p:sp>
        <p:nvSpPr>
          <p:cNvPr id="205" name="Google Shape;205;p10"/>
          <p:cNvSpPr txBox="1"/>
          <p:nvPr/>
        </p:nvSpPr>
        <p:spPr>
          <a:xfrm>
            <a:off x="2271700" y="2182500"/>
            <a:ext cx="20610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lt1"/>
                </a:solidFill>
                <a:latin typeface="Arial"/>
                <a:ea typeface="Arial"/>
                <a:cs typeface="Arial"/>
                <a:sym typeface="Arial"/>
              </a:rPr>
              <a:t>Avant (11 au 14 décembre)</a:t>
            </a:r>
            <a:endParaRPr sz="1200" b="0" i="0" u="none" strike="noStrike" cap="none">
              <a:solidFill>
                <a:schemeClr val="lt1"/>
              </a:solidFill>
              <a:latin typeface="Arial"/>
              <a:ea typeface="Arial"/>
              <a:cs typeface="Arial"/>
              <a:sym typeface="Arial"/>
            </a:endParaRPr>
          </a:p>
        </p:txBody>
      </p:sp>
      <p:sp>
        <p:nvSpPr>
          <p:cNvPr id="206" name="Google Shape;206;p10"/>
          <p:cNvSpPr txBox="1"/>
          <p:nvPr/>
        </p:nvSpPr>
        <p:spPr>
          <a:xfrm>
            <a:off x="134400" y="2111775"/>
            <a:ext cx="2061000" cy="1641000"/>
          </a:xfrm>
          <a:prstGeom prst="rect">
            <a:avLst/>
          </a:prstGeom>
          <a:solidFill>
            <a:srgbClr val="D0E0E3"/>
          </a:solidFill>
          <a:ln>
            <a:noFill/>
          </a:ln>
        </p:spPr>
        <p:txBody>
          <a:bodyPr spcFirstLastPara="1" wrap="square" lIns="91425" tIns="91425" rIns="91425" bIns="91425" anchor="t" anchorCtr="0">
            <a:noAutofit/>
          </a:bodyPr>
          <a:lstStyle/>
          <a:p>
            <a:pPr marL="0" marR="0" lvl="0" indent="457200" algn="l" rtl="0">
              <a:lnSpc>
                <a:spcPct val="115000"/>
              </a:lnSpc>
              <a:spcBef>
                <a:spcPts val="0"/>
              </a:spcBef>
              <a:spcAft>
                <a:spcPts val="0"/>
              </a:spcAft>
              <a:buClr>
                <a:schemeClr val="dk1"/>
              </a:buClr>
              <a:buSzPts val="1100"/>
              <a:buFont typeface="Arial"/>
              <a:buNone/>
            </a:pPr>
            <a:r>
              <a:rPr lang="fr-CA" sz="1500" b="0" i="0" u="none" strike="noStrike" cap="none">
                <a:solidFill>
                  <a:schemeClr val="dk1"/>
                </a:solidFill>
                <a:latin typeface="Calibri"/>
                <a:ea typeface="Calibri"/>
                <a:cs typeface="Calibri"/>
                <a:sym typeface="Calibri"/>
              </a:rPr>
              <a:t>Les personnes ont le choix d’utiliser l’assistant ou de consulter le tableau pour repérer leur tranche d’âge.</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grpSp>
        <p:nvGrpSpPr>
          <p:cNvPr id="207" name="Google Shape;207;p10"/>
          <p:cNvGrpSpPr/>
          <p:nvPr/>
        </p:nvGrpSpPr>
        <p:grpSpPr>
          <a:xfrm>
            <a:off x="328197" y="2181129"/>
            <a:ext cx="255954" cy="256007"/>
            <a:chOff x="5049725" y="2027900"/>
            <a:chExt cx="481750" cy="481850"/>
          </a:xfrm>
        </p:grpSpPr>
        <p:sp>
          <p:nvSpPr>
            <p:cNvPr id="208" name="Google Shape;208;p10"/>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09" name="Google Shape;209;p10"/>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10" name="Google Shape;210;p10"/>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11" name="Google Shape;211;p10"/>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12" name="Google Shape;212;p10"/>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13" name="Google Shape;213;p10"/>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14" name="Google Shape;214;p10"/>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15" name="Google Shape;215;p10"/>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pic>
        <p:nvPicPr>
          <p:cNvPr id="216" name="Google Shape;216;p10"/>
          <p:cNvPicPr preferRelativeResize="0"/>
          <p:nvPr/>
        </p:nvPicPr>
        <p:blipFill rotWithShape="1">
          <a:blip r:embed="rId3">
            <a:alphaModFix/>
          </a:blip>
          <a:srcRect t="34002"/>
          <a:stretch/>
        </p:blipFill>
        <p:spPr>
          <a:xfrm>
            <a:off x="2271700" y="2460000"/>
            <a:ext cx="3192874" cy="2653440"/>
          </a:xfrm>
          <a:prstGeom prst="rect">
            <a:avLst/>
          </a:prstGeom>
          <a:noFill/>
          <a:ln>
            <a:noFill/>
          </a:ln>
          <a:effectLst>
            <a:outerShdw blurRad="57150" dist="19050" dir="5400000" algn="bl" rotWithShape="0">
              <a:srgbClr val="000000">
                <a:alpha val="49803"/>
              </a:srgbClr>
            </a:outerShdw>
          </a:effectLst>
        </p:spPr>
      </p:pic>
      <p:pic>
        <p:nvPicPr>
          <p:cNvPr id="217" name="Google Shape;217;p10"/>
          <p:cNvPicPr preferRelativeResize="0"/>
          <p:nvPr/>
        </p:nvPicPr>
        <p:blipFill rotWithShape="1">
          <a:blip r:embed="rId4">
            <a:alphaModFix/>
          </a:blip>
          <a:srcRect/>
          <a:stretch/>
        </p:blipFill>
        <p:spPr>
          <a:xfrm>
            <a:off x="5758025" y="252200"/>
            <a:ext cx="3192885" cy="4838702"/>
          </a:xfrm>
          <a:prstGeom prst="rect">
            <a:avLst/>
          </a:prstGeom>
          <a:noFill/>
          <a:ln>
            <a:noFill/>
          </a:ln>
          <a:effectLst>
            <a:outerShdw blurRad="57150" dist="19050" dir="5400000" algn="bl" rotWithShape="0">
              <a:srgbClr val="000000">
                <a:alpha val="49803"/>
              </a:srgbClr>
            </a:outerShdw>
          </a:effectLst>
        </p:spPr>
      </p:pic>
      <p:sp>
        <p:nvSpPr>
          <p:cNvPr id="218" name="Google Shape;218;p10"/>
          <p:cNvSpPr/>
          <p:nvPr/>
        </p:nvSpPr>
        <p:spPr>
          <a:xfrm>
            <a:off x="2195400" y="4771800"/>
            <a:ext cx="3357900" cy="3936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0"/>
          <p:cNvSpPr/>
          <p:nvPr/>
        </p:nvSpPr>
        <p:spPr>
          <a:xfrm>
            <a:off x="5663275" y="3056250"/>
            <a:ext cx="3357900" cy="20874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0"/>
          <p:cNvSpPr txBox="1"/>
          <p:nvPr/>
        </p:nvSpPr>
        <p:spPr>
          <a:xfrm>
            <a:off x="8120350" y="383525"/>
            <a:ext cx="7257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lt1"/>
                </a:solidFill>
                <a:latin typeface="Arial"/>
                <a:ea typeface="Arial"/>
                <a:cs typeface="Arial"/>
                <a:sym typeface="Arial"/>
              </a:rPr>
              <a:t>Après</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Frise chronologique, résultats et leçons</a:t>
            </a:r>
            <a:endParaRPr sz="2400" b="1" i="0" u="none" strike="noStrike" cap="none">
              <a:solidFill>
                <a:schemeClr val="lt1"/>
              </a:solidFill>
              <a:latin typeface="Calibri"/>
              <a:ea typeface="Calibri"/>
              <a:cs typeface="Calibri"/>
              <a:sym typeface="Calibri"/>
            </a:endParaRPr>
          </a:p>
        </p:txBody>
      </p:sp>
      <p:sp>
        <p:nvSpPr>
          <p:cNvPr id="226" name="Google Shape;226;p11"/>
          <p:cNvSpPr txBox="1"/>
          <p:nvPr/>
        </p:nvSpPr>
        <p:spPr>
          <a:xfrm>
            <a:off x="152375" y="1053275"/>
            <a:ext cx="4014300" cy="18585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300"/>
              <a:buFont typeface="Arial"/>
              <a:buNone/>
            </a:pPr>
            <a:r>
              <a:rPr lang="fr-CA" sz="1300" b="1" i="0" u="none" strike="noStrike" cap="none">
                <a:solidFill>
                  <a:schemeClr val="dk1"/>
                </a:solidFill>
                <a:latin typeface="Calibri"/>
                <a:ea typeface="Calibri"/>
                <a:cs typeface="Calibri"/>
                <a:sym typeface="Calibri"/>
              </a:rPr>
              <a:t>Les clés du succès de l’itération</a:t>
            </a:r>
            <a:endParaRPr sz="13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Les deux solutions n’impliquaient aucune modification au texte</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Approbation requise d’EDSC Web uniquement</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Délai d’exécution rapide</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Baisse immédiate du volume de commentaires</a:t>
            </a:r>
            <a:endParaRPr sz="1200" b="0" i="0" u="none" strike="noStrike" cap="none">
              <a:solidFill>
                <a:schemeClr val="dk1"/>
              </a:solidFill>
              <a:latin typeface="Calibri"/>
              <a:ea typeface="Calibri"/>
              <a:cs typeface="Calibri"/>
              <a:sym typeface="Calibri"/>
            </a:endParaRPr>
          </a:p>
        </p:txBody>
      </p:sp>
      <p:sp>
        <p:nvSpPr>
          <p:cNvPr id="227" name="Google Shape;227;p11"/>
          <p:cNvSpPr txBox="1"/>
          <p:nvPr/>
        </p:nvSpPr>
        <p:spPr>
          <a:xfrm>
            <a:off x="152375" y="3079225"/>
            <a:ext cx="4014300" cy="19014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300"/>
              <a:buFont typeface="Arial"/>
              <a:buNone/>
            </a:pPr>
            <a:r>
              <a:rPr lang="fr-CA" sz="1300" b="1" i="0" u="none" strike="noStrike" cap="none">
                <a:solidFill>
                  <a:schemeClr val="dk1"/>
                </a:solidFill>
                <a:latin typeface="Calibri"/>
                <a:ea typeface="Calibri"/>
                <a:cs typeface="Calibri"/>
                <a:sym typeface="Calibri"/>
              </a:rPr>
              <a:t>Ce qui aiderait la communauté Web du GC</a:t>
            </a:r>
            <a:br>
              <a:rPr lang="fr-CA" sz="1300" b="1" i="0" u="none" strike="noStrike" cap="none">
                <a:solidFill>
                  <a:schemeClr val="dk1"/>
                </a:solidFill>
                <a:latin typeface="Calibri"/>
                <a:ea typeface="Calibri"/>
                <a:cs typeface="Calibri"/>
                <a:sym typeface="Calibri"/>
              </a:rPr>
            </a:br>
            <a:endParaRPr sz="13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dk1"/>
                </a:solidFill>
                <a:latin typeface="Calibri"/>
                <a:ea typeface="Calibri"/>
                <a:cs typeface="Calibri"/>
                <a:sym typeface="Calibri"/>
              </a:rPr>
              <a:t>Améliorer les lignes directrices sur la saisie de dates</a:t>
            </a:r>
            <a:endParaRPr sz="12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r>
              <a:rPr lang="fr-CA"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https://wet-boew.github.io/v4.0-ci/docs/ref/datepicker/datepicker-fr.html</a:t>
            </a:r>
            <a:endParaRPr sz="12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dk1"/>
                </a:solidFill>
                <a:latin typeface="Calibri"/>
                <a:ea typeface="Calibri"/>
                <a:cs typeface="Calibri"/>
                <a:sym typeface="Calibri"/>
              </a:rPr>
              <a:t>Les sélecteurs de date ne doivent pas être utilisés pour des dates antérieures — se référer aux recommandations de </a:t>
            </a:r>
            <a:r>
              <a:rPr lang="fr-CA"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US Web Design System</a:t>
            </a:r>
            <a:endParaRPr sz="1200" b="0" i="0" u="none" strike="noStrike" cap="none">
              <a:solidFill>
                <a:schemeClr val="dk1"/>
              </a:solidFill>
              <a:latin typeface="Calibri"/>
              <a:ea typeface="Calibri"/>
              <a:cs typeface="Calibri"/>
              <a:sym typeface="Calibri"/>
            </a:endParaRPr>
          </a:p>
        </p:txBody>
      </p:sp>
      <p:sp>
        <p:nvSpPr>
          <p:cNvPr id="228" name="Google Shape;228;p11"/>
          <p:cNvSpPr/>
          <p:nvPr/>
        </p:nvSpPr>
        <p:spPr>
          <a:xfrm>
            <a:off x="273786" y="3220100"/>
            <a:ext cx="284229" cy="255496"/>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nvGrpSpPr>
          <p:cNvPr id="229" name="Google Shape;229;p11"/>
          <p:cNvGrpSpPr/>
          <p:nvPr/>
        </p:nvGrpSpPr>
        <p:grpSpPr>
          <a:xfrm>
            <a:off x="273753" y="1146383"/>
            <a:ext cx="208866" cy="308802"/>
            <a:chOff x="5726350" y="2028150"/>
            <a:chExt cx="312300" cy="481600"/>
          </a:xfrm>
        </p:grpSpPr>
        <p:sp>
          <p:nvSpPr>
            <p:cNvPr id="230" name="Google Shape;230;p11"/>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231" name="Google Shape;231;p11"/>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232" name="Google Shape;232;p11"/>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grpSp>
        <p:nvGrpSpPr>
          <p:cNvPr id="233" name="Google Shape;233;p11"/>
          <p:cNvGrpSpPr/>
          <p:nvPr/>
        </p:nvGrpSpPr>
        <p:grpSpPr>
          <a:xfrm>
            <a:off x="4515626" y="936536"/>
            <a:ext cx="4175048" cy="1187016"/>
            <a:chOff x="3873562" y="946003"/>
            <a:chExt cx="4198138" cy="1193580"/>
          </a:xfrm>
        </p:grpSpPr>
        <p:grpSp>
          <p:nvGrpSpPr>
            <p:cNvPr id="234" name="Google Shape;234;p11"/>
            <p:cNvGrpSpPr/>
            <p:nvPr/>
          </p:nvGrpSpPr>
          <p:grpSpPr>
            <a:xfrm>
              <a:off x="4732925" y="1140987"/>
              <a:ext cx="529800" cy="998596"/>
              <a:chOff x="4318975" y="1083450"/>
              <a:chExt cx="529800" cy="591305"/>
            </a:xfrm>
          </p:grpSpPr>
          <p:sp>
            <p:nvSpPr>
              <p:cNvPr id="235" name="Google Shape;235;p11"/>
              <p:cNvSpPr/>
              <p:nvPr/>
            </p:nvSpPr>
            <p:spPr>
              <a:xfrm>
                <a:off x="4517129" y="1083455"/>
                <a:ext cx="133500" cy="5913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6" name="Google Shape;236;p11"/>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sp>
          <p:nvSpPr>
            <p:cNvPr id="237" name="Google Shape;237;p11"/>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Lancement du programme</a:t>
              </a:r>
              <a:endParaRPr sz="1100" b="1" i="0" u="none" strike="noStrike" cap="none">
                <a:solidFill>
                  <a:schemeClr val="dk1"/>
                </a:solidFill>
                <a:latin typeface="Calibri"/>
                <a:ea typeface="Calibri"/>
                <a:cs typeface="Calibri"/>
                <a:sym typeface="Calibri"/>
              </a:endParaRPr>
            </a:p>
          </p:txBody>
        </p:sp>
        <p:sp>
          <p:nvSpPr>
            <p:cNvPr id="238" name="Google Shape;238;p11"/>
            <p:cNvSpPr txBox="1"/>
            <p:nvPr/>
          </p:nvSpPr>
          <p:spPr>
            <a:xfrm>
              <a:off x="5343500" y="1222248"/>
              <a:ext cx="27282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fr-CA" sz="1100" b="0" i="0" u="none" strike="noStrike" cap="none">
                  <a:solidFill>
                    <a:schemeClr val="dk1"/>
                  </a:solidFill>
                  <a:latin typeface="Calibri"/>
                  <a:ea typeface="Calibri"/>
                  <a:cs typeface="Calibri"/>
                  <a:sym typeface="Calibri"/>
                </a:rPr>
                <a:t>Publication du contenu Web le 11 décembre à midi</a:t>
              </a:r>
              <a:endParaRPr sz="1100" b="0" i="0" u="none" strike="noStrike" cap="none">
                <a:solidFill>
                  <a:schemeClr val="dk1"/>
                </a:solidFill>
                <a:latin typeface="Calibri"/>
                <a:ea typeface="Calibri"/>
                <a:cs typeface="Calibri"/>
                <a:sym typeface="Calibri"/>
              </a:endParaRPr>
            </a:p>
          </p:txBody>
        </p:sp>
        <p:sp>
          <p:nvSpPr>
            <p:cNvPr id="239" name="Google Shape;239;p11"/>
            <p:cNvSpPr txBox="1"/>
            <p:nvPr/>
          </p:nvSpPr>
          <p:spPr>
            <a:xfrm>
              <a:off x="3873562" y="973695"/>
              <a:ext cx="8622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11 décembre</a:t>
              </a:r>
              <a:endParaRPr sz="1100" b="1" i="0" u="none" strike="noStrike" cap="none">
                <a:solidFill>
                  <a:schemeClr val="dk1"/>
                </a:solidFill>
                <a:latin typeface="Calibri"/>
                <a:ea typeface="Calibri"/>
                <a:cs typeface="Calibri"/>
                <a:sym typeface="Calibri"/>
              </a:endParaRPr>
            </a:p>
          </p:txBody>
        </p:sp>
      </p:grpSp>
      <p:grpSp>
        <p:nvGrpSpPr>
          <p:cNvPr id="240" name="Google Shape;240;p11"/>
          <p:cNvGrpSpPr/>
          <p:nvPr/>
        </p:nvGrpSpPr>
        <p:grpSpPr>
          <a:xfrm>
            <a:off x="5370247" y="2125747"/>
            <a:ext cx="526886" cy="993004"/>
            <a:chOff x="4318975" y="1083450"/>
            <a:chExt cx="529800" cy="591250"/>
          </a:xfrm>
        </p:grpSpPr>
        <p:sp>
          <p:nvSpPr>
            <p:cNvPr id="241" name="Google Shape;241;p11"/>
            <p:cNvSpPr/>
            <p:nvPr/>
          </p:nvSpPr>
          <p:spPr>
            <a:xfrm>
              <a:off x="4517125" y="1086100"/>
              <a:ext cx="133500" cy="5886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2" name="Google Shape;242;p11"/>
            <p:cNvCxnSpPr/>
            <p:nvPr/>
          </p:nvCxnSpPr>
          <p:spPr>
            <a:xfrm rot="10800000">
              <a:off x="4318975" y="1083450"/>
              <a:ext cx="529800" cy="0"/>
            </a:xfrm>
            <a:prstGeom prst="straightConnector1">
              <a:avLst/>
            </a:prstGeom>
            <a:noFill/>
            <a:ln w="9525" cap="flat" cmpd="sng">
              <a:solidFill>
                <a:srgbClr val="0942A1"/>
              </a:solidFill>
              <a:prstDash val="solid"/>
              <a:round/>
              <a:headEnd type="none" w="sm" len="sm"/>
              <a:tailEnd type="none" w="sm" len="sm"/>
            </a:ln>
          </p:spPr>
        </p:cxnSp>
      </p:grpSp>
      <p:sp>
        <p:nvSpPr>
          <p:cNvPr id="243" name="Google Shape;243;p11"/>
          <p:cNvSpPr txBox="1"/>
          <p:nvPr/>
        </p:nvSpPr>
        <p:spPr>
          <a:xfrm>
            <a:off x="5977288" y="1931788"/>
            <a:ext cx="27129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Identification des problèmes relatifs au sélecteur de date et au calendrier des demandes</a:t>
            </a:r>
            <a:endParaRPr sz="1100" b="1" i="0" u="none" strike="noStrike" cap="none">
              <a:solidFill>
                <a:schemeClr val="dk1"/>
              </a:solidFill>
              <a:latin typeface="Calibri"/>
              <a:ea typeface="Calibri"/>
              <a:cs typeface="Calibri"/>
              <a:sym typeface="Calibri"/>
            </a:endParaRPr>
          </a:p>
        </p:txBody>
      </p:sp>
      <p:sp>
        <p:nvSpPr>
          <p:cNvPr id="244" name="Google Shape;244;p11"/>
          <p:cNvSpPr txBox="1"/>
          <p:nvPr/>
        </p:nvSpPr>
        <p:spPr>
          <a:xfrm>
            <a:off x="5977297" y="2608997"/>
            <a:ext cx="2965500" cy="5916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00000"/>
              </a:lnSpc>
              <a:spcBef>
                <a:spcPts val="0"/>
              </a:spcBef>
              <a:spcAft>
                <a:spcPts val="0"/>
              </a:spcAft>
              <a:buClr>
                <a:schemeClr val="dk1"/>
              </a:buClr>
              <a:buSzPts val="800"/>
              <a:buFont typeface="Calibri"/>
              <a:buChar char="●"/>
            </a:pPr>
            <a:r>
              <a:rPr lang="fr-CA" sz="800" b="0" i="0" u="none" strike="noStrike" cap="none">
                <a:solidFill>
                  <a:schemeClr val="dk1"/>
                </a:solidFill>
                <a:latin typeface="Calibri"/>
                <a:ea typeface="Calibri"/>
                <a:cs typeface="Calibri"/>
                <a:sym typeface="Calibri"/>
              </a:rPr>
              <a:t>32 commentaires en tout au moment de la demande</a:t>
            </a:r>
            <a:endParaRPr sz="800" b="0" i="0" u="none" strike="noStrike" cap="none">
              <a:solidFill>
                <a:schemeClr val="dk1"/>
              </a:solidFill>
              <a:latin typeface="Calibri"/>
              <a:ea typeface="Calibri"/>
              <a:cs typeface="Calibri"/>
              <a:sym typeface="Calibri"/>
            </a:endParaRPr>
          </a:p>
          <a:p>
            <a:pPr marL="457200" marR="0" lvl="0" indent="-279400" algn="l" rtl="0">
              <a:lnSpc>
                <a:spcPct val="100000"/>
              </a:lnSpc>
              <a:spcBef>
                <a:spcPts val="0"/>
              </a:spcBef>
              <a:spcAft>
                <a:spcPts val="0"/>
              </a:spcAft>
              <a:buClr>
                <a:schemeClr val="dk1"/>
              </a:buClr>
              <a:buSzPts val="800"/>
              <a:buFont typeface="Calibri"/>
              <a:buChar char="●"/>
            </a:pPr>
            <a:r>
              <a:rPr lang="fr-CA" sz="800" b="0" i="0" u="none" strike="noStrike" cap="none">
                <a:solidFill>
                  <a:schemeClr val="dk1"/>
                </a:solidFill>
                <a:latin typeface="Calibri"/>
                <a:ea typeface="Calibri"/>
                <a:cs typeface="Calibri"/>
                <a:sym typeface="Calibri"/>
              </a:rPr>
              <a:t>Approbation requise : directeur·rice exécutif·ive à EDSC</a:t>
            </a:r>
            <a:endParaRPr sz="800" b="0" i="0" u="none" strike="noStrike" cap="none">
              <a:solidFill>
                <a:schemeClr val="dk1"/>
              </a:solidFill>
              <a:latin typeface="Calibri"/>
              <a:ea typeface="Calibri"/>
              <a:cs typeface="Calibri"/>
              <a:sym typeface="Calibri"/>
            </a:endParaRPr>
          </a:p>
        </p:txBody>
      </p:sp>
      <p:sp>
        <p:nvSpPr>
          <p:cNvPr id="245" name="Google Shape;245;p11"/>
          <p:cNvSpPr txBox="1"/>
          <p:nvPr/>
        </p:nvSpPr>
        <p:spPr>
          <a:xfrm>
            <a:off x="4572000" y="1959325"/>
            <a:ext cx="801000" cy="3447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12 décembre</a:t>
            </a:r>
            <a:endParaRPr sz="1100" b="1" i="0" u="none" strike="noStrike" cap="none">
              <a:solidFill>
                <a:schemeClr val="dk1"/>
              </a:solidFill>
              <a:latin typeface="Calibri"/>
              <a:ea typeface="Calibri"/>
              <a:cs typeface="Calibri"/>
              <a:sym typeface="Calibri"/>
            </a:endParaRPr>
          </a:p>
        </p:txBody>
      </p:sp>
      <p:grpSp>
        <p:nvGrpSpPr>
          <p:cNvPr id="246" name="Google Shape;246;p11"/>
          <p:cNvGrpSpPr/>
          <p:nvPr/>
        </p:nvGrpSpPr>
        <p:grpSpPr>
          <a:xfrm>
            <a:off x="4572125" y="3920866"/>
            <a:ext cx="4571738" cy="1189939"/>
            <a:chOff x="3930374" y="946003"/>
            <a:chExt cx="4597022" cy="1196520"/>
          </a:xfrm>
        </p:grpSpPr>
        <p:grpSp>
          <p:nvGrpSpPr>
            <p:cNvPr id="247" name="Google Shape;247;p11"/>
            <p:cNvGrpSpPr/>
            <p:nvPr/>
          </p:nvGrpSpPr>
          <p:grpSpPr>
            <a:xfrm>
              <a:off x="4732925" y="1142460"/>
              <a:ext cx="529800" cy="1000063"/>
              <a:chOff x="4318975" y="1084322"/>
              <a:chExt cx="529800" cy="592174"/>
            </a:xfrm>
          </p:grpSpPr>
          <p:sp>
            <p:nvSpPr>
              <p:cNvPr id="248" name="Google Shape;248;p11"/>
              <p:cNvSpPr/>
              <p:nvPr/>
            </p:nvSpPr>
            <p:spPr>
              <a:xfrm>
                <a:off x="4517129" y="1086096"/>
                <a:ext cx="133500" cy="5904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9" name="Google Shape;249;p11"/>
              <p:cNvCxnSpPr/>
              <p:nvPr/>
            </p:nvCxnSpPr>
            <p:spPr>
              <a:xfrm rot="10800000">
                <a:off x="4318975" y="1084322"/>
                <a:ext cx="529800" cy="0"/>
              </a:xfrm>
              <a:prstGeom prst="straightConnector1">
                <a:avLst/>
              </a:prstGeom>
              <a:noFill/>
              <a:ln w="9525" cap="flat" cmpd="sng">
                <a:solidFill>
                  <a:schemeClr val="dk1"/>
                </a:solidFill>
                <a:prstDash val="solid"/>
                <a:round/>
                <a:headEnd type="none" w="sm" len="sm"/>
                <a:tailEnd type="none" w="sm" len="sm"/>
              </a:ln>
            </p:spPr>
          </p:cxnSp>
        </p:grpSp>
        <p:sp>
          <p:nvSpPr>
            <p:cNvPr id="250" name="Google Shape;250;p11"/>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Incidence sur les commentaires des utilisateur·rice·s</a:t>
              </a:r>
              <a:endParaRPr sz="1100" b="1" i="0" u="none" strike="noStrike" cap="none">
                <a:solidFill>
                  <a:schemeClr val="dk1"/>
                </a:solidFill>
                <a:latin typeface="Calibri"/>
                <a:ea typeface="Calibri"/>
                <a:cs typeface="Calibri"/>
                <a:sym typeface="Calibri"/>
              </a:endParaRPr>
            </a:p>
          </p:txBody>
        </p:sp>
        <p:sp>
          <p:nvSpPr>
            <p:cNvPr id="251" name="Google Shape;251;p11"/>
            <p:cNvSpPr txBox="1"/>
            <p:nvPr/>
          </p:nvSpPr>
          <p:spPr>
            <a:xfrm>
              <a:off x="5343496" y="1375500"/>
              <a:ext cx="3183900" cy="410700"/>
            </a:xfrm>
            <a:prstGeom prst="rect">
              <a:avLst/>
            </a:prstGeom>
            <a:noFill/>
            <a:ln>
              <a:noFill/>
            </a:ln>
          </p:spPr>
          <p:txBody>
            <a:bodyPr spcFirstLastPara="1" wrap="square" lIns="91425" tIns="91425" rIns="91425" bIns="91425" anchor="t" anchorCtr="0">
              <a:noAutofit/>
            </a:bodyPr>
            <a:lstStyle/>
            <a:p>
              <a:pPr marL="457200" marR="0" lvl="0" indent="-279400" algn="l" rtl="0">
                <a:lnSpc>
                  <a:spcPct val="115000"/>
                </a:lnSpc>
                <a:spcBef>
                  <a:spcPts val="0"/>
                </a:spcBef>
                <a:spcAft>
                  <a:spcPts val="0"/>
                </a:spcAft>
                <a:buClr>
                  <a:schemeClr val="dk1"/>
                </a:buClr>
                <a:buSzPts val="800"/>
                <a:buFont typeface="Calibri"/>
                <a:buChar char="●"/>
              </a:pPr>
              <a:r>
                <a:rPr lang="fr-CA" sz="800" b="0" i="0" u="none" strike="noStrike" cap="none">
                  <a:solidFill>
                    <a:schemeClr val="dk1"/>
                  </a:solidFill>
                  <a:latin typeface="Calibri"/>
                  <a:ea typeface="Calibri"/>
                  <a:cs typeface="Calibri"/>
                  <a:sym typeface="Calibri"/>
                </a:rPr>
                <a:t>Aucun commentaire (baisse de 100 %) sur le sélecteur de date. </a:t>
              </a:r>
              <a:endParaRPr sz="800" b="0" i="0" u="none" strike="noStrike" cap="none">
                <a:solidFill>
                  <a:schemeClr val="dk1"/>
                </a:solidFill>
                <a:latin typeface="Calibri"/>
                <a:ea typeface="Calibri"/>
                <a:cs typeface="Calibri"/>
                <a:sym typeface="Calibri"/>
              </a:endParaRPr>
            </a:p>
            <a:p>
              <a:pPr marL="457200" marR="0" lvl="0" indent="-279400" algn="l" rtl="0">
                <a:lnSpc>
                  <a:spcPct val="115000"/>
                </a:lnSpc>
                <a:spcBef>
                  <a:spcPts val="0"/>
                </a:spcBef>
                <a:spcAft>
                  <a:spcPts val="0"/>
                </a:spcAft>
                <a:buClr>
                  <a:schemeClr val="dk1"/>
                </a:buClr>
                <a:buSzPts val="800"/>
                <a:buFont typeface="Calibri"/>
                <a:buChar char="●"/>
              </a:pPr>
              <a:r>
                <a:rPr lang="fr-CA" sz="800" b="0" i="0" u="none" strike="noStrike" cap="none">
                  <a:solidFill>
                    <a:schemeClr val="dk1"/>
                  </a:solidFill>
                  <a:latin typeface="Calibri"/>
                  <a:ea typeface="Calibri"/>
                  <a:cs typeface="Calibri"/>
                  <a:sym typeface="Calibri"/>
                </a:rPr>
                <a:t>Aucun commentaire (baisse de 100 %) sur la page </a:t>
              </a:r>
              <a:r>
                <a:rPr lang="fr-CA" sz="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Présentation d’une demande</a:t>
              </a:r>
              <a:r>
                <a:rPr lang="fr-CA" sz="800" b="0" i="0" u="none" strike="noStrike" cap="none">
                  <a:solidFill>
                    <a:schemeClr val="dk1"/>
                  </a:solidFill>
                  <a:latin typeface="Calibri"/>
                  <a:ea typeface="Calibri"/>
                  <a:cs typeface="Calibri"/>
                  <a:sym typeface="Calibri"/>
                </a:rPr>
                <a:t> après l’affichage du tableau.</a:t>
              </a:r>
              <a:br>
                <a:rPr lang="fr-CA" sz="800" b="0" i="0" u="none" strike="noStrike" cap="none">
                  <a:solidFill>
                    <a:schemeClr val="dk1"/>
                  </a:solidFill>
                  <a:latin typeface="Calibri"/>
                  <a:ea typeface="Calibri"/>
                  <a:cs typeface="Calibri"/>
                  <a:sym typeface="Calibri"/>
                </a:rPr>
              </a:br>
              <a:endParaRPr sz="800" b="0" i="0" u="none" strike="noStrike" cap="none">
                <a:solidFill>
                  <a:schemeClr val="dk1"/>
                </a:solidFill>
                <a:latin typeface="Calibri"/>
                <a:ea typeface="Calibri"/>
                <a:cs typeface="Calibri"/>
                <a:sym typeface="Calibri"/>
              </a:endParaRPr>
            </a:p>
          </p:txBody>
        </p:sp>
        <p:sp>
          <p:nvSpPr>
            <p:cNvPr id="252" name="Google Shape;252;p11"/>
            <p:cNvSpPr txBox="1"/>
            <p:nvPr/>
          </p:nvSpPr>
          <p:spPr>
            <a:xfrm>
              <a:off x="3930374" y="973690"/>
              <a:ext cx="8055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16 décembre</a:t>
              </a:r>
              <a:endParaRPr sz="1100" b="1" i="0" u="none" strike="noStrike" cap="none">
                <a:solidFill>
                  <a:schemeClr val="dk1"/>
                </a:solidFill>
                <a:latin typeface="Calibri"/>
                <a:ea typeface="Calibri"/>
                <a:cs typeface="Calibri"/>
                <a:sym typeface="Calibri"/>
              </a:endParaRPr>
            </a:p>
          </p:txBody>
        </p:sp>
      </p:grpSp>
      <p:grpSp>
        <p:nvGrpSpPr>
          <p:cNvPr id="253" name="Google Shape;253;p11"/>
          <p:cNvGrpSpPr/>
          <p:nvPr/>
        </p:nvGrpSpPr>
        <p:grpSpPr>
          <a:xfrm>
            <a:off x="4572125" y="2925619"/>
            <a:ext cx="4291601" cy="1186923"/>
            <a:chOff x="3930374" y="946003"/>
            <a:chExt cx="4315336" cy="1193487"/>
          </a:xfrm>
        </p:grpSpPr>
        <p:grpSp>
          <p:nvGrpSpPr>
            <p:cNvPr id="254" name="Google Shape;254;p11"/>
            <p:cNvGrpSpPr/>
            <p:nvPr/>
          </p:nvGrpSpPr>
          <p:grpSpPr>
            <a:xfrm>
              <a:off x="4732925" y="1142460"/>
              <a:ext cx="529800" cy="997030"/>
              <a:chOff x="4318975" y="1084322"/>
              <a:chExt cx="529800" cy="590378"/>
            </a:xfrm>
          </p:grpSpPr>
          <p:sp>
            <p:nvSpPr>
              <p:cNvPr id="255" name="Google Shape;255;p11"/>
              <p:cNvSpPr/>
              <p:nvPr/>
            </p:nvSpPr>
            <p:spPr>
              <a:xfrm>
                <a:off x="4517125" y="1086100"/>
                <a:ext cx="133500" cy="5886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6" name="Google Shape;256;p11"/>
              <p:cNvCxnSpPr/>
              <p:nvPr/>
            </p:nvCxnSpPr>
            <p:spPr>
              <a:xfrm rot="10800000">
                <a:off x="4318975" y="1084322"/>
                <a:ext cx="529800" cy="0"/>
              </a:xfrm>
              <a:prstGeom prst="straightConnector1">
                <a:avLst/>
              </a:prstGeom>
              <a:noFill/>
              <a:ln w="9525" cap="flat" cmpd="sng">
                <a:solidFill>
                  <a:schemeClr val="dk1"/>
                </a:solidFill>
                <a:prstDash val="solid"/>
                <a:round/>
                <a:headEnd type="none" w="sm" len="sm"/>
                <a:tailEnd type="none" w="sm" len="sm"/>
              </a:ln>
            </p:spPr>
          </p:cxnSp>
        </p:grpSp>
        <p:sp>
          <p:nvSpPr>
            <p:cNvPr id="257" name="Google Shape;257;p11"/>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Mise en ligne des solutions</a:t>
              </a:r>
              <a:endParaRPr sz="1100" b="1" i="0" u="none" strike="noStrike" cap="none">
                <a:solidFill>
                  <a:schemeClr val="dk1"/>
                </a:solidFill>
                <a:latin typeface="Calibri"/>
                <a:ea typeface="Calibri"/>
                <a:cs typeface="Calibri"/>
                <a:sym typeface="Calibri"/>
              </a:endParaRPr>
            </a:p>
          </p:txBody>
        </p:sp>
        <p:sp>
          <p:nvSpPr>
            <p:cNvPr id="258" name="Google Shape;258;p11"/>
            <p:cNvSpPr txBox="1"/>
            <p:nvPr/>
          </p:nvSpPr>
          <p:spPr>
            <a:xfrm>
              <a:off x="5343510" y="1222243"/>
              <a:ext cx="29022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fr-CA" sz="1100" b="1" i="0" u="none" strike="noStrike" cap="none">
                  <a:solidFill>
                    <a:schemeClr val="dk1"/>
                  </a:solidFill>
                  <a:highlight>
                    <a:srgbClr val="D0E0E3"/>
                  </a:highlight>
                  <a:latin typeface="Calibri"/>
                  <a:ea typeface="Calibri"/>
                  <a:cs typeface="Calibri"/>
                  <a:sym typeface="Calibri"/>
                </a:rPr>
                <a:t>3 jours en tout </a:t>
              </a:r>
              <a:r>
                <a:rPr lang="fr-CA" sz="1100" b="0" i="0" u="none" strike="noStrike" cap="none">
                  <a:solidFill>
                    <a:schemeClr val="dk1"/>
                  </a:solidFill>
                  <a:latin typeface="Calibri"/>
                  <a:ea typeface="Calibri"/>
                  <a:cs typeface="Calibri"/>
                  <a:sym typeface="Calibri"/>
                </a:rPr>
                <a:t>entre l’identification des problèmes et la mise en ligne</a:t>
              </a:r>
              <a:endParaRPr sz="1100" b="0" i="0" u="none" strike="noStrike" cap="none">
                <a:solidFill>
                  <a:schemeClr val="dk1"/>
                </a:solidFill>
                <a:latin typeface="Calibri"/>
                <a:ea typeface="Calibri"/>
                <a:cs typeface="Calibri"/>
                <a:sym typeface="Calibri"/>
              </a:endParaRPr>
            </a:p>
          </p:txBody>
        </p:sp>
        <p:sp>
          <p:nvSpPr>
            <p:cNvPr id="259" name="Google Shape;259;p11"/>
            <p:cNvSpPr txBox="1"/>
            <p:nvPr/>
          </p:nvSpPr>
          <p:spPr>
            <a:xfrm>
              <a:off x="3930374" y="973687"/>
              <a:ext cx="8055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15 décembre</a:t>
              </a:r>
              <a:endParaRPr sz="1100" b="1" i="0" u="none" strike="noStrike" cap="non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2"/>
          <p:cNvSpPr txBox="1">
            <a:spLocks noGrp="1"/>
          </p:cNvSpPr>
          <p:nvPr>
            <p:ph type="title"/>
          </p:nvPr>
        </p:nvSpPr>
        <p:spPr>
          <a:xfrm>
            <a:off x="1660500" y="2289900"/>
            <a:ext cx="6364200" cy="563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CA"/>
              <a:t>L’alerte relative à la Prestation dentaire pour enfant a brouillé la piste de l’information pour les personnes âgées.</a:t>
            </a:r>
            <a:endParaRPr/>
          </a:p>
        </p:txBody>
      </p:sp>
      <p:sp>
        <p:nvSpPr>
          <p:cNvPr id="265" name="Google Shape;265;p12"/>
          <p:cNvSpPr/>
          <p:nvPr/>
        </p:nvSpPr>
        <p:spPr>
          <a:xfrm>
            <a:off x="525575" y="2292750"/>
            <a:ext cx="558000" cy="558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2</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3"/>
          <p:cNvSpPr txBox="1">
            <a:spLocks noGrp="1"/>
          </p:cNvSpPr>
          <p:nvPr>
            <p:ph type="title"/>
          </p:nvPr>
        </p:nvSpPr>
        <p:spPr>
          <a:xfrm>
            <a:off x="252000" y="0"/>
            <a:ext cx="86718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Faible piste de l’information pour les personnes âgées sur la page index du Régime</a:t>
            </a:r>
            <a:endParaRPr sz="2400" b="1" i="0" u="none" strike="noStrike" cap="none">
              <a:solidFill>
                <a:schemeClr val="lt1"/>
              </a:solidFill>
              <a:latin typeface="Calibri"/>
              <a:ea typeface="Calibri"/>
              <a:cs typeface="Calibri"/>
              <a:sym typeface="Calibri"/>
            </a:endParaRPr>
          </a:p>
        </p:txBody>
      </p:sp>
      <p:sp>
        <p:nvSpPr>
          <p:cNvPr id="271" name="Google Shape;271;p13"/>
          <p:cNvSpPr txBox="1"/>
          <p:nvPr/>
        </p:nvSpPr>
        <p:spPr>
          <a:xfrm>
            <a:off x="252000" y="823200"/>
            <a:ext cx="5643000" cy="4851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700" b="1" i="0" u="none" strike="noStrike" cap="none">
                <a:solidFill>
                  <a:schemeClr val="dk1"/>
                </a:solidFill>
                <a:latin typeface="Calibri"/>
                <a:ea typeface="Calibri"/>
                <a:cs typeface="Calibri"/>
                <a:sym typeface="Calibri"/>
              </a:rPr>
              <a:t>L’alerte « Familles ayant des enfants » a fait douter les personnes âgées, qui se demandaient si la prestation leur était destinée.</a:t>
            </a:r>
            <a:endParaRPr sz="1700" b="1" i="0" u="none" strike="noStrike" cap="none">
              <a:solidFill>
                <a:schemeClr val="dk1"/>
              </a:solidFill>
              <a:latin typeface="Calibri"/>
              <a:ea typeface="Calibri"/>
              <a:cs typeface="Calibri"/>
              <a:sym typeface="Calibri"/>
            </a:endParaRPr>
          </a:p>
        </p:txBody>
      </p:sp>
      <p:sp>
        <p:nvSpPr>
          <p:cNvPr id="272" name="Google Shape;272;p13"/>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CA"/>
              <a:t>13</a:t>
            </a:fld>
            <a:endParaRPr/>
          </a:p>
        </p:txBody>
      </p:sp>
      <p:sp>
        <p:nvSpPr>
          <p:cNvPr id="273" name="Google Shape;273;p13"/>
          <p:cNvSpPr/>
          <p:nvPr/>
        </p:nvSpPr>
        <p:spPr>
          <a:xfrm>
            <a:off x="372375" y="1557625"/>
            <a:ext cx="2535300" cy="21792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fr-CA"/>
              <a:t>13</a:t>
            </a:fld>
            <a:endParaRPr/>
          </a:p>
        </p:txBody>
      </p:sp>
      <p:graphicFrame>
        <p:nvGraphicFramePr>
          <p:cNvPr id="275" name="Google Shape;275;p13"/>
          <p:cNvGraphicFramePr/>
          <p:nvPr/>
        </p:nvGraphicFramePr>
        <p:xfrm>
          <a:off x="0" y="3976150"/>
          <a:ext cx="3000000" cy="3000000"/>
        </p:xfrm>
        <a:graphic>
          <a:graphicData uri="http://schemas.openxmlformats.org/drawingml/2006/table">
            <a:tbl>
              <a:tblPr>
                <a:noFill/>
                <a:tableStyleId>{D1CB2220-53C1-4084-AFCB-F63C3AD37300}</a:tableStyleId>
              </a:tblPr>
              <a:tblGrid>
                <a:gridCol w="3042075">
                  <a:extLst>
                    <a:ext uri="{9D8B030D-6E8A-4147-A177-3AD203B41FA5}">
                      <a16:colId xmlns:a16="http://schemas.microsoft.com/office/drawing/2014/main" val="20000"/>
                    </a:ext>
                  </a:extLst>
                </a:gridCol>
                <a:gridCol w="3148825">
                  <a:extLst>
                    <a:ext uri="{9D8B030D-6E8A-4147-A177-3AD203B41FA5}">
                      <a16:colId xmlns:a16="http://schemas.microsoft.com/office/drawing/2014/main" val="20001"/>
                    </a:ext>
                  </a:extLst>
                </a:gridCol>
                <a:gridCol w="29531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Ampleur du problème</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Répercussions sur les utilisateur·rice·s</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Emplacement du problème</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81000">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none" strike="noStrike" cap="none">
                          <a:solidFill>
                            <a:schemeClr val="dk1"/>
                          </a:solidFill>
                          <a:latin typeface="Calibri"/>
                          <a:ea typeface="Calibri"/>
                          <a:cs typeface="Calibri"/>
                          <a:sym typeface="Calibri"/>
                        </a:rPr>
                        <a:t>64 commentaires au cours des 72 premières heures</a:t>
                      </a: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none" strike="noStrike" cap="none">
                          <a:solidFill>
                            <a:schemeClr val="dk1"/>
                          </a:solidFill>
                          <a:latin typeface="Calibri"/>
                          <a:ea typeface="Calibri"/>
                          <a:cs typeface="Calibri"/>
                          <a:sym typeface="Calibri"/>
                        </a:rPr>
                        <a:t>Les personnes âgées se demandaient si elles étaient sur la bonne page</a:t>
                      </a:r>
                      <a:endParaRPr sz="1300" u="none" strike="noStrike" cap="none">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300"/>
                        <a:buFont typeface="Arial"/>
                        <a:buNone/>
                      </a:pP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sng" strike="noStrike" cap="none">
                          <a:solidFill>
                            <a:schemeClr val="hlink"/>
                          </a:solidFill>
                          <a:latin typeface="Calibri"/>
                          <a:ea typeface="Calibri"/>
                          <a:cs typeface="Calibri"/>
                          <a:sym typeface="Calibri"/>
                          <a:hlinkClick r:id="rId3"/>
                        </a:rPr>
                        <a:t>Page d’accueil du Régime canadien de soins dentaires</a:t>
                      </a: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276" name="Google Shape;276;p13"/>
          <p:cNvSpPr txBox="1"/>
          <p:nvPr/>
        </p:nvSpPr>
        <p:spPr>
          <a:xfrm>
            <a:off x="1410125" y="1562550"/>
            <a:ext cx="4278900" cy="21792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chemeClr val="dk1"/>
              </a:buClr>
              <a:buSzPts val="1100"/>
              <a:buFont typeface="Arial"/>
              <a:buNone/>
            </a:pPr>
            <a:r>
              <a:rPr lang="fr-CA" sz="1000" b="0" i="1" u="none" strike="noStrike" cap="none">
                <a:solidFill>
                  <a:schemeClr val="dk1"/>
                </a:solidFill>
                <a:latin typeface="Arial"/>
                <a:ea typeface="Arial"/>
                <a:cs typeface="Arial"/>
                <a:sym typeface="Arial"/>
              </a:rPr>
              <a:t>« Quel est le revenu admissible pour les personnes âgées intéressées par le nouveau régime de soins dentaires? </a:t>
            </a:r>
            <a:r>
              <a:rPr lang="fr-CA" sz="1000" b="1" i="1" u="none" strike="noStrike" cap="none">
                <a:solidFill>
                  <a:schemeClr val="dk1"/>
                </a:solidFill>
                <a:latin typeface="Arial"/>
                <a:ea typeface="Arial"/>
                <a:cs typeface="Arial"/>
                <a:sym typeface="Arial"/>
              </a:rPr>
              <a:t>Tout ce que je vois, c’est pour les familles ayant des enfants </a:t>
            </a:r>
            <a:r>
              <a:rPr lang="fr-CA" sz="1000" b="0" i="1" u="none" strike="noStrike" cap="none">
                <a:solidFill>
                  <a:schemeClr val="dk1"/>
                </a:solidFill>
                <a:latin typeface="Arial"/>
                <a:ea typeface="Arial"/>
                <a:cs typeface="Arial"/>
                <a:sym typeface="Arial"/>
              </a:rPr>
              <a:t>de moins de 12 ans. </a:t>
            </a:r>
            <a:r>
              <a:rPr lang="fr-CA" sz="1000" b="1" i="1" u="none" strike="noStrike" cap="none">
                <a:solidFill>
                  <a:schemeClr val="dk1"/>
                </a:solidFill>
                <a:latin typeface="Arial"/>
                <a:ea typeface="Arial"/>
                <a:cs typeface="Arial"/>
                <a:sym typeface="Arial"/>
              </a:rPr>
              <a:t>Où se trouve l’information pour les personnes âgées? </a:t>
            </a:r>
            <a:r>
              <a:rPr lang="fr-CA" sz="1000" b="0" i="1" u="none" strike="noStrike" cap="none">
                <a:solidFill>
                  <a:schemeClr val="dk1"/>
                </a:solidFill>
                <a:latin typeface="Arial"/>
                <a:ea typeface="Arial"/>
                <a:cs typeface="Arial"/>
                <a:sym typeface="Arial"/>
              </a:rPr>
              <a:t>»</a:t>
            </a:r>
            <a:endParaRPr sz="1000" b="0" i="1"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fr-CA" sz="1100" b="0" i="1" u="none" strike="noStrike" cap="none">
                <a:solidFill>
                  <a:schemeClr val="dk1"/>
                </a:solidFill>
                <a:latin typeface="Calibri"/>
                <a:ea typeface="Calibri"/>
                <a:cs typeface="Calibri"/>
                <a:sym typeface="Calibri"/>
              </a:rPr>
              <a:t>« Je cherche les informations du régime qui s’appliquent </a:t>
            </a:r>
            <a:r>
              <a:rPr lang="fr-CA" sz="1100" b="1" i="1" u="none" strike="noStrike" cap="none">
                <a:solidFill>
                  <a:schemeClr val="dk1"/>
                </a:solidFill>
                <a:latin typeface="Calibri"/>
                <a:ea typeface="Calibri"/>
                <a:cs typeface="Calibri"/>
                <a:sym typeface="Calibri"/>
              </a:rPr>
              <a:t>aux personnes de 87 ans et plus.</a:t>
            </a:r>
            <a:r>
              <a:rPr lang="fr-CA" sz="1100" b="0" i="1" u="none" strike="noStrike" cap="none">
                <a:solidFill>
                  <a:schemeClr val="dk1"/>
                </a:solidFill>
                <a:latin typeface="Calibri"/>
                <a:ea typeface="Calibri"/>
                <a:cs typeface="Calibri"/>
                <a:sym typeface="Calibri"/>
              </a:rPr>
              <a:t> »</a:t>
            </a:r>
            <a:endParaRPr sz="11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1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fr-CA" sz="1100" b="0" i="1" u="none" strike="noStrike" cap="none">
                <a:solidFill>
                  <a:schemeClr val="dk1"/>
                </a:solidFill>
                <a:latin typeface="Calibri"/>
                <a:ea typeface="Calibri"/>
                <a:cs typeface="Calibri"/>
                <a:sym typeface="Calibri"/>
              </a:rPr>
              <a:t>« Je cherchais des infos sur les soins dentaires </a:t>
            </a:r>
            <a:r>
              <a:rPr lang="fr-CA" sz="1100" b="1" i="1" u="none" strike="noStrike" cap="none">
                <a:solidFill>
                  <a:schemeClr val="dk1"/>
                </a:solidFill>
                <a:latin typeface="Calibri"/>
                <a:ea typeface="Calibri"/>
                <a:cs typeface="Calibri"/>
                <a:sym typeface="Calibri"/>
              </a:rPr>
              <a:t>pour personnes âgées.</a:t>
            </a:r>
            <a:r>
              <a:rPr lang="fr-CA" sz="1100" b="0" i="1" u="none" strike="noStrike" cap="none">
                <a:solidFill>
                  <a:schemeClr val="dk1"/>
                </a:solidFill>
                <a:latin typeface="Calibri"/>
                <a:ea typeface="Calibri"/>
                <a:cs typeface="Calibri"/>
                <a:sym typeface="Calibri"/>
              </a:rPr>
              <a:t> »</a:t>
            </a:r>
            <a:endParaRPr sz="1100" b="0" i="1" u="none" strike="noStrike" cap="none">
              <a:solidFill>
                <a:schemeClr val="dk1"/>
              </a:solidFill>
              <a:latin typeface="Calibri"/>
              <a:ea typeface="Calibri"/>
              <a:cs typeface="Calibri"/>
              <a:sym typeface="Calibri"/>
            </a:endParaRPr>
          </a:p>
        </p:txBody>
      </p:sp>
      <p:grpSp>
        <p:nvGrpSpPr>
          <p:cNvPr id="277" name="Google Shape;277;p13"/>
          <p:cNvGrpSpPr/>
          <p:nvPr/>
        </p:nvGrpSpPr>
        <p:grpSpPr>
          <a:xfrm>
            <a:off x="531109" y="2316941"/>
            <a:ext cx="743861" cy="650561"/>
            <a:chOff x="4876780" y="2418064"/>
            <a:chExt cx="407774" cy="356628"/>
          </a:xfrm>
        </p:grpSpPr>
        <p:sp>
          <p:nvSpPr>
            <p:cNvPr id="278" name="Google Shape;278;p13"/>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79" name="Google Shape;279;p13"/>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80" name="Google Shape;280;p13"/>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81" name="Google Shape;281;p13"/>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82" name="Google Shape;282;p13"/>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83" name="Google Shape;283;p13"/>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84" name="Google Shape;284;p13"/>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sp>
          <p:nvSpPr>
            <p:cNvPr id="285" name="Google Shape;285;p13"/>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740"/>
                </a:solidFill>
                <a:latin typeface="Arial"/>
                <a:ea typeface="Arial"/>
                <a:cs typeface="Arial"/>
                <a:sym typeface="Arial"/>
              </a:endParaRPr>
            </a:p>
          </p:txBody>
        </p:sp>
      </p:grpSp>
      <p:pic>
        <p:nvPicPr>
          <p:cNvPr id="286" name="Google Shape;286;p13"/>
          <p:cNvPicPr preferRelativeResize="0"/>
          <p:nvPr/>
        </p:nvPicPr>
        <p:blipFill rotWithShape="1">
          <a:blip r:embed="rId4">
            <a:alphaModFix/>
          </a:blip>
          <a:srcRect/>
          <a:stretch/>
        </p:blipFill>
        <p:spPr>
          <a:xfrm>
            <a:off x="6079349" y="893075"/>
            <a:ext cx="1713804" cy="2872447"/>
          </a:xfrm>
          <a:prstGeom prst="rect">
            <a:avLst/>
          </a:prstGeom>
          <a:noFill/>
          <a:ln>
            <a:noFill/>
          </a:ln>
          <a:effectLst>
            <a:outerShdw blurRad="57150" dist="19050" dir="5400000" algn="bl" rotWithShape="0">
              <a:srgbClr val="000000">
                <a:alpha val="49803"/>
              </a:srgbClr>
            </a:outerShdw>
          </a:effectLst>
        </p:spPr>
      </p:pic>
      <p:sp>
        <p:nvSpPr>
          <p:cNvPr id="287" name="Google Shape;287;p13"/>
          <p:cNvSpPr/>
          <p:nvPr/>
        </p:nvSpPr>
        <p:spPr>
          <a:xfrm>
            <a:off x="6001300" y="2452336"/>
            <a:ext cx="1873800" cy="1388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4"/>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Faible piste de l’information pour les personnes âgées sur la page index du Régime</a:t>
            </a:r>
            <a:endParaRPr sz="2400" b="1" i="0" u="none" strike="noStrike" cap="none">
              <a:solidFill>
                <a:schemeClr val="lt1"/>
              </a:solidFill>
              <a:latin typeface="Calibri"/>
              <a:ea typeface="Calibri"/>
              <a:cs typeface="Calibri"/>
              <a:sym typeface="Calibri"/>
            </a:endParaRPr>
          </a:p>
        </p:txBody>
      </p:sp>
      <p:sp>
        <p:nvSpPr>
          <p:cNvPr id="293" name="Google Shape;293;p14"/>
          <p:cNvSpPr txBox="1"/>
          <p:nvPr/>
        </p:nvSpPr>
        <p:spPr>
          <a:xfrm>
            <a:off x="556800" y="1159825"/>
            <a:ext cx="2302800" cy="4851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700" b="1" i="0" u="none" strike="noStrike" cap="none">
                <a:solidFill>
                  <a:schemeClr val="dk1"/>
                </a:solidFill>
                <a:latin typeface="Calibri"/>
                <a:ea typeface="Calibri"/>
                <a:cs typeface="Calibri"/>
                <a:sym typeface="Calibri"/>
              </a:rPr>
              <a:t>Ajout d’une phrase contenant le mot-clé « personnes âgées » en gras, juste avant l’alerte.</a:t>
            </a:r>
            <a:endParaRPr sz="1700" b="1" i="0" u="none" strike="noStrike" cap="none">
              <a:solidFill>
                <a:schemeClr val="dk1"/>
              </a:solidFill>
              <a:latin typeface="Calibri"/>
              <a:ea typeface="Calibri"/>
              <a:cs typeface="Calibri"/>
              <a:sym typeface="Calibri"/>
            </a:endParaRPr>
          </a:p>
        </p:txBody>
      </p:sp>
      <p:pic>
        <p:nvPicPr>
          <p:cNvPr id="294" name="Google Shape;294;p14"/>
          <p:cNvPicPr preferRelativeResize="0"/>
          <p:nvPr/>
        </p:nvPicPr>
        <p:blipFill rotWithShape="1">
          <a:blip r:embed="rId3">
            <a:alphaModFix/>
          </a:blip>
          <a:srcRect/>
          <a:stretch/>
        </p:blipFill>
        <p:spPr>
          <a:xfrm>
            <a:off x="3435075" y="1159825"/>
            <a:ext cx="2355948" cy="3948723"/>
          </a:xfrm>
          <a:prstGeom prst="rect">
            <a:avLst/>
          </a:prstGeom>
          <a:noFill/>
          <a:ln>
            <a:noFill/>
          </a:ln>
          <a:effectLst>
            <a:outerShdw blurRad="57150" dist="19050" dir="5400000" algn="bl" rotWithShape="0">
              <a:srgbClr val="000000">
                <a:alpha val="49803"/>
              </a:srgbClr>
            </a:outerShdw>
          </a:effectLst>
        </p:spPr>
      </p:pic>
      <p:pic>
        <p:nvPicPr>
          <p:cNvPr id="295" name="Google Shape;295;p14"/>
          <p:cNvPicPr preferRelativeResize="0"/>
          <p:nvPr/>
        </p:nvPicPr>
        <p:blipFill rotWithShape="1">
          <a:blip r:embed="rId4">
            <a:alphaModFix/>
          </a:blip>
          <a:srcRect/>
          <a:stretch/>
        </p:blipFill>
        <p:spPr>
          <a:xfrm>
            <a:off x="6060875" y="1058759"/>
            <a:ext cx="2355951" cy="4084743"/>
          </a:xfrm>
          <a:prstGeom prst="rect">
            <a:avLst/>
          </a:prstGeom>
          <a:noFill/>
          <a:ln>
            <a:noFill/>
          </a:ln>
          <a:effectLst>
            <a:outerShdw blurRad="57150" dist="19050" dir="5400000" algn="bl" rotWithShape="0">
              <a:srgbClr val="000000">
                <a:alpha val="49803"/>
              </a:srgbClr>
            </a:outerShdw>
          </a:effectLst>
        </p:spPr>
      </p:pic>
      <p:sp>
        <p:nvSpPr>
          <p:cNvPr id="296" name="Google Shape;296;p14"/>
          <p:cNvSpPr/>
          <p:nvPr/>
        </p:nvSpPr>
        <p:spPr>
          <a:xfrm>
            <a:off x="6060875" y="2833425"/>
            <a:ext cx="2355900" cy="6237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4"/>
          <p:cNvSpPr txBox="1"/>
          <p:nvPr/>
        </p:nvSpPr>
        <p:spPr>
          <a:xfrm>
            <a:off x="556800" y="3047950"/>
            <a:ext cx="2138700" cy="1328400"/>
          </a:xfrm>
          <a:prstGeom prst="rect">
            <a:avLst/>
          </a:prstGeom>
          <a:solidFill>
            <a:srgbClr val="D0E0E3"/>
          </a:solidFill>
          <a:ln>
            <a:noFill/>
          </a:ln>
        </p:spPr>
        <p:txBody>
          <a:bodyPr spcFirstLastPara="1" wrap="square" lIns="91425" tIns="91425" rIns="91425" bIns="91425" anchor="t" anchorCtr="0">
            <a:noAutofit/>
          </a:bodyPr>
          <a:lstStyle/>
          <a:p>
            <a:pPr marL="0" marR="0" lvl="0" indent="457200" algn="l" rtl="0">
              <a:lnSpc>
                <a:spcPct val="115000"/>
              </a:lnSpc>
              <a:spcBef>
                <a:spcPts val="0"/>
              </a:spcBef>
              <a:spcAft>
                <a:spcPts val="0"/>
              </a:spcAft>
              <a:buClr>
                <a:srgbClr val="000000"/>
              </a:buClr>
              <a:buSzPts val="1500"/>
              <a:buFont typeface="Arial"/>
              <a:buNone/>
            </a:pPr>
            <a:r>
              <a:rPr lang="fr-CA" sz="1500" b="0" i="0" u="none" strike="noStrike" cap="none">
                <a:solidFill>
                  <a:schemeClr val="dk1"/>
                </a:solidFill>
                <a:latin typeface="Calibri"/>
                <a:ea typeface="Calibri"/>
                <a:cs typeface="Calibri"/>
                <a:sym typeface="Calibri"/>
              </a:rPr>
              <a:t>Nous avons aussi recommandé le retrait ou la modification de l’alerte.</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p:txBody>
      </p:sp>
      <p:grpSp>
        <p:nvGrpSpPr>
          <p:cNvPr id="298" name="Google Shape;298;p14"/>
          <p:cNvGrpSpPr/>
          <p:nvPr/>
        </p:nvGrpSpPr>
        <p:grpSpPr>
          <a:xfrm>
            <a:off x="735922" y="3104104"/>
            <a:ext cx="255954" cy="256007"/>
            <a:chOff x="5049725" y="2027900"/>
            <a:chExt cx="481750" cy="481850"/>
          </a:xfrm>
        </p:grpSpPr>
        <p:sp>
          <p:nvSpPr>
            <p:cNvPr id="299" name="Google Shape;299;p14"/>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0" name="Google Shape;300;p14"/>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1" name="Google Shape;301;p14"/>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2" name="Google Shape;302;p14"/>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3" name="Google Shape;303;p14"/>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4" name="Google Shape;304;p14"/>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5" name="Google Shape;305;p14"/>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6" name="Google Shape;306;p14"/>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
        <p:nvSpPr>
          <p:cNvPr id="307" name="Google Shape;307;p14"/>
          <p:cNvSpPr txBox="1"/>
          <p:nvPr/>
        </p:nvSpPr>
        <p:spPr>
          <a:xfrm>
            <a:off x="3435075" y="927000"/>
            <a:ext cx="23559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lt1"/>
                </a:solidFill>
                <a:latin typeface="Arial"/>
                <a:ea typeface="Arial"/>
                <a:cs typeface="Arial"/>
                <a:sym typeface="Arial"/>
              </a:rPr>
              <a:t>Avant</a:t>
            </a:r>
            <a:endParaRPr sz="1200" b="0" i="0" u="none" strike="noStrike" cap="none">
              <a:solidFill>
                <a:schemeClr val="lt1"/>
              </a:solidFill>
              <a:latin typeface="Arial"/>
              <a:ea typeface="Arial"/>
              <a:cs typeface="Arial"/>
              <a:sym typeface="Arial"/>
            </a:endParaRPr>
          </a:p>
        </p:txBody>
      </p:sp>
      <p:sp>
        <p:nvSpPr>
          <p:cNvPr id="308" name="Google Shape;308;p14"/>
          <p:cNvSpPr txBox="1"/>
          <p:nvPr/>
        </p:nvSpPr>
        <p:spPr>
          <a:xfrm>
            <a:off x="6050100" y="927000"/>
            <a:ext cx="23559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lt1"/>
                </a:solidFill>
                <a:latin typeface="Arial"/>
                <a:ea typeface="Arial"/>
                <a:cs typeface="Arial"/>
                <a:sym typeface="Arial"/>
              </a:rPr>
              <a:t>Après : 21 décembre</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Frise chronologique, résultats et leçons</a:t>
            </a:r>
            <a:endParaRPr sz="2400" b="1" i="0" u="none" strike="noStrike" cap="none">
              <a:solidFill>
                <a:schemeClr val="lt1"/>
              </a:solidFill>
              <a:latin typeface="Calibri"/>
              <a:ea typeface="Calibri"/>
              <a:cs typeface="Calibri"/>
              <a:sym typeface="Calibri"/>
            </a:endParaRPr>
          </a:p>
        </p:txBody>
      </p:sp>
      <p:sp>
        <p:nvSpPr>
          <p:cNvPr id="314" name="Google Shape;314;p15"/>
          <p:cNvSpPr txBox="1"/>
          <p:nvPr/>
        </p:nvSpPr>
        <p:spPr>
          <a:xfrm>
            <a:off x="306700" y="1047900"/>
            <a:ext cx="3550500" cy="38466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600"/>
              <a:buFont typeface="Arial"/>
              <a:buNone/>
            </a:pPr>
            <a:r>
              <a:rPr lang="fr-CA" sz="1600" b="1" i="0" u="none" strike="noStrike" cap="none">
                <a:solidFill>
                  <a:schemeClr val="dk1"/>
                </a:solidFill>
                <a:latin typeface="Calibri"/>
                <a:ea typeface="Calibri"/>
                <a:cs typeface="Calibri"/>
                <a:sym typeface="Calibri"/>
              </a:rPr>
              <a:t>Les clés du succès de l’itération</a:t>
            </a:r>
            <a:endParaRPr sz="16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457200" marR="0" lvl="0" indent="-323850" algn="l" rtl="0">
              <a:lnSpc>
                <a:spcPct val="100000"/>
              </a:lnSpc>
              <a:spcBef>
                <a:spcPts val="0"/>
              </a:spcBef>
              <a:spcAft>
                <a:spcPts val="0"/>
              </a:spcAft>
              <a:buClr>
                <a:schemeClr val="dk1"/>
              </a:buClr>
              <a:buSzPts val="1500"/>
              <a:buFont typeface="Calibri"/>
              <a:buChar char="✓"/>
            </a:pPr>
            <a:r>
              <a:rPr lang="fr-CA" sz="1500" b="0" i="0" u="none" strike="noStrike" cap="none">
                <a:solidFill>
                  <a:schemeClr val="dk1"/>
                </a:solidFill>
                <a:latin typeface="Calibri"/>
                <a:ea typeface="Calibri"/>
                <a:cs typeface="Calibri"/>
                <a:sym typeface="Calibri"/>
              </a:rPr>
              <a:t>Communication ciblée à un public précis</a:t>
            </a:r>
            <a:endParaRPr sz="1500" b="0" i="0" u="none" strike="noStrike" cap="none">
              <a:solidFill>
                <a:schemeClr val="dk1"/>
              </a:solidFill>
              <a:latin typeface="Calibri"/>
              <a:ea typeface="Calibri"/>
              <a:cs typeface="Calibri"/>
              <a:sym typeface="Calibri"/>
            </a:endParaRPr>
          </a:p>
          <a:p>
            <a:pPr marL="457200" marR="0" lvl="0" indent="-323850" algn="l" rtl="0">
              <a:lnSpc>
                <a:spcPct val="100000"/>
              </a:lnSpc>
              <a:spcBef>
                <a:spcPts val="1000"/>
              </a:spcBef>
              <a:spcAft>
                <a:spcPts val="0"/>
              </a:spcAft>
              <a:buClr>
                <a:schemeClr val="dk1"/>
              </a:buClr>
              <a:buSzPts val="1500"/>
              <a:buFont typeface="Calibri"/>
              <a:buChar char="✓"/>
            </a:pPr>
            <a:r>
              <a:rPr lang="fr-CA" sz="1500" b="0" i="0" u="none" strike="noStrike" cap="none">
                <a:solidFill>
                  <a:schemeClr val="dk1"/>
                </a:solidFill>
                <a:latin typeface="Calibri"/>
                <a:ea typeface="Calibri"/>
                <a:cs typeface="Calibri"/>
                <a:sym typeface="Calibri"/>
              </a:rPr>
              <a:t>Ajout du caractère gras pour « personnes âgées »</a:t>
            </a:r>
            <a:endParaRPr sz="1500" b="0" i="0" u="none" strike="noStrike" cap="none">
              <a:solidFill>
                <a:schemeClr val="dk1"/>
              </a:solidFill>
              <a:latin typeface="Calibri"/>
              <a:ea typeface="Calibri"/>
              <a:cs typeface="Calibri"/>
              <a:sym typeface="Calibri"/>
            </a:endParaRPr>
          </a:p>
          <a:p>
            <a:pPr marL="457200" marR="0" lvl="0" indent="-323850" algn="l" rtl="0">
              <a:lnSpc>
                <a:spcPct val="100000"/>
              </a:lnSpc>
              <a:spcBef>
                <a:spcPts val="1000"/>
              </a:spcBef>
              <a:spcAft>
                <a:spcPts val="1000"/>
              </a:spcAft>
              <a:buClr>
                <a:schemeClr val="dk1"/>
              </a:buClr>
              <a:buSzPts val="1500"/>
              <a:buFont typeface="Calibri"/>
              <a:buChar char="✓"/>
            </a:pPr>
            <a:r>
              <a:rPr lang="fr-CA" sz="1500" b="0" i="0" u="none" strike="noStrike" cap="none">
                <a:solidFill>
                  <a:schemeClr val="dk1"/>
                </a:solidFill>
                <a:latin typeface="Calibri"/>
                <a:ea typeface="Calibri"/>
                <a:cs typeface="Calibri"/>
                <a:sym typeface="Calibri"/>
              </a:rPr>
              <a:t>Commencer par des changements mineurs et mesurer leur incidence à mesure</a:t>
            </a:r>
            <a:endParaRPr sz="1500" b="0" i="0" u="none" strike="noStrike" cap="none">
              <a:solidFill>
                <a:schemeClr val="dk1"/>
              </a:solidFill>
              <a:latin typeface="Calibri"/>
              <a:ea typeface="Calibri"/>
              <a:cs typeface="Calibri"/>
              <a:sym typeface="Calibri"/>
            </a:endParaRPr>
          </a:p>
        </p:txBody>
      </p:sp>
      <p:grpSp>
        <p:nvGrpSpPr>
          <p:cNvPr id="315" name="Google Shape;315;p15"/>
          <p:cNvGrpSpPr/>
          <p:nvPr/>
        </p:nvGrpSpPr>
        <p:grpSpPr>
          <a:xfrm>
            <a:off x="459828" y="1200308"/>
            <a:ext cx="208866" cy="308802"/>
            <a:chOff x="5726350" y="2028150"/>
            <a:chExt cx="312300" cy="481600"/>
          </a:xfrm>
        </p:grpSpPr>
        <p:sp>
          <p:nvSpPr>
            <p:cNvPr id="316" name="Google Shape;316;p15"/>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317" name="Google Shape;317;p15"/>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318" name="Google Shape;318;p15"/>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grpSp>
        <p:nvGrpSpPr>
          <p:cNvPr id="319" name="Google Shape;319;p15"/>
          <p:cNvGrpSpPr/>
          <p:nvPr/>
        </p:nvGrpSpPr>
        <p:grpSpPr>
          <a:xfrm>
            <a:off x="3990326" y="936536"/>
            <a:ext cx="4175048" cy="1187016"/>
            <a:chOff x="3873562" y="946003"/>
            <a:chExt cx="4198138" cy="1193580"/>
          </a:xfrm>
        </p:grpSpPr>
        <p:grpSp>
          <p:nvGrpSpPr>
            <p:cNvPr id="320" name="Google Shape;320;p15"/>
            <p:cNvGrpSpPr/>
            <p:nvPr/>
          </p:nvGrpSpPr>
          <p:grpSpPr>
            <a:xfrm>
              <a:off x="4732925" y="1140987"/>
              <a:ext cx="529800" cy="998596"/>
              <a:chOff x="4318975" y="1083450"/>
              <a:chExt cx="529800" cy="591305"/>
            </a:xfrm>
          </p:grpSpPr>
          <p:sp>
            <p:nvSpPr>
              <p:cNvPr id="321" name="Google Shape;321;p15"/>
              <p:cNvSpPr/>
              <p:nvPr/>
            </p:nvSpPr>
            <p:spPr>
              <a:xfrm>
                <a:off x="4517129" y="1083455"/>
                <a:ext cx="133500" cy="5913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2" name="Google Shape;322;p15"/>
              <p:cNvCxnSpPr/>
              <p:nvPr/>
            </p:nvCxnSpPr>
            <p:spPr>
              <a:xfrm rot="10800000">
                <a:off x="4318975" y="1083450"/>
                <a:ext cx="529800" cy="0"/>
              </a:xfrm>
              <a:prstGeom prst="straightConnector1">
                <a:avLst/>
              </a:prstGeom>
              <a:noFill/>
              <a:ln w="9525" cap="flat" cmpd="sng">
                <a:solidFill>
                  <a:schemeClr val="dk1"/>
                </a:solidFill>
                <a:prstDash val="solid"/>
                <a:round/>
                <a:headEnd type="none" w="sm" len="sm"/>
                <a:tailEnd type="none" w="sm" len="sm"/>
              </a:ln>
            </p:spPr>
          </p:cxnSp>
        </p:grpSp>
        <p:sp>
          <p:nvSpPr>
            <p:cNvPr id="323" name="Google Shape;323;p15"/>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Lancement du programme</a:t>
              </a:r>
              <a:endParaRPr sz="1100" b="1" i="0" u="none" strike="noStrike" cap="none">
                <a:solidFill>
                  <a:schemeClr val="dk1"/>
                </a:solidFill>
                <a:latin typeface="Calibri"/>
                <a:ea typeface="Calibri"/>
                <a:cs typeface="Calibri"/>
                <a:sym typeface="Calibri"/>
              </a:endParaRPr>
            </a:p>
          </p:txBody>
        </p:sp>
        <p:sp>
          <p:nvSpPr>
            <p:cNvPr id="324" name="Google Shape;324;p15"/>
            <p:cNvSpPr txBox="1"/>
            <p:nvPr/>
          </p:nvSpPr>
          <p:spPr>
            <a:xfrm>
              <a:off x="5343500" y="1222248"/>
              <a:ext cx="27282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fr-CA" sz="1000" b="0" i="0" u="none" strike="noStrike" cap="none">
                  <a:solidFill>
                    <a:schemeClr val="dk1"/>
                  </a:solidFill>
                  <a:latin typeface="Calibri"/>
                  <a:ea typeface="Calibri"/>
                  <a:cs typeface="Calibri"/>
                  <a:sym typeface="Calibri"/>
                </a:rPr>
                <a:t>Publication du contenu Web le 11 décembre à midi</a:t>
              </a:r>
              <a:endParaRPr sz="1000" b="0" i="0" u="none" strike="noStrike" cap="none">
                <a:solidFill>
                  <a:schemeClr val="dk1"/>
                </a:solidFill>
                <a:latin typeface="Calibri"/>
                <a:ea typeface="Calibri"/>
                <a:cs typeface="Calibri"/>
                <a:sym typeface="Calibri"/>
              </a:endParaRPr>
            </a:p>
          </p:txBody>
        </p:sp>
        <p:sp>
          <p:nvSpPr>
            <p:cNvPr id="325" name="Google Shape;325;p15"/>
            <p:cNvSpPr txBox="1"/>
            <p:nvPr/>
          </p:nvSpPr>
          <p:spPr>
            <a:xfrm>
              <a:off x="3873562" y="973695"/>
              <a:ext cx="8622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11 décembre</a:t>
              </a:r>
              <a:endParaRPr sz="1100" b="1" i="0" u="none" strike="noStrike" cap="none">
                <a:solidFill>
                  <a:schemeClr val="dk1"/>
                </a:solidFill>
                <a:latin typeface="Calibri"/>
                <a:ea typeface="Calibri"/>
                <a:cs typeface="Calibri"/>
                <a:sym typeface="Calibri"/>
              </a:endParaRPr>
            </a:p>
          </p:txBody>
        </p:sp>
      </p:grpSp>
      <p:grpSp>
        <p:nvGrpSpPr>
          <p:cNvPr id="326" name="Google Shape;326;p15"/>
          <p:cNvGrpSpPr/>
          <p:nvPr/>
        </p:nvGrpSpPr>
        <p:grpSpPr>
          <a:xfrm>
            <a:off x="4844947" y="2125747"/>
            <a:ext cx="526886" cy="993004"/>
            <a:chOff x="4318975" y="1083450"/>
            <a:chExt cx="529800" cy="591250"/>
          </a:xfrm>
        </p:grpSpPr>
        <p:sp>
          <p:nvSpPr>
            <p:cNvPr id="327" name="Google Shape;327;p15"/>
            <p:cNvSpPr/>
            <p:nvPr/>
          </p:nvSpPr>
          <p:spPr>
            <a:xfrm>
              <a:off x="4517125" y="1086100"/>
              <a:ext cx="133500" cy="5886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8" name="Google Shape;328;p15"/>
            <p:cNvCxnSpPr/>
            <p:nvPr/>
          </p:nvCxnSpPr>
          <p:spPr>
            <a:xfrm rot="10800000">
              <a:off x="4318975" y="1083450"/>
              <a:ext cx="529800" cy="0"/>
            </a:xfrm>
            <a:prstGeom prst="straightConnector1">
              <a:avLst/>
            </a:prstGeom>
            <a:noFill/>
            <a:ln w="9525" cap="flat" cmpd="sng">
              <a:solidFill>
                <a:srgbClr val="0942A1"/>
              </a:solidFill>
              <a:prstDash val="solid"/>
              <a:round/>
              <a:headEnd type="none" w="sm" len="sm"/>
              <a:tailEnd type="none" w="sm" len="sm"/>
            </a:ln>
          </p:spPr>
        </p:cxnSp>
      </p:grpSp>
      <p:sp>
        <p:nvSpPr>
          <p:cNvPr id="329" name="Google Shape;329;p15"/>
          <p:cNvSpPr txBox="1"/>
          <p:nvPr/>
        </p:nvSpPr>
        <p:spPr>
          <a:xfrm>
            <a:off x="5451988" y="1931788"/>
            <a:ext cx="27129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Identification du problème relatif à l’alerte sur la page d’accueil</a:t>
            </a:r>
            <a:endParaRPr sz="1100" b="1" i="0" u="none" strike="noStrike" cap="none">
              <a:solidFill>
                <a:schemeClr val="dk1"/>
              </a:solidFill>
              <a:latin typeface="Calibri"/>
              <a:ea typeface="Calibri"/>
              <a:cs typeface="Calibri"/>
              <a:sym typeface="Calibri"/>
            </a:endParaRPr>
          </a:p>
        </p:txBody>
      </p:sp>
      <p:sp>
        <p:nvSpPr>
          <p:cNvPr id="330" name="Google Shape;330;p15"/>
          <p:cNvSpPr txBox="1"/>
          <p:nvPr/>
        </p:nvSpPr>
        <p:spPr>
          <a:xfrm>
            <a:off x="5451997" y="2380397"/>
            <a:ext cx="2965500" cy="591600"/>
          </a:xfrm>
          <a:prstGeom prst="rect">
            <a:avLst/>
          </a:prstGeom>
          <a:noFill/>
          <a:ln>
            <a:noFill/>
          </a:ln>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chemeClr val="dk1"/>
              </a:buClr>
              <a:buSzPts val="1000"/>
              <a:buFont typeface="Calibri"/>
              <a:buChar char="●"/>
            </a:pPr>
            <a:r>
              <a:rPr lang="fr-CA" sz="1000" b="0" i="0" u="none" strike="noStrike" cap="none">
                <a:solidFill>
                  <a:schemeClr val="dk1"/>
                </a:solidFill>
                <a:latin typeface="Calibri"/>
                <a:ea typeface="Calibri"/>
                <a:cs typeface="Calibri"/>
                <a:sym typeface="Calibri"/>
              </a:rPr>
              <a:t>Approbation requise </a:t>
            </a:r>
            <a:r>
              <a:rPr lang="fr-CA" sz="1000" b="1" i="0" u="none" strike="noStrike" cap="none">
                <a:solidFill>
                  <a:schemeClr val="dk1"/>
                </a:solidFill>
                <a:latin typeface="Calibri"/>
                <a:ea typeface="Calibri"/>
                <a:cs typeface="Calibri"/>
                <a:sym typeface="Calibri"/>
              </a:rPr>
              <a:t>à la fois d’EDSC et de l’ASPC</a:t>
            </a:r>
            <a:endParaRPr sz="1000" b="0" i="0" u="none" strike="noStrike" cap="none">
              <a:solidFill>
                <a:schemeClr val="dk1"/>
              </a:solidFill>
              <a:latin typeface="Calibri"/>
              <a:ea typeface="Calibri"/>
              <a:cs typeface="Calibri"/>
              <a:sym typeface="Calibri"/>
            </a:endParaRPr>
          </a:p>
        </p:txBody>
      </p:sp>
      <p:sp>
        <p:nvSpPr>
          <p:cNvPr id="331" name="Google Shape;331;p15"/>
          <p:cNvSpPr txBox="1"/>
          <p:nvPr/>
        </p:nvSpPr>
        <p:spPr>
          <a:xfrm>
            <a:off x="4046700" y="1959325"/>
            <a:ext cx="801000" cy="3447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12 décembre</a:t>
            </a:r>
            <a:endParaRPr sz="1100" b="1" i="0" u="none" strike="noStrike" cap="none">
              <a:solidFill>
                <a:schemeClr val="dk1"/>
              </a:solidFill>
              <a:latin typeface="Calibri"/>
              <a:ea typeface="Calibri"/>
              <a:cs typeface="Calibri"/>
              <a:sym typeface="Calibri"/>
            </a:endParaRPr>
          </a:p>
        </p:txBody>
      </p:sp>
      <p:grpSp>
        <p:nvGrpSpPr>
          <p:cNvPr id="332" name="Google Shape;332;p15"/>
          <p:cNvGrpSpPr/>
          <p:nvPr/>
        </p:nvGrpSpPr>
        <p:grpSpPr>
          <a:xfrm>
            <a:off x="4046825" y="3920866"/>
            <a:ext cx="4118548" cy="1189939"/>
            <a:chOff x="3930374" y="946003"/>
            <a:chExt cx="4141326" cy="1196520"/>
          </a:xfrm>
        </p:grpSpPr>
        <p:grpSp>
          <p:nvGrpSpPr>
            <p:cNvPr id="333" name="Google Shape;333;p15"/>
            <p:cNvGrpSpPr/>
            <p:nvPr/>
          </p:nvGrpSpPr>
          <p:grpSpPr>
            <a:xfrm>
              <a:off x="4732925" y="1142460"/>
              <a:ext cx="529800" cy="1000063"/>
              <a:chOff x="4318975" y="1084322"/>
              <a:chExt cx="529800" cy="592174"/>
            </a:xfrm>
          </p:grpSpPr>
          <p:sp>
            <p:nvSpPr>
              <p:cNvPr id="334" name="Google Shape;334;p15"/>
              <p:cNvSpPr/>
              <p:nvPr/>
            </p:nvSpPr>
            <p:spPr>
              <a:xfrm>
                <a:off x="4517129" y="1086096"/>
                <a:ext cx="133500" cy="5904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35" name="Google Shape;335;p15"/>
              <p:cNvCxnSpPr/>
              <p:nvPr/>
            </p:nvCxnSpPr>
            <p:spPr>
              <a:xfrm rot="10800000">
                <a:off x="4318975" y="1084322"/>
                <a:ext cx="529800" cy="0"/>
              </a:xfrm>
              <a:prstGeom prst="straightConnector1">
                <a:avLst/>
              </a:prstGeom>
              <a:noFill/>
              <a:ln w="9525" cap="flat" cmpd="sng">
                <a:solidFill>
                  <a:schemeClr val="dk1"/>
                </a:solidFill>
                <a:prstDash val="solid"/>
                <a:round/>
                <a:headEnd type="none" w="sm" len="sm"/>
                <a:tailEnd type="none" w="sm" len="sm"/>
              </a:ln>
            </p:spPr>
          </p:cxnSp>
        </p:grpSp>
        <p:sp>
          <p:nvSpPr>
            <p:cNvPr id="336" name="Google Shape;336;p15"/>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Incidence sur les commentaires des utilisateur·rice·s</a:t>
              </a:r>
              <a:endParaRPr sz="1100" b="1" i="0" u="none" strike="noStrike" cap="none">
                <a:solidFill>
                  <a:schemeClr val="dk1"/>
                </a:solidFill>
                <a:latin typeface="Calibri"/>
                <a:ea typeface="Calibri"/>
                <a:cs typeface="Calibri"/>
                <a:sym typeface="Calibri"/>
              </a:endParaRPr>
            </a:p>
          </p:txBody>
        </p:sp>
        <p:sp>
          <p:nvSpPr>
            <p:cNvPr id="337" name="Google Shape;337;p15"/>
            <p:cNvSpPr txBox="1"/>
            <p:nvPr/>
          </p:nvSpPr>
          <p:spPr>
            <a:xfrm>
              <a:off x="5343500" y="1298869"/>
              <a:ext cx="27282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fr-CA" sz="800" b="1" i="0" u="none" strike="noStrike" cap="none">
                  <a:solidFill>
                    <a:schemeClr val="dk1"/>
                  </a:solidFill>
                  <a:latin typeface="Calibri"/>
                  <a:ea typeface="Calibri"/>
                  <a:cs typeface="Calibri"/>
                  <a:sym typeface="Calibri"/>
                </a:rPr>
                <a:t>Baisse de 84 % des commentaires </a:t>
              </a:r>
              <a:r>
                <a:rPr lang="fr-CA" sz="800" b="0" i="0" u="none" strike="noStrike" cap="none">
                  <a:solidFill>
                    <a:schemeClr val="dk1"/>
                  </a:solidFill>
                  <a:latin typeface="Calibri"/>
                  <a:ea typeface="Calibri"/>
                  <a:cs typeface="Calibri"/>
                  <a:sym typeface="Calibri"/>
                </a:rPr>
                <a:t>sur la page index fournis par des personnes âgées à la recherche d’informations sur le Régime</a:t>
              </a:r>
              <a:br>
                <a:rPr lang="fr-CA" sz="800" b="0" i="0" u="none" strike="noStrike" cap="none">
                  <a:solidFill>
                    <a:schemeClr val="dk1"/>
                  </a:solidFill>
                  <a:latin typeface="Calibri"/>
                  <a:ea typeface="Calibri"/>
                  <a:cs typeface="Calibri"/>
                  <a:sym typeface="Calibri"/>
                </a:rPr>
              </a:br>
              <a:r>
                <a:rPr lang="fr-CA" sz="800" b="0" i="0" u="none" strike="noStrike" cap="none">
                  <a:solidFill>
                    <a:schemeClr val="dk1"/>
                  </a:solidFill>
                  <a:latin typeface="Calibri"/>
                  <a:ea typeface="Calibri"/>
                  <a:cs typeface="Calibri"/>
                  <a:sym typeface="Calibri"/>
                </a:rPr>
                <a:t>11 au 23 décembre : 37 commentaires</a:t>
              </a:r>
              <a:br>
                <a:rPr lang="fr-CA" sz="800" b="0" i="0" u="none" strike="noStrike" cap="none">
                  <a:solidFill>
                    <a:schemeClr val="dk1"/>
                  </a:solidFill>
                  <a:latin typeface="Calibri"/>
                  <a:ea typeface="Calibri"/>
                  <a:cs typeface="Calibri"/>
                  <a:sym typeface="Calibri"/>
                </a:rPr>
              </a:br>
              <a:r>
                <a:rPr lang="fr-CA" sz="800" b="0" i="0" u="none" strike="noStrike" cap="none">
                  <a:solidFill>
                    <a:schemeClr val="dk1"/>
                  </a:solidFill>
                  <a:latin typeface="Calibri"/>
                  <a:ea typeface="Calibri"/>
                  <a:cs typeface="Calibri"/>
                  <a:sym typeface="Calibri"/>
                </a:rPr>
                <a:t>22 au 25 décembre : 6 commentaires</a:t>
              </a:r>
              <a:endParaRPr sz="800" b="0" i="0" u="none" strike="noStrike" cap="none">
                <a:solidFill>
                  <a:schemeClr val="dk1"/>
                </a:solidFill>
                <a:latin typeface="Calibri"/>
                <a:ea typeface="Calibri"/>
                <a:cs typeface="Calibri"/>
                <a:sym typeface="Calibri"/>
              </a:endParaRPr>
            </a:p>
          </p:txBody>
        </p:sp>
        <p:sp>
          <p:nvSpPr>
            <p:cNvPr id="338" name="Google Shape;338;p15"/>
            <p:cNvSpPr txBox="1"/>
            <p:nvPr/>
          </p:nvSpPr>
          <p:spPr>
            <a:xfrm>
              <a:off x="3930374" y="973690"/>
              <a:ext cx="8055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22 décembre</a:t>
              </a:r>
              <a:endParaRPr sz="1100" b="1" i="0" u="none" strike="noStrike" cap="none">
                <a:solidFill>
                  <a:schemeClr val="dk1"/>
                </a:solidFill>
                <a:latin typeface="Calibri"/>
                <a:ea typeface="Calibri"/>
                <a:cs typeface="Calibri"/>
                <a:sym typeface="Calibri"/>
              </a:endParaRPr>
            </a:p>
          </p:txBody>
        </p:sp>
      </p:grpSp>
      <p:grpSp>
        <p:nvGrpSpPr>
          <p:cNvPr id="339" name="Google Shape;339;p15"/>
          <p:cNvGrpSpPr/>
          <p:nvPr/>
        </p:nvGrpSpPr>
        <p:grpSpPr>
          <a:xfrm>
            <a:off x="4046825" y="2925619"/>
            <a:ext cx="4291601" cy="1186923"/>
            <a:chOff x="3930374" y="946003"/>
            <a:chExt cx="4315336" cy="1193487"/>
          </a:xfrm>
        </p:grpSpPr>
        <p:grpSp>
          <p:nvGrpSpPr>
            <p:cNvPr id="340" name="Google Shape;340;p15"/>
            <p:cNvGrpSpPr/>
            <p:nvPr/>
          </p:nvGrpSpPr>
          <p:grpSpPr>
            <a:xfrm>
              <a:off x="4732925" y="1142460"/>
              <a:ext cx="529800" cy="997030"/>
              <a:chOff x="4318975" y="1084322"/>
              <a:chExt cx="529800" cy="590378"/>
            </a:xfrm>
          </p:grpSpPr>
          <p:sp>
            <p:nvSpPr>
              <p:cNvPr id="341" name="Google Shape;341;p15"/>
              <p:cNvSpPr/>
              <p:nvPr/>
            </p:nvSpPr>
            <p:spPr>
              <a:xfrm>
                <a:off x="4517125" y="1086100"/>
                <a:ext cx="133500" cy="5886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2" name="Google Shape;342;p15"/>
              <p:cNvCxnSpPr/>
              <p:nvPr/>
            </p:nvCxnSpPr>
            <p:spPr>
              <a:xfrm rot="10800000">
                <a:off x="4318975" y="1084322"/>
                <a:ext cx="529800" cy="0"/>
              </a:xfrm>
              <a:prstGeom prst="straightConnector1">
                <a:avLst/>
              </a:prstGeom>
              <a:noFill/>
              <a:ln w="9525" cap="flat" cmpd="sng">
                <a:solidFill>
                  <a:schemeClr val="dk1"/>
                </a:solidFill>
                <a:prstDash val="solid"/>
                <a:round/>
                <a:headEnd type="none" w="sm" len="sm"/>
                <a:tailEnd type="none" w="sm" len="sm"/>
              </a:ln>
            </p:spPr>
          </p:cxnSp>
        </p:grpSp>
        <p:sp>
          <p:nvSpPr>
            <p:cNvPr id="343" name="Google Shape;343;p15"/>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Mise en ligne des solutions</a:t>
              </a:r>
              <a:endParaRPr sz="1100" b="1" i="0" u="none" strike="noStrike" cap="none">
                <a:solidFill>
                  <a:schemeClr val="dk1"/>
                </a:solidFill>
                <a:latin typeface="Calibri"/>
                <a:ea typeface="Calibri"/>
                <a:cs typeface="Calibri"/>
                <a:sym typeface="Calibri"/>
              </a:endParaRPr>
            </a:p>
          </p:txBody>
        </p:sp>
        <p:sp>
          <p:nvSpPr>
            <p:cNvPr id="344" name="Google Shape;344;p15"/>
            <p:cNvSpPr txBox="1"/>
            <p:nvPr/>
          </p:nvSpPr>
          <p:spPr>
            <a:xfrm>
              <a:off x="5343510" y="1222243"/>
              <a:ext cx="29022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fr-CA" sz="1000" b="1" i="0" u="none" strike="noStrike" cap="none">
                  <a:solidFill>
                    <a:schemeClr val="dk1"/>
                  </a:solidFill>
                  <a:latin typeface="Calibri"/>
                  <a:ea typeface="Calibri"/>
                  <a:cs typeface="Calibri"/>
                  <a:sym typeface="Calibri"/>
                </a:rPr>
                <a:t>10 jours en tout </a:t>
              </a:r>
              <a:r>
                <a:rPr lang="fr-CA" sz="1000" b="0" i="0" u="none" strike="noStrike" cap="none">
                  <a:solidFill>
                    <a:schemeClr val="dk1"/>
                  </a:solidFill>
                  <a:latin typeface="Calibri"/>
                  <a:ea typeface="Calibri"/>
                  <a:cs typeface="Calibri"/>
                  <a:sym typeface="Calibri"/>
                </a:rPr>
                <a:t>entre l’identification des problèmes et la mise en ligne </a:t>
              </a:r>
              <a:endParaRPr sz="1000" b="0" i="0" u="none" strike="noStrike" cap="none">
                <a:solidFill>
                  <a:schemeClr val="dk1"/>
                </a:solidFill>
                <a:latin typeface="Calibri"/>
                <a:ea typeface="Calibri"/>
                <a:cs typeface="Calibri"/>
                <a:sym typeface="Calibri"/>
              </a:endParaRPr>
            </a:p>
          </p:txBody>
        </p:sp>
        <p:sp>
          <p:nvSpPr>
            <p:cNvPr id="345" name="Google Shape;345;p15"/>
            <p:cNvSpPr txBox="1"/>
            <p:nvPr/>
          </p:nvSpPr>
          <p:spPr>
            <a:xfrm>
              <a:off x="3930374" y="973687"/>
              <a:ext cx="805500" cy="3468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fr-CA" sz="1100" b="1" i="0" u="none" strike="noStrike" cap="none">
                  <a:solidFill>
                    <a:schemeClr val="dk1"/>
                  </a:solidFill>
                  <a:latin typeface="Calibri"/>
                  <a:ea typeface="Calibri"/>
                  <a:cs typeface="Calibri"/>
                  <a:sym typeface="Calibri"/>
                </a:rPr>
                <a:t>21 décembre</a:t>
              </a:r>
              <a:endParaRPr sz="1100" b="1" i="0" u="none" strike="noStrike" cap="non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6"/>
          <p:cNvSpPr txBox="1">
            <a:spLocks noGrp="1"/>
          </p:cNvSpPr>
          <p:nvPr>
            <p:ph type="title"/>
          </p:nvPr>
        </p:nvSpPr>
        <p:spPr>
          <a:xfrm>
            <a:off x="1660500" y="2289900"/>
            <a:ext cx="6364200" cy="563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CA"/>
              <a:t>Le terme « revenu familial net rajusté » n’est pas clair pour les personnes âgées célibataires.</a:t>
            </a:r>
            <a:endParaRPr/>
          </a:p>
        </p:txBody>
      </p:sp>
      <p:sp>
        <p:nvSpPr>
          <p:cNvPr id="351" name="Google Shape;351;p16"/>
          <p:cNvSpPr/>
          <p:nvPr/>
        </p:nvSpPr>
        <p:spPr>
          <a:xfrm>
            <a:off x="580300" y="2292750"/>
            <a:ext cx="558000" cy="558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3</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a:spLocks noGrp="1"/>
          </p:cNvSpPr>
          <p:nvPr>
            <p:ph type="title"/>
          </p:nvPr>
        </p:nvSpPr>
        <p:spPr>
          <a:xfrm>
            <a:off x="252000" y="0"/>
            <a:ext cx="87060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Le terme « revenu familial net rajusté » n’est pas clair pour les personnes âgées célibataires.</a:t>
            </a:r>
            <a:endParaRPr sz="2400" b="1" i="0" u="none" strike="noStrike" cap="none">
              <a:solidFill>
                <a:schemeClr val="lt1"/>
              </a:solidFill>
              <a:latin typeface="Calibri"/>
              <a:ea typeface="Calibri"/>
              <a:cs typeface="Calibri"/>
              <a:sym typeface="Calibri"/>
            </a:endParaRPr>
          </a:p>
        </p:txBody>
      </p:sp>
      <p:sp>
        <p:nvSpPr>
          <p:cNvPr id="357" name="Google Shape;357;p17"/>
          <p:cNvSpPr txBox="1"/>
          <p:nvPr/>
        </p:nvSpPr>
        <p:spPr>
          <a:xfrm>
            <a:off x="135875" y="955088"/>
            <a:ext cx="1444200" cy="1158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400" b="1" i="0" u="none" strike="noStrike" cap="none">
                <a:solidFill>
                  <a:schemeClr val="dk1"/>
                </a:solidFill>
                <a:latin typeface="Calibri"/>
                <a:ea typeface="Calibri"/>
                <a:cs typeface="Calibri"/>
                <a:sym typeface="Calibri"/>
              </a:rPr>
              <a:t>Les personnes âgées célibataires voulaient connaître le revenu maximum pour les célibataires, pas pour les « familles ».</a:t>
            </a:r>
            <a:endParaRPr sz="1400" b="1" i="0" u="none" strike="noStrike" cap="none">
              <a:solidFill>
                <a:schemeClr val="dk1"/>
              </a:solidFill>
              <a:latin typeface="Calibri"/>
              <a:ea typeface="Calibri"/>
              <a:cs typeface="Calibri"/>
              <a:sym typeface="Calibri"/>
            </a:endParaRPr>
          </a:p>
        </p:txBody>
      </p:sp>
      <p:sp>
        <p:nvSpPr>
          <p:cNvPr id="358" name="Google Shape;358;p17"/>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CA"/>
              <a:t>17</a:t>
            </a:fld>
            <a:endParaRPr/>
          </a:p>
        </p:txBody>
      </p:sp>
      <p:sp>
        <p:nvSpPr>
          <p:cNvPr id="359" name="Google Shape;359;p17"/>
          <p:cNvSpPr/>
          <p:nvPr/>
        </p:nvSpPr>
        <p:spPr>
          <a:xfrm>
            <a:off x="1690650" y="878900"/>
            <a:ext cx="2664900" cy="27804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17"/>
          <p:cNvSpPr txBox="1"/>
          <p:nvPr/>
        </p:nvSpPr>
        <p:spPr>
          <a:xfrm>
            <a:off x="2584701" y="878900"/>
            <a:ext cx="3930600" cy="27804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fr-CA" sz="1000" b="0" i="1" u="none" strike="noStrike" cap="none">
                <a:solidFill>
                  <a:schemeClr val="dk1"/>
                </a:solidFill>
                <a:latin typeface="Calibri"/>
                <a:ea typeface="Calibri"/>
                <a:cs typeface="Calibri"/>
                <a:sym typeface="Calibri"/>
              </a:rPr>
              <a:t>« </a:t>
            </a:r>
            <a:r>
              <a:rPr lang="fr-CA" sz="1000" b="1" i="1" u="none" strike="noStrike" cap="none">
                <a:solidFill>
                  <a:schemeClr val="dk1"/>
                </a:solidFill>
                <a:latin typeface="Calibri"/>
                <a:ea typeface="Calibri"/>
                <a:cs typeface="Calibri"/>
                <a:sym typeface="Calibri"/>
              </a:rPr>
              <a:t>Qu’en est-il des personnes âgées célibataires? </a:t>
            </a:r>
            <a:r>
              <a:rPr lang="fr-CA" sz="1000" b="0" i="1" u="none" strike="noStrike" cap="none">
                <a:solidFill>
                  <a:schemeClr val="dk1"/>
                </a:solidFill>
                <a:latin typeface="Calibri"/>
                <a:ea typeface="Calibri"/>
                <a:cs typeface="Calibri"/>
                <a:sym typeface="Calibri"/>
              </a:rPr>
              <a:t>Nous n’avons pas de revenu « familial ». De nombreuses personnes âgées sont veuves, divorcées ou célibataires depuis toujours. Quel est le revenu admissible dans notre cas? »</a:t>
            </a:r>
            <a:endParaRPr sz="10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0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fr-CA" sz="1000" b="0" i="1" u="none" strike="noStrike" cap="none">
                <a:solidFill>
                  <a:schemeClr val="dk1"/>
                </a:solidFill>
                <a:latin typeface="Calibri"/>
                <a:ea typeface="Calibri"/>
                <a:cs typeface="Calibri"/>
                <a:sym typeface="Calibri"/>
              </a:rPr>
              <a:t>« </a:t>
            </a:r>
            <a:r>
              <a:rPr lang="fr-CA" sz="1000" b="1" i="1" u="none" strike="noStrike" cap="none">
                <a:solidFill>
                  <a:schemeClr val="dk1"/>
                </a:solidFill>
                <a:latin typeface="Calibri"/>
                <a:ea typeface="Calibri"/>
                <a:cs typeface="Calibri"/>
                <a:sym typeface="Calibri"/>
              </a:rPr>
              <a:t>Que se passe-t-il si on est une personne célibataire</a:t>
            </a:r>
            <a:r>
              <a:rPr lang="fr-CA" sz="1000" b="0" i="1" u="none" strike="noStrike" cap="none">
                <a:solidFill>
                  <a:schemeClr val="dk1"/>
                </a:solidFill>
                <a:latin typeface="Calibri"/>
                <a:ea typeface="Calibri"/>
                <a:cs typeface="Calibri"/>
                <a:sym typeface="Calibri"/>
              </a:rPr>
              <a:t> avec un seul revenu? »</a:t>
            </a:r>
            <a:endParaRPr sz="10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0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fr-CA" sz="1000" b="0" i="1" u="none" strike="noStrike" cap="none">
                <a:solidFill>
                  <a:schemeClr val="dk1"/>
                </a:solidFill>
                <a:latin typeface="Calibri"/>
                <a:ea typeface="Calibri"/>
                <a:cs typeface="Calibri"/>
                <a:sym typeface="Calibri"/>
              </a:rPr>
              <a:t>« Si 90 000 $ est le revenu maximum pour les familles,</a:t>
            </a:r>
            <a:r>
              <a:rPr lang="fr-CA" sz="1000" b="1" i="1" u="none" strike="noStrike" cap="none">
                <a:solidFill>
                  <a:schemeClr val="dk1"/>
                </a:solidFill>
                <a:latin typeface="Calibri"/>
                <a:ea typeface="Calibri"/>
                <a:cs typeface="Calibri"/>
                <a:sym typeface="Calibri"/>
              </a:rPr>
              <a:t> quel est le revenu admissible pour une PERSONNE ÂGÉE CÉLIBATAIRE de 76 ans? </a:t>
            </a:r>
            <a:r>
              <a:rPr lang="fr-CA" sz="1000" b="0" i="1" u="none" strike="noStrike" cap="none">
                <a:solidFill>
                  <a:schemeClr val="dk1"/>
                </a:solidFill>
                <a:latin typeface="Calibri"/>
                <a:ea typeface="Calibri"/>
                <a:cs typeface="Calibri"/>
                <a:sym typeface="Calibri"/>
              </a:rPr>
              <a:t>»</a:t>
            </a:r>
            <a:br>
              <a:rPr lang="fr-CA" sz="1000" b="0" i="1" u="none" strike="noStrike" cap="none">
                <a:solidFill>
                  <a:schemeClr val="dk1"/>
                </a:solidFill>
                <a:latin typeface="Calibri"/>
                <a:ea typeface="Calibri"/>
                <a:cs typeface="Calibri"/>
                <a:sym typeface="Calibri"/>
              </a:rPr>
            </a:br>
            <a:br>
              <a:rPr lang="fr-CA" sz="1000" b="0" i="1" u="none" strike="noStrike" cap="none">
                <a:solidFill>
                  <a:schemeClr val="dk1"/>
                </a:solidFill>
                <a:latin typeface="Calibri"/>
                <a:ea typeface="Calibri"/>
                <a:cs typeface="Calibri"/>
                <a:sym typeface="Calibri"/>
              </a:rPr>
            </a:br>
            <a:r>
              <a:rPr lang="fr-CA" sz="1000" b="0" i="1" u="none" strike="noStrike" cap="none">
                <a:solidFill>
                  <a:schemeClr val="dk1"/>
                </a:solidFill>
                <a:latin typeface="Calibri"/>
                <a:ea typeface="Calibri"/>
                <a:cs typeface="Calibri"/>
                <a:sym typeface="Calibri"/>
              </a:rPr>
              <a:t>« Je suis une personne âgée CÉLIBATAIRE. Toutes les informations fournies jusqu’ici sur le Régime parlent de « familles »,</a:t>
            </a:r>
            <a:r>
              <a:rPr lang="fr-CA" sz="1000" b="1" i="1" u="none" strike="noStrike" cap="none">
                <a:solidFill>
                  <a:schemeClr val="dk1"/>
                </a:solidFill>
                <a:latin typeface="Calibri"/>
                <a:ea typeface="Calibri"/>
                <a:cs typeface="Calibri"/>
                <a:sym typeface="Calibri"/>
              </a:rPr>
              <a:t> il n’y a rien à propos des personnes célibataires.</a:t>
            </a:r>
            <a:r>
              <a:rPr lang="fr-CA" sz="1000" b="0" i="1" u="none" strike="noStrike" cap="none">
                <a:solidFill>
                  <a:schemeClr val="dk1"/>
                </a:solidFill>
                <a:latin typeface="Calibri"/>
                <a:ea typeface="Calibri"/>
                <a:cs typeface="Calibri"/>
                <a:sym typeface="Calibri"/>
              </a:rPr>
              <a:t> Pour l’amour de ####, </a:t>
            </a:r>
            <a:r>
              <a:rPr lang="fr-CA" sz="1000" b="1" i="1" u="none" strike="noStrike" cap="none">
                <a:solidFill>
                  <a:schemeClr val="dk1"/>
                </a:solidFill>
                <a:latin typeface="Calibri"/>
                <a:ea typeface="Calibri"/>
                <a:cs typeface="Calibri"/>
                <a:sym typeface="Calibri"/>
              </a:rPr>
              <a:t>avez-vous des préjugés contre les familles constituées d’UNE (1) personne? </a:t>
            </a:r>
            <a:r>
              <a:rPr lang="fr-CA" sz="1000" b="0" i="1" u="none" strike="noStrike" cap="none">
                <a:solidFill>
                  <a:schemeClr val="dk1"/>
                </a:solidFill>
                <a:latin typeface="Calibri"/>
                <a:ea typeface="Calibri"/>
                <a:cs typeface="Calibri"/>
                <a:sym typeface="Calibri"/>
              </a:rPr>
              <a:t>»</a:t>
            </a:r>
            <a:endParaRPr sz="1000" b="0" i="1" u="none" strike="noStrike" cap="none">
              <a:solidFill>
                <a:schemeClr val="dk1"/>
              </a:solidFill>
              <a:latin typeface="Calibri"/>
              <a:ea typeface="Calibri"/>
              <a:cs typeface="Calibri"/>
              <a:sym typeface="Calibri"/>
            </a:endParaRPr>
          </a:p>
        </p:txBody>
      </p:sp>
      <p:graphicFrame>
        <p:nvGraphicFramePr>
          <p:cNvPr id="361" name="Google Shape;361;p17"/>
          <p:cNvGraphicFramePr/>
          <p:nvPr/>
        </p:nvGraphicFramePr>
        <p:xfrm>
          <a:off x="0" y="3696500"/>
          <a:ext cx="3000000" cy="3000000"/>
        </p:xfrm>
        <a:graphic>
          <a:graphicData uri="http://schemas.openxmlformats.org/drawingml/2006/table">
            <a:tbl>
              <a:tblPr>
                <a:noFill/>
                <a:tableStyleId>{D1CB2220-53C1-4084-AFCB-F63C3AD37300}</a:tableStyleId>
              </a:tblPr>
              <a:tblGrid>
                <a:gridCol w="2720300">
                  <a:extLst>
                    <a:ext uri="{9D8B030D-6E8A-4147-A177-3AD203B41FA5}">
                      <a16:colId xmlns:a16="http://schemas.microsoft.com/office/drawing/2014/main" val="20000"/>
                    </a:ext>
                  </a:extLst>
                </a:gridCol>
                <a:gridCol w="64237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Ampleur du problème</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Emplacement du problème</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81000">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none" strike="noStrike" cap="none">
                          <a:solidFill>
                            <a:schemeClr val="dk1"/>
                          </a:solidFill>
                          <a:latin typeface="Calibri"/>
                          <a:ea typeface="Calibri"/>
                          <a:cs typeface="Calibri"/>
                          <a:sym typeface="Calibri"/>
                        </a:rPr>
                        <a:t>22 commentaires au cours des 72 premières heures</a:t>
                      </a:r>
                      <a:endParaRPr sz="1300" u="none" strike="noStrike" cap="none">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300"/>
                        <a:buFont typeface="Arial"/>
                        <a:buNone/>
                      </a:pP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Êtes-vous admissible</a:t>
                      </a:r>
                      <a:endParaRPr sz="130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Calibri"/>
                        <a:buChar char="●"/>
                      </a:pPr>
                      <a:r>
                        <a:rPr lang="fr-CA" sz="130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Page d’accueil du Régime canadien de soins dentaires</a:t>
                      </a:r>
                      <a:endParaRPr sz="130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Calibri"/>
                        <a:buChar char="●"/>
                      </a:pPr>
                      <a:r>
                        <a:rPr lang="fr-CA" sz="130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Page de sélection de la couverture dentaire</a:t>
                      </a: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grpSp>
        <p:nvGrpSpPr>
          <p:cNvPr id="362" name="Google Shape;362;p17"/>
          <p:cNvGrpSpPr/>
          <p:nvPr/>
        </p:nvGrpSpPr>
        <p:grpSpPr>
          <a:xfrm>
            <a:off x="1762297" y="1005018"/>
            <a:ext cx="726531" cy="635619"/>
            <a:chOff x="4876780" y="2418064"/>
            <a:chExt cx="407774" cy="356628"/>
          </a:xfrm>
        </p:grpSpPr>
        <p:sp>
          <p:nvSpPr>
            <p:cNvPr id="363" name="Google Shape;363;p17"/>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17"/>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7"/>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7"/>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7"/>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7"/>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7"/>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7"/>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71" name="Google Shape;371;p17"/>
          <p:cNvPicPr preferRelativeResize="0"/>
          <p:nvPr/>
        </p:nvPicPr>
        <p:blipFill rotWithShape="1">
          <a:blip r:embed="rId6">
            <a:alphaModFix/>
          </a:blip>
          <a:srcRect/>
          <a:stretch/>
        </p:blipFill>
        <p:spPr>
          <a:xfrm>
            <a:off x="6643125" y="878900"/>
            <a:ext cx="2094750" cy="4071024"/>
          </a:xfrm>
          <a:prstGeom prst="rect">
            <a:avLst/>
          </a:prstGeom>
          <a:noFill/>
          <a:ln>
            <a:noFill/>
          </a:ln>
          <a:effectLst>
            <a:outerShdw blurRad="57150" dist="19050" dir="5400000" algn="bl" rotWithShape="0">
              <a:srgbClr val="000000">
                <a:alpha val="49803"/>
              </a:srgbClr>
            </a:outerShdw>
          </a:effectLst>
        </p:spPr>
      </p:pic>
      <p:sp>
        <p:nvSpPr>
          <p:cNvPr id="372" name="Google Shape;372;p17"/>
          <p:cNvSpPr/>
          <p:nvPr/>
        </p:nvSpPr>
        <p:spPr>
          <a:xfrm>
            <a:off x="6643125" y="3933000"/>
            <a:ext cx="2094600" cy="4470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7"/>
          <p:cNvSpPr/>
          <p:nvPr/>
        </p:nvSpPr>
        <p:spPr>
          <a:xfrm>
            <a:off x="6643125" y="1513650"/>
            <a:ext cx="2094600" cy="3348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18"/>
          <p:cNvPicPr preferRelativeResize="0"/>
          <p:nvPr/>
        </p:nvPicPr>
        <p:blipFill rotWithShape="1">
          <a:blip r:embed="rId3">
            <a:alphaModFix/>
          </a:blip>
          <a:srcRect r="2986" b="14536"/>
          <a:stretch/>
        </p:blipFill>
        <p:spPr>
          <a:xfrm>
            <a:off x="6114425" y="1278551"/>
            <a:ext cx="2800501" cy="2923187"/>
          </a:xfrm>
          <a:prstGeom prst="rect">
            <a:avLst/>
          </a:prstGeom>
          <a:noFill/>
          <a:ln>
            <a:noFill/>
          </a:ln>
          <a:effectLst>
            <a:outerShdw blurRad="57150" dist="19050" dir="5400000" algn="bl" rotWithShape="0">
              <a:srgbClr val="000000">
                <a:alpha val="49803"/>
              </a:srgbClr>
            </a:outerShdw>
          </a:effectLst>
        </p:spPr>
      </p:pic>
      <p:pic>
        <p:nvPicPr>
          <p:cNvPr id="379" name="Google Shape;379;p18"/>
          <p:cNvPicPr preferRelativeResize="0"/>
          <p:nvPr/>
        </p:nvPicPr>
        <p:blipFill rotWithShape="1">
          <a:blip r:embed="rId4">
            <a:alphaModFix/>
          </a:blip>
          <a:srcRect b="44080"/>
          <a:stretch/>
        </p:blipFill>
        <p:spPr>
          <a:xfrm>
            <a:off x="3121239" y="1292605"/>
            <a:ext cx="2833599" cy="2255823"/>
          </a:xfrm>
          <a:prstGeom prst="rect">
            <a:avLst/>
          </a:prstGeom>
          <a:noFill/>
          <a:ln>
            <a:noFill/>
          </a:ln>
          <a:effectLst>
            <a:outerShdw blurRad="57150" dist="19050" dir="5400000" algn="bl" rotWithShape="0">
              <a:srgbClr val="000000">
                <a:alpha val="49803"/>
              </a:srgbClr>
            </a:outerShdw>
          </a:effectLst>
        </p:spPr>
      </p:pic>
      <p:sp>
        <p:nvSpPr>
          <p:cNvPr id="380" name="Google Shape;380;p18"/>
          <p:cNvSpPr txBox="1">
            <a:spLocks noGrp="1"/>
          </p:cNvSpPr>
          <p:nvPr>
            <p:ph type="title"/>
          </p:nvPr>
        </p:nvSpPr>
        <p:spPr>
          <a:xfrm>
            <a:off x="252000" y="0"/>
            <a:ext cx="87060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Retrait des critères d’admissibilité spécifiques sur les pages de navigation </a:t>
            </a:r>
            <a:endParaRPr sz="2400" b="1" i="0" u="none" strike="noStrike" cap="none">
              <a:solidFill>
                <a:schemeClr val="lt1"/>
              </a:solidFill>
              <a:latin typeface="Calibri"/>
              <a:ea typeface="Calibri"/>
              <a:cs typeface="Calibri"/>
              <a:sym typeface="Calibri"/>
            </a:endParaRPr>
          </a:p>
        </p:txBody>
      </p:sp>
      <p:sp>
        <p:nvSpPr>
          <p:cNvPr id="381" name="Google Shape;381;p18"/>
          <p:cNvSpPr txBox="1"/>
          <p:nvPr/>
        </p:nvSpPr>
        <p:spPr>
          <a:xfrm>
            <a:off x="144600" y="954700"/>
            <a:ext cx="28005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1" i="0" u="none" strike="noStrike" cap="none">
                <a:solidFill>
                  <a:schemeClr val="lt1"/>
                </a:solidFill>
                <a:latin typeface="Calibri"/>
                <a:ea typeface="Calibri"/>
                <a:cs typeface="Calibri"/>
                <a:sym typeface="Calibri"/>
              </a:rPr>
              <a:t>Avant </a:t>
            </a:r>
            <a:endParaRPr sz="1200" b="1" i="0" u="none" strike="noStrike" cap="none">
              <a:solidFill>
                <a:schemeClr val="lt1"/>
              </a:solidFill>
              <a:latin typeface="Calibri"/>
              <a:ea typeface="Calibri"/>
              <a:cs typeface="Calibri"/>
              <a:sym typeface="Calibri"/>
            </a:endParaRPr>
          </a:p>
        </p:txBody>
      </p:sp>
      <p:sp>
        <p:nvSpPr>
          <p:cNvPr id="382" name="Google Shape;382;p18"/>
          <p:cNvSpPr txBox="1"/>
          <p:nvPr/>
        </p:nvSpPr>
        <p:spPr>
          <a:xfrm>
            <a:off x="3137800" y="954700"/>
            <a:ext cx="28335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1" i="0" u="none" strike="noStrike" cap="none">
                <a:solidFill>
                  <a:schemeClr val="lt1"/>
                </a:solidFill>
                <a:latin typeface="Calibri"/>
                <a:ea typeface="Calibri"/>
                <a:cs typeface="Calibri"/>
                <a:sym typeface="Calibri"/>
              </a:rPr>
              <a:t>21 décembre</a:t>
            </a:r>
            <a:endParaRPr sz="1200" b="1" i="0" u="none" strike="noStrike" cap="none">
              <a:solidFill>
                <a:schemeClr val="lt1"/>
              </a:solidFill>
              <a:latin typeface="Calibri"/>
              <a:ea typeface="Calibri"/>
              <a:cs typeface="Calibri"/>
              <a:sym typeface="Calibri"/>
            </a:endParaRPr>
          </a:p>
        </p:txBody>
      </p:sp>
      <p:sp>
        <p:nvSpPr>
          <p:cNvPr id="383" name="Google Shape;383;p18"/>
          <p:cNvSpPr/>
          <p:nvPr/>
        </p:nvSpPr>
        <p:spPr>
          <a:xfrm>
            <a:off x="3137800" y="2362650"/>
            <a:ext cx="2800500" cy="384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8"/>
          <p:cNvSpPr txBox="1"/>
          <p:nvPr/>
        </p:nvSpPr>
        <p:spPr>
          <a:xfrm>
            <a:off x="5501575" y="4455225"/>
            <a:ext cx="3572400" cy="3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CA" sz="1400" b="0" i="0" u="none" strike="noStrike" cap="none">
                <a:solidFill>
                  <a:srgbClr val="000000"/>
                </a:solidFill>
                <a:latin typeface="Calibri"/>
                <a:ea typeface="Calibri"/>
                <a:cs typeface="Calibri"/>
                <a:sym typeface="Calibri"/>
              </a:rPr>
              <a:t>Page index du </a:t>
            </a:r>
            <a:r>
              <a:rPr lang="fr-CA" sz="1400" b="0" i="0" u="sng" strike="noStrike" cap="none">
                <a:solidFill>
                  <a:schemeClr val="hlink"/>
                </a:solidFill>
                <a:latin typeface="Calibri"/>
                <a:ea typeface="Calibri"/>
                <a:cs typeface="Calibri"/>
                <a:sym typeface="Calibri"/>
                <a:hlinkClick r:id="rId5"/>
              </a:rPr>
              <a:t>Régime canadien de soins dentaires</a:t>
            </a:r>
            <a:endParaRPr sz="1400" b="0" i="0" u="none" strike="noStrike" cap="none">
              <a:solidFill>
                <a:srgbClr val="000000"/>
              </a:solidFill>
              <a:latin typeface="Calibri"/>
              <a:ea typeface="Calibri"/>
              <a:cs typeface="Calibri"/>
              <a:sym typeface="Calibri"/>
            </a:endParaRPr>
          </a:p>
        </p:txBody>
      </p:sp>
      <p:sp>
        <p:nvSpPr>
          <p:cNvPr id="385" name="Google Shape;385;p18"/>
          <p:cNvSpPr/>
          <p:nvPr/>
        </p:nvSpPr>
        <p:spPr>
          <a:xfrm>
            <a:off x="6114425" y="3917925"/>
            <a:ext cx="2800500" cy="277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p18"/>
          <p:cNvPicPr preferRelativeResize="0"/>
          <p:nvPr/>
        </p:nvPicPr>
        <p:blipFill rotWithShape="1">
          <a:blip r:embed="rId6">
            <a:alphaModFix/>
          </a:blip>
          <a:srcRect/>
          <a:stretch/>
        </p:blipFill>
        <p:spPr>
          <a:xfrm>
            <a:off x="128051" y="1278550"/>
            <a:ext cx="2833600" cy="2211986"/>
          </a:xfrm>
          <a:prstGeom prst="rect">
            <a:avLst/>
          </a:prstGeom>
          <a:noFill/>
          <a:ln>
            <a:noFill/>
          </a:ln>
          <a:effectLst>
            <a:outerShdw blurRad="57150" dist="19050" dir="5400000" algn="bl" rotWithShape="0">
              <a:srgbClr val="000000">
                <a:alpha val="49803"/>
              </a:srgbClr>
            </a:outerShdw>
          </a:effectLst>
        </p:spPr>
      </p:pic>
      <p:sp>
        <p:nvSpPr>
          <p:cNvPr id="387" name="Google Shape;387;p18"/>
          <p:cNvSpPr/>
          <p:nvPr/>
        </p:nvSpPr>
        <p:spPr>
          <a:xfrm>
            <a:off x="161175" y="2165253"/>
            <a:ext cx="2800500" cy="582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18"/>
          <p:cNvSpPr txBox="1"/>
          <p:nvPr/>
        </p:nvSpPr>
        <p:spPr>
          <a:xfrm>
            <a:off x="6097925" y="954700"/>
            <a:ext cx="28335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1" i="0" u="none" strike="noStrike" cap="none">
                <a:solidFill>
                  <a:schemeClr val="lt1"/>
                </a:solidFill>
                <a:latin typeface="Calibri"/>
                <a:ea typeface="Calibri"/>
                <a:cs typeface="Calibri"/>
                <a:sym typeface="Calibri"/>
              </a:rPr>
              <a:t>16 février</a:t>
            </a:r>
            <a:endParaRPr sz="1200" b="1"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9"/>
          <p:cNvSpPr txBox="1">
            <a:spLocks noGrp="1"/>
          </p:cNvSpPr>
          <p:nvPr>
            <p:ph type="title"/>
          </p:nvPr>
        </p:nvSpPr>
        <p:spPr>
          <a:xfrm>
            <a:off x="252000" y="0"/>
            <a:ext cx="87060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Le terme « revenu familial net rajusté » comprend les personnes célibataires</a:t>
            </a:r>
            <a:endParaRPr sz="2400" b="1" i="0" u="none" strike="noStrike" cap="none">
              <a:solidFill>
                <a:schemeClr val="lt1"/>
              </a:solidFill>
              <a:latin typeface="Calibri"/>
              <a:ea typeface="Calibri"/>
              <a:cs typeface="Calibri"/>
              <a:sym typeface="Calibri"/>
            </a:endParaRPr>
          </a:p>
        </p:txBody>
      </p:sp>
      <p:sp>
        <p:nvSpPr>
          <p:cNvPr id="394" name="Google Shape;394;p19"/>
          <p:cNvSpPr txBox="1"/>
          <p:nvPr/>
        </p:nvSpPr>
        <p:spPr>
          <a:xfrm>
            <a:off x="846600" y="1028125"/>
            <a:ext cx="20949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1" i="0" u="none" strike="noStrike" cap="none">
                <a:solidFill>
                  <a:schemeClr val="lt1"/>
                </a:solidFill>
                <a:latin typeface="Calibri"/>
                <a:ea typeface="Calibri"/>
                <a:cs typeface="Calibri"/>
                <a:sym typeface="Calibri"/>
              </a:rPr>
              <a:t>Avant</a:t>
            </a:r>
            <a:endParaRPr sz="1200" b="1" i="0" u="none" strike="noStrike" cap="none">
              <a:solidFill>
                <a:schemeClr val="lt1"/>
              </a:solidFill>
              <a:latin typeface="Calibri"/>
              <a:ea typeface="Calibri"/>
              <a:cs typeface="Calibri"/>
              <a:sym typeface="Calibri"/>
            </a:endParaRPr>
          </a:p>
        </p:txBody>
      </p:sp>
      <p:sp>
        <p:nvSpPr>
          <p:cNvPr id="395" name="Google Shape;395;p19"/>
          <p:cNvSpPr txBox="1"/>
          <p:nvPr/>
        </p:nvSpPr>
        <p:spPr>
          <a:xfrm>
            <a:off x="6267125" y="1028125"/>
            <a:ext cx="23847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1" i="0" u="none" strike="noStrike" cap="none">
                <a:solidFill>
                  <a:schemeClr val="lt1"/>
                </a:solidFill>
                <a:latin typeface="Calibri"/>
                <a:ea typeface="Calibri"/>
                <a:cs typeface="Calibri"/>
                <a:sym typeface="Calibri"/>
              </a:rPr>
              <a:t>Février</a:t>
            </a:r>
            <a:endParaRPr sz="1200" b="1" i="0" u="none" strike="noStrike" cap="none">
              <a:solidFill>
                <a:schemeClr val="lt1"/>
              </a:solidFill>
              <a:latin typeface="Calibri"/>
              <a:ea typeface="Calibri"/>
              <a:cs typeface="Calibri"/>
              <a:sym typeface="Calibri"/>
            </a:endParaRPr>
          </a:p>
        </p:txBody>
      </p:sp>
      <p:pic>
        <p:nvPicPr>
          <p:cNvPr id="396" name="Google Shape;396;p19"/>
          <p:cNvPicPr preferRelativeResize="0"/>
          <p:nvPr/>
        </p:nvPicPr>
        <p:blipFill rotWithShape="1">
          <a:blip r:embed="rId3">
            <a:alphaModFix/>
          </a:blip>
          <a:srcRect b="8222"/>
          <a:stretch/>
        </p:blipFill>
        <p:spPr>
          <a:xfrm>
            <a:off x="848125" y="1285425"/>
            <a:ext cx="2094750" cy="3736251"/>
          </a:xfrm>
          <a:prstGeom prst="rect">
            <a:avLst/>
          </a:prstGeom>
          <a:noFill/>
          <a:ln>
            <a:noFill/>
          </a:ln>
          <a:effectLst>
            <a:outerShdw blurRad="57150" dist="19050" dir="5400000" algn="bl" rotWithShape="0">
              <a:srgbClr val="000000">
                <a:alpha val="49803"/>
              </a:srgbClr>
            </a:outerShdw>
          </a:effectLst>
        </p:spPr>
      </p:pic>
      <p:sp>
        <p:nvSpPr>
          <p:cNvPr id="397" name="Google Shape;397;p19"/>
          <p:cNvSpPr/>
          <p:nvPr/>
        </p:nvSpPr>
        <p:spPr>
          <a:xfrm>
            <a:off x="848125" y="4339525"/>
            <a:ext cx="2094600" cy="4470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19"/>
          <p:cNvSpPr/>
          <p:nvPr/>
        </p:nvSpPr>
        <p:spPr>
          <a:xfrm>
            <a:off x="848125" y="1920175"/>
            <a:ext cx="2094600" cy="3348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p19"/>
          <p:cNvPicPr preferRelativeResize="0"/>
          <p:nvPr/>
        </p:nvPicPr>
        <p:blipFill rotWithShape="1">
          <a:blip r:embed="rId4">
            <a:alphaModFix/>
          </a:blip>
          <a:srcRect t="19189" b="62693"/>
          <a:stretch/>
        </p:blipFill>
        <p:spPr>
          <a:xfrm>
            <a:off x="3412650" y="1305625"/>
            <a:ext cx="2384712" cy="2999235"/>
          </a:xfrm>
          <a:prstGeom prst="rect">
            <a:avLst/>
          </a:prstGeom>
          <a:noFill/>
          <a:ln>
            <a:noFill/>
          </a:ln>
          <a:effectLst>
            <a:outerShdw blurRad="57150" dist="19050" dir="5400000" algn="bl" rotWithShape="0">
              <a:srgbClr val="000000">
                <a:alpha val="49803"/>
              </a:srgbClr>
            </a:outerShdw>
          </a:effectLst>
        </p:spPr>
      </p:pic>
      <p:sp>
        <p:nvSpPr>
          <p:cNvPr id="400" name="Google Shape;400;p19"/>
          <p:cNvSpPr/>
          <p:nvPr/>
        </p:nvSpPr>
        <p:spPr>
          <a:xfrm>
            <a:off x="3412650" y="1690000"/>
            <a:ext cx="2384700" cy="3348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19"/>
          <p:cNvSpPr txBox="1"/>
          <p:nvPr/>
        </p:nvSpPr>
        <p:spPr>
          <a:xfrm>
            <a:off x="3412650" y="1028125"/>
            <a:ext cx="23847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1" i="0" u="none" strike="noStrike" cap="none">
                <a:solidFill>
                  <a:schemeClr val="lt1"/>
                </a:solidFill>
                <a:latin typeface="Calibri"/>
                <a:ea typeface="Calibri"/>
                <a:cs typeface="Calibri"/>
                <a:sym typeface="Calibri"/>
              </a:rPr>
              <a:t>Janvier</a:t>
            </a:r>
            <a:endParaRPr sz="1200" b="1" i="0" u="none" strike="noStrike" cap="none">
              <a:solidFill>
                <a:schemeClr val="lt1"/>
              </a:solidFill>
              <a:latin typeface="Calibri"/>
              <a:ea typeface="Calibri"/>
              <a:cs typeface="Calibri"/>
              <a:sym typeface="Calibri"/>
            </a:endParaRPr>
          </a:p>
        </p:txBody>
      </p:sp>
      <p:pic>
        <p:nvPicPr>
          <p:cNvPr id="402" name="Google Shape;402;p19"/>
          <p:cNvPicPr preferRelativeResize="0"/>
          <p:nvPr/>
        </p:nvPicPr>
        <p:blipFill rotWithShape="1">
          <a:blip r:embed="rId5">
            <a:alphaModFix/>
          </a:blip>
          <a:srcRect t="19119" r="-2459" b="60914"/>
          <a:stretch/>
        </p:blipFill>
        <p:spPr>
          <a:xfrm>
            <a:off x="6267125" y="1334900"/>
            <a:ext cx="2450900" cy="3095224"/>
          </a:xfrm>
          <a:prstGeom prst="rect">
            <a:avLst/>
          </a:prstGeom>
          <a:noFill/>
          <a:ln>
            <a:noFill/>
          </a:ln>
          <a:effectLst>
            <a:outerShdw blurRad="57150" dist="19050" dir="5400000" algn="bl" rotWithShape="0">
              <a:srgbClr val="000000">
                <a:alpha val="49803"/>
              </a:srgbClr>
            </a:outerShdw>
          </a:effectLst>
        </p:spPr>
      </p:pic>
      <p:sp>
        <p:nvSpPr>
          <p:cNvPr id="403" name="Google Shape;403;p19"/>
          <p:cNvSpPr/>
          <p:nvPr/>
        </p:nvSpPr>
        <p:spPr>
          <a:xfrm>
            <a:off x="6267125" y="2560200"/>
            <a:ext cx="2384700" cy="907800"/>
          </a:xfrm>
          <a:prstGeom prst="rect">
            <a:avLst/>
          </a:prstGeom>
          <a:noFill/>
          <a:ln w="19050" cap="flat" cmpd="sng">
            <a:solidFill>
              <a:srgbClr val="AB232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9"/>
          <p:cNvSpPr txBox="1"/>
          <p:nvPr/>
        </p:nvSpPr>
        <p:spPr>
          <a:xfrm>
            <a:off x="5501575" y="4607625"/>
            <a:ext cx="3572400" cy="38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CA" sz="1400" b="0" i="0" u="sng" strike="noStrike" cap="none">
                <a:solidFill>
                  <a:schemeClr val="hlink"/>
                </a:solidFill>
                <a:latin typeface="Calibri"/>
                <a:ea typeface="Calibri"/>
                <a:cs typeface="Calibri"/>
                <a:sym typeface="Calibri"/>
                <a:hlinkClick r:id="rId6"/>
              </a:rPr>
              <a:t>Régime canadien de soins dentaires — Êtes-vous admissible</a:t>
            </a:r>
            <a:r>
              <a:rPr lang="fr-CA"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Régime canadien de soins dentaires : approche itérative</a:t>
            </a:r>
            <a:endParaRPr sz="2400" b="1" i="0" u="none" strike="noStrike" cap="none">
              <a:solidFill>
                <a:schemeClr val="lt1"/>
              </a:solidFill>
              <a:latin typeface="Calibri"/>
              <a:ea typeface="Calibri"/>
              <a:cs typeface="Calibri"/>
              <a:sym typeface="Calibri"/>
            </a:endParaRPr>
          </a:p>
        </p:txBody>
      </p:sp>
      <p:sp>
        <p:nvSpPr>
          <p:cNvPr id="101" name="Google Shape;101;p2"/>
          <p:cNvSpPr txBox="1"/>
          <p:nvPr/>
        </p:nvSpPr>
        <p:spPr>
          <a:xfrm>
            <a:off x="4890750" y="1126925"/>
            <a:ext cx="3872400" cy="327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CA" sz="1700" b="1" i="0" u="none" strike="noStrike" cap="none">
                <a:solidFill>
                  <a:schemeClr val="dk1"/>
                </a:solidFill>
                <a:latin typeface="Calibri"/>
                <a:ea typeface="Calibri"/>
                <a:cs typeface="Calibri"/>
                <a:sym typeface="Calibri"/>
              </a:rPr>
              <a:t>Approche itérative post-lancement de l’équipe Web d’EDSC</a:t>
            </a:r>
            <a:endParaRPr sz="1700" b="1" i="0" u="none" strike="noStrike" cap="none">
              <a:solidFill>
                <a:schemeClr val="dk1"/>
              </a:solidFill>
              <a:latin typeface="Calibri"/>
              <a:ea typeface="Calibri"/>
              <a:cs typeface="Calibri"/>
              <a:sym typeface="Calibri"/>
            </a:endParaRPr>
          </a:p>
          <a:p>
            <a:pPr marL="457200" marR="0" lvl="0" indent="-336550" algn="l" rtl="0">
              <a:lnSpc>
                <a:spcPct val="100000"/>
              </a:lnSpc>
              <a:spcBef>
                <a:spcPts val="1000"/>
              </a:spcBef>
              <a:spcAft>
                <a:spcPts val="0"/>
              </a:spcAft>
              <a:buClr>
                <a:schemeClr val="dk1"/>
              </a:buClr>
              <a:buSzPts val="1700"/>
              <a:buFont typeface="Calibri"/>
              <a:buChar char="●"/>
            </a:pPr>
            <a:r>
              <a:rPr lang="fr-CA" sz="1700" b="0" i="0" u="none" strike="noStrike" cap="none">
                <a:solidFill>
                  <a:schemeClr val="dk1"/>
                </a:solidFill>
                <a:latin typeface="Calibri"/>
                <a:ea typeface="Calibri"/>
                <a:cs typeface="Calibri"/>
                <a:sym typeface="Calibri"/>
              </a:rPr>
              <a:t>Résumer les problèmes prioritaires issus de la rétroaction sur les pages </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1000"/>
              </a:spcBef>
              <a:spcAft>
                <a:spcPts val="0"/>
              </a:spcAft>
              <a:buClr>
                <a:schemeClr val="dk1"/>
              </a:buClr>
              <a:buSzPts val="1700"/>
              <a:buFont typeface="Calibri"/>
              <a:buChar char="●"/>
            </a:pPr>
            <a:r>
              <a:rPr lang="fr-CA" sz="1700" b="0" i="0" u="none" strike="noStrike" cap="none">
                <a:solidFill>
                  <a:schemeClr val="dk1"/>
                </a:solidFill>
                <a:latin typeface="Calibri"/>
                <a:ea typeface="Calibri"/>
                <a:cs typeface="Calibri"/>
                <a:sym typeface="Calibri"/>
              </a:rPr>
              <a:t>Regrouper et soumettre les demandes quotidiennement (ou au besoin)</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1000"/>
              </a:spcBef>
              <a:spcAft>
                <a:spcPts val="0"/>
              </a:spcAft>
              <a:buClr>
                <a:schemeClr val="dk1"/>
              </a:buClr>
              <a:buSzPts val="1700"/>
              <a:buFont typeface="Calibri"/>
              <a:buChar char="●"/>
            </a:pPr>
            <a:r>
              <a:rPr lang="fr-CA" sz="1700" b="0" i="0" u="none" strike="noStrike" cap="none">
                <a:solidFill>
                  <a:schemeClr val="dk1"/>
                </a:solidFill>
                <a:latin typeface="Calibri"/>
                <a:ea typeface="Calibri"/>
                <a:cs typeface="Calibri"/>
                <a:sym typeface="Calibri"/>
              </a:rPr>
              <a:t>Réduire les délais d’approbation en mettant l’accent sur les améliorations à la conception</a:t>
            </a:r>
            <a:endParaRPr sz="1700" b="0" i="0" u="none" strike="noStrike" cap="none">
              <a:solidFill>
                <a:schemeClr val="dk1"/>
              </a:solidFill>
              <a:latin typeface="Calibri"/>
              <a:ea typeface="Calibri"/>
              <a:cs typeface="Calibri"/>
              <a:sym typeface="Calibri"/>
            </a:endParaRPr>
          </a:p>
          <a:p>
            <a:pPr marL="457200" marR="0" lvl="0" indent="-336550" algn="l" rtl="0">
              <a:lnSpc>
                <a:spcPct val="100000"/>
              </a:lnSpc>
              <a:spcBef>
                <a:spcPts val="1000"/>
              </a:spcBef>
              <a:spcAft>
                <a:spcPts val="1000"/>
              </a:spcAft>
              <a:buClr>
                <a:schemeClr val="dk1"/>
              </a:buClr>
              <a:buSzPts val="1700"/>
              <a:buFont typeface="Calibri"/>
              <a:buChar char="●"/>
            </a:pPr>
            <a:r>
              <a:rPr lang="fr-CA" sz="1700" b="0" i="0" u="none" strike="noStrike" cap="none">
                <a:solidFill>
                  <a:schemeClr val="dk1"/>
                </a:solidFill>
                <a:latin typeface="Calibri"/>
                <a:ea typeface="Calibri"/>
                <a:cs typeface="Calibri"/>
                <a:sym typeface="Calibri"/>
              </a:rPr>
              <a:t>Mesurer les améliorations après correction (diminution de la rétroaction ou autre indicateur)</a:t>
            </a:r>
            <a:endParaRPr sz="1700" b="0" i="0" u="none" strike="noStrike" cap="none">
              <a:solidFill>
                <a:schemeClr val="dk1"/>
              </a:solidFill>
              <a:latin typeface="Calibri"/>
              <a:ea typeface="Calibri"/>
              <a:cs typeface="Calibri"/>
              <a:sym typeface="Calibri"/>
            </a:endParaRPr>
          </a:p>
        </p:txBody>
      </p:sp>
      <p:sp>
        <p:nvSpPr>
          <p:cNvPr id="102" name="Google Shape;102;p2"/>
          <p:cNvSpPr txBox="1"/>
          <p:nvPr/>
        </p:nvSpPr>
        <p:spPr>
          <a:xfrm>
            <a:off x="365900" y="1111663"/>
            <a:ext cx="4072800" cy="1982400"/>
          </a:xfrm>
          <a:prstGeom prst="rect">
            <a:avLst/>
          </a:prstGeom>
          <a:solidFill>
            <a:srgbClr val="11574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CA" sz="3600" b="0" i="0" u="none" strike="noStrike" cap="none">
                <a:solidFill>
                  <a:srgbClr val="FFFFFF"/>
                </a:solidFill>
                <a:latin typeface="Calibri"/>
                <a:ea typeface="Calibri"/>
                <a:cs typeface="Calibri"/>
                <a:sym typeface="Calibri"/>
              </a:rPr>
              <a:t>11 décembre 2023</a:t>
            </a:r>
            <a:br>
              <a:rPr lang="fr-CA" sz="3000" b="0" i="0" u="none" strike="noStrike" cap="none">
                <a:solidFill>
                  <a:srgbClr val="FFFFFF"/>
                </a:solidFill>
                <a:latin typeface="Calibri"/>
                <a:ea typeface="Calibri"/>
                <a:cs typeface="Calibri"/>
                <a:sym typeface="Calibri"/>
              </a:rPr>
            </a:br>
            <a:r>
              <a:rPr lang="fr-CA" sz="1400" b="0" i="0" u="none" strike="noStrike" cap="none">
                <a:solidFill>
                  <a:schemeClr val="lt1"/>
                </a:solidFill>
                <a:latin typeface="Calibri"/>
                <a:ea typeface="Calibri"/>
                <a:cs typeface="Calibri"/>
                <a:sym typeface="Calibri"/>
              </a:rPr>
              <a:t>Publication du contenu du programme sur le Web.</a:t>
            </a:r>
            <a:endParaRPr sz="14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365900" y="3210325"/>
            <a:ext cx="4257300" cy="197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A" sz="1300" b="0" i="0" u="none" strike="noStrike" cap="none">
                <a:solidFill>
                  <a:schemeClr val="dk1"/>
                </a:solidFill>
                <a:latin typeface="Calibri"/>
                <a:ea typeface="Calibri"/>
                <a:cs typeface="Calibri"/>
                <a:sym typeface="Calibri"/>
              </a:rPr>
              <a:t>Un programme de prestations dentaires très attendu :</a:t>
            </a: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100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Annonce de la Prestation dentaire canadienne (pour les enfants) en septembre 2022</a:t>
            </a: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100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Annonce par </a:t>
            </a:r>
            <a:r>
              <a:rPr lang="fr-CA" sz="13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communiqué de presse</a:t>
            </a:r>
            <a:r>
              <a:rPr lang="fr-CA" sz="1300" b="0" i="0" u="none" strike="noStrike" cap="none">
                <a:solidFill>
                  <a:schemeClr val="dk1"/>
                </a:solidFill>
                <a:latin typeface="Calibri"/>
                <a:ea typeface="Calibri"/>
                <a:cs typeface="Calibri"/>
                <a:sym typeface="Calibri"/>
              </a:rPr>
              <a:t> de l’expansion du programme le 6 septembre 2023</a:t>
            </a: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1000"/>
              </a:spcBef>
              <a:spcAft>
                <a:spcPts val="100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Responsable du programme : Santé Canada, responsable de service : EDSC</a:t>
            </a:r>
            <a:endParaRPr sz="13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0"/>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Approche et principaux points à retenir</a:t>
            </a:r>
            <a:endParaRPr sz="2400" b="1" i="0" u="none" strike="noStrike" cap="none">
              <a:solidFill>
                <a:schemeClr val="lt1"/>
              </a:solidFill>
              <a:latin typeface="Calibri"/>
              <a:ea typeface="Calibri"/>
              <a:cs typeface="Calibri"/>
              <a:sym typeface="Calibri"/>
            </a:endParaRPr>
          </a:p>
        </p:txBody>
      </p:sp>
      <p:sp>
        <p:nvSpPr>
          <p:cNvPr id="410" name="Google Shape;410;p20"/>
          <p:cNvSpPr txBox="1"/>
          <p:nvPr/>
        </p:nvSpPr>
        <p:spPr>
          <a:xfrm>
            <a:off x="4715225" y="973000"/>
            <a:ext cx="4168200" cy="17745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300"/>
              <a:buFont typeface="Arial"/>
              <a:buNone/>
            </a:pPr>
            <a:r>
              <a:rPr lang="fr-CA" sz="1300" b="1" i="0" u="none" strike="noStrike" cap="none">
                <a:solidFill>
                  <a:schemeClr val="dk1"/>
                </a:solidFill>
                <a:latin typeface="Calibri"/>
                <a:ea typeface="Calibri"/>
                <a:cs typeface="Calibri"/>
                <a:sym typeface="Calibri"/>
              </a:rPr>
              <a:t>Ce que nous avons appris de cet ensemble de commentaires</a:t>
            </a:r>
            <a:endParaRPr sz="13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fr-CA" sz="1400" b="0" i="0" u="none" strike="noStrike" cap="none">
                <a:solidFill>
                  <a:schemeClr val="dk1"/>
                </a:solidFill>
                <a:latin typeface="Calibri"/>
                <a:ea typeface="Calibri"/>
                <a:cs typeface="Calibri"/>
                <a:sym typeface="Calibri"/>
              </a:rPr>
              <a:t>Itération, itération, itération!</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1000"/>
              </a:spcBef>
              <a:spcAft>
                <a:spcPts val="0"/>
              </a:spcAft>
              <a:buClr>
                <a:schemeClr val="dk1"/>
              </a:buClr>
              <a:buSzPts val="1400"/>
              <a:buFont typeface="Calibri"/>
              <a:buChar char="✓"/>
            </a:pPr>
            <a:r>
              <a:rPr lang="fr-CA" sz="1400" b="0" i="0" u="none" strike="noStrike" cap="none">
                <a:solidFill>
                  <a:schemeClr val="dk1"/>
                </a:solidFill>
                <a:latin typeface="Calibri"/>
                <a:ea typeface="Calibri"/>
                <a:cs typeface="Calibri"/>
                <a:sym typeface="Calibri"/>
              </a:rPr>
              <a:t>Il faut faire attention quand on intègre des solutions à des problèmes possibles, elles peuvent en créer d’autres.</a:t>
            </a:r>
            <a:endParaRPr sz="14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100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11" name="Google Shape;411;p20"/>
          <p:cNvSpPr txBox="1"/>
          <p:nvPr/>
        </p:nvSpPr>
        <p:spPr>
          <a:xfrm>
            <a:off x="4715225" y="2915075"/>
            <a:ext cx="4168200" cy="19014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300"/>
              <a:buFont typeface="Arial"/>
              <a:buNone/>
            </a:pPr>
            <a:r>
              <a:rPr lang="fr-CA" sz="1300" b="1" i="0" u="none" strike="noStrike" cap="none">
                <a:solidFill>
                  <a:schemeClr val="dk1"/>
                </a:solidFill>
                <a:latin typeface="Calibri"/>
                <a:ea typeface="Calibri"/>
                <a:cs typeface="Calibri"/>
                <a:sym typeface="Calibri"/>
              </a:rPr>
              <a:t>Ce qui aiderait la communauté Web du GC</a:t>
            </a:r>
            <a:br>
              <a:rPr lang="fr-CA" sz="1300" b="1" i="0" u="none" strike="noStrike" cap="none">
                <a:solidFill>
                  <a:schemeClr val="dk1"/>
                </a:solidFill>
                <a:latin typeface="Calibri"/>
                <a:ea typeface="Calibri"/>
                <a:cs typeface="Calibri"/>
                <a:sym typeface="Calibri"/>
              </a:rPr>
            </a:b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Améliorer les lignes directrices sur l’utilisation des accordéons et les cas où il convient d’éviter de masquer du contenu.</a:t>
            </a:r>
            <a:endParaRPr sz="13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Quel est le meilleur emplacement pour les critères d’admissibilité? Les pages de navigation? </a:t>
            </a:r>
            <a:endParaRPr sz="13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12" name="Google Shape;412;p20"/>
          <p:cNvSpPr/>
          <p:nvPr/>
        </p:nvSpPr>
        <p:spPr>
          <a:xfrm>
            <a:off x="4835886" y="2980150"/>
            <a:ext cx="284229" cy="255496"/>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nvGrpSpPr>
          <p:cNvPr id="413" name="Google Shape;413;p20"/>
          <p:cNvGrpSpPr/>
          <p:nvPr/>
        </p:nvGrpSpPr>
        <p:grpSpPr>
          <a:xfrm>
            <a:off x="4873566" y="1058833"/>
            <a:ext cx="208866" cy="308802"/>
            <a:chOff x="5726350" y="2028150"/>
            <a:chExt cx="312300" cy="481600"/>
          </a:xfrm>
        </p:grpSpPr>
        <p:sp>
          <p:nvSpPr>
            <p:cNvPr id="414" name="Google Shape;414;p20"/>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15" name="Google Shape;415;p20"/>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16" name="Google Shape;416;p20"/>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sp>
        <p:nvSpPr>
          <p:cNvPr id="417" name="Google Shape;417;p20"/>
          <p:cNvSpPr txBox="1"/>
          <p:nvPr/>
        </p:nvSpPr>
        <p:spPr>
          <a:xfrm>
            <a:off x="344150" y="973000"/>
            <a:ext cx="4227900" cy="3843600"/>
          </a:xfrm>
          <a:prstGeom prst="rect">
            <a:avLst/>
          </a:prstGeom>
          <a:solidFill>
            <a:srgbClr val="D0E0E3"/>
          </a:solidFill>
          <a:ln>
            <a:noFill/>
          </a:ln>
        </p:spPr>
        <p:txBody>
          <a:bodyPr spcFirstLastPara="1" wrap="square" lIns="91425" tIns="91425" rIns="91425" bIns="91425" anchor="t" anchorCtr="0">
            <a:noAutofit/>
          </a:bodyPr>
          <a:lstStyle/>
          <a:p>
            <a:pPr marL="0" marR="0" lvl="0" indent="457200" algn="l" rtl="0">
              <a:lnSpc>
                <a:spcPct val="100000"/>
              </a:lnSpc>
              <a:spcBef>
                <a:spcPts val="0"/>
              </a:spcBef>
              <a:spcAft>
                <a:spcPts val="0"/>
              </a:spcAft>
              <a:buClr>
                <a:srgbClr val="000000"/>
              </a:buClr>
              <a:buSzPts val="1800"/>
              <a:buFont typeface="Arial"/>
              <a:buNone/>
            </a:pPr>
            <a:r>
              <a:rPr lang="fr-CA" sz="1800" b="1" i="0" u="none" strike="noStrike" cap="none">
                <a:solidFill>
                  <a:schemeClr val="dk1"/>
                </a:solidFill>
                <a:latin typeface="Calibri"/>
                <a:ea typeface="Calibri"/>
                <a:cs typeface="Calibri"/>
                <a:sym typeface="Calibri"/>
              </a:rPr>
              <a:t>Notre approche</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fr-CA" sz="1600" b="0" i="0" u="none" strike="noStrike" cap="none">
                <a:solidFill>
                  <a:schemeClr val="dk1"/>
                </a:solidFill>
                <a:latin typeface="Calibri"/>
                <a:ea typeface="Calibri"/>
                <a:cs typeface="Calibri"/>
                <a:sym typeface="Calibri"/>
              </a:rPr>
              <a:t>Insérer des liens internes vers les définitions</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1000"/>
              </a:spcBef>
              <a:spcAft>
                <a:spcPts val="0"/>
              </a:spcAft>
              <a:buClr>
                <a:schemeClr val="dk1"/>
              </a:buClr>
              <a:buSzPts val="1600"/>
              <a:buFont typeface="Calibri"/>
              <a:buChar char="➢"/>
            </a:pPr>
            <a:r>
              <a:rPr lang="fr-CA" sz="1600" b="0" i="0" u="none" strike="noStrike" cap="none">
                <a:solidFill>
                  <a:schemeClr val="dk1"/>
                </a:solidFill>
                <a:latin typeface="Calibri"/>
                <a:ea typeface="Calibri"/>
                <a:cs typeface="Calibri"/>
                <a:sym typeface="Calibri"/>
              </a:rPr>
              <a:t>Retirer les critères d’admissibilité spécifiques sur les pages de navigation.</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1000"/>
              </a:spcBef>
              <a:spcAft>
                <a:spcPts val="0"/>
              </a:spcAft>
              <a:buClr>
                <a:schemeClr val="dk1"/>
              </a:buClr>
              <a:buSzPts val="1600"/>
              <a:buFont typeface="Calibri"/>
              <a:buChar char="➢"/>
            </a:pPr>
            <a:r>
              <a:rPr lang="fr-CA" sz="1600" b="0" i="0" u="none" strike="noStrike" cap="none">
                <a:solidFill>
                  <a:schemeClr val="dk1"/>
                </a:solidFill>
                <a:latin typeface="Calibri"/>
                <a:ea typeface="Calibri"/>
                <a:cs typeface="Calibri"/>
                <a:sym typeface="Calibri"/>
              </a:rPr>
              <a:t>Déplacer les définitions directement sous le critère d’admissibilité associé. </a:t>
            </a:r>
            <a:endParaRPr sz="16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1000"/>
              </a:spcBef>
              <a:spcAft>
                <a:spcPts val="0"/>
              </a:spcAft>
              <a:buClr>
                <a:schemeClr val="dk1"/>
              </a:buClr>
              <a:buSzPts val="1600"/>
              <a:buFont typeface="Calibri"/>
              <a:buChar char="➢"/>
            </a:pPr>
            <a:r>
              <a:rPr lang="fr-CA" sz="1600" b="0" i="0" u="none" strike="noStrike" cap="none">
                <a:solidFill>
                  <a:schemeClr val="dk1"/>
                </a:solidFill>
                <a:latin typeface="Calibri"/>
                <a:ea typeface="Calibri"/>
                <a:cs typeface="Calibri"/>
                <a:sym typeface="Calibri"/>
              </a:rPr>
              <a:t>Continuer à perfectionner le contenu de l’accordéon avec nos partenaires.</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18" name="Google Shape;418;p20"/>
          <p:cNvGrpSpPr/>
          <p:nvPr/>
        </p:nvGrpSpPr>
        <p:grpSpPr>
          <a:xfrm>
            <a:off x="560403" y="1058833"/>
            <a:ext cx="208866" cy="308802"/>
            <a:chOff x="5726350" y="2028150"/>
            <a:chExt cx="312300" cy="481600"/>
          </a:xfrm>
        </p:grpSpPr>
        <p:sp>
          <p:nvSpPr>
            <p:cNvPr id="419" name="Google Shape;419;p20"/>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20" name="Google Shape;420;p20"/>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21" name="Google Shape;421;p20"/>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txBox="1">
            <a:spLocks noGrp="1"/>
          </p:cNvSpPr>
          <p:nvPr>
            <p:ph type="title"/>
          </p:nvPr>
        </p:nvSpPr>
        <p:spPr>
          <a:xfrm>
            <a:off x="1660500" y="2289900"/>
            <a:ext cx="6364200" cy="563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CA"/>
              <a:t>Politique : qu’en est-il des personnes ayant une couverture dentaire partielle?</a:t>
            </a:r>
            <a:endParaRPr/>
          </a:p>
        </p:txBody>
      </p:sp>
      <p:sp>
        <p:nvSpPr>
          <p:cNvPr id="427" name="Google Shape;427;p21"/>
          <p:cNvSpPr/>
          <p:nvPr/>
        </p:nvSpPr>
        <p:spPr>
          <a:xfrm>
            <a:off x="547475" y="2292750"/>
            <a:ext cx="558000" cy="558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4</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2"/>
          <p:cNvSpPr txBox="1">
            <a:spLocks noGrp="1"/>
          </p:cNvSpPr>
          <p:nvPr>
            <p:ph type="title"/>
          </p:nvPr>
        </p:nvSpPr>
        <p:spPr>
          <a:xfrm>
            <a:off x="252000" y="0"/>
            <a:ext cx="87060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Politique : qu’en est-il des personnes ayant une couverture dentaire partielle?</a:t>
            </a:r>
            <a:endParaRPr sz="2400" b="1" i="0" u="none" strike="noStrike" cap="none">
              <a:solidFill>
                <a:schemeClr val="lt1"/>
              </a:solidFill>
              <a:latin typeface="Calibri"/>
              <a:ea typeface="Calibri"/>
              <a:cs typeface="Calibri"/>
              <a:sym typeface="Calibri"/>
            </a:endParaRPr>
          </a:p>
        </p:txBody>
      </p:sp>
      <p:sp>
        <p:nvSpPr>
          <p:cNvPr id="433" name="Google Shape;433;p22"/>
          <p:cNvSpPr txBox="1"/>
          <p:nvPr/>
        </p:nvSpPr>
        <p:spPr>
          <a:xfrm>
            <a:off x="135875" y="955100"/>
            <a:ext cx="2746200" cy="21423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200" b="1" i="0" u="none" strike="noStrike" cap="none">
                <a:solidFill>
                  <a:schemeClr val="dk1"/>
                </a:solidFill>
                <a:latin typeface="Calibri"/>
                <a:ea typeface="Calibri"/>
                <a:cs typeface="Calibri"/>
                <a:sym typeface="Calibri"/>
              </a:rPr>
              <a:t>Les personnes ne savent pas ce qu’une assurance dentaire disponible « dans le cadre des avantages sociaux de votre employeur » veut dire. Est-ce que ça veut dire PAYÉE par l’employeur, ou offerte/mise à leur disposition?</a:t>
            </a:r>
            <a:endParaRPr sz="12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r>
              <a:rPr lang="fr-CA" sz="1200" b="1" i="0" u="none" strike="noStrike" cap="none">
                <a:solidFill>
                  <a:schemeClr val="dk1"/>
                </a:solidFill>
                <a:latin typeface="Calibri"/>
                <a:ea typeface="Calibri"/>
                <a:cs typeface="Calibri"/>
                <a:sym typeface="Calibri"/>
              </a:rPr>
              <a:t>Les personnes veulent savoir si elles peuvent annuler leur couverture actuelle et ensuite présenter une demande pour le Régime.</a:t>
            </a:r>
            <a:endParaRPr sz="12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200" b="1" i="0" u="none" strike="noStrike" cap="none">
              <a:solidFill>
                <a:schemeClr val="dk1"/>
              </a:solidFill>
              <a:latin typeface="Calibri"/>
              <a:ea typeface="Calibri"/>
              <a:cs typeface="Calibri"/>
              <a:sym typeface="Calibri"/>
            </a:endParaRPr>
          </a:p>
        </p:txBody>
      </p:sp>
      <p:sp>
        <p:nvSpPr>
          <p:cNvPr id="434" name="Google Shape;434;p22"/>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CA"/>
              <a:t>22</a:t>
            </a:fld>
            <a:endParaRPr/>
          </a:p>
        </p:txBody>
      </p:sp>
      <p:sp>
        <p:nvSpPr>
          <p:cNvPr id="435" name="Google Shape;435;p22"/>
          <p:cNvSpPr/>
          <p:nvPr/>
        </p:nvSpPr>
        <p:spPr>
          <a:xfrm>
            <a:off x="3523425" y="955102"/>
            <a:ext cx="2535300" cy="20664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2"/>
          <p:cNvSpPr txBox="1"/>
          <p:nvPr/>
        </p:nvSpPr>
        <p:spPr>
          <a:xfrm>
            <a:off x="4561175" y="959775"/>
            <a:ext cx="4351800" cy="20664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fr-CA" sz="1200" b="0" i="1" u="none" strike="noStrike" cap="none">
                <a:solidFill>
                  <a:schemeClr val="dk1"/>
                </a:solidFill>
                <a:latin typeface="Calibri"/>
                <a:ea typeface="Calibri"/>
                <a:cs typeface="Calibri"/>
                <a:sym typeface="Calibri"/>
              </a:rPr>
              <a:t>« J’ai une assurance dentaire, mais </a:t>
            </a:r>
            <a:r>
              <a:rPr lang="fr-CA" sz="1200" b="1" i="1" u="none" strike="noStrike" cap="none">
                <a:solidFill>
                  <a:schemeClr val="dk1"/>
                </a:solidFill>
                <a:latin typeface="Calibri"/>
                <a:ea typeface="Calibri"/>
                <a:cs typeface="Calibri"/>
                <a:sym typeface="Calibri"/>
              </a:rPr>
              <a:t>elle ne couvre pas les prothèses dentaires.</a:t>
            </a:r>
            <a:r>
              <a:rPr lang="fr-CA" sz="1200" b="0" i="1" u="none" strike="noStrike" cap="none">
                <a:solidFill>
                  <a:schemeClr val="dk1"/>
                </a:solidFill>
                <a:latin typeface="Calibri"/>
                <a:ea typeface="Calibri"/>
                <a:cs typeface="Calibri"/>
                <a:sym typeface="Calibri"/>
              </a:rPr>
              <a:t> »</a:t>
            </a:r>
            <a:endParaRPr sz="1200" b="1"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endParaRPr sz="12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fr-CA" sz="1200" b="0" i="1" u="none" strike="noStrike" cap="none">
                <a:solidFill>
                  <a:schemeClr val="dk1"/>
                </a:solidFill>
                <a:latin typeface="Calibri"/>
                <a:ea typeface="Calibri"/>
                <a:cs typeface="Calibri"/>
                <a:sym typeface="Calibri"/>
              </a:rPr>
              <a:t>« Est-ce que les personnes ayant une </a:t>
            </a:r>
            <a:r>
              <a:rPr lang="fr-CA" sz="1200" b="1" i="1" u="none" strike="noStrike" cap="none">
                <a:solidFill>
                  <a:schemeClr val="dk1"/>
                </a:solidFill>
                <a:latin typeface="Calibri"/>
                <a:ea typeface="Calibri"/>
                <a:cs typeface="Calibri"/>
                <a:sym typeface="Calibri"/>
              </a:rPr>
              <a:t>couverture dentaire partielle fournie par leur employeur</a:t>
            </a:r>
            <a:r>
              <a:rPr lang="fr-CA" sz="1200" b="0" i="1" u="none" strike="noStrike" cap="none">
                <a:solidFill>
                  <a:schemeClr val="dk1"/>
                </a:solidFill>
                <a:latin typeface="Calibri"/>
                <a:ea typeface="Calibri"/>
                <a:cs typeface="Calibri"/>
                <a:sym typeface="Calibri"/>
              </a:rPr>
              <a:t> sont admissibles à une couverture partielle du Régime canadien de soins dentaires? »</a:t>
            </a:r>
            <a:endParaRPr sz="12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endParaRPr sz="12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fr-CA" sz="1200" b="0" i="1" u="none" strike="noStrike" cap="none">
                <a:solidFill>
                  <a:schemeClr val="dk1"/>
                </a:solidFill>
                <a:latin typeface="Calibri"/>
                <a:ea typeface="Calibri"/>
                <a:cs typeface="Calibri"/>
                <a:sym typeface="Calibri"/>
              </a:rPr>
              <a:t>« J’ai une assurance dentaire au travail qui </a:t>
            </a:r>
            <a:r>
              <a:rPr lang="fr-CA" sz="1200" b="1" i="1" u="none" strike="noStrike" cap="none">
                <a:solidFill>
                  <a:schemeClr val="dk1"/>
                </a:solidFill>
                <a:latin typeface="Calibri"/>
                <a:ea typeface="Calibri"/>
                <a:cs typeface="Calibri"/>
                <a:sym typeface="Calibri"/>
              </a:rPr>
              <a:t>ne couvre que le nettoyage et le détartrage</a:t>
            </a:r>
            <a:r>
              <a:rPr lang="fr-CA" sz="1200" b="0" i="1" u="none" strike="noStrike" cap="none">
                <a:solidFill>
                  <a:schemeClr val="dk1"/>
                </a:solidFill>
                <a:latin typeface="Calibri"/>
                <a:ea typeface="Calibri"/>
                <a:cs typeface="Calibri"/>
                <a:sym typeface="Calibri"/>
              </a:rPr>
              <a:t>, rien d’autre. Suis-je non admissible? »</a:t>
            </a:r>
            <a:endParaRPr sz="1200" b="0" i="1" u="none" strike="noStrike" cap="none">
              <a:solidFill>
                <a:schemeClr val="dk1"/>
              </a:solidFill>
              <a:latin typeface="Calibri"/>
              <a:ea typeface="Calibri"/>
              <a:cs typeface="Calibri"/>
              <a:sym typeface="Calibri"/>
            </a:endParaRPr>
          </a:p>
        </p:txBody>
      </p:sp>
      <p:grpSp>
        <p:nvGrpSpPr>
          <p:cNvPr id="437" name="Google Shape;437;p22"/>
          <p:cNvGrpSpPr/>
          <p:nvPr/>
        </p:nvGrpSpPr>
        <p:grpSpPr>
          <a:xfrm>
            <a:off x="3646359" y="1608491"/>
            <a:ext cx="743861" cy="650561"/>
            <a:chOff x="4876780" y="2418064"/>
            <a:chExt cx="407774" cy="356628"/>
          </a:xfrm>
        </p:grpSpPr>
        <p:sp>
          <p:nvSpPr>
            <p:cNvPr id="438" name="Google Shape;438;p22"/>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2"/>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2"/>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22"/>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2"/>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2"/>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2"/>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22"/>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aphicFrame>
        <p:nvGraphicFramePr>
          <p:cNvPr id="446" name="Google Shape;446;p22"/>
          <p:cNvGraphicFramePr/>
          <p:nvPr/>
        </p:nvGraphicFramePr>
        <p:xfrm>
          <a:off x="0" y="3238500"/>
          <a:ext cx="3000000" cy="3000000"/>
        </p:xfrm>
        <a:graphic>
          <a:graphicData uri="http://schemas.openxmlformats.org/drawingml/2006/table">
            <a:tbl>
              <a:tblPr>
                <a:noFill/>
                <a:tableStyleId>{D1CB2220-53C1-4084-AFCB-F63C3AD37300}</a:tableStyleId>
              </a:tblPr>
              <a:tblGrid>
                <a:gridCol w="31496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Ampleur du problème</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Répercussions sur les utilisateur·rice·s</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fr-CA" sz="1300" b="1" u="none" strike="noStrike" cap="none">
                          <a:solidFill>
                            <a:schemeClr val="dk1"/>
                          </a:solidFill>
                          <a:latin typeface="Calibri"/>
                          <a:ea typeface="Calibri"/>
                          <a:cs typeface="Calibri"/>
                          <a:sym typeface="Calibri"/>
                        </a:rPr>
                        <a:t>Emplacement du problème</a:t>
                      </a:r>
                      <a:endParaRPr sz="13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81000">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none" strike="noStrike" cap="none">
                          <a:solidFill>
                            <a:schemeClr val="dk1"/>
                          </a:solidFill>
                          <a:latin typeface="Calibri"/>
                          <a:ea typeface="Calibri"/>
                          <a:cs typeface="Calibri"/>
                          <a:sym typeface="Calibri"/>
                        </a:rPr>
                        <a:t>Le 4</a:t>
                      </a:r>
                      <a:r>
                        <a:rPr lang="fr-CA" sz="1300" u="none" strike="noStrike" cap="none" baseline="30000">
                          <a:solidFill>
                            <a:schemeClr val="dk1"/>
                          </a:solidFill>
                          <a:latin typeface="Calibri"/>
                          <a:ea typeface="Calibri"/>
                          <a:cs typeface="Calibri"/>
                          <a:sym typeface="Calibri"/>
                        </a:rPr>
                        <a:t>e</a:t>
                      </a:r>
                      <a:r>
                        <a:rPr lang="fr-CA" sz="1300" u="none" strike="noStrike" cap="none">
                          <a:solidFill>
                            <a:schemeClr val="dk1"/>
                          </a:solidFill>
                          <a:latin typeface="Calibri"/>
                          <a:ea typeface="Calibri"/>
                          <a:cs typeface="Calibri"/>
                          <a:sym typeface="Calibri"/>
                        </a:rPr>
                        <a:t> problème le plus important en date de la dernière semaine de décembre 2023, d’après les commentaires.</a:t>
                      </a:r>
                      <a:endParaRPr sz="1300" u="none" strike="noStrike" cap="none">
                        <a:solidFill>
                          <a:schemeClr val="dk1"/>
                        </a:solidFill>
                        <a:latin typeface="Calibri"/>
                        <a:ea typeface="Calibri"/>
                        <a:cs typeface="Calibri"/>
                        <a:sym typeface="Calibri"/>
                      </a:endParaRPr>
                    </a:p>
                    <a:p>
                      <a:pPr marL="457200" marR="0" lvl="0" indent="-311150" algn="l" rtl="0">
                        <a:lnSpc>
                          <a:spcPct val="115000"/>
                        </a:lnSpc>
                        <a:spcBef>
                          <a:spcPts val="1000"/>
                        </a:spcBef>
                        <a:spcAft>
                          <a:spcPts val="0"/>
                        </a:spcAft>
                        <a:buClr>
                          <a:schemeClr val="dk1"/>
                        </a:buClr>
                        <a:buSzPts val="1300"/>
                        <a:buFont typeface="Calibri"/>
                        <a:buChar char="●"/>
                      </a:pPr>
                      <a:r>
                        <a:rPr lang="fr-CA" sz="1300" u="none" strike="noStrike" cap="none">
                          <a:solidFill>
                            <a:schemeClr val="dk1"/>
                          </a:solidFill>
                          <a:latin typeface="Calibri"/>
                          <a:ea typeface="Calibri"/>
                          <a:cs typeface="Calibri"/>
                          <a:sym typeface="Calibri"/>
                        </a:rPr>
                        <a:t>Ce problème a été communiqué à l’équipe des politiques pour qu’elle l’examine.</a:t>
                      </a:r>
                      <a:endParaRPr sz="1300" u="none" strike="noStrike" cap="none">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300"/>
                        <a:buFont typeface="Arial"/>
                        <a:buNone/>
                      </a:pP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457200" marR="0" lvl="0" indent="-311150" algn="l" rtl="0">
                        <a:lnSpc>
                          <a:spcPct val="115000"/>
                        </a:lnSpc>
                        <a:spcBef>
                          <a:spcPts val="0"/>
                        </a:spcBef>
                        <a:spcAft>
                          <a:spcPts val="0"/>
                        </a:spcAft>
                        <a:buClr>
                          <a:schemeClr val="dk1"/>
                        </a:buClr>
                        <a:buSzPts val="1300"/>
                        <a:buFont typeface="Calibri"/>
                        <a:buChar char="●"/>
                      </a:pPr>
                      <a:r>
                        <a:rPr lang="fr-CA" sz="1300" u="none" strike="noStrike" cap="none">
                          <a:solidFill>
                            <a:schemeClr val="dk1"/>
                          </a:solidFill>
                          <a:latin typeface="Calibri"/>
                          <a:ea typeface="Calibri"/>
                          <a:cs typeface="Calibri"/>
                          <a:sym typeface="Calibri"/>
                        </a:rPr>
                        <a:t>De nombreuses personnes ont une couverture partielle qui ne couvre peut-être que les procédures de base et non des services plus dispendieux permettant d’obtenir des prothèses dentaires, par exemple.</a:t>
                      </a:r>
                      <a:endParaRPr sz="1300" u="none" strike="noStrike" cap="none">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300"/>
                        <a:buFont typeface="Arial"/>
                        <a:buNone/>
                      </a:pP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457200" marR="0" lvl="0" indent="-311150" algn="l" rtl="0">
                        <a:lnSpc>
                          <a:spcPct val="115000"/>
                        </a:lnSpc>
                        <a:spcBef>
                          <a:spcPts val="0"/>
                        </a:spcBef>
                        <a:spcAft>
                          <a:spcPts val="0"/>
                        </a:spcAft>
                        <a:buClr>
                          <a:srgbClr val="000000"/>
                        </a:buClr>
                        <a:buSzPts val="1300"/>
                        <a:buFont typeface="Calibri"/>
                        <a:buChar char="●"/>
                      </a:pPr>
                      <a:r>
                        <a:rPr lang="fr-CA" sz="130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Êtes-vous admissible</a:t>
                      </a:r>
                      <a:endParaRPr sz="130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Calibri"/>
                        <a:buChar char="●"/>
                      </a:pPr>
                      <a:r>
                        <a:rPr lang="fr-CA" sz="130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Participation des fournisseurs de soins buccodentaires au RCSD</a:t>
                      </a:r>
                      <a:endParaRPr sz="130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Calibri"/>
                        <a:buChar char="●"/>
                      </a:pPr>
                      <a:r>
                        <a:rPr lang="fr-CA" sz="130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Page d’accueil du Régime canadien de soins dentaires</a:t>
                      </a:r>
                      <a:endParaRPr sz="13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3"/>
          <p:cNvSpPr txBox="1">
            <a:spLocks noGrp="1"/>
          </p:cNvSpPr>
          <p:nvPr>
            <p:ph type="title"/>
          </p:nvPr>
        </p:nvSpPr>
        <p:spPr>
          <a:xfrm>
            <a:off x="252000" y="0"/>
            <a:ext cx="87060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Politique : qu’en est-il des personnes ayant une couverture dentaire partielle?</a:t>
            </a:r>
            <a:endParaRPr sz="2400" b="1" i="0" u="none" strike="noStrike" cap="none">
              <a:solidFill>
                <a:schemeClr val="lt1"/>
              </a:solidFill>
              <a:latin typeface="Calibri"/>
              <a:ea typeface="Calibri"/>
              <a:cs typeface="Calibri"/>
              <a:sym typeface="Calibri"/>
            </a:endParaRPr>
          </a:p>
        </p:txBody>
      </p:sp>
      <p:sp>
        <p:nvSpPr>
          <p:cNvPr id="452" name="Google Shape;452;p23"/>
          <p:cNvSpPr txBox="1"/>
          <p:nvPr/>
        </p:nvSpPr>
        <p:spPr>
          <a:xfrm>
            <a:off x="136325" y="9451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A" sz="1400" b="0" i="0" u="sng" strike="noStrike" cap="none">
                <a:solidFill>
                  <a:schemeClr val="hlink"/>
                </a:solidFill>
                <a:latin typeface="Arial"/>
                <a:ea typeface="Arial"/>
                <a:cs typeface="Arial"/>
                <a:sym typeface="Arial"/>
                <a:hlinkClick r:id="rId3"/>
              </a:rPr>
              <a:t>CBC News : 6 février 2024</a:t>
            </a:r>
            <a:endParaRPr sz="1400" b="0" i="0" u="none" strike="noStrike" cap="none">
              <a:solidFill>
                <a:srgbClr val="000000"/>
              </a:solidFill>
              <a:latin typeface="Arial"/>
              <a:ea typeface="Arial"/>
              <a:cs typeface="Arial"/>
              <a:sym typeface="Arial"/>
            </a:endParaRPr>
          </a:p>
        </p:txBody>
      </p:sp>
      <p:pic>
        <p:nvPicPr>
          <p:cNvPr id="453" name="Google Shape;453;p23"/>
          <p:cNvPicPr preferRelativeResize="0"/>
          <p:nvPr/>
        </p:nvPicPr>
        <p:blipFill rotWithShape="1">
          <a:blip r:embed="rId4">
            <a:alphaModFix/>
          </a:blip>
          <a:srcRect/>
          <a:stretch/>
        </p:blipFill>
        <p:spPr>
          <a:xfrm>
            <a:off x="251999" y="1345300"/>
            <a:ext cx="3447326" cy="3382623"/>
          </a:xfrm>
          <a:prstGeom prst="rect">
            <a:avLst/>
          </a:prstGeom>
          <a:noFill/>
          <a:ln>
            <a:noFill/>
          </a:ln>
          <a:effectLst>
            <a:outerShdw blurRad="57150" dist="19050" dir="5400000" algn="bl" rotWithShape="0">
              <a:srgbClr val="000000">
                <a:alpha val="49803"/>
              </a:srgbClr>
            </a:outerShdw>
          </a:effectLst>
        </p:spPr>
      </p:pic>
      <p:sp>
        <p:nvSpPr>
          <p:cNvPr id="454" name="Google Shape;454;p23"/>
          <p:cNvSpPr txBox="1"/>
          <p:nvPr/>
        </p:nvSpPr>
        <p:spPr>
          <a:xfrm>
            <a:off x="4134325" y="945100"/>
            <a:ext cx="45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A" sz="1400" b="0" i="0" u="sng" strike="noStrike" cap="none">
                <a:solidFill>
                  <a:schemeClr val="hlink"/>
                </a:solidFill>
                <a:latin typeface="Arial"/>
                <a:ea typeface="Arial"/>
                <a:cs typeface="Arial"/>
                <a:sym typeface="Arial"/>
                <a:hlinkClick r:id="rId5"/>
              </a:rPr>
              <a:t>CBC News : 2 février 2024</a:t>
            </a:r>
            <a:endParaRPr sz="1400" b="0" i="0" u="none" strike="noStrike" cap="none">
              <a:solidFill>
                <a:srgbClr val="000000"/>
              </a:solidFill>
              <a:latin typeface="Arial"/>
              <a:ea typeface="Arial"/>
              <a:cs typeface="Arial"/>
              <a:sym typeface="Arial"/>
            </a:endParaRPr>
          </a:p>
        </p:txBody>
      </p:sp>
      <p:pic>
        <p:nvPicPr>
          <p:cNvPr id="455" name="Google Shape;455;p23"/>
          <p:cNvPicPr preferRelativeResize="0"/>
          <p:nvPr/>
        </p:nvPicPr>
        <p:blipFill rotWithShape="1">
          <a:blip r:embed="rId6">
            <a:alphaModFix/>
          </a:blip>
          <a:srcRect/>
          <a:stretch/>
        </p:blipFill>
        <p:spPr>
          <a:xfrm>
            <a:off x="4233375" y="1345300"/>
            <a:ext cx="4012497" cy="3493398"/>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4"/>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Approche et principaux points à retenir</a:t>
            </a:r>
            <a:endParaRPr sz="2400" b="1" i="0" u="none" strike="noStrike" cap="none">
              <a:solidFill>
                <a:schemeClr val="lt1"/>
              </a:solidFill>
              <a:latin typeface="Calibri"/>
              <a:ea typeface="Calibri"/>
              <a:cs typeface="Calibri"/>
              <a:sym typeface="Calibri"/>
            </a:endParaRPr>
          </a:p>
        </p:txBody>
      </p:sp>
      <p:sp>
        <p:nvSpPr>
          <p:cNvPr id="461" name="Google Shape;461;p24"/>
          <p:cNvSpPr txBox="1"/>
          <p:nvPr/>
        </p:nvSpPr>
        <p:spPr>
          <a:xfrm>
            <a:off x="4869050" y="973000"/>
            <a:ext cx="4014300" cy="17745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300"/>
              <a:buFont typeface="Arial"/>
              <a:buNone/>
            </a:pPr>
            <a:r>
              <a:rPr lang="fr-CA" sz="1300" b="1" i="0" u="none" strike="noStrike" cap="none">
                <a:solidFill>
                  <a:schemeClr val="dk1"/>
                </a:solidFill>
                <a:latin typeface="Calibri"/>
                <a:ea typeface="Calibri"/>
                <a:cs typeface="Calibri"/>
                <a:sym typeface="Calibri"/>
              </a:rPr>
              <a:t>Ce que nous avons appris de cet ensemble de commentaires</a:t>
            </a:r>
            <a:endParaRPr sz="1300" b="1"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Calibri"/>
              <a:buChar char="✓"/>
            </a:pPr>
            <a:r>
              <a:rPr lang="fr-CA" sz="1400" b="0" i="0" u="none" strike="noStrike" cap="none">
                <a:solidFill>
                  <a:schemeClr val="dk1"/>
                </a:solidFill>
                <a:latin typeface="Calibri"/>
                <a:ea typeface="Calibri"/>
                <a:cs typeface="Calibri"/>
                <a:sym typeface="Calibri"/>
              </a:rPr>
              <a:t>Les commentaires peuvent mettre à jour des questions importantes sur la politique.</a:t>
            </a:r>
            <a:endParaRPr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1000"/>
              </a:spcBef>
              <a:spcAft>
                <a:spcPts val="0"/>
              </a:spcAft>
              <a:buClr>
                <a:schemeClr val="dk1"/>
              </a:buClr>
              <a:buSzPts val="1400"/>
              <a:buFont typeface="Calibri"/>
              <a:buChar char="✓"/>
            </a:pPr>
            <a:r>
              <a:rPr lang="fr-CA" sz="1400" b="0" i="0" u="none" strike="noStrike" cap="none">
                <a:solidFill>
                  <a:schemeClr val="dk1"/>
                </a:solidFill>
                <a:latin typeface="Calibri"/>
                <a:ea typeface="Calibri"/>
                <a:cs typeface="Calibri"/>
                <a:sym typeface="Calibri"/>
              </a:rPr>
              <a:t>Nous pouvons commencer à « travailler sur des réponses » assez tôt.</a:t>
            </a:r>
            <a:endParaRPr sz="14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457200" algn="l" rtl="0">
              <a:lnSpc>
                <a:spcPct val="100000"/>
              </a:lnSpc>
              <a:spcBef>
                <a:spcPts val="1000"/>
              </a:spcBef>
              <a:spcAft>
                <a:spcPts val="100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462" name="Google Shape;462;p24"/>
          <p:cNvSpPr txBox="1"/>
          <p:nvPr/>
        </p:nvSpPr>
        <p:spPr>
          <a:xfrm>
            <a:off x="4869050" y="2915075"/>
            <a:ext cx="4014300" cy="1901400"/>
          </a:xfrm>
          <a:prstGeom prst="rect">
            <a:avLst/>
          </a:prstGeom>
          <a:solidFill>
            <a:srgbClr val="D0E0E3"/>
          </a:solid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300"/>
              <a:buFont typeface="Arial"/>
              <a:buNone/>
            </a:pPr>
            <a:r>
              <a:rPr lang="fr-CA" sz="1200" b="1" i="0" u="none" strike="noStrike" cap="none">
                <a:solidFill>
                  <a:schemeClr val="dk1"/>
                </a:solidFill>
                <a:latin typeface="Calibri"/>
                <a:ea typeface="Calibri"/>
                <a:cs typeface="Calibri"/>
                <a:sym typeface="Calibri"/>
              </a:rPr>
              <a:t>Ce qui aiderait la communauté Web du GC</a:t>
            </a:r>
            <a:br>
              <a:rPr lang="fr-CA" sz="1200" b="1"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Mettre à jour les lignes directrices sur les cas d’utilisation de l’outil de rétroaction sur la page à des fins d’identification de questions ou problèmes relatifs aux politiques.</a:t>
            </a:r>
            <a:endParaRPr sz="1200" b="0" i="0" u="none" strike="noStrike" cap="none">
              <a:solidFill>
                <a:schemeClr val="dk1"/>
              </a:solidFill>
              <a:latin typeface="Calibri"/>
              <a:ea typeface="Calibri"/>
              <a:cs typeface="Calibri"/>
              <a:sym typeface="Calibri"/>
            </a:endParaRPr>
          </a:p>
          <a:p>
            <a:pPr marL="457200" marR="0" lvl="0" indent="-304800" algn="l" rtl="0">
              <a:lnSpc>
                <a:spcPct val="100000"/>
              </a:lnSpc>
              <a:spcBef>
                <a:spcPts val="100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Explorer les exemples de production participative provenant des membres de la communauté Web du GC pour obtenir des trucs et conseils.</a:t>
            </a:r>
            <a:endParaRPr sz="1200" b="0" i="0" u="none" strike="noStrike" cap="none">
              <a:solidFill>
                <a:schemeClr val="dk1"/>
              </a:solidFill>
              <a:latin typeface="Calibri"/>
              <a:ea typeface="Calibri"/>
              <a:cs typeface="Calibri"/>
              <a:sym typeface="Calibri"/>
            </a:endParaRPr>
          </a:p>
          <a:p>
            <a:pPr marL="457200" marR="0" lvl="0" indent="0" algn="l" rtl="0">
              <a:lnSpc>
                <a:spcPct val="100000"/>
              </a:lnSpc>
              <a:spcBef>
                <a:spcPts val="1000"/>
              </a:spcBef>
              <a:spcAft>
                <a:spcPts val="0"/>
              </a:spcAft>
              <a:buClr>
                <a:srgbClr val="000000"/>
              </a:buClr>
              <a:buSzPts val="13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2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200"/>
              <a:buFont typeface="Arial"/>
              <a:buNone/>
            </a:pPr>
            <a:endParaRPr sz="1100" b="0" i="0" u="none" strike="noStrike" cap="none">
              <a:solidFill>
                <a:schemeClr val="dk1"/>
              </a:solidFill>
              <a:latin typeface="Calibri"/>
              <a:ea typeface="Calibri"/>
              <a:cs typeface="Calibri"/>
              <a:sym typeface="Calibri"/>
            </a:endParaRPr>
          </a:p>
        </p:txBody>
      </p:sp>
      <p:sp>
        <p:nvSpPr>
          <p:cNvPr id="463" name="Google Shape;463;p24"/>
          <p:cNvSpPr/>
          <p:nvPr/>
        </p:nvSpPr>
        <p:spPr>
          <a:xfrm>
            <a:off x="5056136" y="2980150"/>
            <a:ext cx="284229" cy="255496"/>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nvGrpSpPr>
          <p:cNvPr id="464" name="Google Shape;464;p24"/>
          <p:cNvGrpSpPr/>
          <p:nvPr/>
        </p:nvGrpSpPr>
        <p:grpSpPr>
          <a:xfrm>
            <a:off x="5056103" y="1058833"/>
            <a:ext cx="208866" cy="308802"/>
            <a:chOff x="5726350" y="2028150"/>
            <a:chExt cx="312300" cy="481600"/>
          </a:xfrm>
        </p:grpSpPr>
        <p:sp>
          <p:nvSpPr>
            <p:cNvPr id="465" name="Google Shape;465;p24"/>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66" name="Google Shape;466;p24"/>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67" name="Google Shape;467;p24"/>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sp>
        <p:nvSpPr>
          <p:cNvPr id="468" name="Google Shape;468;p24"/>
          <p:cNvSpPr txBox="1"/>
          <p:nvPr/>
        </p:nvSpPr>
        <p:spPr>
          <a:xfrm>
            <a:off x="344150" y="973000"/>
            <a:ext cx="4311600" cy="3843600"/>
          </a:xfrm>
          <a:prstGeom prst="rect">
            <a:avLst/>
          </a:prstGeom>
          <a:solidFill>
            <a:srgbClr val="D0E0E3"/>
          </a:solidFill>
          <a:ln>
            <a:noFill/>
          </a:ln>
        </p:spPr>
        <p:txBody>
          <a:bodyPr spcFirstLastPara="1" wrap="square" lIns="91425" tIns="91425" rIns="91425" bIns="91425" anchor="t" anchorCtr="0">
            <a:noAutofit/>
          </a:bodyPr>
          <a:lstStyle/>
          <a:p>
            <a:pPr marL="0" marR="0" lvl="0" indent="457200" algn="l" rtl="0">
              <a:lnSpc>
                <a:spcPct val="100000"/>
              </a:lnSpc>
              <a:spcBef>
                <a:spcPts val="0"/>
              </a:spcBef>
              <a:spcAft>
                <a:spcPts val="0"/>
              </a:spcAft>
              <a:buClr>
                <a:srgbClr val="000000"/>
              </a:buClr>
              <a:buSzPts val="1800"/>
              <a:buFont typeface="Arial"/>
              <a:buNone/>
            </a:pPr>
            <a:r>
              <a:rPr lang="fr-CA" sz="1700" b="1" i="0" u="none" strike="noStrike" cap="none">
                <a:solidFill>
                  <a:schemeClr val="dk1"/>
                </a:solidFill>
                <a:latin typeface="Calibri"/>
                <a:ea typeface="Calibri"/>
                <a:cs typeface="Calibri"/>
                <a:sym typeface="Calibri"/>
              </a:rPr>
              <a:t>Notre approche</a:t>
            </a:r>
            <a:endParaRPr sz="1700" b="0" i="0" u="none" strike="noStrike" cap="none">
              <a:solidFill>
                <a:schemeClr val="dk1"/>
              </a:solidFill>
              <a:latin typeface="Calibri"/>
              <a:ea typeface="Calibri"/>
              <a:cs typeface="Calibri"/>
              <a:sym typeface="Calibri"/>
            </a:endParaRPr>
          </a:p>
          <a:p>
            <a:pPr marL="457200" marR="0" lvl="0" indent="-330200" algn="l" rtl="0">
              <a:lnSpc>
                <a:spcPct val="100000"/>
              </a:lnSpc>
              <a:spcBef>
                <a:spcPts val="1000"/>
              </a:spcBef>
              <a:spcAft>
                <a:spcPts val="0"/>
              </a:spcAft>
              <a:buClr>
                <a:schemeClr val="dk1"/>
              </a:buClr>
              <a:buSzPts val="1600"/>
              <a:buFont typeface="Calibri"/>
              <a:buChar char="➢"/>
            </a:pPr>
            <a:r>
              <a:rPr lang="fr-CA" sz="1300" b="0" i="0" u="none" strike="noStrike" cap="none">
                <a:solidFill>
                  <a:schemeClr val="dk1"/>
                </a:solidFill>
                <a:latin typeface="Calibri"/>
                <a:ea typeface="Calibri"/>
                <a:cs typeface="Calibri"/>
                <a:sym typeface="Calibri"/>
              </a:rPr>
              <a:t>Transmettre les principales questions sur la politique à nos partenaires de programme/politiques des deux ministères.</a:t>
            </a:r>
            <a:endParaRPr sz="1300" b="0" i="0" u="none" strike="noStrike" cap="none">
              <a:solidFill>
                <a:schemeClr val="dk1"/>
              </a:solidFill>
              <a:latin typeface="Calibri"/>
              <a:ea typeface="Calibri"/>
              <a:cs typeface="Calibri"/>
              <a:sym typeface="Calibri"/>
            </a:endParaRPr>
          </a:p>
          <a:p>
            <a:pPr marL="914400" marR="0" lvl="1" indent="-304800" algn="l" rtl="0">
              <a:lnSpc>
                <a:spcPct val="100000"/>
              </a:lnSpc>
              <a:spcBef>
                <a:spcPts val="100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Programme/politiques à EDSC/Santé Canada</a:t>
            </a:r>
            <a:endParaRPr sz="1200" b="0" i="0" u="none" strike="noStrike" cap="none">
              <a:solidFill>
                <a:schemeClr val="dk1"/>
              </a:solidFill>
              <a:latin typeface="Calibri"/>
              <a:ea typeface="Calibri"/>
              <a:cs typeface="Calibri"/>
              <a:sym typeface="Calibri"/>
            </a:endParaRPr>
          </a:p>
          <a:p>
            <a:pPr marL="914400" marR="0" lvl="1" indent="-304800" algn="l" rtl="0">
              <a:lnSpc>
                <a:spcPct val="100000"/>
              </a:lnSpc>
              <a:spcBef>
                <a:spcPts val="100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Partenaires de communication</a:t>
            </a:r>
            <a:endParaRPr sz="1200" b="0" i="0" u="none" strike="noStrike" cap="none">
              <a:solidFill>
                <a:schemeClr val="dk1"/>
              </a:solidFill>
              <a:latin typeface="Calibri"/>
              <a:ea typeface="Calibri"/>
              <a:cs typeface="Calibri"/>
              <a:sym typeface="Calibri"/>
            </a:endParaRPr>
          </a:p>
          <a:p>
            <a:pPr marL="914400" marR="0" lvl="1" indent="-304800" algn="l" rtl="0">
              <a:lnSpc>
                <a:spcPct val="100000"/>
              </a:lnSpc>
              <a:spcBef>
                <a:spcPts val="1000"/>
              </a:spcBef>
              <a:spcAft>
                <a:spcPts val="0"/>
              </a:spcAft>
              <a:buClr>
                <a:schemeClr val="dk1"/>
              </a:buClr>
              <a:buSzPts val="1200"/>
              <a:buFont typeface="Calibri"/>
              <a:buChar char="○"/>
            </a:pPr>
            <a:r>
              <a:rPr lang="fr-CA" sz="1200" b="0" i="0" u="none" strike="noStrike" cap="none">
                <a:solidFill>
                  <a:schemeClr val="dk1"/>
                </a:solidFill>
                <a:latin typeface="Calibri"/>
                <a:ea typeface="Calibri"/>
                <a:cs typeface="Calibri"/>
                <a:sym typeface="Calibri"/>
              </a:rPr>
              <a:t>Partenaires multicanaux</a:t>
            </a:r>
            <a:endParaRPr sz="12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100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Trianguler les données avec les centres d’appel pour déterminer si une réponse à ces questions a été repérée dans les autres canaux de service.</a:t>
            </a: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100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Surveiller les commentaires et les signaler aux fonctions décisionnelles.</a:t>
            </a:r>
            <a:endParaRPr sz="1300" b="0" i="0" u="none" strike="noStrike" cap="none">
              <a:solidFill>
                <a:schemeClr val="dk1"/>
              </a:solidFill>
              <a:latin typeface="Calibri"/>
              <a:ea typeface="Calibri"/>
              <a:cs typeface="Calibri"/>
              <a:sym typeface="Calibri"/>
            </a:endParaRPr>
          </a:p>
          <a:p>
            <a:pPr marL="457200" marR="0" lvl="0" indent="-311150" algn="l" rtl="0">
              <a:lnSpc>
                <a:spcPct val="100000"/>
              </a:lnSpc>
              <a:spcBef>
                <a:spcPts val="100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Explorer les séances de coconception avec tous les partenaires pour trouver des solutions communes.</a:t>
            </a:r>
            <a:endParaRPr sz="13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7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800"/>
              <a:buFont typeface="Arial"/>
              <a:buNone/>
            </a:pP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700" b="0" i="0" u="none" strike="noStrike" cap="none">
              <a:solidFill>
                <a:schemeClr val="dk1"/>
              </a:solidFill>
              <a:latin typeface="Calibri"/>
              <a:ea typeface="Calibri"/>
              <a:cs typeface="Calibri"/>
              <a:sym typeface="Calibri"/>
            </a:endParaRPr>
          </a:p>
        </p:txBody>
      </p:sp>
      <p:grpSp>
        <p:nvGrpSpPr>
          <p:cNvPr id="469" name="Google Shape;469;p24"/>
          <p:cNvGrpSpPr/>
          <p:nvPr/>
        </p:nvGrpSpPr>
        <p:grpSpPr>
          <a:xfrm>
            <a:off x="456778" y="1058833"/>
            <a:ext cx="208866" cy="308802"/>
            <a:chOff x="5726350" y="2028150"/>
            <a:chExt cx="312300" cy="481600"/>
          </a:xfrm>
        </p:grpSpPr>
        <p:sp>
          <p:nvSpPr>
            <p:cNvPr id="470" name="Google Shape;470;p24"/>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71" name="Google Shape;471;p24"/>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sp>
          <p:nvSpPr>
            <p:cNvPr id="472" name="Google Shape;472;p24"/>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5"/>
          <p:cNvSpPr txBox="1">
            <a:spLocks noGrp="1"/>
          </p:cNvSpPr>
          <p:nvPr>
            <p:ph type="title"/>
          </p:nvPr>
        </p:nvSpPr>
        <p:spPr>
          <a:xfrm>
            <a:off x="1635875" y="1256125"/>
            <a:ext cx="7096800" cy="245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CA" sz="2700"/>
              <a:t>Points à retenir</a:t>
            </a:r>
            <a:endParaRPr sz="2700"/>
          </a:p>
          <a:p>
            <a:pPr marL="457200" lvl="0" indent="-317500" algn="l" rtl="0">
              <a:lnSpc>
                <a:spcPct val="100000"/>
              </a:lnSpc>
              <a:spcBef>
                <a:spcPts val="1000"/>
              </a:spcBef>
              <a:spcAft>
                <a:spcPts val="0"/>
              </a:spcAft>
              <a:buSzPts val="1400"/>
              <a:buFont typeface="Calibri"/>
              <a:buChar char="✓"/>
            </a:pPr>
            <a:r>
              <a:rPr lang="fr-CA" sz="1300"/>
              <a:t>Réduire les risques en testant tôt auprès des publics cibles, concevoir avec humilité.</a:t>
            </a:r>
            <a:endParaRPr sz="1300"/>
          </a:p>
          <a:p>
            <a:pPr marL="457200" lvl="0" indent="-317500" algn="l" rtl="0">
              <a:lnSpc>
                <a:spcPct val="100000"/>
              </a:lnSpc>
              <a:spcBef>
                <a:spcPts val="1000"/>
              </a:spcBef>
              <a:spcAft>
                <a:spcPts val="0"/>
              </a:spcAft>
              <a:buSzPts val="1400"/>
              <a:buFont typeface="Calibri"/>
              <a:buChar char="✓"/>
            </a:pPr>
            <a:r>
              <a:rPr lang="fr-CA" sz="1300"/>
              <a:t>Préparer les responsables/approbateur·rice·s de contenu à des délais d’exécution serrés au cours de la semaine suivant le lancement.</a:t>
            </a:r>
            <a:endParaRPr sz="1300"/>
          </a:p>
          <a:p>
            <a:pPr marL="914400" lvl="1" indent="-311150" algn="l" rtl="0">
              <a:lnSpc>
                <a:spcPct val="100000"/>
              </a:lnSpc>
              <a:spcBef>
                <a:spcPts val="1000"/>
              </a:spcBef>
              <a:spcAft>
                <a:spcPts val="0"/>
              </a:spcAft>
              <a:buSzPts val="1300"/>
              <a:buFont typeface="Calibri"/>
              <a:buChar char="○"/>
            </a:pPr>
            <a:r>
              <a:rPr lang="fr-CA" sz="1300" u="sng">
                <a:solidFill>
                  <a:schemeClr val="hlink"/>
                </a:solidFill>
                <a:latin typeface="Calibri"/>
                <a:ea typeface="Calibri"/>
                <a:cs typeface="Calibri"/>
                <a:sym typeface="Calibri"/>
                <a:hlinkClick r:id="rId3"/>
              </a:rPr>
              <a:t>Approbations accélérées</a:t>
            </a:r>
            <a:r>
              <a:rPr lang="fr-CA" sz="1300">
                <a:latin typeface="Calibri"/>
                <a:ea typeface="Calibri"/>
                <a:cs typeface="Calibri"/>
                <a:sym typeface="Calibri"/>
              </a:rPr>
              <a:t> (modèle)</a:t>
            </a:r>
            <a:endParaRPr sz="1300">
              <a:latin typeface="Calibri"/>
              <a:ea typeface="Calibri"/>
              <a:cs typeface="Calibri"/>
              <a:sym typeface="Calibri"/>
            </a:endParaRPr>
          </a:p>
          <a:p>
            <a:pPr marL="457200" lvl="0" indent="-317500" algn="l" rtl="0">
              <a:lnSpc>
                <a:spcPct val="100000"/>
              </a:lnSpc>
              <a:spcBef>
                <a:spcPts val="1000"/>
              </a:spcBef>
              <a:spcAft>
                <a:spcPts val="0"/>
              </a:spcAft>
              <a:buSzPts val="1400"/>
              <a:buFont typeface="Calibri"/>
              <a:buChar char="✓"/>
            </a:pPr>
            <a:r>
              <a:rPr lang="fr-CA" sz="1300"/>
              <a:t>Avoir un processus en place pour lire, résumer et communiquer les commentaires. </a:t>
            </a:r>
            <a:endParaRPr sz="1300"/>
          </a:p>
          <a:p>
            <a:pPr marL="457200" lvl="0" indent="-311150" algn="l" rtl="0">
              <a:lnSpc>
                <a:spcPct val="100000"/>
              </a:lnSpc>
              <a:spcBef>
                <a:spcPts val="1000"/>
              </a:spcBef>
              <a:spcAft>
                <a:spcPts val="0"/>
              </a:spcAft>
              <a:buSzPts val="1300"/>
              <a:buFont typeface="Calibri"/>
              <a:buChar char="✓"/>
            </a:pPr>
            <a:r>
              <a:rPr lang="fr-CA" sz="1300">
                <a:latin typeface="Calibri"/>
                <a:ea typeface="Calibri"/>
                <a:cs typeface="Calibri"/>
                <a:sym typeface="Calibri"/>
              </a:rPr>
              <a:t>Communiquer les commentaires à tous les partenaires (de programme, politiques, multicanaux et ministériels) </a:t>
            </a:r>
            <a:r>
              <a:rPr lang="fr-CA" sz="1300"/>
              <a:t>afin de considérer les problèmes sous tous les angles</a:t>
            </a:r>
            <a:r>
              <a:rPr lang="fr-CA" sz="1300">
                <a:latin typeface="Calibri"/>
                <a:ea typeface="Calibri"/>
                <a:cs typeface="Calibri"/>
                <a:sym typeface="Calibri"/>
              </a:rPr>
              <a:t>.</a:t>
            </a:r>
            <a:endParaRPr sz="1300">
              <a:latin typeface="Calibri"/>
              <a:ea typeface="Calibri"/>
              <a:cs typeface="Calibri"/>
              <a:sym typeface="Calibri"/>
            </a:endParaRPr>
          </a:p>
          <a:p>
            <a:pPr marL="457200" lvl="0" indent="-317500" algn="l" rtl="0">
              <a:lnSpc>
                <a:spcPct val="100000"/>
              </a:lnSpc>
              <a:spcBef>
                <a:spcPts val="1000"/>
              </a:spcBef>
              <a:spcAft>
                <a:spcPts val="0"/>
              </a:spcAft>
              <a:buSzPts val="1400"/>
              <a:buFont typeface="Calibri"/>
              <a:buChar char="✓"/>
            </a:pPr>
            <a:r>
              <a:rPr lang="fr-CA" sz="1300"/>
              <a:t>Repérer tôt les gains rapides qui évitent les besoins de traduction ou les longues chaînes d’approbation.</a:t>
            </a:r>
            <a:endParaRPr sz="1300"/>
          </a:p>
          <a:p>
            <a:pPr marL="457200" lvl="0" indent="-317500" algn="l" rtl="0">
              <a:lnSpc>
                <a:spcPct val="100000"/>
              </a:lnSpc>
              <a:spcBef>
                <a:spcPts val="1000"/>
              </a:spcBef>
              <a:spcAft>
                <a:spcPts val="1000"/>
              </a:spcAft>
              <a:buSzPts val="1400"/>
              <a:buFont typeface="Calibri"/>
              <a:buChar char="✓"/>
            </a:pPr>
            <a:r>
              <a:rPr lang="fr-CA" sz="1300"/>
              <a:t>Soulever les questions relatives à la politique dès que possible, puisqu’elles risquent de prendre plus de temps à résoudre.</a:t>
            </a:r>
            <a:endParaRPr sz="1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Méthode de collecte de rétroaction sur la page</a:t>
            </a:r>
            <a:endParaRPr sz="2400" b="1" i="0" u="none" strike="noStrike" cap="none">
              <a:solidFill>
                <a:schemeClr val="lt1"/>
              </a:solidFill>
              <a:latin typeface="Calibri"/>
              <a:ea typeface="Calibri"/>
              <a:cs typeface="Calibri"/>
              <a:sym typeface="Calibri"/>
            </a:endParaRPr>
          </a:p>
        </p:txBody>
      </p:sp>
      <p:sp>
        <p:nvSpPr>
          <p:cNvPr id="109" name="Google Shape;109;p3"/>
          <p:cNvSpPr txBox="1"/>
          <p:nvPr/>
        </p:nvSpPr>
        <p:spPr>
          <a:xfrm>
            <a:off x="212325" y="1078525"/>
            <a:ext cx="4921800" cy="25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CA" sz="1700" b="1" i="0" u="none" strike="noStrike" cap="none">
                <a:solidFill>
                  <a:schemeClr val="dk1"/>
                </a:solidFill>
                <a:latin typeface="Calibri"/>
                <a:ea typeface="Calibri"/>
                <a:cs typeface="Calibri"/>
                <a:sym typeface="Calibri"/>
              </a:rPr>
              <a:t>L’outil de rétroaction sur la page, dans le bas des pages Web du Régime, invite les personnes à :</a:t>
            </a:r>
            <a:br>
              <a:rPr lang="fr-CA" sz="1800" b="0" i="0" u="none" strike="noStrike" cap="none">
                <a:solidFill>
                  <a:schemeClr val="dk1"/>
                </a:solidFill>
                <a:latin typeface="Calibri"/>
                <a:ea typeface="Calibri"/>
                <a:cs typeface="Calibri"/>
                <a:sym typeface="Calibri"/>
              </a:rPr>
            </a:br>
            <a:endParaRPr sz="14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Indiquer si elles ont trouvé ce qu’elles cherchaient (oui ou non)</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1000"/>
              </a:spcBef>
              <a:spcAft>
                <a:spcPts val="0"/>
              </a:spcAft>
              <a:buClr>
                <a:schemeClr val="dk1"/>
              </a:buClr>
              <a:buSzPts val="1300"/>
              <a:buFont typeface="Calibri"/>
              <a:buChar char="●"/>
            </a:pPr>
            <a:r>
              <a:rPr lang="fr-CA" sz="1300" b="0" i="0" u="none" strike="noStrike" cap="none">
                <a:solidFill>
                  <a:schemeClr val="dk1"/>
                </a:solidFill>
                <a:latin typeface="Calibri"/>
                <a:ea typeface="Calibri"/>
                <a:cs typeface="Calibri"/>
                <a:sym typeface="Calibri"/>
              </a:rPr>
              <a:t>Expliquer un problème dans leurs mots</a:t>
            </a:r>
            <a:endParaRPr sz="1300" b="0"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100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0" name="Google Shape;110;p3"/>
          <p:cNvPicPr preferRelativeResize="0"/>
          <p:nvPr/>
        </p:nvPicPr>
        <p:blipFill rotWithShape="1">
          <a:blip r:embed="rId3">
            <a:alphaModFix/>
          </a:blip>
          <a:srcRect l="8035" t="8745" r="9720" b="23406"/>
          <a:stretch/>
        </p:blipFill>
        <p:spPr>
          <a:xfrm>
            <a:off x="5260050" y="1319564"/>
            <a:ext cx="3846424" cy="697336"/>
          </a:xfrm>
          <a:prstGeom prst="rect">
            <a:avLst/>
          </a:prstGeom>
          <a:noFill/>
          <a:ln>
            <a:noFill/>
          </a:ln>
          <a:effectLst>
            <a:outerShdw blurRad="57150" dist="19050" dir="5400000" algn="bl" rotWithShape="0">
              <a:srgbClr val="000000">
                <a:alpha val="49803"/>
              </a:srgbClr>
            </a:outerShdw>
          </a:effectLst>
        </p:spPr>
      </p:pic>
      <p:pic>
        <p:nvPicPr>
          <p:cNvPr id="111" name="Google Shape;111;p3"/>
          <p:cNvPicPr preferRelativeResize="0"/>
          <p:nvPr/>
        </p:nvPicPr>
        <p:blipFill rotWithShape="1">
          <a:blip r:embed="rId4">
            <a:alphaModFix/>
          </a:blip>
          <a:srcRect/>
          <a:stretch/>
        </p:blipFill>
        <p:spPr>
          <a:xfrm>
            <a:off x="5286525" y="2169300"/>
            <a:ext cx="3705075" cy="1800899"/>
          </a:xfrm>
          <a:prstGeom prst="rect">
            <a:avLst/>
          </a:prstGeom>
          <a:noFill/>
          <a:ln>
            <a:noFill/>
          </a:ln>
          <a:effectLst>
            <a:outerShdw blurRad="57150" dist="19050" dir="5400000" algn="bl" rotWithShape="0">
              <a:srgbClr val="000000">
                <a:alpha val="49803"/>
              </a:srgbClr>
            </a:outerShdw>
          </a:effectLst>
        </p:spPr>
      </p:pic>
      <p:sp>
        <p:nvSpPr>
          <p:cNvPr id="112" name="Google Shape;112;p3"/>
          <p:cNvSpPr txBox="1"/>
          <p:nvPr/>
        </p:nvSpPr>
        <p:spPr>
          <a:xfrm>
            <a:off x="325100" y="2833275"/>
            <a:ext cx="2215500" cy="1569600"/>
          </a:xfrm>
          <a:prstGeom prst="rect">
            <a:avLst/>
          </a:prstGeom>
          <a:solidFill>
            <a:srgbClr val="11574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CA" sz="3500" b="0" i="0" u="none" strike="noStrike" cap="none">
                <a:solidFill>
                  <a:srgbClr val="FFFFFF"/>
                </a:solidFill>
                <a:latin typeface="Calibri"/>
                <a:ea typeface="Calibri"/>
                <a:cs typeface="Calibri"/>
                <a:sym typeface="Calibri"/>
              </a:rPr>
              <a:t>782</a:t>
            </a:r>
            <a:br>
              <a:rPr lang="fr-CA" sz="2900" b="0" i="0" u="none" strike="noStrike" cap="none">
                <a:solidFill>
                  <a:srgbClr val="FFFFFF"/>
                </a:solidFill>
                <a:latin typeface="Calibri"/>
                <a:ea typeface="Calibri"/>
                <a:cs typeface="Calibri"/>
                <a:sym typeface="Calibri"/>
              </a:rPr>
            </a:br>
            <a:r>
              <a:rPr lang="fr-CA" sz="1200" b="0" i="0" u="none" strike="noStrike" cap="none">
                <a:solidFill>
                  <a:srgbClr val="FFFFFF"/>
                </a:solidFill>
                <a:latin typeface="Calibri"/>
                <a:ea typeface="Calibri"/>
                <a:cs typeface="Calibri"/>
                <a:sym typeface="Calibri"/>
              </a:rPr>
              <a:t>commentaires lors de la 1</a:t>
            </a:r>
            <a:r>
              <a:rPr lang="fr-CA" sz="1200" b="0" i="0" u="none" strike="noStrike" cap="none" baseline="30000">
                <a:solidFill>
                  <a:srgbClr val="FFFFFF"/>
                </a:solidFill>
                <a:latin typeface="Calibri"/>
                <a:ea typeface="Calibri"/>
                <a:cs typeface="Calibri"/>
                <a:sym typeface="Calibri"/>
              </a:rPr>
              <a:t>re</a:t>
            </a:r>
            <a:r>
              <a:rPr lang="fr-CA" sz="1200" b="0" i="0" u="none" strike="noStrike" cap="none">
                <a:solidFill>
                  <a:srgbClr val="FFFFFF"/>
                </a:solidFill>
                <a:latin typeface="Calibri"/>
                <a:ea typeface="Calibri"/>
                <a:cs typeface="Calibri"/>
                <a:sym typeface="Calibri"/>
              </a:rPr>
              <a:t> semaine : 11 au 18 déc.</a:t>
            </a:r>
            <a:br>
              <a:rPr lang="fr-CA" sz="1200" b="0" i="0" u="none" strike="noStrike" cap="none">
                <a:solidFill>
                  <a:srgbClr val="FFFFFF"/>
                </a:solidFill>
                <a:latin typeface="Calibri"/>
                <a:ea typeface="Calibri"/>
                <a:cs typeface="Calibri"/>
                <a:sym typeface="Calibri"/>
              </a:rPr>
            </a:br>
            <a:br>
              <a:rPr lang="fr-CA" sz="1200" b="0" i="0" u="none" strike="noStrike" cap="none">
                <a:solidFill>
                  <a:srgbClr val="FFFFFF"/>
                </a:solidFill>
                <a:latin typeface="Calibri"/>
                <a:ea typeface="Calibri"/>
                <a:cs typeface="Calibri"/>
                <a:sym typeface="Calibri"/>
              </a:rPr>
            </a:br>
            <a:endParaRPr sz="1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fr-CA" sz="1200" b="0" i="0" u="none" strike="noStrike" cap="none">
                <a:solidFill>
                  <a:srgbClr val="FFFFFF"/>
                </a:solidFill>
                <a:latin typeface="Calibri"/>
                <a:ea typeface="Calibri"/>
                <a:cs typeface="Calibri"/>
                <a:sym typeface="Calibri"/>
              </a:rPr>
              <a:t>(1 700 en date du 5 janv. 2024)</a:t>
            </a:r>
            <a:endParaRPr sz="1200" b="0" i="0" u="none" strike="noStrike" cap="none">
              <a:solidFill>
                <a:srgbClr val="FFFFFF"/>
              </a:solidFill>
              <a:latin typeface="Calibri"/>
              <a:ea typeface="Calibri"/>
              <a:cs typeface="Calibri"/>
              <a:sym typeface="Calibri"/>
            </a:endParaRPr>
          </a:p>
        </p:txBody>
      </p:sp>
      <p:sp>
        <p:nvSpPr>
          <p:cNvPr id="113" name="Google Shape;113;p3"/>
          <p:cNvSpPr txBox="1"/>
          <p:nvPr/>
        </p:nvSpPr>
        <p:spPr>
          <a:xfrm>
            <a:off x="2749788" y="2833275"/>
            <a:ext cx="2215500" cy="1569600"/>
          </a:xfrm>
          <a:prstGeom prst="rect">
            <a:avLst/>
          </a:prstGeom>
          <a:solidFill>
            <a:srgbClr val="11574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fr-CA" sz="3600" b="0" i="0" u="none" strike="noStrike" cap="none">
                <a:solidFill>
                  <a:srgbClr val="FFFFFF"/>
                </a:solidFill>
                <a:latin typeface="Calibri"/>
                <a:ea typeface="Calibri"/>
                <a:cs typeface="Calibri"/>
                <a:sym typeface="Calibri"/>
              </a:rPr>
              <a:t>16</a:t>
            </a:r>
            <a:br>
              <a:rPr lang="fr-CA" sz="3000" b="0" i="0" u="none" strike="noStrike" cap="none">
                <a:solidFill>
                  <a:srgbClr val="FFFFFF"/>
                </a:solidFill>
                <a:latin typeface="Calibri"/>
                <a:ea typeface="Calibri"/>
                <a:cs typeface="Calibri"/>
                <a:sym typeface="Calibri"/>
              </a:rPr>
            </a:br>
            <a:r>
              <a:rPr lang="fr-CA" sz="1300" b="0" i="0" u="none" strike="noStrike" cap="none">
                <a:solidFill>
                  <a:srgbClr val="FFFFFF"/>
                </a:solidFill>
                <a:latin typeface="Calibri"/>
                <a:ea typeface="Calibri"/>
                <a:cs typeface="Calibri"/>
                <a:sym typeface="Calibri"/>
              </a:rPr>
              <a:t>pages du Régime utilisent l’outil de rétroaction</a:t>
            </a:r>
            <a:endParaRPr sz="1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title"/>
          </p:nvPr>
        </p:nvSpPr>
        <p:spPr>
          <a:xfrm>
            <a:off x="252000" y="0"/>
            <a:ext cx="7955700" cy="843000"/>
          </a:xfrm>
          <a:prstGeom prst="rect">
            <a:avLst/>
          </a:prstGeom>
          <a:solidFill>
            <a:srgbClr val="1157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Approche d’analyse de la rétroaction sur les pages</a:t>
            </a:r>
            <a:endParaRPr sz="2400" b="1" i="0" u="none" strike="noStrike" cap="none">
              <a:solidFill>
                <a:schemeClr val="lt1"/>
              </a:solidFill>
              <a:latin typeface="Calibri"/>
              <a:ea typeface="Calibri"/>
              <a:cs typeface="Calibri"/>
              <a:sym typeface="Calibri"/>
            </a:endParaRPr>
          </a:p>
        </p:txBody>
      </p:sp>
      <p:pic>
        <p:nvPicPr>
          <p:cNvPr id="119" name="Google Shape;119;p4" title="Chart"/>
          <p:cNvPicPr preferRelativeResize="0"/>
          <p:nvPr/>
        </p:nvPicPr>
        <p:blipFill rotWithShape="1">
          <a:blip r:embed="rId3">
            <a:alphaModFix/>
          </a:blip>
          <a:srcRect/>
          <a:stretch/>
        </p:blipFill>
        <p:spPr>
          <a:xfrm>
            <a:off x="2561300" y="950675"/>
            <a:ext cx="6462048" cy="3995700"/>
          </a:xfrm>
          <a:prstGeom prst="rect">
            <a:avLst/>
          </a:prstGeom>
          <a:noFill/>
          <a:ln>
            <a:noFill/>
          </a:ln>
        </p:spPr>
      </p:pic>
      <p:sp>
        <p:nvSpPr>
          <p:cNvPr id="120" name="Google Shape;120;p4"/>
          <p:cNvSpPr txBox="1"/>
          <p:nvPr/>
        </p:nvSpPr>
        <p:spPr>
          <a:xfrm>
            <a:off x="252000" y="994450"/>
            <a:ext cx="2751600" cy="188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CA" b="0" i="0" u="none" strike="noStrike" cap="none">
                <a:solidFill>
                  <a:schemeClr val="dk1"/>
                </a:solidFill>
                <a:latin typeface="Calibri"/>
                <a:ea typeface="Calibri"/>
                <a:cs typeface="Calibri"/>
                <a:sym typeface="Calibri"/>
              </a:rPr>
              <a:t>Avant le lancement, nous avons obtenu l’autorisation de traiter </a:t>
            </a:r>
            <a:r>
              <a:rPr lang="fr-CA" b="1" i="0" u="none" strike="noStrike" cap="none">
                <a:solidFill>
                  <a:schemeClr val="dk1"/>
                </a:solidFill>
                <a:latin typeface="Calibri"/>
                <a:ea typeface="Calibri"/>
                <a:cs typeface="Calibri"/>
                <a:sym typeface="Calibri"/>
              </a:rPr>
              <a:t>rapidement et itérativement </a:t>
            </a:r>
            <a:r>
              <a:rPr lang="fr-CA" b="0" i="0" u="none" strike="noStrike" cap="none">
                <a:solidFill>
                  <a:schemeClr val="dk1"/>
                </a:solidFill>
                <a:latin typeface="Calibri"/>
                <a:ea typeface="Calibri"/>
                <a:cs typeface="Calibri"/>
                <a:sym typeface="Calibri"/>
              </a:rPr>
              <a:t>les problèmes repérés dans les commentaires en examinant la rétroaction de 3 façons :</a:t>
            </a:r>
            <a:endParaRPr b="0" i="0" u="none" strike="noStrike" cap="none">
              <a:solidFill>
                <a:schemeClr val="dk1"/>
              </a:solidFill>
              <a:latin typeface="Calibri"/>
              <a:ea typeface="Calibri"/>
              <a:cs typeface="Calibri"/>
              <a:sym typeface="Calibri"/>
            </a:endParaRPr>
          </a:p>
          <a:p>
            <a:pPr marL="457200" marR="0" lvl="0" indent="-317500" algn="l" rtl="0">
              <a:lnSpc>
                <a:spcPct val="115000"/>
              </a:lnSpc>
              <a:spcBef>
                <a:spcPts val="1000"/>
              </a:spcBef>
              <a:spcAft>
                <a:spcPts val="0"/>
              </a:spcAft>
              <a:buClr>
                <a:schemeClr val="dk1"/>
              </a:buClr>
              <a:buSzPts val="1400"/>
              <a:buFont typeface="Calibri"/>
              <a:buChar char="●"/>
            </a:pPr>
            <a:r>
              <a:rPr lang="fr-CA" b="0" i="0" u="none" strike="noStrike" cap="none">
                <a:solidFill>
                  <a:schemeClr val="dk1"/>
                </a:solidFill>
                <a:latin typeface="Calibri"/>
                <a:ea typeface="Calibri"/>
                <a:cs typeface="Calibri"/>
                <a:sym typeface="Calibri"/>
              </a:rPr>
              <a:t>après le lancement, pour repérer les problèmes d’utilisabilité</a:t>
            </a:r>
            <a:endParaRPr b="0" i="0" u="none" strike="noStrike" cap="none">
              <a:solidFill>
                <a:schemeClr val="dk1"/>
              </a:solidFill>
              <a:latin typeface="Calibri"/>
              <a:ea typeface="Calibri"/>
              <a:cs typeface="Calibri"/>
              <a:sym typeface="Calibri"/>
            </a:endParaRPr>
          </a:p>
          <a:p>
            <a:pPr marL="457200" marR="0" lvl="0" indent="-317500" algn="l" rtl="0">
              <a:lnSpc>
                <a:spcPct val="115000"/>
              </a:lnSpc>
              <a:spcBef>
                <a:spcPts val="1000"/>
              </a:spcBef>
              <a:spcAft>
                <a:spcPts val="0"/>
              </a:spcAft>
              <a:buClr>
                <a:schemeClr val="dk1"/>
              </a:buClr>
              <a:buSzPts val="1400"/>
              <a:buFont typeface="Calibri"/>
              <a:buChar char="●"/>
            </a:pPr>
            <a:r>
              <a:rPr lang="fr-CA" b="0" i="0" u="none" strike="noStrike" cap="none">
                <a:solidFill>
                  <a:schemeClr val="dk1"/>
                </a:solidFill>
                <a:latin typeface="Calibri"/>
                <a:ea typeface="Calibri"/>
                <a:cs typeface="Calibri"/>
                <a:sym typeface="Calibri"/>
              </a:rPr>
              <a:t>après les corrections, pour voir si les itérations portaient fruit</a:t>
            </a:r>
            <a:endParaRPr b="0" i="0" u="none" strike="noStrike" cap="none">
              <a:solidFill>
                <a:schemeClr val="dk1"/>
              </a:solidFill>
              <a:latin typeface="Calibri"/>
              <a:ea typeface="Calibri"/>
              <a:cs typeface="Calibri"/>
              <a:sym typeface="Calibri"/>
            </a:endParaRPr>
          </a:p>
          <a:p>
            <a:pPr marL="457200" marR="0" lvl="0" indent="-317500" algn="l" rtl="0">
              <a:lnSpc>
                <a:spcPct val="115000"/>
              </a:lnSpc>
              <a:spcBef>
                <a:spcPts val="1000"/>
              </a:spcBef>
              <a:spcAft>
                <a:spcPts val="1000"/>
              </a:spcAft>
              <a:buClr>
                <a:schemeClr val="dk1"/>
              </a:buClr>
              <a:buSzPts val="1400"/>
              <a:buFont typeface="Calibri"/>
              <a:buChar char="●"/>
            </a:pPr>
            <a:r>
              <a:rPr lang="fr-CA" b="0" i="0" u="none" strike="noStrike" cap="none">
                <a:solidFill>
                  <a:schemeClr val="dk1"/>
                </a:solidFill>
                <a:latin typeface="Calibri"/>
                <a:ea typeface="Calibri"/>
                <a:cs typeface="Calibri"/>
                <a:sym typeface="Calibri"/>
              </a:rPr>
              <a:t>après l’ajout de contenu, pour repérer de nouveaux problèmes</a:t>
            </a:r>
            <a:endParaRPr b="0" i="0" u="none" strike="noStrike" cap="none">
              <a:solidFill>
                <a:schemeClr val="dk1"/>
              </a:solidFill>
              <a:latin typeface="Calibri"/>
              <a:ea typeface="Calibri"/>
              <a:cs typeface="Calibri"/>
              <a:sym typeface="Calibri"/>
            </a:endParaRPr>
          </a:p>
        </p:txBody>
      </p:sp>
      <p:sp>
        <p:nvSpPr>
          <p:cNvPr id="121" name="Google Shape;121;p4"/>
          <p:cNvSpPr txBox="1"/>
          <p:nvPr/>
        </p:nvSpPr>
        <p:spPr>
          <a:xfrm>
            <a:off x="3132250" y="3939050"/>
            <a:ext cx="1654800" cy="143100"/>
          </a:xfrm>
          <a:prstGeom prst="rect">
            <a:avLst/>
          </a:prstGeom>
          <a:solidFill>
            <a:srgbClr val="F6B2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rgbClr val="000000"/>
                </a:solidFill>
                <a:latin typeface="Calibri"/>
                <a:ea typeface="Calibri"/>
                <a:cs typeface="Calibri"/>
                <a:sym typeface="Calibri"/>
              </a:rPr>
              <a:t>Semaine 1</a:t>
            </a:r>
            <a:endParaRPr sz="700" b="1" i="0" u="none" strike="noStrike" cap="none">
              <a:solidFill>
                <a:srgbClr val="000000"/>
              </a:solidFill>
              <a:latin typeface="Calibri"/>
              <a:ea typeface="Calibri"/>
              <a:cs typeface="Calibri"/>
              <a:sym typeface="Calibri"/>
            </a:endParaRPr>
          </a:p>
        </p:txBody>
      </p:sp>
      <p:sp>
        <p:nvSpPr>
          <p:cNvPr id="122" name="Google Shape;122;p4"/>
          <p:cNvSpPr txBox="1"/>
          <p:nvPr/>
        </p:nvSpPr>
        <p:spPr>
          <a:xfrm>
            <a:off x="3132250" y="3795950"/>
            <a:ext cx="670200" cy="143100"/>
          </a:xfrm>
          <a:prstGeom prst="rect">
            <a:avLst/>
          </a:prstGeom>
          <a:solidFill>
            <a:srgbClr val="E0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rgbClr val="000000"/>
                </a:solidFill>
                <a:latin typeface="Calibri"/>
                <a:ea typeface="Calibri"/>
                <a:cs typeface="Calibri"/>
                <a:sym typeface="Calibri"/>
              </a:rPr>
              <a:t>3 jours</a:t>
            </a:r>
            <a:endParaRPr sz="700" b="1" i="0" u="none" strike="noStrike" cap="none">
              <a:solidFill>
                <a:srgbClr val="000000"/>
              </a:solidFill>
              <a:latin typeface="Calibri"/>
              <a:ea typeface="Calibri"/>
              <a:cs typeface="Calibri"/>
              <a:sym typeface="Calibri"/>
            </a:endParaRPr>
          </a:p>
        </p:txBody>
      </p:sp>
      <p:sp>
        <p:nvSpPr>
          <p:cNvPr id="123" name="Google Shape;123;p4"/>
          <p:cNvSpPr txBox="1"/>
          <p:nvPr/>
        </p:nvSpPr>
        <p:spPr>
          <a:xfrm>
            <a:off x="3132250" y="3652850"/>
            <a:ext cx="407400" cy="143100"/>
          </a:xfrm>
          <a:prstGeom prst="rect">
            <a:avLst/>
          </a:prstGeom>
          <a:solidFill>
            <a:srgbClr val="8520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chemeClr val="lt1"/>
                </a:solidFill>
                <a:latin typeface="Calibri"/>
                <a:ea typeface="Calibri"/>
                <a:cs typeface="Calibri"/>
                <a:sym typeface="Calibri"/>
              </a:rPr>
              <a:t>1 jour</a:t>
            </a:r>
            <a:endParaRPr sz="700" b="1" i="0" u="none" strike="noStrike" cap="none">
              <a:solidFill>
                <a:schemeClr val="lt1"/>
              </a:solidFill>
              <a:latin typeface="Calibri"/>
              <a:ea typeface="Calibri"/>
              <a:cs typeface="Calibri"/>
              <a:sym typeface="Calibri"/>
            </a:endParaRPr>
          </a:p>
        </p:txBody>
      </p:sp>
      <p:sp>
        <p:nvSpPr>
          <p:cNvPr id="124" name="Google Shape;124;p4"/>
          <p:cNvSpPr txBox="1"/>
          <p:nvPr/>
        </p:nvSpPr>
        <p:spPr>
          <a:xfrm>
            <a:off x="5766475" y="1312425"/>
            <a:ext cx="30000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CA" b="1" i="0" u="none" strike="noStrike" cap="none">
                <a:solidFill>
                  <a:schemeClr val="dk1"/>
                </a:solidFill>
                <a:latin typeface="Calibri"/>
                <a:ea typeface="Calibri"/>
                <a:cs typeface="Calibri"/>
                <a:sym typeface="Calibri"/>
              </a:rPr>
              <a:t>De nombreux problèmes ont été repérés lors de la </a:t>
            </a:r>
            <a:r>
              <a:rPr lang="fr-CA" b="1" i="0" u="none" strike="noStrike" cap="none">
                <a:solidFill>
                  <a:srgbClr val="B45F06"/>
                </a:solidFill>
                <a:latin typeface="Calibri"/>
                <a:ea typeface="Calibri"/>
                <a:cs typeface="Calibri"/>
                <a:sym typeface="Calibri"/>
              </a:rPr>
              <a:t>1</a:t>
            </a:r>
            <a:r>
              <a:rPr lang="fr-CA" b="1" i="0" u="none" strike="noStrike" cap="none" baseline="30000">
                <a:solidFill>
                  <a:schemeClr val="dk1"/>
                </a:solidFill>
                <a:latin typeface="Calibri"/>
                <a:ea typeface="Calibri"/>
                <a:cs typeface="Calibri"/>
                <a:sym typeface="Calibri"/>
              </a:rPr>
              <a:t>re </a:t>
            </a:r>
            <a:r>
              <a:rPr lang="fr-CA" b="1" i="0" u="none" strike="noStrike" cap="none">
                <a:solidFill>
                  <a:schemeClr val="dk1"/>
                </a:solidFill>
                <a:latin typeface="Calibri"/>
                <a:ea typeface="Calibri"/>
                <a:cs typeface="Calibri"/>
                <a:sym typeface="Calibri"/>
              </a:rPr>
              <a:t>semaine suivant le lancement, alors que le volume de commentaires était à son maximum</a:t>
            </a:r>
            <a:endParaRPr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
          <p:cNvPicPr preferRelativeResize="0"/>
          <p:nvPr/>
        </p:nvPicPr>
        <p:blipFill rotWithShape="1">
          <a:blip r:embed="rId3">
            <a:alphaModFix/>
          </a:blip>
          <a:srcRect t="7749" r="50313"/>
          <a:stretch/>
        </p:blipFill>
        <p:spPr>
          <a:xfrm>
            <a:off x="4648200" y="1868625"/>
            <a:ext cx="4402448" cy="3033150"/>
          </a:xfrm>
          <a:prstGeom prst="rect">
            <a:avLst/>
          </a:prstGeom>
          <a:noFill/>
          <a:ln>
            <a:noFill/>
          </a:ln>
        </p:spPr>
      </p:pic>
      <p:sp>
        <p:nvSpPr>
          <p:cNvPr id="130" name="Google Shape;130;p5"/>
          <p:cNvSpPr txBox="1"/>
          <p:nvPr/>
        </p:nvSpPr>
        <p:spPr>
          <a:xfrm>
            <a:off x="5161550" y="3940975"/>
            <a:ext cx="773100" cy="143100"/>
          </a:xfrm>
          <a:prstGeom prst="rect">
            <a:avLst/>
          </a:prstGeom>
          <a:solidFill>
            <a:srgbClr val="F6B2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rgbClr val="000000"/>
                </a:solidFill>
                <a:latin typeface="Calibri"/>
                <a:ea typeface="Calibri"/>
                <a:cs typeface="Calibri"/>
                <a:sym typeface="Calibri"/>
              </a:rPr>
              <a:t>Semaine 1</a:t>
            </a:r>
            <a:endParaRPr sz="700" b="1" i="0" u="none" strike="noStrike" cap="none">
              <a:solidFill>
                <a:srgbClr val="000000"/>
              </a:solidFill>
              <a:latin typeface="Calibri"/>
              <a:ea typeface="Calibri"/>
              <a:cs typeface="Calibri"/>
              <a:sym typeface="Calibri"/>
            </a:endParaRPr>
          </a:p>
        </p:txBody>
      </p:sp>
      <p:sp>
        <p:nvSpPr>
          <p:cNvPr id="131" name="Google Shape;131;p5"/>
          <p:cNvSpPr txBox="1"/>
          <p:nvPr/>
        </p:nvSpPr>
        <p:spPr>
          <a:xfrm>
            <a:off x="182400" y="163350"/>
            <a:ext cx="8991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CA" sz="2400" b="1" i="0" u="none" strike="noStrike" cap="none">
                <a:solidFill>
                  <a:schemeClr val="lt1"/>
                </a:solidFill>
                <a:latin typeface="Calibri"/>
                <a:ea typeface="Calibri"/>
                <a:cs typeface="Calibri"/>
                <a:sym typeface="Calibri"/>
              </a:rPr>
              <a:t>Méthode d’analyse de la rétroaction sur les pages</a:t>
            </a:r>
            <a:endParaRPr sz="2400" b="1" i="0" u="none" strike="noStrike" cap="none">
              <a:solidFill>
                <a:schemeClr val="lt1"/>
              </a:solidFill>
              <a:latin typeface="Calibri"/>
              <a:ea typeface="Calibri"/>
              <a:cs typeface="Calibri"/>
              <a:sym typeface="Calibri"/>
            </a:endParaRPr>
          </a:p>
        </p:txBody>
      </p:sp>
      <p:sp>
        <p:nvSpPr>
          <p:cNvPr id="132" name="Google Shape;132;p5"/>
          <p:cNvSpPr txBox="1"/>
          <p:nvPr/>
        </p:nvSpPr>
        <p:spPr>
          <a:xfrm>
            <a:off x="5161550" y="4084075"/>
            <a:ext cx="3651300" cy="143100"/>
          </a:xfrm>
          <a:prstGeom prst="rect">
            <a:avLst/>
          </a:prstGeom>
          <a:solidFill>
            <a:srgbClr val="6D9E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rgbClr val="000000"/>
                </a:solidFill>
                <a:latin typeface="Calibri"/>
                <a:ea typeface="Calibri"/>
                <a:cs typeface="Calibri"/>
                <a:sym typeface="Calibri"/>
              </a:rPr>
              <a:t>1 mois post-lancement</a:t>
            </a:r>
            <a:endParaRPr sz="700" b="1" i="0" u="none" strike="noStrike" cap="none">
              <a:solidFill>
                <a:srgbClr val="000000"/>
              </a:solidFill>
              <a:latin typeface="Calibri"/>
              <a:ea typeface="Calibri"/>
              <a:cs typeface="Calibri"/>
              <a:sym typeface="Calibri"/>
            </a:endParaRPr>
          </a:p>
        </p:txBody>
      </p:sp>
      <p:sp>
        <p:nvSpPr>
          <p:cNvPr id="133" name="Google Shape;133;p5"/>
          <p:cNvSpPr txBox="1"/>
          <p:nvPr/>
        </p:nvSpPr>
        <p:spPr>
          <a:xfrm>
            <a:off x="5161550" y="3797875"/>
            <a:ext cx="455700" cy="143100"/>
          </a:xfrm>
          <a:prstGeom prst="rect">
            <a:avLst/>
          </a:prstGeom>
          <a:solidFill>
            <a:srgbClr val="E0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rgbClr val="000000"/>
                </a:solidFill>
                <a:latin typeface="Calibri"/>
                <a:ea typeface="Calibri"/>
                <a:cs typeface="Calibri"/>
                <a:sym typeface="Calibri"/>
              </a:rPr>
              <a:t>3 jours</a:t>
            </a:r>
            <a:endParaRPr sz="700" b="1" i="0" u="none" strike="noStrike" cap="none">
              <a:solidFill>
                <a:srgbClr val="000000"/>
              </a:solidFill>
              <a:latin typeface="Calibri"/>
              <a:ea typeface="Calibri"/>
              <a:cs typeface="Calibri"/>
              <a:sym typeface="Calibri"/>
            </a:endParaRPr>
          </a:p>
        </p:txBody>
      </p:sp>
      <p:sp>
        <p:nvSpPr>
          <p:cNvPr id="134" name="Google Shape;134;p5"/>
          <p:cNvSpPr txBox="1"/>
          <p:nvPr/>
        </p:nvSpPr>
        <p:spPr>
          <a:xfrm>
            <a:off x="182400" y="947200"/>
            <a:ext cx="4550100" cy="408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CA" b="0" i="0" u="none" strike="noStrike" cap="none">
                <a:solidFill>
                  <a:schemeClr val="dk1"/>
                </a:solidFill>
                <a:latin typeface="Calibri"/>
                <a:ea typeface="Calibri"/>
                <a:cs typeface="Calibri"/>
                <a:sym typeface="Calibri"/>
              </a:rPr>
              <a:t>Notre équipe de 2 personnes a commencé à </a:t>
            </a:r>
            <a:r>
              <a:rPr lang="fr-CA" b="1" i="0" u="none" strike="noStrike" cap="none">
                <a:solidFill>
                  <a:schemeClr val="dk1"/>
                </a:solidFill>
                <a:latin typeface="Calibri"/>
                <a:ea typeface="Calibri"/>
                <a:cs typeface="Calibri"/>
                <a:sym typeface="Calibri"/>
              </a:rPr>
              <a:t>manuellement </a:t>
            </a:r>
            <a:r>
              <a:rPr lang="fr-CA" b="0" i="0" u="none" strike="noStrike" cap="none">
                <a:solidFill>
                  <a:schemeClr val="dk1"/>
                </a:solidFill>
                <a:latin typeface="Calibri"/>
                <a:ea typeface="Calibri"/>
                <a:cs typeface="Calibri"/>
                <a:sym typeface="Calibri"/>
              </a:rPr>
              <a:t>étiqueter et trier les commentaires des utilisateur·rice·s dès le lendemain du lancement.</a:t>
            </a:r>
            <a:endParaRPr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1100"/>
              <a:buFont typeface="Arial"/>
              <a:buNone/>
            </a:pPr>
            <a:r>
              <a:rPr lang="fr-CA" b="0" i="0" u="none" strike="noStrike" cap="none">
                <a:solidFill>
                  <a:schemeClr val="dk1"/>
                </a:solidFill>
                <a:latin typeface="Calibri"/>
                <a:ea typeface="Calibri"/>
                <a:cs typeface="Calibri"/>
                <a:sym typeface="Calibri"/>
              </a:rPr>
              <a:t>Cet exercice nous a permis de : </a:t>
            </a:r>
            <a:endParaRPr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1000"/>
              </a:spcBef>
              <a:spcAft>
                <a:spcPts val="0"/>
              </a:spcAft>
              <a:buClr>
                <a:schemeClr val="dk1"/>
              </a:buClr>
              <a:buSzPts val="1400"/>
              <a:buFont typeface="Calibri"/>
              <a:buChar char="●"/>
            </a:pPr>
            <a:r>
              <a:rPr lang="fr-CA" b="0" i="0" u="none" strike="noStrike" cap="none">
                <a:solidFill>
                  <a:schemeClr val="dk1"/>
                </a:solidFill>
                <a:latin typeface="Calibri"/>
                <a:ea typeface="Calibri"/>
                <a:cs typeface="Calibri"/>
                <a:sym typeface="Calibri"/>
              </a:rPr>
              <a:t>Mieux comprendre les problèmes d’utilisabilité grâce aux descriptions dans les propres mots des personnes</a:t>
            </a:r>
            <a:endParaRPr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1000"/>
              </a:spcBef>
              <a:spcAft>
                <a:spcPts val="0"/>
              </a:spcAft>
              <a:buClr>
                <a:schemeClr val="dk1"/>
              </a:buClr>
              <a:buSzPts val="1400"/>
              <a:buFont typeface="Calibri"/>
              <a:buChar char="●"/>
            </a:pPr>
            <a:r>
              <a:rPr lang="fr-CA" b="0" i="0" u="none" strike="noStrike" cap="none">
                <a:solidFill>
                  <a:schemeClr val="dk1"/>
                </a:solidFill>
                <a:latin typeface="Calibri"/>
                <a:ea typeface="Calibri"/>
                <a:cs typeface="Calibri"/>
                <a:sym typeface="Calibri"/>
              </a:rPr>
              <a:t>Développer une taxonomie pour :</a:t>
            </a:r>
            <a:endParaRPr b="0" i="0" u="none" strike="noStrike" cap="none">
              <a:solidFill>
                <a:schemeClr val="dk1"/>
              </a:solidFill>
              <a:latin typeface="Calibri"/>
              <a:ea typeface="Calibri"/>
              <a:cs typeface="Calibri"/>
              <a:sym typeface="Calibri"/>
            </a:endParaRPr>
          </a:p>
          <a:p>
            <a:pPr marL="914400" marR="0" lvl="1" indent="-317500" algn="l" rtl="0">
              <a:lnSpc>
                <a:spcPct val="100000"/>
              </a:lnSpc>
              <a:spcBef>
                <a:spcPts val="1000"/>
              </a:spcBef>
              <a:spcAft>
                <a:spcPts val="0"/>
              </a:spcAft>
              <a:buClr>
                <a:schemeClr val="dk1"/>
              </a:buClr>
              <a:buSzPts val="1400"/>
              <a:buFont typeface="Calibri"/>
              <a:buAutoNum type="alphaLcParenR"/>
            </a:pPr>
            <a:r>
              <a:rPr lang="fr-CA" b="0" i="0" u="none" strike="noStrike" cap="none">
                <a:solidFill>
                  <a:schemeClr val="dk1"/>
                </a:solidFill>
                <a:latin typeface="Calibri"/>
                <a:ea typeface="Calibri"/>
                <a:cs typeface="Calibri"/>
                <a:sym typeface="Calibri"/>
              </a:rPr>
              <a:t>comparer les étiquettes manuelles aux résultats de l’analyse par recoupement, </a:t>
            </a:r>
            <a:endParaRPr b="0" i="0" u="none" strike="noStrike" cap="none">
              <a:solidFill>
                <a:schemeClr val="dk1"/>
              </a:solidFill>
              <a:latin typeface="Calibri"/>
              <a:ea typeface="Calibri"/>
              <a:cs typeface="Calibri"/>
              <a:sym typeface="Calibri"/>
            </a:endParaRPr>
          </a:p>
          <a:p>
            <a:pPr marL="914400" marR="0" lvl="1" indent="-317500" algn="l" rtl="0">
              <a:lnSpc>
                <a:spcPct val="100000"/>
              </a:lnSpc>
              <a:spcBef>
                <a:spcPts val="1000"/>
              </a:spcBef>
              <a:spcAft>
                <a:spcPts val="0"/>
              </a:spcAft>
              <a:buClr>
                <a:schemeClr val="dk1"/>
              </a:buClr>
              <a:buSzPts val="1400"/>
              <a:buFont typeface="Calibri"/>
              <a:buAutoNum type="alphaLcParenR"/>
            </a:pPr>
            <a:r>
              <a:rPr lang="fr-CA" b="0" i="0" u="none" strike="noStrike" cap="none">
                <a:solidFill>
                  <a:schemeClr val="dk1"/>
                </a:solidFill>
                <a:latin typeface="Calibri"/>
                <a:ea typeface="Calibri"/>
                <a:cs typeface="Calibri"/>
                <a:sym typeface="Calibri"/>
              </a:rPr>
              <a:t>trier les résultats de recoupement à l’aide d’étiquettes existantes.</a:t>
            </a:r>
            <a:endParaRPr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500"/>
              <a:buFont typeface="Arial"/>
              <a:buNone/>
            </a:pPr>
            <a:r>
              <a:rPr lang="fr-CA" b="0" i="0" u="none" strike="noStrike" cap="none">
                <a:solidFill>
                  <a:schemeClr val="dk1"/>
                </a:solidFill>
                <a:latin typeface="Calibri"/>
                <a:ea typeface="Calibri"/>
                <a:cs typeface="Calibri"/>
                <a:sym typeface="Calibri"/>
              </a:rPr>
              <a:t>Nous avons résumé les </a:t>
            </a:r>
            <a:r>
              <a:rPr lang="fr-CA" b="1" i="0" u="none" strike="noStrike" cap="none">
                <a:solidFill>
                  <a:schemeClr val="dk1"/>
                </a:solidFill>
                <a:latin typeface="Calibri"/>
                <a:ea typeface="Calibri"/>
                <a:cs typeface="Calibri"/>
                <a:sym typeface="Calibri"/>
              </a:rPr>
              <a:t>problèmes prioritaires</a:t>
            </a:r>
            <a:r>
              <a:rPr lang="fr-CA" b="0" i="0" u="none" strike="noStrike" cap="none">
                <a:solidFill>
                  <a:schemeClr val="dk1"/>
                </a:solidFill>
                <a:latin typeface="Calibri"/>
                <a:ea typeface="Calibri"/>
                <a:cs typeface="Calibri"/>
                <a:sym typeface="Calibri"/>
              </a:rPr>
              <a:t> et fourni des </a:t>
            </a:r>
            <a:r>
              <a:rPr lang="fr-CA" b="1" i="0" u="none" strike="noStrike" cap="none">
                <a:solidFill>
                  <a:schemeClr val="dk1"/>
                </a:solidFill>
                <a:latin typeface="Calibri"/>
                <a:ea typeface="Calibri"/>
                <a:cs typeface="Calibri"/>
                <a:sym typeface="Calibri"/>
              </a:rPr>
              <a:t>recommandations</a:t>
            </a:r>
            <a:r>
              <a:rPr lang="fr-CA" b="0" i="0" u="none" strike="noStrike" cap="none">
                <a:solidFill>
                  <a:schemeClr val="dk1"/>
                </a:solidFill>
                <a:latin typeface="Calibri"/>
                <a:ea typeface="Calibri"/>
                <a:cs typeface="Calibri"/>
                <a:sym typeface="Calibri"/>
              </a:rPr>
              <a:t> d’améliorations aux fonctions décisionnelles.</a:t>
            </a:r>
            <a:endParaRPr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1000"/>
              </a:spcAft>
              <a:buClr>
                <a:srgbClr val="000000"/>
              </a:buClr>
              <a:buSzPts val="1600"/>
              <a:buFont typeface="Arial"/>
              <a:buNone/>
            </a:pPr>
            <a:endParaRPr sz="1500" b="0" i="0" u="none" strike="noStrike" cap="none">
              <a:solidFill>
                <a:schemeClr val="dk1"/>
              </a:solidFill>
              <a:latin typeface="Calibri"/>
              <a:ea typeface="Calibri"/>
              <a:cs typeface="Calibri"/>
              <a:sym typeface="Calibri"/>
            </a:endParaRPr>
          </a:p>
        </p:txBody>
      </p:sp>
      <p:sp>
        <p:nvSpPr>
          <p:cNvPr id="135" name="Google Shape;135;p5"/>
          <p:cNvSpPr txBox="1"/>
          <p:nvPr/>
        </p:nvSpPr>
        <p:spPr>
          <a:xfrm>
            <a:off x="5812850" y="1071650"/>
            <a:ext cx="30000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CA" sz="1500" b="1" i="0" u="none" strike="noStrike" cap="none">
                <a:solidFill>
                  <a:schemeClr val="dk1"/>
                </a:solidFill>
                <a:latin typeface="Calibri"/>
                <a:ea typeface="Calibri"/>
                <a:cs typeface="Calibri"/>
                <a:sym typeface="Calibri"/>
              </a:rPr>
              <a:t>Depuis, nous avons présenté </a:t>
            </a:r>
            <a:r>
              <a:rPr lang="fr-CA" sz="1500" b="1" i="0" u="none" strike="noStrike" cap="none">
                <a:solidFill>
                  <a:srgbClr val="6AA84F"/>
                </a:solidFill>
                <a:latin typeface="Calibri"/>
                <a:ea typeface="Calibri"/>
                <a:cs typeface="Calibri"/>
                <a:sym typeface="Calibri"/>
              </a:rPr>
              <a:t>4 comptes-rendus</a:t>
            </a:r>
            <a:r>
              <a:rPr lang="fr-CA" sz="1500" b="1" i="0" u="none" strike="noStrike" cap="none">
                <a:solidFill>
                  <a:schemeClr val="dk1"/>
                </a:solidFill>
                <a:latin typeface="Calibri"/>
                <a:ea typeface="Calibri"/>
                <a:cs typeface="Calibri"/>
                <a:sym typeface="Calibri"/>
              </a:rPr>
              <a:t> des problèmes prioritaires issus des commentaires à l’ensemble des partenaires. </a:t>
            </a:r>
            <a:endParaRPr sz="1500" b="0" i="0" u="none" strike="noStrike" cap="none">
              <a:solidFill>
                <a:srgbClr val="000000"/>
              </a:solidFill>
              <a:latin typeface="Arial"/>
              <a:ea typeface="Arial"/>
              <a:cs typeface="Arial"/>
              <a:sym typeface="Arial"/>
            </a:endParaRPr>
          </a:p>
        </p:txBody>
      </p:sp>
      <p:sp>
        <p:nvSpPr>
          <p:cNvPr id="136" name="Google Shape;136;p5"/>
          <p:cNvSpPr txBox="1"/>
          <p:nvPr/>
        </p:nvSpPr>
        <p:spPr>
          <a:xfrm>
            <a:off x="5161550" y="3654775"/>
            <a:ext cx="308400" cy="143100"/>
          </a:xfrm>
          <a:prstGeom prst="rect">
            <a:avLst/>
          </a:prstGeom>
          <a:solidFill>
            <a:srgbClr val="85200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fr-CA" sz="700" b="1" i="0" u="none" strike="noStrike" cap="none">
                <a:solidFill>
                  <a:schemeClr val="lt1"/>
                </a:solidFill>
                <a:latin typeface="Calibri"/>
                <a:ea typeface="Calibri"/>
                <a:cs typeface="Calibri"/>
                <a:sym typeface="Calibri"/>
              </a:rPr>
              <a:t>1</a:t>
            </a:r>
            <a:endParaRPr sz="700" b="1"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175375"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Principaux problèmes d’utilisabilité de la semaine 1</a:t>
            </a:r>
            <a:endParaRPr sz="2400" b="1" i="0" u="none" strike="noStrike" cap="none">
              <a:solidFill>
                <a:schemeClr val="lt1"/>
              </a:solidFill>
              <a:latin typeface="Calibri"/>
              <a:ea typeface="Calibri"/>
              <a:cs typeface="Calibri"/>
              <a:sym typeface="Calibri"/>
            </a:endParaRPr>
          </a:p>
        </p:txBody>
      </p:sp>
      <p:sp>
        <p:nvSpPr>
          <p:cNvPr id="142" name="Google Shape;142;p6"/>
          <p:cNvSpPr txBox="1"/>
          <p:nvPr/>
        </p:nvSpPr>
        <p:spPr>
          <a:xfrm>
            <a:off x="519275" y="1129050"/>
            <a:ext cx="8406000" cy="36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CA" sz="1800" b="1" i="0" u="none" strike="noStrike" cap="none">
                <a:solidFill>
                  <a:schemeClr val="dk1"/>
                </a:solidFill>
                <a:latin typeface="Calibri"/>
                <a:ea typeface="Calibri"/>
                <a:cs typeface="Calibri"/>
                <a:sym typeface="Calibri"/>
              </a:rPr>
              <a:t>La rétroaction indique à la fois des problèmes Web et de politique</a:t>
            </a:r>
            <a:endParaRPr sz="1800" b="1" i="0" u="none" strike="noStrike" cap="none">
              <a:solidFill>
                <a:schemeClr val="dk1"/>
              </a:solidFill>
              <a:latin typeface="Calibri"/>
              <a:ea typeface="Calibri"/>
              <a:cs typeface="Calibri"/>
              <a:sym typeface="Calibri"/>
            </a:endParaRPr>
          </a:p>
          <a:p>
            <a:pPr marL="457200" marR="0" lvl="0" indent="0" algn="l" rtl="0">
              <a:lnSpc>
                <a:spcPct val="80000"/>
              </a:lnSpc>
              <a:spcBef>
                <a:spcPts val="1600"/>
              </a:spcBef>
              <a:spcAft>
                <a:spcPts val="0"/>
              </a:spcAft>
              <a:buClr>
                <a:srgbClr val="000000"/>
              </a:buClr>
              <a:buSzPts val="2000"/>
              <a:buFont typeface="Arial"/>
              <a:buNone/>
            </a:pPr>
            <a:r>
              <a:rPr lang="fr-CA" sz="1800" b="0" i="0" u="none" strike="noStrike" cap="none">
                <a:solidFill>
                  <a:schemeClr val="dk1"/>
                </a:solidFill>
                <a:latin typeface="Calibri"/>
                <a:ea typeface="Calibri"/>
                <a:cs typeface="Calibri"/>
                <a:sym typeface="Calibri"/>
              </a:rPr>
              <a:t>Le sélecteur de date de naissance était difficile à utiliser pour connaître le moment où faire une demande.</a:t>
            </a:r>
            <a:endParaRPr sz="1800" b="0" i="0" u="none" strike="noStrike" cap="none">
              <a:solidFill>
                <a:schemeClr val="dk1"/>
              </a:solidFill>
              <a:latin typeface="Calibri"/>
              <a:ea typeface="Calibri"/>
              <a:cs typeface="Calibri"/>
              <a:sym typeface="Calibri"/>
            </a:endParaRPr>
          </a:p>
          <a:p>
            <a:pPr marL="457200" marR="0" lvl="0" indent="0" algn="l" rtl="0">
              <a:lnSpc>
                <a:spcPct val="80000"/>
              </a:lnSpc>
              <a:spcBef>
                <a:spcPts val="1600"/>
              </a:spcBef>
              <a:spcAft>
                <a:spcPts val="0"/>
              </a:spcAft>
              <a:buClr>
                <a:srgbClr val="000000"/>
              </a:buClr>
              <a:buSzPts val="2000"/>
              <a:buFont typeface="Arial"/>
              <a:buNone/>
            </a:pPr>
            <a:r>
              <a:rPr lang="fr-CA" sz="1800" b="0" i="0" u="none" strike="noStrike" cap="none">
                <a:solidFill>
                  <a:schemeClr val="dk1"/>
                </a:solidFill>
                <a:latin typeface="Calibri"/>
                <a:ea typeface="Calibri"/>
                <a:cs typeface="Calibri"/>
                <a:sym typeface="Calibri"/>
              </a:rPr>
              <a:t>L’alerte relative à la Prestation dentaire pour enfant a brouillé la piste de l’information pour les personnes âgées.</a:t>
            </a:r>
            <a:endParaRPr sz="1800" b="0" i="0" u="none" strike="noStrike" cap="none">
              <a:solidFill>
                <a:schemeClr val="dk1"/>
              </a:solidFill>
              <a:latin typeface="Calibri"/>
              <a:ea typeface="Calibri"/>
              <a:cs typeface="Calibri"/>
              <a:sym typeface="Calibri"/>
            </a:endParaRPr>
          </a:p>
          <a:p>
            <a:pPr marL="457200" marR="0" lvl="0" indent="0" algn="l" rtl="0">
              <a:lnSpc>
                <a:spcPct val="80000"/>
              </a:lnSpc>
              <a:spcBef>
                <a:spcPts val="1600"/>
              </a:spcBef>
              <a:spcAft>
                <a:spcPts val="0"/>
              </a:spcAft>
              <a:buClr>
                <a:srgbClr val="000000"/>
              </a:buClr>
              <a:buSzPts val="2000"/>
              <a:buFont typeface="Arial"/>
              <a:buNone/>
            </a:pPr>
            <a:r>
              <a:rPr lang="fr-CA" sz="1800" b="0" i="0" u="none" strike="noStrike" cap="none">
                <a:solidFill>
                  <a:schemeClr val="dk1"/>
                </a:solidFill>
                <a:latin typeface="Calibri"/>
                <a:ea typeface="Calibri"/>
                <a:cs typeface="Calibri"/>
                <a:sym typeface="Calibri"/>
              </a:rPr>
              <a:t>Le terme « revenu familial net rajusté » n’est pas clair pour les personnes âgées célibataires.</a:t>
            </a:r>
            <a:endParaRPr sz="1800" b="0" i="0" u="none" strike="noStrike" cap="none">
              <a:solidFill>
                <a:schemeClr val="dk1"/>
              </a:solidFill>
              <a:latin typeface="Calibri"/>
              <a:ea typeface="Calibri"/>
              <a:cs typeface="Calibri"/>
              <a:sym typeface="Calibri"/>
            </a:endParaRPr>
          </a:p>
          <a:p>
            <a:pPr marL="457200" marR="0" lvl="0" indent="0" algn="l" rtl="0">
              <a:lnSpc>
                <a:spcPct val="80000"/>
              </a:lnSpc>
              <a:spcBef>
                <a:spcPts val="1600"/>
              </a:spcBef>
              <a:spcAft>
                <a:spcPts val="0"/>
              </a:spcAft>
              <a:buClr>
                <a:srgbClr val="000000"/>
              </a:buClr>
              <a:buSzPts val="2000"/>
              <a:buFont typeface="Arial"/>
              <a:buNone/>
            </a:pPr>
            <a:r>
              <a:rPr lang="fr-CA" sz="1800" b="0" i="0" u="none" strike="noStrike" cap="none">
                <a:solidFill>
                  <a:schemeClr val="dk1"/>
                </a:solidFill>
                <a:latin typeface="Calibri"/>
                <a:ea typeface="Calibri"/>
                <a:cs typeface="Calibri"/>
                <a:sym typeface="Calibri"/>
              </a:rPr>
              <a:t>Politique d’admissibilité : qu’en est-il des personnes ayant une couverture dentaire partielle?</a:t>
            </a:r>
            <a:endParaRPr sz="1800" b="0" i="0" u="none" strike="noStrike" cap="none">
              <a:solidFill>
                <a:schemeClr val="dk1"/>
              </a:solidFill>
              <a:latin typeface="Calibri"/>
              <a:ea typeface="Calibri"/>
              <a:cs typeface="Calibri"/>
              <a:sym typeface="Calibri"/>
            </a:endParaRPr>
          </a:p>
        </p:txBody>
      </p:sp>
      <p:sp>
        <p:nvSpPr>
          <p:cNvPr id="143" name="Google Shape;143;p6"/>
          <p:cNvSpPr/>
          <p:nvPr/>
        </p:nvSpPr>
        <p:spPr>
          <a:xfrm>
            <a:off x="481400" y="1651525"/>
            <a:ext cx="508200" cy="519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1</a:t>
            </a:r>
            <a:endParaRPr sz="1400" b="1" i="0" u="none" strike="noStrike" cap="none">
              <a:solidFill>
                <a:schemeClr val="lt1"/>
              </a:solidFill>
              <a:latin typeface="Calibri"/>
              <a:ea typeface="Calibri"/>
              <a:cs typeface="Calibri"/>
              <a:sym typeface="Calibri"/>
            </a:endParaRPr>
          </a:p>
        </p:txBody>
      </p:sp>
      <p:sp>
        <p:nvSpPr>
          <p:cNvPr id="144" name="Google Shape;144;p6"/>
          <p:cNvSpPr/>
          <p:nvPr/>
        </p:nvSpPr>
        <p:spPr>
          <a:xfrm>
            <a:off x="481400" y="2261962"/>
            <a:ext cx="508200" cy="519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2</a:t>
            </a:r>
            <a:endParaRPr sz="1400" b="1" i="0" u="none" strike="noStrike" cap="none">
              <a:solidFill>
                <a:schemeClr val="lt1"/>
              </a:solidFill>
              <a:latin typeface="Calibri"/>
              <a:ea typeface="Calibri"/>
              <a:cs typeface="Calibri"/>
              <a:sym typeface="Calibri"/>
            </a:endParaRPr>
          </a:p>
        </p:txBody>
      </p:sp>
      <p:sp>
        <p:nvSpPr>
          <p:cNvPr id="145" name="Google Shape;145;p6"/>
          <p:cNvSpPr/>
          <p:nvPr/>
        </p:nvSpPr>
        <p:spPr>
          <a:xfrm>
            <a:off x="481400" y="2912538"/>
            <a:ext cx="508200" cy="519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3</a:t>
            </a:r>
            <a:endParaRPr sz="1400" b="1" i="0" u="none" strike="noStrike" cap="none">
              <a:solidFill>
                <a:schemeClr val="lt1"/>
              </a:solidFill>
              <a:latin typeface="Calibri"/>
              <a:ea typeface="Calibri"/>
              <a:cs typeface="Calibri"/>
              <a:sym typeface="Calibri"/>
            </a:endParaRPr>
          </a:p>
        </p:txBody>
      </p:sp>
      <p:sp>
        <p:nvSpPr>
          <p:cNvPr id="146" name="Google Shape;146;p6"/>
          <p:cNvSpPr/>
          <p:nvPr/>
        </p:nvSpPr>
        <p:spPr>
          <a:xfrm>
            <a:off x="481400" y="3563114"/>
            <a:ext cx="508200" cy="519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4</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660500" y="2289899"/>
            <a:ext cx="5061000" cy="563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CA"/>
              <a:t>Le calendrier de sélection de date de naissance était difficile à utiliser pour les personnes âgées.</a:t>
            </a:r>
            <a:endParaRPr/>
          </a:p>
        </p:txBody>
      </p:sp>
      <p:sp>
        <p:nvSpPr>
          <p:cNvPr id="152" name="Google Shape;152;p7"/>
          <p:cNvSpPr/>
          <p:nvPr/>
        </p:nvSpPr>
        <p:spPr>
          <a:xfrm>
            <a:off x="514625" y="2292750"/>
            <a:ext cx="558000" cy="558000"/>
          </a:xfrm>
          <a:prstGeom prst="ellipse">
            <a:avLst/>
          </a:prstGeom>
          <a:solidFill>
            <a:srgbClr val="1157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CA" sz="1400" b="1" i="0" u="none" strike="noStrike" cap="none">
                <a:solidFill>
                  <a:schemeClr val="lt1"/>
                </a:solidFill>
                <a:latin typeface="Calibri"/>
                <a:ea typeface="Calibri"/>
                <a:cs typeface="Calibri"/>
                <a:sym typeface="Calibri"/>
              </a:rPr>
              <a:t>1</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Sélecteur de date de naissance : difficulté pour les dates antérieures</a:t>
            </a:r>
            <a:endParaRPr sz="2400" b="1" i="0" u="none" strike="noStrike" cap="none">
              <a:solidFill>
                <a:schemeClr val="lt1"/>
              </a:solidFill>
              <a:latin typeface="Calibri"/>
              <a:ea typeface="Calibri"/>
              <a:cs typeface="Calibri"/>
              <a:sym typeface="Calibri"/>
            </a:endParaRPr>
          </a:p>
        </p:txBody>
      </p:sp>
      <p:sp>
        <p:nvSpPr>
          <p:cNvPr id="158" name="Google Shape;158;p8"/>
          <p:cNvSpPr txBox="1"/>
          <p:nvPr/>
        </p:nvSpPr>
        <p:spPr>
          <a:xfrm>
            <a:off x="252000" y="823200"/>
            <a:ext cx="8178600" cy="4851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700" b="1" i="0" u="none" strike="noStrike" cap="none">
                <a:solidFill>
                  <a:schemeClr val="dk1"/>
                </a:solidFill>
                <a:latin typeface="Calibri"/>
                <a:ea typeface="Calibri"/>
                <a:cs typeface="Calibri"/>
                <a:sym typeface="Calibri"/>
              </a:rPr>
              <a:t>Les personnes faisaient défiler tous les mois jusqu’à leur année de naissance</a:t>
            </a:r>
            <a:endParaRPr sz="1300" b="0" i="0" u="none" strike="noStrike" cap="none">
              <a:solidFill>
                <a:schemeClr val="dk1"/>
              </a:solidFill>
              <a:latin typeface="Calibri"/>
              <a:ea typeface="Calibri"/>
              <a:cs typeface="Calibri"/>
              <a:sym typeface="Calibri"/>
            </a:endParaRPr>
          </a:p>
        </p:txBody>
      </p:sp>
      <p:sp>
        <p:nvSpPr>
          <p:cNvPr id="159" name="Google Shape;159;p8"/>
          <p:cNvSpPr txBox="1">
            <a:spLocks noGrp="1"/>
          </p:cNvSpPr>
          <p:nvPr>
            <p:ph type="sldNum" idx="12"/>
          </p:nvPr>
        </p:nvSpPr>
        <p:spPr>
          <a:xfrm>
            <a:off x="4297650" y="4765699"/>
            <a:ext cx="548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fr-CA"/>
              <a:t>8</a:t>
            </a:fld>
            <a:endParaRPr/>
          </a:p>
        </p:txBody>
      </p:sp>
      <p:sp>
        <p:nvSpPr>
          <p:cNvPr id="160" name="Google Shape;160;p8"/>
          <p:cNvSpPr/>
          <p:nvPr/>
        </p:nvSpPr>
        <p:spPr>
          <a:xfrm>
            <a:off x="372375" y="1242350"/>
            <a:ext cx="2535300" cy="24936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000"/>
              <a:buNone/>
            </a:pPr>
            <a:fld id="{00000000-1234-1234-1234-123412341234}" type="slidenum">
              <a:rPr lang="fr-CA"/>
              <a:t>8</a:t>
            </a:fld>
            <a:endParaRPr/>
          </a:p>
        </p:txBody>
      </p:sp>
      <p:graphicFrame>
        <p:nvGraphicFramePr>
          <p:cNvPr id="162" name="Google Shape;162;p8"/>
          <p:cNvGraphicFramePr/>
          <p:nvPr/>
        </p:nvGraphicFramePr>
        <p:xfrm>
          <a:off x="0" y="3976150"/>
          <a:ext cx="3000000" cy="3000000"/>
        </p:xfrm>
        <a:graphic>
          <a:graphicData uri="http://schemas.openxmlformats.org/drawingml/2006/table">
            <a:tbl>
              <a:tblPr>
                <a:noFill/>
                <a:tableStyleId>{D1CB2220-53C1-4084-AFCB-F63C3AD37300}</a:tableStyleId>
              </a:tblPr>
              <a:tblGrid>
                <a:gridCol w="3042075">
                  <a:extLst>
                    <a:ext uri="{9D8B030D-6E8A-4147-A177-3AD203B41FA5}">
                      <a16:colId xmlns:a16="http://schemas.microsoft.com/office/drawing/2014/main" val="20000"/>
                    </a:ext>
                  </a:extLst>
                </a:gridCol>
                <a:gridCol w="3148825">
                  <a:extLst>
                    <a:ext uri="{9D8B030D-6E8A-4147-A177-3AD203B41FA5}">
                      <a16:colId xmlns:a16="http://schemas.microsoft.com/office/drawing/2014/main" val="20001"/>
                    </a:ext>
                  </a:extLst>
                </a:gridCol>
                <a:gridCol w="29531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200"/>
                        <a:buFont typeface="Arial"/>
                        <a:buNone/>
                      </a:pPr>
                      <a:r>
                        <a:rPr lang="fr-CA" sz="1200" b="1" u="none" strike="noStrike" cap="none">
                          <a:solidFill>
                            <a:schemeClr val="dk1"/>
                          </a:solidFill>
                          <a:latin typeface="Calibri"/>
                          <a:ea typeface="Calibri"/>
                          <a:cs typeface="Calibri"/>
                          <a:sym typeface="Calibri"/>
                        </a:rPr>
                        <a:t>Ampleur du problème</a:t>
                      </a:r>
                      <a:endParaRPr sz="12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CA" sz="1200" b="1" u="none" strike="noStrike" cap="none">
                          <a:solidFill>
                            <a:schemeClr val="dk1"/>
                          </a:solidFill>
                          <a:latin typeface="Calibri"/>
                          <a:ea typeface="Calibri"/>
                          <a:cs typeface="Calibri"/>
                          <a:sym typeface="Calibri"/>
                        </a:rPr>
                        <a:t>Répercussions sur les utilisateur·rice·s</a:t>
                      </a:r>
                      <a:endParaRPr sz="12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fr-CA" sz="1200" b="1" u="none" strike="noStrike" cap="none">
                          <a:solidFill>
                            <a:schemeClr val="dk1"/>
                          </a:solidFill>
                          <a:latin typeface="Calibri"/>
                          <a:ea typeface="Calibri"/>
                          <a:cs typeface="Calibri"/>
                          <a:sym typeface="Calibri"/>
                        </a:rPr>
                        <a:t>Emplacement du problème</a:t>
                      </a:r>
                      <a:endParaRPr sz="1200" b="1"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81000">
                <a:tc>
                  <a:txBody>
                    <a:bodyPr/>
                    <a:lstStyle/>
                    <a:p>
                      <a:pPr marL="0" marR="0" lvl="0" indent="0" algn="l" rtl="0">
                        <a:lnSpc>
                          <a:spcPct val="115000"/>
                        </a:lnSpc>
                        <a:spcBef>
                          <a:spcPts val="0"/>
                        </a:spcBef>
                        <a:spcAft>
                          <a:spcPts val="0"/>
                        </a:spcAft>
                        <a:buClr>
                          <a:srgbClr val="000000"/>
                        </a:buClr>
                        <a:buSzPts val="1200"/>
                        <a:buFont typeface="Arial"/>
                        <a:buNone/>
                      </a:pPr>
                      <a:r>
                        <a:rPr lang="fr-CA" sz="1200" u="none" strike="noStrike" cap="none">
                          <a:solidFill>
                            <a:schemeClr val="dk1"/>
                          </a:solidFill>
                          <a:latin typeface="Calibri"/>
                          <a:ea typeface="Calibri"/>
                          <a:cs typeface="Calibri"/>
                          <a:sym typeface="Calibri"/>
                        </a:rPr>
                        <a:t>« Quand faire une demande » était le 3</a:t>
                      </a:r>
                      <a:r>
                        <a:rPr lang="fr-CA" sz="1200" u="none" strike="noStrike" cap="none" baseline="30000">
                          <a:solidFill>
                            <a:schemeClr val="dk1"/>
                          </a:solidFill>
                          <a:latin typeface="Calibri"/>
                          <a:ea typeface="Calibri"/>
                          <a:cs typeface="Calibri"/>
                          <a:sym typeface="Calibri"/>
                        </a:rPr>
                        <a:t>e</a:t>
                      </a:r>
                      <a:r>
                        <a:rPr lang="fr-CA" sz="1200" u="none" strike="noStrike" cap="none">
                          <a:solidFill>
                            <a:schemeClr val="dk1"/>
                          </a:solidFill>
                          <a:latin typeface="Calibri"/>
                          <a:ea typeface="Calibri"/>
                          <a:cs typeface="Calibri"/>
                          <a:sym typeface="Calibri"/>
                        </a:rPr>
                        <a:t> problème le plus important au cours des 24 premières heures (32 commentaires en tout).</a:t>
                      </a:r>
                      <a:endParaRPr sz="12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fr-CA" sz="1200" b="1" u="none" strike="noStrike" cap="none">
                          <a:solidFill>
                            <a:schemeClr val="dk1"/>
                          </a:solidFill>
                          <a:latin typeface="Calibri"/>
                          <a:ea typeface="Calibri"/>
                          <a:cs typeface="Calibri"/>
                          <a:sym typeface="Calibri"/>
                        </a:rPr>
                        <a:t>Les personnes âgées ont renoncé </a:t>
                      </a:r>
                      <a:r>
                        <a:rPr lang="fr-CA" sz="1200" u="none" strike="noStrike" cap="none">
                          <a:solidFill>
                            <a:schemeClr val="dk1"/>
                          </a:solidFill>
                          <a:latin typeface="Calibri"/>
                          <a:ea typeface="Calibri"/>
                          <a:cs typeface="Calibri"/>
                          <a:sym typeface="Calibri"/>
                        </a:rPr>
                        <a:t>à utiliser l’assistant « quand faire une demande », puisqu’il fallait reculer un mois à la fois, des centaines de fois.</a:t>
                      </a:r>
                      <a:endParaRPr sz="12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fr-CA" sz="1200" u="none" strike="noStrike" cap="none">
                          <a:solidFill>
                            <a:schemeClr val="dk1"/>
                          </a:solidFill>
                          <a:latin typeface="Calibri"/>
                          <a:ea typeface="Calibri"/>
                          <a:cs typeface="Calibri"/>
                          <a:sym typeface="Calibri"/>
                        </a:rPr>
                        <a:t>Page : </a:t>
                      </a:r>
                      <a:r>
                        <a:rPr lang="fr-CA" sz="120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Présentation d’une demande</a:t>
                      </a:r>
                      <a:endParaRPr sz="1200" u="none" strike="noStrike" cap="none">
                        <a:solidFill>
                          <a:schemeClr val="dk1"/>
                        </a:solidFill>
                        <a:latin typeface="Calibri"/>
                        <a:ea typeface="Calibri"/>
                        <a:cs typeface="Calibri"/>
                        <a:sym typeface="Calibri"/>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bl>
          </a:graphicData>
        </a:graphic>
      </p:graphicFrame>
      <p:sp>
        <p:nvSpPr>
          <p:cNvPr id="163" name="Google Shape;163;p8"/>
          <p:cNvSpPr txBox="1"/>
          <p:nvPr/>
        </p:nvSpPr>
        <p:spPr>
          <a:xfrm>
            <a:off x="1410125" y="1248075"/>
            <a:ext cx="4477200" cy="24936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fr-CA" sz="1300" b="0" i="1" u="none" strike="noStrike" cap="none">
                <a:solidFill>
                  <a:schemeClr val="dk1"/>
                </a:solidFill>
                <a:latin typeface="Calibri"/>
                <a:ea typeface="Calibri"/>
                <a:cs typeface="Calibri"/>
                <a:sym typeface="Calibri"/>
              </a:rPr>
              <a:t>« [...] </a:t>
            </a:r>
            <a:r>
              <a:rPr lang="fr-CA" sz="1300" b="1" i="1" u="none" strike="noStrike" cap="none">
                <a:solidFill>
                  <a:schemeClr val="dk1"/>
                </a:solidFill>
                <a:latin typeface="Calibri"/>
                <a:ea typeface="Calibri"/>
                <a:cs typeface="Calibri"/>
                <a:sym typeface="Calibri"/>
              </a:rPr>
              <a:t>il n’y a aucun moyen pratique de reculer dans le temps par </a:t>
            </a:r>
            <a:r>
              <a:rPr lang="fr-CA" sz="1300" b="1" i="1">
                <a:solidFill>
                  <a:schemeClr val="dk1"/>
                </a:solidFill>
                <a:latin typeface="Calibri"/>
                <a:ea typeface="Calibri"/>
                <a:cs typeface="Calibri"/>
                <a:sym typeface="Calibri"/>
              </a:rPr>
              <a:t>“</a:t>
            </a:r>
            <a:r>
              <a:rPr lang="fr-CA" sz="1300" b="1" i="1" u="none" strike="noStrike" cap="none">
                <a:solidFill>
                  <a:schemeClr val="dk1"/>
                </a:solidFill>
                <a:latin typeface="Calibri"/>
                <a:ea typeface="Calibri"/>
                <a:cs typeface="Calibri"/>
                <a:sym typeface="Calibri"/>
              </a:rPr>
              <a:t>année</a:t>
            </a:r>
            <a:r>
              <a:rPr lang="fr-CA" sz="1300" b="1" i="1">
                <a:solidFill>
                  <a:schemeClr val="dk1"/>
                </a:solidFill>
                <a:latin typeface="Calibri"/>
                <a:ea typeface="Calibri"/>
                <a:cs typeface="Calibri"/>
                <a:sym typeface="Calibri"/>
              </a:rPr>
              <a:t>”</a:t>
            </a:r>
            <a:r>
              <a:rPr lang="fr-CA" sz="1300" b="1" i="1" u="none" strike="noStrike" cap="none">
                <a:solidFill>
                  <a:schemeClr val="dk1"/>
                </a:solidFill>
                <a:latin typeface="Calibri"/>
                <a:ea typeface="Calibri"/>
                <a:cs typeface="Calibri"/>
                <a:sym typeface="Calibri"/>
              </a:rPr>
              <a:t>; on ne peut que reculer par </a:t>
            </a:r>
            <a:r>
              <a:rPr lang="fr-CA" sz="1300" b="1" i="1">
                <a:solidFill>
                  <a:schemeClr val="dk1"/>
                </a:solidFill>
                <a:latin typeface="Calibri"/>
                <a:ea typeface="Calibri"/>
                <a:cs typeface="Calibri"/>
                <a:sym typeface="Calibri"/>
              </a:rPr>
              <a:t>“</a:t>
            </a:r>
            <a:r>
              <a:rPr lang="fr-CA" sz="1300" b="1" i="1" u="none" strike="noStrike" cap="none">
                <a:solidFill>
                  <a:schemeClr val="dk1"/>
                </a:solidFill>
                <a:latin typeface="Calibri"/>
                <a:ea typeface="Calibri"/>
                <a:cs typeface="Calibri"/>
                <a:sym typeface="Calibri"/>
              </a:rPr>
              <a:t>mois</a:t>
            </a:r>
            <a:r>
              <a:rPr lang="fr-CA" sz="1300" b="1" i="1">
                <a:solidFill>
                  <a:schemeClr val="dk1"/>
                </a:solidFill>
                <a:latin typeface="Calibri"/>
                <a:ea typeface="Calibri"/>
                <a:cs typeface="Calibri"/>
                <a:sym typeface="Calibri"/>
              </a:rPr>
              <a:t>”</a:t>
            </a:r>
            <a:r>
              <a:rPr lang="fr-CA" sz="1300" b="1" i="1" u="none" strike="noStrike" cap="none">
                <a:solidFill>
                  <a:schemeClr val="dk1"/>
                </a:solidFill>
                <a:latin typeface="Calibri"/>
                <a:ea typeface="Calibri"/>
                <a:cs typeface="Calibri"/>
                <a:sym typeface="Calibri"/>
              </a:rPr>
              <a:t>,</a:t>
            </a:r>
            <a:r>
              <a:rPr lang="fr-CA" sz="1300" b="0" i="1" u="none" strike="noStrike" cap="none">
                <a:solidFill>
                  <a:schemeClr val="dk1"/>
                </a:solidFill>
                <a:latin typeface="Calibri"/>
                <a:ea typeface="Calibri"/>
                <a:cs typeface="Calibri"/>
                <a:sym typeface="Calibri"/>
              </a:rPr>
              <a:t> et impossible de maintenir le signe “&lt;” enfoncé. Donc pour une personne de 82 ans, comme moi, </a:t>
            </a:r>
            <a:r>
              <a:rPr lang="fr-CA" sz="1300" b="1" i="1" u="none" strike="noStrike" cap="none">
                <a:solidFill>
                  <a:schemeClr val="dk1"/>
                </a:solidFill>
                <a:latin typeface="Calibri"/>
                <a:ea typeface="Calibri"/>
                <a:cs typeface="Calibri"/>
                <a:sym typeface="Calibri"/>
              </a:rPr>
              <a:t>il faut cliquer 984 fois. C’est impensable. </a:t>
            </a:r>
            <a:r>
              <a:rPr lang="fr-CA" sz="1300" b="0" i="1" u="none" strike="noStrike" cap="none">
                <a:solidFill>
                  <a:schemeClr val="dk1"/>
                </a:solidFill>
                <a:latin typeface="Calibri"/>
                <a:ea typeface="Calibri"/>
                <a:cs typeface="Calibri"/>
                <a:sym typeface="Calibri"/>
              </a:rPr>
              <a:t>»</a:t>
            </a:r>
            <a:endParaRPr sz="13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endParaRPr sz="13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endParaRPr sz="1300" b="0" i="1"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300"/>
              <a:buFont typeface="Arial"/>
              <a:buNone/>
            </a:pPr>
            <a:r>
              <a:rPr lang="fr-CA" sz="1300" b="0" i="1" u="none" strike="noStrike" cap="none">
                <a:solidFill>
                  <a:schemeClr val="dk1"/>
                </a:solidFill>
                <a:latin typeface="Calibri"/>
                <a:ea typeface="Calibri"/>
                <a:cs typeface="Calibri"/>
                <a:sym typeface="Calibri"/>
              </a:rPr>
              <a:t>« Votre calendrier ne recule que d’un mois à la fois. </a:t>
            </a:r>
            <a:br>
              <a:rPr lang="fr-CA" sz="1300" b="0" i="1" u="none" strike="noStrike" cap="none">
                <a:solidFill>
                  <a:schemeClr val="dk1"/>
                </a:solidFill>
                <a:latin typeface="Calibri"/>
                <a:ea typeface="Calibri"/>
                <a:cs typeface="Calibri"/>
                <a:sym typeface="Calibri"/>
              </a:rPr>
            </a:br>
            <a:r>
              <a:rPr lang="fr-CA" sz="1300" b="1" i="1" u="none" strike="noStrike" cap="none">
                <a:solidFill>
                  <a:schemeClr val="dk1"/>
                </a:solidFill>
                <a:latin typeface="Calibri"/>
                <a:ea typeface="Calibri"/>
                <a:cs typeface="Calibri"/>
                <a:sym typeface="Calibri"/>
              </a:rPr>
              <a:t>Je dois reculer de 71 années. »</a:t>
            </a:r>
            <a:endParaRPr sz="1300" b="0" i="1" u="none" strike="noStrike" cap="none">
              <a:solidFill>
                <a:schemeClr val="dk1"/>
              </a:solidFill>
              <a:latin typeface="Calibri"/>
              <a:ea typeface="Calibri"/>
              <a:cs typeface="Calibri"/>
              <a:sym typeface="Calibri"/>
            </a:endParaRPr>
          </a:p>
        </p:txBody>
      </p:sp>
      <p:grpSp>
        <p:nvGrpSpPr>
          <p:cNvPr id="164" name="Google Shape;164;p8"/>
          <p:cNvGrpSpPr/>
          <p:nvPr/>
        </p:nvGrpSpPr>
        <p:grpSpPr>
          <a:xfrm>
            <a:off x="522159" y="1989491"/>
            <a:ext cx="743861" cy="650561"/>
            <a:chOff x="4876780" y="2418064"/>
            <a:chExt cx="407774" cy="356628"/>
          </a:xfrm>
        </p:grpSpPr>
        <p:sp>
          <p:nvSpPr>
            <p:cNvPr id="165" name="Google Shape;165;p8"/>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8"/>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8"/>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8"/>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8"/>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8"/>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8"/>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73" name="Google Shape;173;p8"/>
          <p:cNvPicPr preferRelativeResize="0"/>
          <p:nvPr/>
        </p:nvPicPr>
        <p:blipFill rotWithShape="1">
          <a:blip r:embed="rId4">
            <a:alphaModFix/>
          </a:blip>
          <a:srcRect l="5169" t="34640" r="5367"/>
          <a:stretch/>
        </p:blipFill>
        <p:spPr>
          <a:xfrm>
            <a:off x="6352200" y="1324950"/>
            <a:ext cx="2196451" cy="2353800"/>
          </a:xfrm>
          <a:prstGeom prst="rect">
            <a:avLst/>
          </a:prstGeom>
          <a:noFill/>
          <a:ln>
            <a:noFill/>
          </a:ln>
          <a:effectLst>
            <a:outerShdw blurRad="57150" dist="19050" dir="5400000" algn="bl" rotWithShape="0">
              <a:srgbClr val="000000">
                <a:alpha val="49803"/>
              </a:srgbClr>
            </a:outerShdw>
          </a:effectLst>
        </p:spPr>
      </p:pic>
      <p:cxnSp>
        <p:nvCxnSpPr>
          <p:cNvPr id="174" name="Google Shape;174;p8"/>
          <p:cNvCxnSpPr/>
          <p:nvPr/>
        </p:nvCxnSpPr>
        <p:spPr>
          <a:xfrm flipH="1">
            <a:off x="6716025" y="1138100"/>
            <a:ext cx="645300" cy="394200"/>
          </a:xfrm>
          <a:prstGeom prst="straightConnector1">
            <a:avLst/>
          </a:prstGeom>
          <a:noFill/>
          <a:ln w="9525" cap="flat" cmpd="sng">
            <a:solidFill>
              <a:srgbClr val="FF0000"/>
            </a:solidFill>
            <a:prstDash val="solid"/>
            <a:round/>
            <a:headEnd type="none" w="sm" len="sm"/>
            <a:tailEnd type="triangle" w="med" len="med"/>
          </a:ln>
        </p:spPr>
      </p:cxnSp>
      <p:sp>
        <p:nvSpPr>
          <p:cNvPr id="175" name="Google Shape;175;p8"/>
          <p:cNvSpPr txBox="1"/>
          <p:nvPr/>
        </p:nvSpPr>
        <p:spPr>
          <a:xfrm>
            <a:off x="7242150" y="833725"/>
            <a:ext cx="1901700" cy="52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fr-CA" sz="1300" b="0" i="0" u="none" strike="noStrike" cap="none">
                <a:solidFill>
                  <a:schemeClr val="dk2"/>
                </a:solidFill>
                <a:latin typeface="Calibri"/>
                <a:ea typeface="Calibri"/>
                <a:cs typeface="Calibri"/>
                <a:sym typeface="Calibri"/>
              </a:rPr>
              <a:t>En utilisant la flèche arrière, un mois à la fois</a:t>
            </a:r>
            <a:endParaRPr sz="1300" b="0" i="0" u="none" strike="noStrike" cap="none">
              <a:solidFill>
                <a:schemeClr val="dk2"/>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a:spLocks noGrp="1"/>
          </p:cNvSpPr>
          <p:nvPr>
            <p:ph type="title"/>
          </p:nvPr>
        </p:nvSpPr>
        <p:spPr>
          <a:xfrm>
            <a:off x="252000" y="0"/>
            <a:ext cx="7955700" cy="8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fr-CA" sz="2400" b="1" i="0" u="none" strike="noStrike" cap="none">
                <a:solidFill>
                  <a:schemeClr val="lt1"/>
                </a:solidFill>
                <a:latin typeface="Calibri"/>
                <a:ea typeface="Calibri"/>
                <a:cs typeface="Calibri"/>
                <a:sym typeface="Calibri"/>
              </a:rPr>
              <a:t>Le sélecteur de date amélioré a facilité la saisie d’une date de naissance</a:t>
            </a:r>
            <a:endParaRPr sz="2400" b="1" i="0" u="none" strike="noStrike" cap="none">
              <a:solidFill>
                <a:schemeClr val="lt1"/>
              </a:solidFill>
              <a:latin typeface="Calibri"/>
              <a:ea typeface="Calibri"/>
              <a:cs typeface="Calibri"/>
              <a:sym typeface="Calibri"/>
            </a:endParaRPr>
          </a:p>
        </p:txBody>
      </p:sp>
      <p:sp>
        <p:nvSpPr>
          <p:cNvPr id="181" name="Google Shape;181;p9"/>
          <p:cNvSpPr txBox="1"/>
          <p:nvPr/>
        </p:nvSpPr>
        <p:spPr>
          <a:xfrm>
            <a:off x="252000" y="899400"/>
            <a:ext cx="8628300" cy="4446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fr-CA" sz="1700" b="1" i="0" u="none" strike="noStrike" cap="none">
                <a:solidFill>
                  <a:schemeClr val="dk1"/>
                </a:solidFill>
                <a:latin typeface="Calibri"/>
                <a:ea typeface="Calibri"/>
                <a:cs typeface="Calibri"/>
                <a:sym typeface="Calibri"/>
              </a:rPr>
              <a:t>Élimination du calendrier. Division du sélecteur de date en 2 champs de saisie : année et mois.</a:t>
            </a: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700" b="1" i="0" u="none" strike="noStrike" cap="none">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100"/>
              <a:buFont typeface="Arial"/>
              <a:buNone/>
            </a:pPr>
            <a:endParaRPr sz="1400" b="1" i="0" u="none" strike="noStrike" cap="none">
              <a:solidFill>
                <a:schemeClr val="dk1"/>
              </a:solidFill>
              <a:latin typeface="Calibri"/>
              <a:ea typeface="Calibri"/>
              <a:cs typeface="Calibri"/>
              <a:sym typeface="Calibri"/>
            </a:endParaRPr>
          </a:p>
        </p:txBody>
      </p:sp>
      <p:pic>
        <p:nvPicPr>
          <p:cNvPr id="182" name="Google Shape;182;p9"/>
          <p:cNvPicPr preferRelativeResize="0"/>
          <p:nvPr/>
        </p:nvPicPr>
        <p:blipFill rotWithShape="1">
          <a:blip r:embed="rId3">
            <a:alphaModFix/>
          </a:blip>
          <a:srcRect t="34003" b="34795"/>
          <a:stretch/>
        </p:blipFill>
        <p:spPr>
          <a:xfrm>
            <a:off x="2347900" y="1774200"/>
            <a:ext cx="3192874" cy="1254426"/>
          </a:xfrm>
          <a:prstGeom prst="rect">
            <a:avLst/>
          </a:prstGeom>
          <a:noFill/>
          <a:ln>
            <a:noFill/>
          </a:ln>
          <a:effectLst>
            <a:outerShdw blurRad="57150" dist="19050" dir="5400000" algn="bl" rotWithShape="0">
              <a:srgbClr val="000000">
                <a:alpha val="49803"/>
              </a:srgbClr>
            </a:outerShdw>
          </a:effectLst>
        </p:spPr>
      </p:pic>
      <p:pic>
        <p:nvPicPr>
          <p:cNvPr id="183" name="Google Shape;183;p9"/>
          <p:cNvPicPr preferRelativeResize="0"/>
          <p:nvPr/>
        </p:nvPicPr>
        <p:blipFill rotWithShape="1">
          <a:blip r:embed="rId4">
            <a:alphaModFix/>
          </a:blip>
          <a:srcRect b="63707"/>
          <a:stretch/>
        </p:blipFill>
        <p:spPr>
          <a:xfrm>
            <a:off x="5632575" y="1774200"/>
            <a:ext cx="3388575" cy="1863751"/>
          </a:xfrm>
          <a:prstGeom prst="rect">
            <a:avLst/>
          </a:prstGeom>
          <a:noFill/>
          <a:ln>
            <a:noFill/>
          </a:ln>
          <a:effectLst>
            <a:outerShdw blurRad="57150" dist="19050" dir="5400000" algn="bl" rotWithShape="0">
              <a:srgbClr val="000000">
                <a:alpha val="49803"/>
              </a:srgbClr>
            </a:outerShdw>
          </a:effectLst>
        </p:spPr>
      </p:pic>
      <p:sp>
        <p:nvSpPr>
          <p:cNvPr id="184" name="Google Shape;184;p9"/>
          <p:cNvSpPr txBox="1"/>
          <p:nvPr/>
        </p:nvSpPr>
        <p:spPr>
          <a:xfrm>
            <a:off x="2347900" y="1444100"/>
            <a:ext cx="20610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lt1"/>
                </a:solidFill>
                <a:latin typeface="Arial"/>
                <a:ea typeface="Arial"/>
                <a:cs typeface="Arial"/>
                <a:sym typeface="Arial"/>
              </a:rPr>
              <a:t>Avant (11 au 14 décembre)</a:t>
            </a:r>
            <a:endParaRPr sz="1200" b="0" i="0" u="none" strike="noStrike" cap="none">
              <a:solidFill>
                <a:schemeClr val="lt1"/>
              </a:solidFill>
              <a:latin typeface="Arial"/>
              <a:ea typeface="Arial"/>
              <a:cs typeface="Arial"/>
              <a:sym typeface="Arial"/>
            </a:endParaRPr>
          </a:p>
        </p:txBody>
      </p:sp>
      <p:sp>
        <p:nvSpPr>
          <p:cNvPr id="185" name="Google Shape;185;p9"/>
          <p:cNvSpPr txBox="1"/>
          <p:nvPr/>
        </p:nvSpPr>
        <p:spPr>
          <a:xfrm>
            <a:off x="134400" y="1469550"/>
            <a:ext cx="2061000" cy="3548400"/>
          </a:xfrm>
          <a:prstGeom prst="rect">
            <a:avLst/>
          </a:prstGeom>
          <a:solidFill>
            <a:srgbClr val="D0E0E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highlight>
                <a:srgbClr val="FFFF00"/>
              </a:highlight>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highlight>
                <a:srgbClr val="FFFF00"/>
              </a:highlight>
              <a:latin typeface="Lato"/>
              <a:ea typeface="Lato"/>
              <a:cs typeface="Lato"/>
              <a:sym typeface="Lato"/>
            </a:endParaRPr>
          </a:p>
          <a:p>
            <a:pPr marL="0" marR="0" lvl="0" indent="0" algn="ctr" rtl="0">
              <a:lnSpc>
                <a:spcPct val="100000"/>
              </a:lnSpc>
              <a:spcBef>
                <a:spcPts val="0"/>
              </a:spcBef>
              <a:spcAft>
                <a:spcPts val="0"/>
              </a:spcAft>
              <a:buClr>
                <a:srgbClr val="000000"/>
              </a:buClr>
              <a:buSzPts val="1300"/>
              <a:buFont typeface="Arial"/>
              <a:buNone/>
            </a:pPr>
            <a:r>
              <a:rPr lang="fr-CA" sz="1100" b="1" i="0" u="none" strike="noStrike" cap="none">
                <a:solidFill>
                  <a:schemeClr val="dk1"/>
                </a:solidFill>
                <a:latin typeface="Calibri"/>
                <a:ea typeface="Calibri"/>
                <a:cs typeface="Calibri"/>
                <a:sym typeface="Calibri"/>
              </a:rPr>
              <a:t>Les calendriers de sélection de date constituent un problème connu.</a:t>
            </a:r>
            <a:endParaRPr sz="11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fr-CA" sz="11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GOV.UK</a:t>
            </a:r>
            <a:r>
              <a:rPr lang="fr-CA" sz="1100" b="0" i="0" u="none" strike="noStrike" cap="none">
                <a:solidFill>
                  <a:schemeClr val="dk1"/>
                </a:solidFill>
                <a:latin typeface="Calibri"/>
                <a:ea typeface="Calibri"/>
                <a:cs typeface="Calibri"/>
                <a:sym typeface="Calibri"/>
              </a:rPr>
              <a:t> recommande de n’utiliser un calendrier de sélection que si l’utilisateur·rice doit sélectionner une date dans un futur proche ou un passé récent.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300"/>
              <a:buFont typeface="Arial"/>
              <a:buNone/>
            </a:pPr>
            <a:r>
              <a:rPr lang="fr-CA" sz="11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US Web Design System</a:t>
            </a:r>
            <a:r>
              <a:rPr lang="fr-CA" sz="1100" b="0" i="0" u="none" strike="noStrike" cap="none">
                <a:solidFill>
                  <a:schemeClr val="dk1"/>
                </a:solidFill>
                <a:latin typeface="Calibri"/>
                <a:ea typeface="Calibri"/>
                <a:cs typeface="Calibri"/>
                <a:sym typeface="Calibri"/>
              </a:rPr>
              <a:t> recommande d’utiliser des champs de saisie textuelle pour le jour, le mois et l’année.</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chemeClr val="dk1"/>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1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1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endParaRPr sz="1000" b="0" i="0" u="none" strike="noStrike" cap="none">
              <a:solidFill>
                <a:schemeClr val="dk1"/>
              </a:solidFill>
              <a:latin typeface="Lato"/>
              <a:ea typeface="Lato"/>
              <a:cs typeface="Lato"/>
              <a:sym typeface="Lato"/>
            </a:endParaRPr>
          </a:p>
        </p:txBody>
      </p:sp>
      <p:sp>
        <p:nvSpPr>
          <p:cNvPr id="186" name="Google Shape;186;p9"/>
          <p:cNvSpPr txBox="1"/>
          <p:nvPr/>
        </p:nvSpPr>
        <p:spPr>
          <a:xfrm>
            <a:off x="5632575" y="1451750"/>
            <a:ext cx="725700" cy="277500"/>
          </a:xfrm>
          <a:prstGeom prst="rect">
            <a:avLst/>
          </a:pr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fr-CA" sz="1200" b="0" i="0" u="none" strike="noStrike" cap="none">
                <a:solidFill>
                  <a:schemeClr val="lt1"/>
                </a:solidFill>
                <a:latin typeface="Arial"/>
                <a:ea typeface="Arial"/>
                <a:cs typeface="Arial"/>
                <a:sym typeface="Arial"/>
              </a:rPr>
              <a:t>Après</a:t>
            </a:r>
            <a:endParaRPr sz="1200" b="0" i="0" u="none" strike="noStrike" cap="none">
              <a:solidFill>
                <a:schemeClr val="lt1"/>
              </a:solidFill>
              <a:latin typeface="Arial"/>
              <a:ea typeface="Arial"/>
              <a:cs typeface="Arial"/>
              <a:sym typeface="Arial"/>
            </a:endParaRPr>
          </a:p>
        </p:txBody>
      </p:sp>
      <p:grpSp>
        <p:nvGrpSpPr>
          <p:cNvPr id="187" name="Google Shape;187;p9"/>
          <p:cNvGrpSpPr/>
          <p:nvPr/>
        </p:nvGrpSpPr>
        <p:grpSpPr>
          <a:xfrm>
            <a:off x="935347" y="1582079"/>
            <a:ext cx="255954" cy="256007"/>
            <a:chOff x="5049725" y="2027900"/>
            <a:chExt cx="481750" cy="481850"/>
          </a:xfrm>
        </p:grpSpPr>
        <p:sp>
          <p:nvSpPr>
            <p:cNvPr id="188" name="Google Shape;188;p9"/>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89" name="Google Shape;189;p9"/>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0" name="Google Shape;190;p9"/>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1" name="Google Shape;191;p9"/>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2" name="Google Shape;192;p9"/>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3" name="Google Shape;193;p9"/>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4" name="Google Shape;194;p9"/>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5" name="Google Shape;195;p9"/>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1157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
        <p:nvSpPr>
          <p:cNvPr id="196" name="Google Shape;196;p9"/>
          <p:cNvSpPr txBox="1"/>
          <p:nvPr/>
        </p:nvSpPr>
        <p:spPr>
          <a:xfrm>
            <a:off x="5632613" y="3788850"/>
            <a:ext cx="3388500" cy="116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fr-CA" sz="1200" b="0" i="0" u="none" strike="noStrike" cap="none">
                <a:solidFill>
                  <a:srgbClr val="000000"/>
                </a:solidFill>
                <a:latin typeface="Calibri"/>
                <a:ea typeface="Calibri"/>
                <a:cs typeface="Calibri"/>
                <a:sym typeface="Calibri"/>
              </a:rPr>
              <a:t>Nouveau : champ de saisie textuelle pour l’année </a:t>
            </a:r>
            <a:br>
              <a:rPr lang="fr-CA" sz="1200" b="0" i="0" u="none" strike="noStrike" cap="none">
                <a:solidFill>
                  <a:srgbClr val="000000"/>
                </a:solidFill>
                <a:latin typeface="Calibri"/>
                <a:ea typeface="Calibri"/>
                <a:cs typeface="Calibri"/>
                <a:sym typeface="Calibri"/>
              </a:rPr>
            </a:br>
            <a:r>
              <a:rPr lang="fr-CA" sz="1200" b="0" i="0" u="none" strike="noStrike" cap="none">
                <a:solidFill>
                  <a:srgbClr val="000000"/>
                </a:solidFill>
                <a:latin typeface="Calibri"/>
                <a:ea typeface="Calibri"/>
                <a:cs typeface="Calibri"/>
                <a:sym typeface="Calibri"/>
              </a:rPr>
              <a:t>(saisir une année, cliquer sur les flèches pour atteindre une année)</a:t>
            </a:r>
            <a:endParaRPr sz="1200"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300"/>
              <a:buFont typeface="Arial"/>
              <a:buNone/>
            </a:pPr>
            <a:r>
              <a:rPr lang="fr-CA" sz="1200" b="0" i="0" u="none" strike="noStrike" cap="none">
                <a:solidFill>
                  <a:srgbClr val="000000"/>
                </a:solidFill>
                <a:latin typeface="Calibri"/>
                <a:ea typeface="Calibri"/>
                <a:cs typeface="Calibri"/>
                <a:sym typeface="Calibri"/>
              </a:rPr>
              <a:t>Nouveau: liste déroulante pour le mois</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2649</Words>
  <Application>Microsoft Office PowerPoint</Application>
  <PresentationFormat>On-screen Show (16:9)</PresentationFormat>
  <Paragraphs>275</Paragraphs>
  <Slides>25</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Lato</vt:lpstr>
      <vt:lpstr>Calibri</vt:lpstr>
      <vt:lpstr>Arial</vt:lpstr>
      <vt:lpstr>Helvetica Neue</vt:lpstr>
      <vt:lpstr>Simple Light</vt:lpstr>
      <vt:lpstr>Simple Light</vt:lpstr>
      <vt:lpstr>Rétroaction sur la page : améliorations au Régime canadien de soins dentaires  Itérations rapides après le lancement du programme  Février 2024</vt:lpstr>
      <vt:lpstr>Régime canadien de soins dentaires : approche itérative</vt:lpstr>
      <vt:lpstr>Méthode de collecte de rétroaction sur la page</vt:lpstr>
      <vt:lpstr>Approche d’analyse de la rétroaction sur les pages</vt:lpstr>
      <vt:lpstr>PowerPoint Presentation</vt:lpstr>
      <vt:lpstr>Principaux problèmes d’utilisabilité de la semaine 1</vt:lpstr>
      <vt:lpstr>Le calendrier de sélection de date de naissance était difficile à utiliser pour les personnes âgées.</vt:lpstr>
      <vt:lpstr>Sélecteur de date de naissance : difficulté pour les dates antérieures</vt:lpstr>
      <vt:lpstr>Le sélecteur de date amélioré a facilité la saisie d’une date de naissance</vt:lpstr>
      <vt:lpstr>Affichage du calendrier des demandes</vt:lpstr>
      <vt:lpstr>Frise chronologique, résultats et leçons</vt:lpstr>
      <vt:lpstr>L’alerte relative à la Prestation dentaire pour enfant a brouillé la piste de l’information pour les personnes âgées.</vt:lpstr>
      <vt:lpstr>Faible piste de l’information pour les personnes âgées sur la page index du Régime</vt:lpstr>
      <vt:lpstr>Faible piste de l’information pour les personnes âgées sur la page index du Régime</vt:lpstr>
      <vt:lpstr>Frise chronologique, résultats et leçons</vt:lpstr>
      <vt:lpstr>Le terme « revenu familial net rajusté » n’est pas clair pour les personnes âgées célibataires.</vt:lpstr>
      <vt:lpstr>Le terme « revenu familial net rajusté » n’est pas clair pour les personnes âgées célibataires.</vt:lpstr>
      <vt:lpstr>Retrait des critères d’admissibilité spécifiques sur les pages de navigation </vt:lpstr>
      <vt:lpstr>Le terme « revenu familial net rajusté » comprend les personnes célibataires</vt:lpstr>
      <vt:lpstr>Approche et principaux points à retenir</vt:lpstr>
      <vt:lpstr>Politique : qu’en est-il des personnes ayant une couverture dentaire partielle?</vt:lpstr>
      <vt:lpstr>Politique : qu’en est-il des personnes ayant une couverture dentaire partielle?</vt:lpstr>
      <vt:lpstr>Politique : qu’en est-il des personnes ayant une couverture dentaire partielle?</vt:lpstr>
      <vt:lpstr>Approche et principaux points à retenir</vt:lpstr>
      <vt:lpstr>Points à retenir Réduire les risques en testant tôt auprès des publics cibles, concevoir avec humilité. Préparer les responsables/approbateur·rice·s de contenu à des délais d’exécution serrés au cours de la semaine suivant le lancement. Approbations accélérées (modèle) Avoir un processus en place pour lire, résumer et communiquer les commentaires.  Communiquer les commentaires à tous les partenaires (de programme, politiques, multicanaux et ministériels) afin de considérer les problèmes sous tous les angles. Repérer tôt les gains rapides qui évitent les besoins de traduction ou les longues chaînes d’approbation. Soulever les questions relatives à la politique dès que possible, puisqu’elles risquent de prendre plus de temps à résoudre.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Rétroaction sur la page : améliorations au Régime canadien de soins dentaires  Itérations rapides après le lancement du programme  Février 2024</dc:title>
  <cp:lastModifiedBy>Rob Boudreau</cp:lastModifiedBy>
  <cp:revision>1</cp:revision>
  <dcterms:modified xsi:type="dcterms:W3CDTF">2024-03-07T22:23:32Z</dcterms:modified>
</cp:coreProperties>
</file>