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6" r:id="rId3"/>
    <p:sldId id="297" r:id="rId4"/>
    <p:sldId id="298" r:id="rId5"/>
    <p:sldId id="326" r:id="rId6"/>
    <p:sldId id="318" r:id="rId7"/>
    <p:sldId id="313" r:id="rId8"/>
    <p:sldId id="325" r:id="rId9"/>
    <p:sldId id="323" r:id="rId10"/>
    <p:sldId id="308" r:id="rId11"/>
    <p:sldId id="309" r:id="rId12"/>
    <p:sldId id="317" r:id="rId13"/>
    <p:sldId id="324" r:id="rId14"/>
    <p:sldId id="322" r:id="rId15"/>
    <p:sldId id="327" r:id="rId16"/>
    <p:sldId id="328" r:id="rId17"/>
    <p:sldId id="330" r:id="rId18"/>
    <p:sldId id="331" r:id="rId19"/>
    <p:sldId id="310" r:id="rId20"/>
    <p:sldId id="312" r:id="rId21"/>
    <p:sldId id="311" r:id="rId22"/>
    <p:sldId id="299" r:id="rId23"/>
    <p:sldId id="302" r:id="rId24"/>
    <p:sldId id="303" r:id="rId25"/>
    <p:sldId id="301" r:id="rId26"/>
    <p:sldId id="304" r:id="rId27"/>
    <p:sldId id="305" r:id="rId28"/>
    <p:sldId id="306" r:id="rId29"/>
    <p:sldId id="307" r:id="rId30"/>
    <p:sldId id="314" r:id="rId31"/>
    <p:sldId id="321" r:id="rId32"/>
    <p:sldId id="300"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51844" autoAdjust="0"/>
  </p:normalViewPr>
  <p:slideViewPr>
    <p:cSldViewPr snapToGrid="0">
      <p:cViewPr varScale="1">
        <p:scale>
          <a:sx n="59" d="100"/>
          <a:sy n="59" d="100"/>
        </p:scale>
        <p:origin x="25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45B12-B7A6-488F-A607-A1EA532DF8AC}" type="datetimeFigureOut">
              <a:rPr lang="en-CA" smtClean="0"/>
              <a:t>2021-09-13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B45BA-765D-4049-BEA7-EEF9F164B894}" type="slidenum">
              <a:rPr lang="en-CA" smtClean="0"/>
              <a:t>‹#›</a:t>
            </a:fld>
            <a:endParaRPr lang="en-CA"/>
          </a:p>
        </p:txBody>
      </p:sp>
    </p:spTree>
    <p:extLst>
      <p:ext uri="{BB962C8B-B14F-4D97-AF65-F5344CB8AC3E}">
        <p14:creationId xmlns:p14="http://schemas.microsoft.com/office/powerpoint/2010/main" val="173768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en-CA" sz="1200" dirty="0">
                <a:effectLst/>
                <a:latin typeface="Arial" panose="020B0604020202020204" pitchFamily="34" charset="0"/>
                <a:ea typeface="Calibri" panose="020F0502020204030204" pitchFamily="34" charset="0"/>
                <a:cs typeface="Times New Roman" panose="02020603050405020304" pitchFamily="18" charset="0"/>
              </a:rPr>
              <a:t>In May 2018, Real Property Services’ ADM Offices (K. Radford / </a:t>
            </a:r>
            <a:r>
              <a:rPr lang="en-CA" sz="1200" dirty="0" err="1">
                <a:effectLst/>
                <a:latin typeface="Arial" panose="020B0604020202020204" pitchFamily="34" charset="0"/>
                <a:ea typeface="Calibri" panose="020F0502020204030204" pitchFamily="34" charset="0"/>
                <a:cs typeface="Times New Roman" panose="02020603050405020304" pitchFamily="18" charset="0"/>
              </a:rPr>
              <a:t>M.Mills</a:t>
            </a:r>
            <a:r>
              <a:rPr lang="en-CA" sz="1200" dirty="0">
                <a:effectLst/>
                <a:latin typeface="Arial" panose="020B0604020202020204" pitchFamily="34" charset="0"/>
                <a:ea typeface="Calibri" panose="020F0502020204030204" pitchFamily="34" charset="0"/>
                <a:cs typeface="Times New Roman" panose="02020603050405020304" pitchFamily="18" charset="0"/>
              </a:rPr>
              <a:t>) as well as a section of the Strategic Planning, Administration and Renewal Sector moved in this space - 9A1 PDP tower 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200" dirty="0">
                <a:effectLst/>
                <a:latin typeface="Arial" panose="020B060402020202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200" dirty="0">
                <a:effectLst/>
                <a:latin typeface="Arial" panose="020B0604020202020204" pitchFamily="34" charset="0"/>
                <a:ea typeface="Calibri" panose="020F0502020204030204" pitchFamily="34" charset="0"/>
                <a:cs typeface="Times New Roman" panose="02020603050405020304" pitchFamily="18" charset="0"/>
              </a:rPr>
              <a:t>The space uses 928.5 m2.</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200" dirty="0">
                <a:effectLst/>
                <a:latin typeface="Arial" panose="020B0604020202020204" pitchFamily="34" charset="0"/>
                <a:ea typeface="Calibri" panose="020F0502020204030204" pitchFamily="34" charset="0"/>
                <a:cs typeface="Times New Roman" panose="02020603050405020304" pitchFamily="18" charset="0"/>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200" dirty="0">
                <a:effectLst/>
                <a:latin typeface="Arial" panose="020B0604020202020204" pitchFamily="34" charset="0"/>
                <a:ea typeface="Calibri" panose="020F0502020204030204" pitchFamily="34" charset="0"/>
                <a:cs typeface="Times New Roman" panose="02020603050405020304" pitchFamily="18" charset="0"/>
              </a:rPr>
              <a:t>85 employees have been assigned to this floor, making the utilization ratio at 10.9 Um2 per FTE. </a:t>
            </a:r>
          </a:p>
          <a:p>
            <a:pPr marL="0" marR="0">
              <a:lnSpc>
                <a:spcPts val="18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After some time to adjust, </a:t>
            </a:r>
            <a:r>
              <a:rPr lang="en-US" sz="12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the space could host approximately 15 additional occupants</a:t>
            </a:r>
            <a:r>
              <a:rPr lang="en-US" sz="1200" dirty="0">
                <a:effectLst/>
                <a:latin typeface="Arial" panose="020B0604020202020204" pitchFamily="34" charset="0"/>
                <a:ea typeface="Calibri" panose="020F0502020204030204" pitchFamily="34" charset="0"/>
                <a:cs typeface="Times New Roman" panose="02020603050405020304" pitchFamily="18" charset="0"/>
              </a:rPr>
              <a:t> – on an occasional basis – which would bring utilization to 9.3 m2 per FTE.</a:t>
            </a:r>
            <a:endParaRPr lang="en-CA" sz="12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CA" sz="12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would represent a 36% reduction in space use compared to the WP 2.0 standards and a 42% reduction to the 16 m2 usable per FTE which most departments are currently using for the legacy environments.</a:t>
            </a:r>
          </a:p>
          <a:p>
            <a:pPr marL="342900" marR="0" lvl="0" indent="-342900" algn="just">
              <a:lnSpc>
                <a:spcPct val="115000"/>
              </a:lnSpc>
              <a:spcBef>
                <a:spcPts val="0"/>
              </a:spcBef>
              <a:spcAft>
                <a:spcPts val="0"/>
              </a:spcAft>
              <a:buFont typeface="Symbol" panose="05050102010706020507" pitchFamily="18" charset="2"/>
              <a:buChar cha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a:t>
            </a:fld>
            <a:endParaRPr lang="en-CA"/>
          </a:p>
        </p:txBody>
      </p:sp>
    </p:spTree>
    <p:extLst>
      <p:ext uri="{BB962C8B-B14F-4D97-AF65-F5344CB8AC3E}">
        <p14:creationId xmlns:p14="http://schemas.microsoft.com/office/powerpoint/2010/main" val="184206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In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transitional zones </a:t>
            </a:r>
            <a:r>
              <a:rPr lang="en-CA" sz="1800" dirty="0">
                <a:effectLst/>
                <a:latin typeface="Arial" panose="020B0604020202020204" pitchFamily="34" charset="0"/>
                <a:ea typeface="Calibri" panose="020F0502020204030204" pitchFamily="34" charset="0"/>
                <a:cs typeface="Times New Roman" panose="02020603050405020304" pitchFamily="18" charset="0"/>
              </a:rPr>
              <a:t>such as this one, socialization and group collaboration is promoted and strongly encouraged. Providing a variety of group </a:t>
            </a:r>
            <a:r>
              <a:rPr lang="en-CA" sz="1800" dirty="0" err="1">
                <a:effectLst/>
                <a:latin typeface="Arial" panose="020B0604020202020204" pitchFamily="34" charset="0"/>
                <a:ea typeface="Calibri" panose="020F0502020204030204" pitchFamily="34" charset="0"/>
                <a:cs typeface="Times New Roman" panose="02020603050405020304" pitchFamily="18" charset="0"/>
              </a:rPr>
              <a:t>workpoints</a:t>
            </a:r>
            <a:r>
              <a:rPr lang="en-CA" sz="1800" dirty="0">
                <a:effectLst/>
                <a:latin typeface="Arial" panose="020B0604020202020204" pitchFamily="34" charset="0"/>
                <a:ea typeface="Calibri" panose="020F0502020204030204" pitchFamily="34" charset="0"/>
                <a:cs typeface="Times New Roman" panose="02020603050405020304" pitchFamily="18" charset="0"/>
              </a:rPr>
              <a:t>, and locating these activities away from the Quiet Zone, it is possible to achieve a balance within the workplace which supports all types of work activities and work styles.</a:t>
            </a:r>
          </a:p>
          <a:p>
            <a:pPr marL="342900" marR="0" lvl="0" indent="-342900" algn="just">
              <a:lnSpc>
                <a:spcPct val="115000"/>
              </a:lnSpc>
              <a:spcBef>
                <a:spcPts val="0"/>
              </a:spcBef>
              <a:spcAft>
                <a:spcPts val="0"/>
              </a:spcAft>
              <a:buFont typeface="Symbol" panose="05050102010706020507" pitchFamily="18" charset="2"/>
              <a:buChar char=""/>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r>
              <a:rPr lang="en-CA" sz="2800" dirty="0"/>
              <a:t>COLLABORATIVE WORKPOINTS </a:t>
            </a:r>
          </a:p>
          <a:p>
            <a:pPr marL="0" marR="0" lvl="0" indent="0" algn="just">
              <a:lnSpc>
                <a:spcPct val="115000"/>
              </a:lnSpc>
              <a:spcBef>
                <a:spcPts val="0"/>
              </a:spcBef>
              <a:spcAft>
                <a:spcPts val="0"/>
              </a:spcAft>
              <a:buFont typeface="Symbol" panose="05050102010706020507" pitchFamily="18" charset="2"/>
              <a:buNone/>
            </a:pPr>
            <a:endParaRPr lang="en-CA" sz="2800" dirty="0"/>
          </a:p>
          <a:p>
            <a:pPr marL="0" marR="0" lvl="0" indent="0" algn="just">
              <a:lnSpc>
                <a:spcPct val="115000"/>
              </a:lnSpc>
              <a:spcBef>
                <a:spcPts val="0"/>
              </a:spcBef>
              <a:spcAft>
                <a:spcPts val="0"/>
              </a:spcAft>
              <a:buFont typeface="Symbol" panose="05050102010706020507" pitchFamily="18" charset="2"/>
              <a:buNone/>
            </a:pPr>
            <a:r>
              <a:rPr lang="en-CA" sz="2800" dirty="0" err="1"/>
              <a:t>GCworkplace</a:t>
            </a:r>
            <a:r>
              <a:rPr lang="en-CA" sz="2800" dirty="0"/>
              <a:t> features a wide variety of both open and enclosed collaborative </a:t>
            </a:r>
            <a:r>
              <a:rPr lang="en-CA" sz="2800" dirty="0" err="1"/>
              <a:t>workpoints</a:t>
            </a:r>
            <a:r>
              <a:rPr lang="en-CA" sz="2800" dirty="0"/>
              <a:t>, promoting spontaneous interaction and ideas sharing as well as planned collaborative activities. The use of shared monitors and smart screens, writeable surfaces and reconfigurable furnishings allow groups to make the most of shared spaces. Collaborative </a:t>
            </a:r>
            <a:r>
              <a:rPr lang="en-CA" sz="2800" dirty="0" err="1"/>
              <a:t>workpoints</a:t>
            </a:r>
            <a:r>
              <a:rPr lang="en-CA" sz="2800" dirty="0"/>
              <a:t> provide a variety of formal and informal meeting spaces.</a:t>
            </a:r>
          </a:p>
          <a:p>
            <a:pPr marL="0" marR="0" lvl="0" indent="0" algn="just">
              <a:lnSpc>
                <a:spcPct val="115000"/>
              </a:lnSpc>
              <a:spcBef>
                <a:spcPts val="0"/>
              </a:spcBef>
              <a:spcAft>
                <a:spcPts val="0"/>
              </a:spcAft>
              <a:buFont typeface="Symbol" panose="05050102010706020507" pitchFamily="18" charset="2"/>
              <a:buNone/>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Enclosed/Collaborative: The medium meeting room is an e</a:t>
            </a:r>
            <a:r>
              <a:rPr lang="en-CA" sz="2800" dirty="0"/>
              <a:t>nclosed meeting room for up to 12 people.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There are two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Business Centers </a:t>
            </a:r>
            <a:r>
              <a:rPr lang="en-CA" sz="1800" dirty="0">
                <a:effectLst/>
                <a:latin typeface="Arial" panose="020B0604020202020204" pitchFamily="34" charset="0"/>
                <a:ea typeface="Calibri" panose="020F0502020204030204" pitchFamily="34" charset="0"/>
                <a:cs typeface="Times New Roman" panose="02020603050405020304" pitchFamily="18" charset="0"/>
              </a:rPr>
              <a:t>on this floor. Employees can find supplies and common work tools in these locations.</a:t>
            </a:r>
          </a:p>
          <a:p>
            <a:pPr marL="342900" marR="0" lvl="0" indent="-342900" algn="just">
              <a:lnSpc>
                <a:spcPct val="115000"/>
              </a:lnSpc>
              <a:spcBef>
                <a:spcPts val="0"/>
              </a:spcBef>
              <a:spcAft>
                <a:spcPts val="0"/>
              </a:spcAft>
              <a:buFont typeface="Symbol" panose="05050102010706020507" pitchFamily="18" charset="2"/>
              <a:buChar char=""/>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6858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10</a:t>
            </a:fld>
            <a:endParaRPr lang="en-CA"/>
          </a:p>
        </p:txBody>
      </p:sp>
    </p:spTree>
    <p:extLst>
      <p:ext uri="{BB962C8B-B14F-4D97-AF65-F5344CB8AC3E}">
        <p14:creationId xmlns:p14="http://schemas.microsoft.com/office/powerpoint/2010/main" val="21793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Enclosed</a:t>
            </a:r>
            <a:r>
              <a:rPr lang="fr-CA" dirty="0"/>
              <a:t>/</a:t>
            </a:r>
            <a:r>
              <a:rPr lang="fr-CA" dirty="0" err="1"/>
              <a:t>Transitional</a:t>
            </a:r>
            <a:r>
              <a:rPr lang="fr-CA" dirty="0"/>
              <a:t>: The large meeting room </a:t>
            </a:r>
            <a:r>
              <a:rPr lang="fr-CA" dirty="0" err="1"/>
              <a:t>is</a:t>
            </a:r>
            <a:r>
              <a:rPr lang="fr-CA" dirty="0"/>
              <a:t> an e</a:t>
            </a:r>
            <a:r>
              <a:rPr lang="en-CA" dirty="0" err="1"/>
              <a:t>nclosed</a:t>
            </a:r>
            <a:r>
              <a:rPr lang="en-CA" dirty="0"/>
              <a:t> meeting room for up to 20 people.</a:t>
            </a: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In the larger boardrooms –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benching system </a:t>
            </a:r>
            <a:r>
              <a:rPr lang="en-CA" sz="1800" dirty="0">
                <a:effectLst/>
                <a:latin typeface="Arial" panose="020B0604020202020204" pitchFamily="34" charset="0"/>
                <a:ea typeface="Calibri" panose="020F0502020204030204" pitchFamily="34" charset="0"/>
                <a:cs typeface="Times New Roman" panose="02020603050405020304" pitchFamily="18" charset="0"/>
              </a:rPr>
              <a:t>were added to maximize listening spaces.</a:t>
            </a:r>
          </a:p>
          <a:p>
            <a:pPr marL="0" marR="0" lvl="0" indent="0" algn="just">
              <a:lnSpc>
                <a:spcPct val="115000"/>
              </a:lnSpc>
              <a:spcBef>
                <a:spcPts val="0"/>
              </a:spcBef>
              <a:spcAft>
                <a:spcPts val="0"/>
              </a:spcAft>
              <a:buFont typeface="Symbol" panose="05050102010706020507" pitchFamily="18" charset="2"/>
              <a:buNone/>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They are all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bookable </a:t>
            </a:r>
            <a:r>
              <a:rPr lang="en-CA" sz="1800" dirty="0">
                <a:effectLst/>
                <a:latin typeface="Arial" panose="020B0604020202020204" pitchFamily="34" charset="0"/>
                <a:ea typeface="Calibri" panose="020F0502020204030204" pitchFamily="34" charset="0"/>
                <a:cs typeface="Times New Roman" panose="02020603050405020304" pitchFamily="18" charset="0"/>
              </a:rPr>
              <a:t>and equipped with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AV</a:t>
            </a:r>
            <a:r>
              <a:rPr lang="en-CA" sz="1800" dirty="0">
                <a:effectLst/>
                <a:latin typeface="Arial" panose="020B0604020202020204" pitchFamily="34" charset="0"/>
                <a:ea typeface="Calibri" panose="020F0502020204030204" pitchFamily="34" charset="0"/>
                <a:cs typeface="Times New Roman" panose="02020603050405020304" pitchFamily="18" charset="0"/>
              </a:rPr>
              <a:t> and </a:t>
            </a:r>
            <a:r>
              <a:rPr lang="en-CA" sz="1800" dirty="0" err="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ClickShare</a:t>
            </a:r>
            <a:r>
              <a:rPr lang="en-CA" sz="1800" dirty="0">
                <a:effectLst/>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gn="just">
              <a:lnSpc>
                <a:spcPct val="115000"/>
              </a:lnSpc>
              <a:spcBef>
                <a:spcPts val="0"/>
              </a:spcBef>
              <a:spcAft>
                <a:spcPts val="0"/>
              </a:spcAft>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FUN FACT - GREEN</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endParaRPr lang="en-US"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In the pre-Workplace Satisfaction Survey (while occupying 3B3), 93% of agree that they were provided the right tools to support the paper free environment and 90% agree that their workplace is primarily paperless.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11</a:t>
            </a:fld>
            <a:endParaRPr lang="en-CA"/>
          </a:p>
        </p:txBody>
      </p:sp>
    </p:spTree>
    <p:extLst>
      <p:ext uri="{BB962C8B-B14F-4D97-AF65-F5344CB8AC3E}">
        <p14:creationId xmlns:p14="http://schemas.microsoft.com/office/powerpoint/2010/main" val="302247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Enclosed</a:t>
            </a:r>
            <a:r>
              <a:rPr lang="fr-CA" dirty="0"/>
              <a:t>/collaborative: the </a:t>
            </a:r>
            <a:r>
              <a:rPr lang="fr-CA" dirty="0" err="1"/>
              <a:t>work</a:t>
            </a:r>
            <a:r>
              <a:rPr lang="fr-CA" dirty="0"/>
              <a:t> room </a:t>
            </a:r>
            <a:r>
              <a:rPr lang="fr-CA" dirty="0" err="1"/>
              <a:t>is</a:t>
            </a:r>
            <a:r>
              <a:rPr lang="fr-CA" dirty="0"/>
              <a:t> an </a:t>
            </a:r>
            <a:r>
              <a:rPr lang="en-CA" dirty="0"/>
              <a:t>enclosed room for team work or meetings for up to 4 people</a:t>
            </a:r>
          </a:p>
        </p:txBody>
      </p:sp>
      <p:sp>
        <p:nvSpPr>
          <p:cNvPr id="4" name="Slide Number Placeholder 3"/>
          <p:cNvSpPr>
            <a:spLocks noGrp="1"/>
          </p:cNvSpPr>
          <p:nvPr>
            <p:ph type="sldNum" sz="quarter" idx="5"/>
          </p:nvPr>
        </p:nvSpPr>
        <p:spPr/>
        <p:txBody>
          <a:bodyPr/>
          <a:lstStyle/>
          <a:p>
            <a:fld id="{43EB45BA-765D-4049-BEA7-EEF9F164B894}" type="slidenum">
              <a:rPr lang="en-CA" smtClean="0"/>
              <a:t>12</a:t>
            </a:fld>
            <a:endParaRPr lang="en-CA"/>
          </a:p>
        </p:txBody>
      </p:sp>
    </p:spTree>
    <p:extLst>
      <p:ext uri="{BB962C8B-B14F-4D97-AF65-F5344CB8AC3E}">
        <p14:creationId xmlns:p14="http://schemas.microsoft.com/office/powerpoint/2010/main" val="3196790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Open collaborative: The </a:t>
            </a:r>
            <a:r>
              <a:rPr lang="fr-CA" dirty="0" err="1"/>
              <a:t>huddle</a:t>
            </a:r>
            <a:r>
              <a:rPr lang="fr-CA" dirty="0"/>
              <a:t> </a:t>
            </a:r>
            <a:r>
              <a:rPr lang="fr-CA" dirty="0" err="1"/>
              <a:t>is</a:t>
            </a:r>
            <a:r>
              <a:rPr lang="fr-CA" dirty="0"/>
              <a:t> an i</a:t>
            </a:r>
            <a:r>
              <a:rPr lang="en-CA" dirty="0" err="1"/>
              <a:t>nformal</a:t>
            </a:r>
            <a:r>
              <a:rPr lang="en-CA" dirty="0"/>
              <a:t> open or semi enclosed area for short- to mid-term meetings</a:t>
            </a:r>
          </a:p>
        </p:txBody>
      </p:sp>
      <p:sp>
        <p:nvSpPr>
          <p:cNvPr id="4" name="Slide Number Placeholder 3"/>
          <p:cNvSpPr>
            <a:spLocks noGrp="1"/>
          </p:cNvSpPr>
          <p:nvPr>
            <p:ph type="sldNum" sz="quarter" idx="5"/>
          </p:nvPr>
        </p:nvSpPr>
        <p:spPr/>
        <p:txBody>
          <a:bodyPr/>
          <a:lstStyle/>
          <a:p>
            <a:fld id="{43EB45BA-765D-4049-BEA7-EEF9F164B894}" type="slidenum">
              <a:rPr lang="en-CA" smtClean="0"/>
              <a:t>13</a:t>
            </a:fld>
            <a:endParaRPr lang="en-CA"/>
          </a:p>
        </p:txBody>
      </p:sp>
    </p:spTree>
    <p:extLst>
      <p:ext uri="{BB962C8B-B14F-4D97-AF65-F5344CB8AC3E}">
        <p14:creationId xmlns:p14="http://schemas.microsoft.com/office/powerpoint/2010/main" val="4242685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Open collaborative: The </a:t>
            </a:r>
            <a:r>
              <a:rPr lang="fr-CA" dirty="0" err="1"/>
              <a:t>huddle</a:t>
            </a:r>
            <a:r>
              <a:rPr lang="fr-CA" dirty="0"/>
              <a:t> </a:t>
            </a:r>
            <a:r>
              <a:rPr lang="fr-CA" dirty="0" err="1"/>
              <a:t>is</a:t>
            </a:r>
            <a:r>
              <a:rPr lang="fr-CA" dirty="0"/>
              <a:t> an </a:t>
            </a:r>
            <a:r>
              <a:rPr lang="en-CA" dirty="0"/>
              <a:t>informal open or semi-enclosed area for short- to mid-term meetings.</a:t>
            </a: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14</a:t>
            </a:fld>
            <a:endParaRPr lang="en-CA"/>
          </a:p>
        </p:txBody>
      </p:sp>
    </p:spTree>
    <p:extLst>
      <p:ext uri="{BB962C8B-B14F-4D97-AF65-F5344CB8AC3E}">
        <p14:creationId xmlns:p14="http://schemas.microsoft.com/office/powerpoint/2010/main" val="116343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The kitchenette provides a view of the Ottawa River, Supreme Court (and Parliament). Before the floor was renovated, there were offices in this corner. Now, this magnificent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view can be shared </a:t>
            </a:r>
            <a:r>
              <a:rPr lang="en-CA" sz="1800" dirty="0">
                <a:effectLst/>
                <a:latin typeface="Arial" panose="020B0604020202020204" pitchFamily="34" charset="0"/>
                <a:ea typeface="Calibri" panose="020F0502020204030204" pitchFamily="34" charset="0"/>
                <a:cs typeface="Times New Roman" panose="02020603050405020304" pitchFamily="18" charset="0"/>
              </a:rPr>
              <a:t>with all employees and visitors on the floor.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Canadian wood </a:t>
            </a:r>
            <a:r>
              <a:rPr lang="en-CA" sz="1800" dirty="0">
                <a:effectLst/>
                <a:latin typeface="Arial" panose="020B0604020202020204" pitchFamily="34" charset="0"/>
                <a:ea typeface="Calibri" panose="020F0502020204030204" pitchFamily="34" charset="0"/>
                <a:cs typeface="Times New Roman" panose="02020603050405020304" pitchFamily="18" charset="0"/>
              </a:rPr>
              <a:t>(maple) was used in the construction and design features – here in the kitchenette and you will see it elsewhere on the floor as well.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Just a note on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accessibility</a:t>
            </a:r>
            <a:r>
              <a:rPr lang="en-CA" sz="1800" dirty="0">
                <a:effectLst/>
                <a:latin typeface="Arial" panose="020B0604020202020204" pitchFamily="34" charset="0"/>
                <a:ea typeface="Calibri" panose="020F0502020204030204" pitchFamily="34" charset="0"/>
                <a:cs typeface="Times New Roman" panose="02020603050405020304" pitchFamily="18" charset="0"/>
              </a:rPr>
              <a:t> here. You will notice that the two micro-waves are at different heights and the two sinks as well. While two sinks is not ‘standard’, it’s a small detail to add but greatly appreciated by employees.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Seating in the kitchen can be used as </a:t>
            </a:r>
            <a:r>
              <a:rPr lang="en-CA" sz="1800" dirty="0" err="1">
                <a:effectLst/>
                <a:latin typeface="Arial" panose="020B0604020202020204" pitchFamily="34" charset="0"/>
                <a:ea typeface="Calibri" panose="020F0502020204030204" pitchFamily="34" charset="0"/>
                <a:cs typeface="Times New Roman" panose="02020603050405020304" pitchFamily="18" charset="0"/>
              </a:rPr>
              <a:t>workpoints</a:t>
            </a:r>
            <a:r>
              <a:rPr lang="en-CA" sz="1800" dirty="0">
                <a:effectLst/>
                <a:latin typeface="Arial" panose="020B0604020202020204" pitchFamily="34" charset="0"/>
                <a:ea typeface="Calibri" panose="020F0502020204030204" pitchFamily="34" charset="0"/>
                <a:cs typeface="Times New Roman" panose="02020603050405020304" pitchFamily="18" charset="0"/>
              </a:rPr>
              <a:t>. We made sure to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add power </a:t>
            </a:r>
            <a:r>
              <a:rPr lang="en-CA" sz="1800" dirty="0">
                <a:effectLst/>
                <a:latin typeface="Arial" panose="020B0604020202020204" pitchFamily="34" charset="0"/>
                <a:ea typeface="Calibri" panose="020F0502020204030204" pitchFamily="34" charset="0"/>
                <a:cs typeface="Times New Roman" panose="02020603050405020304" pitchFamily="18" charset="0"/>
              </a:rPr>
              <a:t>along the windows so people can plug in if they need to work here for some time during the day.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15</a:t>
            </a:fld>
            <a:endParaRPr lang="en-CA"/>
          </a:p>
        </p:txBody>
      </p:sp>
    </p:spTree>
    <p:extLst>
      <p:ext uri="{BB962C8B-B14F-4D97-AF65-F5344CB8AC3E}">
        <p14:creationId xmlns:p14="http://schemas.microsoft.com/office/powerpoint/2010/main" val="2703426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We will now proceed to the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quiet zone</a:t>
            </a:r>
            <a:r>
              <a:rPr lang="en-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Determining zones and identifying them as such help inform users</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how the space should be used.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The Quiet Zone includes open, semi-enclosed, and enclosed individual </a:t>
            </a:r>
            <a:r>
              <a:rPr lang="en-CA" sz="1800" dirty="0" err="1">
                <a:effectLst/>
                <a:latin typeface="Arial" panose="020B0604020202020204" pitchFamily="34" charset="0"/>
                <a:ea typeface="Calibri" panose="020F0502020204030204" pitchFamily="34" charset="0"/>
                <a:cs typeface="Times New Roman" panose="02020603050405020304" pitchFamily="18" charset="0"/>
              </a:rPr>
              <a:t>workpoints</a:t>
            </a:r>
            <a:r>
              <a:rPr lang="en-CA" sz="1800" dirty="0">
                <a:effectLst/>
                <a:latin typeface="Arial" panose="020B0604020202020204" pitchFamily="34" charset="0"/>
                <a:ea typeface="Calibri" panose="020F0502020204030204" pitchFamily="34" charset="0"/>
                <a:cs typeface="Times New Roman" panose="02020603050405020304" pitchFamily="18" charset="0"/>
              </a:rPr>
              <a:t>. In these zones, the intent is to encourage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individual focus work</a:t>
            </a:r>
            <a:r>
              <a:rPr lang="en-CA" sz="1800" dirty="0">
                <a:effectLst/>
                <a:latin typeface="Arial" panose="020B0604020202020204" pitchFamily="34" charset="0"/>
                <a:ea typeface="Calibri" panose="020F0502020204030204" pitchFamily="34" charset="0"/>
                <a:cs typeface="Times New Roman" panose="02020603050405020304" pitchFamily="18" charset="0"/>
              </a:rPr>
              <a:t>, to support the need for quiet or private spaces, in an area that should be free of distractions.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Noise levels </a:t>
            </a:r>
            <a:r>
              <a:rPr lang="en-CA" sz="1800" dirty="0">
                <a:effectLst/>
                <a:latin typeface="Arial" panose="020B0604020202020204" pitchFamily="34" charset="0"/>
                <a:ea typeface="Calibri" panose="020F0502020204030204" pitchFamily="34" charset="0"/>
                <a:cs typeface="Times New Roman" panose="02020603050405020304" pitchFamily="18" charset="0"/>
              </a:rPr>
              <a:t>here are expected to be lower than anywhere else on the floor. A behavioral shift must happen when entering this zone, and usually employers will put up signs to remind employees to stay quiet.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19</a:t>
            </a:fld>
            <a:endParaRPr lang="en-CA"/>
          </a:p>
        </p:txBody>
      </p:sp>
    </p:spTree>
    <p:extLst>
      <p:ext uri="{BB962C8B-B14F-4D97-AF65-F5344CB8AC3E}">
        <p14:creationId xmlns:p14="http://schemas.microsoft.com/office/powerpoint/2010/main" val="291397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Stop #5: </a:t>
            </a:r>
            <a:r>
              <a:rPr lang="en-US" sz="1800" b="1" dirty="0">
                <a:solidFill>
                  <a:srgbClr val="009999"/>
                </a:solidFill>
                <a:effectLst/>
                <a:latin typeface="Arial" panose="020B0604020202020204" pitchFamily="34" charset="0"/>
                <a:ea typeface="Calibri" panose="020F0502020204030204" pitchFamily="34" charset="0"/>
              </a:rPr>
              <a:t>In-between Quiet and Executive zones</a:t>
            </a:r>
            <a:r>
              <a:rPr lang="en-US" sz="1800" dirty="0">
                <a:effectLst/>
                <a:latin typeface="Arial" panose="020B060402020202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Again, this is huddle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workpoint</a:t>
            </a:r>
            <a:r>
              <a:rPr lang="en-US" sz="1800" dirty="0">
                <a:effectLst/>
                <a:latin typeface="Arial" panose="020B0604020202020204" pitchFamily="34" charset="0"/>
                <a:ea typeface="Calibri" panose="020F0502020204030204" pitchFamily="34" charset="0"/>
                <a:cs typeface="Times New Roman" panose="02020603050405020304" pitchFamily="18" charset="0"/>
              </a:rPr>
              <a:t>, a semi-enclosed area for short to mid-term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We’ve seen many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meeting rooms </a:t>
            </a:r>
            <a:r>
              <a:rPr lang="en-CA" sz="1800" dirty="0">
                <a:effectLst/>
                <a:latin typeface="Arial" panose="020B0604020202020204" pitchFamily="34" charset="0"/>
                <a:ea typeface="Calibri" panose="020F0502020204030204" pitchFamily="34" charset="0"/>
                <a:cs typeface="Times New Roman" panose="02020603050405020304" pitchFamily="18" charset="0"/>
              </a:rPr>
              <a:t>up to here.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They are all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bookable </a:t>
            </a:r>
            <a:r>
              <a:rPr lang="en-CA" sz="1800" dirty="0">
                <a:effectLst/>
                <a:latin typeface="Arial" panose="020B0604020202020204" pitchFamily="34" charset="0"/>
                <a:ea typeface="Calibri" panose="020F0502020204030204" pitchFamily="34" charset="0"/>
                <a:cs typeface="Times New Roman" panose="02020603050405020304" pitchFamily="18" charset="0"/>
              </a:rPr>
              <a:t>and equipped with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AV</a:t>
            </a:r>
            <a:r>
              <a:rPr lang="en-CA" sz="1800" dirty="0">
                <a:effectLst/>
                <a:latin typeface="Arial" panose="020B0604020202020204" pitchFamily="34" charset="0"/>
                <a:ea typeface="Calibri" panose="020F0502020204030204" pitchFamily="34" charset="0"/>
                <a:cs typeface="Times New Roman" panose="02020603050405020304" pitchFamily="18" charset="0"/>
              </a:rPr>
              <a:t> and </a:t>
            </a:r>
            <a:r>
              <a:rPr lang="en-CA" sz="1800" dirty="0" err="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ClickShare</a:t>
            </a:r>
            <a:r>
              <a:rPr lang="en-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Wi-Fi </a:t>
            </a:r>
            <a:r>
              <a:rPr lang="en-CA" sz="1800" dirty="0">
                <a:effectLst/>
                <a:latin typeface="Arial" panose="020B0604020202020204" pitchFamily="34" charset="0"/>
                <a:ea typeface="Calibri" panose="020F0502020204030204" pitchFamily="34" charset="0"/>
                <a:cs typeface="Times New Roman" panose="02020603050405020304" pitchFamily="18" charset="0"/>
              </a:rPr>
              <a:t>is available everywhere on the floor.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20</a:t>
            </a:fld>
            <a:endParaRPr lang="en-CA"/>
          </a:p>
        </p:txBody>
      </p:sp>
    </p:spTree>
    <p:extLst>
      <p:ext uri="{BB962C8B-B14F-4D97-AF65-F5344CB8AC3E}">
        <p14:creationId xmlns:p14="http://schemas.microsoft.com/office/powerpoint/2010/main" val="2318926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This room (908) - which we call a work room, has definitively a different feel to it.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a:lnSpc>
                <a:spcPts val="1800"/>
              </a:lnSpc>
              <a:spcBef>
                <a:spcPts val="0"/>
              </a:spcBef>
              <a:spcAft>
                <a:spcPts val="0"/>
              </a:spcAft>
            </a:pPr>
            <a:r>
              <a:rPr lang="en-US"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FUN FACT – EMPLOYEE ENGAGEMENT</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The names of all the rooms and meeting rooms you have seen have been selected by employees through a contest. Each zone has a theme:</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Collab zone: Famous Historic Canadian Sites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Quiet zone: Canadian Rivers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Executive zone: Famous Landmarks in Canada</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CA"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What a great way to engage employees in the process!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21</a:t>
            </a:fld>
            <a:endParaRPr lang="en-CA"/>
          </a:p>
        </p:txBody>
      </p:sp>
    </p:spTree>
    <p:extLst>
      <p:ext uri="{BB962C8B-B14F-4D97-AF65-F5344CB8AC3E}">
        <p14:creationId xmlns:p14="http://schemas.microsoft.com/office/powerpoint/2010/main" val="329976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Stop #6: Executive Zone (specialized area) </a:t>
            </a:r>
            <a:r>
              <a:rPr lang="en-CA" sz="18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r>
              <a:rPr lang="en-US"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In this particular case, it was an ADMO suite, first time testing it with </a:t>
            </a:r>
            <a:r>
              <a:rPr lang="en-US" sz="1800" b="1" dirty="0" err="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GCworkplace</a:t>
            </a:r>
            <a:r>
              <a:rPr lang="en-US"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CA" dirty="0"/>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A particular aspect of this space is that it includes an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ADM</a:t>
            </a:r>
            <a:r>
              <a:rPr lang="en-CA" sz="1800" dirty="0">
                <a:effectLst/>
                <a:latin typeface="Arial" panose="020B0604020202020204" pitchFamily="34" charset="0"/>
                <a:ea typeface="Calibri" panose="020F0502020204030204" pitchFamily="34" charset="0"/>
                <a:cs typeface="Times New Roman" panose="02020603050405020304" pitchFamily="18" charset="0"/>
              </a:rPr>
              <a:t>, an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AADM</a:t>
            </a:r>
            <a:r>
              <a:rPr lang="en-CA" sz="1800" dirty="0">
                <a:effectLst/>
                <a:latin typeface="Arial" panose="020B0604020202020204" pitchFamily="34" charset="0"/>
                <a:ea typeface="Calibri" panose="020F0502020204030204" pitchFamily="34" charset="0"/>
                <a:cs typeface="Times New Roman" panose="02020603050405020304" pitchFamily="18" charset="0"/>
              </a:rPr>
              <a:t>, one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DG </a:t>
            </a:r>
            <a:r>
              <a:rPr lang="en-CA" sz="1800" dirty="0">
                <a:effectLst/>
                <a:latin typeface="Arial" panose="020B0604020202020204" pitchFamily="34" charset="0"/>
                <a:ea typeface="Calibri" panose="020F0502020204030204" pitchFamily="34" charset="0"/>
                <a:cs typeface="Times New Roman" panose="02020603050405020304" pitchFamily="18" charset="0"/>
              </a:rPr>
              <a:t>and a few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directors </a:t>
            </a:r>
            <a:r>
              <a:rPr lang="en-CA" sz="1800" dirty="0">
                <a:effectLst/>
                <a:latin typeface="Arial" panose="020B0604020202020204" pitchFamily="34" charset="0"/>
                <a:ea typeface="Calibri" panose="020F0502020204030204" pitchFamily="34" charset="0"/>
                <a:cs typeface="Times New Roman" panose="02020603050405020304" pitchFamily="18" charset="0"/>
              </a:rPr>
              <a:t>with their respective support teams.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This zone is where you would usually find ADMO’s team.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The zone is designed for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ADMs touching down </a:t>
            </a:r>
            <a:r>
              <a:rPr lang="en-CA" sz="1800" dirty="0">
                <a:effectLst/>
                <a:latin typeface="Arial" panose="020B0604020202020204" pitchFamily="34" charset="0"/>
                <a:ea typeface="Calibri" panose="020F0502020204030204" pitchFamily="34" charset="0"/>
                <a:cs typeface="Times New Roman" panose="02020603050405020304" pitchFamily="18" charset="0"/>
              </a:rPr>
              <a:t>and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meeting</a:t>
            </a:r>
            <a:r>
              <a:rPr lang="en-CA" sz="1800" dirty="0">
                <a:effectLst/>
                <a:latin typeface="Arial" panose="020B0604020202020204" pitchFamily="34" charset="0"/>
                <a:ea typeface="Calibri" panose="020F0502020204030204" pitchFamily="34" charset="0"/>
                <a:cs typeface="Times New Roman" panose="02020603050405020304" pitchFamily="18" charset="0"/>
              </a:rPr>
              <a:t> people.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tabLst>
                <a:tab pos="5671185" algn="l"/>
              </a:tabLst>
            </a:pPr>
            <a:r>
              <a:rPr lang="en-CA" sz="1800" dirty="0">
                <a:effectLst/>
                <a:latin typeface="Arial" panose="020B0604020202020204" pitchFamily="34" charset="0"/>
                <a:ea typeface="Calibri" panose="020F0502020204030204" pitchFamily="34" charset="0"/>
                <a:cs typeface="Times New Roman" panose="02020603050405020304" pitchFamily="18" charset="0"/>
              </a:rPr>
              <a:t>It also offers a variety of work points that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all occupants of the floor are welcome to use</a:t>
            </a:r>
            <a:r>
              <a:rPr lang="en-CA" sz="1800" dirty="0">
                <a:effectLst/>
                <a:latin typeface="Arial" panose="020B060402020202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22</a:t>
            </a:fld>
            <a:endParaRPr lang="en-CA"/>
          </a:p>
        </p:txBody>
      </p:sp>
    </p:spTree>
    <p:extLst>
      <p:ext uri="{BB962C8B-B14F-4D97-AF65-F5344CB8AC3E}">
        <p14:creationId xmlns:p14="http://schemas.microsoft.com/office/powerpoint/2010/main" val="15968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a:t>
            </a:r>
            <a:r>
              <a:rPr lang="fr-CA" dirty="0" err="1"/>
              <a:t>floor</a:t>
            </a:r>
            <a:r>
              <a:rPr lang="fr-CA" dirty="0"/>
              <a:t> </a:t>
            </a:r>
            <a:r>
              <a:rPr lang="fr-CA" dirty="0" err="1"/>
              <a:t>is</a:t>
            </a:r>
            <a:r>
              <a:rPr lang="fr-CA" dirty="0"/>
              <a:t> a </a:t>
            </a:r>
            <a:r>
              <a:rPr lang="fr-CA" dirty="0" err="1"/>
              <a:t>GCworkplace</a:t>
            </a:r>
            <a:r>
              <a:rPr lang="fr-CA" dirty="0"/>
              <a:t> design </a:t>
            </a:r>
            <a:r>
              <a:rPr lang="fr-CA" dirty="0" err="1"/>
              <a:t>which</a:t>
            </a:r>
            <a:r>
              <a:rPr lang="fr-CA" dirty="0"/>
              <a:t> </a:t>
            </a:r>
            <a:r>
              <a:rPr lang="fr-CA" dirty="0" err="1"/>
              <a:t>contributes</a:t>
            </a:r>
            <a:r>
              <a:rPr lang="fr-CA" dirty="0"/>
              <a:t> to a more efficient use of </a:t>
            </a:r>
            <a:r>
              <a:rPr lang="fr-CA" dirty="0" err="1"/>
              <a:t>space</a:t>
            </a:r>
            <a:r>
              <a:rPr lang="fr-CA" dirty="0"/>
              <a:t>, as all </a:t>
            </a:r>
            <a:r>
              <a:rPr lang="fr-CA" dirty="0" err="1"/>
              <a:t>workpoints</a:t>
            </a:r>
            <a:r>
              <a:rPr lang="fr-CA" dirty="0"/>
              <a:t> are </a:t>
            </a:r>
            <a:r>
              <a:rPr lang="fr-CA" dirty="0" err="1"/>
              <a:t>shared</a:t>
            </a:r>
            <a:r>
              <a:rPr lang="fr-CA" dirty="0"/>
              <a:t>. In </a:t>
            </a:r>
            <a:r>
              <a:rPr lang="fr-CA" dirty="0" err="1"/>
              <a:t>this</a:t>
            </a:r>
            <a:r>
              <a:rPr lang="fr-CA" dirty="0"/>
              <a:t> </a:t>
            </a:r>
            <a:r>
              <a:rPr lang="fr-CA" dirty="0" err="1"/>
              <a:t>presentation</a:t>
            </a:r>
            <a:r>
              <a:rPr lang="fr-CA" dirty="0"/>
              <a:t> </a:t>
            </a:r>
            <a:r>
              <a:rPr lang="fr-CA" dirty="0" err="1"/>
              <a:t>you</a:t>
            </a:r>
            <a:r>
              <a:rPr lang="fr-CA" dirty="0"/>
              <a:t> </a:t>
            </a:r>
            <a:r>
              <a:rPr lang="fr-CA" dirty="0" err="1"/>
              <a:t>will</a:t>
            </a:r>
            <a:r>
              <a:rPr lang="fr-CA" dirty="0"/>
              <a:t> </a:t>
            </a:r>
            <a:r>
              <a:rPr lang="fr-CA" dirty="0" err="1"/>
              <a:t>see</a:t>
            </a:r>
            <a:r>
              <a:rPr lang="fr-CA" dirty="0"/>
              <a:t> </a:t>
            </a:r>
            <a:r>
              <a:rPr lang="fr-CA" dirty="0" err="1"/>
              <a:t>many</a:t>
            </a:r>
            <a:r>
              <a:rPr lang="fr-CA" dirty="0"/>
              <a:t> </a:t>
            </a:r>
            <a:r>
              <a:rPr lang="fr-CA" dirty="0" err="1"/>
              <a:t>different</a:t>
            </a:r>
            <a:r>
              <a:rPr lang="fr-CA" dirty="0"/>
              <a:t> </a:t>
            </a:r>
            <a:r>
              <a:rPr lang="fr-CA" dirty="0" err="1"/>
              <a:t>wokrpoints</a:t>
            </a:r>
            <a:r>
              <a:rPr lang="fr-CA" dirty="0"/>
              <a:t>, </a:t>
            </a:r>
            <a:r>
              <a:rPr lang="fr-CA" dirty="0" err="1"/>
              <a:t>each</a:t>
            </a:r>
            <a:r>
              <a:rPr lang="fr-CA" dirty="0"/>
              <a:t> has a </a:t>
            </a:r>
            <a:r>
              <a:rPr lang="fr-CA" dirty="0" err="1"/>
              <a:t>different</a:t>
            </a:r>
            <a:r>
              <a:rPr lang="fr-CA" dirty="0"/>
              <a:t> usage, </a:t>
            </a:r>
            <a:r>
              <a:rPr lang="fr-CA" dirty="0" err="1"/>
              <a:t>depending</a:t>
            </a:r>
            <a:r>
              <a:rPr lang="fr-CA" dirty="0"/>
              <a:t> on the type of </a:t>
            </a:r>
            <a:r>
              <a:rPr lang="fr-CA" dirty="0" err="1"/>
              <a:t>work</a:t>
            </a:r>
            <a:r>
              <a:rPr lang="fr-CA" dirty="0"/>
              <a:t> </a:t>
            </a:r>
            <a:r>
              <a:rPr lang="fr-CA" dirty="0" err="1"/>
              <a:t>you</a:t>
            </a:r>
            <a:r>
              <a:rPr lang="fr-CA" dirty="0"/>
              <a:t> </a:t>
            </a:r>
            <a:r>
              <a:rPr lang="fr-CA" dirty="0" err="1"/>
              <a:t>will</a:t>
            </a:r>
            <a:r>
              <a:rPr lang="fr-CA" dirty="0"/>
              <a:t> </a:t>
            </a:r>
            <a:r>
              <a:rPr lang="fr-CA" dirty="0" err="1"/>
              <a:t>be</a:t>
            </a:r>
            <a:r>
              <a:rPr lang="fr-CA" dirty="0"/>
              <a:t> </a:t>
            </a:r>
            <a:r>
              <a:rPr lang="fr-CA" dirty="0" err="1"/>
              <a:t>doing</a:t>
            </a:r>
            <a:r>
              <a:rPr lang="fr-CA" dirty="0"/>
              <a:t>. It </a:t>
            </a:r>
            <a:r>
              <a:rPr lang="fr-CA" dirty="0" err="1"/>
              <a:t>is</a:t>
            </a:r>
            <a:r>
              <a:rPr lang="fr-CA" dirty="0"/>
              <a:t> </a:t>
            </a:r>
            <a:r>
              <a:rPr lang="fr-CA" dirty="0" err="1"/>
              <a:t>activity-based</a:t>
            </a:r>
            <a:r>
              <a:rPr lang="fr-CA" dirty="0"/>
              <a:t>, and </a:t>
            </a:r>
            <a:r>
              <a:rPr lang="fr-CA" dirty="0" err="1"/>
              <a:t>it</a:t>
            </a:r>
            <a:r>
              <a:rPr lang="fr-CA" dirty="0"/>
              <a:t> </a:t>
            </a:r>
            <a:r>
              <a:rPr lang="fr-CA" dirty="0" err="1"/>
              <a:t>allows</a:t>
            </a:r>
            <a:r>
              <a:rPr lang="fr-CA" dirty="0"/>
              <a:t> the </a:t>
            </a:r>
            <a:r>
              <a:rPr lang="fr-CA" dirty="0" err="1"/>
              <a:t>employee</a:t>
            </a:r>
            <a:r>
              <a:rPr lang="fr-CA" dirty="0"/>
              <a:t> to </a:t>
            </a:r>
            <a:r>
              <a:rPr lang="fr-CA" dirty="0" err="1"/>
              <a:t>decide</a:t>
            </a:r>
            <a:r>
              <a:rPr lang="fr-CA" dirty="0"/>
              <a:t> </a:t>
            </a:r>
            <a:r>
              <a:rPr lang="fr-CA" dirty="0" err="1"/>
              <a:t>where</a:t>
            </a:r>
            <a:r>
              <a:rPr lang="fr-CA" dirty="0"/>
              <a:t> and how </a:t>
            </a:r>
            <a:r>
              <a:rPr lang="fr-CA" dirty="0" err="1"/>
              <a:t>they</a:t>
            </a:r>
            <a:r>
              <a:rPr lang="fr-CA" dirty="0"/>
              <a:t> </a:t>
            </a:r>
            <a:r>
              <a:rPr lang="fr-CA" dirty="0" err="1"/>
              <a:t>wish</a:t>
            </a:r>
            <a:r>
              <a:rPr lang="fr-CA" dirty="0"/>
              <a:t> to </a:t>
            </a:r>
            <a:r>
              <a:rPr lang="fr-CA" dirty="0" err="1"/>
              <a:t>work</a:t>
            </a:r>
            <a:r>
              <a:rPr lang="fr-CA" dirty="0"/>
              <a:t> to </a:t>
            </a:r>
            <a:r>
              <a:rPr lang="fr-CA" dirty="0" err="1"/>
              <a:t>be</a:t>
            </a:r>
            <a:r>
              <a:rPr lang="fr-CA" dirty="0"/>
              <a:t> as productive and efficient as possible. </a:t>
            </a:r>
          </a:p>
          <a:p>
            <a:endParaRPr lang="fr-CA" dirty="0"/>
          </a:p>
          <a:p>
            <a:r>
              <a:rPr lang="en-CA" b="0" u="none" strike="noStrike" dirty="0" err="1">
                <a:solidFill>
                  <a:srgbClr val="3C4043"/>
                </a:solidFill>
                <a:effectLst/>
                <a:latin typeface="arial" panose="020B0604020202020204" pitchFamily="34" charset="0"/>
              </a:rPr>
              <a:t>GCworkplace</a:t>
            </a:r>
            <a:r>
              <a:rPr lang="en-CA" b="0" u="none" strike="noStrike" dirty="0">
                <a:solidFill>
                  <a:srgbClr val="3C4043"/>
                </a:solidFill>
                <a:effectLst/>
                <a:latin typeface="arial" panose="020B0604020202020204" pitchFamily="34" charset="0"/>
              </a:rPr>
              <a:t> is very flexible. In this case, the client chose to make an executive zone instead of an interactive zone. There is an eco system inside the executive zone, and includes collaborative and individual work points.</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a:t>
            </a:fld>
            <a:endParaRPr lang="en-CA"/>
          </a:p>
        </p:txBody>
      </p:sp>
    </p:spTree>
    <p:extLst>
      <p:ext uri="{BB962C8B-B14F-4D97-AF65-F5344CB8AC3E}">
        <p14:creationId xmlns:p14="http://schemas.microsoft.com/office/powerpoint/2010/main" val="3134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 </a:t>
            </a:r>
            <a:r>
              <a:rPr lang="fr-CA" dirty="0" err="1"/>
              <a:t>reflection</a:t>
            </a:r>
            <a:r>
              <a:rPr lang="fr-CA" dirty="0"/>
              <a:t> point </a:t>
            </a:r>
            <a:r>
              <a:rPr lang="fr-CA" dirty="0" err="1"/>
              <a:t>is</a:t>
            </a:r>
            <a:r>
              <a:rPr lang="fr-CA" dirty="0"/>
              <a:t> </a:t>
            </a:r>
            <a:r>
              <a:rPr lang="fr-CA" dirty="0" err="1"/>
              <a:t>secondary</a:t>
            </a:r>
            <a:r>
              <a:rPr lang="fr-CA" dirty="0"/>
              <a:t> </a:t>
            </a:r>
            <a:r>
              <a:rPr lang="fr-CA" dirty="0" err="1"/>
              <a:t>individual</a:t>
            </a:r>
            <a:r>
              <a:rPr lang="fr-CA" dirty="0"/>
              <a:t> </a:t>
            </a:r>
            <a:r>
              <a:rPr lang="fr-CA" dirty="0" err="1"/>
              <a:t>workstation</a:t>
            </a:r>
            <a:r>
              <a:rPr lang="fr-CA" dirty="0"/>
              <a:t>. A refuge for quiet contemplation or </a:t>
            </a:r>
            <a:r>
              <a:rPr lang="fr-CA" dirty="0" err="1"/>
              <a:t>wellness</a:t>
            </a:r>
            <a:r>
              <a:rPr lang="fr-CA" dirty="0"/>
              <a:t> </a:t>
            </a:r>
            <a:r>
              <a:rPr lang="fr-CA" dirty="0" err="1"/>
              <a:t>needs</a:t>
            </a:r>
            <a:r>
              <a:rPr lang="fr-CA" dirty="0"/>
              <a:t> (yoga, </a:t>
            </a:r>
            <a:r>
              <a:rPr lang="fr-CA" dirty="0" err="1"/>
              <a:t>prayer</a:t>
            </a:r>
            <a:r>
              <a:rPr lang="fr-CA" dirty="0"/>
              <a:t>, </a:t>
            </a:r>
            <a:r>
              <a:rPr lang="fr-CA" dirty="0" err="1"/>
              <a:t>etc</a:t>
            </a:r>
            <a:r>
              <a:rPr lang="fr-CA" dirty="0"/>
              <a:t>)</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23</a:t>
            </a:fld>
            <a:endParaRPr lang="en-CA"/>
          </a:p>
        </p:txBody>
      </p:sp>
    </p:spTree>
    <p:extLst>
      <p:ext uri="{BB962C8B-B14F-4D97-AF65-F5344CB8AC3E}">
        <p14:creationId xmlns:p14="http://schemas.microsoft.com/office/powerpoint/2010/main" val="3529954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Another</a:t>
            </a:r>
            <a:r>
              <a:rPr lang="fr-CA" dirty="0"/>
              <a:t> </a:t>
            </a:r>
            <a:r>
              <a:rPr lang="fr-CA" dirty="0" err="1"/>
              <a:t>enclosed</a:t>
            </a:r>
            <a:r>
              <a:rPr lang="fr-CA" dirty="0"/>
              <a:t> collaboration </a:t>
            </a:r>
            <a:r>
              <a:rPr lang="fr-CA" dirty="0" err="1"/>
              <a:t>space</a:t>
            </a:r>
            <a:r>
              <a:rPr lang="fr-CA" dirty="0"/>
              <a:t>: a </a:t>
            </a:r>
            <a:r>
              <a:rPr lang="fr-CA" dirty="0" err="1"/>
              <a:t>work</a:t>
            </a:r>
            <a:r>
              <a:rPr lang="fr-CA" dirty="0"/>
              <a:t> room or </a:t>
            </a:r>
            <a:r>
              <a:rPr lang="fr-CA" dirty="0" err="1"/>
              <a:t>project</a:t>
            </a:r>
            <a:r>
              <a:rPr lang="fr-CA" dirty="0"/>
              <a:t> room. </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24</a:t>
            </a:fld>
            <a:endParaRPr lang="en-CA"/>
          </a:p>
        </p:txBody>
      </p:sp>
    </p:spTree>
    <p:extLst>
      <p:ext uri="{BB962C8B-B14F-4D97-AF65-F5344CB8AC3E}">
        <p14:creationId xmlns:p14="http://schemas.microsoft.com/office/powerpoint/2010/main" val="1828387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Primary/Individual Enclosed: The phonebooth is an enclosed or semi-enclosed area with acoustic protection for phone calls.</a:t>
            </a: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25</a:t>
            </a:fld>
            <a:endParaRPr lang="en-CA"/>
          </a:p>
        </p:txBody>
      </p:sp>
    </p:spTree>
    <p:extLst>
      <p:ext uri="{BB962C8B-B14F-4D97-AF65-F5344CB8AC3E}">
        <p14:creationId xmlns:p14="http://schemas.microsoft.com/office/powerpoint/2010/main" val="1230291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Primary</a:t>
            </a:r>
            <a:r>
              <a:rPr lang="fr-CA" dirty="0"/>
              <a:t>/</a:t>
            </a:r>
            <a:r>
              <a:rPr lang="fr-CA" dirty="0" err="1"/>
              <a:t>Individual</a:t>
            </a:r>
            <a:r>
              <a:rPr lang="fr-CA" dirty="0"/>
              <a:t> Focus </a:t>
            </a:r>
            <a:r>
              <a:rPr lang="fr-CA" dirty="0" err="1"/>
              <a:t>pods</a:t>
            </a:r>
            <a:r>
              <a:rPr lang="fr-CA" dirty="0"/>
              <a:t>: The </a:t>
            </a:r>
            <a:r>
              <a:rPr lang="en-CA" dirty="0"/>
              <a:t>semi-enclosed work pod is for mid- to long term focused work.</a:t>
            </a: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26</a:t>
            </a:fld>
            <a:endParaRPr lang="en-CA"/>
          </a:p>
        </p:txBody>
      </p:sp>
    </p:spTree>
    <p:extLst>
      <p:ext uri="{BB962C8B-B14F-4D97-AF65-F5344CB8AC3E}">
        <p14:creationId xmlns:p14="http://schemas.microsoft.com/office/powerpoint/2010/main" val="1734633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Primary</a:t>
            </a:r>
            <a:r>
              <a:rPr lang="fr-CA" dirty="0"/>
              <a:t>/</a:t>
            </a:r>
            <a:r>
              <a:rPr lang="fr-CA" dirty="0" err="1"/>
              <a:t>Individual</a:t>
            </a:r>
            <a:r>
              <a:rPr lang="fr-CA" dirty="0"/>
              <a:t>: The </a:t>
            </a:r>
            <a:r>
              <a:rPr lang="fr-CA" dirty="0" err="1"/>
              <a:t>workstations</a:t>
            </a:r>
            <a:r>
              <a:rPr lang="fr-CA" dirty="0"/>
              <a:t> are </a:t>
            </a:r>
            <a:r>
              <a:rPr lang="fr-CA" dirty="0" err="1"/>
              <a:t>mid</a:t>
            </a:r>
            <a:r>
              <a:rPr lang="fr-CA" dirty="0"/>
              <a:t>-to long </a:t>
            </a:r>
            <a:r>
              <a:rPr lang="fr-CA" dirty="0" err="1"/>
              <a:t>term</a:t>
            </a:r>
            <a:r>
              <a:rPr lang="fr-CA" dirty="0"/>
              <a:t> </a:t>
            </a:r>
            <a:r>
              <a:rPr lang="fr-CA" dirty="0" err="1"/>
              <a:t>workspace</a:t>
            </a:r>
            <a:r>
              <a:rPr lang="fr-CA" dirty="0"/>
              <a:t> </a:t>
            </a:r>
            <a:r>
              <a:rPr lang="fr-CA" dirty="0" err="1"/>
              <a:t>with</a:t>
            </a:r>
            <a:r>
              <a:rPr lang="fr-CA" dirty="0"/>
              <a:t> </a:t>
            </a:r>
            <a:r>
              <a:rPr lang="fr-CA" dirty="0" err="1"/>
              <a:t>access</a:t>
            </a:r>
            <a:r>
              <a:rPr lang="fr-CA" dirty="0"/>
              <a:t> to </a:t>
            </a:r>
            <a:r>
              <a:rPr lang="fr-CA" dirty="0" err="1"/>
              <a:t>others</a:t>
            </a:r>
            <a:r>
              <a:rPr lang="fr-CA" dirty="0"/>
              <a:t> if </a:t>
            </a:r>
            <a:r>
              <a:rPr lang="fr-CA" dirty="0" err="1"/>
              <a:t>required</a:t>
            </a:r>
            <a:r>
              <a:rPr lang="fr-CA" dirty="0"/>
              <a:t>. </a:t>
            </a:r>
            <a:r>
              <a:rPr lang="fr-CA" dirty="0" err="1"/>
              <a:t>Here</a:t>
            </a:r>
            <a:r>
              <a:rPr lang="fr-CA" dirty="0"/>
              <a:t> </a:t>
            </a:r>
            <a:r>
              <a:rPr lang="fr-CA" dirty="0" err="1"/>
              <a:t>we</a:t>
            </a:r>
            <a:r>
              <a:rPr lang="fr-CA" dirty="0"/>
              <a:t> can </a:t>
            </a:r>
            <a:r>
              <a:rPr lang="fr-CA" dirty="0" err="1"/>
              <a:t>see</a:t>
            </a:r>
            <a:r>
              <a:rPr lang="fr-CA" dirty="0"/>
              <a:t> the </a:t>
            </a:r>
            <a:r>
              <a:rPr lang="fr-CA" dirty="0" err="1"/>
              <a:t>adjustable</a:t>
            </a:r>
            <a:r>
              <a:rPr lang="fr-CA" dirty="0"/>
              <a:t> desks.</a:t>
            </a: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27</a:t>
            </a:fld>
            <a:endParaRPr lang="en-CA"/>
          </a:p>
        </p:txBody>
      </p:sp>
    </p:spTree>
    <p:extLst>
      <p:ext uri="{BB962C8B-B14F-4D97-AF65-F5344CB8AC3E}">
        <p14:creationId xmlns:p14="http://schemas.microsoft.com/office/powerpoint/2010/main" val="3273337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 Chat point  </a:t>
            </a:r>
            <a:r>
              <a:rPr lang="fr-CA" dirty="0" err="1"/>
              <a:t>is</a:t>
            </a:r>
            <a:r>
              <a:rPr lang="fr-CA" dirty="0"/>
              <a:t> an area for brief impromptu conversations. Can </a:t>
            </a:r>
            <a:r>
              <a:rPr lang="fr-CA" dirty="0" err="1"/>
              <a:t>also</a:t>
            </a:r>
            <a:r>
              <a:rPr lang="fr-CA" dirty="0"/>
              <a:t> </a:t>
            </a:r>
            <a:r>
              <a:rPr lang="fr-CA" dirty="0" err="1"/>
              <a:t>be</a:t>
            </a:r>
            <a:r>
              <a:rPr lang="fr-CA" dirty="0"/>
              <a:t> </a:t>
            </a:r>
            <a:r>
              <a:rPr lang="fr-CA" dirty="0" err="1"/>
              <a:t>used</a:t>
            </a:r>
            <a:r>
              <a:rPr lang="fr-CA" dirty="0"/>
              <a:t> as a </a:t>
            </a:r>
            <a:r>
              <a:rPr lang="fr-CA" dirty="0" err="1"/>
              <a:t>workstation</a:t>
            </a:r>
            <a:r>
              <a:rPr lang="fr-CA" dirty="0"/>
              <a:t> for people </a:t>
            </a:r>
            <a:r>
              <a:rPr lang="fr-CA" dirty="0" err="1"/>
              <a:t>who</a:t>
            </a:r>
            <a:r>
              <a:rPr lang="fr-CA" dirty="0"/>
              <a:t> are more efficient </a:t>
            </a:r>
            <a:r>
              <a:rPr lang="fr-CA" dirty="0" err="1"/>
              <a:t>with</a:t>
            </a:r>
            <a:r>
              <a:rPr lang="fr-CA" dirty="0"/>
              <a:t> noise </a:t>
            </a:r>
            <a:r>
              <a:rPr lang="fr-CA" dirty="0" err="1"/>
              <a:t>around</a:t>
            </a:r>
            <a:r>
              <a:rPr lang="fr-CA" dirty="0"/>
              <a:t> </a:t>
            </a:r>
            <a:r>
              <a:rPr lang="fr-CA" dirty="0" err="1"/>
              <a:t>them</a:t>
            </a:r>
            <a:r>
              <a:rPr lang="fr-CA" dirty="0"/>
              <a:t> (café </a:t>
            </a:r>
            <a:r>
              <a:rPr lang="fr-CA" dirty="0" err="1"/>
              <a:t>feel</a:t>
            </a:r>
            <a:r>
              <a:rPr lang="fr-CA" dirty="0"/>
              <a:t>)</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28</a:t>
            </a:fld>
            <a:endParaRPr lang="en-CA"/>
          </a:p>
        </p:txBody>
      </p:sp>
    </p:spTree>
    <p:extLst>
      <p:ext uri="{BB962C8B-B14F-4D97-AF65-F5344CB8AC3E}">
        <p14:creationId xmlns:p14="http://schemas.microsoft.com/office/powerpoint/2010/main" val="800116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rPr>
              <a:t>This is another huddle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workpoint</a:t>
            </a:r>
            <a:r>
              <a:rPr lang="en-US" sz="1200" dirty="0">
                <a:effectLst/>
                <a:latin typeface="Arial" panose="020B0604020202020204" pitchFamily="34" charset="0"/>
                <a:ea typeface="Calibri" panose="020F0502020204030204" pitchFamily="34" charset="0"/>
                <a:cs typeface="Times New Roman" panose="02020603050405020304" pitchFamily="18" charset="0"/>
              </a:rPr>
              <a:t>, a semi-enclosed area for short to mid-term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Georgia" panose="02040502050405020303"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29</a:t>
            </a:fld>
            <a:endParaRPr lang="en-CA"/>
          </a:p>
        </p:txBody>
      </p:sp>
    </p:spTree>
    <p:extLst>
      <p:ext uri="{BB962C8B-B14F-4D97-AF65-F5344CB8AC3E}">
        <p14:creationId xmlns:p14="http://schemas.microsoft.com/office/powerpoint/2010/main" val="1997094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Primary/Individual Enclosed: The phonebooth is an enclosed or semi-enclosed area with acoustic protection for phone calls.</a:t>
            </a: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30</a:t>
            </a:fld>
            <a:endParaRPr lang="en-CA"/>
          </a:p>
        </p:txBody>
      </p:sp>
    </p:spTree>
    <p:extLst>
      <p:ext uri="{BB962C8B-B14F-4D97-AF65-F5344CB8AC3E}">
        <p14:creationId xmlns:p14="http://schemas.microsoft.com/office/powerpoint/2010/main" val="4028674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Enclosed</a:t>
            </a:r>
            <a:r>
              <a:rPr lang="fr-CA" dirty="0"/>
              <a:t>/collaborative: the </a:t>
            </a:r>
            <a:r>
              <a:rPr lang="fr-CA" dirty="0" err="1"/>
              <a:t>work</a:t>
            </a:r>
            <a:r>
              <a:rPr lang="fr-CA" dirty="0"/>
              <a:t> room </a:t>
            </a:r>
            <a:r>
              <a:rPr lang="fr-CA" dirty="0" err="1"/>
              <a:t>is</a:t>
            </a:r>
            <a:r>
              <a:rPr lang="fr-CA" dirty="0"/>
              <a:t> an </a:t>
            </a:r>
            <a:r>
              <a:rPr lang="en-CA" dirty="0"/>
              <a:t>enclosed room for team work or meetings for up to 6 people</a:t>
            </a: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31</a:t>
            </a:fld>
            <a:endParaRPr lang="en-CA"/>
          </a:p>
        </p:txBody>
      </p:sp>
    </p:spTree>
    <p:extLst>
      <p:ext uri="{BB962C8B-B14F-4D97-AF65-F5344CB8AC3E}">
        <p14:creationId xmlns:p14="http://schemas.microsoft.com/office/powerpoint/2010/main" val="790577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r>
              <a:rPr lang="en-US" sz="1800" b="1">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Stop #6: </a:t>
            </a:r>
            <a:r>
              <a:rPr lang="en-US" sz="18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Cloak Room</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0"/>
              </a:spcAft>
              <a:buFont typeface="Symbol" panose="05050102010706020507" pitchFamily="18" charset="2"/>
              <a:buNone/>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Additional space is dedicated for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coats/boots</a:t>
            </a: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Visitors can access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daily cubbies </a:t>
            </a:r>
            <a:r>
              <a:rPr lang="en-CA" sz="1800" dirty="0">
                <a:effectLst/>
                <a:latin typeface="Arial" panose="020B0604020202020204" pitchFamily="34" charset="0"/>
                <a:ea typeface="Calibri" panose="020F0502020204030204" pitchFamily="34" charset="0"/>
                <a:cs typeface="Times New Roman" panose="02020603050405020304" pitchFamily="18" charset="0"/>
              </a:rPr>
              <a:t>if needed.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Note that the space to hang coats is divided between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smokers and non-smokers.</a:t>
            </a:r>
            <a:r>
              <a:rPr lang="en-CA" sz="1800" dirty="0">
                <a:effectLst/>
                <a:latin typeface="Arial" panose="020B0604020202020204" pitchFamily="34" charset="0"/>
                <a:ea typeface="Calibri" panose="020F0502020204030204" pitchFamily="34" charset="0"/>
                <a:cs typeface="Times New Roman" panose="02020603050405020304" pitchFamily="18" charset="0"/>
              </a:rPr>
              <a:t>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Additional ventilation </a:t>
            </a:r>
            <a:r>
              <a:rPr lang="en-CA" sz="1800" dirty="0">
                <a:effectLst/>
                <a:latin typeface="Arial" panose="020B0604020202020204" pitchFamily="34" charset="0"/>
                <a:ea typeface="Calibri" panose="020F0502020204030204" pitchFamily="34" charset="0"/>
                <a:cs typeface="Times New Roman" panose="02020603050405020304" pitchFamily="18" charset="0"/>
              </a:rPr>
              <a:t>was added in this room for this particular reason.</a:t>
            </a:r>
          </a:p>
          <a:p>
            <a:pPr marL="0" marR="0" lvl="0" indent="0" algn="just">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FUN FACT – LOCKERS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The coordination team did a call-out to distribute cubbies to those who felt they didn’t need a full size locker. The team was convinced nobody would step forward and feared that they would have to assign cubbies against people’s will. On the contrary, there was more volunteers than available cubbies. Their experience on 3B3 made many employees realize how little space they require when they are mobile and paperless!</a:t>
            </a: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32</a:t>
            </a:fld>
            <a:endParaRPr lang="en-CA"/>
          </a:p>
        </p:txBody>
      </p:sp>
    </p:spTree>
    <p:extLst>
      <p:ext uri="{BB962C8B-B14F-4D97-AF65-F5344CB8AC3E}">
        <p14:creationId xmlns:p14="http://schemas.microsoft.com/office/powerpoint/2010/main" val="372453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en-CA" sz="2800" dirty="0" err="1"/>
              <a:t>GCworkplace</a:t>
            </a:r>
            <a:r>
              <a:rPr lang="en-CA" sz="2800" dirty="0"/>
              <a:t> is planned in a way that noise-generating </a:t>
            </a:r>
            <a:r>
              <a:rPr lang="en-CA" sz="2800" dirty="0" err="1"/>
              <a:t>workpoints</a:t>
            </a:r>
            <a:r>
              <a:rPr lang="en-CA" sz="2800" dirty="0"/>
              <a:t>, such as collaborative </a:t>
            </a:r>
            <a:r>
              <a:rPr lang="en-CA" sz="2800" dirty="0" err="1"/>
              <a:t>workpoints</a:t>
            </a:r>
            <a:r>
              <a:rPr lang="en-CA" sz="2800" dirty="0"/>
              <a:t>, are away from individual </a:t>
            </a:r>
            <a:r>
              <a:rPr lang="en-CA" sz="2800" dirty="0" err="1"/>
              <a:t>workpoints</a:t>
            </a:r>
            <a:r>
              <a:rPr lang="en-CA" sz="2800" dirty="0"/>
              <a:t> in order to manage acoustics and better support concentration and collaboration. </a:t>
            </a:r>
            <a:r>
              <a:rPr lang="en-CA" sz="2800" dirty="0" err="1"/>
              <a:t>GCworkplace</a:t>
            </a:r>
            <a:r>
              <a:rPr lang="en-CA" sz="2800" dirty="0"/>
              <a:t> is designed in three functional zones – Quiet, Transitional and Interactive - which ensures that activities are grouped together to reducing noise disruptions.</a:t>
            </a:r>
          </a:p>
          <a:p>
            <a:pPr marL="0" marR="0" lvl="0" indent="0" algn="just">
              <a:lnSpc>
                <a:spcPct val="115000"/>
              </a:lnSpc>
              <a:spcBef>
                <a:spcPts val="0"/>
              </a:spcBef>
              <a:spcAft>
                <a:spcPts val="0"/>
              </a:spcAft>
              <a:buFont typeface="Symbol" panose="05050102010706020507" pitchFamily="18" charset="2"/>
              <a:buNone/>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The space is divided in 3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zones</a:t>
            </a:r>
            <a:r>
              <a:rPr lang="en-CA" sz="1800" dirty="0">
                <a:effectLst/>
                <a:latin typeface="Arial" panose="020B0604020202020204" pitchFamily="34" charset="0"/>
                <a:ea typeface="Calibri" panose="020F0502020204030204" pitchFamily="34" charset="0"/>
                <a:cs typeface="Times New Roman" panose="02020603050405020304" pitchFamily="18" charset="0"/>
              </a:rPr>
              <a:t>. You can always know in which zone you are if you keep an eye on the carpet. Green is collaborative, blue is quiet and grey &amp; burgundy is executive.</a:t>
            </a:r>
          </a:p>
          <a:p>
            <a:pPr marL="0" marR="0" lvl="0" indent="0" algn="just">
              <a:lnSpc>
                <a:spcPct val="115000"/>
              </a:lnSpc>
              <a:spcBef>
                <a:spcPts val="0"/>
              </a:spcBef>
              <a:spcAft>
                <a:spcPts val="0"/>
              </a:spcAft>
              <a:buFont typeface="Symbol" panose="05050102010706020507" pitchFamily="18" charset="2"/>
              <a:buNone/>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CA" sz="1800" i="0" dirty="0"/>
              <a:t>A Quiet Zone includes open, semi-enclosed, and enclosed individual </a:t>
            </a:r>
            <a:r>
              <a:rPr lang="en-CA" sz="1800" i="0" dirty="0" err="1"/>
              <a:t>workpoints</a:t>
            </a:r>
            <a:r>
              <a:rPr lang="en-CA" sz="1800" i="0" dirty="0"/>
              <a:t>. In these zones, the intent is to encourage individual focus work, and to support the need for quiet or private spaces. </a:t>
            </a:r>
          </a:p>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CA" sz="1800" i="0" dirty="0"/>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CA" sz="1800" i="0" dirty="0"/>
              <a:t>A Transitional Zone includes a variety of open and enclosed spaces where less intense concentration is supported. Transitional Zones may include open individual and collaborative </a:t>
            </a:r>
            <a:r>
              <a:rPr lang="en-CA" sz="1800" i="0" dirty="0" err="1"/>
              <a:t>workpoints</a:t>
            </a:r>
            <a:r>
              <a:rPr lang="en-CA" sz="1800" i="0" dirty="0"/>
              <a:t>, semi-enclosed collaboration, and Support Spaces such as Lockers or Shared Equipment Area. </a:t>
            </a:r>
          </a:p>
          <a:p>
            <a:pPr marL="0" marR="0" lvl="0" indent="0" algn="just" defTabSz="914400" rtl="0" eaLnBrk="1" fontAlgn="auto" latinLnBrk="0" hangingPunct="1">
              <a:lnSpc>
                <a:spcPct val="115000"/>
              </a:lnSpc>
              <a:spcBef>
                <a:spcPts val="0"/>
              </a:spcBef>
              <a:spcAft>
                <a:spcPts val="0"/>
              </a:spcAft>
              <a:buClrTx/>
              <a:buSzTx/>
              <a:buFont typeface="Symbol" panose="05050102010706020507" pitchFamily="18" charset="2"/>
              <a:buNone/>
              <a:tabLst/>
              <a:defRPr/>
            </a:pPr>
            <a:endParaRPr lang="en-CA" sz="1800" i="0" dirty="0"/>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CA" sz="1800" i="0" dirty="0"/>
              <a:t>In an Interactive Zone, socialization and group collaboration is promoted and strongly encouraged. By providing a variety of group </a:t>
            </a:r>
            <a:r>
              <a:rPr lang="en-CA" sz="1800" i="0" dirty="0" err="1"/>
              <a:t>workpoints</a:t>
            </a:r>
            <a:r>
              <a:rPr lang="en-CA" sz="1800" i="0" dirty="0"/>
              <a:t>, and locating these activities away from the Quiet Zone, it is possible to achieve a balance within the workplace which supports all types of work activities and workstyle</a:t>
            </a:r>
            <a:endParaRPr lang="en-CA" sz="1200" i="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lang="en-CA" sz="1800" i="0" dirty="0"/>
          </a:p>
          <a:p>
            <a:pPr marL="342900" marR="0" lvl="0" indent="-342900" algn="just">
              <a:lnSpc>
                <a:spcPct val="115000"/>
              </a:lnSpc>
              <a:spcBef>
                <a:spcPts val="0"/>
              </a:spcBef>
              <a:spcAft>
                <a:spcPts val="0"/>
              </a:spcAft>
              <a:buFont typeface="Symbol" panose="05050102010706020507" pitchFamily="18" charset="2"/>
              <a:buChar char=""/>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3</a:t>
            </a:fld>
            <a:endParaRPr lang="en-CA"/>
          </a:p>
        </p:txBody>
      </p:sp>
    </p:spTree>
    <p:extLst>
      <p:ext uri="{BB962C8B-B14F-4D97-AF65-F5344CB8AC3E}">
        <p14:creationId xmlns:p14="http://schemas.microsoft.com/office/powerpoint/2010/main" val="101773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en-CA" sz="1100" dirty="0">
                <a:effectLst/>
                <a:latin typeface="Arial" panose="020B0604020202020204" pitchFamily="34" charset="0"/>
                <a:ea typeface="Calibri" panose="020F0502020204030204" pitchFamily="34" charset="0"/>
                <a:cs typeface="Times New Roman" panose="02020603050405020304" pitchFamily="18" charset="0"/>
              </a:rPr>
              <a:t>You can see on the featured wall the names of the recipient of the Pierre </a:t>
            </a:r>
            <a:r>
              <a:rPr lang="en-CA" sz="1100" dirty="0" err="1">
                <a:effectLst/>
                <a:latin typeface="Arial" panose="020B0604020202020204" pitchFamily="34" charset="0"/>
                <a:ea typeface="Calibri" panose="020F0502020204030204" pitchFamily="34" charset="0"/>
                <a:cs typeface="Times New Roman" panose="02020603050405020304" pitchFamily="18" charset="0"/>
              </a:rPr>
              <a:t>Letellier</a:t>
            </a:r>
            <a:r>
              <a:rPr lang="en-CA" sz="1100" dirty="0">
                <a:effectLst/>
                <a:latin typeface="Arial" panose="020B0604020202020204" pitchFamily="34" charset="0"/>
                <a:ea typeface="Calibri" panose="020F0502020204030204" pitchFamily="34" charset="0"/>
                <a:cs typeface="Times New Roman" panose="02020603050405020304" pitchFamily="18" charset="0"/>
              </a:rPr>
              <a:t> Award.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CA" sz="1100" dirty="0">
                <a:effectLst/>
                <a:latin typeface="Arial" panose="020B0604020202020204" pitchFamily="34" charset="0"/>
                <a:ea typeface="Calibri" panose="020F0502020204030204" pitchFamily="34" charset="0"/>
                <a:cs typeface="Times New Roman" panose="02020603050405020304" pitchFamily="18" charset="0"/>
              </a:rPr>
              <a:t>The Pierre </a:t>
            </a:r>
            <a:r>
              <a:rPr lang="en-CA" sz="1100" dirty="0" err="1">
                <a:effectLst/>
                <a:latin typeface="Arial" panose="020B0604020202020204" pitchFamily="34" charset="0"/>
                <a:ea typeface="Calibri" panose="020F0502020204030204" pitchFamily="34" charset="0"/>
                <a:cs typeface="Times New Roman" panose="02020603050405020304" pitchFamily="18" charset="0"/>
              </a:rPr>
              <a:t>Letellier</a:t>
            </a:r>
            <a:r>
              <a:rPr lang="en-CA" sz="1100" dirty="0">
                <a:effectLst/>
                <a:latin typeface="Arial" panose="020B0604020202020204" pitchFamily="34" charset="0"/>
                <a:ea typeface="Calibri" panose="020F0502020204030204" pitchFamily="34" charset="0"/>
                <a:cs typeface="Times New Roman" panose="02020603050405020304" pitchFamily="18" charset="0"/>
              </a:rPr>
              <a:t> Award is given to RPS employees who demonstrate excellent professional and personal skills, as well as exceptional performance in the workplace.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CA" sz="1100" dirty="0">
                <a:effectLst/>
                <a:latin typeface="Arial" panose="020B0604020202020204" pitchFamily="34" charset="0"/>
                <a:ea typeface="Calibri" panose="020F0502020204030204" pitchFamily="34" charset="0"/>
                <a:cs typeface="Times New Roman" panose="02020603050405020304" pitchFamily="18" charset="0"/>
              </a:rPr>
              <a:t>Pierre </a:t>
            </a:r>
            <a:r>
              <a:rPr lang="en-CA" sz="1100" dirty="0" err="1">
                <a:effectLst/>
                <a:latin typeface="Arial" panose="020B0604020202020204" pitchFamily="34" charset="0"/>
                <a:ea typeface="Calibri" panose="020F0502020204030204" pitchFamily="34" charset="0"/>
                <a:cs typeface="Times New Roman" panose="02020603050405020304" pitchFamily="18" charset="0"/>
              </a:rPr>
              <a:t>Letellier</a:t>
            </a:r>
            <a:r>
              <a:rPr lang="en-CA" sz="1100" dirty="0">
                <a:effectLst/>
                <a:latin typeface="Arial" panose="020B0604020202020204" pitchFamily="34" charset="0"/>
                <a:ea typeface="Calibri" panose="020F0502020204030204" pitchFamily="34" charset="0"/>
                <a:cs typeface="Times New Roman" panose="02020603050405020304" pitchFamily="18" charset="0"/>
              </a:rPr>
              <a:t> was a dedicated and well respected public servant who exemplified the qualities of being an inspiring team player, an effective communicator, a calm approachable person, and a morale booster.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0"/>
              </a:spcAft>
            </a:pPr>
            <a:r>
              <a:rPr lang="en-CA" sz="1100" dirty="0">
                <a:effectLst/>
                <a:latin typeface="Arial" panose="020B060402020202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CA" sz="1100" dirty="0">
                <a:effectLst/>
                <a:latin typeface="Arial" panose="020B0604020202020204" pitchFamily="34" charset="0"/>
                <a:ea typeface="Calibri" panose="020F0502020204030204" pitchFamily="34" charset="0"/>
                <a:cs typeface="Times New Roman" panose="02020603050405020304" pitchFamily="18" charset="0"/>
              </a:rPr>
              <a:t>The space is divided in 3 </a:t>
            </a:r>
            <a:r>
              <a:rPr lang="en-CA" sz="11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zones</a:t>
            </a:r>
            <a:r>
              <a:rPr lang="en-CA" sz="1100" dirty="0">
                <a:effectLst/>
                <a:latin typeface="Arial" panose="020B0604020202020204" pitchFamily="34" charset="0"/>
                <a:ea typeface="Calibri" panose="020F0502020204030204" pitchFamily="34" charset="0"/>
                <a:cs typeface="Times New Roman" panose="02020603050405020304" pitchFamily="18" charset="0"/>
              </a:rPr>
              <a:t>. You can always know in which zone you are if you keep an eye on the carpet. Green is transitional, blue is quiet and grey &amp; burgundy is executive.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CA" sz="1100" dirty="0">
                <a:effectLst/>
                <a:latin typeface="Arial" panose="020B0604020202020204" pitchFamily="34" charset="0"/>
                <a:ea typeface="Calibri" panose="020F0502020204030204" pitchFamily="34" charset="0"/>
                <a:cs typeface="Times New Roman" panose="02020603050405020304" pitchFamily="18"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endParaRPr lang="en-CA" sz="1800" dirty="0">
              <a:effectLst/>
              <a:latin typeface="Georgia" panose="02040502050405020303"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4</a:t>
            </a:fld>
            <a:endParaRPr lang="en-CA"/>
          </a:p>
        </p:txBody>
      </p:sp>
    </p:spTree>
    <p:extLst>
      <p:ext uri="{BB962C8B-B14F-4D97-AF65-F5344CB8AC3E}">
        <p14:creationId xmlns:p14="http://schemas.microsoft.com/office/powerpoint/2010/main" val="255143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800" dirty="0"/>
              <a:t>In a </a:t>
            </a:r>
            <a:r>
              <a:rPr lang="en-CA" sz="2800" dirty="0" err="1"/>
              <a:t>GCworkplace</a:t>
            </a:r>
            <a:r>
              <a:rPr lang="en-CA" sz="2800" dirty="0"/>
              <a:t> environment, lockers are located outside of individual </a:t>
            </a:r>
            <a:r>
              <a:rPr lang="en-CA" sz="2800" dirty="0" err="1"/>
              <a:t>workpoints</a:t>
            </a:r>
            <a:r>
              <a:rPr lang="en-CA" sz="2800" dirty="0"/>
              <a:t>, and centralized in areas adjacent to circulation paths for easy access. Because </a:t>
            </a:r>
            <a:r>
              <a:rPr lang="en-CA" sz="2800" dirty="0" err="1"/>
              <a:t>workpoints</a:t>
            </a:r>
            <a:r>
              <a:rPr lang="en-CA" sz="2800" dirty="0"/>
              <a:t> are shared and cleared at the end of the workday, lockers are used to store personal and work related effects. </a:t>
            </a:r>
            <a:r>
              <a:rPr lang="en-US" sz="1800" dirty="0">
                <a:solidFill>
                  <a:srgbClr val="009999"/>
                </a:solidFill>
                <a:effectLst/>
                <a:latin typeface="Arial" panose="020B0604020202020204" pitchFamily="34" charset="0"/>
                <a:ea typeface="Calibri" panose="020F0502020204030204" pitchFamily="34" charset="0"/>
              </a:rPr>
              <a:t>Lockers</a:t>
            </a:r>
            <a:r>
              <a:rPr lang="en-US" sz="1800" dirty="0">
                <a:effectLst/>
                <a:latin typeface="Arial" panose="020B0604020202020204" pitchFamily="34" charset="0"/>
                <a:ea typeface="Calibri" panose="020F0502020204030204" pitchFamily="34" charset="0"/>
              </a:rPr>
              <a:t> here are keypad enabled – which removes the requirement for a dedicated role for key management</a:t>
            </a:r>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5</a:t>
            </a:fld>
            <a:endParaRPr lang="en-CA"/>
          </a:p>
        </p:txBody>
      </p:sp>
    </p:spTree>
    <p:extLst>
      <p:ext uri="{BB962C8B-B14F-4D97-AF65-F5344CB8AC3E}">
        <p14:creationId xmlns:p14="http://schemas.microsoft.com/office/powerpoint/2010/main" val="77646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0"/>
              </a:spcAft>
              <a:buFont typeface="Symbol" panose="05050102010706020507" pitchFamily="18" charset="2"/>
              <a:buChar char=""/>
            </a:pPr>
            <a:r>
              <a:rPr lang="en-CA" sz="1100" dirty="0">
                <a:effectLst/>
                <a:latin typeface="Arial" panose="020B0604020202020204" pitchFamily="34" charset="0"/>
                <a:ea typeface="Calibri" panose="020F0502020204030204" pitchFamily="34" charset="0"/>
                <a:cs typeface="Times New Roman" panose="02020603050405020304" pitchFamily="18" charset="0"/>
              </a:rPr>
              <a:t>The floor has: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CA" sz="1100" dirty="0">
                <a:effectLst/>
                <a:latin typeface="Arial" panose="020B0604020202020204" pitchFamily="34" charset="0"/>
                <a:ea typeface="Calibri" panose="020F0502020204030204" pitchFamily="34" charset="0"/>
                <a:cs typeface="Times New Roman" panose="02020603050405020304" pitchFamily="18" charset="0"/>
              </a:rPr>
              <a:t>46 height adjustable and fully accessible workstations for interactive desk work</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CA" sz="1100" dirty="0">
                <a:effectLst/>
                <a:latin typeface="Arial" panose="020B0604020202020204" pitchFamily="34" charset="0"/>
                <a:ea typeface="Calibri" panose="020F0502020204030204" pitchFamily="34" charset="0"/>
                <a:cs typeface="Times New Roman" panose="02020603050405020304" pitchFamily="18" charset="0"/>
              </a:rPr>
              <a:t>6 Pods with privacy elements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CA" sz="1100" dirty="0">
                <a:effectLst/>
                <a:latin typeface="Arial" panose="020B0604020202020204" pitchFamily="34" charset="0"/>
                <a:ea typeface="Calibri" panose="020F0502020204030204" pitchFamily="34" charset="0"/>
                <a:cs typeface="Times New Roman" panose="02020603050405020304" pitchFamily="18" charset="0"/>
              </a:rPr>
              <a:t>5 Collaboration spaces, serving at least 4 employees each</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r>
              <a:rPr lang="en-CA" sz="1100" dirty="0">
                <a:effectLst/>
                <a:latin typeface="Arial" panose="020B0604020202020204" pitchFamily="34" charset="0"/>
                <a:ea typeface="Calibri" panose="020F0502020204030204" pitchFamily="34" charset="0"/>
                <a:cs typeface="Times New Roman" panose="02020603050405020304" pitchFamily="18" charset="0"/>
              </a:rPr>
              <a:t>10 Meeting rooms, including an executive boardroom and a GCSI Secret discussion room</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15000"/>
              </a:lnSpc>
              <a:spcBef>
                <a:spcPts val="0"/>
              </a:spcBef>
              <a:spcAft>
                <a:spcPts val="1000"/>
              </a:spcAft>
              <a:buFont typeface="Courier New" panose="02070309020205020404" pitchFamily="49" charset="0"/>
              <a:buChar char="o"/>
            </a:pPr>
            <a:r>
              <a:rPr lang="en-CA" sz="1100" dirty="0">
                <a:effectLst/>
                <a:latin typeface="Arial" panose="020B0604020202020204" pitchFamily="34" charset="0"/>
                <a:ea typeface="Calibri" panose="020F0502020204030204" pitchFamily="34" charset="0"/>
                <a:cs typeface="Times New Roman" panose="02020603050405020304" pitchFamily="18" charset="0"/>
              </a:rPr>
              <a:t>6 Quiet rooms, one equipped for personal health rejuvenation, and one walk mill (treadmill with desk)</a:t>
            </a:r>
          </a:p>
          <a:p>
            <a:pPr marL="457200" marR="0" lvl="1" indent="0" algn="just">
              <a:lnSpc>
                <a:spcPct val="115000"/>
              </a:lnSpc>
              <a:spcBef>
                <a:spcPts val="0"/>
              </a:spcBef>
              <a:spcAft>
                <a:spcPts val="1000"/>
              </a:spcAft>
              <a:buFont typeface="Courier New" panose="02070309020205020404" pitchFamily="49" charset="0"/>
              <a:buNone/>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In the corner (behind/back of the room), you can find a project room, and GCSI terminals.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The floor has a total of 4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GCSI terminals </a:t>
            </a:r>
            <a:r>
              <a:rPr lang="en-CA" sz="1800" dirty="0">
                <a:effectLst/>
                <a:latin typeface="Arial" panose="020B0604020202020204" pitchFamily="34" charset="0"/>
                <a:ea typeface="Calibri" panose="020F0502020204030204" pitchFamily="34" charset="0"/>
                <a:cs typeface="Times New Roman" panose="02020603050405020304" pitchFamily="18" charset="0"/>
              </a:rPr>
              <a:t>and one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secret meeting room </a:t>
            </a:r>
            <a:r>
              <a:rPr lang="en-CA" sz="1800" dirty="0">
                <a:effectLst/>
                <a:latin typeface="Arial" panose="020B0604020202020204" pitchFamily="34" charset="0"/>
                <a:ea typeface="Calibri" panose="020F0502020204030204" pitchFamily="34" charset="0"/>
                <a:cs typeface="Times New Roman" panose="02020603050405020304" pitchFamily="18" charset="0"/>
              </a:rPr>
              <a:t>to serve 30 or more registered users, on an as required basis. Because they are fully shareable, there is no longer a requirement to support widespread installation of a separate network infrastructure. </a:t>
            </a:r>
          </a:p>
          <a:p>
            <a:pPr marL="0" marR="0" lvl="0" indent="0">
              <a:lnSpc>
                <a:spcPct val="115000"/>
              </a:lnSpc>
              <a:spcBef>
                <a:spcPts val="0"/>
              </a:spcBef>
              <a:spcAft>
                <a:spcPts val="1000"/>
              </a:spcAft>
              <a:buFont typeface="Symbol" panose="05050102010706020507" pitchFamily="18" charset="2"/>
              <a:buNone/>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You will also find an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active workstation.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6</a:t>
            </a:fld>
            <a:endParaRPr lang="en-CA"/>
          </a:p>
        </p:txBody>
      </p:sp>
    </p:spTree>
    <p:extLst>
      <p:ext uri="{BB962C8B-B14F-4D97-AF65-F5344CB8AC3E}">
        <p14:creationId xmlns:p14="http://schemas.microsoft.com/office/powerpoint/2010/main" val="243164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lnSpc>
                <a:spcPct val="115000"/>
              </a:lnSpc>
              <a:spcBef>
                <a:spcPts val="0"/>
              </a:spcBef>
              <a:spcAft>
                <a:spcPts val="1000"/>
              </a:spcAft>
              <a:buFont typeface="Symbol" panose="05050102010706020507" pitchFamily="18" charset="2"/>
              <a:buChar char=""/>
            </a:pPr>
            <a:r>
              <a:rPr lang="en-CA" sz="1800" dirty="0">
                <a:effectLst/>
                <a:latin typeface="Arial" panose="020B0604020202020204" pitchFamily="34" charset="0"/>
                <a:ea typeface="Calibri" panose="020F0502020204030204" pitchFamily="34" charset="0"/>
                <a:cs typeface="Times New Roman" panose="02020603050405020304" pitchFamily="18" charset="0"/>
              </a:rPr>
              <a:t>You will see in the phone booth behind us one of the </a:t>
            </a:r>
            <a:r>
              <a:rPr lang="en-C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original mail chute </a:t>
            </a:r>
            <a:r>
              <a:rPr lang="en-CA" sz="1800" dirty="0">
                <a:effectLst/>
                <a:latin typeface="Arial" panose="020B0604020202020204" pitchFamily="34" charset="0"/>
                <a:ea typeface="Calibri" panose="020F0502020204030204" pitchFamily="34" charset="0"/>
                <a:cs typeface="Times New Roman" panose="02020603050405020304" pitchFamily="18" charset="0"/>
              </a:rPr>
              <a:t>of the building. It was kept and integrated as part of the design.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dirty="0"/>
              <a:t>INDIVIDUAL WORKPOINTS </a:t>
            </a:r>
          </a:p>
          <a:p>
            <a:r>
              <a:rPr lang="en-CA" dirty="0"/>
              <a:t>Individual </a:t>
            </a:r>
            <a:r>
              <a:rPr lang="en-CA" dirty="0" err="1"/>
              <a:t>workpoints</a:t>
            </a:r>
            <a:r>
              <a:rPr lang="en-CA" dirty="0"/>
              <a:t> may be open, semi-enclosed, or enclosed. Primary individual </a:t>
            </a:r>
            <a:r>
              <a:rPr lang="en-CA" dirty="0" err="1"/>
              <a:t>workpoints</a:t>
            </a:r>
            <a:r>
              <a:rPr lang="en-CA" dirty="0"/>
              <a:t> are used to perform most common tasks requiring varying levels of focus and privacy. These include workstations of various sizes and configurations, Enclosed individual </a:t>
            </a:r>
            <a:r>
              <a:rPr lang="en-CA" dirty="0" err="1"/>
              <a:t>workpoints</a:t>
            </a:r>
            <a:r>
              <a:rPr lang="en-CA" dirty="0"/>
              <a:t> provide the greatest level of privacy and are best suited for highly focused work or work performed by people in need of individual accommodations. Secondary individual </a:t>
            </a:r>
            <a:r>
              <a:rPr lang="en-CA" dirty="0" err="1"/>
              <a:t>workpoints</a:t>
            </a:r>
            <a:r>
              <a:rPr lang="en-CA" dirty="0"/>
              <a:t> support activities that may occur for shorter periods of time throughout the day.</a:t>
            </a:r>
          </a:p>
          <a:p>
            <a:endParaRPr lang="en-CA" dirty="0"/>
          </a:p>
          <a:p>
            <a:r>
              <a:rPr lang="en-CA" dirty="0"/>
              <a:t>Primary/Individual Enclosed: The phonebooth is an enclosed or semi-enclosed area with acoustic protection for phone calls.</a:t>
            </a:r>
          </a:p>
        </p:txBody>
      </p:sp>
      <p:sp>
        <p:nvSpPr>
          <p:cNvPr id="4" name="Slide Number Placeholder 3"/>
          <p:cNvSpPr>
            <a:spLocks noGrp="1"/>
          </p:cNvSpPr>
          <p:nvPr>
            <p:ph type="sldNum" sz="quarter" idx="5"/>
          </p:nvPr>
        </p:nvSpPr>
        <p:spPr/>
        <p:txBody>
          <a:bodyPr/>
          <a:lstStyle/>
          <a:p>
            <a:fld id="{43EB45BA-765D-4049-BEA7-EEF9F164B894}" type="slidenum">
              <a:rPr lang="en-CA" smtClean="0"/>
              <a:t>7</a:t>
            </a:fld>
            <a:endParaRPr lang="en-CA"/>
          </a:p>
        </p:txBody>
      </p:sp>
    </p:spTree>
    <p:extLst>
      <p:ext uri="{BB962C8B-B14F-4D97-AF65-F5344CB8AC3E}">
        <p14:creationId xmlns:p14="http://schemas.microsoft.com/office/powerpoint/2010/main" val="354555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Primary</a:t>
            </a:r>
            <a:r>
              <a:rPr lang="fr-CA" dirty="0"/>
              <a:t>/</a:t>
            </a:r>
            <a:r>
              <a:rPr lang="fr-CA" dirty="0" err="1"/>
              <a:t>Individual</a:t>
            </a:r>
            <a:r>
              <a:rPr lang="fr-CA" dirty="0"/>
              <a:t> Focus </a:t>
            </a:r>
            <a:r>
              <a:rPr lang="fr-CA" dirty="0" err="1"/>
              <a:t>pods</a:t>
            </a:r>
            <a:r>
              <a:rPr lang="fr-CA" dirty="0"/>
              <a:t>: The </a:t>
            </a:r>
            <a:r>
              <a:rPr lang="en-CA" dirty="0"/>
              <a:t>semi-enclosed work pod is for mid- to long term focused work.</a:t>
            </a:r>
          </a:p>
        </p:txBody>
      </p:sp>
      <p:sp>
        <p:nvSpPr>
          <p:cNvPr id="4" name="Slide Number Placeholder 3"/>
          <p:cNvSpPr>
            <a:spLocks noGrp="1"/>
          </p:cNvSpPr>
          <p:nvPr>
            <p:ph type="sldNum" sz="quarter" idx="5"/>
          </p:nvPr>
        </p:nvSpPr>
        <p:spPr/>
        <p:txBody>
          <a:bodyPr/>
          <a:lstStyle/>
          <a:p>
            <a:fld id="{43EB45BA-765D-4049-BEA7-EEF9F164B894}" type="slidenum">
              <a:rPr lang="en-CA" smtClean="0"/>
              <a:t>8</a:t>
            </a:fld>
            <a:endParaRPr lang="en-CA"/>
          </a:p>
        </p:txBody>
      </p:sp>
    </p:spTree>
    <p:extLst>
      <p:ext uri="{BB962C8B-B14F-4D97-AF65-F5344CB8AC3E}">
        <p14:creationId xmlns:p14="http://schemas.microsoft.com/office/powerpoint/2010/main" val="156395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Primary</a:t>
            </a:r>
            <a:r>
              <a:rPr lang="fr-CA" dirty="0"/>
              <a:t>/</a:t>
            </a:r>
            <a:r>
              <a:rPr lang="fr-CA" dirty="0" err="1"/>
              <a:t>Individual</a:t>
            </a:r>
            <a:r>
              <a:rPr lang="fr-CA" dirty="0"/>
              <a:t>: The </a:t>
            </a:r>
            <a:r>
              <a:rPr lang="fr-CA" dirty="0" err="1"/>
              <a:t>workstations</a:t>
            </a:r>
            <a:r>
              <a:rPr lang="fr-CA" dirty="0"/>
              <a:t> are </a:t>
            </a:r>
            <a:r>
              <a:rPr lang="fr-CA" dirty="0" err="1"/>
              <a:t>mid</a:t>
            </a:r>
            <a:r>
              <a:rPr lang="fr-CA" dirty="0"/>
              <a:t>-to long </a:t>
            </a:r>
            <a:r>
              <a:rPr lang="fr-CA" dirty="0" err="1"/>
              <a:t>term</a:t>
            </a:r>
            <a:r>
              <a:rPr lang="fr-CA" dirty="0"/>
              <a:t> </a:t>
            </a:r>
            <a:r>
              <a:rPr lang="fr-CA" dirty="0" err="1"/>
              <a:t>workspace</a:t>
            </a:r>
            <a:r>
              <a:rPr lang="fr-CA" dirty="0"/>
              <a:t> </a:t>
            </a:r>
            <a:r>
              <a:rPr lang="fr-CA" dirty="0" err="1"/>
              <a:t>with</a:t>
            </a:r>
            <a:r>
              <a:rPr lang="fr-CA" dirty="0"/>
              <a:t> </a:t>
            </a:r>
            <a:r>
              <a:rPr lang="fr-CA" dirty="0" err="1"/>
              <a:t>access</a:t>
            </a:r>
            <a:r>
              <a:rPr lang="fr-CA" dirty="0"/>
              <a:t> to </a:t>
            </a:r>
            <a:r>
              <a:rPr lang="fr-CA" dirty="0" err="1"/>
              <a:t>others</a:t>
            </a:r>
            <a:r>
              <a:rPr lang="fr-CA" dirty="0"/>
              <a:t> if </a:t>
            </a:r>
            <a:r>
              <a:rPr lang="fr-CA" dirty="0" err="1"/>
              <a:t>required</a:t>
            </a:r>
            <a:r>
              <a:rPr lang="fr-CA" dirty="0"/>
              <a:t>. </a:t>
            </a:r>
            <a:r>
              <a:rPr lang="fr-CA" dirty="0" err="1"/>
              <a:t>Here</a:t>
            </a:r>
            <a:r>
              <a:rPr lang="fr-CA" dirty="0"/>
              <a:t> </a:t>
            </a:r>
            <a:r>
              <a:rPr lang="fr-CA" dirty="0" err="1"/>
              <a:t>we</a:t>
            </a:r>
            <a:r>
              <a:rPr lang="fr-CA" dirty="0"/>
              <a:t> can </a:t>
            </a:r>
            <a:r>
              <a:rPr lang="fr-CA" dirty="0" err="1"/>
              <a:t>see</a:t>
            </a:r>
            <a:r>
              <a:rPr lang="fr-CA" dirty="0"/>
              <a:t> the </a:t>
            </a:r>
            <a:r>
              <a:rPr lang="fr-CA" dirty="0" err="1"/>
              <a:t>adjustable</a:t>
            </a:r>
            <a:r>
              <a:rPr lang="fr-CA" dirty="0"/>
              <a:t> desks.</a:t>
            </a:r>
          </a:p>
          <a:p>
            <a:endParaRPr lang="fr-CA" dirty="0"/>
          </a:p>
          <a:p>
            <a:pPr marL="342900" marR="0" lvl="0" indent="-342900">
              <a:lnSpc>
                <a:spcPct val="115000"/>
              </a:lnSpc>
              <a:spcBef>
                <a:spcPts val="0"/>
              </a:spcBef>
              <a:spcAft>
                <a:spcPts val="1000"/>
              </a:spcAft>
              <a:buFont typeface="Symbol" panose="05050102010706020507" pitchFamily="18" charset="2"/>
              <a:buChar char=""/>
            </a:pPr>
            <a:r>
              <a:rPr lang="en-CA" sz="1200" dirty="0">
                <a:effectLst/>
                <a:latin typeface="Arial" panose="020B0604020202020204" pitchFamily="34" charset="0"/>
                <a:ea typeface="Calibri" panose="020F0502020204030204" pitchFamily="34" charset="0"/>
                <a:cs typeface="Times New Roman" panose="02020603050405020304" pitchFamily="18" charset="0"/>
              </a:rPr>
              <a:t>We used </a:t>
            </a:r>
            <a:r>
              <a:rPr lang="en-CA" sz="12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multi layered blinds </a:t>
            </a:r>
            <a:r>
              <a:rPr lang="en-CA" sz="1200" dirty="0">
                <a:effectLst/>
                <a:latin typeface="Arial" panose="020B0604020202020204" pitchFamily="34" charset="0"/>
                <a:ea typeface="Calibri" panose="020F0502020204030204" pitchFamily="34" charset="0"/>
                <a:cs typeface="Times New Roman" panose="02020603050405020304" pitchFamily="18" charset="0"/>
              </a:rPr>
              <a:t>to provide increased lighting and thermal comfort control for employee.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This floor only has one </a:t>
            </a:r>
            <a:r>
              <a:rPr lang="en-US" sz="1200" dirty="0">
                <a:solidFill>
                  <a:srgbClr val="009999"/>
                </a:solidFill>
                <a:effectLst/>
                <a:latin typeface="Arial" panose="020B0604020202020204" pitchFamily="34" charset="0"/>
                <a:ea typeface="Calibri" panose="020F0502020204030204" pitchFamily="34" charset="0"/>
              </a:rPr>
              <a:t>printer</a:t>
            </a:r>
            <a:r>
              <a:rPr lang="en-US" sz="1200" dirty="0">
                <a:effectLst/>
                <a:latin typeface="Arial" panose="020B0604020202020204" pitchFamily="34" charset="0"/>
                <a:ea typeface="Calibri" panose="020F0502020204030204" pitchFamily="34" charset="0"/>
              </a:rPr>
              <a:t> for the 85 to 100 employees, making a significant leap on the former 2012 Federal Sustainable Development Strategy target of one printer for every 10 employees.</a:t>
            </a:r>
          </a:p>
          <a:p>
            <a:pPr marL="342900" marR="0" lvl="0" indent="-342900" algn="just"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CA" sz="1200" dirty="0">
                <a:effectLst/>
                <a:latin typeface="Arial" panose="020B0604020202020204" pitchFamily="34" charset="0"/>
                <a:ea typeface="Calibri" panose="020F0502020204030204" pitchFamily="34" charset="0"/>
                <a:cs typeface="Times New Roman" panose="02020603050405020304" pitchFamily="18" charset="0"/>
              </a:rPr>
              <a:t>You will notice that most of the enclosed rooms, including meeting rooms, are located in the middle of the floor to ensure we leave as much </a:t>
            </a:r>
            <a:r>
              <a:rPr lang="en-CA" sz="12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natural light </a:t>
            </a:r>
            <a:r>
              <a:rPr lang="en-CA" sz="1200" dirty="0">
                <a:effectLst/>
                <a:latin typeface="Arial" panose="020B0604020202020204" pitchFamily="34" charset="0"/>
                <a:ea typeface="Calibri" panose="020F0502020204030204" pitchFamily="34" charset="0"/>
                <a:cs typeface="Times New Roman" panose="02020603050405020304" pitchFamily="18" charset="0"/>
              </a:rPr>
              <a:t>come in as possible.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a:lnSpc>
                <a:spcPts val="1800"/>
              </a:lnSpc>
              <a:spcBef>
                <a:spcPts val="0"/>
              </a:spcBef>
              <a:spcAft>
                <a:spcPts val="0"/>
              </a:spcAft>
            </a:pPr>
            <a:r>
              <a:rPr lang="en-US" sz="1200"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FUN FACT - HEALTHY</a:t>
            </a:r>
            <a:endParaRPr lang="en-CA" sz="1200" dirty="0">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ts val="1800"/>
              </a:lnSpc>
              <a:spcBef>
                <a:spcPts val="0"/>
              </a:spcBef>
              <a:spcAft>
                <a:spcPts val="0"/>
              </a:spcAft>
            </a:pPr>
            <a:r>
              <a:rPr lang="en-US" sz="1200"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rPr>
              <a:t>In the pre-Workplace Satisfaction Survey (while occupying 3B3), employees ranked air quality and office lighting as the 2 most important elements contributing to their wellness. Post-Workplace Satisfaction Surveys will be administered 3 months after the move, 6 months after and one year after.</a:t>
            </a:r>
            <a:endParaRPr lang="en-CA" sz="1200" dirty="0">
              <a:effectLst/>
              <a:latin typeface="Georgia" panose="02040502050405020303" pitchFamily="18"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43EB45BA-765D-4049-BEA7-EEF9F164B894}" type="slidenum">
              <a:rPr lang="en-CA" smtClean="0"/>
              <a:t>9</a:t>
            </a:fld>
            <a:endParaRPr lang="en-CA"/>
          </a:p>
        </p:txBody>
      </p:sp>
    </p:spTree>
    <p:extLst>
      <p:ext uri="{BB962C8B-B14F-4D97-AF65-F5344CB8AC3E}">
        <p14:creationId xmlns:p14="http://schemas.microsoft.com/office/powerpoint/2010/main" val="48649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A1-119C-4975-ACCC-F440FD9C82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E9EF6D-1C0B-4461-8584-3471EA4101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E80AC0-3E6F-42F7-A306-611E747274C7}"/>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7B831C6F-A200-4C93-83E0-B42C222F5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4416C-B00E-478F-BE2B-C6BA041D2A4E}"/>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2634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11B3-745D-46C2-BEBB-2118796726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BB24FD-3211-49F2-BE9A-D08799513B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C76DE-9A1F-455E-8338-759CD4A99756}"/>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F48AE54B-25DA-497B-84F8-4568D95CF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69E1E-8CBB-4F09-B590-03071F8461CB}"/>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21574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578A98-A785-43DD-8EAF-C322A44084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A813D-7DC9-4FAF-BF1B-8D0ADAADC3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E9B99-D2AC-4DB4-9EFB-67BF3C3D7546}"/>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1ABADC9C-77C2-4CAE-BC95-4161F9A71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EB2E7-4ABA-4EE6-9B27-402A95152B7B}"/>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31283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545C-D60D-4C11-869E-F97EEDEF4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E6DC1-61F5-40BB-BFEB-CAE61236F5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427C7-383C-4281-8F54-0B6F5BF8AA91}"/>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A66A1BB9-4E56-4B87-B046-15C4CEE12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96E43-5063-4CEB-B8E1-7B15FF9B5391}"/>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22300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F6C2-B6EB-4EF1-B8ED-BAD7512BF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7F1942-0D71-4C14-9533-A1933A1E12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721E30-45AC-48E8-99F8-7E02F09FAB0E}"/>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1FDF3151-E74B-42CD-9922-2F2A854CC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B7E6C-C32C-46CB-B612-2B23E9B91C82}"/>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14998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01A-7D6B-4BF7-8783-43316FFCB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2067A-68FD-4344-B4B8-53AE8681ED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C0A48-0EF1-402A-84D5-F98BC8583E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4E8826-730A-402F-BA46-EE09B9E924C5}"/>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6" name="Footer Placeholder 5">
            <a:extLst>
              <a:ext uri="{FF2B5EF4-FFF2-40B4-BE49-F238E27FC236}">
                <a16:creationId xmlns:a16="http://schemas.microsoft.com/office/drawing/2014/main" id="{EB3E2753-BD32-46B6-BBA9-934F9F902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D1570-C244-48E2-94FB-00391541356C}"/>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71728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A7C3-0A3B-41B8-9BD6-89EDD56F3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67613A-87A8-4084-B4AD-DA058033C8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A83F3B-E80F-4A06-8251-02DDE54986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9EBD6B-727E-41B7-9877-21E35F9119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492D2B-AD53-43D8-AE0A-CE1806D7B5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27B62-4CA2-43E6-808E-07370EB94161}"/>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8" name="Footer Placeholder 7">
            <a:extLst>
              <a:ext uri="{FF2B5EF4-FFF2-40B4-BE49-F238E27FC236}">
                <a16:creationId xmlns:a16="http://schemas.microsoft.com/office/drawing/2014/main" id="{4033511A-42CD-4162-B2B9-6694C92709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723B60-F44D-4738-9AC9-FEB6B78FD088}"/>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5007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DB95A-E20B-4377-AE8F-85E2B3ADEA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519F7C-ACE8-4212-8892-E7C6BC6824C3}"/>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4" name="Footer Placeholder 3">
            <a:extLst>
              <a:ext uri="{FF2B5EF4-FFF2-40B4-BE49-F238E27FC236}">
                <a16:creationId xmlns:a16="http://schemas.microsoft.com/office/drawing/2014/main" id="{0B0F3E19-9875-4744-B269-1516B0DE7F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494D3-F815-47F1-A0A7-9588DF88D8B9}"/>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56025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47E4F3-AEE9-4884-AC1E-ACE841FC6062}"/>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3" name="Footer Placeholder 2">
            <a:extLst>
              <a:ext uri="{FF2B5EF4-FFF2-40B4-BE49-F238E27FC236}">
                <a16:creationId xmlns:a16="http://schemas.microsoft.com/office/drawing/2014/main" id="{F200234B-8171-49CC-9199-2ABEBC23C6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D94C0-BD72-4661-8F64-994C6E776E68}"/>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197762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64E-709A-4AC8-982F-A006DD451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03DD1-7A9C-48C7-BBD2-34A5BF5A1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867CD2-5B7F-4DEC-9B6A-AB77E741D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6D779E-76C2-45E6-A824-ACBD75396FC5}"/>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6" name="Footer Placeholder 5">
            <a:extLst>
              <a:ext uri="{FF2B5EF4-FFF2-40B4-BE49-F238E27FC236}">
                <a16:creationId xmlns:a16="http://schemas.microsoft.com/office/drawing/2014/main" id="{D731C9A0-BFFD-437F-8BFF-E90E8F319A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44287-0B85-43C3-8FFF-E8F078450D73}"/>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4918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CBE3-2909-4462-8A4B-2BCF7F055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A41F6-0317-461B-B081-EDEC48A7A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33E70D-E81C-4548-8B1E-EDB0395D3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22D2C0-B1D5-495A-9DCF-483B177918F2}"/>
              </a:ext>
            </a:extLst>
          </p:cNvPr>
          <p:cNvSpPr>
            <a:spLocks noGrp="1"/>
          </p:cNvSpPr>
          <p:nvPr>
            <p:ph type="dt" sz="half" idx="10"/>
          </p:nvPr>
        </p:nvSpPr>
        <p:spPr/>
        <p:txBody>
          <a:bodyPr/>
          <a:lstStyle/>
          <a:p>
            <a:fld id="{D64ED2A6-99C7-4A4E-A9C0-A38443FCA0EC}" type="datetimeFigureOut">
              <a:rPr lang="en-US" smtClean="0"/>
              <a:t>9/13/2021</a:t>
            </a:fld>
            <a:endParaRPr lang="en-US"/>
          </a:p>
        </p:txBody>
      </p:sp>
      <p:sp>
        <p:nvSpPr>
          <p:cNvPr id="6" name="Footer Placeholder 5">
            <a:extLst>
              <a:ext uri="{FF2B5EF4-FFF2-40B4-BE49-F238E27FC236}">
                <a16:creationId xmlns:a16="http://schemas.microsoft.com/office/drawing/2014/main" id="{A0BA68B5-1E11-47D8-94A2-18D41788C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49287-FD3D-4833-8F45-57A61C33D50D}"/>
              </a:ext>
            </a:extLst>
          </p:cNvPr>
          <p:cNvSpPr>
            <a:spLocks noGrp="1"/>
          </p:cNvSpPr>
          <p:nvPr>
            <p:ph type="sldNum" sz="quarter" idx="12"/>
          </p:nvPr>
        </p:nvSpPr>
        <p:spPr/>
        <p:txBody>
          <a:bodyPr/>
          <a:lstStyle/>
          <a:p>
            <a:fld id="{8EB6C46C-D9EE-46D5-9EEA-CAD65334FCC2}" type="slidenum">
              <a:rPr lang="en-US" smtClean="0"/>
              <a:t>‹#›</a:t>
            </a:fld>
            <a:endParaRPr lang="en-US"/>
          </a:p>
        </p:txBody>
      </p:sp>
    </p:spTree>
    <p:extLst>
      <p:ext uri="{BB962C8B-B14F-4D97-AF65-F5344CB8AC3E}">
        <p14:creationId xmlns:p14="http://schemas.microsoft.com/office/powerpoint/2010/main" val="378647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2B73A-08C9-463A-A617-371960BF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2475E-EFE1-4132-B3E3-CC46A8003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9D477-1519-4DF0-98D6-EF5484B5D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ED2A6-99C7-4A4E-A9C0-A38443FCA0EC}" type="datetimeFigureOut">
              <a:rPr lang="en-US" smtClean="0"/>
              <a:t>9/13/2021</a:t>
            </a:fld>
            <a:endParaRPr lang="en-US"/>
          </a:p>
        </p:txBody>
      </p:sp>
      <p:sp>
        <p:nvSpPr>
          <p:cNvPr id="5" name="Footer Placeholder 4">
            <a:extLst>
              <a:ext uri="{FF2B5EF4-FFF2-40B4-BE49-F238E27FC236}">
                <a16:creationId xmlns:a16="http://schemas.microsoft.com/office/drawing/2014/main" id="{85B38DA6-A876-4272-9C65-C43ABC271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12D6A1-DFFF-499D-AD1D-D19345B919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6C46C-D9EE-46D5-9EEA-CAD65334FCC2}" type="slidenum">
              <a:rPr lang="en-US" smtClean="0"/>
              <a:t>‹#›</a:t>
            </a:fld>
            <a:endParaRPr lang="en-US"/>
          </a:p>
        </p:txBody>
      </p:sp>
    </p:spTree>
    <p:extLst>
      <p:ext uri="{BB962C8B-B14F-4D97-AF65-F5344CB8AC3E}">
        <p14:creationId xmlns:p14="http://schemas.microsoft.com/office/powerpoint/2010/main" val="3586978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F9C4392-8A2D-43CC-ABFE-4A6D8C0FB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11 Laurier		Suite 9A1</a:t>
            </a:r>
          </a:p>
        </p:txBody>
      </p:sp>
      <p:pic>
        <p:nvPicPr>
          <p:cNvPr id="22" name="Picture 21">
            <a:extLst>
              <a:ext uri="{FF2B5EF4-FFF2-40B4-BE49-F238E27FC236}">
                <a16:creationId xmlns:a16="http://schemas.microsoft.com/office/drawing/2014/main" id="{C65A9729-16EC-4F52-A2CE-1E1B62060611}"/>
              </a:ext>
            </a:extLst>
          </p:cNvPr>
          <p:cNvPicPr>
            <a:picLocks noChangeAspect="1"/>
          </p:cNvPicPr>
          <p:nvPr/>
        </p:nvPicPr>
        <p:blipFill rotWithShape="1">
          <a:blip r:embed="rId6"/>
          <a:srcRect b="10363"/>
          <a:stretch/>
        </p:blipFill>
        <p:spPr>
          <a:xfrm>
            <a:off x="5784746" y="5463503"/>
            <a:ext cx="622507" cy="505215"/>
          </a:xfrm>
          <a:prstGeom prst="rect">
            <a:avLst/>
          </a:prstGeom>
        </p:spPr>
      </p:pic>
    </p:spTree>
    <p:extLst>
      <p:ext uri="{BB962C8B-B14F-4D97-AF65-F5344CB8AC3E}">
        <p14:creationId xmlns:p14="http://schemas.microsoft.com/office/powerpoint/2010/main" val="152023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413A1-4284-4217-9964-F83BC3BAF5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794083" y="5392946"/>
            <a:ext cx="12986084"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Réunion Moyenne		Medium Meeting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70689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C3AE61-7CBE-40EC-B22A-3439A69A5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770021" y="5392946"/>
            <a:ext cx="12962022"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Grande Salle de Réunion		Large Meeting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00557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44E9A-DF8F-4189-8D21-6C284189D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spTree>
    <p:extLst>
      <p:ext uri="{BB962C8B-B14F-4D97-AF65-F5344CB8AC3E}">
        <p14:creationId xmlns:p14="http://schemas.microsoft.com/office/powerpoint/2010/main" val="302618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41B02-043A-4742-B2AA-FB075D301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29805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F8806F-09B4-41D3-B177-39DCF81A4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241135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5DC4BE-501B-4D0A-B64D-4F5CCEDDA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73478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F4FFC-86C2-43A1-BB80-2DADB62EC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49119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D995B8-F6B0-41AE-810F-281B37020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80662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36898-64E6-4C1C-8425-6B1A5E037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3"/>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4"/>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5"/>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0" y="5392946"/>
            <a:ext cx="12921916"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Cuisinette</a:t>
            </a:r>
            <a:r>
              <a:rPr lang="en-US" sz="3600" dirty="0">
                <a:latin typeface="Tw Cen MT" panose="020B0602020104020603" pitchFamily="34" charset="0"/>
              </a:rPr>
              <a:t> et Salon			Kitchenette and Lounge</a:t>
            </a:r>
          </a:p>
        </p:txBody>
      </p:sp>
    </p:spTree>
    <p:extLst>
      <p:ext uri="{BB962C8B-B14F-4D97-AF65-F5344CB8AC3E}">
        <p14:creationId xmlns:p14="http://schemas.microsoft.com/office/powerpoint/2010/main" val="2859978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04B71-0BE0-4F1B-9AC0-52A3E505B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419727" y="5392945"/>
            <a:ext cx="13611727"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Zone Tranquille			Quiet Zone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76119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41C43-B1A8-416E-8703-7AB886BED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Plan</a:t>
            </a:r>
          </a:p>
        </p:txBody>
      </p:sp>
    </p:spTree>
    <p:extLst>
      <p:ext uri="{BB962C8B-B14F-4D97-AF65-F5344CB8AC3E}">
        <p14:creationId xmlns:p14="http://schemas.microsoft.com/office/powerpoint/2010/main" val="241331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0142B4-061D-4D3E-87E4-E438F2D4A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51A72AA4-DEA6-4BFC-ADB7-BC6BC1D14252}"/>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spTree>
    <p:extLst>
      <p:ext uri="{BB962C8B-B14F-4D97-AF65-F5344CB8AC3E}">
        <p14:creationId xmlns:p14="http://schemas.microsoft.com/office/powerpoint/2010/main" val="961100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5A6CF-32B6-490B-A3A1-EE58E8FED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spTree>
    <p:extLst>
      <p:ext uri="{BB962C8B-B14F-4D97-AF65-F5344CB8AC3E}">
        <p14:creationId xmlns:p14="http://schemas.microsoft.com/office/powerpoint/2010/main" val="100307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57734-C89F-49C7-81B4-B8A1C785C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3286" y="5383945"/>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Zone </a:t>
            </a:r>
            <a:r>
              <a:rPr lang="en-US" sz="3600" dirty="0" err="1">
                <a:latin typeface="Tw Cen MT" panose="020B0602020104020603" pitchFamily="34" charset="0"/>
              </a:rPr>
              <a:t>Exécutive</a:t>
            </a:r>
            <a:r>
              <a:rPr lang="en-US" sz="3600" dirty="0">
                <a:latin typeface="Tw Cen MT" panose="020B0602020104020603" pitchFamily="34" charset="0"/>
              </a:rPr>
              <a:t>		 Executive Zone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092586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FD9C8-B93B-4AD8-B522-148F267E3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481263" y="5392945"/>
            <a:ext cx="126732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Point de </a:t>
            </a:r>
            <a:r>
              <a:rPr lang="en-US" sz="3600" dirty="0" err="1">
                <a:latin typeface="Tw Cen MT" panose="020B0602020104020603" pitchFamily="34" charset="0"/>
              </a:rPr>
              <a:t>Réflexion</a:t>
            </a:r>
            <a:r>
              <a:rPr lang="en-US" sz="3600" dirty="0">
                <a:latin typeface="Tw Cen MT" panose="020B0602020104020603" pitchFamily="34" charset="0"/>
              </a:rPr>
              <a:t>	 	Reflection Point</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947087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367EC3-8D23-4A4A-81D4-1BCF38629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428091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7A0EA-5C5F-4DD5-9122-73DA157C7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36295" y="5392945"/>
            <a:ext cx="13828295" cy="646331"/>
          </a:xfrm>
          <a:prstGeom prst="rect">
            <a:avLst/>
          </a:prstGeom>
          <a:solidFill>
            <a:srgbClr val="FFFFFF">
              <a:alpha val="30196"/>
            </a:srgbClr>
          </a:solidFill>
        </p:spPr>
        <p:txBody>
          <a:bodyPr wrap="square" rtlCol="0">
            <a:spAutoFit/>
          </a:bodyPr>
          <a:lstStyle/>
          <a:p>
            <a:pPr algn="ctr"/>
            <a:r>
              <a:rPr lang="en-US" sz="3600" dirty="0" err="1">
                <a:latin typeface="Tw Cen MT" panose="020B0602020104020603" pitchFamily="34" charset="0"/>
              </a:rPr>
              <a:t>Cabine</a:t>
            </a:r>
            <a:r>
              <a:rPr lang="en-US" sz="3600" dirty="0">
                <a:latin typeface="Tw Cen MT" panose="020B0602020104020603" pitchFamily="34" charset="0"/>
              </a:rPr>
              <a:t> </a:t>
            </a:r>
            <a:r>
              <a:rPr lang="en-US" sz="3600" dirty="0" err="1">
                <a:latin typeface="Tw Cen MT" panose="020B0602020104020603" pitchFamily="34" charset="0"/>
              </a:rPr>
              <a:t>Téléphonique</a:t>
            </a:r>
            <a:r>
              <a:rPr lang="en-US" sz="3600" dirty="0">
                <a:latin typeface="Tw Cen MT" panose="020B0602020104020603" pitchFamily="34" charset="0"/>
              </a:rPr>
              <a:t>        Phone Booth                </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920497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BF041-CFFB-4F0D-86A1-8B292C01F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2935705" y="5392946"/>
            <a:ext cx="15127705"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Capsule de Concentration		 Focus Pod</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689404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DE7BF9-4B6A-40E9-8011-05D5F6568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275347" y="5392946"/>
            <a:ext cx="13467347"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Stations de Travail		 Workstations</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127499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C2EC25-ADE5-428A-8786-00A0EEE8C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60357" y="5392946"/>
            <a:ext cx="13852358"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Point de Discussion		 Chat Point</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780866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F0F3A-67C9-45A8-A83B-C51257F2D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68443" y="5392946"/>
            <a:ext cx="1236044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Enclave		 Huddle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30636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9D1814-B1A0-4781-A3A7-C1B86B2DA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Zones</a:t>
            </a:r>
          </a:p>
        </p:txBody>
      </p:sp>
      <p:sp>
        <p:nvSpPr>
          <p:cNvPr id="5" name="TextBox 4">
            <a:extLst>
              <a:ext uri="{FF2B5EF4-FFF2-40B4-BE49-F238E27FC236}">
                <a16:creationId xmlns:a16="http://schemas.microsoft.com/office/drawing/2014/main" id="{A53845FB-E91A-467A-8956-4BE3F7FCD136}"/>
              </a:ext>
            </a:extLst>
          </p:cNvPr>
          <p:cNvSpPr txBox="1"/>
          <p:nvPr/>
        </p:nvSpPr>
        <p:spPr>
          <a:xfrm>
            <a:off x="3882190" y="947060"/>
            <a:ext cx="2249847" cy="369332"/>
          </a:xfrm>
          <a:prstGeom prst="rect">
            <a:avLst/>
          </a:prstGeom>
          <a:solidFill>
            <a:schemeClr val="bg1">
              <a:alpha val="50000"/>
            </a:schemeClr>
          </a:solidFill>
        </p:spPr>
        <p:txBody>
          <a:bodyPr wrap="none" rtlCol="0">
            <a:spAutoFit/>
          </a:bodyPr>
          <a:lstStyle/>
          <a:p>
            <a:r>
              <a:rPr lang="en-US" dirty="0"/>
              <a:t>Executive – </a:t>
            </a:r>
            <a:r>
              <a:rPr lang="en-US" dirty="0" err="1"/>
              <a:t>Exécutive</a:t>
            </a:r>
            <a:endParaRPr lang="en-US" dirty="0"/>
          </a:p>
        </p:txBody>
      </p:sp>
      <p:sp>
        <p:nvSpPr>
          <p:cNvPr id="7" name="TextBox 6">
            <a:extLst>
              <a:ext uri="{FF2B5EF4-FFF2-40B4-BE49-F238E27FC236}">
                <a16:creationId xmlns:a16="http://schemas.microsoft.com/office/drawing/2014/main" id="{DA800BF8-E316-4AED-84C4-F6D4C610B6AC}"/>
              </a:ext>
            </a:extLst>
          </p:cNvPr>
          <p:cNvSpPr txBox="1"/>
          <p:nvPr/>
        </p:nvSpPr>
        <p:spPr>
          <a:xfrm>
            <a:off x="4762462" y="3914274"/>
            <a:ext cx="2308517" cy="369332"/>
          </a:xfrm>
          <a:prstGeom prst="rect">
            <a:avLst/>
          </a:prstGeom>
          <a:solidFill>
            <a:srgbClr val="FFFFFF">
              <a:alpha val="50196"/>
            </a:srgbClr>
          </a:solidFill>
        </p:spPr>
        <p:txBody>
          <a:bodyPr wrap="none" rtlCol="0">
            <a:spAutoFit/>
          </a:bodyPr>
          <a:lstStyle/>
          <a:p>
            <a:r>
              <a:rPr lang="en-US" dirty="0"/>
              <a:t>Interactive – </a:t>
            </a:r>
            <a:r>
              <a:rPr lang="en-US" dirty="0" err="1"/>
              <a:t>Interactif</a:t>
            </a:r>
            <a:r>
              <a:rPr lang="en-US" dirty="0"/>
              <a:t> </a:t>
            </a:r>
          </a:p>
        </p:txBody>
      </p:sp>
      <p:sp>
        <p:nvSpPr>
          <p:cNvPr id="8" name="TextBox 7">
            <a:extLst>
              <a:ext uri="{FF2B5EF4-FFF2-40B4-BE49-F238E27FC236}">
                <a16:creationId xmlns:a16="http://schemas.microsoft.com/office/drawing/2014/main" id="{B9430932-6B05-4045-9C50-6EDF82ABD175}"/>
              </a:ext>
            </a:extLst>
          </p:cNvPr>
          <p:cNvSpPr txBox="1"/>
          <p:nvPr/>
        </p:nvSpPr>
        <p:spPr>
          <a:xfrm>
            <a:off x="7876674" y="2582779"/>
            <a:ext cx="1108188" cy="646331"/>
          </a:xfrm>
          <a:prstGeom prst="rect">
            <a:avLst/>
          </a:prstGeom>
          <a:solidFill>
            <a:srgbClr val="FFFFFF">
              <a:alpha val="50196"/>
            </a:srgbClr>
          </a:solidFill>
        </p:spPr>
        <p:txBody>
          <a:bodyPr wrap="none" rtlCol="0">
            <a:spAutoFit/>
          </a:bodyPr>
          <a:lstStyle/>
          <a:p>
            <a:pPr algn="ctr"/>
            <a:r>
              <a:rPr lang="en-US" dirty="0"/>
              <a:t>Quiet </a:t>
            </a:r>
          </a:p>
          <a:p>
            <a:pPr algn="ctr"/>
            <a:r>
              <a:rPr lang="en-US" dirty="0" err="1"/>
              <a:t>Tranquille</a:t>
            </a:r>
            <a:endParaRPr lang="en-US" dirty="0"/>
          </a:p>
        </p:txBody>
      </p:sp>
    </p:spTree>
    <p:extLst>
      <p:ext uri="{BB962C8B-B14F-4D97-AF65-F5344CB8AC3E}">
        <p14:creationId xmlns:p14="http://schemas.microsoft.com/office/powerpoint/2010/main" val="38244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7291AC-E626-4543-ABE8-73E37EA5A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268EBC02-2EC1-4352-A247-C6E6861E1C28}"/>
              </a:ext>
            </a:extLst>
          </p:cNvPr>
          <p:cNvSpPr txBox="1"/>
          <p:nvPr/>
        </p:nvSpPr>
        <p:spPr>
          <a:xfrm>
            <a:off x="-1636295" y="5392945"/>
            <a:ext cx="13828295" cy="646331"/>
          </a:xfrm>
          <a:prstGeom prst="rect">
            <a:avLst/>
          </a:prstGeom>
          <a:solidFill>
            <a:srgbClr val="FFFFFF">
              <a:alpha val="30196"/>
            </a:srgbClr>
          </a:solidFill>
        </p:spPr>
        <p:txBody>
          <a:bodyPr wrap="square" rtlCol="0">
            <a:spAutoFit/>
          </a:bodyPr>
          <a:lstStyle/>
          <a:p>
            <a:pPr algn="ctr"/>
            <a:r>
              <a:rPr lang="en-US" sz="3600" dirty="0" err="1">
                <a:latin typeface="Tw Cen MT" panose="020B0602020104020603" pitchFamily="34" charset="0"/>
              </a:rPr>
              <a:t>Cabine</a:t>
            </a:r>
            <a:r>
              <a:rPr lang="en-US" sz="3600" dirty="0">
                <a:latin typeface="Tw Cen MT" panose="020B0602020104020603" pitchFamily="34" charset="0"/>
              </a:rPr>
              <a:t> </a:t>
            </a:r>
            <a:r>
              <a:rPr lang="en-US" sz="3600" dirty="0" err="1">
                <a:latin typeface="Tw Cen MT" panose="020B0602020104020603" pitchFamily="34" charset="0"/>
              </a:rPr>
              <a:t>Téléphonique</a:t>
            </a:r>
            <a:r>
              <a:rPr lang="en-US" sz="3600" dirty="0">
                <a:latin typeface="Tw Cen MT" panose="020B0602020104020603" pitchFamily="34" charset="0"/>
              </a:rPr>
              <a:t>        Phone Booth                </a:t>
            </a:r>
          </a:p>
        </p:txBody>
      </p:sp>
    </p:spTree>
    <p:extLst>
      <p:ext uri="{BB962C8B-B14F-4D97-AF65-F5344CB8AC3E}">
        <p14:creationId xmlns:p14="http://schemas.microsoft.com/office/powerpoint/2010/main" val="415598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3C7CFD-B6FD-4B40-8700-F836B485D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938463" y="5392946"/>
            <a:ext cx="13130463"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Salle de Travail		Work Room</a:t>
            </a:r>
          </a:p>
        </p:txBody>
      </p:sp>
    </p:spTree>
    <p:extLst>
      <p:ext uri="{BB962C8B-B14F-4D97-AF65-F5344CB8AC3E}">
        <p14:creationId xmlns:p14="http://schemas.microsoft.com/office/powerpoint/2010/main" val="244778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0D2EA6-6CE0-4741-93D8-259F4E92F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Vestiaire</a:t>
            </a:r>
            <a:r>
              <a:rPr lang="en-US" sz="3600" dirty="0">
                <a:latin typeface="Tw Cen MT" panose="020B0602020104020603" pitchFamily="34" charset="0"/>
              </a:rPr>
              <a:t>		Cloak Room</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308397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6368A9-8DE5-4E53-80E7-509DC447E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0" y="5392946"/>
            <a:ext cx="12192000"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Entrée      	  Entrance</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394815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C3B8D3-AD48-43E4-AD87-C98B17C1B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168442" y="5392946"/>
            <a:ext cx="12360442"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a:t>
            </a:r>
            <a:r>
              <a:rPr lang="en-US" sz="3600" dirty="0" err="1">
                <a:latin typeface="Tw Cen MT" panose="020B0602020104020603" pitchFamily="34" charset="0"/>
              </a:rPr>
              <a:t>Casiers</a:t>
            </a:r>
            <a:r>
              <a:rPr lang="en-US" sz="3600" dirty="0">
                <a:latin typeface="Tw Cen MT" panose="020B0602020104020603" pitchFamily="34" charset="0"/>
              </a:rPr>
              <a:t>		Lockers</a:t>
            </a:r>
          </a:p>
        </p:txBody>
      </p:sp>
    </p:spTree>
    <p:extLst>
      <p:ext uri="{BB962C8B-B14F-4D97-AF65-F5344CB8AC3E}">
        <p14:creationId xmlns:p14="http://schemas.microsoft.com/office/powerpoint/2010/main" val="86757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ECD303-2284-4A89-A7D1-1FD43ECAA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D7E81B5D-80FA-4D39-AD1E-D0D5113C87CB}"/>
              </a:ext>
            </a:extLst>
          </p:cNvPr>
          <p:cNvSpPr txBox="1"/>
          <p:nvPr/>
        </p:nvSpPr>
        <p:spPr>
          <a:xfrm>
            <a:off x="-459313" y="5458621"/>
            <a:ext cx="12488779"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Zone </a:t>
            </a:r>
            <a:r>
              <a:rPr lang="en-US" sz="3600" dirty="0" err="1">
                <a:latin typeface="Tw Cen MT" panose="020B0602020104020603" pitchFamily="34" charset="0"/>
              </a:rPr>
              <a:t>Transitionnelle</a:t>
            </a:r>
            <a:r>
              <a:rPr lang="en-US" sz="3600" dirty="0">
                <a:latin typeface="Tw Cen MT" panose="020B0602020104020603" pitchFamily="34" charset="0"/>
              </a:rPr>
              <a:t>	        Transitional Zone</a:t>
            </a:r>
          </a:p>
        </p:txBody>
      </p:sp>
    </p:spTree>
    <p:extLst>
      <p:ext uri="{BB962C8B-B14F-4D97-AF65-F5344CB8AC3E}">
        <p14:creationId xmlns:p14="http://schemas.microsoft.com/office/powerpoint/2010/main" val="371688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9321E6-F9A4-4AAA-A7B0-E939C22E2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1" name="TextBox 10">
            <a:extLst>
              <a:ext uri="{FF2B5EF4-FFF2-40B4-BE49-F238E27FC236}">
                <a16:creationId xmlns:a16="http://schemas.microsoft.com/office/drawing/2014/main" id="{268EBC02-2EC1-4352-A247-C6E6861E1C28}"/>
              </a:ext>
            </a:extLst>
          </p:cNvPr>
          <p:cNvSpPr txBox="1"/>
          <p:nvPr/>
        </p:nvSpPr>
        <p:spPr>
          <a:xfrm>
            <a:off x="-1636295" y="5392945"/>
            <a:ext cx="13828295" cy="646331"/>
          </a:xfrm>
          <a:prstGeom prst="rect">
            <a:avLst/>
          </a:prstGeom>
          <a:solidFill>
            <a:srgbClr val="FFFFFF">
              <a:alpha val="30196"/>
            </a:srgbClr>
          </a:solidFill>
        </p:spPr>
        <p:txBody>
          <a:bodyPr wrap="square" rtlCol="0">
            <a:spAutoFit/>
          </a:bodyPr>
          <a:lstStyle/>
          <a:p>
            <a:pPr algn="ctr"/>
            <a:r>
              <a:rPr lang="en-US" sz="3600" dirty="0" err="1">
                <a:latin typeface="Tw Cen MT" panose="020B0602020104020603" pitchFamily="34" charset="0"/>
              </a:rPr>
              <a:t>Cabine</a:t>
            </a:r>
            <a:r>
              <a:rPr lang="en-US" sz="3600" dirty="0">
                <a:latin typeface="Tw Cen MT" panose="020B0602020104020603" pitchFamily="34" charset="0"/>
              </a:rPr>
              <a:t> </a:t>
            </a:r>
            <a:r>
              <a:rPr lang="en-US" sz="3600" dirty="0" err="1">
                <a:latin typeface="Tw Cen MT" panose="020B0602020104020603" pitchFamily="34" charset="0"/>
              </a:rPr>
              <a:t>Téléphonique</a:t>
            </a:r>
            <a:r>
              <a:rPr lang="en-US" sz="3600" dirty="0">
                <a:latin typeface="Tw Cen MT" panose="020B0602020104020603" pitchFamily="34" charset="0"/>
              </a:rPr>
              <a:t>        Phone Booth                </a:t>
            </a:r>
          </a:p>
        </p:txBody>
      </p:sp>
    </p:spTree>
    <p:extLst>
      <p:ext uri="{BB962C8B-B14F-4D97-AF65-F5344CB8AC3E}">
        <p14:creationId xmlns:p14="http://schemas.microsoft.com/office/powerpoint/2010/main" val="352793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6EF66-9BD3-493B-9E42-788325017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
        <p:nvSpPr>
          <p:cNvPr id="12" name="TextBox 11">
            <a:extLst>
              <a:ext uri="{FF2B5EF4-FFF2-40B4-BE49-F238E27FC236}">
                <a16:creationId xmlns:a16="http://schemas.microsoft.com/office/drawing/2014/main" id="{862EE308-0581-4786-9C4F-8486FB3F190F}"/>
              </a:ext>
            </a:extLst>
          </p:cNvPr>
          <p:cNvSpPr txBox="1"/>
          <p:nvPr/>
        </p:nvSpPr>
        <p:spPr>
          <a:xfrm>
            <a:off x="-2935705" y="5392946"/>
            <a:ext cx="15127705"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Capsule de Concentration		 Focus Pod</a:t>
            </a:r>
          </a:p>
        </p:txBody>
      </p:sp>
    </p:spTree>
    <p:extLst>
      <p:ext uri="{BB962C8B-B14F-4D97-AF65-F5344CB8AC3E}">
        <p14:creationId xmlns:p14="http://schemas.microsoft.com/office/powerpoint/2010/main" val="169833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B42A7D-42AA-4ED5-8030-E47105D00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id="{216B67C4-5B60-498B-AA2F-3748E05DE3E4}"/>
              </a:ext>
            </a:extLst>
          </p:cNvPr>
          <p:cNvGrpSpPr/>
          <p:nvPr/>
        </p:nvGrpSpPr>
        <p:grpSpPr>
          <a:xfrm>
            <a:off x="626191" y="6129031"/>
            <a:ext cx="10939618" cy="569302"/>
            <a:chOff x="626191" y="6129031"/>
            <a:chExt cx="10939618" cy="569302"/>
          </a:xfrm>
        </p:grpSpPr>
        <p:pic>
          <p:nvPicPr>
            <p:cNvPr id="17" name="Picture 16">
              <a:extLst>
                <a:ext uri="{FF2B5EF4-FFF2-40B4-BE49-F238E27FC236}">
                  <a16:creationId xmlns:a16="http://schemas.microsoft.com/office/drawing/2014/main" id="{172D2284-5D6C-464E-9101-97AAC71B1F7E}"/>
                </a:ext>
              </a:extLst>
            </p:cNvPr>
            <p:cNvPicPr>
              <a:picLocks noChangeAspect="1"/>
            </p:cNvPicPr>
            <p:nvPr/>
          </p:nvPicPr>
          <p:blipFill>
            <a:blip r:embed="rId4"/>
            <a:stretch>
              <a:fillRect/>
            </a:stretch>
          </p:blipFill>
          <p:spPr>
            <a:xfrm>
              <a:off x="9524914" y="6129031"/>
              <a:ext cx="2040895" cy="569302"/>
            </a:xfrm>
            <a:prstGeom prst="rect">
              <a:avLst/>
            </a:prstGeom>
          </p:spPr>
        </p:pic>
        <p:pic>
          <p:nvPicPr>
            <p:cNvPr id="18" name="Picture 17">
              <a:extLst>
                <a:ext uri="{FF2B5EF4-FFF2-40B4-BE49-F238E27FC236}">
                  <a16:creationId xmlns:a16="http://schemas.microsoft.com/office/drawing/2014/main" id="{B7A1D897-EC08-4380-B915-4CC4D0AAA8BB}"/>
                </a:ext>
              </a:extLst>
            </p:cNvPr>
            <p:cNvPicPr>
              <a:picLocks noChangeAspect="1"/>
            </p:cNvPicPr>
            <p:nvPr/>
          </p:nvPicPr>
          <p:blipFill>
            <a:blip r:embed="rId5"/>
            <a:stretch>
              <a:fillRect/>
            </a:stretch>
          </p:blipFill>
          <p:spPr>
            <a:xfrm>
              <a:off x="626191" y="6189943"/>
              <a:ext cx="2607549" cy="508390"/>
            </a:xfrm>
            <a:prstGeom prst="rect">
              <a:avLst/>
            </a:prstGeom>
          </p:spPr>
        </p:pic>
      </p:grpSp>
      <p:sp>
        <p:nvSpPr>
          <p:cNvPr id="6" name="TextBox 5">
            <a:extLst>
              <a:ext uri="{FF2B5EF4-FFF2-40B4-BE49-F238E27FC236}">
                <a16:creationId xmlns:a16="http://schemas.microsoft.com/office/drawing/2014/main" id="{46918277-AB2E-46F7-BEFC-960134F804DE}"/>
              </a:ext>
            </a:extLst>
          </p:cNvPr>
          <p:cNvSpPr txBox="1"/>
          <p:nvPr/>
        </p:nvSpPr>
        <p:spPr>
          <a:xfrm>
            <a:off x="-1275347" y="5392946"/>
            <a:ext cx="13467347" cy="646331"/>
          </a:xfrm>
          <a:prstGeom prst="rect">
            <a:avLst/>
          </a:prstGeom>
          <a:solidFill>
            <a:srgbClr val="FFFFFF">
              <a:alpha val="30196"/>
            </a:srgbClr>
          </a:solidFill>
        </p:spPr>
        <p:txBody>
          <a:bodyPr wrap="square" rtlCol="0">
            <a:spAutoFit/>
          </a:bodyPr>
          <a:lstStyle/>
          <a:p>
            <a:pPr algn="ctr"/>
            <a:r>
              <a:rPr lang="en-US" sz="3600" dirty="0">
                <a:latin typeface="Tw Cen MT" panose="020B0602020104020603" pitchFamily="34" charset="0"/>
              </a:rPr>
              <a:t>  Stations de Travail		 Workstations</a:t>
            </a:r>
          </a:p>
        </p:txBody>
      </p:sp>
      <p:pic>
        <p:nvPicPr>
          <p:cNvPr id="10" name="Picture 9">
            <a:extLst>
              <a:ext uri="{FF2B5EF4-FFF2-40B4-BE49-F238E27FC236}">
                <a16:creationId xmlns:a16="http://schemas.microsoft.com/office/drawing/2014/main" id="{111FC0B5-071C-4A5B-B2E1-0DC98E1BA0A1}"/>
              </a:ext>
            </a:extLst>
          </p:cNvPr>
          <p:cNvPicPr>
            <a:picLocks noChangeAspect="1"/>
          </p:cNvPicPr>
          <p:nvPr/>
        </p:nvPicPr>
        <p:blipFill>
          <a:blip r:embed="rId6"/>
          <a:stretch>
            <a:fillRect/>
          </a:stretch>
        </p:blipFill>
        <p:spPr>
          <a:xfrm>
            <a:off x="5785077" y="5463105"/>
            <a:ext cx="621846" cy="506012"/>
          </a:xfrm>
          <a:prstGeom prst="rect">
            <a:avLst/>
          </a:prstGeom>
        </p:spPr>
      </p:pic>
    </p:spTree>
    <p:extLst>
      <p:ext uri="{BB962C8B-B14F-4D97-AF65-F5344CB8AC3E}">
        <p14:creationId xmlns:p14="http://schemas.microsoft.com/office/powerpoint/2010/main" val="2614158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3f90553442455150dc8bcf&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4626</TotalTime>
  <Words>2541</Words>
  <Application>Microsoft Office PowerPoint</Application>
  <PresentationFormat>Widescreen</PresentationFormat>
  <Paragraphs>207</Paragraphs>
  <Slides>32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vt:lpstr>
      <vt:lpstr>Calibri</vt:lpstr>
      <vt:lpstr>Calibri Light</vt:lpstr>
      <vt:lpstr>Courier New</vt:lpstr>
      <vt:lpstr>Georgia</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Vriend Alex</dc:creator>
  <cp:lastModifiedBy>Isabelle Filion</cp:lastModifiedBy>
  <cp:revision>52</cp:revision>
  <dcterms:created xsi:type="dcterms:W3CDTF">2018-05-15T02:30:26Z</dcterms:created>
  <dcterms:modified xsi:type="dcterms:W3CDTF">2021-09-13T17:54:29Z</dcterms:modified>
</cp:coreProperties>
</file>