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9"/>
  </p:notesMasterIdLst>
  <p:sldIdLst>
    <p:sldId id="322" r:id="rId5"/>
    <p:sldId id="355" r:id="rId6"/>
    <p:sldId id="358" r:id="rId7"/>
    <p:sldId id="35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524F1-7CAD-4966-9C7D-B16306170D04}" v="6" dt="2023-02-13T14:14:48.293"/>
    <p1510:client id="{BFF20460-2A06-04D3-C588-D4AA78D3E22A}" v="12" dt="2023-02-16T18:07:31.658"/>
    <p1510:client id="{DBBE0842-F7C5-4B9C-B69B-51BC1DB6246C}" v="5" dt="2023-02-16T19:08:28.891"/>
    <p1510:client id="{EA26625C-4688-4195-A34F-EFA2D460A584}" v="4" dt="2023-02-13T16:02:0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A4E92-9AFF-494A-82C5-C7B48688C518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633E-43A8-4CAA-8DD5-6FFF3FB607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03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85C2C-4231-459D-8418-63C897C03A6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85C2C-4231-459D-8418-63C897C03A6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>
              <a:solidFill>
                <a:schemeClr val="tx1"/>
              </a:solidFill>
              <a:latin typeface="HelveticaNeue LT 55 Roman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F5AB-23F5-4B5B-93E6-633010F23DB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8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>
              <a:solidFill>
                <a:schemeClr val="tx1"/>
              </a:solidFill>
              <a:latin typeface="HelveticaNeue LT 55 Roman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F5AB-23F5-4B5B-93E6-633010F23DB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8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36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70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16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59D-D6B0-4A3E-9BBB-C7FB21F92340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660E-145B-4346-8CEF-C718C39816E8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EDC248-265C-A269-CEC1-B5D5CE884852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04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8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26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53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45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44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2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5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8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3F02-B2D0-435F-A428-660F8ECDBD2F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56FD-C81B-4E25-88A4-8D9EC69666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7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4BB689-89E9-976C-4840-FDF869C32026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590551" y="250827"/>
            <a:ext cx="8192789" cy="206374"/>
          </a:xfrm>
        </p:spPr>
        <p:txBody>
          <a:bodyPr>
            <a:noAutofit/>
          </a:bodyPr>
          <a:lstStyle/>
          <a:p>
            <a:r>
              <a:rPr lang="en-US" sz="2800"/>
              <a:t>Data Strategy framework for the federal public service</a:t>
            </a:r>
            <a:endParaRPr lang="en-CA" sz="2800"/>
          </a:p>
        </p:txBody>
      </p:sp>
      <p:pic>
        <p:nvPicPr>
          <p:cNvPr id="2" name="Picture 2" descr="Data strategy framework for the federal public service &#10;&#10;A large image with three horizontal rows.&#10;&#10;The top row is divided into two halves.&#10;&#10;The left half presents a circular graphic with six equal sections. Each section features one of the six guiding principles of the data strategy framework:&#10;Purposeful&#10;Client-centered&#10;Trusted&#10;Ethical&#10;Open&#10;Enabling&#10;&#10;The right half is a list of the desired outcomes:&#10;Effective, equitable, ethical and inclusive services, programs and policy&#10;Trusted and accountable government&#10;Greater public value from data&#10;Enhanced evidence-informed decision-making&#10;Support for Indigenous data sovereignty&#10;&#10;Below the framework is a layer entitled Data as an Asset, defined as: Data is fully integrated into how outcomes are delivered to Canadians and valued like any other critical asset.&#10;&#10;The bottom row represents the foundation and includes the following pillars:&#10;Talent – The government has the talent and capacity it needs to leverage data to inform its decisions.&#10;Governance – Governance is effective and ensures that data is managed horizontally and holistically as a strategic asset.&#10;Processes and tools – Processes and digital infrastructure enable secure cross-governmental integration and the use of data for the benefit of Canadians.&#10;&#10;On the left, a box titled Culture, Communication and Change management spans the length of the Data as an Asset and Foundation layers.&#10;">
            <a:extLst>
              <a:ext uri="{FF2B5EF4-FFF2-40B4-BE49-F238E27FC236}">
                <a16:creationId xmlns:a16="http://schemas.microsoft.com/office/drawing/2014/main" id="{B5585F33-2DFF-F173-592B-8EB47A95E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" r="906"/>
          <a:stretch/>
        </p:blipFill>
        <p:spPr>
          <a:xfrm>
            <a:off x="473975" y="115101"/>
            <a:ext cx="8347464" cy="6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7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59A6-4548-D0C5-2D01-3C89C704F189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628650" y="187327"/>
            <a:ext cx="7886700" cy="384174"/>
          </a:xfrm>
        </p:spPr>
        <p:txBody>
          <a:bodyPr>
            <a:normAutofit/>
          </a:bodyPr>
          <a:lstStyle/>
          <a:p>
            <a:r>
              <a:rPr lang="en-US" sz="2000"/>
              <a:t>Cadre de </a:t>
            </a:r>
            <a:r>
              <a:rPr lang="en-US" sz="2000" err="1"/>
              <a:t>stratégie</a:t>
            </a:r>
            <a:r>
              <a:rPr lang="en-US" sz="2000"/>
              <a:t> relative aux </a:t>
            </a:r>
            <a:r>
              <a:rPr lang="en-US" sz="2000" err="1"/>
              <a:t>données</a:t>
            </a:r>
            <a:r>
              <a:rPr lang="en-US" sz="2000"/>
              <a:t> pour la </a:t>
            </a:r>
            <a:r>
              <a:rPr lang="en-US" sz="2000" err="1"/>
              <a:t>fonction</a:t>
            </a:r>
            <a:r>
              <a:rPr lang="en-US" sz="2000"/>
              <a:t> </a:t>
            </a:r>
            <a:r>
              <a:rPr lang="en-US" sz="2000" err="1"/>
              <a:t>publique</a:t>
            </a:r>
            <a:r>
              <a:rPr lang="en-US" sz="2000"/>
              <a:t> </a:t>
            </a:r>
            <a:r>
              <a:rPr lang="en-US" sz="2000" err="1"/>
              <a:t>fédérale</a:t>
            </a:r>
            <a:endParaRPr lang="en-CA"/>
          </a:p>
        </p:txBody>
      </p:sp>
      <p:pic>
        <p:nvPicPr>
          <p:cNvPr id="4" name="Picture 3" descr="Cadre de stratégie relative aux données pour la fonction publique fédérale&#10;&#10;Une grande image, divisée en trois rangées horizontales.&#10;&#10;La rangée du haut est divisée en deux moitiés.&#10;&#10;La moitié de gauche présente une structure circulaire divisée en six parts égales. Chaque section indique un des principes directeurs du Cadre de la stratégie relative aux données :&#10;Ciblé&#10;Axé sur les clients&#10;Digne de confiance&#10;Éthique&#10;Ouverture&#10;Habilitation&#10;&#10;La moitié de droite énumère les résultats escomptés :&#10;Services, programmes et politiques efficaces, éthiques et inclusifs &#10;Gouvernement digne de confiance et responsable&#10;La valeur publique des données est augmentée&#10;Amélioration de la prise de décisions fondée sur des données probantes&#10;Appuyer la souveraineté des données autochtones&#10;&#10;Sous le cadre se trouve une couche intitulée Des données en tant qu'actif, qui se définissent comme suit : Les données sont pleinement intégrées à la manière dont les résultats sont fournis aux Canadiens et valorisées comme tout autre actif essentiel.&#10;&#10;La rangée du bas représente le fondement des piliers suivants :&#10;Talent – Le gouvernement dispose des talents et de la capacité nécessaires pour tirer parti des données afin d’éclairer ses décisions. &#10;Gouvernance – La gouvernance est efficace et garantit la gestion horizontale et holistique des données en tant qu’actif stratégique. &#10;Processus et outils – Les processus et l’infrastructure numérique permettent une intégration intergouvernementale sécurisée et l’utilisation des données au profit&#10;des Canadiens.&#10;&#10;À gauche, une boîte intitulée Culture, communication et gestion du changement longe la boîte Des données en tant qu'actif et Fondements.&#10;">
            <a:extLst>
              <a:ext uri="{FF2B5EF4-FFF2-40B4-BE49-F238E27FC236}">
                <a16:creationId xmlns:a16="http://schemas.microsoft.com/office/drawing/2014/main" id="{3C583E9F-614B-4474-AC28-17EE84BA6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42" y="126714"/>
            <a:ext cx="8343519" cy="65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2BFD1308-B8DB-49D5-8854-B8E44561914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4172" y="164550"/>
            <a:ext cx="8795656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1F3864"/>
                </a:solidFill>
                <a:latin typeface="+mn-lt"/>
                <a:ea typeface="+mn-ea"/>
                <a:cs typeface="Arial"/>
              </a:rPr>
              <a:t>Priority missions – Data Strategy for the federal public service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2F141A-FA4A-461F-B26F-243D236CBB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1021" y="1588652"/>
            <a:ext cx="3877661" cy="2002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>
              <a:solidFill>
                <a:schemeClr val="tx1"/>
              </a:solidFill>
              <a:latin typeface="HelveticaNeue LT 55 Roman"/>
              <a:cs typeface="Arial"/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  <a:latin typeface="HelveticaNeue LT 55 Roman"/>
                <a:cs typeface="Arial"/>
              </a:rPr>
              <a:t>Data needs are proactively considered when designing initiatives</a:t>
            </a:r>
          </a:p>
          <a:p>
            <a:pPr fontAlgn="base"/>
            <a:endParaRPr lang="en-US" sz="1200">
              <a:solidFill>
                <a:schemeClr val="tx1"/>
              </a:solidFill>
              <a:latin typeface="HelveticaNeue LT 55 Roman" panose="02000503040000020004" pitchFamily="2" charset="0"/>
              <a:cs typeface="Arial"/>
            </a:endParaRPr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id="{DA983279-5917-4E16-8E8A-07FB053058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4590" y="918329"/>
            <a:ext cx="3873560" cy="944049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/>
            <a:r>
              <a:rPr lang="fr-CA" sz="3200" b="1">
                <a:latin typeface="HelveticaNeue LT 55 Roman"/>
                <a:cs typeface="Arial"/>
              </a:rPr>
              <a:t>Data by design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75827-9977-4272-89B8-49F7CA49D3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50830" y="1590294"/>
            <a:ext cx="3756744" cy="2002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>
                <a:solidFill>
                  <a:schemeClr val="tx1"/>
                </a:solidFill>
                <a:latin typeface="HelveticaNeue LT 55 Roman"/>
                <a:cs typeface="Arial"/>
              </a:rPr>
              <a:t>Data is stewarded for effective integration into analysis to</a:t>
            </a:r>
            <a:br>
              <a:rPr lang="en-US" sz="2200" b="1">
                <a:latin typeface="HelveticaNeue LT 55 Roman" panose="02000503040000020004" pitchFamily="2" charset="0"/>
                <a:cs typeface="Arial" panose="020B060402020202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HelveticaNeue LT 55 Roman"/>
                <a:cs typeface="Arial"/>
              </a:rPr>
              <a:t>inform insights</a:t>
            </a:r>
          </a:p>
        </p:txBody>
      </p: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A300E10A-469A-4BEE-B867-BFB87E4C9A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31816" y="918329"/>
            <a:ext cx="3822064" cy="944049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Data for decision making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F0BC05-6E70-4EFA-9525-BDCD14D6BC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1861" y="4575928"/>
            <a:ext cx="3894799" cy="2002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solidFill>
                <a:schemeClr val="tx1"/>
              </a:solidFill>
              <a:latin typeface="HelveticaNeue LT 55 Roman"/>
              <a:cs typeface="Arial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elveticaNeue LT 55 Roman"/>
              <a:cs typeface="Arial"/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  <a:latin typeface="HelveticaNeue LT 55 Roman"/>
                <a:cs typeface="Arial"/>
              </a:rPr>
              <a:t>Data flows securely where it is needed to improve user experience while maintaining trust</a:t>
            </a:r>
          </a:p>
          <a:p>
            <a:pPr algn="ctr"/>
            <a:endParaRPr lang="en-US" sz="1250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fontAlgn="base"/>
            <a:endParaRPr lang="en-US" sz="1250">
              <a:solidFill>
                <a:srgbClr val="4E525A"/>
              </a:solidFill>
              <a:latin typeface="HelveticaNeue LT 55 Roman" panose="02000503040000020004" pitchFamily="2" charset="0"/>
              <a:cs typeface="Arial"/>
            </a:endParaRPr>
          </a:p>
        </p:txBody>
      </p:sp>
      <p:sp>
        <p:nvSpPr>
          <p:cNvPr id="23" name="Flowchart: Off-page Connector 22">
            <a:extLst>
              <a:ext uri="{FF2B5EF4-FFF2-40B4-BE49-F238E27FC236}">
                <a16:creationId xmlns:a16="http://schemas.microsoft.com/office/drawing/2014/main" id="{059F03FC-BE0A-4515-A376-055696A750A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5187" y="3905604"/>
            <a:ext cx="3894799" cy="967049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Enabling data</a:t>
            </a:r>
            <a:b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driven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249B63-8468-46F4-BB91-50FBAC2A8D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56961" y="4570426"/>
            <a:ext cx="3796919" cy="2011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2400" b="1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en-CA" sz="2400" b="1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CA" sz="2400" b="1">
                <a:solidFill>
                  <a:schemeClr val="tx1"/>
                </a:solidFill>
                <a:latin typeface="HelveticaNeue LT 55 Roman" panose="02000503040000020004" pitchFamily="2" charset="0"/>
                <a:cs typeface="Arial" panose="020B0604020202020204" pitchFamily="34" charset="0"/>
              </a:rPr>
              <a:t>Teams are equipped and supported to effectively integrate the talent and tools they need</a:t>
            </a:r>
            <a:endParaRPr lang="en-US" sz="2400" b="1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endParaRPr lang="en-US" sz="1400" i="1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fontAlgn="base"/>
            <a:endParaRPr lang="en-US" sz="1200">
              <a:solidFill>
                <a:srgbClr val="4E525A"/>
              </a:solidFill>
              <a:latin typeface="HelveticaNeue LT 55 Roman" panose="02000503040000020004" pitchFamily="2" charset="0"/>
              <a:cs typeface="Arial"/>
            </a:endParaRPr>
          </a:p>
        </p:txBody>
      </p:sp>
      <p:sp>
        <p:nvSpPr>
          <p:cNvPr id="25" name="Flowchart: Off-page Connector 24">
            <a:extLst>
              <a:ext uri="{FF2B5EF4-FFF2-40B4-BE49-F238E27FC236}">
                <a16:creationId xmlns:a16="http://schemas.microsoft.com/office/drawing/2014/main" id="{6F1E9F6E-D191-4300-9E68-AF481F8C93E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52193" y="3898462"/>
            <a:ext cx="3841829" cy="974191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Empowering the public service</a:t>
            </a:r>
          </a:p>
        </p:txBody>
      </p:sp>
    </p:spTree>
    <p:extLst>
      <p:ext uri="{BB962C8B-B14F-4D97-AF65-F5344CB8AC3E}">
        <p14:creationId xmlns:p14="http://schemas.microsoft.com/office/powerpoint/2010/main" val="252252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2BFD1308-B8DB-49D5-8854-B8E44561914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4172" y="-11504"/>
            <a:ext cx="8795656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dirty="0">
                <a:solidFill>
                  <a:srgbClr val="1F3864"/>
                </a:solidFill>
                <a:latin typeface="+mn-lt"/>
                <a:ea typeface="+mn-ea"/>
                <a:cs typeface="Arial"/>
              </a:rPr>
              <a:t>Missions prioritaires – Stratégie relative aux données pour la fonction publique fédérale</a:t>
            </a:r>
            <a:endParaRPr lang="en-US" sz="2400" b="1" dirty="0">
              <a:solidFill>
                <a:srgbClr val="1F3864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2F141A-FA4A-461F-B26F-243D236CBB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438" y="1606069"/>
            <a:ext cx="3877661" cy="2002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sz="2200" b="1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fr-CA" sz="2200" b="1">
                <a:solidFill>
                  <a:schemeClr val="tx1"/>
                </a:solidFill>
                <a:latin typeface="HelveticaNeue LT 55 Roman" panose="02000503040000020004" pitchFamily="2" charset="0"/>
                <a:cs typeface="Arial" panose="020B0604020202020204" pitchFamily="34" charset="0"/>
              </a:rPr>
              <a:t>Les besoins en matière de données sont pris en compte de manière proactive lors de la conception des initiatives</a:t>
            </a:r>
          </a:p>
          <a:p>
            <a:pPr fontAlgn="base"/>
            <a:endParaRPr lang="en-US" sz="1200">
              <a:solidFill>
                <a:schemeClr val="tx1"/>
              </a:solidFill>
              <a:latin typeface="HelveticaNeue LT 55 Roman" panose="02000503040000020004" pitchFamily="2" charset="0"/>
              <a:cs typeface="Arial"/>
            </a:endParaRPr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id="{DA983279-5917-4E16-8E8A-07FB053058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2007" y="935746"/>
            <a:ext cx="3873560" cy="944049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/>
            <a:r>
              <a:rPr lang="fr-CA" sz="2800" b="1">
                <a:latin typeface="HelveticaNeue LT 55 Roman"/>
                <a:cs typeface="Arial"/>
              </a:rPr>
              <a:t>Données dès la conception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75827-9977-4272-89B8-49F7CA49D3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68247" y="1607711"/>
            <a:ext cx="3756744" cy="2002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b="1">
                <a:solidFill>
                  <a:schemeClr val="tx1"/>
                </a:solidFill>
                <a:latin typeface="HelveticaNeue LT 55 Roman"/>
                <a:cs typeface="Arial"/>
              </a:rPr>
              <a:t>Les données sont gérées de manière à être intégrées efficacement dans l’analyse afin de fournir des informations pertinentes</a:t>
            </a:r>
            <a:endParaRPr lang="en-US" sz="2000" b="1">
              <a:solidFill>
                <a:schemeClr val="tx1"/>
              </a:solidFill>
              <a:latin typeface="HelveticaNeue LT 55 Roman"/>
              <a:cs typeface="Arial"/>
            </a:endParaRPr>
          </a:p>
        </p:txBody>
      </p: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A300E10A-469A-4BEE-B867-BFB87E4C9A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49233" y="935746"/>
            <a:ext cx="3822064" cy="944049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Données pour la prise de décision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F0BC05-6E70-4EFA-9525-BDCD14D6BC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9278" y="4593345"/>
            <a:ext cx="3894799" cy="2002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solidFill>
                <a:schemeClr val="tx1"/>
              </a:solidFill>
              <a:latin typeface="HelveticaNeue LT 55 Roman"/>
              <a:cs typeface="Arial"/>
            </a:endParaRPr>
          </a:p>
          <a:p>
            <a:pPr algn="ctr"/>
            <a:r>
              <a:rPr lang="fr-CA" sz="1950" b="1">
                <a:solidFill>
                  <a:schemeClr val="tx1"/>
                </a:solidFill>
                <a:latin typeface="HelveticaNeue LT 55 Roman"/>
                <a:cs typeface="Arial"/>
              </a:rPr>
              <a:t>Les données circulent en toute sécurité là où elles sont nécessaires pour améliorer l’expérience de l’utilisateur tout en maintenant sa confiance</a:t>
            </a:r>
          </a:p>
          <a:p>
            <a:pPr algn="ctr"/>
            <a:endParaRPr lang="en-US" sz="1250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fontAlgn="base"/>
            <a:endParaRPr lang="en-US" sz="1250">
              <a:solidFill>
                <a:srgbClr val="4E525A"/>
              </a:solidFill>
              <a:latin typeface="HelveticaNeue LT 55 Roman" panose="02000503040000020004" pitchFamily="2" charset="0"/>
              <a:cs typeface="Arial"/>
            </a:endParaRPr>
          </a:p>
        </p:txBody>
      </p:sp>
      <p:sp>
        <p:nvSpPr>
          <p:cNvPr id="23" name="Flowchart: Off-page Connector 22">
            <a:extLst>
              <a:ext uri="{FF2B5EF4-FFF2-40B4-BE49-F238E27FC236}">
                <a16:creationId xmlns:a16="http://schemas.microsoft.com/office/drawing/2014/main" id="{059F03FC-BE0A-4515-A376-055696A750A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02604" y="3923021"/>
            <a:ext cx="3894799" cy="967049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1950" b="1">
                <a:latin typeface="Arial" panose="020B0604020202020204" pitchFamily="34" charset="0"/>
                <a:cs typeface="Arial" panose="020B0604020202020204" pitchFamily="34" charset="0"/>
              </a:rPr>
              <a:t>Permettre la prestation de services fondés sur les données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249B63-8468-46F4-BB91-50FBAC2A8D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74378" y="4587843"/>
            <a:ext cx="3796919" cy="2011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b="1">
                <a:solidFill>
                  <a:schemeClr val="tx1"/>
                </a:solidFill>
                <a:latin typeface="HelveticaNeue LT 55 Roman" panose="02000503040000020004" pitchFamily="2" charset="0"/>
                <a:cs typeface="Arial" panose="020B0604020202020204" pitchFamily="34" charset="0"/>
              </a:rPr>
              <a:t>Les équipes possèdent les moyens et sont appuyées pour intégrer efficacement les talents et les outils dont elles ont besoin</a:t>
            </a:r>
            <a:endParaRPr lang="en-US" sz="2000" i="1">
              <a:solidFill>
                <a:schemeClr val="tx1"/>
              </a:solidFill>
              <a:latin typeface="HelveticaNeue LT 55 Roman" panose="02000503040000020004" pitchFamily="2" charset="0"/>
              <a:cs typeface="Arial" panose="020B0604020202020204" pitchFamily="34" charset="0"/>
            </a:endParaRPr>
          </a:p>
          <a:p>
            <a:pPr fontAlgn="base"/>
            <a:endParaRPr lang="en-US" sz="1200">
              <a:solidFill>
                <a:srgbClr val="4E525A"/>
              </a:solidFill>
              <a:latin typeface="HelveticaNeue LT 55 Roman" panose="02000503040000020004" pitchFamily="2" charset="0"/>
              <a:cs typeface="Arial"/>
            </a:endParaRPr>
          </a:p>
        </p:txBody>
      </p:sp>
      <p:sp>
        <p:nvSpPr>
          <p:cNvPr id="25" name="Flowchart: Off-page Connector 24">
            <a:extLst>
              <a:ext uri="{FF2B5EF4-FFF2-40B4-BE49-F238E27FC236}">
                <a16:creationId xmlns:a16="http://schemas.microsoft.com/office/drawing/2014/main" id="{6F1E9F6E-D191-4300-9E68-AF481F8C93E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69610" y="3915879"/>
            <a:ext cx="3841829" cy="974191"/>
          </a:xfrm>
          <a:prstGeom prst="flowChartOffpageConnector">
            <a:avLst/>
          </a:prstGeom>
          <a:solidFill>
            <a:srgbClr val="1F386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2700" b="1">
                <a:latin typeface="Arial" panose="020B0604020202020204" pitchFamily="34" charset="0"/>
                <a:cs typeface="Arial" panose="020B0604020202020204" pitchFamily="34" charset="0"/>
              </a:rPr>
              <a:t>Habiliter la 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3408688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ea5f0133433736fc2b023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  <p:tag name="NUM" val="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3EDECD28D7849809191D51A0E1C05" ma:contentTypeVersion="10" ma:contentTypeDescription="Create a new document." ma:contentTypeScope="" ma:versionID="98256031778121c6147fd1ed001878de">
  <xsd:schema xmlns:xsd="http://www.w3.org/2001/XMLSchema" xmlns:xs="http://www.w3.org/2001/XMLSchema" xmlns:p="http://schemas.microsoft.com/office/2006/metadata/properties" xmlns:ns2="ccf870b0-a4b0-4bd1-aa16-9e5af7ce21f9" xmlns:ns3="73daebbf-9095-43ee-a2d8-cf41202ceaf3" targetNamespace="http://schemas.microsoft.com/office/2006/metadata/properties" ma:root="true" ma:fieldsID="53f8abe038ad478b3148cde16fae7d8a" ns2:_="" ns3:_="">
    <xsd:import namespace="ccf870b0-a4b0-4bd1-aa16-9e5af7ce21f9"/>
    <xsd:import namespace="73daebbf-9095-43ee-a2d8-cf41202ce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870b0-a4b0-4bd1-aa16-9e5af7ce2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38d4629-38ad-4148-bc9e-acd04a442d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aebbf-9095-43ee-a2d8-cf41202ce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e900d27-c2da-410d-a6b4-1ebf0f7eea26}" ma:internalName="TaxCatchAll" ma:showField="CatchAllData" ma:web="73daebbf-9095-43ee-a2d8-cf41202ce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f870b0-a4b0-4bd1-aa16-9e5af7ce21f9">
      <Terms xmlns="http://schemas.microsoft.com/office/infopath/2007/PartnerControls"/>
    </lcf76f155ced4ddcb4097134ff3c332f>
    <TaxCatchAll xmlns="73daebbf-9095-43ee-a2d8-cf41202ceaf3" xsi:nil="true"/>
  </documentManagement>
</p:properties>
</file>

<file path=customXml/itemProps1.xml><?xml version="1.0" encoding="utf-8"?>
<ds:datastoreItem xmlns:ds="http://schemas.openxmlformats.org/officeDocument/2006/customXml" ds:itemID="{A6CA571D-F9FF-416B-9771-A99F1B07B1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EDC43-08CE-45EA-BC29-BF454F073C59}">
  <ds:schemaRefs>
    <ds:schemaRef ds:uri="73daebbf-9095-43ee-a2d8-cf41202ceaf3"/>
    <ds:schemaRef ds:uri="ccf870b0-a4b0-4bd1-aa16-9e5af7ce21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807304-F934-4670-9778-11ED4259B13C}">
  <ds:schemaRefs>
    <ds:schemaRef ds:uri="73daebbf-9095-43ee-a2d8-cf41202ceaf3"/>
    <ds:schemaRef ds:uri="ccf870b0-a4b0-4bd1-aa16-9e5af7ce21f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HelveticaNeue LT 55 Roman</vt:lpstr>
      <vt:lpstr>Office Theme</vt:lpstr>
      <vt:lpstr>Data Strategy framework for the federal public service</vt:lpstr>
      <vt:lpstr>Cadre de stratégie relative aux données pour la fonction publique fédérale</vt:lpstr>
      <vt:lpstr>Priority missions – Data Strategy for the federal public service</vt:lpstr>
      <vt:lpstr>Missions prioritaires – Stratégie relative aux données pour la fonction publique fédérale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Strategy framework for the federal public service</dc:title>
  <dc:creator>St-Cyr, Kim</dc:creator>
  <cp:lastModifiedBy>Kinsman, Alison</cp:lastModifiedBy>
  <cp:revision>4</cp:revision>
  <dcterms:created xsi:type="dcterms:W3CDTF">2023-02-13T13:37:16Z</dcterms:created>
  <dcterms:modified xsi:type="dcterms:W3CDTF">2023-02-16T19:08:28Z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2023-02-13T13:50:40Z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64c21964-6f2d-4ec1-874d-6a337bb4aa4c</vt:lpwstr>
  </property>
  <property fmtid="{D5CDD505-2E9C-101B-9397-08002B2CF9AE}" pid="8" name="MSIP_Label_3515d617-256d-4284-aedb-1064be1c4b48_ContentBits">
    <vt:lpwstr>0</vt:lpwstr>
  </property>
  <property fmtid="{D5CDD505-2E9C-101B-9397-08002B2CF9AE}" pid="9" name="ContentTypeId">
    <vt:lpwstr>0x0101009543EDECD28D7849809191D51A0E1C05</vt:lpwstr>
  </property>
  <property fmtid="{D5CDD505-2E9C-101B-9397-08002B2CF9AE}" pid="10" name="MediaServiceImageTags">
    <vt:lpwstr/>
  </property>
  <property fmtid="{D5CDD505-2E9C-101B-9397-08002B2CF9AE}" pid="11" name="_AdHocReviewCycleID">
    <vt:i4>56274123</vt:i4>
  </property>
  <property fmtid="{D5CDD505-2E9C-101B-9397-08002B2CF9AE}" pid="12" name="_NewReviewCycle">
    <vt:lpwstr/>
  </property>
  <property fmtid="{D5CDD505-2E9C-101B-9397-08002B2CF9AE}" pid="13" name="_EmailSubject">
    <vt:lpwstr>Gerry McGovern and Data Strategy Renewal Slides</vt:lpwstr>
  </property>
  <property fmtid="{D5CDD505-2E9C-101B-9397-08002B2CF9AE}" pid="14" name="_AuthorEmail">
    <vt:lpwstr>bianca.villeneuve2@csps-efpc.gc.ca</vt:lpwstr>
  </property>
  <property fmtid="{D5CDD505-2E9C-101B-9397-08002B2CF9AE}" pid="15" name="_AuthorEmailDisplayName">
    <vt:lpwstr>Bianca Villeneuve (CSPS-EFPC)</vt:lpwstr>
  </property>
</Properties>
</file>