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9"/>
  </p:notesMasterIdLst>
  <p:sldIdLst>
    <p:sldId id="256" r:id="rId2"/>
    <p:sldId id="268" r:id="rId3"/>
    <p:sldId id="272" r:id="rId4"/>
    <p:sldId id="289" r:id="rId5"/>
    <p:sldId id="290" r:id="rId6"/>
    <p:sldId id="284" r:id="rId7"/>
    <p:sldId id="273" r:id="rId8"/>
    <p:sldId id="286" r:id="rId9"/>
    <p:sldId id="287" r:id="rId10"/>
    <p:sldId id="288" r:id="rId11"/>
    <p:sldId id="271" r:id="rId12"/>
    <p:sldId id="267" r:id="rId13"/>
    <p:sldId id="278" r:id="rId14"/>
    <p:sldId id="279" r:id="rId15"/>
    <p:sldId id="291" r:id="rId16"/>
    <p:sldId id="292" r:id="rId17"/>
    <p:sldId id="27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83" userDrawn="1">
          <p15:clr>
            <a:srgbClr val="A4A3A4"/>
          </p15:clr>
        </p15:guide>
        <p15:guide id="3" pos="7242" userDrawn="1">
          <p15:clr>
            <a:srgbClr val="A4A3A4"/>
          </p15:clr>
        </p15:guide>
        <p15:guide id="4"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el Suresh" initials="AS" lastIdx="1" clrIdx="0">
    <p:extLst>
      <p:ext uri="{19B8F6BF-5375-455C-9EA6-DF929625EA0E}">
        <p15:presenceInfo xmlns:p15="http://schemas.microsoft.com/office/powerpoint/2012/main" userId="S-1-5-21-793608233-524142043-3570203803-22576" providerId="AD"/>
      </p:ext>
    </p:extLst>
  </p:cmAuthor>
  <p:cmAuthor id="2" name="Esther Christensen" initials="EC" lastIdx="2" clrIdx="1">
    <p:extLst>
      <p:ext uri="{19B8F6BF-5375-455C-9EA6-DF929625EA0E}">
        <p15:presenceInfo xmlns:p15="http://schemas.microsoft.com/office/powerpoint/2012/main" userId="S-1-5-21-793608233-524142043-3570203803-25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576"/>
    <a:srgbClr val="3B7D91"/>
    <a:srgbClr val="87A8B3"/>
    <a:srgbClr val="4D9EB7"/>
    <a:srgbClr val="A8C0C8"/>
    <a:srgbClr val="96AC99"/>
    <a:srgbClr val="6E8B72"/>
    <a:srgbClr val="B9CBBF"/>
    <a:srgbClr val="9AB4A2"/>
    <a:srgbClr val="DDD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74" autoAdjust="0"/>
    <p:restoredTop sz="94533" autoAdjust="0"/>
  </p:normalViewPr>
  <p:slideViewPr>
    <p:cSldViewPr snapToGrid="0">
      <p:cViewPr>
        <p:scale>
          <a:sx n="80" d="100"/>
          <a:sy n="80" d="100"/>
        </p:scale>
        <p:origin x="30" y="30"/>
      </p:cViewPr>
      <p:guideLst>
        <p:guide pos="483"/>
        <p:guide pos="7242"/>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1FA03-C39C-4DB0-A4B8-57AE74866118}" type="datetimeFigureOut">
              <a:rPr lang="en-CA" smtClean="0"/>
              <a:t>2019/07/31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6AB2B9-E4CD-4964-8019-7AC44F4A50FA}" type="slidenum">
              <a:rPr lang="en-CA" smtClean="0"/>
              <a:t>‹#›</a:t>
            </a:fld>
            <a:endParaRPr lang="en-CA"/>
          </a:p>
        </p:txBody>
      </p:sp>
    </p:spTree>
    <p:extLst>
      <p:ext uri="{BB962C8B-B14F-4D97-AF65-F5344CB8AC3E}">
        <p14:creationId xmlns:p14="http://schemas.microsoft.com/office/powerpoint/2010/main" val="21953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B86AB2B9-E4CD-4964-8019-7AC44F4A50FA}" type="slidenum">
              <a:rPr lang="en-CA" smtClean="0"/>
              <a:t>1</a:t>
            </a:fld>
            <a:endParaRPr lang="en-CA"/>
          </a:p>
        </p:txBody>
      </p:sp>
    </p:spTree>
    <p:extLst>
      <p:ext uri="{BB962C8B-B14F-4D97-AF65-F5344CB8AC3E}">
        <p14:creationId xmlns:p14="http://schemas.microsoft.com/office/powerpoint/2010/main" val="387836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14</a:t>
            </a:fld>
            <a:endParaRPr lang="en-CA"/>
          </a:p>
        </p:txBody>
      </p:sp>
    </p:spTree>
    <p:extLst>
      <p:ext uri="{BB962C8B-B14F-4D97-AF65-F5344CB8AC3E}">
        <p14:creationId xmlns:p14="http://schemas.microsoft.com/office/powerpoint/2010/main" val="340086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16</a:t>
            </a:fld>
            <a:endParaRPr lang="en-CA"/>
          </a:p>
        </p:txBody>
      </p:sp>
    </p:spTree>
    <p:extLst>
      <p:ext uri="{BB962C8B-B14F-4D97-AF65-F5344CB8AC3E}">
        <p14:creationId xmlns:p14="http://schemas.microsoft.com/office/powerpoint/2010/main" val="113356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17</a:t>
            </a:fld>
            <a:endParaRPr lang="en-CA"/>
          </a:p>
        </p:txBody>
      </p:sp>
    </p:spTree>
    <p:extLst>
      <p:ext uri="{BB962C8B-B14F-4D97-AF65-F5344CB8AC3E}">
        <p14:creationId xmlns:p14="http://schemas.microsoft.com/office/powerpoint/2010/main" val="323399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AB2B9-E4CD-4964-8019-7AC44F4A50FA}" type="slidenum">
              <a:rPr lang="en-CA" smtClean="0"/>
              <a:t>2</a:t>
            </a:fld>
            <a:endParaRPr lang="en-CA"/>
          </a:p>
        </p:txBody>
      </p:sp>
    </p:spTree>
    <p:extLst>
      <p:ext uri="{BB962C8B-B14F-4D97-AF65-F5344CB8AC3E}">
        <p14:creationId xmlns:p14="http://schemas.microsoft.com/office/powerpoint/2010/main" val="32061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3</a:t>
            </a:fld>
            <a:endParaRPr lang="en-CA"/>
          </a:p>
        </p:txBody>
      </p:sp>
    </p:spTree>
    <p:extLst>
      <p:ext uri="{BB962C8B-B14F-4D97-AF65-F5344CB8AC3E}">
        <p14:creationId xmlns:p14="http://schemas.microsoft.com/office/powerpoint/2010/main" val="37661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4</a:t>
            </a:fld>
            <a:endParaRPr lang="en-CA"/>
          </a:p>
        </p:txBody>
      </p:sp>
    </p:spTree>
    <p:extLst>
      <p:ext uri="{BB962C8B-B14F-4D97-AF65-F5344CB8AC3E}">
        <p14:creationId xmlns:p14="http://schemas.microsoft.com/office/powerpoint/2010/main" val="259837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B86AB2B9-E4CD-4964-8019-7AC44F4A50FA}" type="slidenum">
              <a:rPr lang="en-CA" smtClean="0"/>
              <a:t>5</a:t>
            </a:fld>
            <a:endParaRPr lang="en-CA"/>
          </a:p>
        </p:txBody>
      </p:sp>
    </p:spTree>
    <p:extLst>
      <p:ext uri="{BB962C8B-B14F-4D97-AF65-F5344CB8AC3E}">
        <p14:creationId xmlns:p14="http://schemas.microsoft.com/office/powerpoint/2010/main" val="140582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6</a:t>
            </a:fld>
            <a:endParaRPr lang="en-CA"/>
          </a:p>
        </p:txBody>
      </p:sp>
    </p:spTree>
    <p:extLst>
      <p:ext uri="{BB962C8B-B14F-4D97-AF65-F5344CB8AC3E}">
        <p14:creationId xmlns:p14="http://schemas.microsoft.com/office/powerpoint/2010/main" val="336265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7</a:t>
            </a:fld>
            <a:endParaRPr lang="en-CA"/>
          </a:p>
        </p:txBody>
      </p:sp>
    </p:spTree>
    <p:extLst>
      <p:ext uri="{BB962C8B-B14F-4D97-AF65-F5344CB8AC3E}">
        <p14:creationId xmlns:p14="http://schemas.microsoft.com/office/powerpoint/2010/main" val="173331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11</a:t>
            </a:fld>
            <a:endParaRPr lang="en-CA"/>
          </a:p>
        </p:txBody>
      </p:sp>
    </p:spTree>
    <p:extLst>
      <p:ext uri="{BB962C8B-B14F-4D97-AF65-F5344CB8AC3E}">
        <p14:creationId xmlns:p14="http://schemas.microsoft.com/office/powerpoint/2010/main" val="400226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Danielle:</a:t>
            </a:r>
          </a:p>
          <a:p>
            <a:endParaRPr lang="fr-CA" dirty="0"/>
          </a:p>
          <a:p>
            <a:endParaRPr lang="fr-CA" dirty="0"/>
          </a:p>
          <a:p>
            <a:pPr marL="171450" indent="-171450">
              <a:buFont typeface="Arial" panose="020B0604020202020204" pitchFamily="34" charset="0"/>
              <a:buChar char="•"/>
            </a:pPr>
            <a:r>
              <a:rPr lang="en-US" dirty="0"/>
              <a:t>Our missing piece is discovering more on industry recruiting trends. Information gathered through this RFI will assist in testing and further refining the requirements for the future iterations of GC Jobs. </a:t>
            </a:r>
          </a:p>
        </p:txBody>
      </p:sp>
      <p:sp>
        <p:nvSpPr>
          <p:cNvPr id="4" name="Slide Number Placeholder 3"/>
          <p:cNvSpPr>
            <a:spLocks noGrp="1"/>
          </p:cNvSpPr>
          <p:nvPr>
            <p:ph type="sldNum" sz="quarter" idx="5"/>
          </p:nvPr>
        </p:nvSpPr>
        <p:spPr/>
        <p:txBody>
          <a:bodyPr/>
          <a:lstStyle/>
          <a:p>
            <a:fld id="{B86AB2B9-E4CD-4964-8019-7AC44F4A50FA}" type="slidenum">
              <a:rPr lang="en-CA" smtClean="0"/>
              <a:t>12</a:t>
            </a:fld>
            <a:endParaRPr lang="en-CA"/>
          </a:p>
        </p:txBody>
      </p:sp>
    </p:spTree>
    <p:extLst>
      <p:ext uri="{BB962C8B-B14F-4D97-AF65-F5344CB8AC3E}">
        <p14:creationId xmlns:p14="http://schemas.microsoft.com/office/powerpoint/2010/main" val="199775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E35042-0377-4BD9-A563-651B5D9BC099}" type="datetime1">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E8C07-AC09-4EA2-945B-AA39C634C180}" type="datetime1">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269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8D548-991B-459A-B3D1-A62DDDFC15F8}" type="datetime1">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9E48-1852-4192-B4D5-ACFECBB35F27}" type="datetime1">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
        <p:nvSpPr>
          <p:cNvPr id="10" name="Rectangle 9"/>
          <p:cNvSpPr/>
          <p:nvPr userDrawn="1"/>
        </p:nvSpPr>
        <p:spPr>
          <a:xfrm>
            <a:off x="662473" y="755780"/>
            <a:ext cx="214605" cy="122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2" y="6713316"/>
            <a:ext cx="12180428" cy="167833"/>
          </a:xfrm>
          <a:prstGeom prst="rect">
            <a:avLst/>
          </a:prstGeom>
        </p:spPr>
      </p:pic>
      <p:sp>
        <p:nvSpPr>
          <p:cNvPr id="14" name="Rectangle 13"/>
          <p:cNvSpPr/>
          <p:nvPr userDrawn="1"/>
        </p:nvSpPr>
        <p:spPr>
          <a:xfrm>
            <a:off x="11572" y="6366727"/>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86" y="-1621"/>
            <a:ext cx="12180428" cy="167833"/>
          </a:xfrm>
          <a:prstGeom prst="rect">
            <a:avLst/>
          </a:prstGeom>
        </p:spPr>
      </p:pic>
      <p:sp>
        <p:nvSpPr>
          <p:cNvPr id="16" name="Rectangle 15"/>
          <p:cNvSpPr/>
          <p:nvPr userDrawn="1"/>
        </p:nvSpPr>
        <p:spPr>
          <a:xfrm rot="10800000">
            <a:off x="11572" y="3440"/>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11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1DACB-7E4B-4271-961E-01485EC31137}" type="datetime1">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0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456CF-4119-4316-A2F3-F1FA4C56DBAD}" type="datetime1">
              <a:rPr lang="en-CA" smtClean="0"/>
              <a:t>2019/07/31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35903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36E8F-2FE1-4495-A6A3-B0DE719F4464}" type="datetime1">
              <a:rPr lang="en-CA" smtClean="0"/>
              <a:t>2019/07/31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9561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E4180-4854-4027-99C1-C7A4F4413196}" type="datetime1">
              <a:rPr lang="en-CA" smtClean="0"/>
              <a:t>2019/07/31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38488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9468-D724-4EDE-998C-2E2CF0521158}" type="datetime1">
              <a:rPr lang="en-CA" smtClean="0"/>
              <a:t>2019/07/31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87651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2718B-FE70-414C-8AB2-4F6BF35C5340}" type="datetime1">
              <a:rPr lang="en-CA" smtClean="0"/>
              <a:t>2019/07/31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385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6462E-B912-49B7-B7A3-4E8A1993FA1D}" type="datetime1">
              <a:rPr lang="en-CA" smtClean="0"/>
              <a:t>2019/07/31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06EF0D-55BE-41AC-87B8-6CF118BF434E}" type="datetime1">
              <a:rPr lang="en-CA" smtClean="0"/>
              <a:t>2019/07/31</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1AD188-3738-441A-AC94-D3DC541856D0}"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445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24.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hyperlink" Target="https://buyandsell.gc.ca/"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twitter.com/DanielleDuboisA" TargetMode="External"/><Relationship Id="rId7" Type="http://schemas.openxmlformats.org/officeDocument/2006/relationships/hyperlink" Target="https://wiki.gccollab.ca/GC_Jobs_Transformation" TargetMode="External"/><Relationship Id="rId12" Type="http://schemas.openxmlformats.org/officeDocument/2006/relationships/hyperlink" Target="https://gccollab.ca/groups/profile/2309798/engc-jobs-transformation-projectfrtransformation-emplois-g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hyperlink" Target="https://twitter.com/hashtag/GCJobsTransformation?src=hash"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s://www.canada.ca/en/public-service-commission/corporate/experimentation-public-service-commission/gc-jobs-transformation.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1AD188-3738-441A-AC94-D3DC541856D0}" type="slidenum">
              <a:rPr lang="en-CA" smtClean="0"/>
              <a:t>1</a:t>
            </a:fld>
            <a:endParaRPr lang="en-CA"/>
          </a:p>
        </p:txBody>
      </p:sp>
      <p:sp>
        <p:nvSpPr>
          <p:cNvPr id="2" name="Title 1"/>
          <p:cNvSpPr>
            <a:spLocks noGrp="1"/>
          </p:cNvSpPr>
          <p:nvPr>
            <p:ph type="ctrTitle"/>
          </p:nvPr>
        </p:nvSpPr>
        <p:spPr/>
        <p:txBody>
          <a:bodyPr/>
          <a:lstStyle/>
          <a:p>
            <a:r>
              <a:rPr lang="en-CA" dirty="0">
                <a:solidFill>
                  <a:srgbClr val="2D6576"/>
                </a:solidFill>
                <a:latin typeface="Franklin Gothic Medium" panose="020B0603020102020204" pitchFamily="34" charset="0"/>
              </a:rPr>
              <a:t>GC Jobs Transformation</a:t>
            </a:r>
          </a:p>
        </p:txBody>
      </p:sp>
      <p:sp>
        <p:nvSpPr>
          <p:cNvPr id="3" name="Subtitle 2"/>
          <p:cNvSpPr>
            <a:spLocks noGrp="1"/>
          </p:cNvSpPr>
          <p:nvPr>
            <p:ph type="subTitle" idx="1"/>
          </p:nvPr>
        </p:nvSpPr>
        <p:spPr>
          <a:xfrm>
            <a:off x="8610600" y="4960137"/>
            <a:ext cx="3403922" cy="1463040"/>
          </a:xfrm>
        </p:spPr>
        <p:txBody>
          <a:bodyPr>
            <a:normAutofit/>
          </a:bodyPr>
          <a:lstStyle/>
          <a:p>
            <a:r>
              <a:rPr lang="en-CA" sz="2400" dirty="0" smtClean="0">
                <a:solidFill>
                  <a:srgbClr val="00B0F0"/>
                </a:solidFill>
                <a:latin typeface="Calibri" panose="020F0502020204030204" pitchFamily="34" charset="0"/>
              </a:rPr>
              <a:t>Overview</a:t>
            </a:r>
            <a:endParaRPr lang="en-CA" sz="2400" dirty="0">
              <a:solidFill>
                <a:srgbClr val="00B0F0"/>
              </a:solidFill>
              <a:latin typeface="Calibri" panose="020F0502020204030204" pitchFamily="34" charset="0"/>
            </a:endParaRPr>
          </a:p>
          <a:p>
            <a:r>
              <a:rPr lang="en-CA" sz="2400" dirty="0" smtClean="0">
                <a:solidFill>
                  <a:srgbClr val="2D6576"/>
                </a:solidFill>
                <a:latin typeface="Calibri" panose="020F0502020204030204" pitchFamily="34" charset="0"/>
              </a:rPr>
              <a:t>June 2019</a:t>
            </a:r>
            <a:endParaRPr lang="en-CA" sz="2400" dirty="0">
              <a:solidFill>
                <a:srgbClr val="2D6576"/>
              </a:solidFill>
              <a:latin typeface="Calibri" panose="020F0502020204030204" pitchFamily="34" charset="0"/>
            </a:endParaRPr>
          </a:p>
        </p:txBody>
      </p:sp>
      <p:pic>
        <p:nvPicPr>
          <p:cNvPr id="5" name="Picture 4" title="decorative 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82"/>
            <a:ext cx="12192000" cy="4618305"/>
          </a:xfrm>
          <a:prstGeom prst="rect">
            <a:avLst/>
          </a:prstGeom>
        </p:spPr>
      </p:pic>
    </p:spTree>
    <p:extLst>
      <p:ext uri="{BB962C8B-B14F-4D97-AF65-F5344CB8AC3E}">
        <p14:creationId xmlns:p14="http://schemas.microsoft.com/office/powerpoint/2010/main" val="334588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10</a:t>
            </a:fld>
            <a:endParaRPr lang="en-CA"/>
          </a:p>
        </p:txBody>
      </p:sp>
      <p:sp>
        <p:nvSpPr>
          <p:cNvPr id="19" name="Title 1"/>
          <p:cNvSpPr>
            <a:spLocks noGrp="1"/>
          </p:cNvSpPr>
          <p:nvPr>
            <p:ph type="title"/>
          </p:nvPr>
        </p:nvSpPr>
        <p:spPr>
          <a:xfrm>
            <a:off x="766763" y="-31314"/>
            <a:ext cx="10145442" cy="1499616"/>
          </a:xfrm>
        </p:spPr>
        <p:txBody>
          <a:bodyPr>
            <a:normAutofit/>
          </a:bodyPr>
          <a:lstStyle/>
          <a:p>
            <a:r>
              <a:rPr lang="fr-CA" sz="4000" b="1" dirty="0" err="1" smtClean="0">
                <a:solidFill>
                  <a:srgbClr val="2D6576"/>
                </a:solidFill>
                <a:latin typeface="Franklin Gothic Medium" panose="020B0603020102020204" pitchFamily="34" charset="0"/>
              </a:rPr>
              <a:t>features</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we</a:t>
            </a:r>
            <a:r>
              <a:rPr lang="fr-CA" sz="4000" b="1" dirty="0" smtClean="0">
                <a:solidFill>
                  <a:srgbClr val="2D6576"/>
                </a:solidFill>
                <a:latin typeface="Franklin Gothic Medium" panose="020B0603020102020204" pitchFamily="34" charset="0"/>
              </a:rPr>
              <a:t> are </a:t>
            </a:r>
            <a:r>
              <a:rPr lang="fr-CA" sz="4000" b="1" dirty="0" err="1" smtClean="0">
                <a:solidFill>
                  <a:srgbClr val="2D6576"/>
                </a:solidFill>
                <a:latin typeface="Franklin Gothic Medium" panose="020B0603020102020204" pitchFamily="34" charset="0"/>
              </a:rPr>
              <a:t>interested</a:t>
            </a:r>
            <a:r>
              <a:rPr lang="fr-CA" sz="4000" b="1" dirty="0" smtClean="0">
                <a:solidFill>
                  <a:srgbClr val="2D6576"/>
                </a:solidFill>
                <a:latin typeface="Franklin Gothic Medium" panose="020B0603020102020204" pitchFamily="34" charset="0"/>
              </a:rPr>
              <a:t> in: </a:t>
            </a:r>
            <a:endParaRPr lang="en-CA" sz="4000" b="1" dirty="0">
              <a:solidFill>
                <a:srgbClr val="2D6576"/>
              </a:solidFill>
              <a:latin typeface="Franklin Gothic Medium" panose="020B0603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9" y="301029"/>
            <a:ext cx="11963400" cy="6726127"/>
          </a:xfrm>
          <a:prstGeom prst="rect">
            <a:avLst/>
          </a:prstGeom>
        </p:spPr>
      </p:pic>
      <p:sp>
        <p:nvSpPr>
          <p:cNvPr id="14" name="TextBox 13"/>
          <p:cNvSpPr txBox="1"/>
          <p:nvPr/>
        </p:nvSpPr>
        <p:spPr>
          <a:xfrm>
            <a:off x="631373" y="1275005"/>
            <a:ext cx="5802082" cy="707886"/>
          </a:xfrm>
          <a:prstGeom prst="rect">
            <a:avLst/>
          </a:prstGeom>
          <a:noFill/>
        </p:spPr>
        <p:txBody>
          <a:bodyPr wrap="square" rtlCol="0">
            <a:spAutoFit/>
          </a:bodyPr>
          <a:lstStyle/>
          <a:p>
            <a:pPr algn="ctr"/>
            <a:r>
              <a:rPr lang="en-CA" sz="2000" b="1" dirty="0" smtClean="0">
                <a:latin typeface="Calibri" panose="020F0502020204030204" pitchFamily="34" charset="0"/>
                <a:cs typeface="Calibri" panose="020F0502020204030204" pitchFamily="34" charset="0"/>
              </a:rPr>
              <a:t>Reusability</a:t>
            </a:r>
            <a:r>
              <a:rPr lang="en-CA" sz="2000" dirty="0" smtClean="0">
                <a:latin typeface="Calibri" panose="020F0502020204030204" pitchFamily="34" charset="0"/>
                <a:cs typeface="Calibri" panose="020F0502020204030204" pitchFamily="34" charset="0"/>
              </a:rPr>
              <a:t> of application and candidates information to more than one hiring process</a:t>
            </a:r>
            <a:endParaRPr lang="en-CA" sz="2000" dirty="0">
              <a:latin typeface="Calibri" panose="020F0502020204030204" pitchFamily="34" charset="0"/>
              <a:cs typeface="Calibri" panose="020F0502020204030204" pitchFamily="34" charset="0"/>
            </a:endParaRPr>
          </a:p>
        </p:txBody>
      </p:sp>
      <p:sp>
        <p:nvSpPr>
          <p:cNvPr id="15" name="TextBox 14"/>
          <p:cNvSpPr txBox="1"/>
          <p:nvPr/>
        </p:nvSpPr>
        <p:spPr>
          <a:xfrm>
            <a:off x="6683830" y="1179870"/>
            <a:ext cx="4904013"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Multi-Channel access</a:t>
            </a:r>
          </a:p>
          <a:p>
            <a:pPr algn="ctr"/>
            <a:r>
              <a:rPr lang="en-CA" sz="2400" b="1" dirty="0" smtClean="0">
                <a:latin typeface="Calibri" panose="020F0502020204030204" pitchFamily="34" charset="0"/>
                <a:cs typeface="Calibri" panose="020F0502020204030204" pitchFamily="34" charset="0"/>
              </a:rPr>
              <a:t>(i.e. accessible via different devices)</a:t>
            </a:r>
            <a:endParaRPr lang="en-CA" sz="2400" b="1" dirty="0">
              <a:latin typeface="Calibri" panose="020F0502020204030204" pitchFamily="34" charset="0"/>
              <a:cs typeface="Calibri" panose="020F0502020204030204" pitchFamily="34" charset="0"/>
            </a:endParaRPr>
          </a:p>
        </p:txBody>
      </p:sp>
      <p:sp>
        <p:nvSpPr>
          <p:cNvPr id="16" name="TextBox 15"/>
          <p:cNvSpPr txBox="1"/>
          <p:nvPr/>
        </p:nvSpPr>
        <p:spPr>
          <a:xfrm>
            <a:off x="517072" y="2196414"/>
            <a:ext cx="4332511" cy="830997"/>
          </a:xfrm>
          <a:prstGeom prst="rect">
            <a:avLst/>
          </a:prstGeom>
          <a:noFill/>
        </p:spPr>
        <p:txBody>
          <a:bodyPr wrap="square" rtlCol="0">
            <a:spAutoFit/>
          </a:bodyPr>
          <a:lstStyle/>
          <a:p>
            <a:pPr algn="ctr"/>
            <a:r>
              <a:rPr lang="en-CA" sz="2400" b="1" dirty="0" smtClean="0">
                <a:latin typeface="Calibri" panose="020F0502020204030204" pitchFamily="34" charset="0"/>
                <a:cs typeface="Calibri" panose="020F0502020204030204" pitchFamily="34" charset="0"/>
              </a:rPr>
              <a:t>Reporting &amp; monitoring </a:t>
            </a:r>
            <a:r>
              <a:rPr lang="en-CA" sz="2400" dirty="0" smtClean="0">
                <a:latin typeface="Calibri" panose="020F0502020204030204" pitchFamily="34" charset="0"/>
                <a:cs typeface="Calibri" panose="020F0502020204030204" pitchFamily="34" charset="0"/>
              </a:rPr>
              <a:t>and performance measurement</a:t>
            </a:r>
            <a:endParaRPr lang="en-CA" sz="2400" dirty="0">
              <a:latin typeface="Calibri" panose="020F0502020204030204" pitchFamily="34" charset="0"/>
              <a:cs typeface="Calibri" panose="020F0502020204030204" pitchFamily="34" charset="0"/>
            </a:endParaRPr>
          </a:p>
        </p:txBody>
      </p:sp>
      <p:sp>
        <p:nvSpPr>
          <p:cNvPr id="17" name="TextBox 16"/>
          <p:cNvSpPr txBox="1"/>
          <p:nvPr/>
        </p:nvSpPr>
        <p:spPr>
          <a:xfrm>
            <a:off x="4517574" y="2207708"/>
            <a:ext cx="4332511"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Job seekers profile</a:t>
            </a:r>
          </a:p>
          <a:p>
            <a:pPr algn="ctr"/>
            <a:r>
              <a:rPr lang="en-CA" sz="2400" b="1" dirty="0" smtClean="0">
                <a:latin typeface="Calibri" panose="020F0502020204030204" pitchFamily="34" charset="0"/>
                <a:cs typeface="Calibri" panose="020F0502020204030204" pitchFamily="34" charset="0"/>
              </a:rPr>
              <a:t>(applicant passport)</a:t>
            </a:r>
            <a:endParaRPr lang="en-CA" sz="2400" b="1" dirty="0">
              <a:latin typeface="Calibri" panose="020F0502020204030204" pitchFamily="34" charset="0"/>
              <a:cs typeface="Calibri" panose="020F0502020204030204" pitchFamily="34" charset="0"/>
            </a:endParaRPr>
          </a:p>
        </p:txBody>
      </p:sp>
      <p:sp>
        <p:nvSpPr>
          <p:cNvPr id="18" name="TextBox 17"/>
          <p:cNvSpPr txBox="1"/>
          <p:nvPr/>
        </p:nvSpPr>
        <p:spPr>
          <a:xfrm>
            <a:off x="7859489" y="2333090"/>
            <a:ext cx="4332511" cy="584775"/>
          </a:xfrm>
          <a:prstGeom prst="rect">
            <a:avLst/>
          </a:prstGeom>
          <a:noFill/>
        </p:spPr>
        <p:txBody>
          <a:bodyPr wrap="square" rtlCol="0">
            <a:spAutoFit/>
          </a:bodyPr>
          <a:lstStyle/>
          <a:p>
            <a:pPr algn="ctr"/>
            <a:r>
              <a:rPr lang="en-CA" sz="3200" b="1" dirty="0" smtClean="0">
                <a:latin typeface="Calibri" panose="020F0502020204030204" pitchFamily="34" charset="0"/>
                <a:cs typeface="Calibri" panose="020F0502020204030204" pitchFamily="34" charset="0"/>
              </a:rPr>
              <a:t>Skills</a:t>
            </a:r>
            <a:r>
              <a:rPr lang="en-CA" sz="3200" dirty="0" smtClean="0">
                <a:latin typeface="Calibri" panose="020F0502020204030204" pitchFamily="34" charset="0"/>
                <a:cs typeface="Calibri" panose="020F0502020204030204" pitchFamily="34" charset="0"/>
              </a:rPr>
              <a:t> Inventory</a:t>
            </a:r>
            <a:endParaRPr lang="en-CA" sz="3200" b="1" dirty="0">
              <a:latin typeface="Calibri" panose="020F0502020204030204" pitchFamily="34" charset="0"/>
              <a:cs typeface="Calibri" panose="020F0502020204030204" pitchFamily="34" charset="0"/>
            </a:endParaRPr>
          </a:p>
        </p:txBody>
      </p:sp>
      <p:sp>
        <p:nvSpPr>
          <p:cNvPr id="11" name="TextBox 10"/>
          <p:cNvSpPr txBox="1"/>
          <p:nvPr/>
        </p:nvSpPr>
        <p:spPr>
          <a:xfrm>
            <a:off x="947058" y="3333269"/>
            <a:ext cx="4332511" cy="646331"/>
          </a:xfrm>
          <a:prstGeom prst="rect">
            <a:avLst/>
          </a:prstGeom>
          <a:noFill/>
        </p:spPr>
        <p:txBody>
          <a:bodyPr wrap="square" rtlCol="0">
            <a:spAutoFit/>
          </a:bodyPr>
          <a:lstStyle/>
          <a:p>
            <a:pPr algn="ctr"/>
            <a:r>
              <a:rPr lang="en-CA" sz="3600" b="1" dirty="0" smtClean="0">
                <a:latin typeface="Calibri" panose="020F0502020204030204" pitchFamily="34" charset="0"/>
                <a:cs typeface="Calibri" panose="020F0502020204030204" pitchFamily="34" charset="0"/>
              </a:rPr>
              <a:t>Communication </a:t>
            </a:r>
            <a:r>
              <a:rPr lang="en-CA" sz="3600" dirty="0" smtClean="0">
                <a:latin typeface="Calibri" panose="020F0502020204030204" pitchFamily="34" charset="0"/>
                <a:cs typeface="Calibri" panose="020F0502020204030204" pitchFamily="34" charset="0"/>
              </a:rPr>
              <a:t>tools</a:t>
            </a:r>
            <a:endParaRPr lang="en-CA" sz="3600" dirty="0">
              <a:latin typeface="Calibri" panose="020F0502020204030204" pitchFamily="34" charset="0"/>
              <a:cs typeface="Calibri" panose="020F0502020204030204" pitchFamily="34" charset="0"/>
            </a:endParaRPr>
          </a:p>
        </p:txBody>
      </p:sp>
      <p:sp>
        <p:nvSpPr>
          <p:cNvPr id="12" name="TextBox 11"/>
          <p:cNvSpPr txBox="1"/>
          <p:nvPr/>
        </p:nvSpPr>
        <p:spPr>
          <a:xfrm>
            <a:off x="5802086" y="3240935"/>
            <a:ext cx="5785757" cy="830997"/>
          </a:xfrm>
          <a:prstGeom prst="rect">
            <a:avLst/>
          </a:prstGeom>
          <a:noFill/>
        </p:spPr>
        <p:txBody>
          <a:bodyPr wrap="square" rtlCol="0">
            <a:spAutoFit/>
          </a:bodyPr>
          <a:lstStyle/>
          <a:p>
            <a:pPr algn="ctr"/>
            <a:r>
              <a:rPr lang="en-CA" sz="2300" dirty="0" smtClean="0">
                <a:latin typeface="Calibri" panose="020F0502020204030204" pitchFamily="34" charset="0"/>
                <a:cs typeface="Calibri" panose="020F0502020204030204" pitchFamily="34" charset="0"/>
              </a:rPr>
              <a:t>Services Centre and Contact Management </a:t>
            </a:r>
          </a:p>
          <a:p>
            <a:pPr algn="ctr"/>
            <a:r>
              <a:rPr lang="en-CA" sz="2300" b="1" dirty="0" smtClean="0">
                <a:latin typeface="Calibri" panose="020F0502020204030204" pitchFamily="34" charset="0"/>
                <a:cs typeface="Calibri" panose="020F0502020204030204" pitchFamily="34" charset="0"/>
              </a:rPr>
              <a:t>(</a:t>
            </a:r>
            <a:r>
              <a:rPr lang="en-CA" sz="2300" b="1" dirty="0" err="1" smtClean="0">
                <a:latin typeface="Calibri" panose="020F0502020204030204" pitchFamily="34" charset="0"/>
                <a:cs typeface="Calibri" panose="020F0502020204030204" pitchFamily="34" charset="0"/>
              </a:rPr>
              <a:t>e.g</a:t>
            </a:r>
            <a:r>
              <a:rPr lang="en-CA" sz="2300" b="1" dirty="0" smtClean="0">
                <a:latin typeface="Calibri" panose="020F0502020204030204" pitchFamily="34" charset="0"/>
                <a:cs typeface="Calibri" panose="020F0502020204030204" pitchFamily="34" charset="0"/>
              </a:rPr>
              <a:t> help desk/user, customer support, etc.)</a:t>
            </a:r>
            <a:endParaRPr lang="en-CA" sz="2300" b="1" dirty="0">
              <a:latin typeface="Calibri" panose="020F0502020204030204" pitchFamily="34" charset="0"/>
              <a:cs typeface="Calibri" panose="020F0502020204030204" pitchFamily="34" charset="0"/>
            </a:endParaRPr>
          </a:p>
        </p:txBody>
      </p:sp>
      <p:sp>
        <p:nvSpPr>
          <p:cNvPr id="10" name="TextBox 9"/>
          <p:cNvSpPr txBox="1"/>
          <p:nvPr/>
        </p:nvSpPr>
        <p:spPr>
          <a:xfrm>
            <a:off x="-174171" y="4287566"/>
            <a:ext cx="4332511" cy="707886"/>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Self-serve options</a:t>
            </a:r>
          </a:p>
          <a:p>
            <a:pPr algn="ctr"/>
            <a:r>
              <a:rPr lang="en-CA" sz="2000" b="1" dirty="0" smtClean="0">
                <a:latin typeface="Calibri" panose="020F0502020204030204" pitchFamily="34" charset="0"/>
                <a:cs typeface="Calibri" panose="020F0502020204030204" pitchFamily="34" charset="0"/>
              </a:rPr>
              <a:t>(for all target groups)</a:t>
            </a:r>
            <a:endParaRPr lang="en-CA" sz="2000" dirty="0">
              <a:latin typeface="Calibri" panose="020F0502020204030204" pitchFamily="34" charset="0"/>
              <a:cs typeface="Calibri" panose="020F0502020204030204" pitchFamily="34" charset="0"/>
            </a:endParaRPr>
          </a:p>
        </p:txBody>
      </p:sp>
      <p:sp>
        <p:nvSpPr>
          <p:cNvPr id="9" name="TextBox 8"/>
          <p:cNvSpPr txBox="1"/>
          <p:nvPr/>
        </p:nvSpPr>
        <p:spPr>
          <a:xfrm>
            <a:off x="3717473" y="4287566"/>
            <a:ext cx="4332511" cy="830997"/>
          </a:xfrm>
          <a:prstGeom prst="rect">
            <a:avLst/>
          </a:prstGeom>
          <a:noFill/>
        </p:spPr>
        <p:txBody>
          <a:bodyPr wrap="square" rtlCol="0">
            <a:spAutoFit/>
          </a:bodyPr>
          <a:lstStyle/>
          <a:p>
            <a:pPr algn="ctr"/>
            <a:r>
              <a:rPr lang="en-CA" sz="2400" b="1" dirty="0" smtClean="0">
                <a:latin typeface="Calibri" panose="020F0502020204030204" pitchFamily="34" charset="0"/>
                <a:cs typeface="Calibri" panose="020F0502020204030204" pitchFamily="34" charset="0"/>
              </a:rPr>
              <a:t>Collaborative space </a:t>
            </a:r>
            <a:r>
              <a:rPr lang="en-CA" sz="2400" dirty="0" smtClean="0">
                <a:latin typeface="Calibri" panose="020F0502020204030204" pitchFamily="34" charset="0"/>
                <a:cs typeface="Calibri" panose="020F0502020204030204" pitchFamily="34" charset="0"/>
              </a:rPr>
              <a:t>for HR and hiring managers</a:t>
            </a:r>
            <a:endParaRPr lang="en-CA" sz="2400" dirty="0">
              <a:latin typeface="Calibri" panose="020F0502020204030204" pitchFamily="34" charset="0"/>
              <a:cs typeface="Calibri" panose="020F0502020204030204" pitchFamily="34" charset="0"/>
            </a:endParaRPr>
          </a:p>
        </p:txBody>
      </p:sp>
      <p:sp>
        <p:nvSpPr>
          <p:cNvPr id="13" name="TextBox 12"/>
          <p:cNvSpPr txBox="1"/>
          <p:nvPr/>
        </p:nvSpPr>
        <p:spPr>
          <a:xfrm>
            <a:off x="8403771" y="4441454"/>
            <a:ext cx="3048000" cy="400110"/>
          </a:xfrm>
          <a:prstGeom prst="rect">
            <a:avLst/>
          </a:prstGeom>
          <a:noFill/>
        </p:spPr>
        <p:txBody>
          <a:bodyPr wrap="square" rtlCol="0">
            <a:spAutoFit/>
          </a:bodyPr>
          <a:lstStyle/>
          <a:p>
            <a:r>
              <a:rPr lang="en-CA" sz="2000" b="1" dirty="0" smtClean="0">
                <a:latin typeface="Calibri" panose="020F0502020204030204" pitchFamily="34" charset="0"/>
                <a:cs typeface="Calibri" panose="020F0502020204030204" pitchFamily="34" charset="0"/>
              </a:rPr>
              <a:t>Labour market </a:t>
            </a:r>
            <a:r>
              <a:rPr lang="en-CA" sz="2000" dirty="0" smtClean="0">
                <a:latin typeface="Calibri" panose="020F0502020204030204" pitchFamily="34" charset="0"/>
                <a:cs typeface="Calibri" panose="020F0502020204030204" pitchFamily="34" charset="0"/>
              </a:rPr>
              <a:t>information</a:t>
            </a:r>
            <a:endParaRPr lang="en-CA" sz="2000" dirty="0">
              <a:latin typeface="Calibri" panose="020F0502020204030204" pitchFamily="34" charset="0"/>
              <a:cs typeface="Calibri" panose="020F0502020204030204" pitchFamily="34" charset="0"/>
            </a:endParaRPr>
          </a:p>
        </p:txBody>
      </p:sp>
      <p:sp>
        <p:nvSpPr>
          <p:cNvPr id="7" name="TextBox 6"/>
          <p:cNvSpPr txBox="1"/>
          <p:nvPr/>
        </p:nvSpPr>
        <p:spPr>
          <a:xfrm>
            <a:off x="908958" y="5303418"/>
            <a:ext cx="4332511" cy="707886"/>
          </a:xfrm>
          <a:prstGeom prst="rect">
            <a:avLst/>
          </a:prstGeom>
          <a:noFill/>
        </p:spPr>
        <p:txBody>
          <a:bodyPr wrap="square" rtlCol="0">
            <a:spAutoFit/>
          </a:bodyPr>
          <a:lstStyle/>
          <a:p>
            <a:r>
              <a:rPr lang="en-CA" sz="4000" b="1" dirty="0" smtClean="0">
                <a:latin typeface="Calibri" panose="020F0502020204030204" pitchFamily="34" charset="0"/>
                <a:cs typeface="Calibri" panose="020F0502020204030204" pitchFamily="34" charset="0"/>
              </a:rPr>
              <a:t>Status </a:t>
            </a:r>
            <a:r>
              <a:rPr lang="en-CA" sz="4000" dirty="0" smtClean="0">
                <a:latin typeface="Calibri" panose="020F0502020204030204" pitchFamily="34" charset="0"/>
                <a:cs typeface="Calibri" panose="020F0502020204030204" pitchFamily="34" charset="0"/>
              </a:rPr>
              <a:t>dashboards</a:t>
            </a:r>
            <a:endParaRPr lang="en-CA" sz="4000" dirty="0">
              <a:latin typeface="Calibri" panose="020F0502020204030204" pitchFamily="34" charset="0"/>
              <a:cs typeface="Calibri" panose="020F0502020204030204" pitchFamily="34" charset="0"/>
            </a:endParaRPr>
          </a:p>
        </p:txBody>
      </p:sp>
      <p:sp>
        <p:nvSpPr>
          <p:cNvPr id="8" name="TextBox 7"/>
          <p:cNvSpPr txBox="1"/>
          <p:nvPr/>
        </p:nvSpPr>
        <p:spPr>
          <a:xfrm>
            <a:off x="5529940" y="5276203"/>
            <a:ext cx="5921831"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Outreach options </a:t>
            </a:r>
            <a:r>
              <a:rPr lang="en-CA" sz="2400" b="1" dirty="0" smtClean="0">
                <a:latin typeface="Calibri" panose="020F0502020204030204" pitchFamily="34" charset="0"/>
                <a:cs typeface="Calibri" panose="020F0502020204030204" pitchFamily="34" charset="0"/>
              </a:rPr>
              <a:t>(posting job opportunities on social media)</a:t>
            </a:r>
            <a:endParaRPr lang="en-C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022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11</a:t>
            </a:fld>
            <a:endParaRPr lang="en-CA"/>
          </a:p>
        </p:txBody>
      </p:sp>
      <p:sp>
        <p:nvSpPr>
          <p:cNvPr id="2" name="Title 1"/>
          <p:cNvSpPr>
            <a:spLocks noGrp="1"/>
          </p:cNvSpPr>
          <p:nvPr>
            <p:ph type="title"/>
          </p:nvPr>
        </p:nvSpPr>
        <p:spPr>
          <a:xfrm>
            <a:off x="691323" y="168527"/>
            <a:ext cx="11025118" cy="1499616"/>
          </a:xfrm>
        </p:spPr>
        <p:txBody>
          <a:bodyPr>
            <a:normAutofit/>
          </a:bodyPr>
          <a:lstStyle/>
          <a:p>
            <a:r>
              <a:rPr lang="en-CA" sz="4000" b="1" dirty="0" smtClean="0">
                <a:solidFill>
                  <a:srgbClr val="2D6576"/>
                </a:solidFill>
                <a:latin typeface="Franklin Gothic Medium" panose="020B0603020102020204" pitchFamily="34" charset="0"/>
              </a:rPr>
              <a:t>Some key non-functional requirements</a:t>
            </a:r>
            <a:endParaRPr lang="en-CA" sz="4000" b="1" dirty="0">
              <a:solidFill>
                <a:srgbClr val="2D6576"/>
              </a:solidFill>
              <a:latin typeface="Franklin Gothic Medium" panose="020B0603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08" y="495287"/>
            <a:ext cx="11487319" cy="6458463"/>
          </a:xfrm>
          <a:prstGeom prst="rect">
            <a:avLst/>
          </a:prstGeom>
        </p:spPr>
      </p:pic>
      <p:sp>
        <p:nvSpPr>
          <p:cNvPr id="11" name="TextBox 10"/>
          <p:cNvSpPr txBox="1"/>
          <p:nvPr/>
        </p:nvSpPr>
        <p:spPr>
          <a:xfrm>
            <a:off x="396508" y="1865457"/>
            <a:ext cx="2953593" cy="1569660"/>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Must </a:t>
            </a:r>
            <a:r>
              <a:rPr lang="en-CA" sz="2400" b="1" dirty="0" smtClean="0">
                <a:latin typeface="Calibri" panose="020F0502020204030204" pitchFamily="34" charset="0"/>
                <a:cs typeface="Calibri" panose="020F0502020204030204" pitchFamily="34" charset="0"/>
              </a:rPr>
              <a:t>scale in proportion </a:t>
            </a:r>
            <a:r>
              <a:rPr lang="en-CA" sz="2400" dirty="0" smtClean="0">
                <a:latin typeface="Calibri" panose="020F0502020204030204" pitchFamily="34" charset="0"/>
                <a:cs typeface="Calibri" panose="020F0502020204030204" pitchFamily="34" charset="0"/>
              </a:rPr>
              <a:t>with changing volume requirements </a:t>
            </a:r>
            <a:endParaRPr lang="en-CA" sz="2400" dirty="0">
              <a:latin typeface="Calibri" panose="020F0502020204030204" pitchFamily="34" charset="0"/>
              <a:cs typeface="Calibri" panose="020F0502020204030204" pitchFamily="34" charset="0"/>
            </a:endParaRPr>
          </a:p>
        </p:txBody>
      </p:sp>
      <p:sp>
        <p:nvSpPr>
          <p:cNvPr id="10" name="TextBox 9"/>
          <p:cNvSpPr txBox="1"/>
          <p:nvPr/>
        </p:nvSpPr>
        <p:spPr>
          <a:xfrm>
            <a:off x="2196313" y="4031376"/>
            <a:ext cx="2953593" cy="1200329"/>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Must </a:t>
            </a:r>
            <a:r>
              <a:rPr lang="en-CA" sz="2400" b="1" dirty="0" smtClean="0">
                <a:latin typeface="Calibri" panose="020F0502020204030204" pitchFamily="34" charset="0"/>
                <a:cs typeface="Calibri" panose="020F0502020204030204" pitchFamily="34" charset="0"/>
              </a:rPr>
              <a:t>interoperate with other systems </a:t>
            </a:r>
            <a:r>
              <a:rPr lang="en-CA" sz="2400" dirty="0" smtClean="0">
                <a:latin typeface="Calibri" panose="020F0502020204030204" pitchFamily="34" charset="0"/>
                <a:cs typeface="Calibri" panose="020F0502020204030204" pitchFamily="34" charset="0"/>
              </a:rPr>
              <a:t>through APIs</a:t>
            </a:r>
            <a:endParaRPr lang="en-CA" sz="2400" dirty="0">
              <a:latin typeface="Calibri" panose="020F0502020204030204" pitchFamily="34" charset="0"/>
              <a:cs typeface="Calibri" panose="020F0502020204030204" pitchFamily="34" charset="0"/>
            </a:endParaRPr>
          </a:p>
        </p:txBody>
      </p:sp>
      <p:sp>
        <p:nvSpPr>
          <p:cNvPr id="7" name="TextBox 6"/>
          <p:cNvSpPr txBox="1"/>
          <p:nvPr/>
        </p:nvSpPr>
        <p:spPr>
          <a:xfrm>
            <a:off x="4936141" y="2427611"/>
            <a:ext cx="2953593" cy="1631216"/>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t>
            </a:r>
            <a:r>
              <a:rPr lang="en-CA" sz="2000" b="1" dirty="0" smtClean="0">
                <a:latin typeface="Calibri" panose="020F0502020204030204" pitchFamily="34" charset="0"/>
                <a:cs typeface="Calibri" panose="020F0502020204030204" pitchFamily="34" charset="0"/>
              </a:rPr>
              <a:t>meet government requirements </a:t>
            </a:r>
            <a:r>
              <a:rPr lang="en-CA" sz="2000" dirty="0" smtClean="0">
                <a:latin typeface="Calibri" panose="020F0502020204030204" pitchFamily="34" charset="0"/>
                <a:cs typeface="Calibri" panose="020F0502020204030204" pitchFamily="34" charset="0"/>
              </a:rPr>
              <a:t>in terms of cybersecurity, information management, accessibility and bilingualism </a:t>
            </a:r>
            <a:endParaRPr lang="en-CA" sz="2000" dirty="0">
              <a:latin typeface="Calibri" panose="020F0502020204030204" pitchFamily="34" charset="0"/>
              <a:cs typeface="Calibri" panose="020F0502020204030204" pitchFamily="34" charset="0"/>
            </a:endParaRPr>
          </a:p>
        </p:txBody>
      </p:sp>
      <p:sp>
        <p:nvSpPr>
          <p:cNvPr id="8" name="TextBox 7"/>
          <p:cNvSpPr txBox="1"/>
          <p:nvPr/>
        </p:nvSpPr>
        <p:spPr>
          <a:xfrm>
            <a:off x="7241024" y="4530193"/>
            <a:ext cx="2776918" cy="1323439"/>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t>
            </a:r>
            <a:r>
              <a:rPr lang="en-CA" sz="2000" b="1" dirty="0" smtClean="0">
                <a:latin typeface="Calibri" panose="020F0502020204030204" pitchFamily="34" charset="0"/>
                <a:cs typeface="Calibri" panose="020F0502020204030204" pitchFamily="34" charset="0"/>
              </a:rPr>
              <a:t>meet user expectations </a:t>
            </a:r>
            <a:r>
              <a:rPr lang="en-CA" sz="2000" dirty="0" smtClean="0">
                <a:latin typeface="Calibri" panose="020F0502020204030204" pitchFamily="34" charset="0"/>
                <a:cs typeface="Calibri" panose="020F0502020204030204" pitchFamily="34" charset="0"/>
              </a:rPr>
              <a:t>in terms of speed and responsiveness</a:t>
            </a:r>
            <a:endParaRPr lang="en-CA" sz="2000" dirty="0">
              <a:latin typeface="Calibri" panose="020F0502020204030204" pitchFamily="34" charset="0"/>
              <a:cs typeface="Calibri" panose="020F0502020204030204" pitchFamily="34" charset="0"/>
            </a:endParaRPr>
          </a:p>
        </p:txBody>
      </p:sp>
      <p:sp>
        <p:nvSpPr>
          <p:cNvPr id="9" name="TextBox 8"/>
          <p:cNvSpPr txBox="1"/>
          <p:nvPr/>
        </p:nvSpPr>
        <p:spPr>
          <a:xfrm>
            <a:off x="8857407" y="2713294"/>
            <a:ext cx="2953593" cy="1323439"/>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adapt in </a:t>
            </a:r>
            <a:r>
              <a:rPr lang="en-CA" sz="2000" b="1" dirty="0" smtClean="0">
                <a:latin typeface="Calibri" panose="020F0502020204030204" pitchFamily="34" charset="0"/>
                <a:cs typeface="Calibri" panose="020F0502020204030204" pitchFamily="34" charset="0"/>
              </a:rPr>
              <a:t>consequences to changes </a:t>
            </a:r>
            <a:r>
              <a:rPr lang="en-CA" sz="2000" dirty="0" smtClean="0">
                <a:latin typeface="Calibri" panose="020F0502020204030204" pitchFamily="34" charset="0"/>
                <a:cs typeface="Calibri" panose="020F0502020204030204" pitchFamily="34" charset="0"/>
              </a:rPr>
              <a:t>in the legislative environment </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077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1AD188-3738-441A-AC94-D3DC541856D0}" type="slidenum">
              <a:rPr lang="en-CA" smtClean="0"/>
              <a:t>12</a:t>
            </a:fld>
            <a:endParaRPr lang="en-CA"/>
          </a:p>
        </p:txBody>
      </p:sp>
      <p:sp>
        <p:nvSpPr>
          <p:cNvPr id="2" name="Title 1">
            <a:extLst>
              <a:ext uri="{FF2B5EF4-FFF2-40B4-BE49-F238E27FC236}">
                <a16:creationId xmlns="" xmlns:a16="http://schemas.microsoft.com/office/drawing/2014/main" id="{C5BBA485-1E67-4807-BE46-1A0BE0431A8A}"/>
              </a:ext>
            </a:extLst>
          </p:cNvPr>
          <p:cNvSpPr>
            <a:spLocks noGrp="1"/>
          </p:cNvSpPr>
          <p:nvPr>
            <p:ph type="title"/>
          </p:nvPr>
        </p:nvSpPr>
        <p:spPr>
          <a:xfrm>
            <a:off x="1046430" y="165100"/>
            <a:ext cx="9720072" cy="1499616"/>
          </a:xfrm>
        </p:spPr>
        <p:txBody>
          <a:bodyPr>
            <a:normAutofit fontScale="90000"/>
          </a:bodyPr>
          <a:lstStyle/>
          <a:p>
            <a:r>
              <a:rPr lang="fr-CA" sz="4400" b="1" dirty="0">
                <a:solidFill>
                  <a:srgbClr val="2D6576"/>
                </a:solidFill>
                <a:latin typeface="Franklin Gothic Medium" panose="020B0603020102020204" pitchFamily="34" charset="0"/>
              </a:rPr>
              <a:t>To </a:t>
            </a:r>
            <a:r>
              <a:rPr lang="fr-CA" sz="4400" b="1" dirty="0" err="1" smtClean="0">
                <a:solidFill>
                  <a:srgbClr val="2D6576"/>
                </a:solidFill>
                <a:latin typeface="Franklin Gothic Medium" panose="020B0603020102020204" pitchFamily="34" charset="0"/>
              </a:rPr>
              <a:t>complete</a:t>
            </a:r>
            <a:r>
              <a:rPr lang="fr-CA" sz="4400" b="1" dirty="0" smtClean="0">
                <a:solidFill>
                  <a:srgbClr val="2D6576"/>
                </a:solidFill>
                <a:latin typeface="Franklin Gothic Medium" panose="020B0603020102020204" pitchFamily="34" charset="0"/>
              </a:rPr>
              <a:t> </a:t>
            </a:r>
            <a:r>
              <a:rPr lang="fr-CA" sz="4400" b="1" dirty="0">
                <a:solidFill>
                  <a:srgbClr val="2D6576"/>
                </a:solidFill>
                <a:latin typeface="Franklin Gothic Medium" panose="020B0603020102020204" pitchFamily="34" charset="0"/>
              </a:rPr>
              <a:t>our </a:t>
            </a:r>
            <a:r>
              <a:rPr lang="fr-CA" sz="4400" b="1" dirty="0" smtClean="0">
                <a:solidFill>
                  <a:srgbClr val="2D6576"/>
                </a:solidFill>
                <a:latin typeface="Franklin Gothic Medium" panose="020B0603020102020204" pitchFamily="34" charset="0"/>
              </a:rPr>
              <a:t>puzzle</a:t>
            </a:r>
            <a:r>
              <a:rPr lang="fr-CA" sz="4400" b="1" dirty="0">
                <a:solidFill>
                  <a:srgbClr val="2D6576"/>
                </a:solidFill>
                <a:latin typeface="Franklin Gothic Medium" panose="020B0603020102020204" pitchFamily="34" charset="0"/>
              </a:rPr>
              <a:t>  </a:t>
            </a:r>
            <a:br>
              <a:rPr lang="fr-CA" sz="4400" b="1" dirty="0">
                <a:solidFill>
                  <a:srgbClr val="2D6576"/>
                </a:solidFill>
                <a:latin typeface="Franklin Gothic Medium" panose="020B0603020102020204" pitchFamily="34" charset="0"/>
              </a:rPr>
            </a:br>
            <a:r>
              <a:rPr lang="fr-CA" sz="4400" b="1" dirty="0" smtClean="0">
                <a:solidFill>
                  <a:srgbClr val="2D6576"/>
                </a:solidFill>
                <a:latin typeface="Franklin Gothic Medium" panose="020B0603020102020204" pitchFamily="34" charset="0"/>
              </a:rPr>
              <a:t>	</a:t>
            </a:r>
            <a:r>
              <a:rPr lang="fr-CA" sz="2800" b="1" dirty="0" smtClean="0">
                <a:solidFill>
                  <a:srgbClr val="2D6576"/>
                </a:solidFill>
                <a:latin typeface="Franklin Gothic Medium" panose="020B0603020102020204" pitchFamily="34" charset="0"/>
              </a:rPr>
              <a:t>A Dialogue with Industry on trends and solutions</a:t>
            </a:r>
            <a:endParaRPr lang="en-US" sz="2800" b="1" dirty="0">
              <a:solidFill>
                <a:srgbClr val="2D6576"/>
              </a:solidFill>
              <a:latin typeface="Franklin Gothic Medium" panose="020B0603020102020204" pitchFamily="34" charset="0"/>
            </a:endParaRPr>
          </a:p>
        </p:txBody>
      </p:sp>
      <p:pic>
        <p:nvPicPr>
          <p:cNvPr id="4" name="Picture 3" descr="Our puzzle includes Validated User Needs, the 10 GC Digital Standards, New Direction in Staffing (NDS), Next Generation HR and Pay, and Open Government. Our missing piece to complete our puzzle was Industry Recruiting Trends." title="Puzzle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16" y="652123"/>
            <a:ext cx="11777719" cy="6624967"/>
          </a:xfrm>
          <a:prstGeom prst="rect">
            <a:avLst/>
          </a:prstGeom>
        </p:spPr>
      </p:pic>
    </p:spTree>
    <p:extLst>
      <p:ext uri="{BB962C8B-B14F-4D97-AF65-F5344CB8AC3E}">
        <p14:creationId xmlns:p14="http://schemas.microsoft.com/office/powerpoint/2010/main" val="215405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05816"/>
            <a:ext cx="9720072" cy="1499616"/>
          </a:xfrm>
        </p:spPr>
        <p:txBody>
          <a:bodyPr>
            <a:normAutofit/>
          </a:bodyPr>
          <a:lstStyle/>
          <a:p>
            <a:r>
              <a:rPr lang="en-CA" sz="4000" b="1" dirty="0" smtClean="0">
                <a:solidFill>
                  <a:srgbClr val="2D6576"/>
                </a:solidFill>
                <a:latin typeface="Franklin Gothic Medium" panose="020B0603020102020204" pitchFamily="34" charset="0"/>
              </a:rPr>
              <a:t>RFI &amp; Webinar</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660542" y="3495526"/>
            <a:ext cx="7819293" cy="1705627"/>
          </a:xfrm>
        </p:spPr>
        <p:txBody>
          <a:bodyPr>
            <a:normAutofit/>
          </a:bodyPr>
          <a:lstStyle/>
          <a:p>
            <a:pPr marL="0" indent="0">
              <a:buNone/>
            </a:pPr>
            <a:r>
              <a:rPr lang="en-CA" sz="2400" dirty="0" smtClean="0">
                <a:latin typeface="Calibri" panose="020F0502020204030204" pitchFamily="34" charset="0"/>
              </a:rPr>
              <a:t>On November 16, PSC hosted a Webinar to </a:t>
            </a:r>
            <a:r>
              <a:rPr lang="en-CA" sz="2400" dirty="0">
                <a:latin typeface="Calibri" panose="020F0502020204030204" pitchFamily="34" charset="0"/>
              </a:rPr>
              <a:t>provide an overview of the project to industry leaders, allowing them also to ask questions about the recently issued GC Jobs Transformation Project Request for Information </a:t>
            </a:r>
            <a:r>
              <a:rPr lang="en-CA" sz="2400" dirty="0" smtClean="0">
                <a:latin typeface="Calibri" panose="020F0502020204030204" pitchFamily="34" charset="0"/>
              </a:rPr>
              <a:t>(RFI</a:t>
            </a:r>
            <a:r>
              <a:rPr lang="en-CA" sz="2400" dirty="0">
                <a:latin typeface="Calibri" panose="020F0502020204030204" pitchFamily="34" charset="0"/>
              </a:rPr>
              <a:t>). </a:t>
            </a:r>
            <a:endParaRPr lang="en-CA" sz="2400" dirty="0" smtClean="0">
              <a:latin typeface="Calibri" panose="020F0502020204030204" pitchFamily="34" charset="0"/>
            </a:endParaRPr>
          </a:p>
        </p:txBody>
      </p:sp>
      <p:sp>
        <p:nvSpPr>
          <p:cNvPr id="4" name="Rectangle 3"/>
          <p:cNvSpPr/>
          <p:nvPr/>
        </p:nvSpPr>
        <p:spPr>
          <a:xfrm>
            <a:off x="660541" y="5266409"/>
            <a:ext cx="7459404" cy="830997"/>
          </a:xfrm>
          <a:prstGeom prst="rect">
            <a:avLst/>
          </a:prstGeom>
        </p:spPr>
        <p:txBody>
          <a:bodyPr wrap="square">
            <a:spAutoFit/>
          </a:bodyPr>
          <a:lstStyle/>
          <a:p>
            <a:r>
              <a:rPr lang="en-CA" sz="2400" dirty="0">
                <a:latin typeface="Calibri" panose="020F0502020204030204" pitchFamily="34" charset="0"/>
              </a:rPr>
              <a:t>All questions and responses during this session were published online via </a:t>
            </a:r>
            <a:r>
              <a:rPr lang="en-CA" sz="2400" u="sng" dirty="0">
                <a:solidFill>
                  <a:srgbClr val="2D6576"/>
                </a:solidFill>
                <a:latin typeface="Calibri" panose="020F0502020204030204" pitchFamily="34" charset="0"/>
                <a:hlinkClick r:id="rId41"/>
              </a:rPr>
              <a:t>https://buyandsell.gc.ca</a:t>
            </a:r>
            <a:r>
              <a:rPr lang="en-CA" sz="2400" dirty="0">
                <a:solidFill>
                  <a:srgbClr val="2D6576"/>
                </a:solidFill>
                <a:latin typeface="Calibri" panose="020F0502020204030204" pitchFamily="34" charset="0"/>
              </a:rPr>
              <a:t> </a:t>
            </a:r>
          </a:p>
        </p:txBody>
      </p:sp>
      <p:pic>
        <p:nvPicPr>
          <p:cNvPr id="5" name="Picture 4" descr="Photo of large conference room with participants and dual screens." title="GCJT Webinar"/>
          <p:cNvPicPr>
            <a:picLocks noChangeAspect="1"/>
          </p:cNvPicPr>
          <p:nvPr/>
        </p:nvPicPr>
        <p:blipFill rotWithShape="1">
          <a:blip r:embed="rId42" cstate="print">
            <a:extLst>
              <a:ext uri="{28A0092B-C50C-407E-A947-70E740481C1C}">
                <a14:useLocalDpi xmlns:a14="http://schemas.microsoft.com/office/drawing/2010/main" val="0"/>
              </a:ext>
            </a:extLst>
          </a:blip>
          <a:srcRect l="11910" t="30843" r="4797" b="-1"/>
          <a:stretch/>
        </p:blipFill>
        <p:spPr>
          <a:xfrm>
            <a:off x="8119945" y="3747014"/>
            <a:ext cx="3429984" cy="2135896"/>
          </a:xfrm>
          <a:prstGeom prst="rect">
            <a:avLst/>
          </a:prstGeom>
        </p:spPr>
      </p:pic>
      <p:grpSp>
        <p:nvGrpSpPr>
          <p:cNvPr id="45" name="Group 44"/>
          <p:cNvGrpSpPr/>
          <p:nvPr/>
        </p:nvGrpSpPr>
        <p:grpSpPr>
          <a:xfrm>
            <a:off x="330200" y="1104900"/>
            <a:ext cx="11337945" cy="1943100"/>
            <a:chOff x="844465" y="1708210"/>
            <a:chExt cx="11115780" cy="1720790"/>
          </a:xfrm>
        </p:grpSpPr>
        <p:cxnSp>
          <p:nvCxnSpPr>
            <p:cNvPr id="46" name="OTLSHAPE_M_8f86d011fcee459cbf8ca9e774ab70a4_Connector1"/>
            <p:cNvCxnSpPr/>
            <p:nvPr>
              <p:custDataLst>
                <p:tags r:id="rId1"/>
              </p:custDataLst>
            </p:nvPr>
          </p:nvCxnSpPr>
          <p:spPr>
            <a:xfrm>
              <a:off x="10523892" y="2428960"/>
              <a:ext cx="0" cy="619040"/>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M_44721acccfe54611b24160502719cdb0_Connector1"/>
            <p:cNvCxnSpPr/>
            <p:nvPr>
              <p:custDataLst>
                <p:tags r:id="rId2"/>
              </p:custDataLst>
            </p:nvPr>
          </p:nvCxnSpPr>
          <p:spPr>
            <a:xfrm>
              <a:off x="7731340" y="2599478"/>
              <a:ext cx="0" cy="4485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eee1ef8cbdcb4bd7915205961c92d08d_Connector1"/>
            <p:cNvCxnSpPr/>
            <p:nvPr>
              <p:custDataLst>
                <p:tags r:id="rId3"/>
              </p:custDataLst>
            </p:nvPr>
          </p:nvCxnSpPr>
          <p:spPr>
            <a:xfrm>
              <a:off x="7398893" y="2134235"/>
              <a:ext cx="0" cy="913765"/>
            </a:xfrm>
            <a:prstGeom prst="line">
              <a:avLst/>
            </a:prstGeom>
            <a:ln w="9525" cap="flat" cmpd="sng" algn="ctr">
              <a:solidFill>
                <a:schemeClr val="accent1">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2018dd6162a548f9aa56e522b141bfba_Connector1"/>
            <p:cNvCxnSpPr/>
            <p:nvPr>
              <p:custDataLst>
                <p:tags r:id="rId4"/>
              </p:custDataLst>
            </p:nvPr>
          </p:nvCxnSpPr>
          <p:spPr>
            <a:xfrm>
              <a:off x="6135595" y="2599478"/>
              <a:ext cx="0" cy="448522"/>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4b0b03786a6a47c596fa47c1c22d6a61_Connector1"/>
            <p:cNvCxnSpPr/>
            <p:nvPr>
              <p:custDataLst>
                <p:tags r:id="rId5"/>
              </p:custDataLst>
            </p:nvPr>
          </p:nvCxnSpPr>
          <p:spPr>
            <a:xfrm>
              <a:off x="6069106" y="2134235"/>
              <a:ext cx="0" cy="913765"/>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OTLSHAPE_M_28167a35590a4354a2ec04c4adc5a812_Connector1"/>
            <p:cNvCxnSpPr/>
            <p:nvPr>
              <p:custDataLst>
                <p:tags r:id="rId6"/>
              </p:custDataLst>
            </p:nvPr>
          </p:nvCxnSpPr>
          <p:spPr>
            <a:xfrm>
              <a:off x="4606340" y="2599478"/>
              <a:ext cx="0" cy="448522"/>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OTLSHAPE_M_a4b4c6925eda4353b0be5102fbcbbf1d_Connector1"/>
            <p:cNvCxnSpPr/>
            <p:nvPr>
              <p:custDataLst>
                <p:tags r:id="rId7"/>
              </p:custDataLst>
            </p:nvPr>
          </p:nvCxnSpPr>
          <p:spPr>
            <a:xfrm>
              <a:off x="2611660" y="2428960"/>
              <a:ext cx="0" cy="619040"/>
            </a:xfrm>
            <a:prstGeom prst="line">
              <a:avLst/>
            </a:prstGeom>
            <a:ln w="9525" cap="flat" cmpd="sng" algn="ctr">
              <a:solidFill>
                <a:schemeClr val="accent6">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TLSHAPE_TB_00000000000000000000000000000000_RightEndCaps"/>
            <p:cNvSpPr txBox="1"/>
            <p:nvPr>
              <p:custDataLst>
                <p:tags r:id="rId8"/>
              </p:custDataLst>
            </p:nvPr>
          </p:nvSpPr>
          <p:spPr>
            <a:xfrm>
              <a:off x="11440486" y="3100000"/>
              <a:ext cx="519759" cy="276999"/>
            </a:xfrm>
            <a:prstGeom prst="rect">
              <a:avLst/>
            </a:prstGeom>
            <a:noFill/>
          </p:spPr>
          <p:txBody>
            <a:bodyPr vert="horz" wrap="none" lIns="0" tIns="0" rIns="0" bIns="0" rtlCol="0" anchor="ctr" anchorCtr="0">
              <a:spAutoFit/>
            </a:bodyPr>
            <a:lstStyle/>
            <a:p>
              <a:pPr algn="ctr"/>
              <a:r>
                <a:rPr lang="en-CA" b="1" spc="-38" dirty="0" smtClean="0">
                  <a:solidFill>
                    <a:srgbClr val="418295"/>
                  </a:solidFill>
                  <a:latin typeface="Franklin Gothic Medium" panose="020B0603020102020204" pitchFamily="34" charset="0"/>
                </a:rPr>
                <a:t>2019</a:t>
              </a:r>
              <a:endParaRPr lang="en-CA" b="1" spc="-38" dirty="0">
                <a:solidFill>
                  <a:srgbClr val="418295"/>
                </a:solidFill>
                <a:latin typeface="Franklin Gothic Medium" panose="020B0603020102020204" pitchFamily="34" charset="0"/>
              </a:endParaRPr>
            </a:p>
          </p:txBody>
        </p:sp>
        <p:sp>
          <p:nvSpPr>
            <p:cNvPr id="54" name="OTLSHAPE_TB_00000000000000000000000000000000_ScaleContainer"/>
            <p:cNvSpPr/>
            <p:nvPr>
              <p:custDataLst>
                <p:tags r:id="rId9"/>
              </p:custDataLst>
            </p:nvPr>
          </p:nvSpPr>
          <p:spPr>
            <a:xfrm>
              <a:off x="844465" y="3048000"/>
              <a:ext cx="10515600" cy="381000"/>
            </a:xfrm>
            <a:prstGeom prst="roundRect">
              <a:avLst>
                <a:gd name="adj" fmla="val 100000"/>
              </a:avLst>
            </a:prstGeom>
            <a:solidFill>
              <a:srgbClr val="02B2EE"/>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TLSHAPE_TB_00000000000000000000000000000000_ElapsedTime"/>
            <p:cNvSpPr/>
            <p:nvPr>
              <p:custDataLst>
                <p:tags r:id="rId10"/>
              </p:custDataLst>
            </p:nvPr>
          </p:nvSpPr>
          <p:spPr>
            <a:xfrm>
              <a:off x="844465" y="3048000"/>
              <a:ext cx="9194800" cy="381000"/>
            </a:xfrm>
            <a:prstGeom prst="roundRect">
              <a:avLst>
                <a:gd name="adj" fmla="val 10000000"/>
              </a:avLst>
            </a:prstGeom>
            <a:solidFill>
              <a:srgbClr val="418295"/>
            </a:solidFill>
            <a:ln w="12700" cap="flat" cmpd="sng" algn="ctr">
              <a:noFill/>
              <a:prstDash val="solid"/>
              <a:miter lim="800000"/>
            </a:ln>
            <a:effectLst/>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TLSHAPE_TB_00000000000000000000000000000000_TimescaleInterval1"/>
            <p:cNvSpPr txBox="1"/>
            <p:nvPr>
              <p:custDataLst>
                <p:tags r:id="rId11"/>
              </p:custDataLst>
            </p:nvPr>
          </p:nvSpPr>
          <p:spPr>
            <a:xfrm>
              <a:off x="1073065" y="3145473"/>
              <a:ext cx="228600" cy="186055"/>
            </a:xfrm>
            <a:prstGeom prst="rect">
              <a:avLst/>
            </a:prstGeom>
            <a:noFill/>
          </p:spPr>
          <p:txBody>
            <a:bodyPr vert="horz" wrap="none" lIns="0" tIns="0" rIns="0" bIns="0" rtlCol="0" anchor="ctr" anchorCtr="0">
              <a:noAutofit/>
            </a:bodyPr>
            <a:lstStyle/>
            <a:p>
              <a:r>
                <a:rPr lang="en-CA" sz="1200" b="1" spc="-18" dirty="0" smtClean="0">
                  <a:solidFill>
                    <a:schemeClr val="lt1"/>
                  </a:solidFill>
                  <a:latin typeface="Franklin Gothic Medium" panose="020B0603020102020204" pitchFamily="34" charset="0"/>
                </a:rPr>
                <a:t>Sep</a:t>
              </a:r>
              <a:endParaRPr lang="en-CA" sz="1200" b="1" spc="-18" dirty="0">
                <a:solidFill>
                  <a:schemeClr val="lt1"/>
                </a:solidFill>
                <a:latin typeface="Franklin Gothic Medium" panose="020B0603020102020204" pitchFamily="34" charset="0"/>
              </a:endParaRPr>
            </a:p>
          </p:txBody>
        </p:sp>
        <p:cxnSp>
          <p:nvCxnSpPr>
            <p:cNvPr id="57" name="OTLSHAPE_TB_00000000000000000000000000000000_Separator1"/>
            <p:cNvCxnSpPr/>
            <p:nvPr>
              <p:custDataLst>
                <p:tags r:id="rId12"/>
              </p:custDataLst>
            </p:nvPr>
          </p:nvCxnSpPr>
          <p:spPr>
            <a:xfrm>
              <a:off x="300424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B_00000000000000000000000000000000_TimescaleInterval2"/>
            <p:cNvSpPr txBox="1"/>
            <p:nvPr>
              <p:custDataLst>
                <p:tags r:id="rId13"/>
              </p:custDataLst>
            </p:nvPr>
          </p:nvSpPr>
          <p:spPr>
            <a:xfrm>
              <a:off x="3067746" y="3145473"/>
              <a:ext cx="21114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Oct</a:t>
              </a:r>
              <a:endParaRPr lang="en-CA" sz="1200" b="1" spc="-22" dirty="0">
                <a:solidFill>
                  <a:schemeClr val="lt1"/>
                </a:solidFill>
                <a:latin typeface="Franklin Gothic Medium" panose="020B0603020102020204" pitchFamily="34" charset="0"/>
              </a:endParaRPr>
            </a:p>
          </p:txBody>
        </p:sp>
        <p:cxnSp>
          <p:nvCxnSpPr>
            <p:cNvPr id="59" name="OTLSHAPE_TB_00000000000000000000000000000000_Separator2"/>
            <p:cNvCxnSpPr/>
            <p:nvPr>
              <p:custDataLst>
                <p:tags r:id="rId14"/>
              </p:custDataLst>
            </p:nvPr>
          </p:nvCxnSpPr>
          <p:spPr>
            <a:xfrm>
              <a:off x="506541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TB_00000000000000000000000000000000_TimescaleInterval3"/>
            <p:cNvSpPr txBox="1"/>
            <p:nvPr>
              <p:custDataLst>
                <p:tags r:id="rId15"/>
              </p:custDataLst>
            </p:nvPr>
          </p:nvSpPr>
          <p:spPr>
            <a:xfrm>
              <a:off x="5128916" y="3145473"/>
              <a:ext cx="243978"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Nov</a:t>
              </a:r>
              <a:endParaRPr lang="en-CA" sz="1200" b="1" spc="-20" dirty="0">
                <a:solidFill>
                  <a:schemeClr val="lt1"/>
                </a:solidFill>
                <a:latin typeface="Franklin Gothic Medium" panose="020B0603020102020204" pitchFamily="34" charset="0"/>
              </a:endParaRPr>
            </a:p>
          </p:txBody>
        </p:sp>
        <p:cxnSp>
          <p:nvCxnSpPr>
            <p:cNvPr id="61" name="OTLSHAPE_TB_00000000000000000000000000000000_Separator3"/>
            <p:cNvCxnSpPr/>
            <p:nvPr>
              <p:custDataLst>
                <p:tags r:id="rId16"/>
              </p:custDataLst>
            </p:nvPr>
          </p:nvCxnSpPr>
          <p:spPr>
            <a:xfrm>
              <a:off x="706009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4"/>
            <p:cNvSpPr txBox="1"/>
            <p:nvPr>
              <p:custDataLst>
                <p:tags r:id="rId17"/>
              </p:custDataLst>
            </p:nvPr>
          </p:nvSpPr>
          <p:spPr>
            <a:xfrm>
              <a:off x="7123596" y="3145473"/>
              <a:ext cx="23185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Dec</a:t>
              </a:r>
              <a:endParaRPr lang="en-CA" sz="1200" b="1" spc="-22" dirty="0">
                <a:solidFill>
                  <a:schemeClr val="lt1"/>
                </a:solidFill>
                <a:latin typeface="Franklin Gothic Medium" panose="020B0603020102020204" pitchFamily="34" charset="0"/>
              </a:endParaRPr>
            </a:p>
          </p:txBody>
        </p:sp>
        <p:cxnSp>
          <p:nvCxnSpPr>
            <p:cNvPr id="63" name="OTLSHAPE_TB_00000000000000000000000000000000_Separator4"/>
            <p:cNvCxnSpPr/>
            <p:nvPr>
              <p:custDataLst>
                <p:tags r:id="rId18"/>
              </p:custDataLst>
            </p:nvPr>
          </p:nvCxnSpPr>
          <p:spPr>
            <a:xfrm>
              <a:off x="912126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TLSHAPE_TB_00000000000000000000000000000000_TimescaleInterval5"/>
            <p:cNvSpPr txBox="1"/>
            <p:nvPr>
              <p:custDataLst>
                <p:tags r:id="rId19"/>
              </p:custDataLst>
            </p:nvPr>
          </p:nvSpPr>
          <p:spPr>
            <a:xfrm>
              <a:off x="9184766" y="3145473"/>
              <a:ext cx="304955"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2018</a:t>
              </a:r>
              <a:endParaRPr lang="en-CA" sz="1200" b="1" spc="-20" dirty="0">
                <a:solidFill>
                  <a:schemeClr val="lt1"/>
                </a:solidFill>
                <a:latin typeface="Franklin Gothic Medium" panose="020B0603020102020204" pitchFamily="34" charset="0"/>
              </a:endParaRPr>
            </a:p>
          </p:txBody>
        </p:sp>
        <p:sp>
          <p:nvSpPr>
            <p:cNvPr id="65" name="OTLSHAPE_M_a4b4c6925eda4353b0be5102fbcbbf1d_Title"/>
            <p:cNvSpPr txBox="1"/>
            <p:nvPr>
              <p:custDataLst>
                <p:tags r:id="rId20"/>
              </p:custDataLst>
            </p:nvPr>
          </p:nvSpPr>
          <p:spPr>
            <a:xfrm>
              <a:off x="2833910" y="1931896"/>
              <a:ext cx="1040286" cy="719779"/>
            </a:xfrm>
            <a:prstGeom prst="rect">
              <a:avLst/>
            </a:prstGeom>
            <a:noFill/>
          </p:spPr>
          <p:txBody>
            <a:bodyPr vert="horz" wrap="square" lIns="0" tIns="0" rIns="0" bIns="0" rtlCol="0" anchor="ctr" anchorCtr="0">
              <a:noAutofit/>
            </a:bodyPr>
            <a:lstStyle/>
            <a:p>
              <a:r>
                <a:rPr lang="en-CA" sz="1400" b="1" spc="-8" dirty="0" smtClean="0">
                  <a:solidFill>
                    <a:schemeClr val="dk1"/>
                  </a:solidFill>
                  <a:latin typeface="Franklin Gothic Medium" panose="020B0603020102020204" pitchFamily="34" charset="0"/>
                </a:rPr>
                <a:t>Concept Case Approved</a:t>
              </a:r>
              <a:endParaRPr lang="en-CA" sz="1400" b="1" spc="-8" dirty="0">
                <a:solidFill>
                  <a:schemeClr val="dk1"/>
                </a:solidFill>
                <a:latin typeface="Franklin Gothic Medium" panose="020B0603020102020204" pitchFamily="34" charset="0"/>
              </a:endParaRPr>
            </a:p>
          </p:txBody>
        </p:sp>
        <p:sp>
          <p:nvSpPr>
            <p:cNvPr id="66" name="OTLSHAPE_M_a4b4c6925eda4353b0be5102fbcbbf1d_Date"/>
            <p:cNvSpPr txBox="1"/>
            <p:nvPr>
              <p:custDataLst>
                <p:tags r:id="rId21"/>
              </p:custDataLst>
            </p:nvPr>
          </p:nvSpPr>
          <p:spPr>
            <a:xfrm>
              <a:off x="2833910" y="2551415"/>
              <a:ext cx="558800"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Sep 24</a:t>
              </a:r>
              <a:endParaRPr lang="en-CA" sz="1200" b="1" spc="-8" dirty="0">
                <a:solidFill>
                  <a:srgbClr val="809686"/>
                </a:solidFill>
                <a:latin typeface="Franklin Gothic Medium" panose="020B0603020102020204" pitchFamily="34" charset="0"/>
              </a:endParaRPr>
            </a:p>
          </p:txBody>
        </p:sp>
        <p:sp>
          <p:nvSpPr>
            <p:cNvPr id="67" name="OTLSHAPE_M_a4b4c6925eda4353b0be5102fbcbbf1d_Shape"/>
            <p:cNvSpPr/>
            <p:nvPr>
              <p:custDataLst>
                <p:tags r:id="rId22"/>
              </p:custDataLst>
            </p:nvPr>
          </p:nvSpPr>
          <p:spPr>
            <a:xfrm rot="16200000">
              <a:off x="2637060" y="2428960"/>
              <a:ext cx="165100" cy="165100"/>
            </a:xfrm>
            <a:prstGeom prst="flowChartMerge">
              <a:avLst/>
            </a:prstGeom>
            <a:solidFill>
              <a:srgbClr val="99CC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TLSHAPE_M_28167a35590a4354a2ec04c4adc5a812_Title"/>
            <p:cNvSpPr txBox="1"/>
            <p:nvPr>
              <p:custDataLst>
                <p:tags r:id="rId23"/>
              </p:custDataLst>
            </p:nvPr>
          </p:nvSpPr>
          <p:spPr>
            <a:xfrm>
              <a:off x="4828589" y="2350327"/>
              <a:ext cx="496233" cy="215444"/>
            </a:xfrm>
            <a:prstGeom prst="rect">
              <a:avLst/>
            </a:prstGeom>
            <a:noFill/>
          </p:spPr>
          <p:txBody>
            <a:bodyPr vert="horz" wrap="square" lIns="0" tIns="0" rIns="0" bIns="0" rtlCol="0" anchor="ctr" anchorCtr="0">
              <a:spAutoFit/>
            </a:bodyPr>
            <a:lstStyle/>
            <a:p>
              <a:r>
                <a:rPr lang="en-CA" sz="1400" b="1" spc="-12" dirty="0" smtClean="0">
                  <a:solidFill>
                    <a:schemeClr val="dk1"/>
                  </a:solidFill>
                  <a:latin typeface="Franklin Gothic Medium" panose="020B0603020102020204" pitchFamily="34" charset="0"/>
                </a:rPr>
                <a:t>RFI</a:t>
              </a:r>
              <a:endParaRPr lang="en-CA" sz="1400" b="1" spc="-12" dirty="0">
                <a:solidFill>
                  <a:schemeClr val="dk1"/>
                </a:solidFill>
                <a:latin typeface="Franklin Gothic Medium" panose="020B0603020102020204" pitchFamily="34" charset="0"/>
              </a:endParaRPr>
            </a:p>
          </p:txBody>
        </p:sp>
        <p:sp>
          <p:nvSpPr>
            <p:cNvPr id="69" name="OTLSHAPE_M_28167a35590a4354a2ec04c4adc5a812_Date"/>
            <p:cNvSpPr txBox="1"/>
            <p:nvPr>
              <p:custDataLst>
                <p:tags r:id="rId24"/>
              </p:custDataLst>
            </p:nvPr>
          </p:nvSpPr>
          <p:spPr>
            <a:xfrm>
              <a:off x="4828590" y="2592980"/>
              <a:ext cx="622300"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Oct 24</a:t>
              </a:r>
              <a:endParaRPr lang="en-CA" sz="1200" b="1" spc="-8" dirty="0">
                <a:solidFill>
                  <a:srgbClr val="809686"/>
                </a:solidFill>
                <a:latin typeface="Franklin Gothic Medium" panose="020B0603020102020204" pitchFamily="34" charset="0"/>
              </a:endParaRPr>
            </a:p>
          </p:txBody>
        </p:sp>
        <p:sp>
          <p:nvSpPr>
            <p:cNvPr id="70" name="OTLSHAPE_M_28167a35590a4354a2ec04c4adc5a812_Shape"/>
            <p:cNvSpPr/>
            <p:nvPr>
              <p:custDataLst>
                <p:tags r:id="rId25"/>
              </p:custDataLst>
            </p:nvPr>
          </p:nvSpPr>
          <p:spPr>
            <a:xfrm rot="16200000">
              <a:off x="4631740" y="2599478"/>
              <a:ext cx="165100" cy="165100"/>
            </a:xfrm>
            <a:prstGeom prst="flowChartMerge">
              <a:avLst/>
            </a:prstGeom>
            <a:solidFill>
              <a:srgbClr val="FF99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OTLSHAPE_M_4b0b03786a6a47c596fa47c1c22d6a61_Title"/>
            <p:cNvSpPr txBox="1"/>
            <p:nvPr>
              <p:custDataLst>
                <p:tags r:id="rId26"/>
              </p:custDataLst>
            </p:nvPr>
          </p:nvSpPr>
          <p:spPr>
            <a:xfrm>
              <a:off x="6291356" y="1708210"/>
              <a:ext cx="1240516" cy="430887"/>
            </a:xfrm>
            <a:prstGeom prst="rect">
              <a:avLst/>
            </a:prstGeom>
            <a:noFill/>
          </p:spPr>
          <p:txBody>
            <a:bodyPr vert="horz" wrap="square" lIns="0" tIns="0" rIns="0" bIns="0" rtlCol="0" anchor="ctr" anchorCtr="0">
              <a:spAutoFit/>
            </a:bodyPr>
            <a:lstStyle/>
            <a:p>
              <a:r>
                <a:rPr lang="en-CA" sz="1400" b="1" spc="-4" dirty="0" smtClean="0">
                  <a:solidFill>
                    <a:schemeClr val="dk1"/>
                  </a:solidFill>
                  <a:latin typeface="Franklin Gothic Medium" panose="020B0603020102020204" pitchFamily="34" charset="0"/>
                </a:rPr>
                <a:t>Industry Cold Calls</a:t>
              </a:r>
              <a:endParaRPr lang="en-CA" sz="1400" b="1" spc="-4" dirty="0">
                <a:solidFill>
                  <a:schemeClr val="dk1"/>
                </a:solidFill>
                <a:latin typeface="Franklin Gothic Medium" panose="020B0603020102020204" pitchFamily="34" charset="0"/>
              </a:endParaRPr>
            </a:p>
          </p:txBody>
        </p:sp>
        <p:sp>
          <p:nvSpPr>
            <p:cNvPr id="72" name="OTLSHAPE_M_4b0b03786a6a47c596fa47c1c22d6a61_Date"/>
            <p:cNvSpPr txBox="1"/>
            <p:nvPr>
              <p:custDataLst>
                <p:tags r:id="rId27"/>
              </p:custDataLst>
            </p:nvPr>
          </p:nvSpPr>
          <p:spPr>
            <a:xfrm>
              <a:off x="6291356" y="2129466"/>
              <a:ext cx="70783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Nov 15</a:t>
              </a:r>
              <a:endParaRPr lang="en-CA" sz="1200" b="1" spc="-8" dirty="0">
                <a:solidFill>
                  <a:srgbClr val="809686"/>
                </a:solidFill>
                <a:latin typeface="Franklin Gothic Medium" panose="020B0603020102020204" pitchFamily="34" charset="0"/>
              </a:endParaRPr>
            </a:p>
          </p:txBody>
        </p:sp>
        <p:sp>
          <p:nvSpPr>
            <p:cNvPr id="73" name="OTLSHAPE_M_4b0b03786a6a47c596fa47c1c22d6a61_Shape"/>
            <p:cNvSpPr/>
            <p:nvPr>
              <p:custDataLst>
                <p:tags r:id="rId28"/>
              </p:custDataLst>
            </p:nvPr>
          </p:nvSpPr>
          <p:spPr>
            <a:xfrm rot="16200000">
              <a:off x="6094506" y="2134235"/>
              <a:ext cx="165100" cy="165100"/>
            </a:xfrm>
            <a:prstGeom prst="flowChartMerge">
              <a:avLst/>
            </a:prstGeom>
            <a:solidFill>
              <a:srgbClr val="1598B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TLSHAPE_M_2018dd6162a548f9aa56e522b141bfba_Title"/>
            <p:cNvSpPr txBox="1"/>
            <p:nvPr>
              <p:custDataLst>
                <p:tags r:id="rId29"/>
              </p:custDataLst>
            </p:nvPr>
          </p:nvSpPr>
          <p:spPr>
            <a:xfrm>
              <a:off x="6357844" y="2458694"/>
              <a:ext cx="974559" cy="215444"/>
            </a:xfrm>
            <a:prstGeom prst="rect">
              <a:avLst/>
            </a:prstGeom>
            <a:noFill/>
          </p:spPr>
          <p:txBody>
            <a:bodyPr vert="horz" wrap="square" lIns="0" tIns="0" rIns="0" bIns="0" rtlCol="0" anchor="ctr" anchorCtr="0">
              <a:spAutoFit/>
            </a:bodyPr>
            <a:lstStyle/>
            <a:p>
              <a:r>
                <a:rPr lang="en-CA" sz="1400" b="1" spc="-8" dirty="0" smtClean="0">
                  <a:solidFill>
                    <a:schemeClr val="dk1"/>
                  </a:solidFill>
                  <a:latin typeface="Franklin Gothic Medium" panose="020B0603020102020204" pitchFamily="34" charset="0"/>
                </a:rPr>
                <a:t>RFI Webinar</a:t>
              </a:r>
              <a:endParaRPr lang="en-CA" sz="1400" b="1" spc="-8" dirty="0">
                <a:solidFill>
                  <a:schemeClr val="dk1"/>
                </a:solidFill>
                <a:latin typeface="Franklin Gothic Medium" panose="020B0603020102020204" pitchFamily="34" charset="0"/>
              </a:endParaRPr>
            </a:p>
          </p:txBody>
        </p:sp>
        <p:sp>
          <p:nvSpPr>
            <p:cNvPr id="75" name="OTLSHAPE_M_2018dd6162a548f9aa56e522b141bfba_Date"/>
            <p:cNvSpPr txBox="1"/>
            <p:nvPr>
              <p:custDataLst>
                <p:tags r:id="rId30"/>
              </p:custDataLst>
            </p:nvPr>
          </p:nvSpPr>
          <p:spPr>
            <a:xfrm>
              <a:off x="6357845" y="2675484"/>
              <a:ext cx="683202"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Nov 16</a:t>
              </a:r>
              <a:endParaRPr lang="en-CA" sz="1200" b="1" spc="-8" dirty="0">
                <a:solidFill>
                  <a:srgbClr val="809686"/>
                </a:solidFill>
                <a:latin typeface="Franklin Gothic Medium" panose="020B0603020102020204" pitchFamily="34" charset="0"/>
              </a:endParaRPr>
            </a:p>
          </p:txBody>
        </p:sp>
        <p:sp>
          <p:nvSpPr>
            <p:cNvPr id="76" name="OTLSHAPE_M_2018dd6162a548f9aa56e522b141bfba_Shape"/>
            <p:cNvSpPr/>
            <p:nvPr>
              <p:custDataLst>
                <p:tags r:id="rId31"/>
              </p:custDataLst>
            </p:nvPr>
          </p:nvSpPr>
          <p:spPr>
            <a:xfrm rot="16200000">
              <a:off x="6160995" y="2599478"/>
              <a:ext cx="165100" cy="165100"/>
            </a:xfrm>
            <a:prstGeom prst="flowChartMerge">
              <a:avLst/>
            </a:prstGeom>
            <a:solidFill>
              <a:srgbClr val="D203D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OTLSHAPE_M_eee1ef8cbdcb4bd7915205961c92d08d_Title"/>
            <p:cNvSpPr txBox="1"/>
            <p:nvPr>
              <p:custDataLst>
                <p:tags r:id="rId32"/>
              </p:custDataLst>
            </p:nvPr>
          </p:nvSpPr>
          <p:spPr>
            <a:xfrm>
              <a:off x="7621142" y="1993451"/>
              <a:ext cx="1213267" cy="215444"/>
            </a:xfrm>
            <a:prstGeom prst="rect">
              <a:avLst/>
            </a:prstGeom>
            <a:noFill/>
          </p:spPr>
          <p:txBody>
            <a:bodyPr vert="horz" wrap="square" lIns="0" tIns="0" rIns="0" bIns="0" rtlCol="0" anchor="ctr" anchorCtr="0">
              <a:spAutoFit/>
            </a:bodyPr>
            <a:lstStyle/>
            <a:p>
              <a:r>
                <a:rPr lang="en-CA" sz="1400" b="1" spc="-8" dirty="0" smtClean="0">
                  <a:solidFill>
                    <a:schemeClr val="dk1"/>
                  </a:solidFill>
                  <a:latin typeface="Franklin Gothic Medium" panose="020B0603020102020204" pitchFamily="34" charset="0"/>
                </a:rPr>
                <a:t>Vendor Demos</a:t>
              </a:r>
              <a:endParaRPr lang="en-CA" sz="1400" b="1" spc="-8" dirty="0">
                <a:solidFill>
                  <a:schemeClr val="dk1"/>
                </a:solidFill>
                <a:latin typeface="Franklin Gothic Medium" panose="020B0603020102020204" pitchFamily="34" charset="0"/>
              </a:endParaRPr>
            </a:p>
          </p:txBody>
        </p:sp>
        <p:sp>
          <p:nvSpPr>
            <p:cNvPr id="78" name="OTLSHAPE_M_eee1ef8cbdcb4bd7915205961c92d08d_Date"/>
            <p:cNvSpPr txBox="1"/>
            <p:nvPr>
              <p:custDataLst>
                <p:tags r:id="rId33"/>
              </p:custDataLst>
            </p:nvPr>
          </p:nvSpPr>
          <p:spPr>
            <a:xfrm>
              <a:off x="7621143" y="2222509"/>
              <a:ext cx="86042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Dec 5 - 14</a:t>
              </a:r>
              <a:endParaRPr lang="en-CA" sz="1200" b="1" spc="-8" dirty="0">
                <a:solidFill>
                  <a:srgbClr val="809686"/>
                </a:solidFill>
                <a:latin typeface="Franklin Gothic Medium" panose="020B0603020102020204" pitchFamily="34" charset="0"/>
              </a:endParaRPr>
            </a:p>
          </p:txBody>
        </p:sp>
        <p:sp>
          <p:nvSpPr>
            <p:cNvPr id="79" name="OTLSHAPE_M_eee1ef8cbdcb4bd7915205961c92d08d_Shape"/>
            <p:cNvSpPr/>
            <p:nvPr>
              <p:custDataLst>
                <p:tags r:id="rId34"/>
              </p:custDataLst>
            </p:nvPr>
          </p:nvSpPr>
          <p:spPr>
            <a:xfrm rot="16200000">
              <a:off x="7424293" y="2134235"/>
              <a:ext cx="165100" cy="165100"/>
            </a:xfrm>
            <a:prstGeom prst="flowChartMerg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OTLSHAPE_M_44721acccfe54611b24160502719cdb0_Title"/>
            <p:cNvSpPr txBox="1"/>
            <p:nvPr>
              <p:custDataLst>
                <p:tags r:id="rId35"/>
              </p:custDataLst>
            </p:nvPr>
          </p:nvSpPr>
          <p:spPr>
            <a:xfrm>
              <a:off x="7953588" y="2458049"/>
              <a:ext cx="2307316" cy="215444"/>
            </a:xfrm>
            <a:prstGeom prst="rect">
              <a:avLst/>
            </a:prstGeom>
            <a:noFill/>
          </p:spPr>
          <p:txBody>
            <a:bodyPr vert="horz" wrap="square" lIns="0" tIns="0" rIns="0" bIns="0" rtlCol="0" anchor="ctr" anchorCtr="0">
              <a:spAutoFit/>
            </a:bodyPr>
            <a:lstStyle/>
            <a:p>
              <a:r>
                <a:rPr lang="en-CA" sz="1400" b="1" spc="-4" dirty="0" smtClean="0">
                  <a:solidFill>
                    <a:schemeClr val="dk1"/>
                  </a:solidFill>
                  <a:latin typeface="Franklin Gothic Medium" panose="020B0603020102020204" pitchFamily="34" charset="0"/>
                </a:rPr>
                <a:t>Business Capabilities Retreat</a:t>
              </a:r>
              <a:endParaRPr lang="en-CA" sz="1400" b="1" spc="-4" dirty="0">
                <a:solidFill>
                  <a:schemeClr val="dk1"/>
                </a:solidFill>
                <a:latin typeface="Franklin Gothic Medium" panose="020B0603020102020204" pitchFamily="34" charset="0"/>
              </a:endParaRPr>
            </a:p>
          </p:txBody>
        </p:sp>
        <p:sp>
          <p:nvSpPr>
            <p:cNvPr id="81" name="OTLSHAPE_M_44721acccfe54611b24160502719cdb0_Date"/>
            <p:cNvSpPr txBox="1"/>
            <p:nvPr>
              <p:custDataLst>
                <p:tags r:id="rId36"/>
              </p:custDataLst>
            </p:nvPr>
          </p:nvSpPr>
          <p:spPr>
            <a:xfrm>
              <a:off x="7953590" y="2662255"/>
              <a:ext cx="84454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Dec 10-13</a:t>
              </a:r>
              <a:endParaRPr lang="en-CA" sz="1200" b="1" spc="-8" dirty="0">
                <a:solidFill>
                  <a:srgbClr val="809686"/>
                </a:solidFill>
                <a:latin typeface="Franklin Gothic Medium" panose="020B0603020102020204" pitchFamily="34" charset="0"/>
              </a:endParaRPr>
            </a:p>
          </p:txBody>
        </p:sp>
        <p:sp>
          <p:nvSpPr>
            <p:cNvPr id="82" name="OTLSHAPE_M_44721acccfe54611b24160502719cdb0_Shape"/>
            <p:cNvSpPr/>
            <p:nvPr>
              <p:custDataLst>
                <p:tags r:id="rId37"/>
              </p:custDataLst>
            </p:nvPr>
          </p:nvSpPr>
          <p:spPr>
            <a:xfrm rot="16200000">
              <a:off x="7756740" y="2599478"/>
              <a:ext cx="165100" cy="165100"/>
            </a:xfrm>
            <a:prstGeom prst="flowChartMerge">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TLSHAPE_M_8f86d011fcee459cbf8ca9e774ab70a4_Title"/>
            <p:cNvSpPr txBox="1"/>
            <p:nvPr>
              <p:custDataLst>
                <p:tags r:id="rId38"/>
              </p:custDataLst>
            </p:nvPr>
          </p:nvSpPr>
          <p:spPr>
            <a:xfrm>
              <a:off x="10746142" y="1931896"/>
              <a:ext cx="1070856" cy="719779"/>
            </a:xfrm>
            <a:prstGeom prst="rect">
              <a:avLst/>
            </a:prstGeom>
            <a:noFill/>
          </p:spPr>
          <p:txBody>
            <a:bodyPr vert="horz" wrap="square" lIns="0" tIns="0" rIns="0" bIns="0" rtlCol="0" anchor="ctr" anchorCtr="0">
              <a:noAutofit/>
            </a:bodyPr>
            <a:lstStyle/>
            <a:p>
              <a:r>
                <a:rPr lang="en-CA" sz="1400" b="1" dirty="0" smtClean="0">
                  <a:solidFill>
                    <a:schemeClr val="dk1"/>
                  </a:solidFill>
                  <a:latin typeface="Franklin Gothic Medium" panose="020B0603020102020204" pitchFamily="34" charset="0"/>
                </a:rPr>
                <a:t>Options Analysis</a:t>
              </a:r>
              <a:endParaRPr lang="en-CA" sz="1400" b="1" dirty="0">
                <a:solidFill>
                  <a:schemeClr val="dk1"/>
                </a:solidFill>
                <a:latin typeface="Franklin Gothic Medium" panose="020B0603020102020204" pitchFamily="34" charset="0"/>
              </a:endParaRPr>
            </a:p>
          </p:txBody>
        </p:sp>
        <p:sp>
          <p:nvSpPr>
            <p:cNvPr id="85" name="OTLSHAPE_M_8f86d011fcee459cbf8ca9e774ab70a4_Shape"/>
            <p:cNvSpPr/>
            <p:nvPr>
              <p:custDataLst>
                <p:tags r:id="rId39"/>
              </p:custDataLst>
            </p:nvPr>
          </p:nvSpPr>
          <p:spPr>
            <a:xfrm rot="16200000">
              <a:off x="10549292" y="2428960"/>
              <a:ext cx="165100" cy="165100"/>
            </a:xfrm>
            <a:prstGeom prst="flowChartMerge">
              <a:avLst/>
            </a:prstGeom>
            <a:solidFill>
              <a:srgbClr val="7030A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86923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rgbClr val="2D6576"/>
                </a:solidFill>
                <a:latin typeface="Franklin Gothic Medium" panose="020B0603020102020204" pitchFamily="34" charset="0"/>
              </a:rPr>
              <a:t>Vendor Demos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7" y="1799906"/>
            <a:ext cx="10390086" cy="4023360"/>
          </a:xfrm>
        </p:spPr>
        <p:txBody>
          <a:bodyPr>
            <a:normAutofit/>
          </a:bodyPr>
          <a:lstStyle/>
          <a:p>
            <a:pPr marL="0" indent="0">
              <a:buNone/>
            </a:pPr>
            <a:r>
              <a:rPr lang="en-CA" sz="2400" dirty="0" smtClean="0">
                <a:latin typeface="Calibri" panose="020F0502020204030204" pitchFamily="34" charset="0"/>
              </a:rPr>
              <a:t>Over 7 in-person Vendor Demos were held in December and January.  The demos will provide the project team with important information on recruitment trends, possible challenges we may face, and help refine the requirements of future GC Jobs iterations.</a:t>
            </a:r>
          </a:p>
          <a:p>
            <a:pPr marL="0" indent="0">
              <a:buNone/>
            </a:pPr>
            <a:r>
              <a:rPr lang="en-CA" sz="2400" dirty="0">
                <a:latin typeface="Calibri" panose="020F0502020204030204" pitchFamily="34" charset="0"/>
              </a:rPr>
              <a:t>Over 20 participants across PSC, as well as NextGen HR and Pay representatives attended the demonstrations</a:t>
            </a:r>
            <a:r>
              <a:rPr lang="en-CA" sz="2400" dirty="0" smtClean="0">
                <a:latin typeface="Calibri" panose="020F0502020204030204" pitchFamily="34" charset="0"/>
              </a:rPr>
              <a:t>.</a:t>
            </a:r>
          </a:p>
          <a:p>
            <a:endParaRPr lang="en-CA" sz="2400" dirty="0">
              <a:latin typeface="Calibri" panose="020F0502020204030204" pitchFamily="34" charset="0"/>
            </a:endParaRPr>
          </a:p>
        </p:txBody>
      </p:sp>
      <p:sp>
        <p:nvSpPr>
          <p:cNvPr id="15" name="Rounded Rectangle 14"/>
          <p:cNvSpPr/>
          <p:nvPr/>
        </p:nvSpPr>
        <p:spPr>
          <a:xfrm>
            <a:off x="896402" y="4908863"/>
            <a:ext cx="1407698" cy="914403"/>
          </a:xfrm>
          <a:prstGeom prst="roundRect">
            <a:avLst/>
          </a:prstGeom>
          <a:solidFill>
            <a:srgbClr val="23C2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Oversight</a:t>
            </a:r>
            <a:endParaRPr lang="en-CA" b="1" dirty="0">
              <a:latin typeface="Calibri" panose="020F0502020204030204" pitchFamily="34" charset="0"/>
            </a:endParaRPr>
          </a:p>
        </p:txBody>
      </p:sp>
      <p:sp>
        <p:nvSpPr>
          <p:cNvPr id="13" name="Rounded Rectangle 12"/>
          <p:cNvSpPr/>
          <p:nvPr/>
        </p:nvSpPr>
        <p:spPr>
          <a:xfrm>
            <a:off x="2431185" y="4908863"/>
            <a:ext cx="1407698" cy="914403"/>
          </a:xfrm>
          <a:prstGeom prst="roundRect">
            <a:avLst/>
          </a:prstGeom>
          <a:solidFill>
            <a:srgbClr val="1598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Central Programs &amp; Regions</a:t>
            </a:r>
            <a:endParaRPr lang="en-CA" b="1" dirty="0">
              <a:latin typeface="Calibri" panose="020F0502020204030204" pitchFamily="34" charset="0"/>
            </a:endParaRPr>
          </a:p>
        </p:txBody>
      </p:sp>
      <p:sp>
        <p:nvSpPr>
          <p:cNvPr id="9" name="Rounded Rectangle 8"/>
          <p:cNvSpPr/>
          <p:nvPr/>
        </p:nvSpPr>
        <p:spPr>
          <a:xfrm>
            <a:off x="3968670" y="4908864"/>
            <a:ext cx="1355558" cy="914403"/>
          </a:xfrm>
          <a:prstGeom prst="roundRect">
            <a:avLst/>
          </a:prstGeom>
          <a:solidFill>
            <a:srgbClr val="3B7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Operations</a:t>
            </a:r>
            <a:endParaRPr lang="en-CA" b="1" dirty="0">
              <a:latin typeface="Calibri" panose="020F0502020204030204" pitchFamily="34" charset="0"/>
            </a:endParaRPr>
          </a:p>
        </p:txBody>
      </p:sp>
      <p:sp>
        <p:nvSpPr>
          <p:cNvPr id="12" name="Rounded Rectangle 11"/>
          <p:cNvSpPr/>
          <p:nvPr/>
        </p:nvSpPr>
        <p:spPr>
          <a:xfrm>
            <a:off x="5454015" y="4908865"/>
            <a:ext cx="1407698" cy="914403"/>
          </a:xfrm>
          <a:prstGeom prst="roundRect">
            <a:avLst/>
          </a:prstGeom>
          <a:solidFill>
            <a:srgbClr val="6E9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Priority Entitlement</a:t>
            </a:r>
            <a:endParaRPr lang="en-CA" b="1" dirty="0">
              <a:latin typeface="Calibri" panose="020F0502020204030204" pitchFamily="34" charset="0"/>
            </a:endParaRPr>
          </a:p>
        </p:txBody>
      </p:sp>
      <p:sp>
        <p:nvSpPr>
          <p:cNvPr id="11" name="Rounded Rectangle 10"/>
          <p:cNvSpPr/>
          <p:nvPr/>
        </p:nvSpPr>
        <p:spPr>
          <a:xfrm>
            <a:off x="6962946" y="4908866"/>
            <a:ext cx="1355558" cy="914403"/>
          </a:xfrm>
          <a:prstGeom prst="roundRect">
            <a:avLst/>
          </a:prstGeom>
          <a:solidFill>
            <a:srgbClr val="99B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Psychology Centre</a:t>
            </a:r>
            <a:endParaRPr lang="en-CA" b="1" dirty="0">
              <a:latin typeface="Calibri" panose="020F0502020204030204" pitchFamily="34" charset="0"/>
            </a:endParaRPr>
          </a:p>
        </p:txBody>
      </p:sp>
      <p:sp>
        <p:nvSpPr>
          <p:cNvPr id="14" name="Rounded Rectangle 13"/>
          <p:cNvSpPr/>
          <p:nvPr/>
        </p:nvSpPr>
        <p:spPr>
          <a:xfrm>
            <a:off x="8445886" y="4908867"/>
            <a:ext cx="1355558" cy="914403"/>
          </a:xfrm>
          <a:prstGeom prst="roundRect">
            <a:avLst/>
          </a:prstGeom>
          <a:solidFill>
            <a:srgbClr val="719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IT</a:t>
            </a:r>
          </a:p>
        </p:txBody>
      </p:sp>
      <p:sp>
        <p:nvSpPr>
          <p:cNvPr id="10" name="Rounded Rectangle 9"/>
          <p:cNvSpPr/>
          <p:nvPr/>
        </p:nvSpPr>
        <p:spPr>
          <a:xfrm>
            <a:off x="9922269" y="4908867"/>
            <a:ext cx="1491944" cy="914403"/>
          </a:xfrm>
          <a:prstGeom prst="roundRect">
            <a:avLst/>
          </a:prstGeom>
          <a:solidFill>
            <a:srgbClr val="CEC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Enterprise Architecture</a:t>
            </a:r>
          </a:p>
        </p:txBody>
      </p:sp>
    </p:spTree>
    <p:extLst>
      <p:ext uri="{BB962C8B-B14F-4D97-AF65-F5344CB8AC3E}">
        <p14:creationId xmlns:p14="http://schemas.microsoft.com/office/powerpoint/2010/main" val="285865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15</a:t>
            </a:fld>
            <a:r>
              <a:rPr lang="en-CA" smtClean="0"/>
              <a:t> -</a:t>
            </a:r>
            <a:endParaRPr lang="en-CA" dirty="0"/>
          </a:p>
        </p:txBody>
      </p:sp>
      <p:sp>
        <p:nvSpPr>
          <p:cNvPr id="2" name="Title 1"/>
          <p:cNvSpPr>
            <a:spLocks noGrp="1"/>
          </p:cNvSpPr>
          <p:nvPr>
            <p:ph type="title"/>
          </p:nvPr>
        </p:nvSpPr>
        <p:spPr>
          <a:xfrm>
            <a:off x="1024128" y="0"/>
            <a:ext cx="9720072" cy="1499616"/>
          </a:xfrm>
        </p:spPr>
        <p:txBody>
          <a:bodyPr>
            <a:normAutofit/>
          </a:bodyPr>
          <a:lstStyle/>
          <a:p>
            <a:r>
              <a:rPr lang="en-CA" sz="4000" b="1" dirty="0" smtClean="0">
                <a:solidFill>
                  <a:srgbClr val="2D6576"/>
                </a:solidFill>
                <a:latin typeface="Franklin Gothic Medium" panose="020B0603020102020204" pitchFamily="34" charset="0"/>
              </a:rPr>
              <a:t>Vendor Demos Highlights</a:t>
            </a:r>
            <a:endParaRPr lang="en-CA" sz="4000" b="1" dirty="0">
              <a:solidFill>
                <a:srgbClr val="2D6576"/>
              </a:solidFill>
              <a:latin typeface="Franklin Gothic Medium" panose="020B0603020102020204" pitchFamily="34" charset="0"/>
            </a:endParaRPr>
          </a:p>
        </p:txBody>
      </p:sp>
      <p:sp>
        <p:nvSpPr>
          <p:cNvPr id="5" name="Rectangle 4"/>
          <p:cNvSpPr/>
          <p:nvPr/>
        </p:nvSpPr>
        <p:spPr>
          <a:xfrm>
            <a:off x="1566733" y="1037951"/>
            <a:ext cx="5390515" cy="461665"/>
          </a:xfrm>
          <a:prstGeom prst="rect">
            <a:avLst/>
          </a:prstGeom>
        </p:spPr>
        <p:txBody>
          <a:bodyPr wrap="none">
            <a:spAutoFit/>
          </a:bodyPr>
          <a:lstStyle/>
          <a:p>
            <a:r>
              <a:rPr lang="en-CA" sz="2400" b="1" dirty="0" smtClean="0">
                <a:solidFill>
                  <a:srgbClr val="136373"/>
                </a:solidFill>
                <a:latin typeface="Franklin Gothic Medium" panose="020B0603020102020204" pitchFamily="34" charset="0"/>
              </a:rPr>
              <a:t>Job Seeker/Hiring </a:t>
            </a:r>
            <a:r>
              <a:rPr lang="en-CA" sz="2400" b="1" dirty="0">
                <a:solidFill>
                  <a:srgbClr val="136373"/>
                </a:solidFill>
                <a:latin typeface="Franklin Gothic Medium" panose="020B0603020102020204" pitchFamily="34" charset="0"/>
              </a:rPr>
              <a:t>M</a:t>
            </a:r>
            <a:r>
              <a:rPr lang="en-CA" sz="2400" b="1" dirty="0" smtClean="0">
                <a:solidFill>
                  <a:srgbClr val="136373"/>
                </a:solidFill>
                <a:latin typeface="Franklin Gothic Medium" panose="020B0603020102020204" pitchFamily="34" charset="0"/>
              </a:rPr>
              <a:t>anager/HR Advisor</a:t>
            </a:r>
            <a:endParaRPr lang="en-CA" sz="2400" b="1" dirty="0">
              <a:solidFill>
                <a:srgbClr val="136373"/>
              </a:solidFill>
              <a:latin typeface="Franklin Gothic Medium" panose="020B06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2" y="1268783"/>
            <a:ext cx="10544245" cy="5476241"/>
          </a:xfrm>
          <a:prstGeom prst="rect">
            <a:avLst/>
          </a:prstGeom>
        </p:spPr>
      </p:pic>
      <p:sp>
        <p:nvSpPr>
          <p:cNvPr id="7" name="TextBox 6"/>
          <p:cNvSpPr txBox="1"/>
          <p:nvPr/>
        </p:nvSpPr>
        <p:spPr>
          <a:xfrm>
            <a:off x="1947902" y="1698244"/>
            <a:ext cx="3842754" cy="566281"/>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Skills inventories and gender bias scans to support the creation of job requisitions</a:t>
            </a:r>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992184" y="2755281"/>
            <a:ext cx="3798472" cy="584775"/>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Integrated interview scheduler and in-tool collaboration capabilities</a:t>
            </a:r>
            <a:endParaRPr lang="en-CA" sz="1600" dirty="0">
              <a:latin typeface="Calibri" panose="020F0502020204030204" pitchFamily="34" charset="0"/>
              <a:cs typeface="Calibri" panose="020F0502020204030204" pitchFamily="34" charset="0"/>
            </a:endParaRPr>
          </a:p>
        </p:txBody>
      </p:sp>
      <p:sp>
        <p:nvSpPr>
          <p:cNvPr id="16" name="TextBox 15"/>
          <p:cNvSpPr txBox="1"/>
          <p:nvPr/>
        </p:nvSpPr>
        <p:spPr>
          <a:xfrm>
            <a:off x="1992184" y="3752496"/>
            <a:ext cx="3798473" cy="566281"/>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Personalized views for HR, e.g. status, requisition #, etc.</a:t>
            </a:r>
          </a:p>
        </p:txBody>
      </p:sp>
      <p:sp>
        <p:nvSpPr>
          <p:cNvPr id="15" name="TextBox 14"/>
          <p:cNvSpPr txBox="1"/>
          <p:nvPr/>
        </p:nvSpPr>
        <p:spPr>
          <a:xfrm>
            <a:off x="2023030" y="4687334"/>
            <a:ext cx="3767626" cy="562914"/>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Graphic timeline views of candidates’ employment history</a:t>
            </a:r>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2019585" y="5626467"/>
            <a:ext cx="3771071" cy="830997"/>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“Carousel view” of resumes for comparability and side-by-side view of assessment results </a:t>
            </a:r>
            <a:endParaRPr lang="en-CA" sz="1600" dirty="0">
              <a:latin typeface="Calibri" panose="020F0502020204030204" pitchFamily="34" charset="0"/>
              <a:cs typeface="Calibri" panose="020F0502020204030204" pitchFamily="34" charset="0"/>
            </a:endParaRPr>
          </a:p>
        </p:txBody>
      </p:sp>
      <p:sp>
        <p:nvSpPr>
          <p:cNvPr id="17" name="TextBox 16"/>
          <p:cNvSpPr txBox="1"/>
          <p:nvPr/>
        </p:nvSpPr>
        <p:spPr>
          <a:xfrm>
            <a:off x="6716163" y="1676734"/>
            <a:ext cx="3938267" cy="80471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Resume parsing to auto-populate tombstone information in candidate profiles</a:t>
            </a:r>
          </a:p>
        </p:txBody>
      </p:sp>
      <p:sp>
        <p:nvSpPr>
          <p:cNvPr id="18" name="TextBox 17"/>
          <p:cNvSpPr txBox="1"/>
          <p:nvPr/>
        </p:nvSpPr>
        <p:spPr>
          <a:xfrm>
            <a:off x="6741020" y="2670246"/>
            <a:ext cx="3913409"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Capability to upload </a:t>
            </a:r>
            <a:r>
              <a:rPr lang="en-CA" sz="1600" dirty="0" smtClean="0">
                <a:latin typeface="Calibri" panose="020F0502020204030204" pitchFamily="34" charset="0"/>
                <a:cs typeface="Calibri" panose="020F0502020204030204" pitchFamily="34" charset="0"/>
              </a:rPr>
              <a:t>documents - </a:t>
            </a:r>
            <a:r>
              <a:rPr lang="en-CA" sz="1600" dirty="0">
                <a:latin typeface="Calibri" panose="020F0502020204030204" pitchFamily="34" charset="0"/>
                <a:cs typeface="Calibri" panose="020F0502020204030204" pitchFamily="34" charset="0"/>
              </a:rPr>
              <a:t>such as </a:t>
            </a:r>
            <a:r>
              <a:rPr lang="en-CA" sz="1600" dirty="0" smtClean="0">
                <a:latin typeface="Calibri" panose="020F0502020204030204" pitchFamily="34" charset="0"/>
                <a:cs typeface="Calibri" panose="020F0502020204030204" pitchFamily="34" charset="0"/>
              </a:rPr>
              <a:t>diplomas - </a:t>
            </a:r>
            <a:r>
              <a:rPr lang="en-CA" sz="1600" dirty="0">
                <a:latin typeface="Calibri" panose="020F0502020204030204" pitchFamily="34" charset="0"/>
                <a:cs typeface="Calibri" panose="020F0502020204030204" pitchFamily="34" charset="0"/>
              </a:rPr>
              <a:t>and reuse information in profile</a:t>
            </a:r>
          </a:p>
        </p:txBody>
      </p:sp>
      <p:sp>
        <p:nvSpPr>
          <p:cNvPr id="19" name="TextBox 18"/>
          <p:cNvSpPr txBox="1"/>
          <p:nvPr/>
        </p:nvSpPr>
        <p:spPr>
          <a:xfrm>
            <a:off x="6741020" y="3692244"/>
            <a:ext cx="3913409" cy="566281"/>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Quick “card format” view of job requisition summaries to browse jobs</a:t>
            </a:r>
          </a:p>
        </p:txBody>
      </p:sp>
      <p:sp>
        <p:nvSpPr>
          <p:cNvPr id="20" name="TextBox 19"/>
          <p:cNvSpPr txBox="1"/>
          <p:nvPr/>
        </p:nvSpPr>
        <p:spPr>
          <a:xfrm>
            <a:off x="6734080" y="4681343"/>
            <a:ext cx="3920349" cy="566281"/>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Ability to quick apply simply by providing an email address</a:t>
            </a:r>
          </a:p>
        </p:txBody>
      </p:sp>
      <p:sp>
        <p:nvSpPr>
          <p:cNvPr id="22" name="TextBox 21"/>
          <p:cNvSpPr txBox="1"/>
          <p:nvPr/>
        </p:nvSpPr>
        <p:spPr>
          <a:xfrm>
            <a:off x="7267997" y="5626467"/>
            <a:ext cx="3386432"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“Opportunity graphs” for candidates based on historical activity and AI</a:t>
            </a:r>
          </a:p>
        </p:txBody>
      </p:sp>
    </p:spTree>
    <p:extLst>
      <p:ext uri="{BB962C8B-B14F-4D97-AF65-F5344CB8AC3E}">
        <p14:creationId xmlns:p14="http://schemas.microsoft.com/office/powerpoint/2010/main" val="2461384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16</a:t>
            </a:fld>
            <a:r>
              <a:rPr lang="en-CA" smtClean="0"/>
              <a:t> -</a:t>
            </a:r>
            <a:endParaRPr lang="en-CA" dirty="0"/>
          </a:p>
        </p:txBody>
      </p:sp>
      <p:sp>
        <p:nvSpPr>
          <p:cNvPr id="2" name="Title 1"/>
          <p:cNvSpPr>
            <a:spLocks noGrp="1"/>
          </p:cNvSpPr>
          <p:nvPr>
            <p:ph type="title"/>
          </p:nvPr>
        </p:nvSpPr>
        <p:spPr>
          <a:xfrm>
            <a:off x="977829" y="0"/>
            <a:ext cx="9720072" cy="1499616"/>
          </a:xfrm>
        </p:spPr>
        <p:txBody>
          <a:bodyPr>
            <a:normAutofit/>
          </a:bodyPr>
          <a:lstStyle/>
          <a:p>
            <a:r>
              <a:rPr lang="en-CA" sz="4000" b="1" dirty="0" smtClean="0">
                <a:solidFill>
                  <a:srgbClr val="2D6576"/>
                </a:solidFill>
                <a:latin typeface="Franklin Gothic Medium" panose="020B0603020102020204" pitchFamily="34" charset="0"/>
              </a:rPr>
              <a:t>Vendor Demos</a:t>
            </a:r>
            <a:endParaRPr lang="en-CA" sz="4000" b="1" dirty="0">
              <a:solidFill>
                <a:srgbClr val="2D6576"/>
              </a:solidFill>
              <a:latin typeface="Franklin Gothic Medium" panose="020B0603020102020204" pitchFamily="34" charset="0"/>
            </a:endParaRPr>
          </a:p>
        </p:txBody>
      </p:sp>
      <p:sp>
        <p:nvSpPr>
          <p:cNvPr id="4" name="Rectangle 3"/>
          <p:cNvSpPr/>
          <p:nvPr/>
        </p:nvSpPr>
        <p:spPr>
          <a:xfrm>
            <a:off x="1487539" y="1037951"/>
            <a:ext cx="2579552" cy="461665"/>
          </a:xfrm>
          <a:prstGeom prst="rect">
            <a:avLst/>
          </a:prstGeom>
        </p:spPr>
        <p:txBody>
          <a:bodyPr wrap="none">
            <a:spAutoFit/>
          </a:bodyPr>
          <a:lstStyle/>
          <a:p>
            <a:r>
              <a:rPr lang="en-CA" sz="2400" b="1" dirty="0">
                <a:solidFill>
                  <a:srgbClr val="136373"/>
                </a:solidFill>
                <a:latin typeface="Franklin Gothic Medium" panose="020B0603020102020204" pitchFamily="34" charset="0"/>
              </a:rPr>
              <a:t>General highlights</a:t>
            </a:r>
          </a:p>
        </p:txBody>
      </p:sp>
      <p:grpSp>
        <p:nvGrpSpPr>
          <p:cNvPr id="12" name="Group 11"/>
          <p:cNvGrpSpPr/>
          <p:nvPr/>
        </p:nvGrpSpPr>
        <p:grpSpPr>
          <a:xfrm>
            <a:off x="710495" y="1249960"/>
            <a:ext cx="10786180" cy="5519686"/>
            <a:chOff x="710495" y="1037951"/>
            <a:chExt cx="10786180" cy="573169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95" y="1037951"/>
              <a:ext cx="10786180" cy="5731695"/>
            </a:xfrm>
            <a:prstGeom prst="rect">
              <a:avLst/>
            </a:prstGeom>
          </p:spPr>
        </p:pic>
        <p:sp>
          <p:nvSpPr>
            <p:cNvPr id="6" name="Rectangle 5"/>
            <p:cNvSpPr/>
            <p:nvPr/>
          </p:nvSpPr>
          <p:spPr>
            <a:xfrm>
              <a:off x="1913109" y="1488848"/>
              <a:ext cx="4030608" cy="584775"/>
            </a:xfrm>
            <a:prstGeom prst="rect">
              <a:avLst/>
            </a:prstGeom>
          </p:spPr>
          <p:txBody>
            <a:bodyPr wrap="square">
              <a:spAutoFit/>
            </a:bodyPr>
            <a:lstStyle/>
            <a:p>
              <a:r>
                <a:rPr lang="en-CA" sz="1600" dirty="0">
                  <a:latin typeface="Calibri" panose="020F0502020204030204" pitchFamily="34" charset="0"/>
                  <a:cs typeface="Calibri" panose="020F0502020204030204" pitchFamily="34" charset="0"/>
                </a:rPr>
                <a:t>Labour market information of availability of candidates within a geographic area</a:t>
              </a:r>
            </a:p>
          </p:txBody>
        </p:sp>
        <p:sp>
          <p:nvSpPr>
            <p:cNvPr id="8" name="TextBox 7"/>
            <p:cNvSpPr txBox="1"/>
            <p:nvPr/>
          </p:nvSpPr>
          <p:spPr>
            <a:xfrm>
              <a:off x="1913110" y="2526876"/>
              <a:ext cx="3953951" cy="60723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Organization specific branding </a:t>
              </a:r>
              <a:r>
                <a:rPr lang="en-CA" sz="1600" dirty="0" smtClean="0">
                  <a:latin typeface="Calibri" panose="020F0502020204030204" pitchFamily="34" charset="0"/>
                  <a:cs typeface="Calibri" panose="020F0502020204030204" pitchFamily="34" charset="0"/>
                </a:rPr>
                <a:t> and multimedia options, e.g. employer videos</a:t>
              </a:r>
              <a:endParaRPr lang="en-CA" sz="1600" dirty="0">
                <a:latin typeface="Calibri" panose="020F0502020204030204" pitchFamily="34" charset="0"/>
                <a:cs typeface="Calibri" panose="020F0502020204030204" pitchFamily="34" charset="0"/>
              </a:endParaRPr>
            </a:p>
          </p:txBody>
        </p:sp>
        <p:sp>
          <p:nvSpPr>
            <p:cNvPr id="9" name="TextBox 8"/>
            <p:cNvSpPr txBox="1"/>
            <p:nvPr/>
          </p:nvSpPr>
          <p:spPr>
            <a:xfrm>
              <a:off x="1913109" y="3574643"/>
              <a:ext cx="3953951" cy="1118594"/>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Easily configurable </a:t>
              </a:r>
              <a:r>
                <a:rPr lang="en-CA" sz="1600" dirty="0" smtClean="0">
                  <a:latin typeface="Calibri" panose="020F0502020204030204" pitchFamily="34" charset="0"/>
                  <a:cs typeface="Calibri" panose="020F0502020204030204" pitchFamily="34" charset="0"/>
                </a:rPr>
                <a:t>workflows and automated </a:t>
              </a:r>
              <a:r>
                <a:rPr lang="en-CA" sz="1600" dirty="0">
                  <a:latin typeface="Calibri" panose="020F0502020204030204" pitchFamily="34" charset="0"/>
                  <a:cs typeface="Calibri" panose="020F0502020204030204" pitchFamily="34" charset="0"/>
                </a:rPr>
                <a:t>status updates and </a:t>
              </a:r>
              <a:r>
                <a:rPr lang="en-CA" sz="1600" dirty="0" smtClean="0">
                  <a:latin typeface="Calibri" panose="020F0502020204030204" pitchFamily="34" charset="0"/>
                  <a:cs typeface="Calibri" panose="020F0502020204030204" pitchFamily="34" charset="0"/>
                </a:rPr>
                <a:t>views for various user types</a:t>
              </a:r>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913109" y="4551344"/>
              <a:ext cx="3953951" cy="830997"/>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Front end generally compatible with high accessibility standards </a:t>
              </a:r>
            </a:p>
            <a:p>
              <a:r>
                <a:rPr lang="en-CA" sz="1600" dirty="0">
                  <a:latin typeface="Calibri" panose="020F0502020204030204" pitchFamily="34" charset="0"/>
                  <a:cs typeface="Calibri" panose="020F0502020204030204" pitchFamily="34" charset="0"/>
                </a:rPr>
                <a:t>(WCAG 2.0 AA)</a:t>
              </a:r>
            </a:p>
          </p:txBody>
        </p:sp>
        <p:sp>
          <p:nvSpPr>
            <p:cNvPr id="11" name="TextBox 10"/>
            <p:cNvSpPr txBox="1"/>
            <p:nvPr/>
          </p:nvSpPr>
          <p:spPr>
            <a:xfrm>
              <a:off x="1913109" y="5628821"/>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Fully mobile responsive, including ability to apply for jobs</a:t>
              </a:r>
            </a:p>
          </p:txBody>
        </p:sp>
        <p:sp>
          <p:nvSpPr>
            <p:cNvPr id="13" name="TextBox 12"/>
            <p:cNvSpPr txBox="1"/>
            <p:nvPr/>
          </p:nvSpPr>
          <p:spPr>
            <a:xfrm>
              <a:off x="6823154" y="1483360"/>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Interoperability with other systems and platforms</a:t>
              </a:r>
            </a:p>
          </p:txBody>
        </p:sp>
        <p:sp>
          <p:nvSpPr>
            <p:cNvPr id="14" name="TextBox 13"/>
            <p:cNvSpPr txBox="1"/>
            <p:nvPr/>
          </p:nvSpPr>
          <p:spPr>
            <a:xfrm>
              <a:off x="6823153" y="2546000"/>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Ability to create evergreen requisitions for program inventories</a:t>
              </a:r>
            </a:p>
          </p:txBody>
        </p:sp>
        <p:sp>
          <p:nvSpPr>
            <p:cNvPr id="15" name="TextBox 14"/>
            <p:cNvSpPr txBox="1"/>
            <p:nvPr/>
          </p:nvSpPr>
          <p:spPr>
            <a:xfrm>
              <a:off x="6823153" y="3583421"/>
              <a:ext cx="3953951" cy="60723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Tools to track all communications with the candidates </a:t>
              </a:r>
              <a:r>
                <a:rPr lang="en-CA" sz="1600" dirty="0" smtClean="0">
                  <a:latin typeface="Calibri" panose="020F0502020204030204" pitchFamily="34" charset="0"/>
                  <a:cs typeface="Calibri" panose="020F0502020204030204" pitchFamily="34" charset="0"/>
                </a:rPr>
                <a:t>and </a:t>
              </a:r>
              <a:r>
                <a:rPr lang="en-CA" sz="1600" dirty="0">
                  <a:latin typeface="Calibri" panose="020F0502020204030204" pitchFamily="34" charset="0"/>
                  <a:cs typeface="Calibri" panose="020F0502020204030204" pitchFamily="34" charset="0"/>
                </a:rPr>
                <a:t>hiring team</a:t>
              </a:r>
            </a:p>
          </p:txBody>
        </p:sp>
        <p:sp>
          <p:nvSpPr>
            <p:cNvPr id="16" name="TextBox 15"/>
            <p:cNvSpPr txBox="1"/>
            <p:nvPr/>
          </p:nvSpPr>
          <p:spPr>
            <a:xfrm>
              <a:off x="6823154" y="4597510"/>
              <a:ext cx="3953951" cy="830997"/>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Candidate pipeline” summaries that </a:t>
              </a:r>
            </a:p>
            <a:p>
              <a:r>
                <a:rPr lang="en-CA" sz="1600" dirty="0">
                  <a:latin typeface="Calibri" panose="020F0502020204030204" pitchFamily="34" charset="0"/>
                  <a:cs typeface="Calibri" panose="020F0502020204030204" pitchFamily="34" charset="0"/>
                </a:rPr>
                <a:t>show which part of the process is </a:t>
              </a:r>
            </a:p>
            <a:p>
              <a:r>
                <a:rPr lang="en-CA" sz="1600" dirty="0">
                  <a:latin typeface="Calibri" panose="020F0502020204030204" pitchFamily="34" charset="0"/>
                  <a:cs typeface="Calibri" panose="020F0502020204030204" pitchFamily="34" charset="0"/>
                </a:rPr>
                <a:t>taking more time</a:t>
              </a:r>
            </a:p>
          </p:txBody>
        </p:sp>
        <p:sp>
          <p:nvSpPr>
            <p:cNvPr id="18" name="TextBox 17"/>
            <p:cNvSpPr txBox="1"/>
            <p:nvPr/>
          </p:nvSpPr>
          <p:spPr>
            <a:xfrm>
              <a:off x="7370216" y="5618687"/>
              <a:ext cx="3467118" cy="584775"/>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Online and mobile job offer and electronic signing capabilities</a:t>
              </a:r>
              <a:endParaRPr lang="en-CA"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88348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17</a:t>
            </a:fld>
            <a:endParaRPr lang="en-CA"/>
          </a:p>
        </p:txBody>
      </p:sp>
      <p:sp>
        <p:nvSpPr>
          <p:cNvPr id="2" name="Title 1"/>
          <p:cNvSpPr>
            <a:spLocks noGrp="1"/>
          </p:cNvSpPr>
          <p:nvPr>
            <p:ph type="title"/>
          </p:nvPr>
        </p:nvSpPr>
        <p:spPr>
          <a:xfrm>
            <a:off x="1024127" y="252000"/>
            <a:ext cx="9720072" cy="1499616"/>
          </a:xfrm>
        </p:spPr>
        <p:txBody>
          <a:bodyPr>
            <a:normAutofit/>
          </a:bodyPr>
          <a:lstStyle/>
          <a:p>
            <a:r>
              <a:rPr lang="fr-CA" sz="4000" b="1" dirty="0" smtClean="0">
                <a:solidFill>
                  <a:srgbClr val="2D6576"/>
                </a:solidFill>
                <a:latin typeface="Franklin Gothic Medium" panose="020B0603020102020204" pitchFamily="34" charset="0"/>
              </a:rPr>
              <a:t>NEXT Steps in Phase 0</a:t>
            </a:r>
            <a:endParaRPr lang="en-CA" sz="4000" b="1" dirty="0">
              <a:solidFill>
                <a:srgbClr val="2D6576"/>
              </a:solidFill>
              <a:latin typeface="Franklin Gothic Medium" panose="020B0603020102020204" pitchFamily="34" charset="0"/>
            </a:endParaRPr>
          </a:p>
        </p:txBody>
      </p:sp>
      <p:sp>
        <p:nvSpPr>
          <p:cNvPr id="14" name="Content Placeholder 2"/>
          <p:cNvSpPr>
            <a:spLocks noGrp="1"/>
          </p:cNvSpPr>
          <p:nvPr>
            <p:ph idx="1"/>
          </p:nvPr>
        </p:nvSpPr>
        <p:spPr>
          <a:xfrm>
            <a:off x="1024127" y="1751616"/>
            <a:ext cx="9720073" cy="4346336"/>
          </a:xfrm>
        </p:spPr>
        <p:txBody>
          <a:bodyPr>
            <a:normAutofit/>
          </a:bodyPr>
          <a:lstStyle/>
          <a:p>
            <a:pPr marL="444500" indent="-442913">
              <a:buClr>
                <a:srgbClr val="3B7D91"/>
              </a:buClr>
              <a:buFont typeface="Wingdings" panose="05000000000000000000" pitchFamily="2" charset="2"/>
              <a:buChar char="Ø"/>
            </a:pPr>
            <a:r>
              <a:rPr lang="en-CA" sz="2600" dirty="0" smtClean="0">
                <a:latin typeface="Calibri" panose="020F0502020204030204" pitchFamily="34" charset="0"/>
              </a:rPr>
              <a:t>Our </a:t>
            </a:r>
            <a:r>
              <a:rPr lang="en-CA" sz="2600" dirty="0">
                <a:latin typeface="Calibri" panose="020F0502020204030204" pitchFamily="34" charset="0"/>
              </a:rPr>
              <a:t>focus for the coming </a:t>
            </a:r>
            <a:r>
              <a:rPr lang="en-CA" sz="2600" dirty="0" smtClean="0">
                <a:latin typeface="Calibri" panose="020F0502020204030204" pitchFamily="34" charset="0"/>
              </a:rPr>
              <a:t>year: </a:t>
            </a:r>
            <a:r>
              <a:rPr lang="en-CA" dirty="0" smtClean="0">
                <a:latin typeface="Calibri" panose="020F0502020204030204" pitchFamily="34" charset="0"/>
              </a:rPr>
              <a:t> </a:t>
            </a:r>
          </a:p>
          <a:p>
            <a:pPr marL="1081088" indent="-447675">
              <a:buClr>
                <a:srgbClr val="3B7D91"/>
              </a:buClr>
              <a:buFont typeface="Wingdings" panose="05000000000000000000" pitchFamily="2" charset="2"/>
              <a:buChar char="§"/>
            </a:pPr>
            <a:r>
              <a:rPr lang="en-CA" sz="2600" dirty="0">
                <a:latin typeface="Calibri" panose="020F0502020204030204" pitchFamily="34" charset="0"/>
              </a:rPr>
              <a:t>F</a:t>
            </a:r>
            <a:r>
              <a:rPr lang="en-CA" sz="2600" dirty="0" smtClean="0">
                <a:latin typeface="Calibri" panose="020F0502020204030204" pitchFamily="34" charset="0"/>
              </a:rPr>
              <a:t>urther </a:t>
            </a:r>
            <a:r>
              <a:rPr lang="en-CA" sz="2600" dirty="0">
                <a:latin typeface="Calibri" panose="020F0502020204030204" pitchFamily="34" charset="0"/>
              </a:rPr>
              <a:t>discovery through proof of concept testing</a:t>
            </a:r>
          </a:p>
          <a:p>
            <a:pPr marL="1081088" indent="-447675">
              <a:buClr>
                <a:srgbClr val="3B7D91"/>
              </a:buClr>
              <a:buFont typeface="Wingdings" panose="05000000000000000000" pitchFamily="2" charset="2"/>
              <a:buChar char="§"/>
            </a:pPr>
            <a:r>
              <a:rPr lang="en-CA" sz="2600" dirty="0">
                <a:latin typeface="Calibri" panose="020F0502020204030204" pitchFamily="34" charset="0"/>
              </a:rPr>
              <a:t>Business Case, Project Charter and Treasury Board </a:t>
            </a:r>
            <a:r>
              <a:rPr lang="en-CA" sz="2600" dirty="0" smtClean="0">
                <a:latin typeface="Calibri" panose="020F0502020204030204" pitchFamily="34" charset="0"/>
              </a:rPr>
              <a:t>Submission</a:t>
            </a:r>
            <a:endParaRPr lang="en-CA" dirty="0"/>
          </a:p>
          <a:p>
            <a:pPr marL="1081088" indent="-447675">
              <a:buClr>
                <a:srgbClr val="3B7D91"/>
              </a:buClr>
              <a:buFont typeface="Wingdings" panose="05000000000000000000" pitchFamily="2" charset="2"/>
              <a:buChar char="§"/>
            </a:pPr>
            <a:r>
              <a:rPr lang="en-CA" sz="2600" dirty="0" smtClean="0">
                <a:latin typeface="Calibri" panose="020F0502020204030204" pitchFamily="34" charset="0"/>
              </a:rPr>
              <a:t>Business transformation work, including learning strategy for </a:t>
            </a:r>
            <a:r>
              <a:rPr lang="en-CA" sz="2600" dirty="0">
                <a:latin typeface="Calibri" panose="020F0502020204030204" pitchFamily="34" charset="0"/>
              </a:rPr>
              <a:t>modern recruitment</a:t>
            </a:r>
          </a:p>
        </p:txBody>
      </p:sp>
      <p:sp>
        <p:nvSpPr>
          <p:cNvPr id="7" name="Rectangle 6"/>
          <p:cNvSpPr/>
          <p:nvPr/>
        </p:nvSpPr>
        <p:spPr>
          <a:xfrm>
            <a:off x="1267408" y="4504577"/>
            <a:ext cx="2611612" cy="523220"/>
          </a:xfrm>
          <a:prstGeom prst="rect">
            <a:avLst/>
          </a:prstGeom>
        </p:spPr>
        <p:txBody>
          <a:bodyPr wrap="none">
            <a:spAutoFit/>
          </a:bodyPr>
          <a:lstStyle/>
          <a:p>
            <a:r>
              <a:rPr lang="en-CA" sz="2800" b="1" dirty="0" smtClean="0">
                <a:solidFill>
                  <a:srgbClr val="136373"/>
                </a:solidFill>
                <a:latin typeface="Franklin Gothic Medium" panose="020B0603020102020204" pitchFamily="34" charset="0"/>
              </a:rPr>
              <a:t>Engage with us!</a:t>
            </a:r>
            <a:endParaRPr lang="en-CA" sz="2800" b="1" dirty="0">
              <a:solidFill>
                <a:srgbClr val="136373"/>
              </a:solidFill>
              <a:latin typeface="Franklin Gothic Medium" panose="020B0603020102020204" pitchFamily="34" charset="0"/>
            </a:endParaRPr>
          </a:p>
        </p:txBody>
      </p:sp>
      <p:grpSp>
        <p:nvGrpSpPr>
          <p:cNvPr id="26" name="Group 25"/>
          <p:cNvGrpSpPr/>
          <p:nvPr/>
        </p:nvGrpSpPr>
        <p:grpSpPr>
          <a:xfrm>
            <a:off x="1343025" y="5254844"/>
            <a:ext cx="7090516" cy="1235683"/>
            <a:chOff x="1343025" y="5254844"/>
            <a:chExt cx="7090516" cy="1235683"/>
          </a:xfrm>
        </p:grpSpPr>
        <p:grpSp>
          <p:nvGrpSpPr>
            <p:cNvPr id="19" name="Group 18"/>
            <p:cNvGrpSpPr/>
            <p:nvPr/>
          </p:nvGrpSpPr>
          <p:grpSpPr>
            <a:xfrm>
              <a:off x="1343025" y="5254844"/>
              <a:ext cx="4035077" cy="492443"/>
              <a:chOff x="1343025" y="5254844"/>
              <a:chExt cx="4035077" cy="492443"/>
            </a:xfrm>
          </p:grpSpPr>
          <p:pic>
            <p:nvPicPr>
              <p:cNvPr id="6" name="Picture 5" title="Twitter icon">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025" y="5274019"/>
                <a:ext cx="447273" cy="447273"/>
              </a:xfrm>
              <a:prstGeom prst="rect">
                <a:avLst/>
              </a:prstGeom>
            </p:spPr>
          </p:pic>
          <p:sp>
            <p:nvSpPr>
              <p:cNvPr id="10" name="Rectangle 9"/>
              <p:cNvSpPr/>
              <p:nvPr/>
            </p:nvSpPr>
            <p:spPr>
              <a:xfrm>
                <a:off x="1987687" y="5254844"/>
                <a:ext cx="3390415" cy="492443"/>
              </a:xfrm>
              <a:prstGeom prst="rect">
                <a:avLst/>
              </a:prstGeom>
            </p:spPr>
            <p:txBody>
              <a:bodyPr wrap="none">
                <a:spAutoFit/>
              </a:bodyPr>
              <a:lstStyle/>
              <a:p>
                <a:r>
                  <a:rPr lang="en-CA" sz="2600" dirty="0">
                    <a:latin typeface="Calibri" panose="020F0502020204030204" pitchFamily="34" charset="0"/>
                    <a:hlinkClick r:id="rId5"/>
                  </a:rPr>
                  <a:t>#</a:t>
                </a:r>
                <a:r>
                  <a:rPr lang="en-CA" sz="2600" dirty="0" err="1">
                    <a:latin typeface="Calibri" panose="020F0502020204030204" pitchFamily="34" charset="0"/>
                    <a:hlinkClick r:id="rId5"/>
                  </a:rPr>
                  <a:t>GCJobsTransformation</a:t>
                </a:r>
                <a:endParaRPr lang="en-CA" sz="2600" dirty="0">
                  <a:latin typeface="Calibri" panose="020F0502020204030204" pitchFamily="34" charset="0"/>
                </a:endParaRPr>
              </a:p>
            </p:txBody>
          </p:sp>
        </p:grpSp>
        <p:grpSp>
          <p:nvGrpSpPr>
            <p:cNvPr id="24" name="Group 23"/>
            <p:cNvGrpSpPr/>
            <p:nvPr/>
          </p:nvGrpSpPr>
          <p:grpSpPr>
            <a:xfrm>
              <a:off x="6169717" y="5880306"/>
              <a:ext cx="1851272" cy="610221"/>
              <a:chOff x="6169717" y="5880306"/>
              <a:chExt cx="1851272" cy="610221"/>
            </a:xfrm>
          </p:grpSpPr>
          <p:pic>
            <p:nvPicPr>
              <p:cNvPr id="1026" name="Picture 2" descr="https://wiki.gccollab.ca/skins/Vector/images/collab/collab_logo_en.png" title="GCwiki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206" b="32183"/>
              <a:stretch/>
            </p:blipFill>
            <p:spPr bwMode="auto">
              <a:xfrm>
                <a:off x="6169717" y="5880306"/>
                <a:ext cx="733658" cy="6102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03375" y="5880306"/>
                <a:ext cx="1117614" cy="492443"/>
              </a:xfrm>
              <a:prstGeom prst="rect">
                <a:avLst/>
              </a:prstGeom>
            </p:spPr>
            <p:txBody>
              <a:bodyPr wrap="none">
                <a:spAutoFit/>
              </a:bodyPr>
              <a:lstStyle/>
              <a:p>
                <a:r>
                  <a:rPr lang="en-CA" sz="2600" dirty="0" err="1" smtClean="0">
                    <a:latin typeface="Calibri" panose="020F0502020204030204" pitchFamily="34" charset="0"/>
                    <a:hlinkClick r:id="rId7"/>
                  </a:rPr>
                  <a:t>GCwiki</a:t>
                </a:r>
                <a:endParaRPr lang="en-CA" sz="2600" dirty="0">
                  <a:latin typeface="Calibri" panose="020F0502020204030204" pitchFamily="34" charset="0"/>
                </a:endParaRPr>
              </a:p>
            </p:txBody>
          </p:sp>
        </p:grpSp>
        <p:grpSp>
          <p:nvGrpSpPr>
            <p:cNvPr id="22" name="Group 21"/>
            <p:cNvGrpSpPr/>
            <p:nvPr/>
          </p:nvGrpSpPr>
          <p:grpSpPr>
            <a:xfrm>
              <a:off x="6287919" y="5254844"/>
              <a:ext cx="2145622" cy="492443"/>
              <a:chOff x="6287919" y="5254844"/>
              <a:chExt cx="2145622" cy="492443"/>
            </a:xfrm>
          </p:grpSpPr>
          <p:pic>
            <p:nvPicPr>
              <p:cNvPr id="13" name="Picture 12" title="internet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7919" y="5280215"/>
                <a:ext cx="491024" cy="467072"/>
              </a:xfrm>
              <a:prstGeom prst="rect">
                <a:avLst/>
              </a:prstGeom>
            </p:spPr>
          </p:pic>
          <p:sp>
            <p:nvSpPr>
              <p:cNvPr id="15" name="Rectangle 14"/>
              <p:cNvSpPr/>
              <p:nvPr/>
            </p:nvSpPr>
            <p:spPr>
              <a:xfrm>
                <a:off x="6896645" y="5254844"/>
                <a:ext cx="1536896" cy="492443"/>
              </a:xfrm>
              <a:prstGeom prst="rect">
                <a:avLst/>
              </a:prstGeom>
            </p:spPr>
            <p:txBody>
              <a:bodyPr wrap="none">
                <a:spAutoFit/>
              </a:bodyPr>
              <a:lstStyle/>
              <a:p>
                <a:r>
                  <a:rPr lang="en-CA" sz="2600" dirty="0">
                    <a:latin typeface="Calibri" panose="020F0502020204030204" pitchFamily="34" charset="0"/>
                    <a:hlinkClick r:id="rId9"/>
                  </a:rPr>
                  <a:t>c</a:t>
                </a:r>
                <a:r>
                  <a:rPr lang="en-CA" sz="2600" dirty="0" smtClean="0">
                    <a:latin typeface="Calibri" panose="020F0502020204030204" pitchFamily="34" charset="0"/>
                    <a:hlinkClick r:id="rId9"/>
                  </a:rPr>
                  <a:t>anada.ca</a:t>
                </a:r>
                <a:endParaRPr lang="en-CA" sz="2600" dirty="0">
                  <a:latin typeface="Calibri" panose="020F0502020204030204" pitchFamily="34" charset="0"/>
                </a:endParaRPr>
              </a:p>
            </p:txBody>
          </p:sp>
        </p:grpSp>
        <p:grpSp>
          <p:nvGrpSpPr>
            <p:cNvPr id="25" name="Group 24"/>
            <p:cNvGrpSpPr/>
            <p:nvPr/>
          </p:nvGrpSpPr>
          <p:grpSpPr>
            <a:xfrm>
              <a:off x="1343025" y="5871540"/>
              <a:ext cx="2020808" cy="599164"/>
              <a:chOff x="1343025" y="5871540"/>
              <a:chExt cx="2020808" cy="599164"/>
            </a:xfrm>
          </p:grpSpPr>
          <p:grpSp>
            <p:nvGrpSpPr>
              <p:cNvPr id="18" name="Group 17"/>
              <p:cNvGrpSpPr/>
              <p:nvPr/>
            </p:nvGrpSpPr>
            <p:grpSpPr>
              <a:xfrm>
                <a:off x="1343025" y="5883279"/>
                <a:ext cx="487503" cy="587425"/>
                <a:chOff x="6287919" y="5851308"/>
                <a:chExt cx="487503" cy="587425"/>
              </a:xfrm>
            </p:grpSpPr>
            <p:pic>
              <p:nvPicPr>
                <p:cNvPr id="16" name="Picture 15" title="GCcollab icon"/>
                <p:cNvPicPr>
                  <a:picLocks noChangeAspect="1"/>
                </p:cNvPicPr>
                <p:nvPr/>
              </p:nvPicPr>
              <p:blipFill rotWithShape="1">
                <a:blip r:embed="rId10" cstate="print">
                  <a:extLst>
                    <a:ext uri="{28A0092B-C50C-407E-A947-70E740481C1C}">
                      <a14:useLocalDpi xmlns:a14="http://schemas.microsoft.com/office/drawing/2010/main" val="0"/>
                    </a:ext>
                  </a:extLst>
                </a:blip>
                <a:srcRect t="1" r="65844" b="-3684"/>
                <a:stretch/>
              </p:blipFill>
              <p:spPr>
                <a:xfrm>
                  <a:off x="6287919" y="5851308"/>
                  <a:ext cx="487503" cy="493287"/>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36397" t="36018" r="22208" b="38881"/>
                <a:stretch/>
              </p:blipFill>
              <p:spPr>
                <a:xfrm>
                  <a:off x="6290799" y="6340778"/>
                  <a:ext cx="484623" cy="97955"/>
                </a:xfrm>
                <a:prstGeom prst="rect">
                  <a:avLst/>
                </a:prstGeom>
              </p:spPr>
            </p:pic>
          </p:grpSp>
          <p:sp>
            <p:nvSpPr>
              <p:cNvPr id="20" name="Rectangle 19"/>
              <p:cNvSpPr/>
              <p:nvPr/>
            </p:nvSpPr>
            <p:spPr>
              <a:xfrm>
                <a:off x="1987687" y="5871540"/>
                <a:ext cx="1376146" cy="492443"/>
              </a:xfrm>
              <a:prstGeom prst="rect">
                <a:avLst/>
              </a:prstGeom>
            </p:spPr>
            <p:txBody>
              <a:bodyPr wrap="none">
                <a:spAutoFit/>
              </a:bodyPr>
              <a:lstStyle/>
              <a:p>
                <a:r>
                  <a:rPr lang="en-CA" sz="2600" dirty="0" smtClean="0">
                    <a:latin typeface="Calibri" panose="020F0502020204030204" pitchFamily="34" charset="0"/>
                    <a:hlinkClick r:id="rId12"/>
                  </a:rPr>
                  <a:t>GCcollab</a:t>
                </a:r>
                <a:endParaRPr lang="en-CA" sz="2600" dirty="0">
                  <a:latin typeface="Calibri" panose="020F0502020204030204" pitchFamily="34" charset="0"/>
                </a:endParaRPr>
              </a:p>
            </p:txBody>
          </p:sp>
        </p:grpSp>
      </p:grpSp>
    </p:spTree>
    <p:extLst>
      <p:ext uri="{BB962C8B-B14F-4D97-AF65-F5344CB8AC3E}">
        <p14:creationId xmlns:p14="http://schemas.microsoft.com/office/powerpoint/2010/main" val="147673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2</a:t>
            </a:fld>
            <a:endParaRPr lang="en-CA"/>
          </a:p>
        </p:txBody>
      </p:sp>
      <p:sp>
        <p:nvSpPr>
          <p:cNvPr id="2" name="Title 1">
            <a:extLst>
              <a:ext uri="{FF2B5EF4-FFF2-40B4-BE49-F238E27FC236}">
                <a16:creationId xmlns="" xmlns:a16="http://schemas.microsoft.com/office/drawing/2014/main" id="{D0C90C87-C433-4F33-B0F2-22912D3D01E0}"/>
              </a:ext>
            </a:extLst>
          </p:cNvPr>
          <p:cNvSpPr>
            <a:spLocks noGrp="1"/>
          </p:cNvSpPr>
          <p:nvPr>
            <p:ph type="title"/>
          </p:nvPr>
        </p:nvSpPr>
        <p:spPr>
          <a:xfrm>
            <a:off x="1024128" y="480285"/>
            <a:ext cx="10084443" cy="1499616"/>
          </a:xfrm>
        </p:spPr>
        <p:txBody>
          <a:bodyPr>
            <a:normAutofit/>
          </a:bodyPr>
          <a:lstStyle/>
          <a:p>
            <a:r>
              <a:rPr lang="fr-CA" sz="4000" b="1" dirty="0">
                <a:solidFill>
                  <a:srgbClr val="2D6576"/>
                </a:solidFill>
                <a:latin typeface="Franklin Gothic Medium" panose="020B0603020102020204" pitchFamily="34" charset="0"/>
              </a:rPr>
              <a:t>The Public service commission (</a:t>
            </a:r>
            <a:r>
              <a:rPr lang="fr-CA" sz="4000" b="1" dirty="0" err="1">
                <a:solidFill>
                  <a:srgbClr val="2D6576"/>
                </a:solidFill>
                <a:latin typeface="Franklin Gothic Medium" panose="020B0603020102020204" pitchFamily="34" charset="0"/>
              </a:rPr>
              <a:t>psc</a:t>
            </a:r>
            <a:r>
              <a:rPr lang="fr-CA" sz="4000" b="1" dirty="0" smtClean="0">
                <a:solidFill>
                  <a:srgbClr val="2D6576"/>
                </a:solidFill>
                <a:latin typeface="Franklin Gothic Medium" panose="020B0603020102020204" pitchFamily="34" charset="0"/>
              </a:rPr>
              <a:t>)…</a:t>
            </a:r>
            <a:endParaRPr lang="en-US" sz="4000" b="1" dirty="0">
              <a:solidFill>
                <a:srgbClr val="2D6576"/>
              </a:solidFill>
              <a:latin typeface="Franklin Gothic Medium" panose="020B0603020102020204" pitchFamily="34" charset="0"/>
            </a:endParaRPr>
          </a:p>
        </p:txBody>
      </p:sp>
      <p:sp>
        <p:nvSpPr>
          <p:cNvPr id="3" name="Content Placeholder 2">
            <a:extLst>
              <a:ext uri="{FF2B5EF4-FFF2-40B4-BE49-F238E27FC236}">
                <a16:creationId xmlns="" xmlns:a16="http://schemas.microsoft.com/office/drawing/2014/main" id="{84F9F5C5-9D90-4DA4-8F6D-D4A046437FD6}"/>
              </a:ext>
            </a:extLst>
          </p:cNvPr>
          <p:cNvSpPr>
            <a:spLocks noGrp="1"/>
          </p:cNvSpPr>
          <p:nvPr>
            <p:ph idx="1"/>
          </p:nvPr>
        </p:nvSpPr>
        <p:spPr>
          <a:xfrm>
            <a:off x="1024128" y="1944998"/>
            <a:ext cx="9720073" cy="4023360"/>
          </a:xfrm>
        </p:spPr>
        <p:txBody>
          <a:bodyPr>
            <a:normAutofit/>
          </a:bodyPr>
          <a:lstStyle/>
          <a:p>
            <a:pPr>
              <a:buClr>
                <a:srgbClr val="002060"/>
              </a:buClr>
              <a:buFont typeface="Arial" panose="020B0604020202020204" pitchFamily="34" charset="0"/>
              <a:buChar char="•"/>
            </a:pPr>
            <a:r>
              <a:rPr lang="en-CA" sz="2800" dirty="0" smtClean="0">
                <a:latin typeface="Calibri" panose="020F0502020204030204" pitchFamily="34" charset="0"/>
              </a:rPr>
              <a:t> i</a:t>
            </a:r>
            <a:r>
              <a:rPr lang="en-CA" sz="2700" dirty="0" smtClean="0">
                <a:latin typeface="Calibri" panose="020F0502020204030204" pitchFamily="34" charset="0"/>
              </a:rPr>
              <a:t>s the </a:t>
            </a:r>
            <a:r>
              <a:rPr lang="en-CA" sz="2700" b="1" dirty="0" smtClean="0">
                <a:solidFill>
                  <a:srgbClr val="2D6576"/>
                </a:solidFill>
                <a:latin typeface="Calibri" panose="020F0502020204030204" pitchFamily="34" charset="0"/>
              </a:rPr>
              <a:t>staffing authority </a:t>
            </a:r>
            <a:r>
              <a:rPr lang="en-CA" sz="2700" dirty="0">
                <a:latin typeface="Calibri" panose="020F0502020204030204" pitchFamily="34" charset="0"/>
              </a:rPr>
              <a:t>in the federal public service as per the </a:t>
            </a:r>
            <a:r>
              <a:rPr lang="en-CA" sz="2700" i="1" dirty="0">
                <a:latin typeface="Calibri" panose="020F0502020204030204" pitchFamily="34" charset="0"/>
              </a:rPr>
              <a:t>Public Service Employment Act </a:t>
            </a:r>
            <a:r>
              <a:rPr lang="en-CA" sz="2700" dirty="0">
                <a:latin typeface="Calibri" panose="020F0502020204030204" pitchFamily="34" charset="0"/>
              </a:rPr>
              <a:t>(PSEA</a:t>
            </a:r>
            <a:r>
              <a:rPr lang="en-CA" sz="2700" dirty="0" smtClean="0">
                <a:latin typeface="Calibri" panose="020F0502020204030204" pitchFamily="34" charset="0"/>
              </a:rPr>
              <a:t>). PSC promotes and safeguards a non-partisan, merit-based and representative public service that serves all Canadians. </a:t>
            </a:r>
          </a:p>
          <a:p>
            <a:pPr>
              <a:buClr>
                <a:srgbClr val="002060"/>
              </a:buClr>
              <a:buFont typeface="Arial" panose="020B0604020202020204" pitchFamily="34" charset="0"/>
              <a:buChar char="•"/>
            </a:pPr>
            <a:r>
              <a:rPr lang="en-CA" sz="2700" dirty="0" smtClean="0">
                <a:latin typeface="Calibri" panose="020F0502020204030204" pitchFamily="34" charset="0"/>
              </a:rPr>
              <a:t> facilitates </a:t>
            </a:r>
            <a:r>
              <a:rPr lang="en-CA" sz="2700" dirty="0">
                <a:latin typeface="Calibri" panose="020F0502020204030204" pitchFamily="34" charset="0"/>
              </a:rPr>
              <a:t>the </a:t>
            </a:r>
            <a:r>
              <a:rPr lang="en-CA" sz="2700" b="1" dirty="0">
                <a:solidFill>
                  <a:srgbClr val="2D6576"/>
                </a:solidFill>
                <a:latin typeface="Calibri" panose="020F0502020204030204" pitchFamily="34" charset="0"/>
              </a:rPr>
              <a:t>recruitment of talented Canadians </a:t>
            </a:r>
            <a:r>
              <a:rPr lang="en-CA" sz="2700" dirty="0">
                <a:latin typeface="Calibri" panose="020F0502020204030204" pitchFamily="34" charset="0"/>
              </a:rPr>
              <a:t>from across the country on behalf of </a:t>
            </a:r>
            <a:r>
              <a:rPr lang="en-CA" sz="2700" dirty="0" smtClean="0">
                <a:latin typeface="Calibri" panose="020F0502020204030204" pitchFamily="34" charset="0"/>
              </a:rPr>
              <a:t>departments. </a:t>
            </a:r>
          </a:p>
          <a:p>
            <a:pPr>
              <a:buClr>
                <a:srgbClr val="002060"/>
              </a:buClr>
              <a:buFont typeface="Arial" panose="020B0604020202020204" pitchFamily="34" charset="0"/>
              <a:buChar char="•"/>
            </a:pPr>
            <a:r>
              <a:rPr lang="en-CA" sz="2700" dirty="0" smtClean="0">
                <a:latin typeface="Calibri" panose="020F0502020204030204" pitchFamily="34" charset="0"/>
              </a:rPr>
              <a:t> continually </a:t>
            </a:r>
            <a:r>
              <a:rPr lang="en-CA" sz="2700" b="1" dirty="0">
                <a:solidFill>
                  <a:srgbClr val="2D6576"/>
                </a:solidFill>
                <a:latin typeface="Calibri" panose="020F0502020204030204" pitchFamily="34" charset="0"/>
              </a:rPr>
              <a:t>strives to renew </a:t>
            </a:r>
            <a:r>
              <a:rPr lang="en-CA" sz="2700" dirty="0">
                <a:latin typeface="Calibri" panose="020F0502020204030204" pitchFamily="34" charset="0"/>
              </a:rPr>
              <a:t>its recruitment </a:t>
            </a:r>
            <a:r>
              <a:rPr lang="en-CA" sz="2700" dirty="0" smtClean="0">
                <a:latin typeface="Calibri" panose="020F0502020204030204" pitchFamily="34" charset="0"/>
              </a:rPr>
              <a:t>services.</a:t>
            </a:r>
            <a:r>
              <a:rPr lang="en-CA" sz="2700" dirty="0" smtClean="0"/>
              <a:t/>
            </a:r>
            <a:br>
              <a:rPr lang="en-CA" sz="2700" dirty="0" smtClean="0"/>
            </a:br>
            <a:endParaRPr lang="en-CA" sz="2700" dirty="0"/>
          </a:p>
          <a:p>
            <a:pPr>
              <a:buClr>
                <a:srgbClr val="002060"/>
              </a:buClr>
              <a:buFont typeface="Arial" panose="020B0604020202020204" pitchFamily="34" charset="0"/>
              <a:buChar char="•"/>
            </a:pPr>
            <a:r>
              <a:rPr lang="en-CA" sz="2700" b="1" i="1" dirty="0">
                <a:solidFill>
                  <a:srgbClr val="2D6576"/>
                </a:solidFill>
                <a:latin typeface="Calibri" panose="020F0502020204030204" pitchFamily="34" charset="0"/>
              </a:rPr>
              <a:t>The vision of the PSC is Building tomorrow’s public service today.</a:t>
            </a:r>
            <a:endParaRPr lang="en-US" sz="2700" b="1" i="1" dirty="0">
              <a:solidFill>
                <a:srgbClr val="2D6576"/>
              </a:solidFill>
              <a:latin typeface="Calibri" panose="020F0502020204030204" pitchFamily="34" charset="0"/>
            </a:endParaRPr>
          </a:p>
        </p:txBody>
      </p:sp>
    </p:spTree>
    <p:extLst>
      <p:ext uri="{BB962C8B-B14F-4D97-AF65-F5344CB8AC3E}">
        <p14:creationId xmlns:p14="http://schemas.microsoft.com/office/powerpoint/2010/main" val="247109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3</a:t>
            </a:fld>
            <a:endParaRPr lang="en-CA"/>
          </a:p>
        </p:txBody>
      </p:sp>
      <p:sp>
        <p:nvSpPr>
          <p:cNvPr id="2" name="Title 1"/>
          <p:cNvSpPr>
            <a:spLocks noGrp="1"/>
          </p:cNvSpPr>
          <p:nvPr>
            <p:ph type="title"/>
          </p:nvPr>
        </p:nvSpPr>
        <p:spPr/>
        <p:txBody>
          <a:bodyPr>
            <a:normAutofit/>
          </a:bodyPr>
          <a:lstStyle/>
          <a:p>
            <a:r>
              <a:rPr lang="fr-CA" sz="4000" b="1" dirty="0" smtClean="0">
                <a:solidFill>
                  <a:srgbClr val="2D6576"/>
                </a:solidFill>
                <a:latin typeface="Franklin Gothic Medium" panose="020B0603020102020204" pitchFamily="34" charset="0"/>
              </a:rPr>
              <a:t>Our goal with GC JobS</a:t>
            </a:r>
            <a:r>
              <a:rPr lang="fr-CA" sz="4000" b="1" dirty="0">
                <a:solidFill>
                  <a:srgbClr val="2D6576"/>
                </a:solidFill>
                <a:latin typeface="Franklin Gothic Medium" panose="020B0603020102020204" pitchFamily="34" charset="0"/>
              </a:rPr>
              <a:t> </a:t>
            </a:r>
            <a:r>
              <a:rPr lang="fr-CA" sz="4000" b="1" dirty="0" smtClean="0">
                <a:solidFill>
                  <a:srgbClr val="2D6576"/>
                </a:solidFill>
                <a:latin typeface="Franklin Gothic Medium" panose="020B0603020102020204" pitchFamily="34" charset="0"/>
              </a:rPr>
              <a:t>Transformation is…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7" y="2286000"/>
            <a:ext cx="10231893" cy="4023360"/>
          </a:xfrm>
        </p:spPr>
        <p:txBody>
          <a:bodyPr>
            <a:normAutofit/>
          </a:bodyPr>
          <a:lstStyle/>
          <a:p>
            <a:r>
              <a:rPr lang="en-CA" sz="2700" dirty="0" smtClean="0">
                <a:latin typeface="Calibri" panose="020F0502020204030204" pitchFamily="34" charset="0"/>
              </a:rPr>
              <a:t>…to provide the </a:t>
            </a:r>
            <a:r>
              <a:rPr lang="en-CA" sz="2700" dirty="0">
                <a:latin typeface="Calibri" panose="020F0502020204030204" pitchFamily="34" charset="0"/>
              </a:rPr>
              <a:t>GC with a flexible, innovative, inclusive and user-centric recruitment solution that attracts talent and meets the needs of job seekers, hiring managers and human resource professionals.</a:t>
            </a:r>
          </a:p>
        </p:txBody>
      </p:sp>
    </p:spTree>
    <p:extLst>
      <p:ext uri="{BB962C8B-B14F-4D97-AF65-F5344CB8AC3E}">
        <p14:creationId xmlns:p14="http://schemas.microsoft.com/office/powerpoint/2010/main" val="386810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4</a:t>
            </a:fld>
            <a:endParaRPr lang="en-CA"/>
          </a:p>
        </p:txBody>
      </p:sp>
      <p:sp>
        <p:nvSpPr>
          <p:cNvPr id="2" name="Title 1"/>
          <p:cNvSpPr>
            <a:spLocks noGrp="1"/>
          </p:cNvSpPr>
          <p:nvPr>
            <p:ph type="title"/>
          </p:nvPr>
        </p:nvSpPr>
        <p:spPr/>
        <p:txBody>
          <a:bodyPr>
            <a:normAutofit/>
          </a:bodyPr>
          <a:lstStyle/>
          <a:p>
            <a:r>
              <a:rPr lang="fr-CA" sz="4000" b="1" dirty="0" err="1" smtClean="0">
                <a:solidFill>
                  <a:srgbClr val="2D6576"/>
                </a:solidFill>
                <a:latin typeface="Franklin Gothic Medium" panose="020B0603020102020204" pitchFamily="34" charset="0"/>
              </a:rPr>
              <a:t>Partnership</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with</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tbs</a:t>
            </a:r>
            <a:r>
              <a:rPr lang="fr-CA" sz="4000" b="1" dirty="0" smtClean="0">
                <a:solidFill>
                  <a:srgbClr val="2D6576"/>
                </a:solidFill>
                <a:latin typeface="Franklin Gothic Medium" panose="020B0603020102020204" pitchFamily="34" charset="0"/>
              </a:rPr>
              <a:t>…</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084832"/>
            <a:ext cx="9720073" cy="3712800"/>
          </a:xfrm>
        </p:spPr>
        <p:txBody>
          <a:bodyPr>
            <a:normAutofit/>
          </a:bodyPr>
          <a:lstStyle/>
          <a:p>
            <a:r>
              <a:rPr lang="en-CA" sz="2700" dirty="0" smtClean="0">
                <a:latin typeface="Calibri" panose="020F0502020204030204" pitchFamily="34" charset="0"/>
              </a:rPr>
              <a:t>Through </a:t>
            </a:r>
            <a:r>
              <a:rPr lang="en-CA" sz="2700" dirty="0">
                <a:latin typeface="Calibri" panose="020F0502020204030204" pitchFamily="34" charset="0"/>
              </a:rPr>
              <a:t>a strong partnership with TBS, we ensure alignment with the </a:t>
            </a:r>
            <a:r>
              <a:rPr lang="en-CA" sz="2700" dirty="0" smtClean="0">
                <a:latin typeface="Calibri" panose="020F0502020204030204" pitchFamily="34" charset="0"/>
              </a:rPr>
              <a:t>Next </a:t>
            </a:r>
            <a:r>
              <a:rPr lang="en-CA" sz="2700" dirty="0">
                <a:latin typeface="Calibri" panose="020F0502020204030204" pitchFamily="34" charset="0"/>
              </a:rPr>
              <a:t>G</a:t>
            </a:r>
            <a:r>
              <a:rPr lang="en-CA" sz="2700" dirty="0" smtClean="0">
                <a:latin typeface="Calibri" panose="020F0502020204030204" pitchFamily="34" charset="0"/>
              </a:rPr>
              <a:t>eneration </a:t>
            </a:r>
            <a:r>
              <a:rPr lang="en-CA" sz="2700" dirty="0">
                <a:latin typeface="Calibri" panose="020F0502020204030204" pitchFamily="34" charset="0"/>
              </a:rPr>
              <a:t>HR </a:t>
            </a:r>
            <a:r>
              <a:rPr lang="en-CA" sz="2700" dirty="0" smtClean="0">
                <a:latin typeface="Calibri" panose="020F0502020204030204" pitchFamily="34" charset="0"/>
              </a:rPr>
              <a:t>and Pay </a:t>
            </a:r>
            <a:r>
              <a:rPr lang="en-CA" sz="2700" dirty="0">
                <a:latin typeface="Calibri" panose="020F0502020204030204" pitchFamily="34" charset="0"/>
              </a:rPr>
              <a:t>initiative </a:t>
            </a:r>
            <a:r>
              <a:rPr lang="en-CA" sz="2700" dirty="0" smtClean="0">
                <a:latin typeface="Calibri" panose="020F0502020204030204" pitchFamily="34" charset="0"/>
              </a:rPr>
              <a:t>towards </a:t>
            </a:r>
            <a:r>
              <a:rPr lang="en-CA" sz="2700" dirty="0">
                <a:latin typeface="Calibri" panose="020F0502020204030204" pitchFamily="34" charset="0"/>
              </a:rPr>
              <a:t>a common goal of a seamless end-to-end solution that puts users front and centre. </a:t>
            </a:r>
            <a:endParaRPr lang="en-CA" sz="2700" dirty="0" smtClean="0">
              <a:latin typeface="Calibri" panose="020F0502020204030204" pitchFamily="34" charset="0"/>
            </a:endParaRPr>
          </a:p>
          <a:p>
            <a:endParaRPr lang="en-CA" sz="1400" dirty="0" smtClean="0">
              <a:latin typeface="Calibri" panose="020F0502020204030204" pitchFamily="34" charset="0"/>
            </a:endParaRPr>
          </a:p>
          <a:p>
            <a:pPr>
              <a:buClr>
                <a:srgbClr val="4D9EB7"/>
              </a:buClr>
              <a:buFont typeface="Wingdings" panose="05000000000000000000" pitchFamily="2" charset="2"/>
              <a:buChar char="Ø"/>
            </a:pPr>
            <a:r>
              <a:rPr lang="en-CA" sz="2000" dirty="0" smtClean="0">
                <a:latin typeface="Calibri" panose="020F0502020204030204" pitchFamily="34" charset="0"/>
              </a:rPr>
              <a:t>Collaborating </a:t>
            </a:r>
            <a:r>
              <a:rPr lang="en-CA" sz="2000" dirty="0">
                <a:latin typeface="Calibri" panose="020F0502020204030204" pitchFamily="34" charset="0"/>
              </a:rPr>
              <a:t>with NextGen leads </a:t>
            </a:r>
            <a:r>
              <a:rPr lang="en-CA" sz="2000" dirty="0" smtClean="0">
                <a:latin typeface="Calibri" panose="020F0502020204030204" pitchFamily="34" charset="0"/>
              </a:rPr>
              <a:t>at the ADM and DG level to </a:t>
            </a:r>
            <a:r>
              <a:rPr lang="en-CA" sz="2000" dirty="0">
                <a:latin typeface="Calibri" panose="020F0502020204030204" pitchFamily="34" charset="0"/>
              </a:rPr>
              <a:t>ensure a unified approach</a:t>
            </a:r>
          </a:p>
          <a:p>
            <a:pPr>
              <a:buClr>
                <a:srgbClr val="4D9EB7"/>
              </a:buClr>
              <a:buFont typeface="Wingdings" panose="05000000000000000000" pitchFamily="2" charset="2"/>
              <a:buChar char="Ø"/>
            </a:pPr>
            <a:r>
              <a:rPr lang="en-CA" sz="2000" dirty="0" smtClean="0">
                <a:latin typeface="Calibri" panose="020F0502020204030204" pitchFamily="34" charset="0"/>
              </a:rPr>
              <a:t>Leveraging existing governance such as the </a:t>
            </a:r>
            <a:r>
              <a:rPr lang="en-CA" sz="2000" dirty="0" err="1" smtClean="0">
                <a:latin typeface="Calibri" panose="020F0502020204030204" pitchFamily="34" charset="0"/>
              </a:rPr>
              <a:t>NextGen</a:t>
            </a:r>
            <a:r>
              <a:rPr lang="en-CA" sz="2000" dirty="0" smtClean="0">
                <a:latin typeface="Calibri" panose="020F0502020204030204" pitchFamily="34" charset="0"/>
              </a:rPr>
              <a:t> </a:t>
            </a:r>
            <a:r>
              <a:rPr lang="en-CA" sz="2000" dirty="0">
                <a:latin typeface="Calibri" panose="020F0502020204030204" pitchFamily="34" charset="0"/>
              </a:rPr>
              <a:t>ADM committee </a:t>
            </a:r>
            <a:r>
              <a:rPr lang="en-CA" sz="2000" dirty="0" smtClean="0">
                <a:latin typeface="Calibri" panose="020F0502020204030204" pitchFamily="34" charset="0"/>
              </a:rPr>
              <a:t>and PSRS Interdepartmental Steering Committee</a:t>
            </a:r>
            <a:endParaRPr lang="en-CA" sz="2000" dirty="0">
              <a:latin typeface="Calibri" panose="020F0502020204030204" pitchFamily="34" charset="0"/>
            </a:endParaRPr>
          </a:p>
          <a:p>
            <a:pPr>
              <a:buClr>
                <a:srgbClr val="4D9EB7"/>
              </a:buClr>
              <a:buFont typeface="Wingdings" panose="05000000000000000000" pitchFamily="2" charset="2"/>
              <a:buChar char="Ø"/>
            </a:pPr>
            <a:r>
              <a:rPr lang="en-CA" sz="2000" dirty="0" smtClean="0">
                <a:latin typeface="Calibri" panose="020F0502020204030204" pitchFamily="34" charset="0"/>
              </a:rPr>
              <a:t>Establishing a horizontal </a:t>
            </a:r>
            <a:r>
              <a:rPr lang="en-CA" sz="2000" dirty="0">
                <a:latin typeface="Calibri" panose="020F0502020204030204" pitchFamily="34" charset="0"/>
              </a:rPr>
              <a:t>integration </a:t>
            </a:r>
            <a:r>
              <a:rPr lang="en-CA" sz="2000" dirty="0" smtClean="0">
                <a:latin typeface="Calibri" panose="020F0502020204030204" pitchFamily="34" charset="0"/>
              </a:rPr>
              <a:t>function to </a:t>
            </a:r>
            <a:r>
              <a:rPr lang="en-CA" sz="2000" dirty="0">
                <a:latin typeface="Calibri" panose="020F0502020204030204" pitchFamily="34" charset="0"/>
              </a:rPr>
              <a:t>facilitate working level collaboration with NextGen on business needs (e.g. business requirement integration points)</a:t>
            </a:r>
          </a:p>
          <a:p>
            <a:endParaRPr lang="en-CA" sz="2700" dirty="0">
              <a:latin typeface="Calibri" panose="020F0502020204030204" pitchFamily="34" charset="0"/>
            </a:endParaRPr>
          </a:p>
          <a:p>
            <a:endParaRPr lang="en-CA" sz="2700" dirty="0">
              <a:latin typeface="Calibri" panose="020F0502020204030204" pitchFamily="34" charset="0"/>
            </a:endParaRPr>
          </a:p>
          <a:p>
            <a:endParaRPr lang="en-CA" sz="2700" dirty="0" smtClean="0">
              <a:latin typeface="Calibri" panose="020F0502020204030204" pitchFamily="34" charset="0"/>
            </a:endParaRPr>
          </a:p>
        </p:txBody>
      </p:sp>
    </p:spTree>
    <p:extLst>
      <p:ext uri="{BB962C8B-B14F-4D97-AF65-F5344CB8AC3E}">
        <p14:creationId xmlns:p14="http://schemas.microsoft.com/office/powerpoint/2010/main" val="16825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1AD188-3738-441A-AC94-D3DC541856D0}" type="slidenum">
              <a:rPr lang="en-CA" smtClean="0"/>
              <a:t>5</a:t>
            </a:fld>
            <a:endParaRPr lang="en-CA"/>
          </a:p>
        </p:txBody>
      </p:sp>
      <p:sp>
        <p:nvSpPr>
          <p:cNvPr id="2" name="Title 1">
            <a:extLst>
              <a:ext uri="{FF2B5EF4-FFF2-40B4-BE49-F238E27FC236}">
                <a16:creationId xmlns:a16="http://schemas.microsoft.com/office/drawing/2014/main" xmlns="" id="{C3D8EFCB-374C-4740-AAC5-A7B6D784FF28}"/>
              </a:ext>
            </a:extLst>
          </p:cNvPr>
          <p:cNvSpPr>
            <a:spLocks noGrp="1"/>
          </p:cNvSpPr>
          <p:nvPr>
            <p:ph type="title"/>
          </p:nvPr>
        </p:nvSpPr>
        <p:spPr>
          <a:xfrm>
            <a:off x="758446" y="52780"/>
            <a:ext cx="9720072" cy="1499616"/>
          </a:xfrm>
        </p:spPr>
        <p:txBody>
          <a:bodyPr>
            <a:normAutofit/>
          </a:bodyPr>
          <a:lstStyle/>
          <a:p>
            <a:r>
              <a:rPr lang="en-US" sz="4000" b="1" dirty="0" smtClean="0">
                <a:solidFill>
                  <a:srgbClr val="2D6576"/>
                </a:solidFill>
                <a:latin typeface="Franklin Gothic Medium" panose="020B0603020102020204" pitchFamily="34" charset="0"/>
              </a:rPr>
              <a:t>Our approach</a:t>
            </a:r>
            <a:endParaRPr lang="en-US" sz="4000" b="1" dirty="0">
              <a:solidFill>
                <a:srgbClr val="2D6576"/>
              </a:solidFill>
              <a:latin typeface="Franklin Gothic Medium" panose="020B0603020102020204" pitchFamily="34" charset="0"/>
            </a:endParaRPr>
          </a:p>
        </p:txBody>
      </p:sp>
      <p:pic>
        <p:nvPicPr>
          <p:cNvPr id="7" name="Picture 6"/>
          <p:cNvPicPr>
            <a:picLocks noChangeAspect="1"/>
          </p:cNvPicPr>
          <p:nvPr/>
        </p:nvPicPr>
        <p:blipFill rotWithShape="1">
          <a:blip r:embed="rId3"/>
          <a:srcRect l="582" t="3473" r="547" b="2832"/>
          <a:stretch/>
        </p:blipFill>
        <p:spPr>
          <a:xfrm>
            <a:off x="758446" y="5093370"/>
            <a:ext cx="10769830" cy="1290415"/>
          </a:xfrm>
          <a:prstGeom prst="rect">
            <a:avLst/>
          </a:prstGeom>
        </p:spPr>
      </p:pic>
      <p:pic>
        <p:nvPicPr>
          <p:cNvPr id="6" name="Picture 5"/>
          <p:cNvPicPr>
            <a:picLocks noChangeAspect="1"/>
          </p:cNvPicPr>
          <p:nvPr/>
        </p:nvPicPr>
        <p:blipFill rotWithShape="1">
          <a:blip r:embed="rId4"/>
          <a:srcRect l="630" t="3626" r="407" b="3583"/>
          <a:stretch/>
        </p:blipFill>
        <p:spPr>
          <a:xfrm>
            <a:off x="766763" y="3735199"/>
            <a:ext cx="10761513" cy="1281869"/>
          </a:xfrm>
          <a:prstGeom prst="rect">
            <a:avLst/>
          </a:prstGeom>
        </p:spPr>
      </p:pic>
      <p:pic>
        <p:nvPicPr>
          <p:cNvPr id="5" name="Picture 4"/>
          <p:cNvPicPr>
            <a:picLocks noChangeAspect="1"/>
          </p:cNvPicPr>
          <p:nvPr/>
        </p:nvPicPr>
        <p:blipFill rotWithShape="1">
          <a:blip r:embed="rId5"/>
          <a:srcRect l="404" t="4695" r="554" b="3797"/>
          <a:stretch/>
        </p:blipFill>
        <p:spPr>
          <a:xfrm>
            <a:off x="758446" y="2457259"/>
            <a:ext cx="10769831" cy="1196411"/>
          </a:xfrm>
          <a:prstGeom prst="rect">
            <a:avLst/>
          </a:prstGeom>
        </p:spPr>
      </p:pic>
      <p:pic>
        <p:nvPicPr>
          <p:cNvPr id="4" name="Picture 3"/>
          <p:cNvPicPr>
            <a:picLocks noChangeAspect="1"/>
          </p:cNvPicPr>
          <p:nvPr/>
        </p:nvPicPr>
        <p:blipFill rotWithShape="1">
          <a:blip r:embed="rId6"/>
          <a:srcRect l="551" t="4120" r="752" b="4794"/>
          <a:stretch/>
        </p:blipFill>
        <p:spPr>
          <a:xfrm>
            <a:off x="734938" y="1160463"/>
            <a:ext cx="10793340" cy="1215267"/>
          </a:xfrm>
          <a:prstGeom prst="rect">
            <a:avLst/>
          </a:prstGeom>
        </p:spPr>
      </p:pic>
      <p:sp>
        <p:nvSpPr>
          <p:cNvPr id="17" name="TextBox 16"/>
          <p:cNvSpPr txBox="1"/>
          <p:nvPr/>
        </p:nvSpPr>
        <p:spPr>
          <a:xfrm>
            <a:off x="674787" y="1537279"/>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Pre-Project Discovery </a:t>
            </a:r>
            <a:endParaRPr lang="en-CA" sz="1400" b="1" dirty="0" smtClean="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(Part 1: 2018-19) </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3721770" y="1327778"/>
            <a:ext cx="7532914" cy="938719"/>
          </a:xfrm>
          <a:prstGeom prst="rect">
            <a:avLst/>
          </a:prstGeom>
          <a:noFill/>
        </p:spPr>
        <p:txBody>
          <a:bodyPr wrap="square" rtlCol="0">
            <a:spAutoFit/>
          </a:bodyPr>
          <a:lstStyle/>
          <a:p>
            <a:r>
              <a:rPr lang="en-CA" sz="1100" dirty="0" smtClean="0">
                <a:solidFill>
                  <a:schemeClr val="tx1">
                    <a:lumMod val="85000"/>
                    <a:lumOff val="15000"/>
                  </a:schemeClr>
                </a:solidFill>
              </a:rPr>
              <a:t>The </a:t>
            </a:r>
            <a:r>
              <a:rPr lang="en-CA" sz="1100" dirty="0">
                <a:solidFill>
                  <a:schemeClr val="tx1">
                    <a:lumMod val="85000"/>
                    <a:lumOff val="15000"/>
                  </a:schemeClr>
                </a:solidFill>
              </a:rPr>
              <a:t>pre-project phase is all about collecting </a:t>
            </a:r>
            <a:r>
              <a:rPr lang="en-CA" sz="1100" dirty="0" smtClean="0">
                <a:solidFill>
                  <a:schemeClr val="tx1">
                    <a:lumMod val="85000"/>
                    <a:lumOff val="15000"/>
                  </a:schemeClr>
                </a:solidFill>
              </a:rPr>
              <a:t>information:</a:t>
            </a:r>
          </a:p>
          <a:p>
            <a:endParaRPr lang="en-CA" sz="1100" dirty="0">
              <a:solidFill>
                <a:schemeClr val="tx1">
                  <a:lumMod val="85000"/>
                  <a:lumOff val="15000"/>
                </a:schemeClr>
              </a:solidFill>
            </a:endParaRPr>
          </a:p>
          <a:p>
            <a:pPr defTabSz="268288"/>
            <a:r>
              <a:rPr lang="en-CA" sz="1100" dirty="0" smtClean="0">
                <a:solidFill>
                  <a:schemeClr val="tx1">
                    <a:lumMod val="85000"/>
                    <a:lumOff val="15000"/>
                  </a:schemeClr>
                </a:solidFill>
              </a:rPr>
              <a:t>	-from </a:t>
            </a:r>
            <a:r>
              <a:rPr lang="en-CA" sz="1100" dirty="0">
                <a:solidFill>
                  <a:schemeClr val="tx1">
                    <a:lumMod val="85000"/>
                    <a:lumOff val="15000"/>
                  </a:schemeClr>
                </a:solidFill>
              </a:rPr>
              <a:t>job seekers, hiring managers, HR professionals and </a:t>
            </a:r>
            <a:r>
              <a:rPr lang="en-CA" sz="1100" dirty="0" smtClean="0">
                <a:solidFill>
                  <a:schemeClr val="tx1">
                    <a:lumMod val="85000"/>
                    <a:lumOff val="15000"/>
                  </a:schemeClr>
                </a:solidFill>
              </a:rPr>
              <a:t>stakeholders about their needs.</a:t>
            </a:r>
          </a:p>
          <a:p>
            <a:endParaRPr lang="en-CA" sz="1100" dirty="0">
              <a:solidFill>
                <a:schemeClr val="tx1">
                  <a:lumMod val="85000"/>
                  <a:lumOff val="15000"/>
                </a:schemeClr>
              </a:solidFill>
            </a:endParaRPr>
          </a:p>
          <a:p>
            <a:pPr defTabSz="268288"/>
            <a:r>
              <a:rPr lang="en-CA" sz="1100" dirty="0" smtClean="0">
                <a:solidFill>
                  <a:schemeClr val="tx1">
                    <a:lumMod val="85000"/>
                    <a:lumOff val="15000"/>
                  </a:schemeClr>
                </a:solidFill>
              </a:rPr>
              <a:t>	-from industry about what </a:t>
            </a:r>
            <a:r>
              <a:rPr lang="en-CA" sz="1100" dirty="0">
                <a:solidFill>
                  <a:schemeClr val="tx1">
                    <a:lumMod val="85000"/>
                    <a:lumOff val="15000"/>
                  </a:schemeClr>
                </a:solidFill>
              </a:rPr>
              <a:t>currently exists in the private sector in terms of recruitment solutions. </a:t>
            </a:r>
          </a:p>
        </p:txBody>
      </p:sp>
      <p:sp>
        <p:nvSpPr>
          <p:cNvPr id="23" name="TextBox 22"/>
          <p:cNvSpPr txBox="1"/>
          <p:nvPr/>
        </p:nvSpPr>
        <p:spPr>
          <a:xfrm>
            <a:off x="674787" y="2794575"/>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Pre-Project Discovery </a:t>
            </a:r>
            <a:endParaRPr lang="en-CA" sz="1400" b="1" dirty="0" smtClean="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(Part 2: 2019-20) </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3721770" y="2675111"/>
            <a:ext cx="7532914" cy="769441"/>
          </a:xfrm>
          <a:prstGeom prst="rect">
            <a:avLst/>
          </a:prstGeom>
          <a:noFill/>
        </p:spPr>
        <p:txBody>
          <a:bodyPr wrap="square" rtlCol="0">
            <a:spAutoFit/>
          </a:bodyPr>
          <a:lstStyle/>
          <a:p>
            <a:r>
              <a:rPr lang="en-CA" sz="1100" dirty="0" smtClean="0">
                <a:solidFill>
                  <a:schemeClr val="tx1">
                    <a:lumMod val="85000"/>
                    <a:lumOff val="15000"/>
                  </a:schemeClr>
                </a:solidFill>
              </a:rPr>
              <a:t>Evaluate and review options analysis </a:t>
            </a:r>
            <a:r>
              <a:rPr lang="en-CA" sz="1100" dirty="0">
                <a:solidFill>
                  <a:schemeClr val="tx1">
                    <a:lumMod val="85000"/>
                    <a:lumOff val="15000"/>
                  </a:schemeClr>
                </a:solidFill>
              </a:rPr>
              <a:t>to determine the best way forward, whether it is to buy, build or a combination of both. </a:t>
            </a:r>
            <a:endParaRPr lang="en-CA" sz="1100" dirty="0" smtClean="0">
              <a:solidFill>
                <a:schemeClr val="tx1">
                  <a:lumMod val="85000"/>
                  <a:lumOff val="15000"/>
                </a:schemeClr>
              </a:solidFill>
            </a:endParaRPr>
          </a:p>
          <a:p>
            <a:endParaRPr lang="en-CA" sz="1100" dirty="0">
              <a:solidFill>
                <a:schemeClr val="tx1">
                  <a:lumMod val="85000"/>
                  <a:lumOff val="15000"/>
                </a:schemeClr>
              </a:solidFill>
            </a:endParaRPr>
          </a:p>
          <a:p>
            <a:r>
              <a:rPr lang="en-CA" sz="1100" dirty="0">
                <a:solidFill>
                  <a:schemeClr val="tx1">
                    <a:lumMod val="85000"/>
                    <a:lumOff val="15000"/>
                  </a:schemeClr>
                </a:solidFill>
              </a:rPr>
              <a:t>T</a:t>
            </a:r>
            <a:r>
              <a:rPr lang="en-CA" sz="1100" dirty="0" smtClean="0">
                <a:solidFill>
                  <a:schemeClr val="tx1">
                    <a:lumMod val="85000"/>
                    <a:lumOff val="15000"/>
                  </a:schemeClr>
                </a:solidFill>
              </a:rPr>
              <a:t>esting </a:t>
            </a:r>
            <a:r>
              <a:rPr lang="en-CA" sz="1100" dirty="0">
                <a:solidFill>
                  <a:schemeClr val="tx1">
                    <a:lumMod val="85000"/>
                    <a:lumOff val="15000"/>
                  </a:schemeClr>
                </a:solidFill>
              </a:rPr>
              <a:t>with selected departments.</a:t>
            </a:r>
          </a:p>
        </p:txBody>
      </p:sp>
      <p:sp>
        <p:nvSpPr>
          <p:cNvPr id="19" name="TextBox 18"/>
          <p:cNvSpPr txBox="1"/>
          <p:nvPr/>
        </p:nvSpPr>
        <p:spPr>
          <a:xfrm>
            <a:off x="674787" y="4114197"/>
            <a:ext cx="2813958" cy="523220"/>
          </a:xfrm>
          <a:prstGeom prst="rect">
            <a:avLst/>
          </a:prstGeom>
          <a:noFill/>
        </p:spPr>
        <p:txBody>
          <a:bodyPr wrap="square" rtlCol="0">
            <a:spAutoFit/>
          </a:bodyPr>
          <a:lstStyle/>
          <a:p>
            <a:pPr algn="ctr"/>
            <a:r>
              <a:rPr lang="en-CA" sz="1400" b="1" dirty="0">
                <a:latin typeface="Calibri" panose="020F0502020204030204" pitchFamily="34" charset="0"/>
                <a:cs typeface="Calibri" panose="020F0502020204030204" pitchFamily="34" charset="0"/>
              </a:rPr>
              <a:t>Phase 1 </a:t>
            </a:r>
            <a:r>
              <a:rPr lang="en-CA" sz="1400" b="1" dirty="0" smtClean="0">
                <a:latin typeface="Calibri" panose="020F0502020204030204" pitchFamily="34" charset="0"/>
                <a:cs typeface="Calibri" panose="020F0502020204030204" pitchFamily="34" charset="0"/>
              </a:rPr>
              <a:t>Pilot Deployment </a:t>
            </a:r>
          </a:p>
          <a:p>
            <a:pPr algn="ctr"/>
            <a:r>
              <a:rPr lang="en-CA" sz="1400" b="1" dirty="0" smtClean="0">
                <a:latin typeface="Calibri" panose="020F0502020204030204" pitchFamily="34" charset="0"/>
                <a:cs typeface="Calibri" panose="020F0502020204030204" pitchFamily="34" charset="0"/>
              </a:rPr>
              <a:t>(2020-21)</a:t>
            </a:r>
            <a:endParaRPr lang="en-CA" sz="1400" b="1" dirty="0">
              <a:latin typeface="Calibri" panose="020F0502020204030204" pitchFamily="34" charset="0"/>
              <a:cs typeface="Calibri" panose="020F0502020204030204" pitchFamily="34" charset="0"/>
            </a:endParaRPr>
          </a:p>
        </p:txBody>
      </p:sp>
      <p:sp>
        <p:nvSpPr>
          <p:cNvPr id="18" name="TextBox 17"/>
          <p:cNvSpPr txBox="1"/>
          <p:nvPr/>
        </p:nvSpPr>
        <p:spPr>
          <a:xfrm>
            <a:off x="3724302" y="4162773"/>
            <a:ext cx="7676669" cy="430887"/>
          </a:xfrm>
          <a:prstGeom prst="rect">
            <a:avLst/>
          </a:prstGeom>
          <a:noFill/>
        </p:spPr>
        <p:txBody>
          <a:bodyPr wrap="square" rtlCol="0">
            <a:spAutoFit/>
          </a:bodyPr>
          <a:lstStyle/>
          <a:p>
            <a:r>
              <a:rPr lang="en-CA" sz="1100" dirty="0">
                <a:solidFill>
                  <a:schemeClr val="tx1">
                    <a:lumMod val="85000"/>
                    <a:lumOff val="15000"/>
                  </a:schemeClr>
                </a:solidFill>
              </a:rPr>
              <a:t>PSC will deploy an inclusive, modern, user-centric and seamless digital recruitment solution, a phased approach will be used to ensure that the platform and functionality are </a:t>
            </a:r>
            <a:r>
              <a:rPr lang="en-CA" sz="1100" dirty="0" smtClean="0">
                <a:solidFill>
                  <a:schemeClr val="tx1">
                    <a:lumMod val="85000"/>
                    <a:lumOff val="15000"/>
                  </a:schemeClr>
                </a:solidFill>
              </a:rPr>
              <a:t>stable.</a:t>
            </a:r>
            <a:endParaRPr lang="en-CA" sz="1100" dirty="0">
              <a:solidFill>
                <a:schemeClr val="tx1">
                  <a:lumMod val="85000"/>
                  <a:lumOff val="15000"/>
                </a:schemeClr>
              </a:solidFill>
            </a:endParaRPr>
          </a:p>
        </p:txBody>
      </p:sp>
      <p:sp>
        <p:nvSpPr>
          <p:cNvPr id="21" name="Rectangle 20"/>
          <p:cNvSpPr/>
          <p:nvPr/>
        </p:nvSpPr>
        <p:spPr>
          <a:xfrm>
            <a:off x="779588" y="5476967"/>
            <a:ext cx="2738147" cy="523220"/>
          </a:xfrm>
          <a:prstGeom prst="rect">
            <a:avLst/>
          </a:prstGeom>
        </p:spPr>
        <p:txBody>
          <a:bodyPr wrap="square">
            <a:spAutoFit/>
          </a:bodyPr>
          <a:lstStyle/>
          <a:p>
            <a:pPr algn="ct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Phase 2 </a:t>
            </a:r>
            <a:r>
              <a:rPr lang="en-CA" sz="1400" b="1"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Implementation </a:t>
            </a:r>
          </a:p>
          <a:p>
            <a:pPr algn="ctr"/>
            <a:r>
              <a:rPr lang="en-CA" sz="1400" b="1"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(2021-22 </a:t>
            </a: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and beyond</a:t>
            </a:r>
            <a:r>
              <a:rPr lang="en-CA" sz="1400" b="1"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3724302" y="5569300"/>
            <a:ext cx="7676669" cy="430887"/>
          </a:xfrm>
          <a:prstGeom prst="rect">
            <a:avLst/>
          </a:prstGeom>
          <a:noFill/>
        </p:spPr>
        <p:txBody>
          <a:bodyPr wrap="square" rtlCol="0">
            <a:spAutoFit/>
          </a:bodyPr>
          <a:lstStyle/>
          <a:p>
            <a:r>
              <a:rPr lang="en-CA" sz="1100" dirty="0">
                <a:solidFill>
                  <a:schemeClr val="tx1">
                    <a:lumMod val="85000"/>
                    <a:lumOff val="15000"/>
                  </a:schemeClr>
                </a:solidFill>
              </a:rPr>
              <a:t>In this phase PSC will continue to solicit feedback on the new recruitment solution to make further enhancements in key areas and improve the user experience</a:t>
            </a:r>
            <a:r>
              <a:rPr lang="en-CA" sz="1100" dirty="0" smtClean="0">
                <a:solidFill>
                  <a:schemeClr val="tx1">
                    <a:lumMod val="85000"/>
                    <a:lumOff val="15000"/>
                  </a:schemeClr>
                </a:solidFill>
              </a:rPr>
              <a:t>.</a:t>
            </a:r>
            <a:endParaRPr lang="en-CA" sz="1100" dirty="0">
              <a:solidFill>
                <a:schemeClr val="tx1">
                  <a:lumMod val="85000"/>
                  <a:lumOff val="15000"/>
                </a:schemeClr>
              </a:solidFill>
            </a:endParaRPr>
          </a:p>
        </p:txBody>
      </p:sp>
    </p:spTree>
    <p:extLst>
      <p:ext uri="{BB962C8B-B14F-4D97-AF65-F5344CB8AC3E}">
        <p14:creationId xmlns:p14="http://schemas.microsoft.com/office/powerpoint/2010/main" val="318727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6</a:t>
            </a:fld>
            <a:r>
              <a:rPr lang="en-CA" smtClean="0"/>
              <a:t> -</a:t>
            </a:r>
            <a:endParaRPr lang="en-CA" dirty="0"/>
          </a:p>
        </p:txBody>
      </p:sp>
      <p:sp>
        <p:nvSpPr>
          <p:cNvPr id="2" name="Title 1"/>
          <p:cNvSpPr>
            <a:spLocks noGrp="1"/>
          </p:cNvSpPr>
          <p:nvPr>
            <p:ph type="title"/>
          </p:nvPr>
        </p:nvSpPr>
        <p:spPr/>
        <p:txBody>
          <a:bodyPr>
            <a:normAutofit/>
          </a:bodyPr>
          <a:lstStyle/>
          <a:p>
            <a:r>
              <a:rPr lang="fr-CA" sz="4000" b="1" dirty="0" err="1" smtClean="0">
                <a:solidFill>
                  <a:srgbClr val="2D6576"/>
                </a:solidFill>
                <a:latin typeface="Franklin Gothic Medium" panose="020B0603020102020204" pitchFamily="34" charset="0"/>
              </a:rPr>
              <a:t>our</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work</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is</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Based</a:t>
            </a:r>
            <a:r>
              <a:rPr lang="fr-CA" sz="4000" b="1" dirty="0" smtClean="0">
                <a:solidFill>
                  <a:srgbClr val="2D6576"/>
                </a:solidFill>
                <a:latin typeface="Franklin Gothic Medium" panose="020B0603020102020204" pitchFamily="34" charset="0"/>
              </a:rPr>
              <a:t> on GC Digital Standards</a:t>
            </a:r>
            <a:endParaRPr lang="en-CA" sz="4000" dirty="0"/>
          </a:p>
        </p:txBody>
      </p:sp>
      <p:pic>
        <p:nvPicPr>
          <p:cNvPr id="7" name="Picture 1" descr="Logo bullet"/>
          <p:cNvPicPr>
            <a:picLocks noChangeAspect="1"/>
          </p:cNvPicPr>
          <p:nvPr/>
        </p:nvPicPr>
        <p:blipFill>
          <a:blip r:embed="rId3"/>
          <a:stretch>
            <a:fillRect/>
          </a:stretch>
        </p:blipFill>
        <p:spPr>
          <a:xfrm>
            <a:off x="1161656" y="2209012"/>
            <a:ext cx="689101" cy="693892"/>
          </a:xfrm>
          <a:prstGeom prst="rect">
            <a:avLst/>
          </a:prstGeom>
        </p:spPr>
      </p:pic>
      <p:sp>
        <p:nvSpPr>
          <p:cNvPr id="9" name="Text 1"/>
          <p:cNvSpPr txBox="1"/>
          <p:nvPr/>
        </p:nvSpPr>
        <p:spPr>
          <a:xfrm>
            <a:off x="1895222" y="2394713"/>
            <a:ext cx="3346807" cy="41393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Design with users</a:t>
            </a:r>
            <a:endParaRPr lang="en-CA" dirty="0">
              <a:latin typeface="Arial" panose="020B0604020202020204" pitchFamily="34" charset="0"/>
              <a:cs typeface="Arial" panose="020B0604020202020204" pitchFamily="34" charset="0"/>
            </a:endParaRPr>
          </a:p>
        </p:txBody>
      </p:sp>
      <p:pic>
        <p:nvPicPr>
          <p:cNvPr id="10" name="Picture 2" descr="Logo bullet"/>
          <p:cNvPicPr>
            <a:picLocks noChangeAspect="1"/>
          </p:cNvPicPr>
          <p:nvPr/>
        </p:nvPicPr>
        <p:blipFill>
          <a:blip r:embed="rId4"/>
          <a:stretch>
            <a:fillRect/>
          </a:stretch>
        </p:blipFill>
        <p:spPr>
          <a:xfrm>
            <a:off x="1183190" y="3053171"/>
            <a:ext cx="646032" cy="629840"/>
          </a:xfrm>
          <a:prstGeom prst="rect">
            <a:avLst/>
          </a:prstGeom>
        </p:spPr>
      </p:pic>
      <p:sp>
        <p:nvSpPr>
          <p:cNvPr id="11" name="Text 2"/>
          <p:cNvSpPr txBox="1"/>
          <p:nvPr/>
        </p:nvSpPr>
        <p:spPr>
          <a:xfrm>
            <a:off x="1895220" y="3180721"/>
            <a:ext cx="3740079" cy="41393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Iterate and improve frequently</a:t>
            </a:r>
            <a:endParaRPr lang="en-CA" dirty="0">
              <a:latin typeface="Arial" panose="020B0604020202020204" pitchFamily="34" charset="0"/>
              <a:cs typeface="Arial" panose="020B0604020202020204" pitchFamily="34" charset="0"/>
            </a:endParaRPr>
          </a:p>
        </p:txBody>
      </p:sp>
      <p:pic>
        <p:nvPicPr>
          <p:cNvPr id="12" name="Picture 3" descr="Logo bullet"/>
          <p:cNvPicPr>
            <a:picLocks noChangeAspect="1"/>
          </p:cNvPicPr>
          <p:nvPr/>
        </p:nvPicPr>
        <p:blipFill>
          <a:blip r:embed="rId5"/>
          <a:stretch>
            <a:fillRect/>
          </a:stretch>
        </p:blipFill>
        <p:spPr>
          <a:xfrm>
            <a:off x="1172423" y="3838016"/>
            <a:ext cx="667566" cy="640516"/>
          </a:xfrm>
          <a:prstGeom prst="rect">
            <a:avLst/>
          </a:prstGeom>
        </p:spPr>
      </p:pic>
      <p:sp>
        <p:nvSpPr>
          <p:cNvPr id="13" name="Text 3"/>
          <p:cNvSpPr txBox="1"/>
          <p:nvPr/>
        </p:nvSpPr>
        <p:spPr>
          <a:xfrm>
            <a:off x="1874601" y="3949685"/>
            <a:ext cx="3563814" cy="41393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Work in the open by default</a:t>
            </a:r>
            <a:endParaRPr lang="en-CA" dirty="0">
              <a:latin typeface="Arial" panose="020B0604020202020204" pitchFamily="34" charset="0"/>
              <a:cs typeface="Arial" panose="020B0604020202020204" pitchFamily="34" charset="0"/>
            </a:endParaRPr>
          </a:p>
        </p:txBody>
      </p:sp>
      <p:pic>
        <p:nvPicPr>
          <p:cNvPr id="14" name="Picture 4" descr="Logo bullet"/>
          <p:cNvPicPr>
            <a:picLocks noChangeAspect="1"/>
          </p:cNvPicPr>
          <p:nvPr/>
        </p:nvPicPr>
        <p:blipFill>
          <a:blip r:embed="rId6"/>
          <a:stretch>
            <a:fillRect/>
          </a:stretch>
        </p:blipFill>
        <p:spPr>
          <a:xfrm>
            <a:off x="1172423" y="4603791"/>
            <a:ext cx="667566" cy="672542"/>
          </a:xfrm>
          <a:prstGeom prst="rect">
            <a:avLst/>
          </a:prstGeom>
        </p:spPr>
      </p:pic>
      <p:sp>
        <p:nvSpPr>
          <p:cNvPr id="15" name="Text 4"/>
          <p:cNvSpPr txBox="1"/>
          <p:nvPr/>
        </p:nvSpPr>
        <p:spPr>
          <a:xfrm>
            <a:off x="1850756" y="4735300"/>
            <a:ext cx="3587659" cy="72438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Use open standards and solutions</a:t>
            </a:r>
            <a:endParaRPr lang="en-CA" dirty="0">
              <a:latin typeface="Arial" panose="020B0604020202020204" pitchFamily="34" charset="0"/>
              <a:cs typeface="Arial" panose="020B0604020202020204" pitchFamily="34" charset="0"/>
            </a:endParaRPr>
          </a:p>
        </p:txBody>
      </p:sp>
      <p:pic>
        <p:nvPicPr>
          <p:cNvPr id="16" name="Picture 5" descr="Logo bullet"/>
          <p:cNvPicPr>
            <a:picLocks noChangeAspect="1"/>
          </p:cNvPicPr>
          <p:nvPr/>
        </p:nvPicPr>
        <p:blipFill>
          <a:blip r:embed="rId7"/>
          <a:stretch>
            <a:fillRect/>
          </a:stretch>
        </p:blipFill>
        <p:spPr>
          <a:xfrm>
            <a:off x="1193958" y="5524017"/>
            <a:ext cx="646032" cy="640516"/>
          </a:xfrm>
          <a:prstGeom prst="rect">
            <a:avLst/>
          </a:prstGeom>
        </p:spPr>
      </p:pic>
      <p:sp>
        <p:nvSpPr>
          <p:cNvPr id="17" name="Text 5"/>
          <p:cNvSpPr txBox="1"/>
          <p:nvPr/>
        </p:nvSpPr>
        <p:spPr>
          <a:xfrm>
            <a:off x="1859156" y="5524017"/>
            <a:ext cx="3776143" cy="72438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Address security and privacy risks</a:t>
            </a:r>
            <a:endParaRPr lang="en-CA" dirty="0">
              <a:latin typeface="Arial" panose="020B0604020202020204" pitchFamily="34" charset="0"/>
              <a:cs typeface="Arial" panose="020B0604020202020204" pitchFamily="34" charset="0"/>
            </a:endParaRPr>
          </a:p>
        </p:txBody>
      </p:sp>
      <p:pic>
        <p:nvPicPr>
          <p:cNvPr id="18" name="Picture 6" descr="Logo bullet"/>
          <p:cNvPicPr>
            <a:picLocks noChangeAspect="1"/>
          </p:cNvPicPr>
          <p:nvPr/>
        </p:nvPicPr>
        <p:blipFill>
          <a:blip r:embed="rId8"/>
          <a:stretch>
            <a:fillRect/>
          </a:stretch>
        </p:blipFill>
        <p:spPr>
          <a:xfrm>
            <a:off x="6002295" y="2283739"/>
            <a:ext cx="646032" cy="619165"/>
          </a:xfrm>
          <a:prstGeom prst="rect">
            <a:avLst/>
          </a:prstGeom>
        </p:spPr>
      </p:pic>
      <p:sp>
        <p:nvSpPr>
          <p:cNvPr id="19" name="Text 6"/>
          <p:cNvSpPr txBox="1"/>
          <p:nvPr/>
        </p:nvSpPr>
        <p:spPr>
          <a:xfrm>
            <a:off x="6701083" y="2416485"/>
            <a:ext cx="3905588" cy="72438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Build in accessibility from the start</a:t>
            </a:r>
            <a:endParaRPr lang="en-CA" dirty="0">
              <a:latin typeface="Arial" panose="020B0604020202020204" pitchFamily="34" charset="0"/>
              <a:cs typeface="Arial" panose="020B0604020202020204" pitchFamily="34" charset="0"/>
            </a:endParaRPr>
          </a:p>
        </p:txBody>
      </p:sp>
      <p:pic>
        <p:nvPicPr>
          <p:cNvPr id="20" name="Picture 7" descr="Logo bullet"/>
          <p:cNvPicPr>
            <a:picLocks noChangeAspect="1"/>
          </p:cNvPicPr>
          <p:nvPr/>
        </p:nvPicPr>
        <p:blipFill>
          <a:blip r:embed="rId9"/>
          <a:stretch>
            <a:fillRect/>
          </a:stretch>
        </p:blipFill>
        <p:spPr>
          <a:xfrm>
            <a:off x="5986144" y="3018511"/>
            <a:ext cx="678334" cy="651191"/>
          </a:xfrm>
          <a:prstGeom prst="rect">
            <a:avLst/>
          </a:prstGeom>
        </p:spPr>
      </p:pic>
      <p:sp>
        <p:nvSpPr>
          <p:cNvPr id="21" name="Text 7"/>
          <p:cNvSpPr txBox="1"/>
          <p:nvPr/>
        </p:nvSpPr>
        <p:spPr>
          <a:xfrm>
            <a:off x="6701083" y="3191647"/>
            <a:ext cx="3787455" cy="72438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Empower staff to deliver services</a:t>
            </a:r>
            <a:endParaRPr lang="en-CA" dirty="0">
              <a:latin typeface="Arial" panose="020B0604020202020204" pitchFamily="34" charset="0"/>
              <a:cs typeface="Arial" panose="020B0604020202020204" pitchFamily="34" charset="0"/>
            </a:endParaRPr>
          </a:p>
        </p:txBody>
      </p:sp>
      <p:pic>
        <p:nvPicPr>
          <p:cNvPr id="22" name="Picture 8" descr="Logo bullet"/>
          <p:cNvPicPr>
            <a:picLocks noChangeAspect="1"/>
          </p:cNvPicPr>
          <p:nvPr/>
        </p:nvPicPr>
        <p:blipFill>
          <a:blip r:embed="rId10"/>
          <a:stretch>
            <a:fillRect/>
          </a:stretch>
        </p:blipFill>
        <p:spPr>
          <a:xfrm>
            <a:off x="6039980" y="3838016"/>
            <a:ext cx="624498" cy="619165"/>
          </a:xfrm>
          <a:prstGeom prst="rect">
            <a:avLst/>
          </a:prstGeom>
        </p:spPr>
      </p:pic>
      <p:sp>
        <p:nvSpPr>
          <p:cNvPr id="23" name="Text 8"/>
          <p:cNvSpPr txBox="1"/>
          <p:nvPr/>
        </p:nvSpPr>
        <p:spPr>
          <a:xfrm>
            <a:off x="6716884" y="3970610"/>
            <a:ext cx="3346807" cy="41393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Be good data stewards</a:t>
            </a:r>
            <a:endParaRPr lang="en-CA" dirty="0">
              <a:latin typeface="Arial" panose="020B0604020202020204" pitchFamily="34" charset="0"/>
              <a:cs typeface="Arial" panose="020B0604020202020204" pitchFamily="34" charset="0"/>
            </a:endParaRPr>
          </a:p>
        </p:txBody>
      </p:sp>
      <p:pic>
        <p:nvPicPr>
          <p:cNvPr id="24" name="Picture 9" descr="Logo bullet"/>
          <p:cNvPicPr>
            <a:picLocks noChangeAspect="1"/>
          </p:cNvPicPr>
          <p:nvPr/>
        </p:nvPicPr>
        <p:blipFill>
          <a:blip r:embed="rId11"/>
          <a:stretch>
            <a:fillRect/>
          </a:stretch>
        </p:blipFill>
        <p:spPr>
          <a:xfrm>
            <a:off x="5948459" y="4593155"/>
            <a:ext cx="753704" cy="672542"/>
          </a:xfrm>
          <a:prstGeom prst="rect">
            <a:avLst/>
          </a:prstGeom>
        </p:spPr>
      </p:pic>
      <p:sp>
        <p:nvSpPr>
          <p:cNvPr id="25" name="Text 9"/>
          <p:cNvSpPr txBox="1"/>
          <p:nvPr/>
        </p:nvSpPr>
        <p:spPr>
          <a:xfrm>
            <a:off x="6716884" y="4776362"/>
            <a:ext cx="3346807" cy="41393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Design ethical services</a:t>
            </a:r>
            <a:endParaRPr lang="en-CA" dirty="0">
              <a:latin typeface="Arial" panose="020B0604020202020204" pitchFamily="34" charset="0"/>
              <a:cs typeface="Arial" panose="020B0604020202020204" pitchFamily="34" charset="0"/>
            </a:endParaRPr>
          </a:p>
        </p:txBody>
      </p:sp>
      <p:pic>
        <p:nvPicPr>
          <p:cNvPr id="26" name="Picture 10" descr="Logo bullet"/>
          <p:cNvPicPr>
            <a:picLocks noChangeAspect="1"/>
          </p:cNvPicPr>
          <p:nvPr/>
        </p:nvPicPr>
        <p:blipFill>
          <a:blip r:embed="rId12"/>
          <a:stretch>
            <a:fillRect/>
          </a:stretch>
        </p:blipFill>
        <p:spPr>
          <a:xfrm>
            <a:off x="6002295" y="5375880"/>
            <a:ext cx="646032" cy="629840"/>
          </a:xfrm>
          <a:prstGeom prst="rect">
            <a:avLst/>
          </a:prstGeom>
        </p:spPr>
      </p:pic>
      <p:sp>
        <p:nvSpPr>
          <p:cNvPr id="27" name="Text 10"/>
          <p:cNvSpPr txBox="1"/>
          <p:nvPr/>
        </p:nvSpPr>
        <p:spPr>
          <a:xfrm>
            <a:off x="6698255" y="5582113"/>
            <a:ext cx="3346807" cy="41393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Collaborate widely</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544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7</a:t>
            </a:fld>
            <a:endParaRPr lang="en-CA"/>
          </a:p>
        </p:txBody>
      </p:sp>
      <p:sp>
        <p:nvSpPr>
          <p:cNvPr id="2" name="Title 1"/>
          <p:cNvSpPr>
            <a:spLocks noGrp="1"/>
          </p:cNvSpPr>
          <p:nvPr>
            <p:ph type="title"/>
          </p:nvPr>
        </p:nvSpPr>
        <p:spPr>
          <a:xfrm>
            <a:off x="909847" y="345374"/>
            <a:ext cx="9720072" cy="1499616"/>
          </a:xfrm>
        </p:spPr>
        <p:txBody>
          <a:bodyPr>
            <a:normAutofit/>
          </a:bodyPr>
          <a:lstStyle/>
          <a:p>
            <a:r>
              <a:rPr lang="en-CA" sz="4000" b="1" dirty="0" smtClean="0">
                <a:solidFill>
                  <a:srgbClr val="2D6576"/>
                </a:solidFill>
                <a:latin typeface="Calibri" panose="020F0502020204030204" pitchFamily="34" charset="0"/>
              </a:rPr>
              <a:t>we envision </a:t>
            </a:r>
            <a:r>
              <a:rPr lang="en-CA" sz="4000" b="1" dirty="0">
                <a:solidFill>
                  <a:srgbClr val="2D6576"/>
                </a:solidFill>
                <a:latin typeface="Calibri" panose="020F0502020204030204" pitchFamily="34" charset="0"/>
              </a:rPr>
              <a:t>a modern recruitment solution </a:t>
            </a:r>
            <a:r>
              <a:rPr lang="en-CA" sz="4000" b="1" dirty="0" smtClean="0">
                <a:solidFill>
                  <a:srgbClr val="2D6576"/>
                </a:solidFill>
                <a:latin typeface="Calibri" panose="020F0502020204030204" pitchFamily="34" charset="0"/>
              </a:rPr>
              <a:t>That Provides:</a:t>
            </a:r>
            <a:endParaRPr lang="en-CA" sz="4000" b="1" dirty="0">
              <a:solidFill>
                <a:srgbClr val="2D6576"/>
              </a:solidFill>
              <a:latin typeface="Calibri" panose="020F0502020204030204" pitchFamily="34" charset="0"/>
            </a:endParaRPr>
          </a:p>
        </p:txBody>
      </p:sp>
      <p:sp>
        <p:nvSpPr>
          <p:cNvPr id="3" name="Content Placeholder 2"/>
          <p:cNvSpPr>
            <a:spLocks noGrp="1"/>
          </p:cNvSpPr>
          <p:nvPr>
            <p:ph idx="1"/>
          </p:nvPr>
        </p:nvSpPr>
        <p:spPr>
          <a:xfrm>
            <a:off x="909847" y="1844990"/>
            <a:ext cx="11046106" cy="4281244"/>
          </a:xfrm>
        </p:spPr>
        <p:txBody>
          <a:bodyPr>
            <a:noAutofit/>
          </a:bodyPr>
          <a:lstStyle/>
          <a:p>
            <a:pPr>
              <a:buFont typeface="Wingdings" panose="05000000000000000000" pitchFamily="2" charset="2"/>
              <a:buChar char="ü"/>
            </a:pPr>
            <a:r>
              <a:rPr lang="en-CA" sz="2400" dirty="0">
                <a:latin typeface="Calibri" panose="020F0502020204030204" pitchFamily="34" charset="0"/>
              </a:rPr>
              <a:t>A seamless, intuitive experience for job seekers, hiring managers and HR professionals</a:t>
            </a:r>
          </a:p>
          <a:p>
            <a:pPr>
              <a:buFont typeface="Wingdings" panose="05000000000000000000" pitchFamily="2" charset="2"/>
              <a:buChar char="ü"/>
            </a:pPr>
            <a:r>
              <a:rPr lang="en-CA" sz="2400" dirty="0">
                <a:latin typeface="Calibri" panose="020F0502020204030204" pitchFamily="34" charset="0"/>
              </a:rPr>
              <a:t>All Canadians </a:t>
            </a:r>
            <a:r>
              <a:rPr lang="en-CA" sz="2400" dirty="0" smtClean="0">
                <a:latin typeface="Calibri" panose="020F0502020204030204" pitchFamily="34" charset="0"/>
              </a:rPr>
              <a:t>with a </a:t>
            </a:r>
            <a:r>
              <a:rPr lang="en-CA" sz="2400" dirty="0">
                <a:latin typeface="Calibri" panose="020F0502020204030204" pitchFamily="34" charset="0"/>
              </a:rPr>
              <a:t>more direct and equitable means of searching for and applying to government jobs</a:t>
            </a:r>
          </a:p>
          <a:p>
            <a:pPr>
              <a:buFont typeface="Wingdings" panose="05000000000000000000" pitchFamily="2" charset="2"/>
              <a:buChar char="ü"/>
            </a:pPr>
            <a:r>
              <a:rPr lang="en-CA" sz="2400" dirty="0">
                <a:latin typeface="Calibri" panose="020F0502020204030204" pitchFamily="34" charset="0"/>
              </a:rPr>
              <a:t>Support to persons with priority entitlement, including medically-released veterans</a:t>
            </a:r>
          </a:p>
          <a:p>
            <a:pPr>
              <a:buFont typeface="Wingdings" panose="05000000000000000000" pitchFamily="2" charset="2"/>
              <a:buChar char="ü"/>
            </a:pPr>
            <a:r>
              <a:rPr lang="en-CA" sz="2400" dirty="0">
                <a:latin typeface="Calibri" panose="020F0502020204030204" pitchFamily="34" charset="0"/>
              </a:rPr>
              <a:t>A single solution that is </a:t>
            </a:r>
            <a:r>
              <a:rPr lang="en-CA" sz="2400" dirty="0" smtClean="0">
                <a:latin typeface="Calibri" panose="020F0502020204030204" pitchFamily="34" charset="0"/>
              </a:rPr>
              <a:t>suitable </a:t>
            </a:r>
            <a:r>
              <a:rPr lang="en-CA" sz="2400" dirty="0">
                <a:latin typeface="Calibri" panose="020F0502020204030204" pitchFamily="34" charset="0"/>
              </a:rPr>
              <a:t>for all departments and agencies</a:t>
            </a:r>
          </a:p>
          <a:p>
            <a:pPr>
              <a:buFont typeface="Wingdings" panose="05000000000000000000" pitchFamily="2" charset="2"/>
              <a:buChar char="ü"/>
            </a:pPr>
            <a:r>
              <a:rPr lang="en-CA" sz="2400" dirty="0">
                <a:latin typeface="Calibri" panose="020F0502020204030204" pitchFamily="34" charset="0"/>
              </a:rPr>
              <a:t>Seamless interoperability with existing and future GC HR programs and systems</a:t>
            </a:r>
          </a:p>
          <a:p>
            <a:pPr>
              <a:buFont typeface="Wingdings" panose="05000000000000000000" pitchFamily="2" charset="2"/>
              <a:buChar char="ü"/>
            </a:pPr>
            <a:r>
              <a:rPr lang="en-CA" sz="2400" dirty="0">
                <a:latin typeface="Calibri" panose="020F0502020204030204" pitchFamily="34" charset="0"/>
              </a:rPr>
              <a:t>Alignment with digital principles of the GC to support the OneGC Digital Exchange Platform</a:t>
            </a:r>
          </a:p>
          <a:p>
            <a:pPr>
              <a:buFont typeface="Wingdings" panose="05000000000000000000" pitchFamily="2" charset="2"/>
              <a:buChar char="ü"/>
            </a:pPr>
            <a:r>
              <a:rPr lang="en-CA" sz="2400" dirty="0">
                <a:latin typeface="Calibri" panose="020F0502020204030204" pitchFamily="34" charset="0"/>
              </a:rPr>
              <a:t>Safeguarded and improved reporting to Parliament</a:t>
            </a:r>
          </a:p>
        </p:txBody>
      </p:sp>
    </p:spTree>
    <p:extLst>
      <p:ext uri="{BB962C8B-B14F-4D97-AF65-F5344CB8AC3E}">
        <p14:creationId xmlns:p14="http://schemas.microsoft.com/office/powerpoint/2010/main" val="325290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pPr/>
              <a:t>8</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541"/>
            <a:ext cx="13889392" cy="7808715"/>
          </a:xfrm>
          <a:prstGeom prst="rect">
            <a:avLst/>
          </a:prstGeom>
        </p:spPr>
      </p:pic>
      <p:sp>
        <p:nvSpPr>
          <p:cNvPr id="3" name="Title 2"/>
          <p:cNvSpPr>
            <a:spLocks noGrp="1"/>
          </p:cNvSpPr>
          <p:nvPr>
            <p:ph type="title"/>
          </p:nvPr>
        </p:nvSpPr>
        <p:spPr>
          <a:xfrm>
            <a:off x="319277" y="146624"/>
            <a:ext cx="9720072" cy="1499616"/>
          </a:xfrm>
        </p:spPr>
        <p:txBody>
          <a:bodyPr>
            <a:normAutofit/>
          </a:bodyPr>
          <a:lstStyle/>
          <a:p>
            <a:r>
              <a:rPr lang="en-CA" sz="4000" b="1" dirty="0" smtClean="0">
                <a:solidFill>
                  <a:srgbClr val="2D6576"/>
                </a:solidFill>
                <a:latin typeface="Franklin Gothic Medium" panose="020B0603020102020204" pitchFamily="34" charset="0"/>
              </a:rPr>
              <a:t>GC Jobs in Numbers</a:t>
            </a:r>
            <a:endParaRPr lang="en-CA" sz="4000" b="1" dirty="0">
              <a:solidFill>
                <a:srgbClr val="2D6576"/>
              </a:solidFill>
              <a:latin typeface="Franklin Gothic Medium" panose="020B0603020102020204" pitchFamily="34" charset="0"/>
            </a:endParaRPr>
          </a:p>
        </p:txBody>
      </p:sp>
      <p:sp>
        <p:nvSpPr>
          <p:cNvPr id="7" name="TextBox 6"/>
          <p:cNvSpPr txBox="1"/>
          <p:nvPr/>
        </p:nvSpPr>
        <p:spPr>
          <a:xfrm>
            <a:off x="1774371" y="2389646"/>
            <a:ext cx="1826078" cy="707886"/>
          </a:xfrm>
          <a:prstGeom prst="rect">
            <a:avLst/>
          </a:prstGeom>
          <a:noFill/>
        </p:spPr>
        <p:txBody>
          <a:bodyPr wrap="square" rtlCol="0">
            <a:spAutoFit/>
          </a:bodyPr>
          <a:lstStyle/>
          <a:p>
            <a:r>
              <a:rPr lang="en-CA" sz="4000" dirty="0" smtClean="0">
                <a:solidFill>
                  <a:schemeClr val="tx1">
                    <a:lumMod val="75000"/>
                    <a:lumOff val="25000"/>
                  </a:schemeClr>
                </a:solidFill>
                <a:latin typeface="Arial Black" panose="020B0A04020102020204" pitchFamily="34" charset="0"/>
              </a:rPr>
              <a:t>2000</a:t>
            </a:r>
            <a:endParaRPr lang="en-CA" sz="4000" dirty="0">
              <a:solidFill>
                <a:schemeClr val="tx1">
                  <a:lumMod val="75000"/>
                  <a:lumOff val="25000"/>
                </a:schemeClr>
              </a:solidFill>
              <a:latin typeface="Arial Black" panose="020B0A04020102020204" pitchFamily="34" charset="0"/>
            </a:endParaRPr>
          </a:p>
        </p:txBody>
      </p:sp>
      <p:sp>
        <p:nvSpPr>
          <p:cNvPr id="8" name="TextBox 7"/>
          <p:cNvSpPr txBox="1"/>
          <p:nvPr/>
        </p:nvSpPr>
        <p:spPr>
          <a:xfrm>
            <a:off x="1602921" y="2894463"/>
            <a:ext cx="1905000" cy="646331"/>
          </a:xfrm>
          <a:prstGeom prst="rect">
            <a:avLst/>
          </a:prstGeom>
          <a:noFill/>
        </p:spPr>
        <p:txBody>
          <a:bodyPr wrap="square" rtlCol="0">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HR PROFESSIONAL USE THE SYSTEM</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3771899" y="1741946"/>
            <a:ext cx="1826078"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1.8M</a:t>
            </a:r>
            <a:endParaRPr lang="en-CA" sz="4800" dirty="0">
              <a:solidFill>
                <a:schemeClr val="tx1">
                  <a:lumMod val="75000"/>
                  <a:lumOff val="25000"/>
                </a:schemeClr>
              </a:solidFill>
              <a:latin typeface="Arial Black" panose="020B0A04020102020204" pitchFamily="34" charset="0"/>
            </a:endParaRPr>
          </a:p>
        </p:txBody>
      </p:sp>
      <p:sp>
        <p:nvSpPr>
          <p:cNvPr id="10" name="TextBox 9"/>
          <p:cNvSpPr txBox="1"/>
          <p:nvPr/>
        </p:nvSpPr>
        <p:spPr>
          <a:xfrm>
            <a:off x="3600449" y="2428208"/>
            <a:ext cx="2344511" cy="707886"/>
          </a:xfrm>
          <a:prstGeom prst="rect">
            <a:avLst/>
          </a:prstGeom>
          <a:noFill/>
        </p:spPr>
        <p:txBody>
          <a:bodyPr wrap="square" rtlCol="0">
            <a:spAutoFit/>
          </a:bodyPr>
          <a:lstStyle/>
          <a:p>
            <a:pPr algn="ctr"/>
            <a:r>
              <a:rPr lang="en-CA" sz="2000" dirty="0" smtClean="0">
                <a:solidFill>
                  <a:schemeClr val="tx1">
                    <a:lumMod val="75000"/>
                    <a:lumOff val="25000"/>
                  </a:schemeClr>
                </a:solidFill>
                <a:latin typeface="Calibri" panose="020F0502020204030204" pitchFamily="34" charset="0"/>
                <a:cs typeface="Calibri" panose="020F0502020204030204" pitchFamily="34" charset="0"/>
              </a:rPr>
              <a:t>ACTIVE APPLICANT ACCOUNT</a:t>
            </a:r>
            <a:endParaRPr lang="en-CA"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6053911" y="2458985"/>
            <a:ext cx="1352941"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7K</a:t>
            </a:r>
            <a:endParaRPr lang="en-CA" sz="4800" dirty="0">
              <a:solidFill>
                <a:schemeClr val="tx1">
                  <a:lumMod val="75000"/>
                  <a:lumOff val="25000"/>
                </a:schemeClr>
              </a:solidFill>
              <a:latin typeface="Arial Black" panose="020B0A04020102020204" pitchFamily="34" charset="0"/>
            </a:endParaRPr>
          </a:p>
        </p:txBody>
      </p:sp>
      <p:sp>
        <p:nvSpPr>
          <p:cNvPr id="11" name="TextBox 10"/>
          <p:cNvSpPr txBox="1"/>
          <p:nvPr/>
        </p:nvSpPr>
        <p:spPr>
          <a:xfrm>
            <a:off x="5720442" y="3136094"/>
            <a:ext cx="1905000" cy="307777"/>
          </a:xfrm>
          <a:prstGeom prst="rect">
            <a:avLst/>
          </a:prstGeom>
          <a:noFill/>
        </p:spPr>
        <p:txBody>
          <a:bodyPr wrap="square" rtlCol="0">
            <a:spAutoFit/>
          </a:bodyPr>
          <a:lstStyle/>
          <a:p>
            <a:pPr algn="ctr"/>
            <a:r>
              <a:rPr lang="en-CA" sz="1400" dirty="0" smtClean="0">
                <a:solidFill>
                  <a:schemeClr val="tx1">
                    <a:lumMod val="75000"/>
                    <a:lumOff val="25000"/>
                  </a:schemeClr>
                </a:solidFill>
                <a:latin typeface="Calibri" panose="020F0502020204030204" pitchFamily="34" charset="0"/>
                <a:cs typeface="Calibri" panose="020F0502020204030204" pitchFamily="34" charset="0"/>
              </a:rPr>
              <a:t>JOB ADVERTISEMENTS</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7349311" y="1142994"/>
            <a:ext cx="1473560"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115</a:t>
            </a:r>
            <a:endParaRPr lang="en-CA" sz="4800" dirty="0">
              <a:solidFill>
                <a:schemeClr val="tx1">
                  <a:lumMod val="75000"/>
                  <a:lumOff val="25000"/>
                </a:schemeClr>
              </a:solidFill>
              <a:latin typeface="Arial Black" panose="020B0A04020102020204" pitchFamily="34" charset="0"/>
            </a:endParaRPr>
          </a:p>
        </p:txBody>
      </p:sp>
      <p:sp>
        <p:nvSpPr>
          <p:cNvPr id="16" name="TextBox 15"/>
          <p:cNvSpPr txBox="1"/>
          <p:nvPr/>
        </p:nvSpPr>
        <p:spPr>
          <a:xfrm>
            <a:off x="7470368" y="1785601"/>
            <a:ext cx="2128158" cy="707886"/>
          </a:xfrm>
          <a:prstGeom prst="rect">
            <a:avLst/>
          </a:prstGeom>
          <a:noFill/>
        </p:spPr>
        <p:txBody>
          <a:bodyPr wrap="square" rtlCol="0">
            <a:spAutoFit/>
          </a:bodyPr>
          <a:lstStyle/>
          <a:p>
            <a:r>
              <a:rPr lang="en-CA" sz="2000" dirty="0" smtClean="0">
                <a:solidFill>
                  <a:schemeClr val="tx1">
                    <a:lumMod val="75000"/>
                    <a:lumOff val="25000"/>
                  </a:schemeClr>
                </a:solidFill>
                <a:latin typeface="Calibri" panose="020F0502020204030204" pitchFamily="34" charset="0"/>
                <a:cs typeface="Calibri" panose="020F0502020204030204" pitchFamily="34" charset="0"/>
              </a:rPr>
              <a:t>DEPARTMENTS &amp; AGENCIES</a:t>
            </a:r>
            <a:endParaRPr lang="en-CA"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Rectangle 22"/>
          <p:cNvSpPr/>
          <p:nvPr/>
        </p:nvSpPr>
        <p:spPr>
          <a:xfrm>
            <a:off x="3531918" y="4145297"/>
            <a:ext cx="957314"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2017-18</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5" name="Rectangle 24"/>
          <p:cNvSpPr/>
          <p:nvPr/>
        </p:nvSpPr>
        <p:spPr>
          <a:xfrm>
            <a:off x="3521375" y="4398292"/>
            <a:ext cx="1636987" cy="707886"/>
          </a:xfrm>
          <a:prstGeom prst="rect">
            <a:avLst/>
          </a:prstGeom>
        </p:spPr>
        <p:txBody>
          <a:bodyPr wrap="none">
            <a:spAutoFit/>
          </a:bodyPr>
          <a:lstStyle/>
          <a:p>
            <a:r>
              <a:rPr lang="en-CA" sz="4000" dirty="0" smtClean="0">
                <a:solidFill>
                  <a:schemeClr val="tx1">
                    <a:lumMod val="75000"/>
                    <a:lumOff val="25000"/>
                  </a:schemeClr>
                </a:solidFill>
                <a:latin typeface="Arial Black" panose="020B0A04020102020204" pitchFamily="34" charset="0"/>
              </a:rPr>
              <a:t>500K</a:t>
            </a:r>
            <a:endParaRPr lang="en-CA" sz="4000" dirty="0">
              <a:solidFill>
                <a:schemeClr val="tx1">
                  <a:lumMod val="75000"/>
                  <a:lumOff val="25000"/>
                </a:schemeClr>
              </a:solidFill>
              <a:latin typeface="Arial Black" panose="020B0A04020102020204" pitchFamily="34" charset="0"/>
            </a:endParaRPr>
          </a:p>
        </p:txBody>
      </p:sp>
      <p:sp>
        <p:nvSpPr>
          <p:cNvPr id="24" name="Rectangle 23"/>
          <p:cNvSpPr/>
          <p:nvPr/>
        </p:nvSpPr>
        <p:spPr>
          <a:xfrm>
            <a:off x="3543116" y="4987335"/>
            <a:ext cx="1929952"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JOB APPLICATIONS</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9" name="Rectangle 18"/>
          <p:cNvSpPr/>
          <p:nvPr/>
        </p:nvSpPr>
        <p:spPr>
          <a:xfrm>
            <a:off x="6497904" y="4147254"/>
            <a:ext cx="1547218" cy="1107996"/>
          </a:xfrm>
          <a:prstGeom prst="rect">
            <a:avLst/>
          </a:prstGeom>
        </p:spPr>
        <p:txBody>
          <a:bodyPr wrap="none">
            <a:spAutoFit/>
          </a:bodyPr>
          <a:lstStyle/>
          <a:p>
            <a:r>
              <a:rPr lang="en-CA" sz="6600" dirty="0" smtClean="0">
                <a:solidFill>
                  <a:schemeClr val="tx1">
                    <a:lumMod val="75000"/>
                    <a:lumOff val="25000"/>
                  </a:schemeClr>
                </a:solidFill>
                <a:latin typeface="Arial Black" panose="020B0A04020102020204" pitchFamily="34" charset="0"/>
              </a:rPr>
              <a:t>9M</a:t>
            </a:r>
            <a:endParaRPr lang="en-CA" sz="6600" dirty="0">
              <a:solidFill>
                <a:schemeClr val="tx1">
                  <a:lumMod val="75000"/>
                  <a:lumOff val="25000"/>
                </a:schemeClr>
              </a:solidFill>
              <a:latin typeface="Arial Black" panose="020B0A04020102020204" pitchFamily="34" charset="0"/>
            </a:endParaRPr>
          </a:p>
        </p:txBody>
      </p:sp>
      <p:sp>
        <p:nvSpPr>
          <p:cNvPr id="21" name="Rectangle 20"/>
          <p:cNvSpPr/>
          <p:nvPr/>
        </p:nvSpPr>
        <p:spPr>
          <a:xfrm>
            <a:off x="6142839" y="5047009"/>
            <a:ext cx="2257349" cy="461665"/>
          </a:xfrm>
          <a:prstGeom prst="rect">
            <a:avLst/>
          </a:prstGeom>
        </p:spPr>
        <p:txBody>
          <a:bodyPr wrap="none">
            <a:spAutoFit/>
          </a:bodyPr>
          <a:lstStyle/>
          <a:p>
            <a:r>
              <a:rPr lang="en-CA" sz="2400" dirty="0" smtClean="0">
                <a:solidFill>
                  <a:schemeClr val="tx1">
                    <a:lumMod val="75000"/>
                    <a:lumOff val="25000"/>
                  </a:schemeClr>
                </a:solidFill>
                <a:latin typeface="Calibri" panose="020F0502020204030204" pitchFamily="34" charset="0"/>
                <a:cs typeface="Calibri" panose="020F0502020204030204" pitchFamily="34" charset="0"/>
              </a:rPr>
              <a:t>VIEWS PER YEAR</a:t>
            </a:r>
            <a:endParaRPr lang="en-CA"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7"/>
          <p:cNvSpPr/>
          <p:nvPr/>
        </p:nvSpPr>
        <p:spPr>
          <a:xfrm>
            <a:off x="8534447" y="3821826"/>
            <a:ext cx="1784463" cy="769441"/>
          </a:xfrm>
          <a:prstGeom prst="rect">
            <a:avLst/>
          </a:prstGeom>
        </p:spPr>
        <p:txBody>
          <a:bodyPr wrap="none">
            <a:spAutoFit/>
          </a:bodyPr>
          <a:lstStyle/>
          <a:p>
            <a:r>
              <a:rPr lang="en-CA" sz="4400" dirty="0" smtClean="0">
                <a:solidFill>
                  <a:schemeClr val="tx1">
                    <a:lumMod val="75000"/>
                    <a:lumOff val="25000"/>
                  </a:schemeClr>
                </a:solidFill>
                <a:latin typeface="Arial Black" panose="020B0A04020102020204" pitchFamily="34" charset="0"/>
              </a:rPr>
              <a:t>655K</a:t>
            </a:r>
            <a:endParaRPr lang="en-CA" sz="4400" dirty="0">
              <a:solidFill>
                <a:schemeClr val="tx1">
                  <a:lumMod val="75000"/>
                  <a:lumOff val="25000"/>
                </a:schemeClr>
              </a:solidFill>
              <a:latin typeface="Arial Black" panose="020B0A04020102020204" pitchFamily="34" charset="0"/>
            </a:endParaRPr>
          </a:p>
        </p:txBody>
      </p:sp>
      <p:sp>
        <p:nvSpPr>
          <p:cNvPr id="17" name="TextBox 16"/>
          <p:cNvSpPr txBox="1"/>
          <p:nvPr/>
        </p:nvSpPr>
        <p:spPr>
          <a:xfrm>
            <a:off x="8915399" y="4409931"/>
            <a:ext cx="2247901" cy="523220"/>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USERS HAVING LOGGED IN OVER THE LAST YEAR</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868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9</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3" y="61656"/>
            <a:ext cx="12224221" cy="6872544"/>
          </a:xfrm>
          <a:prstGeom prst="rect">
            <a:avLst/>
          </a:prstGeom>
        </p:spPr>
      </p:pic>
      <p:sp>
        <p:nvSpPr>
          <p:cNvPr id="22" name="Title 1"/>
          <p:cNvSpPr>
            <a:spLocks noGrp="1"/>
          </p:cNvSpPr>
          <p:nvPr>
            <p:ph type="title"/>
          </p:nvPr>
        </p:nvSpPr>
        <p:spPr>
          <a:xfrm>
            <a:off x="330601" y="74131"/>
            <a:ext cx="9876188" cy="863544"/>
          </a:xfrm>
        </p:spPr>
        <p:txBody>
          <a:bodyPr>
            <a:noAutofit/>
          </a:bodyPr>
          <a:lstStyle/>
          <a:p>
            <a:r>
              <a:rPr lang="en-CA" sz="4000" b="1" dirty="0">
                <a:solidFill>
                  <a:srgbClr val="2D6576"/>
                </a:solidFill>
                <a:latin typeface="Franklin Gothic Medium" panose="020B0603020102020204" pitchFamily="34" charset="0"/>
              </a:rPr>
              <a:t>What we’ve heard from users…</a:t>
            </a:r>
          </a:p>
        </p:txBody>
      </p:sp>
      <p:pic>
        <p:nvPicPr>
          <p:cNvPr id="24" name="Picture 23" title="What we've heard from Job Seekers"/>
          <p:cNvPicPr>
            <a:picLocks noChangeAspect="1"/>
          </p:cNvPicPr>
          <p:nvPr/>
        </p:nvPicPr>
        <p:blipFill rotWithShape="1">
          <a:blip r:embed="rId3">
            <a:extLst>
              <a:ext uri="{28A0092B-C50C-407E-A947-70E740481C1C}">
                <a14:useLocalDpi xmlns:a14="http://schemas.microsoft.com/office/drawing/2010/main" val="0"/>
              </a:ext>
            </a:extLst>
          </a:blip>
          <a:srcRect l="23548" t="2858" r="52581" b="87966"/>
          <a:stretch/>
        </p:blipFill>
        <p:spPr>
          <a:xfrm>
            <a:off x="0" y="6015790"/>
            <a:ext cx="2671010" cy="577516"/>
          </a:xfrm>
          <a:prstGeom prst="rect">
            <a:avLst/>
          </a:prstGeom>
        </p:spPr>
      </p:pic>
      <p:sp>
        <p:nvSpPr>
          <p:cNvPr id="8" name="TextBox 7"/>
          <p:cNvSpPr txBox="1"/>
          <p:nvPr/>
        </p:nvSpPr>
        <p:spPr>
          <a:xfrm>
            <a:off x="1404258" y="1458685"/>
            <a:ext cx="1605642" cy="738664"/>
          </a:xfrm>
          <a:prstGeom prst="rect">
            <a:avLst/>
          </a:prstGeom>
          <a:noFill/>
        </p:spPr>
        <p:txBody>
          <a:bodyPr wrap="square" rtlCol="0">
            <a:spAutoFit/>
          </a:bodyPr>
          <a:lstStyle/>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“More </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interactive</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and </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engaging</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job site”</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2585358" y="2235803"/>
            <a:ext cx="1605642" cy="1200329"/>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“More </a:t>
            </a:r>
            <a:r>
              <a:rPr lang="en-CA" b="1" dirty="0" smtClean="0">
                <a:solidFill>
                  <a:schemeClr val="tx1">
                    <a:lumMod val="85000"/>
                    <a:lumOff val="15000"/>
                  </a:schemeClr>
                </a:solidFill>
                <a:latin typeface="Calibri" panose="020F0502020204030204" pitchFamily="34" charset="0"/>
                <a:cs typeface="Calibri" panose="020F0502020204030204" pitchFamily="34" charset="0"/>
              </a:rPr>
              <a:t>regular</a:t>
            </a:r>
            <a:r>
              <a:rPr lang="en-CA" dirty="0" smtClean="0">
                <a:solidFill>
                  <a:schemeClr val="tx1">
                    <a:lumMod val="85000"/>
                    <a:lumOff val="15000"/>
                  </a:schemeClr>
                </a:solidFill>
                <a:latin typeface="Calibri" panose="020F0502020204030204" pitchFamily="34" charset="0"/>
                <a:cs typeface="Calibri" panose="020F0502020204030204" pitchFamily="34" charset="0"/>
              </a:rPr>
              <a:t> </a:t>
            </a:r>
            <a:r>
              <a:rPr lang="en-CA" b="1" dirty="0" smtClean="0">
                <a:solidFill>
                  <a:schemeClr val="tx1">
                    <a:lumMod val="85000"/>
                    <a:lumOff val="15000"/>
                  </a:schemeClr>
                </a:solidFill>
                <a:latin typeface="Calibri" panose="020F0502020204030204" pitchFamily="34" charset="0"/>
                <a:cs typeface="Calibri" panose="020F0502020204030204" pitchFamily="34" charset="0"/>
              </a:rPr>
              <a:t>updates</a:t>
            </a:r>
            <a:r>
              <a:rPr lang="en-CA" dirty="0" smtClean="0">
                <a:solidFill>
                  <a:schemeClr val="tx1">
                    <a:lumMod val="85000"/>
                    <a:lumOff val="15000"/>
                  </a:schemeClr>
                </a:solidFill>
                <a:latin typeface="Calibri" panose="020F0502020204030204" pitchFamily="34" charset="0"/>
                <a:cs typeface="Calibri" panose="020F0502020204030204" pitchFamily="34" charset="0"/>
              </a:rPr>
              <a:t> on the application status”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3399067" y="1243241"/>
            <a:ext cx="1834242" cy="430887"/>
          </a:xfrm>
          <a:prstGeom prst="rect">
            <a:avLst/>
          </a:prstGeom>
          <a:noFill/>
        </p:spPr>
        <p:txBody>
          <a:bodyPr wrap="square" rtlCol="0">
            <a:spAutoFit/>
          </a:bodyPr>
          <a:lstStyle/>
          <a:p>
            <a:pPr algn="ctr"/>
            <a:r>
              <a:rPr lang="en-CA" sz="1100" dirty="0" smtClean="0">
                <a:solidFill>
                  <a:schemeClr val="tx1">
                    <a:lumMod val="85000"/>
                    <a:lumOff val="15000"/>
                  </a:schemeClr>
                </a:solidFill>
                <a:latin typeface="Calibri" panose="020F0502020204030204" pitchFamily="34" charset="0"/>
                <a:cs typeface="Calibri" panose="020F0502020204030204" pitchFamily="34" charset="0"/>
              </a:rPr>
              <a:t>“Simpler </a:t>
            </a:r>
            <a:r>
              <a:rPr lang="en-CA" sz="1100" b="1" dirty="0" smtClean="0">
                <a:solidFill>
                  <a:schemeClr val="tx1">
                    <a:lumMod val="85000"/>
                    <a:lumOff val="15000"/>
                  </a:schemeClr>
                </a:solidFill>
                <a:latin typeface="Calibri" panose="020F0502020204030204" pitchFamily="34" charset="0"/>
                <a:cs typeface="Calibri" panose="020F0502020204030204" pitchFamily="34" charset="0"/>
              </a:rPr>
              <a:t>advertisements</a:t>
            </a:r>
            <a:r>
              <a:rPr lang="en-CA" sz="1100" dirty="0" smtClean="0">
                <a:solidFill>
                  <a:schemeClr val="tx1">
                    <a:lumMod val="85000"/>
                    <a:lumOff val="15000"/>
                  </a:schemeClr>
                </a:solidFill>
                <a:latin typeface="Calibri" panose="020F0502020204030204" pitchFamily="34" charset="0"/>
                <a:cs typeface="Calibri" panose="020F0502020204030204" pitchFamily="34" charset="0"/>
              </a:rPr>
              <a:t> simpler </a:t>
            </a:r>
            <a:r>
              <a:rPr lang="en-CA" sz="1100" b="1" dirty="0" smtClean="0">
                <a:solidFill>
                  <a:schemeClr val="tx1">
                    <a:lumMod val="85000"/>
                    <a:lumOff val="15000"/>
                  </a:schemeClr>
                </a:solidFill>
                <a:latin typeface="Calibri" panose="020F0502020204030204" pitchFamily="34" charset="0"/>
                <a:cs typeface="Calibri" panose="020F0502020204030204" pitchFamily="34" charset="0"/>
              </a:rPr>
              <a:t>language</a:t>
            </a:r>
            <a:r>
              <a:rPr lang="en-CA" sz="11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1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4022271" y="3320663"/>
            <a:ext cx="1915886" cy="707886"/>
          </a:xfrm>
          <a:prstGeom prst="rect">
            <a:avLst/>
          </a:prstGeom>
          <a:noFill/>
        </p:spPr>
        <p:txBody>
          <a:bodyPr wrap="square" rtlCol="0">
            <a:spAutoFit/>
          </a:bodyPr>
          <a:lstStyle/>
          <a:p>
            <a:pPr algn="ctr"/>
            <a:r>
              <a:rPr lang="en-CA" sz="2000" dirty="0" smtClean="0">
                <a:solidFill>
                  <a:schemeClr val="tx1">
                    <a:lumMod val="85000"/>
                    <a:lumOff val="15000"/>
                  </a:schemeClr>
                </a:solidFill>
                <a:latin typeface="Calibri" panose="020F0502020204030204" pitchFamily="34" charset="0"/>
                <a:cs typeface="Calibri" panose="020F0502020204030204" pitchFamily="34" charset="0"/>
              </a:rPr>
              <a:t>“Ability to </a:t>
            </a:r>
            <a:r>
              <a:rPr lang="en-CA" sz="2000" b="1" dirty="0" smtClean="0">
                <a:solidFill>
                  <a:schemeClr val="tx1">
                    <a:lumMod val="85000"/>
                    <a:lumOff val="15000"/>
                  </a:schemeClr>
                </a:solidFill>
                <a:latin typeface="Calibri" panose="020F0502020204030204" pitchFamily="34" charset="0"/>
                <a:cs typeface="Calibri" panose="020F0502020204030204" pitchFamily="34" charset="0"/>
              </a:rPr>
              <a:t>reuse</a:t>
            </a:r>
            <a:r>
              <a:rPr lang="en-CA" sz="2000" dirty="0" smtClean="0">
                <a:solidFill>
                  <a:schemeClr val="tx1">
                    <a:lumMod val="85000"/>
                    <a:lumOff val="15000"/>
                  </a:schemeClr>
                </a:solidFill>
                <a:latin typeface="Calibri" panose="020F0502020204030204" pitchFamily="34" charset="0"/>
                <a:cs typeface="Calibri" panose="020F0502020204030204" pitchFamily="34" charset="0"/>
              </a:rPr>
              <a:t> </a:t>
            </a:r>
            <a:r>
              <a:rPr lang="en-CA" sz="2000" b="1" dirty="0" smtClean="0">
                <a:solidFill>
                  <a:schemeClr val="tx1">
                    <a:lumMod val="85000"/>
                    <a:lumOff val="15000"/>
                  </a:schemeClr>
                </a:solidFill>
                <a:latin typeface="Calibri" panose="020F0502020204030204" pitchFamily="34" charset="0"/>
                <a:cs typeface="Calibri" panose="020F0502020204030204" pitchFamily="34" charset="0"/>
              </a:rPr>
              <a:t>information</a:t>
            </a:r>
            <a:r>
              <a:rPr lang="en-CA" sz="20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2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3156857" y="5019709"/>
            <a:ext cx="1915886" cy="923330"/>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a:t>
            </a:r>
            <a:r>
              <a:rPr lang="en-CA" b="1" dirty="0" smtClean="0">
                <a:solidFill>
                  <a:schemeClr val="tx1">
                    <a:lumMod val="85000"/>
                    <a:lumOff val="15000"/>
                  </a:schemeClr>
                </a:solidFill>
                <a:latin typeface="Calibri" panose="020F0502020204030204" pitchFamily="34" charset="0"/>
                <a:cs typeface="Calibri" panose="020F0502020204030204" pitchFamily="34" charset="0"/>
              </a:rPr>
              <a:t>Improved awareness </a:t>
            </a:r>
            <a:r>
              <a:rPr lang="en-CA" dirty="0" smtClean="0">
                <a:solidFill>
                  <a:schemeClr val="tx1">
                    <a:lumMod val="85000"/>
                    <a:lumOff val="15000"/>
                  </a:schemeClr>
                </a:solidFill>
                <a:latin typeface="Calibri" panose="020F0502020204030204" pitchFamily="34" charset="0"/>
                <a:cs typeface="Calibri" panose="020F0502020204030204" pitchFamily="34" charset="0"/>
              </a:rPr>
              <a:t>of opportunities”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1387929" y="4107948"/>
            <a:ext cx="1894113"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Better understanding </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of process and timelines”</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23" name="Picture 22" title="What we've heard from Hiring Managers"/>
          <p:cNvPicPr>
            <a:picLocks noChangeAspect="1"/>
          </p:cNvPicPr>
          <p:nvPr/>
        </p:nvPicPr>
        <p:blipFill rotWithShape="1">
          <a:blip r:embed="rId3">
            <a:extLst>
              <a:ext uri="{28A0092B-C50C-407E-A947-70E740481C1C}">
                <a14:useLocalDpi xmlns:a14="http://schemas.microsoft.com/office/drawing/2010/main" val="0"/>
              </a:ext>
            </a:extLst>
          </a:blip>
          <a:srcRect l="54516" r="18172" b="84525"/>
          <a:stretch/>
        </p:blipFill>
        <p:spPr>
          <a:xfrm>
            <a:off x="9217621" y="48219"/>
            <a:ext cx="3056022" cy="974003"/>
          </a:xfrm>
          <a:prstGeom prst="rect">
            <a:avLst/>
          </a:prstGeom>
        </p:spPr>
      </p:pic>
      <p:sp>
        <p:nvSpPr>
          <p:cNvPr id="15" name="TextBox 14"/>
          <p:cNvSpPr txBox="1"/>
          <p:nvPr/>
        </p:nvSpPr>
        <p:spPr>
          <a:xfrm>
            <a:off x="6466114" y="4834652"/>
            <a:ext cx="1915886"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Improved communication </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mechanisms with candidates”</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6053881" y="3497928"/>
            <a:ext cx="1915886" cy="830997"/>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“Mechanisms</a:t>
            </a:r>
          </a:p>
          <a:p>
            <a:pPr algn="ctr"/>
            <a:r>
              <a:rPr lang="en-CA" sz="1600" dirty="0">
                <a:solidFill>
                  <a:schemeClr val="tx1">
                    <a:lumMod val="85000"/>
                    <a:lumOff val="15000"/>
                  </a:schemeClr>
                </a:solidFill>
                <a:latin typeface="Calibri" panose="020F0502020204030204" pitchFamily="34" charset="0"/>
                <a:cs typeface="Calibri" panose="020F0502020204030204" pitchFamily="34" charset="0"/>
              </a:rPr>
              <a:t>t</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o </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attract passive candidates</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5596681" y="2457531"/>
            <a:ext cx="1915886" cy="461665"/>
          </a:xfrm>
          <a:prstGeom prst="rect">
            <a:avLst/>
          </a:prstGeom>
          <a:noFill/>
        </p:spPr>
        <p:txBody>
          <a:bodyPr wrap="square" rtlCol="0">
            <a:spAutoFit/>
          </a:bodyPr>
          <a:lstStyle/>
          <a:p>
            <a:pPr algn="ctr"/>
            <a:r>
              <a:rPr lang="en-CA" sz="12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200" b="1" dirty="0" smtClean="0">
                <a:solidFill>
                  <a:schemeClr val="tx1">
                    <a:lumMod val="85000"/>
                    <a:lumOff val="15000"/>
                  </a:schemeClr>
                </a:solidFill>
                <a:latin typeface="Calibri" panose="020F0502020204030204" pitchFamily="34" charset="0"/>
                <a:cs typeface="Calibri" panose="020F0502020204030204" pitchFamily="34" charset="0"/>
              </a:rPr>
              <a:t>Improved</a:t>
            </a:r>
            <a:r>
              <a:rPr lang="en-CA" sz="1200" dirty="0" smtClean="0">
                <a:solidFill>
                  <a:schemeClr val="tx1">
                    <a:lumMod val="85000"/>
                    <a:lumOff val="15000"/>
                  </a:schemeClr>
                </a:solidFill>
                <a:latin typeface="Calibri" panose="020F0502020204030204" pitchFamily="34" charset="0"/>
                <a:cs typeface="Calibri" panose="020F0502020204030204" pitchFamily="34" charset="0"/>
              </a:rPr>
              <a:t> timeline to shortlist candidates”</a:t>
            </a:r>
            <a:endParaRPr lang="en-CA" sz="1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Box 17"/>
          <p:cNvSpPr txBox="1"/>
          <p:nvPr/>
        </p:nvSpPr>
        <p:spPr>
          <a:xfrm>
            <a:off x="7905038" y="2897523"/>
            <a:ext cx="1915886"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Better understanding</a:t>
            </a:r>
          </a:p>
          <a:p>
            <a:pPr algn="ctr"/>
            <a:r>
              <a:rPr lang="en-CA" sz="1600" dirty="0">
                <a:solidFill>
                  <a:schemeClr val="tx1">
                    <a:lumMod val="85000"/>
                    <a:lumOff val="15000"/>
                  </a:schemeClr>
                </a:solidFill>
                <a:latin typeface="Calibri" panose="020F0502020204030204" pitchFamily="34" charset="0"/>
                <a:cs typeface="Calibri" panose="020F0502020204030204" pitchFamily="34" charset="0"/>
              </a:rPr>
              <a:t>o</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f the supply side of the </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Labour market</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7126709" y="1593889"/>
            <a:ext cx="1915886" cy="646331"/>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a:t>
            </a:r>
            <a:r>
              <a:rPr lang="en-CA" b="1" dirty="0" smtClean="0">
                <a:solidFill>
                  <a:schemeClr val="tx1">
                    <a:lumMod val="85000"/>
                    <a:lumOff val="15000"/>
                  </a:schemeClr>
                </a:solidFill>
                <a:latin typeface="Calibri" panose="020F0502020204030204" pitchFamily="34" charset="0"/>
                <a:cs typeface="Calibri" panose="020F0502020204030204" pitchFamily="34" charset="0"/>
              </a:rPr>
              <a:t>Better </a:t>
            </a:r>
            <a:r>
              <a:rPr lang="en-CA" dirty="0" smtClean="0">
                <a:solidFill>
                  <a:schemeClr val="tx1">
                    <a:lumMod val="85000"/>
                    <a:lumOff val="15000"/>
                  </a:schemeClr>
                </a:solidFill>
                <a:latin typeface="Calibri" panose="020F0502020204030204" pitchFamily="34" charset="0"/>
                <a:cs typeface="Calibri" panose="020F0502020204030204" pitchFamily="34" charset="0"/>
              </a:rPr>
              <a:t>screening</a:t>
            </a:r>
          </a:p>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mechanisms”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8921447" y="1144237"/>
            <a:ext cx="1915886" cy="738664"/>
          </a:xfrm>
          <a:prstGeom prst="rect">
            <a:avLst/>
          </a:prstGeom>
          <a:noFill/>
        </p:spPr>
        <p:txBody>
          <a:bodyPr wrap="square" rtlCol="0">
            <a:spAutoFit/>
          </a:bodyPr>
          <a:lstStyle/>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Flexibility</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in advertising options</a:t>
            </a:r>
          </a:p>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(e.g. social media)”</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TextBox 20"/>
          <p:cNvSpPr txBox="1"/>
          <p:nvPr/>
        </p:nvSpPr>
        <p:spPr>
          <a:xfrm>
            <a:off x="8131630" y="5185166"/>
            <a:ext cx="1915886" cy="461665"/>
          </a:xfrm>
          <a:prstGeom prst="rect">
            <a:avLst/>
          </a:prstGeom>
          <a:noFill/>
        </p:spPr>
        <p:txBody>
          <a:bodyPr wrap="square" rtlCol="0">
            <a:spAutoFit/>
          </a:bodyPr>
          <a:lstStyle/>
          <a:p>
            <a:pPr algn="ctr"/>
            <a:r>
              <a:rPr lang="en-CA" sz="1200" dirty="0" smtClean="0">
                <a:latin typeface="Calibri" panose="020F0502020204030204" pitchFamily="34" charset="0"/>
                <a:cs typeface="Calibri" panose="020F0502020204030204" pitchFamily="34" charset="0"/>
              </a:rPr>
              <a:t>“</a:t>
            </a:r>
            <a:r>
              <a:rPr lang="en-CA" sz="1200" b="1" dirty="0" smtClean="0">
                <a:latin typeface="Calibri" panose="020F0502020204030204" pitchFamily="34" charset="0"/>
                <a:cs typeface="Calibri" panose="020F0502020204030204" pitchFamily="34" charset="0"/>
              </a:rPr>
              <a:t>Centralized acc</a:t>
            </a:r>
            <a:r>
              <a:rPr lang="en-CA" sz="1200" dirty="0" smtClean="0">
                <a:latin typeface="Calibri" panose="020F0502020204030204" pitchFamily="34" charset="0"/>
                <a:cs typeface="Calibri" panose="020F0502020204030204" pitchFamily="34" charset="0"/>
              </a:rPr>
              <a:t>ess </a:t>
            </a:r>
          </a:p>
          <a:p>
            <a:pPr algn="ctr"/>
            <a:r>
              <a:rPr lang="en-CA" sz="1200" dirty="0" smtClean="0">
                <a:latin typeface="Calibri" panose="020F0502020204030204" pitchFamily="34" charset="0"/>
                <a:cs typeface="Calibri" panose="020F0502020204030204" pitchFamily="34" charset="0"/>
              </a:rPr>
              <a:t>to job pools”</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326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10630</TotalTime>
  <Words>1287</Words>
  <Application>Microsoft Office PowerPoint</Application>
  <PresentationFormat>Widescreen</PresentationFormat>
  <Paragraphs>216</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Franklin Gothic Medium</vt:lpstr>
      <vt:lpstr>Tw Cen MT</vt:lpstr>
      <vt:lpstr>Tw Cen MT Condensed</vt:lpstr>
      <vt:lpstr>Wingdings</vt:lpstr>
      <vt:lpstr>Wingdings 3</vt:lpstr>
      <vt:lpstr>Integral</vt:lpstr>
      <vt:lpstr>GC Jobs Transformation</vt:lpstr>
      <vt:lpstr>The Public service commission (psc)…</vt:lpstr>
      <vt:lpstr>Our goal with GC JobS Transformation is…</vt:lpstr>
      <vt:lpstr>Partnership with tbs…</vt:lpstr>
      <vt:lpstr>Our approach</vt:lpstr>
      <vt:lpstr>our work is Based on GC Digital Standards</vt:lpstr>
      <vt:lpstr>we envision a modern recruitment solution That Provides:</vt:lpstr>
      <vt:lpstr>GC Jobs in Numbers</vt:lpstr>
      <vt:lpstr>What we’ve heard from users…</vt:lpstr>
      <vt:lpstr>features we are interested in: </vt:lpstr>
      <vt:lpstr>Some key non-functional requirements</vt:lpstr>
      <vt:lpstr>To complete our puzzle    A Dialogue with Industry on trends and solutions</vt:lpstr>
      <vt:lpstr>RFI &amp; Webinar</vt:lpstr>
      <vt:lpstr>Vendor Demos</vt:lpstr>
      <vt:lpstr>Vendor Demos Highlights</vt:lpstr>
      <vt:lpstr>Vendor Demos</vt:lpstr>
      <vt:lpstr>NEXT Steps in Phase 0</vt:lpstr>
    </vt:vector>
  </TitlesOfParts>
  <Company>CFP-PSC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Jobs Transformation Overview</dc:title>
  <dc:creator>Aneel Suresh</dc:creator>
  <cp:lastModifiedBy>David Shepherd</cp:lastModifiedBy>
  <cp:revision>348</cp:revision>
  <cp:lastPrinted>2019-01-17T14:56:13Z</cp:lastPrinted>
  <dcterms:created xsi:type="dcterms:W3CDTF">2018-10-07T10:17:08Z</dcterms:created>
  <dcterms:modified xsi:type="dcterms:W3CDTF">2019-08-01T13:28:08Z</dcterms:modified>
</cp:coreProperties>
</file>