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hfuo6NWzW2RwcaKetPQMBSfe+v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54A106-99CC-4BE5-A438-A25993124A59}">
  <a:tblStyle styleId="{8C54A106-99CC-4BE5-A438-A25993124A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17143EB-8EC6-4D44-A3D0-3B9E0DEA379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9b129b030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89b129b03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9aa502304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89aa502304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8a217b4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88a217b4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b129b0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89b129b0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9aa502304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89aa502304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9aa502304_4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89aa502304_4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aa502304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89aa502304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9b129b0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89b129b03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9aa502304_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89aa502304_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9aa502304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9aa502304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aa502304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89aa502304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b129b03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g89b129b03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759198" y="103547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diseases/2019-novel-coronavirus-infection/symptom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public-health/services/diseases/2019-novel-coronavirus-infection/prevention-risk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58827" y="1395775"/>
            <a:ext cx="82566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success </a:t>
            </a: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widget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Update: Feedback and analysis</a:t>
            </a: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420" y="4742508"/>
            <a:ext cx="1178007" cy="36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658825" y="2883475"/>
            <a:ext cx="83034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to T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heme Management Committee (TMC)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12, 2020 by Health Canada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b129b030_1_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130" name="Google Shape;130;g89b129b030_1_19"/>
          <p:cNvSpPr txBox="1">
            <a:spLocks noGrp="1"/>
          </p:cNvSpPr>
          <p:nvPr>
            <p:ph type="body" idx="1"/>
          </p:nvPr>
        </p:nvSpPr>
        <p:spPr>
          <a:xfrm>
            <a:off x="181675" y="233350"/>
            <a:ext cx="819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Auto-tagging of feedback - examples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31" name="Google Shape;131;g89b129b030_1_19"/>
          <p:cNvSpPr txBox="1"/>
          <p:nvPr/>
        </p:nvSpPr>
        <p:spPr>
          <a:xfrm>
            <a:off x="345525" y="1016775"/>
            <a:ext cx="8634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/>
              <a:t>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500">
                <a:solidFill>
                  <a:schemeClr val="dk1"/>
                </a:solidFill>
              </a:rPr>
              <a:t>Examples: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CA" sz="1500">
                <a:solidFill>
                  <a:schemeClr val="dk1"/>
                </a:solidFill>
              </a:rPr>
              <a:t>“What temperature is considered a fever?”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CA" sz="1500">
                <a:solidFill>
                  <a:schemeClr val="dk1"/>
                </a:solidFill>
              </a:rPr>
              <a:t>“Have fever for four days. How to take it down”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CA" sz="1500">
                <a:solidFill>
                  <a:schemeClr val="dk1"/>
                </a:solidFill>
              </a:rPr>
              <a:t>“how do you treat covid 19 related symptoms”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CA" sz="1500">
                <a:solidFill>
                  <a:schemeClr val="dk1"/>
                </a:solidFill>
              </a:rPr>
              <a:t>“Can a person with covid that has a fever take fever reducing medications?”</a:t>
            </a:r>
            <a:endParaRPr sz="1500">
              <a:solidFill>
                <a:schemeClr val="dk1"/>
              </a:solidFill>
            </a:endParaRPr>
          </a:p>
        </p:txBody>
      </p:sp>
      <p:graphicFrame>
        <p:nvGraphicFramePr>
          <p:cNvPr id="132" name="Google Shape;132;g89b129b030_1_19"/>
          <p:cNvGraphicFramePr/>
          <p:nvPr/>
        </p:nvGraphicFramePr>
        <p:xfrm>
          <a:off x="542550" y="1347350"/>
          <a:ext cx="7955375" cy="1645860"/>
        </p:xfrm>
        <a:graphic>
          <a:graphicData uri="http://schemas.openxmlformats.org/drawingml/2006/table">
            <a:tbl>
              <a:tblPr>
                <a:noFill/>
                <a:tableStyleId>{317143EB-8EC6-4D44-A3D0-3B9E0DEA379F}</a:tableStyleId>
              </a:tblPr>
              <a:tblGrid>
                <a:gridCol w="12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Symptoms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Symptoms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Treatment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Treatment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Vaccine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Vaccine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symptom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fever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temperature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treat, treatment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take it down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bed rest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medicine, medication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treat, treatment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take it down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bed rest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medicine, medication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vaccine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immunize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vaccine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immunize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Qualitative analysis tool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87900" y="1154025"/>
            <a:ext cx="77415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Tool: </a:t>
            </a:r>
            <a:r>
              <a:rPr lang="en-CA" sz="1800"/>
              <a:t>NVIVO (Government-approved tool)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/>
              <a:t>Purpose: Qualitative data analysis software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/>
              <a:t>Goal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To provide high-level thematic analysis of the web page feedback.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Process: 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Comment tagging was manually conducted based on frequency of key terms and themes that were prevalent throughout the submissions.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sz="1800"/>
              <a:t>Topics or themes included sub categories which fit within a particular theme. 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Once the information was categorized and tagged qualitative analysis was conducted.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Data analysis considerations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82050" y="1059050"/>
            <a:ext cx="78327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/>
              <a:t>Content: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N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content updates were made to the selected pages during the preliminary analysis period </a:t>
            </a:r>
            <a:r>
              <a:rPr lang="en-CA" sz="1800"/>
              <a:t>(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11 to 25) that would impact accuracy</a:t>
            </a:r>
            <a:r>
              <a:rPr lang="en-CA" sz="1800"/>
              <a:t> or trends in 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9450" y="2109719"/>
            <a:ext cx="3501076" cy="257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530450" y="2528900"/>
            <a:ext cx="4599000" cy="2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/>
              <a:t>Feedback submission tool: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Order of radio button options under  “What was wrong?” could affect options selected.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Radio button selection not mandatory.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People can enter feedback in text box whether or not radio button selected.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aa502304_3_31"/>
          <p:cNvSpPr txBox="1">
            <a:spLocks noGrp="1"/>
          </p:cNvSpPr>
          <p:nvPr>
            <p:ph type="ctrTitle"/>
          </p:nvPr>
        </p:nvSpPr>
        <p:spPr>
          <a:xfrm>
            <a:off x="1043525" y="1924125"/>
            <a:ext cx="67419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results and application</a:t>
            </a:r>
            <a:b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89aa502304_3_31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a217b482_2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160" name="Google Shape;160;g88a217b482_2_0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Top themes 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emerged</a:t>
            </a:r>
            <a:r>
              <a:rPr lang="en-CA">
                <a:solidFill>
                  <a:srgbClr val="002060"/>
                </a:solidFill>
              </a:rPr>
              <a:t> during tagging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161" name="Google Shape;161;g88a217b482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50" y="1237474"/>
            <a:ext cx="6657259" cy="3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109450" y="261200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Analysis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results</a:t>
            </a:r>
            <a:r>
              <a:rPr lang="en-CA">
                <a:solidFill>
                  <a:srgbClr val="002060"/>
                </a:solidFill>
              </a:rPr>
              <a:t> - radio buttons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180725" y="1114252"/>
            <a:ext cx="37959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</a:t>
            </a:r>
            <a:r>
              <a:rPr lang="en-CA"/>
              <a:t>person 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not find what they were looking for, they were prompted to identify what was wrong.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4296025" y="4614150"/>
            <a:ext cx="403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/>
              <a:t>Blanks = radio button not selected, but could have added information in the text box.</a:t>
            </a:r>
            <a:endParaRPr sz="800"/>
          </a:p>
        </p:txBody>
      </p:sp>
      <p:pic>
        <p:nvPicPr>
          <p:cNvPr id="170" name="Google Shape;17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013" y="1866788"/>
            <a:ext cx="4220875" cy="27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525" y="1948138"/>
            <a:ext cx="2930975" cy="215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4270450" y="1114250"/>
            <a:ext cx="4272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/>
              <a:t>However, this data alone doesn’t give us much of an understanding of issues or problems the person was having.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9b129b030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  <p:sp>
        <p:nvSpPr>
          <p:cNvPr id="178" name="Google Shape;178;g89b129b030_1_0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Analysis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 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results</a:t>
            </a:r>
            <a:r>
              <a:rPr lang="en-CA">
                <a:solidFill>
                  <a:srgbClr val="002060"/>
                </a:solidFill>
              </a:rPr>
              <a:t> - open text box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79" name="Google Shape;179;g89b129b030_1_0"/>
          <p:cNvSpPr txBox="1"/>
          <p:nvPr/>
        </p:nvSpPr>
        <p:spPr>
          <a:xfrm>
            <a:off x="302325" y="1531475"/>
            <a:ext cx="3947100" cy="2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text box allowed </a:t>
            </a:r>
            <a:r>
              <a:rPr lang="en-CA"/>
              <a:t>people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submit </a:t>
            </a:r>
            <a:r>
              <a:rPr lang="en-CA"/>
              <a:t>details describing, in their own words,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what was wrong with the page.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1015 </a:t>
            </a:r>
            <a:r>
              <a:rPr lang="en-CA"/>
              <a:t>feedback submissions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</a:ext>
                </a:extLst>
              </a:rPr>
              <a:t>782 (77%)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provided more detail in the open-ended response.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/>
              <a:t>We start to get more of a picture of what the issues were for people during their visit.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89b129b03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975" y="1282925"/>
            <a:ext cx="4316100" cy="27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Analysis results - By web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729842" y="1208015"/>
            <a:ext cx="73319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707525" y="4665924"/>
            <a:ext cx="586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>
                <a:solidFill>
                  <a:schemeClr val="dk1"/>
                </a:solidFill>
              </a:rPr>
              <a:t>The yellow highlighted sections identify most frequently raised issues.</a:t>
            </a:r>
            <a:endParaRPr sz="1000"/>
          </a:p>
        </p:txBody>
      </p:sp>
      <p:pic>
        <p:nvPicPr>
          <p:cNvPr id="189" name="Google Shape;18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50" y="992202"/>
            <a:ext cx="5823350" cy="355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6675450" y="1029575"/>
            <a:ext cx="2338500" cy="3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/>
              <a:t>This detail enables Health to: </a:t>
            </a:r>
            <a:endParaRPr sz="18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CA" sz="1700"/>
              <a:t>triage efforts based on level of frequency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CA" sz="1700">
                <a:solidFill>
                  <a:schemeClr val="dk1"/>
                </a:solidFill>
              </a:rPr>
              <a:t>identify areas for improvement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CA" sz="1700">
                <a:solidFill>
                  <a:schemeClr val="dk1"/>
                </a:solidFill>
              </a:rPr>
              <a:t>identify potential gaps in content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CA" sz="1700">
                <a:solidFill>
                  <a:schemeClr val="dk1"/>
                </a:solidFill>
              </a:rPr>
              <a:t>understand if a page has more broad issues to assess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141800" y="212600"/>
            <a:ext cx="8103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Results: Symptoms and treatment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444100" y="1167825"/>
            <a:ext cx="43347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/>
              <a:t>identifying that </a:t>
            </a: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all symptoms are listed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listed a symptom or asked if a symptom is related to COVID-19 (pink eye, diarrhea, hives etc.)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asked about fever and temperature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details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go or who to contact for testing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long it takes to have the test completed and receive results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/>
              <a:t>a </a:t>
            </a: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individuals asked for their test results directly within the feedback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CA" sz="1300"/>
              <a:t>identified interest for </a:t>
            </a: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testing to </a:t>
            </a:r>
            <a:r>
              <a:rPr lang="en-CA" sz="1300"/>
              <a:t>be done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5056400" y="1065700"/>
            <a:ext cx="1935300" cy="10191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list of symptoms doesn’t include any of the new ones I’ve been hearing about (loss of smell/taste, purple rash, etc).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5819375" y="2186100"/>
            <a:ext cx="1172400" cy="618300"/>
          </a:xfrm>
          <a:prstGeom prst="wedgeRectCallout">
            <a:avLst>
              <a:gd name="adj1" fmla="val -87246"/>
              <a:gd name="adj2" fmla="val 13950"/>
            </a:avLst>
          </a:prstGeom>
          <a:solidFill>
            <a:srgbClr val="FFFFFF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temperature is missing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5218500" y="3108600"/>
            <a:ext cx="1334700" cy="7893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the nasal test is taken today when will I know the results?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5598500" y="4118800"/>
            <a:ext cx="1172400" cy="729900"/>
          </a:xfrm>
          <a:prstGeom prst="wedgeRectCallout">
            <a:avLst>
              <a:gd name="adj1" fmla="val -98277"/>
              <a:gd name="adj2" fmla="val -7963"/>
            </a:avLst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Where can I find out my test results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Recommendations: Symptoms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632032" y="1034705"/>
            <a:ext cx="7332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3350" y="1400150"/>
            <a:ext cx="5597529" cy="31630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p14"/>
          <p:cNvSpPr txBox="1"/>
          <p:nvPr/>
        </p:nvSpPr>
        <p:spPr>
          <a:xfrm>
            <a:off x="444050" y="1325650"/>
            <a:ext cx="2619900" cy="3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800"/>
              <a:t>Consider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CA" sz="1700"/>
              <a:t>updating l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 of symptoms and/or clarifying reason for </a:t>
            </a:r>
            <a:r>
              <a:rPr lang="en-CA" sz="1700"/>
              <a:t>differences compared to other 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sources of information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CA" sz="1700"/>
              <a:t>adding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what temperature </a:t>
            </a:r>
            <a:r>
              <a:rPr lang="en-CA" sz="1700"/>
              <a:t>would be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considered a fever for COVID-19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CA">
                <a:solidFill>
                  <a:srgbClr val="0C343D"/>
                </a:solidFill>
              </a:rPr>
              <a:t>Contents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525300" y="1158207"/>
            <a:ext cx="8160900" cy="3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/>
              <a:t>Pilot details</a:t>
            </a:r>
            <a:endParaRPr/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/>
              <a:t>Processing approach</a:t>
            </a:r>
            <a:endParaRPr sz="1800"/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/>
              <a:t>Analysis results and application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gained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Recommendations: Symptoms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641757" y="1044430"/>
            <a:ext cx="73319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833000" y="2384800"/>
            <a:ext cx="76461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900"/>
              <a:t>Consider a</a:t>
            </a:r>
            <a:r>
              <a:rPr lang="en-CA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dding information on: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go or who to contact for testing (</a:t>
            </a:r>
            <a:r>
              <a:rPr lang="en-CA" sz="1800"/>
              <a:t>in general)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long it typically takes to </a:t>
            </a:r>
            <a:r>
              <a:rPr lang="en-CA" sz="1800"/>
              <a:t>complete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test and receive results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CA" sz="1800"/>
              <a:t>testing protocols and approach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900">
                <a:solidFill>
                  <a:schemeClr val="dk1"/>
                </a:solidFill>
              </a:rPr>
              <a:t>Consider terminology used:</a:t>
            </a:r>
            <a:endParaRPr sz="1900">
              <a:solidFill>
                <a:schemeClr val="dk1"/>
              </a:solidFill>
            </a:endParaRPr>
          </a:p>
          <a:p>
            <a:pPr marL="28575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>
                <a:solidFill>
                  <a:schemeClr val="dk1"/>
                </a:solidFill>
              </a:rPr>
              <a:t>web page uses “diagnosing” and does not use “test” or “testing”</a:t>
            </a:r>
            <a:endParaRPr sz="1800">
              <a:solidFill>
                <a:schemeClr val="dk1"/>
              </a:solidFill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CA" sz="1800">
                <a:solidFill>
                  <a:schemeClr val="dk1"/>
                </a:solidFill>
              </a:rPr>
              <a:t>over 85% of feedback related to testing used “test” or “testing”; 0% used “diagnosing”</a:t>
            </a:r>
            <a:r>
              <a:rPr lang="en-CA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70" y="1141700"/>
            <a:ext cx="7539049" cy="97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9aa502304_4_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  <p:sp>
        <p:nvSpPr>
          <p:cNvPr id="225" name="Google Shape;225;g89aa502304_4_1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Results: 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</a:ext>
                </a:extLst>
              </a:rPr>
              <a:t>Prevention </a:t>
            </a:r>
            <a:r>
              <a:rPr lang="en-CA">
                <a:solidFill>
                  <a:srgbClr val="002060"/>
                </a:solidFill>
              </a:rPr>
              <a:t>and risks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26" name="Google Shape;226;g89aa502304_4_1"/>
          <p:cNvSpPr txBox="1"/>
          <p:nvPr/>
        </p:nvSpPr>
        <p:spPr>
          <a:xfrm>
            <a:off x="641753" y="1044425"/>
            <a:ext cx="44097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Permissible Activities: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Asked if they are able to do specific activities during this time.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Items mentioned include: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Visiting with family and friends, weddings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Moving, carpooling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Cottages, camping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Golf, swimming, yard work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C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Grocery shopping 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89aa502304_4_1"/>
          <p:cNvSpPr/>
          <p:nvPr/>
        </p:nvSpPr>
        <p:spPr>
          <a:xfrm>
            <a:off x="5031375" y="1074150"/>
            <a:ext cx="1710600" cy="12396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Are we able to visit immediate family if physical distancing is maintained and group size is less than 10 people?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g89aa502304_4_1"/>
          <p:cNvSpPr/>
          <p:nvPr/>
        </p:nvSpPr>
        <p:spPr>
          <a:xfrm>
            <a:off x="7046550" y="1256652"/>
            <a:ext cx="1710600" cy="14871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My daughter is moving into her first appartment may 31st. She needs help moving in furniture and boxes! Is there any exemption to this, we don't want to get a fine of $1000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g89aa502304_4_1"/>
          <p:cNvSpPr/>
          <p:nvPr/>
        </p:nvSpPr>
        <p:spPr>
          <a:xfrm>
            <a:off x="6921138" y="3102050"/>
            <a:ext cx="1710600" cy="12396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J'aimerais savoir s'il est possible de faire du co-voiturage d'une durée de 1h30 environ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g89aa502304_4_1"/>
          <p:cNvSpPr/>
          <p:nvPr/>
        </p:nvSpPr>
        <p:spPr>
          <a:xfrm>
            <a:off x="3169238" y="3296875"/>
            <a:ext cx="1882200" cy="1392000"/>
          </a:xfrm>
          <a:prstGeom prst="wedgeRectCallout">
            <a:avLst>
              <a:gd name="adj1" fmla="val -44463"/>
              <a:gd name="adj2" fmla="val -6978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We have wedding event on June 26. I know 50 persons are allowed in gathering but how it will work ? I need detail. Also outside catering is allowed or not...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Google Shape;231;g89aa502304_4_1"/>
          <p:cNvSpPr/>
          <p:nvPr/>
        </p:nvSpPr>
        <p:spPr>
          <a:xfrm>
            <a:off x="5351188" y="2516225"/>
            <a:ext cx="1395600" cy="9960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Just want to know when people can see their grandchildren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2" name="Google Shape;232;g89aa502304_4_1"/>
          <p:cNvSpPr/>
          <p:nvPr/>
        </p:nvSpPr>
        <p:spPr>
          <a:xfrm>
            <a:off x="1057200" y="3418275"/>
            <a:ext cx="1882200" cy="1392000"/>
          </a:xfrm>
          <a:prstGeom prst="wedgeRectCallout">
            <a:avLst>
              <a:gd name="adj1" fmla="val -14882"/>
              <a:gd name="adj2" fmla="val -68200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si j'amene une personne qui est assise en arriere de ma voiture coté droit pour un rendez-vous médicale suis je légal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g89aa502304_4_1"/>
          <p:cNvSpPr/>
          <p:nvPr/>
        </p:nvSpPr>
        <p:spPr>
          <a:xfrm>
            <a:off x="5123613" y="3714675"/>
            <a:ext cx="1526100" cy="10956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 need specific wording to share with my fmily about why they cants be in our house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9aa502304_4_10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  <p:sp>
        <p:nvSpPr>
          <p:cNvPr id="239" name="Google Shape;239;g89aa502304_4_104"/>
          <p:cNvSpPr txBox="1">
            <a:spLocks noGrp="1"/>
          </p:cNvSpPr>
          <p:nvPr>
            <p:ph type="body" idx="1"/>
          </p:nvPr>
        </p:nvSpPr>
        <p:spPr>
          <a:xfrm>
            <a:off x="284275" y="212600"/>
            <a:ext cx="80973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 sz="3200">
                <a:solidFill>
                  <a:srgbClr val="002060"/>
                </a:solidFill>
              </a:rPr>
              <a:t>Recommendations: Prevention and risks page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240" name="Google Shape;240;g89aa502304_4_104"/>
          <p:cNvSpPr txBox="1"/>
          <p:nvPr/>
        </p:nvSpPr>
        <p:spPr>
          <a:xfrm>
            <a:off x="488875" y="3012875"/>
            <a:ext cx="8386500" cy="20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CA" sz="1700">
                <a:solidFill>
                  <a:schemeClr val="dk1"/>
                </a:solidFill>
              </a:rPr>
              <a:t>Consider revising labels or headings:</a:t>
            </a:r>
            <a:endParaRPr sz="1700">
              <a:solidFill>
                <a:schemeClr val="dk1"/>
              </a:solidFill>
            </a:endParaRPr>
          </a:p>
          <a:p>
            <a:pPr marL="269999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>
                <a:solidFill>
                  <a:schemeClr val="dk1"/>
                </a:solidFill>
              </a:rPr>
              <a:t>use labels or headings that match what people are looking for</a:t>
            </a:r>
            <a:endParaRPr sz="1700">
              <a:solidFill>
                <a:schemeClr val="dk1"/>
              </a:solidFill>
            </a:endParaRPr>
          </a:p>
          <a:p>
            <a:pPr marL="269999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>
                <a:solidFill>
                  <a:schemeClr val="dk1"/>
                </a:solidFill>
              </a:rPr>
              <a:t>people are looking for answers about “what activities they can or can’t do”, and not “measures to reduce COVID-19 in their community”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</a:rPr>
              <a:t>Consider linking to other trusted sites:</a:t>
            </a:r>
            <a:endParaRPr sz="1700">
              <a:solidFill>
                <a:schemeClr val="dk1"/>
              </a:solidFill>
            </a:endParaRPr>
          </a:p>
          <a:p>
            <a:pPr marL="269999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>
                <a:solidFill>
                  <a:schemeClr val="dk1"/>
                </a:solidFill>
              </a:rPr>
              <a:t>provincial/territorial or municipal sites may have information on permissible activities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41" name="Google Shape;241;g89aa502304_4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25" y="999800"/>
            <a:ext cx="8534400" cy="181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23</a:t>
            </a:fld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Approach to implementation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683450" y="986725"/>
            <a:ext cx="8049300" cy="3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Once results are available, recommendations are created and </a:t>
            </a: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2"/>
                  </a:ext>
                </a:extLst>
              </a:rPr>
              <a:t>decisions are considered on how and when to share with content owners</a:t>
            </a: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Frequency: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bi-weekly analysis and sharing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adhoc notice if critical items have been flagged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Triaging: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explore triaging by level of complexity (quick fix, simple, complex, further study recommended)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submitted initial recommendations by level of importance (based on top level themes and frequency)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Integrating other advice/results: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assess other available page analysis and data-driven recommendations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Roboto"/>
              <a:buChar char="●"/>
            </a:pPr>
            <a:r>
              <a:rPr lang="en-CA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compare with other relevant data, such as call centre data 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9aa502304_3_41"/>
          <p:cNvSpPr txBox="1">
            <a:spLocks noGrp="1"/>
          </p:cNvSpPr>
          <p:nvPr>
            <p:ph type="ctrTitle"/>
          </p:nvPr>
        </p:nvSpPr>
        <p:spPr>
          <a:xfrm>
            <a:off x="991700" y="1862025"/>
            <a:ext cx="76374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gained and next steps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89aa502304_3_41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25</a:t>
            </a:fld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body" idx="1"/>
          </p:nvPr>
        </p:nvSpPr>
        <p:spPr>
          <a:xfrm>
            <a:off x="177119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Knowledge gained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418350" y="1100875"/>
            <a:ext cx="3515100" cy="3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500" b="1"/>
              <a:t>Benefits:</a:t>
            </a:r>
            <a:endParaRPr sz="1500" b="1" i="0" u="none" strike="noStrike" cap="none">
              <a:solidFill>
                <a:srgbClr val="000000"/>
              </a:solidFill>
            </a:endParaRPr>
          </a:p>
          <a:p>
            <a:pPr marL="269999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Get meaningful feedback from people via the text box in direct relation to the content and what they are looking for</a:t>
            </a:r>
            <a:endParaRPr sz="1500"/>
          </a:p>
          <a:p>
            <a:pPr marL="269999" lvl="0" indent="-26670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>
                <a:solidFill>
                  <a:schemeClr val="dk1"/>
                </a:solidFill>
              </a:rPr>
              <a:t>Identify terms used by Canadians (via the text box) to support plain language </a:t>
            </a:r>
            <a:endParaRPr sz="1500"/>
          </a:p>
          <a:p>
            <a:pPr marL="269999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Potential to respond more quickly to the information needs of Canadians </a:t>
            </a:r>
            <a:endParaRPr sz="1500"/>
          </a:p>
          <a:p>
            <a:pPr marL="269999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Feedback widget embedded in page creates seamless experience for people</a:t>
            </a:r>
            <a:endParaRPr sz="1500"/>
          </a:p>
          <a:p>
            <a:pPr marL="269999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2 weeks appeared to be enough time to identify patterns and areas for improvement on high traffic pages</a:t>
            </a:r>
            <a:endParaRPr sz="15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4429400" y="891475"/>
            <a:ext cx="4325400" cy="4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500" b="1"/>
              <a:t>Recommendations:</a:t>
            </a:r>
            <a:endParaRPr sz="1500" b="1" i="0" u="none" strike="noStrike" cap="none">
              <a:solidFill>
                <a:srgbClr val="000000"/>
              </a:solidFill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automated backend to </a:t>
            </a:r>
            <a:r>
              <a:rPr lang="en-CA" sz="1500"/>
              <a:t>move </a:t>
            </a: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submissions directly into a database </a:t>
            </a:r>
            <a:r>
              <a:rPr lang="en-CA" sz="1500"/>
              <a:t>for sustainability and to </a:t>
            </a: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the feedback sooner </a:t>
            </a:r>
            <a:r>
              <a:rPr lang="en-CA"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CA" sz="1500">
                <a:solidFill>
                  <a:srgbClr val="FF0000"/>
                </a:solidFill>
              </a:rPr>
              <a:t>in development</a:t>
            </a:r>
            <a:endParaRPr sz="1500">
              <a:solidFill>
                <a:srgbClr val="FF0000"/>
              </a:solidFill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CA" sz="1500"/>
              <a:t>Further exploration of automated tagging tools</a:t>
            </a:r>
            <a:endParaRPr sz="1500"/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CA" sz="1500"/>
              <a:t>Identify qualitative analysis tools (ideally one that could match with automatic curation of submissions)</a:t>
            </a:r>
            <a:endParaRPr sz="1500"/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</a:t>
            </a:r>
            <a:r>
              <a:rPr lang="en-CA" sz="1500"/>
              <a:t>team</a:t>
            </a: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500"/>
              <a:t>capacity</a:t>
            </a: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gather, analyse and provide recommendations </a:t>
            </a:r>
            <a:r>
              <a:rPr lang="en-CA" sz="1500"/>
              <a:t>quickly</a:t>
            </a:r>
            <a:endParaRPr sz="1500"/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CA" sz="1500"/>
              <a:t>M</a:t>
            </a:r>
            <a:r>
              <a:rPr lang="en-C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anage expectations on time required to </a:t>
            </a:r>
            <a:r>
              <a:rPr lang="en-CA" sz="1500"/>
              <a:t>tag and analyze data (automated tagging &amp; qualitative analysis tools do not do all the work)  </a:t>
            </a:r>
            <a:endParaRPr sz="1500"/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Prioritize web pages to embed Widget on</a:t>
            </a:r>
            <a:endParaRPr sz="1500"/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CA" sz="1500"/>
              <a:t>Identify deployment schedule/strategy</a:t>
            </a:r>
            <a:endParaRPr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26</a:t>
            </a:fld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Next steps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715050" y="1526250"/>
            <a:ext cx="8254500" cy="2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Pause pilot and remove widget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 remaining feedback (2.5 weeks backlog)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results with previous analysis</a:t>
            </a:r>
            <a:r>
              <a:rPr lang="en-CA" sz="1800"/>
              <a:t> (see if there are differences)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Consider if any usability testing is applicable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 sz="1800">
                <a:solidFill>
                  <a:schemeClr val="dk1"/>
                </a:solidFill>
              </a:rPr>
              <a:t>Support program/policy on potential content updates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Relaunch pilot for re-test phase (</a:t>
            </a:r>
            <a:r>
              <a:rPr lang="en-CA" sz="1800"/>
              <a:t>consider length of time required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Continue supporting central agencies on developing automated process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Research deployment methodology for broader application of tool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9b129b030_0_2"/>
          <p:cNvSpPr txBox="1">
            <a:spLocks noGrp="1"/>
          </p:cNvSpPr>
          <p:nvPr>
            <p:ph type="ctrTitle"/>
          </p:nvPr>
        </p:nvSpPr>
        <p:spPr>
          <a:xfrm>
            <a:off x="991700" y="1862025"/>
            <a:ext cx="76374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Annex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g89b129b030_0_2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9aa502304_4_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  <p:sp>
        <p:nvSpPr>
          <p:cNvPr id="281" name="Google Shape;281;g89aa502304_4_54"/>
          <p:cNvSpPr txBox="1">
            <a:spLocks noGrp="1"/>
          </p:cNvSpPr>
          <p:nvPr>
            <p:ph type="body" idx="1"/>
          </p:nvPr>
        </p:nvSpPr>
        <p:spPr>
          <a:xfrm>
            <a:off x="381694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Annex A </a:t>
            </a:r>
            <a:r>
              <a:rPr lang="en-CA">
                <a:solidFill>
                  <a:srgbClr val="00206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</a:ext>
                </a:extLst>
              </a:rPr>
              <a:t>Results</a:t>
            </a:r>
            <a:r>
              <a:rPr lang="en-CA">
                <a:solidFill>
                  <a:srgbClr val="002060"/>
                </a:solidFill>
              </a:rPr>
              <a:t>: Prevention page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82" name="Google Shape;282;g89aa502304_4_54"/>
          <p:cNvSpPr txBox="1"/>
          <p:nvPr/>
        </p:nvSpPr>
        <p:spPr>
          <a:xfrm>
            <a:off x="641753" y="1044425"/>
            <a:ext cx="44097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Transmission (</a:t>
            </a:r>
            <a:r>
              <a:rPr lang="en-CA" sz="1600" b="1"/>
              <a:t>2nd</a:t>
            </a: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highest frequency for page):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long the virus stays on objects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activi</a:t>
            </a:r>
            <a:r>
              <a:rPr lang="en-CA" sz="1200"/>
              <a:t>ties might risk 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transmitting the virus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for example, people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wondered if the following could transmit the virus: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Paper/cardboard, plastic</a:t>
            </a:r>
            <a:endParaRPr sz="1200"/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Cash, clothing, door handles</a:t>
            </a:r>
            <a:endParaRPr sz="1200"/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Food and drinks</a:t>
            </a:r>
            <a:endParaRPr/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Smoke</a:t>
            </a:r>
            <a:endParaRPr/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Water and swimming</a:t>
            </a:r>
            <a:endParaRPr sz="1200"/>
          </a:p>
          <a:p>
            <a:pPr marL="6300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Sexual activity  </a:t>
            </a:r>
            <a:endParaRPr sz="1200"/>
          </a:p>
        </p:txBody>
      </p:sp>
      <p:sp>
        <p:nvSpPr>
          <p:cNvPr id="283" name="Google Shape;283;g89aa502304_4_54"/>
          <p:cNvSpPr/>
          <p:nvPr/>
        </p:nvSpPr>
        <p:spPr>
          <a:xfrm>
            <a:off x="5177225" y="1098700"/>
            <a:ext cx="2840100" cy="13125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 would like to know, if I go to the grocery store or for a walk, can I transmit the virus on my shoes or jacket and come home and infect others in the house, is leaving my shoes at the door enough or do I have to disinfect them.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g89aa502304_4_54"/>
          <p:cNvSpPr/>
          <p:nvPr/>
        </p:nvSpPr>
        <p:spPr>
          <a:xfrm>
            <a:off x="2024350" y="3689675"/>
            <a:ext cx="1793100" cy="10776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Do we need to be concerned with people dropping light cigarette butts over their balcony and it falling onto our patio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g89aa502304_4_54"/>
          <p:cNvSpPr/>
          <p:nvPr/>
        </p:nvSpPr>
        <p:spPr>
          <a:xfrm>
            <a:off x="6502950" y="2732174"/>
            <a:ext cx="2077200" cy="14163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a clothing retail facility, can the virus be passed on to a garment that someone has tried on and then passed on to the next person trying it on?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6" name="Google Shape;286;g89aa502304_4_54"/>
          <p:cNvSpPr/>
          <p:nvPr/>
        </p:nvSpPr>
        <p:spPr>
          <a:xfrm>
            <a:off x="4145950" y="2884375"/>
            <a:ext cx="2077200" cy="1488000"/>
          </a:xfrm>
          <a:prstGeom prst="wedgeRectCallout">
            <a:avLst>
              <a:gd name="adj1" fmla="val -40909"/>
              <a:gd name="adj2" fmla="val 65831"/>
            </a:avLst>
          </a:prstGeom>
          <a:solidFill>
            <a:srgbClr val="FFFFFF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Où, comment puis-je obtenir réponse à une question très précise : Le Coronavirus peut-il se transmettre sexuellement lors de : - baisers - cunnilingus - fellation par exemple... ?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CA">
                <a:solidFill>
                  <a:srgbClr val="0C343D"/>
                </a:solidFill>
              </a:rPr>
              <a:t>Pilot background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54900" y="1270932"/>
            <a:ext cx="8160900" cy="369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/>
              <a:t>On May 11, 2020, a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feedbac</a:t>
            </a:r>
            <a:r>
              <a:rPr lang="en-CA" sz="1800"/>
              <a:t>k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widget was launched at the bottom o</a:t>
            </a:r>
            <a:r>
              <a:rPr lang="en-CA" sz="1800"/>
              <a:t>f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two COVID-related web pages to: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a new approach for measuring task success 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CA" sz="1800"/>
              <a:t>learn how Canadians report success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identify current issues or problems to guide online fixes or improvements</a:t>
            </a:r>
            <a:endParaRPr sz="1800"/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Symptoms and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CA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Prevention and risks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21478" y="263176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Feedback widget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230" y="1282182"/>
            <a:ext cx="7631534" cy="138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9244" y="710026"/>
            <a:ext cx="4006268" cy="60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0170" y="2567606"/>
            <a:ext cx="3295342" cy="24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6613037" y="1064343"/>
            <a:ext cx="232379" cy="55536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 rot="10800000">
            <a:off x="7387621" y="2239330"/>
            <a:ext cx="232379" cy="55536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466249" y="2839675"/>
            <a:ext cx="40974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Widget built by Service Canada/Principal Publisher in AEM to embed into pages and capture feedback from Canadians.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is automatically sent to a generic email account at Health Canada.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was put in place to handle </a:t>
            </a:r>
            <a:r>
              <a:rPr lang="en-CA"/>
              <a:t>feedback </a:t>
            </a: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may include unsolicited personal information or threatening messages.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226269" y="21260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Response rate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33575" y="974150"/>
            <a:ext cx="7332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600" i="0" u="none" strike="noStrike" cap="none">
                <a:solidFill>
                  <a:srgbClr val="000000"/>
                </a:solidFill>
              </a:rPr>
              <a:t>Widget </a:t>
            </a:r>
            <a:r>
              <a:rPr lang="en-CA" sz="1600"/>
              <a:t>launched</a:t>
            </a:r>
            <a:r>
              <a:rPr lang="en-CA" sz="1600" i="0" u="none" strike="noStrike" cap="none">
                <a:solidFill>
                  <a:srgbClr val="000000"/>
                </a:solidFill>
              </a:rPr>
              <a:t> May 11</a:t>
            </a:r>
            <a:r>
              <a:rPr lang="en-CA" sz="1600"/>
              <a:t>.  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600"/>
              <a:t>As of June 10th:</a:t>
            </a:r>
            <a:endParaRPr sz="1600" i="0" u="none" strike="noStrike" cap="none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5083</a:t>
            </a:r>
            <a:r>
              <a:rPr lang="en-CA" i="0" u="none" strike="noStrike" cap="none">
                <a:solidFill>
                  <a:srgbClr val="000000"/>
                </a:solidFill>
              </a:rPr>
              <a:t> responses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164 average </a:t>
            </a:r>
            <a:r>
              <a:rPr lang="en-CA" i="0" u="none" strike="noStrike" cap="none">
                <a:solidFill>
                  <a:srgbClr val="000000"/>
                </a:solidFill>
              </a:rPr>
              <a:t>responses</a:t>
            </a:r>
            <a:r>
              <a:rPr lang="en-CA"/>
              <a:t> </a:t>
            </a:r>
            <a:r>
              <a:rPr lang="en-CA" i="0" u="none" strike="noStrike" cap="none">
                <a:solidFill>
                  <a:srgbClr val="000000"/>
                </a:solidFill>
              </a:rPr>
              <a:t>per day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3,022 </a:t>
            </a:r>
            <a:r>
              <a:rPr lang="en-CA" i="0" u="none" strike="noStrike" cap="none">
                <a:solidFill>
                  <a:srgbClr val="000000"/>
                </a:solidFill>
              </a:rPr>
              <a:t>yes / </a:t>
            </a:r>
            <a:r>
              <a:rPr lang="en-CA"/>
              <a:t>2,061 no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>
                <a:solidFill>
                  <a:srgbClr val="1D1C1D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0.65% of visits click Yes or No</a:t>
            </a:r>
            <a:r>
              <a:rPr lang="en-CA" sz="1600">
                <a:solidFill>
                  <a:srgbClr val="1D1C1D"/>
                </a:solidFill>
              </a:rPr>
              <a:t> 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600"/>
              <a:t>From May 11-24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/>
          </a:p>
        </p:txBody>
      </p:sp>
      <p:pic>
        <p:nvPicPr>
          <p:cNvPr id="95" name="Google Shape;9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63" y="3079025"/>
            <a:ext cx="79724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9aa502304_3_23"/>
          <p:cNvSpPr txBox="1">
            <a:spLocks noGrp="1"/>
          </p:cNvSpPr>
          <p:nvPr>
            <p:ph type="ctrTitle"/>
          </p:nvPr>
        </p:nvSpPr>
        <p:spPr>
          <a:xfrm>
            <a:off x="2279601" y="1884225"/>
            <a:ext cx="50250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 approach</a:t>
            </a:r>
            <a:br>
              <a:rPr lang="en-CA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89aa502304_3_23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a502304_3_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107" name="Google Shape;107;g89aa502304_3_3"/>
          <p:cNvSpPr txBox="1">
            <a:spLocks noGrp="1"/>
          </p:cNvSpPr>
          <p:nvPr>
            <p:ph type="body" idx="1"/>
          </p:nvPr>
        </p:nvSpPr>
        <p:spPr>
          <a:xfrm>
            <a:off x="420594" y="144554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Selected dataset for analysis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8" name="Google Shape;108;g89aa502304_3_3"/>
          <p:cNvSpPr txBox="1"/>
          <p:nvPr/>
        </p:nvSpPr>
        <p:spPr>
          <a:xfrm>
            <a:off x="924325" y="1217625"/>
            <a:ext cx="7863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800" b="1"/>
              <a:t>Selected submissions received from May 11-25, 2020 for qualitative analysis.</a:t>
            </a: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800" b="1"/>
              <a:t>Number of “No” responses received during this time: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" name="Google Shape;109;g89aa502304_3_3"/>
          <p:cNvGraphicFramePr/>
          <p:nvPr/>
        </p:nvGraphicFramePr>
        <p:xfrm>
          <a:off x="924336" y="2571749"/>
          <a:ext cx="7371900" cy="2026794"/>
        </p:xfrm>
        <a:graphic>
          <a:graphicData uri="http://schemas.openxmlformats.org/drawingml/2006/table">
            <a:tbl>
              <a:tblPr firstRow="1" firstCol="1" bandRow="1">
                <a:noFill/>
                <a:tableStyleId>{8C54A106-99CC-4BE5-A438-A25993124A59}</a:tableStyleId>
              </a:tblPr>
              <a:tblGrid>
                <a:gridCol w="30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Page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English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French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Total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Prevention and risks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 320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 120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440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Symptoms and treatment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365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210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u="none" strike="noStrike" cap="none"/>
                        <a:t>575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Total Feedback Received</a:t>
                      </a:r>
                      <a:endParaRPr sz="1800" b="1" u="none" strike="noStrike" cap="none"/>
                    </a:p>
                  </a:txBody>
                  <a:tcPr marL="68575" marR="68575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685</a:t>
                      </a: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 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 330</a:t>
                      </a: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 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800" b="1" u="none" strike="noStrike" cap="none"/>
                        <a:t>1015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288625" y="212600"/>
            <a:ext cx="8190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Processing and tagging feedback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549700" y="1055675"/>
            <a:ext cx="79758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 feedb</a:t>
            </a:r>
            <a:r>
              <a:rPr lang="en-CA" sz="1700"/>
              <a:t>ack 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w</a:t>
            </a:r>
            <a:r>
              <a:rPr lang="en-CA" sz="1700"/>
              <a:t>idget </a:t>
            </a:r>
            <a:r>
              <a:rPr lang="en-CA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email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700"/>
              <a:t>Sort “No” responses from “Yes” responses</a:t>
            </a:r>
            <a:endParaRPr sz="17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CA" sz="1700"/>
              <a:t>Log “Yes” responses </a:t>
            </a:r>
            <a:r>
              <a:rPr lang="en-CA"/>
              <a:t>(number received)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CA" sz="1700"/>
              <a:t>Manually copy/paste “No” responses into spreadsheet</a:t>
            </a:r>
            <a:endParaRPr sz="17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remove unsolicited personal information before adding to spreadsheet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record items that had </a:t>
            </a:r>
            <a:r>
              <a:rPr lang="en-CA">
                <a:solidFill>
                  <a:schemeClr val="dk1"/>
                </a:solidFill>
              </a:rPr>
              <a:t>unsolicited personal information</a:t>
            </a:r>
            <a:endParaRPr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CA">
                <a:solidFill>
                  <a:schemeClr val="dk1"/>
                </a:solidFill>
              </a:rPr>
              <a:t>do not copy/paste any responses which include threats in spreadsheet</a:t>
            </a:r>
            <a:endParaRPr>
              <a:solidFill>
                <a:schemeClr val="dk1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CA" sz="1700"/>
              <a:t>Delete feedback emails once recorded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700"/>
              <a:t>Develop &amp; refine topic tags </a:t>
            </a:r>
            <a:r>
              <a:rPr lang="en-CA"/>
              <a:t>(controlled vocabulary)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CA"/>
              <a:t>establish consistent tags over time as feedback is reviewed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CA"/>
              <a:t>align tags with other reporting/studies, such as Call Centre tags, Gerry McGovern Top task studies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keep tags fairly broad for efficiency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CA" sz="1700">
                <a:solidFill>
                  <a:schemeClr val="dk1"/>
                </a:solidFill>
              </a:rPr>
              <a:t>Tag each feedback response by topic tag </a:t>
            </a:r>
            <a:r>
              <a:rPr lang="en-CA">
                <a:solidFill>
                  <a:schemeClr val="dk1"/>
                </a:solidFill>
              </a:rPr>
              <a:t>(from controlled vocabulary)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CA">
                <a:solidFill>
                  <a:schemeClr val="dk1"/>
                </a:solidFill>
              </a:rPr>
              <a:t>If nothing was provided in text box, record as “No details”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CA">
                <a:solidFill>
                  <a:schemeClr val="dk1"/>
                </a:solidFill>
              </a:rPr>
              <a:t>If feedback is unclear, record as “Feedback unclear”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b129b030_1_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sp>
        <p:nvSpPr>
          <p:cNvPr id="122" name="Google Shape;122;g89b129b030_1_12"/>
          <p:cNvSpPr txBox="1">
            <a:spLocks noGrp="1"/>
          </p:cNvSpPr>
          <p:nvPr>
            <p:ph type="body" idx="1"/>
          </p:nvPr>
        </p:nvSpPr>
        <p:spPr>
          <a:xfrm>
            <a:off x="181675" y="233350"/>
            <a:ext cx="819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CA">
                <a:solidFill>
                  <a:srgbClr val="002060"/>
                </a:solidFill>
              </a:rPr>
              <a:t>Auto-tagging of feedback - rules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23" name="Google Shape;123;g89b129b030_1_12"/>
          <p:cNvSpPr txBox="1"/>
          <p:nvPr/>
        </p:nvSpPr>
        <p:spPr>
          <a:xfrm>
            <a:off x="345525" y="1016775"/>
            <a:ext cx="8634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/>
              <a:t>Create “rules”.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/>
              <a:t>Study patterns in text and create lists of “include” and “exclude” terms.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/>
              <a:t>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500">
                <a:solidFill>
                  <a:schemeClr val="dk1"/>
                </a:solidFill>
              </a:rPr>
              <a:t>For example, if text: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CA" sz="1500">
                <a:solidFill>
                  <a:schemeClr val="dk1"/>
                </a:solidFill>
              </a:rPr>
              <a:t>includes any of ”symptom, fever, temperature”, then tag = Symptoms.</a:t>
            </a:r>
            <a:endParaRPr sz="1500">
              <a:solidFill>
                <a:schemeClr val="dk1"/>
              </a:solidFill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CA" sz="1500">
                <a:solidFill>
                  <a:schemeClr val="dk1"/>
                </a:solidFill>
              </a:rPr>
              <a:t>also includes any of “treatment, take it down, bed rest”, then tag = Treatment (not Symptoms).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CA" sz="1500">
                <a:solidFill>
                  <a:schemeClr val="dk1"/>
                </a:solidFill>
              </a:rPr>
              <a:t>includes any of “treatment, take it down, bed rest”, then tag = Treatment</a:t>
            </a:r>
            <a:endParaRPr sz="1500">
              <a:solidFill>
                <a:schemeClr val="dk1"/>
              </a:solidFill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CA" sz="1500">
                <a:solidFill>
                  <a:schemeClr val="dk1"/>
                </a:solidFill>
              </a:rPr>
              <a:t>also includes any of “vaccine, immunize”, then tag = Vaccine (not Treatment)</a:t>
            </a:r>
            <a:endParaRPr sz="1500">
              <a:solidFill>
                <a:schemeClr val="dk1"/>
              </a:solidFill>
            </a:endParaRPr>
          </a:p>
        </p:txBody>
      </p:sp>
      <p:graphicFrame>
        <p:nvGraphicFramePr>
          <p:cNvPr id="124" name="Google Shape;124;g89b129b030_1_12"/>
          <p:cNvGraphicFramePr/>
          <p:nvPr/>
        </p:nvGraphicFramePr>
        <p:xfrm>
          <a:off x="464625" y="1760250"/>
          <a:ext cx="7955375" cy="1645860"/>
        </p:xfrm>
        <a:graphic>
          <a:graphicData uri="http://schemas.openxmlformats.org/drawingml/2006/table">
            <a:tbl>
              <a:tblPr>
                <a:noFill/>
                <a:tableStyleId>{317143EB-8EC6-4D44-A3D0-3B9E0DEA379F}</a:tableStyleId>
              </a:tblPr>
              <a:tblGrid>
                <a:gridCol w="12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Symptoms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Symptoms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Treatment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Treatment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Vaccine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include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Vaccine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b="1"/>
                        <a:t>- exclude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symptom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fever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temperature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treat, treatment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take it down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bed rest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medicine, medication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treat, treatment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take it down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bed rest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</a:rPr>
                        <a:t>medicine, medication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vaccine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immunize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vaccine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immunize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4710106|-16089410|-6441398|-16756834|-11184811|Health Canada&quot;,&quot;Id&quot;:&quot;5eeccacf35454231e8478ad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2053</Words>
  <Application>Microsoft Office PowerPoint</Application>
  <PresentationFormat>On-screen Show (16:9)</PresentationFormat>
  <Paragraphs>353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Comic Sans MS</vt:lpstr>
      <vt:lpstr>Roboto</vt:lpstr>
      <vt:lpstr>Calibri</vt:lpstr>
      <vt:lpstr>Simple Light</vt:lpstr>
      <vt:lpstr>Page success widget Update: Feedback and analysis </vt:lpstr>
      <vt:lpstr>PowerPoint Presentation</vt:lpstr>
      <vt:lpstr>PowerPoint Presentation</vt:lpstr>
      <vt:lpstr>PowerPoint Presentation</vt:lpstr>
      <vt:lpstr>PowerPoint Presentation</vt:lpstr>
      <vt:lpstr>Processing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results and application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gained and next steps</vt:lpstr>
      <vt:lpstr>PowerPoint Presentation</vt:lpstr>
      <vt:lpstr>PowerPoint Presentation</vt:lpstr>
      <vt:lpstr>Annex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success widget Update: Feedback and analysis </dc:title>
  <dc:creator>Susan Harper</dc:creator>
  <cp:lastModifiedBy>Susan Harper</cp:lastModifiedBy>
  <cp:revision>2</cp:revision>
  <dcterms:modified xsi:type="dcterms:W3CDTF">2020-06-19T14:25:21Z</dcterms:modified>
</cp:coreProperties>
</file>