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84" r:id="rId2"/>
    <p:sldId id="257" r:id="rId3"/>
    <p:sldId id="258" r:id="rId4"/>
    <p:sldId id="381" r:id="rId5"/>
    <p:sldId id="382" r:id="rId6"/>
    <p:sldId id="396" r:id="rId7"/>
    <p:sldId id="383" r:id="rId8"/>
    <p:sldId id="380" r:id="rId9"/>
    <p:sldId id="298"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5541D-3E3A-D1AB-1138-53FB69A15991}" name="Emmanuelle Leblanc" initials="EL" userId="S::emmanuelle.leblanc@csps-efpc.gc.ca::ab1a061c-6ef6-4121-9781-7bbdf75b42ff" providerId="AD"/>
  <p188:author id="{BB166784-6C7E-5906-F26E-EA9A97BA9A9C}" name="JLambert" initials="JL" userId="JLamber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2" autoAdjust="0"/>
    <p:restoredTop sz="93690" autoAdjust="0"/>
  </p:normalViewPr>
  <p:slideViewPr>
    <p:cSldViewPr snapToGrid="0" snapToObjects="1">
      <p:cViewPr varScale="1">
        <p:scale>
          <a:sx n="106" d="100"/>
          <a:sy n="106" d="100"/>
        </p:scale>
        <p:origin x="112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83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4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CA" sz="18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7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5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CA" sz="18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5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CA" sz="18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0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latin typeface="+mn-lt"/>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8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6685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
        <p:nvSpPr>
          <p:cNvPr id="6" name="Rectangle 5">
            <a:extLst>
              <a:ext uri="{FF2B5EF4-FFF2-40B4-BE49-F238E27FC236}">
                <a16:creationId xmlns:a16="http://schemas.microsoft.com/office/drawing/2014/main" id="{03492F34-DF59-4A27-A4BD-BA2BABF7E421}"/>
              </a:ext>
            </a:extLst>
          </p:cNvPr>
          <p:cNvSpPr/>
          <p:nvPr userDrawn="1"/>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dirty="0"/>
          </a:p>
          <a:p>
            <a:endParaRPr lang="en-US" dirty="0"/>
          </a:p>
          <a:p>
            <a:endParaRPr lang="en-US" dirty="0"/>
          </a:p>
          <a:p>
            <a:endParaRPr lang="en-US" dirty="0"/>
          </a:p>
          <a:p>
            <a:endParaRPr lang="en-US" dirty="0"/>
          </a:p>
          <a:p>
            <a:endParaRPr lang="en-US" dirty="0"/>
          </a:p>
          <a:p>
            <a:r>
              <a:rPr lang="en-US" dirty="0"/>
              <a:t>Audience:</a:t>
            </a:r>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8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3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7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4110595951"/>
      </p:ext>
    </p:extLst>
  </p:cSld>
  <p:clrMapOvr>
    <a:masterClrMapping/>
  </p:clrMapOvr>
  <p:hf hdr="0" ftr="0" dt="0"/>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424215866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Tree>
    <p:extLst>
      <p:ext uri="{BB962C8B-B14F-4D97-AF65-F5344CB8AC3E}">
        <p14:creationId xmlns:p14="http://schemas.microsoft.com/office/powerpoint/2010/main" val="36723252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7878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00660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fr-CA"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0860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 name="think-cell Slide" r:id="rId56" imgW="473" imgH="473" progId="TCLayout.ActiveDocument.1">
                  <p:embed/>
                </p:oleObj>
              </mc:Choice>
              <mc:Fallback>
                <p:oleObj name="think-cell Slide" r:id="rId56" imgW="473" imgH="473" progId="TCLayout.ActiveDocument.1">
                  <p:embed/>
                  <p:pic>
                    <p:nvPicPr>
                      <p:cNvPr id="0" name=""/>
                      <p:cNvPicPr/>
                      <p:nvPr/>
                    </p:nvPicPr>
                    <p:blipFill>
                      <a:blip r:embed="rId5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782" r:id="rId47"/>
    <p:sldLayoutId id="2147483783" r:id="rId48"/>
    <p:sldLayoutId id="2147483784" r:id="rId49"/>
    <p:sldLayoutId id="2147483785" r:id="rId50"/>
    <p:sldLayoutId id="2147483786" r:id="rId51"/>
    <p:sldLayoutId id="2147483781" r:id="rId5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3" Type="http://schemas.openxmlformats.org/officeDocument/2006/relationships/tags" Target="../tags/tag15.xml"/><Relationship Id="rId7" Type="http://schemas.openxmlformats.org/officeDocument/2006/relationships/notesSlide" Target="../notesSlides/notesSlide1.xml"/><Relationship Id="rId12"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11" Type="http://schemas.openxmlformats.org/officeDocument/2006/relationships/image" Target="../media/image4.jpeg"/><Relationship Id="rId5" Type="http://schemas.openxmlformats.org/officeDocument/2006/relationships/tags" Target="../tags/tag17.xml"/><Relationship Id="rId10" Type="http://schemas.openxmlformats.org/officeDocument/2006/relationships/image" Target="../media/image3.png"/><Relationship Id="rId4" Type="http://schemas.openxmlformats.org/officeDocument/2006/relationships/tags" Target="../tags/tag16.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jpeg"/><Relationship Id="rId5" Type="http://schemas.openxmlformats.org/officeDocument/2006/relationships/notesSlide" Target="../notesSlides/notesSlide2.xml"/><Relationship Id="rId4" Type="http://schemas.openxmlformats.org/officeDocument/2006/relationships/slideLayout" Target="../slideLayouts/slideLayout47.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4.jpe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3.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2.jpeg"/><Relationship Id="rId5" Type="http://schemas.openxmlformats.org/officeDocument/2006/relationships/tags" Target="../tags/tag25.xml"/><Relationship Id="rId10" Type="http://schemas.openxmlformats.org/officeDocument/2006/relationships/image" Target="../media/image11.png"/><Relationship Id="rId4" Type="http://schemas.openxmlformats.org/officeDocument/2006/relationships/tags" Target="../tags/tag24.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7.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14.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1.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19.png"/><Relationship Id="rId5" Type="http://schemas.openxmlformats.org/officeDocument/2006/relationships/tags" Target="../tags/tag44.xml"/><Relationship Id="rId10" Type="http://schemas.openxmlformats.org/officeDocument/2006/relationships/notesSlide" Target="../notesSlides/notesSlide6.xml"/><Relationship Id="rId4" Type="http://schemas.openxmlformats.org/officeDocument/2006/relationships/tags" Target="../tags/tag43.xml"/><Relationship Id="rId9"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50.xml"/><Relationship Id="rId7" Type="http://schemas.openxmlformats.org/officeDocument/2006/relationships/image" Target="../media/image2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7.xml"/><Relationship Id="rId5" Type="http://schemas.openxmlformats.org/officeDocument/2006/relationships/slideLayout" Target="../slideLayouts/slideLayout48.xml"/><Relationship Id="rId4" Type="http://schemas.openxmlformats.org/officeDocument/2006/relationships/tags" Target="../tags/tag51.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8.xml"/><Relationship Id="rId4"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8" Type="http://schemas.openxmlformats.org/officeDocument/2006/relationships/hyperlink" Target="mailto:Sonia.Powell@pwgsc-tpsgc.gc.ca" TargetMode="External"/><Relationship Id="rId3" Type="http://schemas.openxmlformats.org/officeDocument/2006/relationships/tags" Target="../tags/tag57.xml"/><Relationship Id="rId7" Type="http://schemas.openxmlformats.org/officeDocument/2006/relationships/image" Target="../media/image25.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4.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hyperlink" Target="mailto:phan.Dery@pwgsc-tpsg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kumimoji="0" lang="fr-CA" sz="5000" b="1" i="0" u="none" strike="noStrike" kern="1200" cap="none" spc="0" normalizeH="0" baseline="0" noProof="0" dirty="0">
                <a:ln>
                  <a:noFill/>
                </a:ln>
                <a:solidFill>
                  <a:prstClr val="white"/>
                </a:solidFill>
                <a:effectLst/>
                <a:uLnTx/>
                <a:uFillTx/>
                <a:latin typeface="Century Gothic" panose="020B0502020202020204"/>
                <a:ea typeface="+mj-ea"/>
                <a:cs typeface="+mj-cs"/>
              </a:rPr>
              <a:t>Le milieu de travail hybride</a:t>
            </a:r>
            <a:endParaRPr lang="fr-CA" strike="sngStrike" noProof="0" dirty="0">
              <a:solidFill>
                <a:srgbClr val="FF0000"/>
              </a:solidFill>
            </a:endParaRPr>
          </a:p>
        </p:txBody>
      </p:sp>
      <p:sp>
        <p:nvSpPr>
          <p:cNvPr id="3" name="Subtitle 2"/>
          <p:cNvSpPr>
            <a:spLocks noGrp="1"/>
          </p:cNvSpPr>
          <p:nvPr>
            <p:ph type="subTitle" idx="1"/>
            <p:custDataLst>
              <p:tags r:id="rId2"/>
            </p:custDataLst>
          </p:nvPr>
        </p:nvSpPr>
        <p:spPr/>
        <p:txBody>
          <a:bodyPr>
            <a:normAutofit/>
          </a:bodyPr>
          <a:lstStyle/>
          <a:p>
            <a:r>
              <a:rPr lang="fr-CA" noProof="0" dirty="0">
                <a:solidFill>
                  <a:schemeClr val="accent2"/>
                </a:solidFill>
              </a:rPr>
              <a:t>La modernisation de nos milieux et espaces de travail</a:t>
            </a:r>
          </a:p>
        </p:txBody>
      </p:sp>
      <p:sp>
        <p:nvSpPr>
          <p:cNvPr id="5" name="Text Placeholder 4"/>
          <p:cNvSpPr>
            <a:spLocks noGrp="1"/>
          </p:cNvSpPr>
          <p:nvPr>
            <p:ph type="body" sz="quarter" idx="13"/>
            <p:custDataLst>
              <p:tags r:id="rId3"/>
            </p:custDataLst>
          </p:nvPr>
        </p:nvSpPr>
        <p:spPr/>
        <p:txBody>
          <a:bodyPr/>
          <a:lstStyle/>
          <a:p>
            <a:r>
              <a:rPr lang="fr-CA" noProof="0" dirty="0">
                <a:solidFill>
                  <a:schemeClr val="bg1"/>
                </a:solidFill>
              </a:rPr>
              <a:t>Date : 2022-09-21</a:t>
            </a:r>
          </a:p>
        </p:txBody>
      </p:sp>
      <p:pic>
        <p:nvPicPr>
          <p:cNvPr id="14" name="Picture 13" descr="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descr="Government of canada wordmark">
            <a:extLst>
              <a:ext uri="{FF2B5EF4-FFF2-40B4-BE49-F238E27FC236}">
                <a16:creationId xmlns:a16="http://schemas.microsoft.com/office/drawing/2014/main" id="{89CA9733-78EF-5F49-81C1-064DE89D526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8" name="Picture 7" descr="Milieu de travail GC">
            <a:extLst>
              <a:ext uri="{FF2B5EF4-FFF2-40B4-BE49-F238E27FC236}">
                <a16:creationId xmlns:a16="http://schemas.microsoft.com/office/drawing/2014/main" id="{0DBC863B-1A9B-45FF-B42B-1DF9964486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9" name="Rectangle 8">
            <a:extLst>
              <a:ext uri="{FF2B5EF4-FFF2-40B4-BE49-F238E27FC236}">
                <a16:creationId xmlns:a16="http://schemas.microsoft.com/office/drawing/2014/main" id="{EDC63C4E-AB08-4629-87CB-773C658D0DFD}"/>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0B7BE118-B02F-442C-999D-F501804B6A77}"/>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05288" y="6362792"/>
            <a:ext cx="885392" cy="229331"/>
          </a:xfrm>
          <a:prstGeom prst="rect">
            <a:avLst/>
          </a:prstGeom>
          <a:noFill/>
          <a:ln>
            <a:noFill/>
          </a:ln>
        </p:spPr>
      </p:pic>
      <p:pic>
        <p:nvPicPr>
          <p:cNvPr id="11" name="Picture 10" descr="Gouvernement du Canada">
            <a:extLst>
              <a:ext uri="{FF2B5EF4-FFF2-40B4-BE49-F238E27FC236}">
                <a16:creationId xmlns:a16="http://schemas.microsoft.com/office/drawing/2014/main" id="{B2566699-297B-4F66-9BA1-FA1D6F09B6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F191-2AB2-4417-9940-4BD9B2361E13}"/>
              </a:ext>
            </a:extLst>
          </p:cNvPr>
          <p:cNvSpPr>
            <a:spLocks noGrp="1"/>
          </p:cNvSpPr>
          <p:nvPr>
            <p:ph type="title"/>
            <p:custDataLst>
              <p:tags r:id="rId1"/>
            </p:custDataLst>
          </p:nvPr>
        </p:nvSpPr>
        <p:spPr>
          <a:xfrm>
            <a:off x="687148" y="1743044"/>
            <a:ext cx="4008437" cy="1858810"/>
          </a:xfrm>
        </p:spPr>
        <p:txBody>
          <a:bodyPr vert="horz" lIns="91440" tIns="45720" rIns="91440" bIns="45720" rtlCol="0" anchor="b">
            <a:noAutofit/>
          </a:bodyPr>
          <a:lstStyle/>
          <a:p>
            <a:r>
              <a:rPr lang="fr-CA" sz="6000" kern="1200" noProof="0" dirty="0">
                <a:solidFill>
                  <a:schemeClr val="tx1"/>
                </a:solidFill>
                <a:latin typeface="Arial Nova" panose="020B0504020202020204" pitchFamily="34" charset="0"/>
              </a:rPr>
              <a:t>Qu’est-ce que hybride?</a:t>
            </a:r>
          </a:p>
        </p:txBody>
      </p:sp>
      <p:grpSp>
        <p:nvGrpSpPr>
          <p:cNvPr id="3" name="Group 2" descr="Examples de milieux de travail modernisés et de bureaux à la maison">
            <a:extLst>
              <a:ext uri="{FF2B5EF4-FFF2-40B4-BE49-F238E27FC236}">
                <a16:creationId xmlns:a16="http://schemas.microsoft.com/office/drawing/2014/main" id="{184A25D9-4AC0-4837-9F94-BED518854F0D}"/>
              </a:ext>
            </a:extLst>
          </p:cNvPr>
          <p:cNvGrpSpPr/>
          <p:nvPr>
            <p:custDataLst>
              <p:tags r:id="rId2"/>
            </p:custDataLst>
          </p:nvPr>
        </p:nvGrpSpPr>
        <p:grpSpPr>
          <a:xfrm>
            <a:off x="4849494" y="513000"/>
            <a:ext cx="5913406" cy="5984415"/>
            <a:chOff x="4849494" y="513000"/>
            <a:chExt cx="5913406" cy="5984415"/>
          </a:xfrm>
        </p:grpSpPr>
        <p:pic>
          <p:nvPicPr>
            <p:cNvPr id="8" name="Picture 7" descr="The entry lounge of a shared offices space adjacent to a meeting room.  Individual workpoints, huddle booth and a kitchen area are visible in the background.">
              <a:extLst>
                <a:ext uri="{FF2B5EF4-FFF2-40B4-BE49-F238E27FC236}">
                  <a16:creationId xmlns:a16="http://schemas.microsoft.com/office/drawing/2014/main" id="{F0E20A42-418B-420B-BEB2-7F4A8FDDBF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9520" r="17489" b="12"/>
            <a:stretch/>
          </p:blipFill>
          <p:spPr>
            <a:xfrm>
              <a:off x="7846900" y="3581415"/>
              <a:ext cx="2916000" cy="2916000"/>
            </a:xfrm>
            <a:prstGeom prst="ellipse">
              <a:avLst/>
            </a:prstGeom>
            <a:noFill/>
            <a:ln w="19050">
              <a:noFill/>
            </a:ln>
          </p:spPr>
        </p:pic>
        <p:pic>
          <p:nvPicPr>
            <p:cNvPr id="6" name="Picture 5" descr="An accessible GCcoworking site with ergonomic individual workpoints and a team meeting in a huddle in the background.">
              <a:extLst>
                <a:ext uri="{FF2B5EF4-FFF2-40B4-BE49-F238E27FC236}">
                  <a16:creationId xmlns:a16="http://schemas.microsoft.com/office/drawing/2014/main" id="{72F0FD80-8347-491B-8FA7-F27CB15A66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0677" r="4589" b="-14"/>
            <a:stretch/>
          </p:blipFill>
          <p:spPr>
            <a:xfrm>
              <a:off x="4849494" y="513000"/>
              <a:ext cx="2916000" cy="2916000"/>
            </a:xfrm>
            <a:prstGeom prst="ellipse">
              <a:avLst/>
            </a:prstGeom>
            <a:noFill/>
            <a:ln w="19050">
              <a:noFill/>
            </a:ln>
          </p:spPr>
        </p:pic>
        <p:pic>
          <p:nvPicPr>
            <p:cNvPr id="12" name="Picture 11" descr="An individual working from their at-home office.">
              <a:extLst>
                <a:ext uri="{FF2B5EF4-FFF2-40B4-BE49-F238E27FC236}">
                  <a16:creationId xmlns:a16="http://schemas.microsoft.com/office/drawing/2014/main" id="{33DF58F0-8275-47C4-9D8B-B39EE8FC9F9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415" r="9084" b="-1"/>
            <a:stretch/>
          </p:blipFill>
          <p:spPr>
            <a:xfrm>
              <a:off x="7813531" y="513000"/>
              <a:ext cx="2916000" cy="2916000"/>
            </a:xfrm>
            <a:prstGeom prst="ellipse">
              <a:avLst/>
            </a:prstGeom>
            <a:noFill/>
            <a:ln w="19050">
              <a:noFill/>
            </a:ln>
          </p:spPr>
        </p:pic>
        <p:pic>
          <p:nvPicPr>
            <p:cNvPr id="10" name="Picture 9" descr="A departmental GCworkplace site showing an open collaboration zone, an individual workpoint and meeting rooms in the background.">
              <a:extLst>
                <a:ext uri="{FF2B5EF4-FFF2-40B4-BE49-F238E27FC236}">
                  <a16:creationId xmlns:a16="http://schemas.microsoft.com/office/drawing/2014/main" id="{85247828-8FED-4AFC-A5E6-174EFBADDB3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7832" r="19679" b="15"/>
            <a:stretch/>
          </p:blipFill>
          <p:spPr>
            <a:xfrm>
              <a:off x="4849494" y="3581415"/>
              <a:ext cx="2916000" cy="2916000"/>
            </a:xfrm>
            <a:prstGeom prst="ellipse">
              <a:avLst/>
            </a:prstGeom>
            <a:noFill/>
            <a:ln w="19050">
              <a:noFill/>
            </a:ln>
          </p:spPr>
        </p:pic>
      </p:grpSp>
      <p:sp>
        <p:nvSpPr>
          <p:cNvPr id="9" name="Slide Number Placeholder 5">
            <a:extLst>
              <a:ext uri="{FF2B5EF4-FFF2-40B4-BE49-F238E27FC236}">
                <a16:creationId xmlns:a16="http://schemas.microsoft.com/office/drawing/2014/main" id="{8D6603DB-5CD8-45D6-92E2-BA69DC94E4DE}"/>
              </a:ext>
            </a:extLst>
          </p:cNvPr>
          <p:cNvSpPr txBox="1">
            <a:spLocks/>
          </p:cNvSpPr>
          <p:nvPr>
            <p:custDataLst>
              <p:tags r:id="rId3"/>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49238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3B6ED1-A9DA-4E92-A375-0E6D4717203F}"/>
              </a:ext>
            </a:extLst>
          </p:cNvPr>
          <p:cNvSpPr>
            <a:spLocks noGrp="1"/>
          </p:cNvSpPr>
          <p:nvPr>
            <p:ph type="title"/>
            <p:custDataLst>
              <p:tags r:id="rId1"/>
            </p:custDataLst>
          </p:nvPr>
        </p:nvSpPr>
        <p:spPr/>
        <p:txBody>
          <a:bodyPr>
            <a:normAutofit/>
          </a:bodyPr>
          <a:lstStyle/>
          <a:p>
            <a:r>
              <a:rPr lang="fr-CA" noProof="0" dirty="0">
                <a:latin typeface="Arial Nova" panose="020B0504020202020204" pitchFamily="34" charset="0"/>
              </a:rPr>
              <a:t>À quoi ressemble-t-il au gouvernement?</a:t>
            </a:r>
          </a:p>
        </p:txBody>
      </p:sp>
      <p:pic>
        <p:nvPicPr>
          <p:cNvPr id="8" name="Picture 7" descr="écosystème: Maison, Cotravail GC, Centres Ministériels et Autres.">
            <a:extLst>
              <a:ext uri="{FF2B5EF4-FFF2-40B4-BE49-F238E27FC236}">
                <a16:creationId xmlns:a16="http://schemas.microsoft.com/office/drawing/2014/main" id="{9014C17A-E46C-4C1C-B1F1-DF4FC13C1F17}"/>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p:blipFill>
        <p:spPr>
          <a:xfrm>
            <a:off x="1446966" y="1757605"/>
            <a:ext cx="6068833" cy="4325239"/>
          </a:xfrm>
          <a:prstGeom prst="rect">
            <a:avLst/>
          </a:prstGeom>
        </p:spPr>
      </p:pic>
      <p:sp>
        <p:nvSpPr>
          <p:cNvPr id="12" name="Rectangle 11">
            <a:extLst>
              <a:ext uri="{FF2B5EF4-FFF2-40B4-BE49-F238E27FC236}">
                <a16:creationId xmlns:a16="http://schemas.microsoft.com/office/drawing/2014/main" id="{FD9DEBDD-24D4-4CFE-9A8F-A0075422CBF8}"/>
              </a:ext>
              <a:ext uri="{C183D7F6-B498-43B3-948B-1728B52AA6E4}">
                <adec:decorative xmlns:adec="http://schemas.microsoft.com/office/drawing/2017/decorative" val="1"/>
              </a:ext>
            </a:extLst>
          </p:cNvPr>
          <p:cNvSpPr/>
          <p:nvPr>
            <p:custDataLst>
              <p:tags r:id="rId3"/>
            </p:custDataLst>
          </p:nvPr>
        </p:nvSpPr>
        <p:spPr>
          <a:xfrm>
            <a:off x="8090432" y="793774"/>
            <a:ext cx="2804041" cy="5566776"/>
          </a:xfrm>
          <a:prstGeom prst="rect">
            <a:avLst/>
          </a:prstGeom>
          <a:solidFill>
            <a:srgbClr val="494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lumMod val="25000"/>
                </a:prstClr>
              </a:solidFill>
              <a:effectLst/>
              <a:uLnTx/>
              <a:uFillTx/>
              <a:latin typeface="Arial Nova" panose="020B0504020202020204" pitchFamily="34" charset="0"/>
            </a:endParaRPr>
          </a:p>
        </p:txBody>
      </p:sp>
      <p:pic>
        <p:nvPicPr>
          <p:cNvPr id="9" name="Picture 8" descr="A bright office area with two walls of windows opening into an open collaboration area with three groupings of bench seating around tables with additional individual chairs.">
            <a:extLst>
              <a:ext uri="{FF2B5EF4-FFF2-40B4-BE49-F238E27FC236}">
                <a16:creationId xmlns:a16="http://schemas.microsoft.com/office/drawing/2014/main" id="{BE2B4F44-4B51-49AA-B01F-DE61B212D7E7}"/>
              </a:ext>
            </a:extLst>
          </p:cNvPr>
          <p:cNvPicPr>
            <a:picLocks noChangeAspect="1"/>
          </p:cNvPicPr>
          <p:nvPr>
            <p:custDataLst>
              <p:tags r:id="rId4"/>
            </p:custDataLst>
          </p:nvPr>
        </p:nvPicPr>
        <p:blipFill rotWithShape="1">
          <a:blip r:embed="rId11" cstate="screen">
            <a:extLst>
              <a:ext uri="{28A0092B-C50C-407E-A947-70E740481C1C}">
                <a14:useLocalDpi xmlns:a14="http://schemas.microsoft.com/office/drawing/2010/main"/>
              </a:ext>
            </a:extLst>
          </a:blip>
          <a:srcRect/>
          <a:stretch/>
        </p:blipFill>
        <p:spPr>
          <a:xfrm>
            <a:off x="8193070" y="935602"/>
            <a:ext cx="2594341" cy="1588377"/>
          </a:xfrm>
          <a:prstGeom prst="rect">
            <a:avLst/>
          </a:prstGeom>
        </p:spPr>
      </p:pic>
      <p:pic>
        <p:nvPicPr>
          <p:cNvPr id="10" name="Picture 9" descr="A green moss wall brightens the lounge entry to a workspace.">
            <a:extLst>
              <a:ext uri="{FF2B5EF4-FFF2-40B4-BE49-F238E27FC236}">
                <a16:creationId xmlns:a16="http://schemas.microsoft.com/office/drawing/2014/main" id="{58EA9EAA-32C4-4C1F-9E6E-95FBEBCA5374}"/>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rot="5400000">
            <a:off x="8193982" y="2350682"/>
            <a:ext cx="2595438" cy="2595438"/>
          </a:xfrm>
          <a:prstGeom prst="rect">
            <a:avLst/>
          </a:prstGeom>
        </p:spPr>
      </p:pic>
      <p:pic>
        <p:nvPicPr>
          <p:cNvPr id="14" name="Picture 13" descr="An open, modern workspace with a private collaboration pod in the background and open seating around a two-level accessible table surrounding by sofa seating.">
            <a:extLst>
              <a:ext uri="{FF2B5EF4-FFF2-40B4-BE49-F238E27FC236}">
                <a16:creationId xmlns:a16="http://schemas.microsoft.com/office/drawing/2014/main" id="{FCE53AFC-51EF-4DF7-AE5B-C6CCCBD1C4DA}"/>
              </a:ext>
            </a:extLst>
          </p:cNvPr>
          <p:cNvPicPr>
            <a:picLocks noChangeAspect="1"/>
          </p:cNvPicPr>
          <p:nvPr>
            <p:custDataLst>
              <p:tags r:id="rId6"/>
            </p:custDataLst>
          </p:nvPr>
        </p:nvPicPr>
        <p:blipFill rotWithShape="1">
          <a:blip r:embed="rId13" cstate="screen">
            <a:extLst>
              <a:ext uri="{28A0092B-C50C-407E-A947-70E740481C1C}">
                <a14:useLocalDpi xmlns:a14="http://schemas.microsoft.com/office/drawing/2010/main"/>
              </a:ext>
            </a:extLst>
          </a:blip>
          <a:srcRect/>
          <a:stretch/>
        </p:blipFill>
        <p:spPr>
          <a:xfrm>
            <a:off x="8207679" y="4630749"/>
            <a:ext cx="2595438" cy="1620492"/>
          </a:xfrm>
          <a:prstGeom prst="rect">
            <a:avLst/>
          </a:prstGeom>
        </p:spPr>
      </p:pic>
      <p:sp>
        <p:nvSpPr>
          <p:cNvPr id="11" name="Slide Number Placeholder 5">
            <a:extLst>
              <a:ext uri="{FF2B5EF4-FFF2-40B4-BE49-F238E27FC236}">
                <a16:creationId xmlns:a16="http://schemas.microsoft.com/office/drawing/2014/main" id="{8F1CE2AD-F13C-4EF9-8B19-A35189F009E7}"/>
              </a:ext>
            </a:extLst>
          </p:cNvPr>
          <p:cNvSpPr txBox="1">
            <a:spLocks/>
          </p:cNvSpPr>
          <p:nvPr>
            <p:custDataLst>
              <p:tags r:id="rId7"/>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0374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455C-31FA-48F9-8B8C-9B64D1DD68BB}"/>
              </a:ext>
            </a:extLst>
          </p:cNvPr>
          <p:cNvSpPr>
            <a:spLocks noGrp="1"/>
          </p:cNvSpPr>
          <p:nvPr>
            <p:ph type="title"/>
            <p:custDataLst>
              <p:tags r:id="rId1"/>
            </p:custDataLst>
          </p:nvPr>
        </p:nvSpPr>
        <p:spPr>
          <a:xfrm>
            <a:off x="437348" y="604180"/>
            <a:ext cx="11006345" cy="835027"/>
          </a:xfrm>
        </p:spPr>
        <p:txBody>
          <a:bodyPr vert="horz" lIns="91440" tIns="45720" rIns="91440" bIns="45720" rtlCol="0" anchor="t">
            <a:noAutofit/>
          </a:bodyPr>
          <a:lstStyle/>
          <a:p>
            <a:r>
              <a:rPr lang="fr-CA" noProof="0" dirty="0">
                <a:latin typeface="Arial Nova" panose="020B0504020202020204" pitchFamily="34" charset="0"/>
              </a:rPr>
              <a:t>Quels sont les avantages?</a:t>
            </a:r>
          </a:p>
        </p:txBody>
      </p:sp>
      <p:grpSp>
        <p:nvGrpSpPr>
          <p:cNvPr id="11" name="Group 10" descr="A collage of three modern workspaces showing a small meeting room, a large boardroom and a bright space for individual focused work in comfortable focus pods.">
            <a:extLst>
              <a:ext uri="{FF2B5EF4-FFF2-40B4-BE49-F238E27FC236}">
                <a16:creationId xmlns:a16="http://schemas.microsoft.com/office/drawing/2014/main" id="{6011F417-9B59-45B8-8EE1-50E50ABD6841}"/>
              </a:ext>
            </a:extLst>
          </p:cNvPr>
          <p:cNvGrpSpPr/>
          <p:nvPr>
            <p:custDataLst>
              <p:tags r:id="rId2"/>
            </p:custDataLst>
          </p:nvPr>
        </p:nvGrpSpPr>
        <p:grpSpPr>
          <a:xfrm>
            <a:off x="0" y="1869401"/>
            <a:ext cx="12192000" cy="3917888"/>
            <a:chOff x="0" y="3375"/>
            <a:chExt cx="12192000" cy="3917888"/>
          </a:xfrm>
        </p:grpSpPr>
        <p:pic>
          <p:nvPicPr>
            <p:cNvPr id="4" name="Picture 3" descr="A picture containing indoor, scene, conference room, room&#10;&#10;Description automatically generated">
              <a:extLst>
                <a:ext uri="{FF2B5EF4-FFF2-40B4-BE49-F238E27FC236}">
                  <a16:creationId xmlns:a16="http://schemas.microsoft.com/office/drawing/2014/main" id="{A9CBE7D3-81F3-4F6A-8C03-7B8120826D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4690" y="14805"/>
              <a:ext cx="5097780" cy="3814245"/>
            </a:xfrm>
            <a:prstGeom prst="rect">
              <a:avLst/>
            </a:prstGeom>
          </p:spPr>
        </p:pic>
        <p:pic>
          <p:nvPicPr>
            <p:cNvPr id="6" name="Picture 5" descr="A picture containing indoor, wall, building, floor&#10;&#10;Description automatically generated">
              <a:extLst>
                <a:ext uri="{FF2B5EF4-FFF2-40B4-BE49-F238E27FC236}">
                  <a16:creationId xmlns:a16="http://schemas.microsoft.com/office/drawing/2014/main" id="{7923F008-04E8-47BF-9894-3378D8FBC6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4805"/>
              <a:ext cx="4164477" cy="3906458"/>
            </a:xfrm>
            <a:prstGeom prst="rect">
              <a:avLst/>
            </a:prstGeom>
          </p:spPr>
        </p:pic>
        <p:pic>
          <p:nvPicPr>
            <p:cNvPr id="8" name="Picture 7" descr="A person sitting in a chair&#10;&#10;Description automatically generated with medium confidence">
              <a:extLst>
                <a:ext uri="{FF2B5EF4-FFF2-40B4-BE49-F238E27FC236}">
                  <a16:creationId xmlns:a16="http://schemas.microsoft.com/office/drawing/2014/main" id="{6832B9A1-72B8-40D8-BE2F-EAA88104B8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07014" y="3375"/>
              <a:ext cx="4084986" cy="3906458"/>
            </a:xfrm>
            <a:prstGeom prst="rect">
              <a:avLst/>
            </a:prstGeom>
          </p:spPr>
        </p:pic>
      </p:grpSp>
    </p:spTree>
    <p:extLst>
      <p:ext uri="{BB962C8B-B14F-4D97-AF65-F5344CB8AC3E}">
        <p14:creationId xmlns:p14="http://schemas.microsoft.com/office/powerpoint/2010/main" val="173088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B2B9-C537-49A6-B999-0A0631D7B4D0}"/>
              </a:ext>
            </a:extLst>
          </p:cNvPr>
          <p:cNvSpPr>
            <a:spLocks noGrp="1"/>
          </p:cNvSpPr>
          <p:nvPr>
            <p:ph type="title"/>
            <p:custDataLst>
              <p:tags r:id="rId1"/>
            </p:custDataLst>
          </p:nvPr>
        </p:nvSpPr>
        <p:spPr>
          <a:xfrm>
            <a:off x="508759" y="550861"/>
            <a:ext cx="11006345" cy="835027"/>
          </a:xfrm>
        </p:spPr>
        <p:txBody>
          <a:bodyPr/>
          <a:lstStyle/>
          <a:p>
            <a:r>
              <a:rPr lang="fr-CA" dirty="0">
                <a:latin typeface="Arial Nova" panose="020B0504020202020204" pitchFamily="34" charset="0"/>
              </a:rPr>
              <a:t>Comment adopter le modèle hybride?</a:t>
            </a:r>
          </a:p>
        </p:txBody>
      </p:sp>
      <p:pic>
        <p:nvPicPr>
          <p:cNvPr id="6" name="Picture 5" descr="Hybrid work roadmap">
            <a:extLst>
              <a:ext uri="{FF2B5EF4-FFF2-40B4-BE49-F238E27FC236}">
                <a16:creationId xmlns:a16="http://schemas.microsoft.com/office/drawing/2014/main" id="{DFCAD24F-0B1D-4366-911D-5A38997D43AD}"/>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332937" y="651807"/>
            <a:ext cx="11951829" cy="5023062"/>
          </a:xfrm>
          <a:prstGeom prst="rect">
            <a:avLst/>
          </a:prstGeom>
        </p:spPr>
      </p:pic>
      <p:sp>
        <p:nvSpPr>
          <p:cNvPr id="31" name="TextBox 30">
            <a:extLst>
              <a:ext uri="{FF2B5EF4-FFF2-40B4-BE49-F238E27FC236}">
                <a16:creationId xmlns:a16="http://schemas.microsoft.com/office/drawing/2014/main" id="{91DC7803-B4EC-4742-8692-29D2E8AC5919}"/>
              </a:ext>
            </a:extLst>
          </p:cNvPr>
          <p:cNvSpPr txBox="1"/>
          <p:nvPr>
            <p:custDataLst>
              <p:tags r:id="rId3"/>
            </p:custDataLst>
          </p:nvPr>
        </p:nvSpPr>
        <p:spPr>
          <a:xfrm>
            <a:off x="179200" y="1428831"/>
            <a:ext cx="29922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1. Mettre en place une équipe </a:t>
            </a:r>
            <a:r>
              <a:rPr kumimoji="0" lang="fr-CA" sz="1800" b="0" i="0" u="none" strike="noStrike" kern="1200" cap="none" spc="0" normalizeH="0" baseline="0" dirty="0">
                <a:ln>
                  <a:noFill/>
                </a:ln>
                <a:effectLst/>
                <a:uLnTx/>
                <a:uFillTx/>
                <a:latin typeface="Arial Nova" panose="020B0504020202020204" pitchFamily="34" charset="0"/>
                <a:cs typeface="Arial" panose="020B0604020202020204" pitchFamily="34" charset="0"/>
              </a:rPr>
              <a:t>de la </a:t>
            </a: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transformation</a:t>
            </a:r>
          </a:p>
        </p:txBody>
      </p:sp>
      <p:sp>
        <p:nvSpPr>
          <p:cNvPr id="33" name="TextBox 32">
            <a:extLst>
              <a:ext uri="{FF2B5EF4-FFF2-40B4-BE49-F238E27FC236}">
                <a16:creationId xmlns:a16="http://schemas.microsoft.com/office/drawing/2014/main" id="{83E67183-F851-41F8-AD1A-B812C4CFB0DE}"/>
              </a:ext>
            </a:extLst>
          </p:cNvPr>
          <p:cNvSpPr txBox="1"/>
          <p:nvPr>
            <p:custDataLst>
              <p:tags r:id="rId4"/>
            </p:custDataLst>
          </p:nvPr>
        </p:nvSpPr>
        <p:spPr>
          <a:xfrm>
            <a:off x="2127194" y="4871324"/>
            <a:ext cx="281405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2. Communiquer et collaborer av</a:t>
            </a:r>
            <a:r>
              <a:rPr kumimoji="0" lang="fr-CA" sz="1800" b="0" i="0" u="none" kern="1200" cap="none" spc="0" normalizeH="0" baseline="0" dirty="0">
                <a:ln>
                  <a:noFill/>
                </a:ln>
                <a:effectLst/>
                <a:uLnTx/>
                <a:uFillTx/>
                <a:latin typeface="Arial Nova" panose="020B0504020202020204" pitchFamily="34" charset="0"/>
                <a:cs typeface="Arial" panose="020B0604020202020204" pitchFamily="34" charset="0"/>
              </a:rPr>
              <a:t>ec le personnel</a:t>
            </a:r>
            <a:r>
              <a:rPr lang="fr-CA" dirty="0">
                <a:latin typeface="Arial Nova" panose="020B0504020202020204" pitchFamily="34" charset="0"/>
                <a:cs typeface="Arial" panose="020B0604020202020204" pitchFamily="34" charset="0"/>
              </a:rPr>
              <a:t> </a:t>
            </a:r>
            <a:r>
              <a:rPr kumimoji="0" lang="fr-CA" sz="1800" b="0" i="0" u="none" kern="1200" cap="none" spc="0" normalizeH="0" baseline="0" dirty="0">
                <a:ln>
                  <a:noFill/>
                </a:ln>
                <a:effectLst/>
                <a:uLnTx/>
                <a:uFillTx/>
                <a:latin typeface="Arial Nova" panose="020B0504020202020204" pitchFamily="34" charset="0"/>
                <a:cs typeface="Arial" panose="020B0604020202020204" pitchFamily="34" charset="0"/>
              </a:rPr>
              <a:t>et les parties prenantes</a:t>
            </a:r>
          </a:p>
        </p:txBody>
      </p:sp>
      <p:sp>
        <p:nvSpPr>
          <p:cNvPr id="32" name="TextBox 31">
            <a:extLst>
              <a:ext uri="{FF2B5EF4-FFF2-40B4-BE49-F238E27FC236}">
                <a16:creationId xmlns:a16="http://schemas.microsoft.com/office/drawing/2014/main" id="{F01C5D8C-900F-4690-B968-87ADBA472D15}"/>
              </a:ext>
            </a:extLst>
          </p:cNvPr>
          <p:cNvSpPr txBox="1"/>
          <p:nvPr>
            <p:custDataLst>
              <p:tags r:id="rId5"/>
            </p:custDataLst>
          </p:nvPr>
        </p:nvSpPr>
        <p:spPr>
          <a:xfrm>
            <a:off x="5455619" y="4310055"/>
            <a:ext cx="2171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3. </a:t>
            </a:r>
            <a:r>
              <a:rPr lang="fr-CA" dirty="0">
                <a:solidFill>
                  <a:srgbClr val="000000"/>
                </a:solidFill>
                <a:latin typeface="Arial Nova" panose="020B0504020202020204" pitchFamily="34" charset="0"/>
                <a:cs typeface="Arial" panose="020B0604020202020204" pitchFamily="34" charset="0"/>
              </a:rPr>
              <a:t>Évaluer et choisir les emplacements</a:t>
            </a:r>
            <a:endPar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5010EFE-42E1-45C1-A4B9-3ED7DBC8401B}"/>
              </a:ext>
            </a:extLst>
          </p:cNvPr>
          <p:cNvSpPr txBox="1"/>
          <p:nvPr>
            <p:custDataLst>
              <p:tags r:id="rId6"/>
            </p:custDataLst>
          </p:nvPr>
        </p:nvSpPr>
        <p:spPr>
          <a:xfrm>
            <a:off x="4616328" y="1636648"/>
            <a:ext cx="2171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4. </a:t>
            </a:r>
            <a:r>
              <a:rPr kumimoji="0" lang="fr-CA" sz="1800" b="0" i="0" u="none" strike="noStrike" kern="1200" cap="none" spc="0" normalizeH="0" baseline="0" dirty="0">
                <a:ln>
                  <a:noFill/>
                </a:ln>
                <a:effectLst/>
                <a:uLnTx/>
                <a:uFillTx/>
                <a:latin typeface="Arial Nova" panose="020B0504020202020204" pitchFamily="34" charset="0"/>
                <a:cs typeface="Arial" panose="020B0604020202020204" pitchFamily="34" charset="0"/>
              </a:rPr>
              <a:t>Préparer les lieux de travail</a:t>
            </a:r>
          </a:p>
        </p:txBody>
      </p:sp>
      <p:sp>
        <p:nvSpPr>
          <p:cNvPr id="38" name="TextBox 37">
            <a:extLst>
              <a:ext uri="{FF2B5EF4-FFF2-40B4-BE49-F238E27FC236}">
                <a16:creationId xmlns:a16="http://schemas.microsoft.com/office/drawing/2014/main" id="{CDF73470-0E57-43B8-A065-1A52829705C2}"/>
              </a:ext>
            </a:extLst>
          </p:cNvPr>
          <p:cNvSpPr txBox="1"/>
          <p:nvPr>
            <p:custDataLst>
              <p:tags r:id="rId7"/>
            </p:custDataLst>
          </p:nvPr>
        </p:nvSpPr>
        <p:spPr>
          <a:xfrm>
            <a:off x="6599619" y="2946950"/>
            <a:ext cx="2171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5. Établir un plan d’expérimentation</a:t>
            </a:r>
          </a:p>
        </p:txBody>
      </p:sp>
      <p:sp>
        <p:nvSpPr>
          <p:cNvPr id="40" name="TextBox 39">
            <a:extLst>
              <a:ext uri="{FF2B5EF4-FFF2-40B4-BE49-F238E27FC236}">
                <a16:creationId xmlns:a16="http://schemas.microsoft.com/office/drawing/2014/main" id="{501680CF-AB9E-4CF3-8C73-B2FD88E15DEF}"/>
              </a:ext>
            </a:extLst>
          </p:cNvPr>
          <p:cNvSpPr txBox="1"/>
          <p:nvPr>
            <p:custDataLst>
              <p:tags r:id="rId8"/>
            </p:custDataLst>
          </p:nvPr>
        </p:nvSpPr>
        <p:spPr>
          <a:xfrm>
            <a:off x="8313438" y="5195304"/>
            <a:ext cx="239330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6. Prévoir des ressources sur place et les éventualités</a:t>
            </a:r>
          </a:p>
        </p:txBody>
      </p:sp>
      <p:sp>
        <p:nvSpPr>
          <p:cNvPr id="34" name="TextBox 33">
            <a:extLst>
              <a:ext uri="{FF2B5EF4-FFF2-40B4-BE49-F238E27FC236}">
                <a16:creationId xmlns:a16="http://schemas.microsoft.com/office/drawing/2014/main" id="{2C017AB2-B49C-45BB-AD4D-53BA1DEA4707}"/>
              </a:ext>
            </a:extLst>
          </p:cNvPr>
          <p:cNvSpPr txBox="1"/>
          <p:nvPr>
            <p:custDataLst>
              <p:tags r:id="rId9"/>
            </p:custDataLst>
          </p:nvPr>
        </p:nvSpPr>
        <p:spPr>
          <a:xfrm>
            <a:off x="9876913" y="1428831"/>
            <a:ext cx="14992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Arial Nova" panose="020B0504020202020204" pitchFamily="34" charset="0"/>
                <a:cs typeface="Arial" panose="020B0604020202020204" pitchFamily="34" charset="0"/>
              </a:rPr>
              <a:t>Lancement</a:t>
            </a:r>
          </a:p>
        </p:txBody>
      </p:sp>
      <p:sp>
        <p:nvSpPr>
          <p:cNvPr id="29" name="Slide Number Placeholder 5">
            <a:extLst>
              <a:ext uri="{FF2B5EF4-FFF2-40B4-BE49-F238E27FC236}">
                <a16:creationId xmlns:a16="http://schemas.microsoft.com/office/drawing/2014/main" id="{D69B9E69-8036-4222-9BD6-F7CFF14EFD1C}"/>
              </a:ext>
            </a:extLst>
          </p:cNvPr>
          <p:cNvSpPr txBox="1">
            <a:spLocks/>
          </p:cNvSpPr>
          <p:nvPr>
            <p:custDataLst>
              <p:tags r:id="rId10"/>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fr-CA" smtClean="0">
                <a:solidFill>
                  <a:srgbClr val="000000"/>
                </a:solidFill>
              </a:rPr>
              <a:pPr/>
              <a:t>5</a:t>
            </a:fld>
            <a:endParaRPr lang="fr-CA" dirty="0">
              <a:solidFill>
                <a:srgbClr val="000000"/>
              </a:solidFill>
            </a:endParaRPr>
          </a:p>
        </p:txBody>
      </p:sp>
    </p:spTree>
    <p:extLst>
      <p:ext uri="{BB962C8B-B14F-4D97-AF65-F5344CB8AC3E}">
        <p14:creationId xmlns:p14="http://schemas.microsoft.com/office/powerpoint/2010/main" val="189895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5B0E-77E1-4E65-AC30-D33BCCD95612}"/>
              </a:ext>
            </a:extLst>
          </p:cNvPr>
          <p:cNvSpPr>
            <a:spLocks noGrp="1"/>
          </p:cNvSpPr>
          <p:nvPr>
            <p:ph type="title" idx="4294967295"/>
            <p:custDataLst>
              <p:tags r:id="rId1"/>
            </p:custDataLst>
          </p:nvPr>
        </p:nvSpPr>
        <p:spPr>
          <a:xfrm>
            <a:off x="0" y="0"/>
            <a:ext cx="3735388" cy="1870075"/>
          </a:xfrm>
          <a:solidFill>
            <a:schemeClr val="tx2"/>
          </a:solidFill>
          <a:ln>
            <a:solidFill>
              <a:schemeClr val="tx2"/>
            </a:solidFill>
          </a:ln>
        </p:spPr>
        <p:txBody>
          <a:bodyPr>
            <a:normAutofit/>
          </a:bodyPr>
          <a:lstStyle/>
          <a:p>
            <a:r>
              <a:rPr lang="fr-CA" sz="4400" noProof="0" dirty="0">
                <a:latin typeface="Arial Nova" panose="020B0504020202020204" pitchFamily="34" charset="0"/>
              </a:rPr>
              <a:t>A</a:t>
            </a:r>
            <a:r>
              <a:rPr lang="fr-CA" sz="4400" b="1" noProof="0" dirty="0">
                <a:latin typeface="Arial Nova" panose="020B0504020202020204" pitchFamily="34" charset="0"/>
              </a:rPr>
              <a:t>udacieux, </a:t>
            </a:r>
            <a:br>
              <a:rPr lang="fr-CA" sz="4400" b="1" noProof="0" dirty="0">
                <a:latin typeface="Arial Nova" panose="020B0504020202020204" pitchFamily="34" charset="0"/>
              </a:rPr>
            </a:br>
            <a:r>
              <a:rPr lang="fr-CA" sz="4400" b="1" noProof="0" dirty="0">
                <a:latin typeface="Arial Nova" panose="020B0504020202020204" pitchFamily="34" charset="0"/>
              </a:rPr>
              <a:t>		Vaste</a:t>
            </a:r>
            <a:endParaRPr lang="fr-CA" sz="4400" b="1" strike="sngStrike" noProof="0" dirty="0">
              <a:latin typeface="Arial Nova" panose="020B0504020202020204" pitchFamily="34" charset="0"/>
            </a:endParaRPr>
          </a:p>
        </p:txBody>
      </p:sp>
      <p:sp>
        <p:nvSpPr>
          <p:cNvPr id="4" name="Rectangle 3">
            <a:extLst>
              <a:ext uri="{FF2B5EF4-FFF2-40B4-BE49-F238E27FC236}">
                <a16:creationId xmlns:a16="http://schemas.microsoft.com/office/drawing/2014/main" id="{C7250F5D-FAE1-4A57-B3F6-9B7C36B90DFD}"/>
              </a:ext>
              <a:ext uri="{C183D7F6-B498-43B3-948B-1728B52AA6E4}">
                <adec:decorative xmlns:adec="http://schemas.microsoft.com/office/drawing/2017/decorative" val="1"/>
              </a:ext>
            </a:extLst>
          </p:cNvPr>
          <p:cNvSpPr/>
          <p:nvPr>
            <p:custDataLst>
              <p:tags r:id="rId2"/>
            </p:custDataLst>
          </p:nvPr>
        </p:nvSpPr>
        <p:spPr>
          <a:xfrm>
            <a:off x="4324575" y="-1"/>
            <a:ext cx="7867424" cy="6858001"/>
          </a:xfrm>
          <a:prstGeom prst="rect">
            <a:avLst/>
          </a:prstGeom>
          <a:gradFill flip="none" rotWithShape="1">
            <a:gsLst>
              <a:gs pos="1600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panose="020B0504020202020204" pitchFamily="34" charset="0"/>
            </a:endParaRPr>
          </a:p>
        </p:txBody>
      </p:sp>
      <p:sp>
        <p:nvSpPr>
          <p:cNvPr id="3" name="Content Placeholder 2">
            <a:extLst>
              <a:ext uri="{FF2B5EF4-FFF2-40B4-BE49-F238E27FC236}">
                <a16:creationId xmlns:a16="http://schemas.microsoft.com/office/drawing/2014/main" id="{7B411DE5-7DB7-4F54-9C75-5E5B83F29306}"/>
              </a:ext>
            </a:extLst>
          </p:cNvPr>
          <p:cNvSpPr>
            <a:spLocks noGrp="1"/>
          </p:cNvSpPr>
          <p:nvPr>
            <p:ph type="body" sz="quarter" idx="4294967295"/>
            <p:custDataLst>
              <p:tags r:id="rId3"/>
            </p:custDataLst>
          </p:nvPr>
        </p:nvSpPr>
        <p:spPr>
          <a:xfrm>
            <a:off x="4796655" y="706437"/>
            <a:ext cx="7395345" cy="2129359"/>
          </a:xfrm>
        </p:spPr>
        <p:txBody>
          <a:bodyPr>
            <a:normAutofit/>
          </a:bodyPr>
          <a:lstStyle/>
          <a:p>
            <a:pPr marL="0" indent="0">
              <a:buNone/>
            </a:pPr>
            <a:r>
              <a:rPr lang="fr-CA" sz="2200" noProof="0" dirty="0">
                <a:solidFill>
                  <a:schemeClr val="bg1"/>
                </a:solidFill>
                <a:latin typeface="Arial Nova" panose="020B0504020202020204" pitchFamily="34" charset="0"/>
              </a:rPr>
              <a:t>« </a:t>
            </a:r>
            <a:r>
              <a:rPr lang="fr-FR" sz="2200" noProof="0" dirty="0">
                <a:solidFill>
                  <a:schemeClr val="bg1"/>
                </a:solidFill>
                <a:latin typeface="Arial Nova" panose="020B0504020202020204" pitchFamily="34" charset="0"/>
              </a:rPr>
              <a:t>Le modèle de travail hybride…il peut favoriser une main-d’œuvre plus répartie et connectée à l’échelle nationale et offrir aux employés une plus grande flexibilité propice à leur bien-être. </a:t>
            </a:r>
            <a:r>
              <a:rPr lang="fr-CA" sz="2200" noProof="0" dirty="0">
                <a:solidFill>
                  <a:schemeClr val="bg1"/>
                </a:solidFill>
                <a:latin typeface="Arial Nova" panose="020B0504020202020204" pitchFamily="34" charset="0"/>
              </a:rPr>
              <a:t>»</a:t>
            </a:r>
          </a:p>
          <a:p>
            <a:pPr marL="0" indent="0">
              <a:buNone/>
            </a:pPr>
            <a:r>
              <a:rPr kumimoji="0" lang="fr-CA" sz="2200" b="1" i="0" u="none" strike="noStrike" kern="1200" cap="none" spc="0" normalizeH="0" baseline="0" noProof="0" dirty="0">
                <a:ln>
                  <a:noFill/>
                </a:ln>
                <a:solidFill>
                  <a:schemeClr val="bg1"/>
                </a:solidFill>
                <a:effectLst/>
                <a:uLnTx/>
                <a:uFillTx/>
                <a:latin typeface="Arial Nova" panose="020B0504020202020204" pitchFamily="34" charset="0"/>
                <a:cs typeface="Calibri" panose="020F0502020204030204" pitchFamily="34" charset="0"/>
              </a:rPr>
              <a:t>Janice Charette</a:t>
            </a:r>
            <a:endParaRPr lang="fr-CA" sz="2200" noProof="0" dirty="0">
              <a:solidFill>
                <a:schemeClr val="bg1"/>
              </a:solidFill>
              <a:latin typeface="Arial Nova" panose="020B0504020202020204" pitchFamily="34" charset="0"/>
            </a:endParaRPr>
          </a:p>
        </p:txBody>
      </p:sp>
      <p:pic>
        <p:nvPicPr>
          <p:cNvPr id="5" name="Picture 4">
            <a:extLst>
              <a:ext uri="{FF2B5EF4-FFF2-40B4-BE49-F238E27FC236}">
                <a16:creationId xmlns:a16="http://schemas.microsoft.com/office/drawing/2014/main" id="{02C03059-34EE-4474-8270-488C7D037B6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a:stretch/>
        </p:blipFill>
        <p:spPr>
          <a:xfrm>
            <a:off x="280809" y="2410795"/>
            <a:ext cx="3923372" cy="3332430"/>
          </a:xfrm>
          <a:prstGeom prst="rect">
            <a:avLst/>
          </a:prstGeom>
          <a:ln>
            <a:noFill/>
          </a:ln>
        </p:spPr>
      </p:pic>
      <p:sp>
        <p:nvSpPr>
          <p:cNvPr id="7" name="Arrow: Right 6" descr="An arrow shows we move to today and the future.">
            <a:extLst>
              <a:ext uri="{FF2B5EF4-FFF2-40B4-BE49-F238E27FC236}">
                <a16:creationId xmlns:a16="http://schemas.microsoft.com/office/drawing/2014/main" id="{983D4FA0-E901-4FAE-A3E5-902DA274BBB1}"/>
              </a:ext>
            </a:extLst>
          </p:cNvPr>
          <p:cNvSpPr/>
          <p:nvPr>
            <p:custDataLst>
              <p:tags r:id="rId5"/>
            </p:custDataLst>
          </p:nvPr>
        </p:nvSpPr>
        <p:spPr>
          <a:xfrm>
            <a:off x="4796655" y="3382296"/>
            <a:ext cx="1111045" cy="138942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panose="020B0504020202020204" pitchFamily="34" charset="0"/>
            </a:endParaRPr>
          </a:p>
        </p:txBody>
      </p:sp>
      <p:pic>
        <p:nvPicPr>
          <p:cNvPr id="6" name="Picture 5">
            <a:extLst>
              <a:ext uri="{FF2B5EF4-FFF2-40B4-BE49-F238E27FC236}">
                <a16:creationId xmlns:a16="http://schemas.microsoft.com/office/drawing/2014/main" id="{57D5236F-8BEE-4D1C-9712-BAD188C0ABB5}"/>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rcRect/>
          <a:stretch/>
        </p:blipFill>
        <p:spPr>
          <a:xfrm>
            <a:off x="6284531" y="1870841"/>
            <a:ext cx="5723629" cy="4906838"/>
          </a:xfrm>
          <a:prstGeom prst="rect">
            <a:avLst/>
          </a:prstGeom>
        </p:spPr>
      </p:pic>
      <p:pic>
        <p:nvPicPr>
          <p:cNvPr id="8" name="Picture 7">
            <a:extLst>
              <a:ext uri="{FF2B5EF4-FFF2-40B4-BE49-F238E27FC236}">
                <a16:creationId xmlns:a16="http://schemas.microsoft.com/office/drawing/2014/main" id="{5EF46713-8CB9-44EC-B178-9B6277CEEB7E}"/>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2955953" y="0"/>
            <a:ext cx="779801" cy="602902"/>
          </a:xfrm>
          <a:prstGeom prst="rect">
            <a:avLst/>
          </a:prstGeom>
        </p:spPr>
      </p:pic>
      <p:sp>
        <p:nvSpPr>
          <p:cNvPr id="9" name="Slide Number Placeholder 5">
            <a:extLst>
              <a:ext uri="{FF2B5EF4-FFF2-40B4-BE49-F238E27FC236}">
                <a16:creationId xmlns:a16="http://schemas.microsoft.com/office/drawing/2014/main" id="{FF7723AB-055E-4BFF-8E88-7308468C0663}"/>
              </a:ext>
            </a:extLst>
          </p:cNvPr>
          <p:cNvSpPr txBox="1">
            <a:spLocks/>
          </p:cNvSpPr>
          <p:nvPr>
            <p:custDataLst>
              <p:tags r:id="rId8"/>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29042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F76D-1665-4A5D-8E07-441536724CF8}"/>
              </a:ext>
            </a:extLst>
          </p:cNvPr>
          <p:cNvSpPr>
            <a:spLocks noGrp="1"/>
          </p:cNvSpPr>
          <p:nvPr>
            <p:ph type="title" idx="4294967295"/>
          </p:nvPr>
        </p:nvSpPr>
        <p:spPr>
          <a:xfrm>
            <a:off x="552450" y="-835027"/>
            <a:ext cx="11091862" cy="835027"/>
          </a:xfrm>
        </p:spPr>
        <p:txBody>
          <a:bodyPr vert="horz" lIns="91440" tIns="45720" rIns="91440" bIns="45720" rtlCol="0" anchor="b">
            <a:normAutofit/>
          </a:bodyPr>
          <a:lstStyle/>
          <a:p>
            <a:r>
              <a:rPr lang="fr-CA" dirty="0"/>
              <a:t>Ville modernisée</a:t>
            </a:r>
            <a:endParaRPr lang="en-CA" dirty="0"/>
          </a:p>
        </p:txBody>
      </p:sp>
      <p:pic>
        <p:nvPicPr>
          <p:cNvPr id="6" name="Picture 5" descr="A view of a area in a 15-minute city with people milling about green street filled with trees, garden space and artwork, nestled between a government building on one side and buildings with ground floor shops and upper floor apartments and condos on the other.">
            <a:extLst>
              <a:ext uri="{FF2B5EF4-FFF2-40B4-BE49-F238E27FC236}">
                <a16:creationId xmlns:a16="http://schemas.microsoft.com/office/drawing/2014/main" id="{57D60171-070F-4CD9-BAAC-0F56FFF69BD5}"/>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r="-2" b="-2"/>
          <a:stretch/>
        </p:blipFill>
        <p:spPr>
          <a:xfrm>
            <a:off x="321730" y="172442"/>
            <a:ext cx="5674897" cy="3017405"/>
          </a:xfrm>
          <a:prstGeom prst="rect">
            <a:avLst/>
          </a:prstGeom>
        </p:spPr>
      </p:pic>
      <p:pic>
        <p:nvPicPr>
          <p:cNvPr id="4" name="Picture 3" descr="A building has a type of green room growing on the side, adding warmth and vitality to the area.">
            <a:extLst>
              <a:ext uri="{FF2B5EF4-FFF2-40B4-BE49-F238E27FC236}">
                <a16:creationId xmlns:a16="http://schemas.microsoft.com/office/drawing/2014/main" id="{A83FDD0B-3820-4B1E-81D0-E084EAB490BD}"/>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r="-2"/>
          <a:stretch/>
        </p:blipFill>
        <p:spPr>
          <a:xfrm>
            <a:off x="321730" y="3361563"/>
            <a:ext cx="5674897" cy="2789954"/>
          </a:xfrm>
          <a:prstGeom prst="rect">
            <a:avLst/>
          </a:prstGeom>
        </p:spPr>
      </p:pic>
      <p:pic>
        <p:nvPicPr>
          <p:cNvPr id="8" name="Picture 7" descr="A road going to a downtown area is filled with people walking and biking.  There is a public transit station in the foreground and a large fount and green space in the background.">
            <a:extLst>
              <a:ext uri="{FF2B5EF4-FFF2-40B4-BE49-F238E27FC236}">
                <a16:creationId xmlns:a16="http://schemas.microsoft.com/office/drawing/2014/main" id="{36C7A842-72A8-4251-AB07-A2D717574312}"/>
              </a:ext>
            </a:extLst>
          </p:cNvPr>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r="-1" b="-1"/>
          <a:stretch/>
        </p:blipFill>
        <p:spPr>
          <a:xfrm>
            <a:off x="6195373" y="172443"/>
            <a:ext cx="5674897" cy="5979074"/>
          </a:xfrm>
          <a:prstGeom prst="rect">
            <a:avLst/>
          </a:prstGeom>
        </p:spPr>
      </p:pic>
      <p:sp>
        <p:nvSpPr>
          <p:cNvPr id="5" name="Slide Number Placeholder 5">
            <a:extLst>
              <a:ext uri="{FF2B5EF4-FFF2-40B4-BE49-F238E27FC236}">
                <a16:creationId xmlns:a16="http://schemas.microsoft.com/office/drawing/2014/main" id="{8741137D-9D62-48B4-9C02-DDB625D9B97F}"/>
              </a:ext>
            </a:extLst>
          </p:cNvPr>
          <p:cNvSpPr txBox="1">
            <a:spLocks/>
          </p:cNvSpPr>
          <p:nvPr>
            <p:custDataLst>
              <p:tags r:id="rId4"/>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104285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9978-8472-4F6B-8B86-0EB59963A472}"/>
              </a:ext>
            </a:extLst>
          </p:cNvPr>
          <p:cNvSpPr>
            <a:spLocks noGrp="1"/>
          </p:cNvSpPr>
          <p:nvPr>
            <p:ph type="title" idx="4294967295"/>
          </p:nvPr>
        </p:nvSpPr>
        <p:spPr>
          <a:xfrm>
            <a:off x="552450" y="-835027"/>
            <a:ext cx="11091862" cy="835027"/>
          </a:xfrm>
        </p:spPr>
        <p:txBody>
          <a:bodyPr vert="horz" lIns="91440" tIns="45720" rIns="91440" bIns="45720" rtlCol="0" anchor="b">
            <a:normAutofit/>
          </a:bodyPr>
          <a:lstStyle/>
          <a:p>
            <a:r>
              <a:rPr lang="fr-CA" dirty="0"/>
              <a:t>Mot de la fin</a:t>
            </a:r>
            <a:endParaRPr lang="en-CA" dirty="0"/>
          </a:p>
        </p:txBody>
      </p:sp>
      <p:sp>
        <p:nvSpPr>
          <p:cNvPr id="5" name="Text Placeholder 4">
            <a:extLst>
              <a:ext uri="{FF2B5EF4-FFF2-40B4-BE49-F238E27FC236}">
                <a16:creationId xmlns:a16="http://schemas.microsoft.com/office/drawing/2014/main" id="{91176774-CAA1-4479-BF77-CDE4363B77A1}"/>
              </a:ext>
            </a:extLst>
          </p:cNvPr>
          <p:cNvSpPr>
            <a:spLocks noGrp="1"/>
          </p:cNvSpPr>
          <p:nvPr>
            <p:ph type="body" sz="quarter" idx="13"/>
            <p:custDataLst>
              <p:tags r:id="rId1"/>
            </p:custDataLst>
          </p:nvPr>
        </p:nvSpPr>
        <p:spPr>
          <a:xfrm>
            <a:off x="1197015" y="1664297"/>
            <a:ext cx="10309185" cy="3012712"/>
          </a:xfrm>
        </p:spPr>
        <p:txBody>
          <a:bodyPr>
            <a:normAutofit/>
          </a:bodyPr>
          <a:lstStyle/>
          <a:p>
            <a:pPr marL="0" lvl="0" indent="0" algn="l">
              <a:spcBef>
                <a:spcPts val="1000"/>
              </a:spcBef>
              <a:buNone/>
            </a:pPr>
            <a:r>
              <a:rPr lang="fr-FR" sz="2400" noProof="0" dirty="0">
                <a:effectLst/>
                <a:latin typeface="Arial Nova" panose="020B0504020202020204" pitchFamily="34" charset="0"/>
                <a:ea typeface="Calibri" panose="020F0502020204030204" pitchFamily="34" charset="0"/>
              </a:rPr>
              <a:t>Au moment de définir quel sera notre mode de fonctionnement, maintenant et à l’avenir, nous avons l’occasion de combiner ce que nos traditions ont de meilleur tout en tirant parti des modèles de milieu de travail naissants pour favoriser une fonction publique saine et placée sous le signe de la diversité, à laquelle on fait confiance pour bien servir la population canadienne.</a:t>
            </a:r>
            <a:endParaRPr lang="fr-CA" sz="2400" dirty="0">
              <a:latin typeface="Arial Nova" panose="020B0504020202020204" pitchFamily="34" charset="0"/>
            </a:endParaRPr>
          </a:p>
          <a:p>
            <a:pPr marL="0" indent="0">
              <a:buNone/>
            </a:pPr>
            <a:endParaRPr lang="fr-CA" sz="2800" noProof="0" dirty="0">
              <a:effectLst/>
              <a:latin typeface="Arial Nova" panose="020B0504020202020204" pitchFamily="34" charset="0"/>
              <a:ea typeface="Calibri" panose="020F0502020204030204" pitchFamily="34" charset="0"/>
            </a:endParaRPr>
          </a:p>
        </p:txBody>
      </p:sp>
      <p:sp>
        <p:nvSpPr>
          <p:cNvPr id="4" name="Text Placeholder 3"/>
          <p:cNvSpPr>
            <a:spLocks noGrp="1"/>
          </p:cNvSpPr>
          <p:nvPr>
            <p:ph type="body" sz="quarter" idx="14"/>
            <p:custDataLst>
              <p:tags r:id="rId2"/>
            </p:custDataLst>
          </p:nvPr>
        </p:nvSpPr>
        <p:spPr>
          <a:xfrm>
            <a:off x="3061122" y="4492343"/>
            <a:ext cx="8097838" cy="369332"/>
          </a:xfrm>
        </p:spPr>
        <p:txBody>
          <a:bodyPr>
            <a:normAutofit fontScale="25000" lnSpcReduction="20000"/>
          </a:bodyPr>
          <a:lstStyle/>
          <a:p>
            <a:pPr marL="0" indent="0">
              <a:buNone/>
            </a:pPr>
            <a:r>
              <a:rPr lang="fr-CA" sz="11200" noProof="0" dirty="0">
                <a:solidFill>
                  <a:schemeClr val="tx1"/>
                </a:solidFill>
                <a:latin typeface="Arial Nova" panose="020B0504020202020204" pitchFamily="34" charset="0"/>
              </a:rPr>
              <a:t>Janice Charette</a:t>
            </a:r>
          </a:p>
          <a:p>
            <a:endParaRPr lang="fr-CA" noProof="0" dirty="0">
              <a:latin typeface="Arial Nova" panose="020B0504020202020204" pitchFamily="34" charset="0"/>
            </a:endParaRPr>
          </a:p>
        </p:txBody>
      </p:sp>
      <p:sp>
        <p:nvSpPr>
          <p:cNvPr id="6" name="Slide Number Placeholder 5">
            <a:extLst>
              <a:ext uri="{FF2B5EF4-FFF2-40B4-BE49-F238E27FC236}">
                <a16:creationId xmlns:a16="http://schemas.microsoft.com/office/drawing/2014/main" id="{9AB60C9A-E0DD-4109-A3C3-C7F5CEB635D1}"/>
              </a:ext>
            </a:extLst>
          </p:cNvPr>
          <p:cNvSpPr txBox="1">
            <a:spLocks/>
          </p:cNvSpPr>
          <p:nvPr>
            <p:custDataLst>
              <p:tags r:id="rId3"/>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62731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DDCC-BBF3-1046-8EEF-7AB67659EC15}"/>
              </a:ext>
            </a:extLst>
          </p:cNvPr>
          <p:cNvSpPr>
            <a:spLocks noGrp="1"/>
          </p:cNvSpPr>
          <p:nvPr>
            <p:ph type="title"/>
            <p:custDataLst>
              <p:tags r:id="rId1"/>
            </p:custDataLst>
          </p:nvPr>
        </p:nvSpPr>
        <p:spPr>
          <a:xfrm>
            <a:off x="6213821" y="1000076"/>
            <a:ext cx="5443537" cy="879338"/>
          </a:xfrm>
        </p:spPr>
        <p:txBody>
          <a:bodyPr anchor="t"/>
          <a:lstStyle/>
          <a:p>
            <a:r>
              <a:rPr lang="fr-CA" dirty="0">
                <a:solidFill>
                  <a:schemeClr val="accent2"/>
                </a:solidFill>
              </a:rPr>
              <a:t>Merci</a:t>
            </a:r>
          </a:p>
        </p:txBody>
      </p:sp>
      <p:pic>
        <p:nvPicPr>
          <p:cNvPr id="18" name="Picture Placeholder 17">
            <a:extLst>
              <a:ext uri="{C183D7F6-B498-43B3-948B-1728B52AA6E4}">
                <adec:decorative xmlns:adec="http://schemas.microsoft.com/office/drawing/2017/decorative" val="1"/>
              </a:ext>
            </a:extLst>
          </p:cNvPr>
          <p:cNvPicPr>
            <a:picLocks noGrp="1" noChangeAspect="1"/>
          </p:cNvPicPr>
          <p:nvPr>
            <p:ph type="pic" sz="quarter" idx="29"/>
            <p:custDataLst>
              <p:tags r:id="rId2"/>
            </p:custDataLst>
          </p:nvPr>
        </p:nvPicPr>
        <p:blipFill rotWithShape="1">
          <a:blip r:embed="rId7" cstate="print">
            <a:extLst>
              <a:ext uri="{28A0092B-C50C-407E-A947-70E740481C1C}">
                <a14:useLocalDpi xmlns:a14="http://schemas.microsoft.com/office/drawing/2010/main" val="0"/>
              </a:ext>
            </a:extLst>
          </a:blip>
          <a:srcRect l="10380" r="32120"/>
          <a:stretch/>
        </p:blipFill>
        <p:spPr/>
      </p:pic>
      <p:sp>
        <p:nvSpPr>
          <p:cNvPr id="13" name="Text Placeholder 30">
            <a:extLst>
              <a:ext uri="{FF2B5EF4-FFF2-40B4-BE49-F238E27FC236}">
                <a16:creationId xmlns:a16="http://schemas.microsoft.com/office/drawing/2014/main" id="{E615D080-AB43-4A4A-ABC7-D69919AD801B}"/>
              </a:ext>
            </a:extLst>
          </p:cNvPr>
          <p:cNvSpPr txBox="1">
            <a:spLocks/>
          </p:cNvSpPr>
          <p:nvPr>
            <p:custDataLst>
              <p:tags r:id="rId3"/>
            </p:custDataLst>
          </p:nvPr>
        </p:nvSpPr>
        <p:spPr>
          <a:xfrm>
            <a:off x="6205860" y="2295433"/>
            <a:ext cx="5735777" cy="33660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dirty="0">
                <a:solidFill>
                  <a:schemeClr val="tx2"/>
                </a:solidFill>
              </a:rPr>
              <a:t>Sonia Powell</a:t>
            </a:r>
          </a:p>
        </p:txBody>
      </p:sp>
      <p:sp>
        <p:nvSpPr>
          <p:cNvPr id="14" name="Text Placeholder 31">
            <a:extLst>
              <a:ext uri="{FF2B5EF4-FFF2-40B4-BE49-F238E27FC236}">
                <a16:creationId xmlns:a16="http://schemas.microsoft.com/office/drawing/2014/main" id="{FD8C478C-DBED-794C-BEFF-69A42D2DE24F}"/>
              </a:ext>
            </a:extLst>
          </p:cNvPr>
          <p:cNvSpPr txBox="1">
            <a:spLocks/>
          </p:cNvSpPr>
          <p:nvPr>
            <p:custDataLst>
              <p:tags r:id="rId4"/>
            </p:custDataLst>
          </p:nvPr>
        </p:nvSpPr>
        <p:spPr>
          <a:xfrm>
            <a:off x="6205859" y="2632038"/>
            <a:ext cx="3130165" cy="1661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CA" b="1" dirty="0">
                <a:solidFill>
                  <a:schemeClr val="tx2"/>
                </a:solidFill>
              </a:rPr>
              <a:t>Directrice générale</a:t>
            </a:r>
          </a:p>
          <a:p>
            <a:r>
              <a:rPr lang="fr-CA" b="1" dirty="0">
                <a:solidFill>
                  <a:schemeClr val="tx2"/>
                </a:solidFill>
              </a:rPr>
              <a:t>Gestion des locaux et Solutions en milieu de travail, Services immobiliers</a:t>
            </a:r>
          </a:p>
          <a:p>
            <a:r>
              <a:rPr lang="fr-CA" dirty="0"/>
              <a:t>Services publics et Approvisionnement Canada Gouvernement du Canada</a:t>
            </a:r>
          </a:p>
          <a:p>
            <a:r>
              <a:rPr lang="fr-CA" dirty="0" err="1">
                <a:hlinkClick r:id="rId8"/>
              </a:rPr>
              <a:t>Sonia.Powell@pwgsc-tpsgc.gc.ca</a:t>
            </a:r>
            <a:r>
              <a:rPr lang="fr-CA" dirty="0" err="1">
                <a:hlinkClick r:id="rId9"/>
              </a:rPr>
              <a:t>@pwgsc-tpsgc.ca</a:t>
            </a:r>
            <a:r>
              <a:rPr lang="fr-CA" sz="1400" dirty="0"/>
              <a:t> </a:t>
            </a:r>
          </a:p>
        </p:txBody>
      </p:sp>
      <p:sp>
        <p:nvSpPr>
          <p:cNvPr id="7" name="Slide Number Placeholder 5">
            <a:extLst>
              <a:ext uri="{FF2B5EF4-FFF2-40B4-BE49-F238E27FC236}">
                <a16:creationId xmlns:a16="http://schemas.microsoft.com/office/drawing/2014/main" id="{D1E9F3A6-F1E0-4E70-A37A-F611DE29268F}"/>
              </a:ext>
            </a:extLst>
          </p:cNvPr>
          <p:cNvSpPr txBox="1">
            <a:spLocks/>
          </p:cNvSpPr>
          <p:nvPr>
            <p:custDataLst>
              <p:tags r:id="rId5"/>
            </p:custDataLst>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fr-CA" smtClean="0">
                <a:solidFill>
                  <a:srgbClr val="000000"/>
                </a:solidFill>
              </a:rPr>
              <a:pPr/>
              <a:t>9</a:t>
            </a:fld>
            <a:endParaRPr lang="fr-CA" dirty="0">
              <a:solidFill>
                <a:srgbClr val="000000"/>
              </a:solidFill>
            </a:endParaRPr>
          </a:p>
        </p:txBody>
      </p:sp>
    </p:spTree>
    <p:extLst>
      <p:ext uri="{BB962C8B-B14F-4D97-AF65-F5344CB8AC3E}">
        <p14:creationId xmlns:p14="http://schemas.microsoft.com/office/powerpoint/2010/main" val="1884890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8055</TotalTime>
  <Words>260</Words>
  <Application>Microsoft Office PowerPoint</Application>
  <PresentationFormat>Widescreen</PresentationFormat>
  <Paragraphs>43</Paragraphs>
  <Slides>9</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Arial Black</vt:lpstr>
      <vt:lpstr>Arial Nova</vt:lpstr>
      <vt:lpstr>Calibri</vt:lpstr>
      <vt:lpstr>Calibri Light</vt:lpstr>
      <vt:lpstr>Century Gothic</vt:lpstr>
      <vt:lpstr>Georgia</vt:lpstr>
      <vt:lpstr>Office Theme</vt:lpstr>
      <vt:lpstr>think-cell Slide</vt:lpstr>
      <vt:lpstr>Le milieu de travail hybride</vt:lpstr>
      <vt:lpstr>Qu’est-ce que hybride?</vt:lpstr>
      <vt:lpstr>À quoi ressemble-t-il au gouvernement?</vt:lpstr>
      <vt:lpstr>Quels sont les avantages?</vt:lpstr>
      <vt:lpstr>Comment adopter le modèle hybride?</vt:lpstr>
      <vt:lpstr>Audacieux,    Vaste</vt:lpstr>
      <vt:lpstr>Ville modernisée</vt:lpstr>
      <vt:lpstr>Mot de la fin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Julie DesRoches (2)</cp:lastModifiedBy>
  <cp:revision>370</cp:revision>
  <dcterms:created xsi:type="dcterms:W3CDTF">2018-01-23T15:59:12Z</dcterms:created>
  <dcterms:modified xsi:type="dcterms:W3CDTF">2022-09-22T17:58:26Z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379790875</vt:i4>
  </property>
  <property fmtid="{D5CDD505-2E9C-101B-9397-08002B2CF9AE}" pid="3" name="_NewReviewCycle">
    <vt:lpwstr/>
  </property>
  <property fmtid="{D5CDD505-2E9C-101B-9397-08002B2CF9AE}" pid="4" name="_EmailSubject">
    <vt:lpwstr>PPT presentation</vt:lpwstr>
  </property>
  <property fmtid="{D5CDD505-2E9C-101B-9397-08002B2CF9AE}" pid="5" name="_AuthorEmail">
    <vt:lpwstr>dylan.toal@csps-efpc.gc.ca</vt:lpwstr>
  </property>
  <property fmtid="{D5CDD505-2E9C-101B-9397-08002B2CF9AE}" pid="6" name="_AuthorEmailDisplayName">
    <vt:lpwstr>Dylan Toal</vt:lpwstr>
  </property>
  <property fmtid="{D5CDD505-2E9C-101B-9397-08002B2CF9AE}" pid="7" name="_PreviousAdHocReviewCycleID">
    <vt:i4>1920687341</vt:i4>
  </property>
</Properties>
</file>