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59" r:id="rId5"/>
    <p:sldId id="283" r:id="rId6"/>
    <p:sldId id="261" r:id="rId7"/>
    <p:sldId id="284" r:id="rId8"/>
    <p:sldId id="279" r:id="rId9"/>
    <p:sldId id="285" r:id="rId10"/>
    <p:sldId id="264" r:id="rId11"/>
    <p:sldId id="286" r:id="rId12"/>
    <p:sldId id="281" r:id="rId13"/>
    <p:sldId id="287" r:id="rId14"/>
    <p:sldId id="265" r:id="rId15"/>
    <p:sldId id="288" r:id="rId16"/>
    <p:sldId id="268" r:id="rId17"/>
    <p:sldId id="289" r:id="rId18"/>
    <p:sldId id="269" r:id="rId19"/>
    <p:sldId id="290" r:id="rId20"/>
    <p:sldId id="28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BF0"/>
    <a:srgbClr val="F0C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25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FF8A2-8AD6-4F97-9296-33DB0AEF1E9D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BE3B11B6-434E-4F90-A9EB-0EC4E51C610F}">
      <dgm:prSet phldrT="[Text]" custT="1"/>
      <dgm:spPr>
        <a:xfrm>
          <a:off x="972051" y="2470276"/>
          <a:ext cx="1045878" cy="5228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CA" sz="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Soft Launch</a:t>
          </a:r>
          <a:endParaRPr lang="en-CA" sz="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208B238-C05E-45CC-9F55-E1031BEC6F39}" type="parTrans" cxnId="{6233C581-BEDA-4D6F-9D5F-B94283FE955E}">
      <dgm:prSet/>
      <dgm:spPr/>
      <dgm:t>
        <a:bodyPr/>
        <a:lstStyle/>
        <a:p>
          <a:endParaRPr lang="en-CA" sz="900"/>
        </a:p>
      </dgm:t>
    </dgm:pt>
    <dgm:pt modelId="{4D5AB151-04E4-4A5A-8C4D-E805D0C21D51}" type="sibTrans" cxnId="{6233C581-BEDA-4D6F-9D5F-B94283FE955E}">
      <dgm:prSet/>
      <dgm:spPr/>
      <dgm:t>
        <a:bodyPr/>
        <a:lstStyle/>
        <a:p>
          <a:endParaRPr lang="en-CA" sz="900"/>
        </a:p>
      </dgm:t>
    </dgm:pt>
    <dgm:pt modelId="{B60F23CF-3647-4908-AF89-BE4B76A69028}">
      <dgm:prSet phldrT="[Text]" custT="1"/>
      <dgm:spPr>
        <a:xfrm>
          <a:off x="1494815" y="3549348"/>
          <a:ext cx="1045878" cy="5228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CA" sz="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Iterative Development &amp; Releases</a:t>
          </a:r>
          <a:endParaRPr lang="en-CA" sz="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239331D-9794-4A04-B515-E39A693792F0}" type="parTrans" cxnId="{BE542035-6D55-485E-BA0E-9539A5F990F7}">
      <dgm:prSet/>
      <dgm:spPr/>
      <dgm:t>
        <a:bodyPr/>
        <a:lstStyle/>
        <a:p>
          <a:endParaRPr lang="en-CA" sz="900"/>
        </a:p>
      </dgm:t>
    </dgm:pt>
    <dgm:pt modelId="{5CD490FF-D391-4A97-A0EF-19A4E63E576C}" type="sibTrans" cxnId="{BE542035-6D55-485E-BA0E-9539A5F990F7}">
      <dgm:prSet/>
      <dgm:spPr/>
      <dgm:t>
        <a:bodyPr/>
        <a:lstStyle/>
        <a:p>
          <a:endParaRPr lang="en-CA" sz="900"/>
        </a:p>
      </dgm:t>
    </dgm:pt>
    <dgm:pt modelId="{D896A7CB-1AB6-4514-83F8-8FBE8B588A12}">
      <dgm:prSet phldrT="[Text]" custT="1"/>
      <dgm:spPr>
        <a:xfrm>
          <a:off x="1494815" y="1391204"/>
          <a:ext cx="1045878" cy="5228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CA" sz="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Iterative Development &amp; Testing</a:t>
          </a:r>
          <a:endParaRPr lang="en-CA" sz="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823CB19-868A-4286-8FFF-795C5B95892F}" type="parTrans" cxnId="{FE2E2AF3-2EA9-4AE8-B392-B21C0126FF33}">
      <dgm:prSet/>
      <dgm:spPr/>
      <dgm:t>
        <a:bodyPr/>
        <a:lstStyle/>
        <a:p>
          <a:endParaRPr lang="en-CA" sz="900"/>
        </a:p>
      </dgm:t>
    </dgm:pt>
    <dgm:pt modelId="{3893F27E-372A-493B-8369-84674259C290}" type="sibTrans" cxnId="{FE2E2AF3-2EA9-4AE8-B392-B21C0126FF33}">
      <dgm:prSet/>
      <dgm:spPr/>
      <dgm:t>
        <a:bodyPr/>
        <a:lstStyle/>
        <a:p>
          <a:endParaRPr lang="en-CA" sz="900"/>
        </a:p>
      </dgm:t>
    </dgm:pt>
    <dgm:pt modelId="{E5DDFCC1-972C-496F-949A-B25E81DCC287}">
      <dgm:prSet phldrT="[Text]" custT="1"/>
      <dgm:spPr>
        <a:xfrm>
          <a:off x="972051" y="4628420"/>
          <a:ext cx="1045878" cy="5228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CA" sz="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Official Promotion</a:t>
          </a:r>
          <a:endParaRPr lang="en-CA" sz="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16F1106-0B77-4A8F-A0C6-A8B516C22050}" type="parTrans" cxnId="{8D9306FF-CE65-4A6A-B61A-369FA1E2E7EB}">
      <dgm:prSet/>
      <dgm:spPr/>
      <dgm:t>
        <a:bodyPr/>
        <a:lstStyle/>
        <a:p>
          <a:endParaRPr lang="en-CA" sz="1050"/>
        </a:p>
      </dgm:t>
    </dgm:pt>
    <dgm:pt modelId="{C80BA136-6DC2-41E7-8435-7F205A5AF47A}" type="sibTrans" cxnId="{8D9306FF-CE65-4A6A-B61A-369FA1E2E7EB}">
      <dgm:prSet/>
      <dgm:spPr/>
      <dgm:t>
        <a:bodyPr/>
        <a:lstStyle/>
        <a:p>
          <a:endParaRPr lang="en-CA" sz="1050"/>
        </a:p>
      </dgm:t>
    </dgm:pt>
    <dgm:pt modelId="{6E9A92E5-1868-4FB7-82FC-0129B9FFCCCF}" type="pres">
      <dgm:prSet presAssocID="{608FF8A2-8AD6-4F97-9296-33DB0AEF1E9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BEF931DB-F0D9-4C15-8B46-380D011D4E49}" type="pres">
      <dgm:prSet presAssocID="{D896A7CB-1AB6-4514-83F8-8FBE8B588A12}" presName="Accent1" presStyleCnt="0"/>
      <dgm:spPr/>
    </dgm:pt>
    <dgm:pt modelId="{E096953B-F2A3-407D-94A1-0D38FE0809D1}" type="pres">
      <dgm:prSet presAssocID="{D896A7CB-1AB6-4514-83F8-8FBE8B588A12}" presName="Accent" presStyleLbl="node1" presStyleIdx="0" presStyleCnt="4"/>
      <dgm:spPr>
        <a:xfrm>
          <a:off x="1081034" y="712746"/>
          <a:ext cx="1874143" cy="18743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F7C36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E01015D6-2ACC-48A7-8EAC-8C3762D39AC5}" type="pres">
      <dgm:prSet presAssocID="{D896A7CB-1AB6-4514-83F8-8FBE8B588A1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C2C214-5FC6-4BD0-8AEB-3A9BC829806A}" type="pres">
      <dgm:prSet presAssocID="{BE3B11B6-434E-4F90-A9EB-0EC4E51C610F}" presName="Accent2" presStyleCnt="0"/>
      <dgm:spPr/>
    </dgm:pt>
    <dgm:pt modelId="{319BB69B-24B6-4836-9185-B84B14DD0E4D}" type="pres">
      <dgm:prSet presAssocID="{BE3B11B6-434E-4F90-A9EB-0EC4E51C610F}" presName="Accent" presStyleLbl="node1" presStyleIdx="1" presStyleCnt="4"/>
      <dgm:spPr>
        <a:xfrm>
          <a:off x="560379" y="1789830"/>
          <a:ext cx="1874143" cy="18743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F7C362">
                <a:hueOff val="-434928"/>
                <a:satOff val="-1831"/>
                <a:lumOff val="-4706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-434928"/>
                <a:satOff val="-1831"/>
                <a:lumOff val="-470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CA"/>
        </a:p>
      </dgm:t>
    </dgm:pt>
    <dgm:pt modelId="{4473EA6C-790B-4DF3-B751-589D2ADF856A}" type="pres">
      <dgm:prSet presAssocID="{BE3B11B6-434E-4F90-A9EB-0EC4E51C610F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9CC72A-D178-40F9-BCA8-C10F46B2F055}" type="pres">
      <dgm:prSet presAssocID="{B60F23CF-3647-4908-AF89-BE4B76A69028}" presName="Accent3" presStyleCnt="0"/>
      <dgm:spPr/>
    </dgm:pt>
    <dgm:pt modelId="{480A9C68-3D02-44B6-A037-A07E7DA83065}" type="pres">
      <dgm:prSet presAssocID="{B60F23CF-3647-4908-AF89-BE4B76A69028}" presName="Accent" presStyleLbl="node1" presStyleIdx="2" presStyleCnt="4"/>
      <dgm:spPr>
        <a:xfrm>
          <a:off x="1081034" y="2870890"/>
          <a:ext cx="1874143" cy="187433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F7C362">
                <a:hueOff val="-869857"/>
                <a:satOff val="-3662"/>
                <a:lumOff val="-9412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-869857"/>
                <a:satOff val="-3662"/>
                <a:lumOff val="-9412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CA"/>
        </a:p>
      </dgm:t>
    </dgm:pt>
    <dgm:pt modelId="{E05C3E8F-4CE8-43C9-B72B-0B117D746FE9}" type="pres">
      <dgm:prSet presAssocID="{B60F23CF-3647-4908-AF89-BE4B76A6902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C26BAEA-6EC3-4A5E-866D-34F7568DA911}" type="pres">
      <dgm:prSet presAssocID="{E5DDFCC1-972C-496F-949A-B25E81DCC287}" presName="Accent4" presStyleCnt="0"/>
      <dgm:spPr/>
    </dgm:pt>
    <dgm:pt modelId="{7B738CC1-6E5A-4B4F-910D-3AC9BFB655B3}" type="pres">
      <dgm:prSet presAssocID="{E5DDFCC1-972C-496F-949A-B25E81DCC287}" presName="Accent" presStyleLbl="node1" presStyleIdx="3" presStyleCnt="4"/>
      <dgm:spPr>
        <a:xfrm>
          <a:off x="693971" y="4072233"/>
          <a:ext cx="1610125" cy="161090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rgbClr val="F7C362">
                <a:hueOff val="-1304785"/>
                <a:satOff val="-5493"/>
                <a:lumOff val="-14118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-1304785"/>
                <a:satOff val="-5493"/>
                <a:lumOff val="-14118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049B89C-E14C-4FDC-A4DE-46758D36E0C1}" type="pres">
      <dgm:prSet presAssocID="{E5DDFCC1-972C-496F-949A-B25E81DCC28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74174A-1A1C-4293-B687-17D41344C20C}" type="presOf" srcId="{608FF8A2-8AD6-4F97-9296-33DB0AEF1E9D}" destId="{6E9A92E5-1868-4FB7-82FC-0129B9FFCCCF}" srcOrd="0" destOrd="0" presId="urn:microsoft.com/office/officeart/2009/layout/CircleArrowProcess"/>
    <dgm:cxn modelId="{8D9306FF-CE65-4A6A-B61A-369FA1E2E7EB}" srcId="{608FF8A2-8AD6-4F97-9296-33DB0AEF1E9D}" destId="{E5DDFCC1-972C-496F-949A-B25E81DCC287}" srcOrd="3" destOrd="0" parTransId="{016F1106-0B77-4A8F-A0C6-A8B516C22050}" sibTransId="{C80BA136-6DC2-41E7-8435-7F205A5AF47A}"/>
    <dgm:cxn modelId="{BE542035-6D55-485E-BA0E-9539A5F990F7}" srcId="{608FF8A2-8AD6-4F97-9296-33DB0AEF1E9D}" destId="{B60F23CF-3647-4908-AF89-BE4B76A69028}" srcOrd="2" destOrd="0" parTransId="{F239331D-9794-4A04-B515-E39A693792F0}" sibTransId="{5CD490FF-D391-4A97-A0EF-19A4E63E576C}"/>
    <dgm:cxn modelId="{6B626B81-2BF7-4EF1-AB9C-310D813AA55A}" type="presOf" srcId="{B60F23CF-3647-4908-AF89-BE4B76A69028}" destId="{E05C3E8F-4CE8-43C9-B72B-0B117D746FE9}" srcOrd="0" destOrd="0" presId="urn:microsoft.com/office/officeart/2009/layout/CircleArrowProcess"/>
    <dgm:cxn modelId="{C9C7B316-F3BD-49A7-9724-D0EA72BF93EA}" type="presOf" srcId="{D896A7CB-1AB6-4514-83F8-8FBE8B588A12}" destId="{E01015D6-2ACC-48A7-8EAC-8C3762D39AC5}" srcOrd="0" destOrd="0" presId="urn:microsoft.com/office/officeart/2009/layout/CircleArrowProcess"/>
    <dgm:cxn modelId="{6233C581-BEDA-4D6F-9D5F-B94283FE955E}" srcId="{608FF8A2-8AD6-4F97-9296-33DB0AEF1E9D}" destId="{BE3B11B6-434E-4F90-A9EB-0EC4E51C610F}" srcOrd="1" destOrd="0" parTransId="{2208B238-C05E-45CC-9F55-E1031BEC6F39}" sibTransId="{4D5AB151-04E4-4A5A-8C4D-E805D0C21D51}"/>
    <dgm:cxn modelId="{432CCEE6-8033-4A95-8BAE-37E36A0AC05E}" type="presOf" srcId="{E5DDFCC1-972C-496F-949A-B25E81DCC287}" destId="{A049B89C-E14C-4FDC-A4DE-46758D36E0C1}" srcOrd="0" destOrd="0" presId="urn:microsoft.com/office/officeart/2009/layout/CircleArrowProcess"/>
    <dgm:cxn modelId="{FE2E2AF3-2EA9-4AE8-B392-B21C0126FF33}" srcId="{608FF8A2-8AD6-4F97-9296-33DB0AEF1E9D}" destId="{D896A7CB-1AB6-4514-83F8-8FBE8B588A12}" srcOrd="0" destOrd="0" parTransId="{9823CB19-868A-4286-8FFF-795C5B95892F}" sibTransId="{3893F27E-372A-493B-8369-84674259C290}"/>
    <dgm:cxn modelId="{15C68572-9ED9-4449-90DE-E5F8E3525C54}" type="presOf" srcId="{BE3B11B6-434E-4F90-A9EB-0EC4E51C610F}" destId="{4473EA6C-790B-4DF3-B751-589D2ADF856A}" srcOrd="0" destOrd="0" presId="urn:microsoft.com/office/officeart/2009/layout/CircleArrowProcess"/>
    <dgm:cxn modelId="{1CA7C0B4-AA12-4327-85A0-136567C95EB1}" type="presParOf" srcId="{6E9A92E5-1868-4FB7-82FC-0129B9FFCCCF}" destId="{BEF931DB-F0D9-4C15-8B46-380D011D4E49}" srcOrd="0" destOrd="0" presId="urn:microsoft.com/office/officeart/2009/layout/CircleArrowProcess"/>
    <dgm:cxn modelId="{C75FDACC-87D7-46E9-8040-44F7EC8A3986}" type="presParOf" srcId="{BEF931DB-F0D9-4C15-8B46-380D011D4E49}" destId="{E096953B-F2A3-407D-94A1-0D38FE0809D1}" srcOrd="0" destOrd="0" presId="urn:microsoft.com/office/officeart/2009/layout/CircleArrowProcess"/>
    <dgm:cxn modelId="{65B90761-2103-4D41-82F0-B9DFA4EB9D87}" type="presParOf" srcId="{6E9A92E5-1868-4FB7-82FC-0129B9FFCCCF}" destId="{E01015D6-2ACC-48A7-8EAC-8C3762D39AC5}" srcOrd="1" destOrd="0" presId="urn:microsoft.com/office/officeart/2009/layout/CircleArrowProcess"/>
    <dgm:cxn modelId="{C92C6125-A29F-4205-BDB6-5A6AED3609A0}" type="presParOf" srcId="{6E9A92E5-1868-4FB7-82FC-0129B9FFCCCF}" destId="{FBC2C214-5FC6-4BD0-8AEB-3A9BC829806A}" srcOrd="2" destOrd="0" presId="urn:microsoft.com/office/officeart/2009/layout/CircleArrowProcess"/>
    <dgm:cxn modelId="{00830704-6AE8-4911-B752-BEBF5BE73D84}" type="presParOf" srcId="{FBC2C214-5FC6-4BD0-8AEB-3A9BC829806A}" destId="{319BB69B-24B6-4836-9185-B84B14DD0E4D}" srcOrd="0" destOrd="0" presId="urn:microsoft.com/office/officeart/2009/layout/CircleArrowProcess"/>
    <dgm:cxn modelId="{8507BAFC-B659-4B57-8E48-B9155B3B8413}" type="presParOf" srcId="{6E9A92E5-1868-4FB7-82FC-0129B9FFCCCF}" destId="{4473EA6C-790B-4DF3-B751-589D2ADF856A}" srcOrd="3" destOrd="0" presId="urn:microsoft.com/office/officeart/2009/layout/CircleArrowProcess"/>
    <dgm:cxn modelId="{78623304-AD51-4F2C-BD78-37FBA0EB200F}" type="presParOf" srcId="{6E9A92E5-1868-4FB7-82FC-0129B9FFCCCF}" destId="{8D9CC72A-D178-40F9-BCA8-C10F46B2F055}" srcOrd="4" destOrd="0" presId="urn:microsoft.com/office/officeart/2009/layout/CircleArrowProcess"/>
    <dgm:cxn modelId="{8F0955BB-ACB7-484B-B45B-28006FC314F6}" type="presParOf" srcId="{8D9CC72A-D178-40F9-BCA8-C10F46B2F055}" destId="{480A9C68-3D02-44B6-A037-A07E7DA83065}" srcOrd="0" destOrd="0" presId="urn:microsoft.com/office/officeart/2009/layout/CircleArrowProcess"/>
    <dgm:cxn modelId="{EADAB64F-4D57-4E5A-894C-5AFDCF4E9CF0}" type="presParOf" srcId="{6E9A92E5-1868-4FB7-82FC-0129B9FFCCCF}" destId="{E05C3E8F-4CE8-43C9-B72B-0B117D746FE9}" srcOrd="5" destOrd="0" presId="urn:microsoft.com/office/officeart/2009/layout/CircleArrowProcess"/>
    <dgm:cxn modelId="{15D58D89-45CB-4F08-B76B-70111DED78FF}" type="presParOf" srcId="{6E9A92E5-1868-4FB7-82FC-0129B9FFCCCF}" destId="{EC26BAEA-6EC3-4A5E-866D-34F7568DA911}" srcOrd="6" destOrd="0" presId="urn:microsoft.com/office/officeart/2009/layout/CircleArrowProcess"/>
    <dgm:cxn modelId="{34A327F6-F1FF-494C-AF3F-2FB31B0AE33D}" type="presParOf" srcId="{EC26BAEA-6EC3-4A5E-866D-34F7568DA911}" destId="{7B738CC1-6E5A-4B4F-910D-3AC9BFB655B3}" srcOrd="0" destOrd="0" presId="urn:microsoft.com/office/officeart/2009/layout/CircleArrowProcess"/>
    <dgm:cxn modelId="{499DFEF9-3A86-427B-BB2A-E8CC0D30DB60}" type="presParOf" srcId="{6E9A92E5-1868-4FB7-82FC-0129B9FFCCCF}" destId="{A049B89C-E14C-4FDC-A4DE-46758D36E0C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6953B-F2A3-407D-94A1-0D38FE0809D1}">
      <dsp:nvSpPr>
        <dsp:cNvPr id="0" name=""/>
        <dsp:cNvSpPr/>
      </dsp:nvSpPr>
      <dsp:spPr>
        <a:xfrm>
          <a:off x="839305" y="377140"/>
          <a:ext cx="1455069" cy="14552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F7C36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015D6-2ACC-48A7-8EAC-8C3762D39AC5}">
      <dsp:nvSpPr>
        <dsp:cNvPr id="0" name=""/>
        <dsp:cNvSpPr/>
      </dsp:nvSpPr>
      <dsp:spPr>
        <a:xfrm>
          <a:off x="1160561" y="903890"/>
          <a:ext cx="812011" cy="40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Iterative Development &amp; Testing</a:t>
          </a:r>
          <a:endParaRPr lang="en-CA" sz="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60561" y="903890"/>
        <a:ext cx="812011" cy="405963"/>
      </dsp:txXfrm>
    </dsp:sp>
    <dsp:sp modelId="{319BB69B-24B6-4836-9185-B84B14DD0E4D}">
      <dsp:nvSpPr>
        <dsp:cNvPr id="0" name=""/>
        <dsp:cNvSpPr/>
      </dsp:nvSpPr>
      <dsp:spPr>
        <a:xfrm>
          <a:off x="435074" y="1213379"/>
          <a:ext cx="1455069" cy="14552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F7C362">
                <a:hueOff val="-434928"/>
                <a:satOff val="-1831"/>
                <a:lumOff val="-4706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-434928"/>
                <a:satOff val="-1831"/>
                <a:lumOff val="-470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3EA6C-790B-4DF3-B751-589D2ADF856A}">
      <dsp:nvSpPr>
        <dsp:cNvPr id="0" name=""/>
        <dsp:cNvSpPr/>
      </dsp:nvSpPr>
      <dsp:spPr>
        <a:xfrm>
          <a:off x="754692" y="1741672"/>
          <a:ext cx="812011" cy="40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Soft Launch</a:t>
          </a:r>
          <a:endParaRPr lang="en-CA" sz="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54692" y="1741672"/>
        <a:ext cx="812011" cy="405963"/>
      </dsp:txXfrm>
    </dsp:sp>
    <dsp:sp modelId="{480A9C68-3D02-44B6-A037-A07E7DA83065}">
      <dsp:nvSpPr>
        <dsp:cNvPr id="0" name=""/>
        <dsp:cNvSpPr/>
      </dsp:nvSpPr>
      <dsp:spPr>
        <a:xfrm>
          <a:off x="839305" y="2052705"/>
          <a:ext cx="1455069" cy="145521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F7C362">
                <a:hueOff val="-869857"/>
                <a:satOff val="-3662"/>
                <a:lumOff val="-9412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-869857"/>
                <a:satOff val="-3662"/>
                <a:lumOff val="-9412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C3E8F-4CE8-43C9-B72B-0B117D746FE9}">
      <dsp:nvSpPr>
        <dsp:cNvPr id="0" name=""/>
        <dsp:cNvSpPr/>
      </dsp:nvSpPr>
      <dsp:spPr>
        <a:xfrm>
          <a:off x="1160561" y="2579454"/>
          <a:ext cx="812011" cy="40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Iterative Development &amp; Releases</a:t>
          </a:r>
          <a:endParaRPr lang="en-CA" sz="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60561" y="2579454"/>
        <a:ext cx="812011" cy="405963"/>
      </dsp:txXfrm>
    </dsp:sp>
    <dsp:sp modelId="{7B738CC1-6E5A-4B4F-910D-3AC9BFB655B3}">
      <dsp:nvSpPr>
        <dsp:cNvPr id="0" name=""/>
        <dsp:cNvSpPr/>
      </dsp:nvSpPr>
      <dsp:spPr>
        <a:xfrm>
          <a:off x="538793" y="2985418"/>
          <a:ext cx="1250087" cy="125069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rgbClr val="F7C362">
                <a:hueOff val="-1304785"/>
                <a:satOff val="-5493"/>
                <a:lumOff val="-14118"/>
                <a:alphaOff val="0"/>
                <a:tint val="100000"/>
                <a:shade val="100000"/>
                <a:satMod val="130000"/>
              </a:srgbClr>
            </a:gs>
            <a:gs pos="100000">
              <a:srgbClr val="F7C362">
                <a:hueOff val="-1304785"/>
                <a:satOff val="-5493"/>
                <a:lumOff val="-14118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49B89C-E14C-4FDC-A4DE-46758D36E0C1}">
      <dsp:nvSpPr>
        <dsp:cNvPr id="0" name=""/>
        <dsp:cNvSpPr/>
      </dsp:nvSpPr>
      <dsp:spPr>
        <a:xfrm>
          <a:off x="754692" y="3417236"/>
          <a:ext cx="812011" cy="40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Official Promotion</a:t>
          </a:r>
          <a:endParaRPr lang="en-CA" sz="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54692" y="3417236"/>
        <a:ext cx="812011" cy="40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DF2B-2BAB-4EA8-AAA8-09DFCD28EBB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20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EB09-BB1D-4735-ACDB-0679E325977E}" type="datetime1">
              <a:rPr lang="en-US" smtClean="0"/>
              <a:t>9/22/2021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E6E1-256E-4A83-844C-F65AB86DF077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540B-9F96-4DE5-B242-8D15333C23E3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154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774"/>
            <a:ext cx="8229600" cy="37008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23AD-82E9-45FC-885B-3BD055B019FC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F428-0DD9-4C5F-826B-322CA41DC247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01F5-CAEF-4075-851C-CE72B893D6E6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D613-3DA8-48DC-A7D1-A21A1C26D7CF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E96-216C-4952-89C5-707424B6731A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4348-A07E-4538-BE19-79EA52DED4FB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FDF1-5376-4EC1-AD28-2CB471754105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874-8686-47E5-8926-DAA2D0415103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A312-B694-4829-A927-E1E235BBF2BB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hyperlink" Target="https://www.youtube.com/watch?v=ZAQdT0z9gzw" TargetMode="Externa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hyperlink" Target="https://youtu.be/ZAQdT0z9gzw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youtube.com/watch?v=tcizsLRT-ss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hyperlink" Target="mailto:https://www.newswire.ca/news-releases/government-of-canada-launches-job-bank-app-so-canadians-can-browse-jobs-more-easily-700048112.html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3221" y="1597819"/>
            <a:ext cx="5043329" cy="1102519"/>
          </a:xfrm>
        </p:spPr>
        <p:txBody>
          <a:bodyPr/>
          <a:lstStyle/>
          <a:p>
            <a:r>
              <a:rPr lang="en-CA" dirty="0" smtClean="0"/>
              <a:t>Job Bank Mobile App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221" y="2914650"/>
            <a:ext cx="5043331" cy="1314450"/>
          </a:xfrm>
        </p:spPr>
        <p:txBody>
          <a:bodyPr/>
          <a:lstStyle/>
          <a:p>
            <a:r>
              <a:rPr lang="en-CA" dirty="0" smtClean="0"/>
              <a:t>September 2021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96037" y="708543"/>
            <a:ext cx="2916323" cy="2700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1500" b="0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248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obstacles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Big obstacles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175"/>
            <a:ext cx="5985164" cy="33975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Testing the app in an open market 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our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of usability, performance, and user acceptance in a real-world 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C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C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Funneling user feedback in order to efficiently prioritize audience needs.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C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1797" l="7813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5603">
            <a:off x="6287011" y="1287462"/>
            <a:ext cx="2612326" cy="261232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6528" y="2593625"/>
            <a:ext cx="4306494" cy="539719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C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were made based on user feedback </a:t>
            </a:r>
            <a:r>
              <a:rPr lang="en-C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br>
              <a:rPr lang="en-C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announcement and promotion</a:t>
            </a:r>
            <a:r>
              <a:rPr lang="en-C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6528" y="1991093"/>
            <a:ext cx="4306494" cy="539719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+ 30 iterations to launch</a:t>
            </a:r>
            <a:endParaRPr lang="en-C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A piece of advice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Is it “App </a:t>
            </a:r>
            <a:r>
              <a:rPr lang="en-CA" dirty="0" smtClean="0"/>
              <a:t>Worthy”?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1200" dirty="0"/>
              <a:t>Are you solving for a problem that</a:t>
            </a:r>
            <a:r>
              <a:rPr lang="en-CA" sz="1200" dirty="0" smtClean="0"/>
              <a:t>:</a:t>
            </a:r>
            <a:br>
              <a:rPr lang="en-CA" sz="1200" dirty="0" smtClean="0"/>
            </a:br>
            <a:endParaRPr lang="en-CA" sz="1200" dirty="0"/>
          </a:p>
          <a:p>
            <a:r>
              <a:rPr lang="en-CA" sz="1200" dirty="0"/>
              <a:t>Exists in my everyday? (e.g. checking the weather, managing my money)</a:t>
            </a:r>
          </a:p>
          <a:p>
            <a:r>
              <a:rPr lang="en-CA" sz="1200" dirty="0"/>
              <a:t>Requires urgency or convenience to address?</a:t>
            </a:r>
          </a:p>
          <a:p>
            <a:r>
              <a:rPr lang="en-CA" sz="1200" dirty="0"/>
              <a:t>Can be better understood with context? (e.g. situation, preferences, history)</a:t>
            </a:r>
          </a:p>
          <a:p>
            <a:r>
              <a:rPr lang="en-CA" sz="1200" dirty="0"/>
              <a:t>Can be more easily solved with a smartphone? (e.g. by taking advantage of voice, gestures, GPS, camera, offline, near-field, accelerometer)</a:t>
            </a:r>
          </a:p>
          <a:p>
            <a:r>
              <a:rPr lang="en-CA" sz="1200" dirty="0"/>
              <a:t>Is partially solved already? (e.g. device notifications, contacts, calendar, weather, map, </a:t>
            </a:r>
            <a:r>
              <a:rPr lang="en-CA" sz="1200" dirty="0" err="1"/>
              <a:t>uber</a:t>
            </a:r>
            <a:r>
              <a:rPr lang="en-CA" sz="1200" dirty="0"/>
              <a:t>, messenger, </a:t>
            </a:r>
            <a:r>
              <a:rPr lang="en-CA" sz="1200" dirty="0" smtClean="0"/>
              <a:t>Facebook</a:t>
            </a:r>
            <a:r>
              <a:rPr lang="en-CA" sz="1200" dirty="0"/>
              <a:t>)</a:t>
            </a:r>
          </a:p>
          <a:p>
            <a:endParaRPr lang="en-CA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51" y="2849239"/>
            <a:ext cx="4635457" cy="154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features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Job </a:t>
            </a:r>
            <a:r>
              <a:rPr lang="en-CA" dirty="0" smtClean="0"/>
              <a:t>Bank Mobile App Features</a:t>
            </a:r>
            <a:endParaRPr lang="en-CA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81" b="1464"/>
          <a:stretch/>
        </p:blipFill>
        <p:spPr>
          <a:xfrm>
            <a:off x="1579694" y="1063229"/>
            <a:ext cx="5984612" cy="34166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0041" y="2409184"/>
            <a:ext cx="1998037" cy="10487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</a:p>
          <a:p>
            <a:endParaRPr lang="en-CA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promotion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8632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Launch &amp; Promotion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86C063-E22E-2E4C-A523-54089486E38F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189"/>
              <a:t>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635511" y="1594101"/>
            <a:ext cx="1798246" cy="1865680"/>
          </a:xfrm>
          <a:prstGeom prst="borderCallout1">
            <a:avLst>
              <a:gd name="adj1" fmla="val -46"/>
              <a:gd name="adj2" fmla="val 562"/>
              <a:gd name="adj3" fmla="val 507"/>
              <a:gd name="adj4" fmla="val 1142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defTabSz="457189">
              <a:defRPr/>
            </a:pPr>
            <a:r>
              <a:rPr lang="en-US" sz="825" b="1" kern="0" dirty="0">
                <a:solidFill>
                  <a:srgbClr val="000000"/>
                </a:solidFill>
                <a:latin typeface="Arial"/>
              </a:rPr>
              <a:t>January 14-February 10, 2019: </a:t>
            </a:r>
            <a:br>
              <a:rPr lang="en-US" sz="825" b="1" kern="0" dirty="0">
                <a:solidFill>
                  <a:srgbClr val="000000"/>
                </a:solidFill>
                <a:latin typeface="Arial"/>
              </a:rPr>
            </a:br>
            <a:r>
              <a:rPr lang="en-US" sz="825" kern="0" dirty="0">
                <a:solidFill>
                  <a:srgbClr val="000000"/>
                </a:solidFill>
                <a:latin typeface="Arial"/>
              </a:rPr>
              <a:t>Four-week advertising campaign via promotion tactics such as: </a:t>
            </a:r>
          </a:p>
          <a:p>
            <a:pPr marL="128585" indent="-128585" defTabSz="457189">
              <a:buFont typeface="Arial" panose="020B0604020202020204" pitchFamily="34" charset="0"/>
              <a:buChar char="•"/>
              <a:defRPr/>
            </a:pPr>
            <a:r>
              <a:rPr lang="en-US" sz="825" kern="0" dirty="0">
                <a:solidFill>
                  <a:srgbClr val="000000"/>
                </a:solidFill>
                <a:latin typeface="Arial"/>
              </a:rPr>
              <a:t>Google Universal App</a:t>
            </a:r>
          </a:p>
          <a:p>
            <a:pPr marL="128585" indent="-128585" defTabSz="457189">
              <a:buFont typeface="Arial" panose="020B0604020202020204" pitchFamily="34" charset="0"/>
              <a:buChar char="•"/>
              <a:defRPr/>
            </a:pPr>
            <a:r>
              <a:rPr lang="en-US" sz="825" kern="0" dirty="0">
                <a:solidFill>
                  <a:srgbClr val="000000"/>
                </a:solidFill>
                <a:latin typeface="Arial"/>
              </a:rPr>
              <a:t>Snapchat</a:t>
            </a:r>
          </a:p>
          <a:p>
            <a:pPr marL="128585" indent="-128585" defTabSz="457189">
              <a:buFont typeface="Arial" panose="020B0604020202020204" pitchFamily="34" charset="0"/>
              <a:buChar char="•"/>
              <a:defRPr/>
            </a:pPr>
            <a:r>
              <a:rPr lang="en-US" sz="825" kern="0" dirty="0">
                <a:solidFill>
                  <a:srgbClr val="000000"/>
                </a:solidFill>
                <a:latin typeface="Arial"/>
              </a:rPr>
              <a:t>in-app advertising</a:t>
            </a:r>
            <a:endParaRPr lang="en-CA" sz="825" dirty="0">
              <a:solidFill>
                <a:srgbClr val="000000"/>
              </a:solidFill>
              <a:latin typeface="Arial"/>
            </a:endParaRPr>
          </a:p>
          <a:p>
            <a:pPr defTabSz="457189">
              <a:defRPr/>
            </a:pPr>
            <a:endParaRPr lang="en-US" sz="825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435311" y="1247843"/>
            <a:ext cx="2105875" cy="1460355"/>
          </a:xfrm>
          <a:prstGeom prst="borderCallout1">
            <a:avLst>
              <a:gd name="adj1" fmla="val -34"/>
              <a:gd name="adj2" fmla="val -269"/>
              <a:gd name="adj3" fmla="val 240"/>
              <a:gd name="adj4" fmla="val 274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defTabSz="457189">
              <a:defRPr/>
            </a:pPr>
            <a:r>
              <a:rPr lang="en-US" sz="825" b="1" kern="0" dirty="0">
                <a:solidFill>
                  <a:srgbClr val="000000"/>
                </a:solidFill>
                <a:latin typeface="Arial"/>
              </a:rPr>
              <a:t>December 5-21, 2019: </a:t>
            </a:r>
          </a:p>
          <a:p>
            <a:pPr defTabSz="457189">
              <a:defRPr/>
            </a:pPr>
            <a:r>
              <a:rPr lang="en-US" sz="825" kern="0" dirty="0">
                <a:solidFill>
                  <a:srgbClr val="000000"/>
                </a:solidFill>
                <a:latin typeface="Arial"/>
              </a:rPr>
              <a:t>The app was featured on the Canada.ca home page</a:t>
            </a:r>
          </a:p>
        </p:txBody>
      </p:sp>
      <p:pic>
        <p:nvPicPr>
          <p:cNvPr id="6" name="Picture 2" descr="cid:image002.jpg@01D49074.41A5FBB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498" b="2884"/>
          <a:stretch/>
        </p:blipFill>
        <p:spPr bwMode="auto">
          <a:xfrm>
            <a:off x="2472609" y="1795354"/>
            <a:ext cx="2031275" cy="8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165137" y="743827"/>
            <a:ext cx="2175849" cy="1827671"/>
          </a:xfrm>
          <a:prstGeom prst="borderCallout1">
            <a:avLst>
              <a:gd name="adj1" fmla="val -558"/>
              <a:gd name="adj2" fmla="val 49808"/>
              <a:gd name="adj3" fmla="val 526"/>
              <a:gd name="adj4" fmla="val 50765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defTabSz="457189">
              <a:defRPr/>
            </a:pPr>
            <a:r>
              <a:rPr lang="en-US" sz="825" b="1" kern="0" dirty="0">
                <a:solidFill>
                  <a:srgbClr val="000000"/>
                </a:solidFill>
                <a:latin typeface="Arial"/>
              </a:rPr>
              <a:t>November 8, 2018:</a:t>
            </a:r>
          </a:p>
          <a:p>
            <a:pPr defTabSz="457189">
              <a:defRPr/>
            </a:pPr>
            <a:r>
              <a:rPr lang="en-US" sz="825" kern="0" dirty="0">
                <a:solidFill>
                  <a:srgbClr val="000000"/>
                </a:solidFill>
                <a:latin typeface="Arial"/>
              </a:rPr>
              <a:t>Official launch &amp; announcement of the mobile app via:</a:t>
            </a:r>
          </a:p>
          <a:p>
            <a:pPr marL="128585" indent="-128585" defTabSz="457189">
              <a:buFont typeface="Arial" panose="020B0604020202020204" pitchFamily="34" charset="0"/>
              <a:buChar char="•"/>
            </a:pPr>
            <a:r>
              <a:rPr lang="en-CA" sz="825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News release</a:t>
            </a:r>
            <a:r>
              <a:rPr lang="en-CA" sz="825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on Canada.ca </a:t>
            </a:r>
          </a:p>
          <a:p>
            <a:pPr marL="128585" indent="-128585" defTabSz="457189">
              <a:buFont typeface="Arial" panose="020B0604020202020204" pitchFamily="34" charset="0"/>
              <a:buChar char="•"/>
            </a:pPr>
            <a:r>
              <a:rPr lang="en-CA" sz="825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Social media posts (Facebook, Twitter, Instagram)</a:t>
            </a:r>
          </a:p>
          <a:p>
            <a:pPr marL="128585" indent="-128585" defTabSz="457189">
              <a:buFont typeface="Arial" panose="020B0604020202020204" pitchFamily="34" charset="0"/>
              <a:buChar char="•"/>
            </a:pPr>
            <a:r>
              <a:rPr lang="en-CA" sz="825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Video featuring Minister </a:t>
            </a:r>
            <a:r>
              <a:rPr lang="en-CA" sz="825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Hajdu</a:t>
            </a:r>
            <a:endParaRPr lang="en-CA" sz="825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585" indent="-128585" defTabSz="457189">
              <a:buFont typeface="Arial" panose="020B0604020202020204" pitchFamily="34" charset="0"/>
              <a:buChar char="•"/>
            </a:pPr>
            <a:r>
              <a:rPr lang="en-CA" sz="825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Promotional Video for marketing</a:t>
            </a:r>
            <a:endParaRPr lang="en-CA" sz="825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203" y="1753197"/>
            <a:ext cx="1774375" cy="773744"/>
            <a:chOff x="639545" y="4971845"/>
            <a:chExt cx="2365833" cy="1031658"/>
          </a:xfrm>
        </p:grpSpPr>
        <p:pic>
          <p:nvPicPr>
            <p:cNvPr id="9" name="Content Placeholder 8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9545" y="5114572"/>
              <a:ext cx="1337403" cy="7514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/>
            <a:srcRect l="1214" r="1746"/>
            <a:stretch/>
          </p:blipFill>
          <p:spPr>
            <a:xfrm>
              <a:off x="1712155" y="5289405"/>
              <a:ext cx="1245325" cy="7140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96" b="96970" l="541" r="100000">
                          <a14:foregroundMark x1="53874" y1="76768" x2="53874" y2="76768"/>
                          <a14:foregroundMark x1="53333" y1="54040" x2="53333" y2="54040"/>
                          <a14:foregroundMark x1="51351" y1="56061" x2="51351" y2="56061"/>
                          <a14:foregroundMark x1="55495" y1="57071" x2="55495" y2="57071"/>
                          <a14:foregroundMark x1="50450" y1="52020" x2="50450" y2="52020"/>
                          <a14:foregroundMark x1="51892" y1="48990" x2="51892" y2="48990"/>
                          <a14:foregroundMark x1="53333" y1="40404" x2="53333" y2="40404"/>
                          <a14:foregroundMark x1="46486" y1="39394" x2="46486" y2="39394"/>
                          <a14:foregroundMark x1="46126" y1="67677" x2="46126" y2="67677"/>
                          <a14:foregroundMark x1="51892" y1="68687" x2="51892" y2="68687"/>
                          <a14:foregroundMark x1="81622" y1="53535" x2="81622" y2="53535"/>
                          <a14:foregroundMark x1="84865" y1="37374" x2="84865" y2="37374"/>
                          <a14:foregroundMark x1="79279" y1="48485" x2="79279" y2="48485"/>
                          <a14:foregroundMark x1="84685" y1="48485" x2="84685" y2="48485"/>
                          <a14:foregroundMark x1="19820" y1="53535" x2="19820" y2="53535"/>
                          <a14:foregroundMark x1="23063" y1="43434" x2="23063" y2="43434"/>
                          <a14:foregroundMark x1="13333" y1="44444" x2="13333" y2="44444"/>
                          <a14:foregroundMark x1="18559" y1="65657" x2="18559" y2="65657"/>
                          <a14:foregroundMark x1="14775" y1="60606" x2="14775" y2="60606"/>
                          <a14:foregroundMark x1="16396" y1="59596" x2="16396" y2="59596"/>
                          <a14:foregroundMark x1="21261" y1="59091" x2="21261" y2="59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4270" y="4971845"/>
              <a:ext cx="1241108" cy="44277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737268" y="2146133"/>
            <a:ext cx="669641" cy="1274183"/>
            <a:chOff x="6877173" y="1794658"/>
            <a:chExt cx="1692000" cy="3276000"/>
          </a:xfrm>
          <a:effectLst/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9849" l="33396" r="64266">
                          <a14:backgroundMark x1="37231" y1="98489" x2="37231" y2="98489"/>
                          <a14:backgroundMark x1="60898" y1="98640" x2="60898" y2="98640"/>
                          <a14:backgroundMark x1="59963" y1="98792" x2="59963" y2="98792"/>
                          <a14:backgroundMark x1="38260" y1="98943" x2="38260" y2="98943"/>
                        </a14:backgroundRemoval>
                      </a14:imgEffect>
                    </a14:imgLayer>
                  </a14:imgProps>
                </a:ext>
              </a:extLst>
            </a:blip>
            <a:srcRect l="33715" r="35459"/>
            <a:stretch/>
          </p:blipFill>
          <p:spPr>
            <a:xfrm>
              <a:off x="6877173" y="1794658"/>
              <a:ext cx="1692000" cy="327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11" descr="image004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9"/>
            <a:stretch/>
          </p:blipFill>
          <p:spPr bwMode="auto">
            <a:xfrm>
              <a:off x="7009625" y="2195514"/>
              <a:ext cx="1419225" cy="245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1" descr="image00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55320"/>
          <a:stretch/>
        </p:blipFill>
        <p:spPr bwMode="auto">
          <a:xfrm>
            <a:off x="4685422" y="2537285"/>
            <a:ext cx="1018866" cy="7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>
            <p:custDataLst>
              <p:tags r:id="rId1"/>
            </p:custDataLst>
          </p:nvPr>
        </p:nvSpPr>
        <p:spPr>
          <a:xfrm>
            <a:off x="6593060" y="2156941"/>
            <a:ext cx="1609006" cy="476726"/>
          </a:xfrm>
          <a:prstGeom prst="roundRect">
            <a:avLst/>
          </a:prstGeom>
          <a:solidFill>
            <a:srgbClr val="E07A5E"/>
          </a:solidFill>
        </p:spPr>
        <p:txBody>
          <a:bodyPr wrap="square" anchor="ctr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 May 4</a:t>
            </a:r>
            <a:r>
              <a:rPr lang="en-CA" sz="1100" baseline="30000" dirty="0">
                <a:solidFill>
                  <a:schemeClr val="bg1"/>
                </a:solidFill>
              </a:rPr>
              <a:t>th</a:t>
            </a:r>
            <a:r>
              <a:rPr lang="en-CA" sz="1100" dirty="0">
                <a:solidFill>
                  <a:schemeClr val="bg1"/>
                </a:solidFill>
              </a:rPr>
              <a:t>, 2021:</a:t>
            </a:r>
          </a:p>
          <a:p>
            <a:endParaRPr lang="en-CA" sz="11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/>
          <a:srcRect l="51932"/>
          <a:stretch/>
        </p:blipFill>
        <p:spPr>
          <a:xfrm>
            <a:off x="6520572" y="3574701"/>
            <a:ext cx="1782469" cy="10211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/>
          <a:srcRect r="51127" b="2051"/>
          <a:stretch/>
        </p:blipFill>
        <p:spPr>
          <a:xfrm>
            <a:off x="6544065" y="2656637"/>
            <a:ext cx="1688144" cy="9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The beginning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ESDC </a:t>
            </a:r>
            <a:r>
              <a:rPr lang="en-CA" dirty="0" smtClean="0"/>
              <a:t>Going Mobile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CA" sz="1400" dirty="0"/>
              <a:t>The Service Transformation Plan </a:t>
            </a:r>
            <a:r>
              <a:rPr lang="en-CA" sz="1400" dirty="0" smtClean="0"/>
              <a:t>detailed the path forward </a:t>
            </a:r>
            <a:r>
              <a:rPr lang="en-CA" sz="1400" dirty="0"/>
              <a:t>to achieving the ESDC Service Strategy goals. One of the early commitments to deliver tangible service improvements is the development of a mobile app that meets evolving client needs.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>
                <a:sym typeface="Tahoma"/>
              </a:rPr>
              <a:t>Convenience</a:t>
            </a:r>
            <a:r>
              <a:rPr lang="en-US" sz="1400" dirty="0" smtClean="0">
                <a:sym typeface="Tahoma"/>
              </a:rPr>
              <a:t> </a:t>
            </a:r>
            <a:r>
              <a:rPr lang="en-US" sz="1400" dirty="0">
                <a:sym typeface="Tahoma"/>
              </a:rPr>
              <a:t>– simple access to programs and services while on-the-go</a:t>
            </a:r>
          </a:p>
          <a:p>
            <a:pPr lvl="1">
              <a:spcBef>
                <a:spcPts val="0"/>
              </a:spcBef>
            </a:pPr>
            <a:r>
              <a:rPr lang="en-US" sz="1400" b="1" dirty="0">
                <a:sym typeface="Tahoma"/>
              </a:rPr>
              <a:t>Access</a:t>
            </a:r>
            <a:r>
              <a:rPr lang="en-US" sz="1400" dirty="0">
                <a:sym typeface="Tahoma"/>
              </a:rPr>
              <a:t> – an alternative point of access to obtain services from and communicate with government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400" b="1" dirty="0">
                <a:sym typeface="Tahoma"/>
              </a:rPr>
              <a:t>Experience</a:t>
            </a:r>
            <a:r>
              <a:rPr lang="en-US" sz="1400" dirty="0">
                <a:sym typeface="Tahoma"/>
              </a:rPr>
              <a:t> – meets the expectations of the clients based on their experience with other client facing </a:t>
            </a:r>
            <a:r>
              <a:rPr lang="en-US" sz="1400" dirty="0" smtClean="0">
                <a:sym typeface="Tahoma"/>
              </a:rPr>
              <a:t>organizations</a:t>
            </a:r>
            <a:endParaRPr lang="en-US" sz="1400" dirty="0">
              <a:sym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4" r="75061" b="18783"/>
          <a:stretch/>
        </p:blipFill>
        <p:spPr>
          <a:xfrm>
            <a:off x="3678043" y="2600282"/>
            <a:ext cx="1885630" cy="18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The process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Recap: Start of Job Bank Mobile App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1"/>
          <a:stretch/>
        </p:blipFill>
        <p:spPr>
          <a:xfrm>
            <a:off x="987483" y="1063228"/>
            <a:ext cx="7169034" cy="34936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Project management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Mobile App Deployment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369862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–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February 28</a:t>
            </a:r>
            <a:r>
              <a:rPr lang="en-CA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, 2018 </a:t>
            </a:r>
          </a:p>
          <a:p>
            <a:pPr>
              <a:spcBef>
                <a:spcPts val="0"/>
              </a:spcBef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Simultaneously release on the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 Store and Google Play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searchable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and available for download by the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Uptake will be closely monitored and feedback will be responded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Iterative Development – 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March-Nov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>
              <a:spcBef>
                <a:spcPts val="0"/>
              </a:spcBef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Iterative updates will be made based on user feedback and observed usage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Fast-paced successive rounds of design, development, testing and refinement, and will help mature the app, develop release rigor and position ESDC for the hard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Promotion – November 8</a:t>
            </a:r>
            <a:r>
              <a:rPr lang="en-CA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announcement via news release, social media posts, video featuring the Minister, and a marketing video (Refer to Annex B)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0161423"/>
              </p:ext>
            </p:extLst>
          </p:nvPr>
        </p:nvGraphicFramePr>
        <p:xfrm>
          <a:off x="6414550" y="0"/>
          <a:ext cx="2729449" cy="46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3054" y="4047740"/>
            <a:ext cx="3239036" cy="856445"/>
          </a:xfrm>
          <a:prstGeom prst="roundRect">
            <a:avLst>
              <a:gd name="adj" fmla="val 899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800" dirty="0" smtClean="0">
                <a:solidFill>
                  <a:schemeClr val="accent4"/>
                </a:solidFill>
              </a:rPr>
              <a:t>A dedicated policy team in Job Bank </a:t>
            </a:r>
          </a:p>
          <a:p>
            <a:pPr marL="171450" indent="-171450">
              <a:buFontTx/>
              <a:buChar char="-"/>
            </a:pP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</a:rPr>
              <a:t>Briefing notes, - scope – </a:t>
            </a:r>
            <a:r>
              <a:rPr lang="en-CA" sz="800" dirty="0" err="1" smtClean="0">
                <a:solidFill>
                  <a:schemeClr val="bg1">
                    <a:lumMod val="50000"/>
                  </a:schemeClr>
                </a:solidFill>
              </a:rPr>
              <a:t>ressources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</a:rPr>
              <a:t> – stakeholders, critical path,</a:t>
            </a:r>
          </a:p>
          <a:p>
            <a:pPr marL="171450" indent="-171450">
              <a:buFontTx/>
              <a:buChar char="-"/>
            </a:pPr>
            <a:r>
              <a:rPr lang="en-CA" sz="8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</a:rPr>
              <a:t>roject trackers (list of stakeholders dates)</a:t>
            </a:r>
          </a:p>
          <a:p>
            <a:pPr marL="171450" indent="-171450">
              <a:buFontTx/>
              <a:buChar char="-"/>
            </a:pP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</a:rPr>
              <a:t>Communication with other stakeholders . </a:t>
            </a:r>
            <a:endParaRPr lang="en-CA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_tradnl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/>
          <a:lstStyle/>
          <a:p>
            <a:r>
              <a:rPr lang="en-CA" dirty="0" smtClean="0"/>
              <a:t>stakeholders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Stakeholders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59477" y="959476"/>
            <a:ext cx="5975796" cy="1429555"/>
          </a:xfrm>
          <a:prstGeom prst="roundRect">
            <a:avLst>
              <a:gd name="adj" fmla="val 899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CA" sz="1200" b="1" dirty="0" smtClean="0">
                <a:solidFill>
                  <a:schemeClr val="bg1">
                    <a:lumMod val="50000"/>
                  </a:schemeClr>
                </a:solidFill>
              </a:rPr>
              <a:t>Minister office</a:t>
            </a:r>
          </a:p>
          <a:p>
            <a:pPr marL="171450" indent="-171450">
              <a:buFontTx/>
              <a:buChar char="-"/>
            </a:pPr>
            <a:r>
              <a:rPr lang="en-CA" sz="1200" b="1" dirty="0">
                <a:solidFill>
                  <a:schemeClr val="bg1">
                    <a:lumMod val="50000"/>
                  </a:schemeClr>
                </a:solidFill>
              </a:rPr>
              <a:t>Citizen Service </a:t>
            </a:r>
            <a:r>
              <a:rPr lang="en-CA" sz="1200" b="1" dirty="0" smtClean="0">
                <a:solidFill>
                  <a:schemeClr val="bg1">
                    <a:lumMod val="50000"/>
                  </a:schemeClr>
                </a:solidFill>
              </a:rPr>
              <a:t>Branch</a:t>
            </a:r>
          </a:p>
          <a:p>
            <a:pPr marL="171450" indent="-171450">
              <a:buFontTx/>
              <a:buChar char="-"/>
            </a:pPr>
            <a:r>
              <a:rPr lang="en-CA" sz="1200" b="1" dirty="0">
                <a:solidFill>
                  <a:schemeClr val="bg1">
                    <a:lumMod val="50000"/>
                  </a:schemeClr>
                </a:solidFill>
              </a:rPr>
              <a:t>Innovation, Information and Technology </a:t>
            </a:r>
            <a:r>
              <a:rPr lang="en-CA" sz="1200" b="1" dirty="0" smtClean="0">
                <a:solidFill>
                  <a:schemeClr val="bg1">
                    <a:lumMod val="50000"/>
                  </a:schemeClr>
                </a:solidFill>
              </a:rPr>
              <a:t>Branch</a:t>
            </a:r>
          </a:p>
          <a:p>
            <a:pPr marL="171450" indent="-171450">
              <a:buFontTx/>
              <a:buChar char="-"/>
            </a:pPr>
            <a:r>
              <a:rPr lang="en-CA" sz="1200" b="1" dirty="0" smtClean="0">
                <a:solidFill>
                  <a:schemeClr val="bg1">
                    <a:lumMod val="50000"/>
                  </a:schemeClr>
                </a:solidFill>
              </a:rPr>
              <a:t>Support from other departments </a:t>
            </a:r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such as Health Canada (2013)</a:t>
            </a:r>
          </a:p>
          <a:p>
            <a:pPr marL="171450" indent="-171450">
              <a:buFontTx/>
              <a:buChar char="-"/>
            </a:pPr>
            <a:r>
              <a:rPr lang="en-CA" sz="1200" b="1" dirty="0" smtClean="0">
                <a:solidFill>
                  <a:schemeClr val="bg1">
                    <a:lumMod val="50000"/>
                  </a:schemeClr>
                </a:solidFill>
              </a:rPr>
              <a:t>Research and consultation</a:t>
            </a:r>
            <a:r>
              <a:rPr lang="en-CA" sz="1200" dirty="0" smtClean="0">
                <a:solidFill>
                  <a:schemeClr val="bg1">
                    <a:lumMod val="50000"/>
                  </a:schemeClr>
                </a:solidFill>
              </a:rPr>
              <a:t>: Applause, Forrester, Student Focus groups, PwC workshops, Surveys in Canada.ca, usability testing, accessibility.</a:t>
            </a:r>
          </a:p>
          <a:p>
            <a:pPr marL="171450" indent="-171450">
              <a:buFontTx/>
              <a:buChar char="-"/>
            </a:pPr>
            <a:endParaRPr lang="en-CA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_tradnl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PT16x9_ESDC_Final_EN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CDEBA1319AD4D98621F63FA028086" ma:contentTypeVersion="1" ma:contentTypeDescription="Create a new document." ma:contentTypeScope="" ma:versionID="4dc68c9afbf4d55c849eb2c95d99ac8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2A41296-CA63-4450-A37C-687875B724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C918DA-7727-42ED-9328-8D1746CD5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BECCF-8FAA-45F0-9712-E2E72716B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PPT16x9_ESDC_Final_EN01</Template>
  <TotalTime>174</TotalTime>
  <Words>599</Words>
  <Application>Microsoft Office PowerPoint</Application>
  <PresentationFormat>On-screen Show (16:9)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Verdana</vt:lpstr>
      <vt:lpstr>PPT16x9_ESDC_Final_EN01</vt:lpstr>
      <vt:lpstr>Job Bank Mobile App</vt:lpstr>
      <vt:lpstr>The beginning</vt:lpstr>
      <vt:lpstr>ESDC Going Mobile</vt:lpstr>
      <vt:lpstr>The process</vt:lpstr>
      <vt:lpstr>Recap: Start of Job Bank Mobile App</vt:lpstr>
      <vt:lpstr>Project management</vt:lpstr>
      <vt:lpstr>Mobile App Deployment</vt:lpstr>
      <vt:lpstr>stakeholders</vt:lpstr>
      <vt:lpstr>Stakeholders</vt:lpstr>
      <vt:lpstr>obstacles</vt:lpstr>
      <vt:lpstr>Big obstacles</vt:lpstr>
      <vt:lpstr>A piece of advice</vt:lpstr>
      <vt:lpstr>Is it “App Worthy”?</vt:lpstr>
      <vt:lpstr>features</vt:lpstr>
      <vt:lpstr>Job Bank Mobile App Features</vt:lpstr>
      <vt:lpstr>promotion</vt:lpstr>
      <vt:lpstr>Official Launch &amp; Promotion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Bank Mobile App</dc:title>
  <dc:creator>Chan, Abigail Sze Pui A [NC]</dc:creator>
  <cp:lastModifiedBy>Benitez Contreras, Gal Sinai GSBC [NC]</cp:lastModifiedBy>
  <cp:revision>22</cp:revision>
  <dcterms:created xsi:type="dcterms:W3CDTF">2019-09-23T18:25:48Z</dcterms:created>
  <dcterms:modified xsi:type="dcterms:W3CDTF">2021-09-22T16:28:38Z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0x010100962CDEBA1319AD4D98621F63FA028086</vt:lpwstr>
  </property>
  <property fmtid="{D5CDD505-2E9C-101B-9397-08002B2CF9AE}" pid="5" name="WorkflowChangePath">
    <vt:lpwstr>7ab30019-3554-4919-b6f6-c90dc74a1bdf,5;</vt:lpwstr>
  </property>
</Properties>
</file>