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94513" cy="9180513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4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7622" cy="46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50" tIns="45925" rIns="91850" bIns="459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05295" y="0"/>
            <a:ext cx="2987622" cy="46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50" tIns="45925" rIns="91850" bIns="459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92150" y="1147763"/>
            <a:ext cx="5510213" cy="309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9452" y="4418122"/>
            <a:ext cx="5515610" cy="3614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50" tIns="45925" rIns="91850" bIns="459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19895"/>
            <a:ext cx="2987622" cy="460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50" tIns="45925" rIns="91850" bIns="459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05295" y="8719895"/>
            <a:ext cx="2987622" cy="460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50" tIns="45925" rIns="91850" bIns="459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689452" y="4418122"/>
            <a:ext cx="5515610" cy="3614827"/>
          </a:xfrm>
          <a:prstGeom prst="rect">
            <a:avLst/>
          </a:prstGeom>
        </p:spPr>
        <p:txBody>
          <a:bodyPr spcFirstLastPara="1" wrap="square" lIns="91850" tIns="45925" rIns="91850" bIns="45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1147763"/>
            <a:ext cx="5510213" cy="309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1147763"/>
            <a:ext cx="5510213" cy="309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9452" y="4418122"/>
            <a:ext cx="5515610" cy="3614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50" tIns="45925" rIns="91850" bIns="45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74" name="Google Shape;74;p2:notes"/>
          <p:cNvSpPr txBox="1">
            <a:spLocks noGrp="1"/>
          </p:cNvSpPr>
          <p:nvPr>
            <p:ph type="sldNum" idx="12"/>
          </p:nvPr>
        </p:nvSpPr>
        <p:spPr>
          <a:xfrm>
            <a:off x="3905295" y="8719895"/>
            <a:ext cx="2987622" cy="460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50" tIns="45925" rIns="91850" bIns="45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1147763"/>
            <a:ext cx="5510213" cy="309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689452" y="4418122"/>
            <a:ext cx="5515610" cy="3614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50" tIns="45925" rIns="91850" bIns="45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2" name="Google Shape;82;p3:notes"/>
          <p:cNvSpPr txBox="1">
            <a:spLocks noGrp="1"/>
          </p:cNvSpPr>
          <p:nvPr>
            <p:ph type="sldNum" idx="12"/>
          </p:nvPr>
        </p:nvSpPr>
        <p:spPr>
          <a:xfrm>
            <a:off x="3905295" y="8719895"/>
            <a:ext cx="2987622" cy="460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50" tIns="45925" rIns="91850" bIns="45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1147763"/>
            <a:ext cx="5510213" cy="309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4:notes"/>
          <p:cNvSpPr txBox="1">
            <a:spLocks noGrp="1"/>
          </p:cNvSpPr>
          <p:nvPr>
            <p:ph type="body" idx="1"/>
          </p:nvPr>
        </p:nvSpPr>
        <p:spPr>
          <a:xfrm>
            <a:off x="689452" y="4418122"/>
            <a:ext cx="5515610" cy="3614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50" tIns="45925" rIns="91850" bIns="45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3" name="Google Shape;93;p4:notes"/>
          <p:cNvSpPr txBox="1">
            <a:spLocks noGrp="1"/>
          </p:cNvSpPr>
          <p:nvPr>
            <p:ph type="sldNum" idx="12"/>
          </p:nvPr>
        </p:nvSpPr>
        <p:spPr>
          <a:xfrm>
            <a:off x="3905295" y="8719895"/>
            <a:ext cx="2987622" cy="460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50" tIns="45925" rIns="91850" bIns="45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1147763"/>
            <a:ext cx="5510213" cy="309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5:notes"/>
          <p:cNvSpPr txBox="1">
            <a:spLocks noGrp="1"/>
          </p:cNvSpPr>
          <p:nvPr>
            <p:ph type="body" idx="1"/>
          </p:nvPr>
        </p:nvSpPr>
        <p:spPr>
          <a:xfrm>
            <a:off x="689452" y="4418122"/>
            <a:ext cx="5515610" cy="3614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50" tIns="45925" rIns="91850" bIns="45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03" name="Google Shape;103;p5:notes"/>
          <p:cNvSpPr txBox="1">
            <a:spLocks noGrp="1"/>
          </p:cNvSpPr>
          <p:nvPr>
            <p:ph type="sldNum" idx="12"/>
          </p:nvPr>
        </p:nvSpPr>
        <p:spPr>
          <a:xfrm>
            <a:off x="3905295" y="8719895"/>
            <a:ext cx="2987622" cy="460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50" tIns="45925" rIns="91850" bIns="45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1147763"/>
            <a:ext cx="5510213" cy="309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689452" y="4418122"/>
            <a:ext cx="5515610" cy="3614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50" tIns="45925" rIns="91850" bIns="45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3" name="Google Shape;113;p6:notes"/>
          <p:cNvSpPr txBox="1">
            <a:spLocks noGrp="1"/>
          </p:cNvSpPr>
          <p:nvPr>
            <p:ph type="sldNum" idx="12"/>
          </p:nvPr>
        </p:nvSpPr>
        <p:spPr>
          <a:xfrm>
            <a:off x="3905295" y="8719895"/>
            <a:ext cx="2987622" cy="460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50" tIns="45925" rIns="91850" bIns="45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1147763"/>
            <a:ext cx="5510213" cy="309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689452" y="4418122"/>
            <a:ext cx="5515610" cy="3614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50" tIns="45925" rIns="91850" bIns="45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21" name="Google Shape;121;p7:notes"/>
          <p:cNvSpPr txBox="1">
            <a:spLocks noGrp="1"/>
          </p:cNvSpPr>
          <p:nvPr>
            <p:ph type="sldNum" idx="12"/>
          </p:nvPr>
        </p:nvSpPr>
        <p:spPr>
          <a:xfrm>
            <a:off x="3905295" y="8719895"/>
            <a:ext cx="2987622" cy="460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50" tIns="45925" rIns="91850" bIns="45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1147763"/>
            <a:ext cx="5510213" cy="309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8:notes"/>
          <p:cNvSpPr txBox="1">
            <a:spLocks noGrp="1"/>
          </p:cNvSpPr>
          <p:nvPr>
            <p:ph type="body" idx="1"/>
          </p:nvPr>
        </p:nvSpPr>
        <p:spPr>
          <a:xfrm>
            <a:off x="689452" y="4418122"/>
            <a:ext cx="5515610" cy="3614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50" tIns="45925" rIns="91850" bIns="45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29" name="Google Shape;129;p8:notes"/>
          <p:cNvSpPr txBox="1">
            <a:spLocks noGrp="1"/>
          </p:cNvSpPr>
          <p:nvPr>
            <p:ph type="sldNum" idx="12"/>
          </p:nvPr>
        </p:nvSpPr>
        <p:spPr>
          <a:xfrm>
            <a:off x="3905295" y="8719895"/>
            <a:ext cx="2987622" cy="460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50" tIns="45925" rIns="91850" bIns="45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 txBox="1">
            <a:spLocks noGrp="1"/>
          </p:cNvSpPr>
          <p:nvPr>
            <p:ph type="body" idx="1"/>
          </p:nvPr>
        </p:nvSpPr>
        <p:spPr>
          <a:xfrm>
            <a:off x="689452" y="4418122"/>
            <a:ext cx="5515610" cy="3614827"/>
          </a:xfrm>
          <a:prstGeom prst="rect">
            <a:avLst/>
          </a:prstGeom>
        </p:spPr>
        <p:txBody>
          <a:bodyPr spcFirstLastPara="1" wrap="square" lIns="91850" tIns="45925" rIns="91850" bIns="45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1147763"/>
            <a:ext cx="5510213" cy="309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38200" y="627493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1932" y="544183"/>
            <a:ext cx="11006400" cy="4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 descr="\\prod.prv\shared\NCR\CMO\CMB_NEW\0400-Comms Svcs\480 - Publishing and Production\!Flag Signatures\Canada Wordmark\Colour\Canada_Colou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5281" y="6356350"/>
            <a:ext cx="1045719" cy="256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0803" y="224652"/>
            <a:ext cx="2804114" cy="281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entury Gothic"/>
              <a:buNone/>
              <a:defRPr sz="3600" b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838200" y="627493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838200" y="627493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entury Gothic"/>
              <a:buNone/>
              <a:defRPr sz="3600" b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838200" y="627493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pic>
        <p:nvPicPr>
          <p:cNvPr id="42" name="Google Shape;42;p5" descr="maple_leaf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89876" y="2697164"/>
            <a:ext cx="4282016" cy="41608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" name="Google Shape;43;p5"/>
          <p:cNvCxnSpPr/>
          <p:nvPr/>
        </p:nvCxnSpPr>
        <p:spPr>
          <a:xfrm>
            <a:off x="487366" y="6276975"/>
            <a:ext cx="11223487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" name="Google Shape;44;p5"/>
          <p:cNvSpPr txBox="1"/>
          <p:nvPr/>
        </p:nvSpPr>
        <p:spPr>
          <a:xfrm>
            <a:off x="58782" y="6356354"/>
            <a:ext cx="982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838200" y="627493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sldNum" idx="12"/>
          </p:nvPr>
        </p:nvSpPr>
        <p:spPr>
          <a:xfrm>
            <a:off x="838200" y="627493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mparison">
  <p:cSld name="2_Comparis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8" descr="maple_leaf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89876" y="2697164"/>
            <a:ext cx="4282016" cy="4160837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maple_leaf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889876" y="2697164"/>
            <a:ext cx="4282016" cy="416083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entury Gothic"/>
              <a:buNone/>
              <a:defRPr sz="3600" b="1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838200" y="627493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sp>
        <p:nvSpPr>
          <p:cNvPr id="14" name="Google Shape;14;p1" descr="UNCLASSIFIED"/>
          <p:cNvSpPr txBox="1"/>
          <p:nvPr/>
        </p:nvSpPr>
        <p:spPr>
          <a:xfrm>
            <a:off x="0" y="0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UNCLASSIFIED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.ca/fr/agence-revenu/services/prestations/prestation-relance-economique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anada.ca/fr/agence-revenu/services/prestations/prestation-maladie-relance-economique.html" TargetMode="External"/><Relationship Id="rId4" Type="http://schemas.openxmlformats.org/officeDocument/2006/relationships/hyperlink" Target="https://www.canada.ca/fr/agence-revenu/services/prestations/prestation-relance-economique-proches-aidants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Natasha.Pecarski@cra-arc.gc.c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>
            <a:spLocks noGrp="1"/>
          </p:cNvSpPr>
          <p:nvPr>
            <p:ph type="ctrTitle"/>
          </p:nvPr>
        </p:nvSpPr>
        <p:spPr>
          <a:xfrm>
            <a:off x="691640" y="2313432"/>
            <a:ext cx="7004084" cy="1967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Century Gothic"/>
              <a:buNone/>
            </a:pPr>
            <a:r>
              <a:rPr lang="fr-CA" sz="4000">
                <a:solidFill>
                  <a:srgbClr val="3F3F3F"/>
                </a:solidFill>
              </a:rPr>
              <a:t>Prestation canadienne de la relance économique</a:t>
            </a:r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ubTitle" idx="1"/>
          </p:nvPr>
        </p:nvSpPr>
        <p:spPr>
          <a:xfrm>
            <a:off x="752986" y="4575064"/>
            <a:ext cx="9028768" cy="100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rPr lang="fr-CA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Pour présentation au Comité de gestion des thèmes</a:t>
            </a:r>
            <a:endParaRPr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rPr lang="fr-CA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19 octobre 2020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0" name="Google Shape;7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986" y="4352691"/>
            <a:ext cx="6942738" cy="45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fr-CA">
                <a:solidFill>
                  <a:schemeClr val="dk1"/>
                </a:solidFill>
              </a:rPr>
              <a:t>Aperçu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7" name="Google Shape;77;p10"/>
          <p:cNvSpPr txBox="1">
            <a:spLocks noGrp="1"/>
          </p:cNvSpPr>
          <p:nvPr>
            <p:ph type="body" idx="1"/>
          </p:nvPr>
        </p:nvSpPr>
        <p:spPr>
          <a:xfrm>
            <a:off x="838200" y="1504604"/>
            <a:ext cx="10515600" cy="4672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fr-CA" sz="2720"/>
              <a:t>Les nouvelles prestations ont été lancées le 2 octobre 2020 </a:t>
            </a:r>
            <a:r>
              <a:rPr lang="fr-CA" sz="2210"/>
              <a:t>(après avoir obtenu la sanction royale)</a:t>
            </a:r>
            <a:endParaRPr sz="2210"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fr-CA" sz="2380" u="sng">
                <a:solidFill>
                  <a:schemeClr val="hlink"/>
                </a:solidFill>
                <a:hlinkClick r:id="rId3"/>
              </a:rPr>
              <a:t>Prestation canadienne de la relance économique (PCRE)</a:t>
            </a:r>
            <a:endParaRPr sz="2380"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fr-CA" sz="2380" u="sng">
                <a:solidFill>
                  <a:schemeClr val="hlink"/>
                </a:solidFill>
                <a:hlinkClick r:id="rId4"/>
              </a:rPr>
              <a:t>Prestation canadienne de la relance économique pour proches aidants (PCREPA)</a:t>
            </a:r>
            <a:endParaRPr sz="2380"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fr-CA" sz="2380" u="sng">
                <a:solidFill>
                  <a:schemeClr val="hlink"/>
                </a:solidFill>
                <a:hlinkClick r:id="rId5"/>
              </a:rPr>
              <a:t>Prestation canadienne de maladie pour la relance économique (PCMRE)</a:t>
            </a:r>
            <a:br>
              <a:rPr lang="fr-CA" sz="2380"/>
            </a:br>
            <a:endParaRPr sz="238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fr-CA" sz="2720"/>
              <a:t>Emploi et Développement social Canada (EDSC) a dirigé la politique et l’Agence dirige l’administration des avantages</a:t>
            </a:r>
            <a:br>
              <a:rPr lang="fr-CA" sz="2720"/>
            </a:br>
            <a:endParaRPr sz="272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fr-CA" sz="2720"/>
              <a:t>Modèle de l’équipe des produits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fr-CA" sz="2380"/>
              <a:t>Gestionnaire de produit, concepteurs de contenu, responsable de l’expérience utilisateur, concepteur d’interaction, études de définition, développeurs Web, responsable des données et des analyses, responsable de l’AQ/de la traduction</a:t>
            </a:r>
            <a:endParaRPr/>
          </a:p>
          <a:p>
            <a:pPr marL="228600" lvl="0" indent="-55879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endParaRPr sz="2720"/>
          </a:p>
        </p:txBody>
      </p:sp>
      <p:sp>
        <p:nvSpPr>
          <p:cNvPr id="78" name="Google Shape;78;p10"/>
          <p:cNvSpPr txBox="1">
            <a:spLocks noGrp="1"/>
          </p:cNvSpPr>
          <p:nvPr>
            <p:ph type="sldNum" idx="12"/>
          </p:nvPr>
        </p:nvSpPr>
        <p:spPr>
          <a:xfrm>
            <a:off x="838200" y="627493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entury Gothic"/>
              <a:buNone/>
            </a:pPr>
            <a:r>
              <a:rPr lang="fr-CA"/>
              <a:t>Élaboration de prestations</a:t>
            </a:r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1"/>
          </p:nvPr>
        </p:nvSpPr>
        <p:spPr>
          <a:xfrm>
            <a:off x="838200" y="1504604"/>
            <a:ext cx="10515600" cy="4672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CA" sz="2800"/>
              <a:t>Utilisé les leçons apprises et le même modèle que la PCU et la PCUE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CA" sz="2400"/>
              <a:t>Facteurs générateurs d’appels, analyses et essais de l’expérience utilisateur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r-CA" sz="2400"/>
              <a:t>Modèle éprouvé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</p:txBody>
      </p:sp>
      <p:sp>
        <p:nvSpPr>
          <p:cNvPr id="86" name="Google Shape;86;p11"/>
          <p:cNvSpPr txBox="1">
            <a:spLocks noGrp="1"/>
          </p:cNvSpPr>
          <p:nvPr>
            <p:ph type="sldNum" idx="12"/>
          </p:nvPr>
        </p:nvSpPr>
        <p:spPr>
          <a:xfrm>
            <a:off x="838200" y="627493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3</a:t>
            </a:fld>
            <a:endParaRPr/>
          </a:p>
        </p:txBody>
      </p:sp>
      <p:pic>
        <p:nvPicPr>
          <p:cNvPr id="87" name="Google Shape;8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665" y="2973280"/>
            <a:ext cx="4216180" cy="3301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80865" y="2973280"/>
            <a:ext cx="4881562" cy="3765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20728" y="2973279"/>
            <a:ext cx="4465516" cy="3551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entury Gothic"/>
              <a:buNone/>
            </a:pPr>
            <a:r>
              <a:rPr lang="fr-CA"/>
              <a:t>Développement des prestations (suite)</a:t>
            </a:r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body" idx="1"/>
          </p:nvPr>
        </p:nvSpPr>
        <p:spPr>
          <a:xfrm>
            <a:off x="838200" y="1504604"/>
            <a:ext cx="5525125" cy="4408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fr-CA" sz="2960"/>
              <a:t>L’expérience utilisateur a mis à l’essai le modèle avec certains nouveaux concepts.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fr-CA" sz="2590"/>
              <a:t>Mise à l’essai axée sur les tâches principales de la PCU et de la PCUE 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fr-CA" sz="2590"/>
              <a:t>Mise à l’essai de la navigation et de la repérabilité dans le modèle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fr-CA" sz="2590"/>
              <a:t>Mise à l’essai de la convivialité des éléments interactifs améliorés, comme les flux de champs et les calendriers</a:t>
            </a:r>
            <a:endParaRPr/>
          </a:p>
          <a:p>
            <a:pPr marL="457200" lvl="1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>
              <a:solidFill>
                <a:srgbClr val="FF0000"/>
              </a:solidFill>
            </a:endParaRPr>
          </a:p>
        </p:txBody>
      </p:sp>
      <p:sp>
        <p:nvSpPr>
          <p:cNvPr id="97" name="Google Shape;97;p12"/>
          <p:cNvSpPr txBox="1">
            <a:spLocks noGrp="1"/>
          </p:cNvSpPr>
          <p:nvPr>
            <p:ph type="sldNum" idx="12"/>
          </p:nvPr>
        </p:nvSpPr>
        <p:spPr>
          <a:xfrm>
            <a:off x="838200" y="627493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4</a:t>
            </a:fld>
            <a:endParaRPr/>
          </a:p>
        </p:txBody>
      </p:sp>
      <p:pic>
        <p:nvPicPr>
          <p:cNvPr id="98" name="Google Shape;9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02153" y="1379096"/>
            <a:ext cx="4512818" cy="513527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2"/>
          <p:cNvSpPr txBox="1"/>
          <p:nvPr/>
        </p:nvSpPr>
        <p:spPr>
          <a:xfrm>
            <a:off x="8315325" y="6514372"/>
            <a:ext cx="427672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anglais seulement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entury Gothic"/>
              <a:buNone/>
            </a:pPr>
            <a:r>
              <a:rPr lang="fr-CA"/>
              <a:t>Développement des prestations (suite)</a:t>
            </a:r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body" idx="1"/>
          </p:nvPr>
        </p:nvSpPr>
        <p:spPr>
          <a:xfrm>
            <a:off x="838200" y="1501108"/>
            <a:ext cx="11201400" cy="4408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CA" sz="3200"/>
              <a:t>Résultats des essais de l’expérience utilisateur du modèle</a:t>
            </a:r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sldNum" idx="12"/>
          </p:nvPr>
        </p:nvSpPr>
        <p:spPr>
          <a:xfrm>
            <a:off x="838200" y="627493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5</a:t>
            </a:fld>
            <a:endParaRPr/>
          </a:p>
        </p:txBody>
      </p:sp>
      <p:pic>
        <p:nvPicPr>
          <p:cNvPr id="108" name="Google Shape;10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055813"/>
            <a:ext cx="9114503" cy="453243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3"/>
          <p:cNvSpPr txBox="1"/>
          <p:nvPr/>
        </p:nvSpPr>
        <p:spPr>
          <a:xfrm>
            <a:off x="8334375" y="6550223"/>
            <a:ext cx="427672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anglais seulement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entury Gothic"/>
              <a:buNone/>
            </a:pPr>
            <a:r>
              <a:rPr lang="fr-CA"/>
              <a:t>Développement des prestations (suite)</a:t>
            </a:r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body" idx="1"/>
          </p:nvPr>
        </p:nvSpPr>
        <p:spPr>
          <a:xfrm>
            <a:off x="838200" y="1504604"/>
            <a:ext cx="10515600" cy="4672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fr-CA" sz="2720"/>
              <a:t>Tenue de séances de conception du contenu et d’une séance d’AQ avec des partenaires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fr-CA" sz="2380"/>
              <a:t>Équipe des produits + représentation des programmes et des services juridiques</a:t>
            </a:r>
            <a:endParaRPr/>
          </a:p>
          <a:p>
            <a:pPr marL="1143000" lvl="2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10"/>
              <a:buChar char="•"/>
            </a:pPr>
            <a:r>
              <a:rPr lang="fr-CA" sz="2210"/>
              <a:t>Séances de conception du contenu de 3 heures (x 3)</a:t>
            </a:r>
            <a:endParaRPr/>
          </a:p>
          <a:p>
            <a:pPr marL="1143000" lvl="2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10"/>
              <a:buChar char="•"/>
            </a:pPr>
            <a:r>
              <a:rPr lang="fr-CA" sz="2210"/>
              <a:t>Séance d’AQ de 3 heures (x 1) avant les approbations</a:t>
            </a:r>
            <a:endParaRPr/>
          </a:p>
          <a:p>
            <a:pPr marL="685800" lvl="1" indent="-77469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endParaRPr sz="238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fr-CA" sz="2720"/>
              <a:t>Mise à l’essai de l’expérience utilisateur de la transition du SCT (PCU, AE, nouvelles prestations)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fr-CA" sz="2380"/>
              <a:t>Aide à la collaboration avec intragouvernementale 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fr-CA" sz="2380"/>
              <a:t>Tout le monde est sur la même longueur d’onde </a:t>
            </a:r>
            <a:endParaRPr/>
          </a:p>
          <a:p>
            <a:pPr marL="1143000" lvl="2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10"/>
              <a:buChar char="•"/>
            </a:pPr>
            <a:r>
              <a:rPr lang="fr-CA" sz="2210"/>
              <a:t>Réplication du contenu abordé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fr-CA" sz="2380"/>
              <a:t>Cheminement des utilisateurs plus en douceur dans l’ensemble de Canada.ca</a:t>
            </a:r>
            <a:endParaRPr/>
          </a:p>
          <a:p>
            <a:pPr marL="685800" lvl="1" indent="-12065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/>
          </a:p>
        </p:txBody>
      </p:sp>
      <p:sp>
        <p:nvSpPr>
          <p:cNvPr id="117" name="Google Shape;117;p14"/>
          <p:cNvSpPr txBox="1">
            <a:spLocks noGrp="1"/>
          </p:cNvSpPr>
          <p:nvPr>
            <p:ph type="sldNum" idx="12"/>
          </p:nvPr>
        </p:nvSpPr>
        <p:spPr>
          <a:xfrm>
            <a:off x="838200" y="627493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entury Gothic"/>
              <a:buNone/>
            </a:pPr>
            <a:r>
              <a:rPr lang="fr-CA"/>
              <a:t>Après le lancement</a:t>
            </a:r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body" idx="1"/>
          </p:nvPr>
        </p:nvSpPr>
        <p:spPr>
          <a:xfrm>
            <a:off x="838200" y="1504604"/>
            <a:ext cx="10515600" cy="4672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fr-CA" sz="2960"/>
              <a:t>Analyses jusqu’à présent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fr-CA" sz="2590"/>
              <a:t>Total du trafic depuis le lancement (jusqu’au 18 octobre inclusivement)</a:t>
            </a:r>
            <a:endParaRPr/>
          </a:p>
          <a:p>
            <a:pPr marL="1143000" lvl="2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5"/>
              <a:buChar char="•"/>
            </a:pPr>
            <a:r>
              <a:rPr lang="fr-CA" sz="2405"/>
              <a:t>Ensemble de pages de la PCRE : 2,5 M</a:t>
            </a:r>
            <a:endParaRPr/>
          </a:p>
          <a:p>
            <a:pPr marL="1143000" lvl="2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5"/>
              <a:buChar char="•"/>
            </a:pPr>
            <a:r>
              <a:rPr lang="fr-CA" sz="2405"/>
              <a:t>Ensemble de pages de la PCREPA : 272 000</a:t>
            </a:r>
            <a:endParaRPr/>
          </a:p>
          <a:p>
            <a:pPr marL="1143000" lvl="2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5"/>
              <a:buChar char="•"/>
            </a:pPr>
            <a:r>
              <a:rPr lang="fr-CA" sz="2405"/>
              <a:t>Ensemble de pages de la PCMRE : 231 000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fr-CA" sz="2590"/>
              <a:t>Pages principales pour tous les avantages : Page d’accueil, Qui peut présenter une demande, Comment faire une demande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fr-CA" sz="2590"/>
              <a:t>La moyenne du trafic mobile se situe entre 66 à 70 % pour les trois avantages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fr-CA" sz="2590"/>
              <a:t>Recherche – position moyenne des résultats de recherche pour les 10 principaux mots clés :</a:t>
            </a:r>
            <a:endParaRPr/>
          </a:p>
          <a:p>
            <a:pPr marL="1143000" lvl="2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5"/>
              <a:buChar char="•"/>
            </a:pPr>
            <a:r>
              <a:rPr lang="fr-CA" sz="2405"/>
              <a:t>PCRE : 1,48</a:t>
            </a:r>
            <a:endParaRPr/>
          </a:p>
          <a:p>
            <a:pPr marL="1143000" lvl="2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5"/>
              <a:buChar char="•"/>
            </a:pPr>
            <a:r>
              <a:rPr lang="fr-CA" sz="2405"/>
              <a:t>PCREPA : 1,84</a:t>
            </a:r>
            <a:endParaRPr/>
          </a:p>
          <a:p>
            <a:pPr marL="1143000" lvl="2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5"/>
              <a:buChar char="•"/>
            </a:pPr>
            <a:r>
              <a:rPr lang="fr-CA" sz="2405"/>
              <a:t>PCMRE : 1,8</a:t>
            </a:r>
            <a:endParaRPr/>
          </a:p>
          <a:p>
            <a:pPr marL="457200" lvl="1" indent="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endParaRPr sz="1850"/>
          </a:p>
        </p:txBody>
      </p:sp>
      <p:sp>
        <p:nvSpPr>
          <p:cNvPr id="125" name="Google Shape;125;p15"/>
          <p:cNvSpPr txBox="1">
            <a:spLocks noGrp="1"/>
          </p:cNvSpPr>
          <p:nvPr>
            <p:ph type="sldNum" idx="12"/>
          </p:nvPr>
        </p:nvSpPr>
        <p:spPr>
          <a:xfrm>
            <a:off x="838200" y="627493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6"/>
          <p:cNvSpPr txBox="1">
            <a:spLocks noGrp="1"/>
          </p:cNvSpPr>
          <p:nvPr>
            <p:ph type="title"/>
          </p:nvPr>
        </p:nvSpPr>
        <p:spPr>
          <a:xfrm>
            <a:off x="838200" y="36144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entury Gothic"/>
              <a:buNone/>
            </a:pPr>
            <a:r>
              <a:rPr lang="fr-CA"/>
              <a:t>Mise à l’essai de l’expérience </a:t>
            </a:r>
            <a:br>
              <a:rPr lang="fr-CA"/>
            </a:br>
            <a:r>
              <a:rPr lang="fr-CA"/>
              <a:t>utilisateur : Premier essai</a:t>
            </a:r>
            <a:endParaRPr/>
          </a:p>
        </p:txBody>
      </p:sp>
      <p:sp>
        <p:nvSpPr>
          <p:cNvPr id="132" name="Google Shape;132;p16"/>
          <p:cNvSpPr txBox="1">
            <a:spLocks noGrp="1"/>
          </p:cNvSpPr>
          <p:nvPr>
            <p:ph type="body" idx="1"/>
          </p:nvPr>
        </p:nvSpPr>
        <p:spPr>
          <a:xfrm>
            <a:off x="838200" y="1482119"/>
            <a:ext cx="6739328" cy="4672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fr-CA" sz="2960"/>
              <a:t>La mise à l’essai a été effectuée après le lancement en raison de la crise temporelle 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fr-CA" sz="2220"/>
              <a:t>Leçons apprises tirées des essais de l’expérience utilisateur de PCU/PCUE et des essais de l’expérience utilisateur du SCT</a:t>
            </a:r>
            <a:endParaRPr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fr-CA" sz="2960"/>
              <a:t>Tâches</a:t>
            </a:r>
            <a:endParaRPr sz="2960"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fr-CA" sz="2590"/>
              <a:t>Admissibilité et tâches initiales de l’application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fr-CA" sz="2590"/>
              <a:t>Mettre l’accent sur les principales tâches attendues et les questions de conception exploitable</a:t>
            </a:r>
            <a:endParaRPr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fr-CA" sz="2960"/>
              <a:t>Résultats</a:t>
            </a:r>
            <a:endParaRPr sz="2960"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fr-CA" sz="2590"/>
              <a:t>Les résultats sont en cours d’analyse</a:t>
            </a:r>
            <a:endParaRPr/>
          </a:p>
        </p:txBody>
      </p:sp>
      <p:sp>
        <p:nvSpPr>
          <p:cNvPr id="133" name="Google Shape;133;p16"/>
          <p:cNvSpPr txBox="1">
            <a:spLocks noGrp="1"/>
          </p:cNvSpPr>
          <p:nvPr>
            <p:ph type="sldNum" idx="12"/>
          </p:nvPr>
        </p:nvSpPr>
        <p:spPr>
          <a:xfrm>
            <a:off x="838200" y="627493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8</a:t>
            </a:fld>
            <a:endParaRPr/>
          </a:p>
        </p:txBody>
      </p:sp>
      <p:pic>
        <p:nvPicPr>
          <p:cNvPr id="134" name="Google Shape;134;p16"/>
          <p:cNvPicPr preferRelativeResize="0"/>
          <p:nvPr/>
        </p:nvPicPr>
        <p:blipFill rotWithShape="1">
          <a:blip r:embed="rId3">
            <a:alphaModFix/>
          </a:blip>
          <a:srcRect l="3181"/>
          <a:stretch/>
        </p:blipFill>
        <p:spPr>
          <a:xfrm>
            <a:off x="8047873" y="2585071"/>
            <a:ext cx="3544674" cy="1938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6"/>
          <p:cNvPicPr preferRelativeResize="0"/>
          <p:nvPr/>
        </p:nvPicPr>
        <p:blipFill rotWithShape="1">
          <a:blip r:embed="rId4">
            <a:alphaModFix/>
          </a:blip>
          <a:srcRect l="3716" b="7349"/>
          <a:stretch/>
        </p:blipFill>
        <p:spPr>
          <a:xfrm>
            <a:off x="8057213" y="686075"/>
            <a:ext cx="3553684" cy="1871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96013" y="301363"/>
            <a:ext cx="2133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6"/>
          <p:cNvPicPr preferRelativeResize="0"/>
          <p:nvPr/>
        </p:nvPicPr>
        <p:blipFill rotWithShape="1">
          <a:blip r:embed="rId6">
            <a:alphaModFix/>
          </a:blip>
          <a:srcRect l="4231"/>
          <a:stretch/>
        </p:blipFill>
        <p:spPr>
          <a:xfrm>
            <a:off x="8057213" y="4550842"/>
            <a:ext cx="3553736" cy="192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6"/>
          <p:cNvPicPr preferRelativeResize="0"/>
          <p:nvPr/>
        </p:nvPicPr>
        <p:blipFill rotWithShape="1">
          <a:blip r:embed="rId7">
            <a:alphaModFix/>
          </a:blip>
          <a:srcRect l="2" t="17700" r="79516" b="11510"/>
          <a:stretch/>
        </p:blipFill>
        <p:spPr>
          <a:xfrm>
            <a:off x="7426884" y="2916181"/>
            <a:ext cx="900152" cy="1401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6"/>
          <p:cNvPicPr preferRelativeResize="0"/>
          <p:nvPr/>
        </p:nvPicPr>
        <p:blipFill rotWithShape="1">
          <a:blip r:embed="rId8">
            <a:alphaModFix/>
          </a:blip>
          <a:srcRect t="16343" r="84053" b="11888"/>
          <a:stretch/>
        </p:blipFill>
        <p:spPr>
          <a:xfrm>
            <a:off x="7659442" y="1007318"/>
            <a:ext cx="690079" cy="139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6"/>
          <p:cNvPicPr preferRelativeResize="0"/>
          <p:nvPr/>
        </p:nvPicPr>
        <p:blipFill rotWithShape="1">
          <a:blip r:embed="rId9">
            <a:alphaModFix/>
          </a:blip>
          <a:srcRect t="14981" r="72665" b="12797"/>
          <a:stretch/>
        </p:blipFill>
        <p:spPr>
          <a:xfrm>
            <a:off x="7128462" y="4880520"/>
            <a:ext cx="1191079" cy="138659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6"/>
          <p:cNvSpPr txBox="1"/>
          <p:nvPr/>
        </p:nvSpPr>
        <p:spPr>
          <a:xfrm>
            <a:off x="8982075" y="6501348"/>
            <a:ext cx="427672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anglais seulement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</a:pPr>
            <a:r>
              <a:rPr lang="fr-CA">
                <a:solidFill>
                  <a:schemeClr val="dk1"/>
                </a:solidFill>
              </a:rPr>
              <a:t>Questions?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7" name="Google Shape;147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CA">
                <a:solidFill>
                  <a:schemeClr val="dk1"/>
                </a:solidFill>
              </a:rPr>
              <a:t>Natasha Pecarski, Gestionnaire de produit, ARC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00080"/>
              </a:buClr>
              <a:buSzPts val="2000"/>
              <a:buNone/>
            </a:pPr>
            <a:r>
              <a:rPr lang="fr-CA" u="sng">
                <a:solidFill>
                  <a:schemeClr val="hlink"/>
                </a:solidFill>
                <a:hlinkClick r:id="rId3"/>
              </a:rPr>
              <a:t>Natasha.Pecarski@cra-arc.gc.ca</a:t>
            </a:r>
            <a:endParaRPr>
              <a:solidFill>
                <a:srgbClr val="800080"/>
              </a:solidFill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fr-CA">
                <a:solidFill>
                  <a:schemeClr val="dk1"/>
                </a:solidFill>
              </a:rPr>
              <a:t>613-601-5216</a:t>
            </a:r>
            <a:endParaRPr/>
          </a:p>
        </p:txBody>
      </p:sp>
      <p:sp>
        <p:nvSpPr>
          <p:cNvPr id="148" name="Google Shape;148;p17"/>
          <p:cNvSpPr txBox="1">
            <a:spLocks noGrp="1"/>
          </p:cNvSpPr>
          <p:nvPr>
            <p:ph type="sldNum" idx="12"/>
          </p:nvPr>
        </p:nvSpPr>
        <p:spPr>
          <a:xfrm>
            <a:off x="838200" y="627493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567</Words>
  <Application>Microsoft Office PowerPoint</Application>
  <PresentationFormat>Widescreen</PresentationFormat>
  <Paragraphs>75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Century Gothic</vt:lpstr>
      <vt:lpstr>Arial</vt:lpstr>
      <vt:lpstr>Office Theme</vt:lpstr>
      <vt:lpstr>Prestation canadienne de la relance économique</vt:lpstr>
      <vt:lpstr>Aperçu</vt:lpstr>
      <vt:lpstr>Élaboration de prestations</vt:lpstr>
      <vt:lpstr>Développement des prestations (suite)</vt:lpstr>
      <vt:lpstr>Développement des prestations (suite)</vt:lpstr>
      <vt:lpstr>Développement des prestations (suite)</vt:lpstr>
      <vt:lpstr>Après le lancement</vt:lpstr>
      <vt:lpstr>Mise à l’essai de l’expérience  utilisateur : Premier essai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Prestation canadienne de la relance économique</dc:title>
  <dc:creator>ARIANNA MERRITT</dc:creator>
  <cp:lastModifiedBy>MERRITT</cp:lastModifiedBy>
  <cp:revision>1</cp:revision>
  <dcterms:modified xsi:type="dcterms:W3CDTF">2020-10-23T15:39:34Z</dcterms:modified>
</cp:coreProperties>
</file>