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93" r:id="rId1"/>
    <p:sldMasterId id="2147483903" r:id="rId2"/>
  </p:sldMasterIdLst>
  <p:notesMasterIdLst>
    <p:notesMasterId r:id="rId15"/>
  </p:notesMasterIdLst>
  <p:handoutMasterIdLst>
    <p:handoutMasterId r:id="rId16"/>
  </p:handoutMasterIdLst>
  <p:sldIdLst>
    <p:sldId id="353" r:id="rId3"/>
    <p:sldId id="25886" r:id="rId4"/>
    <p:sldId id="25884" r:id="rId5"/>
    <p:sldId id="25875" r:id="rId6"/>
    <p:sldId id="25879" r:id="rId7"/>
    <p:sldId id="379" r:id="rId8"/>
    <p:sldId id="25881" r:id="rId9"/>
    <p:sldId id="25889" r:id="rId10"/>
    <p:sldId id="25891" r:id="rId11"/>
    <p:sldId id="370" r:id="rId12"/>
    <p:sldId id="25883" r:id="rId13"/>
    <p:sldId id="329" r:id="rId14"/>
  </p:sldIdLst>
  <p:sldSz cx="12192000" cy="6858000"/>
  <p:notesSz cx="7010400" cy="9296400"/>
  <p:custDataLst>
    <p:tags r:id="rId1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id="{4D0F5BAC-6983-405B-B82D-E48B9349B777}">
          <p14:sldIdLst>
            <p14:sldId id="353"/>
            <p14:sldId id="25886"/>
            <p14:sldId id="25884"/>
            <p14:sldId id="25875"/>
            <p14:sldId id="25879"/>
            <p14:sldId id="379"/>
            <p14:sldId id="25881"/>
            <p14:sldId id="25889"/>
            <p14:sldId id="25891"/>
            <p14:sldId id="370"/>
            <p14:sldId id="25883"/>
            <p14:sldId id="329"/>
          </p14:sldIdLst>
        </p14:section>
      </p14:sectionLst>
    </p:ext>
    <p:ext uri="{EFAFB233-063F-42B5-8137-9DF3F51BA10A}">
      <p15:sldGuideLst xmlns:p15="http://schemas.microsoft.com/office/powerpoint/2012/main">
        <p15:guide id="1" orient="horz" pos="2160" userDrawn="1">
          <p15:clr>
            <a:srgbClr val="A4A3A4"/>
          </p15:clr>
        </p15:guide>
        <p15:guide id="2" orient="horz" pos="482" userDrawn="1">
          <p15:clr>
            <a:srgbClr val="A4A3A4"/>
          </p15:clr>
        </p15:guide>
        <p15:guide id="3" orient="horz" pos="300" userDrawn="1">
          <p15:clr>
            <a:srgbClr val="A4A3A4"/>
          </p15:clr>
        </p15:guide>
        <p15:guide id="4" orient="horz" pos="572" userDrawn="1">
          <p15:clr>
            <a:srgbClr val="A4A3A4"/>
          </p15:clr>
        </p15:guide>
        <p15:guide id="5" pos="3840" userDrawn="1">
          <p15:clr>
            <a:srgbClr val="A4A3A4"/>
          </p15:clr>
        </p15:guide>
        <p15:guide id="6" pos="665"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6C9B"/>
    <a:srgbClr val="B52775"/>
    <a:srgbClr val="7F3F98"/>
    <a:srgbClr val="F9FCD2"/>
    <a:srgbClr val="F6FDD1"/>
    <a:srgbClr val="DFD1E7"/>
    <a:srgbClr val="9999FF"/>
    <a:srgbClr val="CCCCFF"/>
    <a:srgbClr val="FF66FF"/>
    <a:srgbClr val="9E24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97" autoAdjust="0"/>
    <p:restoredTop sz="95535" autoAdjust="0"/>
  </p:normalViewPr>
  <p:slideViewPr>
    <p:cSldViewPr showGuides="1">
      <p:cViewPr varScale="1">
        <p:scale>
          <a:sx n="45" d="100"/>
          <a:sy n="45" d="100"/>
        </p:scale>
        <p:origin x="60" y="993"/>
      </p:cViewPr>
      <p:guideLst>
        <p:guide orient="horz" pos="2160"/>
        <p:guide orient="horz" pos="482"/>
        <p:guide orient="horz" pos="300"/>
        <p:guide orient="horz" pos="572"/>
        <p:guide pos="3840"/>
        <p:guide pos="665"/>
      </p:guideLst>
    </p:cSldViewPr>
  </p:slideViewPr>
  <p:outlineViewPr>
    <p:cViewPr>
      <p:scale>
        <a:sx n="33" d="100"/>
        <a:sy n="33" d="100"/>
      </p:scale>
      <p:origin x="0" y="-1326"/>
    </p:cViewPr>
  </p:outlineViewPr>
  <p:notesTextViewPr>
    <p:cViewPr>
      <p:scale>
        <a:sx n="1" d="1"/>
        <a:sy n="1" d="1"/>
      </p:scale>
      <p:origin x="0" y="0"/>
    </p:cViewPr>
  </p:notesTextViewPr>
  <p:sorterViewPr>
    <p:cViewPr varScale="1">
      <p:scale>
        <a:sx n="100" d="100"/>
        <a:sy n="100" d="100"/>
      </p:scale>
      <p:origin x="0" y="-1008"/>
    </p:cViewPr>
  </p:sorterViewPr>
  <p:notesViewPr>
    <p:cSldViewPr>
      <p:cViewPr varScale="1">
        <p:scale>
          <a:sx n="69" d="100"/>
          <a:sy n="69" d="100"/>
        </p:scale>
        <p:origin x="2535" y="54"/>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C125156-8CB5-4F94-B1DD-9DEF660CA43A}" type="datetimeFigureOut">
              <a:rPr lang="en-CA" smtClean="0"/>
              <a:t>2023-06-26</a:t>
            </a:fld>
            <a:endParaRPr lang="en-CA"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C297B32-12A3-46AB-84D3-B62C0D6D9FAB}" type="slidenum">
              <a:rPr lang="en-CA" smtClean="0"/>
              <a:t>‹#›</a:t>
            </a:fld>
            <a:endParaRPr lang="en-CA" dirty="0"/>
          </a:p>
        </p:txBody>
      </p:sp>
    </p:spTree>
    <p:extLst>
      <p:ext uri="{BB962C8B-B14F-4D97-AF65-F5344CB8AC3E}">
        <p14:creationId xmlns:p14="http://schemas.microsoft.com/office/powerpoint/2010/main" val="1193717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5BE00D6-E049-4381-83C8-29CB14B5448F}" type="datetimeFigureOut">
              <a:rPr lang="en-CA" smtClean="0"/>
              <a:t>2023-06-26</a:t>
            </a:fld>
            <a:endParaRPr lang="en-CA"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CA"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B3A5D88-BC26-4EFA-A680-927F6A4ACCF4}" type="slidenum">
              <a:rPr lang="en-CA" smtClean="0"/>
              <a:t>‹#›</a:t>
            </a:fld>
            <a:endParaRPr lang="en-CA" dirty="0"/>
          </a:p>
        </p:txBody>
      </p:sp>
    </p:spTree>
    <p:extLst>
      <p:ext uri="{BB962C8B-B14F-4D97-AF65-F5344CB8AC3E}">
        <p14:creationId xmlns:p14="http://schemas.microsoft.com/office/powerpoint/2010/main" val="2744622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p:txBody>
      </p:sp>
      <p:sp>
        <p:nvSpPr>
          <p:cNvPr id="4" name="Slide Number Placeholder 3"/>
          <p:cNvSpPr>
            <a:spLocks noGrp="1"/>
          </p:cNvSpPr>
          <p:nvPr>
            <p:ph type="sldNum" sz="quarter" idx="5"/>
          </p:nvPr>
        </p:nvSpPr>
        <p:spPr/>
        <p:txBody>
          <a:bodyPr/>
          <a:lstStyle/>
          <a:p>
            <a:fld id="{BF76D344-3FA6-4057-8040-8B0031F1765A}" type="slidenum">
              <a:rPr lang="en-CA" smtClean="0"/>
              <a:t>1</a:t>
            </a:fld>
            <a:endParaRPr lang="en-CA" dirty="0"/>
          </a:p>
        </p:txBody>
      </p:sp>
    </p:spTree>
    <p:extLst>
      <p:ext uri="{BB962C8B-B14F-4D97-AF65-F5344CB8AC3E}">
        <p14:creationId xmlns:p14="http://schemas.microsoft.com/office/powerpoint/2010/main" val="25704836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B3A5D88-BC26-4EFA-A680-927F6A4ACCF4}" type="slidenum">
              <a:rPr lang="en-CA" smtClean="0"/>
              <a:t>11</a:t>
            </a:fld>
            <a:endParaRPr lang="en-CA" dirty="0"/>
          </a:p>
        </p:txBody>
      </p:sp>
    </p:spTree>
    <p:extLst>
      <p:ext uri="{BB962C8B-B14F-4D97-AF65-F5344CB8AC3E}">
        <p14:creationId xmlns:p14="http://schemas.microsoft.com/office/powerpoint/2010/main" val="29667719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3A5D88-BC26-4EFA-A680-927F6A4ACCF4}" type="slidenum">
              <a:rPr lang="en-CA" smtClean="0"/>
              <a:t>12</a:t>
            </a:fld>
            <a:endParaRPr lang="en-CA" dirty="0"/>
          </a:p>
        </p:txBody>
      </p:sp>
    </p:spTree>
    <p:extLst>
      <p:ext uri="{BB962C8B-B14F-4D97-AF65-F5344CB8AC3E}">
        <p14:creationId xmlns:p14="http://schemas.microsoft.com/office/powerpoint/2010/main" val="42689294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3A5D88-BC26-4EFA-A680-927F6A4ACCF4}" type="slidenum">
              <a:rPr lang="en-CA" smtClean="0"/>
              <a:t>2</a:t>
            </a:fld>
            <a:endParaRPr lang="en-CA" dirty="0"/>
          </a:p>
        </p:txBody>
      </p:sp>
    </p:spTree>
    <p:extLst>
      <p:ext uri="{BB962C8B-B14F-4D97-AF65-F5344CB8AC3E}">
        <p14:creationId xmlns:p14="http://schemas.microsoft.com/office/powerpoint/2010/main" val="3724408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3A5D88-BC26-4EFA-A680-927F6A4ACCF4}" type="slidenum">
              <a:rPr lang="en-CA" smtClean="0"/>
              <a:t>3</a:t>
            </a:fld>
            <a:endParaRPr lang="en-CA" dirty="0"/>
          </a:p>
        </p:txBody>
      </p:sp>
    </p:spTree>
    <p:extLst>
      <p:ext uri="{BB962C8B-B14F-4D97-AF65-F5344CB8AC3E}">
        <p14:creationId xmlns:p14="http://schemas.microsoft.com/office/powerpoint/2010/main" val="2936391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3A5D88-BC26-4EFA-A680-927F6A4ACCF4}" type="slidenum">
              <a:rPr lang="en-CA" smtClean="0"/>
              <a:t>4</a:t>
            </a:fld>
            <a:endParaRPr lang="en-CA" dirty="0"/>
          </a:p>
        </p:txBody>
      </p:sp>
    </p:spTree>
    <p:extLst>
      <p:ext uri="{BB962C8B-B14F-4D97-AF65-F5344CB8AC3E}">
        <p14:creationId xmlns:p14="http://schemas.microsoft.com/office/powerpoint/2010/main" val="172461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B3A5D88-BC26-4EFA-A680-927F6A4ACCF4}" type="slidenum">
              <a:rPr lang="en-CA" smtClean="0"/>
              <a:t>5</a:t>
            </a:fld>
            <a:endParaRPr lang="en-CA" dirty="0"/>
          </a:p>
        </p:txBody>
      </p:sp>
    </p:spTree>
    <p:extLst>
      <p:ext uri="{BB962C8B-B14F-4D97-AF65-F5344CB8AC3E}">
        <p14:creationId xmlns:p14="http://schemas.microsoft.com/office/powerpoint/2010/main" val="26831367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B3A5D88-BC26-4EFA-A680-927F6A4ACCF4}" type="slidenum">
              <a:rPr lang="en-CA" smtClean="0"/>
              <a:t>6</a:t>
            </a:fld>
            <a:endParaRPr lang="en-CA" dirty="0"/>
          </a:p>
        </p:txBody>
      </p:sp>
    </p:spTree>
    <p:extLst>
      <p:ext uri="{BB962C8B-B14F-4D97-AF65-F5344CB8AC3E}">
        <p14:creationId xmlns:p14="http://schemas.microsoft.com/office/powerpoint/2010/main" val="40746046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B3A5D88-BC26-4EFA-A680-927F6A4ACCF4}" type="slidenum">
              <a:rPr lang="en-CA" smtClean="0"/>
              <a:t>7</a:t>
            </a:fld>
            <a:endParaRPr lang="en-CA" dirty="0"/>
          </a:p>
        </p:txBody>
      </p:sp>
    </p:spTree>
    <p:extLst>
      <p:ext uri="{BB962C8B-B14F-4D97-AF65-F5344CB8AC3E}">
        <p14:creationId xmlns:p14="http://schemas.microsoft.com/office/powerpoint/2010/main" val="28938640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BF76D344-3FA6-4057-8040-8B0031F1765A}" type="slidenum">
              <a:rPr lang="en-CA" smtClean="0"/>
              <a:t>8</a:t>
            </a:fld>
            <a:endParaRPr lang="en-CA" dirty="0"/>
          </a:p>
        </p:txBody>
      </p:sp>
    </p:spTree>
    <p:extLst>
      <p:ext uri="{BB962C8B-B14F-4D97-AF65-F5344CB8AC3E}">
        <p14:creationId xmlns:p14="http://schemas.microsoft.com/office/powerpoint/2010/main" val="7202406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EB3A5D88-BC26-4EFA-A680-927F6A4ACCF4}" type="slidenum">
              <a:rPr lang="en-CA" smtClean="0"/>
              <a:t>10</a:t>
            </a:fld>
            <a:endParaRPr lang="en-CA" dirty="0"/>
          </a:p>
        </p:txBody>
      </p:sp>
    </p:spTree>
    <p:extLst>
      <p:ext uri="{BB962C8B-B14F-4D97-AF65-F5344CB8AC3E}">
        <p14:creationId xmlns:p14="http://schemas.microsoft.com/office/powerpoint/2010/main" val="68676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025DE-6EE0-4D1F-9E12-6C4B145BC3A9}"/>
              </a:ext>
            </a:extLst>
          </p:cNvPr>
          <p:cNvSpPr>
            <a:spLocks noGrp="1"/>
          </p:cNvSpPr>
          <p:nvPr>
            <p:ph type="title"/>
          </p:nvPr>
        </p:nvSpPr>
        <p:spPr>
          <a:xfrm>
            <a:off x="269240" y="136525"/>
            <a:ext cx="10515600" cy="1325563"/>
          </a:xfrm>
        </p:spPr>
        <p:txBody>
          <a:bodyPr/>
          <a:lstStyle/>
          <a:p>
            <a:r>
              <a:rPr lang="en-US" dirty="0"/>
              <a:t>Click to edit Master title style</a:t>
            </a:r>
            <a:endParaRPr lang="en-CA" dirty="0"/>
          </a:p>
        </p:txBody>
      </p:sp>
      <p:sp>
        <p:nvSpPr>
          <p:cNvPr id="3" name="Date Placeholder 2">
            <a:extLst>
              <a:ext uri="{FF2B5EF4-FFF2-40B4-BE49-F238E27FC236}">
                <a16:creationId xmlns:a16="http://schemas.microsoft.com/office/drawing/2014/main" id="{90F922AC-6A14-4C79-A372-2542D5C747D5}"/>
              </a:ext>
            </a:extLst>
          </p:cNvPr>
          <p:cNvSpPr>
            <a:spLocks noGrp="1"/>
          </p:cNvSpPr>
          <p:nvPr>
            <p:ph type="dt" sz="half" idx="10"/>
          </p:nvPr>
        </p:nvSpPr>
        <p:spPr/>
        <p:txBody>
          <a:bodyPr/>
          <a:lstStyle/>
          <a:p>
            <a:fld id="{B20188BE-1698-4DA0-806D-88D5E970FB30}" type="datetimeFigureOut">
              <a:rPr lang="en-CA" smtClean="0"/>
              <a:t>2023-06-26</a:t>
            </a:fld>
            <a:endParaRPr lang="en-CA" dirty="0"/>
          </a:p>
        </p:txBody>
      </p:sp>
      <p:sp>
        <p:nvSpPr>
          <p:cNvPr id="4" name="Footer Placeholder 3">
            <a:extLst>
              <a:ext uri="{FF2B5EF4-FFF2-40B4-BE49-F238E27FC236}">
                <a16:creationId xmlns:a16="http://schemas.microsoft.com/office/drawing/2014/main" id="{A092C0B5-6E16-4009-B686-73A2E2C2470F}"/>
              </a:ext>
            </a:extLst>
          </p:cNvPr>
          <p:cNvSpPr>
            <a:spLocks noGrp="1"/>
          </p:cNvSpPr>
          <p:nvPr>
            <p:ph type="ftr" sz="quarter" idx="11"/>
          </p:nvPr>
        </p:nvSpPr>
        <p:spPr/>
        <p:txBody>
          <a:bodyPr/>
          <a:lstStyle/>
          <a:p>
            <a:endParaRPr lang="en-CA" dirty="0"/>
          </a:p>
        </p:txBody>
      </p:sp>
      <p:sp>
        <p:nvSpPr>
          <p:cNvPr id="5" name="Slide Number Placeholder 4">
            <a:extLst>
              <a:ext uri="{FF2B5EF4-FFF2-40B4-BE49-F238E27FC236}">
                <a16:creationId xmlns:a16="http://schemas.microsoft.com/office/drawing/2014/main" id="{B47CDD3C-A450-40A9-8B59-6179A347916A}"/>
              </a:ext>
            </a:extLst>
          </p:cNvPr>
          <p:cNvSpPr>
            <a:spLocks noGrp="1"/>
          </p:cNvSpPr>
          <p:nvPr>
            <p:ph type="sldNum" sz="quarter" idx="12"/>
          </p:nvPr>
        </p:nvSpPr>
        <p:spPr/>
        <p:txBody>
          <a:bodyPr/>
          <a:lstStyle/>
          <a:p>
            <a:fld id="{F562AA85-4E4F-431F-85F1-E516FDC6E530}" type="slidenum">
              <a:rPr lang="en-CA" smtClean="0"/>
              <a:t>‹#›</a:t>
            </a:fld>
            <a:endParaRPr lang="en-CA" dirty="0"/>
          </a:p>
        </p:txBody>
      </p:sp>
      <p:sp>
        <p:nvSpPr>
          <p:cNvPr id="6" name="Oval 5">
            <a:extLst>
              <a:ext uri="{FF2B5EF4-FFF2-40B4-BE49-F238E27FC236}">
                <a16:creationId xmlns:a16="http://schemas.microsoft.com/office/drawing/2014/main" id="{1299D613-0D25-4F0A-AA82-3A0070A25968}"/>
              </a:ext>
            </a:extLst>
          </p:cNvPr>
          <p:cNvSpPr/>
          <p:nvPr userDrawn="1"/>
        </p:nvSpPr>
        <p:spPr>
          <a:xfrm>
            <a:off x="2572932" y="836712"/>
            <a:ext cx="3573517" cy="3529319"/>
          </a:xfrm>
          <a:prstGeom prst="ellipse">
            <a:avLst/>
          </a:prstGeom>
          <a:solidFill>
            <a:schemeClr val="accent1">
              <a:lumMod val="75000"/>
              <a:alpha val="50000"/>
            </a:scheme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a:lstStyle/>
          <a:p>
            <a:endParaRPr lang="en-CA" dirty="0"/>
          </a:p>
        </p:txBody>
      </p:sp>
      <p:sp>
        <p:nvSpPr>
          <p:cNvPr id="7" name="Oval 6">
            <a:extLst>
              <a:ext uri="{FF2B5EF4-FFF2-40B4-BE49-F238E27FC236}">
                <a16:creationId xmlns:a16="http://schemas.microsoft.com/office/drawing/2014/main" id="{F859CD65-B2A7-448A-B907-EE4234CC8644}"/>
              </a:ext>
            </a:extLst>
          </p:cNvPr>
          <p:cNvSpPr/>
          <p:nvPr userDrawn="1"/>
        </p:nvSpPr>
        <p:spPr>
          <a:xfrm>
            <a:off x="5476208" y="800708"/>
            <a:ext cx="3497523" cy="3388136"/>
          </a:xfrm>
          <a:prstGeom prst="ellipse">
            <a:avLst/>
          </a:prstGeom>
          <a:solidFill>
            <a:srgbClr val="FFFF00">
              <a:alpha val="49804"/>
            </a:srgbClr>
          </a:solidFill>
          <a:ln>
            <a:solidFill>
              <a:schemeClr val="accent6">
                <a:lumMod val="20000"/>
                <a:lumOff val="80000"/>
              </a:schemeClr>
            </a:solid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txBody>
          <a:bodyPr/>
          <a:lstStyle/>
          <a:p>
            <a:endParaRPr lang="en-CA" dirty="0"/>
          </a:p>
        </p:txBody>
      </p:sp>
      <p:sp>
        <p:nvSpPr>
          <p:cNvPr id="8" name="Oval 7">
            <a:extLst>
              <a:ext uri="{FF2B5EF4-FFF2-40B4-BE49-F238E27FC236}">
                <a16:creationId xmlns:a16="http://schemas.microsoft.com/office/drawing/2014/main" id="{A6B6BD9B-4DCD-4F2C-882E-C4DC4D5BF894}"/>
              </a:ext>
            </a:extLst>
          </p:cNvPr>
          <p:cNvSpPr/>
          <p:nvPr userDrawn="1"/>
        </p:nvSpPr>
        <p:spPr>
          <a:xfrm>
            <a:off x="4007768" y="3253379"/>
            <a:ext cx="3497522" cy="3487989"/>
          </a:xfrm>
          <a:prstGeom prst="ellipse">
            <a:avLst/>
          </a:prstGeom>
          <a:solidFill>
            <a:srgbClr val="4C216D">
              <a:alpha val="65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spTree>
    <p:extLst>
      <p:ext uri="{BB962C8B-B14F-4D97-AF65-F5344CB8AC3E}">
        <p14:creationId xmlns:p14="http://schemas.microsoft.com/office/powerpoint/2010/main" val="2820490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hasCustomPrompt="1"/>
          </p:nvPr>
        </p:nvSpPr>
        <p:spPr>
          <a:xfrm>
            <a:off x="1507067" y="2404534"/>
            <a:ext cx="7766936" cy="1646302"/>
          </a:xfrm>
        </p:spPr>
        <p:txBody>
          <a:bodyPr anchor="b">
            <a:noAutofit/>
          </a:bodyPr>
          <a:lstStyle>
            <a:lvl1pPr algn="r">
              <a:defRPr sz="5400">
                <a:solidFill>
                  <a:schemeClr val="tx1"/>
                </a:solidFill>
              </a:defRPr>
            </a:lvl1pPr>
          </a:lstStyle>
          <a:p>
            <a:r>
              <a:rPr lang="en-US" dirty="0"/>
              <a:t>Title</a:t>
            </a:r>
          </a:p>
        </p:txBody>
      </p:sp>
      <p:sp>
        <p:nvSpPr>
          <p:cNvPr id="3" name="Subtitle 2"/>
          <p:cNvSpPr>
            <a:spLocks noGrp="1"/>
          </p:cNvSpPr>
          <p:nvPr>
            <p:ph type="subTitle" idx="1" hasCustomPrompt="1"/>
          </p:nvPr>
        </p:nvSpPr>
        <p:spPr>
          <a:xfrm>
            <a:off x="1507067" y="4050833"/>
            <a:ext cx="7766936" cy="1096899"/>
          </a:xfrm>
        </p:spPr>
        <p:txBody>
          <a:bodyPr anchor="t"/>
          <a:lstStyle>
            <a:lvl1pPr marL="0" indent="0" algn="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a:t>
            </a:r>
          </a:p>
        </p:txBody>
      </p:sp>
      <p:sp>
        <p:nvSpPr>
          <p:cNvPr id="4" name="Date Placeholder 3"/>
          <p:cNvSpPr>
            <a:spLocks noGrp="1"/>
          </p:cNvSpPr>
          <p:nvPr>
            <p:ph type="dt" sz="half" idx="10"/>
          </p:nvPr>
        </p:nvSpPr>
        <p:spPr/>
        <p:txBody>
          <a:bodyPr/>
          <a:lstStyle>
            <a:lvl1pPr>
              <a:defRPr>
                <a:solidFill>
                  <a:schemeClr val="tx1"/>
                </a:solidFill>
              </a:defRPr>
            </a:lvl1pPr>
          </a:lstStyle>
          <a:p>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32D4B517-E49B-41B6-9DBC-23634E0F1CDC}" type="slidenum">
              <a:rPr lang="en-CA" smtClean="0"/>
              <a:pPr/>
              <a:t>‹#›</a:t>
            </a:fld>
            <a:endParaRPr lang="en-CA" dirty="0"/>
          </a:p>
        </p:txBody>
      </p:sp>
    </p:spTree>
    <p:extLst>
      <p:ext uri="{BB962C8B-B14F-4D97-AF65-F5344CB8AC3E}">
        <p14:creationId xmlns:p14="http://schemas.microsoft.com/office/powerpoint/2010/main" val="347426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4" y="451513"/>
            <a:ext cx="8596668" cy="803176"/>
          </a:xfrm>
        </p:spPr>
        <p:txBody>
          <a:bodyPr>
            <a:normAutofit/>
          </a:bodyPr>
          <a:lstStyle>
            <a:lvl1pPr>
              <a:defRPr sz="3600">
                <a:solidFill>
                  <a:srgbClr val="000000"/>
                </a:solidFill>
              </a:defRPr>
            </a:lvl1pPr>
          </a:lstStyle>
          <a:p>
            <a:r>
              <a:rPr lang="en-US" dirty="0"/>
              <a:t>Title</a:t>
            </a:r>
          </a:p>
        </p:txBody>
      </p:sp>
      <p:sp>
        <p:nvSpPr>
          <p:cNvPr id="3" name="Content Placeholder 2"/>
          <p:cNvSpPr>
            <a:spLocks noGrp="1"/>
          </p:cNvSpPr>
          <p:nvPr>
            <p:ph idx="1" hasCustomPrompt="1"/>
          </p:nvPr>
        </p:nvSpPr>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solidFill>
                  <a:srgbClr val="000000"/>
                </a:solidFill>
              </a:defRPr>
            </a:lvl1pPr>
          </a:lstStyle>
          <a:p>
            <a:endParaRPr lang="en-US" dirty="0"/>
          </a:p>
        </p:txBody>
      </p:sp>
      <p:sp>
        <p:nvSpPr>
          <p:cNvPr id="5" name="Footer Placeholder 4"/>
          <p:cNvSpPr>
            <a:spLocks noGrp="1"/>
          </p:cNvSpPr>
          <p:nvPr>
            <p:ph type="ftr" sz="quarter" idx="11"/>
          </p:nvPr>
        </p:nvSpPr>
        <p:spPr>
          <a:xfrm>
            <a:off x="714180" y="6041362"/>
            <a:ext cx="6297612" cy="365125"/>
          </a:xfrm>
        </p:spPr>
        <p:txBody>
          <a:bodyPr/>
          <a:lstStyle>
            <a:lvl1pPr>
              <a:defRPr>
                <a:solidFill>
                  <a:srgbClr val="000000"/>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000000"/>
                </a:solidFill>
              </a:defRPr>
            </a:lvl1pPr>
          </a:lstStyle>
          <a:p>
            <a:fld id="{32D4B517-E49B-41B6-9DBC-23634E0F1CDC}" type="slidenum">
              <a:rPr lang="en-CA" smtClean="0"/>
              <a:pPr/>
              <a:t>‹#›</a:t>
            </a:fld>
            <a:endParaRPr lang="en-CA" dirty="0"/>
          </a:p>
        </p:txBody>
      </p:sp>
    </p:spTree>
    <p:extLst>
      <p:ext uri="{BB962C8B-B14F-4D97-AF65-F5344CB8AC3E}">
        <p14:creationId xmlns:p14="http://schemas.microsoft.com/office/powerpoint/2010/main" val="1296908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5" y="2700867"/>
            <a:ext cx="8596668" cy="1826581"/>
          </a:xfrm>
        </p:spPr>
        <p:txBody>
          <a:bodyPr anchor="b"/>
          <a:lstStyle>
            <a:lvl1pPr algn="l">
              <a:defRPr sz="4000" b="0" cap="none">
                <a:solidFill>
                  <a:srgbClr val="000000"/>
                </a:solidFill>
              </a:defRPr>
            </a:lvl1pPr>
          </a:lstStyle>
          <a:p>
            <a:r>
              <a:rPr lang="en-US" dirty="0"/>
              <a:t>Title</a:t>
            </a:r>
          </a:p>
        </p:txBody>
      </p:sp>
      <p:sp>
        <p:nvSpPr>
          <p:cNvPr id="3" name="Text Placeholder 2"/>
          <p:cNvSpPr>
            <a:spLocks noGrp="1"/>
          </p:cNvSpPr>
          <p:nvPr>
            <p:ph type="body" idx="1" hasCustomPrompt="1"/>
          </p:nvPr>
        </p:nvSpPr>
        <p:spPr>
          <a:xfrm>
            <a:off x="677335" y="4527448"/>
            <a:ext cx="8596668" cy="860400"/>
          </a:xfrm>
        </p:spPr>
        <p:txBody>
          <a:bodyPr anchor="t"/>
          <a:lstStyle>
            <a:lvl1pPr marL="0" indent="0" algn="l">
              <a:buNone/>
              <a:defRPr sz="2000">
                <a:solidFill>
                  <a:srgbClr val="0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text</a:t>
            </a:r>
          </a:p>
        </p:txBody>
      </p:sp>
      <p:sp>
        <p:nvSpPr>
          <p:cNvPr id="4" name="Date Placeholder 3"/>
          <p:cNvSpPr>
            <a:spLocks noGrp="1"/>
          </p:cNvSpPr>
          <p:nvPr>
            <p:ph type="dt" sz="half" idx="10"/>
          </p:nvPr>
        </p:nvSpPr>
        <p:spPr/>
        <p:txBody>
          <a:bodyPr/>
          <a:lstStyle>
            <a:lvl1pPr>
              <a:defRPr>
                <a:solidFill>
                  <a:srgbClr val="000000"/>
                </a:solidFill>
              </a:defRPr>
            </a:lvl1pPr>
          </a:lstStyle>
          <a:p>
            <a:endParaRPr lang="en-US" dirty="0"/>
          </a:p>
        </p:txBody>
      </p:sp>
      <p:sp>
        <p:nvSpPr>
          <p:cNvPr id="5" name="Footer Placeholder 4"/>
          <p:cNvSpPr>
            <a:spLocks noGrp="1"/>
          </p:cNvSpPr>
          <p:nvPr>
            <p:ph type="ftr" sz="quarter" idx="11"/>
          </p:nvPr>
        </p:nvSpPr>
        <p:spPr/>
        <p:txBody>
          <a:bodyPr/>
          <a:lstStyle>
            <a:lvl1pPr>
              <a:defRPr>
                <a:solidFill>
                  <a:srgbClr val="000000"/>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000000"/>
                </a:solidFill>
              </a:defRPr>
            </a:lvl1pPr>
          </a:lstStyle>
          <a:p>
            <a:fld id="{32D4B517-E49B-41B6-9DBC-23634E0F1CDC}" type="slidenum">
              <a:rPr lang="en-CA" smtClean="0"/>
              <a:pPr/>
              <a:t>‹#›</a:t>
            </a:fld>
            <a:endParaRPr lang="en-CA" dirty="0"/>
          </a:p>
        </p:txBody>
      </p:sp>
    </p:spTree>
    <p:extLst>
      <p:ext uri="{BB962C8B-B14F-4D97-AF65-F5344CB8AC3E}">
        <p14:creationId xmlns:p14="http://schemas.microsoft.com/office/powerpoint/2010/main" val="3741966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0000"/>
                </a:solidFill>
              </a:defRPr>
            </a:lvl1pPr>
          </a:lstStyle>
          <a:p>
            <a:r>
              <a:rPr lang="en-US" dirty="0"/>
              <a:t>Title</a:t>
            </a:r>
          </a:p>
        </p:txBody>
      </p:sp>
      <p:sp>
        <p:nvSpPr>
          <p:cNvPr id="3" name="Content Placeholder 2"/>
          <p:cNvSpPr>
            <a:spLocks noGrp="1"/>
          </p:cNvSpPr>
          <p:nvPr>
            <p:ph sz="half" idx="1" hasCustomPrompt="1"/>
          </p:nvPr>
        </p:nvSpPr>
        <p:spPr>
          <a:xfrm>
            <a:off x="677334" y="2160589"/>
            <a:ext cx="4184035" cy="3880772"/>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5089970" y="2160589"/>
            <a:ext cx="4184034" cy="388077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Edit text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lvl1pPr>
              <a:defRPr>
                <a:solidFill>
                  <a:srgbClr val="000000"/>
                </a:solidFill>
              </a:defRPr>
            </a:lvl1pPr>
          </a:lstStyle>
          <a:p>
            <a:endParaRPr lang="en-US" dirty="0"/>
          </a:p>
        </p:txBody>
      </p:sp>
      <p:sp>
        <p:nvSpPr>
          <p:cNvPr id="6" name="Footer Placeholder 5"/>
          <p:cNvSpPr>
            <a:spLocks noGrp="1"/>
          </p:cNvSpPr>
          <p:nvPr>
            <p:ph type="ftr" sz="quarter" idx="11"/>
          </p:nvPr>
        </p:nvSpPr>
        <p:spPr/>
        <p:txBody>
          <a:bodyPr/>
          <a:lstStyle>
            <a:lvl1pPr>
              <a:defRPr>
                <a:solidFill>
                  <a:srgbClr val="000000"/>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rgbClr val="000000"/>
                </a:solidFill>
              </a:defRPr>
            </a:lvl1pPr>
          </a:lstStyle>
          <a:p>
            <a:fld id="{32D4B517-E49B-41B6-9DBC-23634E0F1CDC}" type="slidenum">
              <a:rPr lang="en-CA" smtClean="0"/>
              <a:pPr/>
              <a:t>‹#›</a:t>
            </a:fld>
            <a:endParaRPr lang="en-CA" dirty="0"/>
          </a:p>
        </p:txBody>
      </p:sp>
    </p:spTree>
    <p:extLst>
      <p:ext uri="{BB962C8B-B14F-4D97-AF65-F5344CB8AC3E}">
        <p14:creationId xmlns:p14="http://schemas.microsoft.com/office/powerpoint/2010/main" val="3104952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0000"/>
                </a:solidFill>
              </a:defRPr>
            </a:lvl1pPr>
          </a:lstStyle>
          <a:p>
            <a:r>
              <a:rPr lang="en-US" dirty="0"/>
              <a:t>Title </a:t>
            </a:r>
          </a:p>
        </p:txBody>
      </p:sp>
      <p:sp>
        <p:nvSpPr>
          <p:cNvPr id="3" name="Text Placeholder 2"/>
          <p:cNvSpPr>
            <a:spLocks noGrp="1"/>
          </p:cNvSpPr>
          <p:nvPr>
            <p:ph type="body" idx="1" hasCustomPrompt="1"/>
          </p:nvPr>
        </p:nvSpPr>
        <p:spPr>
          <a:xfrm>
            <a:off x="675745" y="2160983"/>
            <a:ext cx="4185623" cy="576262"/>
          </a:xfrm>
        </p:spPr>
        <p:txBody>
          <a:bodyPr anchor="b">
            <a:noAutofit/>
          </a:bodyPr>
          <a:lstStyle>
            <a:lvl1pPr marL="0" indent="0">
              <a:buNone/>
              <a:defRPr sz="2400" b="0">
                <a:solidFill>
                  <a:srgbClr val="00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Focal point 1 - Edit text</a:t>
            </a:r>
          </a:p>
        </p:txBody>
      </p:sp>
      <p:sp>
        <p:nvSpPr>
          <p:cNvPr id="4" name="Content Placeholder 3"/>
          <p:cNvSpPr>
            <a:spLocks noGrp="1"/>
          </p:cNvSpPr>
          <p:nvPr>
            <p:ph sz="half" idx="2" hasCustomPrompt="1"/>
          </p:nvPr>
        </p:nvSpPr>
        <p:spPr>
          <a:xfrm>
            <a:off x="675745" y="2737245"/>
            <a:ext cx="4185623" cy="3304117"/>
          </a:xfrm>
        </p:spPr>
        <p:txBody>
          <a:bodyPr>
            <a:normAutofit/>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5088383" y="2160983"/>
            <a:ext cx="4185618" cy="576262"/>
          </a:xfrm>
        </p:spPr>
        <p:txBody>
          <a:bodyPr anchor="b">
            <a:noAutofit/>
          </a:bodyPr>
          <a:lstStyle>
            <a:lvl1pPr marL="0" indent="0">
              <a:buNone/>
              <a:defRPr sz="2400" b="0">
                <a:solidFill>
                  <a:srgbClr val="00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Focal point 2 – Edit text </a:t>
            </a:r>
          </a:p>
        </p:txBody>
      </p:sp>
      <p:sp>
        <p:nvSpPr>
          <p:cNvPr id="6" name="Content Placeholder 5"/>
          <p:cNvSpPr>
            <a:spLocks noGrp="1"/>
          </p:cNvSpPr>
          <p:nvPr>
            <p:ph sz="quarter" idx="4"/>
          </p:nvPr>
        </p:nvSpPr>
        <p:spPr>
          <a:xfrm>
            <a:off x="5088384" y="2737245"/>
            <a:ext cx="4185617" cy="3304117"/>
          </a:xfrm>
        </p:spPr>
        <p:txBody>
          <a:bodyPr>
            <a:normAutofit/>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solidFill>
                  <a:srgbClr val="000000"/>
                </a:solidFill>
              </a:defRPr>
            </a:lvl1pPr>
          </a:lstStyle>
          <a:p>
            <a:endParaRPr lang="en-US" dirty="0"/>
          </a:p>
        </p:txBody>
      </p:sp>
      <p:sp>
        <p:nvSpPr>
          <p:cNvPr id="8" name="Footer Placeholder 7"/>
          <p:cNvSpPr>
            <a:spLocks noGrp="1"/>
          </p:cNvSpPr>
          <p:nvPr>
            <p:ph type="ftr" sz="quarter" idx="11"/>
          </p:nvPr>
        </p:nvSpPr>
        <p:spPr/>
        <p:txBody>
          <a:bodyPr/>
          <a:lstStyle>
            <a:lvl1pPr>
              <a:defRPr>
                <a:solidFill>
                  <a:srgbClr val="000000"/>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000000"/>
                </a:solidFill>
              </a:defRPr>
            </a:lvl1pPr>
          </a:lstStyle>
          <a:p>
            <a:fld id="{32D4B517-E49B-41B6-9DBC-23634E0F1CDC}" type="slidenum">
              <a:rPr lang="en-CA" smtClean="0"/>
              <a:pPr/>
              <a:t>‹#›</a:t>
            </a:fld>
            <a:endParaRPr lang="en-CA" dirty="0"/>
          </a:p>
        </p:txBody>
      </p:sp>
    </p:spTree>
    <p:extLst>
      <p:ext uri="{BB962C8B-B14F-4D97-AF65-F5344CB8AC3E}">
        <p14:creationId xmlns:p14="http://schemas.microsoft.com/office/powerpoint/2010/main" val="219106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025DE-6EE0-4D1F-9E12-6C4B145BC3A9}"/>
              </a:ext>
            </a:extLst>
          </p:cNvPr>
          <p:cNvSpPr>
            <a:spLocks noGrp="1"/>
          </p:cNvSpPr>
          <p:nvPr>
            <p:ph type="title"/>
          </p:nvPr>
        </p:nvSpPr>
        <p:spPr>
          <a:xfrm>
            <a:off x="269240" y="136525"/>
            <a:ext cx="10515600" cy="1325563"/>
          </a:xfrm>
        </p:spPr>
        <p:txBody>
          <a:bodyPr/>
          <a:lstStyle/>
          <a:p>
            <a:r>
              <a:rPr lang="en-US" dirty="0"/>
              <a:t>Click to edit Master title style</a:t>
            </a:r>
            <a:endParaRPr lang="en-CA" dirty="0"/>
          </a:p>
        </p:txBody>
      </p:sp>
      <p:sp>
        <p:nvSpPr>
          <p:cNvPr id="3" name="Date Placeholder 2">
            <a:extLst>
              <a:ext uri="{FF2B5EF4-FFF2-40B4-BE49-F238E27FC236}">
                <a16:creationId xmlns:a16="http://schemas.microsoft.com/office/drawing/2014/main" id="{90F922AC-6A14-4C79-A372-2542D5C747D5}"/>
              </a:ext>
            </a:extLst>
          </p:cNvPr>
          <p:cNvSpPr>
            <a:spLocks noGrp="1"/>
          </p:cNvSpPr>
          <p:nvPr>
            <p:ph type="dt" sz="half" idx="10"/>
          </p:nvPr>
        </p:nvSpPr>
        <p:spPr/>
        <p:txBody>
          <a:bodyPr/>
          <a:lstStyle/>
          <a:p>
            <a:fld id="{B20188BE-1698-4DA0-806D-88D5E970FB30}" type="datetimeFigureOut">
              <a:rPr lang="en-CA" smtClean="0"/>
              <a:t>2023-06-26</a:t>
            </a:fld>
            <a:endParaRPr lang="en-CA"/>
          </a:p>
        </p:txBody>
      </p:sp>
      <p:sp>
        <p:nvSpPr>
          <p:cNvPr id="4" name="Footer Placeholder 3">
            <a:extLst>
              <a:ext uri="{FF2B5EF4-FFF2-40B4-BE49-F238E27FC236}">
                <a16:creationId xmlns:a16="http://schemas.microsoft.com/office/drawing/2014/main" id="{A092C0B5-6E16-4009-B686-73A2E2C2470F}"/>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B47CDD3C-A450-40A9-8B59-6179A347916A}"/>
              </a:ext>
            </a:extLst>
          </p:cNvPr>
          <p:cNvSpPr>
            <a:spLocks noGrp="1"/>
          </p:cNvSpPr>
          <p:nvPr>
            <p:ph type="sldNum" sz="quarter" idx="12"/>
          </p:nvPr>
        </p:nvSpPr>
        <p:spPr/>
        <p:txBody>
          <a:bodyPr/>
          <a:lstStyle/>
          <a:p>
            <a:fld id="{F562AA85-4E4F-431F-85F1-E516FDC6E530}" type="slidenum">
              <a:rPr lang="en-CA" smtClean="0"/>
              <a:t>‹#›</a:t>
            </a:fld>
            <a:endParaRPr lang="en-CA"/>
          </a:p>
        </p:txBody>
      </p:sp>
      <p:sp>
        <p:nvSpPr>
          <p:cNvPr id="6" name="Oval 5">
            <a:extLst>
              <a:ext uri="{FF2B5EF4-FFF2-40B4-BE49-F238E27FC236}">
                <a16:creationId xmlns:a16="http://schemas.microsoft.com/office/drawing/2014/main" id="{1299D613-0D25-4F0A-AA82-3A0070A25968}"/>
              </a:ext>
            </a:extLst>
          </p:cNvPr>
          <p:cNvSpPr/>
          <p:nvPr userDrawn="1"/>
        </p:nvSpPr>
        <p:spPr>
          <a:xfrm>
            <a:off x="2572932" y="877803"/>
            <a:ext cx="3573517" cy="3529319"/>
          </a:xfrm>
          <a:prstGeom prst="ellipse">
            <a:avLst/>
          </a:prstGeom>
          <a:solidFill>
            <a:schemeClr val="accent1">
              <a:lumMod val="40000"/>
              <a:lumOff val="60000"/>
              <a:alpha val="50000"/>
            </a:scheme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sp>
        <p:nvSpPr>
          <p:cNvPr id="7" name="Oval 6">
            <a:extLst>
              <a:ext uri="{FF2B5EF4-FFF2-40B4-BE49-F238E27FC236}">
                <a16:creationId xmlns:a16="http://schemas.microsoft.com/office/drawing/2014/main" id="{F859CD65-B2A7-448A-B907-EE4234CC8644}"/>
              </a:ext>
            </a:extLst>
          </p:cNvPr>
          <p:cNvSpPr/>
          <p:nvPr userDrawn="1"/>
        </p:nvSpPr>
        <p:spPr>
          <a:xfrm>
            <a:off x="5476208" y="948395"/>
            <a:ext cx="3497523" cy="3388136"/>
          </a:xfrm>
          <a:prstGeom prst="ellipse">
            <a:avLst/>
          </a:prstGeom>
          <a:solidFill>
            <a:srgbClr val="F9FCD2">
              <a:alpha val="49804"/>
            </a:srgbClr>
          </a:solidFill>
          <a:ln>
            <a:solidFill>
              <a:schemeClr val="accent6">
                <a:lumMod val="20000"/>
                <a:lumOff val="80000"/>
              </a:schemeClr>
            </a:solid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sp>
      <p:sp>
        <p:nvSpPr>
          <p:cNvPr id="8" name="Oval 7">
            <a:extLst>
              <a:ext uri="{FF2B5EF4-FFF2-40B4-BE49-F238E27FC236}">
                <a16:creationId xmlns:a16="http://schemas.microsoft.com/office/drawing/2014/main" id="{A6B6BD9B-4DCD-4F2C-882E-C4DC4D5BF894}"/>
              </a:ext>
            </a:extLst>
          </p:cNvPr>
          <p:cNvSpPr/>
          <p:nvPr userDrawn="1"/>
        </p:nvSpPr>
        <p:spPr>
          <a:xfrm>
            <a:off x="4062568" y="3204462"/>
            <a:ext cx="3497522" cy="3487989"/>
          </a:xfrm>
          <a:prstGeom prst="ellipse">
            <a:avLst/>
          </a:prstGeom>
          <a:solidFill>
            <a:srgbClr val="7030A0">
              <a:alpha val="28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spTree>
    <p:extLst>
      <p:ext uri="{BB962C8B-B14F-4D97-AF65-F5344CB8AC3E}">
        <p14:creationId xmlns:p14="http://schemas.microsoft.com/office/powerpoint/2010/main" val="1742118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2816"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08720"/>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58661" y="5919731"/>
            <a:ext cx="911939" cy="365125"/>
          </a:xfrm>
        </p:spPr>
        <p:txBody>
          <a:bodyPr/>
          <a:lstStyle/>
          <a:p>
            <a:fld id="{AAB41121-569D-4E72-BF43-D2191D58990F}" type="datetime1">
              <a:rPr lang="en-CA" smtClean="0"/>
              <a:t>2023-06-26</a:t>
            </a:fld>
            <a:endParaRPr lang="en-CA" dirty="0"/>
          </a:p>
        </p:txBody>
      </p:sp>
      <p:sp>
        <p:nvSpPr>
          <p:cNvPr id="6" name="Footer Placeholder 5"/>
          <p:cNvSpPr>
            <a:spLocks noGrp="1"/>
          </p:cNvSpPr>
          <p:nvPr>
            <p:ph type="ftr" sz="quarter" idx="11"/>
          </p:nvPr>
        </p:nvSpPr>
        <p:spPr>
          <a:xfrm>
            <a:off x="452532" y="6052207"/>
            <a:ext cx="6297612" cy="365125"/>
          </a:xfrm>
        </p:spPr>
        <p:txBody>
          <a:bodyPr/>
          <a:lstStyle/>
          <a:p>
            <a:endParaRPr lang="en-CA" dirty="0"/>
          </a:p>
        </p:txBody>
      </p:sp>
      <p:sp>
        <p:nvSpPr>
          <p:cNvPr id="7" name="Slide Number Placeholder 6"/>
          <p:cNvSpPr>
            <a:spLocks noGrp="1"/>
          </p:cNvSpPr>
          <p:nvPr>
            <p:ph type="sldNum" sz="quarter" idx="12"/>
          </p:nvPr>
        </p:nvSpPr>
        <p:spPr/>
        <p:txBody>
          <a:bodyPr/>
          <a:lstStyle/>
          <a:p>
            <a:fld id="{18693F59-BE33-456A-A9F8-F650109EA3E9}" type="slidenum">
              <a:rPr lang="en-CA" smtClean="0"/>
              <a:t>‹#›</a:t>
            </a:fld>
            <a:endParaRPr lang="en-CA" dirty="0"/>
          </a:p>
        </p:txBody>
      </p:sp>
    </p:spTree>
    <p:extLst>
      <p:ext uri="{BB962C8B-B14F-4D97-AF65-F5344CB8AC3E}">
        <p14:creationId xmlns:p14="http://schemas.microsoft.com/office/powerpoint/2010/main" val="1019290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025DE-6EE0-4D1F-9E12-6C4B145BC3A9}"/>
              </a:ext>
            </a:extLst>
          </p:cNvPr>
          <p:cNvSpPr>
            <a:spLocks noGrp="1"/>
          </p:cNvSpPr>
          <p:nvPr>
            <p:ph type="title"/>
          </p:nvPr>
        </p:nvSpPr>
        <p:spPr>
          <a:xfrm>
            <a:off x="269240" y="136525"/>
            <a:ext cx="10515600" cy="1325563"/>
          </a:xfrm>
        </p:spPr>
        <p:txBody>
          <a:bodyPr/>
          <a:lstStyle/>
          <a:p>
            <a:r>
              <a:rPr lang="en-US" dirty="0"/>
              <a:t>Click to edit Master title style</a:t>
            </a:r>
            <a:endParaRPr lang="en-CA" dirty="0"/>
          </a:p>
        </p:txBody>
      </p:sp>
      <p:sp>
        <p:nvSpPr>
          <p:cNvPr id="3" name="Date Placeholder 2">
            <a:extLst>
              <a:ext uri="{FF2B5EF4-FFF2-40B4-BE49-F238E27FC236}">
                <a16:creationId xmlns:a16="http://schemas.microsoft.com/office/drawing/2014/main" id="{90F922AC-6A14-4C79-A372-2542D5C747D5}"/>
              </a:ext>
            </a:extLst>
          </p:cNvPr>
          <p:cNvSpPr>
            <a:spLocks noGrp="1"/>
          </p:cNvSpPr>
          <p:nvPr>
            <p:ph type="dt" sz="half" idx="10"/>
          </p:nvPr>
        </p:nvSpPr>
        <p:spPr/>
        <p:txBody>
          <a:bodyPr/>
          <a:lstStyle/>
          <a:p>
            <a:fld id="{B20188BE-1698-4DA0-806D-88D5E970FB30}" type="datetimeFigureOut">
              <a:rPr lang="en-CA" smtClean="0"/>
              <a:t>2023-06-26</a:t>
            </a:fld>
            <a:endParaRPr lang="en-CA"/>
          </a:p>
        </p:txBody>
      </p:sp>
      <p:sp>
        <p:nvSpPr>
          <p:cNvPr id="4" name="Footer Placeholder 3">
            <a:extLst>
              <a:ext uri="{FF2B5EF4-FFF2-40B4-BE49-F238E27FC236}">
                <a16:creationId xmlns:a16="http://schemas.microsoft.com/office/drawing/2014/main" id="{A092C0B5-6E16-4009-B686-73A2E2C2470F}"/>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B47CDD3C-A450-40A9-8B59-6179A347916A}"/>
              </a:ext>
            </a:extLst>
          </p:cNvPr>
          <p:cNvSpPr>
            <a:spLocks noGrp="1"/>
          </p:cNvSpPr>
          <p:nvPr>
            <p:ph type="sldNum" sz="quarter" idx="12"/>
          </p:nvPr>
        </p:nvSpPr>
        <p:spPr/>
        <p:txBody>
          <a:bodyPr/>
          <a:lstStyle/>
          <a:p>
            <a:fld id="{F562AA85-4E4F-431F-85F1-E516FDC6E530}" type="slidenum">
              <a:rPr lang="en-CA" smtClean="0"/>
              <a:t>‹#›</a:t>
            </a:fld>
            <a:endParaRPr lang="en-CA"/>
          </a:p>
        </p:txBody>
      </p:sp>
      <p:sp>
        <p:nvSpPr>
          <p:cNvPr id="6" name="Oval 5">
            <a:extLst>
              <a:ext uri="{FF2B5EF4-FFF2-40B4-BE49-F238E27FC236}">
                <a16:creationId xmlns:a16="http://schemas.microsoft.com/office/drawing/2014/main" id="{1299D613-0D25-4F0A-AA82-3A0070A25968}"/>
              </a:ext>
            </a:extLst>
          </p:cNvPr>
          <p:cNvSpPr/>
          <p:nvPr userDrawn="1"/>
        </p:nvSpPr>
        <p:spPr>
          <a:xfrm>
            <a:off x="2572932" y="836712"/>
            <a:ext cx="3573517" cy="3529319"/>
          </a:xfrm>
          <a:prstGeom prst="ellipse">
            <a:avLst/>
          </a:prstGeom>
          <a:solidFill>
            <a:schemeClr val="accent1">
              <a:lumMod val="75000"/>
              <a:alpha val="50000"/>
            </a:scheme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a:lstStyle/>
          <a:p>
            <a:endParaRPr lang="en-CA" dirty="0"/>
          </a:p>
        </p:txBody>
      </p:sp>
      <p:sp>
        <p:nvSpPr>
          <p:cNvPr id="7" name="Oval 6">
            <a:extLst>
              <a:ext uri="{FF2B5EF4-FFF2-40B4-BE49-F238E27FC236}">
                <a16:creationId xmlns:a16="http://schemas.microsoft.com/office/drawing/2014/main" id="{F859CD65-B2A7-448A-B907-EE4234CC8644}"/>
              </a:ext>
            </a:extLst>
          </p:cNvPr>
          <p:cNvSpPr/>
          <p:nvPr userDrawn="1"/>
        </p:nvSpPr>
        <p:spPr>
          <a:xfrm>
            <a:off x="5476208" y="800708"/>
            <a:ext cx="3497523" cy="3388136"/>
          </a:xfrm>
          <a:prstGeom prst="ellipse">
            <a:avLst/>
          </a:prstGeom>
          <a:solidFill>
            <a:srgbClr val="FFFF00">
              <a:alpha val="49804"/>
            </a:srgbClr>
          </a:solidFill>
          <a:ln>
            <a:solidFill>
              <a:schemeClr val="accent6">
                <a:lumMod val="20000"/>
                <a:lumOff val="80000"/>
              </a:schemeClr>
            </a:solid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txBody>
          <a:bodyPr/>
          <a:lstStyle/>
          <a:p>
            <a:endParaRPr lang="en-CA" dirty="0"/>
          </a:p>
        </p:txBody>
      </p:sp>
      <p:sp>
        <p:nvSpPr>
          <p:cNvPr id="8" name="Oval 7">
            <a:extLst>
              <a:ext uri="{FF2B5EF4-FFF2-40B4-BE49-F238E27FC236}">
                <a16:creationId xmlns:a16="http://schemas.microsoft.com/office/drawing/2014/main" id="{A6B6BD9B-4DCD-4F2C-882E-C4DC4D5BF894}"/>
              </a:ext>
            </a:extLst>
          </p:cNvPr>
          <p:cNvSpPr/>
          <p:nvPr userDrawn="1"/>
        </p:nvSpPr>
        <p:spPr>
          <a:xfrm>
            <a:off x="4007768" y="3253379"/>
            <a:ext cx="3497522" cy="3487989"/>
          </a:xfrm>
          <a:prstGeom prst="ellipse">
            <a:avLst/>
          </a:prstGeom>
          <a:solidFill>
            <a:srgbClr val="4C216D">
              <a:alpha val="65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spTree>
    <p:extLst>
      <p:ext uri="{BB962C8B-B14F-4D97-AF65-F5344CB8AC3E}">
        <p14:creationId xmlns:p14="http://schemas.microsoft.com/office/powerpoint/2010/main" val="2820490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3284984"/>
            <a:ext cx="12192000" cy="3653644"/>
            <a:chOff x="0" y="3204356"/>
            <a:chExt cx="12192000" cy="3653644"/>
          </a:xfrm>
        </p:grpSpPr>
        <p:sp>
          <p:nvSpPr>
            <p:cNvPr id="24" name="Isosceles Triangle 23"/>
            <p:cNvSpPr/>
            <p:nvPr/>
          </p:nvSpPr>
          <p:spPr>
            <a:xfrm>
              <a:off x="9371012" y="3204356"/>
              <a:ext cx="2820988" cy="365364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714370" y="328994"/>
            <a:ext cx="8596668" cy="647143"/>
          </a:xfrm>
          <a:prstGeom prst="rect">
            <a:avLst/>
          </a:prstGeom>
        </p:spPr>
        <p:txBody>
          <a:bodyPr vert="horz" lIns="91440" tIns="45720" rIns="91440" bIns="45720" rtlCol="0" anchor="t">
            <a:normAutofit/>
          </a:bodyPr>
          <a:lstStyle/>
          <a:p>
            <a:r>
              <a:rPr lang="en-US" dirty="0"/>
              <a:t>Title</a:t>
            </a:r>
          </a:p>
        </p:txBody>
      </p:sp>
      <p:sp>
        <p:nvSpPr>
          <p:cNvPr id="3" name="Text Placeholder 2"/>
          <p:cNvSpPr>
            <a:spLocks noGrp="1"/>
          </p:cNvSpPr>
          <p:nvPr>
            <p:ph type="body" idx="1"/>
          </p:nvPr>
        </p:nvSpPr>
        <p:spPr>
          <a:xfrm>
            <a:off x="714180" y="1236200"/>
            <a:ext cx="9126235" cy="4353649"/>
          </a:xfrm>
          <a:prstGeom prst="rect">
            <a:avLst/>
          </a:prstGeom>
        </p:spPr>
        <p:txBody>
          <a:bodyPr vert="horz" lIns="91440" tIns="45720" rIns="91440" bIns="45720" rtlCol="0">
            <a:normAutofit/>
          </a:bodyPr>
          <a:lstStyle/>
          <a:p>
            <a:pPr lvl="0"/>
            <a:r>
              <a:rPr lang="en-US" dirty="0"/>
              <a:t>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rgbClr val="000000"/>
                </a:solidFill>
                <a:latin typeface="Calibri" panose="020F0502020204030204" pitchFamily="34" charset="0"/>
                <a:cs typeface="Calibri" panose="020F0502020204030204" pitchFamily="34" charset="0"/>
              </a:defRPr>
            </a:lvl1pPr>
          </a:lstStyle>
          <a:p>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rgbClr val="000000"/>
                </a:solidFill>
                <a:latin typeface="Calibri" panose="020F0502020204030204" pitchFamily="34" charset="0"/>
                <a:cs typeface="Calibri" panose="020F0502020204030204" pitchFamily="34" charset="0"/>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rgbClr val="000000"/>
                </a:solidFill>
                <a:latin typeface="Calibri" panose="020F0502020204030204" pitchFamily="34" charset="0"/>
                <a:cs typeface="Calibri" panose="020F0502020204030204" pitchFamily="34" charset="0"/>
              </a:defRPr>
            </a:lvl1pPr>
          </a:lstStyle>
          <a:p>
            <a:fld id="{32D4B517-E49B-41B6-9DBC-23634E0F1CDC}" type="slidenum">
              <a:rPr lang="en-CA" smtClean="0"/>
              <a:pPr/>
              <a:t>‹#›</a:t>
            </a:fld>
            <a:endParaRPr lang="en-CA" dirty="0"/>
          </a:p>
        </p:txBody>
      </p:sp>
      <p:sp>
        <p:nvSpPr>
          <p:cNvPr id="18" name="hl">
            <a:extLst>
              <a:ext uri="{FF2B5EF4-FFF2-40B4-BE49-F238E27FC236}">
                <a16:creationId xmlns:a16="http://schemas.microsoft.com/office/drawing/2014/main" id="{041C76C6-4C16-4E0D-AE16-6939F2FE9757}"/>
              </a:ext>
            </a:extLst>
          </p:cNvPr>
          <p:cNvSpPr txBox="1"/>
          <p:nvPr userDrawn="1"/>
        </p:nvSpPr>
        <p:spPr>
          <a:xfrm>
            <a:off x="0" y="0"/>
            <a:ext cx="12192000" cy="369332"/>
          </a:xfrm>
          <a:prstGeom prst="rect">
            <a:avLst/>
          </a:prstGeom>
          <a:noFill/>
        </p:spPr>
        <p:txBody>
          <a:bodyPr vert="horz" rtlCol="0">
            <a:spAutoFit/>
          </a:bodyPr>
          <a:lstStyle/>
          <a:p>
            <a:endParaRPr lang="en-CA" sz="1800" dirty="0">
              <a:solidFill>
                <a:srgbClr val="000000"/>
              </a:solidFill>
              <a:latin typeface="Calibri" panose="020F0502020204030204" pitchFamily="34" charset="0"/>
              <a:cs typeface="Calibri" panose="020F0502020204030204" pitchFamily="34" charset="0"/>
            </a:endParaRPr>
          </a:p>
        </p:txBody>
      </p:sp>
      <p:sp>
        <p:nvSpPr>
          <p:cNvPr id="9" name="MSIPCMContentMarking" descr="{&quot;HashCode&quot;:-1880398799,&quot;Placement&quot;:&quot;Header&quot;,&quot;Top&quot;:0.0,&quot;Left&quot;:742.444458,&quot;SlideWidth&quot;:960,&quot;SlideHeight&quot;:540}">
            <a:extLst>
              <a:ext uri="{FF2B5EF4-FFF2-40B4-BE49-F238E27FC236}">
                <a16:creationId xmlns:a16="http://schemas.microsoft.com/office/drawing/2014/main" id="{8DE08B77-51D2-488A-8DB4-EC855FF5BB8D}"/>
              </a:ext>
            </a:extLst>
          </p:cNvPr>
          <p:cNvSpPr txBox="1"/>
          <p:nvPr userDrawn="1"/>
        </p:nvSpPr>
        <p:spPr>
          <a:xfrm>
            <a:off x="9429045" y="0"/>
            <a:ext cx="2762954" cy="280749"/>
          </a:xfrm>
          <a:prstGeom prst="rect">
            <a:avLst/>
          </a:prstGeom>
          <a:noFill/>
        </p:spPr>
        <p:txBody>
          <a:bodyPr vert="horz" wrap="square" lIns="0" tIns="0" rIns="0" bIns="0" rtlCol="0" anchor="ctr" anchorCtr="1">
            <a:spAutoFit/>
          </a:bodyPr>
          <a:lstStyle/>
          <a:p>
            <a:pPr algn="r">
              <a:spcBef>
                <a:spcPts val="0"/>
              </a:spcBef>
              <a:spcAft>
                <a:spcPts val="0"/>
              </a:spcAft>
            </a:pPr>
            <a:r>
              <a:rPr lang="en-CA" sz="1200" dirty="0">
                <a:solidFill>
                  <a:srgbClr val="000000"/>
                </a:solidFill>
                <a:latin typeface="Arial" panose="020B0604020202020204" pitchFamily="34" charset="0"/>
              </a:rPr>
              <a:t>UNCLASSIFIED / NON CLASSIFIÉ</a:t>
            </a:r>
          </a:p>
        </p:txBody>
      </p:sp>
    </p:spTree>
    <p:extLst>
      <p:ext uri="{BB962C8B-B14F-4D97-AF65-F5344CB8AC3E}">
        <p14:creationId xmlns:p14="http://schemas.microsoft.com/office/powerpoint/2010/main" val="3760267022"/>
      </p:ext>
    </p:extLst>
  </p:cSld>
  <p:clrMap bg1="lt1" tx1="dk1" bg2="lt2" tx2="dk2" accent1="accent1" accent2="accent2" accent3="accent3" accent4="accent4" accent5="accent5" accent6="accent6" hlink="hlink" folHlink="folHlink"/>
  <p:sldLayoutIdLst>
    <p:sldLayoutId id="2147483931" r:id="rId1"/>
    <p:sldLayoutId id="2147483894" r:id="rId2"/>
    <p:sldLayoutId id="2147483895" r:id="rId3"/>
    <p:sldLayoutId id="2147483896" r:id="rId4"/>
    <p:sldLayoutId id="2147483897" r:id="rId5"/>
    <p:sldLayoutId id="2147483898" r:id="rId6"/>
    <p:sldLayoutId id="2147483902" r:id="rId7"/>
    <p:sldLayoutId id="2147483930" r:id="rId8"/>
  </p:sldLayoutIdLst>
  <p:hf hdr="0" ftr="0" dt="0"/>
  <p:txStyles>
    <p:titleStyle>
      <a:lvl1pPr algn="l" defTabSz="457200" rtl="0" eaLnBrk="1" latinLnBrk="0" hangingPunct="1">
        <a:spcBef>
          <a:spcPct val="0"/>
        </a:spcBef>
        <a:buNone/>
        <a:defRPr sz="3600" kern="1200">
          <a:solidFill>
            <a:srgbClr val="000000"/>
          </a:solidFill>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00000"/>
          </a:solidFill>
          <a:latin typeface="Calibri" panose="020F0502020204030204" pitchFamily="34" charset="0"/>
          <a:ea typeface="+mn-ea"/>
          <a:cs typeface="Calibri" panose="020F0502020204030204" pitchFamily="34" charset="0"/>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rgbClr val="000000"/>
          </a:solidFill>
          <a:latin typeface="Calibri" panose="020F0502020204030204" pitchFamily="34" charset="0"/>
          <a:ea typeface="+mn-ea"/>
          <a:cs typeface="Calibri" panose="020F0502020204030204" pitchFamily="34" charset="0"/>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rgbClr val="000000"/>
          </a:solidFill>
          <a:latin typeface="Calibri" panose="020F0502020204030204" pitchFamily="34" charset="0"/>
          <a:ea typeface="+mn-ea"/>
          <a:cs typeface="Calibri" panose="020F0502020204030204" pitchFamily="34" charset="0"/>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000000"/>
          </a:solidFill>
          <a:latin typeface="Calibri" panose="020F0502020204030204" pitchFamily="34" charset="0"/>
          <a:ea typeface="+mn-ea"/>
          <a:cs typeface="Calibri" panose="020F0502020204030204" pitchFamily="34" charset="0"/>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000000"/>
          </a:solidFill>
          <a:latin typeface="Calibri" panose="020F0502020204030204" pitchFamily="34" charset="0"/>
          <a:ea typeface="+mn-ea"/>
          <a:cs typeface="Calibri" panose="020F050202020403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3284984"/>
            <a:ext cx="12192000" cy="3653644"/>
            <a:chOff x="0" y="3204356"/>
            <a:chExt cx="12192000" cy="3653644"/>
          </a:xfrm>
        </p:grpSpPr>
        <p:sp>
          <p:nvSpPr>
            <p:cNvPr id="24" name="Isosceles Triangle 23"/>
            <p:cNvSpPr/>
            <p:nvPr/>
          </p:nvSpPr>
          <p:spPr>
            <a:xfrm>
              <a:off x="9371012" y="3204356"/>
              <a:ext cx="2820988" cy="365364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714370" y="328994"/>
            <a:ext cx="8596668" cy="647143"/>
          </a:xfrm>
          <a:prstGeom prst="rect">
            <a:avLst/>
          </a:prstGeom>
        </p:spPr>
        <p:txBody>
          <a:bodyPr vert="horz" lIns="91440" tIns="45720" rIns="91440" bIns="45720" rtlCol="0" anchor="t">
            <a:normAutofit/>
          </a:bodyPr>
          <a:lstStyle/>
          <a:p>
            <a:r>
              <a:rPr lang="en-US" dirty="0"/>
              <a:t>Title</a:t>
            </a:r>
          </a:p>
        </p:txBody>
      </p:sp>
      <p:sp>
        <p:nvSpPr>
          <p:cNvPr id="3" name="Text Placeholder 2"/>
          <p:cNvSpPr>
            <a:spLocks noGrp="1"/>
          </p:cNvSpPr>
          <p:nvPr>
            <p:ph type="body" idx="1"/>
          </p:nvPr>
        </p:nvSpPr>
        <p:spPr>
          <a:xfrm>
            <a:off x="714180" y="1236200"/>
            <a:ext cx="9126235" cy="4353649"/>
          </a:xfrm>
          <a:prstGeom prst="rect">
            <a:avLst/>
          </a:prstGeom>
        </p:spPr>
        <p:txBody>
          <a:bodyPr vert="horz" lIns="91440" tIns="45720" rIns="91440" bIns="45720" rtlCol="0">
            <a:normAutofit/>
          </a:bodyPr>
          <a:lstStyle/>
          <a:p>
            <a:pPr lvl="0"/>
            <a:r>
              <a:rPr lang="en-US" dirty="0"/>
              <a:t>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rgbClr val="000000"/>
                </a:solidFill>
                <a:latin typeface="Calibri" panose="020F0502020204030204" pitchFamily="34" charset="0"/>
                <a:cs typeface="Calibri" panose="020F0502020204030204" pitchFamily="34" charset="0"/>
              </a:defRPr>
            </a:lvl1pPr>
          </a:lstStyle>
          <a:p>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rgbClr val="000000"/>
                </a:solidFill>
                <a:latin typeface="Calibri" panose="020F0502020204030204" pitchFamily="34" charset="0"/>
                <a:cs typeface="Calibri" panose="020F0502020204030204" pitchFamily="34" charset="0"/>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rgbClr val="000000"/>
                </a:solidFill>
                <a:latin typeface="Calibri" panose="020F0502020204030204" pitchFamily="34" charset="0"/>
                <a:cs typeface="Calibri" panose="020F0502020204030204" pitchFamily="34" charset="0"/>
              </a:defRPr>
            </a:lvl1pPr>
          </a:lstStyle>
          <a:p>
            <a:fld id="{32D4B517-E49B-41B6-9DBC-23634E0F1CDC}" type="slidenum">
              <a:rPr lang="en-CA" smtClean="0"/>
              <a:pPr/>
              <a:t>‹#›</a:t>
            </a:fld>
            <a:endParaRPr lang="en-CA" dirty="0"/>
          </a:p>
        </p:txBody>
      </p:sp>
      <p:sp>
        <p:nvSpPr>
          <p:cNvPr id="18" name="hl">
            <a:extLst>
              <a:ext uri="{FF2B5EF4-FFF2-40B4-BE49-F238E27FC236}">
                <a16:creationId xmlns:a16="http://schemas.microsoft.com/office/drawing/2014/main" id="{041C76C6-4C16-4E0D-AE16-6939F2FE9757}"/>
              </a:ext>
            </a:extLst>
          </p:cNvPr>
          <p:cNvSpPr txBox="1"/>
          <p:nvPr userDrawn="1"/>
        </p:nvSpPr>
        <p:spPr>
          <a:xfrm>
            <a:off x="0" y="0"/>
            <a:ext cx="12192000" cy="369332"/>
          </a:xfrm>
          <a:prstGeom prst="rect">
            <a:avLst/>
          </a:prstGeom>
          <a:noFill/>
        </p:spPr>
        <p:txBody>
          <a:bodyPr vert="horz" rtlCol="0">
            <a:spAutoFit/>
          </a:bodyPr>
          <a:lstStyle/>
          <a:p>
            <a:endParaRPr lang="en-CA" sz="1800" dirty="0">
              <a:solidFill>
                <a:srgbClr val="000000"/>
              </a:solidFill>
              <a:latin typeface="Calibri" panose="020F0502020204030204" pitchFamily="34" charset="0"/>
              <a:cs typeface="Calibri" panose="020F0502020204030204" pitchFamily="34" charset="0"/>
            </a:endParaRPr>
          </a:p>
        </p:txBody>
      </p:sp>
      <p:sp>
        <p:nvSpPr>
          <p:cNvPr id="9" name="MSIPCMContentMarking" descr="{&quot;HashCode&quot;:-1880398799,&quot;Placement&quot;:&quot;Header&quot;,&quot;Top&quot;:0.0,&quot;Left&quot;:742.444458,&quot;SlideWidth&quot;:960,&quot;SlideHeight&quot;:540}">
            <a:extLst>
              <a:ext uri="{FF2B5EF4-FFF2-40B4-BE49-F238E27FC236}">
                <a16:creationId xmlns:a16="http://schemas.microsoft.com/office/drawing/2014/main" id="{8DE08B77-51D2-488A-8DB4-EC855FF5BB8D}"/>
              </a:ext>
            </a:extLst>
          </p:cNvPr>
          <p:cNvSpPr txBox="1"/>
          <p:nvPr userDrawn="1"/>
        </p:nvSpPr>
        <p:spPr>
          <a:xfrm>
            <a:off x="9429045" y="0"/>
            <a:ext cx="2762954" cy="280749"/>
          </a:xfrm>
          <a:prstGeom prst="rect">
            <a:avLst/>
          </a:prstGeom>
          <a:noFill/>
        </p:spPr>
        <p:txBody>
          <a:bodyPr vert="horz" wrap="square" lIns="0" tIns="0" rIns="0" bIns="0" rtlCol="0" anchor="ctr" anchorCtr="1">
            <a:spAutoFit/>
          </a:bodyPr>
          <a:lstStyle/>
          <a:p>
            <a:pPr algn="r">
              <a:spcBef>
                <a:spcPts val="0"/>
              </a:spcBef>
              <a:spcAft>
                <a:spcPts val="0"/>
              </a:spcAft>
            </a:pPr>
            <a:r>
              <a:rPr lang="en-CA" sz="1200" dirty="0">
                <a:solidFill>
                  <a:srgbClr val="000000"/>
                </a:solidFill>
                <a:latin typeface="Arial" panose="020B0604020202020204" pitchFamily="34" charset="0"/>
              </a:rPr>
              <a:t>UNCLASSIFIED / NON CLASSIFIÉ</a:t>
            </a:r>
          </a:p>
        </p:txBody>
      </p:sp>
    </p:spTree>
    <p:extLst>
      <p:ext uri="{BB962C8B-B14F-4D97-AF65-F5344CB8AC3E}">
        <p14:creationId xmlns:p14="http://schemas.microsoft.com/office/powerpoint/2010/main" val="2332012785"/>
      </p:ext>
    </p:extLst>
  </p:cSld>
  <p:clrMap bg1="lt1" tx1="dk1" bg2="lt2" tx2="dk2" accent1="accent1" accent2="accent2" accent3="accent3" accent4="accent4" accent5="accent5" accent6="accent6" hlink="hlink" folHlink="folHlink"/>
  <p:sldLayoutIdLst>
    <p:sldLayoutId id="2147483904" r:id="rId1"/>
  </p:sldLayoutIdLst>
  <p:hf hdr="0" ftr="0" dt="0"/>
  <p:txStyles>
    <p:titleStyle>
      <a:lvl1pPr algn="l" defTabSz="457200" rtl="0" eaLnBrk="1" latinLnBrk="0" hangingPunct="1">
        <a:spcBef>
          <a:spcPct val="0"/>
        </a:spcBef>
        <a:buNone/>
        <a:defRPr sz="3600" kern="1200">
          <a:solidFill>
            <a:srgbClr val="000000"/>
          </a:solidFill>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00000"/>
          </a:solidFill>
          <a:latin typeface="Calibri" panose="020F0502020204030204" pitchFamily="34" charset="0"/>
          <a:ea typeface="+mn-ea"/>
          <a:cs typeface="Calibri" panose="020F0502020204030204" pitchFamily="34" charset="0"/>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rgbClr val="000000"/>
          </a:solidFill>
          <a:latin typeface="Calibri" panose="020F0502020204030204" pitchFamily="34" charset="0"/>
          <a:ea typeface="+mn-ea"/>
          <a:cs typeface="Calibri" panose="020F0502020204030204" pitchFamily="34" charset="0"/>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rgbClr val="000000"/>
          </a:solidFill>
          <a:latin typeface="Calibri" panose="020F0502020204030204" pitchFamily="34" charset="0"/>
          <a:ea typeface="+mn-ea"/>
          <a:cs typeface="Calibri" panose="020F0502020204030204" pitchFamily="34" charset="0"/>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000000"/>
          </a:solidFill>
          <a:latin typeface="Calibri" panose="020F0502020204030204" pitchFamily="34" charset="0"/>
          <a:ea typeface="+mn-ea"/>
          <a:cs typeface="Calibri" panose="020F0502020204030204" pitchFamily="34" charset="0"/>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000000"/>
          </a:solidFill>
          <a:latin typeface="Calibri" panose="020F0502020204030204" pitchFamily="34" charset="0"/>
          <a:ea typeface="+mn-ea"/>
          <a:cs typeface="Calibri" panose="020F050202020403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hyperlink" Target="https://www.canada.ca/en/government/publicservice/wellness-inclusion-diversity-public-service/diversity-inclusion-public-service/accessibility-public-service/government-canada-workplace-accessibility-passport/gc-workplace-accessibility-passport-guidance-managers.html"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8" Type="http://schemas.openxmlformats.org/officeDocument/2006/relationships/hyperlink" Target="https://can01.safelinks.protection.outlook.com/?url=https%3A%2F%2Fcsps-efpc.gc.ca%2Fvideo%2Fworkplace-accessibility%2Ffacilitating-conversations-eng.aspx&amp;data=05%7C01%7CAdiki.Puplampu%40tbs-sct.gc.ca%7C8f668ffbb0444847f4eb08dae296c097%7C6397df10459540479c4f03311282152b%7C0%7C0%7C638071434341349563%7CUnknown%7CTWFpbGZsb3d8eyJWIjoiMC4wLjAwMDAiLCJQIjoiV2luMzIiLCJBTiI6Ik1haWwiLCJXVCI6Mn0%3D%7C3000%7C%7C%7C&amp;sdata=XP4pSADDDSqu3Igo41KwrNPu0LWe9JHuhQgfCSB68gc%3D&amp;reserved=0" TargetMode="External"/><Relationship Id="rId3" Type="http://schemas.openxmlformats.org/officeDocument/2006/relationships/hyperlink" Target="https://www.canada.ca/en/government/publicservice/wellness-inclusion-diversity-public-service/diversity-inclusion-public-service/accessibility-public-service/government-canada-workplace-accessibility-passport.html" TargetMode="External"/><Relationship Id="rId7" Type="http://schemas.openxmlformats.org/officeDocument/2006/relationships/hyperlink" Target="https://can01.safelinks.protection.outlook.com/?url=https%3A%2F%2Fcsps-efpc.gc.ca%2Fvideo%2Fworkplace-accessibility%2Fneed-passport-eng.aspx&amp;data=05%7C01%7CAdiki.Puplampu%40tbs-sct.gc.ca%7C8f668ffbb0444847f4eb08dae296c097%7C6397df10459540479c4f03311282152b%7C0%7C0%7C638071434341349563%7CUnknown%7CTWFpbGZsb3d8eyJWIjoiMC4wLjAwMDAiLCJQIjoiV2luMzIiLCJBTiI6Ik1haWwiLCJXVCI6Mn0%3D%7C3000%7C%7C%7C&amp;sdata=Ptjk6CJK5duHrcBcsVnG2vB%2Fv0uxUZ%2FjkS31HPmea3c%3D&amp;reserved=0"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hyperlink" Target="https://www.canada.ca/en/government/publicservice/wellness-inclusion-diversity-public-service/diversity-inclusion-public-service/accessibility-public-service/government-canada-workplace-accessibility-passport/gc-workplace-accessibility-passport-guidance-managers.html" TargetMode="External"/><Relationship Id="rId5" Type="http://schemas.openxmlformats.org/officeDocument/2006/relationships/hyperlink" Target="https://www.canada.ca/en/government/publicservice/wellness-inclusion-diversity-public-service/diversity-inclusion-public-service/working-government-canada-duty-accommodate-right-non-discrimination/duty-accommodate-general-process-managers.html" TargetMode="External"/><Relationship Id="rId10" Type="http://schemas.openxmlformats.org/officeDocument/2006/relationships/hyperlink" Target="mailto:AccessibilityPassport.Passeportdaccessibilite@tbs-sct.gc.ca" TargetMode="External"/><Relationship Id="rId4" Type="http://schemas.openxmlformats.org/officeDocument/2006/relationships/hyperlink" Target="https://www.gcpedia.gc.ca/wiki/GC_Workplace_Accessibility_Passport/_Passeport_d%E2%80%99accessibilit%C3%A9_au_lieu_de_travail_du_GC?setlang=en&amp;uselang=en" TargetMode="External"/><Relationship Id="rId9" Type="http://schemas.openxmlformats.org/officeDocument/2006/relationships/hyperlink" Target="https://can01.safelinks.protection.outlook.com/?url=https%3A%2F%2Fcsps-efpc.gc.ca%2Fvideo%2Fworkplace-accessibility%2Fpersonal-information-eng.aspx&amp;data=05%7C01%7CAdiki.Puplampu%40tbs-sct.gc.ca%7C8f668ffbb0444847f4eb08dae296c097%7C6397df10459540479c4f03311282152b%7C0%7C0%7C638071434341349563%7CUnknown%7CTWFpbGZsb3d8eyJWIjoiMC4wLjAwMDAiLCJQIjoiV2luMzIiLCJBTiI6Ik1haWwiLCJXVCI6Mn0%3D%7C3000%7C%7C%7C&amp;sdata=lo493c4pbbXAlhRivIMRaYtcS%2FomSyUxUmLKIfy4LyQ%3D&amp;reserved=0"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7B713-31B0-405F-9A46-3718120894E7}"/>
              </a:ext>
            </a:extLst>
          </p:cNvPr>
          <p:cNvSpPr>
            <a:spLocks noGrp="1"/>
          </p:cNvSpPr>
          <p:nvPr>
            <p:ph type="title"/>
          </p:nvPr>
        </p:nvSpPr>
        <p:spPr>
          <a:xfrm>
            <a:off x="551384" y="2888940"/>
            <a:ext cx="10099185" cy="918428"/>
          </a:xfrm>
        </p:spPr>
        <p:txBody>
          <a:bodyPr>
            <a:normAutofit/>
          </a:bodyPr>
          <a:lstStyle/>
          <a:p>
            <a:r>
              <a:rPr lang="en-CA" dirty="0">
                <a:latin typeface="Calibri"/>
                <a:cs typeface="Calibri"/>
              </a:rPr>
              <a:t>The GC Workplace Accessibility Passport  </a:t>
            </a:r>
            <a:endParaRPr lang="en-CA" dirty="0">
              <a:solidFill>
                <a:srgbClr val="000000"/>
              </a:solidFill>
              <a:latin typeface="Calibri" panose="020F0502020204030204" pitchFamily="34" charset="0"/>
              <a:cs typeface="Calibri" panose="020F0502020204030204" pitchFamily="34" charset="0"/>
            </a:endParaRPr>
          </a:p>
        </p:txBody>
      </p:sp>
      <p:pic>
        <p:nvPicPr>
          <p:cNvPr id="7" name="Picture 6" descr="Banner&#10;Four icons representing accessibility -- 1. someone in a wheelchair. 2. someone using sign language. 3. someone walking with a white cane. and 4. an outline of someone's brain.">
            <a:extLst>
              <a:ext uri="{FF2B5EF4-FFF2-40B4-BE49-F238E27FC236}">
                <a16:creationId xmlns:a16="http://schemas.microsoft.com/office/drawing/2014/main" id="{9E4301C4-7CD4-4DF9-B764-9A9D004FCFDA}"/>
              </a:ext>
            </a:extLst>
          </p:cNvPr>
          <p:cNvPicPr>
            <a:picLocks noChangeAspect="1"/>
          </p:cNvPicPr>
          <p:nvPr/>
        </p:nvPicPr>
        <p:blipFill>
          <a:blip r:embed="rId3"/>
          <a:stretch>
            <a:fillRect/>
          </a:stretch>
        </p:blipFill>
        <p:spPr>
          <a:xfrm>
            <a:off x="838200" y="439569"/>
            <a:ext cx="10662954" cy="1300927"/>
          </a:xfrm>
          <a:prstGeom prst="rect">
            <a:avLst/>
          </a:prstGeom>
        </p:spPr>
      </p:pic>
      <p:sp>
        <p:nvSpPr>
          <p:cNvPr id="3" name="Subtitle 2">
            <a:extLst>
              <a:ext uri="{FF2B5EF4-FFF2-40B4-BE49-F238E27FC236}">
                <a16:creationId xmlns:a16="http://schemas.microsoft.com/office/drawing/2014/main" id="{C5A5A805-36D4-443C-B568-761327A59F18}"/>
              </a:ext>
            </a:extLst>
          </p:cNvPr>
          <p:cNvSpPr>
            <a:spLocks noGrp="1"/>
          </p:cNvSpPr>
          <p:nvPr>
            <p:ph type="body" idx="1"/>
          </p:nvPr>
        </p:nvSpPr>
        <p:spPr>
          <a:xfrm>
            <a:off x="659396" y="3871822"/>
            <a:ext cx="8406997" cy="1692188"/>
          </a:xfrm>
        </p:spPr>
        <p:txBody>
          <a:bodyPr>
            <a:normAutofit/>
          </a:bodyPr>
          <a:lstStyle/>
          <a:p>
            <a:pPr defTabSz="914400">
              <a:lnSpc>
                <a:spcPct val="90000"/>
              </a:lnSpc>
            </a:pPr>
            <a:r>
              <a:rPr lang="en-CA" sz="2600" b="1" dirty="0">
                <a:solidFill>
                  <a:schemeClr val="tx1">
                    <a:tint val="75000"/>
                  </a:schemeClr>
                </a:solidFill>
                <a:latin typeface="Calibri"/>
                <a:cs typeface="Calibri"/>
              </a:rPr>
              <a:t>Situations, Barriers, and Solutions </a:t>
            </a:r>
          </a:p>
          <a:p>
            <a:pPr defTabSz="914400">
              <a:lnSpc>
                <a:spcPct val="90000"/>
              </a:lnSpc>
            </a:pPr>
            <a:r>
              <a:rPr lang="en-CA" sz="2400" dirty="0"/>
              <a:t>Office of Public Service Accessibility</a:t>
            </a:r>
          </a:p>
          <a:p>
            <a:pPr defTabSz="914400">
              <a:lnSpc>
                <a:spcPct val="90000"/>
              </a:lnSpc>
            </a:pPr>
            <a:r>
              <a:rPr lang="en-CA" sz="1800" dirty="0">
                <a:solidFill>
                  <a:schemeClr val="tx1">
                    <a:tint val="75000"/>
                  </a:schemeClr>
                </a:solidFill>
                <a:latin typeface="+mn-lt"/>
                <a:cs typeface="+mn-cs"/>
              </a:rPr>
              <a:t>June 2023</a:t>
            </a:r>
          </a:p>
          <a:p>
            <a:endParaRPr lang="en-CA" sz="1800" dirty="0">
              <a:solidFill>
                <a:srgbClr val="000000"/>
              </a:solidFill>
              <a:latin typeface="Calibri" panose="020F0502020204030204" pitchFamily="34" charset="0"/>
              <a:ea typeface="Calibri"/>
              <a:cs typeface="Calibri" panose="020F0502020204030204" pitchFamily="34" charset="0"/>
            </a:endParaRPr>
          </a:p>
          <a:p>
            <a:endParaRPr lang="en-CA" sz="2400" b="1" dirty="0">
              <a:solidFill>
                <a:srgbClr val="000000"/>
              </a:solidFill>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52B15374-F1C5-49C3-B399-D98515A1D185}"/>
              </a:ext>
            </a:extLst>
          </p:cNvPr>
          <p:cNvSpPr txBox="1"/>
          <p:nvPr/>
        </p:nvSpPr>
        <p:spPr>
          <a:xfrm>
            <a:off x="8616280" y="1762657"/>
            <a:ext cx="3204356" cy="1061829"/>
          </a:xfrm>
          <a:prstGeom prst="rect">
            <a:avLst/>
          </a:prstGeom>
          <a:noFill/>
        </p:spPr>
        <p:txBody>
          <a:bodyPr wrap="square" rtlCol="0">
            <a:spAutoFit/>
          </a:bodyPr>
          <a:lstStyle/>
          <a:p>
            <a:r>
              <a:rPr lang="en-CA" sz="900" dirty="0">
                <a:solidFill>
                  <a:schemeClr val="bg1"/>
                </a:solidFill>
                <a:latin typeface="Calibri" panose="020F0502020204030204" pitchFamily="34" charset="0"/>
                <a:cs typeface="Calibri" panose="020F0502020204030204" pitchFamily="34" charset="0"/>
              </a:rPr>
              <a:t>PowerPoint colour scheme: Faded vertical lines of colour on the right hand side are interwoven together. pink, blue and green, representing the O P S A colours. </a:t>
            </a:r>
          </a:p>
          <a:p>
            <a:endParaRPr lang="en-CA" sz="900" dirty="0">
              <a:solidFill>
                <a:schemeClr val="bg1"/>
              </a:solidFill>
              <a:latin typeface="Calibri" panose="020F0502020204030204" pitchFamily="34" charset="0"/>
              <a:cs typeface="Calibri" panose="020F0502020204030204" pitchFamily="34" charset="0"/>
            </a:endParaRPr>
          </a:p>
          <a:p>
            <a:r>
              <a:rPr lang="en-CA" sz="900" dirty="0">
                <a:solidFill>
                  <a:schemeClr val="bg1"/>
                </a:solidFill>
                <a:latin typeface="Calibri" panose="020F0502020204030204" pitchFamily="34" charset="0"/>
                <a:cs typeface="Calibri" panose="020F0502020204030204" pitchFamily="34" charset="0"/>
              </a:rPr>
              <a:t>All text and icons are black on a white background, with the exception of a few slides, where text and icons are white on black. </a:t>
            </a:r>
          </a:p>
        </p:txBody>
      </p:sp>
    </p:spTree>
    <p:extLst>
      <p:ext uri="{BB962C8B-B14F-4D97-AF65-F5344CB8AC3E}">
        <p14:creationId xmlns:p14="http://schemas.microsoft.com/office/powerpoint/2010/main" val="1071789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2718E-EE8E-4A0E-B3B1-F2BB18F8AAE3}"/>
              </a:ext>
            </a:extLst>
          </p:cNvPr>
          <p:cNvSpPr>
            <a:spLocks noGrp="1"/>
          </p:cNvSpPr>
          <p:nvPr>
            <p:ph type="title"/>
          </p:nvPr>
        </p:nvSpPr>
        <p:spPr>
          <a:xfrm>
            <a:off x="200312" y="224644"/>
            <a:ext cx="10531234" cy="803176"/>
          </a:xfrm>
        </p:spPr>
        <p:txBody>
          <a:bodyPr>
            <a:normAutofit/>
          </a:bodyPr>
          <a:lstStyle/>
          <a:p>
            <a:r>
              <a:rPr lang="en-US" sz="3200" b="1" dirty="0">
                <a:latin typeface="Calibri Light" panose="020F0302020204030204" pitchFamily="34" charset="0"/>
                <a:cs typeface="Calibri Light" panose="020F0302020204030204" pitchFamily="34" charset="0"/>
              </a:rPr>
              <a:t>About Supporting Documentation </a:t>
            </a:r>
            <a:endParaRPr lang="en-CA" sz="3200" b="1" dirty="0">
              <a:latin typeface="Calibri Light" panose="020F0302020204030204" pitchFamily="34" charset="0"/>
              <a:cs typeface="Calibri Light" panose="020F0302020204030204" pitchFamily="34" charset="0"/>
            </a:endParaRPr>
          </a:p>
        </p:txBody>
      </p:sp>
      <p:sp>
        <p:nvSpPr>
          <p:cNvPr id="3" name="Content Placeholder 2">
            <a:extLst>
              <a:ext uri="{FF2B5EF4-FFF2-40B4-BE49-F238E27FC236}">
                <a16:creationId xmlns:a16="http://schemas.microsoft.com/office/drawing/2014/main" id="{FCF38DFD-3B4A-4D6A-A1DE-DCF9F1892C75}"/>
              </a:ext>
            </a:extLst>
          </p:cNvPr>
          <p:cNvSpPr>
            <a:spLocks noGrp="1"/>
          </p:cNvSpPr>
          <p:nvPr>
            <p:ph idx="1"/>
          </p:nvPr>
        </p:nvSpPr>
        <p:spPr>
          <a:xfrm>
            <a:off x="730668" y="871075"/>
            <a:ext cx="8748971" cy="5494068"/>
          </a:xfrm>
        </p:spPr>
        <p:txBody>
          <a:bodyPr>
            <a:noAutofit/>
          </a:bodyPr>
          <a:lstStyle/>
          <a:p>
            <a:pPr>
              <a:buFont typeface="Wingdings" panose="05000000000000000000" pitchFamily="2" charset="2"/>
              <a:buChar char="§"/>
            </a:pPr>
            <a:r>
              <a:rPr lang="en-US" sz="2600" dirty="0"/>
              <a:t>No medical information, such as diagnosis, description of a condition, medication or treatments,  is collected or reflected in the Passport </a:t>
            </a:r>
          </a:p>
          <a:p>
            <a:pPr>
              <a:buFont typeface="Wingdings" panose="05000000000000000000" pitchFamily="2" charset="2"/>
              <a:buChar char="§"/>
            </a:pPr>
            <a:r>
              <a:rPr lang="en-US" sz="2600" dirty="0"/>
              <a:t>Professional assessments by internal or external experts are only required if the employee or their manager cannot identify the most appropriate solutions to address barriers listed in the Passport</a:t>
            </a:r>
          </a:p>
          <a:p>
            <a:pPr>
              <a:buFont typeface="Wingdings" panose="05000000000000000000" pitchFamily="2" charset="2"/>
              <a:buChar char="§"/>
            </a:pPr>
            <a:r>
              <a:rPr lang="en-US" sz="2600" dirty="0"/>
              <a:t>Only the portions of any professional assessment that pertain to the specific duties of the employee or their working conditions, the barriers and potential solutions are to be included in the Passport </a:t>
            </a:r>
          </a:p>
          <a:p>
            <a:pPr marL="0" indent="0">
              <a:buNone/>
            </a:pPr>
            <a:r>
              <a:rPr lang="en-US" sz="2600" b="1" dirty="0"/>
              <a:t>Resource</a:t>
            </a:r>
            <a:r>
              <a:rPr lang="en-US" sz="2600" b="1" u="sng" dirty="0"/>
              <a:t>: </a:t>
            </a:r>
            <a:r>
              <a:rPr lang="en-US" sz="2600" dirty="0">
                <a:hlinkClick r:id="rId3"/>
              </a:rPr>
              <a:t>Government of Canada Workplace Accessibility Passport Guidance for Managers - Canada.ca</a:t>
            </a:r>
            <a:endParaRPr lang="en-US" sz="2600" dirty="0"/>
          </a:p>
          <a:p>
            <a:pPr>
              <a:buFont typeface="Wingdings" panose="05000000000000000000" pitchFamily="2" charset="2"/>
              <a:buChar char="§"/>
            </a:pPr>
            <a:endParaRPr lang="en-US" sz="2600" dirty="0"/>
          </a:p>
        </p:txBody>
      </p:sp>
      <p:sp>
        <p:nvSpPr>
          <p:cNvPr id="4" name="Slide Number Placeholder 3">
            <a:extLst>
              <a:ext uri="{FF2B5EF4-FFF2-40B4-BE49-F238E27FC236}">
                <a16:creationId xmlns:a16="http://schemas.microsoft.com/office/drawing/2014/main" id="{137A90CA-783C-4178-9CB8-3C0F87DE2594}"/>
              </a:ext>
            </a:extLst>
          </p:cNvPr>
          <p:cNvSpPr>
            <a:spLocks noGrp="1"/>
          </p:cNvSpPr>
          <p:nvPr>
            <p:ph type="sldNum" sz="quarter" idx="12"/>
          </p:nvPr>
        </p:nvSpPr>
        <p:spPr>
          <a:xfrm>
            <a:off x="8796300" y="6365143"/>
            <a:ext cx="683339" cy="365125"/>
          </a:xfrm>
        </p:spPr>
        <p:txBody>
          <a:bodyPr/>
          <a:lstStyle/>
          <a:p>
            <a:fld id="{32D4B517-E49B-41B6-9DBC-23634E0F1CDC}" type="slidenum">
              <a:rPr lang="en-CA" smtClean="0"/>
              <a:pPr/>
              <a:t>10</a:t>
            </a:fld>
            <a:endParaRPr lang="en-CA" dirty="0"/>
          </a:p>
        </p:txBody>
      </p:sp>
    </p:spTree>
    <p:extLst>
      <p:ext uri="{BB962C8B-B14F-4D97-AF65-F5344CB8AC3E}">
        <p14:creationId xmlns:p14="http://schemas.microsoft.com/office/powerpoint/2010/main" val="1554750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E0E57-11C2-4AEC-959F-16987940FD3E}"/>
              </a:ext>
            </a:extLst>
          </p:cNvPr>
          <p:cNvSpPr>
            <a:spLocks noGrp="1"/>
          </p:cNvSpPr>
          <p:nvPr>
            <p:ph type="title"/>
          </p:nvPr>
        </p:nvSpPr>
        <p:spPr>
          <a:xfrm>
            <a:off x="677334" y="451513"/>
            <a:ext cx="6246758" cy="803176"/>
          </a:xfrm>
        </p:spPr>
        <p:txBody>
          <a:bodyPr>
            <a:normAutofit/>
          </a:bodyPr>
          <a:lstStyle/>
          <a:p>
            <a:r>
              <a:rPr lang="en-CA" b="1" dirty="0">
                <a:latin typeface="Calibri"/>
                <a:cs typeface="Calibri"/>
              </a:rPr>
              <a:t>Annex A: Passport Resources</a:t>
            </a:r>
            <a:endParaRPr lang="en-CA" b="1" dirty="0"/>
          </a:p>
        </p:txBody>
      </p:sp>
      <p:sp>
        <p:nvSpPr>
          <p:cNvPr id="27" name="Content Placeholder 26">
            <a:extLst>
              <a:ext uri="{FF2B5EF4-FFF2-40B4-BE49-F238E27FC236}">
                <a16:creationId xmlns:a16="http://schemas.microsoft.com/office/drawing/2014/main" id="{F3EA4781-61A1-4698-8569-C8C8F970ADA4}"/>
              </a:ext>
            </a:extLst>
          </p:cNvPr>
          <p:cNvSpPr>
            <a:spLocks noGrp="1"/>
          </p:cNvSpPr>
          <p:nvPr>
            <p:ph idx="1"/>
          </p:nvPr>
        </p:nvSpPr>
        <p:spPr>
          <a:xfrm>
            <a:off x="640163" y="1131703"/>
            <a:ext cx="9811592" cy="5336005"/>
          </a:xfrm>
        </p:spPr>
        <p:txBody>
          <a:bodyPr vert="horz" lIns="91440" tIns="45720" rIns="91440" bIns="45720" rtlCol="0" anchor="t">
            <a:normAutofit fontScale="55000" lnSpcReduction="20000"/>
          </a:bodyPr>
          <a:lstStyle/>
          <a:p>
            <a:r>
              <a:rPr lang="en-US" sz="3300" b="1" dirty="0"/>
              <a:t>Canada.ca page:</a:t>
            </a:r>
            <a:br>
              <a:rPr lang="en-US" sz="3600" b="1" dirty="0"/>
            </a:br>
            <a:r>
              <a:rPr lang="en-US" sz="2900" dirty="0">
                <a:hlinkClick r:id="rId3"/>
              </a:rPr>
              <a:t>Government of Canada Workplace Accessibility Passport - Canada.ca</a:t>
            </a:r>
            <a:r>
              <a:rPr lang="en-US" sz="2900" dirty="0"/>
              <a:t> </a:t>
            </a:r>
          </a:p>
          <a:p>
            <a:r>
              <a:rPr lang="en-US" sz="3300" b="1" dirty="0"/>
              <a:t>Passport </a:t>
            </a:r>
            <a:r>
              <a:rPr lang="en-CA" sz="3300" b="1" dirty="0" err="1"/>
              <a:t>GCpedia</a:t>
            </a:r>
            <a:r>
              <a:rPr lang="en-US" sz="3300" b="1" dirty="0"/>
              <a:t> page: </a:t>
            </a:r>
            <a:br>
              <a:rPr lang="en-US" sz="3600" b="1" dirty="0"/>
            </a:br>
            <a:r>
              <a:rPr lang="fr-FR" sz="2900" dirty="0">
                <a:hlinkClick r:id="rId4"/>
              </a:rPr>
              <a:t>GC Workplace Accessibility Passport/ Passeport d’accessibilité au lieu de travail du GC – </a:t>
            </a:r>
            <a:r>
              <a:rPr lang="fr-FR" sz="2900" dirty="0" err="1">
                <a:hlinkClick r:id="rId4"/>
              </a:rPr>
              <a:t>Gcpedia</a:t>
            </a:r>
            <a:endParaRPr lang="fr-FR" sz="2900" dirty="0"/>
          </a:p>
          <a:p>
            <a:pPr lvl="1">
              <a:spcBef>
                <a:spcPts val="0"/>
              </a:spcBef>
              <a:buFont typeface="Wingdings" panose="05000000000000000000" pitchFamily="2" charset="2"/>
              <a:buChar char="§"/>
            </a:pPr>
            <a:r>
              <a:rPr lang="fr-FR" sz="2900" dirty="0"/>
              <a:t>Orientation Guide</a:t>
            </a:r>
          </a:p>
          <a:p>
            <a:pPr lvl="1">
              <a:spcBef>
                <a:spcPts val="0"/>
              </a:spcBef>
              <a:buFont typeface="Wingdings" panose="05000000000000000000" pitchFamily="2" charset="2"/>
              <a:buChar char="§"/>
            </a:pPr>
            <a:r>
              <a:rPr lang="fr-FR" sz="2900" dirty="0" err="1"/>
              <a:t>Implementation</a:t>
            </a:r>
            <a:r>
              <a:rPr lang="fr-FR" sz="2900" dirty="0"/>
              <a:t> Guide </a:t>
            </a:r>
          </a:p>
          <a:p>
            <a:pPr lvl="1">
              <a:spcBef>
                <a:spcPts val="0"/>
              </a:spcBef>
              <a:buFont typeface="Wingdings" panose="05000000000000000000" pitchFamily="2" charset="2"/>
              <a:buChar char="§"/>
            </a:pPr>
            <a:r>
              <a:rPr lang="fr-FR" sz="2900" dirty="0" err="1"/>
              <a:t>FAQs</a:t>
            </a:r>
            <a:r>
              <a:rPr lang="fr-FR" sz="2900" dirty="0"/>
              <a:t> </a:t>
            </a:r>
          </a:p>
          <a:p>
            <a:pPr lvl="1">
              <a:spcBef>
                <a:spcPts val="0"/>
              </a:spcBef>
              <a:buFont typeface="Wingdings" panose="05000000000000000000" pitchFamily="2" charset="2"/>
              <a:buChar char="§"/>
            </a:pPr>
            <a:r>
              <a:rPr lang="fr-FR" sz="2900" dirty="0"/>
              <a:t>Conversation Guides for Employees and Managers </a:t>
            </a:r>
          </a:p>
          <a:p>
            <a:pPr lvl="1">
              <a:spcBef>
                <a:spcPts val="0"/>
              </a:spcBef>
              <a:buFont typeface="Wingdings" panose="05000000000000000000" pitchFamily="2" charset="2"/>
              <a:buChar char="§"/>
            </a:pPr>
            <a:r>
              <a:rPr lang="en-US" sz="2900" dirty="0"/>
              <a:t>Editions of the Newsletter </a:t>
            </a:r>
          </a:p>
          <a:p>
            <a:r>
              <a:rPr lang="en-US" sz="3300" b="1" dirty="0"/>
              <a:t>Information for Managers </a:t>
            </a:r>
          </a:p>
          <a:p>
            <a:pPr lvl="1"/>
            <a:r>
              <a:rPr lang="en-US" sz="2900" dirty="0">
                <a:hlinkClick r:id="rId5"/>
              </a:rPr>
              <a:t>Duty to Accommodate: A General Process For Managers - Canada.ca</a:t>
            </a:r>
            <a:r>
              <a:rPr lang="en-US" sz="2900" dirty="0"/>
              <a:t> </a:t>
            </a:r>
          </a:p>
          <a:p>
            <a:pPr lvl="1"/>
            <a:r>
              <a:rPr lang="en-US" sz="2900" dirty="0">
                <a:hlinkClick r:id="rId6"/>
              </a:rPr>
              <a:t>Government of Canada Workplace Accessibility Passport Guidance for Managers - Canada.ca</a:t>
            </a:r>
            <a:endParaRPr lang="en-US" sz="2900" b="1" dirty="0"/>
          </a:p>
          <a:p>
            <a:r>
              <a:rPr lang="en-US" sz="3300" b="1" dirty="0"/>
              <a:t>Passport videos</a:t>
            </a:r>
          </a:p>
          <a:p>
            <a:pPr lvl="1"/>
            <a:r>
              <a:rPr lang="en-US" sz="2900" b="0" i="0" u="sng" dirty="0">
                <a:solidFill>
                  <a:srgbClr val="0563C1"/>
                </a:solidFill>
                <a:effectLst/>
                <a:hlinkClick r:id="rId7" tooltip="Original URL: https://csps-efpc.gc.ca/video/workplace-accessibility/need-passport-eng.aspx. Click or tap if you trust this link."/>
              </a:rPr>
              <a:t>Video: GC Workplace Accessibility Passport: The Need for the Passport - CSPS (csps-efpc.gc.ca)</a:t>
            </a:r>
            <a:endParaRPr lang="en-US" sz="2900" b="0" i="0" u="sng" dirty="0">
              <a:solidFill>
                <a:srgbClr val="0563C1"/>
              </a:solidFill>
              <a:effectLst/>
            </a:endParaRPr>
          </a:p>
          <a:p>
            <a:pPr lvl="1"/>
            <a:r>
              <a:rPr lang="en-US" sz="2900" b="0" i="0" u="sng" dirty="0">
                <a:solidFill>
                  <a:srgbClr val="0563C1"/>
                </a:solidFill>
                <a:effectLst/>
                <a:hlinkClick r:id="rId8" tooltip="Original URL: https://csps-efpc.gc.ca/video/workplace-accessibility/facilitating-conversations-eng.aspx. Click or tap if you trust this link."/>
              </a:rPr>
              <a:t>Video: GC Workplace Accessibility Passport: Facilitating Conversations Between Employees and Managers - CSPS (csps-efpc.gc.ca)</a:t>
            </a:r>
            <a:endParaRPr lang="en-US" sz="2900" u="sng" dirty="0">
              <a:solidFill>
                <a:srgbClr val="0563C1"/>
              </a:solidFill>
            </a:endParaRPr>
          </a:p>
          <a:p>
            <a:pPr lvl="1"/>
            <a:r>
              <a:rPr lang="en-US" sz="2900" b="0" i="0" u="sng" dirty="0">
                <a:solidFill>
                  <a:srgbClr val="0563C1"/>
                </a:solidFill>
                <a:effectLst/>
                <a:hlinkClick r:id="rId9" tooltip="Original URL: https://csps-efpc.gc.ca/video/workplace-accessibility/personal-information-eng.aspx. Click or tap if you trust this link."/>
              </a:rPr>
              <a:t>Video: GC Workplace Accessibility Passport: Protecting Your Personal Information - CSPS (csps-efpc.gc.ca)</a:t>
            </a:r>
            <a:endParaRPr lang="en-US" sz="2900" b="0" i="0" u="sng" dirty="0">
              <a:solidFill>
                <a:srgbClr val="0563C1"/>
              </a:solidFill>
              <a:effectLst/>
            </a:endParaRPr>
          </a:p>
          <a:p>
            <a:r>
              <a:rPr lang="en-US" sz="3300" b="1" dirty="0"/>
              <a:t>Contact Us: </a:t>
            </a:r>
            <a:r>
              <a:rPr lang="en-CA" sz="2900" dirty="0">
                <a:solidFill>
                  <a:srgbClr val="9E246B"/>
                </a:solidFill>
                <a:hlinkClick r:id="rId10"/>
              </a:rPr>
              <a:t>AccessibilityPassport.Passeportdaccessibilite@tbs-sct.gc.ca</a:t>
            </a:r>
            <a:r>
              <a:rPr lang="en-CA" sz="2900" dirty="0">
                <a:solidFill>
                  <a:srgbClr val="9E246B"/>
                </a:solidFill>
              </a:rPr>
              <a:t> </a:t>
            </a:r>
          </a:p>
        </p:txBody>
      </p:sp>
      <p:sp>
        <p:nvSpPr>
          <p:cNvPr id="5" name="Freeform 37" descr="Silhouette of an envelope.">
            <a:extLst>
              <a:ext uri="{FF2B5EF4-FFF2-40B4-BE49-F238E27FC236}">
                <a16:creationId xmlns:a16="http://schemas.microsoft.com/office/drawing/2014/main" id="{1C3270C8-6AFA-402A-BAFC-B3399C2A18EE}"/>
              </a:ext>
            </a:extLst>
          </p:cNvPr>
          <p:cNvSpPr>
            <a:spLocks noEditPoints="1"/>
          </p:cNvSpPr>
          <p:nvPr/>
        </p:nvSpPr>
        <p:spPr bwMode="auto">
          <a:xfrm>
            <a:off x="10524492" y="436915"/>
            <a:ext cx="1218583" cy="803177"/>
          </a:xfrm>
          <a:custGeom>
            <a:avLst/>
            <a:gdLst>
              <a:gd name="T0" fmla="*/ 139 w 143"/>
              <a:gd name="T1" fmla="*/ 4 h 112"/>
              <a:gd name="T2" fmla="*/ 130 w 143"/>
              <a:gd name="T3" fmla="*/ 0 h 112"/>
              <a:gd name="T4" fmla="*/ 13 w 143"/>
              <a:gd name="T5" fmla="*/ 0 h 112"/>
              <a:gd name="T6" fmla="*/ 3 w 143"/>
              <a:gd name="T7" fmla="*/ 4 h 112"/>
              <a:gd name="T8" fmla="*/ 0 w 143"/>
              <a:gd name="T9" fmla="*/ 14 h 112"/>
              <a:gd name="T10" fmla="*/ 4 w 143"/>
              <a:gd name="T11" fmla="*/ 25 h 112"/>
              <a:gd name="T12" fmla="*/ 14 w 143"/>
              <a:gd name="T13" fmla="*/ 34 h 112"/>
              <a:gd name="T14" fmla="*/ 30 w 143"/>
              <a:gd name="T15" fmla="*/ 46 h 112"/>
              <a:gd name="T16" fmla="*/ 51 w 143"/>
              <a:gd name="T17" fmla="*/ 60 h 112"/>
              <a:gd name="T18" fmla="*/ 54 w 143"/>
              <a:gd name="T19" fmla="*/ 63 h 112"/>
              <a:gd name="T20" fmla="*/ 59 w 143"/>
              <a:gd name="T21" fmla="*/ 66 h 112"/>
              <a:gd name="T22" fmla="*/ 63 w 143"/>
              <a:gd name="T23" fmla="*/ 68 h 112"/>
              <a:gd name="T24" fmla="*/ 67 w 143"/>
              <a:gd name="T25" fmla="*/ 70 h 112"/>
              <a:gd name="T26" fmla="*/ 71 w 143"/>
              <a:gd name="T27" fmla="*/ 71 h 112"/>
              <a:gd name="T28" fmla="*/ 71 w 143"/>
              <a:gd name="T29" fmla="*/ 71 h 112"/>
              <a:gd name="T30" fmla="*/ 71 w 143"/>
              <a:gd name="T31" fmla="*/ 71 h 112"/>
              <a:gd name="T32" fmla="*/ 75 w 143"/>
              <a:gd name="T33" fmla="*/ 70 h 112"/>
              <a:gd name="T34" fmla="*/ 80 w 143"/>
              <a:gd name="T35" fmla="*/ 68 h 112"/>
              <a:gd name="T36" fmla="*/ 84 w 143"/>
              <a:gd name="T37" fmla="*/ 66 h 112"/>
              <a:gd name="T38" fmla="*/ 88 w 143"/>
              <a:gd name="T39" fmla="*/ 63 h 112"/>
              <a:gd name="T40" fmla="*/ 92 w 143"/>
              <a:gd name="T41" fmla="*/ 60 h 112"/>
              <a:gd name="T42" fmla="*/ 129 w 143"/>
              <a:gd name="T43" fmla="*/ 34 h 112"/>
              <a:gd name="T44" fmla="*/ 139 w 143"/>
              <a:gd name="T45" fmla="*/ 25 h 112"/>
              <a:gd name="T46" fmla="*/ 143 w 143"/>
              <a:gd name="T47" fmla="*/ 13 h 112"/>
              <a:gd name="T48" fmla="*/ 139 w 143"/>
              <a:gd name="T49" fmla="*/ 4 h 112"/>
              <a:gd name="T50" fmla="*/ 135 w 143"/>
              <a:gd name="T51" fmla="*/ 43 h 112"/>
              <a:gd name="T52" fmla="*/ 95 w 143"/>
              <a:gd name="T53" fmla="*/ 70 h 112"/>
              <a:gd name="T54" fmla="*/ 88 w 143"/>
              <a:gd name="T55" fmla="*/ 76 h 112"/>
              <a:gd name="T56" fmla="*/ 80 w 143"/>
              <a:gd name="T57" fmla="*/ 79 h 112"/>
              <a:gd name="T58" fmla="*/ 71 w 143"/>
              <a:gd name="T59" fmla="*/ 81 h 112"/>
              <a:gd name="T60" fmla="*/ 71 w 143"/>
              <a:gd name="T61" fmla="*/ 81 h 112"/>
              <a:gd name="T62" fmla="*/ 71 w 143"/>
              <a:gd name="T63" fmla="*/ 81 h 112"/>
              <a:gd name="T64" fmla="*/ 63 w 143"/>
              <a:gd name="T65" fmla="*/ 79 h 112"/>
              <a:gd name="T66" fmla="*/ 55 w 143"/>
              <a:gd name="T67" fmla="*/ 76 h 112"/>
              <a:gd name="T68" fmla="*/ 48 w 143"/>
              <a:gd name="T69" fmla="*/ 70 h 112"/>
              <a:gd name="T70" fmla="*/ 8 w 143"/>
              <a:gd name="T71" fmla="*/ 43 h 112"/>
              <a:gd name="T72" fmla="*/ 0 w 143"/>
              <a:gd name="T73" fmla="*/ 36 h 112"/>
              <a:gd name="T74" fmla="*/ 0 w 143"/>
              <a:gd name="T75" fmla="*/ 99 h 112"/>
              <a:gd name="T76" fmla="*/ 4 w 143"/>
              <a:gd name="T77" fmla="*/ 108 h 112"/>
              <a:gd name="T78" fmla="*/ 13 w 143"/>
              <a:gd name="T79" fmla="*/ 112 h 112"/>
              <a:gd name="T80" fmla="*/ 130 w 143"/>
              <a:gd name="T81" fmla="*/ 112 h 112"/>
              <a:gd name="T82" fmla="*/ 139 w 143"/>
              <a:gd name="T83" fmla="*/ 108 h 112"/>
              <a:gd name="T84" fmla="*/ 143 w 143"/>
              <a:gd name="T85" fmla="*/ 99 h 112"/>
              <a:gd name="T86" fmla="*/ 143 w 143"/>
              <a:gd name="T87" fmla="*/ 36 h 112"/>
              <a:gd name="T88" fmla="*/ 135 w 143"/>
              <a:gd name="T89" fmla="*/ 43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3" h="112">
                <a:moveTo>
                  <a:pt x="139" y="4"/>
                </a:moveTo>
                <a:cubicBezTo>
                  <a:pt x="136" y="1"/>
                  <a:pt x="133" y="0"/>
                  <a:pt x="130" y="0"/>
                </a:cubicBezTo>
                <a:cubicBezTo>
                  <a:pt x="13" y="0"/>
                  <a:pt x="13" y="0"/>
                  <a:pt x="13" y="0"/>
                </a:cubicBezTo>
                <a:cubicBezTo>
                  <a:pt x="9" y="0"/>
                  <a:pt x="6" y="1"/>
                  <a:pt x="3" y="4"/>
                </a:cubicBezTo>
                <a:cubicBezTo>
                  <a:pt x="1" y="7"/>
                  <a:pt x="0" y="10"/>
                  <a:pt x="0" y="14"/>
                </a:cubicBezTo>
                <a:cubicBezTo>
                  <a:pt x="0" y="18"/>
                  <a:pt x="2" y="21"/>
                  <a:pt x="4" y="25"/>
                </a:cubicBezTo>
                <a:cubicBezTo>
                  <a:pt x="7" y="29"/>
                  <a:pt x="10" y="32"/>
                  <a:pt x="14" y="34"/>
                </a:cubicBezTo>
                <a:cubicBezTo>
                  <a:pt x="16" y="36"/>
                  <a:pt x="21" y="39"/>
                  <a:pt x="30" y="46"/>
                </a:cubicBezTo>
                <a:cubicBezTo>
                  <a:pt x="39" y="52"/>
                  <a:pt x="46" y="57"/>
                  <a:pt x="51" y="60"/>
                </a:cubicBezTo>
                <a:cubicBezTo>
                  <a:pt x="51" y="61"/>
                  <a:pt x="53" y="61"/>
                  <a:pt x="54" y="63"/>
                </a:cubicBezTo>
                <a:cubicBezTo>
                  <a:pt x="56" y="64"/>
                  <a:pt x="57" y="65"/>
                  <a:pt x="59" y="66"/>
                </a:cubicBezTo>
                <a:cubicBezTo>
                  <a:pt x="60" y="66"/>
                  <a:pt x="61" y="67"/>
                  <a:pt x="63" y="68"/>
                </a:cubicBezTo>
                <a:cubicBezTo>
                  <a:pt x="64" y="69"/>
                  <a:pt x="66" y="70"/>
                  <a:pt x="67" y="70"/>
                </a:cubicBezTo>
                <a:cubicBezTo>
                  <a:pt x="69" y="71"/>
                  <a:pt x="70" y="71"/>
                  <a:pt x="71" y="71"/>
                </a:cubicBezTo>
                <a:cubicBezTo>
                  <a:pt x="71" y="71"/>
                  <a:pt x="71" y="71"/>
                  <a:pt x="71" y="71"/>
                </a:cubicBezTo>
                <a:cubicBezTo>
                  <a:pt x="71" y="71"/>
                  <a:pt x="71" y="71"/>
                  <a:pt x="71" y="71"/>
                </a:cubicBezTo>
                <a:cubicBezTo>
                  <a:pt x="73" y="71"/>
                  <a:pt x="74" y="71"/>
                  <a:pt x="75" y="70"/>
                </a:cubicBezTo>
                <a:cubicBezTo>
                  <a:pt x="77" y="70"/>
                  <a:pt x="78" y="69"/>
                  <a:pt x="80" y="68"/>
                </a:cubicBezTo>
                <a:cubicBezTo>
                  <a:pt x="82" y="67"/>
                  <a:pt x="83" y="66"/>
                  <a:pt x="84" y="66"/>
                </a:cubicBezTo>
                <a:cubicBezTo>
                  <a:pt x="85" y="65"/>
                  <a:pt x="87" y="64"/>
                  <a:pt x="88" y="63"/>
                </a:cubicBezTo>
                <a:cubicBezTo>
                  <a:pt x="90" y="61"/>
                  <a:pt x="91" y="61"/>
                  <a:pt x="92" y="60"/>
                </a:cubicBezTo>
                <a:cubicBezTo>
                  <a:pt x="97" y="57"/>
                  <a:pt x="109" y="48"/>
                  <a:pt x="129" y="34"/>
                </a:cubicBezTo>
                <a:cubicBezTo>
                  <a:pt x="133" y="32"/>
                  <a:pt x="136" y="28"/>
                  <a:pt x="139" y="25"/>
                </a:cubicBezTo>
                <a:cubicBezTo>
                  <a:pt x="141" y="21"/>
                  <a:pt x="143" y="17"/>
                  <a:pt x="143" y="13"/>
                </a:cubicBezTo>
                <a:cubicBezTo>
                  <a:pt x="143" y="9"/>
                  <a:pt x="141" y="6"/>
                  <a:pt x="139" y="4"/>
                </a:cubicBezTo>
                <a:close/>
                <a:moveTo>
                  <a:pt x="135" y="43"/>
                </a:moveTo>
                <a:cubicBezTo>
                  <a:pt x="117" y="55"/>
                  <a:pt x="104" y="64"/>
                  <a:pt x="95" y="70"/>
                </a:cubicBezTo>
                <a:cubicBezTo>
                  <a:pt x="92" y="73"/>
                  <a:pt x="90" y="74"/>
                  <a:pt x="88" y="76"/>
                </a:cubicBezTo>
                <a:cubicBezTo>
                  <a:pt x="86" y="77"/>
                  <a:pt x="83" y="78"/>
                  <a:pt x="80" y="79"/>
                </a:cubicBezTo>
                <a:cubicBezTo>
                  <a:pt x="77" y="81"/>
                  <a:pt x="74" y="81"/>
                  <a:pt x="71" y="81"/>
                </a:cubicBezTo>
                <a:cubicBezTo>
                  <a:pt x="71" y="81"/>
                  <a:pt x="71" y="81"/>
                  <a:pt x="71" y="81"/>
                </a:cubicBezTo>
                <a:cubicBezTo>
                  <a:pt x="71" y="81"/>
                  <a:pt x="71" y="81"/>
                  <a:pt x="71" y="81"/>
                </a:cubicBezTo>
                <a:cubicBezTo>
                  <a:pt x="69" y="81"/>
                  <a:pt x="66" y="81"/>
                  <a:pt x="63" y="79"/>
                </a:cubicBezTo>
                <a:cubicBezTo>
                  <a:pt x="59" y="78"/>
                  <a:pt x="57" y="77"/>
                  <a:pt x="55" y="76"/>
                </a:cubicBezTo>
                <a:cubicBezTo>
                  <a:pt x="53" y="74"/>
                  <a:pt x="51" y="73"/>
                  <a:pt x="48" y="70"/>
                </a:cubicBezTo>
                <a:cubicBezTo>
                  <a:pt x="40" y="65"/>
                  <a:pt x="27" y="56"/>
                  <a:pt x="8" y="43"/>
                </a:cubicBezTo>
                <a:cubicBezTo>
                  <a:pt x="5" y="41"/>
                  <a:pt x="2" y="39"/>
                  <a:pt x="0" y="36"/>
                </a:cubicBezTo>
                <a:cubicBezTo>
                  <a:pt x="0" y="99"/>
                  <a:pt x="0" y="99"/>
                  <a:pt x="0" y="99"/>
                </a:cubicBezTo>
                <a:cubicBezTo>
                  <a:pt x="0" y="103"/>
                  <a:pt x="1" y="106"/>
                  <a:pt x="4" y="108"/>
                </a:cubicBezTo>
                <a:cubicBezTo>
                  <a:pt x="6" y="111"/>
                  <a:pt x="9" y="112"/>
                  <a:pt x="13" y="112"/>
                </a:cubicBezTo>
                <a:cubicBezTo>
                  <a:pt x="130" y="112"/>
                  <a:pt x="130" y="112"/>
                  <a:pt x="130" y="112"/>
                </a:cubicBezTo>
                <a:cubicBezTo>
                  <a:pt x="133" y="112"/>
                  <a:pt x="136" y="111"/>
                  <a:pt x="139" y="108"/>
                </a:cubicBezTo>
                <a:cubicBezTo>
                  <a:pt x="141" y="106"/>
                  <a:pt x="143" y="103"/>
                  <a:pt x="143" y="99"/>
                </a:cubicBezTo>
                <a:cubicBezTo>
                  <a:pt x="143" y="36"/>
                  <a:pt x="143" y="36"/>
                  <a:pt x="143" y="36"/>
                </a:cubicBezTo>
                <a:cubicBezTo>
                  <a:pt x="140" y="38"/>
                  <a:pt x="138" y="41"/>
                  <a:pt x="135" y="43"/>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dirty="0"/>
          </a:p>
        </p:txBody>
      </p:sp>
    </p:spTree>
    <p:extLst>
      <p:ext uri="{BB962C8B-B14F-4D97-AF65-F5344CB8AC3E}">
        <p14:creationId xmlns:p14="http://schemas.microsoft.com/office/powerpoint/2010/main" val="2708990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6A617-6465-494A-9D3B-E9B97BCD7792}"/>
              </a:ext>
            </a:extLst>
          </p:cNvPr>
          <p:cNvSpPr>
            <a:spLocks noGrp="1"/>
          </p:cNvSpPr>
          <p:nvPr>
            <p:ph type="title"/>
          </p:nvPr>
        </p:nvSpPr>
        <p:spPr>
          <a:xfrm>
            <a:off x="467043" y="459356"/>
            <a:ext cx="10981220" cy="803176"/>
          </a:xfrm>
        </p:spPr>
        <p:txBody>
          <a:bodyPr>
            <a:normAutofit/>
          </a:bodyPr>
          <a:lstStyle/>
          <a:p>
            <a:r>
              <a:rPr lang="en-CA" sz="3000" b="1" dirty="0"/>
              <a:t>Annex B - Accessible Canada Act – Definition of Disability</a:t>
            </a:r>
            <a:endParaRPr lang="en-CA" sz="3000" b="1" dirty="0">
              <a:solidFill>
                <a:srgbClr val="9E246B"/>
              </a:solidFill>
            </a:endParaRPr>
          </a:p>
        </p:txBody>
      </p:sp>
      <p:sp>
        <p:nvSpPr>
          <p:cNvPr id="3" name="Content Placeholder 2">
            <a:extLst>
              <a:ext uri="{FF2B5EF4-FFF2-40B4-BE49-F238E27FC236}">
                <a16:creationId xmlns:a16="http://schemas.microsoft.com/office/drawing/2014/main" id="{73044E36-DF06-47CD-A197-E542ADA52A4D}"/>
              </a:ext>
            </a:extLst>
          </p:cNvPr>
          <p:cNvSpPr>
            <a:spLocks noGrp="1"/>
          </p:cNvSpPr>
          <p:nvPr>
            <p:ph idx="1"/>
          </p:nvPr>
        </p:nvSpPr>
        <p:spPr>
          <a:xfrm>
            <a:off x="1919536" y="1556792"/>
            <a:ext cx="8532948" cy="3050835"/>
          </a:xfrm>
        </p:spPr>
        <p:txBody>
          <a:bodyPr>
            <a:normAutofit/>
          </a:bodyPr>
          <a:lstStyle/>
          <a:p>
            <a:pPr marL="0" indent="0">
              <a:buNone/>
            </a:pPr>
            <a:r>
              <a:rPr lang="en-CA" altLang="en-US" sz="2400" b="1" dirty="0">
                <a:ea typeface="Calibri" panose="020F0502020204030204" pitchFamily="34" charset="0"/>
                <a:cs typeface="Times New Roman" panose="02020603050405020304" pitchFamily="18" charset="0"/>
              </a:rPr>
              <a:t>Disability</a:t>
            </a:r>
            <a:r>
              <a:rPr lang="en-CA" altLang="en-US" sz="2400" dirty="0">
                <a:ea typeface="Calibri" panose="020F0502020204030204" pitchFamily="34" charset="0"/>
                <a:cs typeface="Times New Roman" panose="02020603050405020304" pitchFamily="18" charset="0"/>
              </a:rPr>
              <a:t>: any impairment, including a physical, mental, intellectual, cognitive, learning, communication or sensory impairment — or a functional limitation — whether permanent, temporary or episodic in nature, or evident or not, that, in interaction with a barrier, hinders a person’s full and equal participation in society.</a:t>
            </a:r>
          </a:p>
          <a:p>
            <a:endParaRPr lang="en-CA" dirty="0">
              <a:cs typeface="Times New Roman" panose="02020603050405020304" pitchFamily="18" charset="0"/>
            </a:endParaRPr>
          </a:p>
        </p:txBody>
      </p:sp>
      <p:sp>
        <p:nvSpPr>
          <p:cNvPr id="7" name="TextBox 6">
            <a:extLst>
              <a:ext uri="{FF2B5EF4-FFF2-40B4-BE49-F238E27FC236}">
                <a16:creationId xmlns:a16="http://schemas.microsoft.com/office/drawing/2014/main" id="{8F3FEE25-0057-4AFA-996F-42B1D97725B9}"/>
              </a:ext>
            </a:extLst>
          </p:cNvPr>
          <p:cNvSpPr txBox="1"/>
          <p:nvPr/>
        </p:nvSpPr>
        <p:spPr>
          <a:xfrm>
            <a:off x="1919536" y="4284932"/>
            <a:ext cx="7164796" cy="1938992"/>
          </a:xfrm>
          <a:prstGeom prst="rect">
            <a:avLst/>
          </a:prstGeom>
          <a:noFill/>
        </p:spPr>
        <p:txBody>
          <a:bodyPr wrap="square" rtlCol="0">
            <a:spAutoFit/>
          </a:bodyPr>
          <a:lstStyle/>
          <a:p>
            <a:r>
              <a:rPr lang="en-CA" sz="2000" dirty="0">
                <a:latin typeface="Calibri" panose="020F0502020204030204" pitchFamily="34" charset="0"/>
                <a:cs typeface="Calibri" panose="020F0502020204030204" pitchFamily="34" charset="0"/>
              </a:rPr>
              <a:t>Persons with disabilities are diverse and experience multiple and intersecting barriers on the basis: of disability or multiple disabilities, race, national or ethnic origin, colour, religion, age, sex, sexual orientation, gender identity or expression, marital status, family status, genetic characteristics, and/or conviction for an offence for which a pardon has been granted.</a:t>
            </a:r>
            <a:endParaRPr lang="en-CA" dirty="0"/>
          </a:p>
        </p:txBody>
      </p:sp>
      <p:sp>
        <p:nvSpPr>
          <p:cNvPr id="4" name="Slide Number Placeholder 3">
            <a:extLst>
              <a:ext uri="{FF2B5EF4-FFF2-40B4-BE49-F238E27FC236}">
                <a16:creationId xmlns:a16="http://schemas.microsoft.com/office/drawing/2014/main" id="{570ED415-7868-4FD7-A7B3-6D9DA883220C}"/>
              </a:ext>
            </a:extLst>
          </p:cNvPr>
          <p:cNvSpPr>
            <a:spLocks noGrp="1"/>
          </p:cNvSpPr>
          <p:nvPr>
            <p:ph type="sldNum" sz="quarter" idx="12"/>
          </p:nvPr>
        </p:nvSpPr>
        <p:spPr/>
        <p:txBody>
          <a:bodyPr/>
          <a:lstStyle/>
          <a:p>
            <a:fld id="{32D4B517-E49B-41B6-9DBC-23634E0F1CDC}" type="slidenum">
              <a:rPr lang="en-CA" smtClean="0"/>
              <a:pPr/>
              <a:t>12</a:t>
            </a:fld>
            <a:endParaRPr lang="en-CA" dirty="0"/>
          </a:p>
        </p:txBody>
      </p:sp>
    </p:spTree>
    <p:extLst>
      <p:ext uri="{BB962C8B-B14F-4D97-AF65-F5344CB8AC3E}">
        <p14:creationId xmlns:p14="http://schemas.microsoft.com/office/powerpoint/2010/main" val="4127197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7F5B4-9DC6-8E5B-A0B5-5EC170119DB8}"/>
              </a:ext>
            </a:extLst>
          </p:cNvPr>
          <p:cNvSpPr>
            <a:spLocks noGrp="1"/>
          </p:cNvSpPr>
          <p:nvPr>
            <p:ph type="title"/>
            <p:custDataLst>
              <p:tags r:id="rId1"/>
            </p:custDataLst>
          </p:nvPr>
        </p:nvSpPr>
        <p:spPr>
          <a:xfrm>
            <a:off x="515380" y="451513"/>
            <a:ext cx="8596668" cy="745786"/>
          </a:xfrm>
        </p:spPr>
        <p:txBody>
          <a:bodyPr>
            <a:normAutofit/>
          </a:bodyPr>
          <a:lstStyle/>
          <a:p>
            <a:r>
              <a:rPr lang="en-US" sz="4000" b="1" dirty="0"/>
              <a:t>The </a:t>
            </a:r>
            <a:r>
              <a:rPr lang="en-US" sz="4000" b="1" i="1" dirty="0"/>
              <a:t>Accessible Canada Act</a:t>
            </a:r>
            <a:endParaRPr lang="en-US" sz="3600" b="1" dirty="0">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CD904839-7BF6-9550-9EE5-EC04BA90DED2}"/>
              </a:ext>
            </a:extLst>
          </p:cNvPr>
          <p:cNvSpPr>
            <a:spLocks noGrp="1"/>
          </p:cNvSpPr>
          <p:nvPr>
            <p:ph type="body" idx="1"/>
            <p:custDataLst>
              <p:tags r:id="rId2"/>
            </p:custDataLst>
          </p:nvPr>
        </p:nvSpPr>
        <p:spPr>
          <a:xfrm>
            <a:off x="587388" y="1340768"/>
            <a:ext cx="9505056" cy="5220580"/>
          </a:xfrm>
        </p:spPr>
        <p:txBody>
          <a:bodyPr>
            <a:noAutofit/>
          </a:bodyPr>
          <a:lstStyle/>
          <a:p>
            <a:pPr marL="0" indent="0" defTabSz="914400">
              <a:lnSpc>
                <a:spcPct val="90000"/>
              </a:lnSpc>
              <a:buNone/>
            </a:pPr>
            <a:r>
              <a:rPr lang="en-US" sz="3000" dirty="0">
                <a:solidFill>
                  <a:schemeClr val="tx1"/>
                </a:solidFill>
              </a:rPr>
              <a:t>The ACA (2019):</a:t>
            </a:r>
          </a:p>
          <a:p>
            <a:pPr defTabSz="914400">
              <a:lnSpc>
                <a:spcPct val="90000"/>
              </a:lnSpc>
              <a:buFont typeface="Wingdings" panose="05000000000000000000" pitchFamily="2" charset="2"/>
              <a:buChar char="§"/>
            </a:pPr>
            <a:r>
              <a:rPr lang="en-US" sz="3000" dirty="0">
                <a:solidFill>
                  <a:schemeClr val="tx1"/>
                </a:solidFill>
              </a:rPr>
              <a:t>Is based on a broad definition of disability (See annex B)</a:t>
            </a:r>
          </a:p>
          <a:p>
            <a:pPr defTabSz="914400">
              <a:lnSpc>
                <a:spcPct val="90000"/>
              </a:lnSpc>
              <a:buFont typeface="Wingdings" panose="05000000000000000000" pitchFamily="2" charset="2"/>
              <a:buChar char="§"/>
            </a:pPr>
            <a:r>
              <a:rPr lang="en-US" sz="3000" dirty="0">
                <a:solidFill>
                  <a:schemeClr val="tx1"/>
                </a:solidFill>
              </a:rPr>
              <a:t>Shifts the responsibility to organizations to remove or avoid the creation of barriers to accessibility</a:t>
            </a:r>
          </a:p>
          <a:p>
            <a:pPr defTabSz="914400">
              <a:lnSpc>
                <a:spcPct val="90000"/>
              </a:lnSpc>
              <a:buFont typeface="Wingdings" panose="05000000000000000000" pitchFamily="2" charset="2"/>
              <a:buChar char="§"/>
            </a:pPr>
            <a:r>
              <a:rPr lang="en-US" sz="3000" dirty="0">
                <a:solidFill>
                  <a:schemeClr val="tx1"/>
                </a:solidFill>
              </a:rPr>
              <a:t>Nothing Without Us: puts persons with disabilities at the </a:t>
            </a:r>
            <a:r>
              <a:rPr lang="en-CA" sz="3000" dirty="0">
                <a:solidFill>
                  <a:schemeClr val="tx1"/>
                </a:solidFill>
              </a:rPr>
              <a:t>centre</a:t>
            </a:r>
            <a:r>
              <a:rPr lang="en-US" sz="3000" dirty="0">
                <a:solidFill>
                  <a:schemeClr val="tx1"/>
                </a:solidFill>
              </a:rPr>
              <a:t> of discussion and action</a:t>
            </a:r>
          </a:p>
          <a:p>
            <a:pPr defTabSz="914400">
              <a:lnSpc>
                <a:spcPct val="90000"/>
              </a:lnSpc>
              <a:buFont typeface="Wingdings" panose="05000000000000000000" pitchFamily="2" charset="2"/>
              <a:buChar char="§"/>
            </a:pPr>
            <a:r>
              <a:rPr lang="en-US" sz="3000" dirty="0">
                <a:solidFill>
                  <a:schemeClr val="tx1"/>
                </a:solidFill>
              </a:rPr>
              <a:t>Requires all GC organizations to develop Accessibility Plans and to measure progress</a:t>
            </a:r>
            <a:endParaRPr lang="en-CA" sz="3000" dirty="0">
              <a:solidFill>
                <a:schemeClr val="tx1"/>
              </a:solidFill>
            </a:endParaRPr>
          </a:p>
          <a:p>
            <a:endParaRPr lang="en-US" sz="22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01B6C04-C8C0-DCCD-EE89-6EC08034D2ED}"/>
              </a:ext>
            </a:extLst>
          </p:cNvPr>
          <p:cNvSpPr>
            <a:spLocks noGrp="1"/>
          </p:cNvSpPr>
          <p:nvPr>
            <p:ph type="sldNum" sz="quarter" idx="12"/>
          </p:nvPr>
        </p:nvSpPr>
        <p:spPr>
          <a:xfrm>
            <a:off x="11172564" y="6209995"/>
            <a:ext cx="683339" cy="365125"/>
          </a:xfrm>
        </p:spPr>
        <p:txBody>
          <a:bodyPr/>
          <a:lstStyle/>
          <a:p>
            <a:fld id="{32D4B517-E49B-41B6-9DBC-23634E0F1CDC}" type="slidenum">
              <a:rPr lang="en-CA" sz="1800" b="1" smtClean="0">
                <a:solidFill>
                  <a:schemeClr val="bg1"/>
                </a:solidFill>
                <a:latin typeface="Arial" panose="020B0604020202020204" pitchFamily="34" charset="0"/>
                <a:cs typeface="Arial" panose="020B0604020202020204" pitchFamily="34" charset="0"/>
              </a:rPr>
              <a:pPr/>
              <a:t>2</a:t>
            </a:fld>
            <a:endParaRPr lang="en-CA" sz="18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7739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14589-891E-4513-96FC-6185B7444406}"/>
              </a:ext>
            </a:extLst>
          </p:cNvPr>
          <p:cNvSpPr>
            <a:spLocks noGrp="1"/>
          </p:cNvSpPr>
          <p:nvPr>
            <p:ph type="title"/>
          </p:nvPr>
        </p:nvSpPr>
        <p:spPr/>
        <p:txBody>
          <a:bodyPr/>
          <a:lstStyle/>
          <a:p>
            <a:r>
              <a:rPr lang="en-CA" b="1" dirty="0"/>
              <a:t>Towards Disability Inclusion</a:t>
            </a:r>
          </a:p>
        </p:txBody>
      </p:sp>
      <p:sp>
        <p:nvSpPr>
          <p:cNvPr id="3" name="Slide Number Placeholder 2">
            <a:extLst>
              <a:ext uri="{FF2B5EF4-FFF2-40B4-BE49-F238E27FC236}">
                <a16:creationId xmlns:a16="http://schemas.microsoft.com/office/drawing/2014/main" id="{30CEC512-78F4-4CEE-A400-F1A3FB40960C}"/>
              </a:ext>
            </a:extLst>
          </p:cNvPr>
          <p:cNvSpPr>
            <a:spLocks noGrp="1"/>
          </p:cNvSpPr>
          <p:nvPr>
            <p:ph type="sldNum" sz="quarter" idx="12"/>
          </p:nvPr>
        </p:nvSpPr>
        <p:spPr/>
        <p:txBody>
          <a:bodyPr/>
          <a:lstStyle/>
          <a:p>
            <a:fld id="{F562AA85-4E4F-431F-85F1-E516FDC6E530}" type="slidenum">
              <a:rPr lang="en-CA" smtClean="0"/>
              <a:t>3</a:t>
            </a:fld>
            <a:endParaRPr lang="en-CA" dirty="0"/>
          </a:p>
        </p:txBody>
      </p:sp>
      <p:sp>
        <p:nvSpPr>
          <p:cNvPr id="7" name="TextBox 6">
            <a:extLst>
              <a:ext uri="{FF2B5EF4-FFF2-40B4-BE49-F238E27FC236}">
                <a16:creationId xmlns:a16="http://schemas.microsoft.com/office/drawing/2014/main" id="{C9DD4BE5-0019-4F0A-B78D-79FD8FDAC413}"/>
              </a:ext>
            </a:extLst>
          </p:cNvPr>
          <p:cNvSpPr txBox="1"/>
          <p:nvPr/>
        </p:nvSpPr>
        <p:spPr>
          <a:xfrm>
            <a:off x="9025847" y="652409"/>
            <a:ext cx="2768886" cy="861774"/>
          </a:xfrm>
          <a:prstGeom prst="rect">
            <a:avLst/>
          </a:prstGeom>
          <a:noFill/>
        </p:spPr>
        <p:txBody>
          <a:bodyPr wrap="square" rtlCol="0">
            <a:spAutoFit/>
          </a:bodyPr>
          <a:lstStyle/>
          <a:p>
            <a:r>
              <a:rPr lang="en-CA" sz="1000" dirty="0">
                <a:solidFill>
                  <a:schemeClr val="bg1"/>
                </a:solidFill>
              </a:rPr>
              <a:t>This is a model of disability inclusion represented by three overlapping circles with different colors: Environment (blue), Culture (yellow) and Individual Adjustments (purple)</a:t>
            </a:r>
          </a:p>
        </p:txBody>
      </p:sp>
      <p:sp>
        <p:nvSpPr>
          <p:cNvPr id="4" name="TextBox 3">
            <a:extLst>
              <a:ext uri="{FF2B5EF4-FFF2-40B4-BE49-F238E27FC236}">
                <a16:creationId xmlns:a16="http://schemas.microsoft.com/office/drawing/2014/main" id="{CE250C9B-0B44-4792-A56F-0AD30561C5B8}"/>
              </a:ext>
            </a:extLst>
          </p:cNvPr>
          <p:cNvSpPr txBox="1"/>
          <p:nvPr/>
        </p:nvSpPr>
        <p:spPr>
          <a:xfrm>
            <a:off x="2909636" y="1448780"/>
            <a:ext cx="2574296" cy="1638910"/>
          </a:xfrm>
          <a:prstGeom prst="rect">
            <a:avLst/>
          </a:prstGeom>
          <a:noFill/>
        </p:spPr>
        <p:txBody>
          <a:bodyPr wrap="square">
            <a:spAutoFit/>
          </a:bodyPr>
          <a:lstStyle/>
          <a:p>
            <a:pPr marL="0" lvl="0" indent="0" algn="ctr" defTabSz="1111250">
              <a:lnSpc>
                <a:spcPct val="90000"/>
              </a:lnSpc>
              <a:spcBef>
                <a:spcPct val="0"/>
              </a:spcBef>
              <a:spcAft>
                <a:spcPct val="35000"/>
              </a:spcAft>
              <a:buFont typeface="Wingdings" panose="05000000000000000000" pitchFamily="2" charset="2"/>
              <a:buNone/>
            </a:pPr>
            <a:r>
              <a:rPr lang="en-CA" sz="2800" b="1" kern="1200" dirty="0">
                <a:solidFill>
                  <a:schemeClr val="tx1"/>
                </a:solidFill>
              </a:rPr>
              <a:t>Environment</a:t>
            </a:r>
          </a:p>
          <a:p>
            <a:pPr marL="0" lvl="0" indent="0" algn="ctr" defTabSz="1111250">
              <a:lnSpc>
                <a:spcPct val="90000"/>
              </a:lnSpc>
              <a:spcBef>
                <a:spcPct val="0"/>
              </a:spcBef>
              <a:spcAft>
                <a:spcPct val="35000"/>
              </a:spcAft>
              <a:buFont typeface="Wingdings" panose="05000000000000000000" pitchFamily="2" charset="2"/>
              <a:buNone/>
            </a:pPr>
            <a:endParaRPr lang="en-CA" sz="1800" b="1" kern="1200" dirty="0">
              <a:solidFill>
                <a:schemeClr val="tx1"/>
              </a:solidFill>
            </a:endParaRPr>
          </a:p>
          <a:p>
            <a:pPr marL="0" lvl="0" indent="0" algn="ctr" defTabSz="1111250">
              <a:lnSpc>
                <a:spcPct val="90000"/>
              </a:lnSpc>
              <a:spcBef>
                <a:spcPct val="0"/>
              </a:spcBef>
              <a:spcAft>
                <a:spcPct val="35000"/>
              </a:spcAft>
              <a:buFont typeface="Wingdings" panose="05000000000000000000" pitchFamily="2" charset="2"/>
              <a:buNone/>
            </a:pPr>
            <a:r>
              <a:rPr lang="en-CA" sz="2000" kern="1200" dirty="0">
                <a:solidFill>
                  <a:schemeClr val="tx1"/>
                </a:solidFill>
              </a:rPr>
              <a:t>Free of Barriers</a:t>
            </a:r>
          </a:p>
          <a:p>
            <a:pPr marL="0" lvl="0" indent="0" algn="ctr" defTabSz="1111250">
              <a:lnSpc>
                <a:spcPct val="90000"/>
              </a:lnSpc>
              <a:spcBef>
                <a:spcPct val="0"/>
              </a:spcBef>
              <a:spcAft>
                <a:spcPct val="35000"/>
              </a:spcAft>
              <a:buFont typeface="Wingdings" panose="05000000000000000000" pitchFamily="2" charset="2"/>
              <a:buNone/>
            </a:pPr>
            <a:r>
              <a:rPr lang="en-CA" sz="2000" kern="1200" dirty="0">
                <a:solidFill>
                  <a:schemeClr val="tx1"/>
                </a:solidFill>
              </a:rPr>
              <a:t>Welcoming</a:t>
            </a:r>
            <a:endParaRPr lang="en-US" sz="2000" kern="1200" dirty="0"/>
          </a:p>
        </p:txBody>
      </p:sp>
      <p:sp>
        <p:nvSpPr>
          <p:cNvPr id="5" name="TextBox 4">
            <a:extLst>
              <a:ext uri="{FF2B5EF4-FFF2-40B4-BE49-F238E27FC236}">
                <a16:creationId xmlns:a16="http://schemas.microsoft.com/office/drawing/2014/main" id="{93836C54-6B2D-447F-951B-C4CAE6B7A82A}"/>
              </a:ext>
            </a:extLst>
          </p:cNvPr>
          <p:cNvSpPr txBox="1"/>
          <p:nvPr/>
        </p:nvSpPr>
        <p:spPr>
          <a:xfrm>
            <a:off x="5915980" y="1333361"/>
            <a:ext cx="3096344" cy="2023631"/>
          </a:xfrm>
          <a:prstGeom prst="rect">
            <a:avLst/>
          </a:prstGeom>
          <a:noFill/>
        </p:spPr>
        <p:txBody>
          <a:bodyPr wrap="square">
            <a:spAutoFit/>
          </a:bodyPr>
          <a:lstStyle/>
          <a:p>
            <a:pPr marL="0" lvl="0" indent="0" algn="ctr" defTabSz="1111250">
              <a:lnSpc>
                <a:spcPct val="90000"/>
              </a:lnSpc>
              <a:spcBef>
                <a:spcPct val="0"/>
              </a:spcBef>
              <a:spcAft>
                <a:spcPct val="35000"/>
              </a:spcAft>
              <a:buFont typeface="Wingdings" panose="05000000000000000000" pitchFamily="2" charset="2"/>
              <a:buNone/>
            </a:pPr>
            <a:r>
              <a:rPr lang="en-CA" sz="2800" b="1" kern="1200" dirty="0">
                <a:solidFill>
                  <a:schemeClr val="tx1"/>
                </a:solidFill>
              </a:rPr>
              <a:t>Culture</a:t>
            </a:r>
          </a:p>
          <a:p>
            <a:pPr marL="0" lvl="0" indent="0" algn="ctr" defTabSz="1111250">
              <a:lnSpc>
                <a:spcPct val="90000"/>
              </a:lnSpc>
              <a:spcBef>
                <a:spcPct val="0"/>
              </a:spcBef>
              <a:spcAft>
                <a:spcPct val="35000"/>
              </a:spcAft>
              <a:buFont typeface="Wingdings" panose="05000000000000000000" pitchFamily="2" charset="2"/>
              <a:buNone/>
            </a:pPr>
            <a:endParaRPr lang="en-CA" sz="1800" b="1" kern="1200" dirty="0">
              <a:solidFill>
                <a:schemeClr val="tx1"/>
              </a:solidFill>
            </a:endParaRPr>
          </a:p>
          <a:p>
            <a:pPr marL="0" lvl="0" indent="0" algn="ctr" defTabSz="1111250">
              <a:lnSpc>
                <a:spcPct val="90000"/>
              </a:lnSpc>
              <a:spcBef>
                <a:spcPct val="0"/>
              </a:spcBef>
              <a:spcAft>
                <a:spcPct val="35000"/>
              </a:spcAft>
              <a:buFont typeface="Wingdings" panose="05000000000000000000" pitchFamily="2" charset="2"/>
              <a:buNone/>
            </a:pPr>
            <a:r>
              <a:rPr lang="en-CA" sz="2000" kern="1200" dirty="0">
                <a:solidFill>
                  <a:schemeClr val="tx1"/>
                </a:solidFill>
              </a:rPr>
              <a:t>Free of Discrimination</a:t>
            </a:r>
          </a:p>
          <a:p>
            <a:pPr marL="0" lvl="0" indent="0" algn="ctr" defTabSz="1111250">
              <a:lnSpc>
                <a:spcPct val="90000"/>
              </a:lnSpc>
              <a:spcBef>
                <a:spcPct val="0"/>
              </a:spcBef>
              <a:spcAft>
                <a:spcPct val="35000"/>
              </a:spcAft>
              <a:buFont typeface="Wingdings" panose="05000000000000000000" pitchFamily="2" charset="2"/>
              <a:buNone/>
            </a:pPr>
            <a:r>
              <a:rPr lang="en-CA" sz="2000" kern="1200" dirty="0">
                <a:solidFill>
                  <a:schemeClr val="tx1"/>
                </a:solidFill>
              </a:rPr>
              <a:t>Respectful</a:t>
            </a:r>
          </a:p>
          <a:p>
            <a:pPr marL="0" lvl="0" indent="0" algn="ctr" defTabSz="1111250">
              <a:lnSpc>
                <a:spcPct val="90000"/>
              </a:lnSpc>
              <a:spcBef>
                <a:spcPct val="0"/>
              </a:spcBef>
              <a:spcAft>
                <a:spcPct val="35000"/>
              </a:spcAft>
              <a:buFont typeface="Wingdings" panose="05000000000000000000" pitchFamily="2" charset="2"/>
              <a:buNone/>
            </a:pPr>
            <a:r>
              <a:rPr lang="en-CA" sz="2000" kern="1200" dirty="0">
                <a:solidFill>
                  <a:schemeClr val="tx1"/>
                </a:solidFill>
              </a:rPr>
              <a:t>Values Differences</a:t>
            </a:r>
            <a:endParaRPr lang="en-US" sz="2000" kern="1200" dirty="0"/>
          </a:p>
        </p:txBody>
      </p:sp>
      <p:sp>
        <p:nvSpPr>
          <p:cNvPr id="6" name="TextBox 5">
            <a:extLst>
              <a:ext uri="{FF2B5EF4-FFF2-40B4-BE49-F238E27FC236}">
                <a16:creationId xmlns:a16="http://schemas.microsoft.com/office/drawing/2014/main" id="{991628B1-55A7-4167-8172-F96580110EA6}"/>
              </a:ext>
            </a:extLst>
          </p:cNvPr>
          <p:cNvSpPr txBox="1"/>
          <p:nvPr/>
        </p:nvSpPr>
        <p:spPr>
          <a:xfrm>
            <a:off x="4329916" y="4005064"/>
            <a:ext cx="2983358" cy="2303708"/>
          </a:xfrm>
          <a:prstGeom prst="rect">
            <a:avLst/>
          </a:prstGeom>
          <a:noFill/>
        </p:spPr>
        <p:txBody>
          <a:bodyPr wrap="square">
            <a:spAutoFit/>
          </a:bodyPr>
          <a:lstStyle/>
          <a:p>
            <a:pPr marL="0" lvl="0" indent="0" algn="ctr" defTabSz="1111250">
              <a:lnSpc>
                <a:spcPct val="90000"/>
              </a:lnSpc>
              <a:spcBef>
                <a:spcPct val="0"/>
              </a:spcBef>
              <a:spcAft>
                <a:spcPct val="35000"/>
              </a:spcAft>
              <a:buFont typeface="Wingdings" panose="05000000000000000000" pitchFamily="2" charset="2"/>
              <a:buNone/>
            </a:pPr>
            <a:r>
              <a:rPr lang="en-CA" sz="2800" b="1" kern="1200" dirty="0">
                <a:solidFill>
                  <a:schemeClr val="tx1"/>
                </a:solidFill>
              </a:rPr>
              <a:t>Individual Adjustments</a:t>
            </a:r>
          </a:p>
          <a:p>
            <a:pPr marL="0" lvl="0" indent="0" algn="ctr" defTabSz="1111250">
              <a:lnSpc>
                <a:spcPct val="90000"/>
              </a:lnSpc>
              <a:spcBef>
                <a:spcPct val="0"/>
              </a:spcBef>
              <a:spcAft>
                <a:spcPct val="35000"/>
              </a:spcAft>
              <a:buFont typeface="Wingdings" panose="05000000000000000000" pitchFamily="2" charset="2"/>
              <a:buNone/>
            </a:pPr>
            <a:endParaRPr lang="en-CA" sz="1800" b="1" kern="1200" dirty="0">
              <a:solidFill>
                <a:schemeClr val="tx1"/>
              </a:solidFill>
            </a:endParaRPr>
          </a:p>
          <a:p>
            <a:pPr marL="0" lvl="0" indent="0" algn="ctr" defTabSz="1111250">
              <a:lnSpc>
                <a:spcPct val="90000"/>
              </a:lnSpc>
              <a:spcBef>
                <a:spcPct val="0"/>
              </a:spcBef>
              <a:spcAft>
                <a:spcPct val="35000"/>
              </a:spcAft>
              <a:buFont typeface="Wingdings" panose="05000000000000000000" pitchFamily="2" charset="2"/>
              <a:buNone/>
            </a:pPr>
            <a:r>
              <a:rPr lang="en-CA" sz="2000" kern="1200" dirty="0">
                <a:solidFill>
                  <a:schemeClr val="tx1"/>
                </a:solidFill>
              </a:rPr>
              <a:t>Adaptive Equipment and Tools</a:t>
            </a:r>
          </a:p>
          <a:p>
            <a:pPr marL="0" lvl="0" indent="0" algn="ctr" defTabSz="1111250">
              <a:lnSpc>
                <a:spcPct val="90000"/>
              </a:lnSpc>
              <a:spcBef>
                <a:spcPct val="0"/>
              </a:spcBef>
              <a:spcAft>
                <a:spcPct val="35000"/>
              </a:spcAft>
              <a:buFont typeface="Wingdings" panose="05000000000000000000" pitchFamily="2" charset="2"/>
              <a:buNone/>
            </a:pPr>
            <a:r>
              <a:rPr lang="en-CA" sz="2000" kern="1200" dirty="0">
                <a:solidFill>
                  <a:schemeClr val="tx1"/>
                </a:solidFill>
              </a:rPr>
              <a:t>Support Measures</a:t>
            </a:r>
            <a:endParaRPr lang="en-US" sz="2000" kern="1200" dirty="0"/>
          </a:p>
        </p:txBody>
      </p:sp>
    </p:spTree>
    <p:extLst>
      <p:ext uri="{BB962C8B-B14F-4D97-AF65-F5344CB8AC3E}">
        <p14:creationId xmlns:p14="http://schemas.microsoft.com/office/powerpoint/2010/main" val="84921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30E499E-EB05-BCA7-DE53-E477B83FF519}"/>
              </a:ext>
            </a:extLst>
          </p:cNvPr>
          <p:cNvSpPr>
            <a:spLocks noGrp="1"/>
          </p:cNvSpPr>
          <p:nvPr>
            <p:ph type="ctrTitle"/>
          </p:nvPr>
        </p:nvSpPr>
        <p:spPr>
          <a:xfrm>
            <a:off x="924534" y="351612"/>
            <a:ext cx="9923993" cy="854214"/>
          </a:xfrm>
        </p:spPr>
        <p:txBody>
          <a:bodyPr/>
          <a:lstStyle/>
          <a:p>
            <a:pPr algn="l" defTabSz="914400">
              <a:lnSpc>
                <a:spcPct val="90000"/>
              </a:lnSpc>
            </a:pPr>
            <a:r>
              <a:rPr lang="en-US" sz="4000" b="1" dirty="0">
                <a:latin typeface="+mj-lt"/>
                <a:cs typeface="+mj-cs"/>
              </a:rPr>
              <a:t>Why are workplace accommodation measures important?</a:t>
            </a:r>
          </a:p>
        </p:txBody>
      </p:sp>
      <p:sp>
        <p:nvSpPr>
          <p:cNvPr id="2" name="Slide Number Placeholder 1">
            <a:extLst>
              <a:ext uri="{FF2B5EF4-FFF2-40B4-BE49-F238E27FC236}">
                <a16:creationId xmlns:a16="http://schemas.microsoft.com/office/drawing/2014/main" id="{897C1FA5-2761-2CAB-6EB1-EA310E4763CF}"/>
              </a:ext>
            </a:extLst>
          </p:cNvPr>
          <p:cNvSpPr>
            <a:spLocks noGrp="1"/>
          </p:cNvSpPr>
          <p:nvPr>
            <p:ph type="sldNum" sz="quarter" idx="12"/>
          </p:nvPr>
        </p:nvSpPr>
        <p:spPr/>
        <p:txBody>
          <a:bodyPr/>
          <a:lstStyle/>
          <a:p>
            <a:fld id="{32D4B517-E49B-41B6-9DBC-23634E0F1CDC}" type="slidenum">
              <a:rPr lang="en-CA" smtClean="0"/>
              <a:t>4</a:t>
            </a:fld>
            <a:endParaRPr lang="en-CA"/>
          </a:p>
        </p:txBody>
      </p:sp>
      <p:sp>
        <p:nvSpPr>
          <p:cNvPr id="5" name="TextBox 4">
            <a:extLst>
              <a:ext uri="{FF2B5EF4-FFF2-40B4-BE49-F238E27FC236}">
                <a16:creationId xmlns:a16="http://schemas.microsoft.com/office/drawing/2014/main" id="{5A117C0B-3D41-E07E-E3C8-97560A6902B4}"/>
              </a:ext>
            </a:extLst>
          </p:cNvPr>
          <p:cNvSpPr txBox="1"/>
          <p:nvPr/>
        </p:nvSpPr>
        <p:spPr>
          <a:xfrm>
            <a:off x="767408" y="980728"/>
            <a:ext cx="8934908" cy="6368923"/>
          </a:xfrm>
          <a:prstGeom prst="rect">
            <a:avLst/>
          </a:prstGeom>
          <a:noFill/>
        </p:spPr>
        <p:txBody>
          <a:bodyPr wrap="square" lIns="91440" tIns="45720" rIns="91440" bIns="45720" rtlCol="0" anchor="t">
            <a:spAutoFit/>
          </a:bodyPr>
          <a:lstStyle/>
          <a:p>
            <a:endParaRPr lang="en-US" sz="2200" b="1" dirty="0">
              <a:latin typeface="Calibri" panose="020F0502020204030204" pitchFamily="34" charset="0"/>
              <a:cs typeface="Calibri" panose="020F0502020204030204" pitchFamily="34" charset="0"/>
            </a:endParaRPr>
          </a:p>
          <a:p>
            <a:pPr marL="0" indent="0" defTabSz="914400">
              <a:lnSpc>
                <a:spcPct val="90000"/>
              </a:lnSpc>
              <a:spcBef>
                <a:spcPts val="1000"/>
              </a:spcBef>
              <a:buFont typeface="Arial" panose="020B0604020202020204" pitchFamily="34" charset="0"/>
              <a:buNone/>
            </a:pPr>
            <a:r>
              <a:rPr lang="en-US" sz="2600" dirty="0">
                <a:latin typeface="Calibri" panose="020F0502020204030204" pitchFamily="34" charset="0"/>
                <a:cs typeface="Calibri" panose="020F0502020204030204" pitchFamily="34" charset="0"/>
              </a:rPr>
              <a:t>Canada has a strong legal framework that has supported employment equity through a duty to accommodate approach. The ACA creates an opportunity to be proactive by requiring organizations to take deliberate measures to create a barrier-free environment by 2040. </a:t>
            </a:r>
          </a:p>
          <a:p>
            <a:pPr marL="0" indent="0" defTabSz="914400">
              <a:lnSpc>
                <a:spcPct val="90000"/>
              </a:lnSpc>
              <a:spcBef>
                <a:spcPts val="1000"/>
              </a:spcBef>
              <a:buFont typeface="Arial" panose="020B0604020202020204" pitchFamily="34" charset="0"/>
              <a:buNone/>
            </a:pPr>
            <a:r>
              <a:rPr lang="en-US" sz="2600" dirty="0">
                <a:latin typeface="Calibri" panose="020F0502020204030204" pitchFamily="34" charset="0"/>
                <a:cs typeface="Calibri" panose="020F0502020204030204" pitchFamily="34" charset="0"/>
              </a:rPr>
              <a:t>Two fundamental conditions to recruitment, promotion, and retention of public servants with disabilities: </a:t>
            </a:r>
          </a:p>
          <a:p>
            <a:pPr defTabSz="914400">
              <a:lnSpc>
                <a:spcPct val="90000"/>
              </a:lnSpc>
              <a:spcBef>
                <a:spcPts val="1000"/>
              </a:spcBef>
              <a:buFont typeface="Arial" panose="020B0604020202020204" pitchFamily="34" charset="0"/>
              <a:buChar char="•"/>
            </a:pPr>
            <a:r>
              <a:rPr lang="en-US" sz="2600" dirty="0">
                <a:latin typeface="Calibri" panose="020F0502020204030204" pitchFamily="34" charset="0"/>
                <a:cs typeface="Calibri" panose="020F0502020204030204" pitchFamily="34" charset="0"/>
              </a:rPr>
              <a:t>A culture of equity and respect </a:t>
            </a:r>
          </a:p>
          <a:p>
            <a:pPr defTabSz="914400">
              <a:lnSpc>
                <a:spcPct val="90000"/>
              </a:lnSpc>
              <a:spcBef>
                <a:spcPts val="1000"/>
              </a:spcBef>
              <a:buFont typeface="Arial" panose="020B0604020202020204" pitchFamily="34" charset="0"/>
              <a:buChar char="•"/>
            </a:pPr>
            <a:r>
              <a:rPr lang="en-US" sz="2600" dirty="0">
                <a:latin typeface="Calibri" panose="020F0502020204030204" pitchFamily="34" charset="0"/>
                <a:cs typeface="Calibri" panose="020F0502020204030204" pitchFamily="34" charset="0"/>
              </a:rPr>
              <a:t>Prompt and easy access to </a:t>
            </a:r>
            <a:r>
              <a:rPr lang="en-CA" sz="2600" dirty="0">
                <a:latin typeface="Calibri" panose="020F0502020204030204" pitchFamily="34" charset="0"/>
                <a:cs typeface="Calibri" panose="020F0502020204030204" pitchFamily="34" charset="0"/>
              </a:rPr>
              <a:t>unique</a:t>
            </a:r>
            <a:r>
              <a:rPr lang="en-US" sz="2600" dirty="0">
                <a:latin typeface="Calibri" panose="020F0502020204030204" pitchFamily="34" charset="0"/>
                <a:cs typeface="Calibri" panose="020F0502020204030204" pitchFamily="34" charset="0"/>
              </a:rPr>
              <a:t> individual adjustments </a:t>
            </a:r>
          </a:p>
          <a:p>
            <a:pPr marL="0" indent="0" defTabSz="914400">
              <a:lnSpc>
                <a:spcPct val="90000"/>
              </a:lnSpc>
              <a:spcBef>
                <a:spcPts val="1000"/>
              </a:spcBef>
              <a:buFont typeface="Arial" panose="020B0604020202020204" pitchFamily="34" charset="0"/>
              <a:buNone/>
            </a:pPr>
            <a:r>
              <a:rPr lang="en-CA" sz="2600" dirty="0">
                <a:latin typeface="Calibri" panose="020F0502020204030204" pitchFamily="34" charset="0"/>
                <a:cs typeface="Calibri" panose="020F0502020204030204" pitchFamily="34" charset="0"/>
              </a:rPr>
              <a:t>Example: MS Word has a myriad of features that support accessibility of documents (environment), a screen reader (individual adjustment) is the tool that allows an individual with print-related accessibility needs to use Word.</a:t>
            </a:r>
            <a:endParaRPr lang="en-US" sz="2600" dirty="0">
              <a:latin typeface="Calibri" panose="020F0502020204030204" pitchFamily="34" charset="0"/>
              <a:cs typeface="Calibri" panose="020F0502020204030204" pitchFamily="34" charset="0"/>
            </a:endParaRPr>
          </a:p>
          <a:p>
            <a:endParaRPr lang="en-US" sz="2200" dirty="0">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1057966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30E499E-EB05-BCA7-DE53-E477B83FF519}"/>
              </a:ext>
            </a:extLst>
          </p:cNvPr>
          <p:cNvSpPr>
            <a:spLocks noGrp="1"/>
          </p:cNvSpPr>
          <p:nvPr>
            <p:ph type="ctrTitle"/>
          </p:nvPr>
        </p:nvSpPr>
        <p:spPr>
          <a:xfrm>
            <a:off x="911424" y="125050"/>
            <a:ext cx="8146554" cy="854214"/>
          </a:xfrm>
        </p:spPr>
        <p:txBody>
          <a:bodyPr/>
          <a:lstStyle/>
          <a:p>
            <a:pPr algn="l"/>
            <a:r>
              <a:rPr lang="en-US" sz="3000" b="1" dirty="0">
                <a:ea typeface="Open Sans" panose="020B0606030504020204" pitchFamily="34" charset="0"/>
              </a:rPr>
              <a:t>A “Yes by Default</a:t>
            </a:r>
            <a:r>
              <a:rPr lang="en-CA" sz="3000" b="1" dirty="0">
                <a:ea typeface="Open Sans" panose="020B0606030504020204" pitchFamily="34" charset="0"/>
              </a:rPr>
              <a:t>” approach means…</a:t>
            </a:r>
            <a:endParaRPr lang="en-US" sz="3000" b="1" dirty="0"/>
          </a:p>
        </p:txBody>
      </p:sp>
      <p:sp>
        <p:nvSpPr>
          <p:cNvPr id="5" name="TextBox 4">
            <a:extLst>
              <a:ext uri="{FF2B5EF4-FFF2-40B4-BE49-F238E27FC236}">
                <a16:creationId xmlns:a16="http://schemas.microsoft.com/office/drawing/2014/main" id="{5A117C0B-3D41-E07E-E3C8-97560A6902B4}"/>
              </a:ext>
            </a:extLst>
          </p:cNvPr>
          <p:cNvSpPr txBox="1"/>
          <p:nvPr/>
        </p:nvSpPr>
        <p:spPr>
          <a:xfrm>
            <a:off x="1019436" y="1198908"/>
            <a:ext cx="6912768" cy="5207579"/>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ct val="20000"/>
              </a:spcBef>
              <a:spcAft>
                <a:spcPts val="1200"/>
              </a:spcAft>
              <a:buClr>
                <a:srgbClr val="004D85"/>
              </a:buClr>
              <a:buSzPct val="100000"/>
              <a:buFont typeface="Wingdings" panose="05000000000000000000" pitchFamily="2" charset="2"/>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Open Sans" panose="020B0606030504020204" pitchFamily="34" charset="0"/>
                <a:cs typeface="Calibri" panose="020F0502020204030204" pitchFamily="34" charset="0"/>
              </a:rPr>
              <a:t>Every employee is entitled to request and receive support from their manager and organization at the earliest opportunity</a:t>
            </a:r>
          </a:p>
          <a:p>
            <a:pPr marL="342900" marR="0" lvl="0" indent="-342900" algn="l" defTabSz="457200" rtl="0" eaLnBrk="1" fontAlgn="auto" latinLnBrk="0" hangingPunct="1">
              <a:lnSpc>
                <a:spcPct val="100000"/>
              </a:lnSpc>
              <a:spcBef>
                <a:spcPct val="20000"/>
              </a:spcBef>
              <a:spcAft>
                <a:spcPts val="1200"/>
              </a:spcAft>
              <a:buClr>
                <a:srgbClr val="004D85"/>
              </a:buClr>
              <a:buSzPct val="100000"/>
              <a:buFont typeface="Wingdings" panose="05000000000000000000" pitchFamily="2" charset="2"/>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Open Sans" panose="020B0606030504020204" pitchFamily="34" charset="0"/>
                <a:cs typeface="Calibri" panose="020F0502020204030204" pitchFamily="34" charset="0"/>
              </a:rPr>
              <a:t>The objective of workplace accommodation is to equip every employee with the tools and support measures so they can contribute to their full potential</a:t>
            </a:r>
          </a:p>
          <a:p>
            <a:pPr marL="342900" marR="0" lvl="0" indent="-342900" algn="l" defTabSz="457200" rtl="0" eaLnBrk="1" fontAlgn="auto" latinLnBrk="0" hangingPunct="1">
              <a:lnSpc>
                <a:spcPct val="100000"/>
              </a:lnSpc>
              <a:spcBef>
                <a:spcPct val="20000"/>
              </a:spcBef>
              <a:spcAft>
                <a:spcPts val="1200"/>
              </a:spcAft>
              <a:buClr>
                <a:srgbClr val="004D85"/>
              </a:buClr>
              <a:buSzPct val="100000"/>
              <a:buFont typeface="Wingdings" panose="05000000000000000000" pitchFamily="2" charset="2"/>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Open Sans" panose="020B0606030504020204" pitchFamily="34" charset="0"/>
                <a:cs typeface="Calibri" panose="020F0502020204030204" pitchFamily="34" charset="0"/>
              </a:rPr>
              <a:t>Every request for workplace accommodation needs to be examined </a:t>
            </a:r>
          </a:p>
          <a:p>
            <a:pPr marL="342900" marR="0" lvl="0" indent="-342900" algn="l" defTabSz="457200" rtl="0" eaLnBrk="1" fontAlgn="auto" latinLnBrk="0" hangingPunct="1">
              <a:lnSpc>
                <a:spcPct val="100000"/>
              </a:lnSpc>
              <a:spcBef>
                <a:spcPct val="20000"/>
              </a:spcBef>
              <a:spcAft>
                <a:spcPts val="1200"/>
              </a:spcAft>
              <a:buClr>
                <a:srgbClr val="004D85"/>
              </a:buClr>
              <a:buSzPct val="100000"/>
              <a:buFont typeface="Wingdings" panose="05000000000000000000" pitchFamily="2" charset="2"/>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Open Sans" panose="020B0606030504020204" pitchFamily="34" charset="0"/>
                <a:cs typeface="Calibri" panose="020F0502020204030204" pitchFamily="34" charset="0"/>
              </a:rPr>
              <a:t>As the representative of the employer, managers cannot deny requests for reasonable accommodation</a:t>
            </a:r>
            <a:endParaRPr lang="en-US" dirty="0"/>
          </a:p>
        </p:txBody>
      </p:sp>
      <p:sp>
        <p:nvSpPr>
          <p:cNvPr id="6" name="TextBox 5">
            <a:extLst>
              <a:ext uri="{FF2B5EF4-FFF2-40B4-BE49-F238E27FC236}">
                <a16:creationId xmlns:a16="http://schemas.microsoft.com/office/drawing/2014/main" id="{58A4921B-9D54-B76F-809E-F32263474258}"/>
              </a:ext>
            </a:extLst>
          </p:cNvPr>
          <p:cNvSpPr txBox="1"/>
          <p:nvPr/>
        </p:nvSpPr>
        <p:spPr>
          <a:xfrm>
            <a:off x="8576974" y="2276872"/>
            <a:ext cx="3132348" cy="1723549"/>
          </a:xfrm>
          <a:prstGeom prst="rect">
            <a:avLst/>
          </a:prstGeom>
          <a:noFill/>
        </p:spPr>
        <p:txBody>
          <a:bodyPr wrap="square" rtlCol="0">
            <a:spAutoFit/>
          </a:bodyPr>
          <a:lstStyle/>
          <a:p>
            <a:r>
              <a:rPr lang="en-US" sz="2200" b="1" dirty="0">
                <a:effectLst/>
                <a:latin typeface="Arial" panose="020B0604020202020204" pitchFamily="34" charset="0"/>
                <a:ea typeface="Calibri" panose="020F0502020204030204" pitchFamily="34" charset="0"/>
                <a:cs typeface="Times New Roman" panose="02020603050405020304" pitchFamily="18" charset="0"/>
              </a:rPr>
              <a:t>“Yes” doesn’t necessarily mean yes to everything the employee asks for</a:t>
            </a:r>
            <a:endParaRPr lang="en-CA" sz="2200" b="1" dirty="0">
              <a:effectLst/>
              <a:latin typeface="Arial" panose="020B0604020202020204" pitchFamily="34" charset="0"/>
              <a:ea typeface="Calibri" panose="020F0502020204030204" pitchFamily="34" charset="0"/>
              <a:cs typeface="Times New Roman" panose="02020603050405020304" pitchFamily="18" charset="0"/>
            </a:endParaRPr>
          </a:p>
          <a:p>
            <a:endParaRPr lang="en-CA" dirty="0"/>
          </a:p>
        </p:txBody>
      </p:sp>
      <p:sp>
        <p:nvSpPr>
          <p:cNvPr id="2" name="Slide Number Placeholder 1">
            <a:extLst>
              <a:ext uri="{FF2B5EF4-FFF2-40B4-BE49-F238E27FC236}">
                <a16:creationId xmlns:a16="http://schemas.microsoft.com/office/drawing/2014/main" id="{897C1FA5-2761-2CAB-6EB1-EA310E4763CF}"/>
              </a:ext>
            </a:extLst>
          </p:cNvPr>
          <p:cNvSpPr>
            <a:spLocks noGrp="1"/>
          </p:cNvSpPr>
          <p:nvPr>
            <p:ph type="sldNum" sz="quarter" idx="12"/>
          </p:nvPr>
        </p:nvSpPr>
        <p:spPr/>
        <p:txBody>
          <a:bodyPr/>
          <a:lstStyle/>
          <a:p>
            <a:fld id="{32D4B517-E49B-41B6-9DBC-23634E0F1CDC}" type="slidenum">
              <a:rPr lang="en-CA" smtClean="0"/>
              <a:t>5</a:t>
            </a:fld>
            <a:endParaRPr lang="en-CA" dirty="0"/>
          </a:p>
        </p:txBody>
      </p:sp>
    </p:spTree>
    <p:extLst>
      <p:ext uri="{BB962C8B-B14F-4D97-AF65-F5344CB8AC3E}">
        <p14:creationId xmlns:p14="http://schemas.microsoft.com/office/powerpoint/2010/main" val="3996140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D422B-C1DE-4FFB-89FD-DE067E835BD0}"/>
              </a:ext>
            </a:extLst>
          </p:cNvPr>
          <p:cNvSpPr>
            <a:spLocks noGrp="1"/>
          </p:cNvSpPr>
          <p:nvPr>
            <p:ph type="title"/>
          </p:nvPr>
        </p:nvSpPr>
        <p:spPr>
          <a:xfrm>
            <a:off x="443372" y="332656"/>
            <a:ext cx="10873208" cy="803176"/>
          </a:xfrm>
        </p:spPr>
        <p:txBody>
          <a:bodyPr>
            <a:noAutofit/>
          </a:bodyPr>
          <a:lstStyle/>
          <a:p>
            <a:pPr defTabSz="914400">
              <a:lnSpc>
                <a:spcPct val="90000"/>
              </a:lnSpc>
            </a:pPr>
            <a:r>
              <a:rPr lang="en-US" sz="4000" b="1" dirty="0">
                <a:solidFill>
                  <a:schemeClr val="tx1"/>
                </a:solidFill>
                <a:latin typeface="+mj-lt"/>
                <a:cs typeface="+mj-cs"/>
              </a:rPr>
              <a:t>What is the GC Workplace Accessibility Passport?</a:t>
            </a:r>
          </a:p>
        </p:txBody>
      </p:sp>
      <p:sp>
        <p:nvSpPr>
          <p:cNvPr id="4" name="Slide Number Placeholder 3">
            <a:extLst>
              <a:ext uri="{FF2B5EF4-FFF2-40B4-BE49-F238E27FC236}">
                <a16:creationId xmlns:a16="http://schemas.microsoft.com/office/drawing/2014/main" id="{8C9A7410-8849-48CA-ABCD-DF944243D542}"/>
              </a:ext>
            </a:extLst>
          </p:cNvPr>
          <p:cNvSpPr>
            <a:spLocks noGrp="1"/>
          </p:cNvSpPr>
          <p:nvPr>
            <p:ph type="sldNum" sz="quarter" idx="12"/>
          </p:nvPr>
        </p:nvSpPr>
        <p:spPr>
          <a:xfrm>
            <a:off x="8796300" y="6317865"/>
            <a:ext cx="683339" cy="365125"/>
          </a:xfrm>
        </p:spPr>
        <p:txBody>
          <a:bodyPr/>
          <a:lstStyle/>
          <a:p>
            <a:fld id="{32D4B517-E49B-41B6-9DBC-23634E0F1CDC}" type="slidenum">
              <a:rPr lang="en-CA" smtClean="0"/>
              <a:pPr/>
              <a:t>6</a:t>
            </a:fld>
            <a:endParaRPr lang="en-CA" dirty="0"/>
          </a:p>
        </p:txBody>
      </p:sp>
      <p:sp>
        <p:nvSpPr>
          <p:cNvPr id="7" name="Content Placeholder 6">
            <a:extLst>
              <a:ext uri="{FF2B5EF4-FFF2-40B4-BE49-F238E27FC236}">
                <a16:creationId xmlns:a16="http://schemas.microsoft.com/office/drawing/2014/main" id="{589677CC-076E-5213-C3B1-7C736266846B}"/>
              </a:ext>
            </a:extLst>
          </p:cNvPr>
          <p:cNvSpPr>
            <a:spLocks noGrp="1"/>
          </p:cNvSpPr>
          <p:nvPr>
            <p:ph idx="1"/>
          </p:nvPr>
        </p:nvSpPr>
        <p:spPr>
          <a:xfrm>
            <a:off x="1595500" y="1808820"/>
            <a:ext cx="8172171" cy="3740972"/>
          </a:xfrm>
        </p:spPr>
        <p:txBody>
          <a:bodyPr vert="horz" lIns="91440" tIns="45720" rIns="91440" bIns="45720" rtlCol="0" anchor="t">
            <a:normAutofit/>
          </a:bodyPr>
          <a:lstStyle/>
          <a:p>
            <a:pPr marL="228600" indent="-228600" defTabSz="914400">
              <a:lnSpc>
                <a:spcPct val="90000"/>
              </a:lnSpc>
              <a:buFont typeface="Wingdings" panose="05000000000000000000" pitchFamily="2" charset="2"/>
              <a:buChar char="§"/>
            </a:pPr>
            <a:r>
              <a:rPr lang="en-US" sz="3000" dirty="0">
                <a:latin typeface="+mn-lt"/>
                <a:cs typeface="+mn-cs"/>
              </a:rPr>
              <a:t>A way to explain to the manager this is how I function, this is why</a:t>
            </a:r>
          </a:p>
          <a:p>
            <a:pPr marL="228600" indent="-228600" defTabSz="914400">
              <a:lnSpc>
                <a:spcPct val="90000"/>
              </a:lnSpc>
              <a:buFont typeface="Wingdings" panose="05000000000000000000" pitchFamily="2" charset="2"/>
              <a:buChar char="§"/>
            </a:pPr>
            <a:r>
              <a:rPr lang="en-US" sz="3000" dirty="0">
                <a:latin typeface="+mn-lt"/>
                <a:cs typeface="+mn-cs"/>
              </a:rPr>
              <a:t>A basis for on going and open dialog between employee and manager</a:t>
            </a:r>
          </a:p>
          <a:p>
            <a:pPr marL="228600" indent="-228600" defTabSz="914400">
              <a:lnSpc>
                <a:spcPct val="90000"/>
              </a:lnSpc>
              <a:buFont typeface="Wingdings" panose="05000000000000000000" pitchFamily="2" charset="2"/>
              <a:buChar char="§"/>
            </a:pPr>
            <a:r>
              <a:rPr lang="en-US" sz="3000" dirty="0">
                <a:latin typeface="+mn-lt"/>
                <a:cs typeface="+mn-cs"/>
              </a:rPr>
              <a:t>Process to “getting to yes” i.e. to agree on the tools and support measures that will help address barriers faced by the employee in the workplace</a:t>
            </a:r>
          </a:p>
          <a:p>
            <a:endParaRPr lang="en-CA" dirty="0"/>
          </a:p>
        </p:txBody>
      </p:sp>
    </p:spTree>
    <p:extLst>
      <p:ext uri="{BB962C8B-B14F-4D97-AF65-F5344CB8AC3E}">
        <p14:creationId xmlns:p14="http://schemas.microsoft.com/office/powerpoint/2010/main" val="515177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31388-EED3-0FE2-A5A4-9ED5E7F2C943}"/>
              </a:ext>
            </a:extLst>
          </p:cNvPr>
          <p:cNvSpPr>
            <a:spLocks noGrp="1"/>
          </p:cNvSpPr>
          <p:nvPr>
            <p:ph type="title"/>
          </p:nvPr>
        </p:nvSpPr>
        <p:spPr>
          <a:xfrm>
            <a:off x="230116" y="99449"/>
            <a:ext cx="7164796" cy="500608"/>
          </a:xfrm>
          <a:noFill/>
        </p:spPr>
        <p:txBody>
          <a:bodyPr>
            <a:normAutofit fontScale="90000"/>
          </a:bodyPr>
          <a:lstStyle/>
          <a:p>
            <a:r>
              <a:rPr lang="en-US" b="1" dirty="0">
                <a:solidFill>
                  <a:schemeClr val="tx1"/>
                </a:solidFill>
                <a:latin typeface="Calibri Light" panose="020F0302020204030204" pitchFamily="34" charset="0"/>
                <a:cs typeface="Calibri Light" panose="020F0302020204030204" pitchFamily="34" charset="0"/>
              </a:rPr>
              <a:t>Workplace Situations, Barriers, and Solutions </a:t>
            </a:r>
          </a:p>
        </p:txBody>
      </p:sp>
      <p:sp>
        <p:nvSpPr>
          <p:cNvPr id="7" name="TextBox 6">
            <a:extLst>
              <a:ext uri="{FF2B5EF4-FFF2-40B4-BE49-F238E27FC236}">
                <a16:creationId xmlns:a16="http://schemas.microsoft.com/office/drawing/2014/main" id="{9BD09D0B-C599-99B1-1632-2E98685EBE14}"/>
              </a:ext>
            </a:extLst>
          </p:cNvPr>
          <p:cNvSpPr txBox="1"/>
          <p:nvPr/>
        </p:nvSpPr>
        <p:spPr>
          <a:xfrm>
            <a:off x="299356" y="631805"/>
            <a:ext cx="3448154" cy="538609"/>
          </a:xfrm>
          <a:prstGeom prst="rect">
            <a:avLst/>
          </a:prstGeom>
          <a:solidFill>
            <a:srgbClr val="086C9B"/>
          </a:solidFill>
        </p:spPr>
        <p:txBody>
          <a:bodyPr wrap="square">
            <a:spAutoFit/>
          </a:bodyPr>
          <a:lstStyle/>
          <a:p>
            <a:r>
              <a:rPr lang="en-CA" sz="2900" dirty="0">
                <a:solidFill>
                  <a:schemeClr val="bg1"/>
                </a:solidFill>
                <a:latin typeface="Calibri" panose="020F0502020204030204" pitchFamily="34" charset="0"/>
                <a:cs typeface="Calibri" panose="020F0502020204030204" pitchFamily="34" charset="0"/>
              </a:rPr>
              <a:t>Workplace Situations </a:t>
            </a:r>
            <a:endParaRPr lang="en-US" sz="2900" dirty="0">
              <a:solidFill>
                <a:schemeClr val="bg1"/>
              </a:solidFill>
              <a:latin typeface="Calibri" panose="020F0502020204030204" pitchFamily="34" charset="0"/>
              <a:cs typeface="Calibri" panose="020F0502020204030204" pitchFamily="34" charset="0"/>
            </a:endParaRPr>
          </a:p>
        </p:txBody>
      </p:sp>
      <p:sp>
        <p:nvSpPr>
          <p:cNvPr id="4" name="Text Placeholder 3">
            <a:extLst>
              <a:ext uri="{FF2B5EF4-FFF2-40B4-BE49-F238E27FC236}">
                <a16:creationId xmlns:a16="http://schemas.microsoft.com/office/drawing/2014/main" id="{C9C02FA9-F71B-BDF6-53DA-ADDD7C9C9CB9}"/>
              </a:ext>
            </a:extLst>
          </p:cNvPr>
          <p:cNvSpPr>
            <a:spLocks noGrp="1"/>
          </p:cNvSpPr>
          <p:nvPr>
            <p:ph type="body" sz="half" idx="2"/>
          </p:nvPr>
        </p:nvSpPr>
        <p:spPr>
          <a:xfrm>
            <a:off x="485711" y="1170414"/>
            <a:ext cx="10650261" cy="1519352"/>
          </a:xfrm>
        </p:spPr>
        <p:txBody>
          <a:bodyPr>
            <a:normAutofit/>
          </a:bodyPr>
          <a:lstStyle/>
          <a:p>
            <a:r>
              <a:rPr lang="en-US" sz="1800" b="1" dirty="0"/>
              <a:t>Workplace accommodation </a:t>
            </a:r>
            <a:r>
              <a:rPr lang="en-US" sz="1800" dirty="0"/>
              <a:t>needs depend on: </a:t>
            </a:r>
          </a:p>
          <a:p>
            <a:pPr marL="285750" indent="-285750">
              <a:spcBef>
                <a:spcPts val="0"/>
              </a:spcBef>
              <a:buFont typeface="Arial" panose="020B0604020202020204" pitchFamily="34" charset="0"/>
              <a:buChar char="•"/>
            </a:pPr>
            <a:r>
              <a:rPr lang="en-US" sz="1800" dirty="0"/>
              <a:t>Job responsibilities </a:t>
            </a:r>
          </a:p>
          <a:p>
            <a:pPr marL="285750" indent="-285750">
              <a:spcBef>
                <a:spcPts val="0"/>
              </a:spcBef>
              <a:buFont typeface="Arial" panose="020B0604020202020204" pitchFamily="34" charset="0"/>
              <a:buChar char="•"/>
            </a:pPr>
            <a:r>
              <a:rPr lang="en-US" sz="1800" dirty="0"/>
              <a:t>Working conditions, such as hybrid work, direct interactions with clients </a:t>
            </a:r>
          </a:p>
          <a:p>
            <a:pPr marL="285750" indent="-285750">
              <a:spcBef>
                <a:spcPts val="0"/>
              </a:spcBef>
              <a:buFont typeface="Arial" panose="020B0604020202020204" pitchFamily="34" charset="0"/>
              <a:buChar char="•"/>
            </a:pPr>
            <a:r>
              <a:rPr lang="en-US" sz="1800" dirty="0"/>
              <a:t>Work situations, such as regular duties, selection process, learning activities, meetings </a:t>
            </a:r>
          </a:p>
        </p:txBody>
      </p:sp>
      <p:sp>
        <p:nvSpPr>
          <p:cNvPr id="3" name="Title 1">
            <a:extLst>
              <a:ext uri="{FF2B5EF4-FFF2-40B4-BE49-F238E27FC236}">
                <a16:creationId xmlns:a16="http://schemas.microsoft.com/office/drawing/2014/main" id="{DC7B8DBD-E778-A46E-89BD-33673761EF89}"/>
              </a:ext>
            </a:extLst>
          </p:cNvPr>
          <p:cNvSpPr txBox="1">
            <a:spLocks/>
          </p:cNvSpPr>
          <p:nvPr/>
        </p:nvSpPr>
        <p:spPr>
          <a:xfrm>
            <a:off x="225407" y="2431024"/>
            <a:ext cx="3556166" cy="500608"/>
          </a:xfrm>
          <a:prstGeom prst="rect">
            <a:avLst/>
          </a:prstGeom>
          <a:solidFill>
            <a:srgbClr val="B52775"/>
          </a:solidFill>
        </p:spPr>
        <p:txBody>
          <a:bodyPr vert="horz" lIns="91440" tIns="45720" rIns="91440" bIns="45720" rtlCol="0" anchor="b">
            <a:normAutofit fontScale="90000" lnSpcReduction="10000"/>
          </a:bodyPr>
          <a:lstStyle>
            <a:lvl1pPr algn="l" defTabSz="457200" rtl="0" eaLnBrk="1" latinLnBrk="0" hangingPunct="1">
              <a:spcBef>
                <a:spcPct val="0"/>
              </a:spcBef>
              <a:buNone/>
              <a:defRPr sz="3200" kern="1200">
                <a:solidFill>
                  <a:srgbClr val="000000"/>
                </a:solidFill>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solidFill>
                  <a:schemeClr val="bg1"/>
                </a:solidFill>
              </a:rPr>
              <a:t>Barriers</a:t>
            </a:r>
            <a:r>
              <a:rPr lang="en-US" dirty="0"/>
              <a:t> </a:t>
            </a:r>
          </a:p>
        </p:txBody>
      </p:sp>
      <p:sp>
        <p:nvSpPr>
          <p:cNvPr id="9" name="Text Placeholder 3">
            <a:extLst>
              <a:ext uri="{FF2B5EF4-FFF2-40B4-BE49-F238E27FC236}">
                <a16:creationId xmlns:a16="http://schemas.microsoft.com/office/drawing/2014/main" id="{06BF82A5-45BC-08AF-55AA-4B44BFB2BFF2}"/>
              </a:ext>
            </a:extLst>
          </p:cNvPr>
          <p:cNvSpPr txBox="1">
            <a:spLocks/>
          </p:cNvSpPr>
          <p:nvPr/>
        </p:nvSpPr>
        <p:spPr>
          <a:xfrm>
            <a:off x="407368" y="2924944"/>
            <a:ext cx="10945216" cy="1147805"/>
          </a:xfrm>
          <a:prstGeom prst="rect">
            <a:avLst/>
          </a:prstGeom>
        </p:spPr>
        <p:txBody>
          <a:bodyPr vert="horz" lIns="91440" tIns="45720" rIns="91440" bIns="45720" rtlCol="0">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600" kern="1200">
                <a:solidFill>
                  <a:srgbClr val="000000"/>
                </a:solidFill>
                <a:latin typeface="Calibri" panose="020F0502020204030204" pitchFamily="34" charset="0"/>
                <a:ea typeface="+mn-ea"/>
                <a:cs typeface="Calibri" panose="020F0502020204030204" pitchFamily="34" charset="0"/>
              </a:defRPr>
            </a:lvl1pPr>
            <a:lvl2pPr marL="457200" indent="0" algn="l" defTabSz="457200" rtl="0" eaLnBrk="1" latinLnBrk="0" hangingPunct="1">
              <a:spcBef>
                <a:spcPts val="1000"/>
              </a:spcBef>
              <a:spcAft>
                <a:spcPts val="0"/>
              </a:spcAft>
              <a:buClr>
                <a:schemeClr val="accent1"/>
              </a:buClr>
              <a:buSzPct val="80000"/>
              <a:buFont typeface="Wingdings 3" charset="2"/>
              <a:buNone/>
              <a:defRPr sz="1400" kern="1200">
                <a:solidFill>
                  <a:srgbClr val="000000"/>
                </a:solidFill>
                <a:latin typeface="Calibri" panose="020F0502020204030204" pitchFamily="34" charset="0"/>
                <a:ea typeface="+mn-ea"/>
                <a:cs typeface="Calibri" panose="020F0502020204030204" pitchFamily="34" charset="0"/>
              </a:defRPr>
            </a:lvl2pPr>
            <a:lvl3pPr marL="914400" indent="0" algn="l" defTabSz="457200" rtl="0" eaLnBrk="1" latinLnBrk="0" hangingPunct="1">
              <a:spcBef>
                <a:spcPts val="1000"/>
              </a:spcBef>
              <a:spcAft>
                <a:spcPts val="0"/>
              </a:spcAft>
              <a:buClr>
                <a:schemeClr val="accent1"/>
              </a:buClr>
              <a:buSzPct val="80000"/>
              <a:buFont typeface="Wingdings 3" charset="2"/>
              <a:buNone/>
              <a:defRPr sz="1200" kern="1200">
                <a:solidFill>
                  <a:srgbClr val="000000"/>
                </a:solidFill>
                <a:latin typeface="Calibri" panose="020F0502020204030204" pitchFamily="34" charset="0"/>
                <a:ea typeface="+mn-ea"/>
                <a:cs typeface="Calibri" panose="020F0502020204030204" pitchFamily="34" charset="0"/>
              </a:defRPr>
            </a:lvl3pPr>
            <a:lvl4pPr marL="1371600" indent="0" algn="l" defTabSz="457200" rtl="0" eaLnBrk="1" latinLnBrk="0" hangingPunct="1">
              <a:spcBef>
                <a:spcPts val="1000"/>
              </a:spcBef>
              <a:spcAft>
                <a:spcPts val="0"/>
              </a:spcAft>
              <a:buClr>
                <a:schemeClr val="accent1"/>
              </a:buClr>
              <a:buSzPct val="80000"/>
              <a:buFont typeface="Wingdings 3" charset="2"/>
              <a:buNone/>
              <a:defRPr sz="1000" kern="1200">
                <a:solidFill>
                  <a:srgbClr val="000000"/>
                </a:solidFill>
                <a:latin typeface="Calibri" panose="020F0502020204030204" pitchFamily="34" charset="0"/>
                <a:ea typeface="+mn-ea"/>
                <a:cs typeface="Calibri" panose="020F0502020204030204" pitchFamily="34" charset="0"/>
              </a:defRPr>
            </a:lvl4pPr>
            <a:lvl5pPr marL="1828800" indent="0" algn="l" defTabSz="457200" rtl="0" eaLnBrk="1" latinLnBrk="0" hangingPunct="1">
              <a:spcBef>
                <a:spcPts val="1000"/>
              </a:spcBef>
              <a:spcAft>
                <a:spcPts val="0"/>
              </a:spcAft>
              <a:buClr>
                <a:schemeClr val="accent1"/>
              </a:buClr>
              <a:buSzPct val="80000"/>
              <a:buFont typeface="Wingdings 3" charset="2"/>
              <a:buNone/>
              <a:defRPr sz="1000" kern="1200">
                <a:solidFill>
                  <a:srgbClr val="000000"/>
                </a:solidFill>
                <a:latin typeface="Calibri" panose="020F0502020204030204" pitchFamily="34" charset="0"/>
                <a:ea typeface="+mn-ea"/>
                <a:cs typeface="Calibri" panose="020F0502020204030204" pitchFamily="34" charset="0"/>
              </a:defRPr>
            </a:lvl5pPr>
            <a:lvl6pPr marL="2286000"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9pPr>
          </a:lstStyle>
          <a:p>
            <a:pPr marL="285750" indent="-285750">
              <a:buFont typeface="Arial" panose="020B0604020202020204" pitchFamily="34" charset="0"/>
              <a:buChar char="•"/>
            </a:pPr>
            <a:r>
              <a:rPr lang="en-US" sz="1800" dirty="0"/>
              <a:t>A </a:t>
            </a:r>
            <a:r>
              <a:rPr lang="en-US" sz="1800" b="1" dirty="0"/>
              <a:t>workplace barrier </a:t>
            </a:r>
            <a:r>
              <a:rPr lang="en-US" sz="1800" dirty="0"/>
              <a:t>is anything physical, architectural, technological or attitudinal, anything that is based on information or communications or anything that is the result of a policy or a practice that hinders the full and equal participation in the workplace of persons with disabilities </a:t>
            </a:r>
          </a:p>
        </p:txBody>
      </p:sp>
      <p:sp>
        <p:nvSpPr>
          <p:cNvPr id="13" name="Title 1">
            <a:extLst>
              <a:ext uri="{FF2B5EF4-FFF2-40B4-BE49-F238E27FC236}">
                <a16:creationId xmlns:a16="http://schemas.microsoft.com/office/drawing/2014/main" id="{5C8FBA1D-C687-9C54-4F25-001BBB6902CA}"/>
              </a:ext>
            </a:extLst>
          </p:cNvPr>
          <p:cNvSpPr txBox="1">
            <a:spLocks/>
          </p:cNvSpPr>
          <p:nvPr/>
        </p:nvSpPr>
        <p:spPr>
          <a:xfrm>
            <a:off x="299356" y="4072749"/>
            <a:ext cx="3556166" cy="500608"/>
          </a:xfrm>
          <a:prstGeom prst="rect">
            <a:avLst/>
          </a:prstGeom>
          <a:solidFill>
            <a:schemeClr val="tx1"/>
          </a:solidFill>
        </p:spPr>
        <p:txBody>
          <a:bodyPr vert="horz" lIns="91440" tIns="45720" rIns="91440" bIns="45720" rtlCol="0" anchor="b">
            <a:normAutofit fontScale="90000" lnSpcReduction="10000"/>
          </a:bodyPr>
          <a:lstStyle>
            <a:lvl1pPr algn="l" defTabSz="457200" rtl="0" eaLnBrk="1" latinLnBrk="0" hangingPunct="1">
              <a:spcBef>
                <a:spcPct val="0"/>
              </a:spcBef>
              <a:buNone/>
              <a:defRPr sz="3200" kern="1200">
                <a:solidFill>
                  <a:srgbClr val="000000"/>
                </a:solidFill>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solidFill>
                  <a:schemeClr val="bg1"/>
                </a:solidFill>
              </a:rPr>
              <a:t>Solutions  </a:t>
            </a:r>
          </a:p>
        </p:txBody>
      </p:sp>
      <p:sp>
        <p:nvSpPr>
          <p:cNvPr id="14" name="Text Placeholder 3">
            <a:extLst>
              <a:ext uri="{FF2B5EF4-FFF2-40B4-BE49-F238E27FC236}">
                <a16:creationId xmlns:a16="http://schemas.microsoft.com/office/drawing/2014/main" id="{55EEFC33-1AE9-DEC6-DB59-DF288D86F9D3}"/>
              </a:ext>
            </a:extLst>
          </p:cNvPr>
          <p:cNvSpPr txBox="1">
            <a:spLocks/>
          </p:cNvSpPr>
          <p:nvPr/>
        </p:nvSpPr>
        <p:spPr>
          <a:xfrm>
            <a:off x="515380" y="4649136"/>
            <a:ext cx="9907590" cy="2128235"/>
          </a:xfrm>
          <a:prstGeom prst="rect">
            <a:avLst/>
          </a:prstGeom>
        </p:spPr>
        <p:txBody>
          <a:bodyPr vert="horz" lIns="91440" tIns="45720" rIns="91440" bIns="45720" rtlCol="0">
            <a:normAutofit fontScale="925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1600" kern="1200">
                <a:solidFill>
                  <a:srgbClr val="000000"/>
                </a:solidFill>
                <a:latin typeface="Calibri" panose="020F0502020204030204" pitchFamily="34" charset="0"/>
                <a:ea typeface="+mn-ea"/>
                <a:cs typeface="Calibri" panose="020F0502020204030204" pitchFamily="34" charset="0"/>
              </a:defRPr>
            </a:lvl1pPr>
            <a:lvl2pPr marL="457200" indent="0" algn="l" defTabSz="457200" rtl="0" eaLnBrk="1" latinLnBrk="0" hangingPunct="1">
              <a:spcBef>
                <a:spcPts val="1000"/>
              </a:spcBef>
              <a:spcAft>
                <a:spcPts val="0"/>
              </a:spcAft>
              <a:buClr>
                <a:schemeClr val="accent1"/>
              </a:buClr>
              <a:buSzPct val="80000"/>
              <a:buFont typeface="Wingdings 3" charset="2"/>
              <a:buNone/>
              <a:defRPr sz="1400" kern="1200">
                <a:solidFill>
                  <a:srgbClr val="000000"/>
                </a:solidFill>
                <a:latin typeface="Calibri" panose="020F0502020204030204" pitchFamily="34" charset="0"/>
                <a:ea typeface="+mn-ea"/>
                <a:cs typeface="Calibri" panose="020F0502020204030204" pitchFamily="34" charset="0"/>
              </a:defRPr>
            </a:lvl2pPr>
            <a:lvl3pPr marL="914400" indent="0" algn="l" defTabSz="457200" rtl="0" eaLnBrk="1" latinLnBrk="0" hangingPunct="1">
              <a:spcBef>
                <a:spcPts val="1000"/>
              </a:spcBef>
              <a:spcAft>
                <a:spcPts val="0"/>
              </a:spcAft>
              <a:buClr>
                <a:schemeClr val="accent1"/>
              </a:buClr>
              <a:buSzPct val="80000"/>
              <a:buFont typeface="Wingdings 3" charset="2"/>
              <a:buNone/>
              <a:defRPr sz="1200" kern="1200">
                <a:solidFill>
                  <a:srgbClr val="000000"/>
                </a:solidFill>
                <a:latin typeface="Calibri" panose="020F0502020204030204" pitchFamily="34" charset="0"/>
                <a:ea typeface="+mn-ea"/>
                <a:cs typeface="Calibri" panose="020F0502020204030204" pitchFamily="34" charset="0"/>
              </a:defRPr>
            </a:lvl3pPr>
            <a:lvl4pPr marL="1371600" indent="0" algn="l" defTabSz="457200" rtl="0" eaLnBrk="1" latinLnBrk="0" hangingPunct="1">
              <a:spcBef>
                <a:spcPts val="1000"/>
              </a:spcBef>
              <a:spcAft>
                <a:spcPts val="0"/>
              </a:spcAft>
              <a:buClr>
                <a:schemeClr val="accent1"/>
              </a:buClr>
              <a:buSzPct val="80000"/>
              <a:buFont typeface="Wingdings 3" charset="2"/>
              <a:buNone/>
              <a:defRPr sz="1000" kern="1200">
                <a:solidFill>
                  <a:srgbClr val="000000"/>
                </a:solidFill>
                <a:latin typeface="Calibri" panose="020F0502020204030204" pitchFamily="34" charset="0"/>
                <a:ea typeface="+mn-ea"/>
                <a:cs typeface="Calibri" panose="020F0502020204030204" pitchFamily="34" charset="0"/>
              </a:defRPr>
            </a:lvl4pPr>
            <a:lvl5pPr marL="1828800" indent="0" algn="l" defTabSz="457200" rtl="0" eaLnBrk="1" latinLnBrk="0" hangingPunct="1">
              <a:spcBef>
                <a:spcPts val="1000"/>
              </a:spcBef>
              <a:spcAft>
                <a:spcPts val="0"/>
              </a:spcAft>
              <a:buClr>
                <a:schemeClr val="accent1"/>
              </a:buClr>
              <a:buSzPct val="80000"/>
              <a:buFont typeface="Wingdings 3" charset="2"/>
              <a:buNone/>
              <a:defRPr sz="1000" kern="1200">
                <a:solidFill>
                  <a:srgbClr val="000000"/>
                </a:solidFill>
                <a:latin typeface="Calibri" panose="020F0502020204030204" pitchFamily="34" charset="0"/>
                <a:ea typeface="+mn-ea"/>
                <a:cs typeface="Calibri" panose="020F0502020204030204" pitchFamily="34" charset="0"/>
              </a:defRPr>
            </a:lvl5pPr>
            <a:lvl6pPr marL="2286000"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9pPr>
          </a:lstStyle>
          <a:p>
            <a:pPr algn="l">
              <a:lnSpc>
                <a:spcPct val="110000"/>
              </a:lnSpc>
              <a:spcBef>
                <a:spcPts val="0"/>
              </a:spcBef>
            </a:pPr>
            <a:r>
              <a:rPr lang="en-US" sz="1900" b="1" dirty="0"/>
              <a:t>Solutions</a:t>
            </a:r>
            <a:r>
              <a:rPr lang="en-US" sz="1900" dirty="0"/>
              <a:t> are devices, software, measures or services that address barriers faced by individuals with disabilities in work situations</a:t>
            </a:r>
          </a:p>
          <a:p>
            <a:pPr marL="285750" indent="-285750" algn="l">
              <a:lnSpc>
                <a:spcPct val="110000"/>
              </a:lnSpc>
              <a:spcBef>
                <a:spcPts val="0"/>
              </a:spcBef>
              <a:buFont typeface="Arial" panose="020B0604020202020204" pitchFamily="34" charset="0"/>
              <a:buChar char="•"/>
            </a:pPr>
            <a:r>
              <a:rPr lang="en-US" sz="1900" dirty="0"/>
              <a:t>Equip employees to succeed at their job</a:t>
            </a:r>
          </a:p>
          <a:p>
            <a:pPr marL="285750" indent="-285750" algn="l">
              <a:lnSpc>
                <a:spcPct val="110000"/>
              </a:lnSpc>
              <a:spcBef>
                <a:spcPts val="0"/>
              </a:spcBef>
              <a:buFont typeface="Arial" panose="020B0604020202020204" pitchFamily="34" charset="0"/>
              <a:buChar char="•"/>
            </a:pPr>
            <a:r>
              <a:rPr lang="en-US" sz="1900" dirty="0"/>
              <a:t>Take into account the unique needs and skills of the individual and organizational requirements</a:t>
            </a:r>
          </a:p>
          <a:p>
            <a:pPr marL="285750" indent="-285750" algn="l">
              <a:lnSpc>
                <a:spcPct val="110000"/>
              </a:lnSpc>
              <a:spcBef>
                <a:spcPts val="0"/>
              </a:spcBef>
              <a:buFont typeface="Arial" panose="020B0604020202020204" pitchFamily="34" charset="0"/>
              <a:buChar char="•"/>
            </a:pPr>
            <a:r>
              <a:rPr lang="en-US" sz="1900" dirty="0"/>
              <a:t>Are often mainstream tools or measures</a:t>
            </a:r>
          </a:p>
          <a:p>
            <a:pPr marL="285750" indent="-285750" algn="l">
              <a:lnSpc>
                <a:spcPct val="110000"/>
              </a:lnSpc>
              <a:spcBef>
                <a:spcPts val="0"/>
              </a:spcBef>
              <a:buFont typeface="Arial" panose="020B0604020202020204" pitchFamily="34" charset="0"/>
              <a:buChar char="•"/>
            </a:pPr>
            <a:r>
              <a:rPr lang="en-US" sz="1900" dirty="0"/>
              <a:t>Adapt or replace tools provided to employees, in order to “level the playing field”</a:t>
            </a:r>
          </a:p>
          <a:p>
            <a:pPr marL="285750" indent="-285750" algn="l">
              <a:lnSpc>
                <a:spcPct val="110000"/>
              </a:lnSpc>
              <a:spcBef>
                <a:spcPts val="0"/>
              </a:spcBef>
              <a:buFont typeface="Arial" panose="020B0604020202020204" pitchFamily="34" charset="0"/>
              <a:buChar char="•"/>
            </a:pPr>
            <a:r>
              <a:rPr lang="en-US" sz="1900" dirty="0"/>
              <a:t>May include training</a:t>
            </a:r>
          </a:p>
          <a:p>
            <a:endParaRPr lang="en-US" sz="1700" dirty="0"/>
          </a:p>
        </p:txBody>
      </p:sp>
      <p:sp>
        <p:nvSpPr>
          <p:cNvPr id="5" name="Slide Number Placeholder 4">
            <a:extLst>
              <a:ext uri="{FF2B5EF4-FFF2-40B4-BE49-F238E27FC236}">
                <a16:creationId xmlns:a16="http://schemas.microsoft.com/office/drawing/2014/main" id="{D0F3F0F1-FCFA-5218-0971-922F3B259EC1}"/>
              </a:ext>
            </a:extLst>
          </p:cNvPr>
          <p:cNvSpPr>
            <a:spLocks noGrp="1"/>
          </p:cNvSpPr>
          <p:nvPr>
            <p:ph type="sldNum" sz="quarter" idx="12"/>
          </p:nvPr>
        </p:nvSpPr>
        <p:spPr>
          <a:xfrm>
            <a:off x="8976320" y="6332619"/>
            <a:ext cx="683339" cy="365125"/>
          </a:xfrm>
        </p:spPr>
        <p:txBody>
          <a:bodyPr/>
          <a:lstStyle/>
          <a:p>
            <a:fld id="{18693F59-BE33-456A-A9F8-F650109EA3E9}" type="slidenum">
              <a:rPr lang="en-CA" smtClean="0"/>
              <a:t>7</a:t>
            </a:fld>
            <a:endParaRPr lang="en-CA" dirty="0"/>
          </a:p>
        </p:txBody>
      </p:sp>
    </p:spTree>
    <p:extLst>
      <p:ext uri="{BB962C8B-B14F-4D97-AF65-F5344CB8AC3E}">
        <p14:creationId xmlns:p14="http://schemas.microsoft.com/office/powerpoint/2010/main" val="33320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9DF93-69A2-4065-A703-9A143FCF222E}"/>
              </a:ext>
              <a:ext uri="{C183D7F6-B498-43B3-948B-1728B52AA6E4}">
                <adec:decorative xmlns:adec="http://schemas.microsoft.com/office/drawing/2017/decorative" val="0"/>
              </a:ext>
            </a:extLst>
          </p:cNvPr>
          <p:cNvSpPr>
            <a:spLocks noGrp="1"/>
          </p:cNvSpPr>
          <p:nvPr>
            <p:ph type="title"/>
          </p:nvPr>
        </p:nvSpPr>
        <p:spPr>
          <a:xfrm>
            <a:off x="89274" y="190979"/>
            <a:ext cx="11549389" cy="493212"/>
          </a:xfrm>
          <a:ln w="38100">
            <a:noFill/>
          </a:ln>
        </p:spPr>
        <p:txBody>
          <a:bodyPr>
            <a:noAutofit/>
          </a:bodyPr>
          <a:lstStyle/>
          <a:p>
            <a:r>
              <a:rPr lang="en-US" sz="3000" b="1" dirty="0">
                <a:latin typeface="Calibri Light" panose="020F0302020204030204" pitchFamily="34" charset="0"/>
                <a:cs typeface="Calibri Light" panose="020F0302020204030204" pitchFamily="34" charset="0"/>
              </a:rPr>
              <a:t>How to use the GC Workplace Accessibility Passport </a:t>
            </a:r>
            <a:endParaRPr lang="en-CA" sz="3000" b="1" dirty="0">
              <a:latin typeface="Calibri Light" panose="020F0302020204030204" pitchFamily="34" charset="0"/>
              <a:cs typeface="Calibri Light" panose="020F0302020204030204" pitchFamily="34" charset="0"/>
            </a:endParaRPr>
          </a:p>
        </p:txBody>
      </p:sp>
      <p:sp>
        <p:nvSpPr>
          <p:cNvPr id="11" name="Content Placeholder 2">
            <a:extLst>
              <a:ext uri="{FF2B5EF4-FFF2-40B4-BE49-F238E27FC236}">
                <a16:creationId xmlns:a16="http://schemas.microsoft.com/office/drawing/2014/main" id="{CFE9D223-4EC7-4BFE-BF22-FC669592ADE7}"/>
              </a:ext>
            </a:extLst>
          </p:cNvPr>
          <p:cNvSpPr txBox="1">
            <a:spLocks/>
          </p:cNvSpPr>
          <p:nvPr/>
        </p:nvSpPr>
        <p:spPr>
          <a:xfrm>
            <a:off x="3437553" y="768338"/>
            <a:ext cx="5286739" cy="1472530"/>
          </a:xfrm>
          <a:prstGeom prst="rect">
            <a:avLst/>
          </a:prstGeom>
          <a:noFill/>
          <a:ln w="25400">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marL="342900" marR="0" indent="-342900">
              <a:spcBef>
                <a:spcPts val="0"/>
              </a:spcBef>
              <a:spcAft>
                <a:spcPts val="800"/>
              </a:spcAft>
              <a:buFont typeface="+mj-lt"/>
              <a:buAutoNum type="arabicPeriod"/>
            </a:pPr>
            <a:r>
              <a:rPr lang="en-US" sz="1800" b="1" dirty="0">
                <a:effectLst/>
                <a:latin typeface="Arial" panose="020B0604020202020204" pitchFamily="34" charset="0"/>
                <a:ea typeface="Calibri" panose="020F0502020204030204" pitchFamily="34" charset="0"/>
                <a:cs typeface="Times New Roman" panose="02020603050405020304" pitchFamily="18" charset="0"/>
              </a:rPr>
              <a:t>Understand job responsibilities</a:t>
            </a:r>
          </a:p>
          <a:p>
            <a:pPr marL="342900" marR="0" indent="-342900">
              <a:spcBef>
                <a:spcPts val="0"/>
              </a:spcBef>
              <a:spcAft>
                <a:spcPts val="800"/>
              </a:spcAft>
              <a:buFont typeface="+mj-lt"/>
              <a:buAutoNum type="arabicPeriod"/>
            </a:pPr>
            <a:r>
              <a:rPr lang="en-US" sz="1800" b="1" dirty="0">
                <a:effectLst/>
                <a:latin typeface="Arial" panose="020B0604020202020204" pitchFamily="34" charset="0"/>
                <a:ea typeface="Calibri" panose="020F0502020204030204" pitchFamily="34" charset="0"/>
                <a:cs typeface="Times New Roman" panose="02020603050405020304" pitchFamily="18" charset="0"/>
              </a:rPr>
              <a:t>Describe barriers </a:t>
            </a:r>
          </a:p>
          <a:p>
            <a:pPr marL="342900" marR="0" indent="-342900">
              <a:spcBef>
                <a:spcPts val="0"/>
              </a:spcBef>
              <a:spcAft>
                <a:spcPts val="800"/>
              </a:spcAft>
              <a:buFont typeface="+mj-lt"/>
              <a:buAutoNum type="arabicPeriod"/>
            </a:pPr>
            <a:r>
              <a:rPr lang="en-US" sz="1800" b="1" dirty="0">
                <a:effectLst/>
                <a:latin typeface="Arial" panose="020B0604020202020204" pitchFamily="34" charset="0"/>
                <a:ea typeface="Calibri" panose="020F0502020204030204" pitchFamily="34" charset="0"/>
                <a:cs typeface="Times New Roman" panose="02020603050405020304" pitchFamily="18" charset="0"/>
              </a:rPr>
              <a:t>Start a conversation with the manager</a:t>
            </a:r>
          </a:p>
          <a:p>
            <a:pPr marL="342900" marR="0" indent="-342900">
              <a:spcBef>
                <a:spcPts val="0"/>
              </a:spcBef>
              <a:spcAft>
                <a:spcPts val="800"/>
              </a:spcAft>
              <a:buFont typeface="+mj-lt"/>
              <a:buAutoNum type="arabicPeriod"/>
            </a:pPr>
            <a:r>
              <a:rPr lang="en-US" sz="1800" b="1" dirty="0">
                <a:effectLst/>
                <a:latin typeface="Arial" panose="020B0604020202020204" pitchFamily="34" charset="0"/>
                <a:ea typeface="Calibri" panose="020F0502020204030204" pitchFamily="34" charset="0"/>
                <a:cs typeface="Times New Roman" panose="02020603050405020304" pitchFamily="18" charset="0"/>
              </a:rPr>
              <a:t>Discuss potential solutions</a:t>
            </a:r>
          </a:p>
        </p:txBody>
      </p:sp>
      <p:sp>
        <p:nvSpPr>
          <p:cNvPr id="3" name="Content Placeholder 2">
            <a:extLst>
              <a:ext uri="{FF2B5EF4-FFF2-40B4-BE49-F238E27FC236}">
                <a16:creationId xmlns:a16="http://schemas.microsoft.com/office/drawing/2014/main" id="{BC83CE88-E068-49D4-B0F8-BBFB7E007980}"/>
              </a:ext>
            </a:extLst>
          </p:cNvPr>
          <p:cNvSpPr>
            <a:spLocks noGrp="1"/>
          </p:cNvSpPr>
          <p:nvPr>
            <p:ph idx="1"/>
          </p:nvPr>
        </p:nvSpPr>
        <p:spPr>
          <a:xfrm>
            <a:off x="221189" y="2406157"/>
            <a:ext cx="5574770" cy="3447155"/>
          </a:xfrm>
          <a:solidFill>
            <a:schemeClr val="tx1"/>
          </a:solidFill>
        </p:spPr>
        <p:txBody>
          <a:bodyPr vert="horz" lIns="91440" tIns="45720" rIns="91440" bIns="45720" rtlCol="0" anchor="t">
            <a:normAutofit/>
          </a:bodyPr>
          <a:lstStyle/>
          <a:p>
            <a:pPr marL="0" marR="0" indent="0">
              <a:spcBef>
                <a:spcPts val="0"/>
              </a:spcBef>
              <a:spcAft>
                <a:spcPts val="800"/>
              </a:spcAft>
              <a:buClrTx/>
              <a:buNone/>
            </a:pPr>
            <a:r>
              <a:rPr lang="en-US" sz="1800" b="1"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PATH 1 – solutions are identified</a:t>
            </a:r>
          </a:p>
          <a:p>
            <a:pPr marL="457200" marR="0" indent="-457200">
              <a:spcBef>
                <a:spcPts val="0"/>
              </a:spcBef>
              <a:spcAft>
                <a:spcPts val="800"/>
              </a:spcAft>
              <a:buClrTx/>
              <a:buSzPct val="100000"/>
              <a:buFont typeface="+mj-lt"/>
              <a:buAutoNum type="arabicPeriod" startAt="5"/>
            </a:pPr>
            <a:r>
              <a:rPr lang="en-US" sz="1800" b="1"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If solutions are identified and employee and manager agree…</a:t>
            </a:r>
            <a:endParaRPr lang="en-US" sz="1800" b="1" dirty="0">
              <a:solidFill>
                <a:schemeClr val="bg1">
                  <a:lumMod val="95000"/>
                </a:schemeClr>
              </a:solidFill>
              <a:latin typeface="Arial" panose="020B0604020202020204" pitchFamily="34" charset="0"/>
              <a:ea typeface="Calibri" panose="020F0502020204030204" pitchFamily="34" charset="0"/>
              <a:cs typeface="Times New Roman" panose="02020603050405020304" pitchFamily="18" charset="0"/>
            </a:endParaRPr>
          </a:p>
          <a:p>
            <a:pPr marL="457200" marR="0" indent="-457200">
              <a:spcBef>
                <a:spcPts val="0"/>
              </a:spcBef>
              <a:spcAft>
                <a:spcPts val="800"/>
              </a:spcAft>
              <a:buClrTx/>
              <a:buSzPct val="100000"/>
              <a:buFont typeface="+mj-lt"/>
              <a:buAutoNum type="arabicPeriod" startAt="5"/>
            </a:pPr>
            <a:r>
              <a:rPr lang="en-US" sz="180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Employee completes the Passport</a:t>
            </a:r>
          </a:p>
          <a:p>
            <a:pPr marL="457200" marR="0" indent="-457200">
              <a:spcBef>
                <a:spcPts val="0"/>
              </a:spcBef>
              <a:spcAft>
                <a:spcPts val="800"/>
              </a:spcAft>
              <a:buClrTx/>
              <a:buSzPct val="100000"/>
              <a:buFont typeface="+mj-lt"/>
              <a:buAutoNum type="arabicPeriod" startAt="5"/>
            </a:pPr>
            <a:r>
              <a:rPr lang="en-US" sz="180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Employee signs</a:t>
            </a:r>
          </a:p>
          <a:p>
            <a:pPr marL="457200" marR="0" indent="-457200">
              <a:spcBef>
                <a:spcPts val="0"/>
              </a:spcBef>
              <a:spcAft>
                <a:spcPts val="800"/>
              </a:spcAft>
              <a:buClrTx/>
              <a:buSzPct val="100000"/>
              <a:buFont typeface="+mj-lt"/>
              <a:buAutoNum type="arabicPeriod" startAt="5"/>
            </a:pPr>
            <a:r>
              <a:rPr lang="en-US" sz="180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Manager signs on behalf of the organization</a:t>
            </a:r>
          </a:p>
          <a:p>
            <a:pPr marL="457200" marR="0" indent="-457200">
              <a:spcBef>
                <a:spcPts val="0"/>
              </a:spcBef>
              <a:spcAft>
                <a:spcPts val="800"/>
              </a:spcAft>
              <a:buClrTx/>
              <a:buSzPct val="100000"/>
              <a:buFont typeface="+mj-lt"/>
              <a:buAutoNum type="arabicPeriod" startAt="5"/>
            </a:pPr>
            <a:r>
              <a:rPr lang="en-US" sz="180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Manager takes action to implement the Passport agreement</a:t>
            </a:r>
          </a:p>
        </p:txBody>
      </p:sp>
      <p:sp>
        <p:nvSpPr>
          <p:cNvPr id="12" name="Content Placeholder 2">
            <a:extLst>
              <a:ext uri="{FF2B5EF4-FFF2-40B4-BE49-F238E27FC236}">
                <a16:creationId xmlns:a16="http://schemas.microsoft.com/office/drawing/2014/main" id="{1159B660-F3E9-4625-8F76-AF1294A718CB}"/>
              </a:ext>
            </a:extLst>
          </p:cNvPr>
          <p:cNvSpPr txBox="1">
            <a:spLocks/>
          </p:cNvSpPr>
          <p:nvPr/>
        </p:nvSpPr>
        <p:spPr>
          <a:xfrm>
            <a:off x="6096000" y="2406157"/>
            <a:ext cx="5718786" cy="3447155"/>
          </a:xfrm>
          <a:prstGeom prst="rect">
            <a:avLst/>
          </a:prstGeom>
          <a:solidFill>
            <a:srgbClr val="086C9B"/>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marL="0" marR="0" indent="0">
              <a:spcBef>
                <a:spcPts val="0"/>
              </a:spcBef>
              <a:spcAft>
                <a:spcPts val="800"/>
              </a:spcAft>
              <a:buNone/>
            </a:pPr>
            <a:r>
              <a:rPr lang="en-US" sz="1800" b="1" dirty="0">
                <a:solidFill>
                  <a:schemeClr val="bg1"/>
                </a:solidFill>
                <a:latin typeface="Arial" panose="020B0604020202020204" pitchFamily="34" charset="0"/>
                <a:cs typeface="Times New Roman" panose="02020603050405020304" pitchFamily="18" charset="0"/>
              </a:rPr>
              <a:t>PATH 2 – no agreement on solution</a:t>
            </a:r>
          </a:p>
          <a:p>
            <a:pPr marL="342900" marR="0" indent="-342900">
              <a:spcBef>
                <a:spcPts val="0"/>
              </a:spcBef>
              <a:spcAft>
                <a:spcPts val="800"/>
              </a:spcAft>
              <a:buAutoNum type="arabicPeriod" startAt="5"/>
            </a:pPr>
            <a:r>
              <a:rPr lang="en-US" sz="1800" b="1" dirty="0">
                <a:solidFill>
                  <a:schemeClr val="bg1"/>
                </a:solidFill>
                <a:latin typeface="Arial" panose="020B0604020202020204" pitchFamily="34" charset="0"/>
                <a:cs typeface="Times New Roman" panose="02020603050405020304" pitchFamily="18" charset="0"/>
              </a:rPr>
              <a:t>If there is no agreement on the solution…</a:t>
            </a:r>
          </a:p>
          <a:p>
            <a:pPr marL="342900" marR="0" indent="-342900">
              <a:spcBef>
                <a:spcPts val="0"/>
              </a:spcBef>
              <a:spcAft>
                <a:spcPts val="800"/>
              </a:spcAft>
              <a:buAutoNum type="arabicPeriod" startAt="5"/>
            </a:pPr>
            <a:r>
              <a:rPr lang="en-US" sz="1800" dirty="0">
                <a:solidFill>
                  <a:schemeClr val="bg1"/>
                </a:solidFill>
                <a:latin typeface="Arial" panose="020B0604020202020204" pitchFamily="34" charset="0"/>
                <a:cs typeface="Times New Roman" panose="02020603050405020304" pitchFamily="18" charset="0"/>
              </a:rPr>
              <a:t>In collaboration with the employee, manager consults departmental or external workplace accommodation expert</a:t>
            </a:r>
          </a:p>
          <a:p>
            <a:pPr marL="342900" marR="0" indent="-342900">
              <a:spcBef>
                <a:spcPts val="0"/>
              </a:spcBef>
              <a:spcAft>
                <a:spcPts val="800"/>
              </a:spcAft>
              <a:buAutoNum type="arabicPeriod" startAt="5"/>
            </a:pPr>
            <a:r>
              <a:rPr lang="en-US" sz="1800" dirty="0">
                <a:solidFill>
                  <a:schemeClr val="bg1"/>
                </a:solidFill>
                <a:latin typeface="Arial" panose="020B0604020202020204" pitchFamily="34" charset="0"/>
                <a:cs typeface="Times New Roman" panose="02020603050405020304" pitchFamily="18" charset="0"/>
              </a:rPr>
              <a:t>Employee-centered informal or formal needs assessment results in recommended solution(s)</a:t>
            </a:r>
          </a:p>
          <a:p>
            <a:pPr marL="342900" marR="0" indent="-342900">
              <a:spcBef>
                <a:spcPts val="0"/>
              </a:spcBef>
              <a:spcAft>
                <a:spcPts val="800"/>
              </a:spcAft>
              <a:buAutoNum type="arabicPeriod" startAt="5"/>
            </a:pPr>
            <a:r>
              <a:rPr lang="en-US" sz="1800" dirty="0">
                <a:solidFill>
                  <a:schemeClr val="bg1"/>
                </a:solidFill>
                <a:latin typeface="Arial" panose="020B0604020202020204" pitchFamily="34" charset="0"/>
                <a:cs typeface="Times New Roman" panose="02020603050405020304" pitchFamily="18" charset="0"/>
              </a:rPr>
              <a:t>Employee completes and signs the Passport</a:t>
            </a:r>
          </a:p>
          <a:p>
            <a:pPr marL="342900" marR="0" indent="-342900">
              <a:spcBef>
                <a:spcPts val="0"/>
              </a:spcBef>
              <a:spcAft>
                <a:spcPts val="800"/>
              </a:spcAft>
              <a:buAutoNum type="arabicPeriod" startAt="5"/>
            </a:pPr>
            <a:r>
              <a:rPr lang="en-US" sz="1800" dirty="0">
                <a:solidFill>
                  <a:schemeClr val="bg1"/>
                </a:solidFill>
                <a:latin typeface="Arial" panose="020B0604020202020204" pitchFamily="34" charset="0"/>
                <a:cs typeface="Times New Roman" panose="02020603050405020304" pitchFamily="18" charset="0"/>
              </a:rPr>
              <a:t>Manager signs on behalf of the organization and actions the Passport agreement</a:t>
            </a:r>
          </a:p>
        </p:txBody>
      </p:sp>
      <p:sp>
        <p:nvSpPr>
          <p:cNvPr id="5" name="Content Placeholder 2">
            <a:extLst>
              <a:ext uri="{FF2B5EF4-FFF2-40B4-BE49-F238E27FC236}">
                <a16:creationId xmlns:a16="http://schemas.microsoft.com/office/drawing/2014/main" id="{181DD7C9-C62F-8383-ADEC-AD8C2ECBC467}"/>
              </a:ext>
            </a:extLst>
          </p:cNvPr>
          <p:cNvSpPr txBox="1">
            <a:spLocks/>
          </p:cNvSpPr>
          <p:nvPr/>
        </p:nvSpPr>
        <p:spPr>
          <a:xfrm>
            <a:off x="3901750" y="6111851"/>
            <a:ext cx="3924436" cy="555170"/>
          </a:xfrm>
          <a:prstGeom prst="rect">
            <a:avLst/>
          </a:prstGeom>
          <a:noFill/>
          <a:ln w="25400">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marL="342900" marR="0" indent="-342900">
              <a:spcBef>
                <a:spcPts val="0"/>
              </a:spcBef>
              <a:spcAft>
                <a:spcPts val="800"/>
              </a:spcAft>
              <a:buFont typeface="+mj-lt"/>
              <a:buAutoNum type="arabicPeriod" startAt="10"/>
            </a:pPr>
            <a:r>
              <a:rPr lang="en-US" sz="2000" b="1" dirty="0">
                <a:effectLst/>
                <a:latin typeface="Arial" panose="020B0604020202020204" pitchFamily="34" charset="0"/>
                <a:ea typeface="Calibri" panose="020F0502020204030204" pitchFamily="34" charset="0"/>
                <a:cs typeface="Times New Roman" panose="02020603050405020304" pitchFamily="18" charset="0"/>
              </a:rPr>
              <a:t> Solutions are in place</a:t>
            </a:r>
          </a:p>
        </p:txBody>
      </p:sp>
      <p:sp>
        <p:nvSpPr>
          <p:cNvPr id="4" name="Slide Number Placeholder 3">
            <a:extLst>
              <a:ext uri="{FF2B5EF4-FFF2-40B4-BE49-F238E27FC236}">
                <a16:creationId xmlns:a16="http://schemas.microsoft.com/office/drawing/2014/main" id="{3C1F3465-F0A4-49F3-976C-63305AE396DA}"/>
              </a:ext>
              <a:ext uri="{C183D7F6-B498-43B3-948B-1728B52AA6E4}">
                <adec:decorative xmlns:adec="http://schemas.microsoft.com/office/drawing/2017/decorative" val="1"/>
              </a:ext>
            </a:extLst>
          </p:cNvPr>
          <p:cNvSpPr>
            <a:spLocks noGrp="1"/>
          </p:cNvSpPr>
          <p:nvPr>
            <p:ph type="sldNum" sz="quarter" idx="12"/>
          </p:nvPr>
        </p:nvSpPr>
        <p:spPr>
          <a:xfrm>
            <a:off x="8860041" y="6376242"/>
            <a:ext cx="683339" cy="365125"/>
          </a:xfrm>
        </p:spPr>
        <p:txBody>
          <a:bodyPr/>
          <a:lstStyle/>
          <a:p>
            <a:fld id="{18693F59-BE33-456A-A9F8-F650109EA3E9}" type="slidenum">
              <a:rPr lang="en-CA" smtClean="0"/>
              <a:t>8</a:t>
            </a:fld>
            <a:endParaRPr lang="en-CA" dirty="0"/>
          </a:p>
        </p:txBody>
      </p:sp>
    </p:spTree>
    <p:extLst>
      <p:ext uri="{BB962C8B-B14F-4D97-AF65-F5344CB8AC3E}">
        <p14:creationId xmlns:p14="http://schemas.microsoft.com/office/powerpoint/2010/main" val="3460724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1301DED-E083-AEB2-90B6-C01FABA404B5}"/>
              </a:ext>
            </a:extLst>
          </p:cNvPr>
          <p:cNvSpPr>
            <a:spLocks noGrp="1"/>
          </p:cNvSpPr>
          <p:nvPr>
            <p:ph type="title"/>
          </p:nvPr>
        </p:nvSpPr>
        <p:spPr/>
        <p:txBody>
          <a:bodyPr>
            <a:normAutofit fontScale="90000"/>
          </a:bodyPr>
          <a:lstStyle/>
          <a:p>
            <a:r>
              <a:rPr lang="en-CA" sz="3600" b="1" dirty="0">
                <a:latin typeface="Calibri" panose="020F0502020204030204" pitchFamily="34" charset="0"/>
                <a:cs typeface="Calibri" panose="020F0502020204030204" pitchFamily="34" charset="0"/>
              </a:rPr>
              <a:t>Signing and Updating the Passport Agreement </a:t>
            </a:r>
            <a:endParaRPr lang="en-US" dirty="0"/>
          </a:p>
        </p:txBody>
      </p:sp>
      <p:sp>
        <p:nvSpPr>
          <p:cNvPr id="7" name="Content Placeholder 6">
            <a:extLst>
              <a:ext uri="{FF2B5EF4-FFF2-40B4-BE49-F238E27FC236}">
                <a16:creationId xmlns:a16="http://schemas.microsoft.com/office/drawing/2014/main" id="{45BE4159-9974-AACA-F2BC-B1278364D59A}"/>
              </a:ext>
            </a:extLst>
          </p:cNvPr>
          <p:cNvSpPr>
            <a:spLocks noGrp="1"/>
          </p:cNvSpPr>
          <p:nvPr>
            <p:ph idx="1"/>
          </p:nvPr>
        </p:nvSpPr>
        <p:spPr/>
        <p:txBody>
          <a:bodyPr>
            <a:normAutofit fontScale="85000" lnSpcReduction="10000"/>
          </a:bodyPr>
          <a:lstStyle/>
          <a:p>
            <a:pPr marL="0" indent="0">
              <a:buNone/>
            </a:pPr>
            <a:r>
              <a:rPr lang="en-US" sz="2700" b="1" dirty="0">
                <a:latin typeface="Calibri" panose="020F0502020204030204" pitchFamily="34" charset="0"/>
                <a:cs typeface="Calibri" panose="020F0502020204030204" pitchFamily="34" charset="0"/>
              </a:rPr>
              <a:t>The Passport is an agreement between an employee and their manager</a:t>
            </a:r>
          </a:p>
          <a:p>
            <a:pPr marL="0" indent="0">
              <a:buNone/>
            </a:pPr>
            <a:r>
              <a:rPr lang="en-US" sz="2700" b="1" dirty="0">
                <a:latin typeface="Calibri" panose="020F0502020204030204" pitchFamily="34" charset="0"/>
                <a:cs typeface="Calibri" panose="020F0502020204030204" pitchFamily="34" charset="0"/>
              </a:rPr>
              <a:t>Manager agrees </a:t>
            </a:r>
            <a:r>
              <a:rPr lang="en-US" sz="2700" dirty="0">
                <a:latin typeface="Calibri" panose="020F0502020204030204" pitchFamily="34" charset="0"/>
                <a:cs typeface="Calibri" panose="020F0502020204030204" pitchFamily="34" charset="0"/>
              </a:rPr>
              <a:t>to secure identified solutions and regularly check in on their effectiveness </a:t>
            </a:r>
          </a:p>
          <a:p>
            <a:pPr marL="0" indent="0">
              <a:buNone/>
            </a:pPr>
            <a:r>
              <a:rPr lang="en-US" sz="2700" b="1" dirty="0"/>
              <a:t>Employee commits </a:t>
            </a:r>
            <a:r>
              <a:rPr lang="en-US" sz="2700" dirty="0"/>
              <a:t>to</a:t>
            </a:r>
            <a:r>
              <a:rPr lang="en-US" sz="2700" b="1" dirty="0"/>
              <a:t> </a:t>
            </a:r>
            <a:r>
              <a:rPr lang="en-US" sz="2700" dirty="0"/>
              <a:t>use identified solutions to fulfill their job responsibilities and promptly inform manager of any new or evolving requirements</a:t>
            </a:r>
          </a:p>
          <a:p>
            <a:pPr marL="0" indent="0">
              <a:buNone/>
            </a:pPr>
            <a:r>
              <a:rPr lang="en-US" sz="2700" b="1" dirty="0">
                <a:latin typeface="Calibri" panose="020F0502020204030204" pitchFamily="34" charset="0"/>
                <a:cs typeface="Calibri" panose="020F0502020204030204" pitchFamily="34" charset="0"/>
              </a:rPr>
              <a:t>The Passport </a:t>
            </a:r>
            <a:r>
              <a:rPr lang="en-US" sz="2700" dirty="0"/>
              <a:t>does not require approvals </a:t>
            </a:r>
          </a:p>
          <a:p>
            <a:pPr marL="0" indent="0">
              <a:buNone/>
            </a:pPr>
            <a:r>
              <a:rPr lang="en-US" sz="2700" b="1" dirty="0">
                <a:latin typeface="Calibri" panose="020F0502020204030204" pitchFamily="34" charset="0"/>
                <a:cs typeface="Calibri" panose="020F0502020204030204" pitchFamily="34" charset="0"/>
              </a:rPr>
              <a:t>It is updated </a:t>
            </a:r>
            <a:r>
              <a:rPr lang="en-US" sz="2700" dirty="0">
                <a:latin typeface="Calibri" panose="020F0502020204030204" pitchFamily="34" charset="0"/>
                <a:cs typeface="Calibri" panose="020F0502020204030204" pitchFamily="34" charset="0"/>
              </a:rPr>
              <a:t>o</a:t>
            </a:r>
            <a:r>
              <a:rPr lang="en-US" sz="2700" dirty="0"/>
              <a:t>n a regular basis or when circumstances change </a:t>
            </a:r>
          </a:p>
          <a:p>
            <a:pPr marL="0" indent="0">
              <a:buNone/>
            </a:pPr>
            <a:r>
              <a:rPr lang="en-US" sz="2700" b="1" dirty="0"/>
              <a:t>It is the basis for conversations with a new manager</a:t>
            </a:r>
            <a:r>
              <a:rPr lang="en-US" sz="2700" dirty="0"/>
              <a:t>, to avoid renegotiating workplace accommodation that still meets employee needs</a:t>
            </a:r>
          </a:p>
          <a:p>
            <a:pPr marL="0" indent="0">
              <a:buNone/>
            </a:pPr>
            <a:r>
              <a:rPr lang="en-US" sz="2700" b="1" dirty="0">
                <a:solidFill>
                  <a:srgbClr val="000000"/>
                </a:solidFill>
                <a:latin typeface="Calibri" panose="020F0502020204030204" pitchFamily="34" charset="0"/>
                <a:cs typeface="Calibri" panose="020F0502020204030204" pitchFamily="34" charset="0"/>
              </a:rPr>
              <a:t>It facilitates </a:t>
            </a:r>
            <a:r>
              <a:rPr lang="en-US" sz="2700" dirty="0">
                <a:solidFill>
                  <a:srgbClr val="000000"/>
                </a:solidFill>
                <a:latin typeface="Calibri" panose="020F0502020204030204" pitchFamily="34" charset="0"/>
                <a:cs typeface="Calibri" panose="020F0502020204030204" pitchFamily="34" charset="0"/>
              </a:rPr>
              <a:t>the transfer of adaptive devices between organizations</a:t>
            </a:r>
          </a:p>
          <a:p>
            <a:pPr marL="0" indent="0">
              <a:buNone/>
            </a:pPr>
            <a:endParaRPr lang="en-US" dirty="0"/>
          </a:p>
        </p:txBody>
      </p:sp>
      <p:sp>
        <p:nvSpPr>
          <p:cNvPr id="5" name="Slide Number Placeholder 4">
            <a:extLst>
              <a:ext uri="{FF2B5EF4-FFF2-40B4-BE49-F238E27FC236}">
                <a16:creationId xmlns:a16="http://schemas.microsoft.com/office/drawing/2014/main" id="{4262D459-F362-9BDA-FC2A-22301DA992A1}"/>
              </a:ext>
            </a:extLst>
          </p:cNvPr>
          <p:cNvSpPr>
            <a:spLocks noGrp="1"/>
          </p:cNvSpPr>
          <p:nvPr>
            <p:ph type="sldNum" sz="quarter" idx="12"/>
          </p:nvPr>
        </p:nvSpPr>
        <p:spPr/>
        <p:txBody>
          <a:bodyPr/>
          <a:lstStyle/>
          <a:p>
            <a:fld id="{18693F59-BE33-456A-A9F8-F650109EA3E9}" type="slidenum">
              <a:rPr lang="en-CA" smtClean="0"/>
              <a:t>9</a:t>
            </a:fld>
            <a:endParaRPr lang="en-CA" dirty="0"/>
          </a:p>
        </p:txBody>
      </p:sp>
    </p:spTree>
    <p:extLst>
      <p:ext uri="{BB962C8B-B14F-4D97-AF65-F5344CB8AC3E}">
        <p14:creationId xmlns:p14="http://schemas.microsoft.com/office/powerpoint/2010/main" val="41885085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6756366|-13593164|-13155766|-3334100|-3351552|Treasury Board&quot;,&quot;Id&quot;:&quot;6499cb3a4237422f58df22ca&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Facet">
  <a:themeElements>
    <a:clrScheme name="Custom 1">
      <a:dk1>
        <a:sysClr val="windowText" lastClr="000000"/>
      </a:dk1>
      <a:lt1>
        <a:sysClr val="window" lastClr="FFFFFF"/>
      </a:lt1>
      <a:dk2>
        <a:srgbClr val="455F51"/>
      </a:dk2>
      <a:lt2>
        <a:srgbClr val="9E246B"/>
      </a:lt2>
      <a:accent1>
        <a:srgbClr val="58B7E3"/>
      </a:accent1>
      <a:accent2>
        <a:srgbClr val="9E246B"/>
      </a:accent2>
      <a:accent3>
        <a:srgbClr val="A5C445"/>
      </a:accent3>
      <a:accent4>
        <a:srgbClr val="A5C445"/>
      </a:accent4>
      <a:accent5>
        <a:srgbClr val="A5C445"/>
      </a:accent5>
      <a:accent6>
        <a:srgbClr val="A5C445"/>
      </a:accent6>
      <a:hlink>
        <a:srgbClr val="9E246B"/>
      </a:hlink>
      <a:folHlink>
        <a:srgbClr val="977B2D"/>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1_Facet">
  <a:themeElements>
    <a:clrScheme name="Custom 1">
      <a:dk1>
        <a:sysClr val="windowText" lastClr="000000"/>
      </a:dk1>
      <a:lt1>
        <a:sysClr val="window" lastClr="FFFFFF"/>
      </a:lt1>
      <a:dk2>
        <a:srgbClr val="455F51"/>
      </a:dk2>
      <a:lt2>
        <a:srgbClr val="9E246B"/>
      </a:lt2>
      <a:accent1>
        <a:srgbClr val="58B7E3"/>
      </a:accent1>
      <a:accent2>
        <a:srgbClr val="9E246B"/>
      </a:accent2>
      <a:accent3>
        <a:srgbClr val="A5C445"/>
      </a:accent3>
      <a:accent4>
        <a:srgbClr val="A5C445"/>
      </a:accent4>
      <a:accent5>
        <a:srgbClr val="A5C445"/>
      </a:accent5>
      <a:accent6>
        <a:srgbClr val="A5C445"/>
      </a:accent6>
      <a:hlink>
        <a:srgbClr val="9E246B"/>
      </a:hlink>
      <a:folHlink>
        <a:srgbClr val="977B2D"/>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1273</Words>
  <Application>Microsoft Office PowerPoint</Application>
  <PresentationFormat>Widescreen</PresentationFormat>
  <Paragraphs>131</Paragraphs>
  <Slides>12</Slides>
  <Notes>11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Arial</vt:lpstr>
      <vt:lpstr>Calibri</vt:lpstr>
      <vt:lpstr>Calibri Light</vt:lpstr>
      <vt:lpstr>Trebuchet MS</vt:lpstr>
      <vt:lpstr>Wingdings</vt:lpstr>
      <vt:lpstr>Wingdings 3</vt:lpstr>
      <vt:lpstr>Facet</vt:lpstr>
      <vt:lpstr>1_Facet</vt:lpstr>
      <vt:lpstr>The GC Workplace Accessibility Passport  </vt:lpstr>
      <vt:lpstr>The Accessible Canada Act</vt:lpstr>
      <vt:lpstr>Towards Disability Inclusion</vt:lpstr>
      <vt:lpstr>Why are workplace accommodation measures important?</vt:lpstr>
      <vt:lpstr>A “Yes by Default” approach means…</vt:lpstr>
      <vt:lpstr>What is the GC Workplace Accessibility Passport?</vt:lpstr>
      <vt:lpstr>Workplace Situations, Barriers, and Solutions </vt:lpstr>
      <vt:lpstr>How to use the GC Workplace Accessibility Passport </vt:lpstr>
      <vt:lpstr>Signing and Updating the Passport Agreement </vt:lpstr>
      <vt:lpstr>About Supporting Documentation </vt:lpstr>
      <vt:lpstr>Annex A: Passport Resources</vt:lpstr>
      <vt:lpstr>Annex B - Accessible Canada Act – Definition of Disability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GC Workplace Accessibility Passport</dc:title>
  <dc:creator/>
  <cp:lastModifiedBy/>
  <cp:revision>59</cp:revision>
  <dcterms:created xsi:type="dcterms:W3CDTF">2021-03-10T13:51:12Z</dcterms:created>
  <dcterms:modified xsi:type="dcterms:W3CDTF">2023-06-26T17:30:34Z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MSIP_Label_3d0ca00b-3f0e-465a-aac7-1a6a22fcea40_Enabled">
    <vt:lpwstr>true</vt:lpwstr>
  </property>
  <property fmtid="{D5CDD505-2E9C-101B-9397-08002B2CF9AE}" pid="4" name="MSIP_Label_3d0ca00b-3f0e-465a-aac7-1a6a22fcea40_SetDate">
    <vt:lpwstr>2023-02-07T17:43:34Z</vt:lpwstr>
  </property>
  <property fmtid="{D5CDD505-2E9C-101B-9397-08002B2CF9AE}" pid="5" name="MSIP_Label_3d0ca00b-3f0e-465a-aac7-1a6a22fcea40_Method">
    <vt:lpwstr>Privileged</vt:lpwstr>
  </property>
  <property fmtid="{D5CDD505-2E9C-101B-9397-08002B2CF9AE}" pid="6" name="MSIP_Label_3d0ca00b-3f0e-465a-aac7-1a6a22fcea40_Name">
    <vt:lpwstr>3d0ca00b-3f0e-465a-aac7-1a6a22fcea40</vt:lpwstr>
  </property>
  <property fmtid="{D5CDD505-2E9C-101B-9397-08002B2CF9AE}" pid="7" name="MSIP_Label_3d0ca00b-3f0e-465a-aac7-1a6a22fcea40_SiteId">
    <vt:lpwstr>6397df10-4595-4047-9c4f-03311282152b</vt:lpwstr>
  </property>
  <property fmtid="{D5CDD505-2E9C-101B-9397-08002B2CF9AE}" pid="8" name="MSIP_Label_3d0ca00b-3f0e-465a-aac7-1a6a22fcea40_ActionId">
    <vt:lpwstr>33644cc1-aaad-4b2e-a579-4dbbd4e4d812</vt:lpwstr>
  </property>
  <property fmtid="{D5CDD505-2E9C-101B-9397-08002B2CF9AE}" pid="9" name="MSIP_Label_3d0ca00b-3f0e-465a-aac7-1a6a22fcea40_ContentBits">
    <vt:lpwstr>1</vt:lpwstr>
  </property>
</Properties>
</file>