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4"/>
  </p:notesMasterIdLst>
  <p:sldIdLst>
    <p:sldId id="256" r:id="rId2"/>
    <p:sldId id="257" r:id="rId3"/>
    <p:sldId id="258" r:id="rId4"/>
    <p:sldId id="268" r:id="rId5"/>
    <p:sldId id="261" r:id="rId6"/>
    <p:sldId id="267" r:id="rId7"/>
    <p:sldId id="288" r:id="rId8"/>
    <p:sldId id="269" r:id="rId9"/>
    <p:sldId id="280" r:id="rId10"/>
    <p:sldId id="271" r:id="rId11"/>
    <p:sldId id="270" r:id="rId12"/>
    <p:sldId id="272" r:id="rId13"/>
    <p:sldId id="273" r:id="rId14"/>
    <p:sldId id="274" r:id="rId15"/>
    <p:sldId id="275" r:id="rId16"/>
    <p:sldId id="277" r:id="rId17"/>
    <p:sldId id="276" r:id="rId18"/>
    <p:sldId id="281" r:id="rId19"/>
    <p:sldId id="285" r:id="rId20"/>
    <p:sldId id="279" r:id="rId21"/>
    <p:sldId id="284" r:id="rId22"/>
    <p:sldId id="283"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987" autoAdjust="0"/>
    <p:restoredTop sz="77560"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08768-DF00-4B1C-BF44-463F887529CF}" type="doc">
      <dgm:prSet loTypeId="urn:microsoft.com/office/officeart/2005/8/layout/process4" loCatId="process" qsTypeId="urn:microsoft.com/office/officeart/2005/8/quickstyle/simple1" qsCatId="simple" csTypeId="urn:microsoft.com/office/officeart/2005/8/colors/colorful2" csCatId="colorful" phldr="1"/>
      <dgm:spPr/>
    </dgm:pt>
    <dgm:pt modelId="{709C61D2-C11E-4D36-9E13-6586B9CF31E6}">
      <dgm:prSet phldrT="[Text]"/>
      <dgm:spPr/>
      <dgm:t>
        <a:bodyPr/>
        <a:lstStyle/>
        <a:p>
          <a:r>
            <a:rPr lang="en-CA" b="1" dirty="0">
              <a:latin typeface="Calibri" panose="020F0502020204030204" pitchFamily="34" charset="0"/>
            </a:rPr>
            <a:t>Phase I:</a:t>
          </a:r>
        </a:p>
        <a:p>
          <a:r>
            <a:rPr lang="en-CA" dirty="0">
              <a:latin typeface="Calibri" panose="020F0502020204030204" pitchFamily="34" charset="0"/>
            </a:rPr>
            <a:t>First prototype</a:t>
          </a:r>
          <a:r>
            <a:rPr lang="en-CA" dirty="0" smtClean="0">
              <a:latin typeface="Calibri" panose="020F0502020204030204" pitchFamily="34" charset="0"/>
            </a:rPr>
            <a:t>. Visuals and basic elements. </a:t>
          </a:r>
        </a:p>
        <a:p>
          <a:r>
            <a:rPr lang="en-CA" dirty="0" smtClean="0">
              <a:latin typeface="Calibri" panose="020F0502020204030204" pitchFamily="34" charset="0"/>
            </a:rPr>
            <a:t> Basic elements required for designing any application.</a:t>
          </a:r>
          <a:endParaRPr lang="en-CA" dirty="0">
            <a:latin typeface="Calibri" panose="020F0502020204030204" pitchFamily="34" charset="0"/>
          </a:endParaRPr>
        </a:p>
        <a:p>
          <a:r>
            <a:rPr lang="en-CA" dirty="0">
              <a:latin typeface="Calibri" panose="020F0502020204030204" pitchFamily="34" charset="0"/>
            </a:rPr>
            <a:t>Includes elements that are useful to all partners.</a:t>
          </a:r>
        </a:p>
      </dgm:t>
    </dgm:pt>
    <dgm:pt modelId="{E2D59D6C-A3DB-4650-A3E0-B668FB13BD30}" type="parTrans" cxnId="{23C56F49-47FF-40CC-B370-10B1BD6371CD}">
      <dgm:prSet/>
      <dgm:spPr/>
      <dgm:t>
        <a:bodyPr/>
        <a:lstStyle/>
        <a:p>
          <a:endParaRPr lang="en-CA"/>
        </a:p>
      </dgm:t>
    </dgm:pt>
    <dgm:pt modelId="{4B22101D-D9A1-4CC2-A8A1-5C664EC238C2}" type="sibTrans" cxnId="{23C56F49-47FF-40CC-B370-10B1BD6371CD}">
      <dgm:prSet/>
      <dgm:spPr/>
      <dgm:t>
        <a:bodyPr/>
        <a:lstStyle/>
        <a:p>
          <a:endParaRPr lang="en-CA"/>
        </a:p>
      </dgm:t>
    </dgm:pt>
    <dgm:pt modelId="{A0EEFFC9-11A8-4F33-93C0-6A86A40A00D9}">
      <dgm:prSet phldrT="[Text]"/>
      <dgm:spPr/>
      <dgm:t>
        <a:bodyPr/>
        <a:lstStyle/>
        <a:p>
          <a:r>
            <a:rPr lang="en-CA" b="1" dirty="0">
              <a:latin typeface="Calibri" panose="020F0502020204030204" pitchFamily="34" charset="0"/>
            </a:rPr>
            <a:t>Phase II</a:t>
          </a:r>
          <a:endParaRPr lang="en-CA" dirty="0">
            <a:latin typeface="Calibri" panose="020F0502020204030204" pitchFamily="34" charset="0"/>
          </a:endParaRPr>
        </a:p>
        <a:p>
          <a:r>
            <a:rPr lang="en-CA" dirty="0">
              <a:latin typeface="Calibri" panose="020F0502020204030204" pitchFamily="34" charset="0"/>
            </a:rPr>
            <a:t>Second draft of design system. </a:t>
          </a:r>
        </a:p>
        <a:p>
          <a:r>
            <a:rPr lang="en-CA" dirty="0">
              <a:latin typeface="Calibri" panose="020F0502020204030204" pitchFamily="34" charset="0"/>
            </a:rPr>
            <a:t>Includes second priority </a:t>
          </a:r>
          <a:r>
            <a:rPr lang="en-CA" dirty="0" smtClean="0">
              <a:latin typeface="Calibri" panose="020F0502020204030204" pitchFamily="34" charset="0"/>
            </a:rPr>
            <a:t>items, more layouts and editorial elements. </a:t>
          </a:r>
          <a:endParaRPr lang="en-CA" dirty="0">
            <a:latin typeface="Calibri" panose="020F0502020204030204" pitchFamily="34" charset="0"/>
          </a:endParaRPr>
        </a:p>
        <a:p>
          <a:r>
            <a:rPr lang="en-CA" dirty="0">
              <a:latin typeface="Calibri" panose="020F0502020204030204" pitchFamily="34" charset="0"/>
            </a:rPr>
            <a:t>Design elements more specific to GCTools rebuild. </a:t>
          </a:r>
        </a:p>
      </dgm:t>
    </dgm:pt>
    <dgm:pt modelId="{CF33F415-D9B8-434F-9F8A-D0282D9DDCD9}" type="parTrans" cxnId="{DB0905CA-EA4A-41BF-B79F-AB52F084A59C}">
      <dgm:prSet/>
      <dgm:spPr/>
      <dgm:t>
        <a:bodyPr/>
        <a:lstStyle/>
        <a:p>
          <a:endParaRPr lang="en-CA"/>
        </a:p>
      </dgm:t>
    </dgm:pt>
    <dgm:pt modelId="{0C5DBC47-29DF-4184-922E-478BBAC7F480}" type="sibTrans" cxnId="{DB0905CA-EA4A-41BF-B79F-AB52F084A59C}">
      <dgm:prSet/>
      <dgm:spPr/>
      <dgm:t>
        <a:bodyPr/>
        <a:lstStyle/>
        <a:p>
          <a:endParaRPr lang="en-CA"/>
        </a:p>
      </dgm:t>
    </dgm:pt>
    <dgm:pt modelId="{40F41895-F6EB-4757-9FF0-024D88E5239B}">
      <dgm:prSet phldrT="[Text]"/>
      <dgm:spPr/>
      <dgm:t>
        <a:bodyPr/>
        <a:lstStyle/>
        <a:p>
          <a:r>
            <a:rPr lang="en-CA" b="1" dirty="0">
              <a:latin typeface="Calibri" panose="020F0502020204030204" pitchFamily="34" charset="0"/>
            </a:rPr>
            <a:t>Phase II</a:t>
          </a:r>
          <a:endParaRPr lang="en-CA" dirty="0">
            <a:latin typeface="Calibri" panose="020F0502020204030204" pitchFamily="34" charset="0"/>
          </a:endParaRPr>
        </a:p>
        <a:p>
          <a:r>
            <a:rPr lang="en-CA" dirty="0">
              <a:latin typeface="Calibri" panose="020F0502020204030204" pitchFamily="34" charset="0"/>
            </a:rPr>
            <a:t>Includes third level priority items (nice to haves)</a:t>
          </a:r>
        </a:p>
        <a:p>
          <a:r>
            <a:rPr lang="en-CA" dirty="0">
              <a:latin typeface="Calibri" panose="020F0502020204030204" pitchFamily="34" charset="0"/>
            </a:rPr>
            <a:t>More focus on process and guidelines</a:t>
          </a:r>
        </a:p>
        <a:p>
          <a:r>
            <a:rPr lang="en-US" dirty="0" smtClean="0">
              <a:latin typeface="Calibri" panose="020F0502020204030204" pitchFamily="34" charset="0"/>
            </a:rPr>
            <a:t>Full website/application where documentation is housed. </a:t>
          </a:r>
          <a:endParaRPr lang="en-CA" dirty="0">
            <a:latin typeface="Calibri" panose="020F0502020204030204" pitchFamily="34" charset="0"/>
          </a:endParaRPr>
        </a:p>
      </dgm:t>
    </dgm:pt>
    <dgm:pt modelId="{A2A4DABC-A99B-484A-9E48-4DA35DDB2BCA}" type="parTrans" cxnId="{AE32BD71-781B-4096-935E-9BF444E4FE95}">
      <dgm:prSet/>
      <dgm:spPr/>
      <dgm:t>
        <a:bodyPr/>
        <a:lstStyle/>
        <a:p>
          <a:endParaRPr lang="en-CA"/>
        </a:p>
      </dgm:t>
    </dgm:pt>
    <dgm:pt modelId="{48F3A203-2991-40B3-BB28-CC6031087D71}" type="sibTrans" cxnId="{AE32BD71-781B-4096-935E-9BF444E4FE95}">
      <dgm:prSet/>
      <dgm:spPr/>
      <dgm:t>
        <a:bodyPr/>
        <a:lstStyle/>
        <a:p>
          <a:endParaRPr lang="en-CA"/>
        </a:p>
      </dgm:t>
    </dgm:pt>
    <dgm:pt modelId="{4114A134-6A88-41B9-AA80-FBF7DF4892E6}">
      <dgm:prSet/>
      <dgm:spPr/>
      <dgm:t>
        <a:bodyPr/>
        <a:lstStyle/>
        <a:p>
          <a:r>
            <a:rPr lang="en-CA" b="1" dirty="0">
              <a:latin typeface="Calibri" panose="020F0502020204030204" pitchFamily="34" charset="0"/>
            </a:rPr>
            <a:t>Ongoing:</a:t>
          </a:r>
        </a:p>
        <a:p>
          <a:r>
            <a:rPr lang="en-CA" b="0" dirty="0" smtClean="0">
              <a:latin typeface="Calibri" panose="020F0502020204030204" pitchFamily="34" charset="0"/>
            </a:rPr>
            <a:t>Continuous </a:t>
          </a:r>
          <a:r>
            <a:rPr lang="en-CA" b="0" dirty="0">
              <a:latin typeface="Calibri" panose="020F0502020204030204" pitchFamily="34" charset="0"/>
            </a:rPr>
            <a:t>improvement/updates to design system</a:t>
          </a:r>
        </a:p>
        <a:p>
          <a:r>
            <a:rPr lang="en-CA" b="0" dirty="0" smtClean="0">
              <a:latin typeface="Calibri" panose="020F0502020204030204" pitchFamily="34" charset="0"/>
            </a:rPr>
            <a:t>Promoting/pitching </a:t>
          </a:r>
          <a:r>
            <a:rPr lang="en-CA" b="0" dirty="0">
              <a:latin typeface="Calibri" panose="020F0502020204030204" pitchFamily="34" charset="0"/>
            </a:rPr>
            <a:t>system to other users</a:t>
          </a:r>
        </a:p>
        <a:p>
          <a:r>
            <a:rPr lang="en-CA" b="0" dirty="0" smtClean="0">
              <a:latin typeface="Calibri" panose="020F0502020204030204" pitchFamily="34" charset="0"/>
            </a:rPr>
            <a:t>Opportunity </a:t>
          </a:r>
          <a:r>
            <a:rPr lang="en-CA" b="0" dirty="0">
              <a:latin typeface="Calibri" panose="020F0502020204030204" pitchFamily="34" charset="0"/>
            </a:rPr>
            <a:t>for extended partnerships</a:t>
          </a:r>
        </a:p>
      </dgm:t>
    </dgm:pt>
    <dgm:pt modelId="{4419205F-7C84-4ED3-BFFB-E29203011262}" type="parTrans" cxnId="{EFACD243-9445-4BDD-ADAC-7ECA3237904E}">
      <dgm:prSet/>
      <dgm:spPr/>
      <dgm:t>
        <a:bodyPr/>
        <a:lstStyle/>
        <a:p>
          <a:endParaRPr lang="en-CA"/>
        </a:p>
      </dgm:t>
    </dgm:pt>
    <dgm:pt modelId="{403F0EFE-7309-4FDF-B393-C1F749AA8076}" type="sibTrans" cxnId="{EFACD243-9445-4BDD-ADAC-7ECA3237904E}">
      <dgm:prSet/>
      <dgm:spPr/>
      <dgm:t>
        <a:bodyPr/>
        <a:lstStyle/>
        <a:p>
          <a:endParaRPr lang="en-CA"/>
        </a:p>
      </dgm:t>
    </dgm:pt>
    <dgm:pt modelId="{18D177B7-6FB7-4CE9-AFEF-306F70185476}" type="pres">
      <dgm:prSet presAssocID="{72608768-DF00-4B1C-BF44-463F887529CF}" presName="Name0" presStyleCnt="0">
        <dgm:presLayoutVars>
          <dgm:dir/>
          <dgm:animLvl val="lvl"/>
          <dgm:resizeHandles val="exact"/>
        </dgm:presLayoutVars>
      </dgm:prSet>
      <dgm:spPr/>
    </dgm:pt>
    <dgm:pt modelId="{355457D2-06D3-4F0A-9DAD-DCD25C625DD6}" type="pres">
      <dgm:prSet presAssocID="{4114A134-6A88-41B9-AA80-FBF7DF4892E6}" presName="boxAndChildren" presStyleCnt="0"/>
      <dgm:spPr/>
    </dgm:pt>
    <dgm:pt modelId="{0AF8A228-322A-4B2C-8219-802926BF548F}" type="pres">
      <dgm:prSet presAssocID="{4114A134-6A88-41B9-AA80-FBF7DF4892E6}" presName="parentTextBox" presStyleLbl="node1" presStyleIdx="0" presStyleCnt="4"/>
      <dgm:spPr/>
      <dgm:t>
        <a:bodyPr/>
        <a:lstStyle/>
        <a:p>
          <a:endParaRPr lang="en-CA"/>
        </a:p>
      </dgm:t>
    </dgm:pt>
    <dgm:pt modelId="{43FF2E32-2B2D-4DC7-8734-036F6CC0BD23}" type="pres">
      <dgm:prSet presAssocID="{48F3A203-2991-40B3-BB28-CC6031087D71}" presName="sp" presStyleCnt="0"/>
      <dgm:spPr/>
    </dgm:pt>
    <dgm:pt modelId="{B597B1D8-CF33-4AD3-9130-9C55002FCB77}" type="pres">
      <dgm:prSet presAssocID="{40F41895-F6EB-4757-9FF0-024D88E5239B}" presName="arrowAndChildren" presStyleCnt="0"/>
      <dgm:spPr/>
    </dgm:pt>
    <dgm:pt modelId="{814EA559-D7FE-4FCD-88BA-B69BC7F12CC4}" type="pres">
      <dgm:prSet presAssocID="{40F41895-F6EB-4757-9FF0-024D88E5239B}" presName="parentTextArrow" presStyleLbl="node1" presStyleIdx="1" presStyleCnt="4"/>
      <dgm:spPr/>
      <dgm:t>
        <a:bodyPr/>
        <a:lstStyle/>
        <a:p>
          <a:endParaRPr lang="en-CA"/>
        </a:p>
      </dgm:t>
    </dgm:pt>
    <dgm:pt modelId="{17EC523F-E07A-46AB-B4B7-475B081E57A0}" type="pres">
      <dgm:prSet presAssocID="{0C5DBC47-29DF-4184-922E-478BBAC7F480}" presName="sp" presStyleCnt="0"/>
      <dgm:spPr/>
    </dgm:pt>
    <dgm:pt modelId="{48652BA0-15DF-41B2-A7C3-E24E1EB53A9F}" type="pres">
      <dgm:prSet presAssocID="{A0EEFFC9-11A8-4F33-93C0-6A86A40A00D9}" presName="arrowAndChildren" presStyleCnt="0"/>
      <dgm:spPr/>
    </dgm:pt>
    <dgm:pt modelId="{A2C445D0-AF3E-4A76-B3DC-5F50E38B577D}" type="pres">
      <dgm:prSet presAssocID="{A0EEFFC9-11A8-4F33-93C0-6A86A40A00D9}" presName="parentTextArrow" presStyleLbl="node1" presStyleIdx="2" presStyleCnt="4" custLinFactNeighborX="-5368" custLinFactNeighborY="-537"/>
      <dgm:spPr/>
      <dgm:t>
        <a:bodyPr/>
        <a:lstStyle/>
        <a:p>
          <a:endParaRPr lang="en-CA"/>
        </a:p>
      </dgm:t>
    </dgm:pt>
    <dgm:pt modelId="{38D8BBAC-338A-4FBC-8169-71B6B8C3F6A2}" type="pres">
      <dgm:prSet presAssocID="{4B22101D-D9A1-4CC2-A8A1-5C664EC238C2}" presName="sp" presStyleCnt="0"/>
      <dgm:spPr/>
    </dgm:pt>
    <dgm:pt modelId="{93432BA4-B925-4CBC-9E9E-2919DE28B10D}" type="pres">
      <dgm:prSet presAssocID="{709C61D2-C11E-4D36-9E13-6586B9CF31E6}" presName="arrowAndChildren" presStyleCnt="0"/>
      <dgm:spPr/>
    </dgm:pt>
    <dgm:pt modelId="{4561DD2C-44F2-4DE8-AEE6-40E9D3DBD527}" type="pres">
      <dgm:prSet presAssocID="{709C61D2-C11E-4D36-9E13-6586B9CF31E6}" presName="parentTextArrow" presStyleLbl="node1" presStyleIdx="3" presStyleCnt="4" custLinFactNeighborX="-2386" custLinFactNeighborY="-46"/>
      <dgm:spPr/>
      <dgm:t>
        <a:bodyPr/>
        <a:lstStyle/>
        <a:p>
          <a:endParaRPr lang="en-CA"/>
        </a:p>
      </dgm:t>
    </dgm:pt>
  </dgm:ptLst>
  <dgm:cxnLst>
    <dgm:cxn modelId="{AE32BD71-781B-4096-935E-9BF444E4FE95}" srcId="{72608768-DF00-4B1C-BF44-463F887529CF}" destId="{40F41895-F6EB-4757-9FF0-024D88E5239B}" srcOrd="2" destOrd="0" parTransId="{A2A4DABC-A99B-484A-9E48-4DA35DDB2BCA}" sibTransId="{48F3A203-2991-40B3-BB28-CC6031087D71}"/>
    <dgm:cxn modelId="{495C5EF3-4B24-4373-9CDA-4876E4350570}" type="presOf" srcId="{A0EEFFC9-11A8-4F33-93C0-6A86A40A00D9}" destId="{A2C445D0-AF3E-4A76-B3DC-5F50E38B577D}" srcOrd="0" destOrd="0" presId="urn:microsoft.com/office/officeart/2005/8/layout/process4"/>
    <dgm:cxn modelId="{EFACD243-9445-4BDD-ADAC-7ECA3237904E}" srcId="{72608768-DF00-4B1C-BF44-463F887529CF}" destId="{4114A134-6A88-41B9-AA80-FBF7DF4892E6}" srcOrd="3" destOrd="0" parTransId="{4419205F-7C84-4ED3-BFFB-E29203011262}" sibTransId="{403F0EFE-7309-4FDF-B393-C1F749AA8076}"/>
    <dgm:cxn modelId="{23C56F49-47FF-40CC-B370-10B1BD6371CD}" srcId="{72608768-DF00-4B1C-BF44-463F887529CF}" destId="{709C61D2-C11E-4D36-9E13-6586B9CF31E6}" srcOrd="0" destOrd="0" parTransId="{E2D59D6C-A3DB-4650-A3E0-B668FB13BD30}" sibTransId="{4B22101D-D9A1-4CC2-A8A1-5C664EC238C2}"/>
    <dgm:cxn modelId="{DB0905CA-EA4A-41BF-B79F-AB52F084A59C}" srcId="{72608768-DF00-4B1C-BF44-463F887529CF}" destId="{A0EEFFC9-11A8-4F33-93C0-6A86A40A00D9}" srcOrd="1" destOrd="0" parTransId="{CF33F415-D9B8-434F-9F8A-D0282D9DDCD9}" sibTransId="{0C5DBC47-29DF-4184-922E-478BBAC7F480}"/>
    <dgm:cxn modelId="{2E1E9130-B636-48F7-8039-1949015ADFFC}" type="presOf" srcId="{72608768-DF00-4B1C-BF44-463F887529CF}" destId="{18D177B7-6FB7-4CE9-AFEF-306F70185476}" srcOrd="0" destOrd="0" presId="urn:microsoft.com/office/officeart/2005/8/layout/process4"/>
    <dgm:cxn modelId="{DC723390-3CD7-4D74-AC6C-E5CE8583CAAF}" type="presOf" srcId="{709C61D2-C11E-4D36-9E13-6586B9CF31E6}" destId="{4561DD2C-44F2-4DE8-AEE6-40E9D3DBD527}" srcOrd="0" destOrd="0" presId="urn:microsoft.com/office/officeart/2005/8/layout/process4"/>
    <dgm:cxn modelId="{5FA6D8A9-6243-43D2-A22E-230A7BCAED4F}" type="presOf" srcId="{4114A134-6A88-41B9-AA80-FBF7DF4892E6}" destId="{0AF8A228-322A-4B2C-8219-802926BF548F}" srcOrd="0" destOrd="0" presId="urn:microsoft.com/office/officeart/2005/8/layout/process4"/>
    <dgm:cxn modelId="{267C44E7-888D-4A85-ADBF-C7FE38F2D752}" type="presOf" srcId="{40F41895-F6EB-4757-9FF0-024D88E5239B}" destId="{814EA559-D7FE-4FCD-88BA-B69BC7F12CC4}" srcOrd="0" destOrd="0" presId="urn:microsoft.com/office/officeart/2005/8/layout/process4"/>
    <dgm:cxn modelId="{D94EA3EF-3C19-4E9A-A604-6C3C32B17F74}" type="presParOf" srcId="{18D177B7-6FB7-4CE9-AFEF-306F70185476}" destId="{355457D2-06D3-4F0A-9DAD-DCD25C625DD6}" srcOrd="0" destOrd="0" presId="urn:microsoft.com/office/officeart/2005/8/layout/process4"/>
    <dgm:cxn modelId="{AB955CB2-A3D2-4C22-9662-19BDB147F367}" type="presParOf" srcId="{355457D2-06D3-4F0A-9DAD-DCD25C625DD6}" destId="{0AF8A228-322A-4B2C-8219-802926BF548F}" srcOrd="0" destOrd="0" presId="urn:microsoft.com/office/officeart/2005/8/layout/process4"/>
    <dgm:cxn modelId="{C477C0FB-6D2C-4DD1-889B-E6095D81AFDA}" type="presParOf" srcId="{18D177B7-6FB7-4CE9-AFEF-306F70185476}" destId="{43FF2E32-2B2D-4DC7-8734-036F6CC0BD23}" srcOrd="1" destOrd="0" presId="urn:microsoft.com/office/officeart/2005/8/layout/process4"/>
    <dgm:cxn modelId="{E426ADCA-DCCF-43AE-839F-E78AB85A0EE8}" type="presParOf" srcId="{18D177B7-6FB7-4CE9-AFEF-306F70185476}" destId="{B597B1D8-CF33-4AD3-9130-9C55002FCB77}" srcOrd="2" destOrd="0" presId="urn:microsoft.com/office/officeart/2005/8/layout/process4"/>
    <dgm:cxn modelId="{527D854E-2C61-4378-B76C-33EA10953B96}" type="presParOf" srcId="{B597B1D8-CF33-4AD3-9130-9C55002FCB77}" destId="{814EA559-D7FE-4FCD-88BA-B69BC7F12CC4}" srcOrd="0" destOrd="0" presId="urn:microsoft.com/office/officeart/2005/8/layout/process4"/>
    <dgm:cxn modelId="{DECEB401-1A17-4820-BA57-4DE7D7145A61}" type="presParOf" srcId="{18D177B7-6FB7-4CE9-AFEF-306F70185476}" destId="{17EC523F-E07A-46AB-B4B7-475B081E57A0}" srcOrd="3" destOrd="0" presId="urn:microsoft.com/office/officeart/2005/8/layout/process4"/>
    <dgm:cxn modelId="{CB5DB72C-C79C-4206-89D9-C921B7BC778E}" type="presParOf" srcId="{18D177B7-6FB7-4CE9-AFEF-306F70185476}" destId="{48652BA0-15DF-41B2-A7C3-E24E1EB53A9F}" srcOrd="4" destOrd="0" presId="urn:microsoft.com/office/officeart/2005/8/layout/process4"/>
    <dgm:cxn modelId="{FD406FF8-7220-4BB4-B64B-6F9B657348E8}" type="presParOf" srcId="{48652BA0-15DF-41B2-A7C3-E24E1EB53A9F}" destId="{A2C445D0-AF3E-4A76-B3DC-5F50E38B577D}" srcOrd="0" destOrd="0" presId="urn:microsoft.com/office/officeart/2005/8/layout/process4"/>
    <dgm:cxn modelId="{B7DB33AD-549B-416E-8504-9C2A0E10E0FB}" type="presParOf" srcId="{18D177B7-6FB7-4CE9-AFEF-306F70185476}" destId="{38D8BBAC-338A-4FBC-8169-71B6B8C3F6A2}" srcOrd="5" destOrd="0" presId="urn:microsoft.com/office/officeart/2005/8/layout/process4"/>
    <dgm:cxn modelId="{CF13BC39-0D6B-46DC-AE37-67A2857073A2}" type="presParOf" srcId="{18D177B7-6FB7-4CE9-AFEF-306F70185476}" destId="{93432BA4-B925-4CBC-9E9E-2919DE28B10D}" srcOrd="6" destOrd="0" presId="urn:microsoft.com/office/officeart/2005/8/layout/process4"/>
    <dgm:cxn modelId="{64F2C31E-CEB5-45E2-BD7B-C8B1B816E41B}" type="presParOf" srcId="{93432BA4-B925-4CBC-9E9E-2919DE28B10D}" destId="{4561DD2C-44F2-4DE8-AEE6-40E9D3DBD5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FED0F-3796-42CD-9BFC-20886B577959}" type="datetimeFigureOut">
              <a:rPr lang="en-CA" smtClean="0"/>
              <a:t>2018-01-09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9C65-2E06-469D-BE63-23CE18BEE296}" type="slidenum">
              <a:rPr lang="en-CA" smtClean="0"/>
              <a:t>‹#›</a:t>
            </a:fld>
            <a:endParaRPr lang="en-CA"/>
          </a:p>
        </p:txBody>
      </p:sp>
    </p:spTree>
    <p:extLst>
      <p:ext uri="{BB962C8B-B14F-4D97-AF65-F5344CB8AC3E}">
        <p14:creationId xmlns:p14="http://schemas.microsoft.com/office/powerpoint/2010/main" val="197837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Simple and flexible:</a:t>
            </a:r>
            <a:r>
              <a:rPr lang="en-US" sz="1200" kern="1200" dirty="0" smtClean="0">
                <a:solidFill>
                  <a:schemeClr val="tx1"/>
                </a:solidFill>
                <a:effectLst/>
                <a:latin typeface="+mn-lt"/>
                <a:ea typeface="+mn-ea"/>
                <a:cs typeface="+mn-cs"/>
              </a:rPr>
              <a:t> a lightweight system that allows individual teams to adapt branding and other design elements to suit a specific project. The system will provide guidelines for all necessary elements without being restrictive.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Fun to use: </a:t>
            </a:r>
            <a:r>
              <a:rPr lang="en-US" sz="1200" kern="1200" dirty="0" smtClean="0">
                <a:solidFill>
                  <a:schemeClr val="tx1"/>
                </a:solidFill>
                <a:effectLst/>
                <a:latin typeface="+mn-lt"/>
                <a:ea typeface="+mn-ea"/>
                <a:cs typeface="+mn-cs"/>
              </a:rPr>
              <a:t>the system itself will have a pleasing design that is easy for developers and designers to navigate and adapt to their needs. Using the system will make their jobs easier rather than add an extra burden or obligations to follow.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Re-usable: </a:t>
            </a:r>
            <a:r>
              <a:rPr lang="en-US" sz="1200" kern="1200" dirty="0" smtClean="0">
                <a:solidFill>
                  <a:schemeClr val="tx1"/>
                </a:solidFill>
                <a:effectLst/>
                <a:latin typeface="+mn-lt"/>
                <a:ea typeface="+mn-ea"/>
                <a:cs typeface="+mn-cs"/>
              </a:rPr>
              <a:t>all components and principles included in the design system are generic enough to suit a variety of needs for multiple teams. Code and design elements can easily be extracted to create new products. Communications guidelines are easy to understand and follow.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Diverse: </a:t>
            </a:r>
            <a:r>
              <a:rPr lang="en-US" sz="1200" kern="1200" dirty="0" smtClean="0">
                <a:solidFill>
                  <a:schemeClr val="tx1"/>
                </a:solidFill>
                <a:effectLst/>
                <a:latin typeface="+mn-lt"/>
                <a:ea typeface="+mn-ea"/>
                <a:cs typeface="+mn-cs"/>
              </a:rPr>
              <a:t>The design system will cover a variety of needs and types of products. The system will also cover necessary government obligations such as official languages and accessibility.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Technology agnostic: </a:t>
            </a:r>
            <a:r>
              <a:rPr lang="en-US" sz="1200" kern="1200" dirty="0" smtClean="0">
                <a:solidFill>
                  <a:schemeClr val="tx1"/>
                </a:solidFill>
                <a:effectLst/>
                <a:latin typeface="+mn-lt"/>
                <a:ea typeface="+mn-ea"/>
                <a:cs typeface="+mn-cs"/>
              </a:rPr>
              <a:t>the design system is applicable regardless of which technology framework the team decides to use for their project. </a:t>
            </a:r>
            <a:endParaRPr lang="en-CA"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Open: </a:t>
            </a:r>
            <a:r>
              <a:rPr lang="en-US" sz="1200" kern="1200" dirty="0" smtClean="0">
                <a:solidFill>
                  <a:schemeClr val="tx1"/>
                </a:solidFill>
                <a:effectLst/>
                <a:latin typeface="+mn-lt"/>
                <a:ea typeface="+mn-ea"/>
                <a:cs typeface="+mn-cs"/>
              </a:rPr>
              <a:t>the design system will be open and accessible to anyone who wishes to use it. All code is open source, and other guidelines and elements are free to copy.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3</a:t>
            </a:fld>
            <a:endParaRPr lang="en-CA"/>
          </a:p>
        </p:txBody>
      </p:sp>
    </p:spTree>
    <p:extLst>
      <p:ext uri="{BB962C8B-B14F-4D97-AF65-F5344CB8AC3E}">
        <p14:creationId xmlns:p14="http://schemas.microsoft.com/office/powerpoint/2010/main" val="2538309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Neutral</a:t>
            </a:r>
            <a:r>
              <a:rPr lang="en-US" baseline="0" dirty="0" smtClean="0"/>
              <a:t> tones, architecture inspired. </a:t>
            </a:r>
          </a:p>
          <a:p>
            <a:r>
              <a:rPr lang="en-US" baseline="0" dirty="0" smtClean="0"/>
              <a:t>Less common for apps and websites but used for luxury products. </a:t>
            </a:r>
          </a:p>
          <a:p>
            <a:r>
              <a:rPr lang="en-US" baseline="0" dirty="0" smtClean="0"/>
              <a:t>Dark themes.</a:t>
            </a:r>
          </a:p>
          <a:p>
            <a:r>
              <a:rPr lang="en-US" baseline="0" dirty="0" smtClean="0"/>
              <a:t>Good combination of icons, images and text. </a:t>
            </a:r>
          </a:p>
          <a:p>
            <a:r>
              <a:rPr lang="en-US" baseline="0" dirty="0" smtClean="0"/>
              <a:t>Calming and rich </a:t>
            </a:r>
            <a:r>
              <a:rPr lang="en-US" baseline="0" dirty="0" err="1" smtClean="0"/>
              <a:t>colours</a:t>
            </a:r>
            <a:r>
              <a:rPr lang="en-US" baseline="0" dirty="0" smtClean="0"/>
              <a:t>.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13</a:t>
            </a:fld>
            <a:endParaRPr lang="en-CA"/>
          </a:p>
        </p:txBody>
      </p:sp>
    </p:spTree>
    <p:extLst>
      <p:ext uri="{BB962C8B-B14F-4D97-AF65-F5344CB8AC3E}">
        <p14:creationId xmlns:p14="http://schemas.microsoft.com/office/powerpoint/2010/main" val="142295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open-source</a:t>
            </a:r>
            <a:r>
              <a:rPr lang="en-US" baseline="0" dirty="0" smtClean="0"/>
              <a:t> fonts. </a:t>
            </a:r>
          </a:p>
          <a:p>
            <a:r>
              <a:rPr lang="en-US" baseline="0" dirty="0" smtClean="0"/>
              <a:t>Serif v. sans-serif</a:t>
            </a:r>
          </a:p>
          <a:p>
            <a:r>
              <a:rPr lang="en-US" baseline="0" dirty="0" smtClean="0"/>
              <a:t>Designed for readability, especially since our applications are highly text-focused and content based. People will be scanning and reading through information.</a:t>
            </a:r>
          </a:p>
          <a:p>
            <a:r>
              <a:rPr lang="en-US" baseline="0" dirty="0" smtClean="0"/>
              <a:t>Getting fonts right will be key to our applications. Need to consider overall usability, as well as how it will look with other elements (i.e. buttons, forms, etc.)</a:t>
            </a:r>
          </a:p>
          <a:p>
            <a:r>
              <a:rPr lang="en-US" baseline="0" dirty="0" smtClean="0"/>
              <a:t>Matches look of particular mood boards i.e. minimalist or nature. </a:t>
            </a:r>
          </a:p>
          <a:p>
            <a:r>
              <a:rPr lang="en-US" baseline="0" dirty="0" smtClean="0"/>
              <a:t>Display/heading fonts must have a certain amount of contrast with paragraph fonts. </a:t>
            </a:r>
          </a:p>
          <a:p>
            <a:r>
              <a:rPr lang="en-US" baseline="0" dirty="0" smtClean="0"/>
              <a:t>In our case, staying away from anything “too fancy” such as script or block fonts. May use serif headings based on theme, but sans-serif are generally a best practice for web. </a:t>
            </a:r>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14</a:t>
            </a:fld>
            <a:endParaRPr lang="en-CA"/>
          </a:p>
        </p:txBody>
      </p:sp>
    </p:spTree>
    <p:extLst>
      <p:ext uri="{BB962C8B-B14F-4D97-AF65-F5344CB8AC3E}">
        <p14:creationId xmlns:p14="http://schemas.microsoft.com/office/powerpoint/2010/main" val="557726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minimalist mood board. </a:t>
            </a:r>
          </a:p>
          <a:p>
            <a:r>
              <a:rPr lang="en-US" dirty="0" smtClean="0"/>
              <a:t>Clean lines, lots of white space, nothing too heavy. </a:t>
            </a:r>
          </a:p>
          <a:p>
            <a:r>
              <a:rPr lang="en-US" dirty="0" smtClean="0"/>
              <a:t>Maximum of two fonts, just</a:t>
            </a:r>
            <a:r>
              <a:rPr lang="en-US" baseline="0" dirty="0" smtClean="0"/>
              <a:t> with different weights. </a:t>
            </a:r>
          </a:p>
          <a:p>
            <a:r>
              <a:rPr lang="en-US" baseline="0" dirty="0" smtClean="0"/>
              <a:t>Spacing optimized for readability (about 30%)</a:t>
            </a:r>
          </a:p>
          <a:p>
            <a:r>
              <a:rPr lang="en-US" baseline="0" dirty="0" smtClean="0"/>
              <a:t>Can easily add </a:t>
            </a:r>
            <a:r>
              <a:rPr lang="en-US" baseline="0" dirty="0" err="1" smtClean="0"/>
              <a:t>colour</a:t>
            </a:r>
            <a:r>
              <a:rPr lang="en-US" baseline="0" dirty="0" smtClean="0"/>
              <a:t>. </a:t>
            </a:r>
          </a:p>
          <a:p>
            <a:r>
              <a:rPr lang="en-US" baseline="0" dirty="0" smtClean="0"/>
              <a:t>Still contrast between headings and body text, but not in-your face</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15</a:t>
            </a:fld>
            <a:endParaRPr lang="en-CA"/>
          </a:p>
        </p:txBody>
      </p:sp>
    </p:spTree>
    <p:extLst>
      <p:ext uri="{BB962C8B-B14F-4D97-AF65-F5344CB8AC3E}">
        <p14:creationId xmlns:p14="http://schemas.microsoft.com/office/powerpoint/2010/main" val="3393262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a mix of minimalist and nature mood board. Serif</a:t>
            </a:r>
            <a:r>
              <a:rPr lang="en-US" baseline="0" dirty="0" smtClean="0"/>
              <a:t> font for headings gives it a more earthy, elegant feel and provides a bit more contrast in a theme that is more complex than the minimalist design. </a:t>
            </a:r>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16</a:t>
            </a:fld>
            <a:endParaRPr lang="en-CA"/>
          </a:p>
        </p:txBody>
      </p:sp>
    </p:spTree>
    <p:extLst>
      <p:ext uri="{BB962C8B-B14F-4D97-AF65-F5344CB8AC3E}">
        <p14:creationId xmlns:p14="http://schemas.microsoft.com/office/powerpoint/2010/main" val="23788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minimalist mood board. </a:t>
            </a:r>
          </a:p>
          <a:p>
            <a:r>
              <a:rPr lang="en-US" dirty="0" smtClean="0"/>
              <a:t>Clean lines, lots of white space, nothing too heavy. </a:t>
            </a:r>
          </a:p>
          <a:p>
            <a:r>
              <a:rPr lang="en-US" dirty="0" smtClean="0"/>
              <a:t>Maximum of two fonts, just</a:t>
            </a:r>
            <a:r>
              <a:rPr lang="en-US" baseline="0" dirty="0" smtClean="0"/>
              <a:t> with different weights. </a:t>
            </a:r>
          </a:p>
          <a:p>
            <a:r>
              <a:rPr lang="en-US" baseline="0" dirty="0" smtClean="0"/>
              <a:t>Spacing optimized for readability (about 30%)</a:t>
            </a:r>
          </a:p>
          <a:p>
            <a:r>
              <a:rPr lang="en-US" baseline="0" dirty="0" smtClean="0"/>
              <a:t>Can easily add </a:t>
            </a:r>
            <a:r>
              <a:rPr lang="en-US" baseline="0" dirty="0" err="1" smtClean="0"/>
              <a:t>colour</a:t>
            </a:r>
            <a:r>
              <a:rPr lang="en-US" baseline="0" dirty="0" smtClean="0"/>
              <a:t>. </a:t>
            </a:r>
          </a:p>
          <a:p>
            <a:r>
              <a:rPr lang="en-US" baseline="0" dirty="0" smtClean="0"/>
              <a:t>Still contrast between headings and body text, but not in-your face</a:t>
            </a:r>
            <a:endParaRPr lang="en-CA" dirty="0" smtClean="0"/>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17</a:t>
            </a:fld>
            <a:endParaRPr lang="en-CA"/>
          </a:p>
        </p:txBody>
      </p:sp>
    </p:spTree>
    <p:extLst>
      <p:ext uri="{BB962C8B-B14F-4D97-AF65-F5344CB8AC3E}">
        <p14:creationId xmlns:p14="http://schemas.microsoft.com/office/powerpoint/2010/main" val="3983858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will</a:t>
            </a:r>
            <a:r>
              <a:rPr lang="en-US" baseline="0" dirty="0" smtClean="0"/>
              <a:t> eventually live on a “site” that will include images, examples, do’s and don’ts, download files, and code. </a:t>
            </a:r>
          </a:p>
          <a:p>
            <a:r>
              <a:rPr lang="en-US" baseline="0" dirty="0" smtClean="0"/>
              <a:t>Some examples on right, show how each element looks on its own as well as how it looks used in an application. </a:t>
            </a:r>
          </a:p>
          <a:p>
            <a:r>
              <a:rPr lang="en-US" baseline="0" dirty="0" smtClean="0"/>
              <a:t>Provides a brief summary of the section. Comprehensive, even if someone only looked at typography for example, and not buttons, they would still know how to use type on buttons.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20</a:t>
            </a:fld>
            <a:endParaRPr lang="en-CA"/>
          </a:p>
        </p:txBody>
      </p:sp>
    </p:spTree>
    <p:extLst>
      <p:ext uri="{BB962C8B-B14F-4D97-AF65-F5344CB8AC3E}">
        <p14:creationId xmlns:p14="http://schemas.microsoft.com/office/powerpoint/2010/main" val="344360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parts checklist in more detail, how we used it</a:t>
            </a:r>
            <a:r>
              <a:rPr lang="en-US" baseline="0" dirty="0" smtClean="0"/>
              <a:t> to guide requirements. </a:t>
            </a:r>
          </a:p>
          <a:p>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4</a:t>
            </a:fld>
            <a:endParaRPr lang="en-CA"/>
          </a:p>
        </p:txBody>
      </p:sp>
    </p:spTree>
    <p:extLst>
      <p:ext uri="{BB962C8B-B14F-4D97-AF65-F5344CB8AC3E}">
        <p14:creationId xmlns:p14="http://schemas.microsoft.com/office/powerpoint/2010/main" val="224235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1119C65-2E06-469D-BE63-23CE18BEE296}" type="slidenum">
              <a:rPr lang="en-CA" smtClean="0"/>
              <a:t>5</a:t>
            </a:fld>
            <a:endParaRPr lang="en-CA"/>
          </a:p>
        </p:txBody>
      </p:sp>
    </p:spTree>
    <p:extLst>
      <p:ext uri="{BB962C8B-B14F-4D97-AF65-F5344CB8AC3E}">
        <p14:creationId xmlns:p14="http://schemas.microsoft.com/office/powerpoint/2010/main" val="378307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Determined using the parts checklist, review of our (incomplete) UI inventory</a:t>
            </a:r>
          </a:p>
          <a:p>
            <a:endParaRPr lang="en-US" dirty="0" smtClean="0"/>
          </a:p>
          <a:p>
            <a:r>
              <a:rPr lang="en-US" dirty="0" smtClean="0"/>
              <a:t>Also</a:t>
            </a:r>
            <a:r>
              <a:rPr lang="en-US" baseline="0" dirty="0" smtClean="0"/>
              <a:t> determined by our priorities and key tasks for the GCTools rebuild.</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6</a:t>
            </a:fld>
            <a:endParaRPr lang="en-CA"/>
          </a:p>
        </p:txBody>
      </p:sp>
    </p:spTree>
    <p:extLst>
      <p:ext uri="{BB962C8B-B14F-4D97-AF65-F5344CB8AC3E}">
        <p14:creationId xmlns:p14="http://schemas.microsoft.com/office/powerpoint/2010/main" val="816678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Feedback questions:</a:t>
            </a:r>
          </a:p>
          <a:p>
            <a:endParaRPr lang="en-US" dirty="0" smtClean="0"/>
          </a:p>
          <a:p>
            <a:pPr marL="171450" indent="-171450">
              <a:buFontTx/>
              <a:buChar char="-"/>
            </a:pPr>
            <a:r>
              <a:rPr lang="en-US" dirty="0" smtClean="0"/>
              <a:t>Which of these boards best represents</a:t>
            </a:r>
            <a:r>
              <a:rPr lang="en-US" baseline="0" dirty="0" smtClean="0"/>
              <a:t> the GCTools?</a:t>
            </a:r>
          </a:p>
          <a:p>
            <a:pPr marL="171450" indent="-171450">
              <a:buFontTx/>
              <a:buChar char="-"/>
            </a:pPr>
            <a:r>
              <a:rPr lang="en-US" baseline="0" dirty="0" smtClean="0"/>
              <a:t>If websites were designed using these styles which one would you most likely want to use for work?</a:t>
            </a:r>
          </a:p>
          <a:p>
            <a:pPr marL="171450" indent="-171450">
              <a:buFontTx/>
              <a:buChar char="-"/>
            </a:pPr>
            <a:r>
              <a:rPr lang="en-US" baseline="0" dirty="0" smtClean="0"/>
              <a:t>What elements from each board do you like/dislike?</a:t>
            </a:r>
          </a:p>
          <a:p>
            <a:pPr marL="171450" indent="-171450">
              <a:buFontTx/>
              <a:buChar char="-"/>
            </a:pPr>
            <a:r>
              <a:rPr lang="en-US" baseline="0" dirty="0" smtClean="0"/>
              <a:t>Are there other sites or applications that you use that you love the interface or the look?</a:t>
            </a:r>
          </a:p>
          <a:p>
            <a:pPr marL="171450" indent="-171450">
              <a:buFontTx/>
              <a:buChar char="-"/>
            </a:pPr>
            <a:r>
              <a:rPr lang="en-US" baseline="0" dirty="0" smtClean="0"/>
              <a:t>What kinds of sites and applications fit into this particular board?</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8</a:t>
            </a:fld>
            <a:endParaRPr lang="en-CA"/>
          </a:p>
        </p:txBody>
      </p:sp>
    </p:spTree>
    <p:extLst>
      <p:ext uri="{BB962C8B-B14F-4D97-AF65-F5344CB8AC3E}">
        <p14:creationId xmlns:p14="http://schemas.microsoft.com/office/powerpoint/2010/main" val="2292963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to talk about mood boards. </a:t>
            </a:r>
          </a:p>
          <a:p>
            <a:r>
              <a:rPr lang="en-US" dirty="0" smtClean="0"/>
              <a:t>Used</a:t>
            </a:r>
            <a:r>
              <a:rPr lang="en-US" baseline="0" dirty="0" smtClean="0"/>
              <a:t> as inspiration for overall look and feel of a product, doesn’t necessarily represent final design. Branding v. interface elements. </a:t>
            </a:r>
          </a:p>
          <a:p>
            <a:r>
              <a:rPr lang="en-US" baseline="0" dirty="0" smtClean="0"/>
              <a:t>Can look at specific elements separately as well, combine different boards.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9</a:t>
            </a:fld>
            <a:endParaRPr lang="en-CA"/>
          </a:p>
        </p:txBody>
      </p:sp>
    </p:spTree>
    <p:extLst>
      <p:ext uri="{BB962C8B-B14F-4D97-AF65-F5344CB8AC3E}">
        <p14:creationId xmlns:p14="http://schemas.microsoft.com/office/powerpoint/2010/main" val="3468325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started with. Clean,</a:t>
            </a:r>
            <a:r>
              <a:rPr lang="en-US" baseline="0" dirty="0" smtClean="0"/>
              <a:t> simple design that really represents tech and a work environment. </a:t>
            </a:r>
          </a:p>
          <a:p>
            <a:r>
              <a:rPr lang="en-US" baseline="0" dirty="0" smtClean="0"/>
              <a:t>Used for many common workplace or task-based websites and apps. </a:t>
            </a:r>
          </a:p>
          <a:p>
            <a:r>
              <a:rPr lang="en-US" baseline="0" dirty="0" smtClean="0"/>
              <a:t>Can be easily combined with a more </a:t>
            </a:r>
            <a:r>
              <a:rPr lang="en-US" baseline="0" dirty="0" err="1" smtClean="0"/>
              <a:t>colourful</a:t>
            </a:r>
            <a:r>
              <a:rPr lang="en-US" baseline="0" dirty="0" smtClean="0"/>
              <a:t> </a:t>
            </a:r>
            <a:r>
              <a:rPr lang="en-US" baseline="0" dirty="0" err="1" smtClean="0"/>
              <a:t>colour</a:t>
            </a:r>
            <a:r>
              <a:rPr lang="en-US" baseline="0" dirty="0" smtClean="0"/>
              <a:t> palette. </a:t>
            </a:r>
          </a:p>
          <a:p>
            <a:r>
              <a:rPr lang="en-US" baseline="0" dirty="0" smtClean="0"/>
              <a:t>Clean and simple type, UI elements, buttons etc. </a:t>
            </a:r>
          </a:p>
          <a:p>
            <a:r>
              <a:rPr lang="en-US" baseline="0" dirty="0" smtClean="0"/>
              <a:t>Text-based with simple images to enhance the content.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10</a:t>
            </a:fld>
            <a:endParaRPr lang="en-CA"/>
          </a:p>
        </p:txBody>
      </p:sp>
    </p:spTree>
    <p:extLst>
      <p:ext uri="{BB962C8B-B14F-4D97-AF65-F5344CB8AC3E}">
        <p14:creationId xmlns:p14="http://schemas.microsoft.com/office/powerpoint/2010/main" val="1502573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Bright </a:t>
            </a:r>
            <a:r>
              <a:rPr lang="en-US" dirty="0" err="1" smtClean="0"/>
              <a:t>colours</a:t>
            </a:r>
            <a:r>
              <a:rPr lang="en-US" dirty="0" smtClean="0"/>
              <a:t>, fun, punchy graphics.</a:t>
            </a:r>
            <a:r>
              <a:rPr lang="en-US" baseline="0" dirty="0" smtClean="0"/>
              <a:t> </a:t>
            </a:r>
          </a:p>
          <a:p>
            <a:r>
              <a:rPr lang="en-US" baseline="0" dirty="0" smtClean="0"/>
              <a:t>Used often for social websites and applications, or entertainment-based.</a:t>
            </a:r>
          </a:p>
          <a:p>
            <a:r>
              <a:rPr lang="en-US" baseline="0" dirty="0" smtClean="0"/>
              <a:t>Uses icons and illustrations more than text.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11</a:t>
            </a:fld>
            <a:endParaRPr lang="en-CA"/>
          </a:p>
        </p:txBody>
      </p:sp>
    </p:spTree>
    <p:extLst>
      <p:ext uri="{BB962C8B-B14F-4D97-AF65-F5344CB8AC3E}">
        <p14:creationId xmlns:p14="http://schemas.microsoft.com/office/powerpoint/2010/main" val="52816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Warm,</a:t>
            </a:r>
            <a:r>
              <a:rPr lang="en-US" baseline="0" dirty="0" smtClean="0"/>
              <a:t> nature inspired. Calming</a:t>
            </a:r>
          </a:p>
          <a:p>
            <a:r>
              <a:rPr lang="en-US" baseline="0" dirty="0" smtClean="0"/>
              <a:t>Serif fonts, grounding </a:t>
            </a:r>
            <a:r>
              <a:rPr lang="en-US" baseline="0" dirty="0" err="1" smtClean="0"/>
              <a:t>colours</a:t>
            </a:r>
            <a:r>
              <a:rPr lang="en-US" baseline="0" dirty="0" smtClean="0"/>
              <a:t>.</a:t>
            </a:r>
          </a:p>
          <a:p>
            <a:r>
              <a:rPr lang="en-US" baseline="0" dirty="0" smtClean="0"/>
              <a:t>Heavily image-based. </a:t>
            </a:r>
          </a:p>
          <a:p>
            <a:r>
              <a:rPr lang="en-US" baseline="0" dirty="0" smtClean="0"/>
              <a:t>Very Canadian. Canadian wilderness app and B.C. Tourism typeface. </a:t>
            </a:r>
            <a:endParaRPr lang="en-CA" dirty="0"/>
          </a:p>
        </p:txBody>
      </p:sp>
      <p:sp>
        <p:nvSpPr>
          <p:cNvPr id="4" name="Slide Number Placeholder 3"/>
          <p:cNvSpPr>
            <a:spLocks noGrp="1"/>
          </p:cNvSpPr>
          <p:nvPr>
            <p:ph type="sldNum" sz="quarter" idx="10"/>
          </p:nvPr>
        </p:nvSpPr>
        <p:spPr/>
        <p:txBody>
          <a:bodyPr/>
          <a:lstStyle/>
          <a:p>
            <a:fld id="{61119C65-2E06-469D-BE63-23CE18BEE296}" type="slidenum">
              <a:rPr lang="en-CA" smtClean="0"/>
              <a:t>12</a:t>
            </a:fld>
            <a:endParaRPr lang="en-CA"/>
          </a:p>
        </p:txBody>
      </p:sp>
    </p:spTree>
    <p:extLst>
      <p:ext uri="{BB962C8B-B14F-4D97-AF65-F5344CB8AC3E}">
        <p14:creationId xmlns:p14="http://schemas.microsoft.com/office/powerpoint/2010/main" val="86401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94353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85876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60449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7955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1601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756736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979459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20630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974190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2F4F5-E673-47E2-8E12-B147B8889308}" type="datetimeFigureOut">
              <a:rPr lang="en-CA" smtClean="0"/>
              <a:t>2018-01-09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255225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22F4F5-E673-47E2-8E12-B147B8889308}" type="datetimeFigureOut">
              <a:rPr lang="en-CA" smtClean="0"/>
              <a:t>2018-01-09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406588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2F4F5-E673-47E2-8E12-B147B8889308}" type="datetimeFigureOut">
              <a:rPr lang="en-CA" smtClean="0"/>
              <a:t>2018-01-09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70271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22F4F5-E673-47E2-8E12-B147B8889308}" type="datetimeFigureOut">
              <a:rPr lang="en-CA" smtClean="0"/>
              <a:t>2018-01-09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172754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2F4F5-E673-47E2-8E12-B147B8889308}" type="datetimeFigureOut">
              <a:rPr lang="en-CA" smtClean="0"/>
              <a:t>2018-01-09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3675348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2F4F5-E673-47E2-8E12-B147B8889308}" type="datetimeFigureOut">
              <a:rPr lang="en-CA" smtClean="0"/>
              <a:t>2018-01-09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Tree>
    <p:extLst>
      <p:ext uri="{BB962C8B-B14F-4D97-AF65-F5344CB8AC3E}">
        <p14:creationId xmlns:p14="http://schemas.microsoft.com/office/powerpoint/2010/main" val="416102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E8A14D-7516-4058-B1E5-BF9FFD6FB860}" type="slidenum">
              <a:rPr lang="en-CA" smtClean="0"/>
              <a:t>‹#›</a:t>
            </a:fld>
            <a:endParaRPr lang="en-CA"/>
          </a:p>
        </p:txBody>
      </p:sp>
      <p:sp>
        <p:nvSpPr>
          <p:cNvPr id="5" name="Date Placeholder 4"/>
          <p:cNvSpPr>
            <a:spLocks noGrp="1"/>
          </p:cNvSpPr>
          <p:nvPr>
            <p:ph type="dt" sz="half" idx="10"/>
          </p:nvPr>
        </p:nvSpPr>
        <p:spPr/>
        <p:txBody>
          <a:bodyPr/>
          <a:lstStyle/>
          <a:p>
            <a:fld id="{4722F4F5-E673-47E2-8E12-B147B8889308}" type="datetimeFigureOut">
              <a:rPr lang="en-CA" smtClean="0"/>
              <a:t>2018-01-09</a:t>
            </a:fld>
            <a:endParaRPr lang="en-CA"/>
          </a:p>
        </p:txBody>
      </p:sp>
    </p:spTree>
    <p:extLst>
      <p:ext uri="{BB962C8B-B14F-4D97-AF65-F5344CB8AC3E}">
        <p14:creationId xmlns:p14="http://schemas.microsoft.com/office/powerpoint/2010/main" val="231569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22F4F5-E673-47E2-8E12-B147B8889308}" type="datetimeFigureOut">
              <a:rPr lang="en-CA" smtClean="0"/>
              <a:t>2018-01-09</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E8A14D-7516-4058-B1E5-BF9FFD6FB860}" type="slidenum">
              <a:rPr lang="en-CA" smtClean="0"/>
              <a:t>‹#›</a:t>
            </a:fld>
            <a:endParaRPr lang="en-CA"/>
          </a:p>
        </p:txBody>
      </p:sp>
    </p:spTree>
    <p:extLst>
      <p:ext uri="{BB962C8B-B14F-4D97-AF65-F5344CB8AC3E}">
        <p14:creationId xmlns:p14="http://schemas.microsoft.com/office/powerpoint/2010/main" val="82990074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s-duffey.gitbooks.io/-gcdigital-design-system/content/typography.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material.io/guidelines/style/typography.html" TargetMode="Externa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semantic-ui.com/globals/site.html" TargetMode="External"/><Relationship Id="rId5" Type="http://schemas.openxmlformats.org/officeDocument/2006/relationships/hyperlink" Target="https://polaris.shopify.com/visuals/typography#navigation" TargetMode="External"/><Relationship Id="rId4" Type="http://schemas.openxmlformats.org/officeDocument/2006/relationships/hyperlink" Target="https://docs.microsoft.com/en-us/windows/uwp/design/style/typography" TargetMode="Externa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esig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334001"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2469" y="1657055"/>
            <a:ext cx="8094133" cy="1646302"/>
          </a:xfrm>
        </p:spPr>
        <p:txBody>
          <a:bodyPr/>
          <a:lstStyle/>
          <a:p>
            <a:pPr algn="l">
              <a:lnSpc>
                <a:spcPct val="150000"/>
              </a:lnSpc>
            </a:pPr>
            <a:r>
              <a:rPr lang="en-US" dirty="0" smtClean="0">
                <a:solidFill>
                  <a:schemeClr val="accent2">
                    <a:lumMod val="75000"/>
                  </a:schemeClr>
                </a:solidFill>
              </a:rPr>
              <a:t>#</a:t>
            </a:r>
            <a:r>
              <a:rPr lang="en-US" dirty="0" err="1" smtClean="0">
                <a:solidFill>
                  <a:schemeClr val="accent2">
                    <a:lumMod val="75000"/>
                  </a:schemeClr>
                </a:solidFill>
              </a:rPr>
              <a:t>GCDigital</a:t>
            </a:r>
            <a:r>
              <a:rPr lang="en-US" dirty="0" smtClean="0">
                <a:solidFill>
                  <a:schemeClr val="accent2">
                    <a:lumMod val="75000"/>
                  </a:schemeClr>
                </a:solidFill>
              </a:rPr>
              <a:t> </a:t>
            </a:r>
            <a:br>
              <a:rPr lang="en-US" dirty="0" smtClean="0">
                <a:solidFill>
                  <a:schemeClr val="accent2">
                    <a:lumMod val="75000"/>
                  </a:schemeClr>
                </a:solidFill>
              </a:rPr>
            </a:br>
            <a:r>
              <a:rPr lang="en-US" dirty="0" smtClean="0">
                <a:solidFill>
                  <a:schemeClr val="accent2">
                    <a:lumMod val="75000"/>
                  </a:schemeClr>
                </a:solidFill>
              </a:rPr>
              <a:t>Design System</a:t>
            </a:r>
            <a:endParaRPr lang="en-CA" dirty="0">
              <a:solidFill>
                <a:schemeClr val="accent2">
                  <a:lumMod val="75000"/>
                </a:schemeClr>
              </a:solidFill>
            </a:endParaRPr>
          </a:p>
        </p:txBody>
      </p:sp>
      <p:sp>
        <p:nvSpPr>
          <p:cNvPr id="3" name="Subtitle 2"/>
          <p:cNvSpPr>
            <a:spLocks noGrp="1"/>
          </p:cNvSpPr>
          <p:nvPr>
            <p:ph type="subTitle" idx="1"/>
          </p:nvPr>
        </p:nvSpPr>
        <p:spPr>
          <a:xfrm>
            <a:off x="771008" y="3303357"/>
            <a:ext cx="7766936" cy="1096899"/>
          </a:xfrm>
        </p:spPr>
        <p:txBody>
          <a:bodyPr>
            <a:normAutofit/>
          </a:bodyPr>
          <a:lstStyle/>
          <a:p>
            <a:pPr algn="l">
              <a:lnSpc>
                <a:spcPct val="200000"/>
              </a:lnSpc>
            </a:pPr>
            <a:r>
              <a:rPr lang="en-US" dirty="0" smtClean="0"/>
              <a:t>Update for January 10, 2018</a:t>
            </a:r>
            <a:endParaRPr lang="en-CA" dirty="0"/>
          </a:p>
        </p:txBody>
      </p:sp>
    </p:spTree>
    <p:extLst>
      <p:ext uri="{BB962C8B-B14F-4D97-AF65-F5344CB8AC3E}">
        <p14:creationId xmlns:p14="http://schemas.microsoft.com/office/powerpoint/2010/main" val="726097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mood board_minimali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8" y="190824"/>
            <a:ext cx="11551298" cy="6391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365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mood board_graphic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3170"/>
            <a:ext cx="11537576" cy="644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77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mood board_na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264" y="154733"/>
            <a:ext cx="11744131" cy="657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893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mood board_wood and st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41" y="320674"/>
            <a:ext cx="11579290" cy="635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4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Typography</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216873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ypography_Alegreya Sans and Kar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57" y="-6999"/>
            <a:ext cx="5308702" cy="686499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ypography_Alegreya Sans and Mul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7558" y="1"/>
            <a:ext cx="53032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81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raw.githubusercontent.com/gctools-outilsgc/design-system/master/Typography/Typography_Ovo%20and%20Lat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319" y="-7877"/>
            <a:ext cx="5305450" cy="6865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raw.githubusercontent.com/gctools-outilsgc/design-system/master/Typography/Typography_Raleway%20and%20Cabi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4370" y="0"/>
            <a:ext cx="529936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99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ypography_Monteserrat and Mul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85" y="0"/>
            <a:ext cx="52993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ypography_Ovo and Muli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865"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325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197983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148" y="2682949"/>
            <a:ext cx="8596668" cy="1320800"/>
          </a:xfrm>
        </p:spPr>
        <p:txBody>
          <a:bodyPr/>
          <a:lstStyle/>
          <a:p>
            <a:r>
              <a:rPr lang="en-CA" dirty="0">
                <a:hlinkClick r:id="rId2"/>
              </a:rPr>
              <a:t>https://s-duffey.gitbooks.io/-gcdigital-design-system/content/typography.html</a:t>
            </a:r>
            <a:endParaRPr lang="en-CA" dirty="0"/>
          </a:p>
        </p:txBody>
      </p:sp>
    </p:spTree>
    <p:extLst>
      <p:ext uri="{BB962C8B-B14F-4D97-AF65-F5344CB8AC3E}">
        <p14:creationId xmlns:p14="http://schemas.microsoft.com/office/powerpoint/2010/main" val="1467770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a:t>
            </a:r>
            <a:endParaRPr lang="en-CA" dirty="0"/>
          </a:p>
        </p:txBody>
      </p:sp>
      <p:sp>
        <p:nvSpPr>
          <p:cNvPr id="3" name="TextBox 2"/>
          <p:cNvSpPr txBox="1"/>
          <p:nvPr/>
        </p:nvSpPr>
        <p:spPr>
          <a:xfrm>
            <a:off x="766119" y="1729946"/>
            <a:ext cx="8699157" cy="3892732"/>
          </a:xfrm>
          <a:prstGeom prst="rect">
            <a:avLst/>
          </a:prstGeom>
          <a:noFill/>
        </p:spPr>
        <p:txBody>
          <a:bodyPr wrap="square" rtlCol="0">
            <a:spAutoFit/>
          </a:bodyPr>
          <a:lstStyle/>
          <a:p>
            <a:pPr>
              <a:lnSpc>
                <a:spcPct val="200000"/>
              </a:lnSpc>
            </a:pPr>
            <a:r>
              <a:rPr lang="en-US" dirty="0" smtClean="0">
                <a:solidFill>
                  <a:schemeClr val="tx1">
                    <a:lumMod val="75000"/>
                    <a:lumOff val="25000"/>
                  </a:schemeClr>
                </a:solidFill>
                <a:latin typeface="Calibri" panose="020F0502020204030204" pitchFamily="34" charset="0"/>
              </a:rPr>
              <a:t>Make a design system for the Government of Canada’s digital collaboration tools that can also be reused and applied to other public or internal digital services and products. </a:t>
            </a:r>
          </a:p>
          <a:p>
            <a:pPr>
              <a:lnSpc>
                <a:spcPct val="200000"/>
              </a:lnSpc>
            </a:pPr>
            <a:endParaRPr lang="en-US" dirty="0">
              <a:solidFill>
                <a:schemeClr val="tx1">
                  <a:lumMod val="75000"/>
                  <a:lumOff val="25000"/>
                </a:schemeClr>
              </a:solidFill>
              <a:latin typeface="Calibri" panose="020F0502020204030204" pitchFamily="34" charset="0"/>
            </a:endParaRPr>
          </a:p>
          <a:p>
            <a:pPr>
              <a:lnSpc>
                <a:spcPct val="200000"/>
              </a:lnSpc>
            </a:pPr>
            <a:r>
              <a:rPr lang="en-US" dirty="0" smtClean="0">
                <a:solidFill>
                  <a:schemeClr val="tx1">
                    <a:lumMod val="75000"/>
                    <a:lumOff val="25000"/>
                  </a:schemeClr>
                </a:solidFill>
                <a:latin typeface="Calibri" panose="020F0502020204030204" pitchFamily="34" charset="0"/>
              </a:rPr>
              <a:t>This system will help to ensure a seamless experience for users across platforms, will be easy to use, and quick for developers and designers to implement. The design system will provide a basic framework with guiding principles and components, with the ability to be adapted to other brands and needs. </a:t>
            </a:r>
            <a:endParaRPr lang="en-CA"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662771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051" y="593496"/>
            <a:ext cx="4260597" cy="2308324"/>
          </a:xfrm>
          <a:prstGeom prst="rect">
            <a:avLst/>
          </a:prstGeom>
          <a:noFill/>
        </p:spPr>
        <p:txBody>
          <a:bodyPr wrap="square" rtlCol="0">
            <a:spAutoFit/>
          </a:bodyPr>
          <a:lstStyle/>
          <a:p>
            <a:r>
              <a:rPr lang="en-CA" sz="1400" b="1" dirty="0" smtClean="0"/>
              <a:t>Examples</a:t>
            </a:r>
            <a:endParaRPr lang="en-CA" sz="1400" b="1" dirty="0" smtClean="0">
              <a:hlinkClick r:id="rId3"/>
            </a:endParaRPr>
          </a:p>
          <a:p>
            <a:pPr marL="285750" indent="-285750">
              <a:buFont typeface="Arial" panose="020B0604020202020204" pitchFamily="34" charset="0"/>
              <a:buChar char="•"/>
            </a:pPr>
            <a:endParaRPr lang="en-CA" sz="1400" dirty="0" smtClean="0">
              <a:solidFill>
                <a:schemeClr val="accent1"/>
              </a:solidFill>
              <a:hlinkClick r:id="rId3"/>
            </a:endParaRPr>
          </a:p>
          <a:p>
            <a:pPr marL="285750" indent="-285750">
              <a:buFont typeface="Arial" panose="020B0604020202020204" pitchFamily="34" charset="0"/>
              <a:buChar char="•"/>
            </a:pPr>
            <a:r>
              <a:rPr lang="en-CA" sz="1400" dirty="0" smtClean="0">
                <a:solidFill>
                  <a:schemeClr val="accent1"/>
                </a:solidFill>
                <a:hlinkClick r:id="rId3"/>
              </a:rPr>
              <a:t>Google Material Design: Typography</a:t>
            </a:r>
            <a:endParaRPr lang="en-US" sz="1400" dirty="0">
              <a:solidFill>
                <a:schemeClr val="accent1"/>
              </a:solidFill>
            </a:endParaRPr>
          </a:p>
          <a:p>
            <a:pPr marL="285750" indent="-285750">
              <a:buFont typeface="Arial" panose="020B0604020202020204" pitchFamily="34" charset="0"/>
              <a:buChar char="•"/>
            </a:pPr>
            <a:endParaRPr lang="en-CA" sz="1400" dirty="0" smtClean="0">
              <a:solidFill>
                <a:schemeClr val="accent1"/>
              </a:solidFill>
              <a:hlinkClick r:id="rId4"/>
            </a:endParaRPr>
          </a:p>
          <a:p>
            <a:pPr marL="285750" indent="-285750">
              <a:buFont typeface="Arial" panose="020B0604020202020204" pitchFamily="34" charset="0"/>
              <a:buChar char="•"/>
            </a:pPr>
            <a:r>
              <a:rPr lang="en-CA" sz="1400" dirty="0" smtClean="0">
                <a:solidFill>
                  <a:schemeClr val="accent1"/>
                </a:solidFill>
                <a:hlinkClick r:id="rId4"/>
              </a:rPr>
              <a:t>Microsoft Typography</a:t>
            </a:r>
          </a:p>
          <a:p>
            <a:endParaRPr lang="en-US" sz="1400" dirty="0">
              <a:solidFill>
                <a:schemeClr val="accent1"/>
              </a:solidFill>
            </a:endParaRPr>
          </a:p>
          <a:p>
            <a:pPr marL="285750" indent="-285750">
              <a:buFont typeface="Arial" panose="020B0604020202020204" pitchFamily="34" charset="0"/>
              <a:buChar char="•"/>
            </a:pPr>
            <a:r>
              <a:rPr lang="en-CA" sz="1400" dirty="0" smtClean="0">
                <a:solidFill>
                  <a:schemeClr val="accent1"/>
                </a:solidFill>
                <a:hlinkClick r:id="rId5"/>
              </a:rPr>
              <a:t>Shopify Polaris: Typography</a:t>
            </a:r>
          </a:p>
          <a:p>
            <a:endParaRPr lang="en-US" sz="1400" dirty="0">
              <a:solidFill>
                <a:schemeClr val="accent1"/>
              </a:solidFill>
            </a:endParaRPr>
          </a:p>
          <a:p>
            <a:pPr marL="285750" indent="-285750">
              <a:buFont typeface="Arial" panose="020B0604020202020204" pitchFamily="34" charset="0"/>
              <a:buChar char="•"/>
            </a:pPr>
            <a:r>
              <a:rPr lang="en-CA" sz="1400" dirty="0" smtClean="0">
                <a:solidFill>
                  <a:schemeClr val="accent1"/>
                </a:solidFill>
                <a:hlinkClick r:id="rId6"/>
              </a:rPr>
              <a:t>Semantic.ui: Typography</a:t>
            </a:r>
          </a:p>
          <a:p>
            <a:endParaRPr lang="en-CA" dirty="0"/>
          </a:p>
        </p:txBody>
      </p:sp>
      <p:pic>
        <p:nvPicPr>
          <p:cNvPr id="8" name="Picture 7"/>
          <p:cNvPicPr>
            <a:picLocks noChangeAspect="1"/>
          </p:cNvPicPr>
          <p:nvPr/>
        </p:nvPicPr>
        <p:blipFill>
          <a:blip r:embed="rId7"/>
          <a:stretch>
            <a:fillRect/>
          </a:stretch>
        </p:blipFill>
        <p:spPr>
          <a:xfrm>
            <a:off x="609051" y="3327992"/>
            <a:ext cx="5946640" cy="2775098"/>
          </a:xfrm>
          <a:prstGeom prst="rect">
            <a:avLst/>
          </a:prstGeom>
        </p:spPr>
      </p:pic>
      <p:pic>
        <p:nvPicPr>
          <p:cNvPr id="9" name="Picture 8"/>
          <p:cNvPicPr>
            <a:picLocks noChangeAspect="1"/>
          </p:cNvPicPr>
          <p:nvPr/>
        </p:nvPicPr>
        <p:blipFill>
          <a:blip r:embed="rId8"/>
          <a:stretch>
            <a:fillRect/>
          </a:stretch>
        </p:blipFill>
        <p:spPr>
          <a:xfrm>
            <a:off x="6879265" y="3495744"/>
            <a:ext cx="4877983" cy="2607346"/>
          </a:xfrm>
          <a:prstGeom prst="rect">
            <a:avLst/>
          </a:prstGeom>
        </p:spPr>
      </p:pic>
      <p:pic>
        <p:nvPicPr>
          <p:cNvPr id="10" name="Picture 9"/>
          <p:cNvPicPr>
            <a:picLocks noChangeAspect="1"/>
          </p:cNvPicPr>
          <p:nvPr/>
        </p:nvPicPr>
        <p:blipFill>
          <a:blip r:embed="rId9"/>
          <a:stretch>
            <a:fillRect/>
          </a:stretch>
        </p:blipFill>
        <p:spPr>
          <a:xfrm>
            <a:off x="6879265" y="593495"/>
            <a:ext cx="4877983" cy="2134117"/>
          </a:xfrm>
          <a:prstGeom prst="rect">
            <a:avLst/>
          </a:prstGeom>
        </p:spPr>
      </p:pic>
    </p:spTree>
    <p:extLst>
      <p:ext uri="{BB962C8B-B14F-4D97-AF65-F5344CB8AC3E}">
        <p14:creationId xmlns:p14="http://schemas.microsoft.com/office/powerpoint/2010/main" val="2645549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a:t>
            </a:r>
            <a:endParaRPr lang="en-CA" dirty="0"/>
          </a:p>
        </p:txBody>
      </p:sp>
      <p:sp>
        <p:nvSpPr>
          <p:cNvPr id="3" name="Content Placeholder 2"/>
          <p:cNvSpPr>
            <a:spLocks noGrp="1"/>
          </p:cNvSpPr>
          <p:nvPr>
            <p:ph idx="1"/>
          </p:nvPr>
        </p:nvSpPr>
        <p:spPr>
          <a:xfrm>
            <a:off x="677334" y="1520456"/>
            <a:ext cx="8596668" cy="5061097"/>
          </a:xfrm>
        </p:spPr>
        <p:txBody>
          <a:bodyPr>
            <a:normAutofit/>
          </a:bodyPr>
          <a:lstStyle/>
          <a:p>
            <a:pPr>
              <a:lnSpc>
                <a:spcPct val="200000"/>
              </a:lnSpc>
            </a:pPr>
            <a:r>
              <a:rPr lang="en-US" dirty="0" smtClean="0"/>
              <a:t>Will be considering feedback and applying to any new mock-ups and elements we make.</a:t>
            </a:r>
          </a:p>
          <a:p>
            <a:pPr>
              <a:lnSpc>
                <a:spcPct val="200000"/>
              </a:lnSpc>
            </a:pPr>
            <a:r>
              <a:rPr lang="en-US" dirty="0" smtClean="0"/>
              <a:t>Writing documentation, research on what needs to go in documentation. </a:t>
            </a:r>
          </a:p>
          <a:p>
            <a:pPr>
              <a:lnSpc>
                <a:spcPct val="200000"/>
              </a:lnSpc>
            </a:pPr>
            <a:r>
              <a:rPr lang="en-US" dirty="0" smtClean="0"/>
              <a:t>Sprint launch this afternoon with partners. We are going to start building elements based on a theme (i.e. forms)</a:t>
            </a:r>
          </a:p>
          <a:p>
            <a:pPr>
              <a:lnSpc>
                <a:spcPct val="200000"/>
              </a:lnSpc>
            </a:pPr>
            <a:r>
              <a:rPr lang="en-US" dirty="0" smtClean="0"/>
              <a:t>Official updates and presentations are going on GCpedia, mock-up files and documentation will be available on Github. </a:t>
            </a:r>
            <a:endParaRPr lang="en-US" dirty="0"/>
          </a:p>
          <a:p>
            <a:pPr>
              <a:lnSpc>
                <a:spcPct val="200000"/>
              </a:lnSpc>
            </a:pPr>
            <a:r>
              <a:rPr lang="en-US" dirty="0" smtClean="0"/>
              <a:t>Subtle promotion via partners, Sierra’s blog post, Twitter etc. </a:t>
            </a:r>
          </a:p>
        </p:txBody>
      </p:sp>
    </p:spTree>
    <p:extLst>
      <p:ext uri="{BB962C8B-B14F-4D97-AF65-F5344CB8AC3E}">
        <p14:creationId xmlns:p14="http://schemas.microsoft.com/office/powerpoint/2010/main" val="153918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pic>
        <p:nvPicPr>
          <p:cNvPr id="2050" name="Picture 2" descr="Image result for confus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1440" y="1587148"/>
            <a:ext cx="7242562" cy="4707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9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Guiding Principles</a:t>
            </a:r>
            <a:endParaRPr lang="en-CA" dirty="0">
              <a:solidFill>
                <a:schemeClr val="accent2">
                  <a:lumMod val="75000"/>
                </a:schemeClr>
              </a:solidFill>
            </a:endParaRPr>
          </a:p>
        </p:txBody>
      </p:sp>
      <p:sp>
        <p:nvSpPr>
          <p:cNvPr id="3" name="TextBox 2"/>
          <p:cNvSpPr txBox="1"/>
          <p:nvPr/>
        </p:nvSpPr>
        <p:spPr>
          <a:xfrm>
            <a:off x="677334" y="1503406"/>
            <a:ext cx="8641492" cy="442089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Simple and flexible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Fun to use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Re-usable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Diverse</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Technology agnostic</a:t>
            </a:r>
          </a:p>
          <a:p>
            <a:pPr marL="285750" indent="-285750">
              <a:lnSpc>
                <a:spcPct val="200000"/>
              </a:lnSpc>
              <a:buFont typeface="Arial" panose="020B0604020202020204" pitchFamily="34" charset="0"/>
              <a:buChar char="•"/>
            </a:pPr>
            <a:r>
              <a:rPr lang="en-US" sz="2400" dirty="0" smtClean="0">
                <a:solidFill>
                  <a:schemeClr val="tx1">
                    <a:lumMod val="75000"/>
                    <a:lumOff val="25000"/>
                  </a:schemeClr>
                </a:solidFill>
                <a:latin typeface="Calibri" panose="020F0502020204030204" pitchFamily="34" charset="0"/>
              </a:rPr>
              <a:t>Open</a:t>
            </a:r>
            <a:endParaRPr lang="en-CA" sz="2400" dirty="0">
              <a:solidFill>
                <a:schemeClr val="tx1">
                  <a:lumMod val="75000"/>
                  <a:lumOff val="25000"/>
                </a:schemeClr>
              </a:solidFill>
              <a:latin typeface="Calibri" panose="020F0502020204030204" pitchFamily="34" charset="0"/>
            </a:endParaRPr>
          </a:p>
        </p:txBody>
      </p:sp>
    </p:spTree>
    <p:extLst>
      <p:ext uri="{BB962C8B-B14F-4D97-AF65-F5344CB8AC3E}">
        <p14:creationId xmlns:p14="http://schemas.microsoft.com/office/powerpoint/2010/main" val="1923633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done so far</a:t>
            </a:r>
            <a:endParaRPr lang="en-CA" dirty="0"/>
          </a:p>
        </p:txBody>
      </p:sp>
      <p:sp>
        <p:nvSpPr>
          <p:cNvPr id="3" name="Content Placeholder 2"/>
          <p:cNvSpPr>
            <a:spLocks noGrp="1"/>
          </p:cNvSpPr>
          <p:nvPr>
            <p:ph idx="1"/>
          </p:nvPr>
        </p:nvSpPr>
        <p:spPr>
          <a:xfrm>
            <a:off x="677334" y="1389881"/>
            <a:ext cx="7034106" cy="5062537"/>
          </a:xfrm>
        </p:spPr>
        <p:txBody>
          <a:bodyPr>
            <a:normAutofit lnSpcReduction="10000"/>
          </a:bodyPr>
          <a:lstStyle/>
          <a:p>
            <a:pPr>
              <a:lnSpc>
                <a:spcPct val="200000"/>
              </a:lnSpc>
            </a:pPr>
            <a:r>
              <a:rPr lang="en-US" dirty="0" smtClean="0"/>
              <a:t>Extensive research on process, examples </a:t>
            </a:r>
          </a:p>
          <a:p>
            <a:pPr>
              <a:lnSpc>
                <a:spcPct val="200000"/>
              </a:lnSpc>
            </a:pPr>
            <a:r>
              <a:rPr lang="en-US" dirty="0" smtClean="0"/>
              <a:t>UI inventory to identify key priorities for Phase I</a:t>
            </a:r>
          </a:p>
          <a:p>
            <a:pPr>
              <a:lnSpc>
                <a:spcPct val="200000"/>
              </a:lnSpc>
            </a:pPr>
            <a:r>
              <a:rPr lang="en-US" dirty="0" smtClean="0"/>
              <a:t>Established partnerships, developed concept and requirements for the system</a:t>
            </a:r>
          </a:p>
          <a:p>
            <a:pPr>
              <a:lnSpc>
                <a:spcPct val="200000"/>
              </a:lnSpc>
            </a:pPr>
            <a:r>
              <a:rPr lang="en-US" dirty="0" smtClean="0"/>
              <a:t>Built GCpedia page for resources, updates and key information</a:t>
            </a:r>
          </a:p>
          <a:p>
            <a:pPr>
              <a:lnSpc>
                <a:spcPct val="200000"/>
              </a:lnSpc>
            </a:pPr>
            <a:r>
              <a:rPr lang="en-US" dirty="0" smtClean="0"/>
              <a:t>All design files and code held in Github repo</a:t>
            </a:r>
          </a:p>
          <a:p>
            <a:pPr>
              <a:lnSpc>
                <a:spcPct val="200000"/>
              </a:lnSpc>
            </a:pPr>
            <a:r>
              <a:rPr lang="en-US" dirty="0" smtClean="0"/>
              <a:t>Determined elements required for different phases</a:t>
            </a:r>
          </a:p>
          <a:p>
            <a:pPr>
              <a:lnSpc>
                <a:spcPct val="200000"/>
              </a:lnSpc>
            </a:pPr>
            <a:r>
              <a:rPr lang="en-US" dirty="0" smtClean="0"/>
              <a:t>Mood boards, typography mock-ups, sample documentation</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527453536"/>
              </p:ext>
            </p:extLst>
          </p:nvPr>
        </p:nvGraphicFramePr>
        <p:xfrm>
          <a:off x="7711440" y="1142222"/>
          <a:ext cx="4294188" cy="5557854"/>
        </p:xfrm>
        <a:graphic>
          <a:graphicData uri="http://schemas.openxmlformats.org/presentationml/2006/ole">
            <mc:AlternateContent xmlns:mc="http://schemas.openxmlformats.org/markup-compatibility/2006">
              <mc:Choice xmlns:v="urn:schemas-microsoft-com:vml" Requires="v">
                <p:oleObj spid="_x0000_s1078" name="Acrobat Document" r:id="rId4" imgW="5828760" imgH="7543800" progId="AcroExch.Document.11">
                  <p:embed/>
                </p:oleObj>
              </mc:Choice>
              <mc:Fallback>
                <p:oleObj name="Acrobat Document" r:id="rId4" imgW="5828760" imgH="7543800" progId="AcroExch.Document.11">
                  <p:embed/>
                  <p:pic>
                    <p:nvPicPr>
                      <p:cNvPr id="0" name=""/>
                      <p:cNvPicPr/>
                      <p:nvPr/>
                    </p:nvPicPr>
                    <p:blipFill>
                      <a:blip r:embed="rId5"/>
                      <a:stretch>
                        <a:fillRect/>
                      </a:stretch>
                    </p:blipFill>
                    <p:spPr>
                      <a:xfrm>
                        <a:off x="7711440" y="1142222"/>
                        <a:ext cx="4294188" cy="5557854"/>
                      </a:xfrm>
                      <a:prstGeom prst="rect">
                        <a:avLst/>
                      </a:prstGeom>
                    </p:spPr>
                  </p:pic>
                </p:oleObj>
              </mc:Fallback>
            </mc:AlternateContent>
          </a:graphicData>
        </a:graphic>
      </p:graphicFrame>
    </p:spTree>
    <p:extLst>
      <p:ext uri="{BB962C8B-B14F-4D97-AF65-F5344CB8AC3E}">
        <p14:creationId xmlns:p14="http://schemas.microsoft.com/office/powerpoint/2010/main" val="1782985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131142519"/>
              </p:ext>
            </p:extLst>
          </p:nvPr>
        </p:nvGraphicFramePr>
        <p:xfrm>
          <a:off x="2895601" y="152400"/>
          <a:ext cx="6532880" cy="6512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448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6240"/>
            <a:ext cx="8596668" cy="1320800"/>
          </a:xfrm>
        </p:spPr>
        <p:txBody>
          <a:bodyPr/>
          <a:lstStyle/>
          <a:p>
            <a:r>
              <a:rPr lang="en-US" dirty="0" smtClean="0">
                <a:solidFill>
                  <a:srgbClr val="002060"/>
                </a:solidFill>
              </a:rPr>
              <a:t>Phase I: Key Pieces</a:t>
            </a:r>
            <a:endParaRPr lang="en-CA" dirty="0">
              <a:solidFill>
                <a:srgbClr val="002060"/>
              </a:solidFill>
            </a:endParaRPr>
          </a:p>
        </p:txBody>
      </p:sp>
      <p:sp>
        <p:nvSpPr>
          <p:cNvPr id="3" name="TextBox 2"/>
          <p:cNvSpPr txBox="1"/>
          <p:nvPr/>
        </p:nvSpPr>
        <p:spPr>
          <a:xfrm>
            <a:off x="677334" y="1194911"/>
            <a:ext cx="9174480" cy="566308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smtClean="0">
                <a:solidFill>
                  <a:schemeClr val="tx1">
                    <a:lumMod val="75000"/>
                    <a:lumOff val="25000"/>
                  </a:schemeClr>
                </a:solidFill>
                <a:latin typeface="Calibri" panose="020F0502020204030204" pitchFamily="34" charset="0"/>
              </a:rPr>
              <a:t>Visual Language (</a:t>
            </a:r>
            <a:r>
              <a:rPr lang="en-US" dirty="0" err="1" smtClean="0">
                <a:solidFill>
                  <a:schemeClr val="tx1">
                    <a:lumMod val="75000"/>
                    <a:lumOff val="25000"/>
                  </a:schemeClr>
                </a:solidFill>
                <a:latin typeface="Calibri" panose="020F0502020204030204" pitchFamily="34" charset="0"/>
              </a:rPr>
              <a:t>colour</a:t>
            </a:r>
            <a:r>
              <a:rPr lang="en-US" dirty="0" smtClean="0">
                <a:solidFill>
                  <a:schemeClr val="tx1">
                    <a:lumMod val="75000"/>
                    <a:lumOff val="25000"/>
                  </a:schemeClr>
                </a:solidFill>
                <a:latin typeface="Calibri" panose="020F0502020204030204" pitchFamily="34" charset="0"/>
              </a:rPr>
              <a:t>, typography, iconography, motion, space)</a:t>
            </a:r>
          </a:p>
          <a:p>
            <a:pPr marL="285750" indent="-285750">
              <a:lnSpc>
                <a:spcPct val="200000"/>
              </a:lnSpc>
              <a:buFont typeface="Arial" panose="020B0604020202020204" pitchFamily="34" charset="0"/>
              <a:buChar char="•"/>
            </a:pPr>
            <a:r>
              <a:rPr lang="en-US" dirty="0" smtClean="0">
                <a:solidFill>
                  <a:schemeClr val="tx1">
                    <a:lumMod val="75000"/>
                    <a:lumOff val="25000"/>
                  </a:schemeClr>
                </a:solidFill>
                <a:latin typeface="Calibri" panose="020F0502020204030204" pitchFamily="34" charset="0"/>
              </a:rPr>
              <a:t>UI Elements (paragraph, headers, lists, links) </a:t>
            </a:r>
          </a:p>
          <a:p>
            <a:pPr marL="285750" indent="-285750">
              <a:lnSpc>
                <a:spcPct val="200000"/>
              </a:lnSpc>
              <a:buFont typeface="Arial" panose="020B0604020202020204" pitchFamily="34" charset="0"/>
              <a:buChar char="•"/>
            </a:pPr>
            <a:r>
              <a:rPr lang="en-US" dirty="0" smtClean="0">
                <a:solidFill>
                  <a:schemeClr val="tx1">
                    <a:lumMod val="75000"/>
                    <a:lumOff val="25000"/>
                  </a:schemeClr>
                </a:solidFill>
                <a:latin typeface="Calibri" panose="020F0502020204030204" pitchFamily="34" charset="0"/>
              </a:rPr>
              <a:t>Resources (PSD, Illustrator and Sketch files)</a:t>
            </a:r>
          </a:p>
          <a:p>
            <a:pPr marL="285750" indent="-285750">
              <a:lnSpc>
                <a:spcPct val="200000"/>
              </a:lnSpc>
              <a:buFont typeface="Arial" panose="020B0604020202020204" pitchFamily="34" charset="0"/>
              <a:buChar char="•"/>
            </a:pPr>
            <a:r>
              <a:rPr lang="en-US" dirty="0" smtClean="0">
                <a:solidFill>
                  <a:schemeClr val="tx1">
                    <a:lumMod val="75000"/>
                    <a:lumOff val="25000"/>
                  </a:schemeClr>
                </a:solidFill>
                <a:latin typeface="Calibri" panose="020F0502020204030204" pitchFamily="34" charset="0"/>
              </a:rPr>
              <a:t>UI Components (breadcrumbs, footers, headers, navigation, menus, etc.)</a:t>
            </a:r>
            <a:endParaRPr lang="en-US" dirty="0">
              <a:solidFill>
                <a:schemeClr val="tx1">
                  <a:lumMod val="75000"/>
                  <a:lumOff val="25000"/>
                </a:schemeClr>
              </a:solidFill>
              <a:latin typeface="Calibri" panose="020F0502020204030204" pitchFamily="34" charset="0"/>
            </a:endParaRPr>
          </a:p>
          <a:p>
            <a:pPr marL="285750" indent="-285750">
              <a:lnSpc>
                <a:spcPct val="200000"/>
              </a:lnSpc>
              <a:buFont typeface="Arial" panose="020B0604020202020204" pitchFamily="34" charset="0"/>
              <a:buChar char="•"/>
            </a:pPr>
            <a:r>
              <a:rPr lang="en-US" dirty="0" smtClean="0">
                <a:solidFill>
                  <a:schemeClr val="tx1">
                    <a:lumMod val="75000"/>
                    <a:lumOff val="25000"/>
                  </a:schemeClr>
                </a:solidFill>
                <a:latin typeface="Calibri" panose="020F0502020204030204" pitchFamily="34" charset="0"/>
              </a:rPr>
              <a:t>Key Items</a:t>
            </a:r>
          </a:p>
          <a:p>
            <a:pPr marL="742950" lvl="1" indent="-285750">
              <a:lnSpc>
                <a:spcPct val="200000"/>
              </a:lnSpc>
              <a:buFont typeface="Courier New" panose="02070309020205020404" pitchFamily="49" charset="0"/>
              <a:buChar char="o"/>
            </a:pPr>
            <a:r>
              <a:rPr lang="en-US" sz="1600" dirty="0" smtClean="0">
                <a:solidFill>
                  <a:schemeClr val="tx1">
                    <a:lumMod val="75000"/>
                    <a:lumOff val="25000"/>
                  </a:schemeClr>
                </a:solidFill>
                <a:latin typeface="Calibri" panose="020F0502020204030204" pitchFamily="34" charset="0"/>
              </a:rPr>
              <a:t>Buttons</a:t>
            </a:r>
          </a:p>
          <a:p>
            <a:pPr marL="742950" lvl="1" indent="-285750">
              <a:lnSpc>
                <a:spcPct val="200000"/>
              </a:lnSpc>
              <a:buFont typeface="Courier New" panose="02070309020205020404" pitchFamily="49" charset="0"/>
              <a:buChar char="o"/>
            </a:pPr>
            <a:r>
              <a:rPr lang="en-US" sz="1600" dirty="0" smtClean="0">
                <a:solidFill>
                  <a:schemeClr val="tx1">
                    <a:lumMod val="75000"/>
                    <a:lumOff val="25000"/>
                  </a:schemeClr>
                </a:solidFill>
                <a:latin typeface="Calibri" panose="020F0502020204030204" pitchFamily="34" charset="0"/>
              </a:rPr>
              <a:t>Cards</a:t>
            </a:r>
          </a:p>
          <a:p>
            <a:pPr marL="742950" lvl="1" indent="-285750">
              <a:lnSpc>
                <a:spcPct val="200000"/>
              </a:lnSpc>
              <a:buFont typeface="Courier New" panose="02070309020205020404" pitchFamily="49" charset="0"/>
              <a:buChar char="o"/>
            </a:pPr>
            <a:r>
              <a:rPr lang="en-US" sz="1600" dirty="0" smtClean="0">
                <a:solidFill>
                  <a:schemeClr val="tx1">
                    <a:lumMod val="75000"/>
                    <a:lumOff val="25000"/>
                  </a:schemeClr>
                </a:solidFill>
                <a:latin typeface="Calibri" panose="020F0502020204030204" pitchFamily="34" charset="0"/>
              </a:rPr>
              <a:t>Forms</a:t>
            </a:r>
          </a:p>
          <a:p>
            <a:pPr marL="742950" lvl="1" indent="-285750">
              <a:lnSpc>
                <a:spcPct val="200000"/>
              </a:lnSpc>
              <a:buFont typeface="Courier New" panose="02070309020205020404" pitchFamily="49" charset="0"/>
              <a:buChar char="o"/>
            </a:pPr>
            <a:r>
              <a:rPr lang="en-US" sz="1600" dirty="0" smtClean="0">
                <a:solidFill>
                  <a:schemeClr val="tx1">
                    <a:lumMod val="75000"/>
                    <a:lumOff val="25000"/>
                  </a:schemeClr>
                </a:solidFill>
                <a:latin typeface="Calibri" panose="020F0502020204030204" pitchFamily="34" charset="0"/>
              </a:rPr>
              <a:t>Notifications</a:t>
            </a:r>
          </a:p>
          <a:p>
            <a:pPr marL="285750" indent="-285750">
              <a:lnSpc>
                <a:spcPct val="200000"/>
              </a:lnSpc>
              <a:buFont typeface="Arial" panose="020B0604020202020204" pitchFamily="34" charset="0"/>
              <a:buChar char="•"/>
            </a:pPr>
            <a:endParaRPr lang="en-US" dirty="0" smtClean="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72687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78" y="301256"/>
            <a:ext cx="8596668" cy="995916"/>
          </a:xfrm>
        </p:spPr>
        <p:txBody>
          <a:bodyPr>
            <a:normAutofit fontScale="90000"/>
          </a:bodyPr>
          <a:lstStyle/>
          <a:p>
            <a:r>
              <a:rPr lang="en-US" dirty="0" smtClean="0"/>
              <a:t>So what exactly are we building?</a:t>
            </a:r>
            <a:br>
              <a:rPr lang="en-US" dirty="0" smtClean="0"/>
            </a:br>
            <a:endParaRPr lang="en-CA" sz="3100" dirty="0">
              <a:solidFill>
                <a:schemeClr val="accent2"/>
              </a:solidFill>
            </a:endParaRPr>
          </a:p>
        </p:txBody>
      </p:sp>
      <p:pic>
        <p:nvPicPr>
          <p:cNvPr id="4" name="Picture 2" descr="Image result for ui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6" y="1164748"/>
            <a:ext cx="8555431" cy="56932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953" y="2764465"/>
            <a:ext cx="5458047" cy="409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5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Mood Boards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192885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mood_board_canada_nature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708" y="1256280"/>
            <a:ext cx="11191290" cy="5270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4426" y="328775"/>
            <a:ext cx="7440706" cy="646331"/>
          </a:xfrm>
          <a:prstGeom prst="rect">
            <a:avLst/>
          </a:prstGeom>
          <a:noFill/>
        </p:spPr>
        <p:txBody>
          <a:bodyPr wrap="square" rtlCol="0">
            <a:spAutoFit/>
          </a:bodyPr>
          <a:lstStyle/>
          <a:p>
            <a:r>
              <a:rPr lang="en-US" sz="3600" dirty="0" smtClean="0">
                <a:solidFill>
                  <a:schemeClr val="accent1">
                    <a:lumMod val="75000"/>
                  </a:schemeClr>
                </a:solidFill>
              </a:rPr>
              <a:t>Why use mood boards?</a:t>
            </a:r>
            <a:endParaRPr lang="en-CA" sz="3600" dirty="0">
              <a:solidFill>
                <a:schemeClr val="accent1">
                  <a:lumMod val="75000"/>
                </a:schemeClr>
              </a:solidFill>
            </a:endParaRPr>
          </a:p>
        </p:txBody>
      </p:sp>
    </p:spTree>
    <p:extLst>
      <p:ext uri="{BB962C8B-B14F-4D97-AF65-F5344CB8AC3E}">
        <p14:creationId xmlns:p14="http://schemas.microsoft.com/office/powerpoint/2010/main" val="15342414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a54e8fa314336108464ce73&quot;,&quot;SmartGridHorizontal&quot;:0,&quot;LinkedExcelSources&quot;:{},&quot;LinkedProjectSources&quot;:{},&quot;FlowConfig&quot;:{&quot;Canvas&quot;:{&quot;Slide&quot;:-1,&quot;Width&quot;:0,&quot;Height&quot;:0},&quot;Timeline&quot;:{&quot;Actions&quot;:[]}},&quot;LinkedSlideMergeSources&qu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786</TotalTime>
  <Words>1345</Words>
  <Application>Microsoft Office PowerPoint</Application>
  <PresentationFormat>Widescreen</PresentationFormat>
  <Paragraphs>149</Paragraphs>
  <Slides>22</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Courier New</vt:lpstr>
      <vt:lpstr>Trebuchet MS</vt:lpstr>
      <vt:lpstr>Wingdings 3</vt:lpstr>
      <vt:lpstr>Facet</vt:lpstr>
      <vt:lpstr>Acrobat Document</vt:lpstr>
      <vt:lpstr>#GCDigital  Design System</vt:lpstr>
      <vt:lpstr>Mission Statement</vt:lpstr>
      <vt:lpstr>Guiding Principles</vt:lpstr>
      <vt:lpstr>What we’ve done so far</vt:lpstr>
      <vt:lpstr>PowerPoint Presentation</vt:lpstr>
      <vt:lpstr>Phase I: Key Pieces</vt:lpstr>
      <vt:lpstr>So what exactly are we building? </vt:lpstr>
      <vt:lpstr>Mood Boards</vt:lpstr>
      <vt:lpstr>PowerPoint Presentation</vt:lpstr>
      <vt:lpstr>PowerPoint Presentation</vt:lpstr>
      <vt:lpstr>PowerPoint Presentation</vt:lpstr>
      <vt:lpstr>PowerPoint Presentation</vt:lpstr>
      <vt:lpstr>PowerPoint Presentation</vt:lpstr>
      <vt:lpstr>Typography</vt:lpstr>
      <vt:lpstr>PowerPoint Presentation</vt:lpstr>
      <vt:lpstr>PowerPoint Presentation</vt:lpstr>
      <vt:lpstr>PowerPoint Presentation</vt:lpstr>
      <vt:lpstr>Documentation</vt:lpstr>
      <vt:lpstr>https://s-duffey.gitbooks.io/-gcdigital-design-system/content/typography.html</vt:lpstr>
      <vt:lpstr>PowerPoint Presentation</vt:lpstr>
      <vt:lpstr>What’s next? </vt:lpstr>
      <vt:lpstr>Questions?</vt:lpstr>
    </vt:vector>
  </TitlesOfParts>
  <Company>TBS-SCT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System</dc:title>
  <dc:creator>Duffey, Sierra</dc:creator>
  <cp:lastModifiedBy>Duffey, Sierra</cp:lastModifiedBy>
  <cp:revision>97</cp:revision>
  <dcterms:created xsi:type="dcterms:W3CDTF">2017-12-05T15:28:09Z</dcterms:created>
  <dcterms:modified xsi:type="dcterms:W3CDTF">2018-01-09T16:08:33Z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5f0897f7-6369-401d-b96a-c73ee41914ca</vt:lpwstr>
  </property>
  <property fmtid="{D5CDD505-2E9C-101B-9397-08002B2CF9AE}" pid="3" name="TBSSCTCLASSIFICATION">
    <vt:lpwstr>No Classification Selected</vt:lpwstr>
  </property>
  <property fmtid="{D5CDD505-2E9C-101B-9397-08002B2CF9AE}" pid="4" name="SECCLASS">
    <vt:lpwstr>CLASSN</vt:lpwstr>
  </property>
</Properties>
</file>