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3.xml" ContentType="application/vnd.openxmlformats-officedocument.presentationml.tags+xml"/>
  <Override PartName="/ppt/notesSlides/notesSlide14.xml" ContentType="application/vnd.openxmlformats-officedocument.presentationml.notesSlide+xml"/>
  <Override PartName="/ppt/tags/tag4.xml" ContentType="application/vnd.openxmlformats-officedocument.presentationml.tags+xml"/>
  <Override PartName="/ppt/notesSlides/notesSlide15.xml" ContentType="application/vnd.openxmlformats-officedocument.presentationml.notesSlide+xml"/>
  <Override PartName="/ppt/tags/tag5.xml" ContentType="application/vnd.openxmlformats-officedocument.presentationml.tags+xml"/>
  <Override PartName="/ppt/notesSlides/notesSlide16.xml" ContentType="application/vnd.openxmlformats-officedocument.presentationml.notesSlide+xml"/>
  <Override PartName="/ppt/tags/tag6.xml" ContentType="application/vnd.openxmlformats-officedocument.presentationml.tags+xml"/>
  <Override PartName="/ppt/notesSlides/notesSlide17.xml" ContentType="application/vnd.openxmlformats-officedocument.presentationml.notesSlide+xml"/>
  <Override PartName="/ppt/tags/tag7.xml" ContentType="application/vnd.openxmlformats-officedocument.presentationml.tags+xml"/>
  <Override PartName="/ppt/notesSlides/notesSlide18.xml" ContentType="application/vnd.openxmlformats-officedocument.presentationml.notesSlide+xml"/>
  <Override PartName="/ppt/tags/tag8.xml" ContentType="application/vnd.openxmlformats-officedocument.presentationml.tags+xml"/>
  <Override PartName="/ppt/notesSlides/notesSlide19.xml" ContentType="application/vnd.openxmlformats-officedocument.presentationml.notesSlide+xml"/>
  <Override PartName="/ppt/tags/tag9.xml" ContentType="application/vnd.openxmlformats-officedocument.presentationml.tags+xml"/>
  <Override PartName="/ppt/notesSlides/notesSlide20.xml" ContentType="application/vnd.openxmlformats-officedocument.presentationml.notesSlide+xml"/>
  <Override PartName="/ppt/tags/tag10.xml" ContentType="application/vnd.openxmlformats-officedocument.presentationml.tags+xml"/>
  <Override PartName="/ppt/notesSlides/notesSlide21.xml" ContentType="application/vnd.openxmlformats-officedocument.presentationml.notesSlide+xml"/>
  <Override PartName="/ppt/tags/tag11.xml" ContentType="application/vnd.openxmlformats-officedocument.presentationml.tags+xml"/>
  <Override PartName="/ppt/notesSlides/notesSlide22.xml" ContentType="application/vnd.openxmlformats-officedocument.presentationml.notesSlide+xml"/>
  <Override PartName="/ppt/tags/tag12.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0"/>
  </p:notesMasterIdLst>
  <p:handoutMasterIdLst>
    <p:handoutMasterId r:id="rId31"/>
  </p:handoutMasterIdLst>
  <p:sldIdLst>
    <p:sldId id="1265" r:id="rId2"/>
    <p:sldId id="1264" r:id="rId3"/>
    <p:sldId id="320" r:id="rId4"/>
    <p:sldId id="1268" r:id="rId5"/>
    <p:sldId id="1270" r:id="rId6"/>
    <p:sldId id="414" r:id="rId7"/>
    <p:sldId id="1266" r:id="rId8"/>
    <p:sldId id="1267" r:id="rId9"/>
    <p:sldId id="1261" r:id="rId10"/>
    <p:sldId id="362" r:id="rId11"/>
    <p:sldId id="330" r:id="rId12"/>
    <p:sldId id="376" r:id="rId13"/>
    <p:sldId id="351" r:id="rId14"/>
    <p:sldId id="271" r:id="rId15"/>
    <p:sldId id="324" r:id="rId16"/>
    <p:sldId id="325" r:id="rId17"/>
    <p:sldId id="326" r:id="rId18"/>
    <p:sldId id="371" r:id="rId19"/>
    <p:sldId id="287" r:id="rId20"/>
    <p:sldId id="277" r:id="rId21"/>
    <p:sldId id="354" r:id="rId22"/>
    <p:sldId id="289" r:id="rId23"/>
    <p:sldId id="353" r:id="rId24"/>
    <p:sldId id="374" r:id="rId25"/>
    <p:sldId id="375" r:id="rId26"/>
    <p:sldId id="336" r:id="rId27"/>
    <p:sldId id="365" r:id="rId28"/>
    <p:sldId id="1256" r:id="rId29"/>
  </p:sldIdLst>
  <p:sldSz cx="12192000" cy="6858000"/>
  <p:notesSz cx="7010400" cy="92964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partment Presentation" id="{A9A91671-B7BB-4039-9DE1-D8F83B47F911}">
          <p14:sldIdLst>
            <p14:sldId id="1265"/>
            <p14:sldId id="1264"/>
            <p14:sldId id="320"/>
            <p14:sldId id="1268"/>
            <p14:sldId id="1270"/>
            <p14:sldId id="414"/>
            <p14:sldId id="1266"/>
            <p14:sldId id="1267"/>
            <p14:sldId id="1261"/>
            <p14:sldId id="362"/>
          </p14:sldIdLst>
        </p14:section>
        <p14:section name="EA Assessment" id="{EE08710B-688C-4619-8D6E-4DD82EB91BA1}">
          <p14:sldIdLst>
            <p14:sldId id="330"/>
            <p14:sldId id="376"/>
          </p14:sldIdLst>
        </p14:section>
        <p14:section name="Glossary" id="{96CCF9EB-CEF4-4178-B16A-6151E93D112C}">
          <p14:sldIdLst>
            <p14:sldId id="351"/>
          </p14:sldIdLst>
        </p14:section>
        <p14:section name="Appendix 1" id="{F9F67B2B-1A31-45C3-96E0-976AD74F0588}">
          <p14:sldIdLst>
            <p14:sldId id="271"/>
            <p14:sldId id="324"/>
            <p14:sldId id="325"/>
            <p14:sldId id="326"/>
            <p14:sldId id="371"/>
            <p14:sldId id="287"/>
            <p14:sldId id="277"/>
            <p14:sldId id="354"/>
            <p14:sldId id="289"/>
            <p14:sldId id="353"/>
          </p14:sldIdLst>
        </p14:section>
        <p14:section name="Appendix 2" id="{1F617FEF-DE75-4CF6-8A43-E42520C1B0EA}">
          <p14:sldIdLst>
            <p14:sldId id="374"/>
            <p14:sldId id="375"/>
          </p14:sldIdLst>
        </p14:section>
        <p14:section name="Appendix 3" id="{125232A1-5471-40C9-8865-E8344131709B}">
          <p14:sldIdLst>
            <p14:sldId id="336"/>
            <p14:sldId id="365"/>
            <p14:sldId id="1256"/>
          </p14:sldIdLst>
        </p14:section>
      </p14:sectionLst>
    </p:ext>
    <p:ext uri="{EFAFB233-063F-42B5-8137-9DF3F51BA10A}">
      <p15:sldGuideLst xmlns:p15="http://schemas.microsoft.com/office/powerpoint/2012/main">
        <p15:guide id="1" orient="horz" pos="2160" userDrawn="1">
          <p15:clr>
            <a:srgbClr val="A4A3A4"/>
          </p15:clr>
        </p15:guide>
        <p15:guide id="2" orient="horz" pos="482" userDrawn="1">
          <p15:clr>
            <a:srgbClr val="A4A3A4"/>
          </p15:clr>
        </p15:guide>
        <p15:guide id="3" orient="horz" pos="300" userDrawn="1">
          <p15:clr>
            <a:srgbClr val="A4A3A4"/>
          </p15:clr>
        </p15:guide>
        <p15:guide id="4" orient="horz" pos="572" userDrawn="1">
          <p15:clr>
            <a:srgbClr val="A4A3A4"/>
          </p15:clr>
        </p15:guide>
        <p15:guide id="5" pos="3840" userDrawn="1">
          <p15:clr>
            <a:srgbClr val="A4A3A4"/>
          </p15:clr>
        </p15:guide>
        <p15:guide id="6" pos="665"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53" autoAdjust="0"/>
    <p:restoredTop sz="74490" autoAdjust="0"/>
  </p:normalViewPr>
  <p:slideViewPr>
    <p:cSldViewPr showGuides="1">
      <p:cViewPr varScale="1">
        <p:scale>
          <a:sx n="69" d="100"/>
          <a:sy n="69" d="100"/>
        </p:scale>
        <p:origin x="1002" y="48"/>
      </p:cViewPr>
      <p:guideLst>
        <p:guide orient="horz" pos="2160"/>
        <p:guide orient="horz" pos="482"/>
        <p:guide orient="horz" pos="300"/>
        <p:guide orient="horz" pos="572"/>
        <p:guide pos="3840"/>
        <p:guide pos="665"/>
      </p:guideLst>
    </p:cSldViewPr>
  </p:slideViewPr>
  <p:outlineViewPr>
    <p:cViewPr>
      <p:scale>
        <a:sx n="33" d="100"/>
        <a:sy n="33" d="100"/>
      </p:scale>
      <p:origin x="0" y="0"/>
    </p:cViewPr>
  </p:outlineViewPr>
  <p:notesTextViewPr>
    <p:cViewPr>
      <p:scale>
        <a:sx n="1" d="1"/>
        <a:sy n="1" d="1"/>
      </p:scale>
      <p:origin x="0" y="-63"/>
    </p:cViewPr>
  </p:notesTextViewPr>
  <p:sorterViewPr>
    <p:cViewPr>
      <p:scale>
        <a:sx n="100" d="100"/>
        <a:sy n="100" d="100"/>
      </p:scale>
      <p:origin x="0" y="0"/>
    </p:cViewPr>
  </p:sorterViewPr>
  <p:notesViewPr>
    <p:cSldViewPr>
      <p:cViewPr varScale="1">
        <p:scale>
          <a:sx n="93" d="100"/>
          <a:sy n="93" d="100"/>
        </p:scale>
        <p:origin x="4050" y="96"/>
      </p:cViewPr>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2022-11-30</a:t>
            </a:fld>
            <a:endParaRPr lang="en-CA"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dirty="0"/>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2022-11-30</a:t>
            </a:fld>
            <a:endParaRPr lang="en-CA"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dirty="0"/>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b="1" u="sng" dirty="0"/>
              <a:t>Slide Instructions:</a:t>
            </a:r>
          </a:p>
          <a:p>
            <a:pPr marL="171450" indent="-171450">
              <a:buFont typeface="Arial" panose="020B0604020202020204" pitchFamily="34" charset="0"/>
              <a:buChar char="•"/>
            </a:pPr>
            <a:r>
              <a:rPr lang="en-US" dirty="0"/>
              <a:t>On this slide and the others, template instructions are provided in the Notes pane.  These can be deleted once the template is completed by the department or replaced by notes specific to the initiative as needed.</a:t>
            </a:r>
          </a:p>
          <a:p>
            <a:pPr marL="171450" indent="-171450">
              <a:buFont typeface="Arial" panose="020B0604020202020204" pitchFamily="34" charset="0"/>
              <a:buChar char="•"/>
            </a:pPr>
            <a:r>
              <a:rPr lang="en-US" dirty="0"/>
              <a:t>In the title, replace the word “Department” with the name of the presenting department or agency.</a:t>
            </a:r>
          </a:p>
          <a:p>
            <a:pPr marL="171450" indent="-171450">
              <a:buFont typeface="Arial" panose="020B0604020202020204" pitchFamily="34" charset="0"/>
              <a:buChar char="•"/>
            </a:pPr>
            <a:r>
              <a:rPr lang="en-US" dirty="0"/>
              <a:t>Replace the text “Initiative Name” with the official name of the digital initiative/project whose architecture is the subject of the presentation.  The corresponding acronym may also be included.</a:t>
            </a:r>
          </a:p>
          <a:p>
            <a:pPr marL="171450" indent="-171450">
              <a:buFont typeface="Arial" panose="020B0604020202020204" pitchFamily="34" charset="0"/>
              <a:buChar char="•"/>
            </a:pPr>
            <a:r>
              <a:rPr lang="en-US" dirty="0"/>
              <a:t>Replace “Date” with the date of the GC EARB session at which this item is scheduled to be presented, as provided by the GC Enterprise Architecture team.</a:t>
            </a:r>
          </a:p>
          <a:p>
            <a:pPr marL="171450" indent="-171450">
              <a:buFont typeface="Arial" panose="020B0604020202020204" pitchFamily="34" charset="0"/>
              <a:buChar char="•"/>
            </a:pPr>
            <a:r>
              <a:rPr lang="en-US" dirty="0"/>
              <a:t>In the “Presenter” box at the bottom, provide the name of the Program Sponsor, followed by their Email address, and name and Email of the architect on the following line.  Add extra lines and identifying information for any other presenters.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a:t>
            </a:fld>
            <a:endParaRPr lang="en-CA" dirty="0"/>
          </a:p>
        </p:txBody>
      </p:sp>
    </p:spTree>
    <p:extLst>
      <p:ext uri="{BB962C8B-B14F-4D97-AF65-F5344CB8AC3E}">
        <p14:creationId xmlns:p14="http://schemas.microsoft.com/office/powerpoint/2010/main" val="14488909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b="1" u="sng" dirty="0"/>
              <a:t>Slide Instructions:</a:t>
            </a:r>
          </a:p>
          <a:p>
            <a:pPr marL="171450" indent="-171450">
              <a:buFont typeface="Arial" panose="020B0604020202020204" pitchFamily="34" charset="0"/>
              <a:buChar char="•"/>
            </a:pPr>
            <a:r>
              <a:rPr lang="en-US" dirty="0"/>
              <a:t>The slide contains two tables: an options evaluation grid; and a rating score reference table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content of both tables is provided as examples and should be changed to suit the requirements of the current proposal under review.</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Normally the evaluation table on this slide will be completed through a consensus review process by the project team involving multiple stakeholders, or possibly by a third-party review team (e.g. results of RFP process).</a:t>
            </a:r>
          </a:p>
          <a:p>
            <a:pPr marL="171450" lvl="0" indent="-171450">
              <a:buFont typeface="Arial" panose="020B0604020202020204" pitchFamily="34" charset="0"/>
              <a:buChar char="•"/>
            </a:pPr>
            <a:r>
              <a:rPr lang="en-US" dirty="0"/>
              <a:t>Top table contains the evaluation grid, with content to be filled in with results of any options analysis used for the current initiative (if one has been completed).</a:t>
            </a:r>
          </a:p>
          <a:p>
            <a:pPr marL="628650" lvl="1" indent="-171450">
              <a:buFont typeface="Arial" panose="020B0604020202020204" pitchFamily="34" charset="0"/>
              <a:buChar char="•"/>
            </a:pPr>
            <a:r>
              <a:rPr lang="en-US" dirty="0"/>
              <a:t>The top-left cell serves as a header for both the top row (Technology Options) and for the left column (Evaluation Criteria).</a:t>
            </a:r>
          </a:p>
          <a:p>
            <a:pPr marL="628650" lvl="1" indent="-171450">
              <a:buFont typeface="Arial" panose="020B0604020202020204" pitchFamily="34" charset="0"/>
              <a:buChar char="•"/>
            </a:pPr>
            <a:r>
              <a:rPr lang="en-US" dirty="0"/>
              <a:t>First left-most column contains the list of evaluation criteria, one criterion per row, and Total Score at the bottom.</a:t>
            </a:r>
          </a:p>
          <a:p>
            <a:pPr marL="628650" lvl="1" indent="-171450">
              <a:buFont typeface="Arial" panose="020B0604020202020204" pitchFamily="34" charset="0"/>
              <a:buChar char="•"/>
            </a:pPr>
            <a:r>
              <a:rPr lang="en-US" dirty="0"/>
              <a:t>Next five columns include headers with each of the evaluated options, and cells that list the respective score for each option rated against the corresponding evaluation criterion.</a:t>
            </a:r>
          </a:p>
          <a:p>
            <a:pPr marL="171450" indent="-171450">
              <a:buFont typeface="Arial" panose="020B0604020202020204" pitchFamily="34" charset="0"/>
              <a:buChar char="•"/>
            </a:pPr>
            <a:r>
              <a:rPr lang="en-US" dirty="0"/>
              <a:t>The table has been pre-populated with example content from a prior presentation. This should be adjusted or deleted for the current presentation.  </a:t>
            </a:r>
          </a:p>
          <a:p>
            <a:pPr marL="171450" indent="-171450">
              <a:buFont typeface="Arial" panose="020B0604020202020204" pitchFamily="34" charset="0"/>
              <a:buChar char="•"/>
            </a:pPr>
            <a:r>
              <a:rPr lang="en-US" dirty="0"/>
              <a:t>Bottom table is a reference grid with two columns, the first containing a set of rating scores, and the second showing the corresponding interpretations.</a:t>
            </a:r>
          </a:p>
          <a:p>
            <a:pPr marL="171450" indent="-171450">
              <a:buFont typeface="Arial" panose="020B0604020202020204" pitchFamily="34" charset="0"/>
              <a:buChar char="•"/>
            </a:pPr>
            <a:r>
              <a:rPr lang="en-US" dirty="0"/>
              <a:t>It is intended to be used as a reference for evaluation of the options against the stated criteria in the top table.  The content of the bottom reference table is as follows:</a:t>
            </a:r>
          </a:p>
          <a:p>
            <a:pPr marL="457200" lvl="1" indent="0">
              <a:buFont typeface="Arial" panose="020B0604020202020204" pitchFamily="34" charset="0"/>
              <a:buNone/>
            </a:pPr>
            <a:r>
              <a:rPr lang="en-US" dirty="0"/>
              <a:t>Rating	Interpretation</a:t>
            </a:r>
          </a:p>
          <a:p>
            <a:pPr marL="457200" lvl="1" indent="0">
              <a:buFont typeface="Arial" panose="020B0604020202020204" pitchFamily="34" charset="0"/>
              <a:buNone/>
            </a:pPr>
            <a:r>
              <a:rPr lang="en-US" dirty="0"/>
              <a:t>4	Fully – The option fully meets the expectations defined by the criterion.</a:t>
            </a:r>
          </a:p>
          <a:p>
            <a:pPr marL="457200" lvl="1" indent="0">
              <a:buFont typeface="Arial" panose="020B0604020202020204" pitchFamily="34" charset="0"/>
              <a:buNone/>
            </a:pPr>
            <a:r>
              <a:rPr lang="en-US" dirty="0"/>
              <a:t>3	Mostly – The option almost completely meets the expectations defined by the criterion.</a:t>
            </a:r>
          </a:p>
          <a:p>
            <a:pPr marL="457200" lvl="1" indent="0">
              <a:buFont typeface="Arial" panose="020B0604020202020204" pitchFamily="34" charset="0"/>
              <a:buNone/>
            </a:pPr>
            <a:r>
              <a:rPr lang="en-US" dirty="0"/>
              <a:t>2	Partially – The option only partially meets the expectations defined by the criterion.</a:t>
            </a:r>
          </a:p>
          <a:p>
            <a:pPr marL="457200" lvl="1" indent="0">
              <a:buFont typeface="Arial" panose="020B0604020202020204" pitchFamily="34" charset="0"/>
              <a:buNone/>
            </a:pPr>
            <a:r>
              <a:rPr lang="en-US" dirty="0"/>
              <a:t>1	Poorly – The option does a poor job of meeting the expectations defined by the criterion.</a:t>
            </a:r>
          </a:p>
          <a:p>
            <a:pPr marL="457200" lvl="1" indent="0">
              <a:buFont typeface="Arial" panose="020B0604020202020204" pitchFamily="34" charset="0"/>
              <a:buNone/>
            </a:pPr>
            <a:r>
              <a:rPr lang="en-US" dirty="0"/>
              <a:t>0	None – The option does not meet the expectations defined by the criterion. </a:t>
            </a:r>
          </a:p>
          <a:p>
            <a:pPr marL="457200" lvl="1" indent="0">
              <a:buFont typeface="Arial" panose="020B0604020202020204" pitchFamily="34" charset="0"/>
              <a:buNone/>
            </a:pPr>
            <a:r>
              <a:rPr lang="en-US" dirty="0"/>
              <a:t>X	Non-Compliant – The option is non-compliant regarding a given mandatory criterion. </a:t>
            </a:r>
          </a:p>
          <a:p>
            <a:pPr marL="171450" indent="-171450">
              <a:buFont typeface="Arial" panose="020B0604020202020204" pitchFamily="34" charset="0"/>
              <a:buChar char="•"/>
            </a:pPr>
            <a:r>
              <a:rPr lang="en-US" dirty="0"/>
              <a:t>The diagonal text field with the watermark “Example” should also be deleted.</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solidFill>
                  <a:prstClr val="black"/>
                </a:solidFill>
              </a:rPr>
              <a:pPr/>
              <a:t>10</a:t>
            </a:fld>
            <a:endParaRPr lang="en-CA" dirty="0">
              <a:solidFill>
                <a:prstClr val="black"/>
              </a:solidFill>
            </a:endParaRPr>
          </a:p>
        </p:txBody>
      </p:sp>
    </p:spTree>
    <p:extLst>
      <p:ext uri="{BB962C8B-B14F-4D97-AF65-F5344CB8AC3E}">
        <p14:creationId xmlns:p14="http://schemas.microsoft.com/office/powerpoint/2010/main" val="2896492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b="1" u="sng" dirty="0"/>
              <a:t>Slide Instructions:</a:t>
            </a:r>
          </a:p>
          <a:p>
            <a:pPr marL="171450" indent="-171450">
              <a:buFont typeface="Arial" panose="020B0604020202020204" pitchFamily="34" charset="0"/>
              <a:buChar char="•"/>
            </a:pPr>
            <a:r>
              <a:rPr lang="en-US" dirty="0"/>
              <a:t>To be completed by TBS EA Team.</a:t>
            </a:r>
          </a:p>
          <a:p>
            <a:pPr marL="171450" indent="-171450">
              <a:buFont typeface="Arial" panose="020B0604020202020204" pitchFamily="34" charset="0"/>
              <a:buChar char="•"/>
            </a:pPr>
            <a:r>
              <a:rPr lang="en-US" dirty="0"/>
              <a:t>The slide contains 2 tables:</a:t>
            </a:r>
          </a:p>
          <a:p>
            <a:pPr marL="628650" lvl="1" indent="-171450">
              <a:buFont typeface="Arial" panose="020B0604020202020204" pitchFamily="34" charset="0"/>
              <a:buChar char="•"/>
            </a:pPr>
            <a:r>
              <a:rPr lang="en-US" dirty="0"/>
              <a:t>Top table will contain the observations of the TBS EA assessor for each of the five architecture layers, as well as an indicator of the degree of alignment (Fully, Partially, Not) based on a review of the Target Architecture and related EA Framework responses provided in the appendices.</a:t>
            </a:r>
          </a:p>
          <a:p>
            <a:pPr marL="628650" lvl="1" indent="-171450">
              <a:buFont typeface="Arial" panose="020B0604020202020204" pitchFamily="34" charset="0"/>
              <a:buChar char="•"/>
            </a:pPr>
            <a:r>
              <a:rPr lang="en-US" dirty="0"/>
              <a:t>Bottom table will contain the recommendation for GC EARB decision (i.e. Endorsement, Endorsement with Conditions) and a brief statement of any proposed conditions.  This will often be adopted as the decision statement for the item in the Record of Discussions.</a:t>
            </a:r>
          </a:p>
          <a:p>
            <a:pPr marL="171450" indent="-171450">
              <a:buFont typeface="Arial" panose="020B0604020202020204" pitchFamily="34" charset="0"/>
              <a:buChar char="•"/>
            </a:pPr>
            <a:r>
              <a:rPr lang="en-US" dirty="0"/>
              <a:t>This slide is normally the last slide during EARB presentation</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CA" dirty="0"/>
          </a:p>
        </p:txBody>
      </p:sp>
      <p:sp>
        <p:nvSpPr>
          <p:cNvPr id="4" name="Slide Number Placeholder 3"/>
          <p:cNvSpPr>
            <a:spLocks noGrp="1"/>
          </p:cNvSpPr>
          <p:nvPr>
            <p:ph type="sldNum" sz="quarter" idx="10"/>
          </p:nvPr>
        </p:nvSpPr>
        <p:spPr/>
        <p:txBody>
          <a:bodyPr/>
          <a:lstStyle/>
          <a:p>
            <a:pPr>
              <a:defRPr/>
            </a:pPr>
            <a:fld id="{5AA7FD66-F810-415C-9FF2-DF680522269D}" type="slidenum">
              <a:rPr lang="en-CA" altLang="en-US" smtClean="0"/>
              <a:pPr>
                <a:defRPr/>
              </a:pPr>
              <a:t>11</a:t>
            </a:fld>
            <a:endParaRPr lang="en-CA" altLang="en-US" dirty="0"/>
          </a:p>
        </p:txBody>
      </p:sp>
    </p:spTree>
    <p:extLst>
      <p:ext uri="{BB962C8B-B14F-4D97-AF65-F5344CB8AC3E}">
        <p14:creationId xmlns:p14="http://schemas.microsoft.com/office/powerpoint/2010/main" val="3933961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Slide Instructions:</a:t>
            </a:r>
          </a:p>
          <a:p>
            <a:pPr marL="171450" indent="-171450">
              <a:buFont typeface="Arial" panose="020B0604020202020204" pitchFamily="34" charset="0"/>
              <a:buChar char="•"/>
            </a:pPr>
            <a:r>
              <a:rPr lang="en-US" dirty="0"/>
              <a:t>To be completed by TBS EA Team if solution is being proposed as an Enterprise Solution in Appendix 2.</a:t>
            </a:r>
          </a:p>
          <a:p>
            <a:pPr marL="171450" indent="-171450">
              <a:buFont typeface="Arial" panose="020B0604020202020204" pitchFamily="34" charset="0"/>
              <a:buChar char="•"/>
            </a:pPr>
            <a:r>
              <a:rPr lang="en-US" dirty="0"/>
              <a:t>The slide contains 2 tables:</a:t>
            </a:r>
          </a:p>
          <a:p>
            <a:pPr marL="628650" lvl="1" indent="-171450">
              <a:buFont typeface="Arial" panose="020B0604020202020204" pitchFamily="34" charset="0"/>
              <a:buChar char="•"/>
            </a:pPr>
            <a:r>
              <a:rPr lang="en-US" dirty="0"/>
              <a:t>Top table will contain the observations of the TBS EA assessor for each of the three facets of the Enterprise </a:t>
            </a:r>
            <a:r>
              <a:rPr lang="en-US"/>
              <a:t>Solution Framework</a:t>
            </a:r>
            <a:r>
              <a:rPr lang="en-US" sz="1800">
                <a:effectLst/>
                <a:latin typeface="Calibri" panose="020F0502020204030204" pitchFamily="34" charset="0"/>
                <a:ea typeface="Calibri" panose="020F0502020204030204" pitchFamily="34" charset="0"/>
                <a:cs typeface="Times New Roman" panose="02020603050405020304" pitchFamily="18" charset="0"/>
              </a:rPr>
              <a:t>, as well as an indicator of the degree of alignment (Fully, Partially, Not),</a:t>
            </a:r>
            <a:r>
              <a:rPr lang="en-US"/>
              <a:t> based on</a:t>
            </a: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a review </a:t>
            </a:r>
            <a:r>
              <a:rPr lang="en-US" sz="1800">
                <a:effectLst/>
                <a:latin typeface="Calibri" panose="020F0502020204030204" pitchFamily="34" charset="0"/>
                <a:ea typeface="Calibri" panose="020F0502020204030204" pitchFamily="34" charset="0"/>
                <a:cs typeface="Times New Roman" panose="02020603050405020304" pitchFamily="18" charset="0"/>
              </a:rPr>
              <a:t>of </a:t>
            </a:r>
            <a:r>
              <a:rPr lang="en-US"/>
              <a:t>the </a:t>
            </a:r>
            <a:r>
              <a:rPr lang="en-US" dirty="0"/>
              <a:t>responses provided in Appendix 2.</a:t>
            </a:r>
          </a:p>
          <a:p>
            <a:pPr marL="628650" lvl="1" indent="-171450">
              <a:buFont typeface="Arial" panose="020B0604020202020204" pitchFamily="34" charset="0"/>
              <a:buChar char="•"/>
            </a:pPr>
            <a:r>
              <a:rPr lang="en-US" dirty="0"/>
              <a:t>Bottom table will contain the recommendation for GC EARB decision (i.e. Endorsement, Endorsement with Conditions) and a brief statement of any proposed conditions.  This will often be adopted as the decision statement for the item in the Record of Discussions.</a:t>
            </a:r>
          </a:p>
          <a:p>
            <a:pPr marL="171450" lvl="0" indent="-171450">
              <a:buFont typeface="Arial" panose="020B0604020202020204" pitchFamily="34" charset="0"/>
              <a:buChar char="•"/>
            </a:pPr>
            <a:r>
              <a:rPr lang="en-US" dirty="0"/>
              <a:t>If used, this will be the last slide during EARB presentation</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12</a:t>
            </a:fld>
            <a:endParaRPr lang="en-CA" dirty="0"/>
          </a:p>
        </p:txBody>
      </p:sp>
    </p:spTree>
    <p:extLst>
      <p:ext uri="{BB962C8B-B14F-4D97-AF65-F5344CB8AC3E}">
        <p14:creationId xmlns:p14="http://schemas.microsoft.com/office/powerpoint/2010/main" val="39139638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b="1" u="sng" dirty="0"/>
              <a:t>Slide Instructions:</a:t>
            </a:r>
          </a:p>
          <a:p>
            <a:pPr marL="171450" indent="-171450">
              <a:buFont typeface="Arial" panose="020B0604020202020204" pitchFamily="34" charset="0"/>
              <a:buChar char="•"/>
            </a:pPr>
            <a:r>
              <a:rPr lang="en-US" dirty="0"/>
              <a:t>This slide contains a table with 2 columns: Left-side column has header “Acronym” and right-side column has header “Definition”</a:t>
            </a:r>
          </a:p>
          <a:p>
            <a:pPr marL="171450" indent="-171450">
              <a:buFont typeface="Arial" panose="020B0604020202020204" pitchFamily="34" charset="0"/>
              <a:buChar char="•"/>
            </a:pPr>
            <a:r>
              <a:rPr lang="en-US" dirty="0"/>
              <a:t>List all acronyms used in the presentation and provide a corresponding definition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table has been partially pre-populated with examples from the appendices.</a:t>
            </a:r>
            <a:endParaRPr lang="en-US" dirty="0"/>
          </a:p>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13</a:t>
            </a:fld>
            <a:endParaRPr lang="en-CA" dirty="0"/>
          </a:p>
        </p:txBody>
      </p:sp>
    </p:spTree>
    <p:extLst>
      <p:ext uri="{BB962C8B-B14F-4D97-AF65-F5344CB8AC3E}">
        <p14:creationId xmlns:p14="http://schemas.microsoft.com/office/powerpoint/2010/main" val="1121938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Slide Instructions: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text box at the top of the body section of this slide contains static text with an overview statement about the Business Architecture layer of the GC EA Framework:</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https://www.canada.ca/en/government/system/digital-government/policies-standards/government-canada-enterprise-architecture-framework.html</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Below the text box is a table with two columns that is used to capture information related to the Business Architecture criteria from the Framework.</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Left-side column is structured on the high-level criteria from the GC EA Framework. These statements are labeled with letter-number pairs (e.g. “B-1.”) and serve as headings for subsequent rows.</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Below each high-level criterion heading is a listing of multiple rows with the related sub-criteria from the Framework.</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Right-side column contains a heading cell with the question “HOW will this be achieved?” corresponding to each of the high-level criteria, and below this are a set of blank cells in the rows for the sub-criteria.</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presenting department should provide any relevant details in the blank cells to demonstrate how the corresponding sub-criteria requirements in the left-side column are being addressed in the Target Architecture of the current presentation.</a:t>
            </a:r>
          </a:p>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14</a:t>
            </a:fld>
            <a:endParaRPr lang="en-CA" dirty="0"/>
          </a:p>
        </p:txBody>
      </p:sp>
    </p:spTree>
    <p:extLst>
      <p:ext uri="{BB962C8B-B14F-4D97-AF65-F5344CB8AC3E}">
        <p14:creationId xmlns:p14="http://schemas.microsoft.com/office/powerpoint/2010/main" val="6462392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Slide Instructions: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This slide contains a table that is used to capture information related to the Business Architecture criteria from the GC EA Framework:</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https://www.canada.ca/en/government/system/digital-government/policies-standards/government-canada-enterprise-architecture-framework.html</a:t>
            </a:r>
          </a:p>
          <a:p>
            <a:pPr marL="342900" marR="0" lvl="0" indent="-342900">
              <a:lnSpc>
                <a:spcPct val="107000"/>
              </a:lnSpc>
              <a:spcBef>
                <a:spcPts val="0"/>
              </a:spcBef>
              <a:spcAft>
                <a:spcPts val="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table is composed of two columns.</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Left-side column is structured on the high-level criteria from the GC EA Framework. These statements are labeled with letter-number pairs (e.g. “B-1.”) and serve as headings for subsequent rows.</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Below each high-level criterion heading is a listing of multiple rows with the related sub-criteria from the Framework.</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Right-side column contains a heading cell with the question “HOW will this be achieved?” corresponding to each of the high-level criteria, and below this are a set of blank cells in the rows for the sub-criteria.</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presenting department should provide any relevant details in the blank cells to demonstrate how the corresponding sub-criteria requirements in the left-side column are being addressed in the Target Architecture of the current presentation.</a:t>
            </a:r>
            <a:endParaRPr lang="en-US" dirty="0"/>
          </a:p>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15</a:t>
            </a:fld>
            <a:endParaRPr lang="en-CA" dirty="0"/>
          </a:p>
        </p:txBody>
      </p:sp>
    </p:spTree>
    <p:extLst>
      <p:ext uri="{BB962C8B-B14F-4D97-AF65-F5344CB8AC3E}">
        <p14:creationId xmlns:p14="http://schemas.microsoft.com/office/powerpoint/2010/main" val="25492867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Slide Instructions: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text box at the top of the body section of this slide contains static text with an overview statement about the Information Architecture layer of the GC EA Framework:</a:t>
            </a:r>
          </a:p>
          <a:p>
            <a:pPr marL="742950" marR="0" lvl="1" indent="-285750">
              <a:lnSpc>
                <a:spcPct val="107000"/>
              </a:lnSpc>
              <a:spcBef>
                <a:spcPts val="0"/>
              </a:spcBef>
              <a:spcAft>
                <a:spcPts val="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https://www.canada.ca/en/government/system/digital-government/policies-standards/government-canada-enterprise-architecture-framework.html</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Below the text box is a table with two columns that is used to capture information related to the Information Architecture criteria from the Framework.</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Left-side column is structured on the high-level criteria from the GC EA Framework. These statements are labeled with letter-number pairs (e.g. “B-1.”) and serve as headings for subsequent rows.</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Below each high-level criterion heading is a listing of multiple rows with the related sub-criteria from the Framework.</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Right-side column contains a heading cell with the question “HOW will this be achieved?” corresponding to each of the high-level criteria, and below this are a set of blank cells in the rows for the sub-criteria.</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presenting department should provide any relevant details in the blank cells to demonstrate how the corresponding sub-criteria requirements in the left-side column are being addressed in the Target Architecture of the current presentation.</a:t>
            </a:r>
          </a:p>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16</a:t>
            </a:fld>
            <a:endParaRPr lang="en-CA" dirty="0"/>
          </a:p>
        </p:txBody>
      </p:sp>
    </p:spTree>
    <p:extLst>
      <p:ext uri="{BB962C8B-B14F-4D97-AF65-F5344CB8AC3E}">
        <p14:creationId xmlns:p14="http://schemas.microsoft.com/office/powerpoint/2010/main" val="7228743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Slide Instructions: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This slide contains a table with two columns that is used to capture information related to the Information Architecture criteria from the GC EA Framework:</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https://www.canada.ca/en/government/system/digital-government/policies-standards/government-canada-enterprise-architecture-framework.html</a:t>
            </a:r>
          </a:p>
          <a:p>
            <a:pPr marL="342900" marR="0" lvl="0" indent="-342900">
              <a:lnSpc>
                <a:spcPct val="107000"/>
              </a:lnSpc>
              <a:spcBef>
                <a:spcPts val="0"/>
              </a:spcBef>
              <a:spcAft>
                <a:spcPts val="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table is composed of two columns.</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Left-side column is structured on the high-level criteria from the GC EA Framework. These statements are labeled with letter-number pairs (e.g. “B-1.”) and serve as headings for subsequent rows.</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Below each high-level criterion heading is a listing of multiple rows with the related sub-criteria from the Framework.</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Right-side column contains a heading cell with the question “HOW will this be achieved?” corresponding to each of the high-level criteria, and below this are a set of blank cells in the rows for the sub-criteria.</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presenting department should provide any relevant details in the blank cells to demonstrate how the corresponding sub-criteria requirements in the left-side column are being addressed in the Target Architecture of the current presentation.</a:t>
            </a:r>
          </a:p>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17</a:t>
            </a:fld>
            <a:endParaRPr lang="en-CA" dirty="0"/>
          </a:p>
        </p:txBody>
      </p:sp>
    </p:spTree>
    <p:extLst>
      <p:ext uri="{BB962C8B-B14F-4D97-AF65-F5344CB8AC3E}">
        <p14:creationId xmlns:p14="http://schemas.microsoft.com/office/powerpoint/2010/main" val="20232762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Slide Instructions: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This slide contains a table with two columns that is used to capture information related to the Information Architecture criteria from the GC EA Framework:</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https://www.canada.ca/en/government/system/digital-government/policies-standards/government-canada-enterprise-architecture-framework.html</a:t>
            </a:r>
          </a:p>
          <a:p>
            <a:pPr marL="342900" marR="0" lvl="0" indent="-342900">
              <a:lnSpc>
                <a:spcPct val="107000"/>
              </a:lnSpc>
              <a:spcBef>
                <a:spcPts val="0"/>
              </a:spcBef>
              <a:spcAft>
                <a:spcPts val="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table is composed of two columns.</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Left-side column is structured on the high-level criteria from the GC EA Framework. These statements are labeled with letter-number pairs (e.g. “B-1.”) and serve as headings for subsequent rows.</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Below each high-level criterion heading is a listing of multiple rows with the related sub-criteria from the Framework.</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Right-side column contains a heading cell with the question “HOW will this be achieved?” corresponding to each of the high-level criteria, and below this are a set of blank cells in the rows for the sub-criteria.</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presenting department should provide any relevant details in the blank cells to demonstrate how the corresponding sub-criteria requirements in the left-side column are being addressed in the Target Architecture of the current presentation.</a:t>
            </a:r>
          </a:p>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18</a:t>
            </a:fld>
            <a:endParaRPr lang="en-CA" dirty="0"/>
          </a:p>
        </p:txBody>
      </p:sp>
    </p:spTree>
    <p:extLst>
      <p:ext uri="{BB962C8B-B14F-4D97-AF65-F5344CB8AC3E}">
        <p14:creationId xmlns:p14="http://schemas.microsoft.com/office/powerpoint/2010/main" val="33732136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Slide Instructions: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text box at the top of the body section of this slide contains static text with an overview statement about the Application Architecture layer of the GC EA Framework:</a:t>
            </a:r>
          </a:p>
          <a:p>
            <a:pPr marL="742950" marR="0" lvl="1" indent="-285750">
              <a:lnSpc>
                <a:spcPct val="107000"/>
              </a:lnSpc>
              <a:spcBef>
                <a:spcPts val="0"/>
              </a:spcBef>
              <a:spcAft>
                <a:spcPts val="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https://www.canada.ca/en/government/system/digital-government/policies-standards/government-canada-enterprise-architecture-framework.html</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Below the text box is a table with two columns that is used to capture information related to the Application Architecture criteria from the Framework.</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Left-side column is structured on the high-level criteria from the GC EA Framework. These statements are labeled with letter-number pairs (e.g. “B-1.”) and serve as headings for subsequent rows.</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Below each high-level criterion heading is a listing of multiple rows with the related sub-criteria from the Framework.</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Right-side column contains a heading cell with the question “HOW will this be achieved?” corresponding to each of the high-level criteria, and below this are a set of blank cells in the rows for the sub-criteria.</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presenting department should provide any relevant details in the blank cells to demonstrate how the corresponding sub-criteria requirements in the left-side column are being addressed in the Target Architecture of the current presentation.</a:t>
            </a:r>
          </a:p>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19</a:t>
            </a:fld>
            <a:endParaRPr lang="en-CA" dirty="0"/>
          </a:p>
        </p:txBody>
      </p:sp>
    </p:spTree>
    <p:extLst>
      <p:ext uri="{BB962C8B-B14F-4D97-AF65-F5344CB8AC3E}">
        <p14:creationId xmlns:p14="http://schemas.microsoft.com/office/powerpoint/2010/main" val="2853014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Slide Instructions:</a:t>
            </a:r>
          </a:p>
          <a:p>
            <a:pPr marL="171450" indent="-171450">
              <a:buFont typeface="Arial" panose="020B0604020202020204" pitchFamily="34" charset="0"/>
              <a:buChar char="•"/>
            </a:pPr>
            <a:r>
              <a:rPr lang="en-US" dirty="0"/>
              <a:t>This slide contains two text boxes, one above the other.</a:t>
            </a:r>
          </a:p>
          <a:p>
            <a:pPr marL="171450" indent="-171450">
              <a:buFont typeface="Arial" panose="020B0604020202020204" pitchFamily="34" charset="0"/>
              <a:buChar char="•"/>
            </a:pPr>
            <a:r>
              <a:rPr lang="en-US" dirty="0"/>
              <a:t>The text box at the top of this slide contains a generic boilerplate purpose statement that includes several parts in parenthesis that are intended to be adjusted by the department to fit the circumstances of their presentation.  </a:t>
            </a:r>
          </a:p>
          <a:p>
            <a:pPr marL="628650" lvl="1" indent="-171450">
              <a:buFont typeface="Arial" panose="020B0604020202020204" pitchFamily="34" charset="0"/>
              <a:buChar char="•"/>
            </a:pPr>
            <a:r>
              <a:rPr lang="en-US" sz="1100" dirty="0"/>
              <a:t>The first parentheses contain three options – “initial” or “follow-up” or “final.”  Keep the term that fits and delete the others and the parentheses.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t>Similarly, the second parentheses also contain three options – “conceptual” or “interim” or “target.”  Keep the term that fits and delete the others and the parentheses.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t>The other sets of parentheses are for the department name and digital initiative name, usually the same what appears on the title slide.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presenting department has the discretion to adjust the wording of this purpose statement.  However, note that it is intended to anticipate the decision statement that will appear in the Record of Discussions for the meeting, and as such it should represent the scope of the initiative as accurately as possible.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There is another optional line at the bottom of the top text box with which the department may indicate if the proposal is in support of an upcoming TB submission, and the date if known, as this may be a dependency on the scheduling.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text box at the bottom is optional to be used for items flagged as “follow-up.”  There is a line for the date of the previous GC EARB presentation, and another to spell out the conditions that were applied in the Record of Discussions for that session. If it is not a follow-up item, this text box should be deleted.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2</a:t>
            </a:fld>
            <a:endParaRPr lang="en-CA" dirty="0"/>
          </a:p>
        </p:txBody>
      </p:sp>
    </p:spTree>
    <p:extLst>
      <p:ext uri="{BB962C8B-B14F-4D97-AF65-F5344CB8AC3E}">
        <p14:creationId xmlns:p14="http://schemas.microsoft.com/office/powerpoint/2010/main" val="21667606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Slide Instructions: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text box at the top of the body section of this slide contains static text with an overview statement about the Technology Architecture layer of the GC EA Framework:</a:t>
            </a:r>
          </a:p>
          <a:p>
            <a:pPr marL="742950" marR="0" lvl="1" indent="-285750">
              <a:lnSpc>
                <a:spcPct val="107000"/>
              </a:lnSpc>
              <a:spcBef>
                <a:spcPts val="0"/>
              </a:spcBef>
              <a:spcAft>
                <a:spcPts val="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https://www.canada.ca/en/government/system/digital-government/policies-standards/government-canada-enterprise-architecture-framework.html</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Below the text box is a table with two columns that is used to capture information related to the Technology Architecture criteria from the Framework.</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Left-side column is structured on the high-level criteria from the GC EA Framework. These statements are labeled with letter-number pairs (e.g. “B-1.”) and serve as headings for subsequent rows.</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Below each high-level criterion heading is a listing of multiple rows with the related sub-criteria from the Framework.</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Right-side column contains a heading cell with the question “HOW will this be achieved?” corresponding to each of the high-level criteria, and below this are a set of blank cells in the rows for the sub-criteria.</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presenting department should provide any relevant details in the blank cells to demonstrate how the corresponding sub-criteria requirements in the left-side column are being addressed in the Target Architecture of the current presentation.</a:t>
            </a:r>
          </a:p>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20</a:t>
            </a:fld>
            <a:endParaRPr lang="en-CA" dirty="0"/>
          </a:p>
        </p:txBody>
      </p:sp>
    </p:spTree>
    <p:extLst>
      <p:ext uri="{BB962C8B-B14F-4D97-AF65-F5344CB8AC3E}">
        <p14:creationId xmlns:p14="http://schemas.microsoft.com/office/powerpoint/2010/main" val="602595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Slide Instructions: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This slide contains a table with two columns that is used to capture information related to the Technology Architecture criteria from the GC EA Framework:</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https://www.canada.ca/en/government/system/digital-government/policies-standards/government-canada-enterprise-architecture-framework.html</a:t>
            </a:r>
          </a:p>
          <a:p>
            <a:pPr marL="342900" marR="0" lvl="0" indent="-342900">
              <a:lnSpc>
                <a:spcPct val="107000"/>
              </a:lnSpc>
              <a:spcBef>
                <a:spcPts val="0"/>
              </a:spcBef>
              <a:spcAft>
                <a:spcPts val="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table is composed of two columns.</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Left-side column is structured on the high-level criteria from the GC EA Framework. These statements are labeled with letter-number pairs (e.g. “B-1.”) and serve as headings for subsequent rows.</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Below each high-level criterion heading is a listing of multiple rows with the related sub-criteria from the Framework.</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Right-side column contains a heading cell with the question “HOW will this be achieved?” corresponding to each of the high-level criteria, and below this are a set of blank cells in the rows for the sub-criteria.</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presenting department should provide any relevant details in the blank cells to demonstrate how the corresponding sub-criteria requirements in the left-side column are being addressed in the Target Architecture of the current presentation.</a:t>
            </a:r>
          </a:p>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21</a:t>
            </a:fld>
            <a:endParaRPr lang="en-CA" dirty="0"/>
          </a:p>
        </p:txBody>
      </p:sp>
    </p:spTree>
    <p:extLst>
      <p:ext uri="{BB962C8B-B14F-4D97-AF65-F5344CB8AC3E}">
        <p14:creationId xmlns:p14="http://schemas.microsoft.com/office/powerpoint/2010/main" val="40620796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Slide Instructions: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text box at the top of the body section of this slide contains static text with an overview statement about the Security Architecture layer of the GC EA Framework:</a:t>
            </a:r>
          </a:p>
          <a:p>
            <a:pPr marL="742950" marR="0" lvl="1" indent="-285750">
              <a:lnSpc>
                <a:spcPct val="107000"/>
              </a:lnSpc>
              <a:spcBef>
                <a:spcPts val="0"/>
              </a:spcBef>
              <a:spcAft>
                <a:spcPts val="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https://www.canada.ca/en/government/system/digital-government/policies-standards/government-canada-enterprise-architecture-framework.html</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Below the text box is a table with two columns that is used to capture information related to the Security Architecture criteria from the Framework.</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Left-side column is structured on the high-level criteria from the GC EA Framework. These statements are labeled with letter-number pairs (e.g. “B-1.”) and serve as headings for subsequent rows.</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Below each high-level criterion heading is a listing of multiple rows with the related sub-criteria from the Framework.</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Right-side column contains a heading cell with the question “HOW will this be achieved?” corresponding to each of the high-level criteria, and below this are a set of blank cells in the rows for the sub-criteria.</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presenting department should provide any relevant details in the blank cells to demonstrate how the corresponding sub-criteria requirements in the left-side column are being addressed in the Target Architecture of the current presentation.</a:t>
            </a:r>
          </a:p>
          <a:p>
            <a:pPr mar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22</a:t>
            </a:fld>
            <a:endParaRPr lang="en-CA" dirty="0"/>
          </a:p>
        </p:txBody>
      </p:sp>
    </p:spTree>
    <p:extLst>
      <p:ext uri="{BB962C8B-B14F-4D97-AF65-F5344CB8AC3E}">
        <p14:creationId xmlns:p14="http://schemas.microsoft.com/office/powerpoint/2010/main" val="2076213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Slide Instructions: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This slide contains a table with two columns that is used to capture information related to the Security Architecture criteria from the GC EA Framework:</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https://www.canada.ca/en/government/system/digital-government/policies-standards/government-canada-enterprise-architecture-framework.html</a:t>
            </a:r>
          </a:p>
          <a:p>
            <a:pPr marL="342900" marR="0" lvl="0" indent="-342900">
              <a:lnSpc>
                <a:spcPct val="107000"/>
              </a:lnSpc>
              <a:spcBef>
                <a:spcPts val="0"/>
              </a:spcBef>
              <a:spcAft>
                <a:spcPts val="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table is composed of two columns.</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Left-side column is structured on the high-level criteria from the GC EA Framework. These statements are labeled with letter-number pairs (e.g. “B-1.”) and serve as headings for subsequent rows.</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Below each high-level criterion heading is a listing of multiple rows with the related sub-criteria from the Framework.</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Right-side column contains a heading cell with the question “HOW will this be achieved?” corresponding to each of the high-level criteria, and below this are a set of blank cells in the rows for the sub-criteria.</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presenting department should provide any relevant details in the blank cells to demonstrate how the corresponding sub-criteria requirements in the left-side column are being addressed in the Target Architecture of the current presentation.</a:t>
            </a:r>
          </a:p>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23</a:t>
            </a:fld>
            <a:endParaRPr lang="en-CA" dirty="0"/>
          </a:p>
        </p:txBody>
      </p:sp>
    </p:spTree>
    <p:extLst>
      <p:ext uri="{BB962C8B-B14F-4D97-AF65-F5344CB8AC3E}">
        <p14:creationId xmlns:p14="http://schemas.microsoft.com/office/powerpoint/2010/main" val="30747323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Slide Instructions: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CA" sz="1100" dirty="0">
                <a:effectLst/>
                <a:latin typeface="Calibri" panose="020F0502020204030204" pitchFamily="34" charset="0"/>
                <a:ea typeface="Calibri" panose="020F0502020204030204" pitchFamily="34" charset="0"/>
                <a:cs typeface="Times New Roman" panose="02020603050405020304" pitchFamily="18" charset="0"/>
              </a:rPr>
              <a:t>Appendix 2 is to be completed by the presenting department if solution is being proposed as an Enterprise Solution.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text box at the top of the body section of this slide contains static text with a definition of Enterprise Solutions and a link to information on the GC Enterprise Architecture wiki:</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https://wiki.gccollab.ca/GC_Enterprise_Architecture/Enterprise_Solutions</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Below the text box is a table with two columns that is used to capture responses to questions in the for the first facet in the Enterprise Solution Framework: Governance.</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Left-side column is structured on the facets from the Enterprise Solution Framework. These facets are labeled with letter-number pairs (e.g. “ES-1.”) and serve as headings for subsequent rows.</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Below the facet heading is a listing of multiple rows with the related questions from the Framework.</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Right-side column contains a heading cell with the question “HOW will the questions for this facet be addressed?” and below this are a set of blank cells to capture the responses to the questions.</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presenting department should provide any relevant details in the blank cells to provide responses to the questions in the left-side column for the proposed solution in the current presentation.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04149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Slide Instructions: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CA" sz="1100" dirty="0">
                <a:effectLst/>
                <a:latin typeface="Calibri" panose="020F0502020204030204" pitchFamily="34" charset="0"/>
                <a:ea typeface="Calibri" panose="020F0502020204030204" pitchFamily="34" charset="0"/>
                <a:cs typeface="Times New Roman" panose="02020603050405020304" pitchFamily="18" charset="0"/>
              </a:rPr>
              <a:t>Appendix 2 is to be completed by the presenting department if solution is being proposed as an Enterprise Solution.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CA" sz="1100" dirty="0">
                <a:effectLst/>
                <a:latin typeface="Calibri" panose="020F0502020204030204" pitchFamily="34" charset="0"/>
                <a:ea typeface="Calibri" panose="020F0502020204030204" pitchFamily="34" charset="0"/>
                <a:cs typeface="Times New Roman" panose="02020603050405020304" pitchFamily="18" charset="0"/>
              </a:rPr>
              <a:t>This slide contains </a:t>
            </a:r>
            <a:r>
              <a:rPr lang="en-US" sz="1100" dirty="0">
                <a:effectLst/>
                <a:latin typeface="Calibri" panose="020F0502020204030204" pitchFamily="34" charset="0"/>
                <a:ea typeface="Calibri" panose="020F0502020204030204" pitchFamily="34" charset="0"/>
                <a:cs typeface="Times New Roman" panose="02020603050405020304" pitchFamily="18" charset="0"/>
              </a:rPr>
              <a:t>a table with two columns that is used to capture responses to questions in the for the second and third facets in the Enterprise Solution Framework: Culture and Solutions.</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Left-side column is structured on the facets from the Enterprise Solution Framework. These facets are labeled with letter-number pairs (e.g. “ES-1.”) and serve as headings for subsequent rows.</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Below the facet heading is a listing of multiple rows with the related questions from the Framework.</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Right-side column contains a heading cell with the question “HOW will the questions for this facet be addressed?” and below this are a set of blank cells to capture the responses to the questions.</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presenting department should provide any relevant details in the blank cells to provide responses to the questions in the left-side column for the proposed solution in the current presentation.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200" dirty="0">
              <a:latin typeface="Comic Sans MS" panose="030F0702030302020204" pitchFamily="66"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71874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Slide Instructions: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CA" sz="1100" dirty="0">
                <a:effectLst/>
                <a:latin typeface="Calibri" panose="020F0502020204030204" pitchFamily="34" charset="0"/>
                <a:ea typeface="Calibri" panose="020F0502020204030204" pitchFamily="34" charset="0"/>
                <a:cs typeface="Times New Roman" panose="02020603050405020304" pitchFamily="18" charset="0"/>
              </a:rPr>
              <a:t>This slide consists of two tables presented one above the other. Both tables have the same format, with two columns, where the left-side column contains they type of detail to be provided, and the right-side column is a cell in which the requested details are to be entered.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CA" sz="1100" dirty="0">
                <a:effectLst/>
                <a:latin typeface="Calibri" panose="020F0502020204030204" pitchFamily="34" charset="0"/>
                <a:ea typeface="Calibri" panose="020F0502020204030204" pitchFamily="34" charset="0"/>
                <a:cs typeface="Times New Roman" panose="02020603050405020304" pitchFamily="18" charset="0"/>
              </a:rPr>
              <a:t>Any text in the right-side cells may be replaced with the information indicated.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For help in completing this slide feel free to contact your Client Executive: </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https://service.ssc-spc.gc.ca/en/contact/partclisupport/client-execs </a:t>
            </a:r>
          </a:p>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solidFill>
                  <a:prstClr val="black"/>
                </a:solidFill>
              </a:rPr>
              <a:pPr/>
              <a:t>26</a:t>
            </a:fld>
            <a:endParaRPr lang="en-CA" dirty="0">
              <a:solidFill>
                <a:prstClr val="black"/>
              </a:solidFill>
            </a:endParaRPr>
          </a:p>
        </p:txBody>
      </p:sp>
    </p:spTree>
    <p:extLst>
      <p:ext uri="{BB962C8B-B14F-4D97-AF65-F5344CB8AC3E}">
        <p14:creationId xmlns:p14="http://schemas.microsoft.com/office/powerpoint/2010/main" val="17255620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Slide Instructions: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CA" sz="1100" dirty="0">
                <a:effectLst/>
                <a:latin typeface="Calibri" panose="020F0502020204030204" pitchFamily="34" charset="0"/>
                <a:ea typeface="Calibri" panose="020F0502020204030204" pitchFamily="34" charset="0"/>
                <a:cs typeface="Times New Roman" panose="02020603050405020304" pitchFamily="18" charset="0"/>
              </a:rPr>
              <a:t>This slide consists of two tables presented side-by-side. Both tables have the same format, with two columns, where the left-side column contains they type of detail to be provided, and the right-side column is an empty cell in which the requested details are to be entered.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CA" sz="1100" dirty="0">
                <a:effectLst/>
                <a:latin typeface="Calibri" panose="020F0502020204030204" pitchFamily="34" charset="0"/>
                <a:ea typeface="Calibri" panose="020F0502020204030204" pitchFamily="34" charset="0"/>
                <a:cs typeface="Times New Roman" panose="02020603050405020304" pitchFamily="18" charset="0"/>
              </a:rPr>
              <a:t>Some of the left-side cells include a brief list of possible response options.  For those, complete the information on this slide by selecting values from the listed options, or providing an additional value where applicable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For help in completing this slide refer to the guidance on: </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https://wiki.gccollab.ca/GC_EARB_Presenter_Template_%E2%80%93_SSC_Appendix_3_Guidelines</a:t>
            </a:r>
          </a:p>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solidFill>
                  <a:prstClr val="black"/>
                </a:solidFill>
              </a:rPr>
              <a:pPr/>
              <a:t>27</a:t>
            </a:fld>
            <a:endParaRPr lang="en-CA" dirty="0">
              <a:solidFill>
                <a:prstClr val="black"/>
              </a:solidFill>
            </a:endParaRPr>
          </a:p>
        </p:txBody>
      </p:sp>
    </p:spTree>
    <p:extLst>
      <p:ext uri="{BB962C8B-B14F-4D97-AF65-F5344CB8AC3E}">
        <p14:creationId xmlns:p14="http://schemas.microsoft.com/office/powerpoint/2010/main" val="28991092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Slide Instructions: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CA" sz="1100" dirty="0">
                <a:effectLst/>
                <a:latin typeface="Calibri" panose="020F0502020204030204" pitchFamily="34" charset="0"/>
                <a:ea typeface="Calibri" panose="020F0502020204030204" pitchFamily="34" charset="0"/>
                <a:cs typeface="Times New Roman" panose="02020603050405020304" pitchFamily="18" charset="0"/>
              </a:rPr>
              <a:t>This slide contains three tables, as well as two text boxes with additional instructions.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CA" sz="1100" dirty="0">
                <a:effectLst/>
                <a:latin typeface="Calibri" panose="020F0502020204030204" pitchFamily="34" charset="0"/>
                <a:ea typeface="Calibri" panose="020F0502020204030204" pitchFamily="34" charset="0"/>
                <a:cs typeface="Times New Roman" panose="02020603050405020304" pitchFamily="18" charset="0"/>
              </a:rPr>
              <a:t>The table on the top left is a static reference grid containing the codes of the Cloud Usage Profiles use cases based on the Cloud Connection Patterns presented to GC EARB.</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CA" sz="1100" dirty="0">
                <a:effectLst/>
                <a:latin typeface="Calibri" panose="020F0502020204030204" pitchFamily="34" charset="0"/>
                <a:ea typeface="Calibri" panose="020F0502020204030204" pitchFamily="34" charset="0"/>
                <a:cs typeface="Times New Roman" panose="02020603050405020304" pitchFamily="18" charset="0"/>
              </a:rPr>
              <a:t>Details of the Cloud Connection Patterns can be found in the presentation: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CA" sz="1100" dirty="0">
                <a:effectLst/>
                <a:latin typeface="Calibri" panose="020F0502020204030204" pitchFamily="34" charset="0"/>
                <a:ea typeface="Calibri" panose="020F0502020204030204" pitchFamily="34" charset="0"/>
                <a:cs typeface="Times New Roman" panose="02020603050405020304" pitchFamily="18" charset="0"/>
              </a:rPr>
              <a:t>https://www.gcpedia.gc.ca/gcwiki/images/7/75/GC_Cloud_Connection_Patterns.pdf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CA" sz="1100" dirty="0">
                <a:effectLst/>
                <a:latin typeface="Calibri" panose="020F0502020204030204" pitchFamily="34" charset="0"/>
                <a:ea typeface="Calibri" panose="020F0502020204030204" pitchFamily="34" charset="0"/>
                <a:cs typeface="Times New Roman" panose="02020603050405020304" pitchFamily="18" charset="0"/>
              </a:rPr>
              <a:t>The table on top right is a static reference grid used to determine which Cloud defense services are needed from SSC and CCCS, based on the Use Cases identified.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CA" sz="1100" dirty="0">
                <a:effectLst/>
                <a:latin typeface="Calibri" panose="020F0502020204030204" pitchFamily="34" charset="0"/>
                <a:ea typeface="Calibri" panose="020F0502020204030204" pitchFamily="34" charset="0"/>
                <a:cs typeface="Times New Roman" panose="02020603050405020304" pitchFamily="18" charset="0"/>
              </a:rPr>
              <a:t>The table on the bottom is the fillable part of the template.  It contains the data that will be used to derive the relevant Use Case codes.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CA" sz="1100" dirty="0">
                <a:effectLst/>
                <a:latin typeface="Calibri" panose="020F0502020204030204" pitchFamily="34" charset="0"/>
                <a:ea typeface="Calibri" panose="020F0502020204030204" pitchFamily="34" charset="0"/>
                <a:cs typeface="Times New Roman" panose="02020603050405020304" pitchFamily="18" charset="0"/>
              </a:rPr>
              <a:t>Each row in the bottom table should correspond to a line of connectivity in the Target Architecture diagram that spans between a component in a Cloud environment and either a user or a component in an on-premise environment.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CA" sz="1100" dirty="0">
                <a:effectLst/>
                <a:latin typeface="Calibri" panose="020F0502020204030204" pitchFamily="34" charset="0"/>
                <a:ea typeface="Calibri" panose="020F0502020204030204" pitchFamily="34" charset="0"/>
                <a:cs typeface="Times New Roman" panose="02020603050405020304" pitchFamily="18" charset="0"/>
              </a:rPr>
              <a:t>The example content that is provided in the last three rows is based on the example target architecture diagram on Slide 8 of the template.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CA" sz="1400" b="0" i="0" u="none" strike="noStrike" kern="1200" cap="none" spc="0" normalizeH="0" baseline="0" noProof="0" dirty="0">
              <a:ln>
                <a:noFill/>
              </a:ln>
              <a:solidFill>
                <a:srgbClr val="FF0000"/>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CA" sz="1400" b="0" i="0" u="none" strike="noStrike" kern="1200" cap="none" spc="0" normalizeH="0" baseline="0" noProof="0" dirty="0">
              <a:ln>
                <a:noFill/>
              </a:ln>
              <a:solidFill>
                <a:srgbClr val="FF0000"/>
              </a:solidFill>
              <a:effectLst/>
              <a:uLnTx/>
              <a:uFillTx/>
              <a:latin typeface="Calibri"/>
              <a:ea typeface="+mn-ea"/>
              <a:cs typeface="+mn-cs"/>
            </a:endParaRP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28</a:t>
            </a:fld>
            <a:endParaRPr lang="en-CA" dirty="0"/>
          </a:p>
        </p:txBody>
      </p:sp>
    </p:spTree>
    <p:extLst>
      <p:ext uri="{BB962C8B-B14F-4D97-AF65-F5344CB8AC3E}">
        <p14:creationId xmlns:p14="http://schemas.microsoft.com/office/powerpoint/2010/main" val="350317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Slide Instructions: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content for this slide may be quite broad, the presentation should focus on information most directly related to the proposed initiative and target architecture.</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If necessary extra slides may be used, but brevity is preferable due to the limited time available for each presentation during the GC EARB meeting. </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More detailed background information can also be added in the annexes where relevant.</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If a concept case has not been completed, refer to </a:t>
            </a:r>
            <a:r>
              <a:rPr lang="en-US" sz="1100" i="1" dirty="0">
                <a:effectLst/>
                <a:latin typeface="Calibri" panose="020F0502020204030204" pitchFamily="34" charset="0"/>
                <a:ea typeface="Calibri" panose="020F0502020204030204" pitchFamily="34" charset="0"/>
                <a:cs typeface="Times New Roman" panose="02020603050405020304" pitchFamily="18" charset="0"/>
              </a:rPr>
              <a:t>Appendix B: Mandatory Procedures for Concept Cases for Digitally Enabled Projects (Policy on the Planning and Management of Investments)</a:t>
            </a:r>
            <a:r>
              <a:rPr lang="en-US" sz="1100" dirty="0">
                <a:effectLst/>
                <a:latin typeface="Calibri" panose="020F0502020204030204" pitchFamily="34" charset="0"/>
                <a:ea typeface="Calibri" panose="020F0502020204030204" pitchFamily="34" charset="0"/>
                <a:cs typeface="Times New Roman" panose="02020603050405020304" pitchFamily="18" charset="0"/>
              </a:rPr>
              <a:t> for the related procedures and template at the following website: </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https://www.tbs-sct.canada.ca/pol/doc-eng.aspx?id=32593</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Questions to consider for the environmental scan may include:</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Which crown institutions have you been discussing your problem with to identify potential reusable solution / component?</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a:effectLst/>
                <a:latin typeface="Calibri" panose="020F0502020204030204" pitchFamily="34" charset="0"/>
                <a:ea typeface="Calibri" panose="020F0502020204030204" pitchFamily="34" charset="0"/>
                <a:cs typeface="Times New Roman" panose="02020603050405020304" pitchFamily="18" charset="0"/>
              </a:rPr>
              <a:t>What other solution(s) available in the GC have you taken into consideration?</a:t>
            </a:r>
          </a:p>
        </p:txBody>
      </p:sp>
      <p:sp>
        <p:nvSpPr>
          <p:cNvPr id="4" name="Slide Number Placeholder 3"/>
          <p:cNvSpPr>
            <a:spLocks noGrp="1"/>
          </p:cNvSpPr>
          <p:nvPr>
            <p:ph type="sldNum" sz="quarter" idx="10"/>
          </p:nvPr>
        </p:nvSpPr>
        <p:spPr/>
        <p:txBody>
          <a:bodyPr/>
          <a:lstStyle/>
          <a:p>
            <a:fld id="{EB3A5D88-BC26-4EFA-A680-927F6A4ACCF4}" type="slidenum">
              <a:rPr lang="en-CA" smtClean="0"/>
              <a:t>3</a:t>
            </a:fld>
            <a:endParaRPr lang="en-CA" dirty="0"/>
          </a:p>
        </p:txBody>
      </p:sp>
    </p:spTree>
    <p:extLst>
      <p:ext uri="{BB962C8B-B14F-4D97-AF65-F5344CB8AC3E}">
        <p14:creationId xmlns:p14="http://schemas.microsoft.com/office/powerpoint/2010/main" val="4274258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Slide Instructions: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This slide contains a table with three columns used to list the business capabilities addressed with this architecture.</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More details on the Business Capability Model 2.0 reference material can be found at: </a:t>
            </a: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https://wiki.gccollab.ca/GC_Enterprise_Architecture/Business_Capability_Model</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Delete all rows that are not applicable to the current presentation</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This should focus on the top 3-5 relevant business capabilities</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table has been pre-populated with example content from a prior presentation. This should be adjusted or deleted for the current presentation.  </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diagonal text field with the watermark “Example” should also be deleted.</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third column is optional and may be deleted.  It contains a mapping to corresponding elements in the departmental business capability model, but if the department does not have one, it should be removed.</a:t>
            </a:r>
          </a:p>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4</a:t>
            </a:fld>
            <a:endParaRPr lang="en-CA" dirty="0"/>
          </a:p>
        </p:txBody>
      </p:sp>
    </p:spTree>
    <p:extLst>
      <p:ext uri="{BB962C8B-B14F-4D97-AF65-F5344CB8AC3E}">
        <p14:creationId xmlns:p14="http://schemas.microsoft.com/office/powerpoint/2010/main" val="2563183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b="1" u="sng" dirty="0"/>
              <a:t>Slide Instructions:</a:t>
            </a:r>
          </a:p>
          <a:p>
            <a:pPr marL="171450" indent="-171450">
              <a:buFont typeface="Arial" panose="020B0604020202020204" pitchFamily="34" charset="0"/>
              <a:buChar char="•"/>
            </a:pPr>
            <a:r>
              <a:rPr lang="en-US" dirty="0"/>
              <a:t>This slide contains a diagram of the business process, or the information/data flow, or some combination.</a:t>
            </a:r>
          </a:p>
          <a:p>
            <a:pPr marL="171450" indent="-171450">
              <a:buFont typeface="Arial" panose="020B0604020202020204" pitchFamily="34" charset="0"/>
              <a:buChar char="•"/>
            </a:pPr>
            <a:r>
              <a:rPr lang="en-US" dirty="0"/>
              <a:t>There is no definitive standard approach for presenting this information.  The diagram on this slide is an example from a prior presentation and is provided for illustration purposes.</a:t>
            </a:r>
          </a:p>
          <a:p>
            <a:pPr marL="171450" indent="-171450">
              <a:buFont typeface="Arial" panose="020B0604020202020204" pitchFamily="34" charset="0"/>
              <a:buChar char="•"/>
            </a:pPr>
            <a:r>
              <a:rPr lang="en-US" dirty="0"/>
              <a:t>Indicate all other departments/ agencies / organizations involved in the fulfilment of the service(s) in scope.</a:t>
            </a:r>
          </a:p>
          <a:p>
            <a:pPr marL="171450" indent="-171450">
              <a:buFont typeface="Arial" panose="020B0604020202020204" pitchFamily="34" charset="0"/>
              <a:buChar char="•"/>
            </a:pPr>
            <a:r>
              <a:rPr lang="en-US" dirty="0"/>
              <a:t>Indicate data repositories and high-level data flow.</a:t>
            </a:r>
          </a:p>
          <a:p>
            <a:pPr marL="171450" indent="-171450">
              <a:buFont typeface="Arial" panose="020B0604020202020204" pitchFamily="34" charset="0"/>
              <a:buChar char="•"/>
            </a:pPr>
            <a:r>
              <a:rPr lang="en-US" dirty="0"/>
              <a:t>Alternate text should be provided that describes the visual content of the diagram.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diagonal text field with the watermark “Example” should also be deleted.</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5</a:t>
            </a:fld>
            <a:endParaRPr lang="en-CA" dirty="0"/>
          </a:p>
        </p:txBody>
      </p:sp>
    </p:spTree>
    <p:extLst>
      <p:ext uri="{BB962C8B-B14F-4D97-AF65-F5344CB8AC3E}">
        <p14:creationId xmlns:p14="http://schemas.microsoft.com/office/powerpoint/2010/main" val="3734533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Slide Instructions:</a:t>
            </a:r>
          </a:p>
          <a:p>
            <a:pPr marL="171450" indent="-171450">
              <a:buFont typeface="Arial" panose="020B0604020202020204" pitchFamily="34" charset="0"/>
              <a:buChar char="•"/>
            </a:pPr>
            <a:r>
              <a:rPr lang="en-US" dirty="0"/>
              <a:t>This slide contains a table with two columns used to capture details on the current state architecture for each of the five layers of the Enterprise Architecture Framework.</a:t>
            </a:r>
          </a:p>
          <a:p>
            <a:pPr marL="171450" indent="-171450">
              <a:buFont typeface="Arial" panose="020B0604020202020204" pitchFamily="34" charset="0"/>
              <a:buChar char="•"/>
            </a:pPr>
            <a:r>
              <a:rPr lang="en-US" dirty="0"/>
              <a:t>The left-side column lists the architecture layers. The right-side column provides space for details on key elements and issues for each layer.</a:t>
            </a:r>
          </a:p>
          <a:p>
            <a:pPr marL="171450" indent="-171450">
              <a:buFont typeface="Arial" panose="020B0604020202020204" pitchFamily="34" charset="0"/>
              <a:buChar char="•"/>
            </a:pPr>
            <a:r>
              <a:rPr lang="en-US" dirty="0"/>
              <a:t>Describe the problems with the current architecture. </a:t>
            </a:r>
          </a:p>
          <a:p>
            <a:pPr marL="628650" lvl="1" indent="-171450">
              <a:buFont typeface="Arial" panose="020B0604020202020204" pitchFamily="34" charset="0"/>
              <a:buChar char="•"/>
            </a:pPr>
            <a:r>
              <a:rPr lang="en-US" dirty="0"/>
              <a:t>Brief summary of the business problem as described in the Concept Case</a:t>
            </a:r>
          </a:p>
          <a:p>
            <a:pPr marL="628650" lvl="1" indent="-171450">
              <a:buFont typeface="Arial" panose="020B0604020202020204" pitchFamily="34" charset="0"/>
              <a:buChar char="•"/>
            </a:pPr>
            <a:r>
              <a:rPr lang="en-US" dirty="0"/>
              <a:t>Describe the problem in each of the layers of EA Framework</a:t>
            </a:r>
            <a:r>
              <a:rPr lang="en-US" sz="1800" dirty="0">
                <a:effectLst/>
                <a:latin typeface="Calibri" panose="020F0502020204030204" pitchFamily="34" charset="0"/>
                <a:ea typeface="Calibri" panose="020F0502020204030204" pitchFamily="34" charset="0"/>
                <a:cs typeface="Times New Roman" panose="02020603050405020304" pitchFamily="18" charset="0"/>
              </a:rPr>
              <a:t>: Business, Information, Application, Technology and Security</a:t>
            </a:r>
            <a:endParaRPr lang="en-US" dirty="0"/>
          </a:p>
          <a:p>
            <a:pPr marL="628650" lvl="1" indent="-171450">
              <a:buFont typeface="Arial" panose="020B0604020202020204" pitchFamily="34" charset="0"/>
              <a:buChar char="•"/>
            </a:pPr>
            <a:r>
              <a:rPr lang="en-US" dirty="0"/>
              <a:t>The text in this table should clearly describe the visual content of the diagram on the following slide and can serve as supporting speaking notes.</a:t>
            </a:r>
          </a:p>
          <a:p>
            <a:pPr marL="171450" indent="-171450">
              <a:buFont typeface="Arial" panose="020B0604020202020204" pitchFamily="34" charset="0"/>
              <a:buChar char="•"/>
            </a:pPr>
            <a:r>
              <a:rPr lang="en-US" dirty="0"/>
              <a:t>Table can be split across multiple slides if necessary</a:t>
            </a:r>
          </a:p>
          <a:p>
            <a:pPr marL="171450" indent="-171450">
              <a:buFont typeface="Arial" panose="020B0604020202020204" pitchFamily="34" charset="0"/>
              <a:buChar char="•"/>
            </a:pPr>
            <a:r>
              <a:rPr lang="en-US" dirty="0"/>
              <a:t>The table has been pre-populated with example content from a prior presentation. This should be adjusted or replaced for the current presentation.  </a:t>
            </a:r>
          </a:p>
          <a:p>
            <a:pPr marL="171450" indent="-171450">
              <a:buFont typeface="Arial" panose="020B0604020202020204" pitchFamily="34" charset="0"/>
              <a:buChar char="•"/>
            </a:pPr>
            <a:r>
              <a:rPr lang="en-US" dirty="0"/>
              <a:t>The diagonal text field with the watermark “Example” should also be deleted.</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6</a:t>
            </a:fld>
            <a:endParaRPr lang="en-CA" dirty="0"/>
          </a:p>
        </p:txBody>
      </p:sp>
    </p:spTree>
    <p:extLst>
      <p:ext uri="{BB962C8B-B14F-4D97-AF65-F5344CB8AC3E}">
        <p14:creationId xmlns:p14="http://schemas.microsoft.com/office/powerpoint/2010/main" val="729871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Slide Instructions: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This slide contains a diagram of the current state architecture. </a:t>
            </a:r>
            <a:r>
              <a:rPr lang="en-US" sz="1800" dirty="0">
                <a:effectLst/>
                <a:latin typeface="Calibri" panose="020F0502020204030204" pitchFamily="34" charset="0"/>
                <a:ea typeface="Calibri" panose="020F0502020204030204" pitchFamily="34" charset="0"/>
                <a:cs typeface="Times New Roman" panose="02020603050405020304" pitchFamily="18" charset="0"/>
              </a:rPr>
              <a:t>It is placed immediately </a:t>
            </a: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before the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target state diagram</a:t>
            </a:r>
            <a:r>
              <a:rPr lang="en-US" sz="1800" dirty="0">
                <a:effectLst/>
                <a:latin typeface="Calibri" panose="020F0502020204030204" pitchFamily="34" charset="0"/>
                <a:ea typeface="Calibri" panose="020F0502020204030204" pitchFamily="34" charset="0"/>
                <a:cs typeface="Times New Roman" panose="02020603050405020304" pitchFamily="18" charset="0"/>
              </a:rPr>
              <a:t> to allow an easy “before and after” view of the architecture.</a:t>
            </a:r>
            <a:endParaRPr lang="en-US" dirty="0"/>
          </a:p>
          <a:p>
            <a:pPr marL="171450" indent="-171450">
              <a:buFont typeface="Arial" panose="020B0604020202020204" pitchFamily="34" charset="0"/>
              <a:buChar char="•"/>
            </a:pPr>
            <a:r>
              <a:rPr lang="en-US" dirty="0"/>
              <a:t>There is no definitive standard approach for presenting this information.  A prior example is provided for illustration purposes.</a:t>
            </a:r>
          </a:p>
          <a:p>
            <a:pPr marL="628650" lvl="1" indent="-171450">
              <a:buFont typeface="Arial" panose="020B0604020202020204" pitchFamily="34" charset="0"/>
              <a:buChar char="•"/>
            </a:pPr>
            <a:r>
              <a:rPr lang="en-US" dirty="0"/>
              <a:t>As a suggested best practice, this example includes a numbered legend that provides additional details on selected elements of the diagram in a sequential order.</a:t>
            </a:r>
          </a:p>
          <a:p>
            <a:pPr marL="171450" indent="-171450">
              <a:buFont typeface="Arial" panose="020B0604020202020204" pitchFamily="34" charset="0"/>
              <a:buChar char="•"/>
            </a:pPr>
            <a:r>
              <a:rPr lang="en-US" dirty="0"/>
              <a:t>Alternate text should be provided that describes the visual content of the diagram.  This may refer to the previous slide, which is intended to provide textual descriptions for the current state.</a:t>
            </a:r>
          </a:p>
          <a:p>
            <a:pPr marL="171450" indent="-171450">
              <a:buFont typeface="Arial" panose="020B0604020202020204" pitchFamily="34" charset="0"/>
              <a:buChar char="•"/>
            </a:pPr>
            <a:r>
              <a:rPr lang="en-US" dirty="0"/>
              <a:t>The diagonal text field with the watermark “Example” should also be deleted.</a:t>
            </a:r>
          </a:p>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7</a:t>
            </a:fld>
            <a:endParaRPr lang="en-CA" dirty="0"/>
          </a:p>
        </p:txBody>
      </p:sp>
    </p:spTree>
    <p:extLst>
      <p:ext uri="{BB962C8B-B14F-4D97-AF65-F5344CB8AC3E}">
        <p14:creationId xmlns:p14="http://schemas.microsoft.com/office/powerpoint/2010/main" val="1314349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Slide Instructions:</a:t>
            </a:r>
          </a:p>
          <a:p>
            <a:pPr marL="171450" indent="-171450">
              <a:buFont typeface="Arial" panose="020B0604020202020204" pitchFamily="34" charset="0"/>
              <a:buChar char="•"/>
            </a:pPr>
            <a:r>
              <a:rPr lang="en-US" dirty="0"/>
              <a:t>This slide contains a diagram of the target state architecture. It is placed immediately after the current state diagram to allow an easy “before and after” view of the architecture.</a:t>
            </a:r>
          </a:p>
          <a:p>
            <a:pPr marL="171450" indent="-171450">
              <a:buFont typeface="Arial" panose="020B0604020202020204" pitchFamily="34" charset="0"/>
              <a:buChar char="•"/>
            </a:pPr>
            <a:r>
              <a:rPr lang="en-US" dirty="0"/>
              <a:t>There is no definitive standard approach for presenting this information.  A prior example is provided for illustration purposes.</a:t>
            </a:r>
          </a:p>
          <a:p>
            <a:pPr marL="628650" lvl="1" indent="-171450">
              <a:buFont typeface="Arial" panose="020B0604020202020204" pitchFamily="34" charset="0"/>
              <a:buChar char="•"/>
            </a:pPr>
            <a:r>
              <a:rPr lang="en-US" dirty="0"/>
              <a:t>As a suggested best practice, this example includes a numbered legend that provides additional details on selected elements of the diagram in a sequential order.</a:t>
            </a:r>
          </a:p>
          <a:p>
            <a:pPr marL="171450" indent="-171450">
              <a:buFont typeface="Arial" panose="020B0604020202020204" pitchFamily="34" charset="0"/>
              <a:buChar char="•"/>
            </a:pPr>
            <a:r>
              <a:rPr lang="en-US" dirty="0"/>
              <a:t>Alternate text should be provided that describes the visual content of the diagram.  This may refer to the following slide, which is intended to provide textual descriptions for the target state.</a:t>
            </a:r>
          </a:p>
          <a:p>
            <a:pPr marL="171450" indent="-171450">
              <a:buFont typeface="Arial" panose="020B0604020202020204" pitchFamily="34" charset="0"/>
              <a:buChar char="•"/>
            </a:pPr>
            <a:r>
              <a:rPr lang="en-US" dirty="0"/>
              <a:t>The diagonal text field with the watermark “Example” should also be deleted.</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8</a:t>
            </a:fld>
            <a:endParaRPr lang="en-CA" dirty="0"/>
          </a:p>
        </p:txBody>
      </p:sp>
    </p:spTree>
    <p:extLst>
      <p:ext uri="{BB962C8B-B14F-4D97-AF65-F5344CB8AC3E}">
        <p14:creationId xmlns:p14="http://schemas.microsoft.com/office/powerpoint/2010/main" val="662299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Slide Instructions:</a:t>
            </a:r>
          </a:p>
          <a:p>
            <a:pPr marL="171450" indent="-171450">
              <a:buFont typeface="Arial" panose="020B0604020202020204" pitchFamily="34" charset="0"/>
              <a:buChar char="•"/>
            </a:pPr>
            <a:r>
              <a:rPr lang="en-US" dirty="0"/>
              <a:t>The table on this slide is based on the five layers of the Enterprise Architecture Framework.</a:t>
            </a:r>
          </a:p>
          <a:p>
            <a:pPr marL="171450" indent="-171450">
              <a:buFont typeface="Arial" panose="020B0604020202020204" pitchFamily="34" charset="0"/>
              <a:buChar char="•"/>
            </a:pPr>
            <a:r>
              <a:rPr lang="en-US" dirty="0"/>
              <a:t>Describe the Target State architecture. </a:t>
            </a:r>
          </a:p>
          <a:p>
            <a:pPr marL="628650" lvl="1" indent="-171450">
              <a:buFont typeface="Arial" panose="020B0604020202020204" pitchFamily="34" charset="0"/>
              <a:buChar char="•"/>
            </a:pPr>
            <a:r>
              <a:rPr lang="en-US" dirty="0"/>
              <a:t>Describe how the target state architecture addresses the business problem stated in the Concept Case.</a:t>
            </a:r>
          </a:p>
          <a:p>
            <a:pPr marL="628650" lvl="1" indent="-171450">
              <a:buFont typeface="Arial" panose="020B0604020202020204" pitchFamily="34" charset="0"/>
              <a:buChar char="•"/>
            </a:pPr>
            <a:r>
              <a:rPr lang="en-US" dirty="0"/>
              <a:t>Describe the solution in each layer of the EA Framework: Business, Information, Application, Technology and Security</a:t>
            </a:r>
          </a:p>
          <a:p>
            <a:pPr marL="628650" lvl="1" indent="-171450">
              <a:buFont typeface="Arial" panose="020B0604020202020204" pitchFamily="34" charset="0"/>
              <a:buChar char="•"/>
            </a:pPr>
            <a:r>
              <a:rPr lang="en-US" dirty="0"/>
              <a:t>The text in this table should clearly describe the visual content of the diagram on the previous slide and can serve as supporting speaking notes.</a:t>
            </a:r>
          </a:p>
          <a:p>
            <a:pPr marL="171450" indent="-171450">
              <a:buFont typeface="Arial" panose="020B0604020202020204" pitchFamily="34" charset="0"/>
              <a:buChar char="•"/>
            </a:pPr>
            <a:r>
              <a:rPr lang="en-US" dirty="0"/>
              <a:t>Table can be split across multiple slides if necessary</a:t>
            </a:r>
          </a:p>
          <a:p>
            <a:pPr marL="171450" indent="-171450">
              <a:buFont typeface="Arial" panose="020B0604020202020204" pitchFamily="34" charset="0"/>
              <a:buChar char="•"/>
            </a:pPr>
            <a:r>
              <a:rPr lang="en-US" dirty="0"/>
              <a:t>The table has been pre-populated with example content from a prior presentation. This should be adjusted or replaced for the current presentation.  </a:t>
            </a:r>
          </a:p>
          <a:p>
            <a:pPr marL="171450" indent="-171450">
              <a:buFont typeface="Arial" panose="020B0604020202020204" pitchFamily="34" charset="0"/>
              <a:buChar char="•"/>
            </a:pPr>
            <a:r>
              <a:rPr lang="en-US" dirty="0"/>
              <a:t>The diagonal text field with the watermark “Example” should also be deleted.</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9</a:t>
            </a:fld>
            <a:endParaRPr lang="en-CA" dirty="0"/>
          </a:p>
        </p:txBody>
      </p:sp>
    </p:spTree>
    <p:extLst>
      <p:ext uri="{BB962C8B-B14F-4D97-AF65-F5344CB8AC3E}">
        <p14:creationId xmlns:p14="http://schemas.microsoft.com/office/powerpoint/2010/main" val="12548730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7" name="Title 1"/>
          <p:cNvSpPr>
            <a:spLocks noGrp="1"/>
          </p:cNvSpPr>
          <p:nvPr>
            <p:ph type="ctrTitle" hasCustomPrompt="1"/>
          </p:nvPr>
        </p:nvSpPr>
        <p:spPr>
          <a:xfrm>
            <a:off x="1103445" y="2060849"/>
            <a:ext cx="10270067" cy="613891"/>
          </a:xfrm>
          <a:prstGeom prst="rect">
            <a:avLst/>
          </a:prstGeom>
        </p:spPr>
        <p:txBody>
          <a:bodyPr/>
          <a:lstStyle>
            <a:lvl1pPr algn="l">
              <a:defRPr sz="3600">
                <a:solidFill>
                  <a:schemeClr val="tx2"/>
                </a:solidFill>
              </a:defRPr>
            </a:lvl1pPr>
          </a:lstStyle>
          <a:p>
            <a:r>
              <a:rPr lang="en-US" dirty="0"/>
              <a:t>Title</a:t>
            </a:r>
            <a:endParaRPr lang="en-CA" dirty="0"/>
          </a:p>
        </p:txBody>
      </p:sp>
      <p:sp>
        <p:nvSpPr>
          <p:cNvPr id="18" name="Text Placeholder 14"/>
          <p:cNvSpPr>
            <a:spLocks noGrp="1"/>
          </p:cNvSpPr>
          <p:nvPr>
            <p:ph type="body" sz="quarter" idx="13" hasCustomPrompt="1"/>
          </p:nvPr>
        </p:nvSpPr>
        <p:spPr>
          <a:xfrm>
            <a:off x="1103446" y="2708920"/>
            <a:ext cx="10273141" cy="720080"/>
          </a:xfrm>
          <a:prstGeom prst="rect">
            <a:avLst/>
          </a:prstGeom>
        </p:spPr>
        <p:txBody>
          <a:bodyPr/>
          <a:lstStyle>
            <a:lvl1pPr marL="0" indent="0">
              <a:buNone/>
              <a:defRPr sz="2400">
                <a:solidFill>
                  <a:schemeClr val="tx1">
                    <a:lumMod val="75000"/>
                    <a:lumOff val="25000"/>
                  </a:schemeClr>
                </a:solidFill>
              </a:defRPr>
            </a:lvl1pPr>
          </a:lstStyle>
          <a:p>
            <a:pPr lvl="0"/>
            <a:r>
              <a:rPr lang="en-US" dirty="0"/>
              <a:t>Sub-title</a:t>
            </a:r>
          </a:p>
        </p:txBody>
      </p:sp>
      <p:sp>
        <p:nvSpPr>
          <p:cNvPr id="21" name="Slide Number Placeholder 5"/>
          <p:cNvSpPr>
            <a:spLocks noGrp="1"/>
          </p:cNvSpPr>
          <p:nvPr>
            <p:ph type="sldNum" sz="quarter" idx="12"/>
          </p:nvPr>
        </p:nvSpPr>
        <p:spPr>
          <a:xfrm>
            <a:off x="11616615" y="6492876"/>
            <a:ext cx="560421" cy="365125"/>
          </a:xfrm>
        </p:spPr>
        <p:txBody>
          <a:bodyPr/>
          <a:lstStyle>
            <a:lvl1pPr>
              <a:defRPr sz="800">
                <a:solidFill>
                  <a:schemeClr val="tx1">
                    <a:lumMod val="75000"/>
                    <a:lumOff val="25000"/>
                  </a:schemeClr>
                </a:solidFill>
              </a:defRPr>
            </a:lvl1pPr>
          </a:lstStyle>
          <a:p>
            <a:fld id="{32D4B517-E49B-41B6-9DBC-23634E0F1CDC}" type="slidenum">
              <a:rPr lang="en-CA" smtClean="0"/>
              <a:pPr/>
              <a:t>‹#›</a:t>
            </a:fld>
            <a:endParaRPr lang="en-CA" dirty="0"/>
          </a:p>
        </p:txBody>
      </p:sp>
      <p:pic>
        <p:nvPicPr>
          <p:cNvPr id="10" name="Picture 9">
            <a:extLst>
              <a:ext uri="{FF2B5EF4-FFF2-40B4-BE49-F238E27FC236}">
                <a16:creationId xmlns:a16="http://schemas.microsoft.com/office/drawing/2014/main" id="{DA9F76F8-155C-AC89-F755-2A4CEDB767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97932" y="800708"/>
            <a:ext cx="1570676" cy="484291"/>
          </a:xfrm>
          <a:prstGeom prst="rect">
            <a:avLst/>
          </a:prstGeom>
        </p:spPr>
      </p:pic>
      <p:pic>
        <p:nvPicPr>
          <p:cNvPr id="11" name="Picture 10">
            <a:extLst>
              <a:ext uri="{FF2B5EF4-FFF2-40B4-BE49-F238E27FC236}">
                <a16:creationId xmlns:a16="http://schemas.microsoft.com/office/drawing/2014/main" id="{C0A60B38-964D-B5E7-CCFF-B2A9826C23F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5360" y="947009"/>
            <a:ext cx="4288932" cy="393759"/>
          </a:xfrm>
          <a:prstGeom prst="rect">
            <a:avLst/>
          </a:prstGeom>
        </p:spPr>
      </p:pic>
      <p:grpSp>
        <p:nvGrpSpPr>
          <p:cNvPr id="12" name="Group 11">
            <a:extLst>
              <a:ext uri="{FF2B5EF4-FFF2-40B4-BE49-F238E27FC236}">
                <a16:creationId xmlns:a16="http://schemas.microsoft.com/office/drawing/2014/main" id="{D12C9153-C101-283C-C1B9-8F9038FC57F3}"/>
              </a:ext>
            </a:extLst>
          </p:cNvPr>
          <p:cNvGrpSpPr/>
          <p:nvPr userDrawn="1"/>
        </p:nvGrpSpPr>
        <p:grpSpPr>
          <a:xfrm>
            <a:off x="-8156" y="707591"/>
            <a:ext cx="12205664" cy="152480"/>
            <a:chOff x="-8156" y="612224"/>
            <a:chExt cx="12205664" cy="152480"/>
          </a:xfrm>
        </p:grpSpPr>
        <p:sp>
          <p:nvSpPr>
            <p:cNvPr id="13" name="Freeform 15">
              <a:extLst>
                <a:ext uri="{FF2B5EF4-FFF2-40B4-BE49-F238E27FC236}">
                  <a16:creationId xmlns:a16="http://schemas.microsoft.com/office/drawing/2014/main" id="{F8EE7AC8-CC3E-FAB7-7D32-DAFF348B4C5D}"/>
                </a:ext>
              </a:extLst>
            </p:cNvPr>
            <p:cNvSpPr>
              <a:spLocks/>
            </p:cNvSpPr>
            <p:nvPr userDrawn="1"/>
          </p:nvSpPr>
          <p:spPr bwMode="auto">
            <a:xfrm>
              <a:off x="8997108" y="613891"/>
              <a:ext cx="3200400"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dirty="0"/>
            </a:p>
          </p:txBody>
        </p:sp>
        <p:sp>
          <p:nvSpPr>
            <p:cNvPr id="22" name="Freeform 13">
              <a:extLst>
                <a:ext uri="{FF2B5EF4-FFF2-40B4-BE49-F238E27FC236}">
                  <a16:creationId xmlns:a16="http://schemas.microsoft.com/office/drawing/2014/main" id="{C572AC8D-CAAD-A857-1CB1-4CBDD8DC1B43}"/>
                </a:ext>
              </a:extLst>
            </p:cNvPr>
            <p:cNvSpPr>
              <a:spLocks/>
            </p:cNvSpPr>
            <p:nvPr userDrawn="1"/>
          </p:nvSpPr>
          <p:spPr bwMode="auto">
            <a:xfrm>
              <a:off x="-8156" y="613891"/>
              <a:ext cx="9418320"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dirty="0"/>
            </a:p>
          </p:txBody>
        </p:sp>
        <p:sp>
          <p:nvSpPr>
            <p:cNvPr id="23" name="Freeform 14">
              <a:extLst>
                <a:ext uri="{FF2B5EF4-FFF2-40B4-BE49-F238E27FC236}">
                  <a16:creationId xmlns:a16="http://schemas.microsoft.com/office/drawing/2014/main" id="{76EA2706-BDD3-A11F-CFAE-2B274D56028B}"/>
                </a:ext>
              </a:extLst>
            </p:cNvPr>
            <p:cNvSpPr>
              <a:spLocks/>
            </p:cNvSpPr>
            <p:nvPr userDrawn="1"/>
          </p:nvSpPr>
          <p:spPr bwMode="auto">
            <a:xfrm>
              <a:off x="9039950" y="612224"/>
              <a:ext cx="404422"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Tree>
    <p:extLst>
      <p:ext uri="{BB962C8B-B14F-4D97-AF65-F5344CB8AC3E}">
        <p14:creationId xmlns:p14="http://schemas.microsoft.com/office/powerpoint/2010/main" val="3516616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1677645" y="6494330"/>
            <a:ext cx="514355" cy="365125"/>
          </a:xfrm>
        </p:spPr>
        <p:txBody>
          <a:bodyPr/>
          <a:lstStyle>
            <a:lvl1pPr>
              <a:defRPr sz="800"/>
            </a:lvl1pPr>
          </a:lstStyle>
          <a:p>
            <a:fld id="{32D4B517-E49B-41B6-9DBC-23634E0F1CDC}" type="slidenum">
              <a:rPr lang="en-CA" smtClean="0"/>
              <a:pPr/>
              <a:t>‹#›</a:t>
            </a:fld>
            <a:endParaRPr lang="en-CA" dirty="0"/>
          </a:p>
        </p:txBody>
      </p:sp>
      <p:sp>
        <p:nvSpPr>
          <p:cNvPr id="11" name="Content Placeholder 2"/>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a:t>Click to add text</a:t>
            </a:r>
          </a:p>
        </p:txBody>
      </p:sp>
      <p:sp>
        <p:nvSpPr>
          <p:cNvPr id="2" name="Title 1"/>
          <p:cNvSpPr>
            <a:spLocks noGrp="1"/>
          </p:cNvSpPr>
          <p:nvPr>
            <p:ph type="title"/>
          </p:nvPr>
        </p:nvSpPr>
        <p:spPr>
          <a:xfrm>
            <a:off x="1012265" y="138062"/>
            <a:ext cx="7243976"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dirty="0"/>
          </a:p>
        </p:txBody>
      </p:sp>
    </p:spTree>
    <p:extLst>
      <p:ext uri="{BB962C8B-B14F-4D97-AF65-F5344CB8AC3E}">
        <p14:creationId xmlns:p14="http://schemas.microsoft.com/office/powerpoint/2010/main" val="20771134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lumMod val="75000"/>
                    <a:lumOff val="25000"/>
                  </a:schemeClr>
                </a:solidFill>
              </a:defRPr>
            </a:lvl1pPr>
          </a:lstStyle>
          <a:p>
            <a:fld id="{32D4B517-E49B-41B6-9DBC-23634E0F1CDC}" type="slidenum">
              <a:rPr lang="en-CA" smtClean="0"/>
              <a:pPr/>
              <a:t>‹#›</a:t>
            </a:fld>
            <a:endParaRPr lang="en-CA" dirty="0"/>
          </a:p>
        </p:txBody>
      </p:sp>
      <p:sp>
        <p:nvSpPr>
          <p:cNvPr id="3" name="Title Placeholder 2"/>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4" name="hl"/>
          <p:cNvSpPr txBox="1"/>
          <p:nvPr userDrawn="1"/>
        </p:nvSpPr>
        <p:spPr>
          <a:xfrm>
            <a:off x="0" y="0"/>
            <a:ext cx="12192000" cy="369332"/>
          </a:xfrm>
          <a:prstGeom prst="rect">
            <a:avLst/>
          </a:prstGeom>
          <a:noFill/>
        </p:spPr>
        <p:txBody>
          <a:bodyPr vert="horz" rtlCol="0">
            <a:spAutoFit/>
          </a:bodyPr>
          <a:lstStyle/>
          <a:p>
            <a:endParaRPr lang="en-US" sz="1800" dirty="0">
              <a:solidFill>
                <a:schemeClr val="tx1"/>
              </a:solidFill>
            </a:endParaRPr>
          </a:p>
        </p:txBody>
      </p:sp>
      <p:sp>
        <p:nvSpPr>
          <p:cNvPr id="2" name="MSIPCMContentMarking" descr="{&quot;HashCode&quot;:-1880398799,&quot;Placement&quot;:&quot;Header&quot;,&quot;Top&quot;:0.0,&quot;Left&quot;:742.444458,&quot;SlideWidth&quot;:960,&quot;SlideHeight&quot;:540}">
            <a:extLst>
              <a:ext uri="{FF2B5EF4-FFF2-40B4-BE49-F238E27FC236}">
                <a16:creationId xmlns:a16="http://schemas.microsoft.com/office/drawing/2014/main" id="{36B7ACB5-DDB7-4AD7-A8B2-98638026D307}"/>
              </a:ext>
            </a:extLst>
          </p:cNvPr>
          <p:cNvSpPr txBox="1"/>
          <p:nvPr userDrawn="1"/>
        </p:nvSpPr>
        <p:spPr>
          <a:xfrm>
            <a:off x="9429045" y="0"/>
            <a:ext cx="2762954" cy="280749"/>
          </a:xfrm>
          <a:prstGeom prst="rect">
            <a:avLst/>
          </a:prstGeom>
          <a:noFill/>
        </p:spPr>
        <p:txBody>
          <a:bodyPr vert="horz" wrap="square" lIns="0" tIns="0" rIns="0" bIns="0" rtlCol="0" anchor="ctr" anchorCtr="1">
            <a:spAutoFit/>
          </a:bodyPr>
          <a:lstStyle/>
          <a:p>
            <a:pPr algn="r">
              <a:spcBef>
                <a:spcPts val="0"/>
              </a:spcBef>
              <a:spcAft>
                <a:spcPts val="0"/>
              </a:spcAft>
            </a:pPr>
            <a:r>
              <a:rPr lang="en-US" sz="120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49" r:id="rId1"/>
    <p:sldLayoutId id="2147483651" r:id="rId2"/>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8.e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8.e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9.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0.em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0.emf"/></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image" Target="../media/image11.emf"/><Relationship Id="rId5" Type="http://schemas.openxmlformats.org/officeDocument/2006/relationships/hyperlink" Target="https://cyber.gc.ca/en/guidance/it-security-risk-management-lifecycle-approach-itsg-33" TargetMode="External"/><Relationship Id="rId4" Type="http://schemas.openxmlformats.org/officeDocument/2006/relationships/hyperlink" Target="https://www.gcpedia.gc.ca/wiki/Security_Categorization_Tool"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www.canada.ca/en/government/system/digital-government/modern-emerging-technologies/policy-implementation-notices/implementing-https-secure-web-connections-itpin.html" TargetMode="External"/><Relationship Id="rId3" Type="http://schemas.openxmlformats.org/officeDocument/2006/relationships/notesSlide" Target="../notesSlides/notesSlide23.xml"/><Relationship Id="rId7" Type="http://schemas.openxmlformats.org/officeDocument/2006/relationships/hyperlink" Target="https://cyber.gc.ca/en/guidance/network-security-zoning-design-considerations-placement-services-within-zones-itsg-38" TargetMode="External"/><Relationship Id="rId12" Type="http://schemas.openxmlformats.org/officeDocument/2006/relationships/hyperlink" Target="https://cyber.gc.ca/en/contact-us" TargetMode="Externa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hyperlink" Target="https://cyber.gc.ca/en/guidance/baseline-security-requirements-network-security-zones-government-canada-itsg-22" TargetMode="External"/><Relationship Id="rId11" Type="http://schemas.openxmlformats.org/officeDocument/2006/relationships/hyperlink" Target="https://www.canada.ca/en/government/system/digital-government/online-security-privacy/security-identity-management/government-canada-cyber-security-event-management-plan.html" TargetMode="External"/><Relationship Id="rId5" Type="http://schemas.openxmlformats.org/officeDocument/2006/relationships/hyperlink" Target="https://github.com/canada-ca/PCTF-CCP" TargetMode="External"/><Relationship Id="rId10" Type="http://schemas.openxmlformats.org/officeDocument/2006/relationships/hyperlink" Target="https://www.tbs-sct.gc.ca/pol/doc-eng.aspx?id=32604" TargetMode="External"/><Relationship Id="rId4" Type="http://schemas.openxmlformats.org/officeDocument/2006/relationships/image" Target="../media/image11.emf"/><Relationship Id="rId9" Type="http://schemas.openxmlformats.org/officeDocument/2006/relationships/hyperlink" Target="https://cyber.gc.ca/en/guidance/implementation-guidance-email-domain-protection"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iki.gccollab.ca/GC_Enterprise_Architecture/Enterprise_Solutions"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hyperlink" Target="https://service.ssc-spc.gc.ca/en/services" TargetMode="Externa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notesSlide" Target="../notesSlides/notesSlide26.xml"/><Relationship Id="rId5" Type="http://schemas.openxmlformats.org/officeDocument/2006/relationships/slideLayout" Target="../slideLayouts/slideLayout2.xml"/><Relationship Id="rId4" Type="http://schemas.openxmlformats.org/officeDocument/2006/relationships/tags" Target="../tags/tag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can01.safelinks.protection.outlook.com/?url=https%3A%2F%2Fwww.gcpedia.gc.ca%2Fgcwiki%2Fimages%2F7%2F75%2FGC_Cloud_Connection_Patterns.pdf&amp;data=04%7C01%7CAsma.Shams%40tbs-sct.gc.ca%7C9fb24279864648c4122108d9dcd71850%7C6397df10459540479c4f03311282152b%7C0%7C0%7C637783638648946934%7CUnknown%7CTWFpbGZsb3d8eyJWIjoiMC4wLjAwMDAiLCJQIjoiV2luMzIiLCJBTiI6Ik1haWwiLCJXVCI6Mn0%3D%7C3000&amp;sdata=8QQosiGAPwPhtKDSnX4jPemt%2FQMj81EOWADziQ6jyOc%3D&amp;reserved=0"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s://www.gcpedia.gc.ca/gcwiki/images/e/e7/GC_Secure_Cloud_Connectivity_Requirement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38240" y="1880828"/>
            <a:ext cx="8430579" cy="1021721"/>
          </a:xfrm>
        </p:spPr>
        <p:txBody>
          <a:bodyPr>
            <a:normAutofit fontScale="90000"/>
          </a:bodyPr>
          <a:lstStyle/>
          <a:p>
            <a:pPr algn="ctr"/>
            <a:r>
              <a:rPr lang="en-CA" sz="3200" b="1" kern="0" dirty="0"/>
              <a:t>Government of Canada</a:t>
            </a:r>
            <a:br>
              <a:rPr lang="en-CA" sz="3200" b="1" kern="0" dirty="0"/>
            </a:br>
            <a:r>
              <a:rPr lang="en-CA" sz="3200" b="1" kern="0" dirty="0"/>
              <a:t>Enterprise Architecture Review Board (GC EARB)</a:t>
            </a:r>
          </a:p>
        </p:txBody>
      </p:sp>
      <p:sp>
        <p:nvSpPr>
          <p:cNvPr id="17" name="Text Placeholder 2"/>
          <p:cNvSpPr>
            <a:spLocks noGrp="1"/>
          </p:cNvSpPr>
          <p:nvPr>
            <p:ph type="body" sz="quarter" idx="13"/>
          </p:nvPr>
        </p:nvSpPr>
        <p:spPr>
          <a:xfrm>
            <a:off x="1950396" y="3304000"/>
            <a:ext cx="8430578" cy="1021721"/>
          </a:xfrm>
        </p:spPr>
        <p:txBody>
          <a:bodyPr/>
          <a:lstStyle/>
          <a:p>
            <a:pPr algn="ctr"/>
            <a:r>
              <a:rPr lang="en-CA" b="1" dirty="0"/>
              <a:t>(Department) – (Initiative Name)</a:t>
            </a:r>
          </a:p>
          <a:p>
            <a:pPr algn="ctr"/>
            <a:r>
              <a:rPr lang="en-CA" b="1" dirty="0"/>
              <a:t>(Date)</a:t>
            </a:r>
          </a:p>
        </p:txBody>
      </p:sp>
      <p:sp>
        <p:nvSpPr>
          <p:cNvPr id="23" name="Rectangle 22"/>
          <p:cNvSpPr/>
          <p:nvPr>
            <p:custDataLst>
              <p:tags r:id="rId1"/>
            </p:custDataLst>
          </p:nvPr>
        </p:nvSpPr>
        <p:spPr>
          <a:xfrm>
            <a:off x="457200" y="5636906"/>
            <a:ext cx="11201400" cy="852434"/>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CA" sz="1200" b="1" dirty="0">
                <a:solidFill>
                  <a:schemeClr val="tx1">
                    <a:lumMod val="65000"/>
                    <a:lumOff val="35000"/>
                  </a:schemeClr>
                </a:solidFill>
              </a:rPr>
              <a:t>Presenter(s):</a:t>
            </a:r>
          </a:p>
          <a:p>
            <a:pPr marL="171450" indent="-171450">
              <a:buFont typeface="Arial" panose="020B0604020202020204" pitchFamily="34" charset="0"/>
              <a:buChar char="•"/>
            </a:pPr>
            <a:r>
              <a:rPr lang="en-CA" sz="1200" dirty="0">
                <a:solidFill>
                  <a:schemeClr val="tx1">
                    <a:lumMod val="65000"/>
                    <a:lumOff val="35000"/>
                  </a:schemeClr>
                </a:solidFill>
              </a:rPr>
              <a:t>Program Sponsor Name:				Email: </a:t>
            </a:r>
          </a:p>
          <a:p>
            <a:pPr marL="171450" indent="-171450">
              <a:buFont typeface="Arial" panose="020B0604020202020204" pitchFamily="34" charset="0"/>
              <a:buChar char="•"/>
            </a:pPr>
            <a:r>
              <a:rPr lang="en-CA" sz="1200" dirty="0">
                <a:solidFill>
                  <a:schemeClr val="tx1">
                    <a:lumMod val="65000"/>
                    <a:lumOff val="35000"/>
                  </a:schemeClr>
                </a:solidFill>
              </a:rPr>
              <a:t>Architect Name:				Email: </a:t>
            </a:r>
          </a:p>
        </p:txBody>
      </p:sp>
      <p:sp>
        <p:nvSpPr>
          <p:cNvPr id="10" name="TextBox 9"/>
          <p:cNvSpPr txBox="1"/>
          <p:nvPr/>
        </p:nvSpPr>
        <p:spPr>
          <a:xfrm>
            <a:off x="457200" y="6544883"/>
            <a:ext cx="2448272" cy="215444"/>
          </a:xfrm>
          <a:prstGeom prst="rect">
            <a:avLst/>
          </a:prstGeom>
          <a:noFill/>
        </p:spPr>
        <p:txBody>
          <a:bodyPr wrap="square" rtlCol="0">
            <a:spAutoFit/>
          </a:bodyPr>
          <a:lstStyle/>
          <a:p>
            <a:r>
              <a:rPr lang="en-CA" sz="800" dirty="0"/>
              <a:t>Template Version Date</a:t>
            </a:r>
            <a:r>
              <a:rPr lang="en-CA" sz="800"/>
              <a:t>: 2022-11-30</a:t>
            </a:r>
            <a:endParaRPr lang="en-CA" sz="800" dirty="0"/>
          </a:p>
        </p:txBody>
      </p:sp>
      <p:sp>
        <p:nvSpPr>
          <p:cNvPr id="27" name="Title 1">
            <a:extLst>
              <a:ext uri="{C183D7F6-B498-43B3-948B-1728B52AA6E4}">
                <adec:decorative xmlns:adec="http://schemas.microsoft.com/office/drawing/2017/decorative" val="1"/>
              </a:ext>
            </a:extLst>
          </p:cNvPr>
          <p:cNvSpPr txBox="1">
            <a:spLocks/>
          </p:cNvSpPr>
          <p:nvPr/>
        </p:nvSpPr>
        <p:spPr>
          <a:xfrm>
            <a:off x="457200" y="80347"/>
            <a:ext cx="2520280" cy="48696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kern="1200">
                <a:solidFill>
                  <a:schemeClr val="tx2"/>
                </a:solidFill>
                <a:latin typeface="+mj-lt"/>
                <a:ea typeface="+mj-ea"/>
                <a:cs typeface="+mj-cs"/>
              </a:defRPr>
            </a:lvl1pPr>
          </a:lstStyle>
          <a:p>
            <a:r>
              <a:rPr lang="en-CA" sz="2000" b="1" kern="0" dirty="0">
                <a:solidFill>
                  <a:schemeClr val="bg1">
                    <a:lumMod val="50000"/>
                  </a:schemeClr>
                </a:solidFill>
              </a:rPr>
              <a:t>Presenter Template</a:t>
            </a:r>
          </a:p>
        </p:txBody>
      </p:sp>
    </p:spTree>
    <p:extLst>
      <p:ext uri="{BB962C8B-B14F-4D97-AF65-F5344CB8AC3E}">
        <p14:creationId xmlns:p14="http://schemas.microsoft.com/office/powerpoint/2010/main" val="33897647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212024158"/>
              </p:ext>
            </p:extLst>
          </p:nvPr>
        </p:nvGraphicFramePr>
        <p:xfrm>
          <a:off x="616220" y="980728"/>
          <a:ext cx="10891337" cy="3779520"/>
        </p:xfrm>
        <a:graphic>
          <a:graphicData uri="http://schemas.openxmlformats.org/drawingml/2006/table">
            <a:tbl>
              <a:tblPr firstRow="1" bandRow="1">
                <a:tableStyleId>{5C22544A-7EE6-4342-B048-85BDC9FD1C3A}</a:tableStyleId>
              </a:tblPr>
              <a:tblGrid>
                <a:gridCol w="5274714">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080120">
                  <a:extLst>
                    <a:ext uri="{9D8B030D-6E8A-4147-A177-3AD203B41FA5}">
                      <a16:colId xmlns:a16="http://schemas.microsoft.com/office/drawing/2014/main" val="20002"/>
                    </a:ext>
                  </a:extLst>
                </a:gridCol>
                <a:gridCol w="1116124">
                  <a:extLst>
                    <a:ext uri="{9D8B030D-6E8A-4147-A177-3AD203B41FA5}">
                      <a16:colId xmlns:a16="http://schemas.microsoft.com/office/drawing/2014/main" val="20003"/>
                    </a:ext>
                  </a:extLst>
                </a:gridCol>
                <a:gridCol w="1152128">
                  <a:extLst>
                    <a:ext uri="{9D8B030D-6E8A-4147-A177-3AD203B41FA5}">
                      <a16:colId xmlns:a16="http://schemas.microsoft.com/office/drawing/2014/main" val="2860303003"/>
                    </a:ext>
                  </a:extLst>
                </a:gridCol>
                <a:gridCol w="1116123">
                  <a:extLst>
                    <a:ext uri="{9D8B030D-6E8A-4147-A177-3AD203B41FA5}">
                      <a16:colId xmlns:a16="http://schemas.microsoft.com/office/drawing/2014/main" val="2231848388"/>
                    </a:ext>
                  </a:extLst>
                </a:gridCol>
              </a:tblGrid>
              <a:tr h="730855">
                <a:tc>
                  <a:txBody>
                    <a:bodyPr/>
                    <a:lstStyle/>
                    <a:p>
                      <a:pPr algn="r"/>
                      <a:r>
                        <a:rPr lang="en-CA" sz="1400" dirty="0"/>
                        <a:t>		</a:t>
                      </a:r>
                      <a:r>
                        <a:rPr lang="en-CA" sz="1400"/>
                        <a:t>	Solution </a:t>
                      </a:r>
                      <a:r>
                        <a:rPr lang="en-CA" sz="1400" dirty="0"/>
                        <a:t>Options:</a:t>
                      </a:r>
                    </a:p>
                    <a:p>
                      <a:endParaRPr lang="en-CA" sz="1400" dirty="0"/>
                    </a:p>
                    <a:p>
                      <a:r>
                        <a:rPr lang="en-CA" sz="1400" dirty="0"/>
                        <a:t>Evaluation Criteria:</a:t>
                      </a:r>
                    </a:p>
                  </a:txBody>
                  <a:tcPr/>
                </a:tc>
                <a:tc>
                  <a:txBody>
                    <a:bodyPr/>
                    <a:lstStyle/>
                    <a:p>
                      <a:pPr algn="ctr"/>
                      <a:r>
                        <a:rPr lang="en-CA" sz="1400"/>
                        <a:t>1</a:t>
                      </a:r>
                    </a:p>
                    <a:p>
                      <a:pPr algn="ctr"/>
                      <a:r>
                        <a:rPr lang="en-CA" sz="1400"/>
                        <a:t>ePost Connect</a:t>
                      </a:r>
                      <a:endParaRPr lang="en-CA" sz="1400" dirty="0"/>
                    </a:p>
                  </a:txBody>
                  <a:tcPr/>
                </a:tc>
                <a:tc>
                  <a:txBody>
                    <a:bodyPr/>
                    <a:lstStyle/>
                    <a:p>
                      <a:pPr algn="ctr"/>
                      <a:r>
                        <a:rPr lang="en-CA" sz="1400"/>
                        <a:t>2</a:t>
                      </a:r>
                    </a:p>
                    <a:p>
                      <a:pPr algn="ctr"/>
                      <a:r>
                        <a:rPr lang="en-CA" sz="1400"/>
                        <a:t>LiquidFiles (on-prem)</a:t>
                      </a:r>
                      <a:endParaRPr lang="en-CA" sz="1400" dirty="0"/>
                    </a:p>
                  </a:txBody>
                  <a:tcPr/>
                </a:tc>
                <a:tc>
                  <a:txBody>
                    <a:bodyPr/>
                    <a:lstStyle/>
                    <a:p>
                      <a:pPr algn="ctr"/>
                      <a:r>
                        <a:rPr lang="en-CA" sz="1400"/>
                        <a:t>3</a:t>
                      </a:r>
                    </a:p>
                    <a:p>
                      <a:pPr algn="ctr"/>
                      <a:r>
                        <a:rPr lang="en-CA" sz="1400"/>
                        <a:t>LiquidFiles</a:t>
                      </a:r>
                    </a:p>
                    <a:p>
                      <a:pPr algn="ctr"/>
                      <a:r>
                        <a:rPr lang="en-CA" sz="1400"/>
                        <a:t>(Cloud)</a:t>
                      </a:r>
                      <a:endParaRPr lang="en-CA" sz="1400" dirty="0"/>
                    </a:p>
                  </a:txBody>
                  <a:tcPr/>
                </a:tc>
                <a:tc>
                  <a:txBody>
                    <a:bodyPr/>
                    <a:lstStyle/>
                    <a:p>
                      <a:pPr algn="ctr"/>
                      <a:r>
                        <a:rPr lang="en-CA" sz="1400"/>
                        <a:t>4</a:t>
                      </a:r>
                    </a:p>
                    <a:p>
                      <a:pPr algn="ctr"/>
                      <a:r>
                        <a:rPr lang="en-CA" sz="1400"/>
                        <a:t>SharePoint OneDrive</a:t>
                      </a:r>
                      <a:endParaRPr lang="en-CA" sz="1400" dirty="0"/>
                    </a:p>
                  </a:txBody>
                  <a:tcPr/>
                </a:tc>
                <a:tc>
                  <a:txBody>
                    <a:bodyPr/>
                    <a:lstStyle/>
                    <a:p>
                      <a:pPr algn="ctr"/>
                      <a:r>
                        <a:rPr lang="en-CA" sz="1400"/>
                        <a:t>5</a:t>
                      </a:r>
                    </a:p>
                    <a:p>
                      <a:pPr algn="ctr"/>
                      <a:r>
                        <a:rPr lang="en-CA" sz="1400"/>
                        <a:t>Azure Blob Storage</a:t>
                      </a:r>
                      <a:endParaRPr lang="en-CA" sz="1400" dirty="0"/>
                    </a:p>
                  </a:txBody>
                  <a:tcPr/>
                </a:tc>
                <a:extLst>
                  <a:ext uri="{0D108BD9-81ED-4DB2-BD59-A6C34878D82A}">
                    <a16:rowId xmlns:a16="http://schemas.microsoft.com/office/drawing/2014/main" val="10000"/>
                  </a:ext>
                </a:extLst>
              </a:tr>
              <a:tr h="297756">
                <a:tc>
                  <a:txBody>
                    <a:bodyPr/>
                    <a:lstStyle/>
                    <a:p>
                      <a:r>
                        <a:rPr lang="en-CA" sz="1400" b="0" dirty="0"/>
                        <a:t>Enterprise and GC Architecture Fit</a:t>
                      </a:r>
                    </a:p>
                  </a:txBody>
                  <a:tcPr/>
                </a:tc>
                <a:tc>
                  <a:txBody>
                    <a:bodyPr/>
                    <a:lstStyle/>
                    <a:p>
                      <a:pPr algn="ctr"/>
                      <a:r>
                        <a:rPr lang="en-CA" sz="1400" b="0" i="0" u="none" strike="noStrike" kern="1200" baseline="0">
                          <a:solidFill>
                            <a:schemeClr val="dk1"/>
                          </a:solidFill>
                          <a:latin typeface="+mn-lt"/>
                          <a:ea typeface="+mn-ea"/>
                          <a:cs typeface="+mn-cs"/>
                        </a:rPr>
                        <a:t>3</a:t>
                      </a:r>
                      <a:endParaRPr lang="en-CA" sz="1400" b="0" i="0" u="none" strike="noStrike" kern="1200" baseline="0" dirty="0">
                        <a:solidFill>
                          <a:schemeClr val="dk1"/>
                        </a:solidFill>
                        <a:latin typeface="+mn-lt"/>
                        <a:ea typeface="+mn-ea"/>
                        <a:cs typeface="+mn-cs"/>
                      </a:endParaRPr>
                    </a:p>
                  </a:txBody>
                  <a:tcPr/>
                </a:tc>
                <a:tc>
                  <a:txBody>
                    <a:bodyPr/>
                    <a:lstStyle/>
                    <a:p>
                      <a:pPr algn="ctr"/>
                      <a:r>
                        <a:rPr lang="en-CA" sz="1400"/>
                        <a:t>3</a:t>
                      </a:r>
                      <a:endParaRPr lang="en-CA" sz="1400" dirty="0"/>
                    </a:p>
                  </a:txBody>
                  <a:tcPr/>
                </a:tc>
                <a:tc>
                  <a:txBody>
                    <a:bodyPr/>
                    <a:lstStyle/>
                    <a:p>
                      <a:pPr algn="ctr"/>
                      <a:r>
                        <a:rPr lang="en-CA" sz="1400"/>
                        <a:t>4</a:t>
                      </a:r>
                      <a:endParaRPr lang="en-CA" sz="1400" dirty="0"/>
                    </a:p>
                  </a:txBody>
                  <a:tcPr/>
                </a:tc>
                <a:tc>
                  <a:txBody>
                    <a:bodyPr/>
                    <a:lstStyle/>
                    <a:p>
                      <a:pPr algn="ctr"/>
                      <a:r>
                        <a:rPr lang="en-CA" sz="1400"/>
                        <a:t>4</a:t>
                      </a:r>
                      <a:endParaRPr lang="en-CA" sz="1400" dirty="0"/>
                    </a:p>
                  </a:txBody>
                  <a:tcPr/>
                </a:tc>
                <a:tc>
                  <a:txBody>
                    <a:bodyPr/>
                    <a:lstStyle/>
                    <a:p>
                      <a:pPr algn="ctr"/>
                      <a:r>
                        <a:rPr lang="en-CA" sz="1400" dirty="0"/>
                        <a:t>2</a:t>
                      </a:r>
                    </a:p>
                  </a:txBody>
                  <a:tcPr/>
                </a:tc>
                <a:extLst>
                  <a:ext uri="{0D108BD9-81ED-4DB2-BD59-A6C34878D82A}">
                    <a16:rowId xmlns:a16="http://schemas.microsoft.com/office/drawing/2014/main" val="10001"/>
                  </a:ext>
                </a:extLst>
              </a:tr>
              <a:tr h="297756">
                <a:tc>
                  <a:txBody>
                    <a:bodyPr/>
                    <a:lstStyle/>
                    <a:p>
                      <a:r>
                        <a:rPr lang="en-CA" sz="1400" dirty="0"/>
                        <a:t>Key Feature Support</a:t>
                      </a:r>
                    </a:p>
                  </a:txBody>
                  <a:tcPr/>
                </a:tc>
                <a:tc>
                  <a:txBody>
                    <a:bodyPr/>
                    <a:lstStyle/>
                    <a:p>
                      <a:pPr algn="ctr"/>
                      <a:r>
                        <a:rPr lang="en-CA" sz="1400" dirty="0">
                          <a:solidFill>
                            <a:srgbClr val="FF0000"/>
                          </a:solidFill>
                        </a:rPr>
                        <a:t>X</a:t>
                      </a:r>
                    </a:p>
                  </a:txBody>
                  <a:tcPr/>
                </a:tc>
                <a:tc>
                  <a:txBody>
                    <a:bodyPr/>
                    <a:lstStyle/>
                    <a:p>
                      <a:pPr algn="ctr"/>
                      <a:r>
                        <a:rPr lang="en-CA" sz="1400" dirty="0"/>
                        <a:t>4</a:t>
                      </a:r>
                    </a:p>
                  </a:txBody>
                  <a:tcPr/>
                </a:tc>
                <a:tc>
                  <a:txBody>
                    <a:bodyPr/>
                    <a:lstStyle/>
                    <a:p>
                      <a:pPr algn="ctr"/>
                      <a:r>
                        <a:rPr lang="en-CA" sz="1400" dirty="0"/>
                        <a:t>4</a:t>
                      </a:r>
                    </a:p>
                  </a:txBody>
                  <a:tcPr/>
                </a:tc>
                <a:tc>
                  <a:txBody>
                    <a:bodyPr/>
                    <a:lstStyle/>
                    <a:p>
                      <a:pPr algn="ctr"/>
                      <a:r>
                        <a:rPr lang="en-CA" sz="1400" dirty="0">
                          <a:solidFill>
                            <a:srgbClr val="FF0000"/>
                          </a:solidFill>
                        </a:rPr>
                        <a:t>X</a:t>
                      </a:r>
                    </a:p>
                  </a:txBody>
                  <a:tcPr/>
                </a:tc>
                <a:tc>
                  <a:txBody>
                    <a:bodyPr/>
                    <a:lstStyle/>
                    <a:p>
                      <a:pPr algn="ctr"/>
                      <a:r>
                        <a:rPr lang="en-CA" sz="1400" dirty="0"/>
                        <a:t>4</a:t>
                      </a:r>
                    </a:p>
                  </a:txBody>
                  <a:tcPr/>
                </a:tc>
                <a:extLst>
                  <a:ext uri="{0D108BD9-81ED-4DB2-BD59-A6C34878D82A}">
                    <a16:rowId xmlns:a16="http://schemas.microsoft.com/office/drawing/2014/main" val="10002"/>
                  </a:ext>
                </a:extLst>
              </a:tr>
              <a:tr h="297756">
                <a:tc>
                  <a:txBody>
                    <a:bodyPr/>
                    <a:lstStyle/>
                    <a:p>
                      <a:r>
                        <a:rPr lang="en-CA" sz="1400" dirty="0"/>
                        <a:t>User Experience</a:t>
                      </a:r>
                    </a:p>
                  </a:txBody>
                  <a:tcPr/>
                </a:tc>
                <a:tc>
                  <a:txBody>
                    <a:bodyPr/>
                    <a:lstStyle/>
                    <a:p>
                      <a:pPr algn="ctr"/>
                      <a:r>
                        <a:rPr lang="en-CA" sz="1400" dirty="0"/>
                        <a:t>3</a:t>
                      </a:r>
                    </a:p>
                  </a:txBody>
                  <a:tcPr/>
                </a:tc>
                <a:tc>
                  <a:txBody>
                    <a:bodyPr/>
                    <a:lstStyle/>
                    <a:p>
                      <a:pPr algn="ctr"/>
                      <a:r>
                        <a:rPr lang="en-CA" sz="1400" dirty="0"/>
                        <a:t>4</a:t>
                      </a:r>
                    </a:p>
                  </a:txBody>
                  <a:tcPr/>
                </a:tc>
                <a:tc>
                  <a:txBody>
                    <a:bodyPr/>
                    <a:lstStyle/>
                    <a:p>
                      <a:pPr algn="ctr"/>
                      <a:r>
                        <a:rPr lang="en-CA" sz="1400" dirty="0"/>
                        <a:t>4</a:t>
                      </a:r>
                    </a:p>
                  </a:txBody>
                  <a:tcPr/>
                </a:tc>
                <a:tc>
                  <a:txBody>
                    <a:bodyPr/>
                    <a:lstStyle/>
                    <a:p>
                      <a:pPr algn="ctr"/>
                      <a:r>
                        <a:rPr lang="en-CA" sz="1400" dirty="0"/>
                        <a:t>4</a:t>
                      </a:r>
                    </a:p>
                  </a:txBody>
                  <a:tcPr/>
                </a:tc>
                <a:tc>
                  <a:txBody>
                    <a:bodyPr/>
                    <a:lstStyle/>
                    <a:p>
                      <a:pPr algn="ctr"/>
                      <a:r>
                        <a:rPr lang="en-CA" sz="1400" dirty="0"/>
                        <a:t>3</a:t>
                      </a:r>
                    </a:p>
                  </a:txBody>
                  <a:tcPr/>
                </a:tc>
                <a:extLst>
                  <a:ext uri="{0D108BD9-81ED-4DB2-BD59-A6C34878D82A}">
                    <a16:rowId xmlns:a16="http://schemas.microsoft.com/office/drawing/2014/main" val="10003"/>
                  </a:ext>
                </a:extLst>
              </a:tr>
              <a:tr h="297756">
                <a:tc>
                  <a:txBody>
                    <a:bodyPr/>
                    <a:lstStyle/>
                    <a:p>
                      <a:r>
                        <a:rPr lang="en-CA" sz="1400" dirty="0"/>
                        <a:t>Implementation Effort</a:t>
                      </a:r>
                    </a:p>
                  </a:txBody>
                  <a:tcPr/>
                </a:tc>
                <a:tc>
                  <a:txBody>
                    <a:bodyPr/>
                    <a:lstStyle/>
                    <a:p>
                      <a:pPr algn="ctr"/>
                      <a:r>
                        <a:rPr lang="en-CA" sz="1400" dirty="0"/>
                        <a:t>3</a:t>
                      </a:r>
                    </a:p>
                  </a:txBody>
                  <a:tcPr/>
                </a:tc>
                <a:tc>
                  <a:txBody>
                    <a:bodyPr/>
                    <a:lstStyle/>
                    <a:p>
                      <a:pPr algn="ctr"/>
                      <a:r>
                        <a:rPr lang="en-CA" sz="1400" dirty="0"/>
                        <a:t>4</a:t>
                      </a:r>
                    </a:p>
                  </a:txBody>
                  <a:tcPr/>
                </a:tc>
                <a:tc>
                  <a:txBody>
                    <a:bodyPr/>
                    <a:lstStyle/>
                    <a:p>
                      <a:pPr algn="ctr"/>
                      <a:r>
                        <a:rPr lang="en-CA" sz="1400" dirty="0"/>
                        <a:t>3</a:t>
                      </a:r>
                    </a:p>
                  </a:txBody>
                  <a:tcPr/>
                </a:tc>
                <a:tc>
                  <a:txBody>
                    <a:bodyPr/>
                    <a:lstStyle/>
                    <a:p>
                      <a:pPr algn="ctr"/>
                      <a:r>
                        <a:rPr lang="en-CA" sz="1400" dirty="0"/>
                        <a:t>3</a:t>
                      </a:r>
                    </a:p>
                  </a:txBody>
                  <a:tcPr/>
                </a:tc>
                <a:tc>
                  <a:txBody>
                    <a:bodyPr/>
                    <a:lstStyle/>
                    <a:p>
                      <a:pPr algn="ctr"/>
                      <a:r>
                        <a:rPr lang="en-CA" sz="1400" dirty="0"/>
                        <a:t>0</a:t>
                      </a:r>
                    </a:p>
                  </a:txBody>
                  <a:tcPr/>
                </a:tc>
                <a:extLst>
                  <a:ext uri="{0D108BD9-81ED-4DB2-BD59-A6C34878D82A}">
                    <a16:rowId xmlns:a16="http://schemas.microsoft.com/office/drawing/2014/main" val="897697282"/>
                  </a:ext>
                </a:extLst>
              </a:tr>
              <a:tr h="297756">
                <a:tc>
                  <a:txBody>
                    <a:bodyPr/>
                    <a:lstStyle/>
                    <a:p>
                      <a:r>
                        <a:rPr lang="en-CA" sz="1400" dirty="0"/>
                        <a:t>Scalability</a:t>
                      </a:r>
                    </a:p>
                  </a:txBody>
                  <a:tcPr/>
                </a:tc>
                <a:tc>
                  <a:txBody>
                    <a:bodyPr/>
                    <a:lstStyle/>
                    <a:p>
                      <a:pPr algn="ctr"/>
                      <a:r>
                        <a:rPr lang="en-CA" sz="1400" dirty="0"/>
                        <a:t>4</a:t>
                      </a:r>
                    </a:p>
                  </a:txBody>
                  <a:tcPr/>
                </a:tc>
                <a:tc>
                  <a:txBody>
                    <a:bodyPr/>
                    <a:lstStyle/>
                    <a:p>
                      <a:pPr algn="ctr"/>
                      <a:r>
                        <a:rPr lang="en-CA" sz="1400" dirty="0"/>
                        <a:t>3</a:t>
                      </a:r>
                    </a:p>
                  </a:txBody>
                  <a:tcPr/>
                </a:tc>
                <a:tc>
                  <a:txBody>
                    <a:bodyPr/>
                    <a:lstStyle/>
                    <a:p>
                      <a:pPr algn="ctr"/>
                      <a:r>
                        <a:rPr lang="en-CA" sz="1400" dirty="0"/>
                        <a:t>4</a:t>
                      </a:r>
                    </a:p>
                  </a:txBody>
                  <a:tcPr/>
                </a:tc>
                <a:tc>
                  <a:txBody>
                    <a:bodyPr/>
                    <a:lstStyle/>
                    <a:p>
                      <a:pPr algn="ctr"/>
                      <a:r>
                        <a:rPr lang="en-CA" sz="1400" dirty="0"/>
                        <a:t>4</a:t>
                      </a:r>
                    </a:p>
                  </a:txBody>
                  <a:tcPr/>
                </a:tc>
                <a:tc>
                  <a:txBody>
                    <a:bodyPr/>
                    <a:lstStyle/>
                    <a:p>
                      <a:pPr algn="ctr"/>
                      <a:r>
                        <a:rPr lang="en-CA" sz="1400" dirty="0"/>
                        <a:t>4</a:t>
                      </a:r>
                    </a:p>
                  </a:txBody>
                  <a:tcPr/>
                </a:tc>
                <a:extLst>
                  <a:ext uri="{0D108BD9-81ED-4DB2-BD59-A6C34878D82A}">
                    <a16:rowId xmlns:a16="http://schemas.microsoft.com/office/drawing/2014/main" val="1484286667"/>
                  </a:ext>
                </a:extLst>
              </a:tr>
              <a:tr h="297756">
                <a:tc>
                  <a:txBody>
                    <a:bodyPr/>
                    <a:lstStyle/>
                    <a:p>
                      <a:r>
                        <a:rPr lang="en-CA" sz="1400" dirty="0"/>
                        <a:t>Security</a:t>
                      </a:r>
                    </a:p>
                  </a:txBody>
                  <a:tcPr/>
                </a:tc>
                <a:tc>
                  <a:txBody>
                    <a:bodyPr/>
                    <a:lstStyle/>
                    <a:p>
                      <a:pPr algn="ctr"/>
                      <a:r>
                        <a:rPr lang="en-CA" sz="1400" dirty="0"/>
                        <a:t>3</a:t>
                      </a:r>
                    </a:p>
                  </a:txBody>
                  <a:tcPr/>
                </a:tc>
                <a:tc>
                  <a:txBody>
                    <a:bodyPr/>
                    <a:lstStyle/>
                    <a:p>
                      <a:pPr algn="ctr"/>
                      <a:r>
                        <a:rPr lang="en-CA" sz="1400" dirty="0"/>
                        <a:t>4</a:t>
                      </a:r>
                    </a:p>
                  </a:txBody>
                  <a:tcPr/>
                </a:tc>
                <a:tc>
                  <a:txBody>
                    <a:bodyPr/>
                    <a:lstStyle/>
                    <a:p>
                      <a:pPr algn="ctr"/>
                      <a:r>
                        <a:rPr lang="en-CA" sz="1400" dirty="0"/>
                        <a:t>4</a:t>
                      </a:r>
                    </a:p>
                  </a:txBody>
                  <a:tcPr/>
                </a:tc>
                <a:tc>
                  <a:txBody>
                    <a:bodyPr/>
                    <a:lstStyle/>
                    <a:p>
                      <a:pPr algn="ctr"/>
                      <a:r>
                        <a:rPr lang="en-CA" sz="1400" dirty="0"/>
                        <a:t>4</a:t>
                      </a:r>
                    </a:p>
                  </a:txBody>
                  <a:tcPr/>
                </a:tc>
                <a:tc>
                  <a:txBody>
                    <a:bodyPr/>
                    <a:lstStyle/>
                    <a:p>
                      <a:pPr algn="ctr"/>
                      <a:r>
                        <a:rPr lang="en-CA" sz="1400" dirty="0"/>
                        <a:t>4</a:t>
                      </a:r>
                    </a:p>
                  </a:txBody>
                  <a:tcPr/>
                </a:tc>
                <a:extLst>
                  <a:ext uri="{0D108BD9-81ED-4DB2-BD59-A6C34878D82A}">
                    <a16:rowId xmlns:a16="http://schemas.microsoft.com/office/drawing/2014/main" val="1367580810"/>
                  </a:ext>
                </a:extLst>
              </a:tr>
              <a:tr h="297756">
                <a:tc>
                  <a:txBody>
                    <a:bodyPr/>
                    <a:lstStyle/>
                    <a:p>
                      <a:r>
                        <a:rPr lang="en-CA" sz="1400" dirty="0"/>
                        <a:t>License and Security Costs</a:t>
                      </a:r>
                    </a:p>
                  </a:txBody>
                  <a:tcPr/>
                </a:tc>
                <a:tc>
                  <a:txBody>
                    <a:bodyPr/>
                    <a:lstStyle/>
                    <a:p>
                      <a:pPr algn="ctr"/>
                      <a:r>
                        <a:rPr lang="en-CA" sz="1400" dirty="0"/>
                        <a:t>3</a:t>
                      </a:r>
                    </a:p>
                  </a:txBody>
                  <a:tcPr/>
                </a:tc>
                <a:tc>
                  <a:txBody>
                    <a:bodyPr/>
                    <a:lstStyle/>
                    <a:p>
                      <a:pPr algn="ctr"/>
                      <a:r>
                        <a:rPr lang="en-CA" sz="1400" dirty="0"/>
                        <a:t>4</a:t>
                      </a:r>
                    </a:p>
                  </a:txBody>
                  <a:tcPr/>
                </a:tc>
                <a:tc>
                  <a:txBody>
                    <a:bodyPr/>
                    <a:lstStyle/>
                    <a:p>
                      <a:pPr algn="ctr"/>
                      <a:r>
                        <a:rPr lang="en-CA" sz="1400" dirty="0"/>
                        <a:t>3</a:t>
                      </a:r>
                    </a:p>
                  </a:txBody>
                  <a:tcPr/>
                </a:tc>
                <a:tc>
                  <a:txBody>
                    <a:bodyPr/>
                    <a:lstStyle/>
                    <a:p>
                      <a:pPr algn="ctr"/>
                      <a:r>
                        <a:rPr lang="en-CA" sz="1400" dirty="0"/>
                        <a:t>4</a:t>
                      </a:r>
                    </a:p>
                  </a:txBody>
                  <a:tcPr/>
                </a:tc>
                <a:tc>
                  <a:txBody>
                    <a:bodyPr/>
                    <a:lstStyle/>
                    <a:p>
                      <a:pPr algn="ctr"/>
                      <a:r>
                        <a:rPr lang="en-CA" sz="1400" dirty="0"/>
                        <a:t>3</a:t>
                      </a:r>
                    </a:p>
                  </a:txBody>
                  <a:tcPr/>
                </a:tc>
                <a:extLst>
                  <a:ext uri="{0D108BD9-81ED-4DB2-BD59-A6C34878D82A}">
                    <a16:rowId xmlns:a16="http://schemas.microsoft.com/office/drawing/2014/main" val="1724392284"/>
                  </a:ext>
                </a:extLst>
              </a:tr>
              <a:tr h="297756">
                <a:tc>
                  <a:txBody>
                    <a:bodyPr/>
                    <a:lstStyle/>
                    <a:p>
                      <a:r>
                        <a:rPr lang="en-CA" sz="1400" dirty="0"/>
                        <a:t>Long-term Viability</a:t>
                      </a:r>
                    </a:p>
                  </a:txBody>
                  <a:tcPr/>
                </a:tc>
                <a:tc>
                  <a:txBody>
                    <a:bodyPr/>
                    <a:lstStyle/>
                    <a:p>
                      <a:pPr algn="ctr"/>
                      <a:r>
                        <a:rPr lang="en-CA" sz="1400" dirty="0"/>
                        <a:t>3</a:t>
                      </a:r>
                    </a:p>
                  </a:txBody>
                  <a:tcPr/>
                </a:tc>
                <a:tc>
                  <a:txBody>
                    <a:bodyPr/>
                    <a:lstStyle/>
                    <a:p>
                      <a:pPr algn="ctr"/>
                      <a:r>
                        <a:rPr lang="en-CA" sz="1400" dirty="0"/>
                        <a:t>3</a:t>
                      </a:r>
                    </a:p>
                  </a:txBody>
                  <a:tcPr/>
                </a:tc>
                <a:tc>
                  <a:txBody>
                    <a:bodyPr/>
                    <a:lstStyle/>
                    <a:p>
                      <a:pPr algn="ctr"/>
                      <a:r>
                        <a:rPr lang="en-CA" sz="1400" dirty="0"/>
                        <a:t>3</a:t>
                      </a:r>
                    </a:p>
                  </a:txBody>
                  <a:tcPr/>
                </a:tc>
                <a:tc>
                  <a:txBody>
                    <a:bodyPr/>
                    <a:lstStyle/>
                    <a:p>
                      <a:pPr algn="ctr"/>
                      <a:r>
                        <a:rPr lang="en-CA" sz="1400" dirty="0"/>
                        <a:t>4</a:t>
                      </a:r>
                    </a:p>
                  </a:txBody>
                  <a:tcPr/>
                </a:tc>
                <a:tc>
                  <a:txBody>
                    <a:bodyPr/>
                    <a:lstStyle/>
                    <a:p>
                      <a:pPr algn="ctr"/>
                      <a:r>
                        <a:rPr lang="en-CA" sz="1400" dirty="0"/>
                        <a:t>3</a:t>
                      </a:r>
                    </a:p>
                  </a:txBody>
                  <a:tcPr/>
                </a:tc>
                <a:extLst>
                  <a:ext uri="{0D108BD9-81ED-4DB2-BD59-A6C34878D82A}">
                    <a16:rowId xmlns:a16="http://schemas.microsoft.com/office/drawing/2014/main" val="2882366761"/>
                  </a:ext>
                </a:extLst>
              </a:tr>
              <a:tr h="297756">
                <a:tc>
                  <a:txBody>
                    <a:bodyPr/>
                    <a:lstStyle/>
                    <a:p>
                      <a:r>
                        <a:rPr lang="en-CA" sz="1400" b="1" dirty="0"/>
                        <a:t>Total Score</a:t>
                      </a:r>
                    </a:p>
                  </a:txBody>
                  <a:tcPr/>
                </a:tc>
                <a:tc>
                  <a:txBody>
                    <a:bodyPr/>
                    <a:lstStyle/>
                    <a:p>
                      <a:pPr algn="ctr"/>
                      <a:r>
                        <a:rPr lang="en-CA" sz="1400" b="1" dirty="0">
                          <a:solidFill>
                            <a:srgbClr val="FF0000"/>
                          </a:solidFill>
                        </a:rPr>
                        <a:t>X</a:t>
                      </a:r>
                    </a:p>
                  </a:txBody>
                  <a:tcPr/>
                </a:tc>
                <a:tc>
                  <a:txBody>
                    <a:bodyPr/>
                    <a:lstStyle/>
                    <a:p>
                      <a:pPr algn="ctr"/>
                      <a:r>
                        <a:rPr lang="en-CA" sz="1400" b="1" dirty="0"/>
                        <a:t>29</a:t>
                      </a:r>
                    </a:p>
                  </a:txBody>
                  <a:tcPr/>
                </a:tc>
                <a:tc>
                  <a:txBody>
                    <a:bodyPr/>
                    <a:lstStyle/>
                    <a:p>
                      <a:pPr algn="ctr"/>
                      <a:r>
                        <a:rPr lang="en-CA" sz="1400" b="1" dirty="0"/>
                        <a:t>29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400" b="1" dirty="0">
                          <a:solidFill>
                            <a:srgbClr val="FF0000"/>
                          </a:solidFill>
                        </a:rPr>
                        <a:t>X</a:t>
                      </a:r>
                    </a:p>
                  </a:txBody>
                  <a:tcPr/>
                </a:tc>
                <a:tc>
                  <a:txBody>
                    <a:bodyPr/>
                    <a:lstStyle/>
                    <a:p>
                      <a:pPr algn="ctr"/>
                      <a:r>
                        <a:rPr lang="en-CA" sz="1400" b="1" dirty="0"/>
                        <a:t>23</a:t>
                      </a:r>
                    </a:p>
                  </a:txBody>
                  <a:tcPr/>
                </a:tc>
                <a:extLst>
                  <a:ext uri="{0D108BD9-81ED-4DB2-BD59-A6C34878D82A}">
                    <a16:rowId xmlns:a16="http://schemas.microsoft.com/office/drawing/2014/main" val="1591920958"/>
                  </a:ext>
                </a:extLst>
              </a:tr>
              <a:tr h="297756">
                <a:tc>
                  <a:txBody>
                    <a:bodyPr/>
                    <a:lstStyle/>
                    <a:p>
                      <a:pPr algn="r"/>
                      <a:r>
                        <a:rPr lang="en-CA" sz="1400" b="1" dirty="0"/>
                        <a:t>Recommended Option:</a:t>
                      </a:r>
                    </a:p>
                  </a:txBody>
                  <a:tcPr/>
                </a:tc>
                <a:tc>
                  <a:txBody>
                    <a:bodyPr/>
                    <a:lstStyle/>
                    <a:p>
                      <a:pPr algn="ctr"/>
                      <a:endParaRPr lang="en-CA" sz="1400" b="1" dirty="0"/>
                    </a:p>
                  </a:txBody>
                  <a:tcPr/>
                </a:tc>
                <a:tc>
                  <a:txBody>
                    <a:bodyPr/>
                    <a:lstStyle/>
                    <a:p>
                      <a:pPr algn="ctr"/>
                      <a:r>
                        <a:rPr lang="en-CA" sz="1400" b="1" dirty="0">
                          <a:solidFill>
                            <a:srgbClr val="00B050"/>
                          </a:solidFill>
                        </a:rPr>
                        <a:t>Yes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400" b="1" dirty="0">
                          <a:solidFill>
                            <a:srgbClr val="00B050"/>
                          </a:solidFill>
                        </a:rPr>
                        <a:t>Yes</a:t>
                      </a:r>
                    </a:p>
                  </a:txBody>
                  <a:tcPr/>
                </a:tc>
                <a:tc>
                  <a:txBody>
                    <a:bodyPr/>
                    <a:lstStyle/>
                    <a:p>
                      <a:pPr algn="ctr"/>
                      <a:endParaRPr lang="en-CA" sz="1400" b="1" dirty="0"/>
                    </a:p>
                  </a:txBody>
                  <a:tcPr/>
                </a:tc>
                <a:tc>
                  <a:txBody>
                    <a:bodyPr/>
                    <a:lstStyle/>
                    <a:p>
                      <a:pPr algn="ctr"/>
                      <a:endParaRPr lang="en-CA" sz="1400" b="1" dirty="0"/>
                    </a:p>
                  </a:txBody>
                  <a:tcPr/>
                </a:tc>
                <a:extLst>
                  <a:ext uri="{0D108BD9-81ED-4DB2-BD59-A6C34878D82A}">
                    <a16:rowId xmlns:a16="http://schemas.microsoft.com/office/drawing/2014/main" val="1184011769"/>
                  </a:ext>
                </a:extLst>
              </a:tr>
            </a:tbl>
          </a:graphicData>
        </a:graphic>
      </p:graphicFrame>
      <p:sp>
        <p:nvSpPr>
          <p:cNvPr id="5" name="Title 4">
            <a:extLst>
              <a:ext uri="{FF2B5EF4-FFF2-40B4-BE49-F238E27FC236}">
                <a16:creationId xmlns:a16="http://schemas.microsoft.com/office/drawing/2014/main" id="{88A0C82F-4062-E296-5503-50E9C35B07C9}"/>
              </a:ext>
            </a:extLst>
          </p:cNvPr>
          <p:cNvSpPr>
            <a:spLocks noGrp="1"/>
          </p:cNvSpPr>
          <p:nvPr>
            <p:ph type="title"/>
          </p:nvPr>
        </p:nvSpPr>
        <p:spPr>
          <a:xfrm>
            <a:off x="616220" y="8620"/>
            <a:ext cx="9584236" cy="878670"/>
          </a:xfrm>
        </p:spPr>
        <p:txBody>
          <a:bodyPr/>
          <a:lstStyle/>
          <a:p>
            <a:r>
              <a:rPr lang="en-US" dirty="0"/>
              <a:t>Summary of architecture/solution options and evaluation results</a:t>
            </a:r>
          </a:p>
        </p:txBody>
      </p:sp>
      <p:cxnSp>
        <p:nvCxnSpPr>
          <p:cNvPr id="11" name="Straight Connector 10">
            <a:extLst>
              <a:ext uri="{FF2B5EF4-FFF2-40B4-BE49-F238E27FC236}">
                <a16:creationId xmlns:a16="http://schemas.microsoft.com/office/drawing/2014/main" id="{394E050C-0063-70CB-73FF-8902FE844D09}"/>
              </a:ext>
            </a:extLst>
          </p:cNvPr>
          <p:cNvCxnSpPr>
            <a:cxnSpLocks/>
          </p:cNvCxnSpPr>
          <p:nvPr/>
        </p:nvCxnSpPr>
        <p:spPr>
          <a:xfrm flipH="1" flipV="1">
            <a:off x="659396" y="1051942"/>
            <a:ext cx="5194176" cy="68487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graphicFrame>
        <p:nvGraphicFramePr>
          <p:cNvPr id="15" name="Table 14">
            <a:extLst>
              <a:ext uri="{FF2B5EF4-FFF2-40B4-BE49-F238E27FC236}">
                <a16:creationId xmlns:a16="http://schemas.microsoft.com/office/drawing/2014/main" id="{A715DF0D-4218-415C-4192-9EC5188AF226}"/>
              </a:ext>
            </a:extLst>
          </p:cNvPr>
          <p:cNvGraphicFramePr>
            <a:graphicFrameLocks noGrp="1"/>
          </p:cNvGraphicFramePr>
          <p:nvPr>
            <p:extLst>
              <p:ext uri="{D42A27DB-BD31-4B8C-83A1-F6EECF244321}">
                <p14:modId xmlns:p14="http://schemas.microsoft.com/office/powerpoint/2010/main" val="1950977258"/>
              </p:ext>
            </p:extLst>
          </p:nvPr>
        </p:nvGraphicFramePr>
        <p:xfrm>
          <a:off x="616220" y="4855800"/>
          <a:ext cx="5940660" cy="1813560"/>
        </p:xfrm>
        <a:graphic>
          <a:graphicData uri="http://schemas.openxmlformats.org/drawingml/2006/table">
            <a:tbl>
              <a:tblPr firstRow="1" bandRow="1">
                <a:tableStyleId>{5C22544A-7EE6-4342-B048-85BDC9FD1C3A}</a:tableStyleId>
              </a:tblPr>
              <a:tblGrid>
                <a:gridCol w="608532">
                  <a:extLst>
                    <a:ext uri="{9D8B030D-6E8A-4147-A177-3AD203B41FA5}">
                      <a16:colId xmlns:a16="http://schemas.microsoft.com/office/drawing/2014/main" val="704701474"/>
                    </a:ext>
                  </a:extLst>
                </a:gridCol>
                <a:gridCol w="5332128">
                  <a:extLst>
                    <a:ext uri="{9D8B030D-6E8A-4147-A177-3AD203B41FA5}">
                      <a16:colId xmlns:a16="http://schemas.microsoft.com/office/drawing/2014/main" val="20000"/>
                    </a:ext>
                  </a:extLst>
                </a:gridCol>
              </a:tblGrid>
              <a:tr h="257171">
                <a:tc>
                  <a:txBody>
                    <a:bodyPr/>
                    <a:lstStyle/>
                    <a:p>
                      <a:pPr algn="ctr"/>
                      <a:r>
                        <a:rPr lang="en-CA" sz="1100" dirty="0"/>
                        <a:t>Rating</a:t>
                      </a:r>
                    </a:p>
                  </a:txBody>
                  <a:tcPr anchor="ctr"/>
                </a:tc>
                <a:tc>
                  <a:txBody>
                    <a:bodyPr/>
                    <a:lstStyle/>
                    <a:p>
                      <a:r>
                        <a:rPr lang="en-CA" sz="1100" dirty="0"/>
                        <a:t>Interpretation</a:t>
                      </a:r>
                    </a:p>
                  </a:txBody>
                  <a:tcPr/>
                </a:tc>
                <a:extLst>
                  <a:ext uri="{0D108BD9-81ED-4DB2-BD59-A6C34878D82A}">
                    <a16:rowId xmlns:a16="http://schemas.microsoft.com/office/drawing/2014/main" val="10000"/>
                  </a:ext>
                </a:extLst>
              </a:tr>
              <a:tr h="257171">
                <a:tc>
                  <a:txBody>
                    <a:bodyPr/>
                    <a:lstStyle/>
                    <a:p>
                      <a:pPr algn="ctr"/>
                      <a:r>
                        <a:rPr lang="en-CA" sz="1100" b="0" dirty="0"/>
                        <a:t>4</a:t>
                      </a:r>
                    </a:p>
                  </a:txBody>
                  <a:tcPr anchor="ctr"/>
                </a:tc>
                <a:tc>
                  <a:txBody>
                    <a:bodyPr/>
                    <a:lstStyle/>
                    <a:p>
                      <a:r>
                        <a:rPr lang="en-US" sz="1100" dirty="0"/>
                        <a:t>Fully – The option fully meets the expectations defined by the criterion.</a:t>
                      </a:r>
                      <a:endParaRPr lang="en-CA" sz="1100" dirty="0"/>
                    </a:p>
                  </a:txBody>
                  <a:tcPr/>
                </a:tc>
                <a:extLst>
                  <a:ext uri="{0D108BD9-81ED-4DB2-BD59-A6C34878D82A}">
                    <a16:rowId xmlns:a16="http://schemas.microsoft.com/office/drawing/2014/main" val="10001"/>
                  </a:ext>
                </a:extLst>
              </a:tr>
              <a:tr h="257171">
                <a:tc>
                  <a:txBody>
                    <a:bodyPr/>
                    <a:lstStyle/>
                    <a:p>
                      <a:pPr algn="ctr"/>
                      <a:r>
                        <a:rPr lang="en-CA" sz="1100" dirty="0"/>
                        <a:t>3</a:t>
                      </a:r>
                    </a:p>
                  </a:txBody>
                  <a:tcPr anchor="ctr"/>
                </a:tc>
                <a:tc>
                  <a:txBody>
                    <a:bodyPr/>
                    <a:lstStyle/>
                    <a:p>
                      <a:r>
                        <a:rPr lang="en-US" sz="1100" dirty="0"/>
                        <a:t>Mostly – The option almost completely meets the expectations defined by the criterion.</a:t>
                      </a:r>
                      <a:endParaRPr lang="en-CA" sz="1100" dirty="0"/>
                    </a:p>
                  </a:txBody>
                  <a:tcPr/>
                </a:tc>
                <a:extLst>
                  <a:ext uri="{0D108BD9-81ED-4DB2-BD59-A6C34878D82A}">
                    <a16:rowId xmlns:a16="http://schemas.microsoft.com/office/drawing/2014/main" val="10002"/>
                  </a:ext>
                </a:extLst>
              </a:tr>
              <a:tr h="257171">
                <a:tc>
                  <a:txBody>
                    <a:bodyPr/>
                    <a:lstStyle/>
                    <a:p>
                      <a:pPr algn="ctr"/>
                      <a:r>
                        <a:rPr lang="en-CA" sz="1100" dirty="0"/>
                        <a:t>2</a:t>
                      </a:r>
                    </a:p>
                  </a:txBody>
                  <a:tcPr anchor="ctr"/>
                </a:tc>
                <a:tc>
                  <a:txBody>
                    <a:bodyPr/>
                    <a:lstStyle/>
                    <a:p>
                      <a:r>
                        <a:rPr lang="en-US" sz="1100" dirty="0"/>
                        <a:t>Partially – The option only partially meets the expectations defined by the criterion.</a:t>
                      </a:r>
                      <a:endParaRPr lang="en-CA" sz="1100" dirty="0"/>
                    </a:p>
                  </a:txBody>
                  <a:tcPr/>
                </a:tc>
                <a:extLst>
                  <a:ext uri="{0D108BD9-81ED-4DB2-BD59-A6C34878D82A}">
                    <a16:rowId xmlns:a16="http://schemas.microsoft.com/office/drawing/2014/main" val="10003"/>
                  </a:ext>
                </a:extLst>
              </a:tr>
              <a:tr h="257171">
                <a:tc>
                  <a:txBody>
                    <a:bodyPr/>
                    <a:lstStyle/>
                    <a:p>
                      <a:pPr algn="ctr"/>
                      <a:r>
                        <a:rPr lang="en-CA" sz="1100" dirty="0"/>
                        <a:t>1</a:t>
                      </a:r>
                    </a:p>
                  </a:txBody>
                  <a:tcPr anchor="ctr"/>
                </a:tc>
                <a:tc>
                  <a:txBody>
                    <a:bodyPr/>
                    <a:lstStyle/>
                    <a:p>
                      <a:r>
                        <a:rPr lang="en-US" sz="1100" dirty="0"/>
                        <a:t>Poorly – The option does a poor job of meeting the expectations defined by the criterion.</a:t>
                      </a:r>
                      <a:endParaRPr lang="en-CA" sz="1100" dirty="0"/>
                    </a:p>
                  </a:txBody>
                  <a:tcPr/>
                </a:tc>
                <a:extLst>
                  <a:ext uri="{0D108BD9-81ED-4DB2-BD59-A6C34878D82A}">
                    <a16:rowId xmlns:a16="http://schemas.microsoft.com/office/drawing/2014/main" val="897697282"/>
                  </a:ext>
                </a:extLst>
              </a:tr>
              <a:tr h="257171">
                <a:tc>
                  <a:txBody>
                    <a:bodyPr/>
                    <a:lstStyle/>
                    <a:p>
                      <a:pPr algn="ctr"/>
                      <a:r>
                        <a:rPr lang="en-CA" sz="1100" dirty="0"/>
                        <a:t>0</a:t>
                      </a:r>
                    </a:p>
                  </a:txBody>
                  <a:tcPr anchor="ctr"/>
                </a:tc>
                <a:tc>
                  <a:txBody>
                    <a:bodyPr/>
                    <a:lstStyle/>
                    <a:p>
                      <a:r>
                        <a:rPr lang="en-US" sz="1100" dirty="0"/>
                        <a:t>None – The option does not meet the expectations defined by the criterion. </a:t>
                      </a:r>
                      <a:endParaRPr lang="en-CA" sz="1100" dirty="0"/>
                    </a:p>
                  </a:txBody>
                  <a:tcPr/>
                </a:tc>
                <a:extLst>
                  <a:ext uri="{0D108BD9-81ED-4DB2-BD59-A6C34878D82A}">
                    <a16:rowId xmlns:a16="http://schemas.microsoft.com/office/drawing/2014/main" val="1484286667"/>
                  </a:ext>
                </a:extLst>
              </a:tr>
              <a:tr h="257171">
                <a:tc>
                  <a:txBody>
                    <a:bodyPr/>
                    <a:lstStyle/>
                    <a:p>
                      <a:pPr algn="ctr"/>
                      <a:r>
                        <a:rPr lang="en-CA" sz="1100" dirty="0"/>
                        <a:t>X</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Non-Compliant – The option is non-compliant regarding a given mandatory criterion. </a:t>
                      </a:r>
                      <a:endParaRPr lang="en-CA" sz="1100" dirty="0"/>
                    </a:p>
                  </a:txBody>
                  <a:tcPr/>
                </a:tc>
                <a:extLst>
                  <a:ext uri="{0D108BD9-81ED-4DB2-BD59-A6C34878D82A}">
                    <a16:rowId xmlns:a16="http://schemas.microsoft.com/office/drawing/2014/main" val="1367580810"/>
                  </a:ext>
                </a:extLst>
              </a:tr>
            </a:tbl>
          </a:graphicData>
        </a:graphic>
      </p:graphicFrame>
      <p:sp>
        <p:nvSpPr>
          <p:cNvPr id="16" name="Rectangle 15">
            <a:extLst>
              <a:ext uri="{FF2B5EF4-FFF2-40B4-BE49-F238E27FC236}">
                <a16:creationId xmlns:a16="http://schemas.microsoft.com/office/drawing/2014/main" id="{7F2D13B6-50B3-B02B-46DF-DB787A070291}"/>
              </a:ext>
            </a:extLst>
          </p:cNvPr>
          <p:cNvSpPr/>
          <p:nvPr/>
        </p:nvSpPr>
        <p:spPr>
          <a:xfrm rot="19236687">
            <a:off x="3304923" y="2262092"/>
            <a:ext cx="5184576" cy="1569660"/>
          </a:xfrm>
          <a:prstGeom prst="rect">
            <a:avLst/>
          </a:prstGeom>
          <a:noFill/>
          <a:effectLst>
            <a:outerShdw blurRad="50800" dist="50800" dir="5400000" algn="ctr" rotWithShape="0">
              <a:srgbClr val="000000"/>
            </a:outerShdw>
          </a:effectLst>
        </p:spPr>
        <p:txBody>
          <a:bodyPr wrap="square" lIns="91440" tIns="45720" rIns="91440" bIns="45720">
            <a:spAutoFit/>
          </a:bodyPr>
          <a:lstStyle/>
          <a:p>
            <a:pPr algn="ctr"/>
            <a:r>
              <a:rPr lang="en-US" sz="9600" b="1" cap="none" spc="0" dirty="0">
                <a:ln w="9525">
                  <a:solidFill>
                    <a:schemeClr val="bg1"/>
                  </a:solidFill>
                  <a:prstDash val="solid"/>
                </a:ln>
                <a:solidFill>
                  <a:schemeClr val="accent5">
                    <a:alpha val="10000"/>
                  </a:schemeClr>
                </a:solidFill>
                <a:effectLst>
                  <a:outerShdw blurRad="12700" dist="38100" dir="2700000" algn="tl" rotWithShape="0">
                    <a:schemeClr val="accent5">
                      <a:lumMod val="60000"/>
                      <a:lumOff val="40000"/>
                      <a:alpha val="50000"/>
                    </a:schemeClr>
                  </a:outerShdw>
                </a:effectLst>
              </a:rPr>
              <a:t>Example</a:t>
            </a:r>
          </a:p>
        </p:txBody>
      </p:sp>
      <p:sp>
        <p:nvSpPr>
          <p:cNvPr id="4" name="Slide Number Placeholder 3">
            <a:extLst>
              <a:ext uri="{FF2B5EF4-FFF2-40B4-BE49-F238E27FC236}">
                <a16:creationId xmlns:a16="http://schemas.microsoft.com/office/drawing/2014/main" id="{6E493FE1-A272-2FF8-43A1-B4E9BC37CACD}"/>
              </a:ext>
            </a:extLst>
          </p:cNvPr>
          <p:cNvSpPr>
            <a:spLocks noGrp="1"/>
          </p:cNvSpPr>
          <p:nvPr>
            <p:ph type="sldNum" sz="quarter" idx="12"/>
          </p:nvPr>
        </p:nvSpPr>
        <p:spPr/>
        <p:txBody>
          <a:bodyPr/>
          <a:lstStyle/>
          <a:p>
            <a:fld id="{32D4B517-E49B-41B6-9DBC-23634E0F1CDC}" type="slidenum">
              <a:rPr lang="en-CA" smtClean="0"/>
              <a:pPr/>
              <a:t>10</a:t>
            </a:fld>
            <a:endParaRPr lang="en-CA" dirty="0"/>
          </a:p>
        </p:txBody>
      </p:sp>
    </p:spTree>
    <p:extLst>
      <p:ext uri="{BB962C8B-B14F-4D97-AF65-F5344CB8AC3E}">
        <p14:creationId xmlns:p14="http://schemas.microsoft.com/office/powerpoint/2010/main" val="3232227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2"/>
          <p:cNvSpPr txBox="1">
            <a:spLocks noGrp="1"/>
          </p:cNvSpPr>
          <p:nvPr>
            <p:ph type="title" idx="4294967295"/>
          </p:nvPr>
        </p:nvSpPr>
        <p:spPr bwMode="auto">
          <a:xfrm>
            <a:off x="551384" y="195834"/>
            <a:ext cx="2486088" cy="43127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lvl1pPr marL="457200" indent="-457200" algn="l" rtl="0" eaLnBrk="0" fontAlgn="base" hangingPunct="0">
              <a:spcBef>
                <a:spcPct val="0"/>
              </a:spcBef>
              <a:spcAft>
                <a:spcPct val="0"/>
              </a:spcAft>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vl2pPr algn="l" rtl="0" eaLnBrk="0" fontAlgn="base" hangingPunct="0">
              <a:spcBef>
                <a:spcPct val="0"/>
              </a:spcBef>
              <a:spcAft>
                <a:spcPct val="0"/>
              </a:spcAft>
              <a:defRPr sz="4400">
                <a:solidFill>
                  <a:schemeClr val="tx1"/>
                </a:solidFill>
                <a:latin typeface="Calibri" panose="020F0502020204030204" pitchFamily="34" charset="0"/>
              </a:defRPr>
            </a:lvl2pPr>
            <a:lvl3pPr algn="l" rtl="0" eaLnBrk="0" fontAlgn="base" hangingPunct="0">
              <a:spcBef>
                <a:spcPct val="0"/>
              </a:spcBef>
              <a:spcAft>
                <a:spcPct val="0"/>
              </a:spcAft>
              <a:defRPr sz="4400">
                <a:solidFill>
                  <a:schemeClr val="tx1"/>
                </a:solidFill>
                <a:latin typeface="Calibri" panose="020F0502020204030204" pitchFamily="34" charset="0"/>
              </a:defRPr>
            </a:lvl3pPr>
            <a:lvl4pPr algn="l" rtl="0" eaLnBrk="0" fontAlgn="base" hangingPunct="0">
              <a:spcBef>
                <a:spcPct val="0"/>
              </a:spcBef>
              <a:spcAft>
                <a:spcPct val="0"/>
              </a:spcAft>
              <a:defRPr sz="4400">
                <a:solidFill>
                  <a:schemeClr val="tx1"/>
                </a:solidFill>
                <a:latin typeface="Calibri" panose="020F0502020204030204" pitchFamily="34" charset="0"/>
              </a:defRPr>
            </a:lvl4pPr>
            <a:lvl5pPr algn="l" rtl="0" eaLnBrk="0" fontAlgn="base" hangingPunct="0">
              <a:spcBef>
                <a:spcPct val="0"/>
              </a:spcBef>
              <a:spcAft>
                <a:spcPct val="0"/>
              </a:spcAft>
              <a:defRPr sz="4400">
                <a:solidFill>
                  <a:schemeClr val="tx1"/>
                </a:solidFill>
                <a:latin typeface="Calibri" panose="020F0502020204030204" pitchFamily="34" charset="0"/>
              </a:defRPr>
            </a:lvl5pPr>
            <a:lvl6pPr marL="457200" algn="l" rtl="0" fontAlgn="base">
              <a:spcBef>
                <a:spcPct val="0"/>
              </a:spcBef>
              <a:spcAft>
                <a:spcPct val="0"/>
              </a:spcAft>
              <a:defRPr sz="4400">
                <a:solidFill>
                  <a:schemeClr val="tx1"/>
                </a:solidFill>
                <a:latin typeface="Calibri" panose="020F0502020204030204" pitchFamily="34" charset="0"/>
              </a:defRPr>
            </a:lvl6pPr>
            <a:lvl7pPr marL="914400" algn="l" rtl="0" fontAlgn="base">
              <a:spcBef>
                <a:spcPct val="0"/>
              </a:spcBef>
              <a:spcAft>
                <a:spcPct val="0"/>
              </a:spcAft>
              <a:defRPr sz="4400">
                <a:solidFill>
                  <a:schemeClr val="tx1"/>
                </a:solidFill>
                <a:latin typeface="Calibri" panose="020F0502020204030204" pitchFamily="34" charset="0"/>
              </a:defRPr>
            </a:lvl7pPr>
            <a:lvl8pPr marL="1371600" algn="l" rtl="0" fontAlgn="base">
              <a:spcBef>
                <a:spcPct val="0"/>
              </a:spcBef>
              <a:spcAft>
                <a:spcPct val="0"/>
              </a:spcAft>
              <a:defRPr sz="4400">
                <a:solidFill>
                  <a:schemeClr val="tx1"/>
                </a:solidFill>
                <a:latin typeface="Calibri" panose="020F0502020204030204" pitchFamily="34" charset="0"/>
              </a:defRPr>
            </a:lvl8pPr>
            <a:lvl9pPr marL="1828800" algn="l" rtl="0" fontAlgn="base">
              <a:spcBef>
                <a:spcPct val="0"/>
              </a:spcBef>
              <a:spcAft>
                <a:spcPct val="0"/>
              </a:spcAft>
              <a:defRPr sz="4400">
                <a:solidFill>
                  <a:schemeClr val="tx1"/>
                </a:solidFill>
                <a:latin typeface="Calibri" panose="020F0502020204030204" pitchFamily="34" charset="0"/>
              </a:defRPr>
            </a:lvl9pPr>
          </a:lstStyle>
          <a:p>
            <a:pPr marL="0" indent="0">
              <a:defRPr/>
            </a:pPr>
            <a:r>
              <a:rPr lang="en-CA" dirty="0"/>
              <a:t>GC EA Summary </a:t>
            </a:r>
          </a:p>
        </p:txBody>
      </p:sp>
      <p:graphicFrame>
        <p:nvGraphicFramePr>
          <p:cNvPr id="29" name="Table 28" descr="BIATS Alignment">
            <a:extLs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66196477"/>
              </p:ext>
            </p:extLst>
          </p:nvPr>
        </p:nvGraphicFramePr>
        <p:xfrm>
          <a:off x="501708" y="1016731"/>
          <a:ext cx="11246921" cy="4278857"/>
        </p:xfrm>
        <a:graphic>
          <a:graphicData uri="http://schemas.openxmlformats.org/drawingml/2006/table">
            <a:tbl>
              <a:tblPr firstRow="1" firstCol="1">
                <a:tableStyleId>{5C22544A-7EE6-4342-B048-85BDC9FD1C3A}</a:tableStyleId>
              </a:tblPr>
              <a:tblGrid>
                <a:gridCol w="1034301">
                  <a:extLst>
                    <a:ext uri="{9D8B030D-6E8A-4147-A177-3AD203B41FA5}">
                      <a16:colId xmlns:a16="http://schemas.microsoft.com/office/drawing/2014/main" val="20001"/>
                    </a:ext>
                  </a:extLst>
                </a:gridCol>
                <a:gridCol w="9240511">
                  <a:extLst>
                    <a:ext uri="{9D8B030D-6E8A-4147-A177-3AD203B41FA5}">
                      <a16:colId xmlns:a16="http://schemas.microsoft.com/office/drawing/2014/main" val="20002"/>
                    </a:ext>
                  </a:extLst>
                </a:gridCol>
                <a:gridCol w="972109">
                  <a:extLst>
                    <a:ext uri="{9D8B030D-6E8A-4147-A177-3AD203B41FA5}">
                      <a16:colId xmlns:a16="http://schemas.microsoft.com/office/drawing/2014/main" val="2905974876"/>
                    </a:ext>
                  </a:extLst>
                </a:gridCol>
              </a:tblGrid>
              <a:tr h="324037">
                <a:tc>
                  <a:txBody>
                    <a:bodyPr/>
                    <a:lstStyle/>
                    <a:p>
                      <a:r>
                        <a:rPr lang="en-CA" sz="1400" dirty="0">
                          <a:latin typeface="+mj-lt"/>
                        </a:rPr>
                        <a:t>EA Layer</a:t>
                      </a:r>
                    </a:p>
                  </a:txBody>
                  <a:tcPr/>
                </a:tc>
                <a:tc>
                  <a:txBody>
                    <a:bodyPr/>
                    <a:lstStyle/>
                    <a:p>
                      <a:pPr marL="0" indent="0">
                        <a:buFont typeface="Arial" panose="020B0604020202020204" pitchFamily="34" charset="0"/>
                        <a:buNone/>
                      </a:pPr>
                      <a:r>
                        <a:rPr lang="en-CA" sz="1400" dirty="0">
                          <a:latin typeface="+mj-lt"/>
                        </a:rPr>
                        <a:t>Summary Assessment of each layer</a:t>
                      </a:r>
                    </a:p>
                  </a:txBody>
                  <a:tcPr/>
                </a:tc>
                <a:tc>
                  <a:txBody>
                    <a:bodyPr/>
                    <a:lstStyle/>
                    <a:p>
                      <a:pPr marL="0" indent="0">
                        <a:buFont typeface="Arial" panose="020B0604020202020204" pitchFamily="34" charset="0"/>
                        <a:buNone/>
                      </a:pPr>
                      <a:r>
                        <a:rPr lang="en-CA" sz="1400" dirty="0">
                          <a:latin typeface="+mj-lt"/>
                        </a:rPr>
                        <a:t>Alignment</a:t>
                      </a:r>
                    </a:p>
                  </a:txBody>
                  <a:tcPr/>
                </a:tc>
                <a:extLst>
                  <a:ext uri="{0D108BD9-81ED-4DB2-BD59-A6C34878D82A}">
                    <a16:rowId xmlns:a16="http://schemas.microsoft.com/office/drawing/2014/main" val="399739402"/>
                  </a:ext>
                </a:extLst>
              </a:tr>
              <a:tr h="790964">
                <a:tc>
                  <a:txBody>
                    <a:bodyPr/>
                    <a:lstStyle/>
                    <a:p>
                      <a:r>
                        <a:rPr lang="en-CA" sz="1200" dirty="0"/>
                        <a:t>Business</a:t>
                      </a:r>
                    </a:p>
                  </a:txBody>
                  <a:tcPr/>
                </a:tc>
                <a:tc>
                  <a:txBody>
                    <a:bodyPr/>
                    <a:lstStyle/>
                    <a:p>
                      <a:pPr marL="171450" indent="-171450">
                        <a:buFont typeface="Arial" panose="020B0604020202020204" pitchFamily="34" charset="0"/>
                        <a:buChar char="•"/>
                      </a:pPr>
                      <a:endParaRPr lang="en-CA" sz="1000" dirty="0"/>
                    </a:p>
                  </a:txBody>
                  <a:tcPr/>
                </a:tc>
                <a:tc>
                  <a:txBody>
                    <a:bodyPr/>
                    <a:lstStyle/>
                    <a:p>
                      <a:pPr marL="0" indent="0" algn="ctr">
                        <a:buFont typeface="Arial" panose="020B0604020202020204" pitchFamily="34" charset="0"/>
                        <a:buNone/>
                      </a:pPr>
                      <a:r>
                        <a:rPr lang="en-CA" sz="1200" dirty="0"/>
                        <a:t>Fully</a:t>
                      </a:r>
                    </a:p>
                  </a:txBody>
                  <a:tcPr anchor="ctr">
                    <a:solidFill>
                      <a:srgbClr val="00B050"/>
                    </a:solidFill>
                  </a:tcPr>
                </a:tc>
                <a:extLst>
                  <a:ext uri="{0D108BD9-81ED-4DB2-BD59-A6C34878D82A}">
                    <a16:rowId xmlns:a16="http://schemas.microsoft.com/office/drawing/2014/main" val="10000"/>
                  </a:ext>
                </a:extLst>
              </a:tr>
              <a:tr h="790964">
                <a:tc>
                  <a:txBody>
                    <a:bodyPr/>
                    <a:lstStyle/>
                    <a:p>
                      <a:r>
                        <a:rPr lang="en-CA" sz="1200" dirty="0"/>
                        <a:t>Information</a:t>
                      </a:r>
                      <a:r>
                        <a:rPr lang="en-CA" sz="1200" baseline="0" dirty="0"/>
                        <a:t> </a:t>
                      </a:r>
                      <a:endParaRPr lang="en-CA" sz="1200" dirty="0"/>
                    </a:p>
                  </a:txBody>
                  <a:tcPr/>
                </a:tc>
                <a:tc>
                  <a:txBody>
                    <a:bodyPr/>
                    <a:lstStyle/>
                    <a:p>
                      <a:pPr marL="171450" indent="-171450">
                        <a:buFont typeface="Arial" panose="020B0604020202020204" pitchFamily="34" charset="0"/>
                        <a:buChar char="•"/>
                      </a:pPr>
                      <a:endParaRPr lang="en-CA" sz="1000" dirty="0"/>
                    </a:p>
                  </a:txBody>
                  <a:tcPr/>
                </a:tc>
                <a:tc>
                  <a:txBody>
                    <a:bodyPr/>
                    <a:lstStyle/>
                    <a:p>
                      <a:pPr marL="0" indent="0" algn="ctr">
                        <a:buFont typeface="Arial" panose="020B0604020202020204" pitchFamily="34" charset="0"/>
                        <a:buNone/>
                      </a:pPr>
                      <a:r>
                        <a:rPr lang="en-CA" sz="1200" dirty="0"/>
                        <a:t>Fully</a:t>
                      </a:r>
                    </a:p>
                  </a:txBody>
                  <a:tcPr anchor="ctr">
                    <a:solidFill>
                      <a:srgbClr val="00B050"/>
                    </a:solidFill>
                  </a:tcPr>
                </a:tc>
                <a:extLst>
                  <a:ext uri="{0D108BD9-81ED-4DB2-BD59-A6C34878D82A}">
                    <a16:rowId xmlns:a16="http://schemas.microsoft.com/office/drawing/2014/main" val="10001"/>
                  </a:ext>
                </a:extLst>
              </a:tr>
              <a:tr h="790964">
                <a:tc>
                  <a:txBody>
                    <a:bodyPr/>
                    <a:lstStyle/>
                    <a:p>
                      <a:r>
                        <a:rPr lang="en-CA" sz="1200" dirty="0"/>
                        <a:t>Application</a:t>
                      </a:r>
                    </a:p>
                  </a:txBody>
                  <a:tcPr/>
                </a:tc>
                <a:tc>
                  <a:txBody>
                    <a:bodyPr/>
                    <a:lstStyle/>
                    <a:p>
                      <a:pPr marL="171450" indent="-171450">
                        <a:buFont typeface="Arial" panose="020B0604020202020204" pitchFamily="34" charset="0"/>
                        <a:buChar char="•"/>
                      </a:pPr>
                      <a:endParaRPr lang="en-CA" sz="1000" dirty="0"/>
                    </a:p>
                  </a:txBody>
                  <a:tcPr/>
                </a:tc>
                <a:tc>
                  <a:txBody>
                    <a:bodyPr/>
                    <a:lstStyle/>
                    <a:p>
                      <a:pPr marL="0" indent="0" algn="ctr">
                        <a:buFont typeface="Arial" panose="020B0604020202020204" pitchFamily="34" charset="0"/>
                        <a:buNone/>
                      </a:pPr>
                      <a:r>
                        <a:rPr lang="en-CA" sz="1200" dirty="0"/>
                        <a:t>Partially</a:t>
                      </a:r>
                    </a:p>
                  </a:txBody>
                  <a:tcPr anchor="ctr">
                    <a:solidFill>
                      <a:srgbClr val="FFFF00"/>
                    </a:solidFill>
                  </a:tcPr>
                </a:tc>
                <a:extLst>
                  <a:ext uri="{0D108BD9-81ED-4DB2-BD59-A6C34878D82A}">
                    <a16:rowId xmlns:a16="http://schemas.microsoft.com/office/drawing/2014/main" val="10002"/>
                  </a:ext>
                </a:extLst>
              </a:tr>
              <a:tr h="790964">
                <a:tc>
                  <a:txBody>
                    <a:bodyPr/>
                    <a:lstStyle/>
                    <a:p>
                      <a:r>
                        <a:rPr lang="en-CA" sz="1200" dirty="0"/>
                        <a:t>Technology</a:t>
                      </a:r>
                    </a:p>
                  </a:txBody>
                  <a:tcPr/>
                </a:tc>
                <a:tc>
                  <a:txBody>
                    <a:bodyPr/>
                    <a:lstStyle/>
                    <a:p>
                      <a:pPr marL="171450" indent="-171450">
                        <a:buFont typeface="Arial" panose="020B0604020202020204" pitchFamily="34" charset="0"/>
                        <a:buChar char="•"/>
                      </a:pPr>
                      <a:endParaRPr lang="en-CA" sz="1000" dirty="0"/>
                    </a:p>
                  </a:txBody>
                  <a:tcPr/>
                </a:tc>
                <a:tc>
                  <a:txBody>
                    <a:bodyPr/>
                    <a:lstStyle/>
                    <a:p>
                      <a:pPr marL="0" indent="0" algn="ctr">
                        <a:buFont typeface="Arial" panose="020B0604020202020204" pitchFamily="34" charset="0"/>
                        <a:buNone/>
                      </a:pPr>
                      <a:r>
                        <a:rPr lang="en-CA" sz="1200" dirty="0"/>
                        <a:t>Partially</a:t>
                      </a:r>
                    </a:p>
                  </a:txBody>
                  <a:tcPr anchor="ctr">
                    <a:solidFill>
                      <a:srgbClr val="FFFF00"/>
                    </a:solidFill>
                  </a:tcPr>
                </a:tc>
                <a:extLst>
                  <a:ext uri="{0D108BD9-81ED-4DB2-BD59-A6C34878D82A}">
                    <a16:rowId xmlns:a16="http://schemas.microsoft.com/office/drawing/2014/main" val="10003"/>
                  </a:ext>
                </a:extLst>
              </a:tr>
              <a:tr h="790964">
                <a:tc>
                  <a:txBody>
                    <a:bodyPr/>
                    <a:lstStyle/>
                    <a:p>
                      <a:r>
                        <a:rPr lang="en-CA" sz="1200" dirty="0"/>
                        <a:t>Security</a:t>
                      </a:r>
                    </a:p>
                  </a:txBody>
                  <a:tcPr/>
                </a:tc>
                <a:tc>
                  <a:txBody>
                    <a:bodyPr/>
                    <a:lstStyle/>
                    <a:p>
                      <a:pPr marL="171450" indent="-171450">
                        <a:buFont typeface="Arial" panose="020B0604020202020204" pitchFamily="34" charset="0"/>
                        <a:buChar char="•"/>
                      </a:pPr>
                      <a:endParaRPr lang="en-CA" sz="1000" dirty="0"/>
                    </a:p>
                  </a:txBody>
                  <a:tcPr/>
                </a:tc>
                <a:tc>
                  <a:txBody>
                    <a:bodyPr/>
                    <a:lstStyle/>
                    <a:p>
                      <a:pPr marL="0" indent="0" algn="ctr">
                        <a:buFont typeface="Arial" panose="020B0604020202020204" pitchFamily="34" charset="0"/>
                        <a:buNone/>
                      </a:pPr>
                      <a:r>
                        <a:rPr lang="en-CA" sz="1200" dirty="0"/>
                        <a:t>Not</a:t>
                      </a:r>
                    </a:p>
                  </a:txBody>
                  <a:tcPr anchor="ctr">
                    <a:solidFill>
                      <a:srgbClr val="FF0000"/>
                    </a:solidFill>
                  </a:tcPr>
                </a:tc>
                <a:extLst>
                  <a:ext uri="{0D108BD9-81ED-4DB2-BD59-A6C34878D82A}">
                    <a16:rowId xmlns:a16="http://schemas.microsoft.com/office/drawing/2014/main" val="10004"/>
                  </a:ext>
                </a:extLst>
              </a:tr>
            </a:tbl>
          </a:graphicData>
        </a:graphic>
      </p:graphicFrame>
      <p:graphicFrame>
        <p:nvGraphicFramePr>
          <p:cNvPr id="40" name="Table 39" descr="EA Recommendation">
            <a:extLst>
              <a:ext uri="{FF2B5EF4-FFF2-40B4-BE49-F238E27FC236}">
                <a16:creationId xmlns:a16="http://schemas.microsoft.com/office/drawing/2014/main" id="{EFC18634-16A8-4D41-845E-2D867CC9BA11}"/>
              </a:ext>
            </a:extLst>
          </p:cNvPr>
          <p:cNvGraphicFramePr>
            <a:graphicFrameLocks noGrp="1"/>
          </p:cNvGraphicFramePr>
          <p:nvPr>
            <p:extLst>
              <p:ext uri="{D42A27DB-BD31-4B8C-83A1-F6EECF244321}">
                <p14:modId xmlns:p14="http://schemas.microsoft.com/office/powerpoint/2010/main" val="2302064055"/>
              </p:ext>
            </p:extLst>
          </p:nvPr>
        </p:nvGraphicFramePr>
        <p:xfrm>
          <a:off x="501708" y="5435081"/>
          <a:ext cx="11236082" cy="1045494"/>
        </p:xfrm>
        <a:graphic>
          <a:graphicData uri="http://schemas.openxmlformats.org/drawingml/2006/table">
            <a:tbl>
              <a:tblPr>
                <a:tableStyleId>{5C22544A-7EE6-4342-B048-85BDC9FD1C3A}</a:tableStyleId>
              </a:tblPr>
              <a:tblGrid>
                <a:gridCol w="11236082">
                  <a:extLst>
                    <a:ext uri="{9D8B030D-6E8A-4147-A177-3AD203B41FA5}">
                      <a16:colId xmlns:a16="http://schemas.microsoft.com/office/drawing/2014/main" val="20001"/>
                    </a:ext>
                  </a:extLst>
                </a:gridCol>
              </a:tblGrid>
              <a:tr h="3014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b="1" dirty="0">
                          <a:solidFill>
                            <a:schemeClr val="bg2"/>
                          </a:solidFill>
                          <a:latin typeface="+mj-lt"/>
                        </a:rPr>
                        <a:t>GC</a:t>
                      </a:r>
                      <a:r>
                        <a:rPr lang="en-CA" sz="1400" b="1" baseline="0" dirty="0">
                          <a:solidFill>
                            <a:schemeClr val="bg2"/>
                          </a:solidFill>
                          <a:latin typeface="+mj-lt"/>
                        </a:rPr>
                        <a:t> EA Recommendation </a:t>
                      </a:r>
                      <a:r>
                        <a:rPr lang="en-CA" sz="1400" b="1" kern="1200" dirty="0">
                          <a:solidFill>
                            <a:schemeClr val="bg2"/>
                          </a:solidFill>
                          <a:latin typeface="+mj-lt"/>
                          <a:ea typeface="+mn-ea"/>
                          <a:cs typeface="+mn-cs"/>
                        </a:rPr>
                        <a:t>and Proposed Conditions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172"/>
                    </a:solidFill>
                  </a:tcPr>
                </a:tc>
                <a:extLst>
                  <a:ext uri="{0D108BD9-81ED-4DB2-BD59-A6C34878D82A}">
                    <a16:rowId xmlns:a16="http://schemas.microsoft.com/office/drawing/2014/main" val="10000"/>
                  </a:ext>
                </a:extLst>
              </a:tr>
              <a:tr h="740694">
                <a:tc>
                  <a:txBody>
                    <a:bodyPr/>
                    <a:lstStyle/>
                    <a:p>
                      <a:endParaRPr lang="en-CA" sz="1800" kern="1200" baseline="0" dirty="0">
                        <a:solidFill>
                          <a:schemeClr val="tx1"/>
                        </a:solidFill>
                        <a:latin typeface="+mn-lt"/>
                        <a:ea typeface="+mn-ea"/>
                        <a:cs typeface="+mn-cs"/>
                      </a:endParaRPr>
                    </a:p>
                    <a:p>
                      <a:endParaRPr lang="en-CA" sz="1800" kern="1200" baseline="0" dirty="0">
                        <a:solidFill>
                          <a:schemeClr val="tx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bl>
          </a:graphicData>
        </a:graphic>
      </p:graphicFrame>
      <p:sp>
        <p:nvSpPr>
          <p:cNvPr id="2" name="TextBox 1">
            <a:extLst>
              <a:ext uri="{FF2B5EF4-FFF2-40B4-BE49-F238E27FC236}">
                <a16:creationId xmlns:a16="http://schemas.microsoft.com/office/drawing/2014/main" id="{0300966A-9B56-4ECC-9115-46F66B160E8E}"/>
              </a:ext>
            </a:extLst>
          </p:cNvPr>
          <p:cNvSpPr txBox="1"/>
          <p:nvPr/>
        </p:nvSpPr>
        <p:spPr>
          <a:xfrm>
            <a:off x="7680176" y="334583"/>
            <a:ext cx="4140460" cy="369332"/>
          </a:xfrm>
          <a:prstGeom prst="rect">
            <a:avLst/>
          </a:prstGeom>
          <a:noFill/>
        </p:spPr>
        <p:txBody>
          <a:bodyPr wrap="square" rtlCol="0">
            <a:spAutoFit/>
          </a:bodyPr>
          <a:lstStyle/>
          <a:p>
            <a:r>
              <a:rPr lang="en-CA" dirty="0"/>
              <a:t>TBS Assessor:</a:t>
            </a:r>
          </a:p>
        </p:txBody>
      </p:sp>
      <p:sp>
        <p:nvSpPr>
          <p:cNvPr id="4" name="Rectangle 3">
            <a:extLst>
              <a:ext uri="{FF2B5EF4-FFF2-40B4-BE49-F238E27FC236}">
                <a16:creationId xmlns:a16="http://schemas.microsoft.com/office/drawing/2014/main" id="{A366401F-C724-7DD7-CFDF-00840498E08C}"/>
              </a:ext>
            </a:extLst>
          </p:cNvPr>
          <p:cNvSpPr/>
          <p:nvPr/>
        </p:nvSpPr>
        <p:spPr>
          <a:xfrm rot="19236687">
            <a:off x="3304924" y="2254924"/>
            <a:ext cx="5184576" cy="1569660"/>
          </a:xfrm>
          <a:prstGeom prst="rect">
            <a:avLst/>
          </a:prstGeom>
          <a:noFill/>
          <a:effectLst>
            <a:outerShdw blurRad="50800" dist="50800" dir="5400000" algn="ctr" rotWithShape="0">
              <a:srgbClr val="000000"/>
            </a:outerShdw>
          </a:effectLst>
        </p:spPr>
        <p:txBody>
          <a:bodyPr wrap="square" lIns="91440" tIns="45720" rIns="91440" bIns="45720">
            <a:spAutoFit/>
          </a:bodyPr>
          <a:lstStyle/>
          <a:p>
            <a:pPr algn="ctr"/>
            <a:r>
              <a:rPr lang="en-US" sz="4800" b="1" cap="none" spc="0" dirty="0">
                <a:ln w="9525">
                  <a:solidFill>
                    <a:schemeClr val="bg1"/>
                  </a:solidFill>
                  <a:prstDash val="solid"/>
                </a:ln>
                <a:solidFill>
                  <a:schemeClr val="accent5">
                    <a:alpha val="10000"/>
                  </a:schemeClr>
                </a:solidFill>
                <a:effectLst>
                  <a:outerShdw blurRad="12700" dist="38100" dir="2700000" algn="tl" rotWithShape="0">
                    <a:schemeClr val="accent5">
                      <a:lumMod val="60000"/>
                      <a:lumOff val="40000"/>
                      <a:alpha val="50000"/>
                    </a:schemeClr>
                  </a:outerShdw>
                </a:effectLst>
              </a:rPr>
              <a:t>To be completed by TBS EA Assessor</a:t>
            </a:r>
          </a:p>
        </p:txBody>
      </p:sp>
      <p:sp>
        <p:nvSpPr>
          <p:cNvPr id="6" name="Slide Number Placeholder 5">
            <a:extLst>
              <a:ext uri="{FF2B5EF4-FFF2-40B4-BE49-F238E27FC236}">
                <a16:creationId xmlns:a16="http://schemas.microsoft.com/office/drawing/2014/main" id="{DBC12D94-5ED8-10A7-A056-46B8BF0E79D8}"/>
              </a:ext>
            </a:extLst>
          </p:cNvPr>
          <p:cNvSpPr>
            <a:spLocks noGrp="1"/>
          </p:cNvSpPr>
          <p:nvPr>
            <p:ph type="sldNum" sz="quarter" idx="12"/>
          </p:nvPr>
        </p:nvSpPr>
        <p:spPr/>
        <p:txBody>
          <a:bodyPr/>
          <a:lstStyle/>
          <a:p>
            <a:fld id="{32D4B517-E49B-41B6-9DBC-23634E0F1CDC}" type="slidenum">
              <a:rPr lang="en-CA" smtClean="0"/>
              <a:pPr/>
              <a:t>11</a:t>
            </a:fld>
            <a:endParaRPr lang="en-CA" dirty="0"/>
          </a:p>
        </p:txBody>
      </p:sp>
    </p:spTree>
    <p:extLst>
      <p:ext uri="{BB962C8B-B14F-4D97-AF65-F5344CB8AC3E}">
        <p14:creationId xmlns:p14="http://schemas.microsoft.com/office/powerpoint/2010/main" val="118236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1A1E38-2B2D-4B18-B02E-2AD70A0B3D1A}"/>
              </a:ext>
            </a:extLst>
          </p:cNvPr>
          <p:cNvSpPr>
            <a:spLocks noGrp="1"/>
          </p:cNvSpPr>
          <p:nvPr>
            <p:ph type="title"/>
          </p:nvPr>
        </p:nvSpPr>
        <p:spPr>
          <a:xfrm>
            <a:off x="555007" y="80628"/>
            <a:ext cx="6621113" cy="734654"/>
          </a:xfrm>
        </p:spPr>
        <p:txBody>
          <a:bodyPr/>
          <a:lstStyle/>
          <a:p>
            <a:r>
              <a:rPr lang="en-US" dirty="0"/>
              <a:t>Enterprise Solution – EA Recommendation</a:t>
            </a:r>
            <a:endParaRPr lang="en-CA" dirty="0"/>
          </a:p>
        </p:txBody>
      </p:sp>
      <p:graphicFrame>
        <p:nvGraphicFramePr>
          <p:cNvPr id="5" name="Table 4">
            <a:extLst>
              <a:ext uri="{FF2B5EF4-FFF2-40B4-BE49-F238E27FC236}">
                <a16:creationId xmlns:a16="http://schemas.microsoft.com/office/drawing/2014/main" id="{C1D40543-7323-4E04-A38A-43A2C8A9F2FB}"/>
              </a:ext>
            </a:extLst>
          </p:cNvPr>
          <p:cNvGraphicFramePr>
            <a:graphicFrameLocks noGrp="1"/>
          </p:cNvGraphicFramePr>
          <p:nvPr>
            <p:extLst>
              <p:ext uri="{D42A27DB-BD31-4B8C-83A1-F6EECF244321}">
                <p14:modId xmlns:p14="http://schemas.microsoft.com/office/powerpoint/2010/main" val="2135940012"/>
              </p:ext>
            </p:extLst>
          </p:nvPr>
        </p:nvGraphicFramePr>
        <p:xfrm>
          <a:off x="515380" y="1016730"/>
          <a:ext cx="11197245" cy="3195316"/>
        </p:xfrm>
        <a:graphic>
          <a:graphicData uri="http://schemas.openxmlformats.org/drawingml/2006/table">
            <a:tbl>
              <a:tblPr firstRow="1">
                <a:tableStyleId>{5C22544A-7EE6-4342-B048-85BDC9FD1C3A}</a:tableStyleId>
              </a:tblPr>
              <a:tblGrid>
                <a:gridCol w="1152128">
                  <a:extLst>
                    <a:ext uri="{9D8B030D-6E8A-4147-A177-3AD203B41FA5}">
                      <a16:colId xmlns:a16="http://schemas.microsoft.com/office/drawing/2014/main" val="1183984564"/>
                    </a:ext>
                  </a:extLst>
                </a:gridCol>
                <a:gridCol w="8784976">
                  <a:extLst>
                    <a:ext uri="{9D8B030D-6E8A-4147-A177-3AD203B41FA5}">
                      <a16:colId xmlns:a16="http://schemas.microsoft.com/office/drawing/2014/main" val="2185511286"/>
                    </a:ext>
                  </a:extLst>
                </a:gridCol>
                <a:gridCol w="1260141">
                  <a:extLst>
                    <a:ext uri="{9D8B030D-6E8A-4147-A177-3AD203B41FA5}">
                      <a16:colId xmlns:a16="http://schemas.microsoft.com/office/drawing/2014/main" val="1487803032"/>
                    </a:ext>
                  </a:extLst>
                </a:gridCol>
              </a:tblGrid>
              <a:tr h="396046">
                <a:tc>
                  <a:txBody>
                    <a:bodyPr/>
                    <a:lstStyle/>
                    <a:p>
                      <a:pPr lvl="0"/>
                      <a:r>
                        <a:rPr lang="en-US" sz="1800" b="1" kern="1200" spc="-3" dirty="0">
                          <a:solidFill>
                            <a:schemeClr val="bg1"/>
                          </a:solidFill>
                          <a:latin typeface="+mj-lt"/>
                          <a:ea typeface="+mn-ea"/>
                          <a:cs typeface="Calibri"/>
                        </a:rPr>
                        <a:t>Facet  </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US" sz="1800" b="1" spc="-3" dirty="0">
                          <a:solidFill>
                            <a:schemeClr val="bg1"/>
                          </a:solidFill>
                          <a:latin typeface="+mj-lt"/>
                          <a:cs typeface="Calibri"/>
                        </a:rPr>
                        <a:t>Summary</a:t>
                      </a:r>
                      <a:endParaRPr lang="en-US" sz="1800" i="1" dirty="0">
                        <a:solidFill>
                          <a:schemeClr val="tx2"/>
                        </a:solidFill>
                        <a:latin typeface="+mj-lt"/>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800" b="1" kern="1200" dirty="0">
                          <a:solidFill>
                            <a:schemeClr val="lt1"/>
                          </a:solidFill>
                          <a:latin typeface="+mj-lt"/>
                          <a:ea typeface="+mn-ea"/>
                          <a:cs typeface="+mn-cs"/>
                        </a:rPr>
                        <a:t>Alignment</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681126647"/>
                  </a:ext>
                </a:extLst>
              </a:tr>
              <a:tr h="928754">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1" kern="1200" spc="-3" dirty="0">
                          <a:solidFill>
                            <a:prstClr val="black"/>
                          </a:solidFill>
                          <a:latin typeface="+mn-lt"/>
                          <a:ea typeface="+mn-ea"/>
                          <a:cs typeface="Calibri"/>
                        </a:rPr>
                        <a:t>Governance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en-US" sz="1200" i="1" dirty="0">
                          <a:solidFill>
                            <a:schemeClr val="tx2"/>
                          </a:solidFill>
                          <a:cs typeface="Calibri"/>
                        </a:rPr>
                        <a:t>(Please identify what is ready – what is not) </a:t>
                      </a:r>
                    </a:p>
                    <a:p>
                      <a:pPr marL="0" marR="2988" lvl="1" indent="0">
                        <a:buFont typeface="Wingdings" panose="05000000000000000000" pitchFamily="2" charset="2"/>
                        <a:buNone/>
                      </a:pPr>
                      <a:endParaRPr lang="en-US" sz="1200" i="1" dirty="0">
                        <a:solidFill>
                          <a:schemeClr val="tx2"/>
                        </a:solidFill>
                        <a:cs typeface="Calibri"/>
                      </a:endParaRPr>
                    </a:p>
                    <a:p>
                      <a:pPr marL="0" marR="2988" lvl="1" indent="0">
                        <a:buFont typeface="Wingdings" panose="05000000000000000000" pitchFamily="2" charset="2"/>
                        <a:buNone/>
                      </a:pPr>
                      <a:endParaRPr lang="en-US" sz="1200" i="1" dirty="0">
                        <a:solidFill>
                          <a:schemeClr val="tx2"/>
                        </a:solidFill>
                        <a:cs typeface="Calibri"/>
                      </a:endParaRPr>
                    </a:p>
                    <a:p>
                      <a:pPr marL="0" marR="2988" lvl="1" indent="0">
                        <a:buFont typeface="Wingdings" panose="05000000000000000000" pitchFamily="2" charset="2"/>
                        <a:buNone/>
                      </a:pPr>
                      <a:endParaRPr lang="en-CA" sz="1200" i="1" dirty="0">
                        <a:solidFill>
                          <a:schemeClr val="tx2"/>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CA" sz="1200" dirty="0"/>
                        <a:t>Fully</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791532813"/>
                  </a:ext>
                </a:extLst>
              </a:tr>
              <a:tr h="935258">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1" kern="1200" spc="-3" dirty="0">
                          <a:solidFill>
                            <a:prstClr val="black"/>
                          </a:solidFill>
                          <a:latin typeface="+mn-lt"/>
                          <a:ea typeface="+mn-ea"/>
                          <a:cs typeface="Calibri"/>
                        </a:rPr>
                        <a:t>Culture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200" dirty="0">
                        <a:solidFill>
                          <a:prstClr val="black"/>
                        </a:solidFill>
                        <a:cs typeface="Calibri"/>
                      </a:endParaRPr>
                    </a:p>
                    <a:p>
                      <a:pPr marL="0" marR="2988" lvl="1" indent="0">
                        <a:buFont typeface="Wingdings" panose="05000000000000000000" pitchFamily="2" charset="2"/>
                        <a:buNone/>
                      </a:pPr>
                      <a:endParaRPr lang="en-CA" sz="1200" dirty="0">
                        <a:solidFill>
                          <a:prstClr val="black"/>
                        </a:solidFill>
                        <a:cs typeface="Calibri"/>
                      </a:endParaRPr>
                    </a:p>
                    <a:p>
                      <a:pPr marL="0" marR="2988" lvl="1" indent="0">
                        <a:buFont typeface="Wingdings" panose="05000000000000000000" pitchFamily="2" charset="2"/>
                        <a:buNone/>
                      </a:pPr>
                      <a:endParaRPr lang="en-CA" sz="12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CA" sz="1200" dirty="0"/>
                        <a:t>Partially</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00"/>
                    </a:solidFill>
                  </a:tcPr>
                </a:tc>
                <a:extLst>
                  <a:ext uri="{0D108BD9-81ED-4DB2-BD59-A6C34878D82A}">
                    <a16:rowId xmlns:a16="http://schemas.microsoft.com/office/drawing/2014/main" val="619253789"/>
                  </a:ext>
                </a:extLst>
              </a:tr>
              <a:tr h="935258">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1" kern="1200" spc="-3" dirty="0">
                          <a:solidFill>
                            <a:prstClr val="black"/>
                          </a:solidFill>
                          <a:latin typeface="+mn-lt"/>
                          <a:ea typeface="+mn-ea"/>
                          <a:cs typeface="Calibri"/>
                        </a:rPr>
                        <a:t>Solution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US" sz="1200" dirty="0">
                        <a:solidFill>
                          <a:prstClr val="black"/>
                        </a:solidFill>
                        <a:cs typeface="Calibri"/>
                      </a:endParaRPr>
                    </a:p>
                    <a:p>
                      <a:pPr marL="0" marR="2988" lvl="1" indent="0">
                        <a:buFont typeface="Wingdings" panose="05000000000000000000" pitchFamily="2" charset="2"/>
                        <a:buNone/>
                      </a:pPr>
                      <a:endParaRPr lang="en-US" sz="1200" dirty="0">
                        <a:solidFill>
                          <a:prstClr val="black"/>
                        </a:solidFill>
                        <a:cs typeface="Calibri"/>
                      </a:endParaRPr>
                    </a:p>
                    <a:p>
                      <a:pPr marL="0" marR="2988" lvl="1" indent="0">
                        <a:buFont typeface="Wingdings" panose="05000000000000000000" pitchFamily="2" charset="2"/>
                        <a:buNone/>
                      </a:pPr>
                      <a:endParaRPr lang="en-CA" sz="12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CA" sz="1200" dirty="0"/>
                        <a:t>Not</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0000"/>
                    </a:solidFill>
                  </a:tcPr>
                </a:tc>
                <a:extLst>
                  <a:ext uri="{0D108BD9-81ED-4DB2-BD59-A6C34878D82A}">
                    <a16:rowId xmlns:a16="http://schemas.microsoft.com/office/drawing/2014/main" val="1528559871"/>
                  </a:ext>
                </a:extLst>
              </a:tr>
            </a:tbl>
          </a:graphicData>
        </a:graphic>
      </p:graphicFrame>
      <p:graphicFrame>
        <p:nvGraphicFramePr>
          <p:cNvPr id="7" name="Table 6" descr="EA Recommendation">
            <a:extLst>
              <a:ext uri="{FF2B5EF4-FFF2-40B4-BE49-F238E27FC236}">
                <a16:creationId xmlns:a16="http://schemas.microsoft.com/office/drawing/2014/main" id="{1E22CEF1-EFFE-4982-9858-1883C277F95C}"/>
              </a:ext>
            </a:extLst>
          </p:cNvPr>
          <p:cNvGraphicFramePr>
            <a:graphicFrameLocks noGrp="1"/>
          </p:cNvGraphicFramePr>
          <p:nvPr>
            <p:extLst>
              <p:ext uri="{D42A27DB-BD31-4B8C-83A1-F6EECF244321}">
                <p14:modId xmlns:p14="http://schemas.microsoft.com/office/powerpoint/2010/main" val="1198298900"/>
              </p:ext>
            </p:extLst>
          </p:nvPr>
        </p:nvGraphicFramePr>
        <p:xfrm>
          <a:off x="515380" y="4300500"/>
          <a:ext cx="11197244" cy="1972816"/>
        </p:xfrm>
        <a:graphic>
          <a:graphicData uri="http://schemas.openxmlformats.org/drawingml/2006/table">
            <a:tbl>
              <a:tblPr>
                <a:tableStyleId>{5C22544A-7EE6-4342-B048-85BDC9FD1C3A}</a:tableStyleId>
              </a:tblPr>
              <a:tblGrid>
                <a:gridCol w="11197244">
                  <a:extLst>
                    <a:ext uri="{9D8B030D-6E8A-4147-A177-3AD203B41FA5}">
                      <a16:colId xmlns:a16="http://schemas.microsoft.com/office/drawing/2014/main" val="20000"/>
                    </a:ext>
                  </a:extLst>
                </a:gridCol>
              </a:tblGrid>
              <a:tr h="316632">
                <a:tc>
                  <a:txBody>
                    <a:bodyPr/>
                    <a:lstStyle/>
                    <a:p>
                      <a:r>
                        <a:rPr lang="en-CA" sz="1800" b="1" dirty="0">
                          <a:solidFill>
                            <a:schemeClr val="bg2"/>
                          </a:solidFill>
                          <a:latin typeface="+mj-lt"/>
                        </a:rPr>
                        <a:t>GC</a:t>
                      </a:r>
                      <a:r>
                        <a:rPr lang="en-CA" sz="1800" b="1" baseline="0" dirty="0">
                          <a:solidFill>
                            <a:schemeClr val="bg2"/>
                          </a:solidFill>
                          <a:latin typeface="+mj-lt"/>
                        </a:rPr>
                        <a:t> EA Recommendation</a:t>
                      </a:r>
                      <a:endParaRPr lang="en-CA" sz="1800" b="1" dirty="0">
                        <a:solidFill>
                          <a:schemeClr val="bg2"/>
                        </a:solidFill>
                        <a:latin typeface="+mj-lt"/>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172"/>
                    </a:solidFill>
                  </a:tcPr>
                </a:tc>
                <a:extLst>
                  <a:ext uri="{0D108BD9-81ED-4DB2-BD59-A6C34878D82A}">
                    <a16:rowId xmlns:a16="http://schemas.microsoft.com/office/drawing/2014/main" val="10000"/>
                  </a:ext>
                </a:extLst>
              </a:tr>
              <a:tr h="1607056">
                <a:tc>
                  <a:txBody>
                    <a:bodyPr/>
                    <a:lstStyle/>
                    <a:p>
                      <a:endParaRPr lang="en-US" dirty="0"/>
                    </a:p>
                    <a:p>
                      <a:endParaRPr lang="en-US" dirty="0"/>
                    </a:p>
                    <a:p>
                      <a:endParaRPr lang="en-US" dirty="0"/>
                    </a:p>
                    <a:p>
                      <a:endParaRPr lang="en-US" dirty="0"/>
                    </a:p>
                    <a:p>
                      <a:endParaRPr lang="en-CA"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bl>
          </a:graphicData>
        </a:graphic>
      </p:graphicFrame>
      <p:sp>
        <p:nvSpPr>
          <p:cNvPr id="12" name="TextBox 11">
            <a:extLst>
              <a:ext uri="{FF2B5EF4-FFF2-40B4-BE49-F238E27FC236}">
                <a16:creationId xmlns:a16="http://schemas.microsoft.com/office/drawing/2014/main" id="{D1EE7B0C-A2E9-6FA7-30C0-EA2AEDE261CE}"/>
              </a:ext>
            </a:extLst>
          </p:cNvPr>
          <p:cNvSpPr txBox="1"/>
          <p:nvPr/>
        </p:nvSpPr>
        <p:spPr>
          <a:xfrm>
            <a:off x="7680176" y="334583"/>
            <a:ext cx="4140460" cy="369332"/>
          </a:xfrm>
          <a:prstGeom prst="rect">
            <a:avLst/>
          </a:prstGeom>
          <a:noFill/>
        </p:spPr>
        <p:txBody>
          <a:bodyPr wrap="square" rtlCol="0">
            <a:spAutoFit/>
          </a:bodyPr>
          <a:lstStyle/>
          <a:p>
            <a:r>
              <a:rPr lang="en-CA" dirty="0"/>
              <a:t>TBS Assessor:</a:t>
            </a:r>
          </a:p>
        </p:txBody>
      </p:sp>
      <p:sp>
        <p:nvSpPr>
          <p:cNvPr id="6" name="Rectangle 5">
            <a:extLst>
              <a:ext uri="{FF2B5EF4-FFF2-40B4-BE49-F238E27FC236}">
                <a16:creationId xmlns:a16="http://schemas.microsoft.com/office/drawing/2014/main" id="{B3F27735-BB59-5F35-E26C-A7DD134E1C0F}"/>
              </a:ext>
            </a:extLst>
          </p:cNvPr>
          <p:cNvSpPr/>
          <p:nvPr/>
        </p:nvSpPr>
        <p:spPr>
          <a:xfrm rot="19236687">
            <a:off x="3304924" y="2254924"/>
            <a:ext cx="5184576" cy="1569660"/>
          </a:xfrm>
          <a:prstGeom prst="rect">
            <a:avLst/>
          </a:prstGeom>
          <a:noFill/>
          <a:effectLst>
            <a:outerShdw blurRad="50800" dist="50800" dir="5400000" algn="ctr" rotWithShape="0">
              <a:srgbClr val="000000"/>
            </a:outerShdw>
          </a:effectLst>
        </p:spPr>
        <p:txBody>
          <a:bodyPr wrap="square" lIns="91440" tIns="45720" rIns="91440" bIns="45720">
            <a:spAutoFit/>
          </a:bodyPr>
          <a:lstStyle/>
          <a:p>
            <a:pPr algn="ctr"/>
            <a:r>
              <a:rPr lang="en-US" sz="4800" b="1" cap="none" spc="0" dirty="0">
                <a:ln w="9525">
                  <a:solidFill>
                    <a:schemeClr val="bg1"/>
                  </a:solidFill>
                  <a:prstDash val="solid"/>
                </a:ln>
                <a:solidFill>
                  <a:schemeClr val="accent5">
                    <a:alpha val="10000"/>
                  </a:schemeClr>
                </a:solidFill>
                <a:effectLst>
                  <a:outerShdw blurRad="12700" dist="38100" dir="2700000" algn="tl" rotWithShape="0">
                    <a:schemeClr val="accent5">
                      <a:lumMod val="60000"/>
                      <a:lumOff val="40000"/>
                      <a:alpha val="50000"/>
                    </a:schemeClr>
                  </a:outerShdw>
                </a:effectLst>
              </a:rPr>
              <a:t>To be completed by TBS EA Assessor</a:t>
            </a:r>
          </a:p>
        </p:txBody>
      </p:sp>
      <p:sp>
        <p:nvSpPr>
          <p:cNvPr id="8" name="Slide Number Placeholder 7">
            <a:extLst>
              <a:ext uri="{FF2B5EF4-FFF2-40B4-BE49-F238E27FC236}">
                <a16:creationId xmlns:a16="http://schemas.microsoft.com/office/drawing/2014/main" id="{73DA426B-225A-5304-027F-8288114B8577}"/>
              </a:ext>
            </a:extLst>
          </p:cNvPr>
          <p:cNvSpPr>
            <a:spLocks noGrp="1"/>
          </p:cNvSpPr>
          <p:nvPr>
            <p:ph type="sldNum" sz="quarter" idx="12"/>
          </p:nvPr>
        </p:nvSpPr>
        <p:spPr/>
        <p:txBody>
          <a:bodyPr/>
          <a:lstStyle/>
          <a:p>
            <a:fld id="{32D4B517-E49B-41B6-9DBC-23634E0F1CDC}" type="slidenum">
              <a:rPr lang="en-CA" smtClean="0"/>
              <a:pPr/>
              <a:t>12</a:t>
            </a:fld>
            <a:endParaRPr lang="en-CA" dirty="0"/>
          </a:p>
        </p:txBody>
      </p:sp>
    </p:spTree>
    <p:extLst>
      <p:ext uri="{BB962C8B-B14F-4D97-AF65-F5344CB8AC3E}">
        <p14:creationId xmlns:p14="http://schemas.microsoft.com/office/powerpoint/2010/main" val="26253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nvPr>
        </p:nvSpPr>
        <p:spPr>
          <a:xfrm>
            <a:off x="551384" y="116632"/>
            <a:ext cx="8100900" cy="644563"/>
          </a:xfrm>
        </p:spPr>
        <p:txBody>
          <a:bodyPr>
            <a:normAutofit/>
          </a:bodyPr>
          <a:lstStyle/>
          <a:p>
            <a:pPr marL="9525" indent="-9525"/>
            <a:r>
              <a:rPr lang="en-US" dirty="0"/>
              <a:t>Glossary </a:t>
            </a:r>
            <a:r>
              <a:rPr lang="en-US" sz="2000" dirty="0"/>
              <a:t>– List of Acronyms Used In This Presentation</a:t>
            </a:r>
            <a:endParaRPr lang="en-CA" dirty="0"/>
          </a:p>
        </p:txBody>
      </p:sp>
      <p:graphicFrame>
        <p:nvGraphicFramePr>
          <p:cNvPr id="3" name="Table 3">
            <a:extLst>
              <a:ext uri="{FF2B5EF4-FFF2-40B4-BE49-F238E27FC236}">
                <a16:creationId xmlns:a16="http://schemas.microsoft.com/office/drawing/2014/main" id="{B4AA935F-FBAA-41E3-A3C3-0B7977D32E60}"/>
              </a:ext>
            </a:extLst>
          </p:cNvPr>
          <p:cNvGraphicFramePr>
            <a:graphicFrameLocks noGrp="1"/>
          </p:cNvGraphicFramePr>
          <p:nvPr>
            <p:extLst>
              <p:ext uri="{D42A27DB-BD31-4B8C-83A1-F6EECF244321}">
                <p14:modId xmlns:p14="http://schemas.microsoft.com/office/powerpoint/2010/main" val="2073910555"/>
              </p:ext>
            </p:extLst>
          </p:nvPr>
        </p:nvGraphicFramePr>
        <p:xfrm>
          <a:off x="551384" y="1160748"/>
          <a:ext cx="10837204" cy="5191760"/>
        </p:xfrm>
        <a:graphic>
          <a:graphicData uri="http://schemas.openxmlformats.org/drawingml/2006/table">
            <a:tbl>
              <a:tblPr firstRow="1" bandRow="1">
                <a:tableStyleId>{5C22544A-7EE6-4342-B048-85BDC9FD1C3A}</a:tableStyleId>
              </a:tblPr>
              <a:tblGrid>
                <a:gridCol w="2712864">
                  <a:extLst>
                    <a:ext uri="{9D8B030D-6E8A-4147-A177-3AD203B41FA5}">
                      <a16:colId xmlns:a16="http://schemas.microsoft.com/office/drawing/2014/main" val="658724787"/>
                    </a:ext>
                  </a:extLst>
                </a:gridCol>
                <a:gridCol w="8124340">
                  <a:extLst>
                    <a:ext uri="{9D8B030D-6E8A-4147-A177-3AD203B41FA5}">
                      <a16:colId xmlns:a16="http://schemas.microsoft.com/office/drawing/2014/main" val="2571627625"/>
                    </a:ext>
                  </a:extLst>
                </a:gridCol>
              </a:tblGrid>
              <a:tr h="370840">
                <a:tc>
                  <a:txBody>
                    <a:bodyPr/>
                    <a:lstStyle/>
                    <a:p>
                      <a:r>
                        <a:rPr lang="en-CA" sz="1800" dirty="0"/>
                        <a:t>Acronym</a:t>
                      </a:r>
                      <a:endParaRPr lang="en-CA" dirty="0"/>
                    </a:p>
                  </a:txBody>
                  <a:tcPr/>
                </a:tc>
                <a:tc>
                  <a:txBody>
                    <a:bodyPr/>
                    <a:lstStyle/>
                    <a:p>
                      <a:r>
                        <a:rPr lang="en-CA" dirty="0"/>
                        <a:t>Definition</a:t>
                      </a:r>
                    </a:p>
                  </a:txBody>
                  <a:tcPr/>
                </a:tc>
                <a:extLst>
                  <a:ext uri="{0D108BD9-81ED-4DB2-BD59-A6C34878D82A}">
                    <a16:rowId xmlns:a16="http://schemas.microsoft.com/office/drawing/2014/main" val="1113657796"/>
                  </a:ext>
                </a:extLst>
              </a:tr>
              <a:tr h="370840">
                <a:tc>
                  <a:txBody>
                    <a:bodyPr/>
                    <a:lstStyle/>
                    <a:p>
                      <a:endParaRPr lang="en-CA" dirty="0"/>
                    </a:p>
                  </a:txBody>
                  <a:tcPr/>
                </a:tc>
                <a:tc>
                  <a:txBody>
                    <a:bodyPr/>
                    <a:lstStyle/>
                    <a:p>
                      <a:endParaRPr lang="en-CA" dirty="0"/>
                    </a:p>
                  </a:txBody>
                  <a:tcPr/>
                </a:tc>
                <a:extLst>
                  <a:ext uri="{0D108BD9-81ED-4DB2-BD59-A6C34878D82A}">
                    <a16:rowId xmlns:a16="http://schemas.microsoft.com/office/drawing/2014/main" val="1531737397"/>
                  </a:ext>
                </a:extLst>
              </a:tr>
              <a:tr h="370840">
                <a:tc>
                  <a:txBody>
                    <a:bodyPr/>
                    <a:lstStyle/>
                    <a:p>
                      <a:endParaRPr lang="en-CA" dirty="0"/>
                    </a:p>
                  </a:txBody>
                  <a:tcPr/>
                </a:tc>
                <a:tc>
                  <a:txBody>
                    <a:bodyPr/>
                    <a:lstStyle/>
                    <a:p>
                      <a:endParaRPr lang="en-CA" dirty="0"/>
                    </a:p>
                  </a:txBody>
                  <a:tcPr/>
                </a:tc>
                <a:extLst>
                  <a:ext uri="{0D108BD9-81ED-4DB2-BD59-A6C34878D82A}">
                    <a16:rowId xmlns:a16="http://schemas.microsoft.com/office/drawing/2014/main" val="765522351"/>
                  </a:ext>
                </a:extLst>
              </a:tr>
              <a:tr h="370840">
                <a:tc>
                  <a:txBody>
                    <a:bodyPr/>
                    <a:lstStyle/>
                    <a:p>
                      <a:endParaRPr lang="en-CA" dirty="0"/>
                    </a:p>
                  </a:txBody>
                  <a:tcPr/>
                </a:tc>
                <a:tc>
                  <a:txBody>
                    <a:bodyPr/>
                    <a:lstStyle/>
                    <a:p>
                      <a:endParaRPr lang="en-CA" dirty="0"/>
                    </a:p>
                  </a:txBody>
                  <a:tcPr/>
                </a:tc>
                <a:extLst>
                  <a:ext uri="{0D108BD9-81ED-4DB2-BD59-A6C34878D82A}">
                    <a16:rowId xmlns:a16="http://schemas.microsoft.com/office/drawing/2014/main" val="399580653"/>
                  </a:ext>
                </a:extLst>
              </a:tr>
              <a:tr h="370840">
                <a:tc>
                  <a:txBody>
                    <a:bodyPr/>
                    <a:lstStyle/>
                    <a:p>
                      <a:endParaRPr lang="en-CA" dirty="0"/>
                    </a:p>
                  </a:txBody>
                  <a:tcPr/>
                </a:tc>
                <a:tc>
                  <a:txBody>
                    <a:bodyPr/>
                    <a:lstStyle/>
                    <a:p>
                      <a:endParaRPr lang="en-CA" dirty="0"/>
                    </a:p>
                  </a:txBody>
                  <a:tcPr/>
                </a:tc>
                <a:extLst>
                  <a:ext uri="{0D108BD9-81ED-4DB2-BD59-A6C34878D82A}">
                    <a16:rowId xmlns:a16="http://schemas.microsoft.com/office/drawing/2014/main" val="358058191"/>
                  </a:ext>
                </a:extLst>
              </a:tr>
              <a:tr h="370840">
                <a:tc>
                  <a:txBody>
                    <a:bodyPr/>
                    <a:lstStyle/>
                    <a:p>
                      <a:endParaRPr lang="en-CA" dirty="0"/>
                    </a:p>
                  </a:txBody>
                  <a:tcPr/>
                </a:tc>
                <a:tc>
                  <a:txBody>
                    <a:bodyPr/>
                    <a:lstStyle/>
                    <a:p>
                      <a:endParaRPr lang="en-CA" dirty="0"/>
                    </a:p>
                  </a:txBody>
                  <a:tcPr/>
                </a:tc>
                <a:extLst>
                  <a:ext uri="{0D108BD9-81ED-4DB2-BD59-A6C34878D82A}">
                    <a16:rowId xmlns:a16="http://schemas.microsoft.com/office/drawing/2014/main" val="2654454501"/>
                  </a:ext>
                </a:extLst>
              </a:tr>
              <a:tr h="370840">
                <a:tc>
                  <a:txBody>
                    <a:bodyPr/>
                    <a:lstStyle/>
                    <a:p>
                      <a:endParaRPr lang="en-CA" dirty="0"/>
                    </a:p>
                  </a:txBody>
                  <a:tcPr/>
                </a:tc>
                <a:tc>
                  <a:txBody>
                    <a:bodyPr/>
                    <a:lstStyle/>
                    <a:p>
                      <a:endParaRPr lang="en-CA" dirty="0"/>
                    </a:p>
                  </a:txBody>
                  <a:tcPr/>
                </a:tc>
                <a:extLst>
                  <a:ext uri="{0D108BD9-81ED-4DB2-BD59-A6C34878D82A}">
                    <a16:rowId xmlns:a16="http://schemas.microsoft.com/office/drawing/2014/main" val="422872545"/>
                  </a:ext>
                </a:extLst>
              </a:tr>
              <a:tr h="370840">
                <a:tc>
                  <a:txBody>
                    <a:bodyPr/>
                    <a:lstStyle/>
                    <a:p>
                      <a:endParaRPr lang="en-CA" dirty="0"/>
                    </a:p>
                  </a:txBody>
                  <a:tcPr/>
                </a:tc>
                <a:tc>
                  <a:txBody>
                    <a:bodyPr/>
                    <a:lstStyle/>
                    <a:p>
                      <a:endParaRPr lang="en-CA" dirty="0"/>
                    </a:p>
                  </a:txBody>
                  <a:tcPr/>
                </a:tc>
                <a:extLst>
                  <a:ext uri="{0D108BD9-81ED-4DB2-BD59-A6C34878D82A}">
                    <a16:rowId xmlns:a16="http://schemas.microsoft.com/office/drawing/2014/main" val="3324657545"/>
                  </a:ext>
                </a:extLst>
              </a:tr>
              <a:tr h="370840">
                <a:tc>
                  <a:txBody>
                    <a:bodyPr/>
                    <a:lstStyle/>
                    <a:p>
                      <a:r>
                        <a:rPr lang="fr-FR" dirty="0"/>
                        <a:t>CASB </a:t>
                      </a:r>
                      <a:endParaRPr lang="en-CA" dirty="0"/>
                    </a:p>
                  </a:txBody>
                  <a:tcPr/>
                </a:tc>
                <a:tc>
                  <a:txBody>
                    <a:bodyPr/>
                    <a:lstStyle/>
                    <a:p>
                      <a:r>
                        <a:rPr lang="fr-FR" dirty="0"/>
                        <a:t>Cloud Access Security Broker</a:t>
                      </a:r>
                      <a:endParaRPr lang="en-CA" dirty="0"/>
                    </a:p>
                  </a:txBody>
                  <a:tcPr/>
                </a:tc>
                <a:extLst>
                  <a:ext uri="{0D108BD9-81ED-4DB2-BD59-A6C34878D82A}">
                    <a16:rowId xmlns:a16="http://schemas.microsoft.com/office/drawing/2014/main" val="2405657406"/>
                  </a:ext>
                </a:extLst>
              </a:tr>
              <a:tr h="370840">
                <a:tc>
                  <a:txBody>
                    <a:bodyPr/>
                    <a:lstStyle/>
                    <a:p>
                      <a:r>
                        <a:rPr lang="fr-FR" dirty="0"/>
                        <a:t>CSP</a:t>
                      </a:r>
                      <a:endParaRPr lang="en-CA" dirty="0"/>
                    </a:p>
                  </a:txBody>
                  <a:tcPr/>
                </a:tc>
                <a:tc>
                  <a:txBody>
                    <a:bodyPr/>
                    <a:lstStyle/>
                    <a:p>
                      <a:r>
                        <a:rPr lang="fr-FR" dirty="0"/>
                        <a:t>Cloud Service Provider</a:t>
                      </a:r>
                      <a:endParaRPr lang="en-CA" dirty="0"/>
                    </a:p>
                  </a:txBody>
                  <a:tcPr/>
                </a:tc>
                <a:extLst>
                  <a:ext uri="{0D108BD9-81ED-4DB2-BD59-A6C34878D82A}">
                    <a16:rowId xmlns:a16="http://schemas.microsoft.com/office/drawing/2014/main" val="2092250666"/>
                  </a:ext>
                </a:extLst>
              </a:tr>
              <a:tr h="370840">
                <a:tc>
                  <a:txBody>
                    <a:bodyPr/>
                    <a:lstStyle/>
                    <a:p>
                      <a:r>
                        <a:rPr lang="en-CA" dirty="0"/>
                        <a:t>EDC</a:t>
                      </a:r>
                    </a:p>
                  </a:txBody>
                  <a:tcPr/>
                </a:tc>
                <a:tc>
                  <a:txBody>
                    <a:bodyPr/>
                    <a:lstStyle/>
                    <a:p>
                      <a:r>
                        <a:rPr lang="en-CA" dirty="0"/>
                        <a:t>Enterprise Data Centre</a:t>
                      </a:r>
                    </a:p>
                  </a:txBody>
                  <a:tcPr/>
                </a:tc>
                <a:extLst>
                  <a:ext uri="{0D108BD9-81ED-4DB2-BD59-A6C34878D82A}">
                    <a16:rowId xmlns:a16="http://schemas.microsoft.com/office/drawing/2014/main" val="1252610540"/>
                  </a:ext>
                </a:extLst>
              </a:tr>
              <a:tr h="370840">
                <a:tc>
                  <a:txBody>
                    <a:bodyPr/>
                    <a:lstStyle/>
                    <a:p>
                      <a:r>
                        <a:rPr lang="en-CA" dirty="0"/>
                        <a:t>LDC</a:t>
                      </a:r>
                    </a:p>
                  </a:txBody>
                  <a:tcPr/>
                </a:tc>
                <a:tc>
                  <a:txBody>
                    <a:bodyPr/>
                    <a:lstStyle/>
                    <a:p>
                      <a:r>
                        <a:rPr lang="en-CA" dirty="0"/>
                        <a:t>Legacy Data Centre</a:t>
                      </a:r>
                    </a:p>
                  </a:txBody>
                  <a:tcPr/>
                </a:tc>
                <a:extLst>
                  <a:ext uri="{0D108BD9-81ED-4DB2-BD59-A6C34878D82A}">
                    <a16:rowId xmlns:a16="http://schemas.microsoft.com/office/drawing/2014/main" val="1422564073"/>
                  </a:ext>
                </a:extLst>
              </a:tr>
              <a:tr h="370840">
                <a:tc>
                  <a:txBody>
                    <a:bodyPr/>
                    <a:lstStyle/>
                    <a:p>
                      <a:r>
                        <a:rPr lang="en-CA" dirty="0"/>
                        <a:t>GC-CAP</a:t>
                      </a:r>
                    </a:p>
                  </a:txBody>
                  <a:tcPr/>
                </a:tc>
                <a:tc>
                  <a:txBody>
                    <a:bodyPr/>
                    <a:lstStyle/>
                    <a:p>
                      <a:r>
                        <a:rPr lang="en-CA" dirty="0"/>
                        <a:t>GC Cloud Access Points</a:t>
                      </a:r>
                    </a:p>
                  </a:txBody>
                  <a:tcPr/>
                </a:tc>
                <a:extLst>
                  <a:ext uri="{0D108BD9-81ED-4DB2-BD59-A6C34878D82A}">
                    <a16:rowId xmlns:a16="http://schemas.microsoft.com/office/drawing/2014/main" val="4138029284"/>
                  </a:ext>
                </a:extLst>
              </a:tr>
              <a:tr h="370840">
                <a:tc>
                  <a:txBody>
                    <a:bodyPr/>
                    <a:lstStyle/>
                    <a:p>
                      <a:r>
                        <a:rPr lang="en-CA" dirty="0"/>
                        <a:t>GC-TIP</a:t>
                      </a:r>
                    </a:p>
                  </a:txBody>
                  <a:tcPr/>
                </a:tc>
                <a:tc>
                  <a:txBody>
                    <a:bodyPr/>
                    <a:lstStyle/>
                    <a:p>
                      <a:r>
                        <a:rPr lang="en-CA" dirty="0"/>
                        <a:t>GC Trusted Interconnection Points</a:t>
                      </a:r>
                    </a:p>
                  </a:txBody>
                  <a:tcPr/>
                </a:tc>
                <a:extLst>
                  <a:ext uri="{0D108BD9-81ED-4DB2-BD59-A6C34878D82A}">
                    <a16:rowId xmlns:a16="http://schemas.microsoft.com/office/drawing/2014/main" val="2707036672"/>
                  </a:ext>
                </a:extLst>
              </a:tr>
            </a:tbl>
          </a:graphicData>
        </a:graphic>
      </p:graphicFrame>
      <p:sp>
        <p:nvSpPr>
          <p:cNvPr id="2" name="Slide Number Placeholder 1">
            <a:extLst>
              <a:ext uri="{FF2B5EF4-FFF2-40B4-BE49-F238E27FC236}">
                <a16:creationId xmlns:a16="http://schemas.microsoft.com/office/drawing/2014/main" id="{ADACA423-FC38-FA23-2414-41D08A043464}"/>
              </a:ext>
            </a:extLst>
          </p:cNvPr>
          <p:cNvSpPr>
            <a:spLocks noGrp="1"/>
          </p:cNvSpPr>
          <p:nvPr>
            <p:ph type="sldNum" sz="quarter" idx="12"/>
          </p:nvPr>
        </p:nvSpPr>
        <p:spPr/>
        <p:txBody>
          <a:bodyPr/>
          <a:lstStyle/>
          <a:p>
            <a:fld id="{32D4B517-E49B-41B6-9DBC-23634E0F1CDC}" type="slidenum">
              <a:rPr lang="en-CA" smtClean="0"/>
              <a:pPr/>
              <a:t>13</a:t>
            </a:fld>
            <a:endParaRPr lang="en-CA" dirty="0"/>
          </a:p>
        </p:txBody>
      </p:sp>
    </p:spTree>
    <p:extLst>
      <p:ext uri="{BB962C8B-B14F-4D97-AF65-F5344CB8AC3E}">
        <p14:creationId xmlns:p14="http://schemas.microsoft.com/office/powerpoint/2010/main" val="2301161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5FB7511F-398E-4B57-8A01-C7275F25D2B4}"/>
              </a:ext>
            </a:extLst>
          </p:cNvPr>
          <p:cNvSpPr>
            <a:spLocks noGrp="1"/>
          </p:cNvSpPr>
          <p:nvPr>
            <p:ph type="title"/>
          </p:nvPr>
        </p:nvSpPr>
        <p:spPr>
          <a:xfrm>
            <a:off x="515380" y="0"/>
            <a:ext cx="5432982" cy="878670"/>
          </a:xfrm>
        </p:spPr>
        <p:txBody>
          <a:bodyPr>
            <a:normAutofit/>
          </a:bodyPr>
          <a:lstStyle/>
          <a:p>
            <a:pPr marL="0"/>
            <a:r>
              <a:rPr lang="en-CA" sz="2000" b="1" dirty="0">
                <a:solidFill>
                  <a:schemeClr val="tx1">
                    <a:lumMod val="65000"/>
                    <a:lumOff val="35000"/>
                  </a:schemeClr>
                </a:solidFill>
                <a:latin typeface="+mj-lt"/>
              </a:rPr>
              <a:t>Appendix 1: GC EA Framework</a:t>
            </a:r>
            <a:br>
              <a:rPr lang="en-CA" sz="2000" b="1" dirty="0">
                <a:solidFill>
                  <a:schemeClr val="tx1">
                    <a:lumMod val="65000"/>
                    <a:lumOff val="35000"/>
                  </a:schemeClr>
                </a:solidFill>
                <a:latin typeface="+mj-lt"/>
              </a:rPr>
            </a:br>
            <a:r>
              <a:rPr lang="en-CA" sz="2000" dirty="0">
                <a:latin typeface="+mj-lt"/>
              </a:rPr>
              <a:t>Business Architecture</a:t>
            </a:r>
          </a:p>
        </p:txBody>
      </p:sp>
      <p:pic>
        <p:nvPicPr>
          <p:cNvPr id="10" name="Picture 9">
            <a:extLst>
              <a:ext uri="{C183D7F6-B498-43B3-948B-1728B52AA6E4}">
                <adec:decorative xmlns:adec="http://schemas.microsoft.com/office/drawing/2017/decorative" val="1"/>
              </a:ext>
            </a:extLst>
          </p:cNvPr>
          <p:cNvPicPr>
            <a:picLocks noChangeAspect="1"/>
          </p:cNvPicPr>
          <p:nvPr>
            <p:custDataLst>
              <p:tags r:id="rId1"/>
            </p:custDataLst>
          </p:nvPr>
        </p:nvPicPr>
        <p:blipFill>
          <a:blip r:embed="rId4"/>
          <a:stretch>
            <a:fillRect/>
          </a:stretch>
        </p:blipFill>
        <p:spPr>
          <a:xfrm>
            <a:off x="6875992" y="244140"/>
            <a:ext cx="616068" cy="467016"/>
          </a:xfrm>
          <a:prstGeom prst="rect">
            <a:avLst/>
          </a:prstGeom>
        </p:spPr>
      </p:pic>
      <p:sp>
        <p:nvSpPr>
          <p:cNvPr id="11" name="Content Placeholder 2">
            <a:extLst>
              <a:ext uri="{FF2B5EF4-FFF2-40B4-BE49-F238E27FC236}">
                <a16:creationId xmlns:a16="http://schemas.microsoft.com/office/drawing/2014/main" id="{337E2BC7-4E5C-4F37-81B4-43843AB0FF0E}"/>
              </a:ext>
            </a:extLst>
          </p:cNvPr>
          <p:cNvSpPr>
            <a:spLocks noGrp="1"/>
          </p:cNvSpPr>
          <p:nvPr>
            <p:ph idx="10"/>
          </p:nvPr>
        </p:nvSpPr>
        <p:spPr>
          <a:xfrm>
            <a:off x="457200" y="1122810"/>
            <a:ext cx="11201400" cy="1190066"/>
          </a:xfrm>
        </p:spPr>
        <p:txBody>
          <a:bodyPr/>
          <a:lstStyle/>
          <a:p>
            <a:r>
              <a:rPr lang="en-US" sz="1400" dirty="0"/>
              <a:t>Business architecture is a critical aspect for the successful implementation of the GC Enterprise Ecosystem Target Architecture. The architectural strategy advocates whole of government approach where IT is aligned to business services and solutions are based on re useable components implementing business capabilities in order to deliver a cohesive user experience. As such, it is essential that business services, stakeholder needs, opportunities to improve cohesion and opportunities for reuse across government be clearly understood. In the past these elements have not been a priority. It is expected that the IT culture and practices will have to change to make business architecture, in general, and these elements a primary focus.</a:t>
            </a:r>
            <a:endParaRPr lang="en-CA" sz="1400" dirty="0"/>
          </a:p>
        </p:txBody>
      </p:sp>
      <p:graphicFrame>
        <p:nvGraphicFramePr>
          <p:cNvPr id="3" name="Table 2"/>
          <p:cNvGraphicFramePr>
            <a:graphicFrameLocks noGrp="1"/>
          </p:cNvGraphicFramePr>
          <p:nvPr>
            <p:extLst>
              <p:ext uri="{D42A27DB-BD31-4B8C-83A1-F6EECF244321}">
                <p14:modId xmlns:p14="http://schemas.microsoft.com/office/powerpoint/2010/main" val="4147785050"/>
              </p:ext>
            </p:extLst>
          </p:nvPr>
        </p:nvGraphicFramePr>
        <p:xfrm>
          <a:off x="457200" y="2389428"/>
          <a:ext cx="11201400" cy="3451842"/>
        </p:xfrm>
        <a:graphic>
          <a:graphicData uri="http://schemas.openxmlformats.org/drawingml/2006/table">
            <a:tbl>
              <a:tblPr firstRow="1">
                <a:tableStyleId>{5C22544A-7EE6-4342-B048-85BDC9FD1C3A}</a:tableStyleId>
              </a:tblPr>
              <a:tblGrid>
                <a:gridCol w="4960244">
                  <a:extLst>
                    <a:ext uri="{9D8B030D-6E8A-4147-A177-3AD203B41FA5}">
                      <a16:colId xmlns:a16="http://schemas.microsoft.com/office/drawing/2014/main" val="20000"/>
                    </a:ext>
                  </a:extLst>
                </a:gridCol>
                <a:gridCol w="6241156">
                  <a:extLst>
                    <a:ext uri="{9D8B030D-6E8A-4147-A177-3AD203B41FA5}">
                      <a16:colId xmlns:a16="http://schemas.microsoft.com/office/drawing/2014/main" val="20001"/>
                    </a:ext>
                  </a:extLst>
                </a:gridCol>
              </a:tblGrid>
              <a:tr h="441066">
                <a:tc>
                  <a:txBody>
                    <a:bodyPr/>
                    <a:lstStyle/>
                    <a:p>
                      <a:pPr marL="0" indent="0">
                        <a:tabLst>
                          <a:tab pos="228600" algn="l"/>
                        </a:tabLst>
                      </a:pPr>
                      <a:r>
                        <a:rPr lang="en-US" sz="1100" b="1" dirty="0">
                          <a:cs typeface="Calibri"/>
                        </a:rPr>
                        <a:t>B-1. Design services digitally from end to end to meet the Government of Canada users and other stakeholders’ needs</a:t>
                      </a:r>
                      <a:endParaRPr lang="en-CA" sz="1100" b="1" dirty="0">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a:solidFill>
                            <a:schemeClr val="bg1"/>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7526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Clearly identify internal and external users and other stakeholders and their needs for each policy, program and business service</a:t>
                      </a: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a:buFont typeface="Wingdings" panose="05000000000000000000" pitchFamily="2" charset="2"/>
                        <a:buNone/>
                        <a:tabLst/>
                      </a:pPr>
                      <a:r>
                        <a:rPr lang="en-CA" sz="11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7526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Include policy requirement applying to specific users and other stakeholder groups, such as accessibility, gender-based plus analysis, and official languages in the creation of the service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914400" rtl="0" eaLnBrk="1" latinLnBrk="0" hangingPunct="1">
                        <a:buFont typeface="Wingdings" panose="05000000000000000000" pitchFamily="2" charset="2"/>
                        <a:buNone/>
                        <a:tabLst/>
                      </a:pPr>
                      <a:r>
                        <a:rPr lang="en-CA" sz="1100" kern="1200" dirty="0">
                          <a:solidFill>
                            <a:prstClr val="black"/>
                          </a:solidFill>
                          <a:latin typeface="+mn-lt"/>
                          <a:ea typeface="+mn-ea"/>
                          <a:cs typeface="Calibri"/>
                        </a:rPr>
                        <a:t> </a:t>
                      </a:r>
                      <a:endParaRPr lang="en-US" sz="1100" kern="120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7526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Perform Algorithmic Impact Assessment (AIA) to support risk mitigation activities when deploying an automated decision system as per </a:t>
                      </a:r>
                      <a:r>
                        <a:rPr lang="en-US" sz="1100" i="1" kern="1200" dirty="0">
                          <a:solidFill>
                            <a:schemeClr val="dk1"/>
                          </a:solidFill>
                          <a:effectLst/>
                          <a:latin typeface="+mn-lt"/>
                          <a:ea typeface="+mn-ea"/>
                          <a:cs typeface="+mn-cs"/>
                        </a:rPr>
                        <a:t>Directive on Automated Decision-Making</a:t>
                      </a:r>
                      <a:endParaRPr lang="en-CA" sz="1100" i="1" kern="1200" dirty="0">
                        <a:solidFill>
                          <a:schemeClr val="dk1"/>
                        </a:solidFill>
                        <a:effectLst/>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914400" rtl="0" eaLnBrk="1" latinLnBrk="0" hangingPunct="1">
                        <a:buFont typeface="Wingdings" panose="05000000000000000000" pitchFamily="2" charset="2"/>
                        <a:buNone/>
                        <a:tabLst/>
                      </a:pPr>
                      <a:r>
                        <a:rPr lang="en-CA" sz="1100" kern="1200" dirty="0">
                          <a:solidFill>
                            <a:prstClr val="black"/>
                          </a:solidFill>
                          <a:latin typeface="+mn-lt"/>
                          <a:ea typeface="+mn-ea"/>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7526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Model end to end business service delivery to provide quality, maximize effectiveness and optimize efficiencies across all channels (for example, lean process)</a:t>
                      </a:r>
                      <a:endParaRPr lang="en-CA" sz="1100" kern="120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CA" sz="1100" kern="1200" dirty="0">
                          <a:solidFill>
                            <a:prstClr val="black"/>
                          </a:solidFill>
                          <a:latin typeface="+mn-lt"/>
                          <a:ea typeface="+mn-ea"/>
                          <a:cs typeface="Calibri"/>
                        </a:rPr>
                        <a:t> </a:t>
                      </a:r>
                      <a:endParaRPr lang="en-US" sz="1100" kern="120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41255984"/>
                  </a:ext>
                </a:extLst>
              </a:tr>
            </a:tbl>
          </a:graphicData>
        </a:graphic>
      </p:graphicFrame>
      <p:sp>
        <p:nvSpPr>
          <p:cNvPr id="4" name="Slide Number Placeholder 3">
            <a:extLst>
              <a:ext uri="{FF2B5EF4-FFF2-40B4-BE49-F238E27FC236}">
                <a16:creationId xmlns:a16="http://schemas.microsoft.com/office/drawing/2014/main" id="{DB75AF85-36E3-6CBD-9171-A065CCC2D3CA}"/>
              </a:ext>
            </a:extLst>
          </p:cNvPr>
          <p:cNvSpPr>
            <a:spLocks noGrp="1"/>
          </p:cNvSpPr>
          <p:nvPr>
            <p:ph type="sldNum" sz="quarter" idx="12"/>
          </p:nvPr>
        </p:nvSpPr>
        <p:spPr/>
        <p:txBody>
          <a:bodyPr/>
          <a:lstStyle/>
          <a:p>
            <a:fld id="{32D4B517-E49B-41B6-9DBC-23634E0F1CDC}" type="slidenum">
              <a:rPr lang="en-CA" smtClean="0"/>
              <a:pPr/>
              <a:t>14</a:t>
            </a:fld>
            <a:endParaRPr lang="en-CA" dirty="0"/>
          </a:p>
        </p:txBody>
      </p:sp>
    </p:spTree>
    <p:extLst>
      <p:ext uri="{BB962C8B-B14F-4D97-AF65-F5344CB8AC3E}">
        <p14:creationId xmlns:p14="http://schemas.microsoft.com/office/powerpoint/2010/main" val="720940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3">
            <a:extLst>
              <a:ext uri="{FF2B5EF4-FFF2-40B4-BE49-F238E27FC236}">
                <a16:creationId xmlns:a16="http://schemas.microsoft.com/office/drawing/2014/main" id="{9BD5A0B8-3878-4F66-8C7C-86BAF248D464}"/>
              </a:ext>
            </a:extLst>
          </p:cNvPr>
          <p:cNvSpPr>
            <a:spLocks noGrp="1"/>
          </p:cNvSpPr>
          <p:nvPr>
            <p:ph type="title"/>
          </p:nvPr>
        </p:nvSpPr>
        <p:spPr>
          <a:xfrm>
            <a:off x="515380" y="8620"/>
            <a:ext cx="6922074" cy="897752"/>
          </a:xfrm>
        </p:spPr>
        <p:txBody>
          <a:bodyPr>
            <a:normAutofit/>
          </a:bodyPr>
          <a:lstStyle/>
          <a:p>
            <a:pPr marL="0"/>
            <a:r>
              <a:rPr lang="en-CA" sz="2000" b="1" dirty="0">
                <a:solidFill>
                  <a:schemeClr val="tx1">
                    <a:lumMod val="65000"/>
                    <a:lumOff val="35000"/>
                  </a:schemeClr>
                </a:solidFill>
                <a:latin typeface="+mj-lt"/>
              </a:rPr>
              <a:t>Appendix 1: GC EA Framework</a:t>
            </a:r>
            <a:br>
              <a:rPr lang="en-US" sz="2000" b="1" dirty="0">
                <a:solidFill>
                  <a:schemeClr val="tx1">
                    <a:lumMod val="65000"/>
                    <a:lumOff val="35000"/>
                  </a:schemeClr>
                </a:solidFill>
                <a:latin typeface="+mj-lt"/>
              </a:rPr>
            </a:br>
            <a:r>
              <a:rPr lang="en-CA" sz="2000" dirty="0">
                <a:latin typeface="+mj-lt"/>
              </a:rPr>
              <a:t>Business Architecture - continued</a:t>
            </a:r>
          </a:p>
        </p:txBody>
      </p:sp>
      <p:graphicFrame>
        <p:nvGraphicFramePr>
          <p:cNvPr id="12" name="Table 11">
            <a:extLst>
              <a:ext uri="{FF2B5EF4-FFF2-40B4-BE49-F238E27FC236}">
                <a16:creationId xmlns:a16="http://schemas.microsoft.com/office/drawing/2014/main" id="{1A64DC08-48C4-40BB-B4EC-930F76012571}"/>
              </a:ext>
            </a:extLst>
          </p:cNvPr>
          <p:cNvGraphicFramePr>
            <a:graphicFrameLocks noGrp="1"/>
          </p:cNvGraphicFramePr>
          <p:nvPr>
            <p:extLst>
              <p:ext uri="{D42A27DB-BD31-4B8C-83A1-F6EECF244321}">
                <p14:modId xmlns:p14="http://schemas.microsoft.com/office/powerpoint/2010/main" val="817318903"/>
              </p:ext>
            </p:extLst>
          </p:nvPr>
        </p:nvGraphicFramePr>
        <p:xfrm>
          <a:off x="457200" y="1210268"/>
          <a:ext cx="11206218" cy="5135054"/>
        </p:xfrm>
        <a:graphic>
          <a:graphicData uri="http://schemas.openxmlformats.org/drawingml/2006/table">
            <a:tbl>
              <a:tblPr firstRow="1">
                <a:tableStyleId>{5C22544A-7EE6-4342-B048-85BDC9FD1C3A}</a:tableStyleId>
              </a:tblPr>
              <a:tblGrid>
                <a:gridCol w="4936790">
                  <a:extLst>
                    <a:ext uri="{9D8B030D-6E8A-4147-A177-3AD203B41FA5}">
                      <a16:colId xmlns:a16="http://schemas.microsoft.com/office/drawing/2014/main" val="20000"/>
                    </a:ext>
                  </a:extLst>
                </a:gridCol>
                <a:gridCol w="6269428">
                  <a:extLst>
                    <a:ext uri="{9D8B030D-6E8A-4147-A177-3AD203B41FA5}">
                      <a16:colId xmlns:a16="http://schemas.microsoft.com/office/drawing/2014/main" val="20001"/>
                    </a:ext>
                  </a:extLst>
                </a:gridCol>
              </a:tblGrid>
              <a:tr h="501928">
                <a:tc>
                  <a:txBody>
                    <a:bodyPr/>
                    <a:lstStyle/>
                    <a:p>
                      <a:pPr marL="0" indent="0">
                        <a:tabLst>
                          <a:tab pos="228600" algn="l"/>
                        </a:tabLst>
                      </a:pPr>
                      <a:r>
                        <a:rPr lang="en-US" sz="1100" b="1" spc="0" dirty="0">
                          <a:solidFill>
                            <a:schemeClr val="bg1"/>
                          </a:solidFill>
                          <a:cs typeface="Calibri"/>
                        </a:rPr>
                        <a:t>B-2. Architect to be outcome driven and strategically aligned to the department and to the Government of Canada</a:t>
                      </a:r>
                      <a:endParaRPr lang="en-CA" sz="1100" b="1" dirty="0">
                        <a:solidFill>
                          <a:schemeClr val="bg1"/>
                        </a:solidFill>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a:solidFill>
                            <a:schemeClr val="bg1"/>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625612">
                <a:tc>
                  <a:txBody>
                    <a:bodyPr/>
                    <a:lstStyle/>
                    <a:p>
                      <a:pPr marL="0" marR="7851"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en-US" sz="1100" kern="1200" dirty="0">
                          <a:solidFill>
                            <a:schemeClr val="dk1"/>
                          </a:solidFill>
                          <a:latin typeface="+mn-lt"/>
                          <a:ea typeface="+mn-ea"/>
                          <a:cs typeface="+mn-cs"/>
                        </a:rPr>
                        <a:t>Identify which departmental/GC business services, outcomes and strategies will be addressed</a:t>
                      </a:r>
                      <a:endParaRPr lang="en-CA" sz="1100" kern="1200" dirty="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buFont typeface="Wingdings" panose="05000000000000000000" pitchFamily="2" charset="2"/>
                        <a:buNone/>
                        <a:tabLst/>
                      </a:pPr>
                      <a:r>
                        <a:rPr lang="en-CA" sz="1100" dirty="0">
                          <a:solidFill>
                            <a:schemeClr val="tx1"/>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634512">
                <a:tc>
                  <a:txBody>
                    <a:bodyPr/>
                    <a:lstStyle/>
                    <a:p>
                      <a:pPr marL="0" marR="7851"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en-US" sz="1100" kern="1200" dirty="0">
                          <a:solidFill>
                            <a:schemeClr val="dk1"/>
                          </a:solidFill>
                          <a:latin typeface="+mn-lt"/>
                          <a:ea typeface="+mn-ea"/>
                          <a:cs typeface="+mn-cs"/>
                        </a:rPr>
                        <a:t>Establish metrics for identified business outcomes throughout the life cycle of an investment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914400" rtl="0" eaLnBrk="1" latinLnBrk="0" hangingPunct="1">
                        <a:buFont typeface="Wingdings" panose="05000000000000000000" pitchFamily="2" charset="2"/>
                        <a:buNone/>
                        <a:tabLst/>
                      </a:pPr>
                      <a:r>
                        <a:rPr lang="en-CA" sz="1100" kern="1200" dirty="0">
                          <a:solidFill>
                            <a:schemeClr val="tx1"/>
                          </a:solidFill>
                          <a:latin typeface="+mn-lt"/>
                          <a:ea typeface="+mn-ea"/>
                          <a:cs typeface="Calibri"/>
                        </a:rPr>
                        <a:t> </a:t>
                      </a:r>
                      <a:endParaRPr lang="en-US" sz="1100" kern="1200" dirty="0">
                        <a:solidFill>
                          <a:schemeClr val="tx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862453">
                <a:tc>
                  <a:txBody>
                    <a:bodyPr/>
                    <a:lstStyle/>
                    <a:p>
                      <a:pPr marL="0" marR="7851"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en-US" sz="1100" kern="1200" dirty="0">
                          <a:solidFill>
                            <a:schemeClr val="dk1"/>
                          </a:solidFill>
                          <a:latin typeface="+mn-lt"/>
                          <a:ea typeface="+mn-ea"/>
                          <a:cs typeface="+mn-cs"/>
                        </a:rPr>
                        <a:t>Translate business outcomes and strategy into business capability implications in the GC Business Capability Model to establish a common vocabulary between business, development, and operation</a:t>
                      </a:r>
                      <a:endParaRPr lang="en-CA" sz="1100" kern="1200" dirty="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914400" rtl="0" eaLnBrk="1" latinLnBrk="0" hangingPunct="1">
                        <a:buFont typeface="Wingdings" panose="05000000000000000000" pitchFamily="2" charset="2"/>
                        <a:buNone/>
                        <a:tabLst/>
                      </a:pPr>
                      <a:r>
                        <a:rPr lang="en-CA" sz="1100" kern="1200" dirty="0">
                          <a:solidFill>
                            <a:schemeClr val="tx1"/>
                          </a:solidFill>
                          <a:latin typeface="+mn-lt"/>
                          <a:ea typeface="+mn-ea"/>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22667">
                <a:tc>
                  <a:txBody>
                    <a:bodyPr/>
                    <a:lstStyle/>
                    <a:p>
                      <a:pPr marL="0" indent="0">
                        <a:tabLst>
                          <a:tab pos="228600" algn="l"/>
                        </a:tabLst>
                      </a:pPr>
                      <a:r>
                        <a:rPr lang="en-US" sz="1100" b="1" kern="1200" dirty="0">
                          <a:solidFill>
                            <a:schemeClr val="bg1"/>
                          </a:solidFill>
                          <a:latin typeface="+mn-lt"/>
                          <a:ea typeface="+mn-ea"/>
                          <a:cs typeface="Calibri"/>
                        </a:rPr>
                        <a:t>B-3. Promote horizontal enablement of the enterprise</a:t>
                      </a:r>
                      <a:endParaRPr lang="en-CA" sz="1100" b="1" kern="1200" dirty="0">
                        <a:solidFill>
                          <a:schemeClr val="bg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a:solidFill>
                            <a:schemeClr val="bg1"/>
                          </a:solidFill>
                          <a:cs typeface="Calibri"/>
                        </a:rPr>
                        <a:t>HOW will this be achieved?</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484276973"/>
                  </a:ext>
                </a:extLst>
              </a:tr>
              <a:tr h="729294">
                <a:tc>
                  <a:txBody>
                    <a:bodyPr/>
                    <a:lstStyle/>
                    <a:p>
                      <a:pPr marL="0" marR="7851"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en-US" sz="1100" kern="1200" dirty="0">
                          <a:solidFill>
                            <a:schemeClr val="dk1"/>
                          </a:solidFill>
                          <a:latin typeface="+mn-lt"/>
                          <a:ea typeface="+mn-ea"/>
                          <a:cs typeface="+mn-cs"/>
                        </a:rPr>
                        <a:t>Identify opportunities to enable business services horizontally across the GC enterprise and to provide cohesive experience to users and other stakeholders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CA" sz="11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72379017"/>
                  </a:ext>
                </a:extLst>
              </a:tr>
              <a:tr h="729294">
                <a:tc>
                  <a:txBody>
                    <a:bodyPr/>
                    <a:lstStyle/>
                    <a:p>
                      <a:pPr marL="0" marR="7851"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en-US" sz="1100" kern="1200" dirty="0">
                          <a:solidFill>
                            <a:schemeClr val="dk1"/>
                          </a:solidFill>
                          <a:latin typeface="+mn-lt"/>
                          <a:ea typeface="+mn-ea"/>
                          <a:cs typeface="+mn-cs"/>
                        </a:rPr>
                        <a:t>Reuse common business capabilities, processes and enterprise solutions from across government and private sector</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CA" sz="11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10274553"/>
                  </a:ext>
                </a:extLst>
              </a:tr>
              <a:tr h="729294">
                <a:tc>
                  <a:txBody>
                    <a:bodyPr/>
                    <a:lstStyle/>
                    <a:p>
                      <a:pPr marL="0" marR="7851"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en-US" sz="1100" kern="1200" dirty="0">
                          <a:solidFill>
                            <a:schemeClr val="dk1"/>
                          </a:solidFill>
                          <a:latin typeface="+mn-lt"/>
                          <a:ea typeface="+mn-ea"/>
                          <a:cs typeface="+mn-cs"/>
                        </a:rPr>
                        <a:t>Publish in the open all reusable common business capabilities, processes and enterprise solutions for others to develop and leverage cohesive horizontal enterprise services</a:t>
                      </a:r>
                      <a:endParaRPr lang="en-CA" sz="1100" kern="1200" dirty="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CA" sz="11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39834003"/>
                  </a:ext>
                </a:extLst>
              </a:tr>
            </a:tbl>
          </a:graphicData>
        </a:graphic>
      </p:graphicFrame>
      <p:pic>
        <p:nvPicPr>
          <p:cNvPr id="8" name="Picture 7">
            <a:extLst>
              <a:ext uri="{FF2B5EF4-FFF2-40B4-BE49-F238E27FC236}">
                <a16:creationId xmlns:a16="http://schemas.microsoft.com/office/drawing/2014/main" id="{058E5D80-EF63-4DE8-8C4E-97756BBFD1E9}"/>
              </a:ext>
              <a:ext uri="{C183D7F6-B498-43B3-948B-1728B52AA6E4}">
                <adec:decorative xmlns:adec="http://schemas.microsoft.com/office/drawing/2017/decorative" val="1"/>
              </a:ext>
            </a:extLst>
          </p:cNvPr>
          <p:cNvPicPr>
            <a:picLocks noChangeAspect="1"/>
          </p:cNvPicPr>
          <p:nvPr>
            <p:custDataLst>
              <p:tags r:id="rId1"/>
            </p:custDataLst>
          </p:nvPr>
        </p:nvPicPr>
        <p:blipFill>
          <a:blip r:embed="rId4"/>
          <a:stretch>
            <a:fillRect/>
          </a:stretch>
        </p:blipFill>
        <p:spPr>
          <a:xfrm>
            <a:off x="6875992" y="244140"/>
            <a:ext cx="616068" cy="467016"/>
          </a:xfrm>
          <a:prstGeom prst="rect">
            <a:avLst/>
          </a:prstGeom>
        </p:spPr>
      </p:pic>
      <p:sp>
        <p:nvSpPr>
          <p:cNvPr id="3" name="Slide Number Placeholder 2">
            <a:extLst>
              <a:ext uri="{FF2B5EF4-FFF2-40B4-BE49-F238E27FC236}">
                <a16:creationId xmlns:a16="http://schemas.microsoft.com/office/drawing/2014/main" id="{3F825F1D-7405-8B03-FB3E-4AD0D4D9EF3A}"/>
              </a:ext>
            </a:extLst>
          </p:cNvPr>
          <p:cNvSpPr>
            <a:spLocks noGrp="1"/>
          </p:cNvSpPr>
          <p:nvPr>
            <p:ph type="sldNum" sz="quarter" idx="12"/>
          </p:nvPr>
        </p:nvSpPr>
        <p:spPr/>
        <p:txBody>
          <a:bodyPr/>
          <a:lstStyle/>
          <a:p>
            <a:fld id="{32D4B517-E49B-41B6-9DBC-23634E0F1CDC}" type="slidenum">
              <a:rPr lang="en-CA" smtClean="0"/>
              <a:pPr/>
              <a:t>15</a:t>
            </a:fld>
            <a:endParaRPr lang="en-CA" dirty="0"/>
          </a:p>
        </p:txBody>
      </p:sp>
    </p:spTree>
    <p:extLst>
      <p:ext uri="{BB962C8B-B14F-4D97-AF65-F5344CB8AC3E}">
        <p14:creationId xmlns:p14="http://schemas.microsoft.com/office/powerpoint/2010/main" val="1135545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3">
            <a:extLst>
              <a:ext uri="{FF2B5EF4-FFF2-40B4-BE49-F238E27FC236}">
                <a16:creationId xmlns:a16="http://schemas.microsoft.com/office/drawing/2014/main" id="{142CDE53-F64C-4F56-956B-4DFD3BD90D86}"/>
              </a:ext>
            </a:extLst>
          </p:cNvPr>
          <p:cNvSpPr>
            <a:spLocks noGrp="1"/>
          </p:cNvSpPr>
          <p:nvPr>
            <p:ph type="title"/>
          </p:nvPr>
        </p:nvSpPr>
        <p:spPr>
          <a:xfrm>
            <a:off x="515380" y="30833"/>
            <a:ext cx="6982187" cy="877887"/>
          </a:xfrm>
        </p:spPr>
        <p:txBody>
          <a:bodyPr>
            <a:normAutofit/>
          </a:bodyPr>
          <a:lstStyle/>
          <a:p>
            <a:pPr marL="0"/>
            <a:r>
              <a:rPr lang="en-CA" sz="2000" b="1" dirty="0">
                <a:solidFill>
                  <a:schemeClr val="tx1">
                    <a:lumMod val="65000"/>
                    <a:lumOff val="35000"/>
                  </a:schemeClr>
                </a:solidFill>
                <a:latin typeface="+mj-lt"/>
              </a:rPr>
              <a:t>Appendix 1: GC EA Framework</a:t>
            </a:r>
            <a:br>
              <a:rPr lang="en-US" sz="2000" b="1" dirty="0">
                <a:solidFill>
                  <a:schemeClr val="tx1">
                    <a:lumMod val="65000"/>
                    <a:lumOff val="35000"/>
                  </a:schemeClr>
                </a:solidFill>
                <a:latin typeface="+mj-lt"/>
              </a:rPr>
            </a:br>
            <a:r>
              <a:rPr lang="en-CA" sz="2000" dirty="0">
                <a:latin typeface="+mj-lt"/>
              </a:rPr>
              <a:t>Information Architecture</a:t>
            </a:r>
          </a:p>
        </p:txBody>
      </p:sp>
      <p:sp>
        <p:nvSpPr>
          <p:cNvPr id="12" name="Content Placeholder 2">
            <a:extLst>
              <a:ext uri="{FF2B5EF4-FFF2-40B4-BE49-F238E27FC236}">
                <a16:creationId xmlns:a16="http://schemas.microsoft.com/office/drawing/2014/main" id="{5297E7E4-ABA7-4DA0-BC5A-5AC2ACC2FA4D}"/>
              </a:ext>
            </a:extLst>
          </p:cNvPr>
          <p:cNvSpPr>
            <a:spLocks noGrp="1"/>
          </p:cNvSpPr>
          <p:nvPr>
            <p:ph idx="10"/>
          </p:nvPr>
        </p:nvSpPr>
        <p:spPr>
          <a:xfrm>
            <a:off x="457200" y="1088763"/>
            <a:ext cx="11201400" cy="1656162"/>
          </a:xfrm>
        </p:spPr>
        <p:txBody>
          <a:bodyPr/>
          <a:lstStyle/>
          <a:p>
            <a:r>
              <a:rPr lang="en-US" sz="1400" dirty="0"/>
              <a:t>Information architecture includes both structured and unstructured data. The best practices and principles aim to support the needs of a business service and business capability orientation. To facilitate effective sharing of data and information across government, information architectures should be designed to reflect a consistent approach to data, such as the adoption of federal and international standards. Information architecture should also reflect responsible data management, information management and governance practices, including the source, quality, interoperability, and associated legal and policy obligations related to the data assets. Information architectures should also distinguish between personal and non personal data and information as the collection, use, sharing (disclosure), and management of personal information must respect the requirements of the </a:t>
            </a:r>
            <a:r>
              <a:rPr lang="en-US" sz="1400" i="1" dirty="0"/>
              <a:t>Privacy Act </a:t>
            </a:r>
            <a:r>
              <a:rPr lang="en-US" sz="1400" dirty="0"/>
              <a:t>and its related policies.</a:t>
            </a:r>
            <a:endParaRPr lang="en-CA" sz="1400" dirty="0"/>
          </a:p>
        </p:txBody>
      </p:sp>
      <p:graphicFrame>
        <p:nvGraphicFramePr>
          <p:cNvPr id="9" name="Table 8"/>
          <p:cNvGraphicFramePr>
            <a:graphicFrameLocks noGrp="1"/>
          </p:cNvGraphicFramePr>
          <p:nvPr>
            <p:extLst>
              <p:ext uri="{D42A27DB-BD31-4B8C-83A1-F6EECF244321}">
                <p14:modId xmlns:p14="http://schemas.microsoft.com/office/powerpoint/2010/main" val="834772897"/>
              </p:ext>
            </p:extLst>
          </p:nvPr>
        </p:nvGraphicFramePr>
        <p:xfrm>
          <a:off x="457200" y="2888940"/>
          <a:ext cx="11201400" cy="3168352"/>
        </p:xfrm>
        <a:graphic>
          <a:graphicData uri="http://schemas.openxmlformats.org/drawingml/2006/table">
            <a:tbl>
              <a:tblPr firstRow="1">
                <a:tableStyleId>{5C22544A-7EE6-4342-B048-85BDC9FD1C3A}</a:tableStyleId>
              </a:tblPr>
              <a:tblGrid>
                <a:gridCol w="4998670">
                  <a:extLst>
                    <a:ext uri="{9D8B030D-6E8A-4147-A177-3AD203B41FA5}">
                      <a16:colId xmlns:a16="http://schemas.microsoft.com/office/drawing/2014/main" val="20000"/>
                    </a:ext>
                  </a:extLst>
                </a:gridCol>
                <a:gridCol w="6202730">
                  <a:extLst>
                    <a:ext uri="{9D8B030D-6E8A-4147-A177-3AD203B41FA5}">
                      <a16:colId xmlns:a16="http://schemas.microsoft.com/office/drawing/2014/main" val="20001"/>
                    </a:ext>
                  </a:extLst>
                </a:gridCol>
              </a:tblGrid>
              <a:tr h="403581">
                <a:tc>
                  <a:txBody>
                    <a:bodyPr/>
                    <a:lstStyle/>
                    <a:p>
                      <a:pPr marL="114300" indent="-114300">
                        <a:tabLst>
                          <a:tab pos="114300" algn="l"/>
                        </a:tabLst>
                      </a:pPr>
                      <a:r>
                        <a:rPr lang="en-US" sz="1200" b="1" kern="1200" dirty="0">
                          <a:solidFill>
                            <a:schemeClr val="bg1"/>
                          </a:solidFill>
                          <a:latin typeface="+mn-lt"/>
                          <a:ea typeface="+mn-ea"/>
                          <a:cs typeface="Calibri"/>
                        </a:rPr>
                        <a:t>I-1. Collect data to address the needs of the users and other stakeholders</a:t>
                      </a:r>
                      <a:endParaRPr lang="en-CA" sz="1200" b="1" kern="1200" dirty="0">
                        <a:solidFill>
                          <a:schemeClr val="bg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a:solidFill>
                            <a:schemeClr val="bg1"/>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531913">
                <a:tc>
                  <a:txBody>
                    <a:bodyPr/>
                    <a:lstStyle/>
                    <a:p>
                      <a:pPr marL="0" lvl="1" indent="0">
                        <a:buFont typeface="Wingdings" panose="05000000000000000000" pitchFamily="2" charset="2"/>
                        <a:buNone/>
                        <a:tabLst>
                          <a:tab pos="114300" algn="l"/>
                        </a:tabLst>
                      </a:pPr>
                      <a:r>
                        <a:rPr lang="en-US" sz="1100" kern="1200" dirty="0">
                          <a:solidFill>
                            <a:schemeClr val="dk1"/>
                          </a:solidFill>
                          <a:latin typeface="+mn-lt"/>
                          <a:ea typeface="+mn-ea"/>
                          <a:cs typeface="Calibri"/>
                        </a:rPr>
                        <a:t>Assess data requirements based program objectives, as well users, business and stakeholder needs</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1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864360">
                <a:tc>
                  <a:txBody>
                    <a:bodyPr/>
                    <a:lstStyle/>
                    <a:p>
                      <a:pPr marL="0" lvl="1" indent="0" algn="l" defTabSz="914400" rtl="0" eaLnBrk="1" latinLnBrk="0" hangingPunct="1">
                        <a:buFont typeface="Wingdings" panose="05000000000000000000" pitchFamily="2" charset="2"/>
                        <a:buNone/>
                        <a:tabLst>
                          <a:tab pos="114300" algn="l"/>
                        </a:tabLst>
                      </a:pPr>
                      <a:r>
                        <a:rPr lang="en-US" sz="1100" kern="1200" dirty="0">
                          <a:solidFill>
                            <a:schemeClr val="dk1"/>
                          </a:solidFill>
                          <a:latin typeface="+mn-lt"/>
                          <a:ea typeface="+mn-ea"/>
                          <a:cs typeface="Calibri"/>
                        </a:rPr>
                        <a:t>Collect only the minimum set of data needed to support a policy, program, or service</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100" dirty="0">
                          <a:solidFill>
                            <a:prstClr val="black"/>
                          </a:solidFill>
                          <a:highlight>
                            <a:srgbClr val="FFFF00"/>
                          </a:highlight>
                          <a:cs typeface="Calibri"/>
                        </a:rPr>
                        <a:t> </a:t>
                      </a: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31913">
                <a:tc>
                  <a:txBody>
                    <a:bodyPr/>
                    <a:lstStyle/>
                    <a:p>
                      <a:pPr marL="0" lvl="1" indent="0" algn="l" defTabSz="914400" rtl="0" eaLnBrk="1" latinLnBrk="0" hangingPunct="1">
                        <a:buFont typeface="Wingdings" panose="05000000000000000000" pitchFamily="2" charset="2"/>
                        <a:buNone/>
                        <a:tabLst>
                          <a:tab pos="114300" algn="l"/>
                        </a:tabLst>
                      </a:pPr>
                      <a:r>
                        <a:rPr lang="en-US" sz="1100" kern="1200" dirty="0">
                          <a:solidFill>
                            <a:schemeClr val="dk1"/>
                          </a:solidFill>
                          <a:latin typeface="+mn-lt"/>
                          <a:ea typeface="+mn-ea"/>
                          <a:cs typeface="Calibri"/>
                        </a:rPr>
                        <a:t>Reuse existing data assets where permissible and only acquire new data if required</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1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836585">
                <a:tc>
                  <a:txBody>
                    <a:bodyPr/>
                    <a:lstStyle/>
                    <a:p>
                      <a:pPr marL="0" indent="0">
                        <a:buFont typeface="Wingdings" panose="05000000000000000000" pitchFamily="2" charset="2"/>
                        <a:buNone/>
                      </a:pPr>
                      <a:r>
                        <a:rPr lang="en-US" sz="1100" kern="1200" dirty="0">
                          <a:solidFill>
                            <a:schemeClr val="dk1"/>
                          </a:solidFill>
                          <a:latin typeface="+mn-lt"/>
                          <a:ea typeface="+mn-ea"/>
                          <a:cs typeface="Calibri"/>
                        </a:rPr>
                        <a:t>Ensure data collected, including from third-party sources, are of high quality</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1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pic>
        <p:nvPicPr>
          <p:cNvPr id="10" name="Picture 9">
            <a:extLst>
              <a:ext uri="{FF2B5EF4-FFF2-40B4-BE49-F238E27FC236}">
                <a16:creationId xmlns:a16="http://schemas.microsoft.com/office/drawing/2014/main" id="{B4C359E2-BCA0-449D-95E2-CCEA19C98AFD}"/>
              </a:ext>
              <a:ext uri="{C183D7F6-B498-43B3-948B-1728B52AA6E4}">
                <adec:decorative xmlns:adec="http://schemas.microsoft.com/office/drawing/2017/decorative" val="1"/>
              </a:ext>
            </a:extLst>
          </p:cNvPr>
          <p:cNvPicPr>
            <a:picLocks noChangeAspect="1"/>
          </p:cNvPicPr>
          <p:nvPr>
            <p:custDataLst>
              <p:tags r:id="rId1"/>
            </p:custDataLst>
          </p:nvPr>
        </p:nvPicPr>
        <p:blipFill>
          <a:blip r:embed="rId4"/>
          <a:stretch>
            <a:fillRect/>
          </a:stretch>
        </p:blipFill>
        <p:spPr>
          <a:xfrm>
            <a:off x="6708068" y="224644"/>
            <a:ext cx="623496" cy="439192"/>
          </a:xfrm>
          <a:prstGeom prst="rect">
            <a:avLst/>
          </a:prstGeom>
        </p:spPr>
      </p:pic>
      <p:sp>
        <p:nvSpPr>
          <p:cNvPr id="3" name="Slide Number Placeholder 2">
            <a:extLst>
              <a:ext uri="{FF2B5EF4-FFF2-40B4-BE49-F238E27FC236}">
                <a16:creationId xmlns:a16="http://schemas.microsoft.com/office/drawing/2014/main" id="{6D7EC7E4-4660-2DEA-73BA-A854CF5FE6E9}"/>
              </a:ext>
            </a:extLst>
          </p:cNvPr>
          <p:cNvSpPr>
            <a:spLocks noGrp="1"/>
          </p:cNvSpPr>
          <p:nvPr>
            <p:ph type="sldNum" sz="quarter" idx="12"/>
          </p:nvPr>
        </p:nvSpPr>
        <p:spPr/>
        <p:txBody>
          <a:bodyPr/>
          <a:lstStyle/>
          <a:p>
            <a:fld id="{32D4B517-E49B-41B6-9DBC-23634E0F1CDC}" type="slidenum">
              <a:rPr lang="en-CA" smtClean="0"/>
              <a:pPr/>
              <a:t>16</a:t>
            </a:fld>
            <a:endParaRPr lang="en-CA" dirty="0"/>
          </a:p>
        </p:txBody>
      </p:sp>
    </p:spTree>
    <p:extLst>
      <p:ext uri="{BB962C8B-B14F-4D97-AF65-F5344CB8AC3E}">
        <p14:creationId xmlns:p14="http://schemas.microsoft.com/office/powerpoint/2010/main" val="45584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3">
            <a:extLst>
              <a:ext uri="{FF2B5EF4-FFF2-40B4-BE49-F238E27FC236}">
                <a16:creationId xmlns:a16="http://schemas.microsoft.com/office/drawing/2014/main" id="{121AFA60-BD73-4ABB-8C2B-29367FAE5EB0}"/>
              </a:ext>
            </a:extLst>
          </p:cNvPr>
          <p:cNvSpPr>
            <a:spLocks noGrp="1"/>
          </p:cNvSpPr>
          <p:nvPr>
            <p:ph type="title"/>
          </p:nvPr>
        </p:nvSpPr>
        <p:spPr>
          <a:xfrm>
            <a:off x="515380" y="17191"/>
            <a:ext cx="6958078" cy="879475"/>
          </a:xfrm>
        </p:spPr>
        <p:txBody>
          <a:bodyPr>
            <a:normAutofit/>
          </a:bodyPr>
          <a:lstStyle/>
          <a:p>
            <a:pPr marL="0"/>
            <a:r>
              <a:rPr lang="en-CA" sz="2000" b="1" dirty="0">
                <a:solidFill>
                  <a:schemeClr val="tx1">
                    <a:lumMod val="65000"/>
                    <a:lumOff val="35000"/>
                  </a:schemeClr>
                </a:solidFill>
                <a:latin typeface="+mj-lt"/>
              </a:rPr>
              <a:t>Appendix 1: GC EA Framework</a:t>
            </a:r>
            <a:br>
              <a:rPr lang="en-US" sz="2000" b="1" dirty="0">
                <a:solidFill>
                  <a:schemeClr val="tx1">
                    <a:lumMod val="65000"/>
                    <a:lumOff val="35000"/>
                  </a:schemeClr>
                </a:solidFill>
                <a:latin typeface="+mj-lt"/>
              </a:rPr>
            </a:br>
            <a:r>
              <a:rPr lang="en-CA" sz="2000" dirty="0">
                <a:latin typeface="+mj-lt"/>
              </a:rPr>
              <a:t>Information Architecture – continued 1</a:t>
            </a:r>
          </a:p>
        </p:txBody>
      </p:sp>
      <p:pic>
        <p:nvPicPr>
          <p:cNvPr id="11" name="Picture 10">
            <a:extLst>
              <a:ext uri="{C183D7F6-B498-43B3-948B-1728B52AA6E4}">
                <adec:decorative xmlns:adec="http://schemas.microsoft.com/office/drawing/2017/decorative" val="1"/>
              </a:ext>
            </a:extLst>
          </p:cNvPr>
          <p:cNvPicPr>
            <a:picLocks noChangeAspect="1"/>
          </p:cNvPicPr>
          <p:nvPr>
            <p:custDataLst>
              <p:tags r:id="rId1"/>
            </p:custDataLst>
          </p:nvPr>
        </p:nvPicPr>
        <p:blipFill>
          <a:blip r:embed="rId4"/>
          <a:stretch>
            <a:fillRect/>
          </a:stretch>
        </p:blipFill>
        <p:spPr>
          <a:xfrm>
            <a:off x="6708068" y="224644"/>
            <a:ext cx="623496" cy="439192"/>
          </a:xfrm>
          <a:prstGeom prst="rect">
            <a:avLst/>
          </a:prstGeom>
        </p:spPr>
      </p:pic>
      <p:graphicFrame>
        <p:nvGraphicFramePr>
          <p:cNvPr id="8" name="Table 7">
            <a:extLst>
              <a:ext uri="{FF2B5EF4-FFF2-40B4-BE49-F238E27FC236}">
                <a16:creationId xmlns:a16="http://schemas.microsoft.com/office/drawing/2014/main" id="{302B7242-2300-4CC5-9EA6-A5EBE6695E50}"/>
              </a:ext>
            </a:extLst>
          </p:cNvPr>
          <p:cNvGraphicFramePr>
            <a:graphicFrameLocks noGrp="1"/>
          </p:cNvGraphicFramePr>
          <p:nvPr>
            <p:extLst>
              <p:ext uri="{D42A27DB-BD31-4B8C-83A1-F6EECF244321}">
                <p14:modId xmlns:p14="http://schemas.microsoft.com/office/powerpoint/2010/main" val="3339924133"/>
              </p:ext>
            </p:extLst>
          </p:nvPr>
        </p:nvGraphicFramePr>
        <p:xfrm>
          <a:off x="457200" y="1052736"/>
          <a:ext cx="11191517" cy="5504915"/>
        </p:xfrm>
        <a:graphic>
          <a:graphicData uri="http://schemas.openxmlformats.org/drawingml/2006/table">
            <a:tbl>
              <a:tblPr firstRow="1">
                <a:tableStyleId>{5C22544A-7EE6-4342-B048-85BDC9FD1C3A}</a:tableStyleId>
              </a:tblPr>
              <a:tblGrid>
                <a:gridCol w="4981573">
                  <a:extLst>
                    <a:ext uri="{9D8B030D-6E8A-4147-A177-3AD203B41FA5}">
                      <a16:colId xmlns:a16="http://schemas.microsoft.com/office/drawing/2014/main" val="20000"/>
                    </a:ext>
                  </a:extLst>
                </a:gridCol>
                <a:gridCol w="6209944">
                  <a:extLst>
                    <a:ext uri="{9D8B030D-6E8A-4147-A177-3AD203B41FA5}">
                      <a16:colId xmlns:a16="http://schemas.microsoft.com/office/drawing/2014/main" val="20001"/>
                    </a:ext>
                  </a:extLst>
                </a:gridCol>
              </a:tblGrid>
              <a:tr h="356404">
                <a:tc>
                  <a:txBody>
                    <a:bodyPr/>
                    <a:lstStyle/>
                    <a:p>
                      <a:pPr marL="19628">
                        <a:tabLst>
                          <a:tab pos="228600" algn="l"/>
                        </a:tabLst>
                      </a:pPr>
                      <a:r>
                        <a:rPr lang="en-US" sz="1200" b="1" kern="1200" dirty="0">
                          <a:solidFill>
                            <a:schemeClr val="bg1"/>
                          </a:solidFill>
                          <a:latin typeface="+mn-lt"/>
                          <a:ea typeface="+mn-ea"/>
                          <a:cs typeface="Calibri"/>
                        </a:rPr>
                        <a:t>I-2. Manage and reuse data strategically and responsibly</a:t>
                      </a:r>
                      <a:endParaRPr lang="en-CA" sz="1200" b="1" kern="1200" dirty="0">
                        <a:solidFill>
                          <a:schemeClr val="bg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a:solidFill>
                            <a:schemeClr val="bg1"/>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385675">
                <a:tc>
                  <a:txBody>
                    <a:bodyPr/>
                    <a:lstStyle/>
                    <a:p>
                      <a:pPr marL="0" lvl="1" indent="0">
                        <a:buFont typeface="Wingdings" panose="05000000000000000000" pitchFamily="2" charset="2"/>
                        <a:buNone/>
                        <a:tabLst>
                          <a:tab pos="114300" algn="l"/>
                        </a:tabLst>
                      </a:pPr>
                      <a:r>
                        <a:rPr lang="en-US" sz="1100" kern="1200" dirty="0">
                          <a:solidFill>
                            <a:schemeClr val="dk1"/>
                          </a:solidFill>
                          <a:latin typeface="+mn-lt"/>
                          <a:ea typeface="+mn-ea"/>
                          <a:cs typeface="Calibri"/>
                        </a:rPr>
                        <a:t>Define and establish clear roles, responsibilities, and accountabilities for data management</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en-CA" sz="11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85675">
                <a:tc>
                  <a:txBody>
                    <a:bodyPr/>
                    <a:lstStyle/>
                    <a:p>
                      <a:pPr marL="0" lvl="1" indent="0">
                        <a:buFont typeface="Wingdings" panose="05000000000000000000" pitchFamily="2" charset="2"/>
                        <a:buNone/>
                        <a:tabLst>
                          <a:tab pos="114300" algn="l"/>
                        </a:tabLst>
                      </a:pPr>
                      <a:r>
                        <a:rPr lang="en-US" sz="1100" kern="1200" dirty="0">
                          <a:solidFill>
                            <a:schemeClr val="dk1"/>
                          </a:solidFill>
                          <a:latin typeface="+mn-lt"/>
                          <a:ea typeface="+mn-ea"/>
                          <a:cs typeface="Calibri"/>
                        </a:rPr>
                        <a:t>Identify and document the lineage of data assets</a:t>
                      </a:r>
                      <a:r>
                        <a:rPr lang="en-CA" sz="1100" kern="1200" baseline="0" dirty="0">
                          <a:solidFill>
                            <a:schemeClr val="dk1"/>
                          </a:solidFill>
                          <a:latin typeface="+mn-lt"/>
                          <a:ea typeface="+mn-ea"/>
                          <a:cs typeface="Calibri"/>
                        </a:rPr>
                        <a:t> </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0" indent="0" algn="l" defTabSz="914400" rtl="0" eaLnBrk="1" latinLnBrk="0" hangingPunct="1">
                        <a:buFont typeface="Wingdings" panose="05000000000000000000" pitchFamily="2" charset="2"/>
                        <a:buNone/>
                        <a:tabLst/>
                      </a:pPr>
                      <a:r>
                        <a:rPr lang="en-CA" sz="1100" kern="1200" dirty="0">
                          <a:solidFill>
                            <a:prstClr val="black"/>
                          </a:solidFill>
                          <a:latin typeface="+mn-lt"/>
                          <a:ea typeface="+mn-ea"/>
                          <a:cs typeface="Calibri"/>
                        </a:rPr>
                        <a:t> </a:t>
                      </a:r>
                      <a:endParaRPr lang="en-US" sz="1100" kern="120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26720">
                <a:tc>
                  <a:txBody>
                    <a:bodyPr/>
                    <a:lstStyle/>
                    <a:p>
                      <a:pPr marL="0" lvl="1" indent="0">
                        <a:buFont typeface="Wingdings" panose="05000000000000000000" pitchFamily="2" charset="2"/>
                        <a:buNone/>
                        <a:tabLst>
                          <a:tab pos="114300" algn="l"/>
                        </a:tabLst>
                      </a:pPr>
                      <a:r>
                        <a:rPr lang="en-US" sz="1100" kern="1200" dirty="0">
                          <a:solidFill>
                            <a:schemeClr val="dk1"/>
                          </a:solidFill>
                          <a:latin typeface="+mn-lt"/>
                          <a:ea typeface="+mn-ea"/>
                          <a:cs typeface="Calibri"/>
                        </a:rPr>
                        <a:t>Define retention and disposition schedules in accordance with business value as well as applicable privacy and security policy and legislation</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en-CA" sz="11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723227">
                <a:tc>
                  <a:txBody>
                    <a:bodyPr/>
                    <a:lstStyle/>
                    <a:p>
                      <a:pPr marL="0" lvl="1" indent="0">
                        <a:buFont typeface="Wingdings" panose="05000000000000000000" pitchFamily="2" charset="2"/>
                        <a:buNone/>
                        <a:tabLst>
                          <a:tab pos="114300" algn="l"/>
                        </a:tabLst>
                      </a:pPr>
                      <a:r>
                        <a:rPr lang="en-US" sz="1100" kern="1200" dirty="0">
                          <a:solidFill>
                            <a:schemeClr val="dk1"/>
                          </a:solidFill>
                          <a:latin typeface="+mn-lt"/>
                          <a:ea typeface="+mn-ea"/>
                          <a:cs typeface="Calibri"/>
                        </a:rPr>
                        <a:t>Ensure data are managed to enable interoperability, reuse and sharing to the greatest extent possible within and across departments in government to avoid duplication and maximize utility, while respecting security and privacy requirements</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r>
                        <a:rPr lang="en-CA" sz="11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626720">
                <a:tc>
                  <a:txBody>
                    <a:bodyPr/>
                    <a:lstStyle/>
                    <a:p>
                      <a:pPr marL="0" lvl="1" indent="0">
                        <a:buFont typeface="Wingdings" panose="05000000000000000000" pitchFamily="2" charset="2"/>
                        <a:buNone/>
                        <a:tabLst>
                          <a:tab pos="114300" algn="l"/>
                        </a:tabLst>
                      </a:pPr>
                      <a:r>
                        <a:rPr lang="en-US" sz="1100" kern="1200" dirty="0">
                          <a:solidFill>
                            <a:schemeClr val="dk1"/>
                          </a:solidFill>
                          <a:latin typeface="+mn-lt"/>
                          <a:ea typeface="+mn-ea"/>
                          <a:cs typeface="Calibri"/>
                        </a:rPr>
                        <a:t>Contribute to and align with enterprise and international data taxonomy and classification structures to manage, store, search and retrieve data</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08131454"/>
                  </a:ext>
                </a:extLst>
              </a:tr>
              <a:tr h="344009">
                <a:tc>
                  <a:txBody>
                    <a:bodyPr/>
                    <a:lstStyle/>
                    <a:p>
                      <a:pPr marL="114300" indent="-114300">
                        <a:tabLst>
                          <a:tab pos="114300" algn="l"/>
                        </a:tabLst>
                      </a:pPr>
                      <a:r>
                        <a:rPr lang="en-CA" sz="1200" b="1" kern="1200" dirty="0">
                          <a:solidFill>
                            <a:schemeClr val="bg1"/>
                          </a:solidFill>
                          <a:latin typeface="+mn-lt"/>
                          <a:ea typeface="+mn-ea"/>
                          <a:cs typeface="Calibri"/>
                        </a:rPr>
                        <a:t>I-3. Use and share data</a:t>
                      </a:r>
                      <a:r>
                        <a:rPr lang="en-CA" sz="1200" b="1" kern="1200" baseline="0" dirty="0">
                          <a:solidFill>
                            <a:schemeClr val="bg1"/>
                          </a:solidFill>
                          <a:latin typeface="+mn-lt"/>
                          <a:ea typeface="+mn-ea"/>
                          <a:cs typeface="Calibri"/>
                        </a:rPr>
                        <a:t> openly in an ethical and secure manner</a:t>
                      </a:r>
                      <a:endParaRPr lang="en-CA" sz="1200" b="1" kern="1200" dirty="0">
                        <a:solidFill>
                          <a:schemeClr val="bg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1"/>
                    </a:solidFill>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a:solidFill>
                            <a:schemeClr val="bg1"/>
                          </a:solidFill>
                          <a:cs typeface="Calibri"/>
                        </a:rPr>
                        <a:t>HOW will this be achieved?</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813054570"/>
                  </a:ext>
                </a:extLst>
              </a:tr>
              <a:tr h="626720">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en-US" sz="1100" b="0" i="0" kern="1200" dirty="0">
                          <a:solidFill>
                            <a:schemeClr val="dk1"/>
                          </a:solidFill>
                          <a:effectLst/>
                          <a:latin typeface="+mn-lt"/>
                          <a:ea typeface="+mn-ea"/>
                          <a:cs typeface="+mn-cs"/>
                        </a:rPr>
                        <a:t>Share data openly by default as per the Directive on Open Government and Digital Standards, while respecting security and privacy requirements; data shared should adhere to existing enterprise and international standards, including on data quality and ethics</a:t>
                      </a:r>
                      <a:endParaRPr lang="en-US"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1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0942922"/>
                  </a:ext>
                </a:extLst>
              </a:tr>
              <a:tr h="626720">
                <a:tc>
                  <a:txBody>
                    <a:bodyPr/>
                    <a:lstStyle/>
                    <a:p>
                      <a:pPr marL="0" lvl="1" indent="0">
                        <a:buFont typeface="Wingdings" panose="05000000000000000000" pitchFamily="2" charset="2"/>
                        <a:buNone/>
                      </a:pPr>
                      <a:r>
                        <a:rPr lang="en-US" sz="1100" kern="1200" dirty="0">
                          <a:solidFill>
                            <a:schemeClr val="dk1"/>
                          </a:solidFill>
                          <a:latin typeface="+mn-lt"/>
                          <a:ea typeface="+mn-ea"/>
                          <a:cs typeface="Calibri"/>
                        </a:rPr>
                        <a:t>Ensure data formatting aligns to existing enterprise and international standards on interoperability; where none exist, develop data standards in the open with key subject matter experts</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1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48716010"/>
                  </a:ext>
                </a:extLst>
              </a:tr>
              <a:tr h="626720">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100" kern="1200" dirty="0">
                          <a:solidFill>
                            <a:schemeClr val="dk1"/>
                          </a:solidFill>
                          <a:latin typeface="+mn-lt"/>
                          <a:ea typeface="+mn-ea"/>
                          <a:cs typeface="Calibri"/>
                        </a:rPr>
                        <a:t>Ensure that combined data does not risk identification or re identification of sensitive or personal information</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1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35330358"/>
                  </a:ext>
                </a:extLst>
              </a:tr>
            </a:tbl>
          </a:graphicData>
        </a:graphic>
      </p:graphicFrame>
      <p:sp>
        <p:nvSpPr>
          <p:cNvPr id="3" name="Slide Number Placeholder 2">
            <a:extLst>
              <a:ext uri="{FF2B5EF4-FFF2-40B4-BE49-F238E27FC236}">
                <a16:creationId xmlns:a16="http://schemas.microsoft.com/office/drawing/2014/main" id="{7B576818-8CDD-90C7-CDD6-3FFAD513779A}"/>
              </a:ext>
            </a:extLst>
          </p:cNvPr>
          <p:cNvSpPr>
            <a:spLocks noGrp="1"/>
          </p:cNvSpPr>
          <p:nvPr>
            <p:ph type="sldNum" sz="quarter" idx="12"/>
          </p:nvPr>
        </p:nvSpPr>
        <p:spPr/>
        <p:txBody>
          <a:bodyPr/>
          <a:lstStyle/>
          <a:p>
            <a:fld id="{32D4B517-E49B-41B6-9DBC-23634E0F1CDC}" type="slidenum">
              <a:rPr lang="en-CA" smtClean="0"/>
              <a:pPr/>
              <a:t>17</a:t>
            </a:fld>
            <a:endParaRPr lang="en-CA" dirty="0"/>
          </a:p>
        </p:txBody>
      </p:sp>
    </p:spTree>
    <p:extLst>
      <p:ext uri="{BB962C8B-B14F-4D97-AF65-F5344CB8AC3E}">
        <p14:creationId xmlns:p14="http://schemas.microsoft.com/office/powerpoint/2010/main" val="2836195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3">
            <a:extLst>
              <a:ext uri="{FF2B5EF4-FFF2-40B4-BE49-F238E27FC236}">
                <a16:creationId xmlns:a16="http://schemas.microsoft.com/office/drawing/2014/main" id="{121AFA60-BD73-4ABB-8C2B-29367FAE5EB0}"/>
              </a:ext>
            </a:extLst>
          </p:cNvPr>
          <p:cNvSpPr>
            <a:spLocks noGrp="1"/>
          </p:cNvSpPr>
          <p:nvPr>
            <p:ph type="title"/>
          </p:nvPr>
        </p:nvSpPr>
        <p:spPr>
          <a:xfrm>
            <a:off x="515380" y="29245"/>
            <a:ext cx="7066090" cy="879475"/>
          </a:xfrm>
        </p:spPr>
        <p:txBody>
          <a:bodyPr>
            <a:normAutofit/>
          </a:bodyPr>
          <a:lstStyle/>
          <a:p>
            <a:pPr marL="0"/>
            <a:r>
              <a:rPr lang="en-CA" sz="2000" b="1" dirty="0">
                <a:solidFill>
                  <a:schemeClr val="tx1">
                    <a:lumMod val="65000"/>
                    <a:lumOff val="35000"/>
                  </a:schemeClr>
                </a:solidFill>
                <a:latin typeface="+mj-lt"/>
              </a:rPr>
              <a:t>Appendix 1: GC EA Framework</a:t>
            </a:r>
            <a:br>
              <a:rPr lang="en-US" sz="2000" b="1" dirty="0">
                <a:solidFill>
                  <a:schemeClr val="tx1">
                    <a:lumMod val="65000"/>
                    <a:lumOff val="35000"/>
                  </a:schemeClr>
                </a:solidFill>
                <a:latin typeface="+mj-lt"/>
              </a:rPr>
            </a:br>
            <a:r>
              <a:rPr lang="en-CA" sz="2000" dirty="0">
                <a:latin typeface="+mj-lt"/>
              </a:rPr>
              <a:t>Information Architecture – continued 2</a:t>
            </a:r>
          </a:p>
        </p:txBody>
      </p:sp>
      <p:graphicFrame>
        <p:nvGraphicFramePr>
          <p:cNvPr id="8" name="Table 7">
            <a:extLst>
              <a:ext uri="{FF2B5EF4-FFF2-40B4-BE49-F238E27FC236}">
                <a16:creationId xmlns:a16="http://schemas.microsoft.com/office/drawing/2014/main" id="{302B7242-2300-4CC5-9EA6-A5EBE6695E50}"/>
              </a:ext>
            </a:extLst>
          </p:cNvPr>
          <p:cNvGraphicFramePr>
            <a:graphicFrameLocks noGrp="1"/>
          </p:cNvGraphicFramePr>
          <p:nvPr>
            <p:extLst>
              <p:ext uri="{D42A27DB-BD31-4B8C-83A1-F6EECF244321}">
                <p14:modId xmlns:p14="http://schemas.microsoft.com/office/powerpoint/2010/main" val="200583797"/>
              </p:ext>
            </p:extLst>
          </p:nvPr>
        </p:nvGraphicFramePr>
        <p:xfrm>
          <a:off x="457200" y="967362"/>
          <a:ext cx="11213702" cy="5499828"/>
        </p:xfrm>
        <a:graphic>
          <a:graphicData uri="http://schemas.openxmlformats.org/drawingml/2006/table">
            <a:tbl>
              <a:tblPr firstRow="1">
                <a:tableStyleId>{5C22544A-7EE6-4342-B048-85BDC9FD1C3A}</a:tableStyleId>
              </a:tblPr>
              <a:tblGrid>
                <a:gridCol w="5141191">
                  <a:extLst>
                    <a:ext uri="{9D8B030D-6E8A-4147-A177-3AD203B41FA5}">
                      <a16:colId xmlns:a16="http://schemas.microsoft.com/office/drawing/2014/main" val="20000"/>
                    </a:ext>
                  </a:extLst>
                </a:gridCol>
                <a:gridCol w="6072511">
                  <a:extLst>
                    <a:ext uri="{9D8B030D-6E8A-4147-A177-3AD203B41FA5}">
                      <a16:colId xmlns:a16="http://schemas.microsoft.com/office/drawing/2014/main" val="20001"/>
                    </a:ext>
                  </a:extLst>
                </a:gridCol>
              </a:tblGrid>
              <a:tr h="504090">
                <a:tc>
                  <a:txBody>
                    <a:bodyPr/>
                    <a:lstStyle/>
                    <a:p>
                      <a:pPr marL="19628">
                        <a:tabLst>
                          <a:tab pos="228600" algn="l"/>
                        </a:tabLst>
                      </a:pPr>
                      <a:r>
                        <a:rPr lang="en-US" sz="1200" b="1" kern="1200" dirty="0">
                          <a:solidFill>
                            <a:schemeClr val="bg1"/>
                          </a:solidFill>
                          <a:latin typeface="+mn-lt"/>
                          <a:ea typeface="+mn-ea"/>
                          <a:cs typeface="Calibri"/>
                        </a:rPr>
                        <a:t>I-4. Design with privacy in mind for the collection, use and management of personal Information</a:t>
                      </a:r>
                      <a:endParaRPr lang="en-CA" sz="1200" b="1" kern="1200" dirty="0">
                        <a:solidFill>
                          <a:schemeClr val="bg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a:solidFill>
                            <a:schemeClr val="bg1"/>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452982">
                <a:tc>
                  <a:txBody>
                    <a:bodyPr/>
                    <a:lstStyle/>
                    <a:p>
                      <a:pPr marL="0" lvl="1" indent="0">
                        <a:buFont typeface="Wingdings" panose="05000000000000000000" pitchFamily="2" charset="2"/>
                        <a:buNone/>
                        <a:tabLst>
                          <a:tab pos="114300" algn="l"/>
                        </a:tabLst>
                      </a:pPr>
                      <a:r>
                        <a:rPr lang="en-US" sz="1100" kern="1200" dirty="0">
                          <a:solidFill>
                            <a:schemeClr val="dk1"/>
                          </a:solidFill>
                          <a:latin typeface="+mn-lt"/>
                          <a:ea typeface="+mn-ea"/>
                          <a:cs typeface="Calibri"/>
                        </a:rPr>
                        <a:t>Ensure alignment with guidance from appropriate institutional ATIP Office with respect to interpretation and application of the Privacy Act and related policy instruments</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52982">
                <a:tc>
                  <a:txBody>
                    <a:bodyPr/>
                    <a:lstStyle/>
                    <a:p>
                      <a:pPr marL="0" lvl="1" indent="0">
                        <a:buFont typeface="Wingdings" panose="05000000000000000000" pitchFamily="2" charset="2"/>
                        <a:buNone/>
                        <a:tabLst>
                          <a:tab pos="114300" algn="l"/>
                        </a:tabLst>
                      </a:pPr>
                      <a:r>
                        <a:rPr lang="en-US" sz="1100" kern="1200" dirty="0">
                          <a:solidFill>
                            <a:schemeClr val="dk1"/>
                          </a:solidFill>
                          <a:latin typeface="+mn-lt"/>
                          <a:ea typeface="+mn-ea"/>
                          <a:cs typeface="Calibri"/>
                        </a:rPr>
                        <a:t>Assess initiatives to determine if personal information will be collected, used, disclosed, retained, shared, and disposed</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0" indent="0" algn="l" defTabSz="914400" rtl="0" eaLnBrk="1" latinLnBrk="0" hangingPunct="1">
                        <a:buFont typeface="Wingdings" panose="05000000000000000000" pitchFamily="2" charset="2"/>
                        <a:buNone/>
                        <a:tabLst/>
                      </a:pPr>
                      <a:endParaRPr lang="en-US" sz="1100" kern="120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36878">
                <a:tc>
                  <a:txBody>
                    <a:bodyPr/>
                    <a:lstStyle/>
                    <a:p>
                      <a:pPr marL="0" lvl="1" indent="0">
                        <a:buFont typeface="Wingdings" panose="05000000000000000000" pitchFamily="2" charset="2"/>
                        <a:buNone/>
                        <a:tabLst>
                          <a:tab pos="114300" algn="l"/>
                        </a:tabLst>
                      </a:pPr>
                      <a:r>
                        <a:rPr lang="en-US" sz="1100" kern="1200" dirty="0">
                          <a:solidFill>
                            <a:schemeClr val="dk1"/>
                          </a:solidFill>
                          <a:latin typeface="+mn-lt"/>
                          <a:ea typeface="+mn-ea"/>
                          <a:cs typeface="Calibri"/>
                        </a:rPr>
                        <a:t>Only collect personal information if it directly relates to the operation of the programs or activities</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36878">
                <a:tc>
                  <a:txBody>
                    <a:bodyPr/>
                    <a:lstStyle/>
                    <a:p>
                      <a:pPr marL="0" lvl="1" indent="0">
                        <a:buFont typeface="Wingdings" panose="05000000000000000000" pitchFamily="2" charset="2"/>
                        <a:buNone/>
                        <a:tabLst>
                          <a:tab pos="114300" algn="l"/>
                        </a:tabLst>
                      </a:pPr>
                      <a:r>
                        <a:rPr lang="en-US" sz="1100" kern="1200" dirty="0">
                          <a:solidFill>
                            <a:schemeClr val="dk1"/>
                          </a:solidFill>
                          <a:latin typeface="+mn-lt"/>
                          <a:ea typeface="+mn-ea"/>
                          <a:cs typeface="Calibri"/>
                        </a:rPr>
                        <a:t>Notify individuals of the purpose for collection at the point of collection by including a privacy notice</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36878">
                <a:tc>
                  <a:txBody>
                    <a:bodyPr/>
                    <a:lstStyle/>
                    <a:p>
                      <a:pPr marL="0" lvl="1" indent="0">
                        <a:buFont typeface="Wingdings" panose="05000000000000000000" pitchFamily="2" charset="2"/>
                        <a:buNone/>
                        <a:tabLst>
                          <a:tab pos="114300" algn="l"/>
                        </a:tabLst>
                      </a:pPr>
                      <a:r>
                        <a:rPr lang="en-US" sz="1100" kern="1200" dirty="0">
                          <a:solidFill>
                            <a:schemeClr val="dk1"/>
                          </a:solidFill>
                          <a:latin typeface="+mn-lt"/>
                          <a:ea typeface="+mn-ea"/>
                          <a:cs typeface="Calibri"/>
                        </a:rPr>
                        <a:t>Personal information should be, wherever possible, collected directly from individuals but can be from other sources where permitted by the </a:t>
                      </a:r>
                      <a:r>
                        <a:rPr lang="en-US" sz="1100" i="1" kern="1200" dirty="0">
                          <a:solidFill>
                            <a:schemeClr val="dk1"/>
                          </a:solidFill>
                          <a:latin typeface="+mn-lt"/>
                          <a:ea typeface="+mn-ea"/>
                          <a:cs typeface="Calibri"/>
                        </a:rPr>
                        <a:t>Privacy Act</a:t>
                      </a:r>
                      <a:endParaRPr lang="en-CA" sz="1100" i="1"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436878">
                <a:tc>
                  <a:txBody>
                    <a:bodyPr/>
                    <a:lstStyle/>
                    <a:p>
                      <a:pPr marL="0" lvl="1" indent="0">
                        <a:buFont typeface="Wingdings" panose="05000000000000000000" pitchFamily="2" charset="2"/>
                        <a:buNone/>
                        <a:tabLst>
                          <a:tab pos="114300" algn="l"/>
                        </a:tabLst>
                      </a:pPr>
                      <a:r>
                        <a:rPr lang="en-US" sz="1100" kern="1200" dirty="0">
                          <a:solidFill>
                            <a:schemeClr val="dk1"/>
                          </a:solidFill>
                          <a:latin typeface="+mn-lt"/>
                          <a:ea typeface="+mn-ea"/>
                          <a:cs typeface="Calibri"/>
                        </a:rPr>
                        <a:t>Personal information must be available to facilitate Canadians’ right of access to and correction of government records</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74859894"/>
                  </a:ext>
                </a:extLst>
              </a:tr>
              <a:tr h="436878">
                <a:tc>
                  <a:txBody>
                    <a:bodyPr/>
                    <a:lstStyle/>
                    <a:p>
                      <a:pPr marL="0" lvl="1" indent="0">
                        <a:buFont typeface="Wingdings" panose="05000000000000000000" pitchFamily="2" charset="2"/>
                        <a:buNone/>
                        <a:tabLst>
                          <a:tab pos="114300" algn="l"/>
                        </a:tabLst>
                      </a:pPr>
                      <a:r>
                        <a:rPr lang="en-US" sz="1100" kern="1200" dirty="0">
                          <a:solidFill>
                            <a:schemeClr val="dk1"/>
                          </a:solidFill>
                          <a:latin typeface="+mn-lt"/>
                          <a:ea typeface="+mn-ea"/>
                          <a:cs typeface="Calibri"/>
                        </a:rPr>
                        <a:t>Design access controls into all processes and across all architectural layers from the earliest stages of design to limit the use and disclosure of personal information</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59815298"/>
                  </a:ext>
                </a:extLst>
              </a:tr>
              <a:tr h="436878">
                <a:tc>
                  <a:txBody>
                    <a:bodyPr/>
                    <a:lstStyle/>
                    <a:p>
                      <a:pPr marL="0" lvl="1" indent="0">
                        <a:buFont typeface="Wingdings" panose="05000000000000000000" pitchFamily="2" charset="2"/>
                        <a:buNone/>
                        <a:tabLst>
                          <a:tab pos="114300" algn="l"/>
                        </a:tabLst>
                      </a:pPr>
                      <a:r>
                        <a:rPr lang="en-US" sz="1100" kern="1200" dirty="0">
                          <a:solidFill>
                            <a:schemeClr val="dk1"/>
                          </a:solidFill>
                          <a:latin typeface="+mn-lt"/>
                          <a:ea typeface="+mn-ea"/>
                          <a:cs typeface="Calibri"/>
                        </a:rPr>
                        <a:t>Design processes so personal information remains accurate, up-to-date and as complete as possible, and can be corrected if required</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11870701"/>
                  </a:ext>
                </a:extLst>
              </a:tr>
              <a:tr h="268848">
                <a:tc>
                  <a:txBody>
                    <a:bodyPr/>
                    <a:lstStyle/>
                    <a:p>
                      <a:pPr marL="0" lvl="1" indent="0">
                        <a:buFont typeface="Wingdings" panose="05000000000000000000" pitchFamily="2" charset="2"/>
                        <a:buNone/>
                        <a:tabLst>
                          <a:tab pos="114300" algn="l"/>
                        </a:tabLst>
                      </a:pPr>
                      <a:r>
                        <a:rPr lang="en-US" sz="1100" kern="1200" dirty="0">
                          <a:solidFill>
                            <a:schemeClr val="dk1"/>
                          </a:solidFill>
                          <a:latin typeface="+mn-lt"/>
                          <a:ea typeface="+mn-ea"/>
                          <a:cs typeface="Calibri"/>
                        </a:rPr>
                        <a:t>De-identification techniques should be considered prior to sharing personal information</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6683203"/>
                  </a:ext>
                </a:extLst>
              </a:tr>
              <a:tr h="604908">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en-US" sz="1100" kern="1200" dirty="0">
                          <a:solidFill>
                            <a:schemeClr val="dk1"/>
                          </a:solidFill>
                          <a:effectLst/>
                          <a:latin typeface="+mn-lt"/>
                          <a:ea typeface="+mn-ea"/>
                          <a:cs typeface="+mn-cs"/>
                        </a:rPr>
                        <a:t>In collaboration with appropriate institutional ATIP Office, determine if a Privacy Impact Assessment (PIA) is required to identify and mitigate privacy risks for new or substantially modified programs that impact the privacy of individuals</a:t>
                      </a:r>
                      <a:endParaRPr lang="en-CA" sz="1100" kern="1200" dirty="0">
                        <a:solidFill>
                          <a:schemeClr val="dk1"/>
                        </a:solidFill>
                        <a:effectLst/>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54823960"/>
                  </a:ext>
                </a:extLst>
              </a:tr>
              <a:tr h="436878">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en-US" sz="1100" kern="1200" dirty="0">
                          <a:solidFill>
                            <a:schemeClr val="dk1"/>
                          </a:solidFill>
                          <a:effectLst/>
                          <a:latin typeface="+mn-lt"/>
                          <a:ea typeface="+mn-ea"/>
                          <a:cs typeface="+mn-cs"/>
                        </a:rPr>
                        <a:t>Establish procedures to identify and address privacy breaches so they can be reported quickly and responded to efficiently to appropriate institutional ATIP Office</a:t>
                      </a:r>
                      <a:endParaRPr lang="en-CA" sz="1100" kern="1200" dirty="0">
                        <a:solidFill>
                          <a:schemeClr val="dk1"/>
                        </a:solidFill>
                        <a:effectLst/>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71933268"/>
                  </a:ext>
                </a:extLst>
              </a:tr>
            </a:tbl>
          </a:graphicData>
        </a:graphic>
      </p:graphicFrame>
      <p:pic>
        <p:nvPicPr>
          <p:cNvPr id="7" name="Picture 6">
            <a:extLst>
              <a:ext uri="{FF2B5EF4-FFF2-40B4-BE49-F238E27FC236}">
                <a16:creationId xmlns:a16="http://schemas.microsoft.com/office/drawing/2014/main" id="{9A01E7AA-8983-4FA7-AB08-C551564DAC2A}"/>
              </a:ext>
              <a:ext uri="{C183D7F6-B498-43B3-948B-1728B52AA6E4}">
                <adec:decorative xmlns:adec="http://schemas.microsoft.com/office/drawing/2017/decorative" val="1"/>
              </a:ext>
            </a:extLst>
          </p:cNvPr>
          <p:cNvPicPr>
            <a:picLocks noChangeAspect="1"/>
          </p:cNvPicPr>
          <p:nvPr>
            <p:custDataLst>
              <p:tags r:id="rId1"/>
            </p:custDataLst>
          </p:nvPr>
        </p:nvPicPr>
        <p:blipFill>
          <a:blip r:embed="rId4"/>
          <a:stretch>
            <a:fillRect/>
          </a:stretch>
        </p:blipFill>
        <p:spPr>
          <a:xfrm>
            <a:off x="6708068" y="224644"/>
            <a:ext cx="623496" cy="439192"/>
          </a:xfrm>
          <a:prstGeom prst="rect">
            <a:avLst/>
          </a:prstGeom>
        </p:spPr>
      </p:pic>
      <p:sp>
        <p:nvSpPr>
          <p:cNvPr id="3" name="Slide Number Placeholder 2">
            <a:extLst>
              <a:ext uri="{FF2B5EF4-FFF2-40B4-BE49-F238E27FC236}">
                <a16:creationId xmlns:a16="http://schemas.microsoft.com/office/drawing/2014/main" id="{D4F2E8D2-84CE-08D0-93B9-45A72AEE9C6A}"/>
              </a:ext>
            </a:extLst>
          </p:cNvPr>
          <p:cNvSpPr>
            <a:spLocks noGrp="1"/>
          </p:cNvSpPr>
          <p:nvPr>
            <p:ph type="sldNum" sz="quarter" idx="12"/>
          </p:nvPr>
        </p:nvSpPr>
        <p:spPr/>
        <p:txBody>
          <a:bodyPr/>
          <a:lstStyle/>
          <a:p>
            <a:fld id="{32D4B517-E49B-41B6-9DBC-23634E0F1CDC}" type="slidenum">
              <a:rPr lang="en-CA" smtClean="0"/>
              <a:pPr/>
              <a:t>18</a:t>
            </a:fld>
            <a:endParaRPr lang="en-CA" dirty="0"/>
          </a:p>
        </p:txBody>
      </p:sp>
    </p:spTree>
    <p:extLst>
      <p:ext uri="{BB962C8B-B14F-4D97-AF65-F5344CB8AC3E}">
        <p14:creationId xmlns:p14="http://schemas.microsoft.com/office/powerpoint/2010/main" val="1260330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3">
            <a:extLst>
              <a:ext uri="{FF2B5EF4-FFF2-40B4-BE49-F238E27FC236}">
                <a16:creationId xmlns:a16="http://schemas.microsoft.com/office/drawing/2014/main" id="{6B7BFC57-5073-4839-9635-A8588617E195}"/>
              </a:ext>
            </a:extLst>
          </p:cNvPr>
          <p:cNvSpPr>
            <a:spLocks noGrp="1"/>
          </p:cNvSpPr>
          <p:nvPr>
            <p:ph type="title"/>
          </p:nvPr>
        </p:nvSpPr>
        <p:spPr>
          <a:xfrm>
            <a:off x="525821" y="30832"/>
            <a:ext cx="7010339" cy="877888"/>
          </a:xfrm>
        </p:spPr>
        <p:txBody>
          <a:bodyPr>
            <a:normAutofit/>
          </a:bodyPr>
          <a:lstStyle/>
          <a:p>
            <a:pPr marL="0"/>
            <a:r>
              <a:rPr lang="en-CA" sz="2000" b="1" dirty="0">
                <a:solidFill>
                  <a:schemeClr val="tx1">
                    <a:lumMod val="65000"/>
                    <a:lumOff val="35000"/>
                  </a:schemeClr>
                </a:solidFill>
                <a:latin typeface="+mj-lt"/>
              </a:rPr>
              <a:t>Appendix 1: GC EA Framework</a:t>
            </a:r>
            <a:br>
              <a:rPr lang="en-US" sz="2000" b="1" dirty="0">
                <a:solidFill>
                  <a:schemeClr val="tx1">
                    <a:lumMod val="65000"/>
                    <a:lumOff val="35000"/>
                  </a:schemeClr>
                </a:solidFill>
                <a:latin typeface="+mj-lt"/>
              </a:rPr>
            </a:br>
            <a:r>
              <a:rPr lang="en-CA" sz="2000" dirty="0">
                <a:latin typeface="+mj-lt"/>
              </a:rPr>
              <a:t>Application Architecture</a:t>
            </a:r>
          </a:p>
        </p:txBody>
      </p:sp>
      <p:pic>
        <p:nvPicPr>
          <p:cNvPr id="9" name="Picture 8">
            <a:extLst>
              <a:ext uri="{C183D7F6-B498-43B3-948B-1728B52AA6E4}">
                <adec:decorative xmlns:adec="http://schemas.microsoft.com/office/drawing/2017/decorative" val="1"/>
              </a:ext>
            </a:extLst>
          </p:cNvPr>
          <p:cNvPicPr>
            <a:picLocks noChangeAspect="1"/>
          </p:cNvPicPr>
          <p:nvPr>
            <p:custDataLst>
              <p:tags r:id="rId1"/>
            </p:custDataLst>
          </p:nvPr>
        </p:nvPicPr>
        <p:blipFill>
          <a:blip r:embed="rId4"/>
          <a:stretch>
            <a:fillRect/>
          </a:stretch>
        </p:blipFill>
        <p:spPr>
          <a:xfrm>
            <a:off x="6852084" y="216818"/>
            <a:ext cx="641100" cy="508722"/>
          </a:xfrm>
          <a:prstGeom prst="rect">
            <a:avLst/>
          </a:prstGeom>
        </p:spPr>
      </p:pic>
      <p:sp>
        <p:nvSpPr>
          <p:cNvPr id="10" name="Content Placeholder 2">
            <a:extLst>
              <a:ext uri="{FF2B5EF4-FFF2-40B4-BE49-F238E27FC236}">
                <a16:creationId xmlns:a16="http://schemas.microsoft.com/office/drawing/2014/main" id="{55C29658-CE80-4282-909B-AEB4C20233C7}"/>
              </a:ext>
            </a:extLst>
          </p:cNvPr>
          <p:cNvSpPr>
            <a:spLocks noGrp="1"/>
          </p:cNvSpPr>
          <p:nvPr>
            <p:ph idx="10"/>
          </p:nvPr>
        </p:nvSpPr>
        <p:spPr>
          <a:xfrm>
            <a:off x="457200" y="1094706"/>
            <a:ext cx="11201400" cy="966142"/>
          </a:xfrm>
        </p:spPr>
        <p:txBody>
          <a:bodyPr/>
          <a:lstStyle/>
          <a:p>
            <a:r>
              <a:rPr lang="en-US" sz="1400" dirty="0"/>
              <a:t>Application architecture practices must evolve significantly for the successful implementation of the GC Enterprise Ecosystem Target Architecture. Transitioning from legacy systems based on monolithic architectures to architectures that oriented around business services and based on re useable components implementing business capabilities, is a major shift. Interoperability becomes a key element, and the number of stakeholders that must be considered increases.</a:t>
            </a:r>
            <a:endParaRPr lang="en-CA" sz="1000" dirty="0"/>
          </a:p>
        </p:txBody>
      </p:sp>
      <p:graphicFrame>
        <p:nvGraphicFramePr>
          <p:cNvPr id="11" name="Table 10"/>
          <p:cNvGraphicFramePr>
            <a:graphicFrameLocks noGrp="1"/>
          </p:cNvGraphicFramePr>
          <p:nvPr>
            <p:extLst>
              <p:ext uri="{D42A27DB-BD31-4B8C-83A1-F6EECF244321}">
                <p14:modId xmlns:p14="http://schemas.microsoft.com/office/powerpoint/2010/main" val="313898441"/>
              </p:ext>
            </p:extLst>
          </p:nvPr>
        </p:nvGraphicFramePr>
        <p:xfrm>
          <a:off x="457200" y="2096852"/>
          <a:ext cx="11187829" cy="4439189"/>
        </p:xfrm>
        <a:graphic>
          <a:graphicData uri="http://schemas.openxmlformats.org/drawingml/2006/table">
            <a:tbl>
              <a:tblPr firstRow="1">
                <a:tableStyleId>{5C22544A-7EE6-4342-B048-85BDC9FD1C3A}</a:tableStyleId>
              </a:tblPr>
              <a:tblGrid>
                <a:gridCol w="4644711">
                  <a:extLst>
                    <a:ext uri="{9D8B030D-6E8A-4147-A177-3AD203B41FA5}">
                      <a16:colId xmlns:a16="http://schemas.microsoft.com/office/drawing/2014/main" val="20000"/>
                    </a:ext>
                  </a:extLst>
                </a:gridCol>
                <a:gridCol w="6543118">
                  <a:extLst>
                    <a:ext uri="{9D8B030D-6E8A-4147-A177-3AD203B41FA5}">
                      <a16:colId xmlns:a16="http://schemas.microsoft.com/office/drawing/2014/main" val="20001"/>
                    </a:ext>
                  </a:extLst>
                </a:gridCol>
              </a:tblGrid>
              <a:tr h="288032">
                <a:tc>
                  <a:txBody>
                    <a:bodyPr/>
                    <a:lstStyle/>
                    <a:p>
                      <a:pPr lvl="0"/>
                      <a:r>
                        <a:rPr lang="en-US" sz="1200" b="1" kern="1200" spc="-3" dirty="0">
                          <a:solidFill>
                            <a:schemeClr val="bg1"/>
                          </a:solidFill>
                          <a:latin typeface="+mn-lt"/>
                          <a:ea typeface="+mn-ea"/>
                          <a:cs typeface="Calibri"/>
                        </a:rPr>
                        <a:t>A-1. Use open source solutions hosted in public cloud</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a:solidFill>
                            <a:schemeClr val="bg1"/>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393084">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100" b="0" kern="1200" spc="-3" dirty="0">
                          <a:solidFill>
                            <a:prstClr val="black"/>
                          </a:solidFill>
                          <a:latin typeface="+mn-lt"/>
                          <a:ea typeface="+mn-ea"/>
                          <a:cs typeface="Calibri"/>
                        </a:rPr>
                        <a:t>Select existing solutions that can be reused over custom built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93084">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100" b="0" kern="1200" spc="-3" dirty="0">
                          <a:solidFill>
                            <a:prstClr val="black"/>
                          </a:solidFill>
                          <a:latin typeface="+mn-lt"/>
                          <a:ea typeface="+mn-ea"/>
                          <a:cs typeface="Calibri"/>
                        </a:rPr>
                        <a:t>Contribute all improvements back to the communities</a:t>
                      </a:r>
                      <a:endParaRPr lang="en-US" sz="1100" b="0" kern="1200" spc="-3" noProof="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93084">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en-US" sz="1100" b="0" kern="1200" spc="-3" dirty="0">
                          <a:solidFill>
                            <a:prstClr val="black"/>
                          </a:solidFill>
                          <a:latin typeface="+mn-lt"/>
                          <a:ea typeface="+mn-ea"/>
                          <a:cs typeface="Calibri"/>
                        </a:rPr>
                        <a:t>Register open source software to the Open Resource Exchange</a:t>
                      </a:r>
                      <a:endParaRPr lang="en-CA" sz="1100" b="0" kern="1200" spc="-3" noProof="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93443">
                <a:tc>
                  <a:txBody>
                    <a:bodyPr/>
                    <a:lstStyle/>
                    <a:p>
                      <a:pPr lvl="0"/>
                      <a:r>
                        <a:rPr lang="en-US" sz="1200" b="1" kern="1200" spc="-3" dirty="0">
                          <a:solidFill>
                            <a:schemeClr val="bg1"/>
                          </a:solidFill>
                          <a:latin typeface="+mn-lt"/>
                          <a:ea typeface="+mn-ea"/>
                          <a:cs typeface="Calibri"/>
                        </a:rPr>
                        <a:t>A-2. Use software as a service (SaaS) hosted in public cloud</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1"/>
                    </a:solidFill>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a:solidFill>
                            <a:schemeClr val="bg1"/>
                          </a:solidFill>
                          <a:cs typeface="Calibri"/>
                        </a:rPr>
                        <a:t>HOW will this be achieved?</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3494418393"/>
                  </a:ext>
                </a:extLst>
              </a:tr>
              <a:tr h="393084">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100" b="0" kern="1200" spc="-3" dirty="0">
                          <a:solidFill>
                            <a:prstClr val="black"/>
                          </a:solidFill>
                          <a:latin typeface="+mn-lt"/>
                          <a:ea typeface="+mn-ea"/>
                          <a:cs typeface="Calibri"/>
                        </a:rPr>
                        <a:t>Choose SaaS that best fit for purpose based on alignment with SaaS capabilities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65892891"/>
                  </a:ext>
                </a:extLst>
              </a:tr>
              <a:tr h="393084">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100" b="0" kern="1200" spc="-3" dirty="0">
                          <a:solidFill>
                            <a:prstClr val="black"/>
                          </a:solidFill>
                          <a:latin typeface="+mn-lt"/>
                          <a:ea typeface="+mn-ea"/>
                          <a:cs typeface="Calibri"/>
                        </a:rPr>
                        <a:t>Choose a SaaS solution that is extendable</a:t>
                      </a:r>
                      <a:endParaRPr lang="en-US" sz="1100" b="0" kern="1200" spc="-3" noProof="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31534904"/>
                  </a:ext>
                </a:extLst>
              </a:tr>
              <a:tr h="393084">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en-US" sz="1100" b="0" kern="1200" spc="-3" dirty="0">
                          <a:solidFill>
                            <a:prstClr val="black"/>
                          </a:solidFill>
                          <a:latin typeface="+mn-lt"/>
                          <a:ea typeface="+mn-ea"/>
                          <a:cs typeface="Calibri"/>
                        </a:rPr>
                        <a:t>Configure SaaS and if customization is necessary extend as open source modules</a:t>
                      </a:r>
                      <a:endParaRPr lang="en-CA" sz="1100" b="0" kern="1200" spc="-3" noProof="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00921712"/>
                  </a:ext>
                </a:extLst>
              </a:tr>
              <a:tr h="286322">
                <a:tc>
                  <a:txBody>
                    <a:bodyPr/>
                    <a:lstStyle/>
                    <a:p>
                      <a:pPr lvl="0"/>
                      <a:r>
                        <a:rPr lang="en-US" sz="1200" b="1" kern="1200" spc="-3" dirty="0">
                          <a:solidFill>
                            <a:schemeClr val="bg1"/>
                          </a:solidFill>
                          <a:latin typeface="+mn-lt"/>
                          <a:ea typeface="+mn-ea"/>
                          <a:cs typeface="Calibri"/>
                        </a:rPr>
                        <a:t>A-3. Design for Interoperability</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1"/>
                    </a:solidFill>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a:solidFill>
                            <a:schemeClr val="bg1"/>
                          </a:solidFill>
                          <a:cs typeface="Calibri"/>
                        </a:rPr>
                        <a:t>HOW will this be achieved?</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809419571"/>
                  </a:ext>
                </a:extLst>
              </a:tr>
              <a:tr h="393084">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100" b="0" kern="1200" spc="-3" dirty="0">
                          <a:solidFill>
                            <a:prstClr val="black"/>
                          </a:solidFill>
                          <a:latin typeface="+mn-lt"/>
                          <a:ea typeface="+mn-ea"/>
                          <a:cs typeface="Calibri"/>
                        </a:rPr>
                        <a:t>Design systems as highly modular and loosely coupled services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2370773"/>
                  </a:ext>
                </a:extLst>
              </a:tr>
              <a:tr h="393084">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100" b="0" kern="1200" spc="-3" noProof="0" dirty="0">
                          <a:solidFill>
                            <a:prstClr val="black"/>
                          </a:solidFill>
                          <a:latin typeface="+mn-lt"/>
                          <a:ea typeface="+mn-ea"/>
                          <a:cs typeface="Calibri"/>
                        </a:rPr>
                        <a:t>Expose services, including existing ones, through APIs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861303"/>
                  </a:ext>
                </a:extLst>
              </a:tr>
              <a:tr h="393084">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en-US" sz="1100" b="0" kern="1200" spc="-3" dirty="0">
                          <a:solidFill>
                            <a:prstClr val="black"/>
                          </a:solidFill>
                          <a:latin typeface="+mn-lt"/>
                          <a:ea typeface="+mn-ea"/>
                          <a:cs typeface="Calibri"/>
                        </a:rPr>
                        <a:t>Make the APIs discoverable to the appropriate stakeholders</a:t>
                      </a:r>
                      <a:endParaRPr lang="en-CA" sz="1100" b="0" kern="1200" spc="-3" noProof="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6376244"/>
                  </a:ext>
                </a:extLst>
              </a:tr>
            </a:tbl>
          </a:graphicData>
        </a:graphic>
      </p:graphicFrame>
      <p:sp>
        <p:nvSpPr>
          <p:cNvPr id="3" name="Slide Number Placeholder 2">
            <a:extLst>
              <a:ext uri="{FF2B5EF4-FFF2-40B4-BE49-F238E27FC236}">
                <a16:creationId xmlns:a16="http://schemas.microsoft.com/office/drawing/2014/main" id="{9B6B79EA-E56E-F94B-6C56-8E58D2CC2083}"/>
              </a:ext>
            </a:extLst>
          </p:cNvPr>
          <p:cNvSpPr>
            <a:spLocks noGrp="1"/>
          </p:cNvSpPr>
          <p:nvPr>
            <p:ph type="sldNum" sz="quarter" idx="12"/>
          </p:nvPr>
        </p:nvSpPr>
        <p:spPr/>
        <p:txBody>
          <a:bodyPr/>
          <a:lstStyle/>
          <a:p>
            <a:fld id="{32D4B517-E49B-41B6-9DBC-23634E0F1CDC}" type="slidenum">
              <a:rPr lang="en-CA" smtClean="0"/>
              <a:pPr/>
              <a:t>19</a:t>
            </a:fld>
            <a:endParaRPr lang="en-CA" dirty="0"/>
          </a:p>
        </p:txBody>
      </p:sp>
    </p:spTree>
    <p:extLst>
      <p:ext uri="{BB962C8B-B14F-4D97-AF65-F5344CB8AC3E}">
        <p14:creationId xmlns:p14="http://schemas.microsoft.com/office/powerpoint/2010/main" val="2167277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37BDA08-EDF5-431C-A264-B8015EB40FC1}"/>
              </a:ext>
            </a:extLst>
          </p:cNvPr>
          <p:cNvSpPr/>
          <p:nvPr/>
        </p:nvSpPr>
        <p:spPr>
          <a:xfrm>
            <a:off x="457200" y="1374775"/>
            <a:ext cx="11201400" cy="2578929"/>
          </a:xfrm>
          <a:prstGeom prst="rect">
            <a:avLst/>
          </a:prstGeom>
          <a:noFill/>
        </p:spPr>
        <p:style>
          <a:lnRef idx="2">
            <a:schemeClr val="accent6">
              <a:shade val="50000"/>
            </a:schemeClr>
          </a:lnRef>
          <a:fillRef idx="1">
            <a:schemeClr val="accent6"/>
          </a:fillRef>
          <a:effectRef idx="0">
            <a:schemeClr val="accent6"/>
          </a:effectRef>
          <a:fontRef idx="minor">
            <a:schemeClr val="lt1"/>
          </a:fontRef>
        </p:style>
        <p:txBody>
          <a:bodyPr tIns="91440" bIns="91440" rtlCol="0" anchor="t"/>
          <a:lstStyle/>
          <a:p>
            <a:r>
              <a:rPr lang="en-US" sz="2400" dirty="0">
                <a:solidFill>
                  <a:schemeClr val="tx2"/>
                </a:solidFill>
              </a:rPr>
              <a:t>The purpose of this presentation is to seek (initial/follow-up/final) GC EARB </a:t>
            </a:r>
            <a:r>
              <a:rPr lang="en-US" sz="2400" b="1" dirty="0">
                <a:solidFill>
                  <a:schemeClr val="tx2"/>
                </a:solidFill>
              </a:rPr>
              <a:t>endorsement</a:t>
            </a:r>
            <a:r>
              <a:rPr lang="en-US" sz="2400" dirty="0">
                <a:solidFill>
                  <a:schemeClr val="tx2"/>
                </a:solidFill>
              </a:rPr>
              <a:t> of the (conceptual/interim/target) architecture for the (department name) – (digital initiative name) solution.</a:t>
            </a:r>
          </a:p>
          <a:p>
            <a:endParaRPr lang="en-US" sz="2400" dirty="0">
              <a:solidFill>
                <a:schemeClr val="tx2"/>
              </a:solidFill>
            </a:endParaRPr>
          </a:p>
          <a:p>
            <a:r>
              <a:rPr lang="en-US" sz="2400" dirty="0">
                <a:solidFill>
                  <a:schemeClr val="tx2"/>
                </a:solidFill>
              </a:rPr>
              <a:t>(Please indicate if this is “in support of an upcoming TB Submission.”)</a:t>
            </a:r>
          </a:p>
        </p:txBody>
      </p:sp>
      <p:sp>
        <p:nvSpPr>
          <p:cNvPr id="8" name="Title 5"/>
          <p:cNvSpPr>
            <a:spLocks noGrp="1"/>
          </p:cNvSpPr>
          <p:nvPr>
            <p:ph type="title"/>
          </p:nvPr>
        </p:nvSpPr>
        <p:spPr>
          <a:xfrm>
            <a:off x="457200" y="76200"/>
            <a:ext cx="5432982" cy="878670"/>
          </a:xfrm>
        </p:spPr>
        <p:txBody>
          <a:bodyPr/>
          <a:lstStyle/>
          <a:p>
            <a:r>
              <a:rPr lang="en-CA" dirty="0"/>
              <a:t>Purpose of GC EARB Session</a:t>
            </a:r>
          </a:p>
        </p:txBody>
      </p:sp>
      <p:sp>
        <p:nvSpPr>
          <p:cNvPr id="7" name="Content Placeholder 12">
            <a:extLst>
              <a:ext uri="{FF2B5EF4-FFF2-40B4-BE49-F238E27FC236}">
                <a16:creationId xmlns:a16="http://schemas.microsoft.com/office/drawing/2014/main" id="{29728961-CBFE-41F6-9E06-B417C69993C9}"/>
              </a:ext>
            </a:extLst>
          </p:cNvPr>
          <p:cNvSpPr txBox="1">
            <a:spLocks/>
          </p:cNvSpPr>
          <p:nvPr/>
        </p:nvSpPr>
        <p:spPr>
          <a:xfrm>
            <a:off x="457200" y="4473116"/>
            <a:ext cx="11201400" cy="1553394"/>
          </a:xfrm>
          <a:prstGeom prst="rect">
            <a:avLst/>
          </a:prstGeom>
          <a:ln w="19050">
            <a:solidFill>
              <a:schemeClr val="bg1">
                <a:lumMod val="75000"/>
              </a:schemeClr>
            </a:solidFill>
            <a:prstDash val="lgDash"/>
          </a:ln>
        </p:spPr>
        <p:txBody>
          <a:bodyPr lIns="91440" tIns="91440" rIns="91440" bIns="91440"/>
          <a:lstStyle>
            <a:lvl1pPr marL="0" indent="0" algn="l" defTabSz="914400" rtl="0" eaLnBrk="1" latinLnBrk="0" hangingPunct="1">
              <a:spcBef>
                <a:spcPct val="20000"/>
              </a:spcBef>
              <a:buFont typeface="Arial" panose="020B0604020202020204" pitchFamily="34" charset="0"/>
              <a:buNone/>
              <a:defRPr sz="2200" kern="1200">
                <a:solidFill>
                  <a:srgbClr val="004D7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rgbClr val="004D7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rgbClr val="004D7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rgbClr val="004D71"/>
                </a:solidFill>
                <a:latin typeface="Calibri" panose="020F0502020204030204" pitchFamily="34" charset="0"/>
                <a:ea typeface="+mn-ea"/>
                <a:cs typeface="+mn-cs"/>
              </a:defRPr>
            </a:lvl4pPr>
            <a:lvl5pPr marL="0" indent="1255713" algn="l" defTabSz="914400" rtl="0" eaLnBrk="1" latinLnBrk="0" hangingPunct="1">
              <a:spcBef>
                <a:spcPct val="20000"/>
              </a:spcBef>
              <a:buFont typeface="Arial" panose="020B0604020202020204" pitchFamily="34" charset="0"/>
              <a:buChar char="»"/>
              <a:defRPr sz="1400" kern="1200">
                <a:solidFill>
                  <a:srgbClr val="004D7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200" dirty="0">
                <a:latin typeface="Aharoni" panose="02010803020104030203" pitchFamily="2" charset="-79"/>
                <a:cs typeface="Aharoni" panose="02010803020104030203" pitchFamily="2" charset="-79"/>
              </a:rPr>
              <a:t>IF for Follow-up:</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Past GC EARB date: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Condition(s): </a:t>
            </a:r>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 </a:t>
            </a:r>
          </a:p>
          <a:p>
            <a:endParaRPr lang="en-US" dirty="0"/>
          </a:p>
        </p:txBody>
      </p:sp>
      <p:sp>
        <p:nvSpPr>
          <p:cNvPr id="4" name="Slide Number Placeholder 3">
            <a:extLst>
              <a:ext uri="{FF2B5EF4-FFF2-40B4-BE49-F238E27FC236}">
                <a16:creationId xmlns:a16="http://schemas.microsoft.com/office/drawing/2014/main" id="{788412D3-1A0C-0DC3-BAAB-48E0C65A644A}"/>
              </a:ext>
            </a:extLst>
          </p:cNvPr>
          <p:cNvSpPr>
            <a:spLocks noGrp="1"/>
          </p:cNvSpPr>
          <p:nvPr>
            <p:ph type="sldNum" sz="quarter" idx="12"/>
          </p:nvPr>
        </p:nvSpPr>
        <p:spPr/>
        <p:txBody>
          <a:bodyPr/>
          <a:lstStyle/>
          <a:p>
            <a:fld id="{32D4B517-E49B-41B6-9DBC-23634E0F1CDC}" type="slidenum">
              <a:rPr lang="en-CA" smtClean="0"/>
              <a:pPr/>
              <a:t>2</a:t>
            </a:fld>
            <a:endParaRPr lang="en-CA" dirty="0"/>
          </a:p>
        </p:txBody>
      </p:sp>
    </p:spTree>
    <p:extLst>
      <p:ext uri="{BB962C8B-B14F-4D97-AF65-F5344CB8AC3E}">
        <p14:creationId xmlns:p14="http://schemas.microsoft.com/office/powerpoint/2010/main" val="99626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3">
            <a:extLst>
              <a:ext uri="{FF2B5EF4-FFF2-40B4-BE49-F238E27FC236}">
                <a16:creationId xmlns:a16="http://schemas.microsoft.com/office/drawing/2014/main" id="{86B77B1C-5E34-4830-BFA0-3A9028A7C9E0}"/>
              </a:ext>
            </a:extLst>
          </p:cNvPr>
          <p:cNvSpPr>
            <a:spLocks noGrp="1"/>
          </p:cNvSpPr>
          <p:nvPr>
            <p:ph type="title"/>
          </p:nvPr>
        </p:nvSpPr>
        <p:spPr>
          <a:xfrm>
            <a:off x="515380" y="30833"/>
            <a:ext cx="7008593" cy="877887"/>
          </a:xfrm>
        </p:spPr>
        <p:txBody>
          <a:bodyPr>
            <a:normAutofit/>
          </a:bodyPr>
          <a:lstStyle/>
          <a:p>
            <a:pPr marL="0"/>
            <a:r>
              <a:rPr lang="en-CA" sz="2000" b="1" dirty="0">
                <a:solidFill>
                  <a:schemeClr val="tx1">
                    <a:lumMod val="65000"/>
                    <a:lumOff val="35000"/>
                  </a:schemeClr>
                </a:solidFill>
                <a:latin typeface="+mj-lt"/>
              </a:rPr>
              <a:t>Appendix 1: GC EA Framework</a:t>
            </a:r>
            <a:br>
              <a:rPr lang="en-US" sz="2000" b="1" dirty="0">
                <a:solidFill>
                  <a:schemeClr val="tx1">
                    <a:lumMod val="65000"/>
                    <a:lumOff val="35000"/>
                  </a:schemeClr>
                </a:solidFill>
                <a:latin typeface="+mj-lt"/>
              </a:rPr>
            </a:br>
            <a:r>
              <a:rPr lang="en-CA" sz="2000" dirty="0">
                <a:latin typeface="+mj-lt"/>
              </a:rPr>
              <a:t>Technology Architecture</a:t>
            </a:r>
          </a:p>
        </p:txBody>
      </p:sp>
      <p:pic>
        <p:nvPicPr>
          <p:cNvPr id="10" name="Picture 9">
            <a:extLst>
              <a:ext uri="{C183D7F6-B498-43B3-948B-1728B52AA6E4}">
                <adec:decorative xmlns:adec="http://schemas.microsoft.com/office/drawing/2017/decorative" val="1"/>
              </a:ext>
            </a:extLst>
          </p:cNvPr>
          <p:cNvPicPr>
            <a:picLocks noChangeAspect="1"/>
          </p:cNvPicPr>
          <p:nvPr>
            <p:custDataLst>
              <p:tags r:id="rId1"/>
            </p:custDataLst>
          </p:nvPr>
        </p:nvPicPr>
        <p:blipFill>
          <a:blip r:embed="rId4"/>
          <a:stretch>
            <a:fillRect/>
          </a:stretch>
        </p:blipFill>
        <p:spPr>
          <a:xfrm>
            <a:off x="6793542" y="254490"/>
            <a:ext cx="757972" cy="446864"/>
          </a:xfrm>
          <a:prstGeom prst="rect">
            <a:avLst/>
          </a:prstGeom>
        </p:spPr>
      </p:pic>
      <p:sp>
        <p:nvSpPr>
          <p:cNvPr id="12" name="Content Placeholder 2">
            <a:extLst>
              <a:ext uri="{FF2B5EF4-FFF2-40B4-BE49-F238E27FC236}">
                <a16:creationId xmlns:a16="http://schemas.microsoft.com/office/drawing/2014/main" id="{AC9A2CD2-75A5-41E9-A643-E831A954A33B}"/>
              </a:ext>
            </a:extLst>
          </p:cNvPr>
          <p:cNvSpPr>
            <a:spLocks noGrp="1"/>
          </p:cNvSpPr>
          <p:nvPr>
            <p:ph idx="10"/>
          </p:nvPr>
        </p:nvSpPr>
        <p:spPr>
          <a:xfrm>
            <a:off x="457200" y="1132379"/>
            <a:ext cx="11201400" cy="820458"/>
          </a:xfrm>
        </p:spPr>
        <p:txBody>
          <a:bodyPr/>
          <a:lstStyle/>
          <a:p>
            <a:r>
              <a:rPr lang="en-US" sz="1400" dirty="0"/>
              <a:t>Technology architecture is an important enabler of highly available and adaptable solutions that must be aligned with the chosen application architecture. Cloud adoption provides many potential advantages by mitigating the logistical constraints that often negatively impacted legacy solutions hosted “on premises.” However, the application architecture must be able to enable these advantages.</a:t>
            </a:r>
            <a:endParaRPr lang="en-CA" sz="600" dirty="0"/>
          </a:p>
        </p:txBody>
      </p:sp>
      <p:graphicFrame>
        <p:nvGraphicFramePr>
          <p:cNvPr id="8" name="Table 7"/>
          <p:cNvGraphicFramePr>
            <a:graphicFrameLocks noGrp="1"/>
          </p:cNvGraphicFramePr>
          <p:nvPr>
            <p:extLst>
              <p:ext uri="{D42A27DB-BD31-4B8C-83A1-F6EECF244321}">
                <p14:modId xmlns:p14="http://schemas.microsoft.com/office/powerpoint/2010/main" val="890279037"/>
              </p:ext>
            </p:extLst>
          </p:nvPr>
        </p:nvGraphicFramePr>
        <p:xfrm>
          <a:off x="457200" y="2024844"/>
          <a:ext cx="11201399" cy="4140460"/>
        </p:xfrm>
        <a:graphic>
          <a:graphicData uri="http://schemas.openxmlformats.org/drawingml/2006/table">
            <a:tbl>
              <a:tblPr firstRow="1">
                <a:tableStyleId>{5C22544A-7EE6-4342-B048-85BDC9FD1C3A}</a:tableStyleId>
              </a:tblPr>
              <a:tblGrid>
                <a:gridCol w="4625094">
                  <a:extLst>
                    <a:ext uri="{9D8B030D-6E8A-4147-A177-3AD203B41FA5}">
                      <a16:colId xmlns:a16="http://schemas.microsoft.com/office/drawing/2014/main" val="20000"/>
                    </a:ext>
                  </a:extLst>
                </a:gridCol>
                <a:gridCol w="6576305">
                  <a:extLst>
                    <a:ext uri="{9D8B030D-6E8A-4147-A177-3AD203B41FA5}">
                      <a16:colId xmlns:a16="http://schemas.microsoft.com/office/drawing/2014/main" val="20001"/>
                    </a:ext>
                  </a:extLst>
                </a:gridCol>
              </a:tblGrid>
              <a:tr h="310308">
                <a:tc>
                  <a:txBody>
                    <a:bodyPr/>
                    <a:lstStyle/>
                    <a:p>
                      <a:pPr marL="114300" indent="-114300">
                        <a:tabLst>
                          <a:tab pos="114300" algn="l"/>
                        </a:tabLst>
                      </a:pPr>
                      <a:r>
                        <a:rPr lang="en-CA" sz="1200" b="1" kern="1200" spc="-8" dirty="0">
                          <a:solidFill>
                            <a:schemeClr val="bg1"/>
                          </a:solidFill>
                          <a:latin typeface="+mn-lt"/>
                          <a:ea typeface="+mn-ea"/>
                          <a:cs typeface="Calibri"/>
                        </a:rPr>
                        <a:t>T-1. Use cloud first</a:t>
                      </a:r>
                      <a:endParaRPr lang="en-CA" sz="1200" b="1" kern="1200" spc="-108" dirty="0">
                        <a:solidFill>
                          <a:schemeClr val="bg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a:solidFill>
                            <a:schemeClr val="bg1"/>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629284">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100" dirty="0">
                          <a:solidFill>
                            <a:prstClr val="black"/>
                          </a:solidFill>
                          <a:cs typeface="Calibri"/>
                        </a:rPr>
                        <a:t>Adopt the use of the GC Accelerators to ensure proper security and access controls</a:t>
                      </a: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1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990745">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100" kern="1200" dirty="0">
                          <a:solidFill>
                            <a:schemeClr val="dk1"/>
                          </a:solidFill>
                          <a:latin typeface="+mn-lt"/>
                          <a:ea typeface="+mn-ea"/>
                          <a:cs typeface="Calibri"/>
                        </a:rPr>
                        <a:t>Enforce this order of preference: software as a service (SaaS) first, then platform as a service (PaaS), and lastly infrastructure as a service (IaaS)</a:t>
                      </a: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1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09689">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100" dirty="0">
                          <a:solidFill>
                            <a:prstClr val="black"/>
                          </a:solidFill>
                          <a:cs typeface="Calibri"/>
                        </a:rPr>
                        <a:t>Fulfill cloud services through SSC Cloud Brokering Services</a:t>
                      </a: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1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990745">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100" kern="1200" dirty="0">
                          <a:solidFill>
                            <a:schemeClr val="dk1"/>
                          </a:solidFill>
                          <a:latin typeface="+mn-lt"/>
                          <a:ea typeface="+mn-ea"/>
                          <a:cs typeface="Calibri"/>
                        </a:rPr>
                        <a:t>Enforce this order of preference: public cloud first, then hybrid cloud, then private cloud, and lastly non cloud (on-premises) solutions</a:t>
                      </a: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1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609689">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100" kern="1200" dirty="0">
                          <a:solidFill>
                            <a:schemeClr val="dk1"/>
                          </a:solidFill>
                          <a:latin typeface="+mn-lt"/>
                          <a:ea typeface="+mn-ea"/>
                          <a:cs typeface="Calibri"/>
                        </a:rPr>
                        <a:t>Design for cloud mobility and develop an exit strategy to avoid vendor lock-in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r>
                        <a:rPr lang="en-CA" sz="110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3" name="Slide Number Placeholder 2">
            <a:extLst>
              <a:ext uri="{FF2B5EF4-FFF2-40B4-BE49-F238E27FC236}">
                <a16:creationId xmlns:a16="http://schemas.microsoft.com/office/drawing/2014/main" id="{84FA737D-2128-1530-DC0D-046B95D25F57}"/>
              </a:ext>
            </a:extLst>
          </p:cNvPr>
          <p:cNvSpPr>
            <a:spLocks noGrp="1"/>
          </p:cNvSpPr>
          <p:nvPr>
            <p:ph type="sldNum" sz="quarter" idx="12"/>
          </p:nvPr>
        </p:nvSpPr>
        <p:spPr/>
        <p:txBody>
          <a:bodyPr/>
          <a:lstStyle/>
          <a:p>
            <a:fld id="{32D4B517-E49B-41B6-9DBC-23634E0F1CDC}" type="slidenum">
              <a:rPr lang="en-CA" smtClean="0"/>
              <a:pPr/>
              <a:t>20</a:t>
            </a:fld>
            <a:endParaRPr lang="en-CA" dirty="0"/>
          </a:p>
        </p:txBody>
      </p:sp>
    </p:spTree>
    <p:extLst>
      <p:ext uri="{BB962C8B-B14F-4D97-AF65-F5344CB8AC3E}">
        <p14:creationId xmlns:p14="http://schemas.microsoft.com/office/powerpoint/2010/main" val="32632014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3">
            <a:extLst>
              <a:ext uri="{FF2B5EF4-FFF2-40B4-BE49-F238E27FC236}">
                <a16:creationId xmlns:a16="http://schemas.microsoft.com/office/drawing/2014/main" id="{2AAADC6B-4BD4-4BED-A52F-FD4F542CED04}"/>
              </a:ext>
            </a:extLst>
          </p:cNvPr>
          <p:cNvSpPr>
            <a:spLocks noGrp="1"/>
          </p:cNvSpPr>
          <p:nvPr>
            <p:ph type="title"/>
          </p:nvPr>
        </p:nvSpPr>
        <p:spPr>
          <a:xfrm>
            <a:off x="515380" y="30833"/>
            <a:ext cx="6852559" cy="877887"/>
          </a:xfrm>
        </p:spPr>
        <p:txBody>
          <a:bodyPr>
            <a:normAutofit/>
          </a:bodyPr>
          <a:lstStyle/>
          <a:p>
            <a:pPr marL="0"/>
            <a:r>
              <a:rPr lang="en-CA" sz="2000" b="1" dirty="0">
                <a:solidFill>
                  <a:schemeClr val="tx1">
                    <a:lumMod val="65000"/>
                    <a:lumOff val="35000"/>
                  </a:schemeClr>
                </a:solidFill>
                <a:latin typeface="+mj-lt"/>
              </a:rPr>
              <a:t>Appendix 1: GC EA Framework</a:t>
            </a:r>
            <a:br>
              <a:rPr lang="en-US" sz="2000" b="1" dirty="0">
                <a:solidFill>
                  <a:schemeClr val="tx1">
                    <a:lumMod val="65000"/>
                    <a:lumOff val="35000"/>
                  </a:schemeClr>
                </a:solidFill>
                <a:latin typeface="+mj-lt"/>
              </a:rPr>
            </a:br>
            <a:r>
              <a:rPr lang="en-CA" sz="2000" dirty="0">
                <a:latin typeface="+mj-lt"/>
              </a:rPr>
              <a:t>Technology Architecture - continued</a:t>
            </a:r>
          </a:p>
        </p:txBody>
      </p:sp>
      <p:graphicFrame>
        <p:nvGraphicFramePr>
          <p:cNvPr id="8" name="Table 7">
            <a:extLst>
              <a:ext uri="{FF2B5EF4-FFF2-40B4-BE49-F238E27FC236}">
                <a16:creationId xmlns:a16="http://schemas.microsoft.com/office/drawing/2014/main" id="{C6FC8494-3153-4A47-B11F-7FC66DD8F53C}"/>
              </a:ext>
            </a:extLst>
          </p:cNvPr>
          <p:cNvGraphicFramePr>
            <a:graphicFrameLocks noGrp="1"/>
          </p:cNvGraphicFramePr>
          <p:nvPr>
            <p:extLst>
              <p:ext uri="{D42A27DB-BD31-4B8C-83A1-F6EECF244321}">
                <p14:modId xmlns:p14="http://schemas.microsoft.com/office/powerpoint/2010/main" val="1007498591"/>
              </p:ext>
            </p:extLst>
          </p:nvPr>
        </p:nvGraphicFramePr>
        <p:xfrm>
          <a:off x="457200" y="1124744"/>
          <a:ext cx="11197245" cy="5256584"/>
        </p:xfrm>
        <a:graphic>
          <a:graphicData uri="http://schemas.openxmlformats.org/drawingml/2006/table">
            <a:tbl>
              <a:tblPr firstRow="1">
                <a:tableStyleId>{5C22544A-7EE6-4342-B048-85BDC9FD1C3A}</a:tableStyleId>
              </a:tblPr>
              <a:tblGrid>
                <a:gridCol w="4622955">
                  <a:extLst>
                    <a:ext uri="{9D8B030D-6E8A-4147-A177-3AD203B41FA5}">
                      <a16:colId xmlns:a16="http://schemas.microsoft.com/office/drawing/2014/main" val="20000"/>
                    </a:ext>
                  </a:extLst>
                </a:gridCol>
                <a:gridCol w="6574290">
                  <a:extLst>
                    <a:ext uri="{9D8B030D-6E8A-4147-A177-3AD203B41FA5}">
                      <a16:colId xmlns:a16="http://schemas.microsoft.com/office/drawing/2014/main" val="20001"/>
                    </a:ext>
                  </a:extLst>
                </a:gridCol>
              </a:tblGrid>
              <a:tr h="281725">
                <a:tc>
                  <a:txBody>
                    <a:bodyPr/>
                    <a:lstStyle/>
                    <a:p>
                      <a:pPr marL="7470"/>
                      <a:r>
                        <a:rPr lang="en-US" sz="1200" b="1" kern="1200" spc="-8" dirty="0">
                          <a:solidFill>
                            <a:schemeClr val="bg1"/>
                          </a:solidFill>
                          <a:latin typeface="+mn-lt"/>
                          <a:ea typeface="+mn-ea"/>
                          <a:cs typeface="Calibri"/>
                        </a:rPr>
                        <a:t>T-2. Design for performance, availability and scalability</a:t>
                      </a:r>
                      <a:endParaRPr lang="en-CA" sz="1200" b="1" kern="1200" spc="-3" dirty="0">
                        <a:solidFill>
                          <a:schemeClr val="bg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a:solidFill>
                            <a:schemeClr val="bg1"/>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479777">
                <a:tc>
                  <a:txBody>
                    <a:bodyPr/>
                    <a:lstStyle/>
                    <a:p>
                      <a:pPr marL="0" marR="7851" lvl="1" indent="0">
                        <a:buFont typeface="Wingdings" panose="05000000000000000000" pitchFamily="2" charset="2"/>
                        <a:buNone/>
                        <a:tabLst>
                          <a:tab pos="114300" algn="l"/>
                        </a:tabLst>
                      </a:pPr>
                      <a:r>
                        <a:rPr lang="en-US" sz="1100" kern="1200" dirty="0">
                          <a:solidFill>
                            <a:schemeClr val="dk1"/>
                          </a:solidFill>
                          <a:latin typeface="+mn-lt"/>
                          <a:ea typeface="+mn-ea"/>
                          <a:cs typeface="Calibri"/>
                        </a:rPr>
                        <a:t>Ensure response times meet user needs, and critical services are highly available</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79777">
                <a:tc>
                  <a:txBody>
                    <a:bodyPr/>
                    <a:lstStyle/>
                    <a:p>
                      <a:pPr marL="0" marR="7851" lvl="1" indent="0">
                        <a:buFont typeface="Wingdings" panose="05000000000000000000" pitchFamily="2" charset="2"/>
                        <a:buNone/>
                        <a:tabLst>
                          <a:tab pos="114300" algn="l"/>
                        </a:tabLst>
                      </a:pPr>
                      <a:r>
                        <a:rPr lang="en-US" sz="1100" kern="1200" dirty="0">
                          <a:solidFill>
                            <a:schemeClr val="dk1"/>
                          </a:solidFill>
                          <a:latin typeface="+mn-lt"/>
                          <a:ea typeface="+mn-ea"/>
                          <a:cs typeface="Calibri"/>
                        </a:rPr>
                        <a:t>Support zero-downtime deployments for planned and unplanned maintenance</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79637">
                <a:tc>
                  <a:txBody>
                    <a:bodyPr/>
                    <a:lstStyle/>
                    <a:p>
                      <a:pPr marL="0" marR="7851" lvl="1" indent="0">
                        <a:buFont typeface="Wingdings" panose="05000000000000000000" pitchFamily="2" charset="2"/>
                        <a:buNone/>
                        <a:tabLst>
                          <a:tab pos="114300" algn="l"/>
                        </a:tabLst>
                      </a:pPr>
                      <a:r>
                        <a:rPr lang="en-US" sz="1100" kern="1200" dirty="0">
                          <a:solidFill>
                            <a:schemeClr val="dk1"/>
                          </a:solidFill>
                          <a:latin typeface="+mn-lt"/>
                          <a:ea typeface="+mn-ea"/>
                          <a:cs typeface="Calibri"/>
                        </a:rPr>
                        <a:t>Use distributed architectures, assume failure will happen, handle errors gracefully, and monitor performance and </a:t>
                      </a:r>
                      <a:r>
                        <a:rPr lang="en-US" sz="1100" kern="1200" dirty="0" err="1">
                          <a:solidFill>
                            <a:schemeClr val="dk1"/>
                          </a:solidFill>
                          <a:latin typeface="+mn-lt"/>
                          <a:ea typeface="+mn-ea"/>
                          <a:cs typeface="Calibri"/>
                        </a:rPr>
                        <a:t>behaviour</a:t>
                      </a:r>
                      <a:r>
                        <a:rPr lang="en-US" sz="1100" kern="1200" dirty="0">
                          <a:solidFill>
                            <a:schemeClr val="dk1"/>
                          </a:solidFill>
                          <a:latin typeface="+mn-lt"/>
                          <a:ea typeface="+mn-ea"/>
                          <a:cs typeface="Calibri"/>
                        </a:rPr>
                        <a:t> actively</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779637">
                <a:tc>
                  <a:txBody>
                    <a:bodyPr/>
                    <a:lstStyle/>
                    <a:p>
                      <a:pPr marL="0" marR="7851" lvl="1" indent="0">
                        <a:buFont typeface="Wingdings" panose="05000000000000000000" pitchFamily="2" charset="2"/>
                        <a:buNone/>
                        <a:tabLst>
                          <a:tab pos="114300" algn="l"/>
                        </a:tabLst>
                      </a:pPr>
                      <a:r>
                        <a:rPr lang="en-US" sz="1100" kern="1200" dirty="0">
                          <a:solidFill>
                            <a:schemeClr val="dk1"/>
                          </a:solidFill>
                          <a:latin typeface="+mn-lt"/>
                          <a:ea typeface="+mn-ea"/>
                          <a:cs typeface="Calibri"/>
                        </a:rPr>
                        <a:t>Establish architectures that supports new technology insertion with minimal disruption to existing programs and services</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509412">
                <a:tc>
                  <a:txBody>
                    <a:bodyPr/>
                    <a:lstStyle/>
                    <a:p>
                      <a:pPr marL="0" marR="7851" lvl="1" indent="0">
                        <a:buFont typeface="Wingdings" panose="05000000000000000000" pitchFamily="2" charset="2"/>
                        <a:buNone/>
                        <a:tabLst>
                          <a:tab pos="114300" algn="l"/>
                        </a:tabLst>
                      </a:pPr>
                      <a:r>
                        <a:rPr lang="en-US" sz="1100" kern="1200" dirty="0">
                          <a:solidFill>
                            <a:schemeClr val="dk1"/>
                          </a:solidFill>
                          <a:latin typeface="+mn-lt"/>
                          <a:ea typeface="+mn-ea"/>
                          <a:cs typeface="Calibri"/>
                        </a:rPr>
                        <a:t>Control technical diversity; design systems based on modern technologies and platforms already in use</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81725">
                <a:tc>
                  <a:txBody>
                    <a:bodyPr/>
                    <a:lstStyle/>
                    <a:p>
                      <a:pPr lvl="0"/>
                      <a:r>
                        <a:rPr lang="en-CA" sz="1200" b="1" kern="1200" spc="-3" dirty="0">
                          <a:solidFill>
                            <a:schemeClr val="bg1"/>
                          </a:solidFill>
                          <a:latin typeface="+mn-lt"/>
                          <a:ea typeface="+mn-ea"/>
                          <a:cs typeface="Calibri"/>
                        </a:rPr>
                        <a:t>T-3. Follow DevSecOps principles</a:t>
                      </a:r>
                      <a:endParaRPr lang="en-US" sz="1200" b="1" kern="1200" spc="-3" dirty="0">
                        <a:solidFill>
                          <a:schemeClr val="bg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1"/>
                    </a:solidFill>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a:solidFill>
                            <a:schemeClr val="bg1"/>
                          </a:solidFill>
                          <a:cs typeface="Calibri"/>
                        </a:rPr>
                        <a:t>HOW will this be achieved?</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3205832693"/>
                  </a:ext>
                </a:extLst>
              </a:tr>
              <a:tr h="479777">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100" b="0" kern="1200" spc="-3" dirty="0">
                          <a:solidFill>
                            <a:prstClr val="black"/>
                          </a:solidFill>
                          <a:latin typeface="+mn-lt"/>
                          <a:ea typeface="+mn-ea"/>
                          <a:cs typeface="Calibri"/>
                        </a:rPr>
                        <a:t>Use continuous integration and continuous deployments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06237337"/>
                  </a:ext>
                </a:extLst>
              </a:tr>
              <a:tr h="479777">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100" b="0" kern="1200" spc="-3" noProof="0" dirty="0">
                          <a:solidFill>
                            <a:prstClr val="black"/>
                          </a:solidFill>
                          <a:latin typeface="+mn-lt"/>
                          <a:ea typeface="+mn-ea"/>
                          <a:cs typeface="Calibri"/>
                        </a:rPr>
                        <a:t>Ensure automated testing occurs for security and functionality</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0577571"/>
                  </a:ext>
                </a:extLst>
              </a:tr>
              <a:tr h="705340">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en-US" sz="1100" b="0" kern="1200" spc="-3" dirty="0">
                          <a:solidFill>
                            <a:prstClr val="black"/>
                          </a:solidFill>
                          <a:latin typeface="+mn-lt"/>
                          <a:ea typeface="+mn-ea"/>
                          <a:cs typeface="Calibri"/>
                        </a:rPr>
                        <a:t>Include your users and other stakeholders as part of the DevSecOps process, which refers to the concept of making software security a core part of the overall software delivery process</a:t>
                      </a:r>
                      <a:endParaRPr lang="en-CA" sz="1100" b="0" kern="1200" spc="-3" noProof="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1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2002514"/>
                  </a:ext>
                </a:extLst>
              </a:tr>
            </a:tbl>
          </a:graphicData>
        </a:graphic>
      </p:graphicFrame>
      <p:pic>
        <p:nvPicPr>
          <p:cNvPr id="9" name="Picture 8">
            <a:extLst>
              <a:ext uri="{FF2B5EF4-FFF2-40B4-BE49-F238E27FC236}">
                <a16:creationId xmlns:a16="http://schemas.microsoft.com/office/drawing/2014/main" id="{8636549F-4C7D-4945-ACFC-F9AC9A8F906F}"/>
              </a:ext>
              <a:ext uri="{C183D7F6-B498-43B3-948B-1728B52AA6E4}">
                <adec:decorative xmlns:adec="http://schemas.microsoft.com/office/drawing/2017/decorative" val="1"/>
              </a:ext>
            </a:extLst>
          </p:cNvPr>
          <p:cNvPicPr>
            <a:picLocks noChangeAspect="1"/>
          </p:cNvPicPr>
          <p:nvPr>
            <p:custDataLst>
              <p:tags r:id="rId1"/>
            </p:custDataLst>
          </p:nvPr>
        </p:nvPicPr>
        <p:blipFill>
          <a:blip r:embed="rId4"/>
          <a:stretch>
            <a:fillRect/>
          </a:stretch>
        </p:blipFill>
        <p:spPr>
          <a:xfrm>
            <a:off x="6793542" y="254490"/>
            <a:ext cx="757972" cy="446864"/>
          </a:xfrm>
          <a:prstGeom prst="rect">
            <a:avLst/>
          </a:prstGeom>
        </p:spPr>
      </p:pic>
      <p:sp>
        <p:nvSpPr>
          <p:cNvPr id="3" name="Slide Number Placeholder 2">
            <a:extLst>
              <a:ext uri="{FF2B5EF4-FFF2-40B4-BE49-F238E27FC236}">
                <a16:creationId xmlns:a16="http://schemas.microsoft.com/office/drawing/2014/main" id="{518A9E6F-358E-DBC9-4DDE-069BE414D19A}"/>
              </a:ext>
            </a:extLst>
          </p:cNvPr>
          <p:cNvSpPr>
            <a:spLocks noGrp="1"/>
          </p:cNvSpPr>
          <p:nvPr>
            <p:ph type="sldNum" sz="quarter" idx="12"/>
          </p:nvPr>
        </p:nvSpPr>
        <p:spPr/>
        <p:txBody>
          <a:bodyPr/>
          <a:lstStyle/>
          <a:p>
            <a:fld id="{32D4B517-E49B-41B6-9DBC-23634E0F1CDC}" type="slidenum">
              <a:rPr lang="en-CA" smtClean="0"/>
              <a:pPr/>
              <a:t>21</a:t>
            </a:fld>
            <a:endParaRPr lang="en-CA" dirty="0"/>
          </a:p>
        </p:txBody>
      </p:sp>
    </p:spTree>
    <p:extLst>
      <p:ext uri="{BB962C8B-B14F-4D97-AF65-F5344CB8AC3E}">
        <p14:creationId xmlns:p14="http://schemas.microsoft.com/office/powerpoint/2010/main" val="3982688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3">
            <a:extLst>
              <a:ext uri="{FF2B5EF4-FFF2-40B4-BE49-F238E27FC236}">
                <a16:creationId xmlns:a16="http://schemas.microsoft.com/office/drawing/2014/main" id="{437D9A44-630F-413C-940D-D393B2112E52}"/>
              </a:ext>
            </a:extLst>
          </p:cNvPr>
          <p:cNvSpPr>
            <a:spLocks noGrp="1"/>
          </p:cNvSpPr>
          <p:nvPr>
            <p:ph type="title"/>
          </p:nvPr>
        </p:nvSpPr>
        <p:spPr>
          <a:xfrm>
            <a:off x="517971" y="30833"/>
            <a:ext cx="5434013" cy="877887"/>
          </a:xfrm>
        </p:spPr>
        <p:txBody>
          <a:bodyPr>
            <a:normAutofit/>
          </a:bodyPr>
          <a:lstStyle/>
          <a:p>
            <a:pPr marL="0"/>
            <a:r>
              <a:rPr lang="en-CA" sz="2000" b="1" dirty="0">
                <a:solidFill>
                  <a:schemeClr val="tx1">
                    <a:lumMod val="65000"/>
                    <a:lumOff val="35000"/>
                  </a:schemeClr>
                </a:solidFill>
                <a:latin typeface="+mj-lt"/>
              </a:rPr>
              <a:t>Appendix 1: GC EA Framework</a:t>
            </a:r>
            <a:br>
              <a:rPr lang="en-US" sz="2000" b="1" dirty="0">
                <a:solidFill>
                  <a:schemeClr val="tx1">
                    <a:lumMod val="65000"/>
                    <a:lumOff val="35000"/>
                  </a:schemeClr>
                </a:solidFill>
                <a:latin typeface="+mj-lt"/>
              </a:rPr>
            </a:br>
            <a:r>
              <a:rPr lang="en-CA" sz="2000" dirty="0">
                <a:latin typeface="+mj-lt"/>
              </a:rPr>
              <a:t>Security Architecture</a:t>
            </a:r>
          </a:p>
        </p:txBody>
      </p:sp>
      <p:sp>
        <p:nvSpPr>
          <p:cNvPr id="12" name="Content Placeholder 2">
            <a:extLst>
              <a:ext uri="{FF2B5EF4-FFF2-40B4-BE49-F238E27FC236}">
                <a16:creationId xmlns:a16="http://schemas.microsoft.com/office/drawing/2014/main" id="{6929FBFF-847B-4D35-B28A-E82049BA51AA}"/>
              </a:ext>
            </a:extLst>
          </p:cNvPr>
          <p:cNvSpPr>
            <a:spLocks noGrp="1"/>
          </p:cNvSpPr>
          <p:nvPr>
            <p:ph idx="10"/>
          </p:nvPr>
        </p:nvSpPr>
        <p:spPr>
          <a:xfrm>
            <a:off x="457200" y="1109765"/>
            <a:ext cx="11201400" cy="586054"/>
          </a:xfrm>
        </p:spPr>
        <p:txBody>
          <a:bodyPr/>
          <a:lstStyle/>
          <a:p>
            <a:r>
              <a:rPr lang="en-US" sz="1400" dirty="0"/>
              <a:t>The GC Enterprise Security Architecture program is a government wide initiative to provide a standardized approach to developing IT security architecture, ensuring that basic security blocks are implemented across the enterprise as the infrastructure is being renewed. </a:t>
            </a:r>
            <a:endParaRPr lang="en-CA" sz="1400" dirty="0"/>
          </a:p>
        </p:txBody>
      </p:sp>
      <p:graphicFrame>
        <p:nvGraphicFramePr>
          <p:cNvPr id="9" name="Table 8"/>
          <p:cNvGraphicFramePr>
            <a:graphicFrameLocks noGrp="1"/>
          </p:cNvGraphicFramePr>
          <p:nvPr>
            <p:extLst>
              <p:ext uri="{D42A27DB-BD31-4B8C-83A1-F6EECF244321}">
                <p14:modId xmlns:p14="http://schemas.microsoft.com/office/powerpoint/2010/main" val="2979905638"/>
              </p:ext>
            </p:extLst>
          </p:nvPr>
        </p:nvGraphicFramePr>
        <p:xfrm>
          <a:off x="457200" y="1772816"/>
          <a:ext cx="11201399" cy="4644517"/>
        </p:xfrm>
        <a:graphic>
          <a:graphicData uri="http://schemas.openxmlformats.org/drawingml/2006/table">
            <a:tbl>
              <a:tblPr firstRow="1">
                <a:tableStyleId>{5C22544A-7EE6-4342-B048-85BDC9FD1C3A}</a:tableStyleId>
              </a:tblPr>
              <a:tblGrid>
                <a:gridCol w="4623567">
                  <a:extLst>
                    <a:ext uri="{9D8B030D-6E8A-4147-A177-3AD203B41FA5}">
                      <a16:colId xmlns:a16="http://schemas.microsoft.com/office/drawing/2014/main" val="20000"/>
                    </a:ext>
                  </a:extLst>
                </a:gridCol>
                <a:gridCol w="6577832">
                  <a:extLst>
                    <a:ext uri="{9D8B030D-6E8A-4147-A177-3AD203B41FA5}">
                      <a16:colId xmlns:a16="http://schemas.microsoft.com/office/drawing/2014/main" val="20001"/>
                    </a:ext>
                  </a:extLst>
                </a:gridCol>
              </a:tblGrid>
              <a:tr h="488829">
                <a:tc>
                  <a:txBody>
                    <a:bodyPr/>
                    <a:lstStyle/>
                    <a:p>
                      <a:pPr marL="7470"/>
                      <a:r>
                        <a:rPr lang="en-US" sz="1200" b="1" kern="1200" spc="-3" dirty="0">
                          <a:solidFill>
                            <a:schemeClr val="bg1"/>
                          </a:solidFill>
                          <a:latin typeface="+mn-lt"/>
                          <a:ea typeface="+mn-ea"/>
                          <a:cs typeface="Calibri"/>
                        </a:rPr>
                        <a:t>S-1. Build security into the system life cycle across all architectural layers</a:t>
                      </a:r>
                      <a:endParaRPr lang="en-CA" sz="1200" b="1" kern="1200" spc="-3" dirty="0">
                        <a:solidFill>
                          <a:schemeClr val="bg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a:solidFill>
                            <a:schemeClr val="bg1"/>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1149446">
                <a:tc>
                  <a:txBody>
                    <a:bodyPr/>
                    <a:lstStyle/>
                    <a:p>
                      <a:pPr marL="0" lvl="1" indent="0">
                        <a:buFont typeface="Wingdings" panose="05000000000000000000" pitchFamily="2" charset="2"/>
                        <a:buNone/>
                        <a:tabLst>
                          <a:tab pos="114300" algn="l"/>
                        </a:tabLst>
                      </a:pPr>
                      <a:r>
                        <a:rPr lang="en-US" sz="1100" b="0" i="0" kern="1200" dirty="0">
                          <a:solidFill>
                            <a:schemeClr val="dk1"/>
                          </a:solidFill>
                          <a:effectLst/>
                          <a:latin typeface="+mn-lt"/>
                          <a:ea typeface="+mn-ea"/>
                          <a:cs typeface="+mn-cs"/>
                        </a:rPr>
                        <a:t>Identify and </a:t>
                      </a:r>
                      <a:r>
                        <a:rPr lang="en-US" sz="1100" b="0" i="0" u="none" strike="noStrike" kern="1200" dirty="0">
                          <a:solidFill>
                            <a:schemeClr val="dk1"/>
                          </a:solidFill>
                          <a:effectLst/>
                          <a:latin typeface="+mn-lt"/>
                          <a:ea typeface="+mn-ea"/>
                          <a:cs typeface="+mn-cs"/>
                          <a:hlinkClick r:id="rId4"/>
                        </a:rPr>
                        <a:t>categorize</a:t>
                      </a:r>
                      <a:r>
                        <a:rPr lang="en-US" sz="1100" b="0" i="0" kern="1200" dirty="0">
                          <a:solidFill>
                            <a:schemeClr val="dk1"/>
                          </a:solidFill>
                          <a:effectLst/>
                          <a:latin typeface="+mn-lt"/>
                          <a:ea typeface="+mn-ea"/>
                          <a:cs typeface="+mn-cs"/>
                        </a:rPr>
                        <a:t> information based on the degree of injury that could be expected to result from a compromise of its confidentiality, integrity and availability</a:t>
                      </a:r>
                      <a:endParaRPr lang="en-CA" sz="6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endParaRPr lang="en-US" sz="11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149446">
                <a:tc>
                  <a:txBody>
                    <a:bodyPr/>
                    <a:lstStyle/>
                    <a:p>
                      <a:pPr marL="0" lvl="1" indent="0">
                        <a:buFont typeface="Wingdings" panose="05000000000000000000" pitchFamily="2" charset="2"/>
                        <a:buNone/>
                        <a:tabLst>
                          <a:tab pos="114300" algn="l"/>
                        </a:tabLst>
                      </a:pPr>
                      <a:r>
                        <a:rPr lang="en-US" sz="1100" b="0" i="0" kern="1200" dirty="0">
                          <a:solidFill>
                            <a:schemeClr val="dk1"/>
                          </a:solidFill>
                          <a:effectLst/>
                          <a:latin typeface="+mn-lt"/>
                          <a:ea typeface="+mn-ea"/>
                          <a:cs typeface="+mn-cs"/>
                        </a:rPr>
                        <a:t>Implement a continuous security approach, in alignment with </a:t>
                      </a:r>
                      <a:r>
                        <a:rPr lang="en-US" sz="1100" b="0" i="0" u="none" strike="noStrike" kern="1200" dirty="0">
                          <a:solidFill>
                            <a:schemeClr val="dk1"/>
                          </a:solidFill>
                          <a:effectLst/>
                          <a:latin typeface="+mn-lt"/>
                          <a:ea typeface="+mn-ea"/>
                          <a:cs typeface="+mn-cs"/>
                          <a:hlinkClick r:id="rId5"/>
                        </a:rPr>
                        <a:t>Centre for Cyber Security’s IT Security Risk Management Framework</a:t>
                      </a:r>
                      <a:r>
                        <a:rPr lang="en-US" sz="1100" b="0" i="0" u="none" strike="noStrike" kern="1200" dirty="0">
                          <a:solidFill>
                            <a:schemeClr val="dk1"/>
                          </a:solidFill>
                          <a:effectLst/>
                          <a:latin typeface="+mn-lt"/>
                          <a:ea typeface="+mn-ea"/>
                          <a:cs typeface="+mn-cs"/>
                        </a:rPr>
                        <a:t>; perform threat modelling to minimize the attack surface by limiting services</a:t>
                      </a:r>
                      <a:endParaRPr lang="en-CA" sz="6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endParaRPr lang="en-US" sz="11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149446">
                <a:tc>
                  <a:txBody>
                    <a:bodyPr/>
                    <a:lstStyle/>
                    <a:p>
                      <a:pPr marL="0" indent="0">
                        <a:buFont typeface="Wingdings" panose="05000000000000000000" pitchFamily="2" charset="2"/>
                        <a:buNone/>
                      </a:pPr>
                      <a:r>
                        <a:rPr lang="en-US" sz="1100" kern="1200" dirty="0">
                          <a:solidFill>
                            <a:schemeClr val="dk1"/>
                          </a:solidFill>
                          <a:latin typeface="+mn-lt"/>
                          <a:ea typeface="+mn-ea"/>
                          <a:cs typeface="Calibri"/>
                        </a:rPr>
                        <a:t>Apply proportionate security measures that address business and user needs while adequately protecting data at rest and data in transit</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endParaRPr lang="en-CA" sz="11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707350">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100" kern="1200" dirty="0">
                          <a:solidFill>
                            <a:schemeClr val="dk1"/>
                          </a:solidFill>
                          <a:latin typeface="+mn-lt"/>
                          <a:ea typeface="+mn-ea"/>
                          <a:cs typeface="Calibri"/>
                        </a:rPr>
                        <a:t>Design systems to be resilient and available in order to support service continuity</a:t>
                      </a:r>
                      <a:endParaRPr lang="en-CA" sz="11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endParaRPr lang="en-CA" sz="11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pic>
        <p:nvPicPr>
          <p:cNvPr id="8" name="Picture 7">
            <a:extLst>
              <a:ext uri="{FF2B5EF4-FFF2-40B4-BE49-F238E27FC236}">
                <a16:creationId xmlns:a16="http://schemas.microsoft.com/office/drawing/2014/main" id="{746D6681-6254-44CD-A0BA-8D610955EBD8}"/>
              </a:ext>
              <a:ext uri="{C183D7F6-B498-43B3-948B-1728B52AA6E4}">
                <adec:decorative xmlns:adec="http://schemas.microsoft.com/office/drawing/2017/decorative" val="1"/>
              </a:ext>
            </a:extLst>
          </p:cNvPr>
          <p:cNvPicPr>
            <a:picLocks noChangeAspect="1"/>
          </p:cNvPicPr>
          <p:nvPr>
            <p:custDataLst>
              <p:tags r:id="rId1"/>
            </p:custDataLst>
          </p:nvPr>
        </p:nvPicPr>
        <p:blipFill>
          <a:blip r:embed="rId6"/>
          <a:stretch>
            <a:fillRect/>
          </a:stretch>
        </p:blipFill>
        <p:spPr>
          <a:xfrm>
            <a:off x="6924093" y="204741"/>
            <a:ext cx="351107" cy="428625"/>
          </a:xfrm>
          <a:prstGeom prst="rect">
            <a:avLst/>
          </a:prstGeom>
        </p:spPr>
      </p:pic>
      <p:sp>
        <p:nvSpPr>
          <p:cNvPr id="3" name="Slide Number Placeholder 2">
            <a:extLst>
              <a:ext uri="{FF2B5EF4-FFF2-40B4-BE49-F238E27FC236}">
                <a16:creationId xmlns:a16="http://schemas.microsoft.com/office/drawing/2014/main" id="{12094A13-918D-4A13-AE86-D88DA8970531}"/>
              </a:ext>
            </a:extLst>
          </p:cNvPr>
          <p:cNvSpPr>
            <a:spLocks noGrp="1"/>
          </p:cNvSpPr>
          <p:nvPr>
            <p:ph type="sldNum" sz="quarter" idx="12"/>
          </p:nvPr>
        </p:nvSpPr>
        <p:spPr/>
        <p:txBody>
          <a:bodyPr/>
          <a:lstStyle/>
          <a:p>
            <a:fld id="{32D4B517-E49B-41B6-9DBC-23634E0F1CDC}" type="slidenum">
              <a:rPr lang="en-CA" smtClean="0"/>
              <a:pPr/>
              <a:t>22</a:t>
            </a:fld>
            <a:endParaRPr lang="en-CA" dirty="0"/>
          </a:p>
        </p:txBody>
      </p:sp>
    </p:spTree>
    <p:extLst>
      <p:ext uri="{BB962C8B-B14F-4D97-AF65-F5344CB8AC3E}">
        <p14:creationId xmlns:p14="http://schemas.microsoft.com/office/powerpoint/2010/main" val="3927621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13420C-6AC1-40ED-A0B9-8C45A9D5EBD7}"/>
              </a:ext>
            </a:extLst>
          </p:cNvPr>
          <p:cNvSpPr>
            <a:spLocks noGrp="1"/>
          </p:cNvSpPr>
          <p:nvPr>
            <p:ph type="title"/>
          </p:nvPr>
        </p:nvSpPr>
        <p:spPr>
          <a:xfrm>
            <a:off x="515380" y="30050"/>
            <a:ext cx="5432982" cy="878670"/>
          </a:xfrm>
        </p:spPr>
        <p:txBody>
          <a:bodyPr>
            <a:normAutofit/>
          </a:bodyPr>
          <a:lstStyle/>
          <a:p>
            <a:pPr marL="0"/>
            <a:r>
              <a:rPr lang="en-CA" sz="2000" b="1" dirty="0">
                <a:solidFill>
                  <a:schemeClr val="tx1">
                    <a:lumMod val="65000"/>
                    <a:lumOff val="35000"/>
                  </a:schemeClr>
                </a:solidFill>
                <a:latin typeface="+mj-lt"/>
              </a:rPr>
              <a:t>Appendix 1: GC EA Framework</a:t>
            </a:r>
            <a:br>
              <a:rPr lang="en-US" sz="2000" b="1" dirty="0">
                <a:solidFill>
                  <a:schemeClr val="tx1">
                    <a:lumMod val="65000"/>
                    <a:lumOff val="35000"/>
                  </a:schemeClr>
                </a:solidFill>
                <a:latin typeface="+mj-lt"/>
              </a:rPr>
            </a:br>
            <a:r>
              <a:rPr lang="en-CA" sz="2000" dirty="0">
                <a:latin typeface="+mj-lt"/>
              </a:rPr>
              <a:t>Security Architecture – continued</a:t>
            </a:r>
          </a:p>
        </p:txBody>
      </p:sp>
      <p:pic>
        <p:nvPicPr>
          <p:cNvPr id="11" name="Picture 10">
            <a:extLst>
              <a:ext uri="{C183D7F6-B498-43B3-948B-1728B52AA6E4}">
                <adec:decorative xmlns:adec="http://schemas.microsoft.com/office/drawing/2017/decorative" val="1"/>
              </a:ext>
            </a:extLst>
          </p:cNvPr>
          <p:cNvPicPr>
            <a:picLocks noChangeAspect="1"/>
          </p:cNvPicPr>
          <p:nvPr>
            <p:custDataLst>
              <p:tags r:id="rId1"/>
            </p:custDataLst>
          </p:nvPr>
        </p:nvPicPr>
        <p:blipFill>
          <a:blip r:embed="rId4"/>
          <a:stretch>
            <a:fillRect/>
          </a:stretch>
        </p:blipFill>
        <p:spPr>
          <a:xfrm>
            <a:off x="6924093" y="204741"/>
            <a:ext cx="351107" cy="428625"/>
          </a:xfrm>
          <a:prstGeom prst="rect">
            <a:avLst/>
          </a:prstGeom>
        </p:spPr>
      </p:pic>
      <p:graphicFrame>
        <p:nvGraphicFramePr>
          <p:cNvPr id="12" name="Table 11">
            <a:extLst>
              <a:ext uri="{FF2B5EF4-FFF2-40B4-BE49-F238E27FC236}">
                <a16:creationId xmlns:a16="http://schemas.microsoft.com/office/drawing/2014/main" id="{1D1E646B-6C36-419E-BD40-25CA95E9A591}"/>
              </a:ext>
            </a:extLst>
          </p:cNvPr>
          <p:cNvGraphicFramePr>
            <a:graphicFrameLocks noGrp="1"/>
          </p:cNvGraphicFramePr>
          <p:nvPr>
            <p:extLst>
              <p:ext uri="{D42A27DB-BD31-4B8C-83A1-F6EECF244321}">
                <p14:modId xmlns:p14="http://schemas.microsoft.com/office/powerpoint/2010/main" val="1342660538"/>
              </p:ext>
            </p:extLst>
          </p:nvPr>
        </p:nvGraphicFramePr>
        <p:xfrm>
          <a:off x="457200" y="1052736"/>
          <a:ext cx="11197244" cy="5313312"/>
        </p:xfrm>
        <a:graphic>
          <a:graphicData uri="http://schemas.openxmlformats.org/drawingml/2006/table">
            <a:tbl>
              <a:tblPr firstRow="1">
                <a:tableStyleId>{5C22544A-7EE6-4342-B048-85BDC9FD1C3A}</a:tableStyleId>
              </a:tblPr>
              <a:tblGrid>
                <a:gridCol w="4695187">
                  <a:extLst>
                    <a:ext uri="{9D8B030D-6E8A-4147-A177-3AD203B41FA5}">
                      <a16:colId xmlns:a16="http://schemas.microsoft.com/office/drawing/2014/main" val="20000"/>
                    </a:ext>
                  </a:extLst>
                </a:gridCol>
                <a:gridCol w="6502057">
                  <a:extLst>
                    <a:ext uri="{9D8B030D-6E8A-4147-A177-3AD203B41FA5}">
                      <a16:colId xmlns:a16="http://schemas.microsoft.com/office/drawing/2014/main" val="20001"/>
                    </a:ext>
                  </a:extLst>
                </a:gridCol>
              </a:tblGrid>
              <a:tr h="317960">
                <a:tc>
                  <a:txBody>
                    <a:bodyPr/>
                    <a:lstStyle/>
                    <a:p>
                      <a:pPr marL="7470"/>
                      <a:r>
                        <a:rPr lang="en-US" sz="1200" b="1" kern="1200" spc="-3" dirty="0">
                          <a:solidFill>
                            <a:schemeClr val="bg1"/>
                          </a:solidFill>
                          <a:latin typeface="+mn-lt"/>
                          <a:ea typeface="+mn-ea"/>
                          <a:cs typeface="Calibri"/>
                        </a:rPr>
                        <a:t>S-2. Ensure secure access to systems and services</a:t>
                      </a:r>
                      <a:endParaRPr lang="en-CA" sz="1200" b="1" kern="1200" spc="-3" dirty="0">
                        <a:solidFill>
                          <a:schemeClr val="bg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a:solidFill>
                            <a:schemeClr val="bg1"/>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802874">
                <a:tc>
                  <a:txBody>
                    <a:bodyPr/>
                    <a:lstStyle/>
                    <a:p>
                      <a:pPr marL="0" lvl="1" indent="0">
                        <a:buFont typeface="Wingdings" panose="05000000000000000000" pitchFamily="2" charset="2"/>
                        <a:buNone/>
                        <a:tabLst>
                          <a:tab pos="114300" algn="l"/>
                        </a:tabLst>
                      </a:pPr>
                      <a:r>
                        <a:rPr lang="en-US" sz="1100" b="0" i="0" kern="1200" dirty="0">
                          <a:solidFill>
                            <a:schemeClr val="dk1"/>
                          </a:solidFill>
                          <a:effectLst/>
                          <a:latin typeface="+mn-lt"/>
                          <a:ea typeface="+mn-ea"/>
                          <a:cs typeface="+mn-cs"/>
                        </a:rPr>
                        <a:t>Identify and authenticate individuals, processes or devices to an appropriate level of assurance, based on clearly defined roles, before granting access to information and services; leverage enterprise services such as Government of Canada trusted digital identity solutions that are supported by the </a:t>
                      </a:r>
                      <a:r>
                        <a:rPr lang="en-US" sz="1100" b="0" i="0" u="none" strike="noStrike" kern="1200" dirty="0">
                          <a:solidFill>
                            <a:schemeClr val="dk1"/>
                          </a:solidFill>
                          <a:effectLst/>
                          <a:latin typeface="+mn-lt"/>
                          <a:ea typeface="+mn-ea"/>
                          <a:cs typeface="+mn-cs"/>
                          <a:hlinkClick r:id="rId5"/>
                        </a:rPr>
                        <a:t>Pan-Canadian Trust Framework</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endParaRPr lang="en-US" sz="11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750430">
                <a:tc>
                  <a:txBody>
                    <a:bodyPr/>
                    <a:lstStyle/>
                    <a:p>
                      <a:pPr marL="0" indent="0">
                        <a:buFont typeface="Wingdings" panose="05000000000000000000" pitchFamily="2" charset="2"/>
                        <a:buNone/>
                      </a:pPr>
                      <a:r>
                        <a:rPr lang="en-US" sz="1100" b="0" i="0" kern="1200" dirty="0">
                          <a:solidFill>
                            <a:schemeClr val="dk1"/>
                          </a:solidFill>
                          <a:effectLst/>
                          <a:latin typeface="+mn-lt"/>
                          <a:ea typeface="+mn-ea"/>
                          <a:cs typeface="+mn-cs"/>
                        </a:rPr>
                        <a:t>Constrain service interfaces to authorized entities (users and devices), with clearly defined roles; segment and separate information based on sensitivity of information, in alignment with </a:t>
                      </a:r>
                      <a:r>
                        <a:rPr lang="en-US" sz="1100" b="0" i="0" u="none" strike="noStrike" kern="1200" dirty="0">
                          <a:solidFill>
                            <a:schemeClr val="dk1"/>
                          </a:solidFill>
                          <a:effectLst/>
                          <a:latin typeface="+mn-lt"/>
                          <a:ea typeface="+mn-ea"/>
                          <a:cs typeface="+mn-cs"/>
                          <a:hlinkClick r:id="rId6"/>
                        </a:rPr>
                        <a:t>ITSG-22</a:t>
                      </a:r>
                      <a:r>
                        <a:rPr lang="en-US" sz="1100" b="0" i="0" kern="1200" dirty="0">
                          <a:solidFill>
                            <a:schemeClr val="dk1"/>
                          </a:solidFill>
                          <a:effectLst/>
                          <a:latin typeface="+mn-lt"/>
                          <a:ea typeface="+mn-ea"/>
                          <a:cs typeface="+mn-cs"/>
                        </a:rPr>
                        <a:t> and </a:t>
                      </a:r>
                      <a:r>
                        <a:rPr lang="en-US" sz="1100" b="0" i="0" u="none" strike="noStrike" kern="1200" dirty="0">
                          <a:solidFill>
                            <a:schemeClr val="dk1"/>
                          </a:solidFill>
                          <a:effectLst/>
                          <a:latin typeface="+mn-lt"/>
                          <a:ea typeface="+mn-ea"/>
                          <a:cs typeface="+mn-cs"/>
                          <a:hlinkClick r:id="rId7"/>
                        </a:rPr>
                        <a:t>ITSG-38</a:t>
                      </a:r>
                      <a:r>
                        <a:rPr lang="en-US" sz="1100" b="0" i="0" kern="1200" dirty="0">
                          <a:solidFill>
                            <a:schemeClr val="dk1"/>
                          </a:solidFill>
                          <a:effectLst/>
                          <a:latin typeface="+mn-lt"/>
                          <a:ea typeface="+mn-ea"/>
                          <a:cs typeface="+mn-cs"/>
                        </a:rPr>
                        <a:t>. Management interfaces may require increased levels of protection</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endParaRPr lang="en-CA" sz="11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27938">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100" b="0" i="0" kern="1200" dirty="0">
                          <a:solidFill>
                            <a:schemeClr val="dk1"/>
                          </a:solidFill>
                          <a:effectLst/>
                          <a:latin typeface="+mn-lt"/>
                          <a:ea typeface="+mn-ea"/>
                          <a:cs typeface="+mn-cs"/>
                        </a:rPr>
                        <a:t>Implement </a:t>
                      </a:r>
                      <a:r>
                        <a:rPr lang="en-US" sz="1100" b="0" i="0" u="none" strike="noStrike" kern="1200" dirty="0">
                          <a:solidFill>
                            <a:schemeClr val="dk1"/>
                          </a:solidFill>
                          <a:effectLst/>
                          <a:latin typeface="+mn-lt"/>
                          <a:ea typeface="+mn-ea"/>
                          <a:cs typeface="+mn-cs"/>
                          <a:hlinkClick r:id="rId8"/>
                        </a:rPr>
                        <a:t>HTTPS</a:t>
                      </a:r>
                      <a:r>
                        <a:rPr lang="en-US" sz="1100" b="0" i="0" kern="1200" dirty="0">
                          <a:solidFill>
                            <a:schemeClr val="dk1"/>
                          </a:solidFill>
                          <a:effectLst/>
                          <a:latin typeface="+mn-lt"/>
                          <a:ea typeface="+mn-ea"/>
                          <a:cs typeface="+mn-cs"/>
                        </a:rPr>
                        <a:t> for secure web connections and Domain-based Message Authentication, Reporting and Conformance (</a:t>
                      </a:r>
                      <a:r>
                        <a:rPr lang="en-US" sz="1100" b="0" i="0" u="none" strike="noStrike" kern="1200" dirty="0">
                          <a:solidFill>
                            <a:schemeClr val="dk1"/>
                          </a:solidFill>
                          <a:effectLst/>
                          <a:latin typeface="+mn-lt"/>
                          <a:ea typeface="+mn-ea"/>
                          <a:cs typeface="+mn-cs"/>
                          <a:hlinkClick r:id="rId9"/>
                        </a:rPr>
                        <a:t>DMARC</a:t>
                      </a:r>
                      <a:r>
                        <a:rPr lang="en-US" sz="1100" b="0" i="0" u="none" strike="noStrike" kern="1200" dirty="0">
                          <a:solidFill>
                            <a:schemeClr val="dk1"/>
                          </a:solidFill>
                          <a:effectLst/>
                          <a:latin typeface="+mn-lt"/>
                          <a:ea typeface="+mn-ea"/>
                          <a:cs typeface="+mn-cs"/>
                        </a:rPr>
                        <a:t>)</a:t>
                      </a:r>
                      <a:r>
                        <a:rPr lang="en-US" sz="1100" b="0" i="0" kern="1200" dirty="0">
                          <a:solidFill>
                            <a:schemeClr val="dk1"/>
                          </a:solidFill>
                          <a:effectLst/>
                          <a:latin typeface="+mn-lt"/>
                          <a:ea typeface="+mn-ea"/>
                          <a:cs typeface="+mn-cs"/>
                        </a:rPr>
                        <a:t> for enhanced email security</a:t>
                      </a:r>
                      <a:endParaRPr lang="en-CA" sz="11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endParaRPr lang="en-CA" sz="11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58806">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100" b="0" i="0" kern="1200" dirty="0">
                          <a:solidFill>
                            <a:schemeClr val="dk1"/>
                          </a:solidFill>
                          <a:effectLst/>
                          <a:latin typeface="+mn-lt"/>
                          <a:ea typeface="+mn-ea"/>
                          <a:cs typeface="+mn-cs"/>
                        </a:rPr>
                        <a:t>Establish secure interconnections between systems through secure </a:t>
                      </a:r>
                      <a:r>
                        <a:rPr lang="en-US" sz="1100" b="0" i="0" u="none" strike="noStrike" kern="1200" dirty="0">
                          <a:solidFill>
                            <a:schemeClr val="dk1"/>
                          </a:solidFill>
                          <a:effectLst/>
                          <a:latin typeface="+mn-lt"/>
                          <a:ea typeface="+mn-ea"/>
                          <a:cs typeface="+mn-cs"/>
                          <a:hlinkClick r:id="rId10"/>
                        </a:rPr>
                        <a:t>APIs</a:t>
                      </a:r>
                      <a:r>
                        <a:rPr lang="en-US" sz="1100" b="0" i="0" kern="1200" dirty="0">
                          <a:solidFill>
                            <a:schemeClr val="dk1"/>
                          </a:solidFill>
                          <a:effectLst/>
                          <a:latin typeface="+mn-lt"/>
                          <a:ea typeface="+mn-ea"/>
                          <a:cs typeface="+mn-cs"/>
                        </a:rPr>
                        <a:t> or leveraging centrally managed hybrid IT connectivity services</a:t>
                      </a:r>
                      <a:endParaRPr lang="en-CA" sz="11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endParaRPr lang="en-CA" sz="11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31968112"/>
                  </a:ext>
                </a:extLst>
              </a:tr>
              <a:tr h="302823">
                <a:tc>
                  <a:txBody>
                    <a:bodyPr/>
                    <a:lstStyle/>
                    <a:p>
                      <a:pPr marL="7470"/>
                      <a:r>
                        <a:rPr lang="en-CA" sz="1200" b="1" kern="1200" spc="-3" dirty="0">
                          <a:solidFill>
                            <a:schemeClr val="bg1"/>
                          </a:solidFill>
                          <a:latin typeface="+mn-lt"/>
                          <a:ea typeface="+mn-ea"/>
                          <a:cs typeface="Calibri"/>
                        </a:rPr>
                        <a:t>S-3. Maintain secure operations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1"/>
                    </a:solidFill>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a:solidFill>
                            <a:schemeClr val="bg1"/>
                          </a:solidFill>
                          <a:cs typeface="Calibri"/>
                        </a:rPr>
                        <a:t>HOW will this be achieved?</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1216128422"/>
                  </a:ext>
                </a:extLst>
              </a:tr>
              <a:tr h="691847">
                <a:tc>
                  <a:txBody>
                    <a:bodyPr/>
                    <a:lstStyle/>
                    <a:p>
                      <a:pPr marL="0" lvl="1" indent="0">
                        <a:buFont typeface="Wingdings" panose="05000000000000000000" pitchFamily="2" charset="2"/>
                        <a:buNone/>
                        <a:tabLst>
                          <a:tab pos="114300" algn="l"/>
                        </a:tabLst>
                      </a:pPr>
                      <a:r>
                        <a:rPr lang="en-US" sz="1100" kern="1200" dirty="0">
                          <a:solidFill>
                            <a:schemeClr val="dk1"/>
                          </a:solidFill>
                          <a:latin typeface="+mn-lt"/>
                          <a:ea typeface="+mn-ea"/>
                          <a:cs typeface="Calibri"/>
                        </a:rPr>
                        <a:t>Establish processes to maintain visibility of assets and ensure the prompt application of security related patches and updates in order to reduce exposure to vulnerabilities, in accordance with GC </a:t>
                      </a:r>
                      <a:r>
                        <a:rPr lang="en-US" sz="1100" i="1" kern="1200" dirty="0">
                          <a:solidFill>
                            <a:schemeClr val="dk1"/>
                          </a:solidFill>
                          <a:latin typeface="+mn-lt"/>
                          <a:ea typeface="+mn-ea"/>
                          <a:cs typeface="Calibri"/>
                        </a:rPr>
                        <a:t>Patch Management Guidance</a:t>
                      </a:r>
                      <a:endParaRPr lang="en-CA" sz="1100" i="1"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endParaRPr lang="en-US" sz="11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637771"/>
                  </a:ext>
                </a:extLst>
              </a:tr>
              <a:tr h="627938">
                <a:tc>
                  <a:txBody>
                    <a:bodyPr/>
                    <a:lstStyle/>
                    <a:p>
                      <a:pPr marL="0" lvl="1" indent="0">
                        <a:buFont typeface="Wingdings" panose="05000000000000000000" pitchFamily="2" charset="2"/>
                        <a:buNone/>
                        <a:tabLst>
                          <a:tab pos="114300" algn="l"/>
                        </a:tabLst>
                      </a:pPr>
                      <a:r>
                        <a:rPr lang="en-US" sz="1100" kern="1200" dirty="0">
                          <a:solidFill>
                            <a:schemeClr val="dk1"/>
                          </a:solidFill>
                          <a:latin typeface="+mn-lt"/>
                          <a:ea typeface="+mn-ea"/>
                          <a:cs typeface="Calibri"/>
                        </a:rPr>
                        <a:t>Enable event logging, in accordance with GC </a:t>
                      </a:r>
                      <a:r>
                        <a:rPr lang="en-US" sz="1100" i="1" kern="1200" dirty="0">
                          <a:solidFill>
                            <a:schemeClr val="dk1"/>
                          </a:solidFill>
                          <a:latin typeface="+mn-lt"/>
                          <a:ea typeface="+mn-ea"/>
                          <a:cs typeface="Calibri"/>
                        </a:rPr>
                        <a:t>Event Logging Guidance</a:t>
                      </a:r>
                      <a:r>
                        <a:rPr lang="en-US" sz="1100" kern="1200" dirty="0">
                          <a:solidFill>
                            <a:schemeClr val="dk1"/>
                          </a:solidFill>
                          <a:latin typeface="+mn-lt"/>
                          <a:ea typeface="+mn-ea"/>
                          <a:cs typeface="Calibri"/>
                        </a:rPr>
                        <a:t>, and perform monitoring of systems and services in order to detect, prevent, and respond to attacks</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endParaRPr lang="en-US" sz="11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56928191"/>
                  </a:ext>
                </a:extLst>
              </a:tr>
              <a:tr h="575491">
                <a:tc>
                  <a:txBody>
                    <a:bodyPr/>
                    <a:lstStyle/>
                    <a:p>
                      <a:pPr marL="0" indent="0">
                        <a:buFont typeface="Wingdings" panose="05000000000000000000" pitchFamily="2" charset="2"/>
                        <a:buNone/>
                      </a:pPr>
                      <a:r>
                        <a:rPr lang="en-US" sz="1100" b="0" i="0" kern="1200" dirty="0">
                          <a:solidFill>
                            <a:schemeClr val="dk1"/>
                          </a:solidFill>
                          <a:effectLst/>
                          <a:latin typeface="+mn-lt"/>
                          <a:ea typeface="+mn-ea"/>
                          <a:cs typeface="+mn-cs"/>
                        </a:rPr>
                        <a:t>Establish an incident management plan in alignment with the </a:t>
                      </a:r>
                      <a:r>
                        <a:rPr lang="en-US" sz="1100" b="0" i="0" u="none" strike="noStrike" kern="1200" dirty="0">
                          <a:solidFill>
                            <a:schemeClr val="dk1"/>
                          </a:solidFill>
                          <a:effectLst/>
                          <a:latin typeface="+mn-lt"/>
                          <a:ea typeface="+mn-ea"/>
                          <a:cs typeface="+mn-cs"/>
                          <a:hlinkClick r:id="rId11"/>
                        </a:rPr>
                        <a:t>GC Cyber Security Event Management Plan (GC CSEMP)</a:t>
                      </a:r>
                      <a:r>
                        <a:rPr lang="en-US" sz="1100" b="0" i="0" kern="1200" dirty="0">
                          <a:solidFill>
                            <a:schemeClr val="dk1"/>
                          </a:solidFill>
                          <a:effectLst/>
                          <a:latin typeface="+mn-lt"/>
                          <a:ea typeface="+mn-ea"/>
                          <a:cs typeface="+mn-cs"/>
                        </a:rPr>
                        <a:t> and report incidents to the </a:t>
                      </a:r>
                      <a:r>
                        <a:rPr lang="en-US" sz="1100" b="0" i="0" u="none" strike="noStrike" kern="1200" dirty="0">
                          <a:solidFill>
                            <a:schemeClr val="dk1"/>
                          </a:solidFill>
                          <a:effectLst/>
                          <a:latin typeface="+mn-lt"/>
                          <a:ea typeface="+mn-ea"/>
                          <a:cs typeface="+mn-cs"/>
                          <a:hlinkClick r:id="rId12"/>
                        </a:rPr>
                        <a:t>Canadian Centre for Cyber Security (CCCS)</a:t>
                      </a:r>
                      <a:endParaRPr lang="en-CA" sz="11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lvl="1" indent="0">
                        <a:buFont typeface="Wingdings" panose="05000000000000000000" pitchFamily="2" charset="2"/>
                        <a:buNone/>
                      </a:pPr>
                      <a:endParaRPr lang="en-CA" sz="11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5955971"/>
                  </a:ext>
                </a:extLst>
              </a:tr>
            </a:tbl>
          </a:graphicData>
        </a:graphic>
      </p:graphicFrame>
      <p:sp>
        <p:nvSpPr>
          <p:cNvPr id="3" name="Slide Number Placeholder 2">
            <a:extLst>
              <a:ext uri="{FF2B5EF4-FFF2-40B4-BE49-F238E27FC236}">
                <a16:creationId xmlns:a16="http://schemas.microsoft.com/office/drawing/2014/main" id="{BCCD2EFE-1E76-A6E2-8B63-595590202676}"/>
              </a:ext>
            </a:extLst>
          </p:cNvPr>
          <p:cNvSpPr>
            <a:spLocks noGrp="1"/>
          </p:cNvSpPr>
          <p:nvPr>
            <p:ph type="sldNum" sz="quarter" idx="12"/>
          </p:nvPr>
        </p:nvSpPr>
        <p:spPr/>
        <p:txBody>
          <a:bodyPr/>
          <a:lstStyle/>
          <a:p>
            <a:fld id="{32D4B517-E49B-41B6-9DBC-23634E0F1CDC}" type="slidenum">
              <a:rPr lang="en-CA" smtClean="0"/>
              <a:pPr/>
              <a:t>23</a:t>
            </a:fld>
            <a:endParaRPr lang="en-CA" dirty="0"/>
          </a:p>
        </p:txBody>
      </p:sp>
    </p:spTree>
    <p:extLst>
      <p:ext uri="{BB962C8B-B14F-4D97-AF65-F5344CB8AC3E}">
        <p14:creationId xmlns:p14="http://schemas.microsoft.com/office/powerpoint/2010/main" val="26084184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3">
            <a:extLst>
              <a:ext uri="{FF2B5EF4-FFF2-40B4-BE49-F238E27FC236}">
                <a16:creationId xmlns:a16="http://schemas.microsoft.com/office/drawing/2014/main" id="{6B7BFC57-5073-4839-9635-A8588617E195}"/>
              </a:ext>
            </a:extLst>
          </p:cNvPr>
          <p:cNvSpPr>
            <a:spLocks noGrp="1"/>
          </p:cNvSpPr>
          <p:nvPr>
            <p:ph type="title"/>
          </p:nvPr>
        </p:nvSpPr>
        <p:spPr>
          <a:xfrm>
            <a:off x="457200" y="28478"/>
            <a:ext cx="5432425" cy="877888"/>
          </a:xfrm>
        </p:spPr>
        <p:txBody>
          <a:bodyPr>
            <a:normAutofit/>
          </a:bodyPr>
          <a:lstStyle/>
          <a:p>
            <a:pPr marL="0"/>
            <a:r>
              <a:rPr kumimoji="0" lang="en-CA" sz="2000" b="1" i="0" u="none" strike="noStrike" kern="1200" cap="none" spc="0" normalizeH="0" baseline="0" noProof="0" dirty="0">
                <a:ln>
                  <a:noFill/>
                </a:ln>
                <a:solidFill>
                  <a:schemeClr val="tx1">
                    <a:lumMod val="65000"/>
                    <a:lumOff val="35000"/>
                  </a:schemeClr>
                </a:solidFill>
                <a:effectLst/>
                <a:uLnTx/>
                <a:uFillTx/>
                <a:latin typeface="+mj-lt"/>
                <a:ea typeface="+mj-ea"/>
                <a:cs typeface="+mj-cs"/>
              </a:rPr>
              <a:t>Appendix 2:</a:t>
            </a:r>
            <a:br>
              <a:rPr kumimoji="0" lang="en-US" sz="2000" b="0" i="0" u="none" strike="noStrike" kern="1200" cap="none" spc="0" normalizeH="0" baseline="0" noProof="0" dirty="0">
                <a:ln>
                  <a:noFill/>
                </a:ln>
                <a:solidFill>
                  <a:srgbClr val="004D71"/>
                </a:solidFill>
                <a:effectLst/>
                <a:uLnTx/>
                <a:uFillTx/>
                <a:latin typeface="+mj-lt"/>
                <a:ea typeface="+mj-ea"/>
                <a:cs typeface="+mj-cs"/>
              </a:rPr>
            </a:br>
            <a:r>
              <a:rPr lang="en-CA" sz="2000" dirty="0"/>
              <a:t>Enterprise Solution Framework (if applicable)</a:t>
            </a:r>
            <a:endParaRPr lang="en-CA" sz="2000" dirty="0">
              <a:latin typeface="+mj-lt"/>
            </a:endParaRPr>
          </a:p>
        </p:txBody>
      </p:sp>
      <p:sp>
        <p:nvSpPr>
          <p:cNvPr id="10" name="Content Placeholder 2">
            <a:extLst>
              <a:ext uri="{FF2B5EF4-FFF2-40B4-BE49-F238E27FC236}">
                <a16:creationId xmlns:a16="http://schemas.microsoft.com/office/drawing/2014/main" id="{55C29658-CE80-4282-909B-AEB4C20233C7}"/>
              </a:ext>
            </a:extLst>
          </p:cNvPr>
          <p:cNvSpPr>
            <a:spLocks noGrp="1"/>
          </p:cNvSpPr>
          <p:nvPr>
            <p:ph idx="10"/>
          </p:nvPr>
        </p:nvSpPr>
        <p:spPr>
          <a:xfrm>
            <a:off x="457200" y="906366"/>
            <a:ext cx="7100708" cy="1190486"/>
          </a:xfrm>
        </p:spPr>
        <p:txBody>
          <a:bodyPr/>
          <a:lstStyle/>
          <a:p>
            <a:r>
              <a:rPr lang="en-US" sz="2000" b="1" dirty="0"/>
              <a:t>Enterprise solutions definition</a:t>
            </a:r>
          </a:p>
          <a:p>
            <a:r>
              <a:rPr lang="en-US" sz="1400" dirty="0"/>
              <a:t>Enterprise solutions are internal and external Government of Canada assets that can be re-used in and across multiple parts of the organization.</a:t>
            </a:r>
          </a:p>
          <a:p>
            <a:r>
              <a:rPr lang="en-US" sz="1400" dirty="0">
                <a:solidFill>
                  <a:prstClr val="black"/>
                </a:solidFill>
                <a:latin typeface="Calibri"/>
              </a:rPr>
              <a:t>Additional info: </a:t>
            </a:r>
            <a:r>
              <a:rPr lang="en-CA" sz="1400" dirty="0">
                <a:solidFill>
                  <a:prstClr val="black"/>
                </a:solidFill>
                <a:latin typeface="Calibri"/>
                <a:hlinkClick r:id="rId3"/>
              </a:rPr>
              <a:t>GC Enterprise Architecture/Enterprise Solutions - wiki (gccollab.ca)</a:t>
            </a:r>
            <a:endParaRPr lang="en-CA" sz="1400" dirty="0">
              <a:solidFill>
                <a:prstClr val="black"/>
              </a:solidFill>
              <a:latin typeface="Calibri"/>
            </a:endParaRPr>
          </a:p>
          <a:p>
            <a:endParaRPr lang="en-US" sz="1400" dirty="0"/>
          </a:p>
          <a:p>
            <a:endParaRPr lang="en-US" sz="1400" dirty="0"/>
          </a:p>
        </p:txBody>
      </p:sp>
      <p:graphicFrame>
        <p:nvGraphicFramePr>
          <p:cNvPr id="11" name="Table 10"/>
          <p:cNvGraphicFramePr>
            <a:graphicFrameLocks noGrp="1"/>
          </p:cNvGraphicFramePr>
          <p:nvPr>
            <p:extLst>
              <p:ext uri="{D42A27DB-BD31-4B8C-83A1-F6EECF244321}">
                <p14:modId xmlns:p14="http://schemas.microsoft.com/office/powerpoint/2010/main" val="1436861837"/>
              </p:ext>
            </p:extLst>
          </p:nvPr>
        </p:nvGraphicFramePr>
        <p:xfrm>
          <a:off x="457200" y="2173299"/>
          <a:ext cx="11191514" cy="4157186"/>
        </p:xfrm>
        <a:graphic>
          <a:graphicData uri="http://schemas.openxmlformats.org/drawingml/2006/table">
            <a:tbl>
              <a:tblPr firstRow="1">
                <a:tableStyleId>{5C22544A-7EE6-4342-B048-85BDC9FD1C3A}</a:tableStyleId>
              </a:tblPr>
              <a:tblGrid>
                <a:gridCol w="3344493">
                  <a:extLst>
                    <a:ext uri="{9D8B030D-6E8A-4147-A177-3AD203B41FA5}">
                      <a16:colId xmlns:a16="http://schemas.microsoft.com/office/drawing/2014/main" val="20000"/>
                    </a:ext>
                  </a:extLst>
                </a:gridCol>
                <a:gridCol w="7847021">
                  <a:extLst>
                    <a:ext uri="{9D8B030D-6E8A-4147-A177-3AD203B41FA5}">
                      <a16:colId xmlns:a16="http://schemas.microsoft.com/office/drawing/2014/main" val="20001"/>
                    </a:ext>
                  </a:extLst>
                </a:gridCol>
              </a:tblGrid>
              <a:tr h="376495">
                <a:tc>
                  <a:txBody>
                    <a:bodyPr/>
                    <a:lstStyle/>
                    <a:p>
                      <a:pPr lvl="0"/>
                      <a:r>
                        <a:rPr lang="en-US" sz="2000" b="1" kern="1200" spc="-3" dirty="0">
                          <a:solidFill>
                            <a:schemeClr val="bg1"/>
                          </a:solidFill>
                          <a:latin typeface="+mn-lt"/>
                          <a:ea typeface="+mn-ea"/>
                          <a:cs typeface="Calibri"/>
                        </a:rPr>
                        <a:t>ES-1. Governance</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2000" b="1" spc="-3" dirty="0">
                          <a:solidFill>
                            <a:schemeClr val="bg1"/>
                          </a:solidFill>
                          <a:cs typeface="Calibri"/>
                        </a:rPr>
                        <a:t>HOW will the questions for this facet be addressed?</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695068">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0" kern="1200" spc="-3" dirty="0">
                          <a:solidFill>
                            <a:prstClr val="black"/>
                          </a:solidFill>
                          <a:latin typeface="+mn-lt"/>
                          <a:ea typeface="+mn-ea"/>
                          <a:cs typeface="Calibri"/>
                        </a:rPr>
                        <a:t>What are the roles and responsibilities and who decides who fills them?</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4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812017">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0" kern="1200" spc="-3" dirty="0">
                          <a:solidFill>
                            <a:prstClr val="black"/>
                          </a:solidFill>
                          <a:latin typeface="+mn-lt"/>
                          <a:ea typeface="+mn-ea"/>
                          <a:cs typeface="Calibri"/>
                        </a:rPr>
                        <a:t>What is the financial and funding model for an enterprise solution?</a:t>
                      </a:r>
                      <a:endParaRPr lang="en-US" sz="1400" b="0" kern="1200" spc="-3" noProof="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4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92088">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0" kern="1200" spc="-3" dirty="0">
                          <a:solidFill>
                            <a:prstClr val="black"/>
                          </a:solidFill>
                          <a:latin typeface="+mn-lt"/>
                          <a:ea typeface="+mn-ea"/>
                          <a:cs typeface="Calibri"/>
                        </a:rPr>
                        <a:t>Which business capabilities should be addressed first?</a:t>
                      </a:r>
                      <a:endParaRPr lang="en-US" sz="1400" b="0" kern="1200" spc="-3" noProof="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4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58691574"/>
                  </a:ext>
                </a:extLst>
              </a:tr>
              <a:tr h="720080">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0" kern="1200" spc="-3" dirty="0">
                          <a:solidFill>
                            <a:prstClr val="black"/>
                          </a:solidFill>
                          <a:latin typeface="+mn-lt"/>
                          <a:ea typeface="+mn-ea"/>
                          <a:cs typeface="Calibri"/>
                        </a:rPr>
                        <a:t>How will user expectations be addressed?</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400" kern="120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741693">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en-US" sz="1400" b="0" kern="1200" spc="-3" dirty="0">
                          <a:solidFill>
                            <a:prstClr val="black"/>
                          </a:solidFill>
                          <a:latin typeface="+mn-lt"/>
                          <a:ea typeface="+mn-ea"/>
                          <a:cs typeface="Calibri"/>
                        </a:rPr>
                        <a:t>What is the path to enterprise-wide adoption?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4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37565539"/>
                  </a:ext>
                </a:extLst>
              </a:tr>
            </a:tbl>
          </a:graphicData>
        </a:graphic>
      </p:graphicFrame>
      <p:pic>
        <p:nvPicPr>
          <p:cNvPr id="3" name="Picture 2">
            <a:extLst>
              <a:ext uri="{FF2B5EF4-FFF2-40B4-BE49-F238E27FC236}">
                <a16:creationId xmlns:a16="http://schemas.microsoft.com/office/drawing/2014/main" id="{972C5FE1-87AC-4255-9DCE-454748DC97BE}"/>
              </a:ext>
            </a:extLst>
          </p:cNvPr>
          <p:cNvPicPr>
            <a:picLocks noChangeAspect="1"/>
          </p:cNvPicPr>
          <p:nvPr/>
        </p:nvPicPr>
        <p:blipFill>
          <a:blip r:embed="rId4"/>
          <a:stretch>
            <a:fillRect/>
          </a:stretch>
        </p:blipFill>
        <p:spPr>
          <a:xfrm>
            <a:off x="7557908" y="338347"/>
            <a:ext cx="1482610" cy="1476163"/>
          </a:xfrm>
          <a:prstGeom prst="rect">
            <a:avLst/>
          </a:prstGeom>
        </p:spPr>
      </p:pic>
      <p:sp>
        <p:nvSpPr>
          <p:cNvPr id="2" name="Slide Number Placeholder 1">
            <a:extLst>
              <a:ext uri="{FF2B5EF4-FFF2-40B4-BE49-F238E27FC236}">
                <a16:creationId xmlns:a16="http://schemas.microsoft.com/office/drawing/2014/main" id="{7CFDA008-3587-A529-0A40-F711EB842078}"/>
              </a:ext>
            </a:extLst>
          </p:cNvPr>
          <p:cNvSpPr>
            <a:spLocks noGrp="1"/>
          </p:cNvSpPr>
          <p:nvPr>
            <p:ph type="sldNum" sz="quarter" idx="12"/>
          </p:nvPr>
        </p:nvSpPr>
        <p:spPr/>
        <p:txBody>
          <a:bodyPr/>
          <a:lstStyle/>
          <a:p>
            <a:fld id="{32D4B517-E49B-41B6-9DBC-23634E0F1CDC}" type="slidenum">
              <a:rPr lang="en-CA" smtClean="0"/>
              <a:pPr/>
              <a:t>24</a:t>
            </a:fld>
            <a:endParaRPr lang="en-CA" dirty="0"/>
          </a:p>
        </p:txBody>
      </p:sp>
    </p:spTree>
    <p:extLst>
      <p:ext uri="{BB962C8B-B14F-4D97-AF65-F5344CB8AC3E}">
        <p14:creationId xmlns:p14="http://schemas.microsoft.com/office/powerpoint/2010/main" val="19879380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3">
            <a:extLst>
              <a:ext uri="{FF2B5EF4-FFF2-40B4-BE49-F238E27FC236}">
                <a16:creationId xmlns:a16="http://schemas.microsoft.com/office/drawing/2014/main" id="{6B7BFC57-5073-4839-9635-A8588617E195}"/>
              </a:ext>
            </a:extLst>
          </p:cNvPr>
          <p:cNvSpPr>
            <a:spLocks noGrp="1"/>
          </p:cNvSpPr>
          <p:nvPr>
            <p:ph type="title"/>
          </p:nvPr>
        </p:nvSpPr>
        <p:spPr>
          <a:xfrm>
            <a:off x="457200" y="30832"/>
            <a:ext cx="5432425" cy="877888"/>
          </a:xfrm>
        </p:spPr>
        <p:txBody>
          <a:bodyPr>
            <a:normAutofit/>
          </a:bodyPr>
          <a:lstStyle/>
          <a:p>
            <a:pPr marL="0"/>
            <a:r>
              <a:rPr kumimoji="0" lang="en-CA" sz="2000" b="1" i="0" u="none" strike="noStrike" kern="1200" cap="none" spc="0" normalizeH="0" baseline="0" noProof="0" dirty="0">
                <a:ln>
                  <a:noFill/>
                </a:ln>
                <a:solidFill>
                  <a:schemeClr val="tx1">
                    <a:lumMod val="65000"/>
                    <a:lumOff val="35000"/>
                  </a:schemeClr>
                </a:solidFill>
                <a:effectLst/>
                <a:uLnTx/>
                <a:uFillTx/>
                <a:latin typeface="+mj-lt"/>
                <a:ea typeface="+mj-ea"/>
                <a:cs typeface="+mj-cs"/>
              </a:rPr>
              <a:t>Appendix 2:</a:t>
            </a:r>
            <a:br>
              <a:rPr kumimoji="0" lang="en-US" sz="2000" b="0" i="0" u="none" strike="noStrike" kern="1200" cap="none" spc="0" normalizeH="0" baseline="0" noProof="0" dirty="0">
                <a:ln>
                  <a:noFill/>
                </a:ln>
                <a:solidFill>
                  <a:srgbClr val="004D71"/>
                </a:solidFill>
                <a:effectLst/>
                <a:uLnTx/>
                <a:uFillTx/>
                <a:latin typeface="+mj-lt"/>
                <a:ea typeface="+mj-ea"/>
                <a:cs typeface="+mj-cs"/>
              </a:rPr>
            </a:br>
            <a:r>
              <a:rPr lang="en-CA" sz="2000" dirty="0"/>
              <a:t>Enterprise Solution Framework </a:t>
            </a:r>
            <a:r>
              <a:rPr lang="en-CA" sz="1400" dirty="0"/>
              <a:t>(continued)</a:t>
            </a:r>
            <a:endParaRPr lang="en-CA" sz="2000" dirty="0">
              <a:latin typeface="+mj-lt"/>
            </a:endParaRPr>
          </a:p>
        </p:txBody>
      </p:sp>
      <p:graphicFrame>
        <p:nvGraphicFramePr>
          <p:cNvPr id="14" name="Table 13"/>
          <p:cNvGraphicFramePr>
            <a:graphicFrameLocks noGrp="1"/>
          </p:cNvGraphicFramePr>
          <p:nvPr>
            <p:extLst>
              <p:ext uri="{D42A27DB-BD31-4B8C-83A1-F6EECF244321}">
                <p14:modId xmlns:p14="http://schemas.microsoft.com/office/powerpoint/2010/main" val="2062091480"/>
              </p:ext>
            </p:extLst>
          </p:nvPr>
        </p:nvGraphicFramePr>
        <p:xfrm>
          <a:off x="457200" y="1016732"/>
          <a:ext cx="11197245" cy="5497760"/>
        </p:xfrm>
        <a:graphic>
          <a:graphicData uri="http://schemas.openxmlformats.org/drawingml/2006/table">
            <a:tbl>
              <a:tblPr firstRow="1">
                <a:tableStyleId>{5C22544A-7EE6-4342-B048-85BDC9FD1C3A}</a:tableStyleId>
              </a:tblPr>
              <a:tblGrid>
                <a:gridCol w="3351807">
                  <a:extLst>
                    <a:ext uri="{9D8B030D-6E8A-4147-A177-3AD203B41FA5}">
                      <a16:colId xmlns:a16="http://schemas.microsoft.com/office/drawing/2014/main" val="20000"/>
                    </a:ext>
                  </a:extLst>
                </a:gridCol>
                <a:gridCol w="7845438">
                  <a:extLst>
                    <a:ext uri="{9D8B030D-6E8A-4147-A177-3AD203B41FA5}">
                      <a16:colId xmlns:a16="http://schemas.microsoft.com/office/drawing/2014/main" val="20001"/>
                    </a:ext>
                  </a:extLst>
                </a:gridCol>
              </a:tblGrid>
              <a:tr h="360040">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kumimoji="0" lang="en-CA" sz="2000" b="1" i="0" u="none" strike="noStrike" kern="1200" cap="none" spc="-3" normalizeH="0" baseline="0" noProof="0" dirty="0">
                          <a:ln>
                            <a:noFill/>
                          </a:ln>
                          <a:solidFill>
                            <a:prstClr val="white"/>
                          </a:solidFill>
                          <a:effectLst/>
                          <a:uLnTx/>
                          <a:uFillTx/>
                          <a:latin typeface="+mn-lt"/>
                          <a:ea typeface="+mn-ea"/>
                          <a:cs typeface="Calibri"/>
                        </a:rPr>
                        <a:t>ES-2. Culture</a:t>
                      </a:r>
                      <a:endParaRPr kumimoji="0" lang="en-CA" sz="2000" b="1" i="0" u="none" strike="noStrike" kern="1200" cap="none" spc="-3" normalizeH="0" baseline="0" noProof="0" dirty="0">
                        <a:ln>
                          <a:noFill/>
                        </a:ln>
                        <a:solidFill>
                          <a:prstClr val="white"/>
                        </a:solidFill>
                        <a:effectLst/>
                        <a:uLnTx/>
                        <a:uFillTx/>
                        <a:latin typeface="Calibri"/>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kumimoji="0" lang="en-CA" sz="2000" b="1" i="0" u="none" strike="noStrike" kern="1200" cap="none" spc="-3" normalizeH="0" baseline="0" noProof="0" dirty="0">
                          <a:ln>
                            <a:noFill/>
                          </a:ln>
                          <a:solidFill>
                            <a:prstClr val="white"/>
                          </a:solidFill>
                          <a:effectLst/>
                          <a:uLnTx/>
                          <a:uFillTx/>
                          <a:latin typeface="Calibri"/>
                          <a:ea typeface="+mn-ea"/>
                          <a:cs typeface="Calibri"/>
                        </a:rPr>
                        <a:t>HOW will the questions for this facet be addressed?</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649532">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0" kern="1200" spc="-3" dirty="0">
                          <a:solidFill>
                            <a:prstClr val="black"/>
                          </a:solidFill>
                          <a:latin typeface="+mn-lt"/>
                          <a:ea typeface="+mn-ea"/>
                          <a:cs typeface="Calibri"/>
                        </a:rPr>
                        <a:t>Is everyone ready to buy-in to enterprise solutions?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4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68794">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0" kern="1200" spc="-3" noProof="0" dirty="0">
                          <a:solidFill>
                            <a:prstClr val="black"/>
                          </a:solidFill>
                          <a:latin typeface="+mn-lt"/>
                          <a:ea typeface="+mn-ea"/>
                          <a:cs typeface="Calibri"/>
                        </a:rPr>
                        <a:t>How do we ensure participation?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4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95529171"/>
                  </a:ext>
                </a:extLst>
              </a:tr>
              <a:tr h="649532">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0" kern="1200" spc="-3" noProof="0" dirty="0">
                          <a:solidFill>
                            <a:prstClr val="black"/>
                          </a:solidFill>
                          <a:latin typeface="+mn-lt"/>
                          <a:ea typeface="+mn-ea"/>
                          <a:cs typeface="Calibri"/>
                        </a:rPr>
                        <a:t>How will open and transparent input be gathered?</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4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49532">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en-US" sz="1400" b="0" kern="1200" spc="-3" noProof="0" dirty="0">
                          <a:solidFill>
                            <a:prstClr val="black"/>
                          </a:solidFill>
                          <a:latin typeface="+mn-lt"/>
                          <a:ea typeface="+mn-ea"/>
                          <a:cs typeface="Calibri"/>
                        </a:rPr>
                        <a:t>What are the mind-set and skills needed to foster an enterprise solution culture?</a:t>
                      </a:r>
                      <a:endParaRPr lang="en-CA" sz="1400" b="0" kern="1200" spc="-3" noProof="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4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06290">
                <a:tc>
                  <a:txBody>
                    <a:bodyPr/>
                    <a:lstStyle/>
                    <a:p>
                      <a:pPr lvl="0"/>
                      <a:r>
                        <a:rPr lang="en-US" sz="2000" b="1" kern="1200" spc="-3" dirty="0">
                          <a:solidFill>
                            <a:schemeClr val="bg1"/>
                          </a:solidFill>
                          <a:latin typeface="+mn-lt"/>
                          <a:ea typeface="+mn-ea"/>
                          <a:cs typeface="Calibri"/>
                        </a:rPr>
                        <a:t>ES-3. Solutions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1"/>
                    </a:solidFill>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2000" b="1" spc="-3" dirty="0">
                          <a:solidFill>
                            <a:schemeClr val="bg1"/>
                          </a:solidFill>
                          <a:cs typeface="Calibri"/>
                        </a:rPr>
                        <a:t>HOW will the questions for this facet be addressed?</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2697277332"/>
                  </a:ext>
                </a:extLst>
              </a:tr>
              <a:tr h="382077">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0" kern="1200" spc="-3" dirty="0">
                          <a:solidFill>
                            <a:prstClr val="black"/>
                          </a:solidFill>
                          <a:latin typeface="+mn-lt"/>
                          <a:ea typeface="+mn-ea"/>
                          <a:cs typeface="Calibri"/>
                        </a:rPr>
                        <a:t>Which business problem are we solving?</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4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2093189"/>
                  </a:ext>
                </a:extLst>
              </a:tr>
              <a:tr h="382077">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0" kern="1200" spc="-3" noProof="0" dirty="0">
                          <a:solidFill>
                            <a:prstClr val="black"/>
                          </a:solidFill>
                          <a:latin typeface="+mn-lt"/>
                          <a:ea typeface="+mn-ea"/>
                          <a:cs typeface="Calibri"/>
                        </a:rPr>
                        <a:t>Who can access the Enterprise Solution?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4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41893124"/>
                  </a:ext>
                </a:extLst>
              </a:tr>
              <a:tr h="649532">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0" kern="1200" spc="-3" noProof="0" dirty="0">
                          <a:solidFill>
                            <a:prstClr val="black"/>
                          </a:solidFill>
                          <a:latin typeface="+mn-lt"/>
                          <a:ea typeface="+mn-ea"/>
                          <a:cs typeface="Calibri"/>
                        </a:rPr>
                        <a:t>What data and technology standards are required?</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4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43957917"/>
                  </a:ext>
                </a:extLst>
              </a:tr>
              <a:tr h="382077">
                <a:tc>
                  <a:txBody>
                    <a:bodyPr/>
                    <a:lstStyle/>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0" kern="1200" spc="-3" noProof="0" dirty="0">
                          <a:solidFill>
                            <a:prstClr val="black"/>
                          </a:solidFill>
                          <a:latin typeface="+mn-lt"/>
                          <a:ea typeface="+mn-ea"/>
                          <a:cs typeface="Calibri"/>
                        </a:rPr>
                        <a:t>Is the implementation secure enough?</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4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46915769"/>
                  </a:ext>
                </a:extLst>
              </a:tr>
              <a:tr h="382077">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en-US" sz="1400" b="0" kern="1200" spc="-3" noProof="0" dirty="0">
                          <a:solidFill>
                            <a:prstClr val="black"/>
                          </a:solidFill>
                          <a:latin typeface="+mn-lt"/>
                          <a:ea typeface="+mn-ea"/>
                          <a:cs typeface="Calibri"/>
                        </a:rPr>
                        <a:t>Will it always be reliably online?</a:t>
                      </a:r>
                      <a:endParaRPr lang="en-CA" sz="1400" b="0" kern="1200" spc="-3" noProof="0" dirty="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2988" lvl="1" indent="0">
                        <a:buFont typeface="Wingdings" panose="05000000000000000000" pitchFamily="2" charset="2"/>
                        <a:buNone/>
                      </a:pPr>
                      <a:endParaRPr lang="en-CA" sz="14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74492979"/>
                  </a:ext>
                </a:extLst>
              </a:tr>
            </a:tbl>
          </a:graphicData>
        </a:graphic>
      </p:graphicFrame>
      <p:pic>
        <p:nvPicPr>
          <p:cNvPr id="6" name="Picture 2">
            <a:extLst>
              <a:ext uri="{FF2B5EF4-FFF2-40B4-BE49-F238E27FC236}">
                <a16:creationId xmlns:a16="http://schemas.microsoft.com/office/drawing/2014/main" id="{C04E6409-7C37-4EBF-AD27-C43541C15CB4}"/>
              </a:ext>
            </a:extLst>
          </p:cNvPr>
          <p:cNvPicPr>
            <a:picLocks noChangeAspect="1"/>
          </p:cNvPicPr>
          <p:nvPr/>
        </p:nvPicPr>
        <p:blipFill>
          <a:blip r:embed="rId3"/>
          <a:stretch>
            <a:fillRect/>
          </a:stretch>
        </p:blipFill>
        <p:spPr>
          <a:xfrm>
            <a:off x="9732404" y="224645"/>
            <a:ext cx="756084" cy="752797"/>
          </a:xfrm>
          <a:prstGeom prst="rect">
            <a:avLst/>
          </a:prstGeom>
        </p:spPr>
      </p:pic>
      <p:sp>
        <p:nvSpPr>
          <p:cNvPr id="2" name="Slide Number Placeholder 1">
            <a:extLst>
              <a:ext uri="{FF2B5EF4-FFF2-40B4-BE49-F238E27FC236}">
                <a16:creationId xmlns:a16="http://schemas.microsoft.com/office/drawing/2014/main" id="{BFEC9179-C300-E425-55F6-4583161A2ABC}"/>
              </a:ext>
            </a:extLst>
          </p:cNvPr>
          <p:cNvSpPr>
            <a:spLocks noGrp="1"/>
          </p:cNvSpPr>
          <p:nvPr>
            <p:ph type="sldNum" sz="quarter" idx="12"/>
          </p:nvPr>
        </p:nvSpPr>
        <p:spPr/>
        <p:txBody>
          <a:bodyPr/>
          <a:lstStyle/>
          <a:p>
            <a:fld id="{32D4B517-E49B-41B6-9DBC-23634E0F1CDC}" type="slidenum">
              <a:rPr lang="en-CA" smtClean="0"/>
              <a:pPr/>
              <a:t>25</a:t>
            </a:fld>
            <a:endParaRPr lang="en-CA" dirty="0"/>
          </a:p>
        </p:txBody>
      </p:sp>
    </p:spTree>
    <p:extLst>
      <p:ext uri="{BB962C8B-B14F-4D97-AF65-F5344CB8AC3E}">
        <p14:creationId xmlns:p14="http://schemas.microsoft.com/office/powerpoint/2010/main" val="129063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3"/>
          <p:cNvSpPr txBox="1">
            <a:spLocks noGrp="1"/>
          </p:cNvSpPr>
          <p:nvPr>
            <p:ph type="title" idx="4294967295"/>
          </p:nvPr>
        </p:nvSpPr>
        <p:spPr>
          <a:xfrm>
            <a:off x="457200" y="96890"/>
            <a:ext cx="5432982" cy="703818"/>
          </a:xfrm>
          <a:prstGeom prst="rect">
            <a:avLst/>
          </a:prstGeom>
          <a:noFill/>
          <a:ln>
            <a:noFill/>
            <a:prstDash/>
          </a:ln>
          <a:effectLst/>
        </p:spPr>
        <p:txBody>
          <a:bodyPr rot="0" spcFirstLastPara="0" vertOverflow="overflow" horzOverflow="overflow" vert="horz" wrap="none" lIns="0" tIns="0" rIns="0" bIns="0" numCol="1" spcCol="0" rtlCol="0" fromWordArt="0" anchor="ctr" anchorCtr="0" forceAA="0" compatLnSpc="1">
            <a:prstTxWarp prst="textNoShape">
              <a:avLst/>
            </a:prstTxWarp>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pPr>
              <a:defRPr/>
            </a:pPr>
            <a:r>
              <a:rPr lang="en-CA" sz="2000" b="1" dirty="0">
                <a:solidFill>
                  <a:schemeClr val="tx1">
                    <a:lumMod val="65000"/>
                    <a:lumOff val="35000"/>
                  </a:schemeClr>
                </a:solidFill>
              </a:rPr>
              <a:t>Appendix 3: </a:t>
            </a:r>
          </a:p>
          <a:p>
            <a:pPr>
              <a:defRPr/>
            </a:pPr>
            <a:r>
              <a:rPr lang="en-US" sz="2000" dirty="0">
                <a:solidFill>
                  <a:srgbClr val="004D71"/>
                </a:solidFill>
              </a:rPr>
              <a:t>Shared Services Canada (SSC) Involvement</a:t>
            </a:r>
            <a:endParaRPr lang="en-CA" sz="2000" dirty="0">
              <a:solidFill>
                <a:srgbClr val="004D71"/>
              </a:solidFill>
            </a:endParaRPr>
          </a:p>
        </p:txBody>
      </p:sp>
      <p:sp>
        <p:nvSpPr>
          <p:cNvPr id="19" name="Rectangle 18"/>
          <p:cNvSpPr/>
          <p:nvPr>
            <p:custDataLst>
              <p:tags r:id="rId1"/>
            </p:custDataLst>
          </p:nvPr>
        </p:nvSpPr>
        <p:spPr>
          <a:xfrm>
            <a:off x="457200" y="980728"/>
            <a:ext cx="8290689" cy="190687"/>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CA" b="1" dirty="0">
                <a:solidFill>
                  <a:schemeClr val="tx1"/>
                </a:solidFill>
                <a:latin typeface="+mj-lt"/>
              </a:rPr>
              <a:t>SSC Scope</a:t>
            </a:r>
            <a:endParaRPr lang="en-US" b="1" dirty="0">
              <a:solidFill>
                <a:schemeClr val="tx1"/>
              </a:solidFill>
              <a:latin typeface="+mj-lt"/>
            </a:endParaRPr>
          </a:p>
        </p:txBody>
      </p:sp>
      <p:graphicFrame>
        <p:nvGraphicFramePr>
          <p:cNvPr id="16" name="Table 15" descr="SSC Scope"/>
          <p:cNvGraphicFramePr>
            <a:graphicFrameLocks noGrp="1"/>
          </p:cNvGraphicFramePr>
          <p:nvPr>
            <p:custDataLst>
              <p:tags r:id="rId2"/>
            </p:custDataLst>
            <p:extLst>
              <p:ext uri="{D42A27DB-BD31-4B8C-83A1-F6EECF244321}">
                <p14:modId xmlns:p14="http://schemas.microsoft.com/office/powerpoint/2010/main" val="2743046799"/>
              </p:ext>
            </p:extLst>
          </p:nvPr>
        </p:nvGraphicFramePr>
        <p:xfrm>
          <a:off x="457200" y="1259505"/>
          <a:ext cx="11085610" cy="3249615"/>
        </p:xfrm>
        <a:graphic>
          <a:graphicData uri="http://schemas.openxmlformats.org/drawingml/2006/table">
            <a:tbl>
              <a:tblPr firstCol="1">
                <a:tableStyleId>{5C22544A-7EE6-4342-B048-85BDC9FD1C3A}</a:tableStyleId>
              </a:tblPr>
              <a:tblGrid>
                <a:gridCol w="3658756">
                  <a:extLst>
                    <a:ext uri="{9D8B030D-6E8A-4147-A177-3AD203B41FA5}">
                      <a16:colId xmlns:a16="http://schemas.microsoft.com/office/drawing/2014/main" val="20000"/>
                    </a:ext>
                  </a:extLst>
                </a:gridCol>
                <a:gridCol w="7426854">
                  <a:extLst>
                    <a:ext uri="{9D8B030D-6E8A-4147-A177-3AD203B41FA5}">
                      <a16:colId xmlns:a16="http://schemas.microsoft.com/office/drawing/2014/main" val="20001"/>
                    </a:ext>
                  </a:extLst>
                </a:gridCol>
              </a:tblGrid>
              <a:tr h="7240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What</a:t>
                      </a:r>
                      <a:r>
                        <a:rPr lang="en-US" sz="1400" baseline="0" dirty="0"/>
                        <a:t> </a:t>
                      </a:r>
                      <a:r>
                        <a:rPr lang="en-US" sz="1400" dirty="0"/>
                        <a:t>is the scope of work required by Shared Services Canada? </a:t>
                      </a:r>
                      <a:endParaRPr lang="en-CA" sz="1400" dirty="0">
                        <a:solidFill>
                          <a:schemeClr val="tx1">
                            <a:lumMod val="65000"/>
                            <a:lumOff val="35000"/>
                          </a:schemeClr>
                        </a:solidFill>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100" i="1" kern="120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0000"/>
                  </a:ext>
                </a:extLst>
              </a:tr>
              <a:tr h="7240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When/How has SSC been involved in this project?  </a:t>
                      </a:r>
                      <a:endParaRPr lang="en-US" sz="1400" kern="1200" dirty="0">
                        <a:solidFill>
                          <a:schemeClr val="tx1">
                            <a:lumMod val="65000"/>
                            <a:lumOff val="35000"/>
                          </a:schemeClr>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100" i="1" kern="120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0001"/>
                  </a:ext>
                </a:extLst>
              </a:tr>
              <a:tr h="9220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What SSC Services are to be impacted or consumed?  </a:t>
                      </a:r>
                      <a:endParaRPr lang="en-US" sz="1400" kern="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tx1">
                            <a:lumMod val="65000"/>
                            <a:lumOff val="35000"/>
                          </a:schemeClr>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dirty="0">
                          <a:hlinkClick r:id="rId7"/>
                        </a:rPr>
                        <a:t>https://service.ssc-spc.gc.ca/en/services</a:t>
                      </a:r>
                      <a:r>
                        <a:rPr lang="en-CA" sz="1400" kern="120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baseline="0" dirty="0"/>
                        <a:t>I</a:t>
                      </a:r>
                      <a:r>
                        <a:rPr lang="en-CA" sz="1400" kern="1200" dirty="0"/>
                        <a:t>nclude</a:t>
                      </a:r>
                      <a:r>
                        <a:rPr lang="en-CA" sz="1400" kern="1200" baseline="0" dirty="0"/>
                        <a:t> due dates for SSC deliverables.</a:t>
                      </a:r>
                      <a:endParaRPr lang="en-CA" sz="1400" kern="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i="0" kern="1200" dirty="0">
                        <a:solidFill>
                          <a:srgbClr val="014D71"/>
                        </a:solidFill>
                        <a:latin typeface="+mj-lt"/>
                        <a:ea typeface="+mn-ea"/>
                        <a:cs typeface="+mn-cs"/>
                      </a:endParaRPr>
                    </a:p>
                  </a:txBody>
                  <a:tcPr marL="68580" marR="68580" marT="34290" marB="34290" anchor="ctr"/>
                </a:tc>
                <a:extLst>
                  <a:ext uri="{0D108BD9-81ED-4DB2-BD59-A6C34878D82A}">
                    <a16:rowId xmlns:a16="http://schemas.microsoft.com/office/drawing/2014/main" val="10002"/>
                  </a:ext>
                </a:extLst>
              </a:tr>
              <a:tr h="8794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dirty="0"/>
                        <a:t>What are the dependencies and</a:t>
                      </a:r>
                      <a:r>
                        <a:rPr lang="en-CA" sz="1400" kern="1200" baseline="0" dirty="0"/>
                        <a:t> assumptions?</a:t>
                      </a:r>
                      <a:endParaRPr lang="en-US" sz="1400" i="1" kern="1200" dirty="0">
                        <a:solidFill>
                          <a:srgbClr val="014D71"/>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dirty="0">
                          <a:effectLst/>
                        </a:rPr>
                        <a:t>(ex: authentication, cloud connectivity.</a:t>
                      </a:r>
                      <a:r>
                        <a:rPr lang="en-CA" sz="1400" kern="1200" baseline="0" dirty="0">
                          <a:effectLst/>
                        </a:rPr>
                        <a:t> If</a:t>
                      </a:r>
                      <a:r>
                        <a:rPr lang="en-CA" sz="1400" kern="1200" baseline="0" dirty="0"/>
                        <a:t> legacy Data Centre, which one and has capacity has been confirmed.)</a:t>
                      </a:r>
                      <a:endParaRPr lang="en-CA" sz="1400" kern="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dirty="0">
                          <a:effectLst/>
                        </a:rPr>
                        <a:t> </a:t>
                      </a:r>
                      <a:endParaRPr lang="en-CA" sz="1400" i="0" kern="1200" dirty="0">
                        <a:solidFill>
                          <a:srgbClr val="014D71"/>
                        </a:solidFill>
                        <a:latin typeface="+mj-lt"/>
                        <a:ea typeface="+mn-ea"/>
                        <a:cs typeface="+mn-cs"/>
                      </a:endParaRPr>
                    </a:p>
                  </a:txBody>
                  <a:tcPr marL="68580" marR="68580" marT="34290" marB="34290" anchor="ctr"/>
                </a:tc>
                <a:extLst>
                  <a:ext uri="{0D108BD9-81ED-4DB2-BD59-A6C34878D82A}">
                    <a16:rowId xmlns:a16="http://schemas.microsoft.com/office/drawing/2014/main" val="10003"/>
                  </a:ext>
                </a:extLst>
              </a:tr>
            </a:tbl>
          </a:graphicData>
        </a:graphic>
      </p:graphicFrame>
      <p:sp>
        <p:nvSpPr>
          <p:cNvPr id="22" name="Rectangle 21"/>
          <p:cNvSpPr/>
          <p:nvPr>
            <p:custDataLst>
              <p:tags r:id="rId3"/>
            </p:custDataLst>
          </p:nvPr>
        </p:nvSpPr>
        <p:spPr>
          <a:xfrm>
            <a:off x="457200" y="4798431"/>
            <a:ext cx="11125237" cy="161797"/>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CA" b="1" dirty="0">
                <a:solidFill>
                  <a:schemeClr val="tx1"/>
                </a:solidFill>
                <a:latin typeface="+mj-lt"/>
              </a:rPr>
              <a:t>SSC Contact</a:t>
            </a:r>
            <a:endParaRPr lang="en-US" b="1" dirty="0">
              <a:solidFill>
                <a:schemeClr val="tx1"/>
              </a:solidFill>
              <a:latin typeface="+mj-lt"/>
            </a:endParaRPr>
          </a:p>
        </p:txBody>
      </p:sp>
      <p:graphicFrame>
        <p:nvGraphicFramePr>
          <p:cNvPr id="23" name="Table 22" descr="SSC Contact"/>
          <p:cNvGraphicFramePr>
            <a:graphicFrameLocks noGrp="1"/>
          </p:cNvGraphicFramePr>
          <p:nvPr>
            <p:custDataLst>
              <p:tags r:id="rId4"/>
            </p:custDataLst>
            <p:extLst>
              <p:ext uri="{D42A27DB-BD31-4B8C-83A1-F6EECF244321}">
                <p14:modId xmlns:p14="http://schemas.microsoft.com/office/powerpoint/2010/main" val="3288348213"/>
              </p:ext>
            </p:extLst>
          </p:nvPr>
        </p:nvGraphicFramePr>
        <p:xfrm>
          <a:off x="457200" y="5097501"/>
          <a:ext cx="11125237" cy="1270504"/>
        </p:xfrm>
        <a:graphic>
          <a:graphicData uri="http://schemas.openxmlformats.org/drawingml/2006/table">
            <a:tbl>
              <a:tblPr firstCol="1">
                <a:tableStyleId>{5C22544A-7EE6-4342-B048-85BDC9FD1C3A}</a:tableStyleId>
              </a:tblPr>
              <a:tblGrid>
                <a:gridCol w="3672408">
                  <a:extLst>
                    <a:ext uri="{9D8B030D-6E8A-4147-A177-3AD203B41FA5}">
                      <a16:colId xmlns:a16="http://schemas.microsoft.com/office/drawing/2014/main" val="20000"/>
                    </a:ext>
                  </a:extLst>
                </a:gridCol>
                <a:gridCol w="7452829">
                  <a:extLst>
                    <a:ext uri="{9D8B030D-6E8A-4147-A177-3AD203B41FA5}">
                      <a16:colId xmlns:a16="http://schemas.microsoft.com/office/drawing/2014/main" val="20001"/>
                    </a:ext>
                  </a:extLst>
                </a:gridCol>
              </a:tblGrid>
              <a:tr h="3176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SSC</a:t>
                      </a:r>
                      <a:r>
                        <a:rPr lang="en-US" sz="1400" baseline="0" dirty="0"/>
                        <a:t> BR number (if available)</a:t>
                      </a:r>
                      <a:endParaRPr lang="en-US" sz="1400" dirty="0">
                        <a:solidFill>
                          <a:schemeClr val="tx1">
                            <a:lumMod val="65000"/>
                            <a:lumOff val="35000"/>
                          </a:schemeClr>
                        </a:solidFill>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dirty="0"/>
                        <a:t>BR Number</a:t>
                      </a:r>
                      <a:endParaRPr lang="en-CA" sz="1400" i="1" kern="120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0000"/>
                  </a:ext>
                </a:extLst>
              </a:tr>
              <a:tr h="3176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t>SSC</a:t>
                      </a:r>
                      <a:r>
                        <a:rPr lang="en-US" sz="1400" kern="1200" baseline="0" dirty="0"/>
                        <a:t> Client Executive contact</a:t>
                      </a:r>
                      <a:endParaRPr lang="en-US" sz="1400" kern="1200" dirty="0">
                        <a:solidFill>
                          <a:schemeClr val="tx1">
                            <a:lumMod val="65000"/>
                            <a:lumOff val="35000"/>
                          </a:schemeClr>
                        </a:solidFill>
                        <a:latin typeface="+mn-lt"/>
                        <a:ea typeface="+mn-ea"/>
                        <a:cs typeface="+mn-cs"/>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15938" algn="l"/>
                        </a:tabLst>
                        <a:defRPr/>
                      </a:pPr>
                      <a:r>
                        <a:rPr lang="en-CA" sz="1400" kern="1200" dirty="0"/>
                        <a:t>Name/Title</a:t>
                      </a:r>
                      <a:endParaRPr lang="en-CA" sz="1400" i="1" kern="120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0001"/>
                  </a:ext>
                </a:extLst>
              </a:tr>
              <a:tr h="317626">
                <a:tc>
                  <a:txBody>
                    <a:bodyPr/>
                    <a:lstStyle/>
                    <a:p>
                      <a:r>
                        <a:rPr lang="en-US" sz="1400" kern="1200" dirty="0"/>
                        <a:t>SSC</a:t>
                      </a:r>
                      <a:r>
                        <a:rPr lang="en-US" sz="1400" kern="1200" baseline="0" dirty="0"/>
                        <a:t> project contact</a:t>
                      </a:r>
                      <a:endParaRPr lang="en-US" sz="1400" kern="1200" dirty="0">
                        <a:solidFill>
                          <a:schemeClr val="tx1">
                            <a:lumMod val="65000"/>
                            <a:lumOff val="35000"/>
                          </a:schemeClr>
                        </a:solidFill>
                        <a:latin typeface="+mn-lt"/>
                        <a:ea typeface="+mn-ea"/>
                        <a:cs typeface="+mn-cs"/>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dirty="0"/>
                        <a:t>Name/Title</a:t>
                      </a:r>
                      <a:endParaRPr lang="en-CA" sz="1400" i="1" kern="120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0002"/>
                  </a:ext>
                </a:extLst>
              </a:tr>
              <a:tr h="3176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t>SSC</a:t>
                      </a:r>
                      <a:r>
                        <a:rPr lang="en-US" sz="1400" kern="1200" baseline="0" dirty="0"/>
                        <a:t> architecture contact</a:t>
                      </a:r>
                      <a:endParaRPr lang="en-US" sz="1400" kern="1200" dirty="0">
                        <a:solidFill>
                          <a:schemeClr val="tx1">
                            <a:lumMod val="65000"/>
                            <a:lumOff val="35000"/>
                          </a:schemeClr>
                        </a:solidFill>
                        <a:latin typeface="+mn-lt"/>
                        <a:ea typeface="+mn-ea"/>
                        <a:cs typeface="+mn-cs"/>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15938" algn="l"/>
                        </a:tabLst>
                        <a:defRPr/>
                      </a:pPr>
                      <a:r>
                        <a:rPr lang="en-CA" sz="1400" kern="1200" dirty="0"/>
                        <a:t>Name/Title (if available)</a:t>
                      </a:r>
                      <a:endParaRPr lang="en-CA" sz="1400" i="1" kern="120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356A3687-26E6-A507-5824-A0B7B0D76A76}"/>
              </a:ext>
            </a:extLst>
          </p:cNvPr>
          <p:cNvSpPr>
            <a:spLocks noGrp="1"/>
          </p:cNvSpPr>
          <p:nvPr>
            <p:ph type="sldNum" sz="quarter" idx="12"/>
          </p:nvPr>
        </p:nvSpPr>
        <p:spPr/>
        <p:txBody>
          <a:bodyPr/>
          <a:lstStyle/>
          <a:p>
            <a:fld id="{32D4B517-E49B-41B6-9DBC-23634E0F1CDC}" type="slidenum">
              <a:rPr lang="en-CA" smtClean="0"/>
              <a:pPr/>
              <a:t>26</a:t>
            </a:fld>
            <a:endParaRPr lang="en-CA" dirty="0"/>
          </a:p>
        </p:txBody>
      </p:sp>
    </p:spTree>
    <p:extLst>
      <p:ext uri="{BB962C8B-B14F-4D97-AF65-F5344CB8AC3E}">
        <p14:creationId xmlns:p14="http://schemas.microsoft.com/office/powerpoint/2010/main" val="22640592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5415FE-EA7C-472B-AD57-D059EE4A9A8E}"/>
              </a:ext>
            </a:extLst>
          </p:cNvPr>
          <p:cNvSpPr>
            <a:spLocks noGrp="1"/>
          </p:cNvSpPr>
          <p:nvPr>
            <p:ph type="title"/>
          </p:nvPr>
        </p:nvSpPr>
        <p:spPr>
          <a:xfrm>
            <a:off x="663018" y="8620"/>
            <a:ext cx="5468986" cy="878670"/>
          </a:xfrm>
        </p:spPr>
        <p:txBody>
          <a:bodyPr>
            <a:noAutofit/>
          </a:bodyPr>
          <a:lstStyle/>
          <a:p>
            <a:pPr marL="0"/>
            <a:r>
              <a:rPr lang="en-US" sz="2000" b="1" dirty="0">
                <a:solidFill>
                  <a:schemeClr val="tx1">
                    <a:lumMod val="65000"/>
                    <a:lumOff val="35000"/>
                  </a:schemeClr>
                </a:solidFill>
              </a:rPr>
              <a:t>Appendix 3: </a:t>
            </a:r>
            <a:br>
              <a:rPr lang="en-US" sz="2000" b="1" dirty="0">
                <a:solidFill>
                  <a:schemeClr val="tx1">
                    <a:lumMod val="65000"/>
                    <a:lumOff val="35000"/>
                  </a:schemeClr>
                </a:solidFill>
              </a:rPr>
            </a:br>
            <a:r>
              <a:rPr lang="en-US" sz="2000" dirty="0">
                <a:solidFill>
                  <a:srgbClr val="004D71"/>
                </a:solidFill>
              </a:rPr>
              <a:t>Additional Technical Details required by Shared Services Canada (SSC)</a:t>
            </a:r>
            <a:endParaRPr lang="en-CA" sz="2000" dirty="0"/>
          </a:p>
        </p:txBody>
      </p:sp>
      <p:graphicFrame>
        <p:nvGraphicFramePr>
          <p:cNvPr id="16" name="Table 15"/>
          <p:cNvGraphicFramePr>
            <a:graphicFrameLocks noGrp="1"/>
          </p:cNvGraphicFramePr>
          <p:nvPr>
            <p:extLst>
              <p:ext uri="{D42A27DB-BD31-4B8C-83A1-F6EECF244321}">
                <p14:modId xmlns:p14="http://schemas.microsoft.com/office/powerpoint/2010/main" val="3750553231"/>
              </p:ext>
            </p:extLst>
          </p:nvPr>
        </p:nvGraphicFramePr>
        <p:xfrm>
          <a:off x="623392" y="1057759"/>
          <a:ext cx="5284469" cy="5201267"/>
        </p:xfrm>
        <a:graphic>
          <a:graphicData uri="http://schemas.openxmlformats.org/drawingml/2006/table">
            <a:tbl>
              <a:tblPr firstCol="1">
                <a:tableStyleId>{5C22544A-7EE6-4342-B048-85BDC9FD1C3A}</a:tableStyleId>
              </a:tblPr>
              <a:tblGrid>
                <a:gridCol w="2038340">
                  <a:extLst>
                    <a:ext uri="{9D8B030D-6E8A-4147-A177-3AD203B41FA5}">
                      <a16:colId xmlns:a16="http://schemas.microsoft.com/office/drawing/2014/main" val="20000"/>
                    </a:ext>
                  </a:extLst>
                </a:gridCol>
                <a:gridCol w="3246129">
                  <a:extLst>
                    <a:ext uri="{9D8B030D-6E8A-4147-A177-3AD203B41FA5}">
                      <a16:colId xmlns:a16="http://schemas.microsoft.com/office/drawing/2014/main" val="20001"/>
                    </a:ext>
                  </a:extLst>
                </a:gridCol>
              </a:tblGrid>
              <a:tr h="6326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t>Solution’s Security Profile (e.g. PBMM, PBHM, etc.)</a:t>
                      </a:r>
                      <a:endParaRPr lang="en-CA" sz="1400" i="1" kern="1200" dirty="0">
                        <a:solidFill>
                          <a:schemeClr val="tx2"/>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i="1" kern="120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0000"/>
                  </a:ext>
                </a:extLst>
              </a:tr>
              <a:tr h="9759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t>Maximum Allowable Downtime (Unplanned) / Year (in hours)</a:t>
                      </a:r>
                      <a:endParaRPr lang="en-US" sz="1400" i="1" kern="1200" dirty="0">
                        <a:solidFill>
                          <a:schemeClr val="tx2"/>
                        </a:solidFill>
                        <a:latin typeface="+mn-lt"/>
                        <a:ea typeface="+mn-ea"/>
                        <a:cs typeface="+mn-cs"/>
                      </a:endParaRPr>
                    </a:p>
                  </a:txBody>
                  <a:tcPr marL="68580" marR="68580" marT="34290" marB="34290"/>
                </a:tc>
                <a:tc>
                  <a:txBody>
                    <a:bodyPr/>
                    <a:lstStyle/>
                    <a:p>
                      <a:endParaRPr lang="en-CA" sz="1400" i="1" kern="120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0001"/>
                  </a:ext>
                </a:extLst>
              </a:tr>
              <a:tr h="919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t>Availability Requirements: Med (95%), High (&gt;=99 %)  </a:t>
                      </a:r>
                      <a:endParaRPr lang="en-US" sz="1400" i="1" kern="1200" dirty="0">
                        <a:solidFill>
                          <a:schemeClr val="tx2"/>
                        </a:solidFill>
                        <a:latin typeface="+mn-lt"/>
                        <a:ea typeface="+mn-ea"/>
                        <a:cs typeface="+mn-cs"/>
                      </a:endParaRPr>
                    </a:p>
                  </a:txBody>
                  <a:tcPr marL="68580" marR="68580" marT="34290" marB="34290"/>
                </a:tc>
                <a:tc>
                  <a:txBody>
                    <a:bodyPr/>
                    <a:lstStyle/>
                    <a:p>
                      <a:endParaRPr lang="en-CA" sz="1400" i="1" kern="120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0002"/>
                  </a:ext>
                </a:extLst>
              </a:tr>
              <a:tr h="10457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dirty="0"/>
                        <a:t>Disaster Recovery Requirements: (None, Cold Site, Warm Site, Hot Site)</a:t>
                      </a:r>
                      <a:endParaRPr lang="en-US" sz="1400" i="1" kern="1200" dirty="0">
                        <a:solidFill>
                          <a:schemeClr val="tx2"/>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dirty="0"/>
                        <a:t> </a:t>
                      </a:r>
                      <a:endParaRPr lang="en-CA" sz="1400" i="1" kern="120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0003"/>
                  </a:ext>
                </a:extLst>
              </a:tr>
              <a:tr h="9944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t>Authentication Method (DCAM, ICE/ECM, Sign-in Canada, Other)</a:t>
                      </a:r>
                      <a:endParaRPr lang="en-US" sz="1400" i="1" kern="1200" dirty="0">
                        <a:solidFill>
                          <a:schemeClr val="tx2"/>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i="1" kern="120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826313188"/>
                  </a:ext>
                </a:extLst>
              </a:tr>
              <a:tr h="632684">
                <a:tc>
                  <a:txBody>
                    <a:bodyPr/>
                    <a:lstStyle/>
                    <a:p>
                      <a:pPr marL="0" lvl="1">
                        <a:spcAft>
                          <a:spcPts val="247"/>
                        </a:spcAft>
                      </a:pPr>
                      <a:r>
                        <a:rPr lang="en-CA" sz="1400" kern="1200" dirty="0"/>
                        <a:t>Workload</a:t>
                      </a:r>
                      <a:r>
                        <a:rPr lang="en-CA" sz="1400" kern="1200" baseline="0" dirty="0"/>
                        <a:t> migrating off legacy?</a:t>
                      </a:r>
                      <a:endParaRPr lang="en-CA" sz="1400" i="1" kern="1200" dirty="0">
                        <a:solidFill>
                          <a:schemeClr val="tx2"/>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i="1" kern="120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3128077149"/>
                  </a:ext>
                </a:extLst>
              </a:tr>
            </a:tbl>
          </a:graphicData>
        </a:graphic>
      </p:graphicFrame>
      <p:graphicFrame>
        <p:nvGraphicFramePr>
          <p:cNvPr id="14" name="Table 13">
            <a:extLst>
              <a:ext uri="{FF2B5EF4-FFF2-40B4-BE49-F238E27FC236}">
                <a16:creationId xmlns:a16="http://schemas.microsoft.com/office/drawing/2014/main" id="{C7A63AE3-470F-4BDB-BF3A-661B327E19C5}"/>
              </a:ext>
            </a:extLst>
          </p:cNvPr>
          <p:cNvGraphicFramePr>
            <a:graphicFrameLocks noGrp="1"/>
          </p:cNvGraphicFramePr>
          <p:nvPr>
            <p:extLst>
              <p:ext uri="{D42A27DB-BD31-4B8C-83A1-F6EECF244321}">
                <p14:modId xmlns:p14="http://schemas.microsoft.com/office/powerpoint/2010/main" val="220651291"/>
              </p:ext>
            </p:extLst>
          </p:nvPr>
        </p:nvGraphicFramePr>
        <p:xfrm>
          <a:off x="6021781" y="1047747"/>
          <a:ext cx="5655864" cy="5201266"/>
        </p:xfrm>
        <a:graphic>
          <a:graphicData uri="http://schemas.openxmlformats.org/drawingml/2006/table">
            <a:tbl>
              <a:tblPr firstCol="1">
                <a:tableStyleId>{5C22544A-7EE6-4342-B048-85BDC9FD1C3A}</a:tableStyleId>
              </a:tblPr>
              <a:tblGrid>
                <a:gridCol w="2191375">
                  <a:extLst>
                    <a:ext uri="{9D8B030D-6E8A-4147-A177-3AD203B41FA5}">
                      <a16:colId xmlns:a16="http://schemas.microsoft.com/office/drawing/2014/main" val="2545008001"/>
                    </a:ext>
                  </a:extLst>
                </a:gridCol>
                <a:gridCol w="3464489">
                  <a:extLst>
                    <a:ext uri="{9D8B030D-6E8A-4147-A177-3AD203B41FA5}">
                      <a16:colId xmlns:a16="http://schemas.microsoft.com/office/drawing/2014/main" val="195704134"/>
                    </a:ext>
                  </a:extLst>
                </a:gridCol>
              </a:tblGrid>
              <a:tr h="8894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t>Network Name(s) (e.g. Science Network, GCNet, GCSI, etc.)</a:t>
                      </a:r>
                      <a:endParaRPr lang="en-CA" sz="1400" i="1" kern="1200" dirty="0">
                        <a:solidFill>
                          <a:schemeClr val="tx2"/>
                        </a:solidFill>
                        <a:latin typeface="+mn-lt"/>
                        <a:ea typeface="+mn-ea"/>
                        <a:cs typeface="+mn-cs"/>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i="1" kern="120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0000"/>
                  </a:ext>
                </a:extLst>
              </a:tr>
              <a:tr h="8894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dirty="0"/>
                        <a:t>Expected</a:t>
                      </a:r>
                      <a:r>
                        <a:rPr lang="en-CA" sz="1400" kern="1200" baseline="0" dirty="0"/>
                        <a:t> </a:t>
                      </a:r>
                      <a:r>
                        <a:rPr lang="en-CA" sz="1400" kern="1200" dirty="0"/>
                        <a:t>Network Traffic: (Video, Audio, Data, Interactive)</a:t>
                      </a:r>
                      <a:endParaRPr lang="en-CA" sz="1400" i="1" kern="1200" dirty="0">
                        <a:solidFill>
                          <a:schemeClr val="tx2"/>
                        </a:solidFill>
                        <a:latin typeface="+mn-lt"/>
                        <a:ea typeface="+mn-ea"/>
                        <a:cs typeface="+mn-cs"/>
                      </a:endParaRPr>
                    </a:p>
                  </a:txBody>
                  <a:tcPr marL="68580" marR="68580" marT="34290" marB="34290" anchor="ctr"/>
                </a:tc>
                <a:tc>
                  <a:txBody>
                    <a:bodyPr/>
                    <a:lstStyle/>
                    <a:p>
                      <a:endParaRPr lang="en-CA" sz="1400" i="1" kern="120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0002"/>
                  </a:ext>
                </a:extLst>
              </a:tr>
              <a:tr h="8894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dirty="0"/>
                        <a:t>Sensitivity to Network Latency: (Very High, High, Medium, Low)</a:t>
                      </a:r>
                      <a:endParaRPr lang="en-CA" sz="1400" i="1" kern="1200" dirty="0">
                        <a:solidFill>
                          <a:schemeClr val="tx2"/>
                        </a:solidFill>
                        <a:latin typeface="+mn-lt"/>
                        <a:ea typeface="+mn-ea"/>
                        <a:cs typeface="+mn-cs"/>
                      </a:endParaRPr>
                    </a:p>
                  </a:txBody>
                  <a:tcPr marL="68580" marR="68580" marT="34290" marB="34290" anchor="ctr"/>
                </a:tc>
                <a:tc>
                  <a:txBody>
                    <a:bodyPr/>
                    <a:lstStyle/>
                    <a:p>
                      <a:endParaRPr lang="en-CA" sz="1400" i="1" kern="120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3152163348"/>
                  </a:ext>
                </a:extLst>
              </a:tr>
              <a:tr h="6490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dirty="0"/>
                        <a:t>Approximate number of users:</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i="1" kern="120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0003"/>
                  </a:ext>
                </a:extLst>
              </a:tr>
              <a:tr h="9944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dirty="0"/>
                        <a:t>Network Geographical Distribution: (Low, Moderate, Regional, National, Global spread)</a:t>
                      </a:r>
                      <a:endParaRPr lang="en-CA" sz="1400" i="1" kern="1200" dirty="0">
                        <a:solidFill>
                          <a:schemeClr val="tx2"/>
                        </a:solidFill>
                        <a:latin typeface="+mn-lt"/>
                        <a:ea typeface="+mn-ea"/>
                        <a:cs typeface="+mn-cs"/>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i="1" kern="120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1826313188"/>
                  </a:ext>
                </a:extLst>
              </a:tr>
              <a:tr h="8894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baseline="0" dirty="0"/>
                        <a:t>Hosting Solution(s): (Legacy DC, EDC, Cloud – list all applicable)</a:t>
                      </a:r>
                      <a:endParaRPr lang="en-CA" sz="1400" i="1" kern="1200" dirty="0">
                        <a:solidFill>
                          <a:schemeClr val="tx2"/>
                        </a:solidFill>
                        <a:latin typeface="+mn-lt"/>
                        <a:ea typeface="+mn-ea"/>
                        <a:cs typeface="+mn-cs"/>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i="1" kern="1200" dirty="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val="322088827"/>
                  </a:ext>
                </a:extLst>
              </a:tr>
            </a:tbl>
          </a:graphicData>
        </a:graphic>
      </p:graphicFrame>
      <p:sp>
        <p:nvSpPr>
          <p:cNvPr id="2" name="Slide Number Placeholder 1">
            <a:extLst>
              <a:ext uri="{FF2B5EF4-FFF2-40B4-BE49-F238E27FC236}">
                <a16:creationId xmlns:a16="http://schemas.microsoft.com/office/drawing/2014/main" id="{9E6291A3-FF91-C184-EE83-9A6045EBBDB5}"/>
              </a:ext>
            </a:extLst>
          </p:cNvPr>
          <p:cNvSpPr>
            <a:spLocks noGrp="1"/>
          </p:cNvSpPr>
          <p:nvPr>
            <p:ph type="sldNum" sz="quarter" idx="12"/>
          </p:nvPr>
        </p:nvSpPr>
        <p:spPr/>
        <p:txBody>
          <a:bodyPr/>
          <a:lstStyle/>
          <a:p>
            <a:fld id="{32D4B517-E49B-41B6-9DBC-23634E0F1CDC}" type="slidenum">
              <a:rPr lang="en-CA" smtClean="0"/>
              <a:pPr/>
              <a:t>27</a:t>
            </a:fld>
            <a:endParaRPr lang="en-CA" dirty="0"/>
          </a:p>
        </p:txBody>
      </p:sp>
    </p:spTree>
    <p:extLst>
      <p:ext uri="{BB962C8B-B14F-4D97-AF65-F5344CB8AC3E}">
        <p14:creationId xmlns:p14="http://schemas.microsoft.com/office/powerpoint/2010/main" val="3234605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0E0AA3F1-91AE-4D8E-B059-92D1D5386375}"/>
              </a:ext>
            </a:extLst>
          </p:cNvPr>
          <p:cNvSpPr txBox="1">
            <a:spLocks noGrp="1"/>
          </p:cNvSpPr>
          <p:nvPr>
            <p:ph type="title" idx="4294967295"/>
          </p:nvPr>
        </p:nvSpPr>
        <p:spPr>
          <a:xfrm>
            <a:off x="653213" y="96890"/>
            <a:ext cx="11203427" cy="703818"/>
          </a:xfrm>
          <a:prstGeom prst="rect">
            <a:avLst/>
          </a:prstGeom>
          <a:noFill/>
          <a:ln>
            <a:noFill/>
            <a:prstDash/>
          </a:ln>
          <a:effectLst/>
        </p:spPr>
        <p:txBody>
          <a:bodyPr rot="0" spcFirstLastPara="0" vertOverflow="overflow" horzOverflow="overflow" vert="horz" wrap="none" lIns="0" tIns="0" rIns="0" bIns="0" numCol="1" spcCol="0" rtlCol="0" fromWordArt="0" anchor="ctr" anchorCtr="0" forceAA="0" compatLnSpc="1">
            <a:prstTxWarp prst="textNoShape">
              <a:avLst/>
            </a:prstTxWarp>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pPr>
              <a:lnSpc>
                <a:spcPct val="100000"/>
              </a:lnSpc>
              <a:defRPr/>
            </a:pPr>
            <a:r>
              <a:rPr lang="en-US" sz="2000" b="1" dirty="0">
                <a:solidFill>
                  <a:schemeClr val="tx1">
                    <a:lumMod val="65000"/>
                    <a:lumOff val="35000"/>
                  </a:schemeClr>
                </a:solidFill>
              </a:rPr>
              <a:t>Appendix 3: </a:t>
            </a:r>
          </a:p>
          <a:p>
            <a:pPr>
              <a:lnSpc>
                <a:spcPct val="100000"/>
              </a:lnSpc>
              <a:defRPr/>
            </a:pPr>
            <a:r>
              <a:rPr lang="en-US" sz="2000" dirty="0">
                <a:solidFill>
                  <a:srgbClr val="004D71"/>
                </a:solidFill>
              </a:rPr>
              <a:t>Summary of Cloud Access Scenarios and Usage Profiles</a:t>
            </a:r>
          </a:p>
        </p:txBody>
      </p:sp>
      <p:graphicFrame>
        <p:nvGraphicFramePr>
          <p:cNvPr id="235" name="Table 234">
            <a:extLst>
              <a:ext uri="{FF2B5EF4-FFF2-40B4-BE49-F238E27FC236}">
                <a16:creationId xmlns:a16="http://schemas.microsoft.com/office/drawing/2014/main" id="{CDDB0E26-476D-40CF-889D-82DCA2C90064}"/>
              </a:ext>
            </a:extLst>
          </p:cNvPr>
          <p:cNvGraphicFramePr>
            <a:graphicFrameLocks noGrp="1"/>
          </p:cNvGraphicFramePr>
          <p:nvPr>
            <p:extLst>
              <p:ext uri="{D42A27DB-BD31-4B8C-83A1-F6EECF244321}">
                <p14:modId xmlns:p14="http://schemas.microsoft.com/office/powerpoint/2010/main" val="1429206742"/>
              </p:ext>
            </p:extLst>
          </p:nvPr>
        </p:nvGraphicFramePr>
        <p:xfrm>
          <a:off x="320385" y="916955"/>
          <a:ext cx="6632866" cy="2842361"/>
        </p:xfrm>
        <a:graphic>
          <a:graphicData uri="http://schemas.openxmlformats.org/drawingml/2006/table">
            <a:tbl>
              <a:tblPr firstRow="1" bandRow="1">
                <a:tableStyleId>{5C22544A-7EE6-4342-B048-85BDC9FD1C3A}</a:tableStyleId>
              </a:tblPr>
              <a:tblGrid>
                <a:gridCol w="1832705">
                  <a:extLst>
                    <a:ext uri="{9D8B030D-6E8A-4147-A177-3AD203B41FA5}">
                      <a16:colId xmlns:a16="http://schemas.microsoft.com/office/drawing/2014/main" val="3470463796"/>
                    </a:ext>
                  </a:extLst>
                </a:gridCol>
                <a:gridCol w="883470">
                  <a:extLst>
                    <a:ext uri="{9D8B030D-6E8A-4147-A177-3AD203B41FA5}">
                      <a16:colId xmlns:a16="http://schemas.microsoft.com/office/drawing/2014/main" val="4084798357"/>
                    </a:ext>
                  </a:extLst>
                </a:gridCol>
                <a:gridCol w="684724">
                  <a:extLst>
                    <a:ext uri="{9D8B030D-6E8A-4147-A177-3AD203B41FA5}">
                      <a16:colId xmlns:a16="http://schemas.microsoft.com/office/drawing/2014/main" val="3589705718"/>
                    </a:ext>
                  </a:extLst>
                </a:gridCol>
                <a:gridCol w="684724">
                  <a:extLst>
                    <a:ext uri="{9D8B030D-6E8A-4147-A177-3AD203B41FA5}">
                      <a16:colId xmlns:a16="http://schemas.microsoft.com/office/drawing/2014/main" val="1287889966"/>
                    </a:ext>
                  </a:extLst>
                </a:gridCol>
                <a:gridCol w="668983">
                  <a:extLst>
                    <a:ext uri="{9D8B030D-6E8A-4147-A177-3AD203B41FA5}">
                      <a16:colId xmlns:a16="http://schemas.microsoft.com/office/drawing/2014/main" val="3927174297"/>
                    </a:ext>
                  </a:extLst>
                </a:gridCol>
                <a:gridCol w="684724">
                  <a:extLst>
                    <a:ext uri="{9D8B030D-6E8A-4147-A177-3AD203B41FA5}">
                      <a16:colId xmlns:a16="http://schemas.microsoft.com/office/drawing/2014/main" val="200337258"/>
                    </a:ext>
                  </a:extLst>
                </a:gridCol>
                <a:gridCol w="464353">
                  <a:extLst>
                    <a:ext uri="{9D8B030D-6E8A-4147-A177-3AD203B41FA5}">
                      <a16:colId xmlns:a16="http://schemas.microsoft.com/office/drawing/2014/main" val="3251182029"/>
                    </a:ext>
                  </a:extLst>
                </a:gridCol>
                <a:gridCol w="729183">
                  <a:extLst>
                    <a:ext uri="{9D8B030D-6E8A-4147-A177-3AD203B41FA5}">
                      <a16:colId xmlns:a16="http://schemas.microsoft.com/office/drawing/2014/main" val="1996736418"/>
                    </a:ext>
                  </a:extLst>
                </a:gridCol>
              </a:tblGrid>
              <a:tr h="222716">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mn-lt"/>
                        </a:rPr>
                        <a:t>GC Cloud-Services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latin typeface="+mn-lt"/>
                      </a:endParaRPr>
                    </a:p>
                  </a:txBody>
                  <a:tcPr anchor="ctr"/>
                </a:tc>
                <a:tc grid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mn-lt"/>
                        </a:rPr>
                        <a:t>Cloud Access Scenarios </a:t>
                      </a:r>
                      <a:r>
                        <a:rPr lang="en-US" sz="1000" i="1" dirty="0">
                          <a:latin typeface="+mn-lt"/>
                        </a:rPr>
                        <a:t>(</a:t>
                      </a:r>
                      <a:r>
                        <a:rPr lang="en-CA" sz="1000" i="1" dirty="0">
                          <a:solidFill>
                            <a:schemeClr val="bg1"/>
                          </a:solidFill>
                          <a:latin typeface="+mn-lt"/>
                        </a:rPr>
                        <a:t>Reference: </a:t>
                      </a:r>
                      <a:r>
                        <a:rPr kumimoji="0" lang="en-CA" sz="1000" b="0" i="1" u="sng" strike="noStrike" kern="1200" cap="none" spc="0" normalizeH="0" baseline="0" noProof="0" dirty="0">
                          <a:ln>
                            <a:noFill/>
                          </a:ln>
                          <a:solidFill>
                            <a:schemeClr val="bg1"/>
                          </a:solidFill>
                          <a:effectLst/>
                          <a:uLnTx/>
                          <a:uFillTx/>
                          <a:latin typeface="+mn-lt"/>
                          <a:ea typeface="Times New Roman" panose="02020603050405020304" pitchFamily="18" charset="0"/>
                          <a:cs typeface="+mn-cs"/>
                          <a:hlinkClick r:id="rId3" tooltip="GC Cloud Connection Patterns.pdf">
                            <a:extLst>
                              <a:ext uri="{A12FA001-AC4F-418D-AE19-62706E023703}">
                                <ahyp:hlinkClr xmlns:ahyp="http://schemas.microsoft.com/office/drawing/2018/hyperlinkcolor" val="tx"/>
                              </a:ext>
                            </a:extLst>
                          </a:hlinkClick>
                        </a:rPr>
                        <a:t>GC Connection Patterns</a:t>
                      </a:r>
                      <a:r>
                        <a:rPr kumimoji="0" lang="en-CA" sz="1000" b="0" i="1" u="sng" strike="noStrike" kern="1200" cap="none" spc="0" normalizeH="0" baseline="0" noProof="0" dirty="0">
                          <a:ln>
                            <a:noFill/>
                          </a:ln>
                          <a:solidFill>
                            <a:schemeClr val="bg1"/>
                          </a:solidFill>
                          <a:effectLst/>
                          <a:uLnTx/>
                          <a:uFillTx/>
                          <a:latin typeface="+mn-lt"/>
                          <a:ea typeface="Times New Roman" panose="02020603050405020304" pitchFamily="18" charset="0"/>
                          <a:cs typeface="+mn-cs"/>
                        </a:rPr>
                        <a:t>) </a:t>
                      </a:r>
                      <a:endParaRPr lang="en-CA" sz="1000" dirty="0">
                        <a:latin typeface="+mn-lt"/>
                      </a:endParaRPr>
                    </a:p>
                  </a:txBody>
                  <a:tcPr/>
                </a:tc>
                <a:tc hMerge="1">
                  <a:txBody>
                    <a:bodyPr/>
                    <a:lstStyle/>
                    <a:p>
                      <a:endParaRPr lang="en-CA"/>
                    </a:p>
                  </a:txBody>
                  <a:tcPr/>
                </a:tc>
                <a:tc hMerge="1">
                  <a:txBody>
                    <a:bodyPr/>
                    <a:lstStyle/>
                    <a:p>
                      <a:pPr algn="ctr"/>
                      <a:endParaRPr lang="en-CA" sz="1500" dirty="0"/>
                    </a:p>
                  </a:txBody>
                  <a:tcPr/>
                </a:tc>
                <a:tc hMerge="1">
                  <a:txBody>
                    <a:bodyPr/>
                    <a:lstStyle/>
                    <a:p>
                      <a:pPr algn="ctr"/>
                      <a:endParaRPr lang="en-CA" sz="1500" dirty="0"/>
                    </a:p>
                  </a:txBody>
                  <a:tcPr/>
                </a:tc>
                <a:tc hMerge="1">
                  <a:txBody>
                    <a:bodyPr/>
                    <a:lstStyle/>
                    <a:p>
                      <a:endParaRPr lang="en-CA"/>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1400" dirty="0"/>
                    </a:p>
                  </a:txBody>
                  <a:tcPr/>
                </a:tc>
                <a:tc hMerge="1">
                  <a:txBody>
                    <a:bodyPr/>
                    <a:lstStyle/>
                    <a:p>
                      <a:endParaRPr lang="en-CA"/>
                    </a:p>
                  </a:txBody>
                  <a:tcPr/>
                </a:tc>
                <a:extLst>
                  <a:ext uri="{0D108BD9-81ED-4DB2-BD59-A6C34878D82A}">
                    <a16:rowId xmlns:a16="http://schemas.microsoft.com/office/drawing/2014/main" val="1936181055"/>
                  </a:ext>
                </a:extLst>
              </a:tr>
              <a:tr h="306234">
                <a:tc vMerge="1">
                  <a:txBody>
                    <a:bodyPr/>
                    <a:lstStyle/>
                    <a:p>
                      <a:endParaRPr lang="en-CA"/>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1" dirty="0">
                          <a:latin typeface="+mn-lt"/>
                        </a:rPr>
                        <a:t>GC Users</a:t>
                      </a:r>
                      <a:endParaRPr lang="en-CA" sz="800" b="1" dirty="0">
                        <a:latin typeface="+mn-lt"/>
                      </a:endParaRPr>
                    </a:p>
                  </a:txBody>
                  <a:tcPr anchor="ctr"/>
                </a:tc>
                <a:tc hMerge="1">
                  <a:txBody>
                    <a:bodyPr/>
                    <a:lstStyle/>
                    <a:p>
                      <a:endParaRPr lang="en-CA"/>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1" dirty="0">
                          <a:latin typeface="+mn-lt"/>
                        </a:rPr>
                        <a:t>Non-GC Users</a:t>
                      </a:r>
                      <a:endParaRPr lang="en-CA" sz="800" b="1" dirty="0">
                        <a:latin typeface="+mn-lt"/>
                      </a:endParaRPr>
                    </a:p>
                  </a:txBody>
                  <a:tcPr anchor="ct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1" dirty="0">
                          <a:latin typeface="+mn-lt"/>
                        </a:rPr>
                        <a:t>Application/API</a:t>
                      </a:r>
                      <a:endParaRPr lang="en-CA" sz="800" b="1" dirty="0">
                        <a:latin typeface="+mn-lt"/>
                      </a:endParaRPr>
                    </a:p>
                  </a:txBody>
                  <a:tcPr anchor="ctr"/>
                </a:tc>
                <a:tc hMerge="1">
                  <a:txBody>
                    <a:bodyPr/>
                    <a:lstStyle/>
                    <a:p>
                      <a:endParaRPr lang="en-CA"/>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1200" dirty="0"/>
                    </a:p>
                  </a:txBody>
                  <a:tcPr/>
                </a:tc>
                <a:tc hMerge="1">
                  <a:txBody>
                    <a:bodyPr/>
                    <a:lstStyle/>
                    <a:p>
                      <a:endParaRPr lang="en-CA"/>
                    </a:p>
                  </a:txBody>
                  <a:tcPr/>
                </a:tc>
                <a:extLst>
                  <a:ext uri="{0D108BD9-81ED-4DB2-BD59-A6C34878D82A}">
                    <a16:rowId xmlns:a16="http://schemas.microsoft.com/office/drawing/2014/main" val="3353941253"/>
                  </a:ext>
                </a:extLst>
              </a:tr>
              <a:tr h="409863">
                <a:tc vMerge="1">
                  <a:txBody>
                    <a:bodyPr/>
                    <a:lstStyle/>
                    <a:p>
                      <a:endParaRPr lang="en-CA"/>
                    </a:p>
                  </a:txBody>
                  <a:tcPr/>
                </a:tc>
                <a:tc rowSpan="2">
                  <a:txBody>
                    <a:bodyPr/>
                    <a:lstStyle/>
                    <a:p>
                      <a:pPr algn="ctr"/>
                      <a:r>
                        <a:rPr lang="en-US" sz="900" b="1" dirty="0">
                          <a:latin typeface="+mn-lt"/>
                        </a:rPr>
                        <a:t>Access from GC network</a:t>
                      </a:r>
                      <a:endParaRPr lang="en-CA" sz="900" b="1" dirty="0">
                        <a:latin typeface="+mn-lt"/>
                      </a:endParaRPr>
                    </a:p>
                  </a:txBody>
                  <a:tcPr/>
                </a:tc>
                <a:tc rowSpan="2">
                  <a:txBody>
                    <a:bodyPr/>
                    <a:lstStyle/>
                    <a:p>
                      <a:pPr algn="ctr"/>
                      <a:r>
                        <a:rPr lang="en-US" sz="900" b="1" dirty="0">
                          <a:latin typeface="+mn-lt"/>
                        </a:rPr>
                        <a:t>Access from External network</a:t>
                      </a:r>
                      <a:endParaRPr lang="en-CA" sz="900" b="1" dirty="0">
                        <a:latin typeface="+mn-lt"/>
                      </a:endParaRPr>
                    </a:p>
                  </a:txBody>
                  <a:tcPr/>
                </a:tc>
                <a:tc rowSpan="2">
                  <a:txBody>
                    <a:bodyPr/>
                    <a:lstStyle/>
                    <a:p>
                      <a:pPr algn="ctr"/>
                      <a:r>
                        <a:rPr lang="en-US" sz="900" b="1" dirty="0">
                          <a:latin typeface="+mn-lt"/>
                        </a:rPr>
                        <a:t>Access from External network</a:t>
                      </a:r>
                      <a:endParaRPr lang="en-CA" sz="900" b="1" dirty="0">
                        <a:latin typeface="+mn-lt"/>
                      </a:endParaRPr>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latin typeface="+mn-lt"/>
                        </a:rPr>
                        <a:t>Non-GC Service to cloud-based GC service</a:t>
                      </a:r>
                      <a:endParaRPr lang="en-CA" sz="900" b="1" dirty="0">
                        <a:latin typeface="+mn-lt"/>
                      </a:endParaRPr>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latin typeface="+mn-lt"/>
                        </a:rPr>
                        <a:t>On-prem GC service to cloud-based GC service</a:t>
                      </a:r>
                      <a:endParaRPr lang="en-CA" sz="900" b="1" dirty="0">
                        <a:latin typeface="+mn-lt"/>
                      </a:endParaRP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latin typeface="+mn-lt"/>
                        </a:rPr>
                        <a:t>Cloud-based to a Cloud-based services </a:t>
                      </a:r>
                      <a:endParaRPr lang="en-CA" sz="900" b="1" dirty="0">
                        <a:latin typeface="+mn-lt"/>
                      </a:endParaRPr>
                    </a:p>
                  </a:txBody>
                  <a:tcPr/>
                </a:tc>
                <a:tc hMerge="1">
                  <a:txBody>
                    <a:bodyPr/>
                    <a:lstStyle/>
                    <a:p>
                      <a:endParaRPr lang="en-CA"/>
                    </a:p>
                  </a:txBody>
                  <a:tcPr/>
                </a:tc>
                <a:extLst>
                  <a:ext uri="{0D108BD9-81ED-4DB2-BD59-A6C34878D82A}">
                    <a16:rowId xmlns:a16="http://schemas.microsoft.com/office/drawing/2014/main" val="1876411793"/>
                  </a:ext>
                </a:extLst>
              </a:tr>
              <a:tr h="341553">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latin typeface="+mn-lt"/>
                        </a:rPr>
                        <a:t>Same CSP</a:t>
                      </a:r>
                      <a:endParaRPr lang="en-CA" sz="900" b="1"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latin typeface="+mn-lt"/>
                        </a:rPr>
                        <a:t>Different CSP</a:t>
                      </a:r>
                      <a:endParaRPr lang="en-CA" sz="900" b="1" dirty="0">
                        <a:latin typeface="+mn-lt"/>
                      </a:endParaRPr>
                    </a:p>
                  </a:txBody>
                  <a:tcPr/>
                </a:tc>
                <a:extLst>
                  <a:ext uri="{0D108BD9-81ED-4DB2-BD59-A6C34878D82A}">
                    <a16:rowId xmlns:a16="http://schemas.microsoft.com/office/drawing/2014/main" val="147649359"/>
                  </a:ext>
                </a:extLst>
              </a:tr>
              <a:tr h="251334">
                <a:tc>
                  <a:txBody>
                    <a:bodyPr/>
                    <a:lstStyle/>
                    <a:p>
                      <a:pPr algn="ctr"/>
                      <a:r>
                        <a:rPr lang="en-US" sz="900" b="1" dirty="0">
                          <a:latin typeface="+mn-lt"/>
                        </a:rPr>
                        <a:t>Departmental SaaS</a:t>
                      </a:r>
                      <a:endParaRPr lang="en-CA" sz="900" b="1" dirty="0">
                        <a:latin typeface="+mn-lt"/>
                      </a:endParaRPr>
                    </a:p>
                  </a:txBody>
                  <a:tcPr/>
                </a:tc>
                <a:tc>
                  <a:txBody>
                    <a:bodyPr/>
                    <a:lstStyle/>
                    <a:p>
                      <a:pPr algn="ctr"/>
                      <a:r>
                        <a:rPr lang="en-US" sz="900" dirty="0">
                          <a:latin typeface="+mn-lt"/>
                        </a:rPr>
                        <a:t>A2</a:t>
                      </a:r>
                      <a:endParaRPr lang="en-CA" sz="900" dirty="0">
                        <a:latin typeface="+mn-lt"/>
                      </a:endParaRPr>
                    </a:p>
                  </a:txBody>
                  <a:tcPr/>
                </a:tc>
                <a:tc>
                  <a:txBody>
                    <a:bodyPr/>
                    <a:lstStyle/>
                    <a:p>
                      <a:pPr algn="ctr"/>
                      <a:r>
                        <a:rPr lang="en-US" sz="900" dirty="0">
                          <a:latin typeface="+mn-lt"/>
                        </a:rPr>
                        <a:t>B2</a:t>
                      </a:r>
                      <a:endParaRPr lang="en-CA" sz="900" dirty="0">
                        <a:latin typeface="+mn-lt"/>
                      </a:endParaRPr>
                    </a:p>
                  </a:txBody>
                  <a:tcPr/>
                </a:tc>
                <a:tc>
                  <a:txBody>
                    <a:bodyPr/>
                    <a:lstStyle/>
                    <a:p>
                      <a:pPr algn="ctr"/>
                      <a:r>
                        <a:rPr lang="en-US" sz="900" dirty="0">
                          <a:latin typeface="+mn-lt"/>
                        </a:rPr>
                        <a:t>C2</a:t>
                      </a:r>
                      <a:endParaRPr lang="en-CA" sz="900" dirty="0">
                        <a:latin typeface="+mn-lt"/>
                      </a:endParaRPr>
                    </a:p>
                  </a:txBody>
                  <a:tcPr/>
                </a:tc>
                <a:tc>
                  <a:txBody>
                    <a:bodyPr/>
                    <a:lstStyle/>
                    <a:p>
                      <a:pPr algn="ctr"/>
                      <a:r>
                        <a:rPr lang="en-US" sz="900" dirty="0">
                          <a:latin typeface="+mn-lt"/>
                        </a:rPr>
                        <a:t>D4</a:t>
                      </a:r>
                      <a:endParaRPr lang="en-CA" sz="900" dirty="0">
                        <a:latin typeface="+mn-lt"/>
                      </a:endParaRPr>
                    </a:p>
                  </a:txBody>
                  <a:tcPr/>
                </a:tc>
                <a:tc>
                  <a:txBody>
                    <a:bodyPr/>
                    <a:lstStyle/>
                    <a:p>
                      <a:pPr algn="ctr"/>
                      <a:r>
                        <a:rPr lang="en-US" sz="900" dirty="0">
                          <a:latin typeface="+mn-lt"/>
                        </a:rPr>
                        <a:t>D7</a:t>
                      </a:r>
                      <a:endParaRPr lang="en-CA" sz="900" dirty="0">
                        <a:latin typeface="+mn-lt"/>
                      </a:endParaRPr>
                    </a:p>
                  </a:txBody>
                  <a:tcPr/>
                </a:tc>
                <a:tc rowSpan="3">
                  <a:txBody>
                    <a:bodyPr/>
                    <a:lstStyle/>
                    <a:p>
                      <a:pPr algn="ctr"/>
                      <a:r>
                        <a:rPr lang="en-US" sz="900" dirty="0">
                          <a:latin typeface="+mn-lt"/>
                        </a:rPr>
                        <a:t>D1</a:t>
                      </a:r>
                      <a:endParaRPr lang="en-CA" sz="900" dirty="0">
                        <a:latin typeface="+mn-lt"/>
                      </a:endParaRPr>
                    </a:p>
                  </a:txBody>
                  <a:tcPr anchor="ctr"/>
                </a:tc>
                <a:tc rowSpan="3">
                  <a:txBody>
                    <a:bodyPr/>
                    <a:lstStyle/>
                    <a:p>
                      <a:pPr algn="ctr"/>
                      <a:r>
                        <a:rPr lang="en-US" sz="900" dirty="0">
                          <a:latin typeface="+mn-lt"/>
                        </a:rPr>
                        <a:t>D2 </a:t>
                      </a:r>
                      <a:endParaRPr lang="en-CA" sz="900" dirty="0">
                        <a:latin typeface="+mn-lt"/>
                      </a:endParaRPr>
                    </a:p>
                  </a:txBody>
                  <a:tcPr anchor="ctr"/>
                </a:tc>
                <a:extLst>
                  <a:ext uri="{0D108BD9-81ED-4DB2-BD59-A6C34878D82A}">
                    <a16:rowId xmlns:a16="http://schemas.microsoft.com/office/drawing/2014/main" val="1336708983"/>
                  </a:ext>
                </a:extLst>
              </a:tr>
              <a:tr h="213192">
                <a:tc>
                  <a:txBody>
                    <a:bodyPr/>
                    <a:lstStyle/>
                    <a:p>
                      <a:pPr algn="ctr"/>
                      <a:r>
                        <a:rPr lang="en-US" sz="900" b="1" dirty="0">
                          <a:latin typeface="+mn-lt"/>
                        </a:rPr>
                        <a:t>GC wide SaaS</a:t>
                      </a:r>
                      <a:endParaRPr lang="en-CA" sz="900" b="1" dirty="0">
                        <a:latin typeface="+mn-lt"/>
                      </a:endParaRPr>
                    </a:p>
                  </a:txBody>
                  <a:tcPr/>
                </a:tc>
                <a:tc>
                  <a:txBody>
                    <a:bodyPr/>
                    <a:lstStyle/>
                    <a:p>
                      <a:pPr algn="ctr"/>
                      <a:r>
                        <a:rPr lang="en-US" sz="900" dirty="0">
                          <a:latin typeface="+mn-lt"/>
                        </a:rPr>
                        <a:t>A3</a:t>
                      </a:r>
                      <a:endParaRPr lang="en-CA" sz="900" dirty="0">
                        <a:latin typeface="+mn-lt"/>
                      </a:endParaRPr>
                    </a:p>
                  </a:txBody>
                  <a:tcPr/>
                </a:tc>
                <a:tc>
                  <a:txBody>
                    <a:bodyPr/>
                    <a:lstStyle/>
                    <a:p>
                      <a:pPr algn="ctr"/>
                      <a:r>
                        <a:rPr lang="en-US" sz="900" dirty="0">
                          <a:latin typeface="+mn-lt"/>
                        </a:rPr>
                        <a:t>B3</a:t>
                      </a:r>
                      <a:endParaRPr lang="en-CA" sz="900" dirty="0">
                        <a:latin typeface="+mn-lt"/>
                      </a:endParaRPr>
                    </a:p>
                  </a:txBody>
                  <a:tcPr/>
                </a:tc>
                <a:tc>
                  <a:txBody>
                    <a:bodyPr/>
                    <a:lstStyle/>
                    <a:p>
                      <a:pPr algn="ctr"/>
                      <a:r>
                        <a:rPr lang="en-US" sz="900" dirty="0">
                          <a:latin typeface="+mn-lt"/>
                        </a:rPr>
                        <a:t>C3</a:t>
                      </a:r>
                      <a:endParaRPr lang="en-CA" sz="900" dirty="0">
                        <a:latin typeface="+mn-lt"/>
                      </a:endParaRPr>
                    </a:p>
                  </a:txBody>
                  <a:tcPr/>
                </a:tc>
                <a:tc>
                  <a:txBody>
                    <a:bodyPr/>
                    <a:lstStyle/>
                    <a:p>
                      <a:pPr algn="ctr"/>
                      <a:r>
                        <a:rPr lang="en-US" sz="900" dirty="0">
                          <a:latin typeface="+mn-lt"/>
                        </a:rPr>
                        <a:t>D5</a:t>
                      </a:r>
                      <a:endParaRPr lang="en-CA" sz="900" dirty="0">
                        <a:latin typeface="+mn-lt"/>
                      </a:endParaRPr>
                    </a:p>
                  </a:txBody>
                  <a:tcPr/>
                </a:tc>
                <a:tc>
                  <a:txBody>
                    <a:bodyPr/>
                    <a:lstStyle/>
                    <a:p>
                      <a:pPr algn="ctr"/>
                      <a:r>
                        <a:rPr lang="en-US" sz="900" dirty="0">
                          <a:latin typeface="+mn-lt"/>
                        </a:rPr>
                        <a:t>D8</a:t>
                      </a:r>
                      <a:endParaRPr lang="en-CA" sz="900" dirty="0">
                        <a:latin typeface="+mn-lt"/>
                      </a:endParaRPr>
                    </a:p>
                  </a:txBody>
                  <a:tcPr/>
                </a:tc>
                <a:tc vMerge="1">
                  <a:txBody>
                    <a:bodyPr/>
                    <a:lstStyle/>
                    <a:p>
                      <a:endParaRPr lang="en-CA"/>
                    </a:p>
                  </a:txBody>
                  <a:tcPr/>
                </a:tc>
                <a:tc vMerge="1">
                  <a:txBody>
                    <a:bodyPr/>
                    <a:lstStyle/>
                    <a:p>
                      <a:pPr algn="ctr"/>
                      <a:endParaRPr lang="en-CA" dirty="0"/>
                    </a:p>
                  </a:txBody>
                  <a:tcPr anchor="ctr"/>
                </a:tc>
                <a:extLst>
                  <a:ext uri="{0D108BD9-81ED-4DB2-BD59-A6C34878D82A}">
                    <a16:rowId xmlns:a16="http://schemas.microsoft.com/office/drawing/2014/main" val="561612379"/>
                  </a:ext>
                </a:extLst>
              </a:tr>
              <a:tr h="365760">
                <a:tc>
                  <a:txBody>
                    <a:bodyPr/>
                    <a:lstStyle/>
                    <a:p>
                      <a:pPr algn="ctr"/>
                      <a:r>
                        <a:rPr lang="en-US" sz="900" b="1" dirty="0">
                          <a:latin typeface="+mn-lt"/>
                        </a:rPr>
                        <a:t>IaaS/PaaS  (No interconnection with LDC/EDC)</a:t>
                      </a:r>
                      <a:endParaRPr lang="en-CA" sz="900" b="1" dirty="0">
                        <a:latin typeface="+mn-lt"/>
                      </a:endParaRPr>
                    </a:p>
                  </a:txBody>
                  <a:tcPr/>
                </a:tc>
                <a:tc>
                  <a:txBody>
                    <a:bodyPr/>
                    <a:lstStyle/>
                    <a:p>
                      <a:pPr algn="ctr"/>
                      <a:r>
                        <a:rPr lang="en-US" sz="900" dirty="0">
                          <a:latin typeface="+mn-lt"/>
                        </a:rPr>
                        <a:t>A1 </a:t>
                      </a:r>
                      <a:endParaRPr lang="en-CA" sz="900" dirty="0">
                        <a:latin typeface="+mn-lt"/>
                      </a:endParaRPr>
                    </a:p>
                  </a:txBody>
                  <a:tcPr/>
                </a:tc>
                <a:tc>
                  <a:txBody>
                    <a:bodyPr/>
                    <a:lstStyle/>
                    <a:p>
                      <a:pPr algn="ctr"/>
                      <a:r>
                        <a:rPr lang="en-US" sz="900" dirty="0">
                          <a:latin typeface="+mn-lt"/>
                        </a:rPr>
                        <a:t>B1</a:t>
                      </a:r>
                      <a:endParaRPr lang="en-CA" sz="900" dirty="0">
                        <a:latin typeface="+mn-lt"/>
                      </a:endParaRPr>
                    </a:p>
                  </a:txBody>
                  <a:tcPr/>
                </a:tc>
                <a:tc>
                  <a:txBody>
                    <a:bodyPr/>
                    <a:lstStyle/>
                    <a:p>
                      <a:pPr algn="ctr"/>
                      <a:r>
                        <a:rPr lang="en-US" sz="900" dirty="0">
                          <a:latin typeface="+mn-lt"/>
                        </a:rPr>
                        <a:t>C1</a:t>
                      </a:r>
                      <a:endParaRPr lang="en-CA" sz="900" dirty="0">
                        <a:latin typeface="+mn-lt"/>
                      </a:endParaRPr>
                    </a:p>
                  </a:txBody>
                  <a:tcPr/>
                </a:tc>
                <a:tc>
                  <a:txBody>
                    <a:bodyPr/>
                    <a:lstStyle/>
                    <a:p>
                      <a:pPr algn="ctr"/>
                      <a:r>
                        <a:rPr lang="en-US" sz="900" dirty="0">
                          <a:latin typeface="+mn-lt"/>
                        </a:rPr>
                        <a:t>D3</a:t>
                      </a:r>
                      <a:endParaRPr lang="en-CA" sz="900" dirty="0">
                        <a:latin typeface="+mn-lt"/>
                      </a:endParaRPr>
                    </a:p>
                  </a:txBody>
                  <a:tcPr/>
                </a:tc>
                <a:tc>
                  <a:txBody>
                    <a:bodyPr/>
                    <a:lstStyle/>
                    <a:p>
                      <a:pPr algn="ctr"/>
                      <a:r>
                        <a:rPr lang="en-US" sz="900" dirty="0">
                          <a:latin typeface="+mn-lt"/>
                        </a:rPr>
                        <a:t>-</a:t>
                      </a:r>
                      <a:endParaRPr lang="en-CA" sz="900" dirty="0">
                        <a:latin typeface="+mn-lt"/>
                      </a:endParaRPr>
                    </a:p>
                  </a:txBody>
                  <a:tcPr/>
                </a:tc>
                <a:tc vMerge="1">
                  <a:txBody>
                    <a:bodyPr/>
                    <a:lstStyle/>
                    <a:p>
                      <a:endParaRPr lang="en-CA" dirty="0"/>
                    </a:p>
                  </a:txBody>
                  <a:tcPr/>
                </a:tc>
                <a:tc vMerge="1">
                  <a:txBody>
                    <a:bodyPr/>
                    <a:lstStyle/>
                    <a:p>
                      <a:pPr algn="ctr"/>
                      <a:endParaRPr lang="en-CA" dirty="0"/>
                    </a:p>
                  </a:txBody>
                  <a:tcPr anchor="ctr"/>
                </a:tc>
                <a:extLst>
                  <a:ext uri="{0D108BD9-81ED-4DB2-BD59-A6C34878D82A}">
                    <a16:rowId xmlns:a16="http://schemas.microsoft.com/office/drawing/2014/main" val="3082889012"/>
                  </a:ext>
                </a:extLst>
              </a:tr>
              <a:tr h="6403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latin typeface="+mn-lt"/>
                        </a:rPr>
                        <a:t>IaaS/PaaS  (Interconnection with LDC/EDC)</a:t>
                      </a:r>
                      <a:endParaRPr lang="en-CA" sz="900" b="1" dirty="0">
                        <a:latin typeface="+mn-lt"/>
                      </a:endParaRPr>
                    </a:p>
                  </a:txBody>
                  <a:tcPr/>
                </a:tc>
                <a:tc>
                  <a:txBody>
                    <a:bodyPr/>
                    <a:lstStyle/>
                    <a:p>
                      <a:pPr algn="ctr"/>
                      <a:r>
                        <a:rPr lang="en-US" sz="900" dirty="0">
                          <a:latin typeface="+mn-lt"/>
                        </a:rPr>
                        <a:t>A4 </a:t>
                      </a:r>
                      <a:r>
                        <a:rPr lang="en-US" sz="800" dirty="0">
                          <a:latin typeface="+mn-lt"/>
                        </a:rPr>
                        <a:t>(no external access) </a:t>
                      </a:r>
                    </a:p>
                    <a:p>
                      <a:pPr algn="ctr"/>
                      <a:r>
                        <a:rPr lang="en-US" sz="900" dirty="0">
                          <a:latin typeface="+mn-lt"/>
                        </a:rPr>
                        <a:t>A5 </a:t>
                      </a:r>
                      <a:r>
                        <a:rPr lang="en-US" sz="800" dirty="0">
                          <a:latin typeface="+mn-lt"/>
                        </a:rPr>
                        <a:t>(with external access)</a:t>
                      </a:r>
                      <a:endParaRPr lang="en-CA" sz="800" dirty="0">
                        <a:latin typeface="+mn-lt"/>
                      </a:endParaRPr>
                    </a:p>
                  </a:txBody>
                  <a:tcPr/>
                </a:tc>
                <a:tc>
                  <a:txBody>
                    <a:bodyPr/>
                    <a:lstStyle/>
                    <a:p>
                      <a:pPr algn="ctr"/>
                      <a:r>
                        <a:rPr lang="en-US" sz="900" dirty="0">
                          <a:latin typeface="+mn-lt"/>
                        </a:rPr>
                        <a:t>B4</a:t>
                      </a:r>
                      <a:endParaRPr lang="en-CA" sz="90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latin typeface="+mn-lt"/>
                        </a:rPr>
                        <a:t>C4</a:t>
                      </a:r>
                      <a:endParaRPr lang="en-CA" sz="900" dirty="0">
                        <a:latin typeface="+mn-lt"/>
                      </a:endParaRPr>
                    </a:p>
                  </a:txBody>
                  <a:tcPr/>
                </a:tc>
                <a:tc>
                  <a:txBody>
                    <a:bodyPr/>
                    <a:lstStyle/>
                    <a:p>
                      <a:pPr algn="ctr"/>
                      <a:r>
                        <a:rPr lang="en-US" sz="900" dirty="0">
                          <a:latin typeface="+mn-lt"/>
                        </a:rPr>
                        <a:t>D6</a:t>
                      </a:r>
                      <a:endParaRPr lang="en-CA" sz="900" dirty="0">
                        <a:latin typeface="+mn-lt"/>
                      </a:endParaRPr>
                    </a:p>
                  </a:txBody>
                  <a:tcPr/>
                </a:tc>
                <a:tc>
                  <a:txBody>
                    <a:bodyPr/>
                    <a:lstStyle/>
                    <a:p>
                      <a:pPr algn="ctr"/>
                      <a:r>
                        <a:rPr lang="en-US" sz="900" dirty="0">
                          <a:latin typeface="+mn-lt"/>
                        </a:rPr>
                        <a:t>D9</a:t>
                      </a:r>
                      <a:endParaRPr lang="en-CA" sz="900" dirty="0">
                        <a:latin typeface="+mn-lt"/>
                      </a:endParaRPr>
                    </a:p>
                  </a:txBody>
                  <a:tcPr/>
                </a:tc>
                <a:tc gridSpan="2">
                  <a:txBody>
                    <a:bodyPr/>
                    <a:lstStyle/>
                    <a:p>
                      <a:pPr algn="ctr"/>
                      <a:r>
                        <a:rPr lang="en-US" sz="900" dirty="0">
                          <a:latin typeface="+mn-lt"/>
                        </a:rPr>
                        <a:t> - </a:t>
                      </a:r>
                      <a:endParaRPr lang="en-CA" sz="900" dirty="0">
                        <a:latin typeface="+mn-lt"/>
                      </a:endParaRPr>
                    </a:p>
                  </a:txBody>
                  <a:tcPr/>
                </a:tc>
                <a:tc hMerge="1">
                  <a:txBody>
                    <a:bodyPr/>
                    <a:lstStyle/>
                    <a:p>
                      <a:endParaRPr lang="en-CA"/>
                    </a:p>
                  </a:txBody>
                  <a:tcPr/>
                </a:tc>
                <a:extLst>
                  <a:ext uri="{0D108BD9-81ED-4DB2-BD59-A6C34878D82A}">
                    <a16:rowId xmlns:a16="http://schemas.microsoft.com/office/drawing/2014/main" val="2001499855"/>
                  </a:ext>
                </a:extLst>
              </a:tr>
            </a:tbl>
          </a:graphicData>
        </a:graphic>
      </p:graphicFrame>
      <p:sp>
        <p:nvSpPr>
          <p:cNvPr id="236" name="TextBox 235">
            <a:extLst>
              <a:ext uri="{FF2B5EF4-FFF2-40B4-BE49-F238E27FC236}">
                <a16:creationId xmlns:a16="http://schemas.microsoft.com/office/drawing/2014/main" id="{6F653314-7212-434C-84A9-1B13127E5602}"/>
              </a:ext>
            </a:extLst>
          </p:cNvPr>
          <p:cNvSpPr txBox="1"/>
          <p:nvPr/>
        </p:nvSpPr>
        <p:spPr>
          <a:xfrm>
            <a:off x="6953251" y="898912"/>
            <a:ext cx="1752036" cy="3016210"/>
          </a:xfrm>
          <a:prstGeom prst="rect">
            <a:avLst/>
          </a:prstGeom>
          <a:noFill/>
        </p:spPr>
        <p:txBody>
          <a:bodyPr wrap="square" rtlCol="0">
            <a:spAutoFit/>
          </a:bodyPr>
          <a:lstStyle/>
          <a:p>
            <a:r>
              <a:rPr lang="en-US" sz="1000" i="1" dirty="0"/>
              <a:t>Note: </a:t>
            </a:r>
            <a:r>
              <a:rPr lang="en-CA" sz="1000" i="1" dirty="0">
                <a:effectLst/>
                <a:ea typeface="Times New Roman" panose="02020603050405020304" pitchFamily="18" charset="0"/>
              </a:rPr>
              <a:t>The patterns describe the different types of flows that may occur within a cloud-based environment. </a:t>
            </a:r>
            <a:r>
              <a:rPr lang="en-US" sz="1000" i="1" dirty="0"/>
              <a:t>More than one connection pattern may be applicable to the solution architecture presented. The associated characteristics of each of these connection patterns as listed in the </a:t>
            </a:r>
            <a:r>
              <a:rPr lang="en-CA" sz="1000" i="1" dirty="0">
                <a:effectLst/>
                <a:hlinkClick r:id="rId4" tooltip="GC Secure Cloud Connectivity Requirements.pdf"/>
              </a:rPr>
              <a:t>GC Secure Cloud Connectivity Requirements</a:t>
            </a:r>
            <a:r>
              <a:rPr lang="en-CA" sz="1000" i="1" dirty="0">
                <a:effectLst/>
              </a:rPr>
              <a:t> document</a:t>
            </a:r>
            <a:r>
              <a:rPr lang="en-US" sz="1000" i="1" dirty="0"/>
              <a:t> and </a:t>
            </a:r>
            <a:r>
              <a:rPr lang="en-US" sz="1000" b="1" i="1" u="sng" dirty="0"/>
              <a:t>the cloud usage profiles </a:t>
            </a:r>
            <a:r>
              <a:rPr lang="en-CA" sz="1000" i="1" dirty="0">
                <a:effectLst/>
                <a:ea typeface="Times New Roman" panose="02020603050405020304" pitchFamily="18" charset="0"/>
              </a:rPr>
              <a:t>(slide 14 </a:t>
            </a:r>
            <a:r>
              <a:rPr lang="en-CA" sz="1000" i="1" u="sng" dirty="0">
                <a:solidFill>
                  <a:srgbClr val="0563C1"/>
                </a:solidFill>
                <a:effectLst/>
                <a:ea typeface="Times New Roman" panose="02020603050405020304" pitchFamily="18" charset="0"/>
                <a:hlinkClick r:id="rId3" tooltip="GC Cloud Connection Patterns.pdf"/>
              </a:rPr>
              <a:t>GC Connection Patterns</a:t>
            </a:r>
            <a:r>
              <a:rPr lang="en-CA" sz="1000" i="1" dirty="0">
                <a:effectLst/>
                <a:ea typeface="Times New Roman" panose="02020603050405020304" pitchFamily="18" charset="0"/>
              </a:rPr>
              <a:t>)</a:t>
            </a:r>
            <a:r>
              <a:rPr lang="en-US" sz="1000" i="1" dirty="0"/>
              <a:t> should be taken into consideration while identifying the applicable cloud access scenarios. </a:t>
            </a:r>
            <a:endParaRPr lang="en-CA" sz="1000" i="1" dirty="0"/>
          </a:p>
        </p:txBody>
      </p:sp>
      <p:graphicFrame>
        <p:nvGraphicFramePr>
          <p:cNvPr id="9" name="Table 237">
            <a:extLst>
              <a:ext uri="{FF2B5EF4-FFF2-40B4-BE49-F238E27FC236}">
                <a16:creationId xmlns:a16="http://schemas.microsoft.com/office/drawing/2014/main" id="{54185A5F-84CF-4B58-AAC9-6DB4BB0682EE}"/>
              </a:ext>
            </a:extLst>
          </p:cNvPr>
          <p:cNvGraphicFramePr>
            <a:graphicFrameLocks noGrp="1"/>
          </p:cNvGraphicFramePr>
          <p:nvPr>
            <p:extLst>
              <p:ext uri="{D42A27DB-BD31-4B8C-83A1-F6EECF244321}">
                <p14:modId xmlns:p14="http://schemas.microsoft.com/office/powerpoint/2010/main" val="580835867"/>
              </p:ext>
            </p:extLst>
          </p:nvPr>
        </p:nvGraphicFramePr>
        <p:xfrm>
          <a:off x="320384" y="4025035"/>
          <a:ext cx="11551232" cy="2653168"/>
        </p:xfrm>
        <a:graphic>
          <a:graphicData uri="http://schemas.openxmlformats.org/drawingml/2006/table">
            <a:tbl>
              <a:tblPr firstRow="1" bandRow="1">
                <a:tableStyleId>{5C22544A-7EE6-4342-B048-85BDC9FD1C3A}</a:tableStyleId>
              </a:tblPr>
              <a:tblGrid>
                <a:gridCol w="1059092">
                  <a:extLst>
                    <a:ext uri="{9D8B030D-6E8A-4147-A177-3AD203B41FA5}">
                      <a16:colId xmlns:a16="http://schemas.microsoft.com/office/drawing/2014/main" val="3105031678"/>
                    </a:ext>
                  </a:extLst>
                </a:gridCol>
                <a:gridCol w="1116124">
                  <a:extLst>
                    <a:ext uri="{9D8B030D-6E8A-4147-A177-3AD203B41FA5}">
                      <a16:colId xmlns:a16="http://schemas.microsoft.com/office/drawing/2014/main" val="2095314606"/>
                    </a:ext>
                  </a:extLst>
                </a:gridCol>
                <a:gridCol w="1152128">
                  <a:extLst>
                    <a:ext uri="{9D8B030D-6E8A-4147-A177-3AD203B41FA5}">
                      <a16:colId xmlns:a16="http://schemas.microsoft.com/office/drawing/2014/main" val="2598204705"/>
                    </a:ext>
                  </a:extLst>
                </a:gridCol>
                <a:gridCol w="571121">
                  <a:extLst>
                    <a:ext uri="{9D8B030D-6E8A-4147-A177-3AD203B41FA5}">
                      <a16:colId xmlns:a16="http://schemas.microsoft.com/office/drawing/2014/main" val="1525145235"/>
                    </a:ext>
                  </a:extLst>
                </a:gridCol>
                <a:gridCol w="7652767">
                  <a:extLst>
                    <a:ext uri="{9D8B030D-6E8A-4147-A177-3AD203B41FA5}">
                      <a16:colId xmlns:a16="http://schemas.microsoft.com/office/drawing/2014/main" val="189544973"/>
                    </a:ext>
                  </a:extLst>
                </a:gridCol>
              </a:tblGrid>
              <a:tr h="2329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t>Solution Component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t>User/system connections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t>Cloud tenant/ environment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t>Use Case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Brief Description</a:t>
                      </a:r>
                      <a:endParaRPr lang="en-CA" sz="1200" b="1" dirty="0"/>
                    </a:p>
                  </a:txBody>
                  <a:tcPr anchor="ctr"/>
                </a:tc>
                <a:extLst>
                  <a:ext uri="{0D108BD9-81ED-4DB2-BD59-A6C34878D82A}">
                    <a16:rowId xmlns:a16="http://schemas.microsoft.com/office/drawing/2014/main" val="1430905371"/>
                  </a:ext>
                </a:extLst>
              </a:tr>
              <a:tr h="232965">
                <a:tc>
                  <a:txBody>
                    <a:bodyPr/>
                    <a:lstStyle/>
                    <a:p>
                      <a:pPr algn="ctr"/>
                      <a:endParaRPr lang="en-CA" sz="1000" b="1" dirty="0"/>
                    </a:p>
                  </a:txBody>
                  <a:tcPr/>
                </a:tc>
                <a:tc>
                  <a:txBody>
                    <a:bodyPr/>
                    <a:lstStyle/>
                    <a:p>
                      <a:pPr algn="ctr"/>
                      <a:endParaRPr lang="en-CA" sz="1000" b="1" dirty="0"/>
                    </a:p>
                  </a:txBody>
                  <a:tcPr/>
                </a:tc>
                <a:tc>
                  <a:txBody>
                    <a:bodyPr/>
                    <a:lstStyle/>
                    <a:p>
                      <a:pPr algn="ctr"/>
                      <a:endParaRPr lang="en-CA" sz="1000" b="1" dirty="0"/>
                    </a:p>
                  </a:txBody>
                  <a:tcPr/>
                </a:tc>
                <a:tc>
                  <a:txBody>
                    <a:bodyPr/>
                    <a:lstStyle/>
                    <a:p>
                      <a:pPr algn="ctr"/>
                      <a:endParaRPr lang="en-CA" sz="1000" b="1" dirty="0"/>
                    </a:p>
                  </a:txBody>
                  <a:tcPr anchor="ctr"/>
                </a:tc>
                <a:tc>
                  <a:txBody>
                    <a:bodyPr/>
                    <a:lstStyle/>
                    <a:p>
                      <a:pPr algn="ctr"/>
                      <a:endParaRPr lang="en-CA" sz="1000" b="1" dirty="0"/>
                    </a:p>
                  </a:txBody>
                  <a:tcPr/>
                </a:tc>
                <a:extLst>
                  <a:ext uri="{0D108BD9-81ED-4DB2-BD59-A6C34878D82A}">
                    <a16:rowId xmlns:a16="http://schemas.microsoft.com/office/drawing/2014/main" val="1226768862"/>
                  </a:ext>
                </a:extLst>
              </a:tr>
              <a:tr h="381704">
                <a:tc>
                  <a:txBody>
                    <a:bodyPr/>
                    <a:lstStyle/>
                    <a:p>
                      <a:endParaRPr lang="en-CA" sz="1000" dirty="0"/>
                    </a:p>
                  </a:txBody>
                  <a:tcPr/>
                </a:tc>
                <a:tc>
                  <a:txBody>
                    <a:bodyPr/>
                    <a:lstStyle/>
                    <a:p>
                      <a:endParaRPr lang="en-CA" sz="1000" dirty="0"/>
                    </a:p>
                  </a:txBody>
                  <a:tcPr/>
                </a:tc>
                <a:tc>
                  <a:txBody>
                    <a:bodyPr/>
                    <a:lstStyle/>
                    <a:p>
                      <a:endParaRPr lang="en-CA" sz="1000" dirty="0"/>
                    </a:p>
                  </a:txBody>
                  <a:tcPr/>
                </a:tc>
                <a:tc>
                  <a:txBody>
                    <a:bodyPr/>
                    <a:lstStyle/>
                    <a:p>
                      <a:pPr algn="ctr"/>
                      <a:endParaRPr lang="en-CA" sz="1000" dirty="0"/>
                    </a:p>
                  </a:txBody>
                  <a:tcPr anchor="ctr"/>
                </a:tc>
                <a:tc>
                  <a:txBody>
                    <a:bodyPr/>
                    <a:lstStyle/>
                    <a:p>
                      <a:endParaRPr lang="en-CA" sz="1000" dirty="0"/>
                    </a:p>
                  </a:txBody>
                  <a:tcPr/>
                </a:tc>
                <a:extLst>
                  <a:ext uri="{0D108BD9-81ED-4DB2-BD59-A6C34878D82A}">
                    <a16:rowId xmlns:a16="http://schemas.microsoft.com/office/drawing/2014/main" val="70727943"/>
                  </a:ext>
                </a:extLst>
              </a:tr>
              <a:tr h="381704">
                <a:tc>
                  <a:txBody>
                    <a:bodyPr/>
                    <a:lstStyle/>
                    <a:p>
                      <a:endParaRPr lang="en-CA" sz="1000" dirty="0"/>
                    </a:p>
                  </a:txBody>
                  <a:tcPr/>
                </a:tc>
                <a:tc>
                  <a:txBody>
                    <a:bodyPr/>
                    <a:lstStyle/>
                    <a:p>
                      <a:endParaRPr lang="en-CA" sz="1000" dirty="0"/>
                    </a:p>
                  </a:txBody>
                  <a:tcPr/>
                </a:tc>
                <a:tc>
                  <a:txBody>
                    <a:bodyPr/>
                    <a:lstStyle/>
                    <a:p>
                      <a:endParaRPr lang="en-CA" sz="1000" dirty="0"/>
                    </a:p>
                  </a:txBody>
                  <a:tcPr/>
                </a:tc>
                <a:tc>
                  <a:txBody>
                    <a:bodyPr/>
                    <a:lstStyle/>
                    <a:p>
                      <a:pPr algn="ctr"/>
                      <a:endParaRPr lang="en-CA" sz="1000" dirty="0"/>
                    </a:p>
                  </a:txBody>
                  <a:tcPr anchor="ctr"/>
                </a:tc>
                <a:tc>
                  <a:txBody>
                    <a:bodyPr/>
                    <a:lstStyle/>
                    <a:p>
                      <a:endParaRPr lang="en-CA" sz="1000" dirty="0"/>
                    </a:p>
                  </a:txBody>
                  <a:tcPr/>
                </a:tc>
                <a:extLst>
                  <a:ext uri="{0D108BD9-81ED-4DB2-BD59-A6C34878D82A}">
                    <a16:rowId xmlns:a16="http://schemas.microsoft.com/office/drawing/2014/main" val="1670325436"/>
                  </a:ext>
                </a:extLst>
              </a:tr>
              <a:tr h="381704">
                <a:tc>
                  <a:txBody>
                    <a:bodyPr/>
                    <a:lstStyle/>
                    <a:p>
                      <a:r>
                        <a:rPr lang="en-CA" sz="1000" i="1" dirty="0"/>
                        <a:t>Target Solution Portal PaaS</a:t>
                      </a:r>
                    </a:p>
                  </a:txBody>
                  <a:tcPr/>
                </a:tc>
                <a:tc>
                  <a:txBody>
                    <a:bodyPr/>
                    <a:lstStyle/>
                    <a:p>
                      <a:r>
                        <a:rPr lang="en-CA" sz="1000" i="1" dirty="0"/>
                        <a:t>GC Program Users</a:t>
                      </a:r>
                    </a:p>
                  </a:txBody>
                  <a:tcPr/>
                </a:tc>
                <a:tc>
                  <a:txBody>
                    <a:bodyPr/>
                    <a:lstStyle/>
                    <a:p>
                      <a:r>
                        <a:rPr lang="en-CA" sz="1000" i="1" dirty="0"/>
                        <a:t>Dept. Azure Tenant</a:t>
                      </a:r>
                    </a:p>
                  </a:txBody>
                  <a:tcPr/>
                </a:tc>
                <a:tc>
                  <a:txBody>
                    <a:bodyPr/>
                    <a:lstStyle/>
                    <a:p>
                      <a:pPr algn="ctr"/>
                      <a:r>
                        <a:rPr lang="en-CA" sz="1000" i="1" dirty="0"/>
                        <a:t>A4</a:t>
                      </a:r>
                    </a:p>
                  </a:txBody>
                  <a:tcPr anchor="ctr"/>
                </a:tc>
                <a:tc>
                  <a:txBody>
                    <a:bodyPr/>
                    <a:lstStyle/>
                    <a:p>
                      <a:r>
                        <a:rPr lang="en-US" sz="1000" i="1" dirty="0"/>
                        <a:t>GC user access to cloud-based GC service hosted in GC-approved Hyper-Scale IaaS/PaaS (with Interconnection and no external access).</a:t>
                      </a:r>
                      <a:endParaRPr lang="en-CA" sz="1000" i="1" dirty="0"/>
                    </a:p>
                  </a:txBody>
                  <a:tcPr/>
                </a:tc>
                <a:extLst>
                  <a:ext uri="{0D108BD9-81ED-4DB2-BD59-A6C34878D82A}">
                    <a16:rowId xmlns:a16="http://schemas.microsoft.com/office/drawing/2014/main" val="3374490919"/>
                  </a:ext>
                </a:extLst>
              </a:tr>
              <a:tr h="216255">
                <a:tc>
                  <a:txBody>
                    <a:bodyPr/>
                    <a:lstStyle/>
                    <a:p>
                      <a:r>
                        <a:rPr lang="en-CA" sz="1000" i="1" dirty="0"/>
                        <a:t>Target Solution Portal PaaS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000" i="1" dirty="0"/>
                        <a:t>Non-Dept./Non-GC Program Users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000" i="1" dirty="0"/>
                        <a:t>Dept. Azure Tenant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1" dirty="0"/>
                        <a:t>C4</a:t>
                      </a:r>
                      <a:endParaRPr lang="en-CA" sz="1000" i="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dirty="0"/>
                        <a:t>Non-GC user access to cloud-based GC service hosted in GC-approved Hyper-Scale IaaS/PaaS (with Interconnection) Application.</a:t>
                      </a:r>
                    </a:p>
                  </a:txBody>
                  <a:tcPr/>
                </a:tc>
                <a:extLst>
                  <a:ext uri="{0D108BD9-81ED-4DB2-BD59-A6C34878D82A}">
                    <a16:rowId xmlns:a16="http://schemas.microsoft.com/office/drawing/2014/main" val="2707335413"/>
                  </a:ext>
                </a:extLst>
              </a:tr>
              <a:tr h="2029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000" i="1" dirty="0"/>
                        <a:t>API Gateway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000" i="1" dirty="0"/>
                        <a:t>On-prem GC Service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000" i="1" dirty="0"/>
                        <a:t>Dept. Azure Tenant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1" dirty="0"/>
                        <a:t>D9</a:t>
                      </a:r>
                      <a:endParaRPr lang="en-CA" sz="1000" i="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dirty="0"/>
                        <a:t>On-prem GC service to cloud-based GC service hosted in GC-approved Hyper Scale IaaS/PaaS (with interconnection and no external access). GC cloud-based systems required to interact with systems in GC data </a:t>
                      </a:r>
                      <a:r>
                        <a:rPr lang="en-US" sz="1000" i="1" dirty="0" err="1"/>
                        <a:t>centres</a:t>
                      </a:r>
                      <a:r>
                        <a:rPr lang="en-US" sz="1000" i="1" dirty="0"/>
                        <a:t>.</a:t>
                      </a:r>
                      <a:endParaRPr lang="en-CA" sz="1000" i="1" dirty="0"/>
                    </a:p>
                  </a:txBody>
                  <a:tcPr/>
                </a:tc>
                <a:extLst>
                  <a:ext uri="{0D108BD9-81ED-4DB2-BD59-A6C34878D82A}">
                    <a16:rowId xmlns:a16="http://schemas.microsoft.com/office/drawing/2014/main" val="45247790"/>
                  </a:ext>
                </a:extLst>
              </a:tr>
            </a:tbl>
          </a:graphicData>
        </a:graphic>
      </p:graphicFrame>
      <p:graphicFrame>
        <p:nvGraphicFramePr>
          <p:cNvPr id="10" name="Table 5">
            <a:extLst>
              <a:ext uri="{FF2B5EF4-FFF2-40B4-BE49-F238E27FC236}">
                <a16:creationId xmlns:a16="http://schemas.microsoft.com/office/drawing/2014/main" id="{EB9C80E5-69DF-4DBE-A910-C7C4AB9211F2}"/>
              </a:ext>
            </a:extLst>
          </p:cNvPr>
          <p:cNvGraphicFramePr>
            <a:graphicFrameLocks/>
          </p:cNvGraphicFramePr>
          <p:nvPr/>
        </p:nvGraphicFramePr>
        <p:xfrm>
          <a:off x="8741080" y="918518"/>
          <a:ext cx="3130535" cy="2860871"/>
        </p:xfrm>
        <a:graphic>
          <a:graphicData uri="http://schemas.openxmlformats.org/drawingml/2006/table">
            <a:tbl>
              <a:tblPr firstRow="1" bandRow="1">
                <a:tableStyleId>{5C22544A-7EE6-4342-B048-85BDC9FD1C3A}</a:tableStyleId>
              </a:tblPr>
              <a:tblGrid>
                <a:gridCol w="698597">
                  <a:extLst>
                    <a:ext uri="{9D8B030D-6E8A-4147-A177-3AD203B41FA5}">
                      <a16:colId xmlns:a16="http://schemas.microsoft.com/office/drawing/2014/main" val="2367483098"/>
                    </a:ext>
                  </a:extLst>
                </a:gridCol>
                <a:gridCol w="592741">
                  <a:extLst>
                    <a:ext uri="{9D8B030D-6E8A-4147-A177-3AD203B41FA5}">
                      <a16:colId xmlns:a16="http://schemas.microsoft.com/office/drawing/2014/main" val="3936117463"/>
                    </a:ext>
                  </a:extLst>
                </a:gridCol>
                <a:gridCol w="839072">
                  <a:extLst>
                    <a:ext uri="{9D8B030D-6E8A-4147-A177-3AD203B41FA5}">
                      <a16:colId xmlns:a16="http://schemas.microsoft.com/office/drawing/2014/main" val="1140826149"/>
                    </a:ext>
                  </a:extLst>
                </a:gridCol>
                <a:gridCol w="1000125">
                  <a:extLst>
                    <a:ext uri="{9D8B030D-6E8A-4147-A177-3AD203B41FA5}">
                      <a16:colId xmlns:a16="http://schemas.microsoft.com/office/drawing/2014/main" val="3231660630"/>
                    </a:ext>
                  </a:extLst>
                </a:gridCol>
              </a:tblGrid>
              <a:tr h="391280">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latin typeface="+mn-lt"/>
                        </a:rPr>
                        <a:t>Recommended GC Enterprise Security Services For </a:t>
                      </a:r>
                    </a:p>
                    <a:p>
                      <a:pPr marL="0" marR="0" lvl="0" indent="0" algn="ctr" defTabSz="914400" rtl="0" eaLnBrk="1" fontAlgn="auto" latinLnBrk="0" hangingPunct="1">
                        <a:lnSpc>
                          <a:spcPct val="100000"/>
                        </a:lnSpc>
                        <a:spcBef>
                          <a:spcPts val="0"/>
                        </a:spcBef>
                        <a:spcAft>
                          <a:spcPts val="0"/>
                        </a:spcAft>
                        <a:buClrTx/>
                        <a:buSzTx/>
                        <a:buFontTx/>
                        <a:buNone/>
                        <a:tabLst/>
                        <a:defRPr/>
                      </a:pPr>
                      <a:r>
                        <a:rPr lang="en-CA" sz="1000" b="1" dirty="0"/>
                        <a:t>Applicable Cloud Access Scenarios</a:t>
                      </a:r>
                    </a:p>
                  </a:txBody>
                  <a:tcPr/>
                </a:tc>
                <a:tc hMerge="1">
                  <a:txBody>
                    <a:bodyPr/>
                    <a:lstStyle/>
                    <a:p>
                      <a:endParaRPr lang="en-CA" sz="1000" dirty="0"/>
                    </a:p>
                  </a:txBody>
                  <a:tcPr/>
                </a:tc>
                <a:tc hMerge="1">
                  <a:txBody>
                    <a:bodyPr/>
                    <a:lstStyle/>
                    <a:p>
                      <a:endParaRPr lang="en-CA" sz="1000" dirty="0"/>
                    </a:p>
                  </a:txBody>
                  <a:tcPr/>
                </a:tc>
                <a:tc hMerge="1">
                  <a:txBody>
                    <a:bodyPr/>
                    <a:lstStyle/>
                    <a:p>
                      <a:endParaRPr lang="en-CA" sz="1000" dirty="0"/>
                    </a:p>
                  </a:txBody>
                  <a:tcPr/>
                </a:tc>
                <a:extLst>
                  <a:ext uri="{0D108BD9-81ED-4DB2-BD59-A6C34878D82A}">
                    <a16:rowId xmlns:a16="http://schemas.microsoft.com/office/drawing/2014/main" val="3130139428"/>
                  </a:ext>
                </a:extLst>
              </a:tr>
              <a:tr h="317599">
                <a:tc gridSpan="3">
                  <a:txBody>
                    <a:bodyPr/>
                    <a:lstStyle/>
                    <a:p>
                      <a:pPr algn="ctr"/>
                      <a:r>
                        <a:rPr lang="en-US" sz="800" b="1" dirty="0"/>
                        <a:t>SSC SCED Services</a:t>
                      </a:r>
                      <a:endParaRPr lang="en-CA" sz="800" b="1" dirty="0"/>
                    </a:p>
                  </a:txBody>
                  <a:tcPr anchor="ctr"/>
                </a:tc>
                <a:tc hMerge="1">
                  <a:txBody>
                    <a:bodyPr/>
                    <a:lstStyle/>
                    <a:p>
                      <a:endParaRPr lang="en-CA" sz="1000" dirty="0"/>
                    </a:p>
                  </a:txBody>
                  <a:tcPr/>
                </a:tc>
                <a:tc hMerge="1">
                  <a:txBody>
                    <a:bodyPr/>
                    <a:lstStyle/>
                    <a:p>
                      <a:endParaRPr lang="en-CA" sz="1000" dirty="0"/>
                    </a:p>
                  </a:txBody>
                  <a:tcPr/>
                </a:tc>
                <a:tc>
                  <a:txBody>
                    <a:bodyPr/>
                    <a:lstStyle/>
                    <a:p>
                      <a:pPr algn="ctr"/>
                      <a:r>
                        <a:rPr lang="en-US" sz="800" b="1" dirty="0"/>
                        <a:t>CCCS Cyber Defense Services</a:t>
                      </a:r>
                      <a:endParaRPr lang="en-CA" sz="800" b="1" dirty="0"/>
                    </a:p>
                  </a:txBody>
                  <a:tcPr/>
                </a:tc>
                <a:extLst>
                  <a:ext uri="{0D108BD9-81ED-4DB2-BD59-A6C34878D82A}">
                    <a16:rowId xmlns:a16="http://schemas.microsoft.com/office/drawing/2014/main" val="3008728146"/>
                  </a:ext>
                </a:extLst>
              </a:tr>
              <a:tr h="202109">
                <a:tc>
                  <a:txBody>
                    <a:bodyPr/>
                    <a:lstStyle/>
                    <a:p>
                      <a:pPr algn="ctr"/>
                      <a:r>
                        <a:rPr lang="en-US" sz="800" b="1" dirty="0">
                          <a:solidFill>
                            <a:schemeClr val="tx1"/>
                          </a:solidFill>
                        </a:rPr>
                        <a:t>GC-TIP</a:t>
                      </a:r>
                      <a:endParaRPr lang="en-CA" sz="800" b="1" dirty="0">
                        <a:solidFill>
                          <a:schemeClr val="tx1"/>
                        </a:solidFill>
                      </a:endParaRPr>
                    </a:p>
                  </a:txBody>
                  <a:tcPr anchor="ctr"/>
                </a:tc>
                <a:tc>
                  <a:txBody>
                    <a:bodyPr/>
                    <a:lstStyle/>
                    <a:p>
                      <a:pPr algn="ctr"/>
                      <a:r>
                        <a:rPr lang="en-US" sz="800" b="1" dirty="0">
                          <a:solidFill>
                            <a:schemeClr val="tx1"/>
                          </a:solidFill>
                        </a:rPr>
                        <a:t>GC-CAP</a:t>
                      </a:r>
                      <a:endParaRPr lang="en-CA" sz="800" b="1" dirty="0">
                        <a:solidFill>
                          <a:schemeClr val="tx1"/>
                        </a:solidFill>
                      </a:endParaRPr>
                    </a:p>
                  </a:txBody>
                  <a:tcPr anchor="ctr"/>
                </a:tc>
                <a:tc>
                  <a:txBody>
                    <a:bodyPr/>
                    <a:lstStyle/>
                    <a:p>
                      <a:pPr algn="ctr"/>
                      <a:r>
                        <a:rPr lang="en-US" sz="800" b="1" dirty="0">
                          <a:solidFill>
                            <a:schemeClr val="tx1"/>
                          </a:solidFill>
                        </a:rPr>
                        <a:t>CASB</a:t>
                      </a:r>
                      <a:endParaRPr lang="en-CA" sz="800" b="1" dirty="0">
                        <a:solidFill>
                          <a:schemeClr val="tx1"/>
                        </a:solidFill>
                      </a:endParaRPr>
                    </a:p>
                  </a:txBody>
                  <a:tcPr anchor="ctr"/>
                </a:tc>
                <a:tc>
                  <a:txBody>
                    <a:bodyPr/>
                    <a:lstStyle/>
                    <a:p>
                      <a:pPr algn="ctr"/>
                      <a:r>
                        <a:rPr lang="en-US" sz="800" b="1" dirty="0">
                          <a:solidFill>
                            <a:schemeClr val="tx1"/>
                          </a:solidFill>
                        </a:rPr>
                        <a:t>Maple Tap</a:t>
                      </a:r>
                      <a:endParaRPr lang="en-CA" sz="800" b="1" dirty="0">
                        <a:solidFill>
                          <a:schemeClr val="tx1"/>
                        </a:solidFill>
                      </a:endParaRPr>
                    </a:p>
                  </a:txBody>
                  <a:tcPr anchor="ctr"/>
                </a:tc>
                <a:extLst>
                  <a:ext uri="{0D108BD9-81ED-4DB2-BD59-A6C34878D82A}">
                    <a16:rowId xmlns:a16="http://schemas.microsoft.com/office/drawing/2014/main" val="3363428871"/>
                  </a:ext>
                </a:extLst>
              </a:tr>
              <a:tr h="4999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800" b="0" dirty="0">
                          <a:solidFill>
                            <a:schemeClr val="tx1"/>
                          </a:solidFill>
                        </a:rPr>
                        <a:t>A4, A5</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CA" sz="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dirty="0">
                          <a:solidFill>
                            <a:schemeClr val="tx1"/>
                          </a:solidFill>
                        </a:rPr>
                        <a:t>A5</a:t>
                      </a:r>
                      <a:endParaRPr lang="en-CA" sz="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dirty="0">
                          <a:solidFill>
                            <a:schemeClr val="tx1"/>
                          </a:solidFill>
                        </a:rPr>
                        <a:t>A2,A3</a:t>
                      </a:r>
                      <a:endParaRPr lang="en-CA" sz="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800" b="0" dirty="0">
                          <a:solidFill>
                            <a:schemeClr val="tx1"/>
                          </a:solidFill>
                        </a:rPr>
                        <a:t>A1, A4, A5</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CA" sz="800" b="0" dirty="0">
                        <a:solidFill>
                          <a:schemeClr val="tx1"/>
                        </a:solidFill>
                      </a:endParaRPr>
                    </a:p>
                  </a:txBody>
                  <a:tcPr/>
                </a:tc>
                <a:extLst>
                  <a:ext uri="{0D108BD9-81ED-4DB2-BD59-A6C34878D82A}">
                    <a16:rowId xmlns:a16="http://schemas.microsoft.com/office/drawing/2014/main" val="2344286707"/>
                  </a:ext>
                </a:extLst>
              </a:tr>
              <a:tr h="524773">
                <a:tc>
                  <a:txBody>
                    <a:bodyPr/>
                    <a:lstStyle/>
                    <a:p>
                      <a:pPr algn="ctr"/>
                      <a:endParaRPr lang="en-CA" sz="800" b="0" dirty="0">
                        <a:solidFill>
                          <a:schemeClr val="tx1"/>
                        </a:solidFill>
                      </a:endParaRPr>
                    </a:p>
                  </a:txBody>
                  <a:tcPr/>
                </a:tc>
                <a:tc>
                  <a:txBody>
                    <a:bodyPr/>
                    <a:lstStyle/>
                    <a:p>
                      <a:pPr algn="ctr"/>
                      <a:r>
                        <a:rPr lang="en-US" sz="800" b="0" dirty="0">
                          <a:solidFill>
                            <a:schemeClr val="tx1"/>
                          </a:solidFill>
                        </a:rPr>
                        <a:t>B1,B4</a:t>
                      </a:r>
                      <a:endParaRPr lang="en-CA" sz="800" b="0" dirty="0">
                        <a:solidFill>
                          <a:schemeClr val="tx1"/>
                        </a:solidFill>
                      </a:endParaRPr>
                    </a:p>
                  </a:txBody>
                  <a:tcPr/>
                </a:tc>
                <a:tc>
                  <a:txBody>
                    <a:bodyPr/>
                    <a:lstStyle/>
                    <a:p>
                      <a:pPr algn="ctr"/>
                      <a:r>
                        <a:rPr lang="en-US" sz="800" b="0" dirty="0">
                          <a:solidFill>
                            <a:schemeClr val="tx1"/>
                          </a:solidFill>
                        </a:rPr>
                        <a:t>B2,B3</a:t>
                      </a:r>
                      <a:endParaRPr lang="en-CA" sz="800" b="0" dirty="0">
                        <a:solidFill>
                          <a:schemeClr val="tx1"/>
                        </a:solidFill>
                      </a:endParaRPr>
                    </a:p>
                  </a:txBody>
                  <a:tcPr/>
                </a:tc>
                <a:tc>
                  <a:txBody>
                    <a:bodyPr/>
                    <a:lstStyle/>
                    <a:p>
                      <a:pPr algn="ctr"/>
                      <a:r>
                        <a:rPr lang="en-US" sz="800" b="0" dirty="0">
                          <a:solidFill>
                            <a:schemeClr val="tx1"/>
                          </a:solidFill>
                        </a:rPr>
                        <a:t>B1,B4</a:t>
                      </a:r>
                      <a:endParaRPr lang="en-CA" sz="800" b="0" dirty="0">
                        <a:solidFill>
                          <a:schemeClr val="tx1"/>
                        </a:solidFill>
                      </a:endParaRPr>
                    </a:p>
                  </a:txBody>
                  <a:tcPr/>
                </a:tc>
                <a:extLst>
                  <a:ext uri="{0D108BD9-81ED-4DB2-BD59-A6C34878D82A}">
                    <a16:rowId xmlns:a16="http://schemas.microsoft.com/office/drawing/2014/main" val="4219846609"/>
                  </a:ext>
                </a:extLst>
              </a:tr>
              <a:tr h="4999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dirty="0">
                          <a:solidFill>
                            <a:schemeClr val="tx1"/>
                          </a:solidFill>
                        </a:rPr>
                        <a:t>C1,C4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dirty="0">
                          <a:solidFill>
                            <a:schemeClr val="tx1"/>
                          </a:solidFill>
                        </a:rPr>
                        <a:t>C2,C3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dirty="0">
                          <a:solidFill>
                            <a:schemeClr val="tx1"/>
                          </a:solidFill>
                        </a:rPr>
                        <a:t>C1, C4</a:t>
                      </a:r>
                    </a:p>
                  </a:txBody>
                  <a:tcPr/>
                </a:tc>
                <a:extLst>
                  <a:ext uri="{0D108BD9-81ED-4DB2-BD59-A6C34878D82A}">
                    <a16:rowId xmlns:a16="http://schemas.microsoft.com/office/drawing/2014/main" val="1111858419"/>
                  </a:ext>
                </a:extLst>
              </a:tr>
              <a:tr h="3912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dirty="0">
                          <a:solidFill>
                            <a:schemeClr val="tx1"/>
                          </a:solidFill>
                        </a:rPr>
                        <a:t>D9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dirty="0">
                          <a:solidFill>
                            <a:schemeClr val="tx1"/>
                          </a:solidFill>
                        </a:rPr>
                        <a:t>D3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dirty="0">
                          <a:solidFill>
                            <a:schemeClr val="tx1"/>
                          </a:solidFill>
                        </a:rPr>
                        <a:t>D4,D5,D7,D8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dirty="0">
                          <a:solidFill>
                            <a:schemeClr val="tx1"/>
                          </a:solidFill>
                        </a:rPr>
                        <a:t>D1,D2,D3,D6,D9</a:t>
                      </a:r>
                    </a:p>
                  </a:txBody>
                  <a:tcPr/>
                </a:tc>
                <a:extLst>
                  <a:ext uri="{0D108BD9-81ED-4DB2-BD59-A6C34878D82A}">
                    <a16:rowId xmlns:a16="http://schemas.microsoft.com/office/drawing/2014/main" val="976863962"/>
                  </a:ext>
                </a:extLst>
              </a:tr>
            </a:tbl>
          </a:graphicData>
        </a:graphic>
      </p:graphicFrame>
      <p:sp>
        <p:nvSpPr>
          <p:cNvPr id="3" name="TextBox 2">
            <a:extLst>
              <a:ext uri="{FF2B5EF4-FFF2-40B4-BE49-F238E27FC236}">
                <a16:creationId xmlns:a16="http://schemas.microsoft.com/office/drawing/2014/main" id="{40331096-A242-A780-1561-4D4047BB8CB0}"/>
              </a:ext>
            </a:extLst>
          </p:cNvPr>
          <p:cNvSpPr txBox="1"/>
          <p:nvPr/>
        </p:nvSpPr>
        <p:spPr>
          <a:xfrm>
            <a:off x="263352" y="3789040"/>
            <a:ext cx="790307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a:t>Please include the applicable cloud access scenario with brief description </a:t>
            </a:r>
            <a:endParaRPr lang="en-CA" sz="1200" dirty="0"/>
          </a:p>
        </p:txBody>
      </p:sp>
      <p:sp>
        <p:nvSpPr>
          <p:cNvPr id="4" name="Slide Number Placeholder 3">
            <a:extLst>
              <a:ext uri="{FF2B5EF4-FFF2-40B4-BE49-F238E27FC236}">
                <a16:creationId xmlns:a16="http://schemas.microsoft.com/office/drawing/2014/main" id="{1CBE7F84-48A9-A902-D562-575BB5486478}"/>
              </a:ext>
            </a:extLst>
          </p:cNvPr>
          <p:cNvSpPr>
            <a:spLocks noGrp="1"/>
          </p:cNvSpPr>
          <p:nvPr>
            <p:ph type="sldNum" sz="quarter" idx="12"/>
          </p:nvPr>
        </p:nvSpPr>
        <p:spPr/>
        <p:txBody>
          <a:bodyPr/>
          <a:lstStyle/>
          <a:p>
            <a:fld id="{32D4B517-E49B-41B6-9DBC-23634E0F1CDC}" type="slidenum">
              <a:rPr lang="en-CA" smtClean="0"/>
              <a:pPr/>
              <a:t>28</a:t>
            </a:fld>
            <a:endParaRPr lang="en-CA" dirty="0"/>
          </a:p>
        </p:txBody>
      </p:sp>
    </p:spTree>
    <p:extLst>
      <p:ext uri="{BB962C8B-B14F-4D97-AF65-F5344CB8AC3E}">
        <p14:creationId xmlns:p14="http://schemas.microsoft.com/office/powerpoint/2010/main" val="3359431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nvPr>
        </p:nvSpPr>
        <p:spPr>
          <a:xfrm>
            <a:off x="457200" y="66054"/>
            <a:ext cx="5432982" cy="878670"/>
          </a:xfrm>
        </p:spPr>
        <p:txBody>
          <a:bodyPr/>
          <a:lstStyle/>
          <a:p>
            <a:r>
              <a:rPr lang="en-CA" dirty="0"/>
              <a:t>Request – Background</a:t>
            </a:r>
          </a:p>
        </p:txBody>
      </p:sp>
      <p:sp>
        <p:nvSpPr>
          <p:cNvPr id="5" name="Content Placeholder 4">
            <a:extLst>
              <a:ext uri="{FF2B5EF4-FFF2-40B4-BE49-F238E27FC236}">
                <a16:creationId xmlns:a16="http://schemas.microsoft.com/office/drawing/2014/main" id="{0AD9FA12-43BF-4E94-8396-068502F65CF3}"/>
              </a:ext>
            </a:extLst>
          </p:cNvPr>
          <p:cNvSpPr>
            <a:spLocks noGrp="1"/>
          </p:cNvSpPr>
          <p:nvPr>
            <p:ph idx="10"/>
          </p:nvPr>
        </p:nvSpPr>
        <p:spPr>
          <a:xfrm>
            <a:off x="457200" y="1124744"/>
            <a:ext cx="11050631" cy="5293146"/>
          </a:xfrm>
        </p:spPr>
        <p:txBody>
          <a:bodyPr/>
          <a:lstStyle/>
          <a:p>
            <a:pPr marL="342900" indent="-342900">
              <a:buFont typeface="Arial" panose="020B0604020202020204" pitchFamily="34" charset="0"/>
              <a:buChar char="•"/>
            </a:pPr>
            <a:r>
              <a:rPr lang="en-US" dirty="0"/>
              <a:t>Describe which departmental policies, programs and business services the presentation is addressing.</a:t>
            </a:r>
          </a:p>
          <a:p>
            <a:pPr marL="342900" indent="-342900">
              <a:buFont typeface="Arial" panose="020B0604020202020204" pitchFamily="34" charset="0"/>
              <a:buChar char="•"/>
            </a:pPr>
            <a:r>
              <a:rPr lang="en-US" dirty="0"/>
              <a:t>Include a summary of the business problem or opportunity statement as described in the Concept Case</a:t>
            </a:r>
          </a:p>
          <a:p>
            <a:pPr marL="342900" indent="-342900">
              <a:buFont typeface="Arial" panose="020B0604020202020204" pitchFamily="34" charset="0"/>
              <a:buChar char="•"/>
            </a:pPr>
            <a:r>
              <a:rPr lang="en-US" dirty="0"/>
              <a:t>Summary of environmental scan findings related to the problem/opportunity</a:t>
            </a:r>
          </a:p>
        </p:txBody>
      </p:sp>
      <p:sp>
        <p:nvSpPr>
          <p:cNvPr id="3" name="Slide Number Placeholder 2">
            <a:extLst>
              <a:ext uri="{FF2B5EF4-FFF2-40B4-BE49-F238E27FC236}">
                <a16:creationId xmlns:a16="http://schemas.microsoft.com/office/drawing/2014/main" id="{715D43F1-3E82-9FDE-68DC-129A2777C3D3}"/>
              </a:ext>
            </a:extLst>
          </p:cNvPr>
          <p:cNvSpPr>
            <a:spLocks noGrp="1"/>
          </p:cNvSpPr>
          <p:nvPr>
            <p:ph type="sldNum" sz="quarter" idx="12"/>
          </p:nvPr>
        </p:nvSpPr>
        <p:spPr/>
        <p:txBody>
          <a:bodyPr/>
          <a:lstStyle/>
          <a:p>
            <a:fld id="{32D4B517-E49B-41B6-9DBC-23634E0F1CDC}" type="slidenum">
              <a:rPr lang="en-CA" smtClean="0"/>
              <a:pPr/>
              <a:t>3</a:t>
            </a:fld>
            <a:endParaRPr lang="en-CA" dirty="0"/>
          </a:p>
        </p:txBody>
      </p:sp>
    </p:spTree>
    <p:extLst>
      <p:ext uri="{BB962C8B-B14F-4D97-AF65-F5344CB8AC3E}">
        <p14:creationId xmlns:p14="http://schemas.microsoft.com/office/powerpoint/2010/main" val="17013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nvPr>
        </p:nvSpPr>
        <p:spPr>
          <a:xfrm>
            <a:off x="457200" y="66054"/>
            <a:ext cx="6723235" cy="878670"/>
          </a:xfrm>
        </p:spPr>
        <p:txBody>
          <a:bodyPr/>
          <a:lstStyle/>
          <a:p>
            <a:r>
              <a:rPr lang="en-CA" dirty="0"/>
              <a:t>Business Capabilities Addressed</a:t>
            </a:r>
          </a:p>
        </p:txBody>
      </p:sp>
      <p:graphicFrame>
        <p:nvGraphicFramePr>
          <p:cNvPr id="13" name="Table 12">
            <a:extLst>
              <a:ext uri="{FF2B5EF4-FFF2-40B4-BE49-F238E27FC236}">
                <a16:creationId xmlns:a16="http://schemas.microsoft.com/office/drawing/2014/main" id="{4F2ED8C1-0F7E-4337-BFAE-D3A7A71A2155}"/>
              </a:ext>
            </a:extLst>
          </p:cNvPr>
          <p:cNvGraphicFramePr>
            <a:graphicFrameLocks noGrp="1"/>
          </p:cNvGraphicFramePr>
          <p:nvPr>
            <p:extLst>
              <p:ext uri="{D42A27DB-BD31-4B8C-83A1-F6EECF244321}">
                <p14:modId xmlns:p14="http://schemas.microsoft.com/office/powerpoint/2010/main" val="2087005292"/>
              </p:ext>
            </p:extLst>
          </p:nvPr>
        </p:nvGraphicFramePr>
        <p:xfrm>
          <a:off x="951634" y="946747"/>
          <a:ext cx="10076913" cy="5650605"/>
        </p:xfrm>
        <a:graphic>
          <a:graphicData uri="http://schemas.openxmlformats.org/drawingml/2006/table">
            <a:tbl>
              <a:tblPr firstRow="1" bandRow="1">
                <a:tableStyleId>{5C22544A-7EE6-4342-B048-85BDC9FD1C3A}</a:tableStyleId>
              </a:tblPr>
              <a:tblGrid>
                <a:gridCol w="1827752">
                  <a:extLst>
                    <a:ext uri="{9D8B030D-6E8A-4147-A177-3AD203B41FA5}">
                      <a16:colId xmlns:a16="http://schemas.microsoft.com/office/drawing/2014/main" val="20000"/>
                    </a:ext>
                  </a:extLst>
                </a:gridCol>
                <a:gridCol w="3955975">
                  <a:extLst>
                    <a:ext uri="{9D8B030D-6E8A-4147-A177-3AD203B41FA5}">
                      <a16:colId xmlns:a16="http://schemas.microsoft.com/office/drawing/2014/main" val="20002"/>
                    </a:ext>
                  </a:extLst>
                </a:gridCol>
                <a:gridCol w="4293186">
                  <a:extLst>
                    <a:ext uri="{9D8B030D-6E8A-4147-A177-3AD203B41FA5}">
                      <a16:colId xmlns:a16="http://schemas.microsoft.com/office/drawing/2014/main" val="528021995"/>
                    </a:ext>
                  </a:extLst>
                </a:gridCol>
              </a:tblGrid>
              <a:tr h="408045">
                <a:tc>
                  <a:txBody>
                    <a:bodyPr/>
                    <a:lstStyle/>
                    <a:p>
                      <a:r>
                        <a:rPr lang="en-CA" sz="1100" dirty="0"/>
                        <a:t>Business Capabilities</a:t>
                      </a:r>
                    </a:p>
                  </a:txBody>
                  <a:tcPr/>
                </a:tc>
                <a:tc>
                  <a:txBody>
                    <a:bodyPr/>
                    <a:lstStyle/>
                    <a:p>
                      <a:r>
                        <a:rPr lang="en-CA" sz="1100" dirty="0"/>
                        <a:t>List the GC Business capabilities addressed (Level 2)</a:t>
                      </a:r>
                    </a:p>
                  </a:txBody>
                  <a:tcPr/>
                </a:tc>
                <a:tc>
                  <a:txBody>
                    <a:bodyPr/>
                    <a:lstStyle/>
                    <a:p>
                      <a:pPr lvl="0">
                        <a:buNone/>
                      </a:pPr>
                      <a:r>
                        <a:rPr lang="en-CA" sz="1100" dirty="0"/>
                        <a:t>List of  Departmental Business capabilities addressed (if applicable)</a:t>
                      </a:r>
                    </a:p>
                  </a:txBody>
                  <a:tcPr/>
                </a:tc>
                <a:extLst>
                  <a:ext uri="{0D108BD9-81ED-4DB2-BD59-A6C34878D82A}">
                    <a16:rowId xmlns:a16="http://schemas.microsoft.com/office/drawing/2014/main" val="10000"/>
                  </a:ext>
                </a:extLst>
              </a:tr>
              <a:tr h="370035">
                <a:tc>
                  <a:txBody>
                    <a:bodyPr/>
                    <a:lstStyle/>
                    <a:p>
                      <a:r>
                        <a:rPr lang="en-CA" sz="1000" kern="1200" dirty="0">
                          <a:solidFill>
                            <a:schemeClr val="dk1"/>
                          </a:solidFill>
                          <a:effectLst/>
                          <a:latin typeface="+mn-lt"/>
                          <a:ea typeface="+mn-ea"/>
                          <a:cs typeface="+mn-cs"/>
                        </a:rPr>
                        <a:t>1. Legislation, Regulation and Policy Management</a:t>
                      </a:r>
                      <a:endParaRPr lang="en-CA" sz="1000" dirty="0"/>
                    </a:p>
                  </a:txBody>
                  <a:tcPr/>
                </a:tc>
                <a:tc>
                  <a:txBody>
                    <a:bodyPr/>
                    <a:lstStyle/>
                    <a:p>
                      <a:r>
                        <a:rPr lang="en-CA" sz="1000" dirty="0"/>
                        <a:t>1.3 Policy Management</a:t>
                      </a:r>
                    </a:p>
                  </a:txBody>
                  <a:tcPr/>
                </a:tc>
                <a:tc>
                  <a:txBody>
                    <a:bodyPr/>
                    <a:lstStyle/>
                    <a:p>
                      <a:pPr lvl="0">
                        <a:buNone/>
                      </a:pPr>
                      <a:r>
                        <a:rPr lang="en-CA" sz="1000" dirty="0"/>
                        <a:t>3.1 Strategic Policy Management</a:t>
                      </a:r>
                    </a:p>
                  </a:txBody>
                  <a:tcPr/>
                </a:tc>
                <a:extLst>
                  <a:ext uri="{0D108BD9-81ED-4DB2-BD59-A6C34878D82A}">
                    <a16:rowId xmlns:a16="http://schemas.microsoft.com/office/drawing/2014/main" val="10001"/>
                  </a:ext>
                </a:extLst>
              </a:tr>
              <a:tr h="230244">
                <a:tc>
                  <a:txBody>
                    <a:bodyPr/>
                    <a:lstStyle/>
                    <a:p>
                      <a:r>
                        <a:rPr lang="en-CA" sz="1000" kern="1200" dirty="0">
                          <a:solidFill>
                            <a:schemeClr val="dk1"/>
                          </a:solidFill>
                          <a:effectLst/>
                          <a:latin typeface="+mn-lt"/>
                          <a:ea typeface="+mn-ea"/>
                          <a:cs typeface="+mn-cs"/>
                        </a:rPr>
                        <a:t>2. Enterprise Planning</a:t>
                      </a:r>
                      <a:endParaRPr lang="en-CA" sz="1000" dirty="0"/>
                    </a:p>
                  </a:txBody>
                  <a:tcPr/>
                </a:tc>
                <a:tc>
                  <a:txBody>
                    <a:bodyPr/>
                    <a:lstStyle/>
                    <a:p>
                      <a:r>
                        <a:rPr lang="en-CA" sz="1000" dirty="0"/>
                        <a:t>2.3 Program and Service Planning</a:t>
                      </a:r>
                    </a:p>
                  </a:txBody>
                  <a:tcPr/>
                </a:tc>
                <a:tc>
                  <a:txBody>
                    <a:bodyPr/>
                    <a:lstStyle/>
                    <a:p>
                      <a:pPr lvl="0">
                        <a:buNone/>
                      </a:pPr>
                      <a:r>
                        <a:rPr lang="en-CA" sz="1000"/>
                        <a:t>3.2 Program Management</a:t>
                      </a:r>
                      <a:endParaRPr lang="en-CA" sz="1000" dirty="0"/>
                    </a:p>
                  </a:txBody>
                  <a:tcPr/>
                </a:tc>
                <a:extLst>
                  <a:ext uri="{0D108BD9-81ED-4DB2-BD59-A6C34878D82A}">
                    <a16:rowId xmlns:a16="http://schemas.microsoft.com/office/drawing/2014/main" val="10002"/>
                  </a:ext>
                </a:extLst>
              </a:tr>
              <a:tr h="396044">
                <a:tc>
                  <a:txBody>
                    <a:bodyPr/>
                    <a:lstStyle/>
                    <a:p>
                      <a:r>
                        <a:rPr lang="en-CA" sz="1000" kern="1200" dirty="0">
                          <a:solidFill>
                            <a:schemeClr val="dk1"/>
                          </a:solidFill>
                          <a:effectLst/>
                          <a:latin typeface="+mn-lt"/>
                          <a:ea typeface="+mn-ea"/>
                          <a:cs typeface="+mn-cs"/>
                        </a:rPr>
                        <a:t>3. Outcomes Management</a:t>
                      </a:r>
                      <a:endParaRPr lang="en-CA" sz="1000" dirty="0"/>
                    </a:p>
                  </a:txBody>
                  <a:tcPr/>
                </a:tc>
                <a:tc>
                  <a:txBody>
                    <a:bodyPr/>
                    <a:lstStyle/>
                    <a:p>
                      <a:r>
                        <a:rPr lang="en-CA" sz="1000" dirty="0"/>
                        <a:t>3.2 </a:t>
                      </a:r>
                      <a:r>
                        <a:rPr lang="en-CA" sz="1000" kern="1200" dirty="0">
                          <a:solidFill>
                            <a:schemeClr val="dk1"/>
                          </a:solidFill>
                          <a:effectLst/>
                          <a:latin typeface="+mn-lt"/>
                          <a:ea typeface="+mn-ea"/>
                          <a:cs typeface="+mn-cs"/>
                        </a:rPr>
                        <a:t>Performance Management</a:t>
                      </a:r>
                    </a:p>
                    <a:p>
                      <a:pPr lvl="0">
                        <a:buNone/>
                      </a:pPr>
                      <a:r>
                        <a:rPr lang="en-CA" sz="1000" b="0" i="0" u="none" strike="noStrike" kern="1200" noProof="0" dirty="0">
                          <a:effectLst/>
                        </a:rPr>
                        <a:t>3.3 Reporting Framework Management </a:t>
                      </a:r>
                      <a:endParaRPr lang="en-CA" dirty="0"/>
                    </a:p>
                  </a:txBody>
                  <a:tcPr/>
                </a:tc>
                <a:tc>
                  <a:txBody>
                    <a:bodyPr/>
                    <a:lstStyle/>
                    <a:p>
                      <a:pPr lvl="0">
                        <a:buNone/>
                      </a:pPr>
                      <a:r>
                        <a:rPr lang="en-CA" sz="1000" b="0" i="0" u="none" strike="noStrike" kern="1200" noProof="0">
                          <a:effectLst/>
                        </a:rPr>
                        <a:t>2.5 Departmental Performance Management</a:t>
                      </a:r>
                    </a:p>
                    <a:p>
                      <a:pPr lvl="0">
                        <a:buNone/>
                      </a:pPr>
                      <a:r>
                        <a:rPr lang="en-CA" sz="1000" b="0" i="0" u="none" strike="noStrike" kern="1200" noProof="0">
                          <a:effectLst/>
                        </a:rPr>
                        <a:t>8.1 Service Quality Assurance</a:t>
                      </a:r>
                    </a:p>
                    <a:p>
                      <a:pPr lvl="0">
                        <a:buNone/>
                      </a:pPr>
                      <a:r>
                        <a:rPr lang="en-CA" sz="1000" b="0" i="0" u="none" strike="noStrike" kern="1200" noProof="0">
                          <a:effectLst/>
                        </a:rPr>
                        <a:t>8.2 Service Efficiency Assurance</a:t>
                      </a:r>
                    </a:p>
                    <a:p>
                      <a:pPr lvl="0">
                        <a:buNone/>
                      </a:pPr>
                      <a:r>
                        <a:rPr lang="en-CA" sz="1000" b="0" i="0" u="none" strike="noStrike" kern="1200" noProof="0">
                          <a:effectLst/>
                        </a:rPr>
                        <a:t>11.7 Corporate Reporting</a:t>
                      </a:r>
                      <a:endParaRPr lang="en-CA" sz="1000" b="0" i="0" u="none" strike="noStrike" kern="1200" noProof="0" dirty="0">
                        <a:effectLst/>
                      </a:endParaRPr>
                    </a:p>
                  </a:txBody>
                  <a:tcPr/>
                </a:tc>
                <a:extLst>
                  <a:ext uri="{0D108BD9-81ED-4DB2-BD59-A6C34878D82A}">
                    <a16:rowId xmlns:a16="http://schemas.microsoft.com/office/drawing/2014/main" val="10003"/>
                  </a:ext>
                </a:extLst>
              </a:tr>
              <a:tr h="0">
                <a:tc>
                  <a:txBody>
                    <a:bodyPr/>
                    <a:lstStyle/>
                    <a:p>
                      <a:r>
                        <a:rPr lang="en-CA" sz="1000" kern="1200" dirty="0">
                          <a:solidFill>
                            <a:schemeClr val="dk1"/>
                          </a:solidFill>
                          <a:effectLst/>
                          <a:latin typeface="+mn-lt"/>
                          <a:ea typeface="+mn-ea"/>
                          <a:cs typeface="+mn-cs"/>
                        </a:rPr>
                        <a:t>4. Relationship Management</a:t>
                      </a:r>
                      <a:endParaRPr lang="en-CA" sz="1000" dirty="0"/>
                    </a:p>
                  </a:txBody>
                  <a:tcPr/>
                </a:tc>
                <a:tc>
                  <a:txBody>
                    <a:bodyPr/>
                    <a:lstStyle/>
                    <a:p>
                      <a:r>
                        <a:rPr lang="en-CA" sz="1000" dirty="0"/>
                        <a:t>4.1 Stakeholder Awareness Management</a:t>
                      </a:r>
                      <a:endParaRPr lang="en-US" sz="1000" dirty="0"/>
                    </a:p>
                    <a:p>
                      <a:pPr lvl="0">
                        <a:buNone/>
                      </a:pPr>
                      <a:r>
                        <a:rPr lang="en-CA" sz="1000" dirty="0"/>
                        <a:t>4.2 Stakeholder Information Management</a:t>
                      </a:r>
                    </a:p>
                    <a:p>
                      <a:pPr lvl="0">
                        <a:buNone/>
                      </a:pPr>
                      <a:r>
                        <a:rPr lang="en-CA" sz="1000" dirty="0"/>
                        <a:t>4.3 </a:t>
                      </a:r>
                      <a:r>
                        <a:rPr lang="en-CA" sz="1000" kern="1200" dirty="0">
                          <a:solidFill>
                            <a:schemeClr val="dk1"/>
                          </a:solidFill>
                          <a:effectLst/>
                          <a:latin typeface="+mn-lt"/>
                          <a:ea typeface="+mn-ea"/>
                          <a:cs typeface="+mn-cs"/>
                        </a:rPr>
                        <a:t>Stakeholder Interaction Management</a:t>
                      </a:r>
                      <a:endParaRPr lang="en-CA" sz="1000" dirty="0"/>
                    </a:p>
                  </a:txBody>
                  <a:tcPr/>
                </a:tc>
                <a:tc>
                  <a:txBody>
                    <a:bodyPr/>
                    <a:lstStyle/>
                    <a:p>
                      <a:pPr lvl="0">
                        <a:buNone/>
                      </a:pPr>
                      <a:r>
                        <a:rPr lang="en-CA" sz="1000" kern="1200">
                          <a:solidFill>
                            <a:schemeClr val="dk1"/>
                          </a:solidFill>
                          <a:effectLst/>
                          <a:latin typeface="+mn-lt"/>
                          <a:ea typeface="+mn-ea"/>
                          <a:cs typeface="+mn-cs"/>
                        </a:rPr>
                        <a:t>5.1 Client Intelligence Management</a:t>
                      </a:r>
                    </a:p>
                    <a:p>
                      <a:pPr lvl="0">
                        <a:buNone/>
                      </a:pPr>
                      <a:r>
                        <a:rPr lang="en-CA" sz="1000" kern="1200">
                          <a:solidFill>
                            <a:schemeClr val="dk1"/>
                          </a:solidFill>
                          <a:effectLst/>
                          <a:latin typeface="+mn-lt"/>
                          <a:ea typeface="+mn-ea"/>
                          <a:cs typeface="+mn-cs"/>
                        </a:rPr>
                        <a:t>5.2 Client Awareness Management</a:t>
                      </a:r>
                    </a:p>
                    <a:p>
                      <a:pPr lvl="0">
                        <a:buNone/>
                      </a:pPr>
                      <a:r>
                        <a:rPr lang="en-CA" sz="1000" kern="1200">
                          <a:solidFill>
                            <a:schemeClr val="dk1"/>
                          </a:solidFill>
                          <a:effectLst/>
                          <a:latin typeface="+mn-lt"/>
                          <a:ea typeface="+mn-ea"/>
                          <a:cs typeface="+mn-cs"/>
                        </a:rPr>
                        <a:t>5.3 Client Engagement Management</a:t>
                      </a:r>
                    </a:p>
                    <a:p>
                      <a:pPr lvl="0">
                        <a:buNone/>
                      </a:pPr>
                      <a:r>
                        <a:rPr lang="en-CA" sz="1000" kern="1200">
                          <a:solidFill>
                            <a:schemeClr val="dk1"/>
                          </a:solidFill>
                          <a:effectLst/>
                          <a:latin typeface="+mn-lt"/>
                          <a:ea typeface="+mn-ea"/>
                          <a:cs typeface="+mn-cs"/>
                        </a:rPr>
                        <a:t>5.4 Client Management</a:t>
                      </a:r>
                    </a:p>
                    <a:p>
                      <a:pPr lvl="0">
                        <a:buNone/>
                      </a:pPr>
                      <a:r>
                        <a:rPr lang="en-CA" sz="1000" kern="1200">
                          <a:solidFill>
                            <a:schemeClr val="dk1"/>
                          </a:solidFill>
                          <a:effectLst/>
                          <a:latin typeface="+mn-lt"/>
                          <a:ea typeface="+mn-ea"/>
                          <a:cs typeface="+mn-cs"/>
                        </a:rPr>
                        <a:t>5.5 Client Communications Management</a:t>
                      </a:r>
                    </a:p>
                    <a:p>
                      <a:pPr lvl="0">
                        <a:buNone/>
                      </a:pPr>
                      <a:r>
                        <a:rPr lang="en-CA" sz="1000" kern="1200">
                          <a:solidFill>
                            <a:schemeClr val="dk1"/>
                          </a:solidFill>
                          <a:effectLst/>
                          <a:latin typeface="+mn-lt"/>
                          <a:ea typeface="+mn-ea"/>
                          <a:cs typeface="+mn-cs"/>
                        </a:rPr>
                        <a:t>7.2 Partner Relationship Management</a:t>
                      </a:r>
                      <a:endParaRPr lang="en-CA" sz="1000" kern="1200" dirty="0">
                        <a:solidFill>
                          <a:schemeClr val="dk1"/>
                        </a:solidFill>
                        <a:effectLst/>
                        <a:latin typeface="+mn-lt"/>
                        <a:ea typeface="+mn-ea"/>
                        <a:cs typeface="+mn-cs"/>
                      </a:endParaRPr>
                    </a:p>
                  </a:txBody>
                  <a:tcPr/>
                </a:tc>
                <a:extLst>
                  <a:ext uri="{0D108BD9-81ED-4DB2-BD59-A6C34878D82A}">
                    <a16:rowId xmlns:a16="http://schemas.microsoft.com/office/drawing/2014/main" val="10004"/>
                  </a:ext>
                </a:extLst>
              </a:tr>
              <a:tr h="370035">
                <a:tc>
                  <a:txBody>
                    <a:bodyPr/>
                    <a:lstStyle/>
                    <a:p>
                      <a:r>
                        <a:rPr lang="en-CA" sz="1000" kern="1200" dirty="0">
                          <a:solidFill>
                            <a:schemeClr val="dk1"/>
                          </a:solidFill>
                          <a:effectLst/>
                          <a:latin typeface="+mn-lt"/>
                          <a:ea typeface="+mn-ea"/>
                          <a:cs typeface="+mn-cs"/>
                        </a:rPr>
                        <a:t>5. Compliance Management</a:t>
                      </a:r>
                      <a:endParaRPr lang="en-CA" sz="1000" dirty="0"/>
                    </a:p>
                  </a:txBody>
                  <a:tcPr/>
                </a:tc>
                <a:tc>
                  <a:txBody>
                    <a:bodyPr/>
                    <a:lstStyle/>
                    <a:p>
                      <a:r>
                        <a:rPr lang="en-CA" sz="1000" dirty="0"/>
                        <a:t>5.1 Compliance and Investigation Management</a:t>
                      </a:r>
                    </a:p>
                  </a:txBody>
                  <a:tcPr/>
                </a:tc>
                <a:tc>
                  <a:txBody>
                    <a:bodyPr/>
                    <a:lstStyle/>
                    <a:p>
                      <a:pPr lvl="0">
                        <a:buNone/>
                      </a:pPr>
                      <a:r>
                        <a:rPr lang="en-CA" sz="1000"/>
                        <a:t>9.1 Client Compliance</a:t>
                      </a:r>
                    </a:p>
                    <a:p>
                      <a:pPr lvl="0">
                        <a:buNone/>
                      </a:pPr>
                      <a:r>
                        <a:rPr lang="en-CA" sz="1000"/>
                        <a:t>9.3 Investigation Management</a:t>
                      </a:r>
                      <a:endParaRPr lang="en-CA" sz="1000" dirty="0"/>
                    </a:p>
                  </a:txBody>
                  <a:tcPr/>
                </a:tc>
                <a:extLst>
                  <a:ext uri="{0D108BD9-81ED-4DB2-BD59-A6C34878D82A}">
                    <a16:rowId xmlns:a16="http://schemas.microsoft.com/office/drawing/2014/main" val="2279398372"/>
                  </a:ext>
                </a:extLst>
              </a:tr>
              <a:tr h="457200">
                <a:tc>
                  <a:txBody>
                    <a:bodyPr/>
                    <a:lstStyle/>
                    <a:p>
                      <a:r>
                        <a:rPr lang="en-CA" sz="1000" kern="1200" dirty="0">
                          <a:solidFill>
                            <a:schemeClr val="dk1"/>
                          </a:solidFill>
                          <a:effectLst/>
                          <a:latin typeface="+mn-lt"/>
                          <a:ea typeface="+mn-ea"/>
                          <a:cs typeface="+mn-cs"/>
                        </a:rPr>
                        <a:t>6. Program and Service Delivery</a:t>
                      </a:r>
                      <a:endParaRPr lang="en-CA" sz="1000" dirty="0"/>
                    </a:p>
                  </a:txBody>
                  <a:tcPr/>
                </a:tc>
                <a:tc>
                  <a:txBody>
                    <a:bodyPr/>
                    <a:lstStyle/>
                    <a:p>
                      <a:r>
                        <a:rPr lang="en-CA" sz="1000" dirty="0"/>
                        <a:t>6.1 Agreements Management</a:t>
                      </a:r>
                    </a:p>
                    <a:p>
                      <a:pPr lvl="0">
                        <a:buNone/>
                      </a:pPr>
                      <a:r>
                        <a:rPr lang="en-CA" sz="1000" b="0" i="0" u="none" strike="noStrike" noProof="0" dirty="0">
                          <a:latin typeface="Calibri"/>
                        </a:rPr>
                        <a:t>6.4 Dispute Resolution Management </a:t>
                      </a:r>
                      <a:endParaRPr lang="en-CA"/>
                    </a:p>
                    <a:p>
                      <a:pPr lvl="0">
                        <a:buNone/>
                      </a:pPr>
                      <a:r>
                        <a:rPr lang="en-CA" sz="1000" dirty="0"/>
                        <a:t>6.7 Authorization Management</a:t>
                      </a:r>
                    </a:p>
                    <a:p>
                      <a:pPr lvl="0">
                        <a:buNone/>
                      </a:pPr>
                      <a:r>
                        <a:rPr lang="en-CA" sz="1000" dirty="0"/>
                        <a:t>6.8 Payment Management</a:t>
                      </a:r>
                    </a:p>
                  </a:txBody>
                  <a:tcPr/>
                </a:tc>
                <a:tc>
                  <a:txBody>
                    <a:bodyPr/>
                    <a:lstStyle/>
                    <a:p>
                      <a:pPr lvl="0">
                        <a:buNone/>
                      </a:pPr>
                      <a:r>
                        <a:rPr lang="en-CA" sz="1000"/>
                        <a:t>6.1 Service Enrollment Management</a:t>
                      </a:r>
                    </a:p>
                    <a:p>
                      <a:pPr lvl="0">
                        <a:buNone/>
                      </a:pPr>
                      <a:r>
                        <a:rPr lang="en-CA" sz="1000"/>
                        <a:t>6.3 Payment Management</a:t>
                      </a:r>
                    </a:p>
                    <a:p>
                      <a:pPr lvl="0">
                        <a:buNone/>
                      </a:pPr>
                      <a:r>
                        <a:rPr lang="en-CA" sz="1000"/>
                        <a:t>6.4 Credential Management</a:t>
                      </a:r>
                    </a:p>
                    <a:p>
                      <a:pPr lvl="0">
                        <a:buNone/>
                      </a:pPr>
                      <a:r>
                        <a:rPr lang="en-CA" sz="1000"/>
                        <a:t>6.6 Knowledge Discovery Management</a:t>
                      </a:r>
                    </a:p>
                    <a:p>
                      <a:pPr lvl="0">
                        <a:buNone/>
                      </a:pPr>
                      <a:r>
                        <a:rPr lang="en-CA" sz="1000"/>
                        <a:t>6.9 Appeals &amp; Dispute Resolution Management</a:t>
                      </a:r>
                      <a:endParaRPr lang="en-CA" sz="1000" dirty="0"/>
                    </a:p>
                  </a:txBody>
                  <a:tcPr/>
                </a:tc>
                <a:extLst>
                  <a:ext uri="{0D108BD9-81ED-4DB2-BD59-A6C34878D82A}">
                    <a16:rowId xmlns:a16="http://schemas.microsoft.com/office/drawing/2014/main" val="128106008"/>
                  </a:ext>
                </a:extLst>
              </a:tr>
              <a:tr h="365760">
                <a:tc>
                  <a:txBody>
                    <a:bodyPr/>
                    <a:lstStyle/>
                    <a:p>
                      <a:r>
                        <a:rPr lang="en-CA" sz="1000" kern="1200" dirty="0">
                          <a:solidFill>
                            <a:schemeClr val="dk1"/>
                          </a:solidFill>
                          <a:effectLst/>
                          <a:latin typeface="+mn-lt"/>
                          <a:ea typeface="+mn-ea"/>
                          <a:cs typeface="+mn-cs"/>
                        </a:rPr>
                        <a:t>7. Information Management</a:t>
                      </a:r>
                      <a:endParaRPr lang="en-CA" sz="1000" dirty="0"/>
                    </a:p>
                  </a:txBody>
                  <a:tcPr/>
                </a:tc>
                <a:tc>
                  <a:txBody>
                    <a:bodyPr/>
                    <a:lstStyle/>
                    <a:p>
                      <a:r>
                        <a:rPr lang="en-CA" sz="1000" dirty="0"/>
                        <a:t>7.1 Information Lifecycle Management</a:t>
                      </a:r>
                    </a:p>
                    <a:p>
                      <a:pPr lvl="0">
                        <a:buNone/>
                      </a:pPr>
                      <a:r>
                        <a:rPr lang="en-CA" sz="1000" dirty="0"/>
                        <a:t>7.3 Research and Knowledge Management</a:t>
                      </a:r>
                    </a:p>
                  </a:txBody>
                  <a:tcPr/>
                </a:tc>
                <a:tc>
                  <a:txBody>
                    <a:bodyPr/>
                    <a:lstStyle/>
                    <a:p>
                      <a:pPr lvl="0">
                        <a:buNone/>
                      </a:pPr>
                      <a:r>
                        <a:rPr lang="en-CA" sz="1000"/>
                        <a:t>10.5 Information Management</a:t>
                      </a:r>
                      <a:endParaRPr lang="en-CA" sz="1000" dirty="0"/>
                    </a:p>
                  </a:txBody>
                  <a:tcPr/>
                </a:tc>
                <a:extLst>
                  <a:ext uri="{0D108BD9-81ED-4DB2-BD59-A6C34878D82A}">
                    <a16:rowId xmlns:a16="http://schemas.microsoft.com/office/drawing/2014/main" val="3852639844"/>
                  </a:ext>
                </a:extLst>
              </a:tr>
              <a:tr h="274320">
                <a:tc>
                  <a:txBody>
                    <a:bodyPr/>
                    <a:lstStyle/>
                    <a:p>
                      <a:r>
                        <a:rPr lang="en-CA" sz="1000" kern="1200" dirty="0">
                          <a:solidFill>
                            <a:schemeClr val="dk1"/>
                          </a:solidFill>
                          <a:effectLst/>
                          <a:latin typeface="+mn-lt"/>
                          <a:ea typeface="+mn-ea"/>
                          <a:cs typeface="+mn-cs"/>
                        </a:rPr>
                        <a:t>8. Government Resources Management</a:t>
                      </a:r>
                      <a:endParaRPr lang="en-CA" sz="1000" dirty="0"/>
                    </a:p>
                  </a:txBody>
                  <a:tcPr/>
                </a:tc>
                <a:tc>
                  <a:txBody>
                    <a:bodyPr/>
                    <a:lstStyle/>
                    <a:p>
                      <a:r>
                        <a:rPr lang="en-CA" sz="1000" dirty="0"/>
                        <a:t>8.2 Financial Management</a:t>
                      </a:r>
                    </a:p>
                    <a:p>
                      <a:pPr lvl="0">
                        <a:buNone/>
                      </a:pPr>
                      <a:r>
                        <a:rPr lang="en-CA" sz="1000" dirty="0"/>
                        <a:t>8.3 Human Resources Management</a:t>
                      </a:r>
                    </a:p>
                    <a:p>
                      <a:pPr lvl="0">
                        <a:buNone/>
                      </a:pPr>
                      <a:r>
                        <a:rPr lang="en-CA" sz="1000" dirty="0"/>
                        <a:t>8.5 Technology Management</a:t>
                      </a:r>
                    </a:p>
                    <a:p>
                      <a:pPr lvl="0">
                        <a:buNone/>
                      </a:pPr>
                      <a:r>
                        <a:rPr lang="en-CA" sz="1000" dirty="0"/>
                        <a:t>8.6 Work Management</a:t>
                      </a:r>
                    </a:p>
                  </a:txBody>
                  <a:tcPr/>
                </a:tc>
                <a:tc>
                  <a:txBody>
                    <a:bodyPr/>
                    <a:lstStyle/>
                    <a:p>
                      <a:pPr lvl="0">
                        <a:buNone/>
                      </a:pPr>
                      <a:r>
                        <a:rPr lang="en-CA" sz="1000"/>
                        <a:t>10.1 Financial Management</a:t>
                      </a:r>
                    </a:p>
                    <a:p>
                      <a:pPr lvl="0">
                        <a:buNone/>
                      </a:pPr>
                      <a:r>
                        <a:rPr lang="en-CA" sz="1000"/>
                        <a:t>10.4 Human Resources Management</a:t>
                      </a:r>
                    </a:p>
                    <a:p>
                      <a:pPr lvl="0">
                        <a:buNone/>
                      </a:pPr>
                      <a:r>
                        <a:rPr lang="en-CA" sz="1000"/>
                        <a:t>10.6 Technology Management</a:t>
                      </a:r>
                    </a:p>
                    <a:p>
                      <a:pPr lvl="0">
                        <a:buNone/>
                      </a:pPr>
                      <a:r>
                        <a:rPr lang="en-CA" sz="1000"/>
                        <a:t>6.2 Service Workflow &amp; Workload Management</a:t>
                      </a:r>
                      <a:endParaRPr lang="en-CA" sz="1000" dirty="0"/>
                    </a:p>
                  </a:txBody>
                  <a:tcPr/>
                </a:tc>
                <a:extLst>
                  <a:ext uri="{0D108BD9-81ED-4DB2-BD59-A6C34878D82A}">
                    <a16:rowId xmlns:a16="http://schemas.microsoft.com/office/drawing/2014/main" val="2266534699"/>
                  </a:ext>
                </a:extLst>
              </a:tr>
              <a:tr h="182880">
                <a:tc>
                  <a:txBody>
                    <a:bodyPr/>
                    <a:lstStyle/>
                    <a:p>
                      <a:r>
                        <a:rPr lang="en-CA" sz="1000" kern="1200" dirty="0">
                          <a:solidFill>
                            <a:schemeClr val="dk1"/>
                          </a:solidFill>
                          <a:effectLst/>
                          <a:latin typeface="+mn-lt"/>
                          <a:ea typeface="+mn-ea"/>
                          <a:cs typeface="+mn-cs"/>
                        </a:rPr>
                        <a:t>9. Corporate Management</a:t>
                      </a:r>
                      <a:endParaRPr lang="en-CA" sz="1000" dirty="0"/>
                    </a:p>
                  </a:txBody>
                  <a:tcPr/>
                </a:tc>
                <a:tc>
                  <a:txBody>
                    <a:bodyPr/>
                    <a:lstStyle/>
                    <a:p>
                      <a:r>
                        <a:rPr lang="en-CA" sz="1000" dirty="0"/>
                        <a:t>9.1 Security Management</a:t>
                      </a:r>
                    </a:p>
                    <a:p>
                      <a:pPr lvl="0">
                        <a:buNone/>
                      </a:pPr>
                      <a:r>
                        <a:rPr lang="en-CA" sz="1000" dirty="0"/>
                        <a:t>9.3 Business Transformation Management</a:t>
                      </a:r>
                    </a:p>
                  </a:txBody>
                  <a:tcPr/>
                </a:tc>
                <a:tc>
                  <a:txBody>
                    <a:bodyPr/>
                    <a:lstStyle/>
                    <a:p>
                      <a:pPr lvl="0">
                        <a:buNone/>
                      </a:pPr>
                      <a:r>
                        <a:rPr lang="en-CA" sz="1000" dirty="0"/>
                        <a:t>4.2 Change Design Management</a:t>
                      </a:r>
                    </a:p>
                    <a:p>
                      <a:pPr lvl="0">
                        <a:buNone/>
                      </a:pPr>
                      <a:r>
                        <a:rPr lang="en-CA" sz="1000" dirty="0"/>
                        <a:t>4.3 Change Implementation Management</a:t>
                      </a:r>
                    </a:p>
                    <a:p>
                      <a:pPr lvl="0">
                        <a:buNone/>
                      </a:pPr>
                      <a:r>
                        <a:rPr lang="en-CA" sz="1000" dirty="0"/>
                        <a:t>11.1 Security Management</a:t>
                      </a:r>
                    </a:p>
                  </a:txBody>
                  <a:tcPr/>
                </a:tc>
                <a:extLst>
                  <a:ext uri="{0D108BD9-81ED-4DB2-BD59-A6C34878D82A}">
                    <a16:rowId xmlns:a16="http://schemas.microsoft.com/office/drawing/2014/main" val="2551105539"/>
                  </a:ext>
                </a:extLst>
              </a:tr>
            </a:tbl>
          </a:graphicData>
        </a:graphic>
      </p:graphicFrame>
      <p:sp>
        <p:nvSpPr>
          <p:cNvPr id="21" name="Rectangle 20">
            <a:extLst>
              <a:ext uri="{FF2B5EF4-FFF2-40B4-BE49-F238E27FC236}">
                <a16:creationId xmlns:a16="http://schemas.microsoft.com/office/drawing/2014/main" id="{BDE276F3-B390-9462-B4E5-A083165CD42B}"/>
              </a:ext>
            </a:extLst>
          </p:cNvPr>
          <p:cNvSpPr/>
          <p:nvPr/>
        </p:nvSpPr>
        <p:spPr>
          <a:xfrm rot="19236687">
            <a:off x="3304923" y="2267446"/>
            <a:ext cx="5184576" cy="1569660"/>
          </a:xfrm>
          <a:prstGeom prst="rect">
            <a:avLst/>
          </a:prstGeom>
          <a:noFill/>
          <a:effectLst>
            <a:outerShdw blurRad="50800" dist="50800" dir="5400000" algn="ctr" rotWithShape="0">
              <a:srgbClr val="000000"/>
            </a:outerShdw>
          </a:effectLst>
        </p:spPr>
        <p:txBody>
          <a:bodyPr wrap="square" lIns="91440" tIns="45720" rIns="91440" bIns="45720">
            <a:spAutoFit/>
          </a:bodyPr>
          <a:lstStyle/>
          <a:p>
            <a:pPr algn="ctr"/>
            <a:r>
              <a:rPr lang="en-US" sz="9600" b="1" cap="none" spc="0" dirty="0">
                <a:ln w="9525">
                  <a:solidFill>
                    <a:schemeClr val="bg1"/>
                  </a:solidFill>
                  <a:prstDash val="solid"/>
                </a:ln>
                <a:solidFill>
                  <a:schemeClr val="accent5">
                    <a:alpha val="10000"/>
                  </a:schemeClr>
                </a:solidFill>
                <a:effectLst>
                  <a:outerShdw blurRad="12700" dist="38100" dir="2700000" algn="tl" rotWithShape="0">
                    <a:schemeClr val="accent5">
                      <a:lumMod val="60000"/>
                      <a:lumOff val="40000"/>
                      <a:alpha val="50000"/>
                    </a:schemeClr>
                  </a:outerShdw>
                </a:effectLst>
              </a:rPr>
              <a:t>Example</a:t>
            </a:r>
          </a:p>
        </p:txBody>
      </p:sp>
      <p:sp>
        <p:nvSpPr>
          <p:cNvPr id="3" name="Slide Number Placeholder 2">
            <a:extLst>
              <a:ext uri="{FF2B5EF4-FFF2-40B4-BE49-F238E27FC236}">
                <a16:creationId xmlns:a16="http://schemas.microsoft.com/office/drawing/2014/main" id="{013AC475-C688-A435-C2CD-3ACBD263D4D3}"/>
              </a:ext>
            </a:extLst>
          </p:cNvPr>
          <p:cNvSpPr>
            <a:spLocks noGrp="1"/>
          </p:cNvSpPr>
          <p:nvPr>
            <p:ph type="sldNum" sz="quarter" idx="12"/>
          </p:nvPr>
        </p:nvSpPr>
        <p:spPr/>
        <p:txBody>
          <a:bodyPr/>
          <a:lstStyle/>
          <a:p>
            <a:fld id="{32D4B517-E49B-41B6-9DBC-23634E0F1CDC}" type="slidenum">
              <a:rPr lang="en-CA" smtClean="0"/>
              <a:pPr/>
              <a:t>4</a:t>
            </a:fld>
            <a:endParaRPr lang="en-CA" dirty="0"/>
          </a:p>
        </p:txBody>
      </p:sp>
    </p:spTree>
    <p:extLst>
      <p:ext uri="{BB962C8B-B14F-4D97-AF65-F5344CB8AC3E}">
        <p14:creationId xmlns:p14="http://schemas.microsoft.com/office/powerpoint/2010/main" val="3108385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nvPr>
        </p:nvSpPr>
        <p:spPr>
          <a:xfrm>
            <a:off x="623392" y="80628"/>
            <a:ext cx="7704856" cy="878670"/>
          </a:xfrm>
        </p:spPr>
        <p:txBody>
          <a:bodyPr/>
          <a:lstStyle/>
          <a:p>
            <a:r>
              <a:rPr lang="en-CA" dirty="0"/>
              <a:t>Business Process / Information / Data Flow Diagram</a:t>
            </a:r>
          </a:p>
        </p:txBody>
      </p:sp>
      <p:pic>
        <p:nvPicPr>
          <p:cNvPr id="93" name="Image 84">
            <a:extLst>
              <a:ext uri="{FF2B5EF4-FFF2-40B4-BE49-F238E27FC236}">
                <a16:creationId xmlns:a16="http://schemas.microsoft.com/office/drawing/2014/main" id="{D283C21E-05CB-484A-A977-6212BF14BAF9}"/>
              </a:ext>
            </a:extLst>
          </p:cNvPr>
          <p:cNvPicPr>
            <a:picLocks noChangeAspect="1"/>
          </p:cNvPicPr>
          <p:nvPr/>
        </p:nvPicPr>
        <p:blipFill>
          <a:blip r:embed="rId3"/>
          <a:stretch>
            <a:fillRect/>
          </a:stretch>
        </p:blipFill>
        <p:spPr>
          <a:xfrm>
            <a:off x="1595500" y="1839727"/>
            <a:ext cx="9161570" cy="4464496"/>
          </a:xfrm>
          <a:prstGeom prst="rect">
            <a:avLst/>
          </a:prstGeom>
        </p:spPr>
      </p:pic>
      <p:sp>
        <p:nvSpPr>
          <p:cNvPr id="11" name="Rectangle 10">
            <a:extLst>
              <a:ext uri="{FF2B5EF4-FFF2-40B4-BE49-F238E27FC236}">
                <a16:creationId xmlns:a16="http://schemas.microsoft.com/office/drawing/2014/main" id="{71C2090D-82EF-848B-F323-E1D0D478FE1F}"/>
              </a:ext>
            </a:extLst>
          </p:cNvPr>
          <p:cNvSpPr/>
          <p:nvPr/>
        </p:nvSpPr>
        <p:spPr>
          <a:xfrm rot="19236687">
            <a:off x="3304923" y="2262092"/>
            <a:ext cx="5184576" cy="1569660"/>
          </a:xfrm>
          <a:prstGeom prst="rect">
            <a:avLst/>
          </a:prstGeom>
          <a:noFill/>
          <a:effectLst>
            <a:outerShdw blurRad="50800" dist="50800" dir="5400000" algn="ctr" rotWithShape="0">
              <a:srgbClr val="000000"/>
            </a:outerShdw>
          </a:effectLst>
        </p:spPr>
        <p:txBody>
          <a:bodyPr wrap="square" lIns="91440" tIns="45720" rIns="91440" bIns="45720">
            <a:spAutoFit/>
          </a:bodyPr>
          <a:lstStyle/>
          <a:p>
            <a:pPr algn="ctr"/>
            <a:r>
              <a:rPr lang="en-US" sz="9600" b="1" cap="none" spc="0" dirty="0">
                <a:ln w="9525">
                  <a:solidFill>
                    <a:schemeClr val="bg1"/>
                  </a:solidFill>
                  <a:prstDash val="solid"/>
                </a:ln>
                <a:solidFill>
                  <a:schemeClr val="accent5">
                    <a:alpha val="10000"/>
                  </a:schemeClr>
                </a:solidFill>
                <a:effectLst>
                  <a:outerShdw blurRad="12700" dist="38100" dir="2700000" algn="tl" rotWithShape="0">
                    <a:schemeClr val="accent5">
                      <a:lumMod val="60000"/>
                      <a:lumOff val="40000"/>
                      <a:alpha val="50000"/>
                    </a:schemeClr>
                  </a:outerShdw>
                </a:effectLst>
              </a:rPr>
              <a:t>Example</a:t>
            </a:r>
          </a:p>
        </p:txBody>
      </p:sp>
      <p:sp>
        <p:nvSpPr>
          <p:cNvPr id="3" name="Slide Number Placeholder 2">
            <a:extLst>
              <a:ext uri="{FF2B5EF4-FFF2-40B4-BE49-F238E27FC236}">
                <a16:creationId xmlns:a16="http://schemas.microsoft.com/office/drawing/2014/main" id="{92091480-4825-6AFD-976C-8B697C85E0B3}"/>
              </a:ext>
            </a:extLst>
          </p:cNvPr>
          <p:cNvSpPr>
            <a:spLocks noGrp="1"/>
          </p:cNvSpPr>
          <p:nvPr>
            <p:ph type="sldNum" sz="quarter" idx="12"/>
          </p:nvPr>
        </p:nvSpPr>
        <p:spPr/>
        <p:txBody>
          <a:bodyPr/>
          <a:lstStyle/>
          <a:p>
            <a:fld id="{32D4B517-E49B-41B6-9DBC-23634E0F1CDC}" type="slidenum">
              <a:rPr lang="en-CA" smtClean="0"/>
              <a:pPr/>
              <a:t>5</a:t>
            </a:fld>
            <a:endParaRPr lang="en-CA" dirty="0"/>
          </a:p>
        </p:txBody>
      </p:sp>
    </p:spTree>
    <p:extLst>
      <p:ext uri="{BB962C8B-B14F-4D97-AF65-F5344CB8AC3E}">
        <p14:creationId xmlns:p14="http://schemas.microsoft.com/office/powerpoint/2010/main" val="3437508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a:extLst>
              <a:ext uri="{FF2B5EF4-FFF2-40B4-BE49-F238E27FC236}">
                <a16:creationId xmlns:a16="http://schemas.microsoft.com/office/drawing/2014/main" id="{010FAEDC-7D71-49D3-8954-31D93C84F767}"/>
              </a:ext>
            </a:extLst>
          </p:cNvPr>
          <p:cNvGraphicFramePr>
            <a:graphicFrameLocks noGrp="1"/>
          </p:cNvGraphicFramePr>
          <p:nvPr>
            <p:extLst>
              <p:ext uri="{D42A27DB-BD31-4B8C-83A1-F6EECF244321}">
                <p14:modId xmlns:p14="http://schemas.microsoft.com/office/powerpoint/2010/main" val="930643139"/>
              </p:ext>
            </p:extLst>
          </p:nvPr>
        </p:nvGraphicFramePr>
        <p:xfrm>
          <a:off x="457199" y="1160747"/>
          <a:ext cx="11191165" cy="5332126"/>
        </p:xfrm>
        <a:graphic>
          <a:graphicData uri="http://schemas.openxmlformats.org/drawingml/2006/table">
            <a:tbl>
              <a:tblPr firstRow="1" bandRow="1">
                <a:tableStyleId>{5C22544A-7EE6-4342-B048-85BDC9FD1C3A}</a:tableStyleId>
              </a:tblPr>
              <a:tblGrid>
                <a:gridCol w="1957546">
                  <a:extLst>
                    <a:ext uri="{9D8B030D-6E8A-4147-A177-3AD203B41FA5}">
                      <a16:colId xmlns:a16="http://schemas.microsoft.com/office/drawing/2014/main" val="3883873857"/>
                    </a:ext>
                  </a:extLst>
                </a:gridCol>
                <a:gridCol w="9233619">
                  <a:extLst>
                    <a:ext uri="{9D8B030D-6E8A-4147-A177-3AD203B41FA5}">
                      <a16:colId xmlns:a16="http://schemas.microsoft.com/office/drawing/2014/main" val="2832724280"/>
                    </a:ext>
                  </a:extLst>
                </a:gridCol>
              </a:tblGrid>
              <a:tr h="526459">
                <a:tc>
                  <a:txBody>
                    <a:bodyPr/>
                    <a:lstStyle/>
                    <a:p>
                      <a:r>
                        <a:rPr lang="en-CA" sz="1800" b="1" baseline="0" noProof="0" dirty="0">
                          <a:solidFill>
                            <a:schemeClr val="tx1"/>
                          </a:solidFill>
                          <a:latin typeface="+mj-lt"/>
                        </a:rPr>
                        <a:t>Architecture Layer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b="1" dirty="0">
                          <a:solidFill>
                            <a:schemeClr val="tx1"/>
                          </a:solidFill>
                          <a:latin typeface="+mj-lt"/>
                        </a:rPr>
                        <a:t>Key elements and issues for each layer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74868543"/>
                  </a:ext>
                </a:extLst>
              </a:tr>
              <a:tr h="1184533">
                <a:tc>
                  <a:txBody>
                    <a:bodyPr/>
                    <a:lstStyle/>
                    <a:p>
                      <a:r>
                        <a:rPr lang="en-US" sz="1800" dirty="0">
                          <a:solidFill>
                            <a:schemeClr val="tx1"/>
                          </a:solidFill>
                        </a:rPr>
                        <a:t>Business</a:t>
                      </a:r>
                      <a:endParaRPr lang="en-CA"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dirty="0">
                          <a:solidFill>
                            <a:schemeClr val="tx1"/>
                          </a:solidFill>
                        </a:rPr>
                        <a:t>Reduced business efficiency </a:t>
                      </a:r>
                      <a:r>
                        <a:rPr lang="en-US" sz="1600" baseline="0" dirty="0">
                          <a:solidFill>
                            <a:schemeClr val="tx1"/>
                          </a:solidFill>
                        </a:rPr>
                        <a:t>and p</a:t>
                      </a:r>
                      <a:r>
                        <a:rPr lang="en-US" sz="1600" dirty="0">
                          <a:solidFill>
                            <a:schemeClr val="tx1"/>
                          </a:solidFill>
                        </a:rPr>
                        <a:t>oor user experience from integrating</a:t>
                      </a:r>
                      <a:r>
                        <a:rPr lang="en-US" sz="1600" baseline="0" dirty="0">
                          <a:solidFill>
                            <a:schemeClr val="tx1"/>
                          </a:solidFill>
                        </a:rPr>
                        <a:t> </a:t>
                      </a:r>
                      <a:r>
                        <a:rPr lang="en-US" sz="1600" dirty="0">
                          <a:solidFill>
                            <a:schemeClr val="tx1"/>
                          </a:solidFill>
                        </a:rPr>
                        <a:t>and maintaining multiple solutions. Need to enable </a:t>
                      </a:r>
                      <a:r>
                        <a:rPr lang="en-CA" sz="1600" dirty="0">
                          <a:solidFill>
                            <a:schemeClr val="tx1"/>
                          </a:solidFill>
                        </a:rPr>
                        <a:t>off network, off VPN management of information to support staff who work in the field - at borders, at industry sites for inspections,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4286084"/>
                  </a:ext>
                </a:extLst>
              </a:tr>
              <a:tr h="860016">
                <a:tc>
                  <a:txBody>
                    <a:bodyPr/>
                    <a:lstStyle/>
                    <a:p>
                      <a:r>
                        <a:rPr lang="en-US" sz="1800" dirty="0">
                          <a:solidFill>
                            <a:schemeClr val="tx1"/>
                          </a:solidFill>
                        </a:rPr>
                        <a:t>Information</a:t>
                      </a:r>
                      <a:endParaRPr lang="en-CA"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dirty="0">
                          <a:solidFill>
                            <a:schemeClr val="tx1"/>
                          </a:solidFill>
                        </a:rPr>
                        <a:t>Information and data duplication and transit across the multiple solutions – with associated compliance and productivity risks.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9415834"/>
                  </a:ext>
                </a:extLst>
              </a:tr>
              <a:tr h="950551">
                <a:tc>
                  <a:txBody>
                    <a:bodyPr/>
                    <a:lstStyle/>
                    <a:p>
                      <a:r>
                        <a:rPr lang="en-US" sz="1800" dirty="0">
                          <a:solidFill>
                            <a:schemeClr val="tx1"/>
                          </a:solidFill>
                        </a:rPr>
                        <a:t>Application</a:t>
                      </a:r>
                      <a:endParaRPr lang="en-CA"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dirty="0">
                          <a:solidFill>
                            <a:schemeClr val="tx1"/>
                          </a:solidFill>
                        </a:rPr>
                        <a:t>EDRM application sprawl – increasing the licensing costs,  interoperability requirements and</a:t>
                      </a:r>
                      <a:r>
                        <a:rPr lang="en-US" sz="1600" baseline="0" dirty="0">
                          <a:solidFill>
                            <a:schemeClr val="tx1"/>
                          </a:solidFill>
                        </a:rPr>
                        <a:t> manual maintenance</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9713149"/>
                  </a:ext>
                </a:extLst>
              </a:tr>
              <a:tr h="860016">
                <a:tc>
                  <a:txBody>
                    <a:bodyPr/>
                    <a:lstStyle/>
                    <a:p>
                      <a:r>
                        <a:rPr lang="en-US" sz="1800" dirty="0">
                          <a:solidFill>
                            <a:schemeClr val="tx1"/>
                          </a:solidFill>
                        </a:rPr>
                        <a:t>Technology</a:t>
                      </a:r>
                      <a:endParaRPr lang="en-CA"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aseline="0" dirty="0">
                          <a:solidFill>
                            <a:schemeClr val="tx1"/>
                          </a:solidFill>
                        </a:rPr>
                        <a:t>Maintaining and supporting multiple technology platforms (</a:t>
                      </a:r>
                      <a:r>
                        <a:rPr lang="en-US" sz="1600" baseline="0" dirty="0" err="1">
                          <a:solidFill>
                            <a:schemeClr val="tx1"/>
                          </a:solidFill>
                        </a:rPr>
                        <a:t>GCdocs</a:t>
                      </a:r>
                      <a:r>
                        <a:rPr lang="en-US" sz="1600" baseline="0" dirty="0">
                          <a:solidFill>
                            <a:schemeClr val="tx1"/>
                          </a:solidFill>
                        </a:rPr>
                        <a:t>, shared drives; RDIMS, EDMS, proliferation of OneDrive)</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6833783"/>
                  </a:ext>
                </a:extLst>
              </a:tr>
              <a:tr h="950551">
                <a:tc>
                  <a:txBody>
                    <a:bodyPr/>
                    <a:lstStyle/>
                    <a:p>
                      <a:r>
                        <a:rPr lang="en-US" sz="1800" dirty="0">
                          <a:solidFill>
                            <a:schemeClr val="tx1"/>
                          </a:solidFill>
                        </a:rPr>
                        <a:t>Security</a:t>
                      </a:r>
                      <a:endParaRPr lang="en-CA"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CA" sz="1600" dirty="0">
                          <a:solidFill>
                            <a:schemeClr val="tx1"/>
                          </a:solidFill>
                        </a:rPr>
                        <a:t>Administration, permission management, access controls and monitoring are all made more complex by having multiple platforms, processes, toolsets and resource pools.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2216426"/>
                  </a:ext>
                </a:extLst>
              </a:tr>
            </a:tbl>
          </a:graphicData>
        </a:graphic>
      </p:graphicFrame>
      <p:sp>
        <p:nvSpPr>
          <p:cNvPr id="14" name="Title 3">
            <a:extLst>
              <a:ext uri="{FF2B5EF4-FFF2-40B4-BE49-F238E27FC236}">
                <a16:creationId xmlns:a16="http://schemas.microsoft.com/office/drawing/2014/main" id="{70ABBEC2-BE98-485D-BF05-111B1C8EE35A}"/>
              </a:ext>
            </a:extLst>
          </p:cNvPr>
          <p:cNvSpPr>
            <a:spLocks noGrp="1"/>
          </p:cNvSpPr>
          <p:nvPr>
            <p:ph type="title"/>
          </p:nvPr>
        </p:nvSpPr>
        <p:spPr>
          <a:xfrm>
            <a:off x="592183" y="775"/>
            <a:ext cx="5308343" cy="878670"/>
          </a:xfrm>
        </p:spPr>
        <p:txBody>
          <a:bodyPr/>
          <a:lstStyle/>
          <a:p>
            <a:pPr marL="0" indent="0"/>
            <a:r>
              <a:rPr lang="en-CA" dirty="0"/>
              <a:t>Current State Architecture</a:t>
            </a:r>
            <a:br>
              <a:rPr lang="en-CA" dirty="0"/>
            </a:br>
            <a:r>
              <a:rPr lang="en-CA" sz="1600" dirty="0">
                <a:latin typeface="Aharoni" panose="02010803020104030203" pitchFamily="2" charset="-79"/>
                <a:cs typeface="Aharoni" panose="02010803020104030203" pitchFamily="2" charset="-79"/>
              </a:rPr>
              <a:t>Problem Summary</a:t>
            </a:r>
            <a:endParaRPr lang="en-US" sz="1600" dirty="0">
              <a:latin typeface="Aharoni" panose="02010803020104030203" pitchFamily="2" charset="-79"/>
              <a:cs typeface="Aharoni" panose="02010803020104030203" pitchFamily="2" charset="-79"/>
            </a:endParaRPr>
          </a:p>
        </p:txBody>
      </p:sp>
      <p:sp>
        <p:nvSpPr>
          <p:cNvPr id="16" name="Rectangle 15">
            <a:extLst>
              <a:ext uri="{FF2B5EF4-FFF2-40B4-BE49-F238E27FC236}">
                <a16:creationId xmlns:a16="http://schemas.microsoft.com/office/drawing/2014/main" id="{13F2BCF7-CBD7-3B62-2843-12ABC0E2F082}"/>
              </a:ext>
            </a:extLst>
          </p:cNvPr>
          <p:cNvSpPr/>
          <p:nvPr/>
        </p:nvSpPr>
        <p:spPr>
          <a:xfrm rot="19236687">
            <a:off x="3304923" y="2262092"/>
            <a:ext cx="5184576" cy="1569660"/>
          </a:xfrm>
          <a:prstGeom prst="rect">
            <a:avLst/>
          </a:prstGeom>
          <a:noFill/>
          <a:effectLst>
            <a:outerShdw blurRad="50800" dist="50800" dir="5400000" algn="ctr" rotWithShape="0">
              <a:srgbClr val="000000"/>
            </a:outerShdw>
          </a:effectLst>
        </p:spPr>
        <p:txBody>
          <a:bodyPr wrap="square" lIns="91440" tIns="45720" rIns="91440" bIns="45720">
            <a:spAutoFit/>
          </a:bodyPr>
          <a:lstStyle/>
          <a:p>
            <a:pPr algn="ctr"/>
            <a:r>
              <a:rPr lang="en-US" sz="9600" b="1" cap="none" spc="0" dirty="0">
                <a:ln w="9525">
                  <a:solidFill>
                    <a:schemeClr val="bg1"/>
                  </a:solidFill>
                  <a:prstDash val="solid"/>
                </a:ln>
                <a:solidFill>
                  <a:schemeClr val="accent5">
                    <a:alpha val="10000"/>
                  </a:schemeClr>
                </a:solidFill>
                <a:effectLst>
                  <a:outerShdw blurRad="12700" dist="38100" dir="2700000" algn="tl" rotWithShape="0">
                    <a:schemeClr val="accent5">
                      <a:lumMod val="60000"/>
                      <a:lumOff val="40000"/>
                      <a:alpha val="50000"/>
                    </a:schemeClr>
                  </a:outerShdw>
                </a:effectLst>
              </a:rPr>
              <a:t>Example</a:t>
            </a:r>
          </a:p>
        </p:txBody>
      </p:sp>
      <p:sp>
        <p:nvSpPr>
          <p:cNvPr id="3" name="Slide Number Placeholder 2">
            <a:extLst>
              <a:ext uri="{FF2B5EF4-FFF2-40B4-BE49-F238E27FC236}">
                <a16:creationId xmlns:a16="http://schemas.microsoft.com/office/drawing/2014/main" id="{237AB303-D8BE-3FB2-9AAC-FB96AD8E0F3E}"/>
              </a:ext>
            </a:extLst>
          </p:cNvPr>
          <p:cNvSpPr>
            <a:spLocks noGrp="1"/>
          </p:cNvSpPr>
          <p:nvPr>
            <p:ph type="sldNum" sz="quarter" idx="12"/>
          </p:nvPr>
        </p:nvSpPr>
        <p:spPr/>
        <p:txBody>
          <a:bodyPr/>
          <a:lstStyle/>
          <a:p>
            <a:fld id="{32D4B517-E49B-41B6-9DBC-23634E0F1CDC}" type="slidenum">
              <a:rPr lang="en-CA" smtClean="0"/>
              <a:pPr/>
              <a:t>6</a:t>
            </a:fld>
            <a:endParaRPr lang="en-CA" dirty="0"/>
          </a:p>
        </p:txBody>
      </p:sp>
    </p:spTree>
    <p:extLst>
      <p:ext uri="{BB962C8B-B14F-4D97-AF65-F5344CB8AC3E}">
        <p14:creationId xmlns:p14="http://schemas.microsoft.com/office/powerpoint/2010/main" val="4130948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91011" y="14346"/>
            <a:ext cx="5576997" cy="698650"/>
          </a:xfrm>
        </p:spPr>
        <p:txBody>
          <a:bodyPr/>
          <a:lstStyle/>
          <a:p>
            <a:r>
              <a:rPr lang="en-CA" dirty="0"/>
              <a:t>Current State Architecture Diagram</a:t>
            </a:r>
            <a:endParaRPr lang="en-US" b="1" dirty="0"/>
          </a:p>
        </p:txBody>
      </p:sp>
      <p:pic>
        <p:nvPicPr>
          <p:cNvPr id="9" name="Picture 8">
            <a:extLst>
              <a:ext uri="{FF2B5EF4-FFF2-40B4-BE49-F238E27FC236}">
                <a16:creationId xmlns:a16="http://schemas.microsoft.com/office/drawing/2014/main" id="{432A906F-870C-BA1A-71F8-0D60C51F7B77}"/>
              </a:ext>
            </a:extLst>
          </p:cNvPr>
          <p:cNvPicPr>
            <a:picLocks noChangeAspect="1"/>
          </p:cNvPicPr>
          <p:nvPr/>
        </p:nvPicPr>
        <p:blipFill>
          <a:blip r:embed="rId3"/>
          <a:stretch>
            <a:fillRect/>
          </a:stretch>
        </p:blipFill>
        <p:spPr>
          <a:xfrm>
            <a:off x="1005399" y="1002464"/>
            <a:ext cx="10181202" cy="5486876"/>
          </a:xfrm>
          <a:prstGeom prst="rect">
            <a:avLst/>
          </a:prstGeom>
        </p:spPr>
      </p:pic>
      <p:sp>
        <p:nvSpPr>
          <p:cNvPr id="11" name="Rectangle 10">
            <a:extLst>
              <a:ext uri="{FF2B5EF4-FFF2-40B4-BE49-F238E27FC236}">
                <a16:creationId xmlns:a16="http://schemas.microsoft.com/office/drawing/2014/main" id="{8BC9B1F4-A3E5-1A3A-AF78-CC741F068492}"/>
              </a:ext>
            </a:extLst>
          </p:cNvPr>
          <p:cNvSpPr/>
          <p:nvPr/>
        </p:nvSpPr>
        <p:spPr>
          <a:xfrm rot="19236687">
            <a:off x="3304923" y="2262092"/>
            <a:ext cx="5184576" cy="1569660"/>
          </a:xfrm>
          <a:prstGeom prst="rect">
            <a:avLst/>
          </a:prstGeom>
          <a:noFill/>
          <a:effectLst>
            <a:outerShdw blurRad="50800" dist="50800" dir="5400000" algn="ctr" rotWithShape="0">
              <a:srgbClr val="000000"/>
            </a:outerShdw>
          </a:effectLst>
        </p:spPr>
        <p:txBody>
          <a:bodyPr wrap="square" lIns="91440" tIns="45720" rIns="91440" bIns="45720">
            <a:spAutoFit/>
          </a:bodyPr>
          <a:lstStyle/>
          <a:p>
            <a:pPr algn="ctr"/>
            <a:r>
              <a:rPr lang="en-US" sz="9600" b="1" cap="none" spc="0" dirty="0">
                <a:ln w="9525">
                  <a:solidFill>
                    <a:schemeClr val="bg1"/>
                  </a:solidFill>
                  <a:prstDash val="solid"/>
                </a:ln>
                <a:solidFill>
                  <a:schemeClr val="accent5">
                    <a:alpha val="10000"/>
                  </a:schemeClr>
                </a:solidFill>
                <a:effectLst>
                  <a:outerShdw blurRad="12700" dist="38100" dir="2700000" algn="tl" rotWithShape="0">
                    <a:schemeClr val="accent5">
                      <a:lumMod val="60000"/>
                      <a:lumOff val="40000"/>
                      <a:alpha val="50000"/>
                    </a:schemeClr>
                  </a:outerShdw>
                </a:effectLst>
              </a:rPr>
              <a:t>Example</a:t>
            </a:r>
          </a:p>
        </p:txBody>
      </p:sp>
      <p:sp>
        <p:nvSpPr>
          <p:cNvPr id="3" name="Slide Number Placeholder 2">
            <a:extLst>
              <a:ext uri="{FF2B5EF4-FFF2-40B4-BE49-F238E27FC236}">
                <a16:creationId xmlns:a16="http://schemas.microsoft.com/office/drawing/2014/main" id="{E131F10D-5148-8855-5C7F-418F42B51D50}"/>
              </a:ext>
            </a:extLst>
          </p:cNvPr>
          <p:cNvSpPr>
            <a:spLocks noGrp="1"/>
          </p:cNvSpPr>
          <p:nvPr>
            <p:ph type="sldNum" sz="quarter" idx="12"/>
          </p:nvPr>
        </p:nvSpPr>
        <p:spPr/>
        <p:txBody>
          <a:bodyPr/>
          <a:lstStyle/>
          <a:p>
            <a:fld id="{32D4B517-E49B-41B6-9DBC-23634E0F1CDC}" type="slidenum">
              <a:rPr lang="en-CA" smtClean="0"/>
              <a:pPr/>
              <a:t>7</a:t>
            </a:fld>
            <a:endParaRPr lang="en-CA" dirty="0"/>
          </a:p>
        </p:txBody>
      </p:sp>
    </p:spTree>
    <p:extLst>
      <p:ext uri="{BB962C8B-B14F-4D97-AF65-F5344CB8AC3E}">
        <p14:creationId xmlns:p14="http://schemas.microsoft.com/office/powerpoint/2010/main" val="3257388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1932" y="37823"/>
            <a:ext cx="5576997" cy="698650"/>
          </a:xfrm>
        </p:spPr>
        <p:txBody>
          <a:bodyPr/>
          <a:lstStyle/>
          <a:p>
            <a:r>
              <a:rPr lang="en-CA" dirty="0"/>
              <a:t>Target State Architecture Diagram</a:t>
            </a:r>
            <a:endParaRPr lang="en-US" dirty="0"/>
          </a:p>
        </p:txBody>
      </p:sp>
      <p:pic>
        <p:nvPicPr>
          <p:cNvPr id="5" name="Picture 4">
            <a:extLst>
              <a:ext uri="{FF2B5EF4-FFF2-40B4-BE49-F238E27FC236}">
                <a16:creationId xmlns:a16="http://schemas.microsoft.com/office/drawing/2014/main" id="{3A545BF8-AD6E-CD78-F869-5F59BB52F4F8}"/>
              </a:ext>
            </a:extLst>
          </p:cNvPr>
          <p:cNvPicPr>
            <a:picLocks noChangeAspect="1"/>
          </p:cNvPicPr>
          <p:nvPr/>
        </p:nvPicPr>
        <p:blipFill>
          <a:blip r:embed="rId3"/>
          <a:stretch>
            <a:fillRect/>
          </a:stretch>
        </p:blipFill>
        <p:spPr>
          <a:xfrm>
            <a:off x="1688210" y="1038468"/>
            <a:ext cx="8815580" cy="5486876"/>
          </a:xfrm>
          <a:prstGeom prst="rect">
            <a:avLst/>
          </a:prstGeom>
        </p:spPr>
      </p:pic>
      <p:sp>
        <p:nvSpPr>
          <p:cNvPr id="6" name="Rectangle 5">
            <a:extLst>
              <a:ext uri="{FF2B5EF4-FFF2-40B4-BE49-F238E27FC236}">
                <a16:creationId xmlns:a16="http://schemas.microsoft.com/office/drawing/2014/main" id="{7D96DC18-2485-F2A6-120B-A67BF5B6DDCA}"/>
              </a:ext>
            </a:extLst>
          </p:cNvPr>
          <p:cNvSpPr/>
          <p:nvPr/>
        </p:nvSpPr>
        <p:spPr>
          <a:xfrm rot="19236687">
            <a:off x="3304923" y="2262092"/>
            <a:ext cx="5184576" cy="1569660"/>
          </a:xfrm>
          <a:prstGeom prst="rect">
            <a:avLst/>
          </a:prstGeom>
          <a:noFill/>
          <a:effectLst>
            <a:outerShdw blurRad="50800" dist="50800" dir="5400000" algn="ctr" rotWithShape="0">
              <a:srgbClr val="000000"/>
            </a:outerShdw>
          </a:effectLst>
        </p:spPr>
        <p:txBody>
          <a:bodyPr wrap="square" lIns="91440" tIns="45720" rIns="91440" bIns="45720">
            <a:spAutoFit/>
          </a:bodyPr>
          <a:lstStyle/>
          <a:p>
            <a:pPr algn="ctr"/>
            <a:r>
              <a:rPr lang="en-US" sz="9600" b="1" cap="none" spc="0" dirty="0">
                <a:ln w="9525">
                  <a:solidFill>
                    <a:schemeClr val="bg1"/>
                  </a:solidFill>
                  <a:prstDash val="solid"/>
                </a:ln>
                <a:solidFill>
                  <a:schemeClr val="accent5">
                    <a:alpha val="10000"/>
                  </a:schemeClr>
                </a:solidFill>
                <a:effectLst>
                  <a:outerShdw blurRad="12700" dist="38100" dir="2700000" algn="tl" rotWithShape="0">
                    <a:schemeClr val="accent5">
                      <a:lumMod val="60000"/>
                      <a:lumOff val="40000"/>
                      <a:alpha val="50000"/>
                    </a:schemeClr>
                  </a:outerShdw>
                </a:effectLst>
              </a:rPr>
              <a:t>Example</a:t>
            </a:r>
          </a:p>
        </p:txBody>
      </p:sp>
      <p:sp>
        <p:nvSpPr>
          <p:cNvPr id="2" name="Slide Number Placeholder 1">
            <a:extLst>
              <a:ext uri="{FF2B5EF4-FFF2-40B4-BE49-F238E27FC236}">
                <a16:creationId xmlns:a16="http://schemas.microsoft.com/office/drawing/2014/main" id="{AD7B89F6-5FF7-7FCE-6978-9A28E7856039}"/>
              </a:ext>
            </a:extLst>
          </p:cNvPr>
          <p:cNvSpPr>
            <a:spLocks noGrp="1"/>
          </p:cNvSpPr>
          <p:nvPr>
            <p:ph type="sldNum" sz="quarter" idx="12"/>
          </p:nvPr>
        </p:nvSpPr>
        <p:spPr/>
        <p:txBody>
          <a:bodyPr/>
          <a:lstStyle/>
          <a:p>
            <a:fld id="{32D4B517-E49B-41B6-9DBC-23634E0F1CDC}" type="slidenum">
              <a:rPr lang="en-CA" smtClean="0"/>
              <a:pPr/>
              <a:t>8</a:t>
            </a:fld>
            <a:endParaRPr lang="en-CA" dirty="0"/>
          </a:p>
        </p:txBody>
      </p:sp>
    </p:spTree>
    <p:extLst>
      <p:ext uri="{BB962C8B-B14F-4D97-AF65-F5344CB8AC3E}">
        <p14:creationId xmlns:p14="http://schemas.microsoft.com/office/powerpoint/2010/main" val="2307957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4834"/>
            <a:ext cx="5432982" cy="878670"/>
          </a:xfrm>
        </p:spPr>
        <p:txBody>
          <a:bodyPr/>
          <a:lstStyle/>
          <a:p>
            <a:pPr marL="0" indent="0"/>
            <a:r>
              <a:rPr lang="en-CA" dirty="0"/>
              <a:t>Target State Architecture </a:t>
            </a:r>
            <a:br>
              <a:rPr lang="en-CA" dirty="0"/>
            </a:br>
            <a:r>
              <a:rPr lang="en-CA" sz="1600" dirty="0">
                <a:latin typeface="Aharoni" panose="02010803020104030203" pitchFamily="2" charset="-79"/>
                <a:cs typeface="Aharoni" panose="02010803020104030203" pitchFamily="2" charset="-79"/>
              </a:rPr>
              <a:t>Solution Summary</a:t>
            </a:r>
            <a:endParaRPr lang="en-US" sz="1600" dirty="0">
              <a:latin typeface="Aharoni" panose="02010803020104030203" pitchFamily="2" charset="-79"/>
              <a:cs typeface="Aharoni" panose="02010803020104030203" pitchFamily="2" charset="-79"/>
            </a:endParaRPr>
          </a:p>
        </p:txBody>
      </p:sp>
      <p:graphicFrame>
        <p:nvGraphicFramePr>
          <p:cNvPr id="3" name="Table 2">
            <a:extLst>
              <a:ext uri="{FF2B5EF4-FFF2-40B4-BE49-F238E27FC236}">
                <a16:creationId xmlns:a16="http://schemas.microsoft.com/office/drawing/2014/main" id="{572EB89B-4419-4561-9160-D22227771E6B}"/>
              </a:ext>
            </a:extLst>
          </p:cNvPr>
          <p:cNvGraphicFramePr>
            <a:graphicFrameLocks noGrp="1"/>
          </p:cNvGraphicFramePr>
          <p:nvPr>
            <p:extLst>
              <p:ext uri="{D42A27DB-BD31-4B8C-83A1-F6EECF244321}">
                <p14:modId xmlns:p14="http://schemas.microsoft.com/office/powerpoint/2010/main" val="2364292451"/>
              </p:ext>
            </p:extLst>
          </p:nvPr>
        </p:nvGraphicFramePr>
        <p:xfrm>
          <a:off x="533400" y="1124742"/>
          <a:ext cx="11125200" cy="5344181"/>
        </p:xfrm>
        <a:graphic>
          <a:graphicData uri="http://schemas.openxmlformats.org/drawingml/2006/table">
            <a:tbl>
              <a:tblPr firstRow="1" bandRow="1">
                <a:tableStyleId>{5C22544A-7EE6-4342-B048-85BDC9FD1C3A}</a:tableStyleId>
              </a:tblPr>
              <a:tblGrid>
                <a:gridCol w="1995703">
                  <a:extLst>
                    <a:ext uri="{9D8B030D-6E8A-4147-A177-3AD203B41FA5}">
                      <a16:colId xmlns:a16="http://schemas.microsoft.com/office/drawing/2014/main" val="814446317"/>
                    </a:ext>
                  </a:extLst>
                </a:gridCol>
                <a:gridCol w="9129497">
                  <a:extLst>
                    <a:ext uri="{9D8B030D-6E8A-4147-A177-3AD203B41FA5}">
                      <a16:colId xmlns:a16="http://schemas.microsoft.com/office/drawing/2014/main" val="3020671031"/>
                    </a:ext>
                  </a:extLst>
                </a:gridCol>
              </a:tblGrid>
              <a:tr h="411524">
                <a:tc>
                  <a:txBody>
                    <a:bodyPr/>
                    <a:lstStyle/>
                    <a:p>
                      <a:r>
                        <a:rPr lang="en-CA" sz="1800" b="1" baseline="0" noProof="0" dirty="0">
                          <a:solidFill>
                            <a:schemeClr val="tx1"/>
                          </a:solidFill>
                          <a:latin typeface="+mj-lt"/>
                        </a:rPr>
                        <a:t>Architecture Layer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b="1" dirty="0">
                          <a:solidFill>
                            <a:schemeClr val="tx1"/>
                          </a:solidFill>
                          <a:latin typeface="+mj-lt"/>
                        </a:rPr>
                        <a:t>Key elements and solutions for each layer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4307680"/>
                  </a:ext>
                </a:extLst>
              </a:tr>
              <a:tr h="1229037">
                <a:tc>
                  <a:txBody>
                    <a:bodyPr/>
                    <a:lstStyle/>
                    <a:p>
                      <a:r>
                        <a:rPr lang="en-US" sz="1800" dirty="0">
                          <a:solidFill>
                            <a:schemeClr val="tx1"/>
                          </a:solidFill>
                        </a:rPr>
                        <a:t>Business</a:t>
                      </a:r>
                      <a:endParaRPr lang="en-CA"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Improved user experience</a:t>
                      </a:r>
                    </a:p>
                    <a:p>
                      <a:r>
                        <a:rPr lang="en-US" sz="1600" dirty="0">
                          <a:solidFill>
                            <a:schemeClr val="tx1"/>
                          </a:solidFill>
                        </a:rPr>
                        <a:t>Reduced cost of ownership</a:t>
                      </a:r>
                    </a:p>
                    <a:p>
                      <a:pPr marL="0" marR="0" lvl="0" indent="0" algn="l" defTabSz="914377" rtl="0" eaLnBrk="1" fontAlgn="auto" latinLnBrk="0" hangingPunct="1">
                        <a:lnSpc>
                          <a:spcPct val="100000"/>
                        </a:lnSpc>
                        <a:spcBef>
                          <a:spcPts val="0"/>
                        </a:spcBef>
                        <a:spcAft>
                          <a:spcPts val="0"/>
                        </a:spcAft>
                        <a:buClrTx/>
                        <a:buSzTx/>
                        <a:buFontTx/>
                        <a:buNone/>
                        <a:tabLst/>
                        <a:defRPr/>
                      </a:pPr>
                      <a:r>
                        <a:rPr lang="en-CA" sz="1600" dirty="0">
                          <a:solidFill>
                            <a:schemeClr val="tx1"/>
                          </a:solidFill>
                          <a:ea typeface="+mn-ea"/>
                        </a:rPr>
                        <a:t>Alignment with TBS Policy</a:t>
                      </a:r>
                    </a:p>
                    <a:p>
                      <a:pPr marL="0" marR="0" lvl="0" indent="0" algn="l" defTabSz="914377" rtl="0" eaLnBrk="1" fontAlgn="auto" latinLnBrk="0" hangingPunct="1">
                        <a:lnSpc>
                          <a:spcPct val="100000"/>
                        </a:lnSpc>
                        <a:spcBef>
                          <a:spcPts val="0"/>
                        </a:spcBef>
                        <a:spcAft>
                          <a:spcPts val="0"/>
                        </a:spcAft>
                        <a:buClrTx/>
                        <a:buSzTx/>
                        <a:buFontTx/>
                        <a:buNone/>
                        <a:tabLst/>
                        <a:defRPr/>
                      </a:pPr>
                      <a:r>
                        <a:rPr lang="en-CA" sz="1600" dirty="0">
                          <a:solidFill>
                            <a:schemeClr val="tx1"/>
                          </a:solidFill>
                          <a:ea typeface="+mn-ea"/>
                        </a:rPr>
                        <a:t>Legal position to meet recordkeeping obligations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335857"/>
                  </a:ext>
                </a:extLst>
              </a:tr>
              <a:tr h="925905">
                <a:tc>
                  <a:txBody>
                    <a:bodyPr/>
                    <a:lstStyle/>
                    <a:p>
                      <a:r>
                        <a:rPr lang="en-US" sz="1800" dirty="0">
                          <a:solidFill>
                            <a:schemeClr val="tx1"/>
                          </a:solidFill>
                        </a:rPr>
                        <a:t>Information</a:t>
                      </a:r>
                      <a:endParaRPr lang="en-CA"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CA" sz="1600" dirty="0">
                          <a:solidFill>
                            <a:schemeClr val="tx1"/>
                          </a:solidFill>
                          <a:ea typeface="+mn-ea"/>
                        </a:rPr>
                        <a:t>Centralized management of information assets for HC and PHAC with IA practices evolved from previous EDRM instances and new </a:t>
                      </a:r>
                      <a:r>
                        <a:rPr lang="en-CA" sz="1600" dirty="0" err="1">
                          <a:solidFill>
                            <a:schemeClr val="tx1"/>
                          </a:solidFill>
                          <a:ea typeface="+mn-ea"/>
                        </a:rPr>
                        <a:t>SStMI</a:t>
                      </a:r>
                      <a:r>
                        <a:rPr lang="en-CA" sz="1600" dirty="0">
                          <a:solidFill>
                            <a:schemeClr val="tx1"/>
                          </a:solidFill>
                          <a:ea typeface="+mn-ea"/>
                        </a:rPr>
                        <a:t>. Business enablement via off network/</a:t>
                      </a:r>
                      <a:r>
                        <a:rPr lang="en-CA" sz="1600" dirty="0" err="1">
                          <a:solidFill>
                            <a:schemeClr val="tx1"/>
                          </a:solidFill>
                          <a:ea typeface="+mn-ea"/>
                        </a:rPr>
                        <a:t>vpn</a:t>
                      </a:r>
                      <a:r>
                        <a:rPr lang="en-CA" sz="1600" dirty="0">
                          <a:solidFill>
                            <a:schemeClr val="tx1"/>
                          </a:solidFill>
                          <a:ea typeface="+mn-ea"/>
                        </a:rPr>
                        <a:t> access to information.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4668245"/>
                  </a:ext>
                </a:extLst>
              </a:tr>
              <a:tr h="925905">
                <a:tc>
                  <a:txBody>
                    <a:bodyPr/>
                    <a:lstStyle/>
                    <a:p>
                      <a:r>
                        <a:rPr lang="en-US" sz="1800" dirty="0">
                          <a:solidFill>
                            <a:schemeClr val="tx1"/>
                          </a:solidFill>
                        </a:rPr>
                        <a:t>Application</a:t>
                      </a:r>
                      <a:endParaRPr lang="en-CA"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a:solidFill>
                            <a:schemeClr val="tx1"/>
                          </a:solidFill>
                          <a:ea typeface="+mn-ea"/>
                        </a:rPr>
                        <a:t>Cost savings related to reduction in number of existing </a:t>
                      </a:r>
                      <a:r>
                        <a:rPr lang="en-CA" sz="1600" dirty="0">
                          <a:solidFill>
                            <a:schemeClr val="tx1"/>
                          </a:solidFill>
                        </a:rPr>
                        <a:t>corporate repositories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20580"/>
                  </a:ext>
                </a:extLst>
              </a:tr>
              <a:tr h="925905">
                <a:tc>
                  <a:txBody>
                    <a:bodyPr/>
                    <a:lstStyle/>
                    <a:p>
                      <a:r>
                        <a:rPr lang="en-US" sz="1800" dirty="0">
                          <a:solidFill>
                            <a:schemeClr val="tx1"/>
                          </a:solidFill>
                        </a:rPr>
                        <a:t>Technology</a:t>
                      </a:r>
                      <a:endParaRPr lang="en-CA"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Single cloud-based technology platform</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5237341"/>
                  </a:ext>
                </a:extLst>
              </a:tr>
              <a:tr h="925905">
                <a:tc>
                  <a:txBody>
                    <a:bodyPr/>
                    <a:lstStyle/>
                    <a:p>
                      <a:r>
                        <a:rPr lang="en-US" sz="1800" dirty="0">
                          <a:solidFill>
                            <a:schemeClr val="tx1"/>
                          </a:solidFill>
                        </a:rPr>
                        <a:t>Security</a:t>
                      </a:r>
                      <a:endParaRPr lang="en-CA"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Using approved solutions and M365 ICAM and security features</a:t>
                      </a:r>
                      <a:endParaRPr lang="en-CA"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9076862"/>
                  </a:ext>
                </a:extLst>
              </a:tr>
            </a:tbl>
          </a:graphicData>
        </a:graphic>
      </p:graphicFrame>
      <p:sp>
        <p:nvSpPr>
          <p:cNvPr id="12" name="Rectangle 11">
            <a:extLst>
              <a:ext uri="{FF2B5EF4-FFF2-40B4-BE49-F238E27FC236}">
                <a16:creationId xmlns:a16="http://schemas.microsoft.com/office/drawing/2014/main" id="{8CC66678-AA06-3309-D070-9C8A34DE3A8D}"/>
              </a:ext>
            </a:extLst>
          </p:cNvPr>
          <p:cNvSpPr/>
          <p:nvPr/>
        </p:nvSpPr>
        <p:spPr>
          <a:xfrm rot="19236687">
            <a:off x="3304923" y="2262092"/>
            <a:ext cx="5184576" cy="1569660"/>
          </a:xfrm>
          <a:prstGeom prst="rect">
            <a:avLst/>
          </a:prstGeom>
          <a:noFill/>
          <a:effectLst>
            <a:outerShdw blurRad="50800" dist="50800" dir="5400000" algn="ctr" rotWithShape="0">
              <a:srgbClr val="000000"/>
            </a:outerShdw>
          </a:effectLst>
        </p:spPr>
        <p:txBody>
          <a:bodyPr wrap="square" lIns="91440" tIns="45720" rIns="91440" bIns="45720">
            <a:spAutoFit/>
          </a:bodyPr>
          <a:lstStyle/>
          <a:p>
            <a:pPr algn="ctr"/>
            <a:r>
              <a:rPr lang="en-US" sz="9600" b="1" cap="none" spc="0" dirty="0">
                <a:ln w="9525">
                  <a:solidFill>
                    <a:schemeClr val="bg1"/>
                  </a:solidFill>
                  <a:prstDash val="solid"/>
                </a:ln>
                <a:solidFill>
                  <a:schemeClr val="accent5">
                    <a:alpha val="10000"/>
                  </a:schemeClr>
                </a:solidFill>
                <a:effectLst>
                  <a:outerShdw blurRad="12700" dist="38100" dir="2700000" algn="tl" rotWithShape="0">
                    <a:schemeClr val="accent5">
                      <a:lumMod val="60000"/>
                      <a:lumOff val="40000"/>
                      <a:alpha val="50000"/>
                    </a:schemeClr>
                  </a:outerShdw>
                </a:effectLst>
              </a:rPr>
              <a:t>Example</a:t>
            </a:r>
          </a:p>
        </p:txBody>
      </p:sp>
      <p:sp>
        <p:nvSpPr>
          <p:cNvPr id="5" name="Slide Number Placeholder 4">
            <a:extLst>
              <a:ext uri="{FF2B5EF4-FFF2-40B4-BE49-F238E27FC236}">
                <a16:creationId xmlns:a16="http://schemas.microsoft.com/office/drawing/2014/main" id="{B897F936-BD72-3453-6FA9-F186ECF15278}"/>
              </a:ext>
            </a:extLst>
          </p:cNvPr>
          <p:cNvSpPr>
            <a:spLocks noGrp="1"/>
          </p:cNvSpPr>
          <p:nvPr>
            <p:ph type="sldNum" sz="quarter" idx="12"/>
          </p:nvPr>
        </p:nvSpPr>
        <p:spPr/>
        <p:txBody>
          <a:bodyPr/>
          <a:lstStyle/>
          <a:p>
            <a:fld id="{32D4B517-E49B-41B6-9DBC-23634E0F1CDC}" type="slidenum">
              <a:rPr lang="en-CA" smtClean="0"/>
              <a:pPr/>
              <a:t>9</a:t>
            </a:fld>
            <a:endParaRPr lang="en-CA" dirty="0"/>
          </a:p>
        </p:txBody>
      </p:sp>
    </p:spTree>
    <p:extLst>
      <p:ext uri="{BB962C8B-B14F-4D97-AF65-F5344CB8AC3E}">
        <p14:creationId xmlns:p14="http://schemas.microsoft.com/office/powerpoint/2010/main" val="36220498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6387bbdd3645422034fc2fc9&quot;,&quot;SmartGridHorizontal&quot;:0,&quot;LinkedExcelSources&quot;:{},&quot;LinkedProjectSources&quot;:{},&quot;FlowConfig&quot;:{&quot;Canvas&quot;:{&quot;Slide&quot;:1,&quot;Width&quot;:1920,&quot;Height&quot;:144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E_IMGDECORATIVE" val="1"/>
</p:tagLst>
</file>

<file path=ppt/tags/tag11.xml><?xml version="1.0" encoding="utf-8"?>
<p:tagLst xmlns:a="http://schemas.openxmlformats.org/drawingml/2006/main" xmlns:r="http://schemas.openxmlformats.org/officeDocument/2006/relationships" xmlns:p="http://schemas.openxmlformats.org/presentationml/2006/main">
  <p:tag name="E_IMGDECORATIVE" val="1"/>
</p:tagLst>
</file>

<file path=ppt/tags/tag12.xml><?xml version="1.0" encoding="utf-8"?>
<p:tagLst xmlns:a="http://schemas.openxmlformats.org/drawingml/2006/main" xmlns:r="http://schemas.openxmlformats.org/officeDocument/2006/relationships" xmlns:p="http://schemas.openxmlformats.org/presentationml/2006/main">
  <p:tag name="E_IMGDECORATIVE" val="1"/>
</p:tagLst>
</file>

<file path=ppt/tags/tag1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4.xml><?xml version="1.0" encoding="utf-8"?>
<p:tagLst xmlns:a="http://schemas.openxmlformats.org/drawingml/2006/main" xmlns:r="http://schemas.openxmlformats.org/officeDocument/2006/relationships" xmlns:p="http://schemas.openxmlformats.org/presentationml/2006/main">
  <p:tag name="E_IMGDECORATIVE" val=""/>
  <p:tag name="E_ALTTEXTCACHE" val=""/>
</p:tagLst>
</file>

<file path=ppt/tags/tag1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6.xml><?xml version="1.0" encoding="utf-8"?>
<p:tagLst xmlns:a="http://schemas.openxmlformats.org/drawingml/2006/main" xmlns:r="http://schemas.openxmlformats.org/officeDocument/2006/relationships" xmlns:p="http://schemas.openxmlformats.org/presentationml/2006/main">
  <p:tag name="E_IMGDECORATIVE" val=""/>
  <p:tag name="E_ALTTEXTCACHE" val=""/>
</p:tagLst>
</file>

<file path=ppt/tags/tag2.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3.xml><?xml version="1.0" encoding="utf-8"?>
<p:tagLst xmlns:a="http://schemas.openxmlformats.org/drawingml/2006/main" xmlns:r="http://schemas.openxmlformats.org/officeDocument/2006/relationships" xmlns:p="http://schemas.openxmlformats.org/presentationml/2006/main">
  <p:tag name="E_IMGDECORATIVE" val="1"/>
</p:tagLst>
</file>

<file path=ppt/tags/tag4.xml><?xml version="1.0" encoding="utf-8"?>
<p:tagLst xmlns:a="http://schemas.openxmlformats.org/drawingml/2006/main" xmlns:r="http://schemas.openxmlformats.org/officeDocument/2006/relationships" xmlns:p="http://schemas.openxmlformats.org/presentationml/2006/main">
  <p:tag name="E_IMGDECORATIVE" val="1"/>
</p:tagLst>
</file>

<file path=ppt/tags/tag5.xml><?xml version="1.0" encoding="utf-8"?>
<p:tagLst xmlns:a="http://schemas.openxmlformats.org/drawingml/2006/main" xmlns:r="http://schemas.openxmlformats.org/officeDocument/2006/relationships" xmlns:p="http://schemas.openxmlformats.org/presentationml/2006/main">
  <p:tag name="E_IMGDECORATIVE" val="1"/>
</p:tagLst>
</file>

<file path=ppt/tags/tag6.xml><?xml version="1.0" encoding="utf-8"?>
<p:tagLst xmlns:a="http://schemas.openxmlformats.org/drawingml/2006/main" xmlns:r="http://schemas.openxmlformats.org/officeDocument/2006/relationships" xmlns:p="http://schemas.openxmlformats.org/presentationml/2006/main">
  <p:tag name="E_IMGDECORATIVE" val="1"/>
</p:tagLst>
</file>

<file path=ppt/tags/tag7.xml><?xml version="1.0" encoding="utf-8"?>
<p:tagLst xmlns:a="http://schemas.openxmlformats.org/drawingml/2006/main" xmlns:r="http://schemas.openxmlformats.org/officeDocument/2006/relationships" xmlns:p="http://schemas.openxmlformats.org/presentationml/2006/main">
  <p:tag name="E_IMGDECORATIVE" val="1"/>
</p:tagLst>
</file>

<file path=ppt/tags/tag8.xml><?xml version="1.0" encoding="utf-8"?>
<p:tagLst xmlns:a="http://schemas.openxmlformats.org/drawingml/2006/main" xmlns:r="http://schemas.openxmlformats.org/officeDocument/2006/relationships" xmlns:p="http://schemas.openxmlformats.org/presentationml/2006/main">
  <p:tag name="E_IMGDECORATIVE" val="1"/>
</p:tagLst>
</file>

<file path=ppt/tags/tag9.xml><?xml version="1.0" encoding="utf-8"?>
<p:tagLst xmlns:a="http://schemas.openxmlformats.org/drawingml/2006/main" xmlns:r="http://schemas.openxmlformats.org/officeDocument/2006/relationships" xmlns:p="http://schemas.openxmlformats.org/presentationml/2006/main">
  <p:tag name="E_IMGDECORATIVE" val="1"/>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9155</Words>
  <Application>Microsoft Office PowerPoint</Application>
  <PresentationFormat>Widescreen</PresentationFormat>
  <Paragraphs>826</Paragraphs>
  <Slides>28</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Aharoni</vt:lpstr>
      <vt:lpstr>Arial</vt:lpstr>
      <vt:lpstr>Calibri</vt:lpstr>
      <vt:lpstr>Comic Sans MS</vt:lpstr>
      <vt:lpstr>Wingdings</vt:lpstr>
      <vt:lpstr>Office Theme</vt:lpstr>
      <vt:lpstr>Government of Canada Enterprise Architecture Review Board (GC EARB)</vt:lpstr>
      <vt:lpstr>Purpose of GC EARB Session</vt:lpstr>
      <vt:lpstr>Request – Background</vt:lpstr>
      <vt:lpstr>Business Capabilities Addressed</vt:lpstr>
      <vt:lpstr>Business Process / Information / Data Flow Diagram</vt:lpstr>
      <vt:lpstr>Current State Architecture Problem Summary</vt:lpstr>
      <vt:lpstr>Current State Architecture Diagram</vt:lpstr>
      <vt:lpstr>Target State Architecture Diagram</vt:lpstr>
      <vt:lpstr>Target State Architecture  Solution Summary</vt:lpstr>
      <vt:lpstr>Summary of architecture/solution options and evaluation results</vt:lpstr>
      <vt:lpstr>GC EA Summary </vt:lpstr>
      <vt:lpstr>Enterprise Solution – EA Recommendation</vt:lpstr>
      <vt:lpstr>Glossary – List of Acronyms Used In This Presentation</vt:lpstr>
      <vt:lpstr>Appendix 1: GC EA Framework Business Architecture</vt:lpstr>
      <vt:lpstr>Appendix 1: GC EA Framework Business Architecture - continued</vt:lpstr>
      <vt:lpstr>Appendix 1: GC EA Framework Information Architecture</vt:lpstr>
      <vt:lpstr>Appendix 1: GC EA Framework Information Architecture – continued 1</vt:lpstr>
      <vt:lpstr>Appendix 1: GC EA Framework Information Architecture – continued 2</vt:lpstr>
      <vt:lpstr>Appendix 1: GC EA Framework Application Architecture</vt:lpstr>
      <vt:lpstr>Appendix 1: GC EA Framework Technology Architecture</vt:lpstr>
      <vt:lpstr>Appendix 1: GC EA Framework Technology Architecture - continued</vt:lpstr>
      <vt:lpstr>Appendix 1: GC EA Framework Security Architecture</vt:lpstr>
      <vt:lpstr>Appendix 1: GC EA Framework Security Architecture – continued</vt:lpstr>
      <vt:lpstr>Appendix 2: Enterprise Solution Framework (if applicable)</vt:lpstr>
      <vt:lpstr>Appendix 2: Enterprise Solution Framework (continued)</vt:lpstr>
      <vt:lpstr>Appendix 3:  Shared Services Canada (SSC) Involvement</vt:lpstr>
      <vt:lpstr>Appendix 3:  Additional Technical Details required by Shared Services Canada (SSC)</vt:lpstr>
      <vt:lpstr>Appendix 3:  Summary of Cloud Access Scenarios and Usage Profiles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2020-12-02T23:11:22Z</dcterms:created>
  <dcterms:modified xsi:type="dcterms:W3CDTF">2022-11-30T20:23:57Z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d0ca00b-3f0e-465a-aac7-1a6a22fcea40_Enabled">
    <vt:lpwstr>true</vt:lpwstr>
  </property>
  <property fmtid="{D5CDD505-2E9C-101B-9397-08002B2CF9AE}" pid="3" name="MSIP_Label_3d0ca00b-3f0e-465a-aac7-1a6a22fcea40_SetDate">
    <vt:lpwstr>2022-11-30T20:23:57Z</vt:lpwstr>
  </property>
  <property fmtid="{D5CDD505-2E9C-101B-9397-08002B2CF9AE}" pid="4" name="MSIP_Label_3d0ca00b-3f0e-465a-aac7-1a6a22fcea40_Method">
    <vt:lpwstr>Privileged</vt:lpwstr>
  </property>
  <property fmtid="{D5CDD505-2E9C-101B-9397-08002B2CF9AE}" pid="5" name="MSIP_Label_3d0ca00b-3f0e-465a-aac7-1a6a22fcea40_Name">
    <vt:lpwstr>3d0ca00b-3f0e-465a-aac7-1a6a22fcea40</vt:lpwstr>
  </property>
  <property fmtid="{D5CDD505-2E9C-101B-9397-08002B2CF9AE}" pid="6" name="MSIP_Label_3d0ca00b-3f0e-465a-aac7-1a6a22fcea40_SiteId">
    <vt:lpwstr>6397df10-4595-4047-9c4f-03311282152b</vt:lpwstr>
  </property>
  <property fmtid="{D5CDD505-2E9C-101B-9397-08002B2CF9AE}" pid="7" name="MSIP_Label_3d0ca00b-3f0e-465a-aac7-1a6a22fcea40_ActionId">
    <vt:lpwstr>e668c40e-f10d-4a36-a0e2-95ef36b0c863</vt:lpwstr>
  </property>
  <property fmtid="{D5CDD505-2E9C-101B-9397-08002B2CF9AE}" pid="8" name="MSIP_Label_3d0ca00b-3f0e-465a-aac7-1a6a22fcea40_ContentBits">
    <vt:lpwstr>1</vt:lpwstr>
  </property>
</Properties>
</file>