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56" r:id="rId2"/>
    <p:sldId id="1041" r:id="rId3"/>
    <p:sldId id="571" r:id="rId4"/>
    <p:sldId id="944" r:id="rId5"/>
    <p:sldId id="927" r:id="rId6"/>
    <p:sldId id="1035" r:id="rId7"/>
    <p:sldId id="916" r:id="rId8"/>
    <p:sldId id="917" r:id="rId9"/>
    <p:sldId id="922" r:id="rId10"/>
    <p:sldId id="929" r:id="rId11"/>
    <p:sldId id="355" r:id="rId12"/>
    <p:sldId id="414" r:id="rId13"/>
    <p:sldId id="1037" r:id="rId14"/>
    <p:sldId id="935" r:id="rId15"/>
    <p:sldId id="934" r:id="rId16"/>
    <p:sldId id="936" r:id="rId17"/>
    <p:sldId id="358" r:id="rId18"/>
    <p:sldId id="363" r:id="rId19"/>
    <p:sldId id="919" r:id="rId20"/>
    <p:sldId id="1382" r:id="rId21"/>
    <p:sldId id="1381" r:id="rId22"/>
    <p:sldId id="1383" r:id="rId23"/>
    <p:sldId id="1377" r:id="rId24"/>
    <p:sldId id="947" r:id="rId25"/>
    <p:sldId id="1379" r:id="rId26"/>
    <p:sldId id="370" r:id="rId27"/>
    <p:sldId id="924" r:id="rId28"/>
    <p:sldId id="943" r:id="rId29"/>
    <p:sldId id="926" r:id="rId30"/>
    <p:sldId id="930" r:id="rId31"/>
    <p:sldId id="942" r:id="rId32"/>
    <p:sldId id="914" r:id="rId33"/>
    <p:sldId id="1034" r:id="rId34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F0DC9A0-EE75-42F8-99EB-92751BEF2464}">
          <p14:sldIdLst>
            <p14:sldId id="256"/>
            <p14:sldId id="1041"/>
          </p14:sldIdLst>
        </p14:section>
        <p14:section name="Partie 1" id="{DD58DF01-C9E6-4CDC-AC7A-B4A54D638350}">
          <p14:sldIdLst>
            <p14:sldId id="571"/>
            <p14:sldId id="944"/>
            <p14:sldId id="927"/>
          </p14:sldIdLst>
        </p14:section>
        <p14:section name="Partie 2" id="{98C1F8AA-E6B6-4ABA-91D2-E4807BE770AF}">
          <p14:sldIdLst>
            <p14:sldId id="1035"/>
            <p14:sldId id="916"/>
            <p14:sldId id="917"/>
            <p14:sldId id="922"/>
            <p14:sldId id="929"/>
          </p14:sldIdLst>
        </p14:section>
        <p14:section name="Partie 3" id="{7F1DDFD5-2D02-4B7F-B9EE-DD6BDF05EC53}">
          <p14:sldIdLst>
            <p14:sldId id="355"/>
            <p14:sldId id="414"/>
            <p14:sldId id="1037"/>
            <p14:sldId id="935"/>
            <p14:sldId id="934"/>
            <p14:sldId id="936"/>
            <p14:sldId id="358"/>
          </p14:sldIdLst>
        </p14:section>
        <p14:section name="Partie 4" id="{D948715A-0610-4013-B250-E18FDAE04428}">
          <p14:sldIdLst>
            <p14:sldId id="363"/>
            <p14:sldId id="919"/>
            <p14:sldId id="1382"/>
            <p14:sldId id="1381"/>
            <p14:sldId id="1383"/>
            <p14:sldId id="1377"/>
            <p14:sldId id="947"/>
            <p14:sldId id="1379"/>
          </p14:sldIdLst>
        </p14:section>
        <p14:section name="Partie 5" id="{BEA9ABEC-2B5E-45B0-B98D-D363539032D9}">
          <p14:sldIdLst>
            <p14:sldId id="370"/>
            <p14:sldId id="924"/>
            <p14:sldId id="943"/>
            <p14:sldId id="926"/>
            <p14:sldId id="930"/>
            <p14:sldId id="942"/>
          </p14:sldIdLst>
        </p14:section>
        <p14:section name="Conclusion" id="{A33E1EB5-B12C-44FA-885C-DCFAF3C88CFE}">
          <p14:sldIdLst>
            <p14:sldId id="914"/>
            <p14:sldId id="10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5761" autoAdjust="0"/>
  </p:normalViewPr>
  <p:slideViewPr>
    <p:cSldViewPr snapToGrid="0">
      <p:cViewPr varScale="1">
        <p:scale>
          <a:sx n="157" d="100"/>
          <a:sy n="157" d="100"/>
        </p:scale>
        <p:origin x="17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D0F2E-9FA4-4D1D-BC86-E1FBE3333F3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B97F69-2815-41CD-A052-BC4E1CB39119}">
      <dgm:prSet phldrT="[Text]"/>
      <dgm:spPr/>
      <dgm:t>
        <a:bodyPr/>
        <a:lstStyle/>
        <a:p>
          <a:r>
            <a:rPr lang="fr-CA">
              <a:latin typeface="Roboto Condensed" panose="02000000000000000000" pitchFamily="2" charset="0"/>
              <a:ea typeface="Roboto Condensed" panose="02000000000000000000" pitchFamily="2" charset="0"/>
            </a:rPr>
            <a:t>Facteur(s) d’authentification</a:t>
          </a:r>
        </a:p>
      </dgm:t>
    </dgm:pt>
    <dgm:pt modelId="{CC29FAEC-4742-4ED3-8263-6D2614C41B1B}" type="parTrans" cxnId="{B9D06F04-EC80-4D38-A09B-3BDD919740FE}">
      <dgm:prSet/>
      <dgm:spPr/>
      <dgm:t>
        <a:bodyPr/>
        <a:lstStyle/>
        <a:p>
          <a:endParaRPr lang="en-US"/>
        </a:p>
      </dgm:t>
    </dgm:pt>
    <dgm:pt modelId="{847F1367-8C96-4BF5-846F-F4F916A4654D}" type="sibTrans" cxnId="{B9D06F04-EC80-4D38-A09B-3BDD919740FE}">
      <dgm:prSet/>
      <dgm:spPr/>
      <dgm:t>
        <a:bodyPr/>
        <a:lstStyle/>
        <a:p>
          <a:endParaRPr lang="en-US"/>
        </a:p>
      </dgm:t>
    </dgm:pt>
    <dgm:pt modelId="{D18C37C4-307B-4ED8-B084-193EEBD08666}">
      <dgm:prSet phldrT="[Text]"/>
      <dgm:spPr/>
      <dgm:t>
        <a:bodyPr/>
        <a:lstStyle/>
        <a:p>
          <a:r>
            <a:rPr lang="fr-CA">
              <a:latin typeface="Roboto Condensed" panose="02000000000000000000" pitchFamily="2" charset="0"/>
              <a:ea typeface="Roboto Condensed" panose="02000000000000000000" pitchFamily="2" charset="0"/>
            </a:rPr>
            <a:t>Système</a:t>
          </a:r>
        </a:p>
      </dgm:t>
    </dgm:pt>
    <dgm:pt modelId="{5C1407A5-9CCE-462D-94C1-8E272DE7A4AA}" type="parTrans" cxnId="{750E4207-02D9-4B43-96AC-71EEEB0A6243}">
      <dgm:prSet/>
      <dgm:spPr/>
      <dgm:t>
        <a:bodyPr/>
        <a:lstStyle/>
        <a:p>
          <a:endParaRPr lang="en-US"/>
        </a:p>
      </dgm:t>
    </dgm:pt>
    <dgm:pt modelId="{CBBAC74D-FD9B-44BD-9289-6A9AC0904A5B}" type="sibTrans" cxnId="{750E4207-02D9-4B43-96AC-71EEEB0A6243}">
      <dgm:prSet/>
      <dgm:spPr/>
      <dgm:t>
        <a:bodyPr/>
        <a:lstStyle/>
        <a:p>
          <a:endParaRPr lang="en-US"/>
        </a:p>
      </dgm:t>
    </dgm:pt>
    <dgm:pt modelId="{B242CFF9-2299-475E-B1BB-77734770AC19}">
      <dgm:prSet phldrT="[Text]"/>
      <dgm:spPr/>
      <dgm:t>
        <a:bodyPr/>
        <a:lstStyle/>
        <a:p>
          <a:r>
            <a:rPr lang="fr-CA">
              <a:latin typeface="Roboto Condensed" panose="02000000000000000000" pitchFamily="2" charset="0"/>
              <a:ea typeface="Roboto Condensed" panose="02000000000000000000" pitchFamily="2" charset="0"/>
            </a:rPr>
            <a:t>Identité</a:t>
          </a:r>
        </a:p>
      </dgm:t>
    </dgm:pt>
    <dgm:pt modelId="{138FE731-021B-4AF9-B7C6-05DADE96DD13}" type="sibTrans" cxnId="{2AAF0622-09C5-440A-A6BF-EC80875050D4}">
      <dgm:prSet/>
      <dgm:spPr/>
      <dgm:t>
        <a:bodyPr/>
        <a:lstStyle/>
        <a:p>
          <a:endParaRPr lang="en-US"/>
        </a:p>
      </dgm:t>
    </dgm:pt>
    <dgm:pt modelId="{D1CC3B08-23B3-41FC-AE08-9F8FAF516DF9}" type="parTrans" cxnId="{2AAF0622-09C5-440A-A6BF-EC80875050D4}">
      <dgm:prSet/>
      <dgm:spPr/>
      <dgm:t>
        <a:bodyPr/>
        <a:lstStyle/>
        <a:p>
          <a:endParaRPr lang="en-US"/>
        </a:p>
      </dgm:t>
    </dgm:pt>
    <dgm:pt modelId="{759F15B6-204F-47AC-91F1-9237FBF2855A}" type="pres">
      <dgm:prSet presAssocID="{BE9D0F2E-9FA4-4D1D-BC86-E1FBE3333F3D}" presName="Name0" presStyleCnt="0">
        <dgm:presLayoutVars>
          <dgm:dir/>
          <dgm:resizeHandles val="exact"/>
        </dgm:presLayoutVars>
      </dgm:prSet>
      <dgm:spPr/>
    </dgm:pt>
    <dgm:pt modelId="{135F5159-50CE-404C-B5A7-0D3457907CFE}" type="pres">
      <dgm:prSet presAssocID="{BE9D0F2E-9FA4-4D1D-BC86-E1FBE3333F3D}" presName="vNodes" presStyleCnt="0"/>
      <dgm:spPr/>
    </dgm:pt>
    <dgm:pt modelId="{2E205A1A-0F99-430B-A831-54E45012E9D7}" type="pres">
      <dgm:prSet presAssocID="{B242CFF9-2299-475E-B1BB-77734770AC19}" presName="node" presStyleLbl="node1" presStyleIdx="0" presStyleCnt="3">
        <dgm:presLayoutVars>
          <dgm:bulletEnabled val="1"/>
        </dgm:presLayoutVars>
      </dgm:prSet>
      <dgm:spPr/>
    </dgm:pt>
    <dgm:pt modelId="{AB8C9F16-7600-4F06-99A5-9FE2D177F2FD}" type="pres">
      <dgm:prSet presAssocID="{138FE731-021B-4AF9-B7C6-05DADE96DD13}" presName="spacerT" presStyleCnt="0"/>
      <dgm:spPr/>
    </dgm:pt>
    <dgm:pt modelId="{1C1BDA84-E89A-4D6C-B6F2-A9B3EDDE522B}" type="pres">
      <dgm:prSet presAssocID="{138FE731-021B-4AF9-B7C6-05DADE96DD13}" presName="sibTrans" presStyleLbl="sibTrans2D1" presStyleIdx="0" presStyleCnt="2"/>
      <dgm:spPr/>
    </dgm:pt>
    <dgm:pt modelId="{67D3498D-5362-4205-89C9-B95030461C3D}" type="pres">
      <dgm:prSet presAssocID="{138FE731-021B-4AF9-B7C6-05DADE96DD13}" presName="spacerB" presStyleCnt="0"/>
      <dgm:spPr/>
    </dgm:pt>
    <dgm:pt modelId="{039989A9-0BB1-4FDB-A233-DB172D382021}" type="pres">
      <dgm:prSet presAssocID="{1AB97F69-2815-41CD-A052-BC4E1CB39119}" presName="node" presStyleLbl="node1" presStyleIdx="1" presStyleCnt="3">
        <dgm:presLayoutVars>
          <dgm:bulletEnabled val="1"/>
        </dgm:presLayoutVars>
      </dgm:prSet>
      <dgm:spPr/>
    </dgm:pt>
    <dgm:pt modelId="{25BDBA4D-4E20-41B4-8C02-F7227A21F1A6}" type="pres">
      <dgm:prSet presAssocID="{BE9D0F2E-9FA4-4D1D-BC86-E1FBE3333F3D}" presName="sibTransLast" presStyleLbl="sibTrans2D1" presStyleIdx="1" presStyleCnt="2" custLinFactX="-11994" custLinFactNeighborX="-100000" custLinFactNeighborY="1036"/>
      <dgm:spPr/>
    </dgm:pt>
    <dgm:pt modelId="{F9A7FA92-5889-46E7-BF6E-2B6CB36DB9D5}" type="pres">
      <dgm:prSet presAssocID="{BE9D0F2E-9FA4-4D1D-BC86-E1FBE3333F3D}" presName="connectorText" presStyleLbl="sibTrans2D1" presStyleIdx="1" presStyleCnt="2"/>
      <dgm:spPr/>
    </dgm:pt>
    <dgm:pt modelId="{B6F14FD7-B597-469E-A412-5712F6A4E80F}" type="pres">
      <dgm:prSet presAssocID="{BE9D0F2E-9FA4-4D1D-BC86-E1FBE3333F3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9D06F04-EC80-4D38-A09B-3BDD919740FE}" srcId="{BE9D0F2E-9FA4-4D1D-BC86-E1FBE3333F3D}" destId="{1AB97F69-2815-41CD-A052-BC4E1CB39119}" srcOrd="1" destOrd="0" parTransId="{CC29FAEC-4742-4ED3-8263-6D2614C41B1B}" sibTransId="{847F1367-8C96-4BF5-846F-F4F916A4654D}"/>
    <dgm:cxn modelId="{D96C5304-3381-46B5-BF5A-9A95641583FC}" type="presOf" srcId="{847F1367-8C96-4BF5-846F-F4F916A4654D}" destId="{F9A7FA92-5889-46E7-BF6E-2B6CB36DB9D5}" srcOrd="1" destOrd="0" presId="urn:microsoft.com/office/officeart/2005/8/layout/equation2"/>
    <dgm:cxn modelId="{750E4207-02D9-4B43-96AC-71EEEB0A6243}" srcId="{BE9D0F2E-9FA4-4D1D-BC86-E1FBE3333F3D}" destId="{D18C37C4-307B-4ED8-B084-193EEBD08666}" srcOrd="2" destOrd="0" parTransId="{5C1407A5-9CCE-462D-94C1-8E272DE7A4AA}" sibTransId="{CBBAC74D-FD9B-44BD-9289-6A9AC0904A5B}"/>
    <dgm:cxn modelId="{13841A12-8E30-496C-90CB-497E533675E1}" type="presOf" srcId="{138FE731-021B-4AF9-B7C6-05DADE96DD13}" destId="{1C1BDA84-E89A-4D6C-B6F2-A9B3EDDE522B}" srcOrd="0" destOrd="0" presId="urn:microsoft.com/office/officeart/2005/8/layout/equation2"/>
    <dgm:cxn modelId="{2AAF0622-09C5-440A-A6BF-EC80875050D4}" srcId="{BE9D0F2E-9FA4-4D1D-BC86-E1FBE3333F3D}" destId="{B242CFF9-2299-475E-B1BB-77734770AC19}" srcOrd="0" destOrd="0" parTransId="{D1CC3B08-23B3-41FC-AE08-9F8FAF516DF9}" sibTransId="{138FE731-021B-4AF9-B7C6-05DADE96DD13}"/>
    <dgm:cxn modelId="{87E66B3B-4A4B-4BF0-87DD-79BA735374CB}" type="presOf" srcId="{B242CFF9-2299-475E-B1BB-77734770AC19}" destId="{2E205A1A-0F99-430B-A831-54E45012E9D7}" srcOrd="0" destOrd="0" presId="urn:microsoft.com/office/officeart/2005/8/layout/equation2"/>
    <dgm:cxn modelId="{5E5A0875-ADFD-4C2B-ADCE-BC57EBB05D11}" type="presOf" srcId="{BE9D0F2E-9FA4-4D1D-BC86-E1FBE3333F3D}" destId="{759F15B6-204F-47AC-91F1-9237FBF2855A}" srcOrd="0" destOrd="0" presId="urn:microsoft.com/office/officeart/2005/8/layout/equation2"/>
    <dgm:cxn modelId="{2A6932AE-D829-4C43-AD47-C9C7A564FEDB}" type="presOf" srcId="{847F1367-8C96-4BF5-846F-F4F916A4654D}" destId="{25BDBA4D-4E20-41B4-8C02-F7227A21F1A6}" srcOrd="0" destOrd="0" presId="urn:microsoft.com/office/officeart/2005/8/layout/equation2"/>
    <dgm:cxn modelId="{847185C5-B422-458D-9DC3-8F7EFCF7F2BE}" type="presOf" srcId="{D18C37C4-307B-4ED8-B084-193EEBD08666}" destId="{B6F14FD7-B597-469E-A412-5712F6A4E80F}" srcOrd="0" destOrd="0" presId="urn:microsoft.com/office/officeart/2005/8/layout/equation2"/>
    <dgm:cxn modelId="{F80F0FE0-0C54-414F-AB8F-F62D514EBFD5}" type="presOf" srcId="{1AB97F69-2815-41CD-A052-BC4E1CB39119}" destId="{039989A9-0BB1-4FDB-A233-DB172D382021}" srcOrd="0" destOrd="0" presId="urn:microsoft.com/office/officeart/2005/8/layout/equation2"/>
    <dgm:cxn modelId="{08D4DDD3-A25B-405C-A45C-D584ED6F140F}" type="presParOf" srcId="{759F15B6-204F-47AC-91F1-9237FBF2855A}" destId="{135F5159-50CE-404C-B5A7-0D3457907CFE}" srcOrd="0" destOrd="0" presId="urn:microsoft.com/office/officeart/2005/8/layout/equation2"/>
    <dgm:cxn modelId="{9081D1E9-E857-4237-B09E-641EB88FD5E2}" type="presParOf" srcId="{135F5159-50CE-404C-B5A7-0D3457907CFE}" destId="{2E205A1A-0F99-430B-A831-54E45012E9D7}" srcOrd="0" destOrd="0" presId="urn:microsoft.com/office/officeart/2005/8/layout/equation2"/>
    <dgm:cxn modelId="{6C40167D-0A49-40DE-9FC2-659E22AA89D2}" type="presParOf" srcId="{135F5159-50CE-404C-B5A7-0D3457907CFE}" destId="{AB8C9F16-7600-4F06-99A5-9FE2D177F2FD}" srcOrd="1" destOrd="0" presId="urn:microsoft.com/office/officeart/2005/8/layout/equation2"/>
    <dgm:cxn modelId="{982FE8FA-3D45-4081-9B67-76697C7ACF40}" type="presParOf" srcId="{135F5159-50CE-404C-B5A7-0D3457907CFE}" destId="{1C1BDA84-E89A-4D6C-B6F2-A9B3EDDE522B}" srcOrd="2" destOrd="0" presId="urn:microsoft.com/office/officeart/2005/8/layout/equation2"/>
    <dgm:cxn modelId="{EE3713C6-BDAF-4396-9104-2D8AC296143C}" type="presParOf" srcId="{135F5159-50CE-404C-B5A7-0D3457907CFE}" destId="{67D3498D-5362-4205-89C9-B95030461C3D}" srcOrd="3" destOrd="0" presId="urn:microsoft.com/office/officeart/2005/8/layout/equation2"/>
    <dgm:cxn modelId="{7CBBE8B2-410D-4522-A083-FF77D968E975}" type="presParOf" srcId="{135F5159-50CE-404C-B5A7-0D3457907CFE}" destId="{039989A9-0BB1-4FDB-A233-DB172D382021}" srcOrd="4" destOrd="0" presId="urn:microsoft.com/office/officeart/2005/8/layout/equation2"/>
    <dgm:cxn modelId="{5A47971D-31E9-4A27-A17F-36C8B48D2949}" type="presParOf" srcId="{759F15B6-204F-47AC-91F1-9237FBF2855A}" destId="{25BDBA4D-4E20-41B4-8C02-F7227A21F1A6}" srcOrd="1" destOrd="0" presId="urn:microsoft.com/office/officeart/2005/8/layout/equation2"/>
    <dgm:cxn modelId="{FB91C781-D082-439D-A353-387E1048DE14}" type="presParOf" srcId="{25BDBA4D-4E20-41B4-8C02-F7227A21F1A6}" destId="{F9A7FA92-5889-46E7-BF6E-2B6CB36DB9D5}" srcOrd="0" destOrd="0" presId="urn:microsoft.com/office/officeart/2005/8/layout/equation2"/>
    <dgm:cxn modelId="{56842DBF-B4D2-4AE9-B2C7-5135D5C6E2CD}" type="presParOf" srcId="{759F15B6-204F-47AC-91F1-9237FBF2855A}" destId="{B6F14FD7-B597-469E-A412-5712F6A4E80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fr-CA" noProof="0" dirty="0"/>
            <a:t> Facteurs de connaissance</a:t>
          </a:r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C4BB017E-3299-415A-8700-71815521F17C}">
      <dgm:prSet phldrT="[Text]"/>
      <dgm:spPr/>
      <dgm:t>
        <a:bodyPr/>
        <a:lstStyle/>
        <a:p>
          <a:r>
            <a:rPr lang="fr-CA" noProof="0" dirty="0"/>
            <a:t>Mots de passe</a:t>
          </a:r>
        </a:p>
      </dgm:t>
    </dgm:pt>
    <dgm:pt modelId="{73232974-6D39-42D7-8E79-BC50CDE50EE2}" type="parTrans" cxnId="{D361BC7F-650F-4FAF-8276-5E9248142028}">
      <dgm:prSet/>
      <dgm:spPr/>
      <dgm:t>
        <a:bodyPr/>
        <a:lstStyle/>
        <a:p>
          <a:endParaRPr lang="en-US"/>
        </a:p>
      </dgm:t>
    </dgm:pt>
    <dgm:pt modelId="{C3965488-4DF6-4200-B3F7-D2BD9EF749BF}" type="sibTrans" cxnId="{D361BC7F-650F-4FAF-8276-5E9248142028}">
      <dgm:prSet/>
      <dgm:spPr/>
      <dgm:t>
        <a:bodyPr/>
        <a:lstStyle/>
        <a:p>
          <a:endParaRPr lang="en-US"/>
        </a:p>
      </dgm:t>
    </dgm:pt>
    <dgm:pt modelId="{890C3426-9760-4627-92BE-106D4AC482B0}">
      <dgm:prSet phldrT="[Text]"/>
      <dgm:spPr/>
      <dgm:t>
        <a:bodyPr/>
        <a:lstStyle/>
        <a:p>
          <a:r>
            <a:rPr lang="fr-CA" noProof="0" dirty="0"/>
            <a:t>Codes NIP</a:t>
          </a:r>
        </a:p>
      </dgm:t>
    </dgm:pt>
    <dgm:pt modelId="{C1D53212-E48A-4C40-BDCC-B664DF9B14AD}" type="parTrans" cxnId="{7A267F96-22C2-4F8D-A6F6-A562ECBE2C58}">
      <dgm:prSet/>
      <dgm:spPr/>
      <dgm:t>
        <a:bodyPr/>
        <a:lstStyle/>
        <a:p>
          <a:endParaRPr lang="en-US"/>
        </a:p>
      </dgm:t>
    </dgm:pt>
    <dgm:pt modelId="{5F347E0E-0545-4964-BAA9-077A817FED53}" type="sibTrans" cxnId="{7A267F96-22C2-4F8D-A6F6-A562ECBE2C58}">
      <dgm:prSet/>
      <dgm:spPr/>
      <dgm:t>
        <a:bodyPr/>
        <a:lstStyle/>
        <a:p>
          <a:endParaRPr lang="en-US"/>
        </a:p>
      </dgm:t>
    </dgm:pt>
    <dgm:pt modelId="{C2DA2194-9314-4DB2-8B99-589074AE653A}">
      <dgm:prSet phldrT="[Text]"/>
      <dgm:spPr/>
      <dgm:t>
        <a:bodyPr/>
        <a:lstStyle/>
        <a:p>
          <a:r>
            <a:rPr lang="fr-CA" noProof="0" dirty="0"/>
            <a:t>Questions de sécurité</a:t>
          </a:r>
        </a:p>
      </dgm:t>
    </dgm:pt>
    <dgm:pt modelId="{17C79887-2C73-45E5-A6FE-498600612647}" type="parTrans" cxnId="{A53BD5FE-3000-47DC-B3CF-B123B290C878}">
      <dgm:prSet/>
      <dgm:spPr/>
      <dgm:t>
        <a:bodyPr/>
        <a:lstStyle/>
        <a:p>
          <a:endParaRPr lang="en-US"/>
        </a:p>
      </dgm:t>
    </dgm:pt>
    <dgm:pt modelId="{C2DD1E2F-E0B5-467C-86D9-A08C23296C8D}" type="sibTrans" cxnId="{A53BD5FE-3000-47DC-B3CF-B123B290C878}">
      <dgm:prSet/>
      <dgm:spPr/>
      <dgm:t>
        <a:bodyPr/>
        <a:lstStyle/>
        <a:p>
          <a:endParaRPr lang="en-US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50B3AA42-195C-4A80-97FD-4BB14444DE67}" type="presOf" srcId="{890C3426-9760-4627-92BE-106D4AC482B0}" destId="{24FFE019-4357-4D36-B644-97E17B54DDB7}" srcOrd="0" destOrd="1" presId="urn:microsoft.com/office/officeart/2005/8/layout/vList6"/>
    <dgm:cxn modelId="{D361BC7F-650F-4FAF-8276-5E9248142028}" srcId="{0BD37263-7813-4186-BE01-E95649700AE7}" destId="{C4BB017E-3299-415A-8700-71815521F17C}" srcOrd="0" destOrd="0" parTransId="{73232974-6D39-42D7-8E79-BC50CDE50EE2}" sibTransId="{C3965488-4DF6-4200-B3F7-D2BD9EF749BF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7A267F96-22C2-4F8D-A6F6-A562ECBE2C58}" srcId="{0BD37263-7813-4186-BE01-E95649700AE7}" destId="{890C3426-9760-4627-92BE-106D4AC482B0}" srcOrd="1" destOrd="0" parTransId="{C1D53212-E48A-4C40-BDCC-B664DF9B14AD}" sibTransId="{5F347E0E-0545-4964-BAA9-077A817FED53}"/>
    <dgm:cxn modelId="{9DBDCCC1-316E-4C7D-8B39-20599A086EC9}" type="presOf" srcId="{C2DA2194-9314-4DB2-8B99-589074AE653A}" destId="{24FFE019-4357-4D36-B644-97E17B54DDB7}" srcOrd="0" destOrd="2" presId="urn:microsoft.com/office/officeart/2005/8/layout/vList6"/>
    <dgm:cxn modelId="{8368B8EA-139C-48EB-ADC0-A2852727881E}" type="presOf" srcId="{C4BB017E-3299-415A-8700-71815521F17C}" destId="{24FFE019-4357-4D36-B644-97E17B54DDB7}" srcOrd="0" destOrd="0" presId="urn:microsoft.com/office/officeart/2005/8/layout/vList6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A53BD5FE-3000-47DC-B3CF-B123B290C878}" srcId="{0BD37263-7813-4186-BE01-E95649700AE7}" destId="{C2DA2194-9314-4DB2-8B99-589074AE653A}" srcOrd="2" destOrd="0" parTransId="{17C79887-2C73-45E5-A6FE-498600612647}" sibTransId="{C2DD1E2F-E0B5-467C-86D9-A08C23296C8D}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fr-CA" noProof="0"/>
            <a:t> </a:t>
          </a:r>
          <a:r>
            <a:rPr lang="en-CA" noProof="0"/>
            <a:t>Facteurs de possession</a:t>
          </a:r>
          <a:endParaRPr lang="fr-CA" noProof="0" dirty="0"/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EB71C895-7B26-4A04-A738-F4008827037E}">
      <dgm:prSet/>
      <dgm:spPr/>
      <dgm:t>
        <a:bodyPr/>
        <a:lstStyle/>
        <a:p>
          <a:r>
            <a:rPr lang="en-CA" noProof="0" dirty="0"/>
            <a:t>Carte</a:t>
          </a:r>
        </a:p>
      </dgm:t>
    </dgm:pt>
    <dgm:pt modelId="{9614C061-17E6-4B05-977B-BF686FFEA8FB}" type="parTrans" cxnId="{A6300C62-B5DC-4630-B449-BCDBC36DFAFE}">
      <dgm:prSet/>
      <dgm:spPr/>
      <dgm:t>
        <a:bodyPr/>
        <a:lstStyle/>
        <a:p>
          <a:endParaRPr lang="en-CA"/>
        </a:p>
      </dgm:t>
    </dgm:pt>
    <dgm:pt modelId="{8320D9EB-D3B0-484E-91C8-57D15E1857DE}" type="sibTrans" cxnId="{A6300C62-B5DC-4630-B449-BCDBC36DFAFE}">
      <dgm:prSet/>
      <dgm:spPr/>
      <dgm:t>
        <a:bodyPr/>
        <a:lstStyle/>
        <a:p>
          <a:endParaRPr lang="en-CA"/>
        </a:p>
      </dgm:t>
    </dgm:pt>
    <dgm:pt modelId="{64A8AB97-F3C3-43A1-BE5B-B2B03C99521C}">
      <dgm:prSet/>
      <dgm:spPr/>
      <dgm:t>
        <a:bodyPr/>
        <a:lstStyle/>
        <a:p>
          <a:r>
            <a:rPr lang="en-CA" noProof="0" dirty="0"/>
            <a:t>Clé</a:t>
          </a:r>
        </a:p>
      </dgm:t>
    </dgm:pt>
    <dgm:pt modelId="{AE2E81E5-8A38-44D7-98BB-B5301CB17422}" type="parTrans" cxnId="{D8AE151F-2675-437F-ADB8-5D38AC0F29E4}">
      <dgm:prSet/>
      <dgm:spPr/>
      <dgm:t>
        <a:bodyPr/>
        <a:lstStyle/>
        <a:p>
          <a:endParaRPr lang="en-CA"/>
        </a:p>
      </dgm:t>
    </dgm:pt>
    <dgm:pt modelId="{FCEE1392-7DAE-4C4A-AADA-440ED6B90120}" type="sibTrans" cxnId="{D8AE151F-2675-437F-ADB8-5D38AC0F29E4}">
      <dgm:prSet/>
      <dgm:spPr/>
      <dgm:t>
        <a:bodyPr/>
        <a:lstStyle/>
        <a:p>
          <a:endParaRPr lang="en-CA"/>
        </a:p>
      </dgm:t>
    </dgm:pt>
    <dgm:pt modelId="{0773353E-7C4C-48D6-BB51-874DF70EDA44}">
      <dgm:prSet/>
      <dgm:spPr/>
      <dgm:t>
        <a:bodyPr/>
        <a:lstStyle/>
        <a:p>
          <a:r>
            <a:rPr lang="en-CA" noProof="0" dirty="0"/>
            <a:t>Jeton</a:t>
          </a:r>
        </a:p>
      </dgm:t>
    </dgm:pt>
    <dgm:pt modelId="{84837E06-A32E-48B2-A593-9CF64FC123C4}" type="parTrans" cxnId="{E544F0FD-824C-496E-9B47-EDD33311EA6F}">
      <dgm:prSet/>
      <dgm:spPr/>
      <dgm:t>
        <a:bodyPr/>
        <a:lstStyle/>
        <a:p>
          <a:endParaRPr lang="en-CA"/>
        </a:p>
      </dgm:t>
    </dgm:pt>
    <dgm:pt modelId="{5A0DD457-DCA8-43C0-B8A4-6A53FB54CA3C}" type="sibTrans" cxnId="{E544F0FD-824C-496E-9B47-EDD33311EA6F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D8AE151F-2675-437F-ADB8-5D38AC0F29E4}" srcId="{0BD37263-7813-4186-BE01-E95649700AE7}" destId="{64A8AB97-F3C3-43A1-BE5B-B2B03C99521C}" srcOrd="1" destOrd="0" parTransId="{AE2E81E5-8A38-44D7-98BB-B5301CB17422}" sibTransId="{FCEE1392-7DAE-4C4A-AADA-440ED6B90120}"/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26687260-4D40-4695-9879-BD27A86CFE4B}" type="presOf" srcId="{64A8AB97-F3C3-43A1-BE5B-B2B03C99521C}" destId="{24FFE019-4357-4D36-B644-97E17B54DDB7}" srcOrd="0" destOrd="1" presId="urn:microsoft.com/office/officeart/2005/8/layout/vList6"/>
    <dgm:cxn modelId="{706BD641-0642-4BB2-97E7-6782ADC6F108}" type="presOf" srcId="{0773353E-7C4C-48D6-BB51-874DF70EDA44}" destId="{24FFE019-4357-4D36-B644-97E17B54DDB7}" srcOrd="0" destOrd="2" presId="urn:microsoft.com/office/officeart/2005/8/layout/vList6"/>
    <dgm:cxn modelId="{A6300C62-B5DC-4630-B449-BCDBC36DFAFE}" srcId="{0BD37263-7813-4186-BE01-E95649700AE7}" destId="{EB71C895-7B26-4A04-A738-F4008827037E}" srcOrd="0" destOrd="0" parTransId="{9614C061-17E6-4B05-977B-BF686FFEA8FB}" sibTransId="{8320D9EB-D3B0-484E-91C8-57D15E1857DE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A24772BE-3251-42A6-A320-046F9F3D7081}" type="presOf" srcId="{EB71C895-7B26-4A04-A738-F4008827037E}" destId="{24FFE019-4357-4D36-B644-97E17B54DDB7}" srcOrd="0" destOrd="0" presId="urn:microsoft.com/office/officeart/2005/8/layout/vList6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E544F0FD-824C-496E-9B47-EDD33311EA6F}" srcId="{0BD37263-7813-4186-BE01-E95649700AE7}" destId="{0773353E-7C4C-48D6-BB51-874DF70EDA44}" srcOrd="2" destOrd="0" parTransId="{84837E06-A32E-48B2-A593-9CF64FC123C4}" sibTransId="{5A0DD457-DCA8-43C0-B8A4-6A53FB54CA3C}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CA" noProof="0"/>
            <a:t>Facteurs   d’inhérence</a:t>
          </a:r>
          <a:endParaRPr lang="fr-CA" noProof="0" dirty="0"/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E4B17079-9182-46EE-B8DF-D1C5E353EBFD}">
      <dgm:prSet/>
      <dgm:spPr/>
      <dgm:t>
        <a:bodyPr/>
        <a:lstStyle/>
        <a:p>
          <a:r>
            <a:rPr lang="en-CA" noProof="0" dirty="0"/>
            <a:t>Empreintes digitales</a:t>
          </a:r>
        </a:p>
      </dgm:t>
    </dgm:pt>
    <dgm:pt modelId="{6B30C865-9D8C-40B0-8B01-A59627F285ED}" type="parTrans" cxnId="{C40FB37A-D416-4F70-9BAD-7EFE79FA2E50}">
      <dgm:prSet/>
      <dgm:spPr/>
      <dgm:t>
        <a:bodyPr/>
        <a:lstStyle/>
        <a:p>
          <a:endParaRPr lang="en-CA"/>
        </a:p>
      </dgm:t>
    </dgm:pt>
    <dgm:pt modelId="{59BF358B-6C27-4FE2-B3D7-2513D49149C9}" type="sibTrans" cxnId="{C40FB37A-D416-4F70-9BAD-7EFE79FA2E50}">
      <dgm:prSet/>
      <dgm:spPr/>
      <dgm:t>
        <a:bodyPr/>
        <a:lstStyle/>
        <a:p>
          <a:endParaRPr lang="en-CA"/>
        </a:p>
      </dgm:t>
    </dgm:pt>
    <dgm:pt modelId="{474730EE-A694-4448-B147-5B953D4A8C0C}">
      <dgm:prSet/>
      <dgm:spPr/>
      <dgm:t>
        <a:bodyPr/>
        <a:lstStyle/>
        <a:p>
          <a:r>
            <a:rPr lang="en-CA" noProof="0" dirty="0"/>
            <a:t>Reconnaissance faciale</a:t>
          </a:r>
        </a:p>
      </dgm:t>
    </dgm:pt>
    <dgm:pt modelId="{CC29709D-FDD8-411E-9B62-EF113743C0D8}" type="parTrans" cxnId="{51B7D4F1-7277-4D94-9847-20E75EA9D892}">
      <dgm:prSet/>
      <dgm:spPr/>
      <dgm:t>
        <a:bodyPr/>
        <a:lstStyle/>
        <a:p>
          <a:endParaRPr lang="en-CA"/>
        </a:p>
      </dgm:t>
    </dgm:pt>
    <dgm:pt modelId="{B73491A8-83F8-4B6F-B7E0-E7AE6018F750}" type="sibTrans" cxnId="{51B7D4F1-7277-4D94-9847-20E75EA9D892}">
      <dgm:prSet/>
      <dgm:spPr/>
      <dgm:t>
        <a:bodyPr/>
        <a:lstStyle/>
        <a:p>
          <a:endParaRPr lang="en-CA"/>
        </a:p>
      </dgm:t>
    </dgm:pt>
    <dgm:pt modelId="{3E9C880A-BE6A-4872-9644-DE3BF6AE0BB2}">
      <dgm:prSet/>
      <dgm:spPr/>
      <dgm:t>
        <a:bodyPr/>
        <a:lstStyle/>
        <a:p>
          <a:r>
            <a:rPr lang="en-CA" noProof="0" dirty="0"/>
            <a:t>Lecteur d’iris</a:t>
          </a:r>
        </a:p>
      </dgm:t>
    </dgm:pt>
    <dgm:pt modelId="{D3584128-A654-4B0D-9BF2-5F7A9A2E2DA9}" type="parTrans" cxnId="{71C44B19-DB1D-4703-8F81-D7515B1417D0}">
      <dgm:prSet/>
      <dgm:spPr/>
      <dgm:t>
        <a:bodyPr/>
        <a:lstStyle/>
        <a:p>
          <a:endParaRPr lang="en-CA"/>
        </a:p>
      </dgm:t>
    </dgm:pt>
    <dgm:pt modelId="{0C184AC4-3216-4BBC-BF46-B17084CDB26D}" type="sibTrans" cxnId="{71C44B19-DB1D-4703-8F81-D7515B1417D0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 custLinFactNeighborX="-7" custLinFactNeighborY="1613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9B5FA12-4A3E-48C9-BF07-B649E3374ADF}" type="presOf" srcId="{474730EE-A694-4448-B147-5B953D4A8C0C}" destId="{24FFE019-4357-4D36-B644-97E17B54DDB7}" srcOrd="0" destOrd="1" presId="urn:microsoft.com/office/officeart/2005/8/layout/vList6"/>
    <dgm:cxn modelId="{71C44B19-DB1D-4703-8F81-D7515B1417D0}" srcId="{0BD37263-7813-4186-BE01-E95649700AE7}" destId="{3E9C880A-BE6A-4872-9644-DE3BF6AE0BB2}" srcOrd="2" destOrd="0" parTransId="{D3584128-A654-4B0D-9BF2-5F7A9A2E2DA9}" sibTransId="{0C184AC4-3216-4BBC-BF46-B17084CDB26D}"/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042A9F40-6176-4230-BB28-88D35DE3D745}" type="presOf" srcId="{E4B17079-9182-46EE-B8DF-D1C5E353EBFD}" destId="{24FFE019-4357-4D36-B644-97E17B54DDB7}" srcOrd="0" destOrd="0" presId="urn:microsoft.com/office/officeart/2005/8/layout/vList6"/>
    <dgm:cxn modelId="{C40FB37A-D416-4F70-9BAD-7EFE79FA2E50}" srcId="{0BD37263-7813-4186-BE01-E95649700AE7}" destId="{E4B17079-9182-46EE-B8DF-D1C5E353EBFD}" srcOrd="0" destOrd="0" parTransId="{6B30C865-9D8C-40B0-8B01-A59627F285ED}" sibTransId="{59BF358B-6C27-4FE2-B3D7-2513D49149C9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5E5902C5-26C2-4CCE-8324-ADC6ACE8E84E}" type="presOf" srcId="{3E9C880A-BE6A-4872-9644-DE3BF6AE0BB2}" destId="{24FFE019-4357-4D36-B644-97E17B54DDB7}" srcOrd="0" destOrd="2" presId="urn:microsoft.com/office/officeart/2005/8/layout/vList6"/>
    <dgm:cxn modelId="{51B7D4F1-7277-4D94-9847-20E75EA9D892}" srcId="{0BD37263-7813-4186-BE01-E95649700AE7}" destId="{474730EE-A694-4448-B147-5B953D4A8C0C}" srcOrd="1" destOrd="0" parTransId="{CC29709D-FDD8-411E-9B62-EF113743C0D8}" sibTransId="{B73491A8-83F8-4B6F-B7E0-E7AE6018F750}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fr-CA" noProof="0" dirty="0"/>
            <a:t>Facteurs de localisation</a:t>
          </a:r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8EC8BFEE-C111-4214-976F-939AF036D55A}">
      <dgm:prSet/>
      <dgm:spPr/>
      <dgm:t>
        <a:bodyPr/>
        <a:lstStyle/>
        <a:p>
          <a:r>
            <a:rPr lang="fr-CA" noProof="0" dirty="0"/>
            <a:t>Géolocalisation</a:t>
          </a:r>
        </a:p>
      </dgm:t>
    </dgm:pt>
    <dgm:pt modelId="{2DF1C2FF-7398-4A36-BBFB-9958C03389B2}" type="parTrans" cxnId="{F15606B6-CAD5-4B49-8685-B4BA2BFC89A9}">
      <dgm:prSet/>
      <dgm:spPr/>
      <dgm:t>
        <a:bodyPr/>
        <a:lstStyle/>
        <a:p>
          <a:endParaRPr lang="en-CA"/>
        </a:p>
      </dgm:t>
    </dgm:pt>
    <dgm:pt modelId="{B60CE9B6-BA44-4B6B-88AA-0C401C26CB6E}" type="sibTrans" cxnId="{F15606B6-CAD5-4B49-8685-B4BA2BFC89A9}">
      <dgm:prSet/>
      <dgm:spPr/>
      <dgm:t>
        <a:bodyPr/>
        <a:lstStyle/>
        <a:p>
          <a:endParaRPr lang="en-CA"/>
        </a:p>
      </dgm:t>
    </dgm:pt>
    <dgm:pt modelId="{C02E2027-FE76-458B-AE1E-58E6072AFDC1}">
      <dgm:prSet/>
      <dgm:spPr/>
      <dgm:t>
        <a:bodyPr/>
        <a:lstStyle/>
        <a:p>
          <a:r>
            <a:rPr lang="fr-CA" noProof="0" dirty="0"/>
            <a:t>Identificateurs de réseau</a:t>
          </a:r>
        </a:p>
      </dgm:t>
    </dgm:pt>
    <dgm:pt modelId="{A1E550EA-CAE1-4642-A5DC-56FE17068E5B}" type="parTrans" cxnId="{94B9943E-F78F-45A2-B0B4-0A9FD1841B7E}">
      <dgm:prSet/>
      <dgm:spPr/>
      <dgm:t>
        <a:bodyPr/>
        <a:lstStyle/>
        <a:p>
          <a:endParaRPr lang="en-CA"/>
        </a:p>
      </dgm:t>
    </dgm:pt>
    <dgm:pt modelId="{1DFA9FF2-6766-4AA4-AA01-0F632E4F27B0}" type="sibTrans" cxnId="{94B9943E-F78F-45A2-B0B4-0A9FD1841B7E}">
      <dgm:prSet/>
      <dgm:spPr/>
      <dgm:t>
        <a:bodyPr/>
        <a:lstStyle/>
        <a:p>
          <a:endParaRPr lang="en-CA"/>
        </a:p>
      </dgm:t>
    </dgm:pt>
    <dgm:pt modelId="{9A90FAD0-2A57-401A-8E7A-732ED2958788}">
      <dgm:prSet/>
      <dgm:spPr/>
      <dgm:t>
        <a:bodyPr/>
        <a:lstStyle/>
        <a:p>
          <a:r>
            <a:rPr lang="fr-CA" noProof="0" dirty="0"/>
            <a:t>Coordonnées GPS</a:t>
          </a:r>
        </a:p>
      </dgm:t>
    </dgm:pt>
    <dgm:pt modelId="{B7A35E5B-DC1C-40DD-A282-CB36B47CD587}" type="parTrans" cxnId="{A50C6F52-5C4A-4B2A-BCEF-792D69132DDB}">
      <dgm:prSet/>
      <dgm:spPr/>
      <dgm:t>
        <a:bodyPr/>
        <a:lstStyle/>
        <a:p>
          <a:endParaRPr lang="en-CA"/>
        </a:p>
      </dgm:t>
    </dgm:pt>
    <dgm:pt modelId="{F318932C-DB55-4A7C-AABD-2B1C2EC51DBB}" type="sibTrans" cxnId="{A50C6F52-5C4A-4B2A-BCEF-792D69132DDB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AB2DB25-9DFF-452F-BDDC-94D15B94C055}" type="presOf" srcId="{8EC8BFEE-C111-4214-976F-939AF036D55A}" destId="{24FFE019-4357-4D36-B644-97E17B54DDB7}" srcOrd="0" destOrd="0" presId="urn:microsoft.com/office/officeart/2005/8/layout/vList6"/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94B9943E-F78F-45A2-B0B4-0A9FD1841B7E}" srcId="{0BD37263-7813-4186-BE01-E95649700AE7}" destId="{C02E2027-FE76-458B-AE1E-58E6072AFDC1}" srcOrd="1" destOrd="0" parTransId="{A1E550EA-CAE1-4642-A5DC-56FE17068E5B}" sibTransId="{1DFA9FF2-6766-4AA4-AA01-0F632E4F27B0}"/>
    <dgm:cxn modelId="{E9CA146F-9E89-4275-B916-D2027A0B763E}" type="presOf" srcId="{C02E2027-FE76-458B-AE1E-58E6072AFDC1}" destId="{24FFE019-4357-4D36-B644-97E17B54DDB7}" srcOrd="0" destOrd="1" presId="urn:microsoft.com/office/officeart/2005/8/layout/vList6"/>
    <dgm:cxn modelId="{A50C6F52-5C4A-4B2A-BCEF-792D69132DDB}" srcId="{0BD37263-7813-4186-BE01-E95649700AE7}" destId="{9A90FAD0-2A57-401A-8E7A-732ED2958788}" srcOrd="2" destOrd="0" parTransId="{B7A35E5B-DC1C-40DD-A282-CB36B47CD587}" sibTransId="{F318932C-DB55-4A7C-AABD-2B1C2EC51DBB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9BDEA2A3-B7DE-402D-B05E-A83D6E05BF0E}" type="presOf" srcId="{9A90FAD0-2A57-401A-8E7A-732ED2958788}" destId="{24FFE019-4357-4D36-B644-97E17B54DDB7}" srcOrd="0" destOrd="2" presId="urn:microsoft.com/office/officeart/2005/8/layout/vList6"/>
    <dgm:cxn modelId="{F15606B6-CAD5-4B49-8685-B4BA2BFC89A9}" srcId="{0BD37263-7813-4186-BE01-E95649700AE7}" destId="{8EC8BFEE-C111-4214-976F-939AF036D55A}" srcOrd="0" destOrd="0" parTransId="{2DF1C2FF-7398-4A36-BBFB-9958C03389B2}" sibTransId="{B60CE9B6-BA44-4B6B-88AA-0C401C26CB6E}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85AB1-AD24-440A-AF02-777DA80B354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37263-7813-4186-BE01-E95649700AE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fr-CA" noProof="0" dirty="0"/>
            <a:t>Facteurs de comportement</a:t>
          </a:r>
        </a:p>
      </dgm:t>
    </dgm:pt>
    <dgm:pt modelId="{49D5EFB5-F0E8-4785-B57B-C3BB8385C15A}" type="parTrans" cxnId="{164C6328-EF77-49C5-BD16-D7A0614D504F}">
      <dgm:prSet/>
      <dgm:spPr/>
      <dgm:t>
        <a:bodyPr/>
        <a:lstStyle/>
        <a:p>
          <a:endParaRPr lang="en-US"/>
        </a:p>
      </dgm:t>
    </dgm:pt>
    <dgm:pt modelId="{7EEA549B-6D82-4646-977C-FD64395FD718}" type="sibTrans" cxnId="{164C6328-EF77-49C5-BD16-D7A0614D504F}">
      <dgm:prSet/>
      <dgm:spPr/>
      <dgm:t>
        <a:bodyPr/>
        <a:lstStyle/>
        <a:p>
          <a:endParaRPr lang="en-US"/>
        </a:p>
      </dgm:t>
    </dgm:pt>
    <dgm:pt modelId="{C90EA0B3-E9D5-4C40-BD78-08F545EDFEED}">
      <dgm:prSet/>
      <dgm:spPr/>
      <dgm:t>
        <a:bodyPr/>
        <a:lstStyle/>
        <a:p>
          <a:r>
            <a:rPr lang="fr-CA" noProof="0" dirty="0"/>
            <a:t>Temps de la journée</a:t>
          </a:r>
        </a:p>
      </dgm:t>
    </dgm:pt>
    <dgm:pt modelId="{9D4A9BAB-90B3-499C-A76C-6A1FE83505E8}" type="parTrans" cxnId="{5ACFA765-1747-41C2-B44E-39D3B4A4B736}">
      <dgm:prSet/>
      <dgm:spPr/>
      <dgm:t>
        <a:bodyPr/>
        <a:lstStyle/>
        <a:p>
          <a:endParaRPr lang="en-CA"/>
        </a:p>
      </dgm:t>
    </dgm:pt>
    <dgm:pt modelId="{6BC52BC1-511B-41C6-9A18-DD41A94B2E61}" type="sibTrans" cxnId="{5ACFA765-1747-41C2-B44E-39D3B4A4B736}">
      <dgm:prSet/>
      <dgm:spPr/>
      <dgm:t>
        <a:bodyPr/>
        <a:lstStyle/>
        <a:p>
          <a:endParaRPr lang="en-CA"/>
        </a:p>
      </dgm:t>
    </dgm:pt>
    <dgm:pt modelId="{C5013D48-128F-4D9E-89CF-8028B4B48250}">
      <dgm:prSet/>
      <dgm:spPr/>
      <dgm:t>
        <a:bodyPr/>
        <a:lstStyle/>
        <a:p>
          <a:r>
            <a:rPr lang="fr-CA" noProof="0" dirty="0"/>
            <a:t>Type d’activité</a:t>
          </a:r>
        </a:p>
      </dgm:t>
    </dgm:pt>
    <dgm:pt modelId="{5DCE3D1A-30A8-4A45-897E-AE5A8F41ABAD}" type="parTrans" cxnId="{93A74D76-DB46-4EE0-AE51-74FC1DF87199}">
      <dgm:prSet/>
      <dgm:spPr/>
      <dgm:t>
        <a:bodyPr/>
        <a:lstStyle/>
        <a:p>
          <a:endParaRPr lang="en-CA"/>
        </a:p>
      </dgm:t>
    </dgm:pt>
    <dgm:pt modelId="{1BA4EC31-0AFC-4C35-8C88-08FCBC43B1A5}" type="sibTrans" cxnId="{93A74D76-DB46-4EE0-AE51-74FC1DF87199}">
      <dgm:prSet/>
      <dgm:spPr/>
      <dgm:t>
        <a:bodyPr/>
        <a:lstStyle/>
        <a:p>
          <a:endParaRPr lang="en-CA"/>
        </a:p>
      </dgm:t>
    </dgm:pt>
    <dgm:pt modelId="{7055AED9-9CA3-407F-8122-384CB1142DAC}">
      <dgm:prSet/>
      <dgm:spPr/>
      <dgm:t>
        <a:bodyPr/>
        <a:lstStyle/>
        <a:p>
          <a:r>
            <a:rPr lang="fr-CA" noProof="0" dirty="0"/>
            <a:t>Volume de transactions</a:t>
          </a:r>
        </a:p>
      </dgm:t>
    </dgm:pt>
    <dgm:pt modelId="{DDC229D4-0139-49E3-8203-3646E5553BEE}" type="parTrans" cxnId="{3F0D3F9F-C7A8-4139-BF42-BEE2D0EEC7B7}">
      <dgm:prSet/>
      <dgm:spPr/>
      <dgm:t>
        <a:bodyPr/>
        <a:lstStyle/>
        <a:p>
          <a:endParaRPr lang="en-CA"/>
        </a:p>
      </dgm:t>
    </dgm:pt>
    <dgm:pt modelId="{7EB89673-7EB8-41FC-A0CE-C14B48CB951E}" type="sibTrans" cxnId="{3F0D3F9F-C7A8-4139-BF42-BEE2D0EEC7B7}">
      <dgm:prSet/>
      <dgm:spPr/>
      <dgm:t>
        <a:bodyPr/>
        <a:lstStyle/>
        <a:p>
          <a:endParaRPr lang="en-CA"/>
        </a:p>
      </dgm:t>
    </dgm:pt>
    <dgm:pt modelId="{EC0E149A-FBF3-4C5F-A44A-FCB65F613774}" type="pres">
      <dgm:prSet presAssocID="{1B185AB1-AD24-440A-AF02-777DA80B3547}" presName="Name0" presStyleCnt="0">
        <dgm:presLayoutVars>
          <dgm:dir/>
          <dgm:animLvl val="lvl"/>
          <dgm:resizeHandles/>
        </dgm:presLayoutVars>
      </dgm:prSet>
      <dgm:spPr/>
    </dgm:pt>
    <dgm:pt modelId="{7628542F-CC67-4548-B27A-58B80AEBADDD}" type="pres">
      <dgm:prSet presAssocID="{0BD37263-7813-4186-BE01-E95649700AE7}" presName="linNode" presStyleCnt="0"/>
      <dgm:spPr/>
    </dgm:pt>
    <dgm:pt modelId="{63B75352-E231-4D36-BB13-0CB767610EDD}" type="pres">
      <dgm:prSet presAssocID="{0BD37263-7813-4186-BE01-E95649700AE7}" presName="parentShp" presStyleLbl="node1" presStyleIdx="0" presStyleCnt="1">
        <dgm:presLayoutVars>
          <dgm:bulletEnabled val="1"/>
        </dgm:presLayoutVars>
      </dgm:prSet>
      <dgm:spPr/>
    </dgm:pt>
    <dgm:pt modelId="{24FFE019-4357-4D36-B644-97E17B54DDB7}" type="pres">
      <dgm:prSet presAssocID="{0BD37263-7813-4186-BE01-E95649700A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64C6328-EF77-49C5-BD16-D7A0614D504F}" srcId="{1B185AB1-AD24-440A-AF02-777DA80B3547}" destId="{0BD37263-7813-4186-BE01-E95649700AE7}" srcOrd="0" destOrd="0" parTransId="{49D5EFB5-F0E8-4785-B57B-C3BB8385C15A}" sibTransId="{7EEA549B-6D82-4646-977C-FD64395FD718}"/>
    <dgm:cxn modelId="{5ACFA765-1747-41C2-B44E-39D3B4A4B736}" srcId="{0BD37263-7813-4186-BE01-E95649700AE7}" destId="{C90EA0B3-E9D5-4C40-BD78-08F545EDFEED}" srcOrd="0" destOrd="0" parTransId="{9D4A9BAB-90B3-499C-A76C-6A1FE83505E8}" sibTransId="{6BC52BC1-511B-41C6-9A18-DD41A94B2E61}"/>
    <dgm:cxn modelId="{965A674E-FC4D-4CAC-8275-62898B922849}" type="presOf" srcId="{C90EA0B3-E9D5-4C40-BD78-08F545EDFEED}" destId="{24FFE019-4357-4D36-B644-97E17B54DDB7}" srcOrd="0" destOrd="0" presId="urn:microsoft.com/office/officeart/2005/8/layout/vList6"/>
    <dgm:cxn modelId="{93A74D76-DB46-4EE0-AE51-74FC1DF87199}" srcId="{0BD37263-7813-4186-BE01-E95649700AE7}" destId="{C5013D48-128F-4D9E-89CF-8028B4B48250}" srcOrd="1" destOrd="0" parTransId="{5DCE3D1A-30A8-4A45-897E-AE5A8F41ABAD}" sibTransId="{1BA4EC31-0AFC-4C35-8C88-08FCBC43B1A5}"/>
    <dgm:cxn modelId="{A1C9CA7F-9615-4A48-8F81-D23E19DB2050}" type="presOf" srcId="{0BD37263-7813-4186-BE01-E95649700AE7}" destId="{63B75352-E231-4D36-BB13-0CB767610EDD}" srcOrd="0" destOrd="0" presId="urn:microsoft.com/office/officeart/2005/8/layout/vList6"/>
    <dgm:cxn modelId="{3F0D3F9F-C7A8-4139-BF42-BEE2D0EEC7B7}" srcId="{0BD37263-7813-4186-BE01-E95649700AE7}" destId="{7055AED9-9CA3-407F-8122-384CB1142DAC}" srcOrd="2" destOrd="0" parTransId="{DDC229D4-0139-49E3-8203-3646E5553BEE}" sibTransId="{7EB89673-7EB8-41FC-A0CE-C14B48CB951E}"/>
    <dgm:cxn modelId="{DF2532BB-BC0B-436D-92E0-E98D1961FC4F}" type="presOf" srcId="{C5013D48-128F-4D9E-89CF-8028B4B48250}" destId="{24FFE019-4357-4D36-B644-97E17B54DDB7}" srcOrd="0" destOrd="1" presId="urn:microsoft.com/office/officeart/2005/8/layout/vList6"/>
    <dgm:cxn modelId="{079888D9-FE7C-4396-8121-361C9E333B4D}" type="presOf" srcId="{7055AED9-9CA3-407F-8122-384CB1142DAC}" destId="{24FFE019-4357-4D36-B644-97E17B54DDB7}" srcOrd="0" destOrd="2" presId="urn:microsoft.com/office/officeart/2005/8/layout/vList6"/>
    <dgm:cxn modelId="{667AFDF2-2859-4A48-96AF-60327AF16F47}" type="presOf" srcId="{1B185AB1-AD24-440A-AF02-777DA80B3547}" destId="{EC0E149A-FBF3-4C5F-A44A-FCB65F613774}" srcOrd="0" destOrd="0" presId="urn:microsoft.com/office/officeart/2005/8/layout/vList6"/>
    <dgm:cxn modelId="{BD33A9B7-1BEC-4DD9-BDCB-17CBA50C43DE}" type="presParOf" srcId="{EC0E149A-FBF3-4C5F-A44A-FCB65F613774}" destId="{7628542F-CC67-4548-B27A-58B80AEBADDD}" srcOrd="0" destOrd="0" presId="urn:microsoft.com/office/officeart/2005/8/layout/vList6"/>
    <dgm:cxn modelId="{9C957027-C44C-4D65-91C3-10861E894B42}" type="presParOf" srcId="{7628542F-CC67-4548-B27A-58B80AEBADDD}" destId="{63B75352-E231-4D36-BB13-0CB767610EDD}" srcOrd="0" destOrd="0" presId="urn:microsoft.com/office/officeart/2005/8/layout/vList6"/>
    <dgm:cxn modelId="{7415A690-D0E9-4D95-9D79-497F1FEDA274}" type="presParOf" srcId="{7628542F-CC67-4548-B27A-58B80AEBADDD}" destId="{24FFE019-4357-4D36-B644-97E17B54DD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05A1A-0F99-430B-A831-54E45012E9D7}">
      <dsp:nvSpPr>
        <dsp:cNvPr id="0" name=""/>
        <dsp:cNvSpPr/>
      </dsp:nvSpPr>
      <dsp:spPr>
        <a:xfrm>
          <a:off x="1885943" y="923"/>
          <a:ext cx="1416406" cy="1416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latin typeface="Roboto Condensed" panose="02000000000000000000" pitchFamily="2" charset="0"/>
              <a:ea typeface="Roboto Condensed" panose="02000000000000000000" pitchFamily="2" charset="0"/>
            </a:rPr>
            <a:t>Identité</a:t>
          </a:r>
        </a:p>
      </dsp:txBody>
      <dsp:txXfrm>
        <a:off x="2093371" y="208351"/>
        <a:ext cx="1001550" cy="1001550"/>
      </dsp:txXfrm>
    </dsp:sp>
    <dsp:sp modelId="{1C1BDA84-E89A-4D6C-B6F2-A9B3EDDE522B}">
      <dsp:nvSpPr>
        <dsp:cNvPr id="0" name=""/>
        <dsp:cNvSpPr/>
      </dsp:nvSpPr>
      <dsp:spPr>
        <a:xfrm>
          <a:off x="2183388" y="1532342"/>
          <a:ext cx="821515" cy="8215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292280" y="1846489"/>
        <a:ext cx="603731" cy="193221"/>
      </dsp:txXfrm>
    </dsp:sp>
    <dsp:sp modelId="{039989A9-0BB1-4FDB-A233-DB172D382021}">
      <dsp:nvSpPr>
        <dsp:cNvPr id="0" name=""/>
        <dsp:cNvSpPr/>
      </dsp:nvSpPr>
      <dsp:spPr>
        <a:xfrm>
          <a:off x="1885943" y="2468870"/>
          <a:ext cx="1416406" cy="1416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latin typeface="Roboto Condensed" panose="02000000000000000000" pitchFamily="2" charset="0"/>
              <a:ea typeface="Roboto Condensed" panose="02000000000000000000" pitchFamily="2" charset="0"/>
            </a:rPr>
            <a:t>Facteur(s) d’authentification</a:t>
          </a:r>
        </a:p>
      </dsp:txBody>
      <dsp:txXfrm>
        <a:off x="2093371" y="2676298"/>
        <a:ext cx="1001550" cy="1001550"/>
      </dsp:txXfrm>
    </dsp:sp>
    <dsp:sp modelId="{25BDBA4D-4E20-41B4-8C02-F7227A21F1A6}">
      <dsp:nvSpPr>
        <dsp:cNvPr id="0" name=""/>
        <dsp:cNvSpPr/>
      </dsp:nvSpPr>
      <dsp:spPr>
        <a:xfrm>
          <a:off x="3010370" y="1685107"/>
          <a:ext cx="450417" cy="526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010370" y="1790488"/>
        <a:ext cx="315292" cy="316141"/>
      </dsp:txXfrm>
    </dsp:sp>
    <dsp:sp modelId="{B6F14FD7-B597-469E-A412-5712F6A4E80F}">
      <dsp:nvSpPr>
        <dsp:cNvPr id="0" name=""/>
        <dsp:cNvSpPr/>
      </dsp:nvSpPr>
      <dsp:spPr>
        <a:xfrm>
          <a:off x="4152193" y="526693"/>
          <a:ext cx="2832813" cy="2832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400" kern="1200">
              <a:latin typeface="Roboto Condensed" panose="02000000000000000000" pitchFamily="2" charset="0"/>
              <a:ea typeface="Roboto Condensed" panose="02000000000000000000" pitchFamily="2" charset="0"/>
            </a:rPr>
            <a:t>Système</a:t>
          </a:r>
        </a:p>
      </dsp:txBody>
      <dsp:txXfrm>
        <a:off x="4567049" y="941549"/>
        <a:ext cx="2003101" cy="2003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Mots de passe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Codes NIP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Questions de sécurité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0" dirty="0"/>
            <a:t> Facteurs de connaissance</a:t>
          </a:r>
        </a:p>
      </dsp:txBody>
      <dsp:txXfrm>
        <a:off x="35151" y="35151"/>
        <a:ext cx="2387435" cy="649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Carte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Clé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Jeton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0"/>
            <a:t> </a:t>
          </a:r>
          <a:r>
            <a:rPr lang="en-CA" sz="2000" kern="1200" noProof="0"/>
            <a:t>Facteurs de possession</a:t>
          </a:r>
          <a:endParaRPr lang="fr-CA" sz="2000" kern="1200" noProof="0" dirty="0"/>
        </a:p>
      </dsp:txBody>
      <dsp:txXfrm>
        <a:off x="35151" y="35151"/>
        <a:ext cx="2387435" cy="649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Empreintes digitales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Reconnaissance faciale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noProof="0" dirty="0"/>
            <a:t>Lecteur d’iris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noProof="0"/>
            <a:t>Facteurs   d’inhérence</a:t>
          </a:r>
          <a:endParaRPr lang="fr-CA" sz="2000" kern="1200" noProof="0" dirty="0"/>
        </a:p>
      </dsp:txBody>
      <dsp:txXfrm>
        <a:off x="35151" y="35151"/>
        <a:ext cx="2387435" cy="649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Géolocalisation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Identificateurs de réseau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Coordonnées GPS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0" dirty="0"/>
            <a:t>Facteurs de localisation</a:t>
          </a:r>
        </a:p>
      </dsp:txBody>
      <dsp:txXfrm>
        <a:off x="35151" y="35151"/>
        <a:ext cx="2387435" cy="649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E019-4357-4D36-B644-97E17B54DDB7}">
      <dsp:nvSpPr>
        <dsp:cNvPr id="0" name=""/>
        <dsp:cNvSpPr/>
      </dsp:nvSpPr>
      <dsp:spPr>
        <a:xfrm>
          <a:off x="2457737" y="0"/>
          <a:ext cx="3686606" cy="7200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Temps de la journée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Type d’activité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100" kern="1200" noProof="0" dirty="0"/>
            <a:t>Volume de transactions</a:t>
          </a:r>
        </a:p>
      </dsp:txBody>
      <dsp:txXfrm>
        <a:off x="2457737" y="90010"/>
        <a:ext cx="3416576" cy="540060"/>
      </dsp:txXfrm>
    </dsp:sp>
    <dsp:sp modelId="{63B75352-E231-4D36-BB13-0CB767610EDD}">
      <dsp:nvSpPr>
        <dsp:cNvPr id="0" name=""/>
        <dsp:cNvSpPr/>
      </dsp:nvSpPr>
      <dsp:spPr>
        <a:xfrm>
          <a:off x="0" y="0"/>
          <a:ext cx="2457737" cy="720080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noProof="0" dirty="0"/>
            <a:t>Facteurs de comportement</a:t>
          </a:r>
        </a:p>
      </dsp:txBody>
      <dsp:txXfrm>
        <a:off x="35151" y="35151"/>
        <a:ext cx="2387435" cy="64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44767-8058-4966-B424-D4872228E067}" type="datetimeFigureOut">
              <a:rPr lang="en-CA" smtClean="0"/>
              <a:t>2021-09-27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B747-24DF-42BE-9A7C-2AA70D47B0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9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Bienvenue &lt; &gt; &lt;au cours/à l’atelier&gt;!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24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0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60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68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61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 sample of typical operational requirements of an authentication scheme. It is not comprehensive obviously. The requirements can be weighted for a more specific evaluation score of different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445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36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51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75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83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83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&lt;Insérez la description du module à partir de la LNA.&gt;</a:t>
            </a:r>
          </a:p>
          <a:p>
            <a:endParaRPr lang="fr-CA" sz="108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Remarque pour le conseiller en apprentissage :</a:t>
            </a:r>
          </a:p>
          <a:p>
            <a:endParaRPr lang="fr-CA" sz="108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Si vous n’avez qu’un objectif, écrivez une phrase.</a:t>
            </a:r>
          </a:p>
          <a:p>
            <a:endParaRPr lang="fr-CA" sz="108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Si vous avez plus d’un objectif, utilisez une liste à puces.</a:t>
            </a:r>
          </a:p>
          <a:p>
            <a:endParaRPr lang="fr-CA" sz="108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Dans les deux cas, écrivez vos objectifs en fonction du modèle de taxonomie de Bloom (objectifs mesurables).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71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5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approche en deux étapes : Revendiquer qui l’on est, comme préciser un nom d’utilisateur est une « Identification ». L’étape suivante, « Authentification », consiste à fournir un niveau d’assurance pour confirmer que la revendication est légitime. Elle doit tenir compte de la nature délicate des données d’accès qui seront accordées à l’utilisateur.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2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62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2FA signifie de combiner 2 des facteurs de l’authentification. Remarque : Avoir une authentification composée d’un mot de passe et d’un code NIP n’est pas une 2FA; cela représente toujours une méthode (les deux font partie de la même catégorie). Une authentification à 2 véritables facteurs combine deux méthodes (ou 3 pour une authentification </a:t>
            </a:r>
            <a:r>
              <a:rPr lang="fr-CA" sz="108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multifacteur</a:t>
            </a:r>
            <a:r>
              <a:rPr lang="fr-CA" sz="108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62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073B1-7F9C-4B7C-8191-F4E37396473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59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4"/>
            <a:ext cx="9144000" cy="51480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800" y="2038350"/>
            <a:ext cx="4248472" cy="1829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67" b="1" i="0">
                <a:solidFill>
                  <a:srgbClr val="DFE1DF"/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2" y="4876007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933" b="1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2" y="4731991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933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933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8" y="4872809"/>
            <a:ext cx="1648067" cy="162485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473786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8" y="4333516"/>
            <a:ext cx="4511049" cy="286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ABA56D-C4EA-48F8-87D1-3A6F2A0629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52E4A8-7149-4731-87DF-0233DF531B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20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5273A111-58EB-42AF-8CED-87FC53037F23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46278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7E07-695E-4730-8FFB-5F10ECF5F71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8AEF1-6413-48F3-8964-7F93447BA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19B33-35E9-490D-A6D9-58B4F8E2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5886523-D4B9-4E3D-8537-E8EAF86F6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29"/>
            <a:ext cx="8869680" cy="514981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D089DAA4-1777-405B-966A-FC3CDA398A18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8868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arkmod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737" y="116632"/>
            <a:ext cx="8796530" cy="1737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9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NON CLASSIFIÉ</a:t>
            </a:r>
          </a:p>
          <a:p>
            <a:pPr algn="r"/>
            <a:endParaRPr lang="en-CA" sz="9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541BA5-84A1-437D-B857-D5EDF33072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473770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29860E-A0B2-4424-ABD9-971445E2E80D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471F6E-A4D8-4C57-A0F2-FDFE8207F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C680BA-34B3-41CD-B764-0BBEF1E112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5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mod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473770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29860E-A0B2-4424-ABD9-971445E2E80D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471F6E-A4D8-4C57-A0F2-FDFE8207F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C680BA-34B3-41CD-B764-0BBEF1E11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9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mode - Title, 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FE1D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183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473770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29860E-A0B2-4424-ABD9-971445E2E80D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471F6E-A4D8-4C57-A0F2-FDFE8207F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C680BA-34B3-41CD-B764-0BBEF1E11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9C0AFB8-9C2D-4EB1-8BF6-863254A5B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30"/>
            <a:ext cx="8869680" cy="522440"/>
          </a:xfrm>
        </p:spPr>
        <p:txBody>
          <a:bodyPr anchor="b"/>
          <a:lstStyle>
            <a:lvl1pPr marL="0" indent="0">
              <a:buNone/>
              <a:defRPr sz="126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1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7FA4E3-6A08-48BF-9F72-A165CAA48CAF}"/>
              </a:ext>
            </a:extLst>
          </p:cNvPr>
          <p:cNvGrpSpPr/>
          <p:nvPr userDrawn="1"/>
        </p:nvGrpSpPr>
        <p:grpSpPr>
          <a:xfrm>
            <a:off x="7380312" y="2931790"/>
            <a:ext cx="1591334" cy="1591334"/>
            <a:chOff x="7450578" y="2879262"/>
            <a:chExt cx="1591334" cy="1591334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169889FB-FE92-4D85-BDC2-6C2049557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256" y="3265940"/>
              <a:ext cx="817978" cy="817978"/>
            </a:xfrm>
            <a:prstGeom prst="rect">
              <a:avLst/>
            </a:prstGeom>
          </p:spPr>
        </p:pic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C49BB3C-27B2-47B2-9D69-566B42E1F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578" y="2879262"/>
              <a:ext cx="1591334" cy="1591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42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7E07-695E-4730-8FFB-5F10ECF5F71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8AEF1-6413-48F3-8964-7F93447BA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19B33-35E9-490D-A6D9-58B4F8E2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16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394AFFA3-7D3A-404E-A770-F45F1F060937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61704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078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7E07-695E-4730-8FFB-5F10ECF5F71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8AEF1-6413-48F3-8964-7F93447BA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19B33-35E9-490D-A6D9-58B4F8E2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5886523-D4B9-4E3D-8537-E8EAF86F6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29"/>
            <a:ext cx="8869680" cy="514981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613A438A-7BBD-48E4-8401-095D67330CA5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83151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078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7E07-695E-4730-8FFB-5F10ECF5F71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8AEF1-6413-48F3-8964-7F93447BA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19B33-35E9-490D-A6D9-58B4F8E2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5886523-D4B9-4E3D-8537-E8EAF86F6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29"/>
            <a:ext cx="8869680" cy="514981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C1D8CB-78E7-4EE6-A352-5167279C61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8" y="131972"/>
            <a:ext cx="612068" cy="622704"/>
          </a:xfrm>
          <a:prstGeom prst="rect">
            <a:avLst/>
          </a:prstGeom>
        </p:spPr>
      </p:pic>
      <p:sp>
        <p:nvSpPr>
          <p:cNvPr id="19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4D6A934D-3E5A-4807-B9C0-B60AA7318D67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428700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078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7E07-695E-4730-8FFB-5F10ECF5F71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8AEF1-6413-48F3-8964-7F93447BA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19B33-35E9-490D-A6D9-58B4F8E2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5886523-D4B9-4E3D-8537-E8EAF86F6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29"/>
            <a:ext cx="8869680" cy="514981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1A22C4-3993-4141-8F63-B99E70B11C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58" y="138935"/>
            <a:ext cx="612068" cy="608777"/>
          </a:xfrm>
          <a:prstGeom prst="rect">
            <a:avLst/>
          </a:prstGeom>
        </p:spPr>
      </p:pic>
      <p:sp>
        <p:nvSpPr>
          <p:cNvPr id="19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E0CC1915-B4D0-45E1-AF77-3D4A7985E7DF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5592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768096"/>
            <a:ext cx="8869680" cy="34078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7E07-695E-4730-8FFB-5F10ECF5F71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8AEF1-6413-48F3-8964-7F93447BA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19B33-35E9-490D-A6D9-58B4F8E2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5886523-D4B9-4E3D-8537-E8EAF86F6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29"/>
            <a:ext cx="8869680" cy="514981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3D8DA2-2ED6-439C-B5AB-C02822FB70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803" y="138935"/>
            <a:ext cx="608777" cy="608777"/>
          </a:xfrm>
          <a:prstGeom prst="rect">
            <a:avLst/>
          </a:prstGeom>
        </p:spPr>
      </p:pic>
      <p:sp>
        <p:nvSpPr>
          <p:cNvPr id="19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9DCE08F7-430C-4609-ADC6-FDF155240AA6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5069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256032"/>
            <a:ext cx="8869680" cy="36576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TextBox 5"/>
          <p:cNvSpPr txBox="1"/>
          <p:nvPr/>
        </p:nvSpPr>
        <p:spPr>
          <a:xfrm>
            <a:off x="3657606" y="4922756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6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" y="4872812"/>
            <a:ext cx="1648067" cy="1624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743414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77E07-695E-4730-8FFB-5F10ECF5F710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98AEF1-6413-48F3-8964-7F93447BA0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A19B33-35E9-490D-A6D9-58B4F8E2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55886523-D4B9-4E3D-8537-E8EAF86F62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" y="4191929"/>
            <a:ext cx="8869680" cy="514981"/>
          </a:xfrm>
        </p:spPr>
        <p:txBody>
          <a:bodyPr anchor="b"/>
          <a:lstStyle>
            <a:lvl1pPr marL="0" indent="0">
              <a:buNone/>
              <a:defRPr sz="126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C98DAB7A-D22A-4EAE-A2A1-3F20854E2FE5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56591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37160" y="256401"/>
            <a:ext cx="8869680" cy="36576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7160" y="771550"/>
            <a:ext cx="886968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0" y="4722876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4" name="TextBox 13"/>
          <p:cNvSpPr txBox="1"/>
          <p:nvPr/>
        </p:nvSpPr>
        <p:spPr>
          <a:xfrm>
            <a:off x="3657604" y="4922755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CERRID #######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4" y="4778739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CA" sz="800" dirty="0">
                <a:solidFill>
                  <a:schemeClr val="bg1"/>
                </a:solidFill>
                <a:latin typeface="Helvetica" pitchFamily="34" charset="0"/>
              </a:rPr>
              <a:t>PAGE </a:t>
            </a:r>
            <a:fld id="{35D626B2-6E6C-455B-A75E-0A26EDB1E798}" type="slidenum">
              <a:rPr lang="en-CA" sz="800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800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4" y="4835179"/>
            <a:ext cx="887712" cy="2103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" y="4872811"/>
            <a:ext cx="1648067" cy="1624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" y="4747055"/>
            <a:ext cx="9144000" cy="420624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D93E7E-CBAA-4F73-AC53-184820A49C18}"/>
              </a:ext>
            </a:extLst>
          </p:cNvPr>
          <p:cNvSpPr txBox="1"/>
          <p:nvPr userDrawn="1"/>
        </p:nvSpPr>
        <p:spPr>
          <a:xfrm>
            <a:off x="3651116" y="4877358"/>
            <a:ext cx="1828801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35D626B2-6E6C-455B-A75E-0A26EDB1E798}" type="slidenum">
              <a:rPr lang="en-CA" sz="1200" b="1" smtClean="0">
                <a:solidFill>
                  <a:schemeClr val="bg1"/>
                </a:solidFill>
                <a:latin typeface="Helvetica" pitchFamily="34" charset="0"/>
              </a:rPr>
              <a:t>‹#›</a:t>
            </a:fld>
            <a:endParaRPr lang="en-CA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CAFB4A4-B1CB-40DC-A5BF-7D4CE75DDE7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3" y="4836323"/>
            <a:ext cx="887712" cy="2103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B90DBC-6EFB-4BBB-B4C1-6A8DC056EE0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7" y="4876175"/>
            <a:ext cx="2269379" cy="164592"/>
          </a:xfrm>
          <a:prstGeom prst="rect">
            <a:avLst/>
          </a:prstGeom>
        </p:spPr>
      </p:pic>
      <p:sp>
        <p:nvSpPr>
          <p:cNvPr id="3" name="MSIPCMContentMarking" descr="{&quot;HashCode&quot;:2142556788,&quot;Placement&quot;:&quot;Header&quot;,&quot;Top&quot;:0.0,&quot;Left&quot;:568.392456,&quot;SlideWidth&quot;:720,&quot;SlideHeight&quot;:405}">
            <a:extLst>
              <a:ext uri="{FF2B5EF4-FFF2-40B4-BE49-F238E27FC236}">
                <a16:creationId xmlns:a16="http://schemas.microsoft.com/office/drawing/2014/main" id="{EA29E21B-05DE-4C1F-8B46-2C6142868F1E}"/>
              </a:ext>
            </a:extLst>
          </p:cNvPr>
          <p:cNvSpPr txBox="1"/>
          <p:nvPr userDrawn="1"/>
        </p:nvSpPr>
        <p:spPr>
          <a:xfrm>
            <a:off x="7218584" y="0"/>
            <a:ext cx="19254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solidFill>
                  <a:srgbClr val="008000"/>
                </a:solidFill>
                <a:latin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57744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65" r:id="rId4"/>
    <p:sldLayoutId id="2147483675" r:id="rId5"/>
    <p:sldLayoutId id="2147483676" r:id="rId6"/>
    <p:sldLayoutId id="2147483678" r:id="rId7"/>
    <p:sldLayoutId id="2147483677" r:id="rId8"/>
    <p:sldLayoutId id="2147483679" r:id="rId9"/>
    <p:sldLayoutId id="2147483680" r:id="rId10"/>
    <p:sldLayoutId id="2147483682" r:id="rId11"/>
    <p:sldLayoutId id="2147483667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1F2A44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E4B20"/>
        </a:buClr>
        <a:buSzPct val="75000"/>
        <a:buFont typeface="Wingdings" panose="05000000000000000000" pitchFamily="2" charset="2"/>
        <a:buChar char=""/>
        <a:defRPr sz="2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891BC"/>
        </a:buClr>
        <a:buFont typeface="Arial" panose="020B0604020202020204" pitchFamily="34" charset="0"/>
        <a:buChar char="●"/>
        <a:defRPr sz="20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rgbClr val="1F2A44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6.png"/><Relationship Id="rId3" Type="http://schemas.openxmlformats.org/officeDocument/2006/relationships/tags" Target="../tags/tag27.xml"/><Relationship Id="rId7" Type="http://schemas.openxmlformats.org/officeDocument/2006/relationships/diagramData" Target="../diagrams/data1.xml"/><Relationship Id="rId12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6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4.xml"/><Relationship Id="rId10" Type="http://schemas.openxmlformats.org/officeDocument/2006/relationships/diagramColors" Target="../diagrams/colors1.xml"/><Relationship Id="rId4" Type="http://schemas.openxmlformats.org/officeDocument/2006/relationships/tags" Target="../tags/tag28.xml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" Type="http://schemas.openxmlformats.org/officeDocument/2006/relationships/notesSlide" Target="../notesSlides/notesSlide7.xml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2" Type="http://schemas.openxmlformats.org/officeDocument/2006/relationships/slideLayout" Target="../slideLayouts/slideLayout4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image" Target="../media/image27.png"/><Relationship Id="rId3" Type="http://schemas.openxmlformats.org/officeDocument/2006/relationships/tags" Target="../tags/tag72.xml"/><Relationship Id="rId21" Type="http://schemas.openxmlformats.org/officeDocument/2006/relationships/image" Target="../media/image30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26.png"/><Relationship Id="rId2" Type="http://schemas.openxmlformats.org/officeDocument/2006/relationships/tags" Target="../tags/tag71.xml"/><Relationship Id="rId16" Type="http://schemas.openxmlformats.org/officeDocument/2006/relationships/slideLayout" Target="../slideLayouts/slideLayout9.xml"/><Relationship Id="rId20" Type="http://schemas.openxmlformats.org/officeDocument/2006/relationships/image" Target="../media/image29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image" Target="../media/image2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34.png"/><Relationship Id="rId5" Type="http://schemas.openxmlformats.org/officeDocument/2006/relationships/tags" Target="../tags/tag93.xml"/><Relationship Id="rId10" Type="http://schemas.openxmlformats.org/officeDocument/2006/relationships/image" Target="../media/image33.png"/><Relationship Id="rId4" Type="http://schemas.openxmlformats.org/officeDocument/2006/relationships/tags" Target="../tags/tag92.xml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3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2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https://www.tbs-sct.gc.ca/pol/doc-fra.aspx?id=16577" TargetMode="Externa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hyperlink" Target="https://www.forbes.com/sites/jessedamiani/2019/09/03/a-voice-deepfake-was-used-to-scam-a-ceo-out-of-243000/?sh=7c2bf38c2241" TargetMode="Externa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4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s://youtu.be/DWK_iYBl8cA" TargetMode="Externa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z="2400" dirty="0"/>
              <a:t>Carrefour de l’apprentissage</a:t>
            </a:r>
          </a:p>
          <a:p>
            <a:r>
              <a:rPr lang="fr-CA" sz="2400" dirty="0"/>
              <a:t>Présentation courte – 155</a:t>
            </a:r>
          </a:p>
          <a:p>
            <a:endParaRPr lang="en-CA" sz="2400" dirty="0"/>
          </a:p>
          <a:p>
            <a:r>
              <a:rPr lang="fr-CA" sz="2400" dirty="0"/>
              <a:t>Renforcer l’authentification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0914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C8E7-0CF7-4573-B805-68FED7573D6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Défis liés à l’authentification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EBB8-7A65-4392-B599-33B7504EC4A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L’expansion des services en ligne se fait à un rythme qui surpasse celui auquel nous arrivons à les sécuriser</a:t>
            </a:r>
          </a:p>
          <a:p>
            <a:r>
              <a:rPr lang="fr-CA"/>
              <a:t>Les méthodes d’authentification n’atteignent pas le degré de sophistication des pirates</a:t>
            </a:r>
          </a:p>
          <a:p>
            <a:r>
              <a:rPr lang="fr-CA"/>
              <a:t>Les anciennes méthodes toujours utilisées sont très inadéquates :</a:t>
            </a:r>
          </a:p>
          <a:p>
            <a:pPr lvl="1"/>
            <a:r>
              <a:rPr lang="fr-CA"/>
              <a:t>Numéros d’assurance sociale</a:t>
            </a:r>
          </a:p>
          <a:p>
            <a:pPr lvl="1"/>
            <a:r>
              <a:rPr lang="fr-CA"/>
              <a:t>Photo d’identification</a:t>
            </a:r>
          </a:p>
          <a:p>
            <a:pPr lvl="1"/>
            <a:r>
              <a:rPr lang="fr-CA"/>
              <a:t>Facture imprimée</a:t>
            </a:r>
          </a:p>
        </p:txBody>
      </p:sp>
    </p:spTree>
    <p:extLst>
      <p:ext uri="{BB962C8B-B14F-4D97-AF65-F5344CB8AC3E}">
        <p14:creationId xmlns:p14="http://schemas.microsoft.com/office/powerpoint/2010/main" val="2440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Partie 3 – Méthodes d’authentification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/>
              <a:t>Dans le cadre de ce module, l’apprenant approfondira les points suivants :</a:t>
            </a:r>
          </a:p>
          <a:p>
            <a:r>
              <a:rPr lang="fr-CA"/>
              <a:t>Identification et authentification</a:t>
            </a:r>
          </a:p>
          <a:p>
            <a:r>
              <a:rPr lang="fr-CA"/>
              <a:t>Facteurs d’authentification</a:t>
            </a:r>
          </a:p>
          <a:p>
            <a:r>
              <a:rPr lang="fr-CA"/>
              <a:t>Parcours menant à l’authentification</a:t>
            </a:r>
          </a:p>
        </p:txBody>
      </p:sp>
    </p:spTree>
    <p:extLst>
      <p:ext uri="{BB962C8B-B14F-4D97-AF65-F5344CB8AC3E}">
        <p14:creationId xmlns:p14="http://schemas.microsoft.com/office/powerpoint/2010/main" val="38964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Méthodes d’identification et d’authentification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36525" y="768350"/>
          <a:ext cx="887095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859121" y="2182907"/>
            <a:ext cx="583266" cy="4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9121" y="2512686"/>
            <a:ext cx="583266" cy="3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3541 -0.002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Composants d’un procédé d’authentification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188924-A8C0-40A7-ABAE-8A4E361D9CBC}"/>
              </a:ext>
            </a:extLst>
          </p:cNvPr>
          <p:cNvGraphicFramePr/>
          <p:nvPr/>
        </p:nvGraphicFramePr>
        <p:xfrm>
          <a:off x="2532112" y="699542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38692D9F-3CDE-4894-BE19-7A160A697F28}"/>
              </a:ext>
            </a:extLst>
          </p:cNvPr>
          <p:cNvSpPr/>
          <p:nvPr/>
        </p:nvSpPr>
        <p:spPr>
          <a:xfrm>
            <a:off x="2123728" y="692341"/>
            <a:ext cx="288032" cy="233305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9B93A51-8CA8-4C3C-A813-B2CEB8BC963A}"/>
              </a:ext>
            </a:extLst>
          </p:cNvPr>
          <p:cNvSpPr/>
          <p:nvPr/>
        </p:nvSpPr>
        <p:spPr>
          <a:xfrm>
            <a:off x="2123728" y="3071152"/>
            <a:ext cx="288032" cy="154963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3C94D-2F25-4740-8FC7-6399412B65DF}"/>
              </a:ext>
            </a:extLst>
          </p:cNvPr>
          <p:cNvSpPr txBox="1"/>
          <p:nvPr/>
        </p:nvSpPr>
        <p:spPr>
          <a:xfrm>
            <a:off x="395536" y="1563404"/>
            <a:ext cx="177054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>
                <a:solidFill>
                  <a:schemeClr val="tx2"/>
                </a:solidFill>
              </a:rPr>
              <a:t>Facteurs d’authentification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A36C4-79D4-43DD-B569-EF194B9D7167}"/>
              </a:ext>
            </a:extLst>
          </p:cNvPr>
          <p:cNvSpPr txBox="1"/>
          <p:nvPr/>
        </p:nvSpPr>
        <p:spPr>
          <a:xfrm>
            <a:off x="395536" y="3550501"/>
            <a:ext cx="177054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b="1" dirty="0">
                <a:solidFill>
                  <a:schemeClr val="tx2"/>
                </a:solidFill>
              </a:rPr>
              <a:t>Facteurs supplémentaires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57E32F2-80C3-47E7-AA3C-E0FDF8ECA497}"/>
              </a:ext>
            </a:extLst>
          </p:cNvPr>
          <p:cNvGraphicFramePr/>
          <p:nvPr/>
        </p:nvGraphicFramePr>
        <p:xfrm>
          <a:off x="2532112" y="1498829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799576-55FB-4131-8C29-0A66EF425E06}"/>
              </a:ext>
            </a:extLst>
          </p:cNvPr>
          <p:cNvGraphicFramePr/>
          <p:nvPr/>
        </p:nvGraphicFramePr>
        <p:xfrm>
          <a:off x="2534394" y="2298116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981AB9F-46C0-49B6-A7F3-9D8639FAE317}"/>
              </a:ext>
            </a:extLst>
          </p:cNvPr>
          <p:cNvGraphicFramePr/>
          <p:nvPr/>
        </p:nvGraphicFramePr>
        <p:xfrm>
          <a:off x="2532112" y="3095946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0A943DC-547F-4E8A-98C5-6669DEDE8CFC}"/>
              </a:ext>
            </a:extLst>
          </p:cNvPr>
          <p:cNvGraphicFramePr/>
          <p:nvPr/>
        </p:nvGraphicFramePr>
        <p:xfrm>
          <a:off x="2532112" y="3893776"/>
          <a:ext cx="614434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20140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6" grpId="0"/>
      <p:bldP spid="7" grpId="0"/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ACCC-C52F-4604-A1FE-36FFBB4331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Authentification </a:t>
            </a:r>
            <a:r>
              <a:rPr lang="fr-CA" dirty="0" err="1"/>
              <a:t>multifacteur</a:t>
            </a:r>
            <a:r>
              <a:rPr lang="fr-CA" dirty="0"/>
              <a:t> (ou </a:t>
            </a:r>
            <a:r>
              <a:rPr lang="fr-CA" i="1" dirty="0"/>
              <a:t>Multiple-Factor </a:t>
            </a:r>
            <a:r>
              <a:rPr lang="fr-CA" i="1" dirty="0" err="1"/>
              <a:t>Authentication</a:t>
            </a:r>
            <a:r>
              <a:rPr lang="fr-CA" i="1" dirty="0"/>
              <a:t> (MFA/2FA))</a:t>
            </a:r>
            <a:endParaRPr lang="fr-C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344315-ED93-430A-A919-C6CD76F5C2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3748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/>
              <a:t>X 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3AEA7-E55B-4745-BA9F-4859D16702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8350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58" b="1"/>
              <a:t>Y 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88C72-CA83-4EAE-9C17-CE38C69DAAB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32951" y="1923678"/>
            <a:ext cx="907301" cy="9073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160" b="1"/>
              <a:t>Z 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F6BC8-CCC5-4A03-89DB-C0925A21567A}"/>
              </a:ext>
            </a:extLst>
          </p:cNvPr>
          <p:cNvCxnSpPr>
            <a:stCxn id="4" idx="6"/>
            <a:endCxn id="5" idx="2"/>
          </p:cNvCxnSpPr>
          <p:nvPr>
            <p:custDataLst>
              <p:tags r:id="rId5"/>
            </p:custDataLst>
          </p:nvPr>
        </p:nvCxnSpPr>
        <p:spPr>
          <a:xfrm>
            <a:off x="3211049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76101D-D07A-4DE2-9B7F-2F5968F0D0B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396447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1DDBF-319C-4596-BFE1-A667E6E8936E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025650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01F473-6A60-4B95-8500-3D66577833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850097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Facteur 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F0686-03F1-4601-ACD1-37D52F97C5D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664699" y="2833542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Facteur 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51867-080B-4ED9-9649-F9EAEFA9D2B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479301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2FA</a:t>
            </a:r>
          </a:p>
        </p:txBody>
      </p:sp>
    </p:spTree>
    <p:extLst>
      <p:ext uri="{BB962C8B-B14F-4D97-AF65-F5344CB8AC3E}">
        <p14:creationId xmlns:p14="http://schemas.microsoft.com/office/powerpoint/2010/main" val="182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ACCC-C52F-4604-A1FE-36FFBB4331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Authentification </a:t>
            </a:r>
            <a:r>
              <a:rPr lang="fr-CA" dirty="0" err="1"/>
              <a:t>multifacteur</a:t>
            </a:r>
            <a:endParaRPr lang="fr-CA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344315-ED93-430A-A919-C6CD76F5C2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3748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/>
              <a:t>70 %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3AEA7-E55B-4745-BA9F-4859D16702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8350" y="1923678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58" b="1"/>
              <a:t>90 %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88C72-CA83-4EAE-9C17-CE38C69DAAB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32951" y="1923678"/>
            <a:ext cx="907301" cy="9073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160" b="1"/>
              <a:t>97 %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F6BC8-CCC5-4A03-89DB-C0925A21567A}"/>
              </a:ext>
            </a:extLst>
          </p:cNvPr>
          <p:cNvCxnSpPr>
            <a:stCxn id="4" idx="6"/>
            <a:endCxn id="5" idx="2"/>
          </p:cNvCxnSpPr>
          <p:nvPr>
            <p:custDataLst>
              <p:tags r:id="rId5"/>
            </p:custDataLst>
          </p:nvPr>
        </p:nvCxnSpPr>
        <p:spPr>
          <a:xfrm>
            <a:off x="3211049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76101D-D07A-4DE2-9B7F-2F5968F0D0B2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396447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1DDBF-319C-4596-BFE1-A667E6E8936E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025650" y="2377328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01F473-6A60-4B95-8500-3D665778338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850097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Mot de passe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F0686-03F1-4601-ACD1-37D52F97C5D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664699" y="2833542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NIP de texte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51867-080B-4ED9-9649-F9EAEFA9D2B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479301" y="2830979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 dirty="0"/>
              <a:t>2FA</a:t>
            </a:r>
          </a:p>
        </p:txBody>
      </p:sp>
    </p:spTree>
    <p:extLst>
      <p:ext uri="{BB962C8B-B14F-4D97-AF65-F5344CB8AC3E}">
        <p14:creationId xmlns:p14="http://schemas.microsoft.com/office/powerpoint/2010/main" val="26585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ACCC-C52F-4604-A1FE-36FFBB4331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Authentification multifacteur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344315-ED93-430A-A919-C6CD76F5C2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3748" y="1210799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/>
              <a:t>70 %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33AEA7-E55B-4745-BA9F-4859D16702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8350" y="1210799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58" b="1"/>
              <a:t>90 %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BF6BC8-CCC5-4A03-89DB-C0925A21567A}"/>
              </a:ext>
            </a:extLst>
          </p:cNvPr>
          <p:cNvCxnSpPr>
            <a:stCxn id="4" idx="6"/>
            <a:endCxn id="5" idx="2"/>
          </p:cNvCxnSpPr>
          <p:nvPr>
            <p:custDataLst>
              <p:tags r:id="rId4"/>
            </p:custDataLst>
          </p:nvPr>
        </p:nvCxnSpPr>
        <p:spPr>
          <a:xfrm>
            <a:off x="3211049" y="1664449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76101D-D07A-4DE2-9B7F-2F5968F0D0B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396447" y="1664449"/>
            <a:ext cx="90730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81DDBF-319C-4596-BFE1-A667E6E8936E}"/>
              </a:ext>
            </a:extLst>
          </p:cNvPr>
          <p:cNvCxnSpPr>
            <a:cxnSpLocks/>
            <a:endCxn id="6" idx="1"/>
          </p:cNvCxnSpPr>
          <p:nvPr>
            <p:custDataLst>
              <p:tags r:id="rId6"/>
            </p:custDataLst>
          </p:nvPr>
        </p:nvCxnSpPr>
        <p:spPr>
          <a:xfrm>
            <a:off x="5025650" y="1664449"/>
            <a:ext cx="972108" cy="90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01F473-6A60-4B95-8500-3D665778338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850097" y="2118100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Mot de passe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F0686-03F1-4601-ACD1-37D52F97C5D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64699" y="2120663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NIP de texte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10503B-357C-4F1E-9E9B-C666125B509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544108" y="2118100"/>
            <a:ext cx="1814602" cy="1223991"/>
            <a:chOff x="6088112" y="1345332"/>
            <a:chExt cx="2016224" cy="13599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A88C72-CA83-4EAE-9C17-CE38C69DAAB9}"/>
                </a:ext>
              </a:extLst>
            </p:cNvPr>
            <p:cNvSpPr/>
            <p:nvPr/>
          </p:nvSpPr>
          <p:spPr>
            <a:xfrm>
              <a:off x="6592168" y="1345332"/>
              <a:ext cx="1008112" cy="100811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160" b="1"/>
                <a:t>37 %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C51867-080B-4ED9-9649-F9EAEFA9D2B4}"/>
                </a:ext>
              </a:extLst>
            </p:cNvPr>
            <p:cNvSpPr txBox="1"/>
            <p:nvPr/>
          </p:nvSpPr>
          <p:spPr>
            <a:xfrm>
              <a:off x="6088112" y="2353444"/>
              <a:ext cx="2016224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/>
                <a:t>Authentification faible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E301749-6B82-4ECC-BFA6-AD74D9D7F0C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112485" y="3025400"/>
            <a:ext cx="907301" cy="907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800" b="1"/>
              <a:t>40 %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CC7D0-F67F-4991-8FB2-B33E1908DBC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658835" y="3943618"/>
            <a:ext cx="1814602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58"/>
              <a:t>Questions de sécurité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0E8218-8395-4C78-B3A8-8A137B36452D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1396447" y="3479051"/>
            <a:ext cx="2721903" cy="10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FE300E-5675-4A13-B9BD-C31D252BAEEC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V="1">
            <a:off x="5025650" y="2571750"/>
            <a:ext cx="972108" cy="90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12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Authentification multifacteur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Peut accroître le niveau d’assurance, lorsqu’elle est faite adéquatement</a:t>
            </a:r>
          </a:p>
          <a:p>
            <a:pPr lvl="1"/>
            <a:r>
              <a:rPr lang="fr-CA"/>
              <a:t>Authentification multiple à une voie – plus forte que la meilleure authentification</a:t>
            </a:r>
          </a:p>
          <a:p>
            <a:pPr lvl="1"/>
            <a:r>
              <a:rPr lang="fr-CA"/>
              <a:t>Authentification multiple à plusieurs voies – plus faible que la pire authentification</a:t>
            </a:r>
          </a:p>
        </p:txBody>
      </p:sp>
    </p:spTree>
    <p:extLst>
      <p:ext uri="{BB962C8B-B14F-4D97-AF65-F5344CB8AC3E}">
        <p14:creationId xmlns:p14="http://schemas.microsoft.com/office/powerpoint/2010/main" val="469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Partie 4 – Attributs d’authentification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08772" indent="-308124">
              <a:spcBef>
                <a:spcPts val="431"/>
              </a:spcBef>
              <a:buFont typeface="Wingdings" charset="2"/>
              <a:buChar char=""/>
            </a:pPr>
            <a:r>
              <a:rPr lang="fr-CA">
                <a:latin typeface="Roboto Condensed"/>
                <a:ea typeface="Roboto Condensed"/>
              </a:rPr>
              <a:t>Quels attributs doivent être pris en considération pour l’authentification?</a:t>
            </a:r>
          </a:p>
          <a:p>
            <a:pPr marL="308772" indent="-308124">
              <a:spcBef>
                <a:spcPts val="431"/>
              </a:spcBef>
              <a:buFont typeface="Wingdings" charset="2"/>
              <a:buChar char=""/>
            </a:pPr>
            <a:r>
              <a:rPr lang="fr-CA">
                <a:latin typeface="Roboto Condensed"/>
                <a:ea typeface="Roboto Condensed"/>
              </a:rPr>
              <a:t>Quelles méthodes d’authentification mettent en œuvre les attributs?</a:t>
            </a:r>
          </a:p>
        </p:txBody>
      </p:sp>
    </p:spTree>
    <p:extLst>
      <p:ext uri="{BB962C8B-B14F-4D97-AF65-F5344CB8AC3E}">
        <p14:creationId xmlns:p14="http://schemas.microsoft.com/office/powerpoint/2010/main" val="34415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Attributs d’authentification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sz="1900" dirty="0"/>
              <a:t>Force et assurance (robustesse)</a:t>
            </a:r>
          </a:p>
          <a:p>
            <a:pPr lvl="1"/>
            <a:r>
              <a:rPr lang="fr-CA" sz="1800" dirty="0"/>
              <a:t>Infalsifiable</a:t>
            </a:r>
          </a:p>
          <a:p>
            <a:pPr lvl="1"/>
            <a:r>
              <a:rPr lang="fr-CA" sz="1800" dirty="0"/>
              <a:t>Non exposé aux gens externes</a:t>
            </a:r>
          </a:p>
          <a:p>
            <a:pPr lvl="1"/>
            <a:r>
              <a:rPr lang="fr-CA" sz="1800" dirty="0"/>
              <a:t>Protégé de la menace interne</a:t>
            </a:r>
          </a:p>
          <a:p>
            <a:pPr lvl="1"/>
            <a:r>
              <a:rPr lang="fr-CA" sz="1800" dirty="0"/>
              <a:t>Protégé contre l’interception</a:t>
            </a:r>
          </a:p>
          <a:p>
            <a:pPr lvl="1"/>
            <a:r>
              <a:rPr lang="fr-CA" sz="1800" dirty="0"/>
              <a:t>Protégé en stockage</a:t>
            </a:r>
          </a:p>
          <a:p>
            <a:pPr lvl="1"/>
            <a:r>
              <a:rPr lang="fr-CA" sz="1800" dirty="0"/>
              <a:t>Protégé contre l’attaque répétée</a:t>
            </a:r>
          </a:p>
          <a:p>
            <a:pPr lvl="1"/>
            <a:r>
              <a:rPr lang="fr-CA" sz="1800" dirty="0"/>
              <a:t>Protégé de l’ingénierie sociale</a:t>
            </a:r>
          </a:p>
          <a:p>
            <a:pPr lvl="1"/>
            <a:r>
              <a:rPr lang="fr-CA" sz="1800" dirty="0"/>
              <a:t>Adopté et reconnu en industrie</a:t>
            </a:r>
          </a:p>
          <a:p>
            <a:r>
              <a:rPr lang="fr-CA" sz="1900" dirty="0"/>
              <a:t>Déploiement</a:t>
            </a:r>
          </a:p>
          <a:p>
            <a:pPr lvl="1"/>
            <a:r>
              <a:rPr lang="fr-CA" sz="1800" dirty="0"/>
              <a:t>Faible coût</a:t>
            </a:r>
          </a:p>
          <a:p>
            <a:pPr lvl="1"/>
            <a:r>
              <a:rPr lang="fr-CA" sz="1800" dirty="0"/>
              <a:t>Aucun équipement spécial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0" y="768096"/>
            <a:ext cx="4434840" cy="388620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900" dirty="0"/>
              <a:t>Précision et fiabilité</a:t>
            </a:r>
          </a:p>
          <a:p>
            <a:pPr lvl="1"/>
            <a:r>
              <a:rPr lang="fr-CA" sz="1800" dirty="0"/>
              <a:t>Faible taux de fausses acceptations</a:t>
            </a:r>
          </a:p>
          <a:p>
            <a:pPr lvl="1"/>
            <a:r>
              <a:rPr lang="fr-CA" sz="1800" dirty="0"/>
              <a:t>Faible taux faible de faux rejets</a:t>
            </a:r>
          </a:p>
          <a:p>
            <a:r>
              <a:rPr lang="fr-CA" sz="1900" dirty="0"/>
              <a:t>Convivialité pour les utilisateurs</a:t>
            </a:r>
          </a:p>
          <a:p>
            <a:pPr lvl="1"/>
            <a:r>
              <a:rPr lang="fr-CA" sz="1800" dirty="0"/>
              <a:t>Faible effort des utilisateurs</a:t>
            </a:r>
          </a:p>
          <a:p>
            <a:pPr lvl="1"/>
            <a:r>
              <a:rPr lang="fr-CA" sz="1800" dirty="0"/>
              <a:t>Commodité</a:t>
            </a:r>
          </a:p>
          <a:p>
            <a:pPr lvl="1"/>
            <a:r>
              <a:rPr lang="fr-CA" sz="1800" dirty="0"/>
              <a:t>Période d’inscription</a:t>
            </a:r>
          </a:p>
          <a:p>
            <a:pPr lvl="1"/>
            <a:r>
              <a:rPr lang="fr-CA" sz="1800" dirty="0"/>
              <a:t>Possibilité de modification</a:t>
            </a:r>
          </a:p>
          <a:p>
            <a:pPr lvl="1"/>
            <a:r>
              <a:rPr lang="fr-CA" sz="1800" dirty="0"/>
              <a:t>Utilisation à distance</a:t>
            </a:r>
          </a:p>
          <a:p>
            <a:pPr lvl="1"/>
            <a:r>
              <a:rPr lang="fr-CA" sz="1800" dirty="0"/>
              <a:t>Aucune incidence sur la vie privée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82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/>
              <a:t>Sommaire de la présentation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5A0FE-C887-42BB-B1F7-5B656F3A833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Partie 1 – Identification et authentification</a:t>
            </a:r>
          </a:p>
          <a:p>
            <a:r>
              <a:rPr lang="fr-CA" dirty="0"/>
              <a:t>Partie 2 – Menaces liées à l’authentification</a:t>
            </a:r>
          </a:p>
          <a:p>
            <a:r>
              <a:rPr lang="fr-CA" dirty="0"/>
              <a:t>Partie 3 – Méthodes d’authentification</a:t>
            </a:r>
          </a:p>
          <a:p>
            <a:r>
              <a:rPr lang="fr-CA" dirty="0"/>
              <a:t>Partie 4 – Attributs d’authentification</a:t>
            </a:r>
          </a:p>
          <a:p>
            <a:r>
              <a:rPr lang="fr-CA" dirty="0"/>
              <a:t>Partie 5 – Utilisation de types courants d’authentification</a:t>
            </a:r>
          </a:p>
        </p:txBody>
      </p:sp>
    </p:spTree>
    <p:extLst>
      <p:ext uri="{BB962C8B-B14F-4D97-AF65-F5344CB8AC3E}">
        <p14:creationId xmlns:p14="http://schemas.microsoft.com/office/powerpoint/2010/main" val="29910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E39B4DD7-15F4-4336-84F1-1C6320E0E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1144495"/>
            <a:ext cx="182880" cy="182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Attributs d’authentification –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1900" dirty="0"/>
              <a:t>Force et assurance (robustesse)</a:t>
            </a:r>
          </a:p>
          <a:p>
            <a:pPr marL="744538" lvl="1" indent="0">
              <a:buNone/>
            </a:pPr>
            <a:r>
              <a:rPr lang="fr-CA" sz="1800" dirty="0"/>
              <a:t>Infalsifiable </a:t>
            </a:r>
          </a:p>
          <a:p>
            <a:pPr marL="744538" lvl="1" indent="0">
              <a:buNone/>
            </a:pPr>
            <a:r>
              <a:rPr lang="fr-FR" sz="1800" dirty="0"/>
              <a:t>Non exposé aux gens externes</a:t>
            </a:r>
            <a:endParaRPr lang="fr-CA" sz="1800" dirty="0"/>
          </a:p>
          <a:p>
            <a:pPr marL="744538" lvl="1" indent="0">
              <a:buNone/>
            </a:pPr>
            <a:r>
              <a:rPr lang="fr-CA" sz="1800" dirty="0"/>
              <a:t>Protégé de la menace interne</a:t>
            </a:r>
          </a:p>
          <a:p>
            <a:pPr marL="744538" lvl="1" indent="0">
              <a:buNone/>
            </a:pPr>
            <a:r>
              <a:rPr lang="fr-CA" sz="1800" dirty="0"/>
              <a:t>Protégé contre l’interception</a:t>
            </a:r>
          </a:p>
          <a:p>
            <a:pPr marL="744538" lvl="1" indent="0">
              <a:buNone/>
            </a:pPr>
            <a:r>
              <a:rPr lang="fr-CA" sz="1800" dirty="0"/>
              <a:t>Protégé en stockage</a:t>
            </a:r>
          </a:p>
          <a:p>
            <a:pPr marL="744538" lvl="1" indent="0">
              <a:buNone/>
            </a:pPr>
            <a:r>
              <a:rPr lang="fr-CA" sz="1800" dirty="0"/>
              <a:t>Protégé contre l’attaque répétée</a:t>
            </a:r>
          </a:p>
          <a:p>
            <a:pPr marL="744538" lvl="1" indent="0">
              <a:buNone/>
            </a:pPr>
            <a:r>
              <a:rPr lang="fr-CA" sz="1800" dirty="0"/>
              <a:t>Protégé de l’ingénierie sociale</a:t>
            </a:r>
          </a:p>
          <a:p>
            <a:pPr marL="744538" lvl="1" indent="0">
              <a:buNone/>
            </a:pPr>
            <a:r>
              <a:rPr lang="fr-CA" sz="1800" dirty="0"/>
              <a:t>Adopté et reconnu en industrie</a:t>
            </a:r>
          </a:p>
          <a:p>
            <a:r>
              <a:rPr lang="fr-CA" sz="1900" dirty="0"/>
              <a:t>Déploiement</a:t>
            </a:r>
          </a:p>
          <a:p>
            <a:pPr marL="744538" lvl="1" indent="0">
              <a:buNone/>
            </a:pPr>
            <a:r>
              <a:rPr lang="fr-CA" sz="1800" dirty="0"/>
              <a:t>Faible coût</a:t>
            </a:r>
          </a:p>
          <a:p>
            <a:pPr marL="744538" lvl="1" indent="0">
              <a:buNone/>
            </a:pPr>
            <a:r>
              <a:rPr lang="fr-CA" sz="1800" dirty="0"/>
              <a:t>Aucun équipement spécial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900" dirty="0"/>
              <a:t>Précision et fiabilité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taux de fausses acceptations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Faible taux faible de faux rejets</a:t>
            </a:r>
            <a:endParaRPr lang="en-US" sz="1800" dirty="0"/>
          </a:p>
          <a:p>
            <a:r>
              <a:rPr lang="fr-CA" sz="1900" dirty="0"/>
              <a:t>Convivialité pour les utilisateurs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effort des utilisateurs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Commodité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Période d’inscription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Possibilité de modification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Utilisation à distance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Aucune incidence sur la vie privée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940B5-C811-4D88-AF4A-E1FF85D94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1097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3D218-0A98-4463-975B-083154C0AE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219907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004B932-08BB-4C2B-8AD4-D477C7CC9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1452742"/>
            <a:ext cx="182880" cy="18288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282DC4E-FD8F-4528-AA89-69DD1BC44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1745655"/>
            <a:ext cx="182880" cy="18288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BEBE75B-27D8-4BA4-88B4-E372DAE02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2656518"/>
            <a:ext cx="182880" cy="18288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E9820E0-098E-4F4B-B6AA-E0DA6200B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940" y="1197185"/>
            <a:ext cx="182880" cy="182880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949BD0-AAD7-4A4E-AC1D-B17C7483223F}"/>
              </a:ext>
            </a:extLst>
          </p:cNvPr>
          <p:cNvSpPr txBox="1">
            <a:spLocks/>
          </p:cNvSpPr>
          <p:nvPr/>
        </p:nvSpPr>
        <p:spPr>
          <a:xfrm>
            <a:off x="4788024" y="4406098"/>
            <a:ext cx="4218815" cy="3082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900" b="1" i="1"/>
              <a:t>Note: Cette documentation n’est pas officielle et sert à des fins de discussion seulement</a:t>
            </a:r>
          </a:p>
        </p:txBody>
      </p:sp>
    </p:spTree>
    <p:extLst>
      <p:ext uri="{BB962C8B-B14F-4D97-AF65-F5344CB8AC3E}">
        <p14:creationId xmlns:p14="http://schemas.microsoft.com/office/powerpoint/2010/main" val="39472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Attributs d’authentification</a:t>
            </a:r>
            <a:r>
              <a:rPr lang="en-US" dirty="0"/>
              <a:t> – Puce et NIP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1900" dirty="0"/>
              <a:t>Force et assurance (robustesse)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Infalsifiable</a:t>
            </a:r>
            <a:r>
              <a:rPr lang="en-US" sz="1800" dirty="0"/>
              <a:t> </a:t>
            </a:r>
          </a:p>
          <a:p>
            <a:pPr marL="744538" lvl="1" indent="0">
              <a:buNone/>
            </a:pPr>
            <a:r>
              <a:rPr lang="fr-FR" sz="1800" dirty="0"/>
              <a:t>Non exposé aux gens externes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la menace interne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l’interception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en stockage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l’attaque répétée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l’ingénierie sociale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Adopté et reconnu en industrie</a:t>
            </a:r>
            <a:endParaRPr lang="en-US" sz="1800" dirty="0"/>
          </a:p>
          <a:p>
            <a:r>
              <a:rPr lang="fr-CA" sz="1900" dirty="0"/>
              <a:t>Déploiement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coût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 équipement spécial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900" dirty="0"/>
              <a:t>Précision et fiabilité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taux de fausses acceptations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Faible taux faible de faux rejets</a:t>
            </a:r>
            <a:endParaRPr lang="en-US" sz="1800" dirty="0"/>
          </a:p>
          <a:p>
            <a:r>
              <a:rPr lang="fr-CA" sz="1900" dirty="0"/>
              <a:t>Convivialité pour les utilisateurs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effort des utilisateurs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Commodité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Période d’inscription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Possibilité de modification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Utilisation à distance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Aucune incidence sur la vie privée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940B5-C811-4D88-AF4A-E1FF85D94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1097"/>
            <a:ext cx="182880" cy="18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EEFB-9C41-4745-87C5-3B0BB095A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650985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58CFD-403B-4933-B5A9-84A4820A5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450537"/>
            <a:ext cx="182880" cy="18288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3D218-0A98-4463-975B-083154C0A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219907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0293149-BC99-48EC-81F3-F807F5117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082" y="2050758"/>
            <a:ext cx="182880" cy="182880"/>
          </a:xfrm>
          <a:prstGeom prst="rect">
            <a:avLst/>
          </a:prstGeom>
        </p:spPr>
      </p:pic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59ECE7F6-87F9-45CF-96C6-227D14D32761}"/>
              </a:ext>
            </a:extLst>
          </p:cNvPr>
          <p:cNvSpPr txBox="1">
            <a:spLocks/>
          </p:cNvSpPr>
          <p:nvPr/>
        </p:nvSpPr>
        <p:spPr>
          <a:xfrm>
            <a:off x="4788024" y="4406098"/>
            <a:ext cx="4218815" cy="3082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900" b="1" i="1"/>
              <a:t>Note: Cette documentation n’est pas officielle et sert à des fins de discussion seulement</a:t>
            </a:r>
          </a:p>
        </p:txBody>
      </p:sp>
    </p:spTree>
    <p:extLst>
      <p:ext uri="{BB962C8B-B14F-4D97-AF65-F5344CB8AC3E}">
        <p14:creationId xmlns:p14="http://schemas.microsoft.com/office/powerpoint/2010/main" val="14239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Attributs d’authentification</a:t>
            </a:r>
            <a:r>
              <a:rPr lang="en-US" dirty="0"/>
              <a:t> – Scan de </a:t>
            </a:r>
            <a:r>
              <a:rPr lang="en-US" dirty="0" err="1"/>
              <a:t>l’iris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1900" dirty="0"/>
              <a:t>Force et assurance (robustesse)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Infalsifiable</a:t>
            </a:r>
            <a:r>
              <a:rPr lang="en-US" sz="1800" dirty="0"/>
              <a:t> </a:t>
            </a:r>
          </a:p>
          <a:p>
            <a:pPr marL="744538" lvl="1" indent="0">
              <a:buNone/>
            </a:pPr>
            <a:r>
              <a:rPr lang="fr-FR" sz="1800" dirty="0"/>
              <a:t>Non exposé aux gens externes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la menace interne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l’interception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en stockage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l’attaque répétée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l’ingénierie sociale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Adopté et reconnu en industrie</a:t>
            </a:r>
            <a:endParaRPr lang="en-US" sz="1800" dirty="0"/>
          </a:p>
          <a:p>
            <a:r>
              <a:rPr lang="fr-CA" sz="1900" dirty="0"/>
              <a:t>Déploiement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coût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 équipement spécial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900" dirty="0"/>
              <a:t>Précision et fiabilité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taux de fausses acceptations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Faible taux faible de faux rejets</a:t>
            </a:r>
            <a:endParaRPr lang="en-US" sz="1800" dirty="0"/>
          </a:p>
          <a:p>
            <a:r>
              <a:rPr lang="fr-CA" sz="1900" dirty="0"/>
              <a:t>Convivialité pour les utilisateurs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effort des utilisateurs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Commodité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Période d’inscription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Possibilité de modification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Utilisation à distance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Aucune incidence sur la vie privée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694278-E011-4B07-9F87-3AABDE39B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7161"/>
            <a:ext cx="182880" cy="1828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AEF3E-5116-44B6-A808-BFE7F04E23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2218525"/>
            <a:ext cx="182880" cy="18288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7C51C0D6-744D-460B-B98E-61DAE1DAF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1444476"/>
            <a:ext cx="182880" cy="18288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31C4806-ECA5-4374-84BE-C605CBC16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308" y="2663120"/>
            <a:ext cx="182880" cy="18288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8DF69B7-A4DA-4622-8665-EC60EA3447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3889470"/>
            <a:ext cx="182880" cy="18288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C1ACE65-10B2-4061-AE98-C7258636C7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100" y="4182766"/>
            <a:ext cx="182880" cy="18288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3F213DAE-D9CD-4197-B616-50F8A6F3FD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6148" y="3203314"/>
            <a:ext cx="182880" cy="182880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2B03158-E3E9-48A4-8869-8F6C65820A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6148" y="3858916"/>
            <a:ext cx="182880" cy="182880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E089024-54FE-49FE-BB52-95FB840BC2D9}"/>
              </a:ext>
            </a:extLst>
          </p:cNvPr>
          <p:cNvSpPr txBox="1">
            <a:spLocks/>
          </p:cNvSpPr>
          <p:nvPr/>
        </p:nvSpPr>
        <p:spPr>
          <a:xfrm>
            <a:off x="4788024" y="4406098"/>
            <a:ext cx="4218815" cy="3082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900" b="1" i="1"/>
              <a:t>Note: Cette documentation n’est pas officielle et sert à des fins de discussion seulement</a:t>
            </a:r>
          </a:p>
        </p:txBody>
      </p:sp>
    </p:spTree>
    <p:extLst>
      <p:ext uri="{BB962C8B-B14F-4D97-AF65-F5344CB8AC3E}">
        <p14:creationId xmlns:p14="http://schemas.microsoft.com/office/powerpoint/2010/main" val="42882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Attributs d’authentification</a:t>
            </a:r>
            <a:r>
              <a:rPr lang="en-US" dirty="0"/>
              <a:t> – Mot de passe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1900" dirty="0"/>
              <a:t>Force et assurance (robustesse)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Infalsifiable</a:t>
            </a:r>
            <a:r>
              <a:rPr lang="en-US" sz="1800" dirty="0"/>
              <a:t> </a:t>
            </a:r>
          </a:p>
          <a:p>
            <a:pPr marL="744538" lvl="1" indent="0">
              <a:buNone/>
            </a:pPr>
            <a:r>
              <a:rPr lang="fr-FR" sz="1800" dirty="0"/>
              <a:t>Non exposé aux gens externes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la menace interne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l’interception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en stockage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l’attaque répétée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l’ingénierie sociale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Adopté et reconnu en industrie</a:t>
            </a:r>
            <a:endParaRPr lang="en-US" sz="1800" dirty="0"/>
          </a:p>
          <a:p>
            <a:r>
              <a:rPr lang="fr-CA" sz="1900" dirty="0"/>
              <a:t>Déploiement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coût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 équipement spécial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900" dirty="0"/>
              <a:t>Précision et fiabilité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taux de fausses acceptations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Faible taux faible de faux rejets</a:t>
            </a:r>
            <a:endParaRPr lang="en-US" sz="1800" dirty="0"/>
          </a:p>
          <a:p>
            <a:r>
              <a:rPr lang="fr-CA" sz="1900" dirty="0"/>
              <a:t>Convivialité pour les utilisateurs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effort des utilisateurs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Commodité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Période d’inscription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Possibilité de modification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Utilisation à distance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Aucune incidence sur la vie privée</a:t>
            </a:r>
            <a:endParaRPr lang="en-US" sz="18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2FEE71-F13F-4ABF-9731-8D54D81D3C03}"/>
              </a:ext>
            </a:extLst>
          </p:cNvPr>
          <p:cNvSpPr txBox="1">
            <a:spLocks/>
          </p:cNvSpPr>
          <p:nvPr/>
        </p:nvSpPr>
        <p:spPr>
          <a:xfrm>
            <a:off x="4788024" y="4406098"/>
            <a:ext cx="4218815" cy="308272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900" b="1" i="1"/>
              <a:t>Note: Cette documentation n’est pas officielle et sert à des fins de discussion seulement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BE847D-6E3D-48FA-A25B-6945F2C3725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82" y="3251212"/>
            <a:ext cx="182880" cy="18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EEFB-9C41-4745-87C5-3B0BB095A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650985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58CFD-403B-4933-B5A9-84A4820A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450537"/>
            <a:ext cx="182880" cy="182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3D694278-E011-4B07-9F87-3AABDE39B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2957161"/>
            <a:ext cx="182880" cy="18288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77AEF3E-5116-44B6-A808-BFE7F04E2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940" y="2218525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9952E3E-BF91-43F8-AB5A-41A11D5A234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72000" y="917403"/>
            <a:ext cx="2278767" cy="1147040"/>
            <a:chOff x="5080000" y="1019336"/>
            <a:chExt cx="2531963" cy="1274489"/>
          </a:xfrm>
        </p:grpSpPr>
        <p:pic>
          <p:nvPicPr>
            <p:cNvPr id="9" name="Picture 8" descr="A computer with a blank screen&#10;&#10;Description automatically generated with medium confidence">
              <a:extLst>
                <a:ext uri="{FF2B5EF4-FFF2-40B4-BE49-F238E27FC236}">
                  <a16:creationId xmlns:a16="http://schemas.microsoft.com/office/drawing/2014/main" id="{6935643A-5DD9-4F08-A8C9-7EE4C087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618" y="1019336"/>
              <a:ext cx="1340731" cy="8496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52A161-8175-4CEE-B88E-1E0E3F630470}"/>
                </a:ext>
              </a:extLst>
            </p:cNvPr>
            <p:cNvSpPr txBox="1"/>
            <p:nvPr/>
          </p:nvSpPr>
          <p:spPr>
            <a:xfrm>
              <a:off x="5080000" y="1941947"/>
              <a:ext cx="2531963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 dirty="0"/>
                <a:t>Activation par code QR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6AC06E-7686-4CAD-BF44-D77A6663A1A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Code à usage unique (ou </a:t>
            </a:r>
            <a:r>
              <a:rPr lang="fr-CA" i="1" dirty="0"/>
              <a:t>One-Time </a:t>
            </a:r>
            <a:r>
              <a:rPr lang="fr-CA" i="1" dirty="0" err="1"/>
              <a:t>Password</a:t>
            </a:r>
            <a:r>
              <a:rPr lang="fr-CA" i="1" dirty="0"/>
              <a:t> (OTP)</a:t>
            </a:r>
            <a:r>
              <a:rPr lang="fr-CA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712105-9098-4991-8BD5-68469C4E2E7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0713" y="788677"/>
            <a:ext cx="1645423" cy="1354870"/>
            <a:chOff x="7184270" y="773511"/>
            <a:chExt cx="1828248" cy="1505411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462D94E-24F5-44F9-8EAD-0EF36D165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272" y="773511"/>
              <a:ext cx="1140244" cy="11086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776EE9-F2F6-4C4E-8BCF-C01BE0B2654C}"/>
                </a:ext>
              </a:extLst>
            </p:cNvPr>
            <p:cNvSpPr txBox="1"/>
            <p:nvPr/>
          </p:nvSpPr>
          <p:spPr>
            <a:xfrm>
              <a:off x="7184270" y="1677760"/>
              <a:ext cx="1828248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/>
                <a:t>Site Web avec capacité OTP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896BC2-18F8-4FEC-8AC0-588189F2215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816022" y="917403"/>
            <a:ext cx="1711845" cy="1378565"/>
            <a:chOff x="488639" y="856461"/>
            <a:chExt cx="1902050" cy="1531741"/>
          </a:xfrm>
        </p:grpSpPr>
        <p:pic>
          <p:nvPicPr>
            <p:cNvPr id="5" name="Picture 4" descr="A picture containing text, case, accessory, computer&#10;&#10;Description automatically generated">
              <a:extLst>
                <a:ext uri="{FF2B5EF4-FFF2-40B4-BE49-F238E27FC236}">
                  <a16:creationId xmlns:a16="http://schemas.microsoft.com/office/drawing/2014/main" id="{2407FAB2-2920-40CC-8ED4-041B475E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67" y="856461"/>
              <a:ext cx="942801" cy="9428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52B725-B4DD-4E66-AB35-CDF034FB48EE}"/>
                </a:ext>
              </a:extLst>
            </p:cNvPr>
            <p:cNvSpPr txBox="1"/>
            <p:nvPr/>
          </p:nvSpPr>
          <p:spPr>
            <a:xfrm>
              <a:off x="488639" y="1787039"/>
              <a:ext cx="1902050" cy="60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 dirty="0"/>
                <a:t>Cellulaire synchronisé</a:t>
              </a:r>
            </a:p>
          </p:txBody>
        </p:sp>
      </p:grp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17AC74B-31C9-46A9-9397-0E284D087C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54" y="957129"/>
            <a:ext cx="568261" cy="568261"/>
          </a:xfrm>
          <a:prstGeom prst="rect">
            <a:avLst/>
          </a:prstGeom>
        </p:spPr>
      </p:pic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E96880EB-4616-4327-B89E-394B2DB9C7D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58624" y="878314"/>
            <a:ext cx="2076250" cy="10369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58"/>
              <a:t>Inscription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7D1251-C68D-4017-BE24-ED7103B362C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4339" y="621507"/>
            <a:ext cx="8360129" cy="1755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A66C39-1CEA-4391-BF87-46983684E86A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51183" y="2785307"/>
            <a:ext cx="1645423" cy="1130514"/>
            <a:chOff x="7184270" y="773511"/>
            <a:chExt cx="1828248" cy="1256127"/>
          </a:xfrm>
        </p:grpSpPr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CDA35EDE-3321-4A06-BF17-7EF2334CF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272" y="773511"/>
              <a:ext cx="1140244" cy="110869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C0C56-3DF2-4DEA-BBFE-1ABBAF495AC8}"/>
                </a:ext>
              </a:extLst>
            </p:cNvPr>
            <p:cNvSpPr txBox="1"/>
            <p:nvPr/>
          </p:nvSpPr>
          <p:spPr>
            <a:xfrm>
              <a:off x="7184270" y="1677760"/>
              <a:ext cx="1828248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 dirty="0"/>
                <a:t>OTP actuel prévu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CF2DB8-74BF-49F1-95D6-A8DC076FA1F6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6795254" y="2914032"/>
            <a:ext cx="1753383" cy="1384490"/>
            <a:chOff x="431708" y="856461"/>
            <a:chExt cx="1948203" cy="1538322"/>
          </a:xfrm>
        </p:grpSpPr>
        <p:pic>
          <p:nvPicPr>
            <p:cNvPr id="26" name="Picture 25" descr="A picture containing text, case, accessory, computer&#10;&#10;Description automatically generated">
              <a:extLst>
                <a:ext uri="{FF2B5EF4-FFF2-40B4-BE49-F238E27FC236}">
                  <a16:creationId xmlns:a16="http://schemas.microsoft.com/office/drawing/2014/main" id="{950DBD14-014E-4FC1-AB2F-B630303C7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267" y="856461"/>
              <a:ext cx="942801" cy="94280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582C40-0BD2-48CC-B37A-BD316DF680C0}"/>
                </a:ext>
              </a:extLst>
            </p:cNvPr>
            <p:cNvSpPr txBox="1"/>
            <p:nvPr/>
          </p:nvSpPr>
          <p:spPr>
            <a:xfrm>
              <a:off x="431708" y="1793621"/>
              <a:ext cx="1948203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 dirty="0"/>
                <a:t>Cellulaire synchronisé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0AD371-297E-4F8B-87A0-EE91B4F6DF8A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602471" y="2914032"/>
            <a:ext cx="2278767" cy="1147040"/>
            <a:chOff x="2180126" y="857947"/>
            <a:chExt cx="2531963" cy="1274489"/>
          </a:xfrm>
        </p:grpSpPr>
        <p:pic>
          <p:nvPicPr>
            <p:cNvPr id="29" name="Picture 28" descr="A computer with a blank screen&#10;&#10;Description automatically generated with medium confidence">
              <a:extLst>
                <a:ext uri="{FF2B5EF4-FFF2-40B4-BE49-F238E27FC236}">
                  <a16:creationId xmlns:a16="http://schemas.microsoft.com/office/drawing/2014/main" id="{9D4F2DEE-8440-43D9-8142-F21218961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744" y="857947"/>
              <a:ext cx="1340731" cy="84965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055252-16FC-499C-9EDD-662E793CE33A}"/>
                </a:ext>
              </a:extLst>
            </p:cNvPr>
            <p:cNvSpPr txBox="1"/>
            <p:nvPr/>
          </p:nvSpPr>
          <p:spPr>
            <a:xfrm>
              <a:off x="2180126" y="1780558"/>
              <a:ext cx="2531963" cy="35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 dirty="0"/>
                <a:t>Authentification 2FA</a:t>
              </a:r>
            </a:p>
          </p:txBody>
        </p:sp>
      </p:grp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89FD043B-CD8A-45A1-9710-C3C4B8A88B0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589095" y="2874943"/>
            <a:ext cx="2076250" cy="103691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58"/>
              <a:t>Authentification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1D0593-F15B-4DC7-8D64-1030126F67F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22406" y="2597553"/>
            <a:ext cx="8360129" cy="1755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D2F5E280-35E9-497A-9CD0-CE1812C8FB3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384281" y="3005525"/>
            <a:ext cx="932972" cy="5816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58"/>
              <a:t>OTP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6FAF3C-51B2-4142-A628-B18A2F994E9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166832" y="2973305"/>
            <a:ext cx="11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Mot de passe</a:t>
            </a:r>
          </a:p>
          <a:p>
            <a:pPr algn="ctr"/>
            <a:r>
              <a:rPr lang="fr-CA" sz="1200" dirty="0"/>
              <a:t>+ Code</a:t>
            </a:r>
          </a:p>
        </p:txBody>
      </p:sp>
      <p:pic>
        <p:nvPicPr>
          <p:cNvPr id="39" name="Picture 38" descr="Logo, icon&#10;&#10;Description automatically generated">
            <a:extLst>
              <a:ext uri="{FF2B5EF4-FFF2-40B4-BE49-F238E27FC236}">
                <a16:creationId xmlns:a16="http://schemas.microsoft.com/office/drawing/2014/main" id="{05CB9D53-C709-43B6-AC50-B10927070D3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92" y="2819896"/>
            <a:ext cx="433112" cy="4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2" grpId="0" animBg="1"/>
      <p:bldP spid="33" grpId="0" animBg="1"/>
      <p:bldP spid="3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732D-3E1D-4AD1-BED1-6A1291EE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Attributs d’authentification – Code à usage unique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20378-1D0B-4176-93AE-82933B26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1900" dirty="0"/>
              <a:t>Force et assurance (robustesse)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Infalsifiable</a:t>
            </a:r>
            <a:r>
              <a:rPr lang="en-US" sz="1800" dirty="0"/>
              <a:t> </a:t>
            </a:r>
          </a:p>
          <a:p>
            <a:pPr marL="744538" lvl="1" indent="0">
              <a:buNone/>
            </a:pPr>
            <a:r>
              <a:rPr lang="fr-FR" sz="1800" dirty="0"/>
              <a:t>Non exposé aux gens externes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la menace interne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l’interception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en stockage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contre l’attaque répétée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Protégé de l’ingénierie sociale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Adopté et reconnu en industrie</a:t>
            </a:r>
            <a:endParaRPr lang="en-US" sz="1800" dirty="0"/>
          </a:p>
          <a:p>
            <a:r>
              <a:rPr lang="fr-CA" sz="1900" dirty="0"/>
              <a:t>Déploiement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coût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 équipement spécial</a:t>
            </a: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794A0F-4C81-4BD0-9371-F2C67495E177}"/>
              </a:ext>
            </a:extLst>
          </p:cNvPr>
          <p:cNvSpPr txBox="1">
            <a:spLocks/>
          </p:cNvSpPr>
          <p:nvPr/>
        </p:nvSpPr>
        <p:spPr>
          <a:xfrm>
            <a:off x="4572000" y="768096"/>
            <a:ext cx="4434840" cy="363800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900" dirty="0"/>
              <a:t>Précision et fiabilité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taux de fausses acceptations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Faible taux faible de faux rejets</a:t>
            </a:r>
            <a:endParaRPr lang="en-US" sz="1800" dirty="0"/>
          </a:p>
          <a:p>
            <a:r>
              <a:rPr lang="fr-CA" sz="1900" dirty="0"/>
              <a:t>Convivialité pour les utilisateurs</a:t>
            </a:r>
            <a:endParaRPr lang="en-US" sz="1900" dirty="0"/>
          </a:p>
          <a:p>
            <a:pPr marL="744538" lvl="1" indent="0">
              <a:buNone/>
            </a:pPr>
            <a:r>
              <a:rPr lang="fr-CA" sz="1800" dirty="0"/>
              <a:t>Faible effort des utilisateurs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Commodité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Période d’inscription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Possibilité de modification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Utilisation à distance</a:t>
            </a:r>
            <a:endParaRPr lang="en-US" sz="1800" dirty="0"/>
          </a:p>
          <a:p>
            <a:pPr marL="744538" lvl="1" indent="0">
              <a:buNone/>
            </a:pPr>
            <a:r>
              <a:rPr lang="fr-CA" sz="1800" dirty="0"/>
              <a:t>Aucune incidence sur la vie privée</a:t>
            </a:r>
            <a:endParaRPr lang="en-US" sz="18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12FEE71-F13F-4ABF-9731-8D54D81D3C03}"/>
              </a:ext>
            </a:extLst>
          </p:cNvPr>
          <p:cNvSpPr txBox="1">
            <a:spLocks/>
          </p:cNvSpPr>
          <p:nvPr/>
        </p:nvSpPr>
        <p:spPr>
          <a:xfrm>
            <a:off x="5364088" y="4466172"/>
            <a:ext cx="3642751" cy="2481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Clr>
                <a:srgbClr val="DE4B20"/>
              </a:buClr>
              <a:buSzPct val="75000"/>
              <a:buFont typeface="Wingdings" panose="05000000000000000000" pitchFamily="2" charset="2"/>
              <a:buChar char=""/>
              <a:defRPr sz="2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742936" indent="-285744" algn="l" defTabSz="914382" rtl="0" eaLnBrk="1" latinLnBrk="0" hangingPunct="1">
              <a:spcBef>
                <a:spcPct val="20000"/>
              </a:spcBef>
              <a:buClr>
                <a:srgbClr val="4891BC"/>
              </a:buClr>
              <a:buFont typeface="Arial" panose="020B0604020202020204" pitchFamily="34" charset="0"/>
              <a:buChar char="●"/>
              <a:defRPr sz="20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142977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600168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2057359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rgbClr val="1F2A4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CA" sz="900" b="1" i="1" dirty="0"/>
              <a:t>Note: This documentation is not official and for discussion purposes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9D627-3515-4A98-A22E-7E0D4E0E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04" y="2050761"/>
            <a:ext cx="182880" cy="18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E5E79-13A2-4475-917C-B92F9EF75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150425"/>
            <a:ext cx="182880" cy="18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940B5-C811-4D88-AF4A-E1FF85D94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951097"/>
            <a:ext cx="182880" cy="18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7EEFB-9C41-4745-87C5-3B0BB095A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650985"/>
            <a:ext cx="182880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379AE-3203-41FD-A213-D9161C252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2350873"/>
            <a:ext cx="182880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BE8BE-AAA5-4840-B204-FDC13790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750649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A58CFD-403B-4933-B5A9-84A4820A5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723" y="1450537"/>
            <a:ext cx="182880" cy="182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6E8FC-5320-4183-961A-FB80BBC61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5723" y="4186525"/>
            <a:ext cx="1828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A7502-69AB-4A55-8DEF-FEC2E4376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5723" y="3892474"/>
            <a:ext cx="182880" cy="18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78FD4B-1358-44AE-ADBC-96950C9A21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940" y="1193144"/>
            <a:ext cx="182880" cy="1828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2DD18-4E84-400A-BB92-0B2CA6B3244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98940" y="1522328"/>
            <a:ext cx="182880" cy="182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83D218-0A98-4463-975B-083154C0A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219907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A28C8-D947-4E7F-9CBB-8EF82AD04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547709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E22F45-F03F-4FCD-B1B3-9EC674C0F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2875511"/>
            <a:ext cx="182880" cy="18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81DE89-A34B-4E53-89A3-DCED2D58A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203313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3A3F83-4E46-41BB-9568-70975B1303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531115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1360F6-D9FD-4569-9764-AA882DE51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148" y="3858916"/>
            <a:ext cx="182880" cy="18288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BB57F5-ABCC-477F-ADA2-99F6BE2322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723" y="3245148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Partie 5 – Conseils pour utiliser l’authentification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Pratiques exemplaires pour l’utilisation de mot de passe</a:t>
            </a:r>
          </a:p>
          <a:p>
            <a:r>
              <a:rPr lang="fr-CA"/>
              <a:t>Pratiques exemplaires pour la biométrie</a:t>
            </a:r>
          </a:p>
          <a:p>
            <a:r>
              <a:rPr lang="fr-CA"/>
              <a:t>Pratiques exemplaires pour l’utilisation d’un mot de passe unique</a:t>
            </a:r>
          </a:p>
        </p:txBody>
      </p:sp>
    </p:spTree>
    <p:extLst>
      <p:ext uri="{BB962C8B-B14F-4D97-AF65-F5344CB8AC3E}">
        <p14:creationId xmlns:p14="http://schemas.microsoft.com/office/powerpoint/2010/main" val="8519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D013-50E9-42ED-BCC7-DAB7C3FC9E0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Pratiques exemplaires pour l’utilisation de mots de passe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001E-ED7F-440F-8C38-A6BFC2F7F50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Minimisation de l’effort des utilisateurs et de la fatigue des mots de passe :</a:t>
            </a:r>
          </a:p>
          <a:p>
            <a:pPr lvl="1"/>
            <a:r>
              <a:rPr lang="fr-CA" dirty="0"/>
              <a:t>Ne pas générer ses propres mots de passe</a:t>
            </a:r>
          </a:p>
          <a:p>
            <a:pPr lvl="1"/>
            <a:r>
              <a:rPr lang="fr-CA" dirty="0"/>
              <a:t>Ne pas mémoriser ses mots de passe</a:t>
            </a:r>
          </a:p>
          <a:p>
            <a:r>
              <a:rPr lang="fr-CA" dirty="0"/>
              <a:t>Utilisation d’un gestionnaire de mots de passe de confiance pour :</a:t>
            </a:r>
          </a:p>
          <a:p>
            <a:pPr lvl="1"/>
            <a:r>
              <a:rPr lang="fr-CA" dirty="0"/>
              <a:t>Générer des mots de passe forts et uniques pseudos aléatoires</a:t>
            </a:r>
          </a:p>
          <a:p>
            <a:pPr lvl="1"/>
            <a:r>
              <a:rPr lang="fr-CA" dirty="0"/>
              <a:t>Protéger des mots de passe dans au moins un coffre chiffré</a:t>
            </a:r>
          </a:p>
          <a:p>
            <a:pPr lvl="1"/>
            <a:r>
              <a:rPr lang="fr-CA" dirty="0"/>
              <a:t>Protéger l’accès aux coffres avec une authentification solide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5107-C3C7-4FA5-9EA9-477FA7A7C0A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Pratiques exemplaires pour l’utilisation de mots de passe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5761-021B-4535-AD17-D8735781FF3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Ne pas se connecter à des services à partir de dispositifs non gérés</a:t>
            </a:r>
          </a:p>
          <a:p>
            <a:r>
              <a:rPr lang="fr-CA" dirty="0"/>
              <a:t>Tirer profit des dispositifs de confiance pour l’authentification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39B86-9495-419E-AD5B-8522C10D3F6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83568" y="2628679"/>
            <a:ext cx="2268252" cy="1263369"/>
            <a:chOff x="759520" y="2270942"/>
            <a:chExt cx="2520280" cy="14037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6CDA2B-778C-4201-AB0B-3F23447AC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90085" y="2270942"/>
              <a:ext cx="925409" cy="9254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3B5F70-6E9D-4E00-9387-AA0E68C45FF2}"/>
                </a:ext>
              </a:extLst>
            </p:cNvPr>
            <p:cNvSpPr txBox="1"/>
            <p:nvPr/>
          </p:nvSpPr>
          <p:spPr>
            <a:xfrm>
              <a:off x="759520" y="3073523"/>
              <a:ext cx="2520280" cy="60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 dirty="0"/>
                <a:t>Stockage chiffré:</a:t>
              </a:r>
            </a:p>
            <a:p>
              <a:pPr algn="ctr"/>
              <a:r>
                <a:rPr lang="fr-CA" sz="1458" dirty="0"/>
                <a:t>Accès par biométrie + NIP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312D3E-FA51-40D7-86E1-4FD051B4C20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437874" y="2517889"/>
            <a:ext cx="2268252" cy="1361529"/>
            <a:chOff x="3537232" y="2161876"/>
            <a:chExt cx="2520280" cy="15128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197734-4D9A-436E-91C7-4BD337A02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8538" y="2161876"/>
              <a:ext cx="1457667" cy="109325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6CA5AD-8A7B-4EF8-8F31-A9FBF9196560}"/>
                </a:ext>
              </a:extLst>
            </p:cNvPr>
            <p:cNvSpPr txBox="1"/>
            <p:nvPr/>
          </p:nvSpPr>
          <p:spPr>
            <a:xfrm>
              <a:off x="3537232" y="3073523"/>
              <a:ext cx="2520280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/>
                <a:t>Gestionnaire de mots de passe :</a:t>
              </a:r>
            </a:p>
            <a:p>
              <a:pPr algn="ctr"/>
              <a:r>
                <a:rPr lang="fr-CA" sz="1458"/>
                <a:t>Biométrie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3B974F-A75F-49CC-8EF0-3546033D3BA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192180" y="2226209"/>
            <a:ext cx="2268252" cy="1653210"/>
            <a:chOff x="6880200" y="1823752"/>
            <a:chExt cx="2520280" cy="1836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C25F99-D7CE-46AD-BC54-E5FB6CCD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31670" y="1823752"/>
              <a:ext cx="1417340" cy="141734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BB3C3E-F2B8-4A63-A85C-10CA9E06A664}"/>
                </a:ext>
              </a:extLst>
            </p:cNvPr>
            <p:cNvSpPr txBox="1"/>
            <p:nvPr/>
          </p:nvSpPr>
          <p:spPr>
            <a:xfrm>
              <a:off x="6880200" y="3059490"/>
              <a:ext cx="2520280" cy="601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458"/>
                <a:t>Site Web : Mot de passe +</a:t>
              </a:r>
            </a:p>
            <a:p>
              <a:pPr algn="ctr"/>
              <a:r>
                <a:rPr lang="fr-CA" sz="1458"/>
                <a:t>Deuxième facteur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C00961C-F996-4D1D-81DA-9BCF9D9722D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67924" y="2473972"/>
            <a:ext cx="1166530" cy="74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AEE905A-ADED-468A-9167-502D2AC55F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411877" y="2469703"/>
            <a:ext cx="1166530" cy="74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</p:spTree>
    <p:extLst>
      <p:ext uri="{BB962C8B-B14F-4D97-AF65-F5344CB8AC3E}">
        <p14:creationId xmlns:p14="http://schemas.microsoft.com/office/powerpoint/2010/main" val="1868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A6D6-62DD-4247-A7A2-201165FF05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Pratiques exemplaires pour l’utilisation de la biométrie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E81D-D252-4BA0-9392-B769D1E0F66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Commode pour un usage répété pour :</a:t>
            </a:r>
          </a:p>
          <a:p>
            <a:pPr lvl="1"/>
            <a:r>
              <a:rPr lang="fr-CA"/>
              <a:t>Déverrouiller un téléphone ou un ordinateur portable</a:t>
            </a:r>
          </a:p>
          <a:p>
            <a:pPr lvl="1"/>
            <a:r>
              <a:rPr lang="fr-CA"/>
              <a:t>Accéder à une zone de sécurité dans le milieu de travail</a:t>
            </a:r>
          </a:p>
          <a:p>
            <a:r>
              <a:rPr lang="fr-CA"/>
              <a:t>Utilisation avec un stockage chiffré local</a:t>
            </a:r>
          </a:p>
          <a:p>
            <a:r>
              <a:rPr lang="fr-CA"/>
              <a:t>Utilisation comme second facteur</a:t>
            </a:r>
          </a:p>
        </p:txBody>
      </p:sp>
      <p:pic>
        <p:nvPicPr>
          <p:cNvPr id="5" name="Picture 4" descr="A person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179CA9D-8A71-4B99-8451-35BCFF678F6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3268"/>
            <a:ext cx="2982888" cy="19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/>
              <a:t>Sommaire de la présentation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5A0FE-C887-42BB-B1F7-5B656F3A833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Partie 1 – Identification et authentification</a:t>
            </a:r>
          </a:p>
          <a:p>
            <a:r>
              <a:rPr lang="fr-CA" dirty="0"/>
              <a:t>Partie 2 – Menaces liées à l’authentification</a:t>
            </a:r>
          </a:p>
          <a:p>
            <a:r>
              <a:rPr lang="fr-CA" dirty="0"/>
              <a:t>Partie 3 – Méthodes d’authentification</a:t>
            </a:r>
          </a:p>
          <a:p>
            <a:r>
              <a:rPr lang="fr-CA" dirty="0"/>
              <a:t>Partie 4 – Attributs d’authentification</a:t>
            </a:r>
          </a:p>
          <a:p>
            <a:r>
              <a:rPr lang="fr-CA" dirty="0"/>
              <a:t>Partie 5 – Utilisation de types courants d’authentification</a:t>
            </a:r>
          </a:p>
        </p:txBody>
      </p:sp>
    </p:spTree>
    <p:extLst>
      <p:ext uri="{BB962C8B-B14F-4D97-AF65-F5344CB8AC3E}">
        <p14:creationId xmlns:p14="http://schemas.microsoft.com/office/powerpoint/2010/main" val="6993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6B10-A62B-4278-8BB5-5B6AE7E50AE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Pratiques exemplaires pour OTP logiciel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8A5E-2165-4611-9B54-F7ADA1A5516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Utilisation comme second facteur pour l’authentification</a:t>
            </a:r>
          </a:p>
          <a:p>
            <a:r>
              <a:rPr lang="fr-CA"/>
              <a:t>Utilisation à partir d’un dispositif de confiance</a:t>
            </a:r>
          </a:p>
          <a:p>
            <a:r>
              <a:rPr lang="fr-CA"/>
              <a:t>Mise en œuvre de méthodes de reprise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1BFE5364-AF04-4482-9217-BF5EEF9BABF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6145" y="3004982"/>
            <a:ext cx="1000911" cy="1000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3CCA7-FBC7-40E8-8395-C8805F150B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39" y="2941143"/>
            <a:ext cx="1490190" cy="1064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7F8DD0-145B-439A-9578-E26117DDD1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12087" y="3997508"/>
            <a:ext cx="26570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60" b="1"/>
              <a:t>GoogleOTP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39ED0-E038-4A91-A080-90D3EF697B6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58054" y="3997508"/>
            <a:ext cx="26570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60" b="1"/>
              <a:t>FreeOTP</a:t>
            </a:r>
          </a:p>
        </p:txBody>
      </p:sp>
    </p:spTree>
    <p:extLst>
      <p:ext uri="{BB962C8B-B14F-4D97-AF65-F5344CB8AC3E}">
        <p14:creationId xmlns:p14="http://schemas.microsoft.com/office/powerpoint/2010/main" val="12104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6B10-A62B-4278-8BB5-5B6AE7E50AE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123478"/>
            <a:ext cx="8869680" cy="365760"/>
          </a:xfrm>
        </p:spPr>
        <p:txBody>
          <a:bodyPr/>
          <a:lstStyle/>
          <a:p>
            <a:r>
              <a:rPr lang="fr-CA" dirty="0"/>
              <a:t>Pratiques exemplaires pour OTP physique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8A5E-2165-4611-9B54-F7ADA1A5516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7504" y="515094"/>
            <a:ext cx="8869680" cy="3886200"/>
          </a:xfrm>
        </p:spPr>
        <p:txBody>
          <a:bodyPr/>
          <a:lstStyle/>
          <a:p>
            <a:r>
              <a:rPr lang="fr-CA" dirty="0"/>
              <a:t>Utilisation comme second facteur d’authentification</a:t>
            </a:r>
          </a:p>
          <a:p>
            <a:r>
              <a:rPr lang="fr-CA" dirty="0"/>
              <a:t>Utilisation de dispositifs compatibles avec la norme de sécurité FIDO (</a:t>
            </a:r>
            <a:r>
              <a:rPr lang="fr-CA" i="1" dirty="0" err="1"/>
              <a:t>Fast</a:t>
            </a:r>
            <a:r>
              <a:rPr lang="fr-CA" i="1" dirty="0"/>
              <a:t> ID Online</a:t>
            </a:r>
            <a:r>
              <a:rPr lang="fr-CA" dirty="0"/>
              <a:t>)</a:t>
            </a:r>
          </a:p>
          <a:p>
            <a:r>
              <a:rPr lang="fr-CA" dirty="0"/>
              <a:t>Utilisation de deux dispositifs pour disposer d’une sauvegarde en cas de perte d’un dispositif</a:t>
            </a:r>
          </a:p>
          <a:p>
            <a:r>
              <a:rPr lang="fr-CA" dirty="0"/>
              <a:t>Mise en œuvre d’une stratégie d’intervention, comme cela se ferait pour un laissez-passer de sécurité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0CD096-6E18-4B03-AFFE-0F3495465F7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906525" y="3134953"/>
            <a:ext cx="1889243" cy="1266341"/>
            <a:chOff x="5714482" y="2910916"/>
            <a:chExt cx="3073856" cy="2060375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61EAC51-A4FB-40E6-B6C0-18FC0830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62" y="2910916"/>
              <a:ext cx="1921396" cy="19213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24C4E2-51F8-4A21-ACC6-E9E9E7FD1C97}"/>
                </a:ext>
              </a:extLst>
            </p:cNvPr>
            <p:cNvSpPr txBox="1"/>
            <p:nvPr/>
          </p:nvSpPr>
          <p:spPr>
            <a:xfrm>
              <a:off x="5714482" y="4560922"/>
              <a:ext cx="3073856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800" b="1" dirty="0" err="1"/>
                <a:t>Yubikey</a:t>
              </a:r>
              <a:endParaRPr lang="fr-CA" sz="18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EE2CE-5E59-4A67-86B0-C4A6F72B5A3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471007" y="3363838"/>
            <a:ext cx="2766470" cy="1147307"/>
            <a:chOff x="-36005" y="3083018"/>
            <a:chExt cx="5134533" cy="21293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A72ED0-6749-47CB-9302-EA27F94B16DB}"/>
                </a:ext>
              </a:extLst>
            </p:cNvPr>
            <p:cNvSpPr txBox="1"/>
            <p:nvPr/>
          </p:nvSpPr>
          <p:spPr>
            <a:xfrm>
              <a:off x="-36005" y="4526928"/>
              <a:ext cx="5134533" cy="685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800" b="1" dirty="0"/>
                <a:t>Ensemble Google Titan Key</a:t>
              </a:r>
            </a:p>
          </p:txBody>
        </p: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AEF5E97-15FE-48DF-8E2A-9C6E72B60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956" y="3083018"/>
              <a:ext cx="3004897" cy="1538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85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/>
              <a:t>Résumé :</a:t>
            </a:r>
          </a:p>
          <a:p>
            <a:r>
              <a:rPr lang="fr-CA"/>
              <a:t>Authentification</a:t>
            </a:r>
          </a:p>
          <a:p>
            <a:r>
              <a:rPr lang="fr-CA"/>
              <a:t>Menaces liées à l’authentification</a:t>
            </a:r>
          </a:p>
          <a:p>
            <a:r>
              <a:rPr lang="fr-CA"/>
              <a:t>Méthodes d’authentification</a:t>
            </a:r>
          </a:p>
          <a:p>
            <a:r>
              <a:rPr lang="fr-CA"/>
              <a:t>Attributs d’authentification</a:t>
            </a:r>
          </a:p>
          <a:p>
            <a:r>
              <a:rPr lang="fr-CA"/>
              <a:t>Conseils pour utiliser les méthodes d’authentification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84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Questions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A084C9-289C-4EB0-B1B8-450DED8EE54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760667" y="1285875"/>
            <a:ext cx="3622665" cy="2571750"/>
            <a:chOff x="2702768" y="998257"/>
            <a:chExt cx="3622665" cy="2571750"/>
          </a:xfrm>
        </p:grpSpPr>
        <p:pic>
          <p:nvPicPr>
            <p:cNvPr id="3" name="Pictur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120B4ED-0097-4F80-9318-2FC4B3A8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7458">
              <a:off x="3753683" y="998257"/>
              <a:ext cx="2571750" cy="2571750"/>
            </a:xfrm>
            <a:prstGeom prst="rect">
              <a:avLst/>
            </a:prstGeom>
          </p:spPr>
        </p:pic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6CF07CC-B19E-439F-B766-833E9DF24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5457">
              <a:off x="2702768" y="1423012"/>
              <a:ext cx="1722241" cy="1722241"/>
            </a:xfrm>
            <a:prstGeom prst="rect">
              <a:avLst/>
            </a:prstGeom>
          </p:spPr>
        </p:pic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86E37AA-9A43-4308-BCA0-6B5DE04EA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3667">
              <a:off x="3786690" y="1960112"/>
              <a:ext cx="1223275" cy="1223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55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D9D3D-12F8-4E93-AFD7-A8421FA69C1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Qu’est-ce que l’identification et l’authentification?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28CF-0F8E-498A-AFA7-2DAB8607E21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b="1"/>
              <a:t>Identification</a:t>
            </a:r>
            <a:r>
              <a:rPr lang="fr-CA"/>
              <a:t> signifie de fournir une identification à une entité :</a:t>
            </a:r>
          </a:p>
          <a:p>
            <a:pPr lvl="1"/>
            <a:r>
              <a:rPr lang="fr-CA"/>
              <a:t>Nom d’utilisateur</a:t>
            </a:r>
          </a:p>
          <a:p>
            <a:pPr lvl="1"/>
            <a:r>
              <a:rPr lang="fr-CA"/>
              <a:t>Rôle</a:t>
            </a:r>
          </a:p>
          <a:p>
            <a:pPr lvl="1"/>
            <a:r>
              <a:rPr lang="fr-CA"/>
              <a:t>Numéro d’identification de dispositif</a:t>
            </a:r>
          </a:p>
          <a:p>
            <a:r>
              <a:rPr lang="fr-CA" b="1"/>
              <a:t>Authentification</a:t>
            </a:r>
            <a:r>
              <a:rPr lang="fr-CA"/>
              <a:t> signifie de fournir un niveau d’assurance quant à la précision de l’identification</a:t>
            </a:r>
          </a:p>
          <a:p>
            <a:r>
              <a:rPr lang="fr-CA"/>
              <a:t>Différents scénarios d’authentification offrent différents </a:t>
            </a:r>
            <a:r>
              <a:rPr lang="fr-CA" b="1"/>
              <a:t>niveaux d’assurance</a:t>
            </a:r>
          </a:p>
          <a:p>
            <a:r>
              <a:rPr lang="fr-CA"/>
              <a:t>Le niveau d’assurance nécessaire dépend du degré de </a:t>
            </a:r>
            <a:r>
              <a:rPr lang="fr-CA" b="1"/>
              <a:t>sensibilité des renseignements</a:t>
            </a:r>
            <a:r>
              <a:rPr lang="fr-CA"/>
              <a:t> auxquels une personne accède</a:t>
            </a:r>
          </a:p>
        </p:txBody>
      </p:sp>
    </p:spTree>
    <p:extLst>
      <p:ext uri="{BB962C8B-B14F-4D97-AF65-F5344CB8AC3E}">
        <p14:creationId xmlns:p14="http://schemas.microsoft.com/office/powerpoint/2010/main" val="40536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B10B-EC02-4C3D-8C99-85ED9B6C77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Qu’est-ce qui est soumis à l’authentification?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1F23-4C3B-443B-AD76-73A31760059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Objectifs définis dans la </a:t>
            </a:r>
            <a:r>
              <a:rPr lang="fr-CA" dirty="0">
                <a:hlinkClick r:id="rId5"/>
              </a:rPr>
              <a:t>Directive sur la gestion de l’identité</a:t>
            </a:r>
            <a:r>
              <a:rPr lang="fr-CA" dirty="0"/>
              <a:t> :</a:t>
            </a:r>
          </a:p>
          <a:p>
            <a:pPr lvl="1"/>
            <a:r>
              <a:rPr lang="fr-CA" dirty="0"/>
              <a:t>Gérer l’identité de façon à atténuer les risques pour la sécurité personnelle, organisationnelle et nationale, à protéger </a:t>
            </a:r>
            <a:r>
              <a:rPr lang="fr-CA" b="1" dirty="0"/>
              <a:t>l</a:t>
            </a:r>
            <a:r>
              <a:rPr lang="fr-CA" dirty="0"/>
              <a:t>’</a:t>
            </a:r>
            <a:r>
              <a:rPr lang="fr-CA" b="1" dirty="0"/>
              <a:t>intégrité</a:t>
            </a:r>
            <a:r>
              <a:rPr lang="fr-CA" dirty="0"/>
              <a:t> des programmes et à permettre une prestation de services bien gérés et axés sur le client</a:t>
            </a:r>
          </a:p>
          <a:p>
            <a:pPr lvl="1"/>
            <a:r>
              <a:rPr lang="fr-CA" dirty="0"/>
              <a:t>Gérer les risques en lien avec l’identité de façon uniforme et collaborative à l’échelle du gouvernement du Canada et au sein d’autres compétences et secteurs de l’industrie lorsque la validation de l’identité des </a:t>
            </a:r>
            <a:r>
              <a:rPr lang="fr-CA" b="1" dirty="0"/>
              <a:t>employées</a:t>
            </a:r>
            <a:r>
              <a:rPr lang="fr-CA" dirty="0"/>
              <a:t>, </a:t>
            </a:r>
            <a:r>
              <a:rPr lang="fr-CA" b="1" dirty="0"/>
              <a:t>organisations</a:t>
            </a:r>
            <a:r>
              <a:rPr lang="fr-CA" dirty="0"/>
              <a:t>, </a:t>
            </a:r>
            <a:r>
              <a:rPr lang="fr-CA" b="1" dirty="0"/>
              <a:t>appareils</a:t>
            </a:r>
            <a:r>
              <a:rPr lang="fr-CA" dirty="0"/>
              <a:t> et </a:t>
            </a:r>
            <a:r>
              <a:rPr lang="fr-CA" b="1" dirty="0"/>
              <a:t>individus</a:t>
            </a:r>
            <a:r>
              <a:rPr lang="fr-CA" dirty="0"/>
              <a:t> est nécessaire</a:t>
            </a:r>
          </a:p>
          <a:p>
            <a:pPr lvl="1"/>
            <a:r>
              <a:rPr lang="fr-CA" dirty="0"/>
              <a:t>Gérer de façon efficace les </a:t>
            </a:r>
            <a:r>
              <a:rPr lang="fr-CA" b="1" dirty="0"/>
              <a:t>justificatifs</a:t>
            </a:r>
            <a:r>
              <a:rPr lang="fr-CA" dirty="0"/>
              <a:t>, </a:t>
            </a:r>
            <a:r>
              <a:rPr lang="fr-CA" b="1" dirty="0"/>
              <a:t>authentifier les utilisateurs</a:t>
            </a:r>
            <a:r>
              <a:rPr lang="fr-CA" dirty="0"/>
              <a:t> ou </a:t>
            </a:r>
            <a:r>
              <a:rPr lang="fr-CA" b="1" dirty="0"/>
              <a:t>accepter des identités numériques</a:t>
            </a:r>
            <a:r>
              <a:rPr lang="fr-CA" dirty="0"/>
              <a:t> dignes de confiance pour les besoins de l’administration d’un programme ou de la prestation d’un service interne ou externe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0A9B1-2307-439A-ABA5-3ED1C9FF824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Référence : Directive sur la gestion de l’identité (</a:t>
            </a:r>
            <a:r>
              <a:rPr lang="fr-CA" dirty="0">
                <a:hlinkClick r:id="rId5"/>
              </a:rPr>
              <a:t>https://www.tbs-sct.gc.ca/pol/doc-fra.aspx?id=16577</a:t>
            </a:r>
            <a:r>
              <a:rPr lang="fr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94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Partie 2 – Menaces liées à l’authentification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C47BB-B87B-415F-8930-3DEFBDEE875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Quel est le rôle de l’authentification?</a:t>
            </a:r>
          </a:p>
          <a:p>
            <a:r>
              <a:rPr lang="fr-CA"/>
              <a:t>Qu’arrive-t-il lorsqu’il est impossible de faire confiance à l’authentification?</a:t>
            </a:r>
          </a:p>
        </p:txBody>
      </p:sp>
    </p:spTree>
    <p:extLst>
      <p:ext uri="{BB962C8B-B14F-4D97-AF65-F5344CB8AC3E}">
        <p14:creationId xmlns:p14="http://schemas.microsoft.com/office/powerpoint/2010/main" val="29210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B2B7C-8210-4688-BED3-E52718E3A0A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Fraude commise par hypertrucage par message vocal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80F8B2-64F0-4874-8E72-7DFEC274F0F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Premier </a:t>
            </a:r>
            <a:r>
              <a:rPr lang="fr-CA" dirty="0" err="1"/>
              <a:t>hypertrucage</a:t>
            </a:r>
            <a:r>
              <a:rPr lang="fr-CA" dirty="0"/>
              <a:t> par apprentissage automatique utilisé dans une fraude</a:t>
            </a:r>
          </a:p>
          <a:p>
            <a:r>
              <a:rPr lang="fr-CA" dirty="0"/>
              <a:t>Un chef de la direction s’est fait berner en pensant qu’il parlait au chef de la direction de la société mère</a:t>
            </a:r>
          </a:p>
          <a:p>
            <a:r>
              <a:rPr lang="fr-CA" dirty="0"/>
              <a:t>À la suite des ordres donnés, un transfert de fonds a immédiatement été effectué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B5B2-A1AE-4B46-A9E6-D3D1E5E20205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Source : </a:t>
            </a:r>
            <a:r>
              <a:rPr lang="fr-CA">
                <a:hlinkClick r:id="rId5"/>
              </a:rPr>
              <a:t>https://www.forbes.com/sites/jessedamiani/2019/09/03/a-voice-deepfake-was-used-to-scam-a-ceo-out-of-243000/?sh=7c2bf38c2241</a:t>
            </a:r>
            <a:r>
              <a:rPr lang="fr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7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00D8-BA78-42B3-88A1-1587DCE839E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Exemple de procédé par hypertrucage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0EAE3-B534-4FE5-910B-9DED71EE23A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La voix de Joe a fait l’objet été d’hypertrucage</a:t>
            </a:r>
          </a:p>
          <a:p>
            <a:r>
              <a:rPr lang="fr-CA"/>
              <a:t>L’audioclip démontre les capacités de l’apprentissage automatique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E21A7-8899-485D-A6B7-03B6255DD56A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Source : </a:t>
            </a:r>
            <a:r>
              <a:rPr lang="fr-CA">
                <a:hlinkClick r:id="rId6"/>
              </a:rPr>
              <a:t>https://youtu.be/DWK_iYBl8cA</a:t>
            </a:r>
            <a:r>
              <a:rPr lang="fr-CA"/>
              <a:t> </a:t>
            </a:r>
          </a:p>
        </p:txBody>
      </p:sp>
      <p:pic>
        <p:nvPicPr>
          <p:cNvPr id="7" name="Picture 6" descr="A person wearing headphones and stand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C3F1CB1D-3618-4954-9B1D-46AC58655C5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95" y="1988486"/>
            <a:ext cx="3080210" cy="17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CEB2-21C5-44C5-BFF9-ABCB8D192A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Authentification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D4DB-125B-4312-8C9A-C1524A65204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/>
              <a:t>L’authentification est une opération critique pour les interactions :</a:t>
            </a:r>
          </a:p>
          <a:p>
            <a:pPr lvl="1"/>
            <a:r>
              <a:rPr lang="fr-CA"/>
              <a:t>Entre utilisateurs</a:t>
            </a:r>
          </a:p>
          <a:p>
            <a:pPr lvl="1"/>
            <a:r>
              <a:rPr lang="fr-CA"/>
              <a:t>Entre systèmes et utilisateurs</a:t>
            </a:r>
          </a:p>
          <a:p>
            <a:pPr lvl="1"/>
            <a:r>
              <a:rPr lang="fr-CA"/>
              <a:t>Entre utilisateurs et systèmes</a:t>
            </a:r>
          </a:p>
          <a:p>
            <a:r>
              <a:rPr lang="fr-CA"/>
              <a:t>L’authentification protège :</a:t>
            </a:r>
          </a:p>
          <a:p>
            <a:pPr lvl="1"/>
            <a:r>
              <a:rPr lang="fr-CA"/>
              <a:t>Vie privée</a:t>
            </a:r>
          </a:p>
          <a:p>
            <a:pPr lvl="1"/>
            <a:r>
              <a:rPr lang="fr-CA"/>
              <a:t>Confidentialité</a:t>
            </a:r>
          </a:p>
          <a:p>
            <a:pPr lvl="1"/>
            <a:r>
              <a:rPr lang="fr-CA"/>
              <a:t>Intégrité</a:t>
            </a:r>
          </a:p>
          <a:p>
            <a:pPr lvl="1"/>
            <a:r>
              <a:rPr lang="fr-CA"/>
              <a:t>Authenticité</a:t>
            </a:r>
          </a:p>
          <a:p>
            <a:pPr lvl="1"/>
            <a:r>
              <a:rPr lang="fr-CA"/>
              <a:t>Disponibilité</a:t>
            </a:r>
          </a:p>
          <a:p>
            <a:pPr lvl="1"/>
            <a:r>
              <a:rPr lang="fr-CA"/>
              <a:t>Non-répudiation</a:t>
            </a:r>
          </a:p>
        </p:txBody>
      </p:sp>
    </p:spTree>
    <p:extLst>
      <p:ext uri="{BB962C8B-B14F-4D97-AF65-F5344CB8AC3E}">
        <p14:creationId xmlns:p14="http://schemas.microsoft.com/office/powerpoint/2010/main" val="5190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canadian-centre-for-cyber-security-powerpoint-template-no-url-e-1">
  <a:themeElements>
    <a:clrScheme name="Custom 2">
      <a:dk1>
        <a:srgbClr val="000000"/>
      </a:dk1>
      <a:lt1>
        <a:srgbClr val="FFFFFF"/>
      </a:lt1>
      <a:dk2>
        <a:srgbClr val="1F2A44"/>
      </a:dk2>
      <a:lt2>
        <a:srgbClr val="DFE1DF"/>
      </a:lt2>
      <a:accent1>
        <a:srgbClr val="4891BC"/>
      </a:accent1>
      <a:accent2>
        <a:srgbClr val="DE4B20"/>
      </a:accent2>
      <a:accent3>
        <a:srgbClr val="2D2929"/>
      </a:accent3>
      <a:accent4>
        <a:srgbClr val="1F2A44"/>
      </a:accent4>
      <a:accent5>
        <a:srgbClr val="DFE1DF"/>
      </a:accent5>
      <a:accent6>
        <a:srgbClr val="FFFFFF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adian-centre-for-cyber-security-powerpoint-template-no-url-e" id="{9CC036A7-D385-4317-9B53-FD1852FDA44C}" vid="{8CC2D4EA-1F83-4810-A4FB-AFD9DBAE8D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2018</Words>
  <Application>Microsoft Office PowerPoint</Application>
  <PresentationFormat>On-screen Show (16:9)</PresentationFormat>
  <Paragraphs>359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Helvetica</vt:lpstr>
      <vt:lpstr>Rajdhani</vt:lpstr>
      <vt:lpstr>Roboto Condensed</vt:lpstr>
      <vt:lpstr>Wingdings</vt:lpstr>
      <vt:lpstr>canadian-centre-for-cyber-security-powerpoint-template-no-url-e-1</vt:lpstr>
      <vt:lpstr>PowerPoint Presentation</vt:lpstr>
      <vt:lpstr>Sommaire de la présentation</vt:lpstr>
      <vt:lpstr>Sommaire de la présentation</vt:lpstr>
      <vt:lpstr>Qu’est-ce que l’identification et l’authentification?</vt:lpstr>
      <vt:lpstr>Qu’est-ce qui est soumis à l’authentification?</vt:lpstr>
      <vt:lpstr>Partie 2 – Menaces liées à l’authentification</vt:lpstr>
      <vt:lpstr>Fraude commise par hypertrucage par message vocal</vt:lpstr>
      <vt:lpstr>Exemple de procédé par hypertrucage</vt:lpstr>
      <vt:lpstr>Authentification</vt:lpstr>
      <vt:lpstr>Défis liés à l’authentification</vt:lpstr>
      <vt:lpstr>Partie 3 – Méthodes d’authentification</vt:lpstr>
      <vt:lpstr>Méthodes d’identification et d’authentification</vt:lpstr>
      <vt:lpstr>Composants d’un procédé d’authentification</vt:lpstr>
      <vt:lpstr>Authentification multifacteur (ou Multiple-Factor Authentication (MFA/2FA))</vt:lpstr>
      <vt:lpstr>Authentification multifacteur</vt:lpstr>
      <vt:lpstr>Authentification multifacteur</vt:lpstr>
      <vt:lpstr>Authentification multifacteur</vt:lpstr>
      <vt:lpstr>Partie 4 – Attributs d’authentification</vt:lpstr>
      <vt:lpstr>Attributs d’authentification</vt:lpstr>
      <vt:lpstr>Attributs d’authentification – Signature</vt:lpstr>
      <vt:lpstr>Attributs d’authentification – Puce et NIP</vt:lpstr>
      <vt:lpstr>Attributs d’authentification – Scan de l’iris</vt:lpstr>
      <vt:lpstr>Attributs d’authentification – Mot de passe</vt:lpstr>
      <vt:lpstr>Code à usage unique (ou One-Time Password (OTP))</vt:lpstr>
      <vt:lpstr>Attributs d’authentification – Code à usage unique</vt:lpstr>
      <vt:lpstr>Partie 5 – Conseils pour utiliser l’authentification</vt:lpstr>
      <vt:lpstr>Pratiques exemplaires pour l’utilisation de mots de passe</vt:lpstr>
      <vt:lpstr>Pratiques exemplaires pour l’utilisation de mots de passe</vt:lpstr>
      <vt:lpstr>Pratiques exemplaires pour l’utilisation de la biométrie</vt:lpstr>
      <vt:lpstr>Pratiques exemplaires pour OTP logiciel</vt:lpstr>
      <vt:lpstr>Pratiques exemplaires pour OTP physique</vt:lpstr>
      <vt:lpstr>Conclusion</vt:lpstr>
      <vt:lpstr>Questions</vt:lpstr>
    </vt:vector>
  </TitlesOfParts>
  <Company>CSE - Canadian Centre for Cyber Security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155 -Renforcer l'authentification</dc:title>
  <dc:subject>Identification et authentification</dc:subject>
  <dc:creator>Jonathan.Joynt@cyber.gc.ca;Steve.Vaillancourt@cyber.gc.ca</dc:creator>
  <cp:keywords>cybersécurité, mots de passe, code à usage unique, biométrie</cp:keywords>
  <cp:lastModifiedBy>Vaillancourt, Steve M.</cp:lastModifiedBy>
  <cp:revision>32</cp:revision>
  <dcterms:created xsi:type="dcterms:W3CDTF">2018-10-23T14:28:51Z</dcterms:created>
  <dcterms:modified xsi:type="dcterms:W3CDTF">2021-09-27T17:55:26Z</dcterms:modified>
  <cp:category>Cyber Security Stream</cp:category>
  <cp:contentStatus>Complete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dd2c6e0-f1e3-4cf2-bd0b-256ab4cff3af_Enabled">
    <vt:lpwstr>true</vt:lpwstr>
  </property>
  <property fmtid="{D5CDD505-2E9C-101B-9397-08002B2CF9AE}" pid="3" name="MSIP_Label_4dd2c6e0-f1e3-4cf2-bd0b-256ab4cff3af_SetDate">
    <vt:lpwstr>2021-09-27T17:55:26Z</vt:lpwstr>
  </property>
  <property fmtid="{D5CDD505-2E9C-101B-9397-08002B2CF9AE}" pid="4" name="MSIP_Label_4dd2c6e0-f1e3-4cf2-bd0b-256ab4cff3af_Method">
    <vt:lpwstr>Privileged</vt:lpwstr>
  </property>
  <property fmtid="{D5CDD505-2E9C-101B-9397-08002B2CF9AE}" pid="5" name="MSIP_Label_4dd2c6e0-f1e3-4cf2-bd0b-256ab4cff3af_Name">
    <vt:lpwstr>UNCLASSIFIED</vt:lpwstr>
  </property>
  <property fmtid="{D5CDD505-2E9C-101B-9397-08002B2CF9AE}" pid="6" name="MSIP_Label_4dd2c6e0-f1e3-4cf2-bd0b-256ab4cff3af_SiteId">
    <vt:lpwstr>da9cbe40-ec1e-4997-afb3-17d87574571a</vt:lpwstr>
  </property>
  <property fmtid="{D5CDD505-2E9C-101B-9397-08002B2CF9AE}" pid="7" name="MSIP_Label_4dd2c6e0-f1e3-4cf2-bd0b-256ab4cff3af_ActionId">
    <vt:lpwstr>5f17632b-752e-4c43-93dd-9e6123e7880e</vt:lpwstr>
  </property>
  <property fmtid="{D5CDD505-2E9C-101B-9397-08002B2CF9AE}" pid="8" name="MSIP_Label_4dd2c6e0-f1e3-4cf2-bd0b-256ab4cff3af_ContentBits">
    <vt:lpwstr>1</vt:lpwstr>
  </property>
</Properties>
</file>