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0"/>
  </p:notesMasterIdLst>
  <p:handoutMasterIdLst>
    <p:handoutMasterId r:id="rId31"/>
  </p:handoutMasterIdLst>
  <p:sldIdLst>
    <p:sldId id="299" r:id="rId2"/>
    <p:sldId id="256" r:id="rId3"/>
    <p:sldId id="361" r:id="rId4"/>
    <p:sldId id="323" r:id="rId5"/>
    <p:sldId id="342" r:id="rId6"/>
    <p:sldId id="307" r:id="rId7"/>
    <p:sldId id="331" r:id="rId8"/>
    <p:sldId id="366" r:id="rId9"/>
    <p:sldId id="318" r:id="rId10"/>
    <p:sldId id="304" r:id="rId11"/>
    <p:sldId id="312" r:id="rId12"/>
    <p:sldId id="329" r:id="rId13"/>
    <p:sldId id="335" r:id="rId14"/>
    <p:sldId id="520" r:id="rId15"/>
    <p:sldId id="521" r:id="rId16"/>
    <p:sldId id="338" r:id="rId17"/>
    <p:sldId id="336" r:id="rId18"/>
    <p:sldId id="328" r:id="rId19"/>
    <p:sldId id="324" r:id="rId20"/>
    <p:sldId id="305" r:id="rId21"/>
    <p:sldId id="339" r:id="rId22"/>
    <p:sldId id="522" r:id="rId23"/>
    <p:sldId id="327" r:id="rId24"/>
    <p:sldId id="322" r:id="rId25"/>
    <p:sldId id="306" r:id="rId26"/>
    <p:sldId id="319" r:id="rId27"/>
    <p:sldId id="315" r:id="rId28"/>
    <p:sldId id="367" r:id="rId2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02" autoAdjust="0"/>
    <p:restoredTop sz="63572" autoAdjust="0"/>
  </p:normalViewPr>
  <p:slideViewPr>
    <p:cSldViewPr snapToObjects="1" showGuides="1">
      <p:cViewPr varScale="1">
        <p:scale>
          <a:sx n="66" d="100"/>
          <a:sy n="66" d="100"/>
        </p:scale>
        <p:origin x="84" y="204"/>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8/2/2022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8/2/2022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6.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 Updates: Replace </a:t>
            </a:r>
            <a:r>
              <a:rPr lang="fr-CA" b="1" i="1" noProof="0" dirty="0" err="1">
                <a:solidFill>
                  <a:srgbClr val="0070C0"/>
                </a:solidFill>
              </a:rPr>
              <a:t>names</a:t>
            </a:r>
            <a:r>
              <a:rPr lang="fr-CA" b="1" i="1" noProof="0" dirty="0">
                <a:solidFill>
                  <a:srgbClr val="0070C0"/>
                </a:solidFill>
              </a:rPr>
              <a:t>, </a:t>
            </a:r>
            <a:r>
              <a:rPr lang="fr-CA" b="1" i="1" noProof="0" dirty="0" err="1">
                <a:solidFill>
                  <a:srgbClr val="0070C0"/>
                </a:solidFill>
              </a:rPr>
              <a:t>intros</a:t>
            </a:r>
            <a:r>
              <a:rPr lang="fr-CA" b="1" i="1" noProof="0" dirty="0">
                <a:solidFill>
                  <a:srgbClr val="0070C0"/>
                </a:solidFill>
              </a:rPr>
              <a:t>, </a:t>
            </a:r>
            <a:r>
              <a:rPr lang="fr-CA" b="1" i="1" noProof="0" dirty="0" err="1">
                <a:solidFill>
                  <a:srgbClr val="0070C0"/>
                </a:solidFill>
              </a:rPr>
              <a:t>Confirm</a:t>
            </a:r>
            <a:r>
              <a:rPr lang="fr-CA" b="1" i="1" noProof="0" dirty="0">
                <a:solidFill>
                  <a:srgbClr val="0070C0"/>
                </a:solidFill>
              </a:rPr>
              <a:t> Elder</a:t>
            </a:r>
          </a:p>
          <a:p>
            <a:endParaRPr lang="fr-CA" b="1" noProof="0" dirty="0"/>
          </a:p>
          <a:p>
            <a:r>
              <a:rPr lang="fr-CA" b="1" noProof="0" dirty="0"/>
              <a:t>15 mins </a:t>
            </a:r>
            <a:r>
              <a:rPr lang="fr-CA" b="1" noProof="0" dirty="0" err="1"/>
              <a:t>before</a:t>
            </a:r>
            <a:r>
              <a:rPr lang="fr-CA" b="1" noProof="0" dirty="0"/>
              <a:t> the start</a:t>
            </a:r>
            <a:r>
              <a:rPr lang="fr-CA" b="0" noProof="0" dirty="0"/>
              <a:t>, the </a:t>
            </a:r>
            <a:r>
              <a:rPr lang="fr-CA" noProof="0" dirty="0"/>
              <a:t>Elder and main leads</a:t>
            </a:r>
            <a:r>
              <a:rPr lang="fr-CA" baseline="0" noProof="0" dirty="0"/>
              <a:t> </a:t>
            </a:r>
            <a:r>
              <a:rPr lang="fr-CA" noProof="0" dirty="0"/>
              <a:t>go </a:t>
            </a:r>
            <a:r>
              <a:rPr lang="fr-CA" noProof="0" dirty="0" err="1"/>
              <a:t>into</a:t>
            </a:r>
            <a:r>
              <a:rPr lang="fr-CA" noProof="0" dirty="0"/>
              <a:t> a </a:t>
            </a:r>
            <a:r>
              <a:rPr lang="fr-CA" noProof="0" dirty="0" err="1"/>
              <a:t>private</a:t>
            </a:r>
            <a:r>
              <a:rPr lang="fr-CA" noProof="0" dirty="0"/>
              <a:t> room, and have a </a:t>
            </a:r>
            <a:r>
              <a:rPr lang="fr-CA" noProof="0" dirty="0" err="1"/>
              <a:t>private</a:t>
            </a:r>
            <a:r>
              <a:rPr lang="fr-CA" noProof="0" dirty="0"/>
              <a:t> conversation </a:t>
            </a:r>
            <a:r>
              <a:rPr lang="fr-CA" noProof="0" dirty="0" err="1"/>
              <a:t>with</a:t>
            </a:r>
            <a:r>
              <a:rPr lang="fr-CA" noProof="0" dirty="0"/>
              <a:t> the Elder</a:t>
            </a:r>
          </a:p>
          <a:p>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noProof="0" dirty="0" err="1"/>
              <a:t>Before</a:t>
            </a:r>
            <a:r>
              <a:rPr lang="fr-CA" b="1" noProof="0"/>
              <a:t> sharing the screen…</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Start the </a:t>
            </a:r>
            <a:r>
              <a:rPr lang="fr-CA" noProof="0" dirty="0" err="1"/>
              <a:t>recording</a:t>
            </a:r>
            <a:endParaRPr lang="fr-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Say</a:t>
            </a:r>
            <a:r>
              <a:rPr lang="fr-CA" baseline="0" noProof="0" dirty="0"/>
              <a:t> hi to </a:t>
            </a:r>
            <a:r>
              <a:rPr lang="fr-CA" baseline="0" noProof="0" dirty="0" err="1"/>
              <a:t>everyone</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a:t>Land acknowledgement </a:t>
            </a:r>
            <a:r>
              <a:rPr lang="en-CA" b="1" noProof="0" dirty="0"/>
              <a:t>(may need to be updated)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kern="1200" dirty="0">
                <a:solidFill>
                  <a:schemeClr val="tx1"/>
                </a:solidFill>
                <a:effectLst/>
                <a:latin typeface="+mn-lt"/>
                <a:ea typeface="+mn-ea"/>
                <a:cs typeface="+mn-cs"/>
              </a:rPr>
              <a:t>First, I would like to acknowledge that I am transmitting to you from the traditional Territory of the </a:t>
            </a:r>
            <a:r>
              <a:rPr lang="en-CA" sz="1200" i="1" kern="1200" dirty="0" err="1">
                <a:solidFill>
                  <a:schemeClr val="tx1"/>
                </a:solidFill>
                <a:effectLst/>
                <a:latin typeface="+mn-lt"/>
                <a:ea typeface="+mn-ea"/>
                <a:cs typeface="+mn-cs"/>
              </a:rPr>
              <a:t>Anishnaabe</a:t>
            </a:r>
            <a:r>
              <a:rPr lang="en-CA" sz="1200" i="1" kern="1200" dirty="0">
                <a:solidFill>
                  <a:schemeClr val="tx1"/>
                </a:solidFill>
                <a:effectLst/>
                <a:latin typeface="+mn-lt"/>
                <a:ea typeface="+mn-ea"/>
                <a:cs typeface="+mn-cs"/>
              </a:rPr>
              <a:t> Algonquin People; in the NCR.</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a:t>Introduce</a:t>
            </a:r>
            <a:r>
              <a:rPr lang="fr-CA" noProof="0" dirty="0"/>
              <a:t> the Elder </a:t>
            </a:r>
            <a:r>
              <a:rPr lang="fr-CA" b="1" noProof="0" dirty="0"/>
              <a:t>(have the intro </a:t>
            </a:r>
            <a:r>
              <a:rPr lang="fr-CA" b="1" noProof="0" dirty="0" err="1"/>
              <a:t>ready</a:t>
            </a:r>
            <a:r>
              <a:rPr lang="fr-CA" b="1" noProof="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t>Have the Elder </a:t>
            </a:r>
            <a:r>
              <a:rPr lang="fr-CA" noProof="0" dirty="0" err="1"/>
              <a:t>share</a:t>
            </a:r>
            <a:r>
              <a:rPr lang="fr-CA" baseline="0" noProof="0" dirty="0"/>
              <a:t> the </a:t>
            </a:r>
            <a:r>
              <a:rPr lang="fr-CA" baseline="0" noProof="0" dirty="0" err="1"/>
              <a:t>opening</a:t>
            </a:r>
            <a:r>
              <a:rPr lang="fr-CA" baseline="0" noProof="0" dirty="0"/>
              <a:t> </a:t>
            </a:r>
            <a:r>
              <a:rPr lang="fr-CA" baseline="0" noProof="0" dirty="0" err="1"/>
              <a:t>prayers</a:t>
            </a:r>
            <a:r>
              <a:rPr lang="fr-CA" baseline="0" noProof="0" dirty="0"/>
              <a:t> to </a:t>
            </a:r>
            <a:r>
              <a:rPr lang="fr-CA" baseline="0" noProof="0" dirty="0" err="1"/>
              <a:t>send</a:t>
            </a:r>
            <a:r>
              <a:rPr lang="fr-CA" baseline="0" noProof="0" dirty="0"/>
              <a:t> us in a good </a:t>
            </a:r>
            <a:r>
              <a:rPr lang="fr-CA" baseline="0" noProof="0" dirty="0" err="1"/>
              <a:t>way</a:t>
            </a:r>
            <a:endParaRPr lang="fr-CA"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err="1"/>
              <a:t>Thank</a:t>
            </a:r>
            <a:r>
              <a:rPr lang="fr-CA" baseline="0" noProof="0" dirty="0"/>
              <a:t> the Elder for </a:t>
            </a:r>
            <a:r>
              <a:rPr lang="fr-CA" baseline="0" noProof="0" dirty="0" err="1"/>
              <a:t>their</a:t>
            </a:r>
            <a:r>
              <a:rPr lang="fr-CA" baseline="0" noProof="0" dirty="0"/>
              <a:t> </a:t>
            </a:r>
            <a:r>
              <a:rPr lang="fr-CA" baseline="0" noProof="0" dirty="0" err="1"/>
              <a:t>presence</a:t>
            </a:r>
            <a:endParaRPr lang="fr-CA" noProof="0" dirty="0"/>
          </a:p>
          <a:p>
            <a:pPr marL="0" indent="0">
              <a:buFont typeface="Arial" panose="020B0604020202020204" pitchFamily="34" charset="0"/>
              <a:buNone/>
            </a:pPr>
            <a:endParaRPr lang="en-US" noProof="0" dirty="0"/>
          </a:p>
          <a:p>
            <a:pPr marL="0" indent="0">
              <a:buFont typeface="Arial" panose="020B0604020202020204" pitchFamily="34" charset="0"/>
              <a:buNone/>
            </a:pPr>
            <a:r>
              <a:rPr lang="en-US" noProof="0" dirty="0"/>
              <a:t>: Instructions…</a:t>
            </a: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Webcams are</a:t>
            </a:r>
            <a:r>
              <a:rPr lang="en-CA" baseline="0" noProof="0" dirty="0"/>
              <a:t> welcome, please avoid eating while your webcam is open</a:t>
            </a:r>
          </a:p>
          <a:p>
            <a:r>
              <a:rPr lang="en-CA" noProof="0" dirty="0"/>
              <a:t>Remember logging off from VPN to have a better experience</a:t>
            </a:r>
          </a:p>
          <a:p>
            <a:r>
              <a:rPr lang="en-CA" noProof="0" dirty="0"/>
              <a:t>Sessions are recorded:</a:t>
            </a:r>
          </a:p>
          <a:p>
            <a:pPr marL="171450" lvl="0" indent="-171450">
              <a:buFont typeface="Arial" panose="020B0604020202020204" pitchFamily="34" charset="0"/>
              <a:buChar char="•"/>
            </a:pPr>
            <a:r>
              <a:rPr lang="en-CA" noProof="0" dirty="0"/>
              <a:t>Be assured, if ever there is something sensitive recorded, at the petition 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lvl="0" indent="0">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weekly sessions are roughly  like… (refer to the slide)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671922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1" dirty="0"/>
              <a:t>:</a:t>
            </a:r>
            <a:endParaRPr lang="en-US" i="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t>
            </a:r>
            <a:r>
              <a:rPr lang="en-US" sz="18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ISC.</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aimed to all public servants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indent="-171450">
              <a:buFont typeface="Arial" panose="020B0604020202020204" pitchFamily="34" charset="0"/>
              <a:buChar cha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the end of the sessions,</a:t>
            </a:r>
          </a:p>
          <a:p>
            <a:r>
              <a:rPr lang="fr-CA" b="0" dirty="0" err="1"/>
              <a:t>These</a:t>
            </a:r>
            <a:r>
              <a:rPr lang="fr-CA" b="0" dirty="0"/>
              <a:t> </a:t>
            </a:r>
            <a:r>
              <a:rPr lang="fr-CA" b="0" dirty="0" err="1"/>
              <a:t>two</a:t>
            </a:r>
            <a:r>
              <a:rPr lang="fr-CA" b="0" dirty="0"/>
              <a:t>, the </a:t>
            </a:r>
            <a:r>
              <a:rPr lang="fr-CA" b="0" dirty="0" err="1"/>
              <a:t>sub</a:t>
            </a:r>
            <a:r>
              <a:rPr lang="fr-CA" b="0" dirty="0"/>
              <a:t>-group and the debrief, </a:t>
            </a:r>
            <a:r>
              <a:rPr lang="fr-CA" b="0" dirty="0" err="1"/>
              <a:t>likely</a:t>
            </a:r>
            <a:r>
              <a:rPr lang="fr-CA" b="0" dirty="0"/>
              <a:t>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a:t>
            </a:r>
            <a:r>
              <a:rPr lang="fr-CA" b="0" dirty="0" err="1"/>
              <a:t>they</a:t>
            </a:r>
            <a:r>
              <a:rPr lang="fr-CA" b="0" dirty="0"/>
              <a:t>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To mention the </a:t>
            </a:r>
            <a:r>
              <a:rPr lang="fr-FR" dirty="0" err="1"/>
              <a:t>following</a:t>
            </a:r>
            <a:r>
              <a:rPr lang="fr-FR" dirty="0"/>
              <a:t> in French:</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a:t>
            </a:r>
            <a:r>
              <a:rPr lang="fr-FR" dirty="0" err="1"/>
              <a:t>GCTools</a:t>
            </a:r>
            <a:r>
              <a:rPr lang="fr-FR" dirty="0"/>
              <a:t> (ou donner des dates précises, si disponible). »</a:t>
            </a:r>
            <a:endParaRPr lang="en-US" b="1" i="1" baseline="0" dirty="0"/>
          </a:p>
          <a:p>
            <a:endParaRPr lang="en-US" baseline="0" dirty="0"/>
          </a:p>
          <a:p>
            <a:r>
              <a:rPr lang="en-US" baseline="0" dirty="0"/>
              <a:t>As with all </a:t>
            </a:r>
            <a:r>
              <a:rPr lang="en-US" baseline="0" dirty="0" err="1"/>
              <a:t>GoC</a:t>
            </a:r>
            <a:r>
              <a:rPr lang="en-US" baseline="0" dirty="0"/>
              <a:t> sessions, please feel free to use the language of your choice to ask questions or participate in the discussion. This program will be conducted mainly in English</a:t>
            </a:r>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You all </a:t>
            </a:r>
            <a:r>
              <a:rPr lang="fr-CA" b="0" dirty="0" err="1"/>
              <a:t>received</a:t>
            </a:r>
            <a:r>
              <a:rPr lang="fr-CA" b="0" dirty="0"/>
              <a:t> an email last </a:t>
            </a:r>
            <a:r>
              <a:rPr lang="fr-CA" b="0" dirty="0" err="1"/>
              <a:t>week</a:t>
            </a:r>
            <a:r>
              <a:rPr lang="fr-CA" b="0" dirty="0"/>
              <a:t> </a:t>
            </a:r>
            <a:r>
              <a:rPr lang="fr-CA" b="0" dirty="0" err="1"/>
              <a:t>containing</a:t>
            </a:r>
            <a:r>
              <a:rPr lang="fr-CA" b="0" dirty="0"/>
              <a:t> </a:t>
            </a:r>
            <a:r>
              <a:rPr lang="fr-CA" b="0" dirty="0" err="1"/>
              <a:t>your</a:t>
            </a:r>
            <a:r>
              <a:rPr lang="fr-CA" b="0" dirty="0"/>
              <a:t> Buddy System </a:t>
            </a:r>
            <a:r>
              <a:rPr lang="fr-CA" b="0" dirty="0" err="1"/>
              <a:t>number</a:t>
            </a:r>
            <a:r>
              <a:rPr lang="fr-CA" b="0" dirty="0"/>
              <a:t>, in case </a:t>
            </a:r>
            <a:r>
              <a:rPr lang="fr-CA" b="0" dirty="0" err="1"/>
              <a:t>you</a:t>
            </a:r>
            <a:r>
              <a:rPr lang="fr-CA" b="0" dirty="0"/>
              <a:t> </a:t>
            </a:r>
            <a:r>
              <a:rPr lang="fr-CA" b="0" dirty="0" err="1"/>
              <a:t>need</a:t>
            </a:r>
            <a:r>
              <a:rPr lang="fr-CA" b="0" dirty="0"/>
              <a:t> to </a:t>
            </a:r>
            <a:r>
              <a:rPr lang="fr-CA" b="0" dirty="0" err="1"/>
              <a:t>consult</a:t>
            </a:r>
            <a:r>
              <a:rPr lang="fr-CA" b="0" dirty="0"/>
              <a:t>, in the chat </a:t>
            </a:r>
            <a:r>
              <a:rPr lang="fr-CA" b="0" dirty="0" err="1"/>
              <a:t>is</a:t>
            </a:r>
            <a:r>
              <a:rPr lang="fr-CA" b="0" dirty="0"/>
              <a:t> a </a:t>
            </a:r>
            <a:r>
              <a:rPr lang="fr-CA" b="0" dirty="0" err="1"/>
              <a:t>link</a:t>
            </a:r>
            <a:r>
              <a:rPr lang="fr-CA" b="0" dirty="0"/>
              <a:t> to the Buddy System file, once </a:t>
            </a:r>
            <a:r>
              <a:rPr lang="fr-CA" b="0" dirty="0" err="1"/>
              <a:t>opened</a:t>
            </a:r>
            <a:r>
              <a:rPr lang="fr-CA" b="0" dirty="0"/>
              <a:t>, </a:t>
            </a:r>
            <a:r>
              <a:rPr lang="fr-CA" b="0" dirty="0" err="1"/>
              <a:t>press</a:t>
            </a:r>
            <a:r>
              <a:rPr lang="fr-CA" b="0" dirty="0"/>
              <a:t> « </a:t>
            </a:r>
            <a:r>
              <a:rPr lang="fr-CA" b="0" dirty="0" err="1"/>
              <a:t>ctl</a:t>
            </a:r>
            <a:r>
              <a:rPr lang="fr-CA" b="0" dirty="0"/>
              <a:t> – f » and enter </a:t>
            </a:r>
            <a:r>
              <a:rPr lang="fr-CA" b="0" dirty="0" err="1"/>
              <a:t>your</a:t>
            </a:r>
            <a:r>
              <a:rPr lang="fr-CA" b="0" dirty="0"/>
              <a:t> </a:t>
            </a:r>
            <a:r>
              <a:rPr lang="fr-CA" b="0" dirty="0" err="1"/>
              <a:t>name</a:t>
            </a:r>
            <a:r>
              <a:rPr lang="fr-CA" b="0" dirty="0"/>
              <a:t> or last </a:t>
            </a:r>
            <a:r>
              <a:rPr lang="fr-CA" b="0" dirty="0" err="1"/>
              <a:t>name</a:t>
            </a:r>
            <a:r>
              <a:rPr lang="fr-CA" b="0" dirty="0"/>
              <a:t> to </a:t>
            </a:r>
            <a:r>
              <a:rPr lang="fr-CA" b="0" dirty="0" err="1"/>
              <a:t>find</a:t>
            </a:r>
            <a:r>
              <a:rPr lang="fr-CA" b="0" dirty="0"/>
              <a:t> </a:t>
            </a:r>
            <a:r>
              <a:rPr lang="fr-CA" b="0" dirty="0" err="1"/>
              <a:t>your</a:t>
            </a:r>
            <a:r>
              <a:rPr lang="fr-CA" b="0" dirty="0"/>
              <a:t> </a:t>
            </a:r>
            <a:r>
              <a:rPr lang="fr-CA" b="0" dirty="0" err="1"/>
              <a:t>buddies</a:t>
            </a:r>
            <a:r>
              <a:rPr lang="fr-CA" b="0" dirty="0"/>
              <a:t> and a </a:t>
            </a:r>
            <a:r>
              <a:rPr lang="fr-CA" b="0" dirty="0" err="1"/>
              <a:t>number</a:t>
            </a:r>
            <a:r>
              <a:rPr lang="fr-CA" b="0" dirty="0"/>
              <a:t> to </a:t>
            </a:r>
            <a:r>
              <a:rPr lang="fr-CA" b="0" dirty="0" err="1"/>
              <a:t>your</a:t>
            </a:r>
            <a:r>
              <a:rPr lang="fr-CA" b="0" dirty="0"/>
              <a:t>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[Buddy System file link here, and share NOW via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 have the opportunity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we are opening breakout rooms, you will need to go and join the breakout room corresponding to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To join your breakout room, from the top menu, click on “Breakout Sessions”, then “Join Breakout Session”, and scroll down and click on your breakout room number corresponding to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groups,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a:p>
            <a:r>
              <a:rPr lang="en-US" dirty="0"/>
              <a:t>(Read from the slide the main bullets)</a:t>
            </a:r>
          </a:p>
          <a:p>
            <a:r>
              <a:rPr lang="en-US" dirty="0"/>
              <a:t>(after reading the main bullets)</a:t>
            </a:r>
          </a:p>
          <a:p>
            <a:r>
              <a:rPr lang="en-US" dirty="0"/>
              <a:t>For the body scan, in the next couple of slides we have that practice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noProof="0" dirty="0"/>
              <a:t>(before clicking)</a:t>
            </a:r>
          </a:p>
          <a:p>
            <a:r>
              <a:rPr lang="en-CA" noProof="0" dirty="0"/>
              <a:t>Depending on time, we may open the floor for Q&amp;A first. Otherwise, for those who have questions, they can get in touch after the debrief</a:t>
            </a:r>
          </a:p>
          <a:p>
            <a:endParaRPr lang="en-CA" noProof="0" dirty="0"/>
          </a:p>
          <a:p>
            <a:r>
              <a:rPr lang="en-CA" noProof="0" dirty="0"/>
              <a:t>(one 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(las 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3126">
              <a:defRPr/>
            </a:pPr>
            <a:r>
              <a:rPr lang="en-US" dirty="0"/>
              <a:t>:</a:t>
            </a:r>
          </a:p>
          <a:p>
            <a:r>
              <a:rPr lang="en-CA" dirty="0"/>
              <a:t>let’s start by doing a mindful centering exercise…</a:t>
            </a:r>
          </a:p>
          <a:p>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During the sessions, we may or may not use the mentioned</a:t>
            </a:r>
            <a:r>
              <a:rPr lang="en-CA" baseline="0" dirty="0"/>
              <a:t> functionality or activity</a:t>
            </a:r>
          </a:p>
          <a:p>
            <a:endParaRPr lang="en-CA" baseline="0" dirty="0"/>
          </a:p>
          <a:p>
            <a:r>
              <a:rPr lang="en-CA" baseline="0" dirty="0"/>
              <a:t>(click on each main bullet)</a:t>
            </a:r>
          </a:p>
          <a:p>
            <a:pPr marL="171450" indent="-171450">
              <a:buFont typeface="Arial" panose="020B0604020202020204" pitchFamily="34" charset="0"/>
              <a:buChar char="•"/>
            </a:pPr>
            <a:r>
              <a:rPr lang="en-CA" baseline="0" dirty="0"/>
              <a:t>The left column indicates tools from this platform, </a:t>
            </a:r>
          </a:p>
          <a:p>
            <a:pPr marL="628650" lvl="1" indent="-171450">
              <a:buFont typeface="Arial" panose="020B0604020202020204" pitchFamily="34" charset="0"/>
              <a:buChar char="•"/>
            </a:pPr>
            <a:r>
              <a:rPr lang="en-CA" baseline="0" dirty="0"/>
              <a:t>like the marker we’ll use in the next slides, </a:t>
            </a:r>
          </a:p>
          <a:p>
            <a:pPr marL="628650" lvl="1" indent="-171450">
              <a:buFont typeface="Arial" panose="020B0604020202020204" pitchFamily="34" charset="0"/>
              <a:buChar char="•"/>
            </a:pPr>
            <a:r>
              <a:rPr lang="en-CA" baseline="0" dirty="0"/>
              <a:t>or the “raise hand” for when asking questions</a:t>
            </a:r>
          </a:p>
          <a:p>
            <a:pPr marL="171450" indent="-171450">
              <a:buFont typeface="Arial" panose="020B0604020202020204" pitchFamily="34" charset="0"/>
              <a:buChar char="•"/>
            </a:pPr>
            <a:r>
              <a:rPr lang="en-CA" baseline="0" dirty="0"/>
              <a:t>The right column indicates small groups activities, these will be explained later during this session</a:t>
            </a:r>
          </a:p>
          <a:p>
            <a:pPr marL="171450" indent="-171450">
              <a:buFont typeface="Arial" panose="020B0604020202020204" pitchFamily="34" charset="0"/>
              <a:buChar char="•"/>
            </a:pPr>
            <a:r>
              <a:rPr lang="en-CA" baseline="0" dirty="0"/>
              <a:t>The lower row indicates additional resources or interactions, like having a video, answering a poll or using the marker</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Let’s</a:t>
            </a:r>
            <a:r>
              <a:rPr lang="fr-CA" dirty="0"/>
              <a:t> </a:t>
            </a:r>
            <a:r>
              <a:rPr lang="fr-CA" dirty="0" err="1"/>
              <a:t>take</a:t>
            </a:r>
            <a:r>
              <a:rPr lang="fr-CA" dirty="0"/>
              <a:t> </a:t>
            </a:r>
            <a:r>
              <a:rPr lang="fr-CA" dirty="0" err="1"/>
              <a:t>some</a:t>
            </a:r>
            <a:r>
              <a:rPr lang="fr-CA" dirty="0"/>
              <a:t> time to practice the marker </a:t>
            </a:r>
            <a:r>
              <a:rPr lang="fr-CA" dirty="0" err="1"/>
              <a:t>tool</a:t>
            </a:r>
            <a:r>
              <a:rPr lang="fr-CA" dirty="0"/>
              <a:t>.</a:t>
            </a:r>
          </a:p>
          <a:p>
            <a:endParaRPr lang="fr-CA" dirty="0"/>
          </a:p>
          <a:p>
            <a:r>
              <a:rPr lang="fr-CA" dirty="0"/>
              <a:t>The marker </a:t>
            </a:r>
            <a:r>
              <a:rPr lang="fr-CA" dirty="0" err="1"/>
              <a:t>tool</a:t>
            </a:r>
            <a:r>
              <a:rPr lang="fr-CA" dirty="0"/>
              <a:t> if </a:t>
            </a:r>
            <a:r>
              <a:rPr lang="fr-CA" dirty="0" err="1"/>
              <a:t>found</a:t>
            </a:r>
            <a:r>
              <a:rPr lang="fr-CA" dirty="0"/>
              <a:t> at the top menu on </a:t>
            </a:r>
            <a:r>
              <a:rPr lang="fr-CA" dirty="0" err="1"/>
              <a:t>your</a:t>
            </a:r>
            <a:r>
              <a:rPr lang="fr-CA" dirty="0"/>
              <a:t> </a:t>
            </a:r>
            <a:r>
              <a:rPr lang="fr-CA" dirty="0" err="1"/>
              <a:t>webex</a:t>
            </a:r>
            <a:r>
              <a:rPr lang="fr-CA" dirty="0"/>
              <a:t> screen </a:t>
            </a:r>
          </a:p>
          <a:p>
            <a:r>
              <a:rPr lang="fr-CA" dirty="0"/>
              <a:t>(</a:t>
            </a:r>
            <a:r>
              <a:rPr lang="fr-CA" dirty="0" err="1"/>
              <a:t>find</a:t>
            </a:r>
            <a:r>
              <a:rPr lang="fr-CA" dirty="0"/>
              <a:t> the option and </a:t>
            </a:r>
            <a:r>
              <a:rPr lang="fr-CA" dirty="0" err="1"/>
              <a:t>allow</a:t>
            </a:r>
            <a:r>
              <a:rPr lang="fr-CA" dirty="0"/>
              <a:t> </a:t>
            </a:r>
            <a:r>
              <a:rPr lang="fr-CA" dirty="0" err="1"/>
              <a:t>everyone</a:t>
            </a:r>
            <a:r>
              <a:rPr lang="fr-CA" dirty="0"/>
              <a:t> to use the marker)</a:t>
            </a:r>
          </a:p>
          <a:p>
            <a:endParaRPr lang="fr-CA" dirty="0"/>
          </a:p>
          <a:p>
            <a:r>
              <a:rPr lang="fr-CA" dirty="0"/>
              <a:t>Note </a:t>
            </a:r>
            <a:r>
              <a:rPr lang="fr-CA" dirty="0" err="1"/>
              <a:t>that</a:t>
            </a:r>
            <a:r>
              <a:rPr lang="fr-CA" dirty="0"/>
              <a:t> </a:t>
            </a:r>
            <a:r>
              <a:rPr lang="fr-CA" dirty="0" err="1"/>
              <a:t>your</a:t>
            </a:r>
            <a:r>
              <a:rPr lang="fr-CA" dirty="0"/>
              <a:t> mark </a:t>
            </a:r>
            <a:r>
              <a:rPr lang="fr-CA" dirty="0" err="1"/>
              <a:t>appears</a:t>
            </a:r>
            <a:r>
              <a:rPr lang="fr-CA" dirty="0"/>
              <a:t> </a:t>
            </a:r>
            <a:r>
              <a:rPr lang="fr-CA" dirty="0" err="1"/>
              <a:t>when</a:t>
            </a:r>
            <a:r>
              <a:rPr lang="fr-CA" dirty="0"/>
              <a:t> </a:t>
            </a:r>
            <a:r>
              <a:rPr lang="fr-CA" dirty="0" err="1"/>
              <a:t>letting</a:t>
            </a:r>
            <a:r>
              <a:rPr lang="fr-CA" dirty="0"/>
              <a:t> go of </a:t>
            </a:r>
            <a:r>
              <a:rPr lang="fr-CA" dirty="0" err="1"/>
              <a:t>clicking</a:t>
            </a:r>
            <a:r>
              <a:rPr lang="fr-CA" dirty="0"/>
              <a:t> the mouse</a:t>
            </a:r>
          </a:p>
          <a:p>
            <a:r>
              <a:rPr lang="fr-CA" dirty="0"/>
              <a:t>So </a:t>
            </a:r>
            <a:r>
              <a:rPr lang="fr-CA" dirty="0" err="1"/>
              <a:t>try</a:t>
            </a:r>
            <a:r>
              <a:rPr lang="fr-CA" dirty="0"/>
              <a:t> </a:t>
            </a:r>
            <a:r>
              <a:rPr lang="fr-CA" dirty="0" err="1"/>
              <a:t>doing</a:t>
            </a:r>
            <a:r>
              <a:rPr lang="fr-CA" dirty="0"/>
              <a:t> a </a:t>
            </a:r>
            <a:r>
              <a:rPr lang="fr-CA" dirty="0" err="1"/>
              <a:t>small</a:t>
            </a:r>
            <a:r>
              <a:rPr lang="fr-CA" dirty="0"/>
              <a:t> mark, and a long mark</a:t>
            </a:r>
          </a:p>
          <a:p>
            <a:endParaRPr lang="fr-CA" dirty="0"/>
          </a:p>
          <a:p>
            <a:r>
              <a:rPr lang="fr-CA" dirty="0"/>
              <a:t>In the </a:t>
            </a:r>
            <a:r>
              <a:rPr lang="fr-CA" dirty="0" err="1"/>
              <a:t>next</a:t>
            </a:r>
            <a:r>
              <a:rPr lang="fr-CA" dirty="0"/>
              <a:t> couple of slides, </a:t>
            </a:r>
            <a:r>
              <a:rPr lang="fr-CA" dirty="0" err="1"/>
              <a:t>we’ll</a:t>
            </a:r>
            <a:r>
              <a:rPr lang="fr-CA" dirty="0"/>
              <a:t> use </a:t>
            </a:r>
            <a:r>
              <a:rPr lang="fr-CA" dirty="0" err="1"/>
              <a:t>this</a:t>
            </a:r>
            <a:r>
              <a:rPr lang="fr-CA" dirty="0"/>
              <a:t> </a:t>
            </a:r>
            <a:r>
              <a:rPr lang="fr-CA" dirty="0" err="1"/>
              <a:t>same</a:t>
            </a:r>
            <a:r>
              <a:rPr lang="fr-CA" dirty="0"/>
              <a:t> </a:t>
            </a:r>
            <a:r>
              <a:rPr lang="fr-CA" dirty="0" err="1"/>
              <a:t>tool</a:t>
            </a:r>
            <a:r>
              <a:rPr lang="fr-CA" dirty="0"/>
              <a:t> to mark </a:t>
            </a:r>
            <a:r>
              <a:rPr lang="fr-CA" dirty="0" err="1"/>
              <a:t>where</a:t>
            </a:r>
            <a:r>
              <a:rPr lang="fr-CA" dirty="0"/>
              <a:t> </a:t>
            </a:r>
            <a:r>
              <a:rPr lang="fr-CA" dirty="0" err="1"/>
              <a:t>you</a:t>
            </a:r>
            <a:r>
              <a:rPr lang="fr-CA" dirty="0"/>
              <a:t> are </a:t>
            </a:r>
            <a:r>
              <a:rPr lang="fr-CA" dirty="0" err="1"/>
              <a:t>connecting</a:t>
            </a:r>
            <a:r>
              <a:rPr lang="fr-CA" dirty="0"/>
              <a:t> from</a:t>
            </a:r>
          </a:p>
          <a:p>
            <a:pPr marL="171450" indent="-171450">
              <a:buFont typeface="Arial" panose="020B0604020202020204" pitchFamily="34" charset="0"/>
              <a:buChar char="•"/>
            </a:pPr>
            <a:r>
              <a:rPr lang="fr-CA" dirty="0"/>
              <a:t>First slide </a:t>
            </a:r>
            <a:r>
              <a:rPr lang="fr-CA" dirty="0" err="1"/>
              <a:t>is</a:t>
            </a:r>
            <a:r>
              <a:rPr lang="fr-CA" dirty="0"/>
              <a:t> for </a:t>
            </a:r>
            <a:r>
              <a:rPr lang="fr-CA" dirty="0" err="1"/>
              <a:t>everyone</a:t>
            </a:r>
            <a:r>
              <a:rPr lang="fr-CA" dirty="0"/>
              <a:t> in Canada</a:t>
            </a:r>
          </a:p>
          <a:p>
            <a:pPr marL="171450" indent="-171450">
              <a:buFont typeface="Arial" panose="020B0604020202020204" pitchFamily="34" charset="0"/>
              <a:buChar char="•"/>
            </a:pPr>
            <a:r>
              <a:rPr lang="en-US" dirty="0"/>
              <a:t>Next slide is for people in the NCR</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3568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erase</a:t>
            </a:r>
            <a:r>
              <a:rPr lang="fr-CA" baseline="0" dirty="0"/>
              <a:t> all marks, </a:t>
            </a:r>
            <a:r>
              <a:rPr lang="fr-CA" baseline="0" dirty="0" err="1"/>
              <a:t>may</a:t>
            </a:r>
            <a:r>
              <a:rPr lang="fr-CA" baseline="0" dirty="0"/>
              <a:t> </a:t>
            </a:r>
            <a:r>
              <a:rPr lang="fr-CA" baseline="0" dirty="0" err="1"/>
              <a:t>need</a:t>
            </a:r>
            <a:r>
              <a:rPr lang="fr-CA" baseline="0" dirty="0"/>
              <a:t> to </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from</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from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from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use WebEx for functionality reasons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I sent your Buddy System number recently in the last couple of days, if you miss that email we’ll put the link to the Buddy System on the chat, in case you need to consult and there will be a few minutes for you to meet your Buddies.</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110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 us </a:t>
            </a:r>
            <a:r>
              <a:rPr lang="fr-CA" dirty="0" err="1"/>
              <a:t>talking</a:t>
            </a:r>
            <a:r>
              <a:rPr lang="fr-CA" dirty="0"/>
              <a:t> </a:t>
            </a:r>
            <a:r>
              <a:rPr lang="fr-CA" dirty="0" err="1"/>
              <a:t>most</a:t>
            </a:r>
            <a:r>
              <a:rPr lang="fr-CA" dirty="0"/>
              <a:t> of</a:t>
            </a:r>
            <a:r>
              <a:rPr lang="fr-CA" baseline="0" dirty="0"/>
              <a:t>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80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noProof="0"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dirty="0"/>
              <a:t>Click to edit Master subtitle style</a:t>
            </a:r>
          </a:p>
        </p:txBody>
      </p:sp>
      <p:sp>
        <p:nvSpPr>
          <p:cNvPr id="4" name="Date Placeholder 3"/>
          <p:cNvSpPr>
            <a:spLocks noGrp="1"/>
          </p:cNvSpPr>
          <p:nvPr>
            <p:ph type="dt" sz="half" idx="10"/>
          </p:nvPr>
        </p:nvSpPr>
        <p:spPr/>
        <p:txBody>
          <a:bodyPr/>
          <a:lstStyle/>
          <a:p>
            <a:fld id="{7E62ADF1-26B7-4236-810D-3BE94D1543A2}" type="datetime1">
              <a:rPr lang="en-CA" noProof="0" smtClean="0"/>
              <a:pPr/>
              <a:t>2022-08-02</a:t>
            </a:fld>
            <a:endParaRPr lang="en-CA" noProof="0" dirty="0"/>
          </a:p>
        </p:txBody>
      </p:sp>
      <p:sp>
        <p:nvSpPr>
          <p:cNvPr id="5" name="Footer Placeholder 4"/>
          <p:cNvSpPr>
            <a:spLocks noGrp="1"/>
          </p:cNvSpPr>
          <p:nvPr>
            <p:ph type="ftr" sz="quarter" idx="11"/>
          </p:nvPr>
        </p:nvSpPr>
        <p:spPr/>
        <p:txBody>
          <a:bodyPr/>
          <a:lstStyle/>
          <a:p>
            <a:endParaRPr lang="en-CA" noProof="0" dirty="0"/>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a:t>Indigenous </a:t>
            </a:r>
          </a:p>
          <a:p>
            <a:r>
              <a:rPr lang="en-CA" sz="2000" noProof="0" dirty="0"/>
              <a:t>Services </a:t>
            </a:r>
          </a:p>
          <a:p>
            <a:r>
              <a:rPr lang="en-CA" sz="2000" noProof="0" dirty="0"/>
              <a:t>Canada</a:t>
            </a:r>
          </a:p>
        </p:txBody>
      </p:sp>
      <p:pic>
        <p:nvPicPr>
          <p:cNvPr id="15" name="Picture 14"/>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2022-08-02</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2022-08-02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2022-08-02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2022-08-02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2022-08-02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2022-08-02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2022-08-02</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pic>
        <p:nvPicPr>
          <p:cNvPr id="11" name="Picture 10"/>
          <p:cNvPicPr>
            <a:picLocks noChangeAspect="1"/>
          </p:cNvPicPr>
          <p:nvPr userDrawn="1"/>
        </p:nvPicPr>
        <p:blipFill>
          <a:blip r:embed="rId14">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8.jpe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07/relationships/hdphoto" Target="../media/hdphoto6.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6.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43.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greatergood.berkeley.edu/article/item/how_to_upgrade_your_gratitude_practice" TargetMode="External"/></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archive.org/details/BodyScan6minsB" TargetMode="External"/><Relationship Id="rId7" Type="http://schemas.openxmlformats.org/officeDocument/2006/relationships/image" Target="../media/image29.png"/><Relationship Id="rId12"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13.png"/><Relationship Id="rId10" Type="http://schemas.openxmlformats.org/officeDocument/2006/relationships/image" Target="../media/image27.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9" Type="http://schemas.openxmlformats.org/officeDocument/2006/relationships/image" Target="../media/image12.pn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jpg"/><Relationship Id="rId3" Type="http://schemas.openxmlformats.org/officeDocument/2006/relationships/image" Target="../media/image14.png"/><Relationship Id="rId7" Type="http://schemas.openxmlformats.org/officeDocument/2006/relationships/image" Target="../media/image27.jpeg"/><Relationship Id="rId12"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11" Type="http://schemas.microsoft.com/office/2007/relationships/hdphoto" Target="../media/hdphoto4.wdp"/><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28.jpe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a:latin typeface="Freestyle Script" panose="030804020302050B0404" pitchFamily="66" charset="0"/>
              </a:rPr>
              <a:t>We all are STARS</a:t>
            </a:r>
          </a:p>
        </p:txBody>
      </p:sp>
      <p:sp>
        <p:nvSpPr>
          <p:cNvPr id="3" name="Étoile : 5 branches 2">
            <a:extLst>
              <a:ext uri="{FF2B5EF4-FFF2-40B4-BE49-F238E27FC236}">
                <a16:creationId xmlns:a16="http://schemas.microsoft.com/office/drawing/2014/main" id="{9D4A7DA8-F2EC-42FB-82E1-B1AE2915DABF}"/>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Structure of the </a:t>
            </a:r>
            <a:r>
              <a:rPr lang="en-CA" sz="3600" dirty="0">
                <a:solidFill>
                  <a:schemeClr val="bg1"/>
                </a:solidFill>
              </a:rPr>
              <a:t>weekly sessions</a:t>
            </a:r>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a:t>Centering exercise and check-in</a:t>
            </a:r>
          </a:p>
          <a:p>
            <a:r>
              <a:rPr lang="en-CA" dirty="0"/>
              <a:t>Review of objective / agenda</a:t>
            </a:r>
          </a:p>
          <a:p>
            <a:r>
              <a:rPr lang="en-CA" dirty="0"/>
              <a:t>Share techniques, discuss a bit </a:t>
            </a:r>
            <a:br>
              <a:rPr lang="en-CA" dirty="0"/>
            </a:br>
            <a:r>
              <a:rPr lang="en-CA" dirty="0"/>
              <a:t>of the science</a:t>
            </a:r>
          </a:p>
          <a:p>
            <a:r>
              <a:rPr lang="en-CA" dirty="0"/>
              <a:t>Mindful exercise(s) and debrief</a:t>
            </a:r>
          </a:p>
          <a:p>
            <a:r>
              <a:rPr lang="en-CA" dirty="0"/>
              <a:t>Your practice for the week</a:t>
            </a:r>
          </a:p>
          <a:p>
            <a:r>
              <a:rPr lang="en-CA" dirty="0"/>
              <a:t>Debrief in plenary</a:t>
            </a:r>
          </a:p>
          <a:p>
            <a:r>
              <a:rPr lang="en-CA" dirty="0"/>
              <a:t>Debrief in small groups</a:t>
            </a:r>
          </a:p>
          <a:p>
            <a:endParaRPr lang="en-CA" dirty="0"/>
          </a:p>
        </p:txBody>
      </p:sp>
      <p:sp>
        <p:nvSpPr>
          <p:cNvPr id="14" name="Content Placeholder 13"/>
          <p:cNvSpPr>
            <a:spLocks noGrp="1"/>
          </p:cNvSpPr>
          <p:nvPr>
            <p:ph sz="half" idx="2"/>
          </p:nvPr>
        </p:nvSpPr>
        <p:spPr>
          <a:xfrm>
            <a:off x="5656206"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minutes</a:t>
            </a:r>
            <a:br>
              <a:rPr lang="en-CA" dirty="0"/>
            </a:br>
            <a:endParaRPr lang="en-CA" dirty="0"/>
          </a:p>
          <a:p>
            <a:pPr marL="0" indent="0">
              <a:buNone/>
            </a:pPr>
            <a:r>
              <a:rPr lang="en-CA" dirty="0"/>
              <a:t>5 - 25 minutes</a:t>
            </a:r>
          </a:p>
          <a:p>
            <a:pPr marL="0" indent="0">
              <a:buNone/>
            </a:pPr>
            <a:r>
              <a:rPr lang="en-CA" dirty="0"/>
              <a:t>5 minutes</a:t>
            </a:r>
          </a:p>
          <a:p>
            <a:pPr marL="0" indent="0">
              <a:buNone/>
            </a:pPr>
            <a:r>
              <a:rPr lang="en-CA" dirty="0"/>
              <a:t>3 minutes</a:t>
            </a:r>
          </a:p>
          <a:p>
            <a:pPr marL="0" indent="0">
              <a:buNone/>
            </a:pPr>
            <a:r>
              <a:rPr lang="en-CA" dirty="0"/>
              <a:t>5 - 20 minutes</a:t>
            </a:r>
          </a:p>
          <a:p>
            <a:endParaRPr lang="en-US" dirty="0"/>
          </a:p>
        </p:txBody>
      </p:sp>
      <p:sp>
        <p:nvSpPr>
          <p:cNvPr id="4" name="Left Brace 3"/>
          <p:cNvSpPr/>
          <p:nvPr/>
        </p:nvSpPr>
        <p:spPr>
          <a:xfrm flipH="1">
            <a:off x="5638148"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flipH="1">
            <a:off x="5638148"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flipH="1">
            <a:off x="5638148"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flipH="1">
            <a:off x="5638148"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flipH="1">
            <a:off x="5638148"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83940" y="114092"/>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2D666510-0E1C-4577-B166-EC820FB5D890}"/>
              </a:ext>
            </a:extLst>
          </p:cNvPr>
          <p:cNvGrpSpPr/>
          <p:nvPr/>
        </p:nvGrpSpPr>
        <p:grpSpPr>
          <a:xfrm>
            <a:off x="4335063" y="124337"/>
            <a:ext cx="1082896" cy="979500"/>
            <a:chOff x="6422906" y="4683910"/>
            <a:chExt cx="1544525" cy="1490997"/>
          </a:xfrm>
        </p:grpSpPr>
        <p:pic>
          <p:nvPicPr>
            <p:cNvPr id="12" name="Picture 2" descr="Webex Meetings | Slack App Directory">
              <a:extLst>
                <a:ext uri="{FF2B5EF4-FFF2-40B4-BE49-F238E27FC236}">
                  <a16:creationId xmlns:a16="http://schemas.microsoft.com/office/drawing/2014/main" id="{15A50D16-4364-42C0-B490-578A9EBEB2A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5">
              <a:extLst>
                <a:ext uri="{FF2B5EF4-FFF2-40B4-BE49-F238E27FC236}">
                  <a16:creationId xmlns:a16="http://schemas.microsoft.com/office/drawing/2014/main" id="{A44A0B17-11F2-4C89-9C71-E37765F24567}"/>
                </a:ext>
              </a:extLst>
            </p:cNvPr>
            <p:cNvSpPr txBox="1"/>
            <p:nvPr/>
          </p:nvSpPr>
          <p:spPr>
            <a:xfrm>
              <a:off x="6422906" y="5836353"/>
              <a:ext cx="1544525" cy="338554"/>
            </a:xfrm>
            <a:prstGeom prst="rect">
              <a:avLst/>
            </a:prstGeom>
            <a:noFill/>
          </p:spPr>
          <p:txBody>
            <a:bodyPr wrap="none" rtlCol="0">
              <a:spAutoFit/>
            </a:bodyPr>
            <a:lstStyle/>
            <a:p>
              <a:pPr algn="ctr"/>
              <a:r>
                <a:rPr lang="en-CA" sz="1600" dirty="0"/>
                <a:t>Weekly Sessions</a:t>
              </a:r>
              <a:endParaRPr lang="en-CA" sz="1600" dirty="0">
                <a:solidFill>
                  <a:schemeClr val="accent3">
                    <a:lumMod val="75000"/>
                  </a:schemeClr>
                </a:solidFill>
              </a:endParaRPr>
            </a:p>
          </p:txBody>
        </p:sp>
      </p:grpSp>
      <p:sp>
        <p:nvSpPr>
          <p:cNvPr id="15" name="Left Brace 14">
            <a:extLst>
              <a:ext uri="{FF2B5EF4-FFF2-40B4-BE49-F238E27FC236}">
                <a16:creationId xmlns:a16="http://schemas.microsoft.com/office/drawing/2014/main" id="{D4E84A48-58C2-BD91-DE0F-E3744484F5E8}"/>
              </a:ext>
            </a:extLst>
          </p:cNvPr>
          <p:cNvSpPr/>
          <p:nvPr/>
        </p:nvSpPr>
        <p:spPr>
          <a:xfrm flipH="1">
            <a:off x="5638148" y="4698423"/>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Left Brace 19">
            <a:extLst>
              <a:ext uri="{FF2B5EF4-FFF2-40B4-BE49-F238E27FC236}">
                <a16:creationId xmlns:a16="http://schemas.microsoft.com/office/drawing/2014/main" id="{55D85800-FF8D-DF3D-E4B8-6D9FA3D24394}"/>
              </a:ext>
            </a:extLst>
          </p:cNvPr>
          <p:cNvSpPr/>
          <p:nvPr/>
        </p:nvSpPr>
        <p:spPr>
          <a:xfrm flipH="1">
            <a:off x="5638148" y="520511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78355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457200" y="1600200"/>
            <a:ext cx="8363272" cy="3268960"/>
          </a:xfrm>
        </p:spPr>
        <p:txBody>
          <a:bodyPr>
            <a:noAutofit/>
          </a:bodyPr>
          <a:lstStyle/>
          <a:p>
            <a:r>
              <a:rPr lang="en-CA" sz="2400" dirty="0"/>
              <a:t>We have many people registered to this program, thus it is consider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CoP and a </a:t>
            </a:r>
            <a:r>
              <a:rPr lang="en-CA" sz="2400" dirty="0" err="1"/>
              <a:t>CoI</a:t>
            </a:r>
            <a:endParaRPr lang="en-CA" sz="2400" dirty="0"/>
          </a:p>
        </p:txBody>
      </p:sp>
      <p:sp>
        <p:nvSpPr>
          <p:cNvPr id="6" name="Rectangle 5"/>
          <p:cNvSpPr/>
          <p:nvPr/>
        </p:nvSpPr>
        <p:spPr>
          <a:xfrm>
            <a:off x="899592" y="3429000"/>
            <a:ext cx="6480719" cy="1938992"/>
          </a:xfrm>
          <a:prstGeom prst="rect">
            <a:avLst/>
          </a:prstGeom>
        </p:spPr>
        <p:txBody>
          <a:bodyPr wrap="square">
            <a:spAutoFit/>
          </a:bodyPr>
          <a:lstStyle/>
          <a:p>
            <a:pPr marL="285750" indent="-285750">
              <a:buFont typeface="Wingdings" panose="05000000000000000000" pitchFamily="2" charset="2"/>
              <a:buChar char="ü"/>
            </a:pPr>
            <a:r>
              <a:rPr lang="en-CA" sz="2400" dirty="0"/>
              <a:t>To leverage the collective knowledge</a:t>
            </a:r>
          </a:p>
          <a:p>
            <a:pPr marL="285750" indent="-285750">
              <a:buFont typeface="Wingdings" panose="05000000000000000000" pitchFamily="2" charset="2"/>
              <a:buChar char="ü"/>
            </a:pPr>
            <a:r>
              <a:rPr lang="en-CA" sz="2400" dirty="0"/>
              <a:t>As a place where you can ask questions</a:t>
            </a:r>
          </a:p>
          <a:p>
            <a:pPr marL="285750" indent="-285750">
              <a:buFont typeface="Wingdings" panose="05000000000000000000" pitchFamily="2" charset="2"/>
              <a:buChar char="ü"/>
            </a:pPr>
            <a:r>
              <a:rPr lang="en-CA" sz="2400" dirty="0"/>
              <a:t>As a community of practice and interest</a:t>
            </a:r>
          </a:p>
          <a:p>
            <a:pPr marL="285750" indent="-285750">
              <a:buFont typeface="Wingdings" panose="05000000000000000000" pitchFamily="2" charset="2"/>
              <a:buChar char="ü"/>
            </a:pPr>
            <a:r>
              <a:rPr lang="en-CA" sz="2400" dirty="0"/>
              <a:t>As a place to share your experience</a:t>
            </a:r>
          </a:p>
          <a:p>
            <a:pPr marL="285750" lvl="0" indent="-285750">
              <a:buFont typeface="Wingdings" panose="05000000000000000000" pitchFamily="2" charset="2"/>
              <a:buChar char="ü"/>
            </a:pPr>
            <a:r>
              <a:rPr lang="en-CA" sz="2400" dirty="0">
                <a:solidFill>
                  <a:prstClr val="black"/>
                </a:solidFill>
              </a:rPr>
              <a:t>To place the recording and slides of the session</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3563888" y="223044"/>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 are Recorded</a:t>
            </a:r>
          </a:p>
        </p:txBody>
      </p:sp>
      <p:sp>
        <p:nvSpPr>
          <p:cNvPr id="3" name="Content Placeholder 2"/>
          <p:cNvSpPr>
            <a:spLocks noGrp="1"/>
          </p:cNvSpPr>
          <p:nvPr>
            <p:ph idx="1"/>
          </p:nvPr>
        </p:nvSpPr>
        <p:spPr>
          <a:xfrm>
            <a:off x="457200" y="1600200"/>
            <a:ext cx="8363272" cy="5069160"/>
          </a:xfrm>
        </p:spPr>
        <p:txBody>
          <a:bodyPr>
            <a:normAutofit/>
          </a:bodyPr>
          <a:lstStyle/>
          <a:p>
            <a:r>
              <a:rPr lang="en-US" dirty="0"/>
              <a:t>For sharing further via the Cohort:</a:t>
            </a:r>
          </a:p>
          <a:p>
            <a:pPr lvl="1"/>
            <a:r>
              <a:rPr lang="en-US" dirty="0"/>
              <a:t>Be assured, if ever there is something sensitive recorded, at the petition of those interested, the recording will be edited before posting</a:t>
            </a:r>
          </a:p>
          <a:p>
            <a:pPr lvl="1"/>
            <a:r>
              <a:rPr lang="en-US" dirty="0"/>
              <a:t>The breakout rooms are not recorded, thus what is said in small groups stays there</a:t>
            </a:r>
          </a:p>
          <a:p>
            <a:pPr lvl="1"/>
            <a:r>
              <a:rPr lang="en-US" dirty="0"/>
              <a:t>The recording is also very helpful in case you miss a session or would like to review something.</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604F39-A5EE-43E1-FCEB-73D7A321A67C}"/>
              </a:ext>
            </a:extLst>
          </p:cNvPr>
          <p:cNvPicPr>
            <a:picLocks noChangeAspect="1"/>
          </p:cNvPicPr>
          <p:nvPr/>
        </p:nvPicPr>
        <p:blipFill>
          <a:blip r:embed="rId3"/>
          <a:stretch>
            <a:fillRect/>
          </a:stretch>
        </p:blipFill>
        <p:spPr>
          <a:xfrm>
            <a:off x="849097" y="135924"/>
            <a:ext cx="7962066" cy="6785436"/>
          </a:xfrm>
          <a:prstGeom prst="rect">
            <a:avLst/>
          </a:prstGeom>
        </p:spPr>
      </p:pic>
      <p:pic>
        <p:nvPicPr>
          <p:cNvPr id="3" name="Picture 2">
            <a:extLst>
              <a:ext uri="{FF2B5EF4-FFF2-40B4-BE49-F238E27FC236}">
                <a16:creationId xmlns:a16="http://schemas.microsoft.com/office/drawing/2014/main" id="{D06E45AA-98AE-3F74-D800-787CC40153FE}"/>
              </a:ext>
            </a:extLst>
          </p:cNvPr>
          <p:cNvPicPr>
            <a:picLocks noChangeAspect="1"/>
          </p:cNvPicPr>
          <p:nvPr/>
        </p:nvPicPr>
        <p:blipFill>
          <a:blip r:embed="rId4">
            <a:duotone>
              <a:schemeClr val="bg2">
                <a:shade val="45000"/>
                <a:satMod val="135000"/>
              </a:schemeClr>
              <a:prstClr val="white"/>
            </a:duotone>
          </a:blip>
          <a:stretch>
            <a:fillRect/>
          </a:stretch>
        </p:blipFill>
        <p:spPr>
          <a:xfrm>
            <a:off x="852145" y="128788"/>
            <a:ext cx="7955970" cy="6791533"/>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p:cNvSpPr>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5">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5">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6">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7">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a:t>What’s the difference between</a:t>
            </a:r>
            <a:br>
              <a:rPr lang="en-CA" sz="2400" dirty="0"/>
            </a:br>
            <a:r>
              <a:rPr lang="en-CA" sz="2400" dirty="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a:cs typeface="Times New Roman"/>
              </a:rPr>
              <a:t>~</a:t>
            </a:r>
            <a:r>
              <a:rPr lang="en-CA" sz="2400" dirty="0"/>
              <a:t> Time of exercise, the objective, and the experience </a:t>
            </a:r>
            <a:r>
              <a:rPr lang="en-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a:t>5 minutes</a:t>
            </a:r>
            <a:endParaRPr lang="en-CA" sz="2000" dirty="0">
              <a:solidFill>
                <a:schemeClr val="accent3"/>
              </a:solidFill>
            </a:endParaRPr>
          </a:p>
          <a:p>
            <a:pPr marL="173038" indent="-173038">
              <a:lnSpc>
                <a:spcPct val="150000"/>
              </a:lnSpc>
              <a:buFont typeface="Arial" pitchFamily="34" charset="0"/>
              <a:buChar char="•"/>
            </a:pPr>
            <a:r>
              <a:rPr lang="en-CA" sz="2000" dirty="0"/>
              <a:t>Relax and realise</a:t>
            </a:r>
            <a:endParaRPr lang="en-US" sz="2000" dirty="0">
              <a:solidFill>
                <a:schemeClr val="accent3"/>
              </a:solidFill>
            </a:endParaRPr>
          </a:p>
          <a:p>
            <a:pPr marL="173038" indent="-173038">
              <a:lnSpc>
                <a:spcPct val="150000"/>
              </a:lnSpc>
              <a:buFont typeface="Arial" pitchFamily="34" charset="0"/>
              <a:buChar char="•"/>
            </a:pPr>
            <a:r>
              <a:rPr lang="en-CA" sz="2000" dirty="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a:t>Engage in reflection or contemplation</a:t>
            </a:r>
          </a:p>
          <a:p>
            <a:pPr marL="173038" indent="-173038">
              <a:lnSpc>
                <a:spcPct val="150000"/>
              </a:lnSpc>
              <a:buFont typeface="Arial" pitchFamily="34" charset="0"/>
              <a:buChar char="•"/>
            </a:pPr>
            <a:r>
              <a:rPr lang="en-CA" sz="2000" dirty="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a:t>*The </a:t>
            </a:r>
            <a:r>
              <a:rPr lang="fr-CA" sz="2000" dirty="0" err="1"/>
              <a:t>way</a:t>
            </a:r>
            <a:r>
              <a:rPr lang="fr-CA" sz="2000" dirty="0"/>
              <a:t> I </a:t>
            </a:r>
            <a:r>
              <a:rPr lang="fr-CA" sz="2000" dirty="0" err="1"/>
              <a:t>see</a:t>
            </a:r>
            <a:r>
              <a:rPr lang="fr-CA" sz="2000" dirty="0"/>
              <a:t> </a:t>
            </a:r>
            <a:r>
              <a:rPr lang="fr-CA" sz="2000" dirty="0" err="1"/>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5763222" y="562471"/>
            <a:ext cx="3380778" cy="1710334"/>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92500" lnSpcReduction="20000"/>
          </a:bodyPr>
          <a:lstStyle/>
          <a:p>
            <a:r>
              <a:rPr lang="en-US" dirty="0"/>
              <a:t>How do you see us connecting throughout </a:t>
            </a:r>
            <a:br>
              <a:rPr lang="en-US" dirty="0"/>
            </a:br>
            <a:r>
              <a:rPr lang="en-US" dirty="0"/>
              <a:t>the weeks of this program?</a:t>
            </a:r>
          </a:p>
          <a:p>
            <a:pPr lvl="1"/>
            <a:r>
              <a:rPr lang="fr-CA" dirty="0" err="1"/>
              <a:t>During</a:t>
            </a:r>
            <a:r>
              <a:rPr lang="fr-CA" dirty="0"/>
              <a:t> the session by </a:t>
            </a:r>
            <a:r>
              <a:rPr lang="fr-CA" dirty="0" err="1"/>
              <a:t>Sub</a:t>
            </a:r>
            <a:r>
              <a:rPr lang="fr-CA" dirty="0"/>
              <a:t>-groups and Debriefs (</a:t>
            </a:r>
            <a:r>
              <a:rPr lang="fr-CA" dirty="0" err="1"/>
              <a:t>breakout</a:t>
            </a:r>
            <a:r>
              <a:rPr lang="fr-CA" dirty="0"/>
              <a:t> </a:t>
            </a:r>
            <a:r>
              <a:rPr lang="fr-CA" dirty="0" err="1"/>
              <a:t>rooms</a:t>
            </a:r>
            <a:r>
              <a:rPr lang="fr-CA" dirty="0"/>
              <a:t> &amp; </a:t>
            </a:r>
            <a:r>
              <a:rPr lang="fr-CA" dirty="0" err="1"/>
              <a:t>plenary</a:t>
            </a:r>
            <a:r>
              <a:rPr lang="fr-CA" dirty="0"/>
              <a:t>)</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p:cNvSpPr/>
          <p:nvPr/>
        </p:nvSpPr>
        <p:spPr>
          <a:xfrm>
            <a:off x="711592" y="342900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7694" y="469205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grpSp>
        <p:nvGrpSpPr>
          <p:cNvPr id="3" name="Group 2"/>
          <p:cNvGrpSpPr/>
          <p:nvPr/>
        </p:nvGrpSpPr>
        <p:grpSpPr>
          <a:xfrm>
            <a:off x="663989" y="2567469"/>
            <a:ext cx="880690" cy="1094535"/>
            <a:chOff x="856449" y="2855826"/>
            <a:chExt cx="880690" cy="1094535"/>
          </a:xfrm>
        </p:grpSpPr>
        <p:pic>
          <p:nvPicPr>
            <p:cNvPr id="55" name="Picture 5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p:cNvGrpSpPr/>
          <p:nvPr/>
        </p:nvGrpSpPr>
        <p:grpSpPr>
          <a:xfrm>
            <a:off x="1617196" y="2567469"/>
            <a:ext cx="880690" cy="1094535"/>
            <a:chOff x="856449" y="2855826"/>
            <a:chExt cx="880690" cy="1094535"/>
          </a:xfrm>
        </p:grpSpPr>
        <p:pic>
          <p:nvPicPr>
            <p:cNvPr id="59" name="Picture 5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p:cNvGrpSpPr/>
          <p:nvPr/>
        </p:nvGrpSpPr>
        <p:grpSpPr>
          <a:xfrm>
            <a:off x="2570403" y="2567469"/>
            <a:ext cx="880690" cy="1094535"/>
            <a:chOff x="856449" y="2855826"/>
            <a:chExt cx="880690" cy="1094535"/>
          </a:xfrm>
        </p:grpSpPr>
        <p:pic>
          <p:nvPicPr>
            <p:cNvPr id="62" name="Picture 6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p:cNvGrpSpPr/>
          <p:nvPr/>
        </p:nvGrpSpPr>
        <p:grpSpPr>
          <a:xfrm>
            <a:off x="3523610" y="2567469"/>
            <a:ext cx="880690" cy="1094535"/>
            <a:chOff x="856449" y="2855826"/>
            <a:chExt cx="880690" cy="1094535"/>
          </a:xfrm>
        </p:grpSpPr>
        <p:pic>
          <p:nvPicPr>
            <p:cNvPr id="65" name="Picture 6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p:cNvGrpSpPr/>
          <p:nvPr/>
        </p:nvGrpSpPr>
        <p:grpSpPr>
          <a:xfrm>
            <a:off x="4476817" y="2567469"/>
            <a:ext cx="880690" cy="1094535"/>
            <a:chOff x="856449" y="2855826"/>
            <a:chExt cx="880690" cy="1094535"/>
          </a:xfrm>
        </p:grpSpPr>
        <p:pic>
          <p:nvPicPr>
            <p:cNvPr id="68" name="Picture 6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p:cNvGrpSpPr/>
          <p:nvPr/>
        </p:nvGrpSpPr>
        <p:grpSpPr>
          <a:xfrm>
            <a:off x="5430024" y="2567469"/>
            <a:ext cx="880690" cy="1094535"/>
            <a:chOff x="856449" y="2855826"/>
            <a:chExt cx="880690" cy="1094535"/>
          </a:xfrm>
        </p:grpSpPr>
        <p:pic>
          <p:nvPicPr>
            <p:cNvPr id="71" name="Picture 7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p:cNvGrpSpPr/>
          <p:nvPr/>
        </p:nvGrpSpPr>
        <p:grpSpPr>
          <a:xfrm>
            <a:off x="6383231" y="2567469"/>
            <a:ext cx="880690" cy="1094535"/>
            <a:chOff x="856449" y="2855826"/>
            <a:chExt cx="880690" cy="1094535"/>
          </a:xfrm>
        </p:grpSpPr>
        <p:pic>
          <p:nvPicPr>
            <p:cNvPr id="74" name="Picture 7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p:cNvGrpSpPr/>
          <p:nvPr/>
        </p:nvGrpSpPr>
        <p:grpSpPr>
          <a:xfrm>
            <a:off x="7336441" y="2567469"/>
            <a:ext cx="880690" cy="1094535"/>
            <a:chOff x="856449" y="2855826"/>
            <a:chExt cx="880690" cy="1094535"/>
          </a:xfrm>
        </p:grpSpPr>
        <p:pic>
          <p:nvPicPr>
            <p:cNvPr id="77" name="Picture 76"/>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771476"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200183"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a:extLst>
              <a:ext uri="{FF2B5EF4-FFF2-40B4-BE49-F238E27FC236}">
                <a16:creationId xmlns:a16="http://schemas.microsoft.com/office/drawing/2014/main" id="{ED624F8D-DEC1-8366-7734-82E2B6993CBD}"/>
              </a:ext>
            </a:extLst>
          </p:cNvPr>
          <p:cNvGrpSpPr/>
          <p:nvPr/>
        </p:nvGrpSpPr>
        <p:grpSpPr>
          <a:xfrm>
            <a:off x="2488072" y="1443845"/>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5">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nvGrpSpPr>
        <p:grpSpPr>
          <a:xfrm>
            <a:off x="4344224"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nvGrpSpPr>
        <p:grpSpPr>
          <a:xfrm>
            <a:off x="6239477"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6 4.07407E-6 L 0.72656 -0.0044 " pathEditMode="relative" rAng="0" ptsTypes="AA">
                                      <p:cBhvr>
                                        <p:cTn id="5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652" y="2140182"/>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1"/>
          </p:nvPr>
        </p:nvSpPr>
        <p:spPr/>
        <p:txBody>
          <a:bodyPr>
            <a:normAutofit/>
          </a:bodyPr>
          <a:lstStyle/>
          <a:p>
            <a:r>
              <a:rPr lang="en-US" dirty="0"/>
              <a:t>Session 1 (of 8)</a:t>
            </a:r>
          </a:p>
          <a:p>
            <a:r>
              <a:rPr lang="en-US" dirty="0">
                <a:solidFill>
                  <a:srgbClr val="FF0000"/>
                </a:solidFill>
              </a:rPr>
              <a:t>Date to be updated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686800" cy="4493096"/>
          </a:xfrm>
        </p:spPr>
        <p:txBody>
          <a:bodyPr>
            <a:normAutofit/>
          </a:bodyPr>
          <a:lstStyle/>
          <a:p>
            <a:r>
              <a:rPr lang="en-CA" dirty="0"/>
              <a:t>You are expected to touch base with your buddies once a week.</a:t>
            </a:r>
          </a:p>
          <a:p>
            <a:r>
              <a:rPr lang="en-CA" dirty="0"/>
              <a:t>During that conversation, you will:</a:t>
            </a:r>
          </a:p>
          <a:p>
            <a:pPr lvl="1"/>
            <a:r>
              <a:rPr lang="en-CA" dirty="0"/>
              <a:t>Discuss what you found during the week </a:t>
            </a:r>
            <a:br>
              <a:rPr lang="en-CA" dirty="0"/>
            </a:br>
            <a:r>
              <a:rPr lang="en-CA" dirty="0"/>
              <a:t>what was interesting, challenging, what you like the most</a:t>
            </a:r>
          </a:p>
          <a:p>
            <a:pPr lvl="1"/>
            <a:r>
              <a:rPr lang="en-CA" dirty="0"/>
              <a:t>Recommended 20 minutes call (5 mins for each)</a:t>
            </a:r>
          </a:p>
          <a:p>
            <a:r>
              <a:rPr lang="en-CA" dirty="0"/>
              <a:t>Helps with increasing support and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Knowing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a:t>
            </a:r>
            <a:endParaRPr lang="en-US" sz="3200" dirty="0"/>
          </a:p>
        </p:txBody>
      </p:sp>
      <p:sp>
        <p:nvSpPr>
          <p:cNvPr id="3" name="Content Placeholder 2"/>
          <p:cNvSpPr>
            <a:spLocks noGrp="1"/>
          </p:cNvSpPr>
          <p:nvPr>
            <p:ph idx="1"/>
          </p:nvPr>
        </p:nvSpPr>
        <p:spPr>
          <a:xfrm>
            <a:off x="457200" y="1600200"/>
            <a:ext cx="8686800" cy="5069160"/>
          </a:xfrm>
        </p:spPr>
        <p:txBody>
          <a:bodyPr>
            <a:normAutofit fontScale="92500" lnSpcReduction="10000"/>
          </a:bodyPr>
          <a:lstStyle/>
          <a:p>
            <a:r>
              <a:rPr lang="en-CA" dirty="0"/>
              <a:t>Considering language preference, you were </a:t>
            </a:r>
            <a:br>
              <a:rPr lang="en-CA" dirty="0"/>
            </a:br>
            <a:r>
              <a:rPr lang="en-CA" dirty="0"/>
              <a:t>pre-assigned to a specific group (email sent </a:t>
            </a:r>
            <a:br>
              <a:rPr lang="en-CA" dirty="0"/>
            </a:br>
            <a:r>
              <a:rPr lang="en-CA" dirty="0"/>
              <a:t>last week)</a:t>
            </a:r>
          </a:p>
          <a:p>
            <a:r>
              <a:rPr lang="en-CA" dirty="0"/>
              <a:t>In the next 10 minutes you have the opportunity to know your Buddies:</a:t>
            </a:r>
          </a:p>
          <a:p>
            <a:pPr lvl="1"/>
            <a:r>
              <a:rPr lang="en-CA" dirty="0"/>
              <a:t>1 minute per person</a:t>
            </a:r>
          </a:p>
          <a:p>
            <a:pPr lvl="1"/>
            <a:r>
              <a:rPr lang="en-CA" dirty="0"/>
              <a:t>Quickly introduce yourself</a:t>
            </a:r>
          </a:p>
          <a:p>
            <a:pPr lvl="1"/>
            <a:r>
              <a:rPr lang="en-CA" dirty="0"/>
              <a:t>Mention something you’re passionate about, </a:t>
            </a:r>
            <a:br>
              <a:rPr lang="en-CA" dirty="0"/>
            </a:br>
            <a:r>
              <a:rPr lang="en-CA" dirty="0"/>
              <a:t>a hobby you have, or something of your interest</a:t>
            </a:r>
          </a:p>
          <a:p>
            <a:pPr lvl="1"/>
            <a:r>
              <a:rPr lang="en-CA" dirty="0"/>
              <a:t>Later on agree on a date and time to connect on a weekly basis (the emails are found in the Buddy System file)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6431465" y="-94953"/>
            <a:ext cx="1931822" cy="1860183"/>
          </a:xfrm>
          <a:prstGeom prst="rect">
            <a:avLst/>
          </a:prstGeom>
        </p:spPr>
      </p:pic>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9ED4-3EDC-9D3A-8C14-42DAA97D834E}"/>
              </a:ext>
            </a:extLst>
          </p:cNvPr>
          <p:cNvSpPr>
            <a:spLocks noGrp="1"/>
          </p:cNvSpPr>
          <p:nvPr>
            <p:ph type="title"/>
          </p:nvPr>
        </p:nvSpPr>
        <p:spPr/>
        <p:txBody>
          <a:bodyPr/>
          <a:lstStyle/>
          <a:p>
            <a:r>
              <a:rPr lang="fr-CA" dirty="0"/>
              <a:t>To </a:t>
            </a:r>
            <a:r>
              <a:rPr lang="fr-CA" dirty="0" err="1"/>
              <a:t>Join</a:t>
            </a:r>
            <a:r>
              <a:rPr lang="fr-CA" dirty="0"/>
              <a:t> </a:t>
            </a:r>
            <a:r>
              <a:rPr lang="fr-CA" dirty="0" err="1"/>
              <a:t>Your</a:t>
            </a:r>
            <a:r>
              <a:rPr lang="fr-CA" dirty="0"/>
              <a:t> </a:t>
            </a:r>
            <a:r>
              <a:rPr lang="fr-CA" dirty="0" err="1"/>
              <a:t>Breakout</a:t>
            </a:r>
            <a:r>
              <a:rPr lang="fr-CA" dirty="0"/>
              <a:t> Room</a:t>
            </a:r>
            <a:endParaRPr lang="en-US" dirty="0"/>
          </a:p>
        </p:txBody>
      </p:sp>
      <p:grpSp>
        <p:nvGrpSpPr>
          <p:cNvPr id="4" name="Group 3">
            <a:extLst>
              <a:ext uri="{FF2B5EF4-FFF2-40B4-BE49-F238E27FC236}">
                <a16:creationId xmlns:a16="http://schemas.microsoft.com/office/drawing/2014/main" id="{AD138589-A472-6A52-88D4-BF796DBF6A4A}"/>
              </a:ext>
            </a:extLst>
          </p:cNvPr>
          <p:cNvGrpSpPr/>
          <p:nvPr/>
        </p:nvGrpSpPr>
        <p:grpSpPr>
          <a:xfrm>
            <a:off x="1403648" y="2060848"/>
            <a:ext cx="6689234" cy="3641843"/>
            <a:chOff x="1620346" y="1018878"/>
            <a:chExt cx="5128381" cy="2424407"/>
          </a:xfrm>
        </p:grpSpPr>
        <p:pic>
          <p:nvPicPr>
            <p:cNvPr id="5" name="Picture 4">
              <a:extLst>
                <a:ext uri="{FF2B5EF4-FFF2-40B4-BE49-F238E27FC236}">
                  <a16:creationId xmlns:a16="http://schemas.microsoft.com/office/drawing/2014/main" id="{D4140EAE-593C-80CE-9A29-A21C79DDFAC8}"/>
                </a:ext>
              </a:extLst>
            </p:cNvPr>
            <p:cNvPicPr>
              <a:picLocks noChangeAspect="1"/>
            </p:cNvPicPr>
            <p:nvPr/>
          </p:nvPicPr>
          <p:blipFill>
            <a:blip r:embed="rId2"/>
            <a:stretch>
              <a:fillRect/>
            </a:stretch>
          </p:blipFill>
          <p:spPr>
            <a:xfrm>
              <a:off x="1620346" y="1081953"/>
              <a:ext cx="4974418" cy="2150775"/>
            </a:xfrm>
            <a:prstGeom prst="rect">
              <a:avLst/>
            </a:prstGeom>
          </p:spPr>
        </p:pic>
        <p:sp>
          <p:nvSpPr>
            <p:cNvPr id="6" name="Oval 5">
              <a:extLst>
                <a:ext uri="{FF2B5EF4-FFF2-40B4-BE49-F238E27FC236}">
                  <a16:creationId xmlns:a16="http://schemas.microsoft.com/office/drawing/2014/main" id="{81314B74-4137-688E-EF57-D8FD9A1B3A9B}"/>
                </a:ext>
              </a:extLst>
            </p:cNvPr>
            <p:cNvSpPr/>
            <p:nvPr/>
          </p:nvSpPr>
          <p:spPr bwMode="auto">
            <a:xfrm rot="497782">
              <a:off x="2066088" y="1018878"/>
              <a:ext cx="4682639" cy="2424407"/>
            </a:xfrm>
            <a:prstGeom prst="ellipse">
              <a:avLst/>
            </a:prstGeom>
            <a:noFill/>
            <a:ln w="571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90500" marR="0" indent="-190500" algn="l" defTabSz="914400" rtl="0" eaLnBrk="1" fontAlgn="base" latinLnBrk="0" hangingPunct="1">
                <a:lnSpc>
                  <a:spcPct val="90000"/>
                </a:lnSpc>
                <a:spcBef>
                  <a:spcPct val="0"/>
                </a:spcBef>
                <a:spcAft>
                  <a:spcPct val="37000"/>
                </a:spcAft>
                <a:buClrTx/>
                <a:buSzTx/>
                <a:buFontTx/>
                <a:buNone/>
                <a:tabLst>
                  <a:tab pos="5715000" algn="l"/>
                </a:tabLst>
              </a:pPr>
              <a:endParaRPr kumimoji="0" lang="en-US" sz="1800" b="0" i="0" u="none" strike="noStrike" cap="none" normalizeH="0" baseline="0">
                <a:ln>
                  <a:noFill/>
                </a:ln>
                <a:solidFill>
                  <a:schemeClr val="tx1"/>
                </a:solidFill>
                <a:effectLst/>
                <a:latin typeface="Verdana" pitchFamily="34" charset="0"/>
              </a:endParaRPr>
            </a:p>
          </p:txBody>
        </p:sp>
      </p:grpSp>
    </p:spTree>
    <p:extLst>
      <p:ext uri="{BB962C8B-B14F-4D97-AF65-F5344CB8AC3E}">
        <p14:creationId xmlns:p14="http://schemas.microsoft.com/office/powerpoint/2010/main" val="200559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800200" y="5872610"/>
            <a:ext cx="5724128" cy="276999"/>
          </a:xfrm>
          <a:prstGeom prst="rect">
            <a:avLst/>
          </a:prstGeom>
        </p:spPr>
        <p:txBody>
          <a:bodyPr wrap="square">
            <a:spAutoFit/>
          </a:bodyPr>
          <a:lstStyle/>
          <a:p>
            <a:r>
              <a:rPr lang="en-CA" sz="1200" dirty="0">
                <a:hlinkClick r:id="rId4"/>
              </a:rPr>
              <a:t>http://greatergood.berkeley.edu/article/item/how_to_upgrade_your_gratitude_practice</a:t>
            </a:r>
            <a:r>
              <a:rPr lang="en-CA" sz="1200" dirty="0"/>
              <a:t> </a:t>
            </a:r>
          </a:p>
        </p:txBody>
      </p:sp>
      <p:grpSp>
        <p:nvGrpSpPr>
          <p:cNvPr id="7" name="Group 6"/>
          <p:cNvGrpSpPr/>
          <p:nvPr/>
        </p:nvGrpSpPr>
        <p:grpSpPr>
          <a:xfrm>
            <a:off x="7668344" y="6159853"/>
            <a:ext cx="608297" cy="654519"/>
            <a:chOff x="1691680" y="5343137"/>
            <a:chExt cx="803649" cy="818086"/>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r>
              <a:rPr lang="en-CA" dirty="0"/>
              <a:t>Connecting – once a week with you buddies</a:t>
            </a:r>
          </a:p>
          <a:p>
            <a:pPr lvl="1"/>
            <a:r>
              <a:rPr lang="en-CA" dirty="0"/>
              <a:t>Recommended 20 minutes call: 5 </a:t>
            </a:r>
            <a:r>
              <a:rPr lang="en-CA" dirty="0" err="1"/>
              <a:t>mins</a:t>
            </a:r>
            <a:r>
              <a:rPr lang="en-CA" dirty="0"/>
              <a:t>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a:t>
            </a:r>
            <a:r>
              <a:rPr lang="en-CA" dirty="0" err="1"/>
              <a:t>mins</a:t>
            </a:r>
            <a:r>
              <a:rPr lang="en-CA" dirty="0"/>
              <a:t> body scan – daily</a:t>
            </a:r>
            <a:br>
              <a:rPr lang="en-CA" dirty="0"/>
            </a:br>
            <a:r>
              <a:rPr lang="en-CA" sz="2100" dirty="0">
                <a:hlinkClick r:id="rId3"/>
              </a:rPr>
              <a:t>https://archive.org/details/BodyScan6minsB</a:t>
            </a:r>
            <a:br>
              <a:rPr lang="en-CA" sz="2100" dirty="0"/>
            </a:br>
            <a:r>
              <a:rPr lang="en-CA" sz="2100" u="sng" dirty="0">
                <a:hlinkClick r:id="rId4"/>
              </a:rPr>
              <a:t>http://elishagoldstein.com/videos/sitting-with-awareness-of-thoughts/​</a:t>
            </a:r>
            <a:endParaRPr lang="en-CA" sz="2100" dirty="0"/>
          </a:p>
          <a:p>
            <a:r>
              <a:rPr lang="en-CA" dirty="0"/>
              <a:t>Questions or comments during the week?</a:t>
            </a:r>
            <a:br>
              <a:rPr lang="en-CA" dirty="0"/>
            </a:br>
            <a:r>
              <a:rPr lang="en-CA" dirty="0"/>
              <a:t>please ask and share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656442" y="263033"/>
            <a:ext cx="1172680" cy="1209033"/>
          </a:xfrm>
          <a:prstGeom prst="rect">
            <a:avLst/>
          </a:prstGeom>
        </p:spPr>
      </p:pic>
      <p:grpSp>
        <p:nvGrpSpPr>
          <p:cNvPr id="4" name="Group 3"/>
          <p:cNvGrpSpPr/>
          <p:nvPr/>
        </p:nvGrpSpPr>
        <p:grpSpPr>
          <a:xfrm>
            <a:off x="6930758" y="412115"/>
            <a:ext cx="766043" cy="910869"/>
            <a:chOff x="6542261" y="506769"/>
            <a:chExt cx="523699" cy="570787"/>
          </a:xfrm>
        </p:grpSpPr>
        <p:pic>
          <p:nvPicPr>
            <p:cNvPr id="7" name="Picture 6"/>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3428" y="485197"/>
            <a:ext cx="831200" cy="764704"/>
          </a:xfrm>
          <a:prstGeom prst="rect">
            <a:avLst/>
          </a:prstGeom>
        </p:spPr>
      </p:pic>
      <p:pic>
        <p:nvPicPr>
          <p:cNvPr id="2050"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2931" y="391299"/>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fontScale="92500" lnSpcReduction="20000"/>
          </a:bodyPr>
          <a:lstStyle/>
          <a:p>
            <a:r>
              <a:rPr lang="en-CA" baseline="0" dirty="0"/>
              <a:t>Share how the experience went for you</a:t>
            </a:r>
          </a:p>
          <a:p>
            <a:pPr lvl="1"/>
            <a:r>
              <a:rPr lang="en-CA" noProof="0" dirty="0"/>
              <a:t>What insight did you get?</a:t>
            </a:r>
          </a:p>
          <a:p>
            <a:pPr lvl="1"/>
            <a:r>
              <a:rPr lang="en-CA" noProof="0" dirty="0"/>
              <a:t>What did you noticed?</a:t>
            </a:r>
          </a:p>
          <a:p>
            <a:pPr lvl="1"/>
            <a:r>
              <a:rPr lang="en-CA" noProof="0" dirty="0"/>
              <a:t>What was challenging or </a:t>
            </a:r>
            <a:r>
              <a:rPr lang="en-CA" noProof="0" dirty="0" err="1"/>
              <a:t>surprisly</a:t>
            </a:r>
            <a:r>
              <a:rPr lang="en-CA" noProof="0" dirty="0"/>
              <a:t> easy?</a:t>
            </a:r>
          </a:p>
          <a:p>
            <a:r>
              <a:rPr lang="en-CA" dirty="0"/>
              <a:t>You’ll be joining a small group of 4 to 6 people, randomly assigned.</a:t>
            </a:r>
          </a:p>
          <a:p>
            <a:r>
              <a:rPr lang="en-CA" baseline="0" dirty="0"/>
              <a:t>Be conscious of your airtime.</a:t>
            </a:r>
          </a:p>
          <a:p>
            <a:r>
              <a:rPr lang="en-CA" baseline="0" dirty="0"/>
              <a:t>When you’re finish, simply exit the session.</a:t>
            </a:r>
          </a:p>
          <a:p>
            <a:r>
              <a:rPr lang="en-CA" dirty="0"/>
              <a:t>Although it is suggested you take about 15 mins to debrief, feel free to take as much time as you need or want.</a:t>
            </a:r>
            <a:endParaRPr lang="en-CA" baseline="0" dirty="0"/>
          </a:p>
        </p:txBody>
      </p:sp>
      <p:grpSp>
        <p:nvGrpSpPr>
          <p:cNvPr id="6" name="Group 8">
            <a:extLst>
              <a:ext uri="{FF2B5EF4-FFF2-40B4-BE49-F238E27FC236}">
                <a16:creationId xmlns:a16="http://schemas.microsoft.com/office/drawing/2014/main" id="{955A0616-8452-479F-B5B2-E8E0012B7C71}"/>
              </a:ext>
            </a:extLst>
          </p:cNvPr>
          <p:cNvGrpSpPr/>
          <p:nvPr/>
        </p:nvGrpSpPr>
        <p:grpSpPr>
          <a:xfrm>
            <a:off x="7092280" y="1116124"/>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CA" dirty="0"/>
              <a:t>Time required: 2 minutes</a:t>
            </a:r>
          </a:p>
          <a:p>
            <a:r>
              <a:rPr lang="en-CA" dirty="0"/>
              <a:t>The trick is to shift from “doing” to “being”</a:t>
            </a:r>
          </a:p>
          <a:p>
            <a:r>
              <a:rPr lang="en-CA" dirty="0"/>
              <a:t>Let’s start by doing the following...</a:t>
            </a:r>
          </a:p>
          <a:p>
            <a:pPr lvl="1"/>
            <a:r>
              <a:rPr lang="en-CA" dirty="0"/>
              <a:t>Sit as comfortable as possible in a straight position</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minute is over.</a:t>
            </a:r>
          </a:p>
          <a:p>
            <a:pPr lvl="1"/>
            <a:r>
              <a:rPr lang="en-CA" dirty="0"/>
              <a:t>Just continue focusing on your breathing</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The sessions are interactive</a:t>
            </a:r>
            <a:endParaRPr lang="en-CA" dirty="0">
              <a:solidFill>
                <a:schemeClr val="accent3">
                  <a:lumMod val="75000"/>
                </a:schemeClr>
              </a:solidFill>
            </a:endParaRPr>
          </a:p>
        </p:txBody>
      </p:sp>
      <p:grpSp>
        <p:nvGrpSpPr>
          <p:cNvPr id="7" name="Group 6"/>
          <p:cNvGrpSpPr/>
          <p:nvPr/>
        </p:nvGrpSpPr>
        <p:grpSpPr>
          <a:xfrm>
            <a:off x="3874147" y="5118897"/>
            <a:ext cx="847810" cy="1021035"/>
            <a:chOff x="3525810" y="6279628"/>
            <a:chExt cx="847810" cy="1021035"/>
          </a:xfrm>
        </p:grpSpPr>
        <p:sp>
          <p:nvSpPr>
            <p:cNvPr id="8" name="TextBox 7"/>
            <p:cNvSpPr txBox="1"/>
            <p:nvPr/>
          </p:nvSpPr>
          <p:spPr>
            <a:xfrm>
              <a:off x="3637360" y="6279628"/>
              <a:ext cx="676788" cy="369332"/>
            </a:xfrm>
            <a:prstGeom prst="rect">
              <a:avLst/>
            </a:prstGeom>
            <a:noFill/>
          </p:spPr>
          <p:txBody>
            <a:bodyPr wrap="none" rtlCol="0">
              <a:spAutoFit/>
            </a:bodyPr>
            <a:lstStyle/>
            <a:p>
              <a:r>
                <a:rPr lang="en-CA" dirty="0"/>
                <a:t>Mark</a:t>
              </a:r>
              <a:endParaRPr lang="en-CA" dirty="0">
                <a:solidFill>
                  <a:schemeClr val="accent3">
                    <a:lumMod val="75000"/>
                  </a:schemeClr>
                </a:solidFill>
              </a:endParaRPr>
            </a:p>
          </p:txBody>
        </p:sp>
        <p:pic>
          <p:nvPicPr>
            <p:cNvPr id="9"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5482131" y="5091047"/>
            <a:ext cx="1643912" cy="1048885"/>
            <a:chOff x="1399622" y="4787317"/>
            <a:chExt cx="1643912" cy="1048885"/>
          </a:xfrm>
        </p:grpSpPr>
        <p:pic>
          <p:nvPicPr>
            <p:cNvPr id="12" name="Picture 4" descr="http://tse1.mm.bing.net/th?&amp;id=OIP.M5a32b83e321008b02071facfcf5bb17co0&amp;w=173&amp;h=85&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99622" y="4787317"/>
              <a:ext cx="1643912" cy="369332"/>
            </a:xfrm>
            <a:prstGeom prst="rect">
              <a:avLst/>
            </a:prstGeom>
          </p:spPr>
          <p:txBody>
            <a:bodyPr wrap="none">
              <a:spAutoFit/>
            </a:bodyPr>
            <a:lstStyle/>
            <a:p>
              <a:r>
                <a:rPr lang="en-CA" dirty="0"/>
                <a:t>Poll /Evaluation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8705" y="4014811"/>
            <a:ext cx="430948" cy="4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9518" y="3331383"/>
            <a:ext cx="675298" cy="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2474" y="1938832"/>
            <a:ext cx="5693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5704" y="2647955"/>
            <a:ext cx="522926" cy="3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329479" y="3909243"/>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sp>
        <p:nvSpPr>
          <p:cNvPr id="27" name="Rectangle 26"/>
          <p:cNvSpPr/>
          <p:nvPr/>
        </p:nvSpPr>
        <p:spPr>
          <a:xfrm>
            <a:off x="1245919" y="1943781"/>
            <a:ext cx="863121" cy="369332"/>
          </a:xfrm>
          <a:prstGeom prst="rect">
            <a:avLst/>
          </a:prstGeom>
        </p:spPr>
        <p:txBody>
          <a:bodyPr wrap="none">
            <a:spAutoFit/>
          </a:bodyPr>
          <a:lstStyle/>
          <a:p>
            <a:r>
              <a:rPr lang="en-CA" dirty="0">
                <a:sym typeface="Wingdings 2"/>
              </a:rPr>
              <a:t>Pointer</a:t>
            </a:r>
            <a:endParaRPr lang="en-CA" sz="3600" dirty="0">
              <a:solidFill>
                <a:srgbClr val="FF0000"/>
              </a:solidFill>
            </a:endParaRPr>
          </a:p>
        </p:txBody>
      </p:sp>
      <p:sp>
        <p:nvSpPr>
          <p:cNvPr id="28" name="Rectangle 27"/>
          <p:cNvSpPr/>
          <p:nvPr/>
        </p:nvSpPr>
        <p:spPr>
          <a:xfrm>
            <a:off x="1332543" y="3335892"/>
            <a:ext cx="688073" cy="369332"/>
          </a:xfrm>
          <a:prstGeom prst="rect">
            <a:avLst/>
          </a:prstGeom>
        </p:spPr>
        <p:txBody>
          <a:bodyPr wrap="none">
            <a:spAutoFit/>
          </a:bodyPr>
          <a:lstStyle/>
          <a:p>
            <a:r>
              <a:rPr lang="en-CA" dirty="0">
                <a:sym typeface="Wingdings 2"/>
              </a:rPr>
              <a:t>Erase</a:t>
            </a:r>
            <a:endParaRPr lang="en-CA" sz="3600" dirty="0">
              <a:solidFill>
                <a:srgbClr val="FF0000"/>
              </a:solidFill>
            </a:endParaRPr>
          </a:p>
        </p:txBody>
      </p:sp>
      <p:sp>
        <p:nvSpPr>
          <p:cNvPr id="29" name="Rectangle 28"/>
          <p:cNvSpPr/>
          <p:nvPr/>
        </p:nvSpPr>
        <p:spPr>
          <a:xfrm>
            <a:off x="1244122" y="2635107"/>
            <a:ext cx="864917" cy="369332"/>
          </a:xfrm>
          <a:prstGeom prst="rect">
            <a:avLst/>
          </a:prstGeom>
        </p:spPr>
        <p:txBody>
          <a:bodyPr wrap="none">
            <a:spAutoFit/>
          </a:bodyPr>
          <a:lstStyle/>
          <a:p>
            <a:r>
              <a:rPr lang="en-CA" dirty="0">
                <a:sym typeface="Wingdings 2"/>
              </a:rPr>
              <a:t>Marker</a:t>
            </a:r>
            <a:endParaRPr lang="en-CA" sz="3600" dirty="0">
              <a:solidFill>
                <a:srgbClr val="FF0000"/>
              </a:solidFill>
            </a:endParaRPr>
          </a:p>
        </p:txBody>
      </p:sp>
      <p:grpSp>
        <p:nvGrpSpPr>
          <p:cNvPr id="30" name="Group 29"/>
          <p:cNvGrpSpPr/>
          <p:nvPr/>
        </p:nvGrpSpPr>
        <p:grpSpPr>
          <a:xfrm>
            <a:off x="4885765" y="3674349"/>
            <a:ext cx="2052574" cy="1027724"/>
            <a:chOff x="7035970" y="5566909"/>
            <a:chExt cx="1580098" cy="947384"/>
          </a:xfrm>
        </p:grpSpPr>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11"/>
              <a:stretch>
                <a:fillRect/>
              </a:stretch>
            </p:blipFill>
            <p:spPr>
              <a:xfrm>
                <a:off x="3242902" y="5455300"/>
                <a:ext cx="1142999" cy="1019175"/>
              </a:xfrm>
              <a:prstGeom prst="rect">
                <a:avLst/>
              </a:prstGeom>
            </p:spPr>
          </p:pic>
          <p:pic>
            <p:nvPicPr>
              <p:cNvPr id="39" name="Picture 38"/>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13">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766600" y="2633091"/>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2030333" y="5077135"/>
            <a:ext cx="801831" cy="1062796"/>
            <a:chOff x="2037034" y="5096828"/>
            <a:chExt cx="801831" cy="1062796"/>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2038270" y="5096828"/>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Espace avec le soleil et les planètes">
            <a:extLst>
              <a:ext uri="{FF2B5EF4-FFF2-40B4-BE49-F238E27FC236}">
                <a16:creationId xmlns:a16="http://schemas.microsoft.com/office/drawing/2014/main" id="{C4883DEE-B9D1-4A0F-81E3-CA0EBDED49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7" y="846138"/>
            <a:ext cx="9144000" cy="5143500"/>
          </a:xfrm>
          <a:prstGeom prst="rect">
            <a:avLst/>
          </a:prstGeom>
        </p:spPr>
      </p:pic>
      <p:sp>
        <p:nvSpPr>
          <p:cNvPr id="20" name="Titre 1">
            <a:extLst>
              <a:ext uri="{FF2B5EF4-FFF2-40B4-BE49-F238E27FC236}">
                <a16:creationId xmlns:a16="http://schemas.microsoft.com/office/drawing/2014/main" id="{8F323DDC-E499-465F-A03E-5A06CDA603D7}"/>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a:t>Let’s first practice a bit</a:t>
            </a:r>
            <a:endParaRPr lang="en-US" dirty="0"/>
          </a:p>
        </p:txBody>
      </p:sp>
      <p:pic>
        <p:nvPicPr>
          <p:cNvPr id="43" name="Graphique 42" descr="Cerveau contour">
            <a:extLst>
              <a:ext uri="{FF2B5EF4-FFF2-40B4-BE49-F238E27FC236}">
                <a16:creationId xmlns:a16="http://schemas.microsoft.com/office/drawing/2014/main" id="{FBD19AF7-7F43-4352-91CA-09E2E2AD3E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4210" y="4653136"/>
            <a:ext cx="914400" cy="914400"/>
          </a:xfrm>
          <a:prstGeom prst="rect">
            <a:avLst/>
          </a:prstGeom>
        </p:spPr>
      </p:pic>
      <p:grpSp>
        <p:nvGrpSpPr>
          <p:cNvPr id="13" name="Group 6">
            <a:extLst>
              <a:ext uri="{FF2B5EF4-FFF2-40B4-BE49-F238E27FC236}">
                <a16:creationId xmlns:a16="http://schemas.microsoft.com/office/drawing/2014/main" id="{8F3ED683-EAB5-4B07-B0DC-66EB29AF129F}"/>
              </a:ext>
            </a:extLst>
          </p:cNvPr>
          <p:cNvGrpSpPr/>
          <p:nvPr/>
        </p:nvGrpSpPr>
        <p:grpSpPr>
          <a:xfrm>
            <a:off x="6256464" y="6019999"/>
            <a:ext cx="847810" cy="575846"/>
            <a:chOff x="3525810" y="6724817"/>
            <a:chExt cx="847810" cy="575846"/>
          </a:xfrm>
        </p:grpSpPr>
        <p:pic>
          <p:nvPicPr>
            <p:cNvPr id="15" name="Picture 2">
              <a:extLst>
                <a:ext uri="{FF2B5EF4-FFF2-40B4-BE49-F238E27FC236}">
                  <a16:creationId xmlns:a16="http://schemas.microsoft.com/office/drawing/2014/main" id="{21CFD1B8-6938-4AB7-BB19-7AB3BA484190}"/>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E54686E8-1579-45C4-9904-909F87403E6A}"/>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C53088DC-3767-4241-970B-E558544E0680}"/>
                </a:ext>
              </a:extLst>
            </p:cNvPr>
            <p:cNvPicPr>
              <a:picLocks noChangeAspect="1" noChangeArrowheads="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a:t>NCR – Next Slide</a:t>
            </a:r>
          </a:p>
        </p:txBody>
      </p:sp>
      <p:grpSp>
        <p:nvGrpSpPr>
          <p:cNvPr id="23" name="Group 6">
            <a:extLst>
              <a:ext uri="{FF2B5EF4-FFF2-40B4-BE49-F238E27FC236}">
                <a16:creationId xmlns:a16="http://schemas.microsoft.com/office/drawing/2014/main" id="{1B6E7798-EC94-D48D-3F26-4885A4F0F3BC}"/>
              </a:ext>
            </a:extLst>
          </p:cNvPr>
          <p:cNvGrpSpPr/>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nvGrpSpPr>
        <p:grpSpPr>
          <a:xfrm>
            <a:off x="348841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nvGrpSpPr>
        <p:grpSpPr>
          <a:xfrm>
            <a:off x="6795894" y="4510813"/>
            <a:ext cx="1082896" cy="979500"/>
            <a:chOff x="6422906" y="4683910"/>
            <a:chExt cx="1544525" cy="1490997"/>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6422906" y="5836353"/>
              <a:ext cx="1544525" cy="338554"/>
            </a:xfrm>
            <a:prstGeom prst="rect">
              <a:avLst/>
            </a:prstGeom>
            <a:noFill/>
          </p:spPr>
          <p:txBody>
            <a:bodyPr wrap="none" rtlCol="0">
              <a:spAutoFit/>
            </a:bodyPr>
            <a:lstStyle/>
            <a:p>
              <a:pPr algn="ctr"/>
              <a:r>
                <a:rPr lang="en-CA" sz="1600" dirty="0"/>
                <a:t>Weekly Sessions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10">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1">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4">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500"/>
                                        <p:tgtEl>
                                          <p:spTgt spid="10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92500" lnSpcReduction="2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a:solidFill>
                  <a:schemeClr val="bg1">
                    <a:lumMod val="50000"/>
                  </a:schemeClr>
                </a:solidFill>
              </a:rPr>
              <a:t>This </a:t>
            </a:r>
            <a:r>
              <a:rPr lang="fr-CA" dirty="0" err="1">
                <a:solidFill>
                  <a:schemeClr val="bg1">
                    <a:lumMod val="50000"/>
                  </a:schemeClr>
                </a:solidFill>
              </a:rPr>
              <a:t>is</a:t>
            </a:r>
            <a:r>
              <a:rPr lang="fr-CA" dirty="0">
                <a:solidFill>
                  <a:schemeClr val="bg1">
                    <a:lumMod val="50000"/>
                  </a:schemeClr>
                </a:solidFill>
              </a:rPr>
              <a:t> a hands on workshop (</a:t>
            </a:r>
            <a:r>
              <a:rPr lang="en-US" dirty="0">
                <a:solidFill>
                  <a:schemeClr val="bg1">
                    <a:lumMod val="50000"/>
                  </a:schemeClr>
                </a:solidFill>
              </a:rPr>
              <a:t>done</a:t>
            </a:r>
            <a:r>
              <a:rPr lang="fr-CA" dirty="0">
                <a:solidFill>
                  <a:schemeClr val="bg1">
                    <a:lumMod val="50000"/>
                  </a:schemeClr>
                </a:solidFill>
              </a:rPr>
              <a:t>)</a:t>
            </a:r>
            <a:endParaRPr lang="en-US" dirty="0">
              <a:solidFill>
                <a:schemeClr val="bg1">
                  <a:lumMod val="50000"/>
                </a:schemeClr>
              </a:solidFill>
            </a:endParaRPr>
          </a:p>
          <a:p>
            <a:r>
              <a:rPr lang="en-US" dirty="0"/>
              <a:t>Etiquette / Structure / Cohort / Recordings</a:t>
            </a:r>
          </a:p>
          <a:p>
            <a:r>
              <a:rPr lang="en-US" dirty="0"/>
              <a:t>Main goal of the Program / Target Audience</a:t>
            </a:r>
          </a:p>
          <a:p>
            <a:r>
              <a:rPr lang="en-US" dirty="0"/>
              <a:t>Snail Model</a:t>
            </a:r>
          </a:p>
          <a:p>
            <a:r>
              <a:rPr lang="en-US" dirty="0"/>
              <a:t>The importance of “Connecting” &amp; Buddy System</a:t>
            </a:r>
          </a:p>
          <a:p>
            <a:r>
              <a:rPr lang="en-US" dirty="0"/>
              <a:t>Gratitude Journaling</a:t>
            </a:r>
          </a:p>
          <a:p>
            <a:r>
              <a:rPr lang="en-US" dirty="0"/>
              <a:t>Your takeaway assignment for week 1.</a:t>
            </a:r>
          </a:p>
          <a:p>
            <a:r>
              <a:rPr lang="en-US" dirty="0"/>
              <a:t>Practice: 5 min body scan</a:t>
            </a:r>
          </a:p>
          <a:p>
            <a:r>
              <a:rPr lang="en-US" dirty="0"/>
              <a:t>Debriefs</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4392</TotalTime>
  <Words>5165</Words>
  <Application>Microsoft Office PowerPoint</Application>
  <PresentationFormat>On-screen Show (4:3)</PresentationFormat>
  <Paragraphs>527</Paragraphs>
  <Slides>28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Comic Sans MS</vt:lpstr>
      <vt:lpstr>Freestyle Script</vt:lpstr>
      <vt:lpstr>Symbol</vt:lpstr>
      <vt:lpstr>Times New Roman</vt:lpstr>
      <vt:lpstr>Verdana</vt:lpstr>
      <vt:lpstr>Wingdings</vt:lpstr>
      <vt:lpstr>1_Office Theme</vt:lpstr>
      <vt:lpstr>PowerPoint Presentation</vt:lpstr>
      <vt:lpstr>Mindful Change Leadership Development Program</vt:lpstr>
      <vt:lpstr>Mindful Breathing Exercise – Centering</vt:lpstr>
      <vt:lpstr>The sessions are interactive</vt:lpstr>
      <vt:lpstr>PowerPoint Presentation</vt:lpstr>
      <vt:lpstr>Welcoming</vt:lpstr>
      <vt:lpstr>Welcoming</vt:lpstr>
      <vt:lpstr>Hands on Workshop</vt:lpstr>
      <vt:lpstr>Agenda - Week 1 – (focus and clarity)</vt:lpstr>
      <vt:lpstr>Etiquette</vt:lpstr>
      <vt:lpstr>Structure of the weekly sessions</vt:lpstr>
      <vt:lpstr>The Cohort</vt:lpstr>
      <vt:lpstr>Session are Recorded</vt:lpstr>
      <vt:lpstr>The Main Goal of the MCLD Program</vt:lpstr>
      <vt:lpstr>PowerPoint Presentation</vt:lpstr>
      <vt:lpstr>What’s the difference between Mindfulness  and  Meditation?</vt:lpstr>
      <vt:lpstr>Snail model – From unaware to unaware</vt:lpstr>
      <vt:lpstr>The importance of “Connecting”</vt:lpstr>
      <vt:lpstr>Throughout the program</vt:lpstr>
      <vt:lpstr>The Buddy System</vt:lpstr>
      <vt:lpstr>Knowing Your Buddy System</vt:lpstr>
      <vt:lpstr>To Join Your Breakout Room</vt:lpstr>
      <vt:lpstr>Gratitude journaling</vt:lpstr>
      <vt:lpstr>Your turn for week 1</vt:lpstr>
      <vt:lpstr>Practice – The basics (1/2)</vt:lpstr>
      <vt:lpstr>Exercise – Exploring Mindfulness – Body Scan</vt:lpstr>
      <vt:lpstr>Debrief – Plenary &amp; Small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437</cp:revision>
  <dcterms:created xsi:type="dcterms:W3CDTF">2015-04-14T20:39:51Z</dcterms:created>
  <dcterms:modified xsi:type="dcterms:W3CDTF">2022-08-02T13:50:40Z</dcterms:modified>
</cp:coreProperties>
</file>