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19"/>
  </p:notesMasterIdLst>
  <p:handoutMasterIdLst>
    <p:handoutMasterId r:id="rId20"/>
  </p:handoutMasterIdLst>
  <p:sldIdLst>
    <p:sldId id="344" r:id="rId3"/>
    <p:sldId id="257" r:id="rId4"/>
    <p:sldId id="258" r:id="rId5"/>
    <p:sldId id="259" r:id="rId6"/>
    <p:sldId id="319" r:id="rId7"/>
    <p:sldId id="520" r:id="rId8"/>
    <p:sldId id="355" r:id="rId9"/>
    <p:sldId id="356" r:id="rId10"/>
    <p:sldId id="522" r:id="rId11"/>
    <p:sldId id="530" r:id="rId12"/>
    <p:sldId id="523" r:id="rId13"/>
    <p:sldId id="361" r:id="rId14"/>
    <p:sldId id="340" r:id="rId15"/>
    <p:sldId id="353" r:id="rId16"/>
    <p:sldId id="330" r:id="rId17"/>
    <p:sldId id="343"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04" autoAdjust="0"/>
    <p:restoredTop sz="56874" autoAdjust="0"/>
  </p:normalViewPr>
  <p:slideViewPr>
    <p:cSldViewPr snapToObjects="1" showGuides="1">
      <p:cViewPr varScale="1">
        <p:scale>
          <a:sx n="65" d="100"/>
          <a:sy n="65" d="100"/>
        </p:scale>
        <p:origin x="2532"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intra.pri/aanc-inacdav/nodes/13801966/MCL%20Results%202021%20-%20Nov%2019%20-%20Final%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intra.pri/contentserverinacproductiondav/nodes/13801966/MCL%20Results%202021%20-%20Nov%2019%20-%20Final%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cdocs.intra.pri/contentserverinacproductiondav/nodes/13801966/MCL%20Results%202021%20-%20Nov%2019%20-%20Final%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80077286551121"/>
          <c:y val="6.2499358375509427E-2"/>
          <c:w val="0.47791367843584415"/>
          <c:h val="0.86630941015032847"/>
        </c:manualLayout>
      </c:layout>
      <c:pieChart>
        <c:varyColors val="1"/>
        <c:ser>
          <c:idx val="2"/>
          <c:order val="0"/>
          <c:dPt>
            <c:idx val="0"/>
            <c:bubble3D val="0"/>
            <c:spPr>
              <a:solidFill>
                <a:schemeClr val="accent1"/>
              </a:solidFill>
              <a:ln>
                <a:noFill/>
              </a:ln>
              <a:effectLst/>
            </c:spPr>
            <c:extLst>
              <c:ext xmlns:c16="http://schemas.microsoft.com/office/drawing/2014/chart" uri="{C3380CC4-5D6E-409C-BE32-E72D297353CC}">
                <c16:uniqueId val="{00000001-5315-4E73-997E-5025BF3ABF42}"/>
              </c:ext>
            </c:extLst>
          </c:dPt>
          <c:dPt>
            <c:idx val="1"/>
            <c:bubble3D val="0"/>
            <c:spPr>
              <a:solidFill>
                <a:schemeClr val="accent3"/>
              </a:solidFill>
              <a:ln>
                <a:noFill/>
              </a:ln>
              <a:effectLst/>
            </c:spPr>
            <c:extLst>
              <c:ext xmlns:c16="http://schemas.microsoft.com/office/drawing/2014/chart" uri="{C3380CC4-5D6E-409C-BE32-E72D297353CC}">
                <c16:uniqueId val="{00000003-5315-4E73-997E-5025BF3ABF42}"/>
              </c:ext>
            </c:extLst>
          </c:dPt>
          <c:dPt>
            <c:idx val="2"/>
            <c:bubble3D val="0"/>
            <c:spPr>
              <a:solidFill>
                <a:schemeClr val="accent5"/>
              </a:solidFill>
              <a:ln>
                <a:noFill/>
              </a:ln>
              <a:effectLst/>
            </c:spPr>
            <c:extLst>
              <c:ext xmlns:c16="http://schemas.microsoft.com/office/drawing/2014/chart" uri="{C3380CC4-5D6E-409C-BE32-E72D297353CC}">
                <c16:uniqueId val="{00000005-5315-4E73-997E-5025BF3ABF42}"/>
              </c:ext>
            </c:extLst>
          </c:dPt>
          <c:cat>
            <c:strRef>
              <c:f>Analysis!$P$6:$P$8</c:f>
              <c:strCache>
                <c:ptCount val="3"/>
                <c:pt idx="0">
                  <c:v>ISC</c:v>
                </c:pt>
                <c:pt idx="1">
                  <c:v>CIRNAC</c:v>
                </c:pt>
                <c:pt idx="2">
                  <c:v>Other</c:v>
                </c:pt>
              </c:strCache>
            </c:strRef>
          </c:cat>
          <c:val>
            <c:numRef>
              <c:f>Analysis!$Q$6:$Q$8</c:f>
              <c:numCache>
                <c:formatCode>General</c:formatCode>
                <c:ptCount val="3"/>
                <c:pt idx="0">
                  <c:v>62</c:v>
                </c:pt>
                <c:pt idx="1">
                  <c:v>7</c:v>
                </c:pt>
                <c:pt idx="2">
                  <c:v>30</c:v>
                </c:pt>
              </c:numCache>
            </c:numRef>
          </c:val>
          <c:extLst>
            <c:ext xmlns:c16="http://schemas.microsoft.com/office/drawing/2014/chart" uri="{C3380CC4-5D6E-409C-BE32-E72D297353CC}">
              <c16:uniqueId val="{00000000-8803-43DA-ACB6-C7BFDE2C4CD5}"/>
            </c:ext>
          </c:extLst>
        </c:ser>
        <c:ser>
          <c:idx val="3"/>
          <c:order val="1"/>
          <c:dPt>
            <c:idx val="0"/>
            <c:bubble3D val="0"/>
            <c:spPr>
              <a:solidFill>
                <a:schemeClr val="accent1"/>
              </a:solidFill>
              <a:ln>
                <a:noFill/>
              </a:ln>
              <a:effectLst/>
            </c:spPr>
            <c:extLst>
              <c:ext xmlns:c16="http://schemas.microsoft.com/office/drawing/2014/chart" uri="{C3380CC4-5D6E-409C-BE32-E72D297353CC}">
                <c16:uniqueId val="{00000007-5315-4E73-997E-5025BF3ABF42}"/>
              </c:ext>
            </c:extLst>
          </c:dPt>
          <c:dPt>
            <c:idx val="1"/>
            <c:bubble3D val="0"/>
            <c:spPr>
              <a:solidFill>
                <a:schemeClr val="accent3"/>
              </a:solidFill>
              <a:ln>
                <a:noFill/>
              </a:ln>
              <a:effectLst/>
            </c:spPr>
            <c:extLst>
              <c:ext xmlns:c16="http://schemas.microsoft.com/office/drawing/2014/chart" uri="{C3380CC4-5D6E-409C-BE32-E72D297353CC}">
                <c16:uniqueId val="{00000009-5315-4E73-997E-5025BF3ABF42}"/>
              </c:ext>
            </c:extLst>
          </c:dPt>
          <c:dPt>
            <c:idx val="2"/>
            <c:bubble3D val="0"/>
            <c:spPr>
              <a:solidFill>
                <a:schemeClr val="accent5"/>
              </a:solidFill>
              <a:ln>
                <a:noFill/>
              </a:ln>
              <a:effectLst/>
            </c:spPr>
            <c:extLst>
              <c:ext xmlns:c16="http://schemas.microsoft.com/office/drawing/2014/chart" uri="{C3380CC4-5D6E-409C-BE32-E72D297353CC}">
                <c16:uniqueId val="{0000000B-5315-4E73-997E-5025BF3ABF42}"/>
              </c:ext>
            </c:extLst>
          </c:dPt>
          <c:cat>
            <c:strRef>
              <c:f>Analysis!$P$6:$P$8</c:f>
              <c:strCache>
                <c:ptCount val="3"/>
                <c:pt idx="0">
                  <c:v>ISC</c:v>
                </c:pt>
                <c:pt idx="1">
                  <c:v>CIRNAC</c:v>
                </c:pt>
                <c:pt idx="2">
                  <c:v>Other</c:v>
                </c:pt>
              </c:strCache>
            </c:strRef>
          </c:cat>
          <c:val>
            <c:numRef>
              <c:f>Analysis!$R$6:$R$8</c:f>
              <c:numCache>
                <c:formatCode>0%</c:formatCode>
                <c:ptCount val="3"/>
                <c:pt idx="0">
                  <c:v>0.6262626262626263</c:v>
                </c:pt>
                <c:pt idx="1">
                  <c:v>7.0707070707070704E-2</c:v>
                </c:pt>
                <c:pt idx="2">
                  <c:v>0.30303030303030304</c:v>
                </c:pt>
              </c:numCache>
            </c:numRef>
          </c:val>
          <c:extLst>
            <c:ext xmlns:c16="http://schemas.microsoft.com/office/drawing/2014/chart" uri="{C3380CC4-5D6E-409C-BE32-E72D297353CC}">
              <c16:uniqueId val="{00000001-8803-43DA-ACB6-C7BFDE2C4CD5}"/>
            </c:ext>
          </c:extLst>
        </c:ser>
        <c:ser>
          <c:idx val="1"/>
          <c:order val="2"/>
          <c:dPt>
            <c:idx val="0"/>
            <c:bubble3D val="0"/>
            <c:spPr>
              <a:solidFill>
                <a:schemeClr val="accent1"/>
              </a:solidFill>
              <a:ln>
                <a:noFill/>
              </a:ln>
              <a:effectLst/>
            </c:spPr>
            <c:extLst>
              <c:ext xmlns:c16="http://schemas.microsoft.com/office/drawing/2014/chart" uri="{C3380CC4-5D6E-409C-BE32-E72D297353CC}">
                <c16:uniqueId val="{0000000D-5315-4E73-997E-5025BF3ABF42}"/>
              </c:ext>
            </c:extLst>
          </c:dPt>
          <c:dPt>
            <c:idx val="1"/>
            <c:bubble3D val="0"/>
            <c:spPr>
              <a:solidFill>
                <a:schemeClr val="accent3"/>
              </a:solidFill>
              <a:ln>
                <a:noFill/>
              </a:ln>
              <a:effectLst/>
            </c:spPr>
            <c:extLst>
              <c:ext xmlns:c16="http://schemas.microsoft.com/office/drawing/2014/chart" uri="{C3380CC4-5D6E-409C-BE32-E72D297353CC}">
                <c16:uniqueId val="{0000000F-5315-4E73-997E-5025BF3ABF42}"/>
              </c:ext>
            </c:extLst>
          </c:dPt>
          <c:dPt>
            <c:idx val="2"/>
            <c:bubble3D val="0"/>
            <c:spPr>
              <a:solidFill>
                <a:schemeClr val="accent5"/>
              </a:solidFill>
              <a:ln>
                <a:noFill/>
              </a:ln>
              <a:effectLst/>
            </c:spPr>
            <c:extLst>
              <c:ext xmlns:c16="http://schemas.microsoft.com/office/drawing/2014/chart" uri="{C3380CC4-5D6E-409C-BE32-E72D297353CC}">
                <c16:uniqueId val="{00000011-5315-4E73-997E-5025BF3ABF42}"/>
              </c:ext>
            </c:extLst>
          </c:dPt>
          <c:cat>
            <c:strRef>
              <c:f>Analysis!$P$6:$P$8</c:f>
              <c:strCache>
                <c:ptCount val="3"/>
                <c:pt idx="0">
                  <c:v>ISC</c:v>
                </c:pt>
                <c:pt idx="1">
                  <c:v>CIRNAC</c:v>
                </c:pt>
                <c:pt idx="2">
                  <c:v>Other</c:v>
                </c:pt>
              </c:strCache>
            </c:strRef>
          </c:cat>
          <c:val>
            <c:numRef>
              <c:f>Analysis!$Q$6:$Q$8</c:f>
              <c:numCache>
                <c:formatCode>General</c:formatCode>
                <c:ptCount val="3"/>
                <c:pt idx="0">
                  <c:v>62</c:v>
                </c:pt>
                <c:pt idx="1">
                  <c:v>7</c:v>
                </c:pt>
                <c:pt idx="2">
                  <c:v>30</c:v>
                </c:pt>
              </c:numCache>
            </c:numRef>
          </c:val>
          <c:extLst>
            <c:ext xmlns:c16="http://schemas.microsoft.com/office/drawing/2014/chart" uri="{C3380CC4-5D6E-409C-BE32-E72D297353CC}">
              <c16:uniqueId val="{00000002-8803-43DA-ACB6-C7BFDE2C4CD5}"/>
            </c:ext>
          </c:extLst>
        </c:ser>
        <c:dLbls>
          <c:showLegendKey val="0"/>
          <c:showVal val="0"/>
          <c:showCatName val="0"/>
          <c:showSerName val="0"/>
          <c:showPercent val="0"/>
          <c:showBubbleSize val="0"/>
          <c:showLeaderLines val="1"/>
        </c:dLbls>
        <c:firstSliceAng val="0"/>
      </c:pieChart>
      <c:pieChart>
        <c:varyColors val="1"/>
        <c:ser>
          <c:idx val="0"/>
          <c:order val="3"/>
          <c:explosion val="85"/>
          <c:dPt>
            <c:idx val="0"/>
            <c:bubble3D val="0"/>
            <c:spPr>
              <a:solidFill>
                <a:schemeClr val="accent1"/>
              </a:solidFill>
              <a:ln>
                <a:noFill/>
              </a:ln>
              <a:effectLst/>
            </c:spPr>
            <c:extLst>
              <c:ext xmlns:c16="http://schemas.microsoft.com/office/drawing/2014/chart" uri="{C3380CC4-5D6E-409C-BE32-E72D297353CC}">
                <c16:uniqueId val="{00000003-8803-43DA-ACB6-C7BFDE2C4CD5}"/>
              </c:ext>
            </c:extLst>
          </c:dPt>
          <c:dPt>
            <c:idx val="1"/>
            <c:bubble3D val="0"/>
            <c:spPr>
              <a:solidFill>
                <a:schemeClr val="accent3"/>
              </a:solidFill>
              <a:ln>
                <a:noFill/>
              </a:ln>
              <a:effectLst/>
            </c:spPr>
            <c:extLst>
              <c:ext xmlns:c16="http://schemas.microsoft.com/office/drawing/2014/chart" uri="{C3380CC4-5D6E-409C-BE32-E72D297353CC}">
                <c16:uniqueId val="{00000004-8803-43DA-ACB6-C7BFDE2C4CD5}"/>
              </c:ext>
            </c:extLst>
          </c:dPt>
          <c:dPt>
            <c:idx val="2"/>
            <c:bubble3D val="0"/>
            <c:spPr>
              <a:solidFill>
                <a:schemeClr val="accent5"/>
              </a:solidFill>
              <a:ln>
                <a:noFill/>
              </a:ln>
              <a:effectLst/>
            </c:spPr>
            <c:extLst>
              <c:ext xmlns:c16="http://schemas.microsoft.com/office/drawing/2014/chart" uri="{C3380CC4-5D6E-409C-BE32-E72D297353CC}">
                <c16:uniqueId val="{00000005-8803-43DA-ACB6-C7BFDE2C4CD5}"/>
              </c:ext>
            </c:extLst>
          </c:dPt>
          <c:dLbls>
            <c:dLbl>
              <c:idx val="0"/>
              <c:layout>
                <c:manualLayout>
                  <c:x val="5.8331519302572292E-2"/>
                  <c:y val="-0.27797982669862598"/>
                </c:manualLayout>
              </c:layout>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r>
                      <a:rPr lang="en-US" sz="1600"/>
                      <a:t>ISC </a:t>
                    </a:r>
                    <a:fld id="{6F5B79DE-411B-445F-9F3F-3434F8F08822}" type="PERCENTAGE">
                      <a:rPr lang="en-US" sz="1600"/>
                      <a:pPr>
                        <a:defRPr sz="1600"/>
                      </a:pPr>
                      <a:t>[PERCENTAGE]</a:t>
                    </a:fld>
                    <a:endParaRPr lang="en-US" sz="1600"/>
                  </a:p>
                </c:rich>
              </c:tx>
              <c:spPr>
                <a:solidFill>
                  <a:prstClr val="black">
                    <a:lumMod val="15000"/>
                    <a:lumOff val="85000"/>
                  </a:prstClr>
                </a:solid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5419"/>
                        <a:gd name="adj2" fmla="val 75568"/>
                      </a:avLst>
                    </a:prstGeom>
                    <a:noFill/>
                    <a:ln>
                      <a:noFill/>
                    </a:ln>
                  </c15:spPr>
                  <c15:dlblFieldTable/>
                  <c15:showDataLabelsRange val="0"/>
                </c:ext>
                <c:ext xmlns:c16="http://schemas.microsoft.com/office/drawing/2014/chart" uri="{C3380CC4-5D6E-409C-BE32-E72D297353CC}">
                  <c16:uniqueId val="{00000003-8803-43DA-ACB6-C7BFDE2C4CD5}"/>
                </c:ext>
              </c:extLst>
            </c:dLbl>
            <c:dLbl>
              <c:idx val="1"/>
              <c:layout>
                <c:manualLayout>
                  <c:x val="-3.886761173431566E-2"/>
                  <c:y val="-2.5854100934953411E-2"/>
                </c:manualLayout>
              </c:layout>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r>
                      <a:rPr lang="en-US" sz="1600"/>
                      <a:t>CIRNAC </a:t>
                    </a:r>
                    <a:fld id="{F6C97677-CA41-4BBB-859D-33C8D0C9E8D9}" type="PERCENTAGE">
                      <a:rPr lang="en-US" sz="1600"/>
                      <a:pPr>
                        <a:defRPr sz="1600"/>
                      </a:pPr>
                      <a:t>[PERCENTAGE]</a:t>
                    </a:fld>
                    <a:endParaRPr lang="en-US" sz="1600"/>
                  </a:p>
                </c:rich>
              </c:tx>
              <c:spPr>
                <a:solidFill>
                  <a:prstClr val="black">
                    <a:lumMod val="15000"/>
                    <a:lumOff val="85000"/>
                  </a:prstClr>
                </a:solid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2915"/>
                        <a:gd name="adj2" fmla="val 7162"/>
                      </a:avLst>
                    </a:prstGeom>
                    <a:noFill/>
                    <a:ln>
                      <a:noFill/>
                    </a:ln>
                  </c15:spPr>
                  <c15:dlblFieldTable/>
                  <c15:showDataLabelsRange val="0"/>
                </c:ext>
                <c:ext xmlns:c16="http://schemas.microsoft.com/office/drawing/2014/chart" uri="{C3380CC4-5D6E-409C-BE32-E72D297353CC}">
                  <c16:uniqueId val="{00000004-8803-43DA-ACB6-C7BFDE2C4CD5}"/>
                </c:ext>
              </c:extLst>
            </c:dLbl>
            <c:dLbl>
              <c:idx val="2"/>
              <c:layout>
                <c:manualLayout>
                  <c:x val="-9.1025507100003733E-2"/>
                  <c:y val="0.12813817995405571"/>
                </c:manualLayout>
              </c:layout>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r>
                      <a:rPr lang="en-US" sz="1600" dirty="0" err="1"/>
                      <a:t>GoC</a:t>
                    </a:r>
                    <a:r>
                      <a:rPr lang="en-US" sz="1600" dirty="0"/>
                      <a:t> (Other) </a:t>
                    </a:r>
                    <a:fld id="{D42E61F5-D596-471E-95A9-F5D642E0665B}" type="PERCENTAGE">
                      <a:rPr lang="en-US" sz="1600"/>
                      <a:pPr>
                        <a:defRPr sz="1600"/>
                      </a:pPr>
                      <a:t>[PERCENTAGE]</a:t>
                    </a:fld>
                    <a:endParaRPr lang="en-US" sz="1600" dirty="0"/>
                  </a:p>
                </c:rich>
              </c:tx>
              <c:spPr>
                <a:solidFill>
                  <a:schemeClr val="dk1">
                    <a:lumMod val="15000"/>
                    <a:lumOff val="85000"/>
                  </a:schemeClr>
                </a:solid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8024"/>
                        <a:gd name="adj2" fmla="val 29578"/>
                      </a:avLst>
                    </a:prstGeom>
                    <a:noFill/>
                    <a:ln>
                      <a:noFill/>
                    </a:ln>
                  </c15:spPr>
                  <c15:dlblFieldTable/>
                  <c15:showDataLabelsRange val="0"/>
                </c:ext>
                <c:ext xmlns:c16="http://schemas.microsoft.com/office/drawing/2014/chart" uri="{C3380CC4-5D6E-409C-BE32-E72D297353CC}">
                  <c16:uniqueId val="{00000005-8803-43DA-ACB6-C7BFDE2C4CD5}"/>
                </c:ext>
              </c:extLst>
            </c:dLbl>
            <c:spPr>
              <a:solidFill>
                <a:schemeClr val="dk1">
                  <a:lumMod val="15000"/>
                  <a:lumOff val="85000"/>
                </a:schemeClr>
              </a:solid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Analysis!$P$6:$P$8</c:f>
              <c:strCache>
                <c:ptCount val="3"/>
                <c:pt idx="0">
                  <c:v>ISC</c:v>
                </c:pt>
                <c:pt idx="1">
                  <c:v>CIRNAC</c:v>
                </c:pt>
                <c:pt idx="2">
                  <c:v>Other</c:v>
                </c:pt>
              </c:strCache>
            </c:strRef>
          </c:cat>
          <c:val>
            <c:numRef>
              <c:f>Analysis!$R$6:$R$8</c:f>
              <c:numCache>
                <c:formatCode>0%</c:formatCode>
                <c:ptCount val="3"/>
                <c:pt idx="0">
                  <c:v>0.6262626262626263</c:v>
                </c:pt>
                <c:pt idx="1">
                  <c:v>7.0707070707070704E-2</c:v>
                </c:pt>
                <c:pt idx="2">
                  <c:v>0.30303030303030304</c:v>
                </c:pt>
              </c:numCache>
            </c:numRef>
          </c:val>
          <c:extLst>
            <c:ext xmlns:c16="http://schemas.microsoft.com/office/drawing/2014/chart" uri="{C3380CC4-5D6E-409C-BE32-E72D297353CC}">
              <c16:uniqueId val="{00000006-8803-43DA-ACB6-C7BFDE2C4CD5}"/>
            </c:ext>
          </c:extLst>
        </c:ser>
        <c:dLbls>
          <c:showLegendKey val="0"/>
          <c:showVal val="0"/>
          <c:showCatName val="0"/>
          <c:showSerName val="0"/>
          <c:showPercent val="0"/>
          <c:showBubbleSize val="0"/>
          <c:showLeaderLines val="0"/>
        </c:dLbls>
        <c:firstSliceAng val="2"/>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'Questionaire Analysis'!$C$49</c:f>
              <c:strCache>
                <c:ptCount val="1"/>
                <c:pt idx="0">
                  <c:v>Pre Assessment
(n=99)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'Questionaire Analysis'!$B$50:$B$53</c:f>
              <c:strCache>
                <c:ptCount val="4"/>
                <c:pt idx="0">
                  <c:v>Employee Engagement</c:v>
                </c:pt>
                <c:pt idx="1">
                  <c:v>Promotes Sounder 
Decision Making</c:v>
                </c:pt>
                <c:pt idx="2">
                  <c:v>Behavioural Risk</c:v>
                </c:pt>
                <c:pt idx="3">
                  <c:v>Well Being</c:v>
                </c:pt>
              </c:strCache>
            </c:strRef>
          </c:cat>
          <c:val>
            <c:numRef>
              <c:f>'Questionaire Analysis'!$C$50:$C$53</c:f>
              <c:numCache>
                <c:formatCode>0.0%</c:formatCode>
                <c:ptCount val="4"/>
                <c:pt idx="0">
                  <c:v>0.47959183673469385</c:v>
                </c:pt>
                <c:pt idx="1">
                  <c:v>0.2857142857142857</c:v>
                </c:pt>
                <c:pt idx="2">
                  <c:v>0.32989690721649484</c:v>
                </c:pt>
                <c:pt idx="3">
                  <c:v>0.6428571428571429</c:v>
                </c:pt>
              </c:numCache>
            </c:numRef>
          </c:val>
          <c:extLst>
            <c:ext xmlns:c16="http://schemas.microsoft.com/office/drawing/2014/chart" uri="{C3380CC4-5D6E-409C-BE32-E72D297353CC}">
              <c16:uniqueId val="{00000000-D4AA-494D-B36B-359E872F8ED2}"/>
            </c:ext>
          </c:extLst>
        </c:ser>
        <c:ser>
          <c:idx val="1"/>
          <c:order val="1"/>
          <c:tx>
            <c:strRef>
              <c:f>'Questionaire Analysis'!$D$49</c:f>
              <c:strCache>
                <c:ptCount val="1"/>
                <c:pt idx="0">
                  <c:v>Final Assessment
(n=56)</c:v>
                </c:pt>
              </c:strCache>
            </c:strRef>
          </c:tx>
          <c:spPr>
            <a:noFill/>
            <a:ln>
              <a:noFill/>
            </a:ln>
            <a:effectLst/>
          </c:spPr>
          <c:invertIfNegative val="0"/>
          <c:cat>
            <c:strRef>
              <c:f>'Questionaire Analysis'!$B$50:$B$53</c:f>
              <c:strCache>
                <c:ptCount val="4"/>
                <c:pt idx="0">
                  <c:v>Employee Engagement</c:v>
                </c:pt>
                <c:pt idx="1">
                  <c:v>Promotes Sounder 
Decision Making</c:v>
                </c:pt>
                <c:pt idx="2">
                  <c:v>Behavioural Risk</c:v>
                </c:pt>
                <c:pt idx="3">
                  <c:v>Well Being</c:v>
                </c:pt>
              </c:strCache>
            </c:strRef>
          </c:cat>
          <c:val>
            <c:numRef>
              <c:f>'Questionaire Analysis'!$D$50:$D$53</c:f>
              <c:numCache>
                <c:formatCode>0.0%</c:formatCode>
                <c:ptCount val="4"/>
                <c:pt idx="0">
                  <c:v>0.6785714285714286</c:v>
                </c:pt>
                <c:pt idx="1">
                  <c:v>0.5357142857142857</c:v>
                </c:pt>
                <c:pt idx="2">
                  <c:v>0.10714285714285714</c:v>
                </c:pt>
                <c:pt idx="3">
                  <c:v>0.83636363636363631</c:v>
                </c:pt>
              </c:numCache>
            </c:numRef>
          </c:val>
          <c:extLst>
            <c:ext xmlns:c16="http://schemas.microsoft.com/office/drawing/2014/chart" uri="{C3380CC4-5D6E-409C-BE32-E72D297353CC}">
              <c16:uniqueId val="{00000001-D4AA-494D-B36B-359E872F8ED2}"/>
            </c:ext>
          </c:extLst>
        </c:ser>
        <c:dLbls>
          <c:showLegendKey val="0"/>
          <c:showVal val="0"/>
          <c:showCatName val="0"/>
          <c:showSerName val="0"/>
          <c:showPercent val="0"/>
          <c:showBubbleSize val="0"/>
        </c:dLbls>
        <c:gapWidth val="80"/>
        <c:overlap val="25"/>
        <c:axId val="659194384"/>
        <c:axId val="659190120"/>
      </c:barChart>
      <c:catAx>
        <c:axId val="65919438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9190120"/>
        <c:crosses val="autoZero"/>
        <c:auto val="1"/>
        <c:lblAlgn val="ctr"/>
        <c:lblOffset val="100"/>
        <c:noMultiLvlLbl val="0"/>
      </c:catAx>
      <c:valAx>
        <c:axId val="65919012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1">
                    <a:lumMod val="65000"/>
                    <a:lumOff val="35000"/>
                  </a:schemeClr>
                </a:solidFill>
                <a:latin typeface="+mn-lt"/>
                <a:ea typeface="+mn-ea"/>
                <a:cs typeface="+mn-cs"/>
              </a:defRPr>
            </a:pPr>
            <a:endParaRPr lang="en-US"/>
          </a:p>
        </c:txPr>
        <c:crossAx val="659194384"/>
        <c:crosses val="autoZero"/>
        <c:crossBetween val="between"/>
      </c:valAx>
      <c:spPr>
        <a:noFill/>
        <a:ln>
          <a:noFill/>
        </a:ln>
        <a:effectLst/>
      </c:spPr>
    </c:plotArea>
    <c:legend>
      <c:legendPos val="b"/>
      <c:legendEntry>
        <c:idx val="1"/>
        <c:delete val="1"/>
      </c:legendEntry>
      <c:layout>
        <c:manualLayout>
          <c:xMode val="edge"/>
          <c:yMode val="edge"/>
          <c:x val="0.12435939154644229"/>
          <c:y val="0.88982753475773668"/>
          <c:w val="0.41731298208820067"/>
          <c:h val="9.4787843645404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'Questionaire Analysis'!$C$49</c:f>
              <c:strCache>
                <c:ptCount val="1"/>
                <c:pt idx="0">
                  <c:v>Pre Assessment
(n=99)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'Questionaire Analysis'!$B$50:$B$53</c:f>
              <c:strCache>
                <c:ptCount val="4"/>
                <c:pt idx="0">
                  <c:v>Employee Engagement</c:v>
                </c:pt>
                <c:pt idx="1">
                  <c:v>Promotes Sounder 
Decision Making</c:v>
                </c:pt>
                <c:pt idx="2">
                  <c:v>Behavioural Risk</c:v>
                </c:pt>
                <c:pt idx="3">
                  <c:v>Well Being</c:v>
                </c:pt>
              </c:strCache>
            </c:strRef>
          </c:cat>
          <c:val>
            <c:numRef>
              <c:f>'Questionaire Analysis'!$C$50:$C$53</c:f>
              <c:numCache>
                <c:formatCode>0.0%</c:formatCode>
                <c:ptCount val="4"/>
                <c:pt idx="0">
                  <c:v>0.47959183673469385</c:v>
                </c:pt>
                <c:pt idx="1">
                  <c:v>0.2857142857142857</c:v>
                </c:pt>
                <c:pt idx="2">
                  <c:v>0.32989690721649484</c:v>
                </c:pt>
                <c:pt idx="3">
                  <c:v>0.6428571428571429</c:v>
                </c:pt>
              </c:numCache>
            </c:numRef>
          </c:val>
          <c:extLst>
            <c:ext xmlns:c16="http://schemas.microsoft.com/office/drawing/2014/chart" uri="{C3380CC4-5D6E-409C-BE32-E72D297353CC}">
              <c16:uniqueId val="{00000000-6092-495A-81DF-3D22A12813B2}"/>
            </c:ext>
          </c:extLst>
        </c:ser>
        <c:ser>
          <c:idx val="1"/>
          <c:order val="1"/>
          <c:tx>
            <c:strRef>
              <c:f>'Questionaire Analysis'!$D$49</c:f>
              <c:strCache>
                <c:ptCount val="1"/>
                <c:pt idx="0">
                  <c:v>Final Assessment
(n=56)</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'Questionaire Analysis'!$B$50:$B$53</c:f>
              <c:strCache>
                <c:ptCount val="4"/>
                <c:pt idx="0">
                  <c:v>Employee Engagement</c:v>
                </c:pt>
                <c:pt idx="1">
                  <c:v>Promotes Sounder 
Decision Making</c:v>
                </c:pt>
                <c:pt idx="2">
                  <c:v>Behavioural Risk</c:v>
                </c:pt>
                <c:pt idx="3">
                  <c:v>Well Being</c:v>
                </c:pt>
              </c:strCache>
            </c:strRef>
          </c:cat>
          <c:val>
            <c:numRef>
              <c:f>'Questionaire Analysis'!$D$50:$D$53</c:f>
              <c:numCache>
                <c:formatCode>0.0%</c:formatCode>
                <c:ptCount val="4"/>
                <c:pt idx="0">
                  <c:v>0.6785714285714286</c:v>
                </c:pt>
                <c:pt idx="1">
                  <c:v>0.5357142857142857</c:v>
                </c:pt>
                <c:pt idx="2">
                  <c:v>0.10714285714285714</c:v>
                </c:pt>
                <c:pt idx="3">
                  <c:v>0.83636363636363631</c:v>
                </c:pt>
              </c:numCache>
            </c:numRef>
          </c:val>
          <c:extLst>
            <c:ext xmlns:c16="http://schemas.microsoft.com/office/drawing/2014/chart" uri="{C3380CC4-5D6E-409C-BE32-E72D297353CC}">
              <c16:uniqueId val="{00000001-6092-495A-81DF-3D22A12813B2}"/>
            </c:ext>
          </c:extLst>
        </c:ser>
        <c:dLbls>
          <c:showLegendKey val="0"/>
          <c:showVal val="0"/>
          <c:showCatName val="0"/>
          <c:showSerName val="0"/>
          <c:showPercent val="0"/>
          <c:showBubbleSize val="0"/>
        </c:dLbls>
        <c:gapWidth val="80"/>
        <c:overlap val="25"/>
        <c:axId val="659194384"/>
        <c:axId val="659190120"/>
      </c:barChart>
      <c:catAx>
        <c:axId val="65919438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9190120"/>
        <c:crosses val="autoZero"/>
        <c:auto val="1"/>
        <c:lblAlgn val="ctr"/>
        <c:lblOffset val="100"/>
        <c:noMultiLvlLbl val="0"/>
      </c:catAx>
      <c:valAx>
        <c:axId val="65919012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1">
                    <a:lumMod val="65000"/>
                    <a:lumOff val="35000"/>
                  </a:schemeClr>
                </a:solidFill>
                <a:latin typeface="+mn-lt"/>
                <a:ea typeface="+mn-ea"/>
                <a:cs typeface="+mn-cs"/>
              </a:defRPr>
            </a:pPr>
            <a:endParaRPr lang="en-US"/>
          </a:p>
        </c:txPr>
        <c:crossAx val="659194384"/>
        <c:crosses val="autoZero"/>
        <c:crossBetween val="between"/>
      </c:valAx>
      <c:spPr>
        <a:noFill/>
        <a:ln>
          <a:noFill/>
        </a:ln>
        <a:effectLst/>
      </c:spPr>
    </c:plotArea>
    <c:legend>
      <c:legendPos val="b"/>
      <c:layout>
        <c:manualLayout>
          <c:xMode val="edge"/>
          <c:yMode val="edge"/>
          <c:x val="0.12435939154644229"/>
          <c:y val="0.88982753475773668"/>
          <c:w val="0.74020170200790969"/>
          <c:h val="9.478784364540425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0E5-46DB-B220-47BB6FFDD13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0E5-46DB-B220-47BB6FFDD13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0E5-46DB-B220-47BB6FFDD13E}"/>
              </c:ext>
            </c:extLst>
          </c:dPt>
          <c:dLbls>
            <c:dLbl>
              <c:idx val="2"/>
              <c:dLblPos val="inEnd"/>
              <c:showLegendKey val="0"/>
              <c:showVal val="0"/>
              <c:showCatName val="1"/>
              <c:showSerName val="0"/>
              <c:showPercent val="1"/>
              <c:showBubbleSize val="0"/>
              <c:extLst>
                <c:ext xmlns:c15="http://schemas.microsoft.com/office/drawing/2012/chart" uri="{CE6537A1-D6FC-4f65-9D91-7224C49458BB}">
                  <c15:layout>
                    <c:manualLayout>
                      <c:w val="0.27043922068139703"/>
                      <c:h val="0.40560487083454799"/>
                    </c:manualLayout>
                  </c15:layout>
                </c:ext>
                <c:ext xmlns:c16="http://schemas.microsoft.com/office/drawing/2014/chart" uri="{C3380CC4-5D6E-409C-BE32-E72D297353CC}">
                  <c16:uniqueId val="{00000005-10E5-46DB-B220-47BB6FFDD13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ISC</c:v>
                </c:pt>
                <c:pt idx="1">
                  <c:v>CIRNAC</c:v>
                </c:pt>
                <c:pt idx="2">
                  <c:v>Other Government Departments</c:v>
                </c:pt>
              </c:strCache>
            </c:strRef>
          </c:cat>
          <c:val>
            <c:numRef>
              <c:f>Sheet1!$B$2:$B$4</c:f>
              <c:numCache>
                <c:formatCode>General</c:formatCode>
                <c:ptCount val="3"/>
                <c:pt idx="0">
                  <c:v>32</c:v>
                </c:pt>
                <c:pt idx="1">
                  <c:v>9</c:v>
                </c:pt>
                <c:pt idx="2">
                  <c:v>198</c:v>
                </c:pt>
              </c:numCache>
            </c:numRef>
          </c:val>
          <c:extLst>
            <c:ext xmlns:c16="http://schemas.microsoft.com/office/drawing/2014/chart" uri="{C3380CC4-5D6E-409C-BE32-E72D297353CC}">
              <c16:uniqueId val="{00000006-10E5-46DB-B220-47BB6FFDD13E}"/>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8/1/2022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8/1/2022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indful_Change_Leadership_Development_Program_Invit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The 2022</a:t>
            </a:r>
            <a:r>
              <a:rPr lang="en-US" sz="1200" baseline="0" dirty="0"/>
              <a:t> English offering ran from April 25 to June 13 and had </a:t>
            </a:r>
            <a:r>
              <a:rPr lang="en-US" sz="1200" dirty="0"/>
              <a:t>239 registered participants from over 60 departments.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23 participants are interested in </a:t>
            </a:r>
            <a:r>
              <a:rPr lang="en-US" sz="1200" baseline="0" dirty="0"/>
              <a:t>co-facilitating future offerings of the program, in the languages indicated which will increasing facilitation capacit</a:t>
            </a:r>
            <a:r>
              <a:rPr lang="en-US" sz="1200" dirty="0"/>
              <a:t>y and collaboration across the public service</a:t>
            </a:r>
          </a:p>
          <a:p>
            <a:r>
              <a:rPr lang="en-US" sz="1200" b="0" i="0" kern="1200" dirty="0">
                <a:solidFill>
                  <a:schemeClr val="tx1"/>
                </a:solidFill>
                <a:effectLst/>
                <a:latin typeface="Arial" charset="0"/>
                <a:ea typeface="+mn-ea"/>
                <a:cs typeface="+mn-cs"/>
              </a:rPr>
              <a:t>Although the offering was delivered in English, at the beginning of every session we reminded people they could use the official language of their choice.</a:t>
            </a:r>
          </a:p>
          <a:p>
            <a:r>
              <a:rPr lang="en-US" sz="1200" b="0" i="0" kern="1200" dirty="0">
                <a:solidFill>
                  <a:schemeClr val="tx1"/>
                </a:solidFill>
                <a:effectLst/>
                <a:latin typeface="Arial" charset="0"/>
                <a:ea typeface="+mn-ea"/>
                <a:cs typeface="+mn-cs"/>
              </a:rPr>
              <a:t>During the registration process, participants were asked about their preference for the Buddy System, thus people were able to have deeper discussions in their preferred language.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On the right, </a:t>
            </a:r>
            <a:r>
              <a:rPr lang="fr-CA" dirty="0" err="1"/>
              <a:t>you</a:t>
            </a:r>
            <a:r>
              <a:rPr lang="fr-CA" dirty="0"/>
              <a:t> can </a:t>
            </a:r>
            <a:r>
              <a:rPr lang="fr-CA" dirty="0" err="1"/>
              <a:t>see</a:t>
            </a:r>
            <a:r>
              <a:rPr lang="fr-CA" dirty="0"/>
              <a:t> participants’</a:t>
            </a:r>
            <a:r>
              <a:rPr lang="fr-CA" baseline="0" dirty="0"/>
              <a:t> </a:t>
            </a:r>
            <a:r>
              <a:rPr lang="fr-CA" baseline="0" dirty="0" err="1"/>
              <a:t>responses</a:t>
            </a:r>
            <a:r>
              <a:rPr lang="fr-CA" baseline="0" dirty="0"/>
              <a:t>, </a:t>
            </a:r>
            <a:r>
              <a:rPr lang="fr-CA" baseline="0" dirty="0" err="1"/>
              <a:t>when</a:t>
            </a:r>
            <a:r>
              <a:rPr lang="fr-CA" baseline="0" dirty="0"/>
              <a:t> </a:t>
            </a:r>
            <a:r>
              <a:rPr lang="fr-CA" baseline="0" dirty="0" err="1"/>
              <a:t>asked</a:t>
            </a:r>
            <a:r>
              <a:rPr lang="fr-CA" baseline="0" dirty="0"/>
              <a:t> to </a:t>
            </a:r>
            <a:r>
              <a:rPr lang="fr-CA" baseline="0" dirty="0" err="1"/>
              <a:t>describe</a:t>
            </a:r>
            <a:r>
              <a:rPr lang="fr-CA" baseline="0" dirty="0"/>
              <a:t> in one </a:t>
            </a:r>
            <a:r>
              <a:rPr lang="en-US" baseline="0" dirty="0"/>
              <a:t>word, “What’s the skill you improved the most, or the best, during the MCLD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They are also expressing, as of the result of the practices learned in this program, that they are feeling more grounded and mentally present in their work. The surprise for many participants are the positive changes in their emotional presence and meaningful relatedness, both at work and at home. These are essential skills in the furtherance of any person.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134418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one in full…</a:t>
            </a:r>
            <a:endParaRPr lang="en-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en-US" dirty="0"/>
              <a:t>:</a:t>
            </a:r>
          </a:p>
          <a:p>
            <a:r>
              <a:rPr lang="en-CA" dirty="0"/>
              <a:t>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that who needs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https://wiki.gccollab.ca/Mindful_Change_Leadership_Development_Program_Invitation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https://gccollab.ca/groups/profile/7978973/mcld-program-cohort-cop-coi-program-dlpc-cohorte-cdp-et-cdi</a:t>
            </a:r>
            <a:r>
              <a:rPr lang="en-US" dirty="0"/>
              <a:t>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at a time</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Sli.do, for those who prefer anonymity</a:t>
            </a:r>
            <a:r>
              <a:rPr lang="en-US" sz="1200" dirty="0"/>
              <a:t> (</a:t>
            </a:r>
            <a:r>
              <a:rPr lang="en-US" sz="1200" b="1" dirty="0"/>
              <a:t>provide the Sli.do link and code</a:t>
            </a:r>
            <a:r>
              <a:rPr lang="en-US" sz="1200" dirty="0"/>
              <a:t>)</a:t>
            </a:r>
          </a:p>
          <a:p>
            <a:pPr marL="1714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0" indent="0">
              <a:spcAft>
                <a:spcPts val="600"/>
              </a:spcAft>
              <a:buFont typeface="Arial" panose="020B0604020202020204" pitchFamily="34" charset="0"/>
              <a:buNone/>
            </a:pPr>
            <a:r>
              <a:rPr lang="en-US" sz="1200" dirty="0"/>
              <a:t>:</a:t>
            </a:r>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and was launched by ISC as a pilot project, in April 2021, and then delivered in 2022 as a program.</a:t>
            </a:r>
          </a:p>
          <a:p>
            <a:pPr marL="171450" lvl="0" indent="-171450">
              <a:spcAft>
                <a:spcPts val="600"/>
              </a:spcAft>
              <a:buFont typeface="Arial" panose="020B0604020202020204" pitchFamily="34" charset="0"/>
              <a:buChar char="•"/>
            </a:pPr>
            <a:r>
              <a:rPr lang="en-US" sz="1200" dirty="0"/>
              <a:t>The program is sponsored mainly by ISC and supported by other government Departments including </a:t>
            </a:r>
            <a:r>
              <a:rPr lang="en-US" sz="1200" b="1" dirty="0"/>
              <a:t>A, B, C, D</a:t>
            </a:r>
          </a:p>
          <a:p>
            <a:pPr marL="171450" lvl="0" indent="-171450">
              <a:spcAft>
                <a:spcPts val="600"/>
              </a:spcAft>
              <a:buFont typeface="Arial" panose="020B0604020202020204" pitchFamily="34" charset="0"/>
              <a:buChar char="•"/>
            </a:pPr>
            <a:r>
              <a:rPr lang="en-US" sz="1200" dirty="0"/>
              <a:t>Invitation is also extended to all other Government employees by the Interdepartmental Organizational Change Network, via its </a:t>
            </a:r>
            <a:r>
              <a:rPr lang="en-US" sz="1200" dirty="0" err="1"/>
              <a:t>GCTools</a:t>
            </a:r>
            <a:r>
              <a:rPr lang="en-US" sz="1200" dirty="0"/>
              <a:t> groups</a:t>
            </a: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fr-CA" dirty="0"/>
              <a:t>A </a:t>
            </a:r>
            <a:r>
              <a:rPr lang="fr-CA" dirty="0" err="1"/>
              <a:t>little</a:t>
            </a:r>
            <a:r>
              <a:rPr lang="fr-CA" dirty="0"/>
              <a:t> bit about us, the </a:t>
            </a:r>
            <a:r>
              <a:rPr lang="fr-CA" dirty="0" err="1"/>
              <a:t>presenters</a:t>
            </a:r>
            <a:r>
              <a:rPr lang="fr-CA" dirty="0"/>
              <a:t>/</a:t>
            </a:r>
            <a:r>
              <a:rPr lang="fr-CA" dirty="0" err="1"/>
              <a:t>facilitators</a:t>
            </a:r>
            <a:r>
              <a:rPr lang="fr-CA" dirty="0"/>
              <a:t> of </a:t>
            </a:r>
            <a:r>
              <a:rPr lang="fr-CA" dirty="0" err="1"/>
              <a:t>this</a:t>
            </a:r>
            <a:r>
              <a:rPr lang="fr-CA" dirty="0"/>
              <a:t> program:</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Alejandro Gonzalez joined the Public Service in 2007, he is being leading Mindfulness at work sessions since 2013. He has taken various mindfulness related trainings with special interest in Mindful, Change &amp; Leadership. He’s now working with Indigenous Services Canada for the Organizational Development and Change Management Unit, under the Communities Infrastructure Branch. Alejandro is also the co-chair for the Interdepartmental Organizational Change Network (IOCN), he’s eager to offer this program again.</a:t>
            </a: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lvl="0"/>
            <a:r>
              <a:rPr lang="en-US" sz="1200" kern="1200" dirty="0">
                <a:solidFill>
                  <a:schemeClr val="tx1"/>
                </a:solidFill>
                <a:effectLst/>
                <a:latin typeface="+mn-lt"/>
                <a:ea typeface="+mn-ea"/>
                <a:cs typeface="+mn-cs"/>
              </a:rPr>
              <a:t>Carmen Stefan Danner is a Team Leader with ESDC and had worked in various federal government departments during his 22 years with the Public Service of Canada. He has many years of client service experience in both private and public sectors. Committed to growing personally, developing his interpersonal and managerial skills and helping others to do the same, participated in the program of last year and he is excited to be co-facilitating this program.</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45276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Anonymously via Sli.do (</a:t>
            </a:r>
            <a:r>
              <a:rPr lang="en-US" sz="1200" b="1" dirty="0"/>
              <a:t>provide the Sli.do link and code</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a:t>:</a:t>
            </a:r>
            <a:endParaRPr lang="en-US" i="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err="1"/>
              <a:t>We</a:t>
            </a:r>
            <a:r>
              <a:rPr lang="fr-CA" dirty="0"/>
              <a:t> </a:t>
            </a:r>
            <a:r>
              <a:rPr lang="fr-CA" dirty="0" err="1"/>
              <a:t>ran</a:t>
            </a:r>
            <a:r>
              <a:rPr lang="fr-CA" dirty="0"/>
              <a:t> a pilot of</a:t>
            </a:r>
            <a:r>
              <a:rPr lang="fr-CA" baseline="0" dirty="0"/>
              <a:t> the program in April 2021, and </a:t>
            </a:r>
            <a:r>
              <a:rPr lang="fr-CA" baseline="0" dirty="0" err="1"/>
              <a:t>almost</a:t>
            </a:r>
            <a:r>
              <a:rPr lang="fr-CA" baseline="0" dirty="0"/>
              <a:t> 70% of </a:t>
            </a:r>
            <a:r>
              <a:rPr lang="fr-CA" baseline="0" dirty="0" err="1"/>
              <a:t>those</a:t>
            </a:r>
            <a:r>
              <a:rPr lang="fr-CA" baseline="0" dirty="0"/>
              <a:t> </a:t>
            </a:r>
            <a:r>
              <a:rPr lang="fr-CA" baseline="0" dirty="0" err="1"/>
              <a:t>who</a:t>
            </a:r>
            <a:r>
              <a:rPr lang="fr-CA" baseline="0" dirty="0"/>
              <a:t> </a:t>
            </a:r>
            <a:r>
              <a:rPr lang="fr-CA" baseline="0" dirty="0" err="1"/>
              <a:t>expressed</a:t>
            </a:r>
            <a:r>
              <a:rPr lang="fr-CA" baseline="0" dirty="0"/>
              <a:t> </a:t>
            </a:r>
            <a:r>
              <a:rPr lang="fr-CA" baseline="0" dirty="0" err="1"/>
              <a:t>interest</a:t>
            </a:r>
            <a:r>
              <a:rPr lang="fr-CA" baseline="0" dirty="0"/>
              <a:t> </a:t>
            </a:r>
            <a:r>
              <a:rPr lang="fr-CA" baseline="0" dirty="0" err="1"/>
              <a:t>completed</a:t>
            </a:r>
            <a:r>
              <a:rPr lang="fr-CA" baseline="0" dirty="0"/>
              <a:t> the 8-week program.</a:t>
            </a:r>
          </a:p>
          <a:p>
            <a:endParaRPr lang="en-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lvl="0"/>
            <a:r>
              <a:rPr lang="en-US" dirty="0"/>
              <a:t>The program had participants</a:t>
            </a:r>
            <a:r>
              <a:rPr lang="en-US" baseline="0" dirty="0"/>
              <a:t> from across Canada, </a:t>
            </a:r>
            <a:r>
              <a:rPr lang="en-US" dirty="0"/>
              <a:t>This slide was co-created at the beginning of the 2021 Pilot. And </a:t>
            </a:r>
            <a:r>
              <a:rPr lang="en-US" baseline="0" dirty="0"/>
              <a:t>we will work to promote the program in the North</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90023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lvl="0"/>
            <a:r>
              <a:rPr lang="en-CA" sz="1400" kern="1200" baseline="0" noProof="0" dirty="0">
                <a:solidFill>
                  <a:schemeClr val="tx1"/>
                </a:solidFill>
                <a:effectLst/>
                <a:latin typeface="Arial" charset="0"/>
                <a:ea typeface="+mn-ea"/>
                <a:cs typeface="+mn-cs"/>
              </a:rPr>
              <a:t>(click)</a:t>
            </a:r>
            <a:endParaRPr lang="en-CA" sz="1400" kern="1200" noProof="0" dirty="0">
              <a:solidFill>
                <a:schemeClr val="tx1"/>
              </a:solidFill>
              <a:effectLst/>
              <a:latin typeface="Arial" charset="0"/>
              <a:ea typeface="+mn-ea"/>
              <a:cs typeface="+mn-cs"/>
            </a:endParaRP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68 participants completed the 8 week program, </a:t>
            </a:r>
            <a:r>
              <a:rPr lang="en-CA" sz="1400" kern="1200" baseline="0" noProof="0" dirty="0">
                <a:solidFill>
                  <a:schemeClr val="tx1"/>
                </a:solidFill>
                <a:effectLst/>
                <a:latin typeface="Arial" charset="0"/>
                <a:ea typeface="+mn-ea"/>
                <a:cs typeface="+mn-cs"/>
              </a:rPr>
              <a:t>we received 56 final assessments, </a:t>
            </a:r>
            <a:r>
              <a:rPr lang="en-US" sz="1400" dirty="0"/>
              <a:t>and the</a:t>
            </a:r>
            <a:r>
              <a:rPr lang="en-US" sz="1400" baseline="0" dirty="0"/>
              <a:t> key findings per category </a:t>
            </a:r>
            <a:r>
              <a:rPr lang="en-US" sz="1400" dirty="0"/>
              <a:t>are:</a:t>
            </a:r>
            <a:endParaRPr lang="en-CA" sz="1400" kern="1200" baseline="0" noProof="0" dirty="0">
              <a:solidFill>
                <a:schemeClr val="tx1"/>
              </a:solidFill>
              <a:effectLst/>
              <a:latin typeface="Arial"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CA" sz="1400" kern="1200" baseline="0" noProof="0" dirty="0">
                <a:solidFill>
                  <a:schemeClr val="tx1"/>
                </a:solidFill>
                <a:effectLst/>
                <a:latin typeface="Arial" charset="0"/>
                <a:ea typeface="+mn-ea"/>
                <a:cs typeface="+mn-cs"/>
              </a:rPr>
              <a:t>(click)</a:t>
            </a:r>
            <a:br>
              <a:rPr lang="en-CA" sz="1400" kern="1200" baseline="0" noProof="0" dirty="0">
                <a:solidFill>
                  <a:schemeClr val="tx1"/>
                </a:solidFill>
                <a:effectLst/>
                <a:latin typeface="Arial" charset="0"/>
                <a:ea typeface="+mn-ea"/>
                <a:cs typeface="+mn-cs"/>
              </a:rPr>
            </a:b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Almost 20% increased Employee Engagement, respondents</a:t>
            </a:r>
            <a:r>
              <a:rPr lang="en-CA" sz="1400" baseline="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CA" sz="1400" kern="1200" dirty="0">
                <a:solidFill>
                  <a:schemeClr val="tx1"/>
                </a:solidFill>
                <a:effectLst/>
                <a:latin typeface="Arial" charset="0"/>
                <a:ea typeface="+mn-ea"/>
                <a:cs typeface="+mn-cs"/>
              </a:rPr>
              <a:t>are more able to be fully present and attentive in meetings, conference calls and presentations.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kern="1200" baseline="0" noProof="0" dirty="0">
                <a:solidFill>
                  <a:schemeClr val="tx1"/>
                </a:solidFill>
                <a:effectLst/>
                <a:latin typeface="Arial" charset="0"/>
                <a:ea typeface="+mn-ea"/>
                <a:cs typeface="+mn-cs"/>
              </a:rPr>
              <a:t>(click)</a:t>
            </a:r>
            <a:br>
              <a:rPr lang="en-CA" sz="1400" kern="1200" baseline="0" noProof="0" dirty="0">
                <a:solidFill>
                  <a:schemeClr val="tx1"/>
                </a:solidFill>
                <a:effectLst/>
                <a:latin typeface="Arial" charset="0"/>
                <a:ea typeface="+mn-ea"/>
                <a:cs typeface="+mn-cs"/>
              </a:rPr>
            </a:b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25% Increase in Promoting Sounder Decision Making, people </a:t>
            </a:r>
            <a:r>
              <a:rPr lang="en-CA" sz="1400" kern="1200" dirty="0">
                <a:solidFill>
                  <a:schemeClr val="tx1"/>
                </a:solidFill>
                <a:effectLst/>
                <a:latin typeface="Arial" charset="0"/>
                <a:ea typeface="+mn-ea"/>
                <a:cs typeface="+mn-cs"/>
              </a:rPr>
              <a:t>are more able to make time on most days to eliminate some tasks/meetings with limited productivity value.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kern="1200" baseline="0" noProof="0" dirty="0">
                <a:solidFill>
                  <a:schemeClr val="tx1"/>
                </a:solidFill>
                <a:effectLst/>
                <a:latin typeface="Arial" charset="0"/>
                <a:ea typeface="+mn-ea"/>
                <a:cs typeface="+mn-cs"/>
              </a:rPr>
              <a:t>(click)</a:t>
            </a:r>
            <a:br>
              <a:rPr lang="en-CA" sz="1400" kern="1200" baseline="0" noProof="0" dirty="0">
                <a:solidFill>
                  <a:schemeClr val="tx1"/>
                </a:solidFill>
                <a:effectLst/>
                <a:latin typeface="Arial" charset="0"/>
                <a:ea typeface="+mn-ea"/>
                <a:cs typeface="+mn-cs"/>
              </a:rPr>
            </a:b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 little over 22% improvement in managing Behavioural Risks, respondents</a:t>
            </a:r>
            <a:r>
              <a:rPr lang="en-CA" sz="1400" baseline="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CA" sz="1400" kern="1200" dirty="0">
                <a:solidFill>
                  <a:schemeClr val="tx1"/>
                </a:solidFill>
                <a:effectLst/>
                <a:latin typeface="Arial" charset="0"/>
                <a:ea typeface="+mn-ea"/>
                <a:cs typeface="+mn-cs"/>
              </a:rPr>
              <a:t>indicated they </a:t>
            </a:r>
            <a:r>
              <a:rPr lang="en-CA" sz="1400" kern="1200" baseline="0" dirty="0">
                <a:solidFill>
                  <a:schemeClr val="tx1"/>
                </a:solidFill>
                <a:effectLst/>
                <a:latin typeface="Arial" charset="0"/>
                <a:ea typeface="+mn-ea"/>
                <a:cs typeface="+mn-cs"/>
              </a:rPr>
              <a:t>are more present completing tasks than potentially thinking about something else.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kern="1200" baseline="0" noProof="0" dirty="0">
                <a:solidFill>
                  <a:schemeClr val="tx1"/>
                </a:solidFill>
                <a:effectLst/>
                <a:latin typeface="Arial" charset="0"/>
                <a:ea typeface="+mn-ea"/>
                <a:cs typeface="+mn-cs"/>
              </a:rPr>
              <a:t>(click)</a:t>
            </a:r>
            <a:br>
              <a:rPr lang="en-CA" sz="1400" kern="1200" baseline="0" noProof="0" dirty="0">
                <a:solidFill>
                  <a:schemeClr val="tx1"/>
                </a:solidFill>
                <a:effectLst/>
                <a:latin typeface="Arial" charset="0"/>
                <a:ea typeface="+mn-ea"/>
                <a:cs typeface="+mn-cs"/>
              </a:rPr>
            </a:b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Just above</a:t>
            </a:r>
            <a:r>
              <a:rPr lang="en-CA" sz="1400" baseline="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19% Increase in Well-Being, participants </a:t>
            </a:r>
            <a:r>
              <a:rPr lang="en-CA" sz="1400" kern="1200" dirty="0">
                <a:solidFill>
                  <a:schemeClr val="tx1"/>
                </a:solidFill>
                <a:effectLst/>
                <a:latin typeface="Arial" charset="0"/>
                <a:ea typeface="+mn-ea"/>
                <a:cs typeface="+mn-cs"/>
              </a:rPr>
              <a:t>feel they are more able to be themselves in the (virtual) workplace.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marL="285750" lvl="0" indent="-285750">
              <a:buFont typeface="Arial" panose="020B0604020202020204" pitchFamily="34" charset="0"/>
              <a:buChar char="•"/>
            </a:pPr>
            <a:r>
              <a:rPr lang="en-CA" sz="1400" noProof="0" dirty="0"/>
              <a:t>(Note that for the 2022 Program, we included « Resiliency » as a category on the self-assessment questionnaires)</a:t>
            </a:r>
          </a:p>
          <a:p>
            <a:pPr lvl="0"/>
            <a:endParaRPr lang="en-CA" sz="1400" noProof="0" dirty="0"/>
          </a:p>
          <a:p>
            <a:pPr lvl="0"/>
            <a:r>
              <a:rPr lang="en-CA" sz="1400" noProof="0" dirty="0"/>
              <a:t>What we heard from</a:t>
            </a:r>
            <a:r>
              <a:rPr lang="en-CA" sz="1400" baseline="0" noProof="0" dirty="0"/>
              <a:t> participants was that the program increased their own sense of well-being; and gave them the tools and practices to reflect these with their teams to support employee wellness and well-being. </a:t>
            </a:r>
          </a:p>
          <a:p>
            <a:pPr lvl="0"/>
            <a:endParaRPr lang="en-CA" sz="1400" baseline="0" noProof="0" dirty="0"/>
          </a:p>
          <a:p>
            <a:pPr lvl="0"/>
            <a:endParaRPr lang="en-CA" sz="140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1112445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pic>
        <p:nvPicPr>
          <p:cNvPr id="7" name="Picture 1" descr="850px-IOCN_RICO_logo_RGB_3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2022-08-01</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626407" cy="1200329"/>
          </a:xfrm>
          <a:prstGeom prst="rect">
            <a:avLst/>
          </a:prstGeom>
          <a:noFill/>
        </p:spPr>
        <p:txBody>
          <a:bodyPr wrap="none" rtlCol="0">
            <a:spAutoFit/>
          </a:bodyPr>
          <a:lstStyle/>
          <a:p>
            <a:r>
              <a:rPr lang="en-CA" sz="2400" noProof="0" dirty="0"/>
              <a:t>Indigenous </a:t>
            </a:r>
          </a:p>
          <a:p>
            <a:r>
              <a:rPr lang="en-CA" sz="2400" noProof="0" dirty="0"/>
              <a:t>Services </a:t>
            </a:r>
          </a:p>
          <a:p>
            <a:r>
              <a:rPr lang="en-CA" sz="2400" noProof="0" dirty="0"/>
              <a:t>Canada</a:t>
            </a:r>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2022-08-01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2022-08-01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2022-08-01</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2022-08-01</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2022-08-01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2022-08-01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2022-08-01</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2022-08-01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2022-08-01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2022-08-01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4">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iki.gccollab.ca/Mindful_Change_Leadership_Development_Program_Invit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71B29B-654D-D8D2-136E-E6E5BE12C124}"/>
              </a:ext>
            </a:extLst>
          </p:cNvPr>
          <p:cNvPicPr>
            <a:picLocks noChangeAspect="1"/>
          </p:cNvPicPr>
          <p:nvPr/>
        </p:nvPicPr>
        <p:blipFill rotWithShape="1">
          <a:blip r:embed="rId3">
            <a:extLst>
              <a:ext uri="{28A0092B-C50C-407E-A947-70E740481C1C}">
                <a14:useLocalDpi xmlns:a14="http://schemas.microsoft.com/office/drawing/2010/main" val="0"/>
              </a:ext>
            </a:extLst>
          </a:blip>
          <a:srcRect t="12833"/>
          <a:stretch/>
        </p:blipFill>
        <p:spPr>
          <a:xfrm>
            <a:off x="3988982" y="2283388"/>
            <a:ext cx="5022283" cy="324885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a:t>
            </a:r>
          </a:p>
        </p:txBody>
      </p:sp>
      <p:sp>
        <p:nvSpPr>
          <p:cNvPr id="3" name="Content Placeholder 2"/>
          <p:cNvSpPr>
            <a:spLocks noGrp="1"/>
          </p:cNvSpPr>
          <p:nvPr>
            <p:ph idx="1"/>
          </p:nvPr>
        </p:nvSpPr>
        <p:spPr>
          <a:xfrm>
            <a:off x="368300" y="1308101"/>
            <a:ext cx="7861300" cy="4711699"/>
          </a:xfrm>
        </p:spPr>
        <p:txBody>
          <a:bodyPr/>
          <a:lstStyle/>
          <a:p>
            <a:pPr marL="342900" indent="-342900">
              <a:buSzPct val="135000"/>
              <a:buFont typeface="Courier New" panose="02070309020205020404" pitchFamily="49" charset="0"/>
              <a:buChar char="o"/>
            </a:pPr>
            <a:r>
              <a:rPr lang="en-CA"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239 Participants registered: </a:t>
            </a:r>
          </a:p>
          <a:p>
            <a:pPr marL="342900" indent="-342900">
              <a:buSzPct val="135000"/>
              <a:buFont typeface="Courier New" panose="02070309020205020404" pitchFamily="49" charset="0"/>
              <a:buChar char="o"/>
            </a:pPr>
            <a:endParaRPr lang="en-CA"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SzPct val="135000"/>
              <a:buFont typeface="Courier New" panose="02070309020205020404" pitchFamily="49" charset="0"/>
              <a:buChar char="o"/>
            </a:pPr>
            <a:endParaRPr lang="en-CA"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SzPct val="135000"/>
              <a:buFont typeface="Courier New" panose="02070309020205020404" pitchFamily="49" charset="0"/>
              <a:buChar char="o"/>
            </a:pPr>
            <a:endParaRPr lang="en-CA"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SzPct val="135000"/>
              <a:buFont typeface="Courier New" panose="02070309020205020404" pitchFamily="49" charset="0"/>
              <a:buChar char="o"/>
            </a:pPr>
            <a:endParaRPr lang="en-CA"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SzPct val="135000"/>
              <a:buFont typeface="Courier New" panose="02070309020205020404" pitchFamily="49" charset="0"/>
              <a:buChar char="o"/>
            </a:pPr>
            <a:endParaRPr lang="en-CA"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SzPct val="135000"/>
              <a:buFont typeface="Courier New" panose="02070309020205020404" pitchFamily="49" charset="0"/>
              <a:buChar char="o"/>
            </a:pPr>
            <a:r>
              <a:rPr lang="en-CA"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23 Participants interested                                                               in co-facilitating:</a:t>
            </a:r>
          </a:p>
          <a:p>
            <a:pPr lvl="2">
              <a:spcAft>
                <a:spcPts val="0"/>
              </a:spcAft>
              <a:buFont typeface="Courier New" panose="02070309020205020404" pitchFamily="49" charset="0"/>
              <a:buChar char="o"/>
            </a:pPr>
            <a:r>
              <a:rPr lang="en-CA" sz="20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French: 10</a:t>
            </a:r>
            <a:endParaRPr lang="en-CA" sz="22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2">
              <a:spcAft>
                <a:spcPts val="0"/>
              </a:spcAft>
              <a:buFont typeface="Courier New" panose="02070309020205020404" pitchFamily="49" charset="0"/>
              <a:buChar char="o"/>
            </a:pPr>
            <a:r>
              <a:rPr lang="en-CA" sz="20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English: 3</a:t>
            </a:r>
            <a:endParaRPr lang="en-CA" sz="22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2">
              <a:spcAft>
                <a:spcPts val="600"/>
              </a:spcAft>
              <a:buFont typeface="Courier New" panose="02070309020205020404" pitchFamily="49" charset="0"/>
              <a:buChar char="o"/>
            </a:pPr>
            <a:r>
              <a:rPr lang="en-CA" sz="20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Bilingual: 10</a:t>
            </a:r>
          </a:p>
        </p:txBody>
      </p:sp>
      <p:graphicFrame>
        <p:nvGraphicFramePr>
          <p:cNvPr id="7" name="Chart 6"/>
          <p:cNvGraphicFramePr/>
          <p:nvPr>
            <p:extLst>
              <p:ext uri="{D42A27DB-BD31-4B8C-83A1-F6EECF244321}">
                <p14:modId xmlns:p14="http://schemas.microsoft.com/office/powerpoint/2010/main" val="1876466854"/>
              </p:ext>
            </p:extLst>
          </p:nvPr>
        </p:nvGraphicFramePr>
        <p:xfrm>
          <a:off x="685800" y="1752600"/>
          <a:ext cx="3196844" cy="2157659"/>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2" descr="Keyword Icon - Download in Flat Style"/>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31358" y="134973"/>
            <a:ext cx="1173128" cy="117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3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6705600" y="4876800"/>
            <a:ext cx="2219325" cy="1981200"/>
          </a:xfrm>
          <a:prstGeom prst="rect">
            <a:avLst/>
          </a:prstGeom>
        </p:spPr>
      </p:pic>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Testimonials</a:t>
            </a:r>
            <a:endParaRPr lang="en-CA" sz="3200" dirty="0"/>
          </a:p>
        </p:txBody>
      </p:sp>
      <p:sp>
        <p:nvSpPr>
          <p:cNvPr id="3" name="Rectangle 2"/>
          <p:cNvSpPr/>
          <p:nvPr/>
        </p:nvSpPr>
        <p:spPr>
          <a:xfrm>
            <a:off x="780840" y="1371600"/>
            <a:ext cx="7967546" cy="4425827"/>
          </a:xfrm>
          <a:prstGeom prst="rect">
            <a:avLst/>
          </a:prstGeom>
        </p:spPr>
        <p:txBody>
          <a:bodyPr wrap="square">
            <a:spAutoFit/>
          </a:bodyPr>
          <a:lstStyle/>
          <a:p>
            <a:pPr marL="285750" indent="-285750">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 participant</a:t>
            </a:r>
          </a:p>
          <a:p>
            <a:pPr marL="285750" lvl="0" indent="-285750">
              <a:buFont typeface="Wingdings" panose="05000000000000000000" pitchFamily="2" charset="2"/>
              <a:buChar char="ü"/>
            </a:pP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participant</a:t>
            </a:r>
          </a:p>
          <a:p>
            <a:pPr marL="285750" indent="-285750">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 participant </a:t>
            </a:r>
          </a:p>
          <a:p>
            <a:pPr marL="285750" lvl="0" indent="-285750">
              <a:buFont typeface="Wingdings" panose="05000000000000000000" pitchFamily="2" charset="2"/>
              <a:buChar char="ü"/>
            </a:pP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Alejandro for this valuable opportunity to grow personally and professionally. </a:t>
            </a:r>
            <a:r>
              <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participant</a:t>
            </a: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Exercise – Noticing</a:t>
            </a:r>
            <a:endParaRPr lang="en-US" dirty="0">
              <a:solidFill>
                <a:schemeClr val="accent3"/>
              </a:solidFill>
            </a:endParaRPr>
          </a:p>
        </p:txBody>
      </p:sp>
      <p:sp>
        <p:nvSpPr>
          <p:cNvPr id="3" name="Content Placeholder 2"/>
          <p:cNvSpPr>
            <a:spLocks noGrp="1"/>
          </p:cNvSpPr>
          <p:nvPr>
            <p:ph idx="1"/>
          </p:nvPr>
        </p:nvSpPr>
        <p:spPr/>
        <p:txBody>
          <a:bodyPr>
            <a:normAutofit fontScale="77500" lnSpcReduction="20000"/>
          </a:bodyPr>
          <a:lstStyle/>
          <a:p>
            <a:r>
              <a:rPr lang="en-CA" dirty="0"/>
              <a:t>Time required: 3 minutes</a:t>
            </a:r>
          </a:p>
          <a:p>
            <a:r>
              <a:rPr lang="en-CA" dirty="0"/>
              <a:t>The trick is to shift from “doing” to “being”</a:t>
            </a:r>
          </a:p>
          <a:p>
            <a:r>
              <a:rPr lang="en-CA" dirty="0"/>
              <a:t>Let’s start by doing the following...</a:t>
            </a:r>
          </a:p>
          <a:p>
            <a:pPr lvl="1"/>
            <a:r>
              <a:rPr lang="en-CA" dirty="0"/>
              <a:t>Sit as comfortable as possible in a straight position</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minute is over.</a:t>
            </a:r>
          </a:p>
          <a:p>
            <a:pPr lvl="1"/>
            <a:r>
              <a:rPr lang="en-CA" dirty="0"/>
              <a:t>Just continue focusing on your breathing</a:t>
            </a:r>
          </a:p>
          <a:p>
            <a:r>
              <a:rPr lang="en-CA" dirty="0"/>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1" name="Group 10"/>
          <p:cNvGrpSpPr/>
          <p:nvPr/>
        </p:nvGrpSpPr>
        <p:grpSpPr>
          <a:xfrm>
            <a:off x="3275856" y="6225523"/>
            <a:ext cx="2441285" cy="477542"/>
            <a:chOff x="3275856" y="6225523"/>
            <a:chExt cx="2441285" cy="477542"/>
          </a:xfrm>
        </p:grpSpPr>
        <p:sp>
          <p:nvSpPr>
            <p:cNvPr id="12" name="TextBox 11"/>
            <p:cNvSpPr txBox="1"/>
            <p:nvPr/>
          </p:nvSpPr>
          <p:spPr>
            <a:xfrm>
              <a:off x="3275856" y="6279628"/>
              <a:ext cx="881523" cy="369332"/>
            </a:xfrm>
            <a:prstGeom prst="rect">
              <a:avLst/>
            </a:prstGeom>
            <a:noFill/>
          </p:spPr>
          <p:txBody>
            <a:bodyPr wrap="none" rtlCol="0">
              <a:spAutoFit/>
            </a:bodyPr>
            <a:lstStyle/>
            <a:p>
              <a:r>
                <a:rPr lang="en-CA" dirty="0"/>
                <a:t>Debrief</a:t>
              </a:r>
              <a:endParaRPr lang="en-CA" dirty="0">
                <a:solidFill>
                  <a:schemeClr val="accent3"/>
                </a:solidFill>
              </a:endParaRPr>
            </a:p>
          </p:txBody>
        </p:sp>
        <p:pic>
          <p:nvPicPr>
            <p:cNvPr id="13" name="Picture 3"/>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9599" y="6225523"/>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18356" y="274638"/>
            <a:ext cx="8507288" cy="1143000"/>
          </a:xfrm>
        </p:spPr>
        <p:txBody>
          <a:bodyPr>
            <a:normAutofit fontScale="90000"/>
          </a:bodyPr>
          <a:lstStyle/>
          <a:p>
            <a:r>
              <a:rPr lang="en-CA" dirty="0"/>
              <a:t>Commitment, Program Overview &amp; FAQ</a:t>
            </a:r>
          </a:p>
        </p:txBody>
      </p:sp>
      <p:sp>
        <p:nvSpPr>
          <p:cNvPr id="6" name="Rectangle 5"/>
          <p:cNvSpPr/>
          <p:nvPr/>
        </p:nvSpPr>
        <p:spPr>
          <a:xfrm>
            <a:off x="757080" y="6126163"/>
            <a:ext cx="6912768" cy="261610"/>
          </a:xfrm>
          <a:prstGeom prst="rect">
            <a:avLst/>
          </a:prstGeom>
        </p:spPr>
        <p:txBody>
          <a:bodyPr wrap="square">
            <a:spAutoFit/>
          </a:bodyPr>
          <a:lstStyle/>
          <a:p>
            <a:pPr algn="ctr"/>
            <a:r>
              <a:rPr lang="en-US" sz="1100" dirty="0">
                <a:hlinkClick r:id="rId4"/>
              </a:rPr>
              <a:t>https://wiki.gccollab.ca/Mindful_Change_Leadership_Development_Program_Invitation</a:t>
            </a:r>
            <a:r>
              <a:rPr lang="en-US" sz="1100" dirty="0"/>
              <a:t> </a:t>
            </a:r>
          </a:p>
        </p:txBody>
      </p:sp>
    </p:spTree>
    <p:extLst>
      <p:ext uri="{BB962C8B-B14F-4D97-AF65-F5344CB8AC3E}">
        <p14:creationId xmlns:p14="http://schemas.microsoft.com/office/powerpoint/2010/main" val="12479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073" y="12954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1307409"/>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496" y="48768"/>
            <a:ext cx="9060880" cy="6329931"/>
            <a:chOff x="683568" y="163203"/>
            <a:chExt cx="8684429" cy="5971524"/>
          </a:xfrm>
        </p:grpSpPr>
        <p:pic>
          <p:nvPicPr>
            <p:cNvPr id="9" name="Picture 15" descr="Image result for water cristals"/>
            <p:cNvPicPr>
              <a:picLocks noChangeAspect="1" noChangeArrowheads="1"/>
            </p:cNvPicPr>
            <p:nvPr/>
          </p:nvPicPr>
          <p:blipFill rotWithShape="1">
            <a:blip r:embed="rId3">
              <a:extLst>
                <a:ext uri="{28A0092B-C50C-407E-A947-70E740481C1C}">
                  <a14:useLocalDpi xmlns:a14="http://schemas.microsoft.com/office/drawing/2010/main" val="0"/>
                </a:ext>
              </a:extLst>
            </a:blip>
            <a:srcRect r="9630"/>
            <a:stretch/>
          </p:blipFill>
          <p:spPr bwMode="auto">
            <a:xfrm>
              <a:off x="3971532" y="163203"/>
              <a:ext cx="5396465" cy="59715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compa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487302"/>
              <a:ext cx="5041430" cy="36450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 "/>
            <p:cNvPicPr>
              <a:picLocks noChangeAspect="1" noChangeArrowheads="1"/>
            </p:cNvPicPr>
            <p:nvPr/>
          </p:nvPicPr>
          <p:blipFill rotWithShape="1">
            <a:blip r:embed="rId5">
              <a:extLst>
                <a:ext uri="{28A0092B-C50C-407E-A947-70E740481C1C}">
                  <a14:useLocalDpi xmlns:a14="http://schemas.microsoft.com/office/drawing/2010/main" val="0"/>
                </a:ext>
              </a:extLst>
            </a:blip>
            <a:srcRect t="16567"/>
            <a:stretch/>
          </p:blipFill>
          <p:spPr bwMode="auto">
            <a:xfrm>
              <a:off x="683568" y="189392"/>
              <a:ext cx="5041430" cy="2821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9963" y="1089400"/>
              <a:ext cx="49339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256151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62671"/>
          </a:xfrm>
        </p:spPr>
        <p:txBody>
          <a:bodyPr>
            <a:noAutofit/>
          </a:bodyPr>
          <a:lstStyle/>
          <a:p>
            <a:pPr>
              <a:spcBef>
                <a:spcPts val="600"/>
              </a:spcBef>
            </a:pPr>
            <a:r>
              <a:rPr lang="fr-FR" sz="3600" dirty="0"/>
              <a:t>Information session: </a:t>
            </a:r>
            <a:br>
              <a:rPr lang="fr-FR" sz="3600" dirty="0"/>
            </a:br>
            <a:r>
              <a:rPr lang="en-US" sz="3600" dirty="0"/>
              <a:t>Mindful Change Leadership Development program</a:t>
            </a:r>
            <a:endParaRPr lang="en-CA" sz="3600" dirty="0"/>
          </a:p>
        </p:txBody>
      </p:sp>
      <p:sp>
        <p:nvSpPr>
          <p:cNvPr id="3" name="Subtitle 2"/>
          <p:cNvSpPr>
            <a:spLocks noGrp="1"/>
          </p:cNvSpPr>
          <p:nvPr>
            <p:ph type="subTitle" idx="1"/>
          </p:nvPr>
        </p:nvSpPr>
        <p:spPr>
          <a:xfrm>
            <a:off x="1371600" y="4653136"/>
            <a:ext cx="6400800" cy="985664"/>
          </a:xfrm>
        </p:spPr>
        <p:txBody>
          <a:bodyPr>
            <a:normAutofit/>
          </a:bodyPr>
          <a:lstStyle/>
          <a:p>
            <a:pPr>
              <a:spcBef>
                <a:spcPts val="600"/>
              </a:spcBef>
            </a:pPr>
            <a:endParaRPr lang="en-US" sz="1800" dirty="0">
              <a:solidFill>
                <a:schemeClr val="tx1"/>
              </a:solidFill>
            </a:endParaRPr>
          </a:p>
          <a:p>
            <a:pPr>
              <a:spcBef>
                <a:spcPts val="600"/>
              </a:spcBef>
            </a:pPr>
            <a:r>
              <a:rPr lang="en-US" sz="1800" dirty="0">
                <a:solidFill>
                  <a:srgbClr val="FF0000"/>
                </a:solidFill>
              </a:rPr>
              <a:t>Date to be added</a:t>
            </a:r>
          </a:p>
        </p:txBody>
      </p:sp>
    </p:spTree>
    <p:extLst>
      <p:ext uri="{BB962C8B-B14F-4D97-AF65-F5344CB8AC3E}">
        <p14:creationId xmlns:p14="http://schemas.microsoft.com/office/powerpoint/2010/main" val="251191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Objective</a:t>
            </a:r>
            <a:endParaRPr lang="en-US" sz="4000" dirty="0">
              <a:solidFill>
                <a:schemeClr val="accent3"/>
              </a:solidFill>
            </a:endParaRPr>
          </a:p>
        </p:txBody>
      </p:sp>
      <p:sp>
        <p:nvSpPr>
          <p:cNvPr id="4" name="Content Placeholder 3"/>
          <p:cNvSpPr>
            <a:spLocks noGrp="1"/>
          </p:cNvSpPr>
          <p:nvPr>
            <p:ph idx="1"/>
          </p:nvPr>
        </p:nvSpPr>
        <p:spPr/>
        <p:txBody>
          <a:bodyPr>
            <a:normAutofit/>
          </a:bodyPr>
          <a:lstStyle/>
          <a:p>
            <a:r>
              <a:rPr lang="en-US" dirty="0"/>
              <a:t>Offer participants an overview of the Mindful Change Leadership Development (MCLD) program</a:t>
            </a:r>
          </a:p>
        </p:txBody>
      </p:sp>
      <p:pic>
        <p:nvPicPr>
          <p:cNvPr id="3" name="Picture 2" descr="Target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0146" flipH="1">
            <a:off x="2698238" y="2086541"/>
            <a:ext cx="4317954" cy="4317954"/>
          </a:xfrm>
          <a:prstGeom prst="rect">
            <a:avLst/>
          </a:prstGeom>
        </p:spPr>
      </p:pic>
    </p:spTree>
    <p:extLst>
      <p:ext uri="{BB962C8B-B14F-4D97-AF65-F5344CB8AC3E}">
        <p14:creationId xmlns:p14="http://schemas.microsoft.com/office/powerpoint/2010/main" val="39857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r>
              <a:rPr lang="en-CA" sz="2800" dirty="0"/>
              <a:t> (not necessary in this order)</a:t>
            </a:r>
            <a:endParaRPr lang="en-US" sz="2800" dirty="0">
              <a:solidFill>
                <a:schemeClr val="accent3">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rgbClr val="000000"/>
                </a:solidFill>
              </a:rPr>
              <a:t>Share the results of the MCLD program</a:t>
            </a:r>
          </a:p>
          <a:p>
            <a:pPr>
              <a:spcBef>
                <a:spcPts val="300"/>
              </a:spcBef>
            </a:pPr>
            <a:r>
              <a:rPr lang="en-US" dirty="0">
                <a:solidFill>
                  <a:srgbClr val="000000"/>
                </a:solidFill>
              </a:rPr>
              <a:t>Share a definition of Mindfulness </a:t>
            </a:r>
            <a:br>
              <a:rPr lang="en-US" dirty="0">
                <a:solidFill>
                  <a:srgbClr val="000000"/>
                </a:solidFill>
              </a:rPr>
            </a:br>
            <a:r>
              <a:rPr lang="en-US" dirty="0">
                <a:solidFill>
                  <a:srgbClr val="000000"/>
                </a:solidFill>
              </a:rPr>
              <a:t>and Mindful Change Leadership</a:t>
            </a:r>
          </a:p>
          <a:p>
            <a:pPr>
              <a:spcBef>
                <a:spcPts val="300"/>
              </a:spcBef>
            </a:pPr>
            <a:r>
              <a:rPr lang="en-US" dirty="0">
                <a:solidFill>
                  <a:srgbClr val="000000"/>
                </a:solidFill>
              </a:rPr>
              <a:t>Experience quick mindful exercises</a:t>
            </a:r>
          </a:p>
          <a:p>
            <a:pPr>
              <a:spcBef>
                <a:spcPts val="300"/>
              </a:spcBef>
            </a:pPr>
            <a:r>
              <a:rPr lang="en-US" dirty="0">
                <a:solidFill>
                  <a:srgbClr val="000000"/>
                </a:solidFill>
              </a:rPr>
              <a:t>Overview of the MCLD program</a:t>
            </a:r>
          </a:p>
          <a:p>
            <a:pPr>
              <a:spcBef>
                <a:spcPts val="300"/>
              </a:spcBef>
            </a:pPr>
            <a:r>
              <a:rPr lang="fr-CA" dirty="0">
                <a:solidFill>
                  <a:srgbClr val="000000"/>
                </a:solidFill>
              </a:rPr>
              <a:t>Q&amp;A</a:t>
            </a:r>
            <a:endParaRPr lang="en-US" dirty="0">
              <a:solidFill>
                <a:srgbClr val="000000"/>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10" name="Group 9"/>
          <p:cNvGrpSpPr/>
          <p:nvPr/>
        </p:nvGrpSpPr>
        <p:grpSpPr>
          <a:xfrm>
            <a:off x="3275856" y="6225523"/>
            <a:ext cx="2441285" cy="477542"/>
            <a:chOff x="3275856" y="6225523"/>
            <a:chExt cx="2441285" cy="477542"/>
          </a:xfrm>
        </p:grpSpPr>
        <p:sp>
          <p:nvSpPr>
            <p:cNvPr id="8" name="TextBox 7"/>
            <p:cNvSpPr txBox="1"/>
            <p:nvPr/>
          </p:nvSpPr>
          <p:spPr>
            <a:xfrm>
              <a:off x="3275856" y="6279628"/>
              <a:ext cx="1963743" cy="369332"/>
            </a:xfrm>
            <a:prstGeom prst="rect">
              <a:avLst/>
            </a:prstGeom>
            <a:noFill/>
          </p:spPr>
          <p:txBody>
            <a:bodyPr wrap="none" rtlCol="0">
              <a:spAutoFit/>
            </a:bodyPr>
            <a:lstStyle/>
            <a:p>
              <a:r>
                <a:rPr lang="en-CA" dirty="0"/>
                <a:t>Debrief / </a:t>
              </a:r>
              <a:r>
                <a:rPr lang="en-CA" dirty="0" err="1">
                  <a:solidFill>
                    <a:schemeClr val="accent3"/>
                  </a:solidFill>
                </a:rPr>
                <a:t>Débriefer</a:t>
              </a:r>
              <a:endParaRPr lang="en-CA" dirty="0">
                <a:solidFill>
                  <a:schemeClr val="accent3"/>
                </a:solidFill>
              </a:endParaRPr>
            </a:p>
          </p:txBody>
        </p:sp>
        <p:pic>
          <p:nvPicPr>
            <p:cNvPr id="1027"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9599" y="6225523"/>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5383" y="4222024"/>
            <a:ext cx="8402830" cy="1569660"/>
          </a:xfrm>
          <a:prstGeom prst="rect">
            <a:avLst/>
          </a:prstGeom>
        </p:spPr>
        <p:txBody>
          <a:bodyPr wrap="square">
            <a:spAutoFit/>
          </a:bodyPr>
          <a:lstStyle/>
          <a:p>
            <a:pPr marL="285750" lvl="0" indent="-28575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 delivered, once a week, from April to June 2021</a:t>
            </a:r>
            <a:endParaRPr lang="en-US" sz="2400" dirty="0">
              <a:solidFill>
                <a:schemeClr val="accent1">
                  <a:lumMod val="75000"/>
                </a:schemeClr>
              </a:solidFill>
            </a:endParaRPr>
          </a:p>
          <a:p>
            <a:pPr marL="285750" lvl="0" indent="-28575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Invitation went to ISC, CIRNAC and then to all GC departments</a:t>
            </a:r>
            <a:endParaRPr lang="en-US" sz="2400" dirty="0">
              <a:solidFill>
                <a:schemeClr val="accent1">
                  <a:lumMod val="75000"/>
                </a:schemeClr>
              </a:solidFill>
            </a:endParaRPr>
          </a:p>
          <a:p>
            <a:pPr marL="285750" indent="-28575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99 Pre-assessments received</a:t>
            </a:r>
          </a:p>
          <a:p>
            <a:pPr marL="285750" lvl="0" indent="-28575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68 Participants completed the program from across Canada</a:t>
            </a:r>
          </a:p>
        </p:txBody>
      </p:sp>
      <p:graphicFrame>
        <p:nvGraphicFramePr>
          <p:cNvPr id="11" name="Chart 10"/>
          <p:cNvGraphicFramePr/>
          <p:nvPr>
            <p:extLst>
              <p:ext uri="{D42A27DB-BD31-4B8C-83A1-F6EECF244321}">
                <p14:modId xmlns:p14="http://schemas.microsoft.com/office/powerpoint/2010/main" val="261068047"/>
              </p:ext>
            </p:extLst>
          </p:nvPr>
        </p:nvGraphicFramePr>
        <p:xfrm>
          <a:off x="1849117" y="652513"/>
          <a:ext cx="6096001" cy="37985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533400"/>
            <a:ext cx="7848600" cy="609600"/>
          </a:xfrm>
        </p:spPr>
        <p:txBody>
          <a:bodyPr/>
          <a:lstStyle/>
          <a:p>
            <a:pPr>
              <a:lnSpc>
                <a:spcPct val="100000"/>
              </a:lnSpc>
            </a:pPr>
            <a:r>
              <a:rPr lang="fr-CA" sz="3200"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Highlights</a:t>
            </a: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of the MCLD 2021</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009941" y="3690870"/>
            <a:ext cx="646331" cy="313932"/>
          </a:xfrm>
          <a:prstGeom prst="rect">
            <a:avLst/>
          </a:prstGeom>
        </p:spPr>
        <p:txBody>
          <a:bodyPr wrap="none">
            <a:spAutoFit/>
          </a:bodyPr>
          <a:lstStyle/>
          <a:p>
            <a:r>
              <a:rPr lang="en-US" sz="1600" dirty="0">
                <a:solidFill>
                  <a:prstClr val="black">
                    <a:lumMod val="65000"/>
                    <a:lumOff val="35000"/>
                  </a:prstClr>
                </a:solidFill>
                <a:latin typeface="+mj-lt"/>
              </a:rPr>
              <a:t>n=99</a:t>
            </a:r>
          </a:p>
        </p:txBody>
      </p:sp>
    </p:spTree>
    <p:extLst>
      <p:ext uri="{BB962C8B-B14F-4D97-AF65-F5344CB8AC3E}">
        <p14:creationId xmlns:p14="http://schemas.microsoft.com/office/powerpoint/2010/main" val="262273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5312" y="723899"/>
            <a:ext cx="8029575" cy="6016885"/>
          </a:xfrm>
          <a:prstGeom prst="rect">
            <a:avLst/>
          </a:prstGeom>
        </p:spPr>
      </p:pic>
      <p:sp>
        <p:nvSpPr>
          <p:cNvPr id="4" name="Title 3"/>
          <p:cNvSpPr>
            <a:spLocks noGrp="1"/>
          </p:cNvSpPr>
          <p:nvPr>
            <p:ph type="title"/>
          </p:nvPr>
        </p:nvSpPr>
        <p:spPr>
          <a:xfrm>
            <a:off x="381000" y="228600"/>
            <a:ext cx="8458200" cy="495299"/>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Pilot’s First Session</a:t>
            </a:r>
            <a:endParaRPr lang="en-CA" sz="3200" dirty="0"/>
          </a:p>
        </p:txBody>
      </p:sp>
      <p:pic>
        <p:nvPicPr>
          <p:cNvPr id="10" name="Picture 9" descr="ISC_Branding_PPT_standard_10x7.5_ENG_i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78" y="6194374"/>
            <a:ext cx="1761744" cy="359664"/>
          </a:xfrm>
          <a:prstGeom prst="rect">
            <a:avLst/>
          </a:prstGeom>
        </p:spPr>
      </p:pic>
      <p:sp>
        <p:nvSpPr>
          <p:cNvPr id="11" name="TextBox 10"/>
          <p:cNvSpPr txBox="1"/>
          <p:nvPr/>
        </p:nvSpPr>
        <p:spPr>
          <a:xfrm>
            <a:off x="33967" y="6238718"/>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8</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331699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598190" y="795414"/>
          <a:ext cx="8023817" cy="536874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Main Results of the MCLD Program</a:t>
            </a:r>
            <a:endParaRPr lang="en-CA" sz="3200" dirty="0"/>
          </a:p>
        </p:txBody>
      </p:sp>
      <p:graphicFrame>
        <p:nvGraphicFramePr>
          <p:cNvPr id="8" name="Chart 7"/>
          <p:cNvGraphicFramePr>
            <a:graphicFrameLocks/>
          </p:cNvGraphicFramePr>
          <p:nvPr/>
        </p:nvGraphicFramePr>
        <p:xfrm>
          <a:off x="598191" y="795415"/>
          <a:ext cx="8023817" cy="536874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rot="16200000">
            <a:off x="1729597" y="2296254"/>
            <a:ext cx="1334020" cy="590931"/>
          </a:xfrm>
          <a:prstGeom prst="rect">
            <a:avLst/>
          </a:prstGeom>
        </p:spPr>
        <p:txBody>
          <a:bodyPr wrap="none">
            <a:spAutoFit/>
          </a:bodyPr>
          <a:lstStyle/>
          <a:p>
            <a:r>
              <a:rPr lang="en-CA" sz="3600" dirty="0">
                <a:solidFill>
                  <a:srgbClr val="1903BD"/>
                </a:solidFill>
                <a:latin typeface="Calibri" panose="020F0502020204030204" pitchFamily="34" charset="0"/>
                <a:ea typeface="Calibri" panose="020F0502020204030204" pitchFamily="34" charset="0"/>
                <a:cs typeface="Times New Roman" panose="02020603050405020304" pitchFamily="18" charset="0"/>
              </a:rPr>
              <a:t>19.9%</a:t>
            </a:r>
            <a:endParaRPr lang="en-CA" sz="3600" dirty="0">
              <a:solidFill>
                <a:srgbClr val="1903BD"/>
              </a:solidFill>
            </a:endParaRPr>
          </a:p>
        </p:txBody>
      </p:sp>
      <p:sp>
        <p:nvSpPr>
          <p:cNvPr id="12" name="Rectangle 11"/>
          <p:cNvSpPr/>
          <p:nvPr/>
        </p:nvSpPr>
        <p:spPr>
          <a:xfrm rot="16200000">
            <a:off x="3528012" y="2899946"/>
            <a:ext cx="1334020" cy="590931"/>
          </a:xfrm>
          <a:prstGeom prst="rect">
            <a:avLst/>
          </a:prstGeom>
        </p:spPr>
        <p:txBody>
          <a:bodyPr wrap="none">
            <a:spAutoFit/>
          </a:bodyPr>
          <a:lstStyle/>
          <a:p>
            <a:r>
              <a:rPr lang="en-CA" sz="3600" dirty="0">
                <a:solidFill>
                  <a:srgbClr val="1903BD"/>
                </a:solidFill>
                <a:latin typeface="Calibri" panose="020F0502020204030204" pitchFamily="34" charset="0"/>
                <a:ea typeface="Calibri" panose="020F0502020204030204" pitchFamily="34" charset="0"/>
                <a:cs typeface="Times New Roman" panose="02020603050405020304" pitchFamily="18" charset="0"/>
              </a:rPr>
              <a:t>25.0%</a:t>
            </a:r>
            <a:endParaRPr lang="en-CA" sz="3600" dirty="0">
              <a:solidFill>
                <a:srgbClr val="1903BD"/>
              </a:solidFill>
            </a:endParaRPr>
          </a:p>
        </p:txBody>
      </p:sp>
      <p:sp>
        <p:nvSpPr>
          <p:cNvPr id="13" name="Rectangle 12"/>
          <p:cNvSpPr/>
          <p:nvPr/>
        </p:nvSpPr>
        <p:spPr>
          <a:xfrm rot="16200000">
            <a:off x="5419656" y="3395550"/>
            <a:ext cx="1334020" cy="590931"/>
          </a:xfrm>
          <a:prstGeom prst="rect">
            <a:avLst/>
          </a:prstGeom>
        </p:spPr>
        <p:txBody>
          <a:bodyPr wrap="none">
            <a:spAutoFit/>
          </a:bodyPr>
          <a:lstStyle/>
          <a:p>
            <a:r>
              <a:rPr lang="en-CA" sz="3600" dirty="0">
                <a:solidFill>
                  <a:srgbClr val="1903BD"/>
                </a:solidFill>
                <a:latin typeface="Calibri" panose="020F0502020204030204" pitchFamily="34" charset="0"/>
                <a:ea typeface="Calibri" panose="020F0502020204030204" pitchFamily="34" charset="0"/>
                <a:cs typeface="Times New Roman" panose="02020603050405020304" pitchFamily="18" charset="0"/>
              </a:rPr>
              <a:t>22.3%</a:t>
            </a:r>
            <a:endParaRPr lang="en-CA" sz="3600" dirty="0">
              <a:solidFill>
                <a:srgbClr val="1903BD"/>
              </a:solidFill>
            </a:endParaRPr>
          </a:p>
        </p:txBody>
      </p:sp>
      <p:sp>
        <p:nvSpPr>
          <p:cNvPr id="14" name="Rectangle 13"/>
          <p:cNvSpPr/>
          <p:nvPr/>
        </p:nvSpPr>
        <p:spPr>
          <a:xfrm rot="16200000">
            <a:off x="7248457" y="1498117"/>
            <a:ext cx="1334020" cy="590931"/>
          </a:xfrm>
          <a:prstGeom prst="rect">
            <a:avLst/>
          </a:prstGeom>
        </p:spPr>
        <p:txBody>
          <a:bodyPr wrap="none">
            <a:spAutoFit/>
          </a:bodyPr>
          <a:lstStyle/>
          <a:p>
            <a:r>
              <a:rPr lang="en-CA" sz="3600" dirty="0">
                <a:solidFill>
                  <a:srgbClr val="1903BD"/>
                </a:solidFill>
                <a:latin typeface="Calibri" panose="020F0502020204030204" pitchFamily="34" charset="0"/>
                <a:ea typeface="Calibri" panose="020F0502020204030204" pitchFamily="34" charset="0"/>
                <a:cs typeface="Times New Roman" panose="02020603050405020304" pitchFamily="18" charset="0"/>
              </a:rPr>
              <a:t>19.3%</a:t>
            </a:r>
            <a:endParaRPr lang="en-CA" sz="3600" dirty="0">
              <a:solidFill>
                <a:srgbClr val="1903BD"/>
              </a:solidFill>
            </a:endParaRPr>
          </a:p>
        </p:txBody>
      </p:sp>
      <p:sp>
        <p:nvSpPr>
          <p:cNvPr id="5" name="Rectangle 4"/>
          <p:cNvSpPr/>
          <p:nvPr/>
        </p:nvSpPr>
        <p:spPr>
          <a:xfrm>
            <a:off x="6492875" y="5589006"/>
            <a:ext cx="1426994" cy="286232"/>
          </a:xfrm>
          <a:prstGeom prst="rect">
            <a:avLst/>
          </a:prstGeom>
        </p:spPr>
        <p:txBody>
          <a:bodyPr wrap="none">
            <a:spAutoFit/>
          </a:bodyPr>
          <a:lstStyle/>
          <a:p>
            <a:r>
              <a:rPr lang="en-US" sz="140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400" dirty="0">
              <a:latin typeface="+mj-lt"/>
            </a:endParaRPr>
          </a:p>
        </p:txBody>
      </p:sp>
      <p:sp>
        <p:nvSpPr>
          <p:cNvPr id="16" name="TextBox 7"/>
          <p:cNvSpPr txBox="1"/>
          <p:nvPr/>
        </p:nvSpPr>
        <p:spPr>
          <a:xfrm>
            <a:off x="6365068" y="6262449"/>
            <a:ext cx="2473859"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marL="0" marR="0"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answered</a:t>
            </a:r>
            <a:r>
              <a:rPr lang="en-US" sz="1200" dirty="0">
                <a:solidFill>
                  <a:srgbClr val="7F7F7F"/>
                </a:solidFill>
                <a:effectLst/>
                <a:ea typeface="Calibri" panose="020F0502020204030204" pitchFamily="34" charset="0"/>
              </a:rPr>
              <a:t> </a:t>
            </a:r>
            <a:r>
              <a:rPr lang="en-US" sz="1200" dirty="0">
                <a:solidFill>
                  <a:srgbClr val="7F7F7F"/>
                </a:solidFill>
                <a:effectLst/>
                <a:ea typeface="Calibri" panose="020F0502020204030204" pitchFamily="34" charset="0"/>
                <a:cs typeface="Times New Roman" panose="02020603050405020304" pitchFamily="18" charset="0"/>
              </a:rPr>
              <a:t>"Almost Always" and "Very Frequently"</a:t>
            </a:r>
            <a:endParaRPr lang="en-US" sz="1200" dirty="0">
              <a:effectLst/>
              <a:ea typeface="Calibri" panose="020F0502020204030204" pitchFamily="34" charset="0"/>
            </a:endParaRPr>
          </a:p>
        </p:txBody>
      </p:sp>
    </p:spTree>
    <p:extLst>
      <p:ext uri="{BB962C8B-B14F-4D97-AF65-F5344CB8AC3E}">
        <p14:creationId xmlns:p14="http://schemas.microsoft.com/office/powerpoint/2010/main" val="20134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 grpId="0"/>
      <p:bldP spid="12" grpId="0"/>
      <p:bldP spid="13" grpId="0"/>
      <p:bldP spid="14" grpId="0"/>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TotalTime>
  <Words>2522</Words>
  <Application>Microsoft Office PowerPoint</Application>
  <PresentationFormat>On-screen Show (4:3)</PresentationFormat>
  <Paragraphs>225</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Courier New</vt:lpstr>
      <vt:lpstr>Segoe UI Web (West European)</vt:lpstr>
      <vt:lpstr>Symbol</vt:lpstr>
      <vt:lpstr>Wingdings</vt:lpstr>
      <vt:lpstr>1_Office Theme</vt:lpstr>
      <vt:lpstr>2_Office Theme</vt:lpstr>
      <vt:lpstr>PowerPoint Presentation</vt:lpstr>
      <vt:lpstr>Information session:  Mindful Change Leadership Development program</vt:lpstr>
      <vt:lpstr>Objective</vt:lpstr>
      <vt:lpstr>Agenda (not necessary in this order)</vt:lpstr>
      <vt:lpstr>Exercise – Exploring Mindfulness – Body Scan</vt:lpstr>
      <vt:lpstr>Mindful Change Leadership Development Program (MCLD) Goal</vt:lpstr>
      <vt:lpstr>Highlights of the MCLD 2021</vt:lpstr>
      <vt:lpstr>Map of Participation, Pilot’s First Session</vt:lpstr>
      <vt:lpstr>Main Results of the MCLD Program</vt:lpstr>
      <vt:lpstr>MCLD 2022</vt:lpstr>
      <vt:lpstr>MCLD Testimonials</vt:lpstr>
      <vt:lpstr>Exercise – Noticing</vt:lpstr>
      <vt:lpstr>Commitment, Program Overview &amp; FAQ</vt:lpstr>
      <vt:lpstr>What’s Needed For Success?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316</cp:revision>
  <dcterms:created xsi:type="dcterms:W3CDTF">2015-04-14T20:39:51Z</dcterms:created>
  <dcterms:modified xsi:type="dcterms:W3CDTF">2022-08-01T20:15:54Z</dcterms:modified>
</cp:coreProperties>
</file>