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4.xml" ContentType="application/vnd.openxmlformats-officedocument.theme+xml"/>
  <Override PartName="/ppt/slideLayouts/slideLayout178.xml" ContentType="application/vnd.openxmlformats-officedocument.presentationml.slideLayout+xml"/>
  <Override PartName="/ppt/theme/theme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19" r:id="rId1"/>
    <p:sldMasterId id="2147483920" r:id="rId2"/>
    <p:sldMasterId id="2147483922" r:id="rId3"/>
    <p:sldMasterId id="2147483923" r:id="rId4"/>
    <p:sldMasterId id="2147483924" r:id="rId5"/>
    <p:sldMasterId id="2147483925" r:id="rId6"/>
    <p:sldMasterId id="2147483926" r:id="rId7"/>
    <p:sldMasterId id="2147483938" r:id="rId8"/>
    <p:sldMasterId id="2147484006" r:id="rId9"/>
  </p:sldMasterIdLst>
  <p:notesMasterIdLst>
    <p:notesMasterId r:id="rId74"/>
  </p:notesMasterIdLst>
  <p:sldIdLst>
    <p:sldId id="321" r:id="rId10"/>
    <p:sldId id="257" r:id="rId11"/>
    <p:sldId id="258" r:id="rId12"/>
    <p:sldId id="259" r:id="rId13"/>
    <p:sldId id="260" r:id="rId14"/>
    <p:sldId id="261" r:id="rId15"/>
    <p:sldId id="263" r:id="rId16"/>
    <p:sldId id="322" r:id="rId17"/>
    <p:sldId id="265" r:id="rId18"/>
    <p:sldId id="266" r:id="rId19"/>
    <p:sldId id="323" r:id="rId20"/>
    <p:sldId id="324" r:id="rId21"/>
    <p:sldId id="326" r:id="rId22"/>
    <p:sldId id="327"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Lst>
  <p:sldSz cx="9144000" cy="5143500" type="screen16x9"/>
  <p:notesSz cx="6858000" cy="9144000"/>
  <p:embeddedFontLs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Century Gothic" panose="020B0502020202020204" pitchFamily="34" charset="0"/>
      <p:regular r:id="rId81"/>
      <p:bold r:id="rId82"/>
      <p:italic r:id="rId83"/>
      <p:boldItalic r:id="rId84"/>
    </p:embeddedFont>
    <p:embeddedFont>
      <p:font typeface="Muli" panose="020B0604020202020204" charset="0"/>
      <p:regular r:id="rId85"/>
      <p:bold r:id="rId86"/>
      <p:italic r:id="rId87"/>
      <p:boldItalic r:id="rId88"/>
    </p:embeddedFont>
    <p:embeddedFont>
      <p:font typeface="Roboto" panose="020B0604020202020204" charset="0"/>
      <p:regular r:id="rId89"/>
      <p:bold r:id="rId90"/>
      <p:italic r:id="rId91"/>
      <p:boldItalic r:id="rId92"/>
    </p:embeddedFont>
  </p:embeddedFontLst>
  <p:custDataLst>
    <p:tags r:id="rId9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84">
          <p15:clr>
            <a:srgbClr val="A4A3A4"/>
          </p15:clr>
        </p15:guide>
        <p15:guide id="2" pos="2880">
          <p15:clr>
            <a:srgbClr val="A4A3A4"/>
          </p15:clr>
        </p15:guide>
        <p15:guide id="3">
          <p15:clr>
            <a:srgbClr val="9AA0A6"/>
          </p15:clr>
        </p15:guide>
        <p15:guide id="4" pos="5582">
          <p15:clr>
            <a:srgbClr val="9AA0A6"/>
          </p15:clr>
        </p15:guide>
        <p15:guide id="5" orient="horz" pos="522">
          <p15:clr>
            <a:srgbClr val="9AA0A6"/>
          </p15:clr>
        </p15:guide>
        <p15:guide id="6" orient="horz" pos="2903">
          <p15:clr>
            <a:srgbClr val="9AA0A6"/>
          </p15:clr>
        </p15:guide>
        <p15:guide id="7" pos="204">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anson, Holly" initials="" lastIdx="20" clrIdx="0"/>
  <p:cmAuthor id="1" name="Andrea Richardson" initials="" lastIdx="21" clrIdx="1"/>
  <p:cmAuthor id="2" name="Nicola Tulk" initials="" lastIdx="2" clrIdx="2"/>
  <p:cmAuthor id="3" name="Melanson, Holly" initials="MH" lastIdx="1" clrIdx="3">
    <p:extLst>
      <p:ext uri="{19B8F6BF-5375-455C-9EA6-DF929625EA0E}">
        <p15:presenceInfo xmlns:p15="http://schemas.microsoft.com/office/powerpoint/2012/main" userId="S::HMELANSO@tbs-sct.gc.ca::327a8aa3-77b6-4cf3-92a6-32f4a8e11e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26EC5F-2C85-4763-B4F6-675AC3C77D3D}">
  <a:tblStyle styleId="{B226EC5F-2C85-4763-B4F6-675AC3C77D3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911DF0B-EA4B-410A-844C-E0DE464EB9D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74" autoAdjust="0"/>
  </p:normalViewPr>
  <p:slideViewPr>
    <p:cSldViewPr snapToGrid="0">
      <p:cViewPr varScale="1">
        <p:scale>
          <a:sx n="108" d="100"/>
          <a:sy n="108" d="100"/>
        </p:scale>
        <p:origin x="1020" y="96"/>
      </p:cViewPr>
      <p:guideLst>
        <p:guide orient="horz" pos="1284"/>
        <p:guide pos="2880"/>
        <p:guide/>
        <p:guide pos="5582"/>
        <p:guide orient="horz" pos="522"/>
        <p:guide orient="horz" pos="2903"/>
        <p:guide pos="204"/>
      </p:guideLst>
    </p:cSldViewPr>
  </p:slideViewPr>
  <p:notesTextViewPr>
    <p:cViewPr>
      <p:scale>
        <a:sx n="1" d="1"/>
        <a:sy n="1" d="1"/>
      </p:scale>
      <p:origin x="0" y="0"/>
    </p:cViewPr>
  </p:notesTextViewPr>
  <p:notesViewPr>
    <p:cSldViewPr snapToGrid="0">
      <p:cViewPr varScale="1">
        <p:scale>
          <a:sx n="77" d="100"/>
          <a:sy n="77" d="100"/>
        </p:scale>
        <p:origin x="326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2.fntdata"/><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3.fntdata"/><Relationship Id="rId61" Type="http://schemas.openxmlformats.org/officeDocument/2006/relationships/slide" Target="slides/slide52.xml"/><Relationship Id="rId82" Type="http://schemas.openxmlformats.org/officeDocument/2006/relationships/font" Target="fonts/font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ags" Target="tags/tag1.xml"/><Relationship Id="rId9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16T09:58:40.160" idx="1">
    <p:pos x="6000" y="0"/>
    <p:text>I think we will need more time for this section.  take 5 mins off poll/discussion and move here?</p:text>
  </p:cm>
  <p:cm authorId="1" dt="2020-11-16T09:58:40.160" idx="1">
    <p:pos x="6000" y="0"/>
    <p:text>Because we were only at 1:55 rather than 2 hours, I just added the remaining 5 mins to "Applying to the Experimentation Fund" and now we're at a full 2 hours.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146860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3" name="Google Shape;16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Harry’s notes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Environment regulators emerged from is different from today.  The regulators role was to make sure the market was operating efficiently.  Competition, efficiency will lead to innovation, consumer benefit, and choice.  Role of regulator was to step back, let the market function and step in only when obvious issues emerge.  Only get involved when really necessary.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8739504cf9_5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8739504cf9_5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8739504cf9_5_1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8739504cf9_5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062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863047ecf1_5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863047ecf1_5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Icons from Tippawan Sookruay on The Noun Project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1" name="Google Shape;171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HA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8" name="Google Shape;17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7" name="Google Shape;17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i="1" dirty="0">
                <a:solidFill>
                  <a:schemeClr val="dk1"/>
                </a:solidFill>
              </a:rPr>
              <a:t>All icons from the Noun Project</a:t>
            </a:r>
            <a:endParaRPr b="1"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dirty="0">
                <a:solidFill>
                  <a:schemeClr val="dk1"/>
                </a:solidFill>
              </a:rPr>
              <a:t>testing by Vectors Market from the Noun Project</a:t>
            </a:r>
            <a:endParaRPr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dirty="0">
                <a:solidFill>
                  <a:schemeClr val="dk1"/>
                </a:solidFill>
              </a:rPr>
              <a:t>knowledge idea by Vectors Point from the Noun Project</a:t>
            </a:r>
            <a:endParaRPr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dirty="0">
                <a:solidFill>
                  <a:schemeClr val="dk1"/>
                </a:solidFill>
              </a:rPr>
              <a:t>data chart by Ivan Colic from the Noun Project</a:t>
            </a:r>
            <a:endParaRPr i="1" dirty="0">
              <a:solidFill>
                <a:schemeClr val="dk1"/>
              </a:solidFill>
            </a:endParaRPr>
          </a:p>
          <a:p>
            <a:pPr marL="0" lvl="0" indent="0" algn="l" rtl="0">
              <a:lnSpc>
                <a:spcPct val="115000"/>
              </a:lnSpc>
              <a:spcBef>
                <a:spcPts val="0"/>
              </a:spcBef>
              <a:spcAft>
                <a:spcPts val="0"/>
              </a:spcAft>
              <a:buSzPts val="1100"/>
              <a:buNone/>
            </a:pPr>
            <a:r>
              <a:rPr lang="en-GB" i="1" dirty="0">
                <a:solidFill>
                  <a:schemeClr val="dk1"/>
                </a:solidFill>
                <a:highlight>
                  <a:srgbClr val="FFFFFF"/>
                </a:highlight>
              </a:rPr>
              <a:t>regulation by </a:t>
            </a:r>
            <a:r>
              <a:rPr lang="en-GB" i="1" dirty="0" err="1">
                <a:solidFill>
                  <a:schemeClr val="dk1"/>
                </a:solidFill>
                <a:highlight>
                  <a:srgbClr val="FFFFFF"/>
                </a:highlight>
              </a:rPr>
              <a:t>Nithinan</a:t>
            </a:r>
            <a:r>
              <a:rPr lang="en-GB" i="1" dirty="0">
                <a:solidFill>
                  <a:schemeClr val="dk1"/>
                </a:solidFill>
                <a:highlight>
                  <a:srgbClr val="FFFFFF"/>
                </a:highlight>
              </a:rPr>
              <a:t> </a:t>
            </a:r>
            <a:r>
              <a:rPr lang="en-GB" i="1" dirty="0" err="1">
                <a:solidFill>
                  <a:schemeClr val="dk1"/>
                </a:solidFill>
                <a:highlight>
                  <a:srgbClr val="FFFFFF"/>
                </a:highlight>
              </a:rPr>
              <a:t>Tatah</a:t>
            </a:r>
            <a:r>
              <a:rPr lang="en-GB" i="1" dirty="0">
                <a:solidFill>
                  <a:schemeClr val="dk1"/>
                </a:solidFill>
                <a:highlight>
                  <a:srgbClr val="FFFFFF"/>
                </a:highlight>
              </a:rPr>
              <a:t> from the Noun Project</a:t>
            </a:r>
            <a:endParaRPr i="1" dirty="0">
              <a:solidFill>
                <a:schemeClr val="dk1"/>
              </a:solidFill>
              <a:highlight>
                <a:srgbClr val="FFFFFF"/>
              </a:highlight>
            </a:endParaRPr>
          </a:p>
          <a:p>
            <a:pPr marL="0" lvl="0" indent="0" algn="l" rtl="0">
              <a:lnSpc>
                <a:spcPct val="115000"/>
              </a:lnSpc>
              <a:spcBef>
                <a:spcPts val="0"/>
              </a:spcBef>
              <a:spcAft>
                <a:spcPts val="0"/>
              </a:spcAft>
              <a:buSzPts val="1100"/>
              <a:buNone/>
            </a:pPr>
            <a:endParaRPr dirty="0">
              <a:solidFill>
                <a:schemeClr val="dk1"/>
              </a:solidFill>
              <a:highlight>
                <a:srgbClr val="FFFFFF"/>
              </a:highlight>
            </a:endParaRPr>
          </a:p>
          <a:p>
            <a:pPr marL="0" lvl="0" indent="0" algn="l" rtl="0">
              <a:lnSpc>
                <a:spcPct val="115000"/>
              </a:lnSpc>
              <a:spcBef>
                <a:spcPts val="0"/>
              </a:spcBef>
              <a:spcAft>
                <a:spcPts val="0"/>
              </a:spcAft>
              <a:buSzPts val="1100"/>
              <a:buNone/>
            </a:pP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dirty="0">
                <a:solidFill>
                  <a:schemeClr val="dk1"/>
                </a:solidFill>
                <a:highlight>
                  <a:srgbClr val="FFFFFF"/>
                </a:highlight>
              </a:rPr>
              <a:t>A regulatory experiment is a </a:t>
            </a:r>
            <a:r>
              <a:rPr lang="en-GB" u="sng" dirty="0">
                <a:solidFill>
                  <a:schemeClr val="dk1"/>
                </a:solidFill>
                <a:highlight>
                  <a:srgbClr val="FFFFFF"/>
                </a:highlight>
              </a:rPr>
              <a:t>trial or test</a:t>
            </a:r>
            <a:r>
              <a:rPr lang="en-GB" dirty="0">
                <a:solidFill>
                  <a:schemeClr val="dk1"/>
                </a:solidFill>
                <a:highlight>
                  <a:srgbClr val="FFFFFF"/>
                </a:highlight>
              </a:rPr>
              <a:t> of a </a:t>
            </a:r>
            <a:r>
              <a:rPr lang="en-GB" u="sng" dirty="0">
                <a:solidFill>
                  <a:schemeClr val="dk1"/>
                </a:solidFill>
                <a:highlight>
                  <a:srgbClr val="FFFFFF"/>
                </a:highlight>
              </a:rPr>
              <a:t>new </a:t>
            </a:r>
            <a:r>
              <a:rPr lang="en-GB" dirty="0">
                <a:solidFill>
                  <a:schemeClr val="dk1"/>
                </a:solidFill>
                <a:highlight>
                  <a:srgbClr val="FFFFFF"/>
                </a:highlight>
              </a:rPr>
              <a:t>product, service, approach, or process, designed to </a:t>
            </a:r>
            <a:r>
              <a:rPr lang="en-GB" u="sng" dirty="0">
                <a:solidFill>
                  <a:schemeClr val="dk1"/>
                </a:solidFill>
                <a:highlight>
                  <a:srgbClr val="FFFFFF"/>
                </a:highlight>
              </a:rPr>
              <a:t>generate evidence or information</a:t>
            </a:r>
            <a:r>
              <a:rPr lang="en-GB" dirty="0">
                <a:solidFill>
                  <a:schemeClr val="dk1"/>
                </a:solidFill>
                <a:highlight>
                  <a:srgbClr val="FFFFFF"/>
                </a:highlight>
              </a:rPr>
              <a:t> that can </a:t>
            </a:r>
            <a:r>
              <a:rPr lang="en-GB" u="sng" dirty="0">
                <a:solidFill>
                  <a:schemeClr val="dk1"/>
                </a:solidFill>
                <a:highlight>
                  <a:srgbClr val="FFFFFF"/>
                </a:highlight>
              </a:rPr>
              <a:t>inform the design or administration of a regulatory regime</a:t>
            </a:r>
            <a:r>
              <a:rPr lang="en-GB" dirty="0">
                <a:solidFill>
                  <a:schemeClr val="dk1"/>
                </a:solidFill>
                <a:highlight>
                  <a:srgbClr val="FFFFFF"/>
                </a:highlight>
              </a:rPr>
              <a:t>. To demonstrate that their project is a regulatory experiment the applicant will have to demonstrate the following:</a:t>
            </a:r>
            <a:endParaRPr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dirty="0">
                <a:solidFill>
                  <a:srgbClr val="222222"/>
                </a:solidFill>
                <a:highlight>
                  <a:srgbClr val="FFFFFF"/>
                </a:highlight>
              </a:rPr>
              <a:t> </a:t>
            </a:r>
            <a:endParaRPr dirty="0">
              <a:solidFill>
                <a:srgbClr val="222222"/>
              </a:solidFill>
              <a:highlight>
                <a:srgbClr val="FFFFFF"/>
              </a:highlight>
            </a:endParaRPr>
          </a:p>
          <a:p>
            <a:pPr marL="228600" lvl="0" indent="0" algn="l" rtl="0">
              <a:lnSpc>
                <a:spcPct val="115000"/>
              </a:lnSpc>
              <a:spcBef>
                <a:spcPts val="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1.</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project includes a </a:t>
            </a:r>
            <a:r>
              <a:rPr lang="en-GB" u="sng" dirty="0">
                <a:solidFill>
                  <a:schemeClr val="dk1"/>
                </a:solidFill>
                <a:highlight>
                  <a:srgbClr val="FFFFFF"/>
                </a:highlight>
                <a:latin typeface="Calibri"/>
                <a:ea typeface="Calibri"/>
                <a:cs typeface="Calibri"/>
                <a:sym typeface="Calibri"/>
              </a:rPr>
              <a:t>trial or test</a:t>
            </a:r>
            <a:r>
              <a:rPr lang="en-GB" dirty="0">
                <a:solidFill>
                  <a:schemeClr val="dk1"/>
                </a:solidFill>
                <a:highlight>
                  <a:srgbClr val="FFFFFF"/>
                </a:highlight>
                <a:latin typeface="Calibri"/>
                <a:ea typeface="Calibri"/>
                <a:cs typeface="Calibri"/>
                <a:sym typeface="Calibri"/>
              </a:rPr>
              <a:t> where something is tried-out under time limited conditions with a clear beginning and end.</a:t>
            </a:r>
            <a:endParaRPr dirty="0">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2.</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product, service, approach, or process that is tried must have an angle that is </a:t>
            </a:r>
            <a:r>
              <a:rPr lang="en-GB" u="sng" dirty="0">
                <a:solidFill>
                  <a:schemeClr val="dk1"/>
                </a:solidFill>
                <a:highlight>
                  <a:srgbClr val="FFFFFF"/>
                </a:highlight>
                <a:latin typeface="Calibri"/>
                <a:ea typeface="Calibri"/>
                <a:cs typeface="Calibri"/>
                <a:sym typeface="Calibri"/>
              </a:rPr>
              <a:t>new</a:t>
            </a:r>
            <a:r>
              <a:rPr lang="en-GB" dirty="0">
                <a:solidFill>
                  <a:schemeClr val="dk1"/>
                </a:solidFill>
                <a:highlight>
                  <a:srgbClr val="FFFFFF"/>
                </a:highlight>
                <a:latin typeface="Calibri"/>
                <a:ea typeface="Calibri"/>
                <a:cs typeface="Calibri"/>
                <a:sym typeface="Calibri"/>
              </a:rPr>
              <a:t>. Examples include a new thing, or an old thing used in a new way, for a new purpose or in a new environment.</a:t>
            </a:r>
            <a:endParaRPr dirty="0">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3.</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primary goal of an experiment is to generate </a:t>
            </a:r>
            <a:r>
              <a:rPr lang="en-GB" u="sng" dirty="0">
                <a:solidFill>
                  <a:schemeClr val="dk1"/>
                </a:solidFill>
                <a:highlight>
                  <a:srgbClr val="FFFFFF"/>
                </a:highlight>
                <a:latin typeface="Calibri"/>
                <a:ea typeface="Calibri"/>
                <a:cs typeface="Calibri"/>
                <a:sym typeface="Calibri"/>
              </a:rPr>
              <a:t>evidence or information</a:t>
            </a:r>
            <a:r>
              <a:rPr lang="en-GB" dirty="0">
                <a:solidFill>
                  <a:schemeClr val="dk1"/>
                </a:solidFill>
                <a:highlight>
                  <a:srgbClr val="FFFFFF"/>
                </a:highlight>
                <a:latin typeface="Calibri"/>
                <a:ea typeface="Calibri"/>
                <a:cs typeface="Calibri"/>
                <a:sym typeface="Calibri"/>
              </a:rPr>
              <a:t>. In general, this means that the purpose is to learn something.</a:t>
            </a:r>
            <a:endParaRPr dirty="0">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4.</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purpose for seeking information or evidence must be to </a:t>
            </a:r>
            <a:r>
              <a:rPr lang="en-GB" u="sng" dirty="0">
                <a:solidFill>
                  <a:schemeClr val="dk1"/>
                </a:solidFill>
                <a:highlight>
                  <a:srgbClr val="FFFFFF"/>
                </a:highlight>
                <a:latin typeface="Calibri"/>
                <a:ea typeface="Calibri"/>
                <a:cs typeface="Calibri"/>
                <a:sym typeface="Calibri"/>
              </a:rPr>
              <a:t>inform the design or administration of a regulatory regime. </a:t>
            </a:r>
            <a:r>
              <a:rPr lang="en-GB" dirty="0">
                <a:solidFill>
                  <a:schemeClr val="dk1"/>
                </a:solidFill>
                <a:highlight>
                  <a:srgbClr val="FFFFFF"/>
                </a:highlight>
                <a:latin typeface="Calibri"/>
                <a:ea typeface="Calibri"/>
                <a:cs typeface="Calibri"/>
                <a:sym typeface="Calibri"/>
              </a:rPr>
              <a:t> This means informing either:</a:t>
            </a:r>
            <a:endParaRPr dirty="0">
              <a:solidFill>
                <a:schemeClr val="dk1"/>
              </a:solidFill>
              <a:highlight>
                <a:srgbClr val="FFFFFF"/>
              </a:highlight>
              <a:latin typeface="Calibri"/>
              <a:ea typeface="Calibri"/>
              <a:cs typeface="Calibri"/>
              <a:sym typeface="Calibri"/>
            </a:endParaRPr>
          </a:p>
          <a:p>
            <a:pPr marL="444500" lvl="0" indent="0" algn="l" rtl="0">
              <a:lnSpc>
                <a:spcPct val="115000"/>
              </a:lnSpc>
              <a:spcBef>
                <a:spcPts val="60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administration of Acts or Regulations</a:t>
            </a:r>
            <a:endParaRPr dirty="0">
              <a:solidFill>
                <a:schemeClr val="dk1"/>
              </a:solidFill>
              <a:highlight>
                <a:srgbClr val="FFFFFF"/>
              </a:highlight>
              <a:latin typeface="Calibri"/>
              <a:ea typeface="Calibri"/>
              <a:cs typeface="Calibri"/>
              <a:sym typeface="Calibri"/>
            </a:endParaRPr>
          </a:p>
          <a:p>
            <a:pPr marL="444500" lvl="0" indent="0" algn="l" rtl="0">
              <a:lnSpc>
                <a:spcPct val="115000"/>
              </a:lnSpc>
              <a:spcBef>
                <a:spcPts val="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design of new Acts or Regulations</a:t>
            </a:r>
            <a:endParaRPr dirty="0">
              <a:solidFill>
                <a:schemeClr val="dk1"/>
              </a:solidFill>
              <a:highlight>
                <a:srgbClr val="FFFFFF"/>
              </a:highlight>
              <a:latin typeface="Calibri"/>
              <a:ea typeface="Calibri"/>
              <a:cs typeface="Calibri"/>
              <a:sym typeface="Calibri"/>
            </a:endParaRPr>
          </a:p>
          <a:p>
            <a:pPr marL="444500" lvl="0" indent="0" algn="l" rtl="0">
              <a:lnSpc>
                <a:spcPct val="115000"/>
              </a:lnSpc>
              <a:spcBef>
                <a:spcPts val="0"/>
              </a:spcBef>
              <a:spcAft>
                <a:spcPts val="0"/>
              </a:spcAft>
              <a:buClr>
                <a:schemeClr val="dk1"/>
              </a:buClr>
              <a:buSzPts val="1100"/>
              <a:buFont typeface="Arial"/>
              <a:buNone/>
            </a:pPr>
            <a:r>
              <a:rPr lang="en-GB" dirty="0">
                <a:solidFill>
                  <a:srgbClr val="222222"/>
                </a:solidFill>
                <a:highlight>
                  <a:srgbClr val="FFFFFF"/>
                </a:highlight>
                <a:latin typeface="Calibri"/>
                <a:ea typeface="Calibri"/>
                <a:cs typeface="Calibri"/>
                <a:sym typeface="Calibri"/>
              </a:rPr>
              <a:t>·</a:t>
            </a:r>
            <a:r>
              <a:rPr lang="en-GB" sz="700" dirty="0">
                <a:solidFill>
                  <a:srgbClr val="222222"/>
                </a:solidFill>
                <a:highlight>
                  <a:srgbClr val="FFFFFF"/>
                </a:highlight>
                <a:latin typeface="Times New Roman"/>
                <a:ea typeface="Times New Roman"/>
                <a:cs typeface="Times New Roman"/>
                <a:sym typeface="Times New Roman"/>
              </a:rPr>
              <a:t>         </a:t>
            </a:r>
            <a:r>
              <a:rPr lang="en-GB" dirty="0">
                <a:solidFill>
                  <a:schemeClr val="dk1"/>
                </a:solidFill>
                <a:highlight>
                  <a:srgbClr val="FFFFFF"/>
                </a:highlight>
                <a:latin typeface="Calibri"/>
                <a:ea typeface="Calibri"/>
                <a:cs typeface="Calibri"/>
                <a:sym typeface="Calibri"/>
              </a:rPr>
              <a:t>the design of revised Acts or Regulations</a:t>
            </a:r>
            <a:endParaRPr dirty="0">
              <a:solidFill>
                <a:schemeClr val="dk1"/>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sz="1050" dirty="0">
              <a:solidFill>
                <a:srgbClr val="3C404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8" name="Google Shape;17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They provide a structured approach to </a:t>
            </a:r>
            <a:r>
              <a:rPr lang="en-GB" b="1">
                <a:solidFill>
                  <a:schemeClr val="dk1"/>
                </a:solidFill>
                <a:latin typeface="Century Gothic"/>
                <a:ea typeface="Century Gothic"/>
                <a:cs typeface="Century Gothic"/>
                <a:sym typeface="Century Gothic"/>
              </a:rPr>
              <a:t>systematically generate high quality evidence</a:t>
            </a:r>
            <a:r>
              <a:rPr lang="en-GB">
                <a:solidFill>
                  <a:schemeClr val="dk1"/>
                </a:solidFill>
                <a:latin typeface="Century Gothic"/>
                <a:ea typeface="Century Gothic"/>
                <a:cs typeface="Century Gothic"/>
                <a:sym typeface="Century Gothic"/>
              </a:rPr>
              <a:t> to inform regulators’ decisions. Experimentation provides a way in which valuable new information (e.g. how well a new regulatory approach works) can be generated through a structured process. Building a robust evidence base is an essential component of better regulation. </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They are a powerful way to test alternative approaches and to </a:t>
            </a:r>
            <a:r>
              <a:rPr lang="en-GB" b="1">
                <a:solidFill>
                  <a:schemeClr val="dk1"/>
                </a:solidFill>
                <a:latin typeface="Century Gothic"/>
                <a:ea typeface="Century Gothic"/>
                <a:cs typeface="Century Gothic"/>
                <a:sym typeface="Century Gothic"/>
              </a:rPr>
              <a:t>identify potentially better approaches</a:t>
            </a:r>
            <a:r>
              <a:rPr lang="en-GB">
                <a:solidFill>
                  <a:schemeClr val="dk1"/>
                </a:solidFill>
                <a:latin typeface="Century Gothic"/>
                <a:ea typeface="Century Gothic"/>
                <a:cs typeface="Century Gothic"/>
                <a:sym typeface="Century Gothic"/>
              </a:rPr>
              <a:t> to achieving regulatory objectives. This might include new regulatory approaches (e.g. for a new technology, product or service) or improvements to existing regulatory approaches (e.g. to reduce the compliance burden without increasing compliance risk).</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help regulators to</a:t>
            </a:r>
            <a:r>
              <a:rPr lang="en-GB" b="1">
                <a:solidFill>
                  <a:schemeClr val="dk1"/>
                </a:solidFill>
                <a:latin typeface="Century Gothic"/>
                <a:ea typeface="Century Gothic"/>
                <a:cs typeface="Century Gothic"/>
                <a:sym typeface="Century Gothic"/>
              </a:rPr>
              <a:t> reduce the risk and uncertainty</a:t>
            </a:r>
            <a:r>
              <a:rPr lang="en-GB">
                <a:solidFill>
                  <a:schemeClr val="dk1"/>
                </a:solidFill>
                <a:latin typeface="Century Gothic"/>
                <a:ea typeface="Century Gothic"/>
                <a:cs typeface="Century Gothic"/>
                <a:sym typeface="Century Gothic"/>
              </a:rPr>
              <a:t> associated with a new regulatory approach prior to implementing it at scale. An experiment may be the only chance to observe, control and learn before a regulatory approach is fully implemented and may lead to irreversible consequences.</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allow policy makers and regulators to </a:t>
            </a:r>
            <a:r>
              <a:rPr lang="en-GB" b="1">
                <a:solidFill>
                  <a:schemeClr val="dk1"/>
                </a:solidFill>
                <a:latin typeface="Century Gothic"/>
                <a:ea typeface="Century Gothic"/>
                <a:cs typeface="Century Gothic"/>
                <a:sym typeface="Century Gothic"/>
              </a:rPr>
              <a:t>generate information in a controlled and purposeful way</a:t>
            </a:r>
            <a:r>
              <a:rPr lang="en-GB">
                <a:solidFill>
                  <a:schemeClr val="dk1"/>
                </a:solidFill>
                <a:latin typeface="Century Gothic"/>
                <a:ea typeface="Century Gothic"/>
                <a:cs typeface="Century Gothic"/>
                <a:sym typeface="Century Gothic"/>
              </a:rPr>
              <a:t>. Experiments allow for a much greater degree of control and more effective monitoring to isolate aspects of particular interest than is possible in a ‘real world’ setting  (where there is greater complexity).</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can </a:t>
            </a:r>
            <a:r>
              <a:rPr lang="en-GB" b="1">
                <a:solidFill>
                  <a:schemeClr val="dk1"/>
                </a:solidFill>
                <a:latin typeface="Century Gothic"/>
                <a:ea typeface="Century Gothic"/>
                <a:cs typeface="Century Gothic"/>
                <a:sym typeface="Century Gothic"/>
              </a:rPr>
              <a:t>generate information in complex, changing systems</a:t>
            </a:r>
            <a:r>
              <a:rPr lang="en-GB">
                <a:solidFill>
                  <a:schemeClr val="dk1"/>
                </a:solidFill>
                <a:latin typeface="Century Gothic"/>
                <a:ea typeface="Century Gothic"/>
                <a:cs typeface="Century Gothic"/>
                <a:sym typeface="Century Gothic"/>
              </a:rPr>
              <a:t>. They can be particularly useful in rapidly changing circumstances where previous research and theory may become quickly outdated or offer little guidance.</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By building a more robust evidence base they </a:t>
            </a:r>
            <a:r>
              <a:rPr lang="en-GB" b="1">
                <a:solidFill>
                  <a:schemeClr val="dk1"/>
                </a:solidFill>
                <a:latin typeface="Century Gothic"/>
                <a:ea typeface="Century Gothic"/>
                <a:cs typeface="Century Gothic"/>
                <a:sym typeface="Century Gothic"/>
              </a:rPr>
              <a:t>help to build consensus</a:t>
            </a:r>
            <a:r>
              <a:rPr lang="en-GB">
                <a:solidFill>
                  <a:schemeClr val="dk1"/>
                </a:solidFill>
                <a:latin typeface="Century Gothic"/>
                <a:ea typeface="Century Gothic"/>
                <a:cs typeface="Century Gothic"/>
                <a:sym typeface="Century Gothic"/>
              </a:rPr>
              <a:t> around a particular regulatory option or issue that may otherwise be contested.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4" name="Google Shape;174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1100"/>
              <a:buNone/>
            </a:pPr>
            <a:r>
              <a:rPr lang="en-GB" dirty="0">
                <a:solidFill>
                  <a:schemeClr val="dk1"/>
                </a:solidFill>
                <a:latin typeface="Century Gothic"/>
                <a:ea typeface="Century Gothic"/>
                <a:cs typeface="Century Gothic"/>
                <a:sym typeface="Century Gothic"/>
              </a:rPr>
              <a:t>Alternatives - experience/intuition, theory, using existing related research, consultation, post-implementation evaluation</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Icons from thenounproject.com bu Larea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6" name="Google Shape;154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7" name="Google Shape;175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solidFill>
                  <a:schemeClr val="dk1"/>
                </a:solidFill>
              </a:rPr>
              <a:t>All icons from </a:t>
            </a:r>
            <a:r>
              <a:rPr lang="en-GB" u="sng" dirty="0">
                <a:solidFill>
                  <a:schemeClr val="hlink"/>
                </a:solidFill>
                <a:hlinkClick r:id="rId3"/>
              </a:rPr>
              <a:t>https://thenounproject.com/</a:t>
            </a:r>
            <a:r>
              <a:rPr lang="en-GB" sz="1050" dirty="0">
                <a:solidFill>
                  <a:srgbClr val="3C4043"/>
                </a:solidFill>
                <a:highlight>
                  <a:srgbClr val="FFFFFF"/>
                </a:highlight>
              </a:rPr>
              <a:t> by </a:t>
            </a:r>
            <a:r>
              <a:rPr lang="en-GB" sz="1050" dirty="0" err="1">
                <a:solidFill>
                  <a:srgbClr val="3C4043"/>
                </a:solidFill>
                <a:highlight>
                  <a:srgbClr val="FFFFFF"/>
                </a:highlight>
              </a:rPr>
              <a:t>Andrejs</a:t>
            </a:r>
            <a:r>
              <a:rPr lang="en-GB" sz="1050" dirty="0">
                <a:solidFill>
                  <a:srgbClr val="3C4043"/>
                </a:solidFill>
                <a:highlight>
                  <a:srgbClr val="FFFFFF"/>
                </a:highlight>
              </a:rPr>
              <a:t> </a:t>
            </a:r>
            <a:r>
              <a:rPr lang="en-GB" sz="1050" dirty="0" err="1">
                <a:solidFill>
                  <a:srgbClr val="3C4043"/>
                </a:solidFill>
                <a:highlight>
                  <a:srgbClr val="FFFFFF"/>
                </a:highlight>
              </a:rPr>
              <a:t>Kirma</a:t>
            </a:r>
            <a:r>
              <a:rPr lang="en-GB" sz="1050" dirty="0">
                <a:solidFill>
                  <a:srgbClr val="3C4043"/>
                </a:solidFill>
                <a:highlight>
                  <a:srgbClr val="FFFFFF"/>
                </a:highlight>
              </a:rPr>
              <a:t>, </a:t>
            </a:r>
            <a:r>
              <a:rPr lang="en-GB" sz="1050" dirty="0" err="1">
                <a:solidFill>
                  <a:srgbClr val="3C4043"/>
                </a:solidFill>
                <a:highlight>
                  <a:schemeClr val="lt1"/>
                </a:highlight>
              </a:rPr>
              <a:t>Eucalyp</a:t>
            </a:r>
            <a:r>
              <a:rPr lang="en-GB" sz="1050" dirty="0">
                <a:solidFill>
                  <a:srgbClr val="3C4043"/>
                </a:solidFill>
                <a:highlight>
                  <a:schemeClr val="lt1"/>
                </a:highlight>
              </a:rPr>
              <a:t>,</a:t>
            </a:r>
            <a:r>
              <a:rPr lang="en-GB" sz="1050" dirty="0">
                <a:solidFill>
                  <a:srgbClr val="3C4043"/>
                </a:solidFill>
                <a:highlight>
                  <a:srgbClr val="FFFFFF"/>
                </a:highlight>
              </a:rPr>
              <a:t> and Martin </a:t>
            </a:r>
            <a:r>
              <a:rPr lang="en-GB" sz="1050" dirty="0" err="1">
                <a:solidFill>
                  <a:srgbClr val="3C4043"/>
                </a:solidFill>
                <a:highlight>
                  <a:srgbClr val="FFFFFF"/>
                </a:highlight>
              </a:rPr>
              <a:t>Markstein</a:t>
            </a:r>
            <a:endParaRPr sz="1050" dirty="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dirty="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dirty="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dirty="0">
              <a:solidFill>
                <a:srgbClr val="3C4043"/>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6" name="Google Shape;17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3" name="Google Shape;177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6" name="Google Shape;178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2" name="Google Shape;181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5" name="Google Shape;182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Icons from thenounproject.com </a:t>
            </a:r>
            <a:r>
              <a:rPr lang="en-GB" dirty="0" err="1"/>
              <a:t>bu</a:t>
            </a:r>
            <a:r>
              <a:rPr lang="en-GB" dirty="0"/>
              <a:t> Larea</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2" name="Google Shape;183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Questions for Nesta, CRI or Ryan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0" name="Google Shape;18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8" name="Google Shape;18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5" name="Google Shape;185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200" i="1" u="sng" dirty="0">
                <a:solidFill>
                  <a:schemeClr val="hlink"/>
                </a:solidFill>
                <a:latin typeface="Century Gothic"/>
                <a:ea typeface="Century Gothic"/>
                <a:cs typeface="Century Gothic"/>
                <a:sym typeface="Century Gothic"/>
                <a:hlinkClick r:id="rId3"/>
              </a:rPr>
              <a:t>https://www.ofgem.gov.uk/ofgem-publications/156422</a:t>
            </a:r>
            <a:endParaRPr sz="1200" i="1"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b="1" i="1"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i="1"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7" name="Google Shape;18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9" name="Google Shape;187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No “golden” number of metrics - but the best metrics are tied really closely to outcomes or objectives - which means probably won’t have very many</a:t>
            </a:r>
            <a:endParaRPr sz="1200">
              <a:solidFill>
                <a:schemeClr val="dk1"/>
              </a:solidFill>
              <a:latin typeface="Century Gothic"/>
              <a:ea typeface="Century Gothic"/>
              <a:cs typeface="Century Gothic"/>
              <a:sym typeface="Century Gothic"/>
            </a:endParaRPr>
          </a:p>
          <a:p>
            <a:pPr marL="914400" lvl="1"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In other words, if really clear about what trying to test, won’t have very many metrics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0" name="Google Shape;189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1100" b="0" i="0" u="none" strike="noStrike" cap="none" dirty="0">
                <a:solidFill>
                  <a:srgbClr val="000000"/>
                </a:solidFill>
                <a:effectLst/>
                <a:latin typeface="Arial"/>
                <a:ea typeface="Arial"/>
                <a:cs typeface="Arial"/>
                <a:sym typeface="Arial"/>
              </a:rPr>
              <a:t>Explain that in the CRI definition of regulatory experiment, there could be cases where it is not possible to establish a counterfactual. The sandbox example could be a good one. If the product is illegal, the counterfactual can only be that the product is not on the market, which is of little use.</a:t>
            </a: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1" name="Google Shape;19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1" name="Google Shape;191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1" name="Google Shape;192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1" name="Google Shape;193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5275" algn="l" rtl="0">
              <a:lnSpc>
                <a:spcPct val="100000"/>
              </a:lnSpc>
              <a:spcBef>
                <a:spcPts val="0"/>
              </a:spcBef>
              <a:spcAft>
                <a:spcPts val="0"/>
              </a:spcAft>
              <a:buClr>
                <a:srgbClr val="3C4043"/>
              </a:buClr>
              <a:buSzPts val="1050"/>
              <a:buFont typeface="Roboto"/>
              <a:buChar char="●"/>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1" name="Google Shape;19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Reminder to through to TC to speak about their experience - for example where industry is more involved</a:t>
            </a:r>
            <a:endParaRPr sz="1050">
              <a:solidFill>
                <a:srgbClr val="3C4043"/>
              </a:solidFill>
              <a:highlight>
                <a:srgbClr val="FFFFFF"/>
              </a:highlight>
              <a:latin typeface="Roboto"/>
              <a:ea typeface="Roboto"/>
              <a:cs typeface="Roboto"/>
              <a:sym typeface="Roboto"/>
            </a:endParaRPr>
          </a:p>
          <a:p>
            <a:pPr marL="114300" marR="114300" lvl="0" indent="0" algn="l" rtl="0">
              <a:lnSpc>
                <a:spcPct val="115000"/>
              </a:lnSpc>
              <a:spcBef>
                <a:spcPts val="50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1" name="Google Shape;195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114300" lvl="0" indent="-298450" algn="l" rtl="0">
              <a:lnSpc>
                <a:spcPct val="142857"/>
              </a:lnSpc>
              <a:spcBef>
                <a:spcPts val="50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Logistical = reaching 1m+ consumers - got energy companies on board</a:t>
            </a:r>
            <a:endParaRPr>
              <a:solidFill>
                <a:schemeClr val="dk1"/>
              </a:solidFill>
              <a:latin typeface="Century Gothic"/>
              <a:ea typeface="Century Gothic"/>
              <a:cs typeface="Century Gothic"/>
              <a:sym typeface="Century Gothic"/>
            </a:endParaRPr>
          </a:p>
          <a:p>
            <a:pPr marL="457200" marR="114300" lvl="0" indent="-298450" algn="l" rtl="0">
              <a:lnSpc>
                <a:spcPct val="142857"/>
              </a:lnSpc>
              <a:spcBef>
                <a:spcPts val="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Implementing learning - need energy companies to implement; doesn’t seem to be planned for</a:t>
            </a:r>
            <a:endParaRPr>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SzPts val="1100"/>
              <a:buNone/>
            </a:pPr>
            <a:endParaRPr>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7" name="Google Shape;15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Icons from the Noun Project: Ian Ransley, Tatyana, Yu luck, Brecris, Oksana Latysheva, dDara, Drahomir Hajek.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1" name="Google Shape;19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b="1">
                <a:latin typeface="Century Gothic"/>
                <a:ea typeface="Century Gothic"/>
                <a:cs typeface="Century Gothic"/>
                <a:sym typeface="Century Gothic"/>
              </a:rPr>
              <a:t>HA</a:t>
            </a:r>
            <a:endParaRPr sz="1200" b="1">
              <a:latin typeface="Century Gothic"/>
              <a:ea typeface="Century Gothic"/>
              <a:cs typeface="Century Gothic"/>
              <a:sym typeface="Century 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8" name="Google Shape;196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b="1">
                <a:latin typeface="Century Gothic"/>
                <a:ea typeface="Century Gothic"/>
                <a:cs typeface="Century Gothic"/>
                <a:sym typeface="Century Gothic"/>
              </a:rPr>
              <a:t>HA</a:t>
            </a:r>
            <a:endParaRPr sz="1200" b="1">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5" name="Google Shape;19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7" name="Google Shape;198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6" name="Google Shape;19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6" name="Google Shape;20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Trying to start earlier this year so funds will be available at the start of the fiscal year.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0" name="Google Shape;202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7" name="Google Shape;202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35" name="Google Shape;203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7" name="Google Shape;205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Insert examples here:</a:t>
            </a:r>
            <a:endParaRPr/>
          </a:p>
          <a:p>
            <a:pPr marL="457200" lvl="0" indent="-298450" algn="l" rtl="0">
              <a:lnSpc>
                <a:spcPct val="100000"/>
              </a:lnSpc>
              <a:spcBef>
                <a:spcPts val="0"/>
              </a:spcBef>
              <a:spcAft>
                <a:spcPts val="0"/>
              </a:spcAft>
              <a:buSzPts val="1100"/>
              <a:buChar char="●"/>
            </a:pPr>
            <a:r>
              <a:rPr lang="en-GB"/>
              <a:t>Use of a new technology that is not currently allowed under the current regulations – could be a time-limited sandbox.  (drones for oversight, new machines to check-in passengers at an airport, etc)</a:t>
            </a:r>
            <a:endParaRPr/>
          </a:p>
          <a:p>
            <a:pPr marL="457200" lvl="0" indent="-298450" algn="l" rtl="0">
              <a:lnSpc>
                <a:spcPct val="100000"/>
              </a:lnSpc>
              <a:spcBef>
                <a:spcPts val="0"/>
              </a:spcBef>
              <a:spcAft>
                <a:spcPts val="0"/>
              </a:spcAft>
              <a:buSzPts val="1100"/>
              <a:buChar char="●"/>
            </a:pPr>
            <a:r>
              <a:rPr lang="en-GB"/>
              <a:t>Trialling a new way to regulate, for example, self monitoring by regulated entities in a particular sector.  </a:t>
            </a:r>
            <a:endParaRPr/>
          </a:p>
          <a:p>
            <a:pPr marL="457200" lvl="0" indent="-298450" algn="l" rtl="0">
              <a:lnSpc>
                <a:spcPct val="100000"/>
              </a:lnSpc>
              <a:spcBef>
                <a:spcPts val="0"/>
              </a:spcBef>
              <a:spcAft>
                <a:spcPts val="0"/>
              </a:spcAft>
              <a:buSzPts val="1100"/>
              <a:buChar char="●"/>
            </a:pPr>
            <a:r>
              <a:rPr lang="en-GB"/>
              <a:t>Working with a start-up to observe the capabilities and risks of a new technology in order to determine how (or if ) it will be regulated.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9" name="Google Shape;15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9" name="Google Shape;206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1" name="Google Shape;208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4" name="Google Shape;209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7" name="Google Shape;210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9" name="Google Shape;211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4" name="Google Shape;213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3" name="Google Shape;214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2" name="Google Shape;21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2" name="Google Shape;216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2" name="Google Shape;217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5" name="Google Shape;15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4" name="Google Shape;220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9" name="Google Shape;222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For Nesta, CRI, Ryan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6" name="Google Shape;223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7" name="Google Shape;224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8" name="Google Shape;16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9" name="Google Shape;16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903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5" name="Google Shape;16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youtube.com/watch?v=eAGVH9gCipo" TargetMode="External"/><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youtube.com/watch?v=eAGVH9gCipo" TargetMode="External"/><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23"/>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Google Shape;134;p23"/>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35" name="Google Shape;135;p23"/>
          <p:cNvPicPr preferRelativeResize="0"/>
          <p:nvPr/>
        </p:nvPicPr>
        <p:blipFill rotWithShape="1">
          <a:blip r:embed="rId2">
            <a:alphaModFix/>
          </a:blip>
          <a:srcRect/>
          <a:stretch/>
        </p:blipFill>
        <p:spPr>
          <a:xfrm>
            <a:off x="306350" y="4305475"/>
            <a:ext cx="1404512" cy="5715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022"/>
        <p:cNvGrpSpPr/>
        <p:nvPr/>
      </p:nvGrpSpPr>
      <p:grpSpPr>
        <a:xfrm>
          <a:off x="0" y="0"/>
          <a:ext cx="0" cy="0"/>
          <a:chOff x="0" y="0"/>
          <a:chExt cx="0" cy="0"/>
        </a:xfrm>
      </p:grpSpPr>
      <p:sp>
        <p:nvSpPr>
          <p:cNvPr id="1023" name="Google Shape;1023;p186"/>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4" name="Google Shape;1024;p186"/>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25" name="Google Shape;1025;p186"/>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026" name="Google Shape;1026;p186"/>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1027"/>
        <p:cNvGrpSpPr/>
        <p:nvPr/>
      </p:nvGrpSpPr>
      <p:grpSpPr>
        <a:xfrm>
          <a:off x="0" y="0"/>
          <a:ext cx="0" cy="0"/>
          <a:chOff x="0" y="0"/>
          <a:chExt cx="0" cy="0"/>
        </a:xfrm>
      </p:grpSpPr>
      <p:sp>
        <p:nvSpPr>
          <p:cNvPr id="1028" name="Google Shape;1028;p187"/>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9" name="Google Shape;1029;p187"/>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30" name="Google Shape;1030;p187"/>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031" name="Google Shape;1031;p187"/>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
        <p:nvSpPr>
          <p:cNvPr id="1032" name="Google Shape;1032;p187"/>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1033"/>
        <p:cNvGrpSpPr/>
        <p:nvPr/>
      </p:nvGrpSpPr>
      <p:grpSpPr>
        <a:xfrm>
          <a:off x="0" y="0"/>
          <a:ext cx="0" cy="0"/>
          <a:chOff x="0" y="0"/>
          <a:chExt cx="0" cy="0"/>
        </a:xfrm>
      </p:grpSpPr>
      <p:sp>
        <p:nvSpPr>
          <p:cNvPr id="1034" name="Google Shape;1034;p188"/>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88"/>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36" name="Google Shape;1036;p188"/>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37" name="Google Shape;1037;p188"/>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1038"/>
        <p:cNvGrpSpPr/>
        <p:nvPr/>
      </p:nvGrpSpPr>
      <p:grpSpPr>
        <a:xfrm>
          <a:off x="0" y="0"/>
          <a:ext cx="0" cy="0"/>
          <a:chOff x="0" y="0"/>
          <a:chExt cx="0" cy="0"/>
        </a:xfrm>
      </p:grpSpPr>
      <p:sp>
        <p:nvSpPr>
          <p:cNvPr id="1039" name="Google Shape;1039;p189"/>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89"/>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41" name="Google Shape;1041;p18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42" name="Google Shape;1042;p189"/>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1043"/>
        <p:cNvGrpSpPr/>
        <p:nvPr/>
      </p:nvGrpSpPr>
      <p:grpSpPr>
        <a:xfrm>
          <a:off x="0" y="0"/>
          <a:ext cx="0" cy="0"/>
          <a:chOff x="0" y="0"/>
          <a:chExt cx="0" cy="0"/>
        </a:xfrm>
      </p:grpSpPr>
      <p:sp>
        <p:nvSpPr>
          <p:cNvPr id="1044" name="Google Shape;1044;p190"/>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90"/>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46" name="Google Shape;1046;p190"/>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1047" name="Google Shape;1047;p190"/>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1048"/>
        <p:cNvGrpSpPr/>
        <p:nvPr/>
      </p:nvGrpSpPr>
      <p:grpSpPr>
        <a:xfrm>
          <a:off x="0" y="0"/>
          <a:ext cx="0" cy="0"/>
          <a:chOff x="0" y="0"/>
          <a:chExt cx="0" cy="0"/>
        </a:xfrm>
      </p:grpSpPr>
      <p:sp>
        <p:nvSpPr>
          <p:cNvPr id="1049" name="Google Shape;1049;p191"/>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91"/>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51" name="Google Shape;1051;p191"/>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1052" name="Google Shape;1052;p191"/>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1053"/>
        <p:cNvGrpSpPr/>
        <p:nvPr/>
      </p:nvGrpSpPr>
      <p:grpSpPr>
        <a:xfrm>
          <a:off x="0" y="0"/>
          <a:ext cx="0" cy="0"/>
          <a:chOff x="0" y="0"/>
          <a:chExt cx="0" cy="0"/>
        </a:xfrm>
      </p:grpSpPr>
      <p:pic>
        <p:nvPicPr>
          <p:cNvPr id="1054" name="Google Shape;1054;p192"/>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55" name="Google Shape;1055;p192"/>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56" name="Google Shape;1056;p192"/>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57" name="Google Shape;1057;p192"/>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1058"/>
        <p:cNvGrpSpPr/>
        <p:nvPr/>
      </p:nvGrpSpPr>
      <p:grpSpPr>
        <a:xfrm>
          <a:off x="0" y="0"/>
          <a:ext cx="0" cy="0"/>
          <a:chOff x="0" y="0"/>
          <a:chExt cx="0" cy="0"/>
        </a:xfrm>
      </p:grpSpPr>
      <p:pic>
        <p:nvPicPr>
          <p:cNvPr id="1059" name="Google Shape;1059;p193"/>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60" name="Google Shape;1060;p193"/>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61" name="Google Shape;1061;p193"/>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62" name="Google Shape;1062;p193"/>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1063" name="Google Shape;1063;p193"/>
          <p:cNvCxnSpPr/>
          <p:nvPr/>
        </p:nvCxnSpPr>
        <p:spPr>
          <a:xfrm>
            <a:off x="3165850" y="1700"/>
            <a:ext cx="0" cy="51654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1064"/>
        <p:cNvGrpSpPr/>
        <p:nvPr/>
      </p:nvGrpSpPr>
      <p:grpSpPr>
        <a:xfrm>
          <a:off x="0" y="0"/>
          <a:ext cx="0" cy="0"/>
          <a:chOff x="0" y="0"/>
          <a:chExt cx="0" cy="0"/>
        </a:xfrm>
      </p:grpSpPr>
      <p:sp>
        <p:nvSpPr>
          <p:cNvPr id="1065" name="Google Shape;1065;p194"/>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6" name="Google Shape;1066;p19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67" name="Google Shape;1067;p194"/>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68" name="Google Shape;1068;p194"/>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69" name="Google Shape;1069;p194"/>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1070"/>
        <p:cNvGrpSpPr/>
        <p:nvPr/>
      </p:nvGrpSpPr>
      <p:grpSpPr>
        <a:xfrm>
          <a:off x="0" y="0"/>
          <a:ext cx="0" cy="0"/>
          <a:chOff x="0" y="0"/>
          <a:chExt cx="0" cy="0"/>
        </a:xfrm>
      </p:grpSpPr>
      <p:sp>
        <p:nvSpPr>
          <p:cNvPr id="1071" name="Google Shape;1071;p195"/>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95"/>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73" name="Google Shape;1073;p195"/>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74" name="Google Shape;1074;p195"/>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pic>
        <p:nvPicPr>
          <p:cNvPr id="1075" name="Google Shape;1075;p19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136"/>
        <p:cNvGrpSpPr/>
        <p:nvPr/>
      </p:nvGrpSpPr>
      <p:grpSpPr>
        <a:xfrm>
          <a:off x="0" y="0"/>
          <a:ext cx="0" cy="0"/>
          <a:chOff x="0" y="0"/>
          <a:chExt cx="0" cy="0"/>
        </a:xfrm>
      </p:grpSpPr>
      <p:sp>
        <p:nvSpPr>
          <p:cNvPr id="137" name="Google Shape;137;p24"/>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9" name="Google Shape;139;p24"/>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40" name="Google Shape;140;p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p24"/>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2" name="Google Shape;142;p24"/>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1076"/>
        <p:cNvGrpSpPr/>
        <p:nvPr/>
      </p:nvGrpSpPr>
      <p:grpSpPr>
        <a:xfrm>
          <a:off x="0" y="0"/>
          <a:ext cx="0" cy="0"/>
          <a:chOff x="0" y="0"/>
          <a:chExt cx="0" cy="0"/>
        </a:xfrm>
      </p:grpSpPr>
      <p:sp>
        <p:nvSpPr>
          <p:cNvPr id="1077" name="Google Shape;1077;p196"/>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8" name="Google Shape;1078;p196"/>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1079" name="Google Shape;1079;p196"/>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80" name="Google Shape;1080;p196"/>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81" name="Google Shape;1081;p196"/>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1082"/>
        <p:cNvGrpSpPr/>
        <p:nvPr/>
      </p:nvGrpSpPr>
      <p:grpSpPr>
        <a:xfrm>
          <a:off x="0" y="0"/>
          <a:ext cx="0" cy="0"/>
          <a:chOff x="0" y="0"/>
          <a:chExt cx="0" cy="0"/>
        </a:xfrm>
      </p:grpSpPr>
      <p:sp>
        <p:nvSpPr>
          <p:cNvPr id="1083" name="Google Shape;1083;p197"/>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4" name="Google Shape;1084;p197"/>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1085" name="Google Shape;1085;p197"/>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86" name="Google Shape;1086;p197"/>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87" name="Google Shape;1087;p197"/>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1088"/>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1089"/>
        <p:cNvGrpSpPr/>
        <p:nvPr/>
      </p:nvGrpSpPr>
      <p:grpSpPr>
        <a:xfrm>
          <a:off x="0" y="0"/>
          <a:ext cx="0" cy="0"/>
          <a:chOff x="0" y="0"/>
          <a:chExt cx="0" cy="0"/>
        </a:xfrm>
      </p:grpSpPr>
      <p:pic>
        <p:nvPicPr>
          <p:cNvPr id="1090" name="Google Shape;1090;p199"/>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1091"/>
        <p:cNvGrpSpPr/>
        <p:nvPr/>
      </p:nvGrpSpPr>
      <p:grpSpPr>
        <a:xfrm>
          <a:off x="0" y="0"/>
          <a:ext cx="0" cy="0"/>
          <a:chOff x="0" y="0"/>
          <a:chExt cx="0" cy="0"/>
        </a:xfrm>
      </p:grpSpPr>
      <p:pic>
        <p:nvPicPr>
          <p:cNvPr id="1092" name="Google Shape;1092;p20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93" name="Google Shape;1093;p20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1094"/>
        <p:cNvGrpSpPr/>
        <p:nvPr/>
      </p:nvGrpSpPr>
      <p:grpSpPr>
        <a:xfrm>
          <a:off x="0" y="0"/>
          <a:ext cx="0" cy="0"/>
          <a:chOff x="0" y="0"/>
          <a:chExt cx="0" cy="0"/>
        </a:xfrm>
      </p:grpSpPr>
      <p:sp>
        <p:nvSpPr>
          <p:cNvPr id="1095" name="Google Shape;1095;p20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6" name="Google Shape;1096;p20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97" name="Google Shape;1097;p20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98" name="Google Shape;1098;p20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1099"/>
        <p:cNvGrpSpPr/>
        <p:nvPr/>
      </p:nvGrpSpPr>
      <p:grpSpPr>
        <a:xfrm>
          <a:off x="0" y="0"/>
          <a:ext cx="0" cy="0"/>
          <a:chOff x="0" y="0"/>
          <a:chExt cx="0" cy="0"/>
        </a:xfrm>
      </p:grpSpPr>
      <p:sp>
        <p:nvSpPr>
          <p:cNvPr id="1100" name="Google Shape;1100;p20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1" name="Google Shape;1101;p20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02" name="Google Shape;1102;p20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03" name="Google Shape;1103;p20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1104"/>
        <p:cNvGrpSpPr/>
        <p:nvPr/>
      </p:nvGrpSpPr>
      <p:grpSpPr>
        <a:xfrm>
          <a:off x="0" y="0"/>
          <a:ext cx="0" cy="0"/>
          <a:chOff x="0" y="0"/>
          <a:chExt cx="0" cy="0"/>
        </a:xfrm>
      </p:grpSpPr>
      <p:sp>
        <p:nvSpPr>
          <p:cNvPr id="1105" name="Google Shape;1105;p20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6" name="Google Shape;1106;p20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07" name="Google Shape;1107;p20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08" name="Google Shape;1108;p20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1109"/>
        <p:cNvGrpSpPr/>
        <p:nvPr/>
      </p:nvGrpSpPr>
      <p:grpSpPr>
        <a:xfrm>
          <a:off x="0" y="0"/>
          <a:ext cx="0" cy="0"/>
          <a:chOff x="0" y="0"/>
          <a:chExt cx="0" cy="0"/>
        </a:xfrm>
      </p:grpSpPr>
      <p:sp>
        <p:nvSpPr>
          <p:cNvPr id="1110" name="Google Shape;1110;p20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1" name="Google Shape;1111;p20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12" name="Google Shape;1112;p20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13" name="Google Shape;1113;p204"/>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1114"/>
        <p:cNvGrpSpPr/>
        <p:nvPr/>
      </p:nvGrpSpPr>
      <p:grpSpPr>
        <a:xfrm>
          <a:off x="0" y="0"/>
          <a:ext cx="0" cy="0"/>
          <a:chOff x="0" y="0"/>
          <a:chExt cx="0" cy="0"/>
        </a:xfrm>
      </p:grpSpPr>
      <p:sp>
        <p:nvSpPr>
          <p:cNvPr id="1115" name="Google Shape;1115;p20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205"/>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117" name="Google Shape;1117;p205"/>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9pPr>
          </a:lstStyle>
          <a:p>
            <a:endParaRPr/>
          </a:p>
        </p:txBody>
      </p:sp>
      <p:pic>
        <p:nvPicPr>
          <p:cNvPr id="1118" name="Google Shape;1118;p20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143"/>
        <p:cNvGrpSpPr/>
        <p:nvPr/>
      </p:nvGrpSpPr>
      <p:grpSpPr>
        <a:xfrm>
          <a:off x="0" y="0"/>
          <a:ext cx="0" cy="0"/>
          <a:chOff x="0" y="0"/>
          <a:chExt cx="0" cy="0"/>
        </a:xfrm>
      </p:grpSpPr>
      <p:sp>
        <p:nvSpPr>
          <p:cNvPr id="144" name="Google Shape;144;p25"/>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5"/>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6" name="Google Shape;146;p25"/>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47" name="Google Shape;147;p25"/>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25"/>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9" name="Google Shape;149;p25"/>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1119"/>
        <p:cNvGrpSpPr/>
        <p:nvPr/>
      </p:nvGrpSpPr>
      <p:grpSpPr>
        <a:xfrm>
          <a:off x="0" y="0"/>
          <a:ext cx="0" cy="0"/>
          <a:chOff x="0" y="0"/>
          <a:chExt cx="0" cy="0"/>
        </a:xfrm>
      </p:grpSpPr>
      <p:pic>
        <p:nvPicPr>
          <p:cNvPr id="1120" name="Google Shape;1120;p206"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1121" name="Google Shape;1121;p206"/>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22" name="Google Shape;1122;p20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3" name="Google Shape;1123;p20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24" name="Google Shape;1124;p206"/>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25" name="Google Shape;1125;p20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1126"/>
        <p:cNvGrpSpPr/>
        <p:nvPr/>
      </p:nvGrpSpPr>
      <p:grpSpPr>
        <a:xfrm>
          <a:off x="0" y="0"/>
          <a:ext cx="0" cy="0"/>
          <a:chOff x="0" y="0"/>
          <a:chExt cx="0" cy="0"/>
        </a:xfrm>
      </p:grpSpPr>
      <p:pic>
        <p:nvPicPr>
          <p:cNvPr id="1127" name="Google Shape;1127;p207"/>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1128" name="Google Shape;1128;p207"/>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29" name="Google Shape;1129;p20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0" name="Google Shape;1130;p20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31" name="Google Shape;1131;p207"/>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32" name="Google Shape;1132;p20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1133"/>
        <p:cNvGrpSpPr/>
        <p:nvPr/>
      </p:nvGrpSpPr>
      <p:grpSpPr>
        <a:xfrm>
          <a:off x="0" y="0"/>
          <a:ext cx="0" cy="0"/>
          <a:chOff x="0" y="0"/>
          <a:chExt cx="0" cy="0"/>
        </a:xfrm>
      </p:grpSpPr>
      <p:pic>
        <p:nvPicPr>
          <p:cNvPr id="1134" name="Google Shape;1134;p20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35" name="Google Shape;1135;p208"/>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36" name="Google Shape;1136;p20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7" name="Google Shape;1137;p20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38" name="Google Shape;1138;p208"/>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39" name="Google Shape;1139;p20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1140"/>
        <p:cNvGrpSpPr/>
        <p:nvPr/>
      </p:nvGrpSpPr>
      <p:grpSpPr>
        <a:xfrm>
          <a:off x="0" y="0"/>
          <a:ext cx="0" cy="0"/>
          <a:chOff x="0" y="0"/>
          <a:chExt cx="0" cy="0"/>
        </a:xfrm>
      </p:grpSpPr>
      <p:pic>
        <p:nvPicPr>
          <p:cNvPr id="1141" name="Google Shape;1141;p209"/>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1142" name="Google Shape;1142;p209"/>
          <p:cNvPicPr preferRelativeResize="0"/>
          <p:nvPr/>
        </p:nvPicPr>
        <p:blipFill rotWithShape="1">
          <a:blip r:embed="rId3">
            <a:alphaModFix/>
          </a:blip>
          <a:srcRect/>
          <a:stretch/>
        </p:blipFill>
        <p:spPr>
          <a:xfrm>
            <a:off x="347900" y="776778"/>
            <a:ext cx="1343325" cy="366797"/>
          </a:xfrm>
          <a:prstGeom prst="rect">
            <a:avLst/>
          </a:prstGeom>
          <a:noFill/>
          <a:ln>
            <a:noFill/>
          </a:ln>
        </p:spPr>
      </p:pic>
      <p:sp>
        <p:nvSpPr>
          <p:cNvPr id="1143" name="Google Shape;1143;p20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4" name="Google Shape;1144;p20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nesta.org.uk</a:t>
            </a:r>
            <a:endParaRPr sz="1800" b="0" i="0" u="none" strike="noStrike" cap="none">
              <a:solidFill>
                <a:srgbClr val="FFFFFF"/>
              </a:solidFill>
              <a:latin typeface="Century Gothic"/>
              <a:ea typeface="Century Gothic"/>
              <a:cs typeface="Century Gothic"/>
              <a:sym typeface="Century Gothic"/>
            </a:endParaRPr>
          </a:p>
        </p:txBody>
      </p:sp>
      <p:sp>
        <p:nvSpPr>
          <p:cNvPr id="1145" name="Google Shape;1145;p20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@nesta_uk</a:t>
            </a:r>
            <a:endParaRPr sz="1800" b="0" i="0" u="none" strike="noStrike" cap="none">
              <a:solidFill>
                <a:srgbClr val="FFFFFF"/>
              </a:solidFill>
              <a:latin typeface="Century Gothic"/>
              <a:ea typeface="Century Gothic"/>
              <a:cs typeface="Century Gothic"/>
              <a:sym typeface="Century Gothic"/>
            </a:endParaRPr>
          </a:p>
        </p:txBody>
      </p:sp>
      <p:pic>
        <p:nvPicPr>
          <p:cNvPr id="1146" name="Google Shape;1146;p209"/>
          <p:cNvPicPr preferRelativeResize="0"/>
          <p:nvPr/>
        </p:nvPicPr>
        <p:blipFill rotWithShape="1">
          <a:blip r:embed="rId4">
            <a:alphaModFix/>
          </a:blip>
          <a:srcRect/>
          <a:stretch/>
        </p:blipFill>
        <p:spPr>
          <a:xfrm>
            <a:off x="347900" y="1997383"/>
            <a:ext cx="228650" cy="19054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1147"/>
        <p:cNvGrpSpPr/>
        <p:nvPr/>
      </p:nvGrpSpPr>
      <p:grpSpPr>
        <a:xfrm>
          <a:off x="0" y="0"/>
          <a:ext cx="0" cy="0"/>
          <a:chOff x="0" y="0"/>
          <a:chExt cx="0" cy="0"/>
        </a:xfrm>
      </p:grpSpPr>
      <p:pic>
        <p:nvPicPr>
          <p:cNvPr id="1148" name="Google Shape;1148;p21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49" name="Google Shape;1149;p210"/>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50" name="Google Shape;1150;p210"/>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1" name="Google Shape;1151;p210"/>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52" name="Google Shape;1152;p210"/>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53" name="Google Shape;1153;p210"/>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1154"/>
        <p:cNvGrpSpPr/>
        <p:nvPr/>
      </p:nvGrpSpPr>
      <p:grpSpPr>
        <a:xfrm>
          <a:off x="0" y="0"/>
          <a:ext cx="0" cy="0"/>
          <a:chOff x="0" y="0"/>
          <a:chExt cx="0" cy="0"/>
        </a:xfrm>
      </p:grpSpPr>
      <p:pic>
        <p:nvPicPr>
          <p:cNvPr id="1155" name="Google Shape;1155;p211"/>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1156" name="Google Shape;1156;p211"/>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Arial"/>
              <a:buNone/>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57" name="Google Shape;1157;p211"/>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58" name="Google Shape;1158;p211"/>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9"/>
        <p:cNvGrpSpPr/>
        <p:nvPr/>
      </p:nvGrpSpPr>
      <p:grpSpPr>
        <a:xfrm>
          <a:off x="0" y="0"/>
          <a:ext cx="0" cy="0"/>
          <a:chOff x="0" y="0"/>
          <a:chExt cx="0" cy="0"/>
        </a:xfrm>
      </p:grpSpPr>
      <p:sp>
        <p:nvSpPr>
          <p:cNvPr id="1160" name="Google Shape;1160;p212"/>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212"/>
          <p:cNvSpPr/>
          <p:nvPr/>
        </p:nvSpPr>
        <p:spPr>
          <a:xfrm>
            <a:off x="212050" y="221751"/>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212"/>
          <p:cNvSpPr/>
          <p:nvPr/>
        </p:nvSpPr>
        <p:spPr>
          <a:xfrm>
            <a:off x="212050" y="284225"/>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12"/>
          <p:cNvSpPr/>
          <p:nvPr/>
        </p:nvSpPr>
        <p:spPr>
          <a:xfrm>
            <a:off x="212050" y="346699"/>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4" name="Google Shape;1164;p212"/>
          <p:cNvGrpSpPr/>
          <p:nvPr/>
        </p:nvGrpSpPr>
        <p:grpSpPr>
          <a:xfrm>
            <a:off x="0" y="381001"/>
            <a:ext cx="1037850" cy="1016288"/>
            <a:chOff x="0" y="381001"/>
            <a:chExt cx="1037850" cy="1016288"/>
          </a:xfrm>
        </p:grpSpPr>
        <p:sp>
          <p:nvSpPr>
            <p:cNvPr id="1165" name="Google Shape;1165;p2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7" name="Google Shape;1167;p212"/>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1168" name="Google Shape;1168;p212"/>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9" name="Google Shape;1169;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1170"/>
        <p:cNvGrpSpPr/>
        <p:nvPr/>
      </p:nvGrpSpPr>
      <p:grpSpPr>
        <a:xfrm>
          <a:off x="0" y="0"/>
          <a:ext cx="0" cy="0"/>
          <a:chOff x="0" y="0"/>
          <a:chExt cx="0" cy="0"/>
        </a:xfrm>
      </p:grpSpPr>
      <p:sp>
        <p:nvSpPr>
          <p:cNvPr id="1171" name="Google Shape;1171;p213"/>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2" name="Google Shape;1172;p213"/>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3" name="Google Shape;1173;p213"/>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4" name="Google Shape;1174;p213"/>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1175" name="Google Shape;1175;p213"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1176" name="Google Shape;1176;p2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1177"/>
        <p:cNvGrpSpPr/>
        <p:nvPr/>
      </p:nvGrpSpPr>
      <p:grpSpPr>
        <a:xfrm>
          <a:off x="0" y="0"/>
          <a:ext cx="0" cy="0"/>
          <a:chOff x="0" y="0"/>
          <a:chExt cx="0" cy="0"/>
        </a:xfrm>
      </p:grpSpPr>
      <p:pic>
        <p:nvPicPr>
          <p:cNvPr id="1178" name="Google Shape;1178;p214"/>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1179"/>
        <p:cNvGrpSpPr/>
        <p:nvPr/>
      </p:nvGrpSpPr>
      <p:grpSpPr>
        <a:xfrm>
          <a:off x="0" y="0"/>
          <a:ext cx="0" cy="0"/>
          <a:chOff x="0" y="0"/>
          <a:chExt cx="0" cy="0"/>
        </a:xfrm>
      </p:grpSpPr>
      <p:pic>
        <p:nvPicPr>
          <p:cNvPr id="1180" name="Google Shape;1180;p215"/>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1181" name="Google Shape;1181;p215"/>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82" name="Google Shape;1182;p215"/>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183" name="Google Shape;1183;p215"/>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150"/>
        <p:cNvGrpSpPr/>
        <p:nvPr/>
      </p:nvGrpSpPr>
      <p:grpSpPr>
        <a:xfrm>
          <a:off x="0" y="0"/>
          <a:ext cx="0" cy="0"/>
          <a:chOff x="0" y="0"/>
          <a:chExt cx="0" cy="0"/>
        </a:xfrm>
      </p:grpSpPr>
      <p:sp>
        <p:nvSpPr>
          <p:cNvPr id="151" name="Google Shape;151;p26"/>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6"/>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3" name="Google Shape;153;p26"/>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pic>
        <p:nvPicPr>
          <p:cNvPr id="154" name="Google Shape;154;p26"/>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1184"/>
        <p:cNvGrpSpPr/>
        <p:nvPr/>
      </p:nvGrpSpPr>
      <p:grpSpPr>
        <a:xfrm>
          <a:off x="0" y="0"/>
          <a:ext cx="0" cy="0"/>
          <a:chOff x="0" y="0"/>
          <a:chExt cx="0" cy="0"/>
        </a:xfrm>
      </p:grpSpPr>
      <p:sp>
        <p:nvSpPr>
          <p:cNvPr id="1185" name="Google Shape;1185;p216"/>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6" name="Google Shape;1186;p216"/>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7" name="Google Shape;1187;p216"/>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188" name="Google Shape;1188;p216"/>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9" name="Google Shape;1189;p216"/>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1190"/>
        <p:cNvGrpSpPr/>
        <p:nvPr/>
      </p:nvGrpSpPr>
      <p:grpSpPr>
        <a:xfrm>
          <a:off x="0" y="0"/>
          <a:ext cx="0" cy="0"/>
          <a:chOff x="0" y="0"/>
          <a:chExt cx="0" cy="0"/>
        </a:xfrm>
      </p:grpSpPr>
      <p:sp>
        <p:nvSpPr>
          <p:cNvPr id="1191" name="Google Shape;1191;p217"/>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92" name="Google Shape;1192;p21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193" name="Google Shape;1193;p21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4" name="Google Shape;1194;p21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1195"/>
        <p:cNvGrpSpPr/>
        <p:nvPr/>
      </p:nvGrpSpPr>
      <p:grpSpPr>
        <a:xfrm>
          <a:off x="0" y="0"/>
          <a:ext cx="0" cy="0"/>
          <a:chOff x="0" y="0"/>
          <a:chExt cx="0" cy="0"/>
        </a:xfrm>
      </p:grpSpPr>
      <p:pic>
        <p:nvPicPr>
          <p:cNvPr id="1196" name="Google Shape;1196;p218"/>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1197"/>
        <p:cNvGrpSpPr/>
        <p:nvPr/>
      </p:nvGrpSpPr>
      <p:grpSpPr>
        <a:xfrm>
          <a:off x="0" y="0"/>
          <a:ext cx="0" cy="0"/>
          <a:chOff x="0" y="0"/>
          <a:chExt cx="0" cy="0"/>
        </a:xfrm>
      </p:grpSpPr>
      <p:pic>
        <p:nvPicPr>
          <p:cNvPr id="1198" name="Google Shape;1198;p219"/>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1199"/>
        <p:cNvGrpSpPr/>
        <p:nvPr/>
      </p:nvGrpSpPr>
      <p:grpSpPr>
        <a:xfrm>
          <a:off x="0" y="0"/>
          <a:ext cx="0" cy="0"/>
          <a:chOff x="0" y="0"/>
          <a:chExt cx="0" cy="0"/>
        </a:xfrm>
      </p:grpSpPr>
      <p:sp>
        <p:nvSpPr>
          <p:cNvPr id="1200" name="Google Shape;1200;p220"/>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01" name="Google Shape;1201;p220"/>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02" name="Google Shape;1202;p220"/>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03" name="Google Shape;1203;p220"/>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1204"/>
        <p:cNvGrpSpPr/>
        <p:nvPr/>
      </p:nvGrpSpPr>
      <p:grpSpPr>
        <a:xfrm>
          <a:off x="0" y="0"/>
          <a:ext cx="0" cy="0"/>
          <a:chOff x="0" y="0"/>
          <a:chExt cx="0" cy="0"/>
        </a:xfrm>
      </p:grpSpPr>
      <p:sp>
        <p:nvSpPr>
          <p:cNvPr id="1205" name="Google Shape;1205;p221"/>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6" name="Google Shape;1206;p221"/>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7" name="Google Shape;1207;p221"/>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8" name="Google Shape;1208;p221"/>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09" name="Google Shape;1209;p22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1210"/>
        <p:cNvGrpSpPr/>
        <p:nvPr/>
      </p:nvGrpSpPr>
      <p:grpSpPr>
        <a:xfrm>
          <a:off x="0" y="0"/>
          <a:ext cx="0" cy="0"/>
          <a:chOff x="0" y="0"/>
          <a:chExt cx="0" cy="0"/>
        </a:xfrm>
      </p:grpSpPr>
      <p:sp>
        <p:nvSpPr>
          <p:cNvPr id="1211" name="Google Shape;1211;p222"/>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2" name="Google Shape;1212;p22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13" name="Google Shape;1213;p22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4" name="Google Shape;1214;p22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1215"/>
        <p:cNvGrpSpPr/>
        <p:nvPr/>
      </p:nvGrpSpPr>
      <p:grpSpPr>
        <a:xfrm>
          <a:off x="0" y="0"/>
          <a:ext cx="0" cy="0"/>
          <a:chOff x="0" y="0"/>
          <a:chExt cx="0" cy="0"/>
        </a:xfrm>
      </p:grpSpPr>
      <p:sp>
        <p:nvSpPr>
          <p:cNvPr id="1216" name="Google Shape;1216;p223"/>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17" name="Google Shape;1217;p223"/>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8" name="Google Shape;1218;p223"/>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9" name="Google Shape;1219;p223"/>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20" name="Google Shape;1220;p223"/>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21" name="Google Shape;1221;p223"/>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1222"/>
        <p:cNvGrpSpPr/>
        <p:nvPr/>
      </p:nvGrpSpPr>
      <p:grpSpPr>
        <a:xfrm>
          <a:off x="0" y="0"/>
          <a:ext cx="0" cy="0"/>
          <a:chOff x="0" y="0"/>
          <a:chExt cx="0" cy="0"/>
        </a:xfrm>
      </p:grpSpPr>
      <p:sp>
        <p:nvSpPr>
          <p:cNvPr id="1223" name="Google Shape;1223;p224"/>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24" name="Google Shape;1224;p224"/>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5" name="Google Shape;1225;p224"/>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6" name="Google Shape;1226;p224"/>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27" name="Google Shape;1227;p224"/>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28" name="Google Shape;1228;p224"/>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1229"/>
        <p:cNvGrpSpPr/>
        <p:nvPr/>
      </p:nvGrpSpPr>
      <p:grpSpPr>
        <a:xfrm>
          <a:off x="0" y="0"/>
          <a:ext cx="0" cy="0"/>
          <a:chOff x="0" y="0"/>
          <a:chExt cx="0" cy="0"/>
        </a:xfrm>
      </p:grpSpPr>
      <p:sp>
        <p:nvSpPr>
          <p:cNvPr id="1230" name="Google Shape;1230;p225"/>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1" name="Google Shape;1231;p225"/>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2" name="Google Shape;1232;p225"/>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225"/>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4" name="Google Shape;1234;p225"/>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5" name="Google Shape;1235;p225"/>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155"/>
        <p:cNvGrpSpPr/>
        <p:nvPr/>
      </p:nvGrpSpPr>
      <p:grpSpPr>
        <a:xfrm>
          <a:off x="0" y="0"/>
          <a:ext cx="0" cy="0"/>
          <a:chOff x="0" y="0"/>
          <a:chExt cx="0" cy="0"/>
        </a:xfrm>
      </p:grpSpPr>
      <p:sp>
        <p:nvSpPr>
          <p:cNvPr id="156" name="Google Shape;156;p27"/>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7"/>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8" name="Google Shape;158;p27"/>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59" name="Google Shape;159;p2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1236"/>
        <p:cNvGrpSpPr/>
        <p:nvPr/>
      </p:nvGrpSpPr>
      <p:grpSpPr>
        <a:xfrm>
          <a:off x="0" y="0"/>
          <a:ext cx="0" cy="0"/>
          <a:chOff x="0" y="0"/>
          <a:chExt cx="0" cy="0"/>
        </a:xfrm>
      </p:grpSpPr>
      <p:sp>
        <p:nvSpPr>
          <p:cNvPr id="1237" name="Google Shape;1237;p226"/>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8" name="Google Shape;1238;p226"/>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9" name="Google Shape;1239;p226"/>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40" name="Google Shape;1240;p22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1241"/>
        <p:cNvGrpSpPr/>
        <p:nvPr/>
      </p:nvGrpSpPr>
      <p:grpSpPr>
        <a:xfrm>
          <a:off x="0" y="0"/>
          <a:ext cx="0" cy="0"/>
          <a:chOff x="0" y="0"/>
          <a:chExt cx="0" cy="0"/>
        </a:xfrm>
      </p:grpSpPr>
      <p:pic>
        <p:nvPicPr>
          <p:cNvPr id="1242" name="Google Shape;1242;p227"/>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1243" name="Google Shape;1243;p227"/>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44" name="Google Shape;1244;p227"/>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245" name="Google Shape;1245;p227"/>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1246"/>
        <p:cNvGrpSpPr/>
        <p:nvPr/>
      </p:nvGrpSpPr>
      <p:grpSpPr>
        <a:xfrm>
          <a:off x="0" y="0"/>
          <a:ext cx="0" cy="0"/>
          <a:chOff x="0" y="0"/>
          <a:chExt cx="0" cy="0"/>
        </a:xfrm>
      </p:grpSpPr>
      <p:pic>
        <p:nvPicPr>
          <p:cNvPr id="1247" name="Google Shape;1247;p228"/>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1248" name="Google Shape;1248;p228"/>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49" name="Google Shape;1249;p228"/>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250" name="Google Shape;1250;p228"/>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1251"/>
        <p:cNvGrpSpPr/>
        <p:nvPr/>
      </p:nvGrpSpPr>
      <p:grpSpPr>
        <a:xfrm>
          <a:off x="0" y="0"/>
          <a:ext cx="0" cy="0"/>
          <a:chOff x="0" y="0"/>
          <a:chExt cx="0" cy="0"/>
        </a:xfrm>
      </p:grpSpPr>
      <p:sp>
        <p:nvSpPr>
          <p:cNvPr id="1252" name="Google Shape;1252;p22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53" name="Google Shape;1253;p22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54" name="Google Shape;1254;p229"/>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55" name="Google Shape;1255;p229"/>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ext 1">
  <p:cSld name="TITLE_1_1_1_1_1_1_1_1_1_3">
    <p:spTree>
      <p:nvGrpSpPr>
        <p:cNvPr id="1" name="Shape 1256"/>
        <p:cNvGrpSpPr/>
        <p:nvPr/>
      </p:nvGrpSpPr>
      <p:grpSpPr>
        <a:xfrm>
          <a:off x="0" y="0"/>
          <a:ext cx="0" cy="0"/>
          <a:chOff x="0" y="0"/>
          <a:chExt cx="0" cy="0"/>
        </a:xfrm>
      </p:grpSpPr>
      <p:sp>
        <p:nvSpPr>
          <p:cNvPr id="1257" name="Google Shape;1257;p23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58" name="Google Shape;1258;p23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59" name="Google Shape;1259;p230"/>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60" name="Google Shape;1260;p230"/>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_2">
    <p:spTree>
      <p:nvGrpSpPr>
        <p:cNvPr id="1" name="Shape 1261"/>
        <p:cNvGrpSpPr/>
        <p:nvPr/>
      </p:nvGrpSpPr>
      <p:grpSpPr>
        <a:xfrm>
          <a:off x="0" y="0"/>
          <a:ext cx="0" cy="0"/>
          <a:chOff x="0" y="0"/>
          <a:chExt cx="0" cy="0"/>
        </a:xfrm>
      </p:grpSpPr>
      <p:sp>
        <p:nvSpPr>
          <p:cNvPr id="1262" name="Google Shape;1262;p231"/>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231"/>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64" name="Google Shape;1264;p23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265" name="Google Shape;1265;p231"/>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266" name="Google Shape;1266;p231"/>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xt 2">
  <p:cSld name="TITLE_1_1_1_1_1_1_1_1_1_4">
    <p:spTree>
      <p:nvGrpSpPr>
        <p:cNvPr id="1" name="Shape 1267"/>
        <p:cNvGrpSpPr/>
        <p:nvPr/>
      </p:nvGrpSpPr>
      <p:grpSpPr>
        <a:xfrm>
          <a:off x="0" y="0"/>
          <a:ext cx="0" cy="0"/>
          <a:chOff x="0" y="0"/>
          <a:chExt cx="0" cy="0"/>
        </a:xfrm>
      </p:grpSpPr>
      <p:sp>
        <p:nvSpPr>
          <p:cNvPr id="1268" name="Google Shape;1268;p232"/>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69" name="Google Shape;1269;p232"/>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70" name="Google Shape;1270;p232"/>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71" name="Google Shape;1271;p232"/>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1273"/>
        <p:cNvGrpSpPr/>
        <p:nvPr/>
      </p:nvGrpSpPr>
      <p:grpSpPr>
        <a:xfrm>
          <a:off x="0" y="0"/>
          <a:ext cx="0" cy="0"/>
          <a:chOff x="0" y="0"/>
          <a:chExt cx="0" cy="0"/>
        </a:xfrm>
      </p:grpSpPr>
      <p:pic>
        <p:nvPicPr>
          <p:cNvPr id="1274" name="Google Shape;1274;p234"/>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_01" type="title">
  <p:cSld name="TITLE">
    <p:spTree>
      <p:nvGrpSpPr>
        <p:cNvPr id="1" name="Shape 1275"/>
        <p:cNvGrpSpPr/>
        <p:nvPr/>
      </p:nvGrpSpPr>
      <p:grpSpPr>
        <a:xfrm>
          <a:off x="0" y="0"/>
          <a:ext cx="0" cy="0"/>
          <a:chOff x="0" y="0"/>
          <a:chExt cx="0" cy="0"/>
        </a:xfrm>
      </p:grpSpPr>
      <p:pic>
        <p:nvPicPr>
          <p:cNvPr id="1276" name="Google Shape;1276;p235"/>
          <p:cNvPicPr preferRelativeResize="0"/>
          <p:nvPr/>
        </p:nvPicPr>
        <p:blipFill rotWithShape="1">
          <a:blip r:embed="rId2">
            <a:alphaModFix/>
          </a:blip>
          <a:srcRect/>
          <a:stretch/>
        </p:blipFill>
        <p:spPr>
          <a:xfrm>
            <a:off x="-21175" y="-14400"/>
            <a:ext cx="9186350" cy="5172299"/>
          </a:xfrm>
          <a:prstGeom prst="rect">
            <a:avLst/>
          </a:prstGeom>
          <a:noFill/>
          <a:ln>
            <a:noFill/>
          </a:ln>
        </p:spPr>
      </p:pic>
      <p:sp>
        <p:nvSpPr>
          <p:cNvPr id="1277" name="Google Shape;1277;p235"/>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78" name="Google Shape;1278;p235"/>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79" name="Google Shape;1279;p235"/>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80" name="Google Shape;1280;p235"/>
          <p:cNvPicPr preferRelativeResize="0"/>
          <p:nvPr/>
        </p:nvPicPr>
        <p:blipFill rotWithShape="1">
          <a:blip r:embed="rId3">
            <a:alphaModFix/>
          </a:blip>
          <a:srcRect/>
          <a:stretch/>
        </p:blipFill>
        <p:spPr>
          <a:xfrm>
            <a:off x="589800" y="670328"/>
            <a:ext cx="1343325" cy="366797"/>
          </a:xfrm>
          <a:prstGeom prst="rect">
            <a:avLst/>
          </a:prstGeom>
          <a:noFill/>
          <a:ln>
            <a:noFill/>
          </a:ln>
        </p:spPr>
      </p:pic>
      <p:sp>
        <p:nvSpPr>
          <p:cNvPr id="1281" name="Google Shape;1281;p235"/>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282" name="Google Shape;1282;p235"/>
          <p:cNvPicPr preferRelativeResize="0"/>
          <p:nvPr/>
        </p:nvPicPr>
        <p:blipFill rotWithShape="1">
          <a:blip r:embed="rId4">
            <a:alphaModFix/>
          </a:blip>
          <a:srcRect/>
          <a:stretch/>
        </p:blipFill>
        <p:spPr>
          <a:xfrm>
            <a:off x="1563226" y="4693575"/>
            <a:ext cx="164125" cy="1337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_02">
  <p:cSld name="CUSTOM_7">
    <p:spTree>
      <p:nvGrpSpPr>
        <p:cNvPr id="1" name="Shape 1283"/>
        <p:cNvGrpSpPr/>
        <p:nvPr/>
      </p:nvGrpSpPr>
      <p:grpSpPr>
        <a:xfrm>
          <a:off x="0" y="0"/>
          <a:ext cx="0" cy="0"/>
          <a:chOff x="0" y="0"/>
          <a:chExt cx="0" cy="0"/>
        </a:xfrm>
      </p:grpSpPr>
      <p:pic>
        <p:nvPicPr>
          <p:cNvPr id="1284" name="Google Shape;1284;p236"/>
          <p:cNvPicPr preferRelativeResize="0"/>
          <p:nvPr/>
        </p:nvPicPr>
        <p:blipFill rotWithShape="1">
          <a:blip r:embed="rId2">
            <a:alphaModFix/>
          </a:blip>
          <a:srcRect/>
          <a:stretch/>
        </p:blipFill>
        <p:spPr>
          <a:xfrm>
            <a:off x="-21187" y="-14400"/>
            <a:ext cx="9186373" cy="5172299"/>
          </a:xfrm>
          <a:prstGeom prst="rect">
            <a:avLst/>
          </a:prstGeom>
          <a:noFill/>
          <a:ln>
            <a:noFill/>
          </a:ln>
        </p:spPr>
      </p:pic>
      <p:sp>
        <p:nvSpPr>
          <p:cNvPr id="1285" name="Google Shape;1285;p236"/>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6" name="Google Shape;1286;p236"/>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7" name="Google Shape;1287;p236"/>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288" name="Google Shape;1288;p236"/>
          <p:cNvPicPr preferRelativeResize="0"/>
          <p:nvPr/>
        </p:nvPicPr>
        <p:blipFill rotWithShape="1">
          <a:blip r:embed="rId3">
            <a:alphaModFix/>
          </a:blip>
          <a:srcRect/>
          <a:stretch/>
        </p:blipFill>
        <p:spPr>
          <a:xfrm>
            <a:off x="631475" y="672925"/>
            <a:ext cx="1343324" cy="361600"/>
          </a:xfrm>
          <a:prstGeom prst="rect">
            <a:avLst/>
          </a:prstGeom>
          <a:noFill/>
          <a:ln>
            <a:noFill/>
          </a:ln>
        </p:spPr>
      </p:pic>
      <p:sp>
        <p:nvSpPr>
          <p:cNvPr id="1289" name="Google Shape;1289;p236"/>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Century Gothic"/>
                <a:ea typeface="Century Gothic"/>
                <a:cs typeface="Century Gothic"/>
                <a:sym typeface="Century Gothic"/>
              </a:rPr>
              <a:t>nesta.org.uk             @nesta_uk</a:t>
            </a:r>
            <a:endParaRPr sz="1000" b="1" i="0" u="none" strike="noStrike" cap="none">
              <a:solidFill>
                <a:srgbClr val="000000"/>
              </a:solidFill>
              <a:latin typeface="Century Gothic"/>
              <a:ea typeface="Century Gothic"/>
              <a:cs typeface="Century Gothic"/>
              <a:sym typeface="Century Gothic"/>
            </a:endParaRPr>
          </a:p>
        </p:txBody>
      </p:sp>
      <p:pic>
        <p:nvPicPr>
          <p:cNvPr id="1290" name="Google Shape;1290;p236"/>
          <p:cNvPicPr preferRelativeResize="0"/>
          <p:nvPr/>
        </p:nvPicPr>
        <p:blipFill rotWithShape="1">
          <a:blip r:embed="rId4">
            <a:alphaModFix/>
          </a:blip>
          <a:srcRect/>
          <a:stretch/>
        </p:blipFill>
        <p:spPr>
          <a:xfrm>
            <a:off x="1662138" y="4625594"/>
            <a:ext cx="164125" cy="13373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160"/>
        <p:cNvGrpSpPr/>
        <p:nvPr/>
      </p:nvGrpSpPr>
      <p:grpSpPr>
        <a:xfrm>
          <a:off x="0" y="0"/>
          <a:ext cx="0" cy="0"/>
          <a:chOff x="0" y="0"/>
          <a:chExt cx="0" cy="0"/>
        </a:xfrm>
      </p:grpSpPr>
      <p:sp>
        <p:nvSpPr>
          <p:cNvPr id="161" name="Google Shape;161;p28"/>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63" name="Google Shape;163;p2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64" name="Google Shape;164;p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65" name="Google Shape;165;p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_03">
  <p:cSld name="TITLE_1">
    <p:spTree>
      <p:nvGrpSpPr>
        <p:cNvPr id="1" name="Shape 1291"/>
        <p:cNvGrpSpPr/>
        <p:nvPr/>
      </p:nvGrpSpPr>
      <p:grpSpPr>
        <a:xfrm>
          <a:off x="0" y="0"/>
          <a:ext cx="0" cy="0"/>
          <a:chOff x="0" y="0"/>
          <a:chExt cx="0" cy="0"/>
        </a:xfrm>
      </p:grpSpPr>
      <p:pic>
        <p:nvPicPr>
          <p:cNvPr id="1292" name="Google Shape;1292;p237"/>
          <p:cNvPicPr preferRelativeResize="0"/>
          <p:nvPr/>
        </p:nvPicPr>
        <p:blipFill rotWithShape="1">
          <a:blip r:embed="rId2">
            <a:alphaModFix/>
          </a:blip>
          <a:srcRect/>
          <a:stretch/>
        </p:blipFill>
        <p:spPr>
          <a:xfrm>
            <a:off x="-21212" y="-14412"/>
            <a:ext cx="9186417" cy="5172324"/>
          </a:xfrm>
          <a:prstGeom prst="rect">
            <a:avLst/>
          </a:prstGeom>
          <a:noFill/>
          <a:ln>
            <a:noFill/>
          </a:ln>
        </p:spPr>
      </p:pic>
      <p:sp>
        <p:nvSpPr>
          <p:cNvPr id="1293" name="Google Shape;1293;p237"/>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4" name="Google Shape;1294;p237"/>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5" name="Google Shape;1295;p237"/>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6" name="Google Shape;1296;p237"/>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297" name="Google Shape;1297;p237"/>
          <p:cNvPicPr preferRelativeResize="0"/>
          <p:nvPr/>
        </p:nvPicPr>
        <p:blipFill rotWithShape="1">
          <a:blip r:embed="rId3">
            <a:alphaModFix/>
          </a:blip>
          <a:srcRect/>
          <a:stretch/>
        </p:blipFill>
        <p:spPr>
          <a:xfrm>
            <a:off x="1563226" y="4693575"/>
            <a:ext cx="164125" cy="133750"/>
          </a:xfrm>
          <a:prstGeom prst="rect">
            <a:avLst/>
          </a:prstGeom>
          <a:noFill/>
          <a:ln>
            <a:noFill/>
          </a:ln>
        </p:spPr>
      </p:pic>
      <p:pic>
        <p:nvPicPr>
          <p:cNvPr id="1298" name="Google Shape;1298;p237"/>
          <p:cNvPicPr preferRelativeResize="0"/>
          <p:nvPr/>
        </p:nvPicPr>
        <p:blipFill rotWithShape="1">
          <a:blip r:embed="rId4">
            <a:alphaModFix/>
          </a:blip>
          <a:srcRect/>
          <a:stretch/>
        </p:blipFill>
        <p:spPr>
          <a:xfrm>
            <a:off x="589800" y="670328"/>
            <a:ext cx="1343325" cy="366797"/>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_04">
  <p:cSld name="TITLE_1_1_1">
    <p:spTree>
      <p:nvGrpSpPr>
        <p:cNvPr id="1" name="Shape 1299"/>
        <p:cNvGrpSpPr/>
        <p:nvPr/>
      </p:nvGrpSpPr>
      <p:grpSpPr>
        <a:xfrm>
          <a:off x="0" y="0"/>
          <a:ext cx="0" cy="0"/>
          <a:chOff x="0" y="0"/>
          <a:chExt cx="0" cy="0"/>
        </a:xfrm>
      </p:grpSpPr>
      <p:pic>
        <p:nvPicPr>
          <p:cNvPr id="1300" name="Google Shape;1300;p238"/>
          <p:cNvPicPr preferRelativeResize="0"/>
          <p:nvPr/>
        </p:nvPicPr>
        <p:blipFill rotWithShape="1">
          <a:blip r:embed="rId2">
            <a:alphaModFix/>
          </a:blip>
          <a:srcRect/>
          <a:stretch/>
        </p:blipFill>
        <p:spPr>
          <a:xfrm>
            <a:off x="-31800" y="-17875"/>
            <a:ext cx="9234225" cy="5194250"/>
          </a:xfrm>
          <a:prstGeom prst="rect">
            <a:avLst/>
          </a:prstGeom>
          <a:noFill/>
          <a:ln>
            <a:noFill/>
          </a:ln>
        </p:spPr>
      </p:pic>
      <p:sp>
        <p:nvSpPr>
          <p:cNvPr id="1301" name="Google Shape;1301;p238"/>
          <p:cNvSpPr txBox="1">
            <a:spLocks noGrp="1"/>
          </p:cNvSpPr>
          <p:nvPr>
            <p:ph type="title"/>
          </p:nvPr>
        </p:nvSpPr>
        <p:spPr>
          <a:xfrm>
            <a:off x="398850" y="1125625"/>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2" name="Google Shape;1302;p238"/>
          <p:cNvSpPr txBox="1">
            <a:spLocks noGrp="1"/>
          </p:cNvSpPr>
          <p:nvPr>
            <p:ph type="subTitle" idx="1"/>
          </p:nvPr>
        </p:nvSpPr>
        <p:spPr>
          <a:xfrm>
            <a:off x="398850" y="1697125"/>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3" name="Google Shape;1303;p238"/>
          <p:cNvSpPr txBox="1">
            <a:spLocks noGrp="1"/>
          </p:cNvSpPr>
          <p:nvPr>
            <p:ph type="subTitle" idx="2"/>
          </p:nvPr>
        </p:nvSpPr>
        <p:spPr>
          <a:xfrm>
            <a:off x="398850" y="2290675"/>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4" name="Google Shape;1304;p238"/>
          <p:cNvSpPr txBox="1"/>
          <p:nvPr/>
        </p:nvSpPr>
        <p:spPr>
          <a:xfrm>
            <a:off x="376675" y="46294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305" name="Google Shape;1305;p238"/>
          <p:cNvPicPr preferRelativeResize="0"/>
          <p:nvPr/>
        </p:nvPicPr>
        <p:blipFill rotWithShape="1">
          <a:blip r:embed="rId3">
            <a:alphaModFix/>
          </a:blip>
          <a:srcRect/>
          <a:stretch/>
        </p:blipFill>
        <p:spPr>
          <a:xfrm>
            <a:off x="1478801" y="4728300"/>
            <a:ext cx="164125" cy="133750"/>
          </a:xfrm>
          <a:prstGeom prst="rect">
            <a:avLst/>
          </a:prstGeom>
          <a:noFill/>
          <a:ln>
            <a:noFill/>
          </a:ln>
        </p:spPr>
      </p:pic>
      <p:pic>
        <p:nvPicPr>
          <p:cNvPr id="1306" name="Google Shape;1306;p238"/>
          <p:cNvPicPr preferRelativeResize="0"/>
          <p:nvPr/>
        </p:nvPicPr>
        <p:blipFill rotWithShape="1">
          <a:blip r:embed="rId4">
            <a:alphaModFix/>
          </a:blip>
          <a:srcRect/>
          <a:stretch/>
        </p:blipFill>
        <p:spPr>
          <a:xfrm>
            <a:off x="547050" y="627475"/>
            <a:ext cx="1343324" cy="3616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ext">
  <p:cSld name="TITLE_1_1_1_1_1_1_1_1_1">
    <p:spTree>
      <p:nvGrpSpPr>
        <p:cNvPr id="1" name="Shape 1307"/>
        <p:cNvGrpSpPr/>
        <p:nvPr/>
      </p:nvGrpSpPr>
      <p:grpSpPr>
        <a:xfrm>
          <a:off x="0" y="0"/>
          <a:ext cx="0" cy="0"/>
          <a:chOff x="0" y="0"/>
          <a:chExt cx="0" cy="0"/>
        </a:xfrm>
      </p:grpSpPr>
      <p:sp>
        <p:nvSpPr>
          <p:cNvPr id="1308" name="Google Shape;1308;p23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09" name="Google Shape;1309;p23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10" name="Google Shape;1310;p239"/>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311" name="Google Shape;1311;p239"/>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_01">
  <p:cSld name="CUSTOM_5_2">
    <p:spTree>
      <p:nvGrpSpPr>
        <p:cNvPr id="1" name="Shape 1312"/>
        <p:cNvGrpSpPr/>
        <p:nvPr/>
      </p:nvGrpSpPr>
      <p:grpSpPr>
        <a:xfrm>
          <a:off x="0" y="0"/>
          <a:ext cx="0" cy="0"/>
          <a:chOff x="0" y="0"/>
          <a:chExt cx="0" cy="0"/>
        </a:xfrm>
      </p:grpSpPr>
      <p:sp>
        <p:nvSpPr>
          <p:cNvPr id="1313" name="Google Shape;1313;p24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4" name="Google Shape;1314;p24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15" name="Google Shape;1315;p240"/>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16" name="Google Shape;1316;p240"/>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Divider_02">
  <p:cSld name="CUSTOM_5_1_2">
    <p:spTree>
      <p:nvGrpSpPr>
        <p:cNvPr id="1" name="Shape 1317"/>
        <p:cNvGrpSpPr/>
        <p:nvPr/>
      </p:nvGrpSpPr>
      <p:grpSpPr>
        <a:xfrm>
          <a:off x="0" y="0"/>
          <a:ext cx="0" cy="0"/>
          <a:chOff x="0" y="0"/>
          <a:chExt cx="0" cy="0"/>
        </a:xfrm>
      </p:grpSpPr>
      <p:sp>
        <p:nvSpPr>
          <p:cNvPr id="1318" name="Google Shape;1318;p24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9" name="Google Shape;1319;p24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20" name="Google Shape;1320;p241"/>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21" name="Google Shape;1321;p241"/>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vider_03">
  <p:cSld name="CUSTOM_5_1_1_2">
    <p:spTree>
      <p:nvGrpSpPr>
        <p:cNvPr id="1" name="Shape 1322"/>
        <p:cNvGrpSpPr/>
        <p:nvPr/>
      </p:nvGrpSpPr>
      <p:grpSpPr>
        <a:xfrm>
          <a:off x="0" y="0"/>
          <a:ext cx="0" cy="0"/>
          <a:chOff x="0" y="0"/>
          <a:chExt cx="0" cy="0"/>
        </a:xfrm>
      </p:grpSpPr>
      <p:sp>
        <p:nvSpPr>
          <p:cNvPr id="1323" name="Google Shape;1323;p24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4" name="Google Shape;1324;p24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25" name="Google Shape;1325;p242"/>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26" name="Google Shape;1326;p242"/>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ivider_04">
  <p:cSld name="CUSTOM_5_1_1_1_2">
    <p:spTree>
      <p:nvGrpSpPr>
        <p:cNvPr id="1" name="Shape 1327"/>
        <p:cNvGrpSpPr/>
        <p:nvPr/>
      </p:nvGrpSpPr>
      <p:grpSpPr>
        <a:xfrm>
          <a:off x="0" y="0"/>
          <a:ext cx="0" cy="0"/>
          <a:chOff x="0" y="0"/>
          <a:chExt cx="0" cy="0"/>
        </a:xfrm>
      </p:grpSpPr>
      <p:sp>
        <p:nvSpPr>
          <p:cNvPr id="1328" name="Google Shape;1328;p24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9" name="Google Shape;1329;p24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30" name="Google Shape;1330;p243"/>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31" name="Google Shape;1331;p243"/>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ivider_05">
  <p:cSld name="CUSTOM_5_1_1_1_1_2">
    <p:spTree>
      <p:nvGrpSpPr>
        <p:cNvPr id="1" name="Shape 1332"/>
        <p:cNvGrpSpPr/>
        <p:nvPr/>
      </p:nvGrpSpPr>
      <p:grpSpPr>
        <a:xfrm>
          <a:off x="0" y="0"/>
          <a:ext cx="0" cy="0"/>
          <a:chOff x="0" y="0"/>
          <a:chExt cx="0" cy="0"/>
        </a:xfrm>
      </p:grpSpPr>
      <p:sp>
        <p:nvSpPr>
          <p:cNvPr id="1333" name="Google Shape;1333;p24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4" name="Google Shape;1334;p24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35" name="Google Shape;1335;p244"/>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36" name="Google Shape;1336;p244"/>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ivider_06">
  <p:cSld name="CUSTOM_5_1_1_1_1_1_1">
    <p:spTree>
      <p:nvGrpSpPr>
        <p:cNvPr id="1" name="Shape 1337"/>
        <p:cNvGrpSpPr/>
        <p:nvPr/>
      </p:nvGrpSpPr>
      <p:grpSpPr>
        <a:xfrm>
          <a:off x="0" y="0"/>
          <a:ext cx="0" cy="0"/>
          <a:chOff x="0" y="0"/>
          <a:chExt cx="0" cy="0"/>
        </a:xfrm>
      </p:grpSpPr>
      <p:sp>
        <p:nvSpPr>
          <p:cNvPr id="1338" name="Google Shape;1338;p24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9" name="Google Shape;1339;p245"/>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340" name="Google Shape;1340;p245"/>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41" name="Google Shape;1341;p245"/>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Navigation_01">
  <p:cSld name="TITLE_1_1_1_1_1_1_1_1_1_1_1_1_1">
    <p:spTree>
      <p:nvGrpSpPr>
        <p:cNvPr id="1" name="Shape 1342"/>
        <p:cNvGrpSpPr/>
        <p:nvPr/>
      </p:nvGrpSpPr>
      <p:grpSpPr>
        <a:xfrm>
          <a:off x="0" y="0"/>
          <a:ext cx="0" cy="0"/>
          <a:chOff x="0" y="0"/>
          <a:chExt cx="0" cy="0"/>
        </a:xfrm>
      </p:grpSpPr>
      <p:sp>
        <p:nvSpPr>
          <p:cNvPr id="1343" name="Google Shape;1343;p246"/>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246"/>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45" name="Google Shape;1345;p24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46" name="Google Shape;1346;p24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47" name="Google Shape;1347;p24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166"/>
        <p:cNvGrpSpPr/>
        <p:nvPr/>
      </p:nvGrpSpPr>
      <p:grpSpPr>
        <a:xfrm>
          <a:off x="0" y="0"/>
          <a:ext cx="0" cy="0"/>
          <a:chOff x="0" y="0"/>
          <a:chExt cx="0" cy="0"/>
        </a:xfrm>
      </p:grpSpPr>
      <p:sp>
        <p:nvSpPr>
          <p:cNvPr id="167" name="Google Shape;167;p2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69" name="Google Shape;169;p2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0" name="Google Shape;170;p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1" name="Google Shape;171;p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Navigation_02">
  <p:cSld name="TITLE_1_1_1_1_1_1_1_1_1_1_1_1_1_1_1_2">
    <p:spTree>
      <p:nvGrpSpPr>
        <p:cNvPr id="1" name="Shape 1348"/>
        <p:cNvGrpSpPr/>
        <p:nvPr/>
      </p:nvGrpSpPr>
      <p:grpSpPr>
        <a:xfrm>
          <a:off x="0" y="0"/>
          <a:ext cx="0" cy="0"/>
          <a:chOff x="0" y="0"/>
          <a:chExt cx="0" cy="0"/>
        </a:xfrm>
      </p:grpSpPr>
      <p:sp>
        <p:nvSpPr>
          <p:cNvPr id="1349" name="Google Shape;1349;p247"/>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247"/>
          <p:cNvSpPr txBox="1">
            <a:spLocks noGrp="1"/>
          </p:cNvSpPr>
          <p:nvPr>
            <p:ph type="subTitle" idx="1"/>
          </p:nvPr>
        </p:nvSpPr>
        <p:spPr>
          <a:xfrm>
            <a:off x="2404450" y="89800"/>
            <a:ext cx="6627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51" name="Google Shape;1351;p247"/>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52" name="Google Shape;1352;p24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53" name="Google Shape;1353;p24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Navigation_03">
  <p:cSld name="TITLE_1_1_1_1_1_1_1_1_1_1_1_1_1_1_1_1_1_2">
    <p:spTree>
      <p:nvGrpSpPr>
        <p:cNvPr id="1" name="Shape 1354"/>
        <p:cNvGrpSpPr/>
        <p:nvPr/>
      </p:nvGrpSpPr>
      <p:grpSpPr>
        <a:xfrm>
          <a:off x="0" y="0"/>
          <a:ext cx="0" cy="0"/>
          <a:chOff x="0" y="0"/>
          <a:chExt cx="0" cy="0"/>
        </a:xfrm>
      </p:grpSpPr>
      <p:sp>
        <p:nvSpPr>
          <p:cNvPr id="1355" name="Google Shape;1355;p248"/>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248"/>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57" name="Google Shape;1357;p24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58" name="Google Shape;1358;p24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59" name="Google Shape;1359;p24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Navigation_04">
  <p:cSld name="TITLE_1_1_1_1_1_1_1_1_1_1_1_1_1_1">
    <p:spTree>
      <p:nvGrpSpPr>
        <p:cNvPr id="1" name="Shape 1360"/>
        <p:cNvGrpSpPr/>
        <p:nvPr/>
      </p:nvGrpSpPr>
      <p:grpSpPr>
        <a:xfrm>
          <a:off x="0" y="0"/>
          <a:ext cx="0" cy="0"/>
          <a:chOff x="0" y="0"/>
          <a:chExt cx="0" cy="0"/>
        </a:xfrm>
      </p:grpSpPr>
      <p:sp>
        <p:nvSpPr>
          <p:cNvPr id="1361" name="Google Shape;1361;p24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249"/>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63" name="Google Shape;1363;p24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64" name="Google Shape;1364;p24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65" name="Google Shape;1365;p24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Navigation_05">
  <p:cSld name="TITLE_1_1_1_1_1_1_1_1_1_1_1_1_1_1_1_1">
    <p:spTree>
      <p:nvGrpSpPr>
        <p:cNvPr id="1" name="Shape 1366"/>
        <p:cNvGrpSpPr/>
        <p:nvPr/>
      </p:nvGrpSpPr>
      <p:grpSpPr>
        <a:xfrm>
          <a:off x="0" y="0"/>
          <a:ext cx="0" cy="0"/>
          <a:chOff x="0" y="0"/>
          <a:chExt cx="0" cy="0"/>
        </a:xfrm>
      </p:grpSpPr>
      <p:sp>
        <p:nvSpPr>
          <p:cNvPr id="1367" name="Google Shape;1367;p250"/>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250"/>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69" name="Google Shape;1369;p25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70" name="Google Shape;1370;p25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1" name="Google Shape;1371;p25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Navigation_06">
  <p:cSld name="TITLE_1_1_1_1_1_1_1_1_1_1_1_1_1_1_1_1_1_1">
    <p:spTree>
      <p:nvGrpSpPr>
        <p:cNvPr id="1" name="Shape 1372"/>
        <p:cNvGrpSpPr/>
        <p:nvPr/>
      </p:nvGrpSpPr>
      <p:grpSpPr>
        <a:xfrm>
          <a:off x="0" y="0"/>
          <a:ext cx="0" cy="0"/>
          <a:chOff x="0" y="0"/>
          <a:chExt cx="0" cy="0"/>
        </a:xfrm>
      </p:grpSpPr>
      <p:sp>
        <p:nvSpPr>
          <p:cNvPr id="1373" name="Google Shape;1373;p251"/>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251"/>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5" name="Google Shape;1375;p25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6" name="Google Shape;1376;p25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77" name="Google Shape;1377;p251"/>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
    <p:spTree>
      <p:nvGrpSpPr>
        <p:cNvPr id="1" name="Shape 1378"/>
        <p:cNvGrpSpPr/>
        <p:nvPr/>
      </p:nvGrpSpPr>
      <p:grpSpPr>
        <a:xfrm>
          <a:off x="0" y="0"/>
          <a:ext cx="0" cy="0"/>
          <a:chOff x="0" y="0"/>
          <a:chExt cx="0" cy="0"/>
        </a:xfrm>
      </p:grpSpPr>
      <p:sp>
        <p:nvSpPr>
          <p:cNvPr id="1379" name="Google Shape;1379;p252"/>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252"/>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81" name="Google Shape;1381;p25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82" name="Google Shape;1382;p252"/>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83" name="Google Shape;1383;p252"/>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ullet_02">
  <p:cSld name="TITLE_1_1_1_1_1_1_1_1_1_1_1_1_1_1_1_1_1_1_1_1_1_1_2">
    <p:spTree>
      <p:nvGrpSpPr>
        <p:cNvPr id="1" name="Shape 1384"/>
        <p:cNvGrpSpPr/>
        <p:nvPr/>
      </p:nvGrpSpPr>
      <p:grpSpPr>
        <a:xfrm>
          <a:off x="0" y="0"/>
          <a:ext cx="0" cy="0"/>
          <a:chOff x="0" y="0"/>
          <a:chExt cx="0" cy="0"/>
        </a:xfrm>
      </p:grpSpPr>
      <p:sp>
        <p:nvSpPr>
          <p:cNvPr id="1385" name="Google Shape;1385;p253"/>
          <p:cNvSpPr/>
          <p:nvPr/>
        </p:nvSpPr>
        <p:spPr>
          <a:xfrm>
            <a:off x="0" y="0"/>
            <a:ext cx="45708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253"/>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87" name="Google Shape;1387;p25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88" name="Google Shape;1388;p253"/>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89" name="Google Shape;1389;p253"/>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ullet_03">
  <p:cSld name="TITLE_1_1_1_1_1_1_1_1_1_1_1_1_1_1_1_1_1_1_1_1_1_1_1">
    <p:spTree>
      <p:nvGrpSpPr>
        <p:cNvPr id="1" name="Shape 1390"/>
        <p:cNvGrpSpPr/>
        <p:nvPr/>
      </p:nvGrpSpPr>
      <p:grpSpPr>
        <a:xfrm>
          <a:off x="0" y="0"/>
          <a:ext cx="0" cy="0"/>
          <a:chOff x="0" y="0"/>
          <a:chExt cx="0" cy="0"/>
        </a:xfrm>
      </p:grpSpPr>
      <p:sp>
        <p:nvSpPr>
          <p:cNvPr id="1391" name="Google Shape;1391;p254"/>
          <p:cNvSpPr/>
          <p:nvPr/>
        </p:nvSpPr>
        <p:spPr>
          <a:xfrm>
            <a:off x="0" y="0"/>
            <a:ext cx="45708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254"/>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93" name="Google Shape;1393;p25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94" name="Google Shape;1394;p254"/>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95" name="Google Shape;1395;p254"/>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ullet_04">
  <p:cSld name="TITLE_1_1_1_1_1_1_1_1_1_1_1_1_1_1_1_1_1_1_1_1_1_1_1_1">
    <p:spTree>
      <p:nvGrpSpPr>
        <p:cNvPr id="1" name="Shape 1396"/>
        <p:cNvGrpSpPr/>
        <p:nvPr/>
      </p:nvGrpSpPr>
      <p:grpSpPr>
        <a:xfrm>
          <a:off x="0" y="0"/>
          <a:ext cx="0" cy="0"/>
          <a:chOff x="0" y="0"/>
          <a:chExt cx="0" cy="0"/>
        </a:xfrm>
      </p:grpSpPr>
      <p:sp>
        <p:nvSpPr>
          <p:cNvPr id="1397" name="Google Shape;1397;p255"/>
          <p:cNvSpPr/>
          <p:nvPr/>
        </p:nvSpPr>
        <p:spPr>
          <a:xfrm>
            <a:off x="0" y="0"/>
            <a:ext cx="45708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255"/>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99" name="Google Shape;1399;p25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00" name="Google Shape;1400;p255"/>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401" name="Google Shape;1401;p255"/>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ullet_05">
  <p:cSld name="TITLE_1_1_1_1_1_1_1_1_1_1_1_1_1_1_1_1_1_1_1_1_1_1_1_1_1">
    <p:spTree>
      <p:nvGrpSpPr>
        <p:cNvPr id="1" name="Shape 1402"/>
        <p:cNvGrpSpPr/>
        <p:nvPr/>
      </p:nvGrpSpPr>
      <p:grpSpPr>
        <a:xfrm>
          <a:off x="0" y="0"/>
          <a:ext cx="0" cy="0"/>
          <a:chOff x="0" y="0"/>
          <a:chExt cx="0" cy="0"/>
        </a:xfrm>
      </p:grpSpPr>
      <p:sp>
        <p:nvSpPr>
          <p:cNvPr id="1403" name="Google Shape;1403;p256"/>
          <p:cNvSpPr/>
          <p:nvPr/>
        </p:nvSpPr>
        <p:spPr>
          <a:xfrm>
            <a:off x="0" y="0"/>
            <a:ext cx="45708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256"/>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405" name="Google Shape;1405;p25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06" name="Google Shape;1406;p256"/>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407" name="Google Shape;1407;p256"/>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72"/>
        <p:cNvGrpSpPr/>
        <p:nvPr/>
      </p:nvGrpSpPr>
      <p:grpSpPr>
        <a:xfrm>
          <a:off x="0" y="0"/>
          <a:ext cx="0" cy="0"/>
          <a:chOff x="0" y="0"/>
          <a:chExt cx="0" cy="0"/>
        </a:xfrm>
      </p:grpSpPr>
      <p:sp>
        <p:nvSpPr>
          <p:cNvPr id="173" name="Google Shape;173;p30"/>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75" name="Google Shape;175;p3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6" name="Google Shape;176;p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7" name="Google Shape;177;p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ullet_05 1">
  <p:cSld name="TITLE_1_1_1_1_1_1_1_1_1_1_1_1_1_1_1_1_1_1_1_1_1_1_1_1_1_1">
    <p:spTree>
      <p:nvGrpSpPr>
        <p:cNvPr id="1" name="Shape 1408"/>
        <p:cNvGrpSpPr/>
        <p:nvPr/>
      </p:nvGrpSpPr>
      <p:grpSpPr>
        <a:xfrm>
          <a:off x="0" y="0"/>
          <a:ext cx="0" cy="0"/>
          <a:chOff x="0" y="0"/>
          <a:chExt cx="0" cy="0"/>
        </a:xfrm>
      </p:grpSpPr>
      <p:sp>
        <p:nvSpPr>
          <p:cNvPr id="1409" name="Google Shape;1409;p257"/>
          <p:cNvSpPr/>
          <p:nvPr/>
        </p:nvSpPr>
        <p:spPr>
          <a:xfrm>
            <a:off x="0" y="0"/>
            <a:ext cx="45708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257"/>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11" name="Google Shape;1411;p257"/>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
        <p:nvSpPr>
          <p:cNvPr id="1412" name="Google Shape;1412;p257"/>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13" name="Google Shape;1413;p25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Intro_01_Purpose">
  <p:cSld name="CUSTOM_8">
    <p:spTree>
      <p:nvGrpSpPr>
        <p:cNvPr id="1" name="Shape 1414"/>
        <p:cNvGrpSpPr/>
        <p:nvPr/>
      </p:nvGrpSpPr>
      <p:grpSpPr>
        <a:xfrm>
          <a:off x="0" y="0"/>
          <a:ext cx="0" cy="0"/>
          <a:chOff x="0" y="0"/>
          <a:chExt cx="0" cy="0"/>
        </a:xfrm>
      </p:grpSpPr>
      <p:pic>
        <p:nvPicPr>
          <p:cNvPr id="1415" name="Google Shape;1415;p258"/>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1416" name="Google Shape;1416;p258"/>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258"/>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200" b="1" i="0" u="none" strike="noStrike" cap="none">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18" name="Google Shape;1418;p25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purpose</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19" name="Google Shape;1419;p258"/>
          <p:cNvPicPr preferRelativeResize="0"/>
          <p:nvPr/>
        </p:nvPicPr>
        <p:blipFill rotWithShape="1">
          <a:blip r:embed="rId3">
            <a:alphaModFix/>
          </a:blip>
          <a:srcRect/>
          <a:stretch/>
        </p:blipFill>
        <p:spPr>
          <a:xfrm>
            <a:off x="205425" y="4816019"/>
            <a:ext cx="595602" cy="162631"/>
          </a:xfrm>
          <a:prstGeom prst="rect">
            <a:avLst/>
          </a:prstGeom>
          <a:noFill/>
          <a:ln>
            <a:noFill/>
          </a:ln>
        </p:spPr>
      </p:pic>
      <p:sp>
        <p:nvSpPr>
          <p:cNvPr id="1420" name="Google Shape;1420;p258"/>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2100"/>
              </a:spcAft>
              <a:buClr>
                <a:srgbClr val="000000"/>
              </a:buClr>
              <a:buSzPts val="3200"/>
              <a:buFont typeface="Arial"/>
              <a:buNone/>
            </a:pPr>
            <a:r>
              <a:rPr lang="en-GB" sz="3200" b="0" i="0" u="none" strike="noStrike" cap="none">
                <a:solidFill>
                  <a:srgbClr val="FFFFFF"/>
                </a:solidFill>
                <a:latin typeface="Century Gothic"/>
                <a:ea typeface="Century Gothic"/>
                <a:cs typeface="Century Gothic"/>
                <a:sym typeface="Century Gothic"/>
              </a:rPr>
              <a:t>We bring bold ideas to life to change the world for good.</a:t>
            </a:r>
            <a:endParaRPr sz="32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Intro_02_FieldsOfWork">
  <p:cSld name="CUSTOM_8_1">
    <p:spTree>
      <p:nvGrpSpPr>
        <p:cNvPr id="1" name="Shape 1421"/>
        <p:cNvGrpSpPr/>
        <p:nvPr/>
      </p:nvGrpSpPr>
      <p:grpSpPr>
        <a:xfrm>
          <a:off x="0" y="0"/>
          <a:ext cx="0" cy="0"/>
          <a:chOff x="0" y="0"/>
          <a:chExt cx="0" cy="0"/>
        </a:xfrm>
      </p:grpSpPr>
      <p:sp>
        <p:nvSpPr>
          <p:cNvPr id="1422" name="Google Shape;1422;p259"/>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3" name="Google Shape;1423;p25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24" name="Google Shape;1424;p259"/>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i="0" u="none" strike="noStrike" cap="none">
              <a:solidFill>
                <a:srgbClr val="FFFFFF"/>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25" name="Google Shape;1425;p25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fields of work</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26" name="Google Shape;1426;p259"/>
          <p:cNvPicPr preferRelativeResize="0"/>
          <p:nvPr/>
        </p:nvPicPr>
        <p:blipFill rotWithShape="1">
          <a:blip r:embed="rId3">
            <a:alphaModFix/>
          </a:blip>
          <a:srcRect l="33038"/>
          <a:stretch/>
        </p:blipFill>
        <p:spPr>
          <a:xfrm>
            <a:off x="3343201" y="0"/>
            <a:ext cx="5800802" cy="5143498"/>
          </a:xfrm>
          <a:prstGeom prst="rect">
            <a:avLst/>
          </a:prstGeom>
          <a:noFill/>
          <a:ln>
            <a:noFill/>
          </a:ln>
        </p:spPr>
      </p:pic>
      <p:sp>
        <p:nvSpPr>
          <p:cNvPr id="1427" name="Google Shape;1427;p259"/>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Nesta investee </a:t>
            </a:r>
            <a:r>
              <a:rPr lang="en-GB" sz="800" b="0" i="1" u="none" strike="noStrike" cap="none">
                <a:solidFill>
                  <a:srgbClr val="FFFFFF"/>
                </a:solidFill>
                <a:latin typeface="Century Gothic"/>
                <a:ea typeface="Century Gothic"/>
                <a:cs typeface="Century Gothic"/>
                <a:sym typeface="Century Gothic"/>
              </a:rPr>
              <a:t>Oomph! Wellness</a:t>
            </a:r>
            <a:r>
              <a:rPr lang="en-GB" sz="800" b="0" i="0" u="none" strike="noStrike" cap="none">
                <a:solidFill>
                  <a:srgbClr val="FFFFFF"/>
                </a:solidFill>
                <a:latin typeface="Century Gothic"/>
                <a:ea typeface="Century Gothic"/>
                <a:cs typeface="Century Gothic"/>
                <a:sym typeface="Century Gothic"/>
              </a:rPr>
              <a:t> delivering an exercise class</a:t>
            </a:r>
            <a:br>
              <a:rPr lang="en-GB" sz="800" b="0" i="0" u="none" strike="noStrike" cap="none">
                <a:solidFill>
                  <a:srgbClr val="FFFFFF"/>
                </a:solidFill>
                <a:latin typeface="Century Gothic"/>
                <a:ea typeface="Century Gothic"/>
                <a:cs typeface="Century Gothic"/>
                <a:sym typeface="Century Gothic"/>
              </a:rPr>
            </a:b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28" name="Google Shape;1428;p259"/>
          <p:cNvPicPr preferRelativeResize="0"/>
          <p:nvPr/>
        </p:nvPicPr>
        <p:blipFill rotWithShape="1">
          <a:blip r:embed="rId4">
            <a:alphaModFix/>
          </a:blip>
          <a:srcRect/>
          <a:stretch/>
        </p:blipFill>
        <p:spPr>
          <a:xfrm>
            <a:off x="732352" y="2678925"/>
            <a:ext cx="1850600" cy="1826451"/>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Intro_03_Methods">
  <p:cSld name="CUSTOM_8_1_1">
    <p:spTree>
      <p:nvGrpSpPr>
        <p:cNvPr id="1" name="Shape 1429"/>
        <p:cNvGrpSpPr/>
        <p:nvPr/>
      </p:nvGrpSpPr>
      <p:grpSpPr>
        <a:xfrm>
          <a:off x="0" y="0"/>
          <a:ext cx="0" cy="0"/>
          <a:chOff x="0" y="0"/>
          <a:chExt cx="0" cy="0"/>
        </a:xfrm>
      </p:grpSpPr>
      <p:sp>
        <p:nvSpPr>
          <p:cNvPr id="1430" name="Google Shape;1430;p260"/>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1" name="Google Shape;1431;p26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32" name="Google Shape;1432;p260"/>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Century Gothic"/>
                <a:ea typeface="Century Gothic"/>
                <a:cs typeface="Century Gothic"/>
                <a:sym typeface="Century Gothic"/>
              </a:rPr>
              <a:t>We tackle challenges through our unique combination of expertise, skills and funding. </a:t>
            </a:r>
            <a:endParaRPr sz="1500" b="1"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2100"/>
              </a:spcBef>
              <a:spcAft>
                <a:spcPts val="0"/>
              </a:spcAft>
              <a:buClr>
                <a:schemeClr val="dk1"/>
              </a:buClr>
              <a:buSzPts val="1100"/>
              <a:buFont typeface="Arial"/>
              <a:buNone/>
            </a:pPr>
            <a:r>
              <a:rPr lang="en-GB" sz="1200" b="0" i="0" u="none" strike="noStrike" cap="none">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b="0" i="0" u="none" strike="noStrike" cap="none">
              <a:solidFill>
                <a:srgbClr val="FFFFFF"/>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33" name="Google Shape;1433;p26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fields of work</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34" name="Google Shape;1434;p260"/>
          <p:cNvPicPr preferRelativeResize="0"/>
          <p:nvPr/>
        </p:nvPicPr>
        <p:blipFill rotWithShape="1">
          <a:blip r:embed="rId3">
            <a:alphaModFix/>
          </a:blip>
          <a:srcRect l="8212" t="10079" r="34559"/>
          <a:stretch/>
        </p:blipFill>
        <p:spPr>
          <a:xfrm>
            <a:off x="3343200" y="0"/>
            <a:ext cx="5852324" cy="517247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Intro_04_Methods">
  <p:cSld name="CUSTOM_8_1_1_1_1">
    <p:spTree>
      <p:nvGrpSpPr>
        <p:cNvPr id="1" name="Shape 1435"/>
        <p:cNvGrpSpPr/>
        <p:nvPr/>
      </p:nvGrpSpPr>
      <p:grpSpPr>
        <a:xfrm>
          <a:off x="0" y="0"/>
          <a:ext cx="0" cy="0"/>
          <a:chOff x="0" y="0"/>
          <a:chExt cx="0" cy="0"/>
        </a:xfrm>
      </p:grpSpPr>
      <p:pic>
        <p:nvPicPr>
          <p:cNvPr id="1436" name="Google Shape;1436;p261"/>
          <p:cNvPicPr preferRelativeResize="0"/>
          <p:nvPr/>
        </p:nvPicPr>
        <p:blipFill rotWithShape="1">
          <a:blip r:embed="rId2">
            <a:alphaModFix/>
          </a:blip>
          <a:srcRect/>
          <a:stretch/>
        </p:blipFill>
        <p:spPr>
          <a:xfrm>
            <a:off x="0" y="0"/>
            <a:ext cx="9144001" cy="5144553"/>
          </a:xfrm>
          <a:prstGeom prst="rect">
            <a:avLst/>
          </a:prstGeom>
          <a:noFill/>
          <a:ln>
            <a:noFill/>
          </a:ln>
        </p:spPr>
      </p:pic>
      <p:sp>
        <p:nvSpPr>
          <p:cNvPr id="1437" name="Google Shape;1437;p26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innovation methods</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pic>
        <p:nvPicPr>
          <p:cNvPr id="1438" name="Google Shape;1438;p261"/>
          <p:cNvPicPr preferRelativeResize="0"/>
          <p:nvPr/>
        </p:nvPicPr>
        <p:blipFill rotWithShape="1">
          <a:blip r:embed="rId3">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Intro_05_History">
  <p:cSld name="CUSTOM_8_1_1_1_1_1">
    <p:spTree>
      <p:nvGrpSpPr>
        <p:cNvPr id="1" name="Shape 1439"/>
        <p:cNvGrpSpPr/>
        <p:nvPr/>
      </p:nvGrpSpPr>
      <p:grpSpPr>
        <a:xfrm>
          <a:off x="0" y="0"/>
          <a:ext cx="0" cy="0"/>
          <a:chOff x="0" y="0"/>
          <a:chExt cx="0" cy="0"/>
        </a:xfrm>
      </p:grpSpPr>
      <p:pic>
        <p:nvPicPr>
          <p:cNvPr id="1440" name="Google Shape;1440;p262"/>
          <p:cNvPicPr preferRelativeResize="0"/>
          <p:nvPr/>
        </p:nvPicPr>
        <p:blipFill rotWithShape="1">
          <a:blip r:embed="rId2">
            <a:alphaModFix/>
          </a:blip>
          <a:srcRect/>
          <a:stretch/>
        </p:blipFill>
        <p:spPr>
          <a:xfrm>
            <a:off x="-2" y="0"/>
            <a:ext cx="9144003" cy="5142224"/>
          </a:xfrm>
          <a:prstGeom prst="rect">
            <a:avLst/>
          </a:prstGeom>
          <a:noFill/>
          <a:ln>
            <a:noFill/>
          </a:ln>
        </p:spPr>
      </p:pic>
      <p:sp>
        <p:nvSpPr>
          <p:cNvPr id="1441" name="Google Shape;1441;p262"/>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000000"/>
                </a:solidFill>
                <a:latin typeface="Century Gothic"/>
                <a:ea typeface="Century Gothic"/>
                <a:cs typeface="Century Gothic"/>
                <a:sym typeface="Century Gothic"/>
              </a:rPr>
              <a:t>About Nesta |Our history</a:t>
            </a:r>
            <a:endParaRPr sz="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pic>
        <p:nvPicPr>
          <p:cNvPr id="1442" name="Google Shape;1442;p262"/>
          <p:cNvPicPr preferRelativeResize="0"/>
          <p:nvPr/>
        </p:nvPicPr>
        <p:blipFill rotWithShape="1">
          <a:blip r:embed="rId3">
            <a:alphaModFix/>
          </a:blip>
          <a:srcRect/>
          <a:stretch/>
        </p:blipFill>
        <p:spPr>
          <a:xfrm>
            <a:off x="217050" y="4813975"/>
            <a:ext cx="595602" cy="160325"/>
          </a:xfrm>
          <a:prstGeom prst="rect">
            <a:avLst/>
          </a:prstGeom>
          <a:noFill/>
          <a:ln>
            <a:noFill/>
          </a:ln>
        </p:spPr>
      </p:pic>
      <p:sp>
        <p:nvSpPr>
          <p:cNvPr id="1443" name="Google Shape;1443;p262"/>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rgbClr val="231F20"/>
                </a:solidFill>
                <a:latin typeface="Century Gothic"/>
                <a:ea typeface="Century Gothic"/>
                <a:cs typeface="Century Gothic"/>
                <a:sym typeface="Century Gothic"/>
              </a:rPr>
              <a:t>Formerly NESTA, National Endowment for Science, Technology and the Arts</a:t>
            </a:r>
            <a:r>
              <a:rPr lang="en-GB" sz="1500" b="0" i="0" u="none" strike="noStrike" cap="none">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b="0" i="0" u="none" strike="noStrike" cap="none">
              <a:solidFill>
                <a:srgbClr val="231F20"/>
              </a:solidFill>
              <a:latin typeface="Century Gothic"/>
              <a:ea typeface="Century Gothic"/>
              <a:cs typeface="Century Gothic"/>
              <a:sym typeface="Century Gothic"/>
            </a:endParaRPr>
          </a:p>
          <a:p>
            <a:pPr marL="0" marR="0" lvl="0" indent="0" algn="l" rtl="0">
              <a:lnSpc>
                <a:spcPct val="115000"/>
              </a:lnSpc>
              <a:spcBef>
                <a:spcPts val="2100"/>
              </a:spcBef>
              <a:spcAft>
                <a:spcPts val="0"/>
              </a:spcAft>
              <a:buClr>
                <a:schemeClr val="dk1"/>
              </a:buClr>
              <a:buSzPts val="1100"/>
              <a:buFont typeface="Arial"/>
              <a:buNone/>
            </a:pPr>
            <a:endParaRPr sz="1400" b="0" i="0" u="none" strike="noStrike" cap="none">
              <a:solidFill>
                <a:srgbClr val="231F20"/>
              </a:solidFill>
              <a:latin typeface="Century Gothic"/>
              <a:ea typeface="Century Gothic"/>
              <a:cs typeface="Century Gothic"/>
              <a:sym typeface="Century Gothic"/>
            </a:endParaRPr>
          </a:p>
          <a:p>
            <a:pPr marL="0" marR="0" lvl="0" indent="0" algn="l" rtl="0">
              <a:lnSpc>
                <a:spcPct val="140000"/>
              </a:lnSpc>
              <a:spcBef>
                <a:spcPts val="0"/>
              </a:spcBef>
              <a:spcAft>
                <a:spcPts val="0"/>
              </a:spcAft>
              <a:buClr>
                <a:srgbClr val="000000"/>
              </a:buClr>
              <a:buSzPts val="1800"/>
              <a:buFont typeface="Arial"/>
              <a:buNone/>
            </a:pPr>
            <a:endParaRPr sz="1800" b="1" i="0" u="none" strike="noStrike" cap="none">
              <a:solidFill>
                <a:srgbClr val="231F20"/>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231F2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Intro_06_Reach">
  <p:cSld name="CUSTOM_8_1_1_1_1_1_1">
    <p:spTree>
      <p:nvGrpSpPr>
        <p:cNvPr id="1" name="Shape 1444"/>
        <p:cNvGrpSpPr/>
        <p:nvPr/>
      </p:nvGrpSpPr>
      <p:grpSpPr>
        <a:xfrm>
          <a:off x="0" y="0"/>
          <a:ext cx="0" cy="0"/>
          <a:chOff x="0" y="0"/>
          <a:chExt cx="0" cy="0"/>
        </a:xfrm>
      </p:grpSpPr>
      <p:pic>
        <p:nvPicPr>
          <p:cNvPr id="1445" name="Google Shape;1445;p263"/>
          <p:cNvPicPr preferRelativeResize="0"/>
          <p:nvPr/>
        </p:nvPicPr>
        <p:blipFill rotWithShape="1">
          <a:blip r:embed="rId2">
            <a:alphaModFix/>
          </a:blip>
          <a:srcRect/>
          <a:stretch/>
        </p:blipFill>
        <p:spPr>
          <a:xfrm>
            <a:off x="0" y="0"/>
            <a:ext cx="9144003" cy="5143981"/>
          </a:xfrm>
          <a:prstGeom prst="rect">
            <a:avLst/>
          </a:prstGeom>
          <a:noFill/>
          <a:ln>
            <a:noFill/>
          </a:ln>
        </p:spPr>
      </p:pic>
      <p:sp>
        <p:nvSpPr>
          <p:cNvPr id="1446" name="Google Shape;1446;p263"/>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000000"/>
                </a:solidFill>
                <a:latin typeface="Century Gothic"/>
                <a:ea typeface="Century Gothic"/>
                <a:cs typeface="Century Gothic"/>
                <a:sym typeface="Century Gothic"/>
              </a:rPr>
              <a:t>About Nesta |Our international reach</a:t>
            </a:r>
            <a:endParaRPr sz="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Intro_07_Video">
  <p:cSld name="CUSTOM_8_1_1_1_1_1_1_1">
    <p:spTree>
      <p:nvGrpSpPr>
        <p:cNvPr id="1" name="Shape 1447"/>
        <p:cNvGrpSpPr/>
        <p:nvPr/>
      </p:nvGrpSpPr>
      <p:grpSpPr>
        <a:xfrm>
          <a:off x="0" y="0"/>
          <a:ext cx="0" cy="0"/>
          <a:chOff x="0" y="0"/>
          <a:chExt cx="0" cy="0"/>
        </a:xfrm>
      </p:grpSpPr>
      <p:pic>
        <p:nvPicPr>
          <p:cNvPr id="1448" name="Google Shape;1448;p264" descr="Nesta is a global innovation foundation. But what does that mean?  Watch this to find out more about what Nesta does and why in 100 seconds https://www.nesta.org.uk/&#10;&#10;Follow Nesta on Twitter: https://twitter.com/nesta_uk&#10;Like Nesta on Facebook: https://www.facebook.com/nesta.uk&#10;Follow Nesta on Instagram: https://www.instagram.com/nesta_uk&#10;&#10;The video contains footage of some of the innovators-for-good we are proud to have supported:  &#10;&#10;Oomph! - An award-winning social enterprise (and Nesta investee) that helps the wellbeing of more than 530,000 older and vulnerable adults - through, for example, imaginative ‘chairobics’ exercise classes&#10;&#10;Bristol Museums, Galleries and Archives  - our £7 million Digital R&amp;D Fund for the Arts supported the development of the Hidden Museum app.  The app uses digital iBeacon technology to aid interaction with the Bristol museum displays and hidden treasures - making family visits more fun &#10;&#10;Coastal Parks and Garden Foundation, Bournemouth - our Rethinking Parks programme tested new approaches to raising income or reducing costs for public parks.  Bournemouth Borough Council created an independent local parks charity to raise donations directly from the public - allowing park users to give to the green spaces they love, and funding improvements that might not otherwise occur&#10;&#10;CoderDojo Scotland - supported by our Digital Makers Fund, CoderDojo Scotland is part of a global network that provides free coding clubs for young people. The initiative, run by volunteers and mentors, is encouraging the next generation to become active creators, rather than passive consumers, of technology." title="Introduction to Nesta">
            <a:hlinkClick r:id="rId2"/>
          </p:cNvPr>
          <p:cNvPicPr preferRelativeResize="0"/>
          <p:nvPr/>
        </p:nvPicPr>
        <p:blipFill rotWithShape="1">
          <a:blip r:embed="rId3">
            <a:alphaModFix/>
          </a:blip>
          <a:srcRect/>
          <a:stretch/>
        </p:blipFill>
        <p:spPr>
          <a:xfrm>
            <a:off x="0" y="-857250"/>
            <a:ext cx="9144000" cy="6858000"/>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5"/>
        <p:cNvGrpSpPr/>
        <p:nvPr/>
      </p:nvGrpSpPr>
      <p:grpSpPr>
        <a:xfrm>
          <a:off x="0" y="0"/>
          <a:ext cx="0" cy="0"/>
          <a:chOff x="0" y="0"/>
          <a:chExt cx="0" cy="0"/>
        </a:xfrm>
      </p:grpSpPr>
      <p:sp>
        <p:nvSpPr>
          <p:cNvPr id="1456" name="Google Shape;1456;p26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7" name="Google Shape;1457;p26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458" name="Google Shape;1458;p26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9" name="Google Shape;1459;p26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0" name="Google Shape;1460;p26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7"/>
        <p:cNvGrpSpPr/>
        <p:nvPr/>
      </p:nvGrpSpPr>
      <p:grpSpPr>
        <a:xfrm>
          <a:off x="0" y="0"/>
          <a:ext cx="0" cy="0"/>
          <a:chOff x="0" y="0"/>
          <a:chExt cx="0" cy="0"/>
        </a:xfrm>
      </p:grpSpPr>
      <p:sp>
        <p:nvSpPr>
          <p:cNvPr id="1468" name="Google Shape;1468;p26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9" name="Google Shape;1469;p26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0" name="Google Shape;1470;p2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1" name="Google Shape;1471;p2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2" name="Google Shape;1472;p2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78"/>
        <p:cNvGrpSpPr/>
        <p:nvPr/>
      </p:nvGrpSpPr>
      <p:grpSpPr>
        <a:xfrm>
          <a:off x="0" y="0"/>
          <a:ext cx="0" cy="0"/>
          <a:chOff x="0" y="0"/>
          <a:chExt cx="0" cy="0"/>
        </a:xfrm>
      </p:grpSpPr>
      <p:sp>
        <p:nvSpPr>
          <p:cNvPr id="179" name="Google Shape;179;p31"/>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81" name="Google Shape;181;p3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82" name="Google Shape;182;p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3" name="Google Shape;183;p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73"/>
        <p:cNvGrpSpPr/>
        <p:nvPr/>
      </p:nvGrpSpPr>
      <p:grpSpPr>
        <a:xfrm>
          <a:off x="0" y="0"/>
          <a:ext cx="0" cy="0"/>
          <a:chOff x="0" y="0"/>
          <a:chExt cx="0" cy="0"/>
        </a:xfrm>
      </p:grpSpPr>
      <p:sp>
        <p:nvSpPr>
          <p:cNvPr id="1474" name="Google Shape;1474;p26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5" name="Google Shape;1475;p26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76" name="Google Shape;1476;p26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7" name="Google Shape;1477;p26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8" name="Google Shape;1478;p26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9"/>
        <p:cNvGrpSpPr/>
        <p:nvPr/>
      </p:nvGrpSpPr>
      <p:grpSpPr>
        <a:xfrm>
          <a:off x="0" y="0"/>
          <a:ext cx="0" cy="0"/>
          <a:chOff x="0" y="0"/>
          <a:chExt cx="0" cy="0"/>
        </a:xfrm>
      </p:grpSpPr>
      <p:sp>
        <p:nvSpPr>
          <p:cNvPr id="1480" name="Google Shape;1480;p27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1" name="Google Shape;1481;p27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482" name="Google Shape;1482;p27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3" name="Google Shape;1483;p27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4" name="Google Shape;1484;p27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85"/>
        <p:cNvGrpSpPr/>
        <p:nvPr/>
      </p:nvGrpSpPr>
      <p:grpSpPr>
        <a:xfrm>
          <a:off x="0" y="0"/>
          <a:ext cx="0" cy="0"/>
          <a:chOff x="0" y="0"/>
          <a:chExt cx="0" cy="0"/>
        </a:xfrm>
      </p:grpSpPr>
      <p:sp>
        <p:nvSpPr>
          <p:cNvPr id="1486" name="Google Shape;1486;p27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7" name="Google Shape;1487;p27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8" name="Google Shape;1488;p27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9" name="Google Shape;1489;p27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0" name="Google Shape;1490;p27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1" name="Google Shape;1491;p27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92"/>
        <p:cNvGrpSpPr/>
        <p:nvPr/>
      </p:nvGrpSpPr>
      <p:grpSpPr>
        <a:xfrm>
          <a:off x="0" y="0"/>
          <a:ext cx="0" cy="0"/>
          <a:chOff x="0" y="0"/>
          <a:chExt cx="0" cy="0"/>
        </a:xfrm>
      </p:grpSpPr>
      <p:sp>
        <p:nvSpPr>
          <p:cNvPr id="1493" name="Google Shape;1493;p27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4" name="Google Shape;1494;p27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95" name="Google Shape;1495;p27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6" name="Google Shape;1496;p27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97" name="Google Shape;1497;p27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8" name="Google Shape;1498;p27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9" name="Google Shape;1499;p27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0" name="Google Shape;1500;p27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1"/>
        <p:cNvGrpSpPr/>
        <p:nvPr/>
      </p:nvGrpSpPr>
      <p:grpSpPr>
        <a:xfrm>
          <a:off x="0" y="0"/>
          <a:ext cx="0" cy="0"/>
          <a:chOff x="0" y="0"/>
          <a:chExt cx="0" cy="0"/>
        </a:xfrm>
      </p:grpSpPr>
      <p:sp>
        <p:nvSpPr>
          <p:cNvPr id="1502" name="Google Shape;1502;p27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3" name="Google Shape;1503;p27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4" name="Google Shape;1504;p27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5" name="Google Shape;1505;p27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6"/>
        <p:cNvGrpSpPr/>
        <p:nvPr/>
      </p:nvGrpSpPr>
      <p:grpSpPr>
        <a:xfrm>
          <a:off x="0" y="0"/>
          <a:ext cx="0" cy="0"/>
          <a:chOff x="0" y="0"/>
          <a:chExt cx="0" cy="0"/>
        </a:xfrm>
      </p:grpSpPr>
      <p:sp>
        <p:nvSpPr>
          <p:cNvPr id="1507" name="Google Shape;1507;p2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8" name="Google Shape;1508;p2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9" name="Google Shape;1509;p2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0"/>
        <p:cNvGrpSpPr/>
        <p:nvPr/>
      </p:nvGrpSpPr>
      <p:grpSpPr>
        <a:xfrm>
          <a:off x="0" y="0"/>
          <a:ext cx="0" cy="0"/>
          <a:chOff x="0" y="0"/>
          <a:chExt cx="0" cy="0"/>
        </a:xfrm>
      </p:grpSpPr>
      <p:sp>
        <p:nvSpPr>
          <p:cNvPr id="1511" name="Google Shape;1511;p27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2" name="Google Shape;1512;p27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513" name="Google Shape;1513;p27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14" name="Google Shape;1514;p2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5" name="Google Shape;1515;p2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6" name="Google Shape;1516;p2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7"/>
        <p:cNvGrpSpPr/>
        <p:nvPr/>
      </p:nvGrpSpPr>
      <p:grpSpPr>
        <a:xfrm>
          <a:off x="0" y="0"/>
          <a:ext cx="0" cy="0"/>
          <a:chOff x="0" y="0"/>
          <a:chExt cx="0" cy="0"/>
        </a:xfrm>
      </p:grpSpPr>
      <p:sp>
        <p:nvSpPr>
          <p:cNvPr id="1518" name="Google Shape;1518;p27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9" name="Google Shape;1519;p27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20" name="Google Shape;1520;p27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21" name="Google Shape;1521;p2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2" name="Google Shape;1522;p2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3" name="Google Shape;1523;p2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4"/>
        <p:cNvGrpSpPr/>
        <p:nvPr/>
      </p:nvGrpSpPr>
      <p:grpSpPr>
        <a:xfrm>
          <a:off x="0" y="0"/>
          <a:ext cx="0" cy="0"/>
          <a:chOff x="0" y="0"/>
          <a:chExt cx="0" cy="0"/>
        </a:xfrm>
      </p:grpSpPr>
      <p:sp>
        <p:nvSpPr>
          <p:cNvPr id="1525" name="Google Shape;1525;p27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6" name="Google Shape;1526;p27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27" name="Google Shape;1527;p2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8" name="Google Shape;1528;p2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9" name="Google Shape;1529;p2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0"/>
        <p:cNvGrpSpPr/>
        <p:nvPr/>
      </p:nvGrpSpPr>
      <p:grpSpPr>
        <a:xfrm>
          <a:off x="0" y="0"/>
          <a:ext cx="0" cy="0"/>
          <a:chOff x="0" y="0"/>
          <a:chExt cx="0" cy="0"/>
        </a:xfrm>
      </p:grpSpPr>
      <p:sp>
        <p:nvSpPr>
          <p:cNvPr id="1531" name="Google Shape;1531;p27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2" name="Google Shape;1532;p27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33" name="Google Shape;1533;p2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4" name="Google Shape;1534;p2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5" name="Google Shape;1535;p2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84"/>
        <p:cNvGrpSpPr/>
        <p:nvPr/>
      </p:nvGrpSpPr>
      <p:grpSpPr>
        <a:xfrm>
          <a:off x="0" y="0"/>
          <a:ext cx="0" cy="0"/>
          <a:chOff x="0" y="0"/>
          <a:chExt cx="0" cy="0"/>
        </a:xfrm>
      </p:grpSpPr>
      <p:sp>
        <p:nvSpPr>
          <p:cNvPr id="185" name="Google Shape;185;p32"/>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87" name="Google Shape;187;p3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88" name="Google Shape;188;p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9" name="Google Shape;189;p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B96AF5-C7E8-EB46-BE58-20270A8146F6}"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33126063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96AF5-C7E8-EB46-BE58-20270A8146F6}"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29210468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B96AF5-C7E8-EB46-BE58-20270A8146F6}"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36924085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B96AF5-C7E8-EB46-BE58-20270A8146F6}"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11582648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B96AF5-C7E8-EB46-BE58-20270A8146F6}"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6042693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B96AF5-C7E8-EB46-BE58-20270A8146F6}"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12006323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96AF5-C7E8-EB46-BE58-20270A8146F6}"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11597257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B96AF5-C7E8-EB46-BE58-20270A8146F6}"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32339799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B96AF5-C7E8-EB46-BE58-20270A8146F6}"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7268599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96AF5-C7E8-EB46-BE58-20270A8146F6}"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334773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84"/>
        <p:cNvGrpSpPr/>
        <p:nvPr/>
      </p:nvGrpSpPr>
      <p:grpSpPr>
        <a:xfrm>
          <a:off x="0" y="0"/>
          <a:ext cx="0" cy="0"/>
          <a:chOff x="0" y="0"/>
          <a:chExt cx="0" cy="0"/>
        </a:xfrm>
      </p:grpSpPr>
      <p:pic>
        <p:nvPicPr>
          <p:cNvPr id="85" name="Google Shape;85;p15"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86" name="Google Shape;86;p15"/>
          <p:cNvPicPr preferRelativeResize="0"/>
          <p:nvPr/>
        </p:nvPicPr>
        <p:blipFill rotWithShape="1">
          <a:blip r:embed="rId3">
            <a:alphaModFix/>
          </a:blip>
          <a:srcRect/>
          <a:stretch/>
        </p:blipFill>
        <p:spPr>
          <a:xfrm>
            <a:off x="362500" y="781975"/>
            <a:ext cx="1343324" cy="361600"/>
          </a:xfrm>
          <a:prstGeom prst="rect">
            <a:avLst/>
          </a:prstGeom>
          <a:noFill/>
          <a:ln>
            <a:noFill/>
          </a:ln>
        </p:spPr>
      </p:pic>
      <p:sp>
        <p:nvSpPr>
          <p:cNvPr id="87" name="Google Shape;87;p15"/>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5"/>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190"/>
        <p:cNvGrpSpPr/>
        <p:nvPr/>
      </p:nvGrpSpPr>
      <p:grpSpPr>
        <a:xfrm>
          <a:off x="0" y="0"/>
          <a:ext cx="0" cy="0"/>
          <a:chOff x="0" y="0"/>
          <a:chExt cx="0" cy="0"/>
        </a:xfrm>
      </p:grpSpPr>
      <p:sp>
        <p:nvSpPr>
          <p:cNvPr id="191" name="Google Shape;191;p33"/>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3" name="Google Shape;193;p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4" name="Google Shape;194;p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5" name="Google Shape;195;p3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96AF5-C7E8-EB46-BE58-20270A8146F6}"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722AC-9717-DD4A-9E64-02EB0ECCA8E5}" type="slidenum">
              <a:rPr lang="en-US" smtClean="0"/>
              <a:t>‹#›</a:t>
            </a:fld>
            <a:endParaRPr lang="en-US"/>
          </a:p>
        </p:txBody>
      </p:sp>
    </p:spTree>
    <p:extLst>
      <p:ext uri="{BB962C8B-B14F-4D97-AF65-F5344CB8AC3E}">
        <p14:creationId xmlns:p14="http://schemas.microsoft.com/office/powerpoint/2010/main" val="42231881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 Blur" type="title">
  <p:cSld name="Title slide - Blur">
    <p:spTree>
      <p:nvGrpSpPr>
        <p:cNvPr id="1" name="Shape 599"/>
        <p:cNvGrpSpPr/>
        <p:nvPr/>
      </p:nvGrpSpPr>
      <p:grpSpPr>
        <a:xfrm>
          <a:off x="0" y="0"/>
          <a:ext cx="0" cy="0"/>
          <a:chOff x="0" y="0"/>
          <a:chExt cx="0" cy="0"/>
        </a:xfrm>
      </p:grpSpPr>
      <p:pic>
        <p:nvPicPr>
          <p:cNvPr id="600" name="Google Shape;600;p115"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601" name="Google Shape;601;p115"/>
          <p:cNvPicPr preferRelativeResize="0"/>
          <p:nvPr/>
        </p:nvPicPr>
        <p:blipFill>
          <a:blip r:embed="rId3">
            <a:alphaModFix/>
          </a:blip>
          <a:stretch>
            <a:fillRect/>
          </a:stretch>
        </p:blipFill>
        <p:spPr>
          <a:xfrm>
            <a:off x="362500" y="781975"/>
            <a:ext cx="1343324" cy="361600"/>
          </a:xfrm>
          <a:prstGeom prst="rect">
            <a:avLst/>
          </a:prstGeom>
          <a:noFill/>
          <a:ln>
            <a:noFill/>
          </a:ln>
        </p:spPr>
      </p:pic>
      <p:sp>
        <p:nvSpPr>
          <p:cNvPr id="602" name="Google Shape;602;p115"/>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3" name="Google Shape;603;p115"/>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4" name="Google Shape;604;p1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1210631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lide - Sea">
  <p:cSld name="Title slide - Sea">
    <p:spTree>
      <p:nvGrpSpPr>
        <p:cNvPr id="1" name="Shape 605"/>
        <p:cNvGrpSpPr/>
        <p:nvPr/>
      </p:nvGrpSpPr>
      <p:grpSpPr>
        <a:xfrm>
          <a:off x="0" y="0"/>
          <a:ext cx="0" cy="0"/>
          <a:chOff x="0" y="0"/>
          <a:chExt cx="0" cy="0"/>
        </a:xfrm>
      </p:grpSpPr>
      <p:pic>
        <p:nvPicPr>
          <p:cNvPr id="606" name="Google Shape;606;p116"/>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607" name="Google Shape;607;p116"/>
          <p:cNvPicPr preferRelativeResize="0"/>
          <p:nvPr/>
        </p:nvPicPr>
        <p:blipFill>
          <a:blip r:embed="rId3">
            <a:alphaModFix/>
          </a:blip>
          <a:stretch>
            <a:fillRect/>
          </a:stretch>
        </p:blipFill>
        <p:spPr>
          <a:xfrm>
            <a:off x="372875" y="792325"/>
            <a:ext cx="1343324" cy="361600"/>
          </a:xfrm>
          <a:prstGeom prst="rect">
            <a:avLst/>
          </a:prstGeom>
          <a:noFill/>
          <a:ln>
            <a:noFill/>
          </a:ln>
        </p:spPr>
      </p:pic>
      <p:sp>
        <p:nvSpPr>
          <p:cNvPr id="608" name="Google Shape;608;p116"/>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9" name="Google Shape;609;p116"/>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0" name="Google Shape;610;p116"/>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8816538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 Straw">
  <p:cSld name="Title slide - Straw">
    <p:spTree>
      <p:nvGrpSpPr>
        <p:cNvPr id="1" name="Shape 611"/>
        <p:cNvGrpSpPr/>
        <p:nvPr/>
      </p:nvGrpSpPr>
      <p:grpSpPr>
        <a:xfrm>
          <a:off x="0" y="0"/>
          <a:ext cx="0" cy="0"/>
          <a:chOff x="0" y="0"/>
          <a:chExt cx="0" cy="0"/>
        </a:xfrm>
      </p:grpSpPr>
      <p:pic>
        <p:nvPicPr>
          <p:cNvPr id="612" name="Google Shape;612;p11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3" name="Google Shape;613;p117"/>
          <p:cNvPicPr preferRelativeResize="0"/>
          <p:nvPr/>
        </p:nvPicPr>
        <p:blipFill>
          <a:blip r:embed="rId3">
            <a:alphaModFix/>
          </a:blip>
          <a:stretch>
            <a:fillRect/>
          </a:stretch>
        </p:blipFill>
        <p:spPr>
          <a:xfrm>
            <a:off x="372875" y="4441625"/>
            <a:ext cx="1343324" cy="361600"/>
          </a:xfrm>
          <a:prstGeom prst="rect">
            <a:avLst/>
          </a:prstGeom>
          <a:noFill/>
          <a:ln>
            <a:noFill/>
          </a:ln>
        </p:spPr>
      </p:pic>
      <p:sp>
        <p:nvSpPr>
          <p:cNvPr id="614" name="Google Shape;614;p117"/>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15" name="Google Shape;615;p117"/>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16" name="Google Shape;616;p1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0246362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 Wood">
  <p:cSld name="Title slide - Wood">
    <p:spTree>
      <p:nvGrpSpPr>
        <p:cNvPr id="1" name="Shape 617"/>
        <p:cNvGrpSpPr/>
        <p:nvPr/>
      </p:nvGrpSpPr>
      <p:grpSpPr>
        <a:xfrm>
          <a:off x="0" y="0"/>
          <a:ext cx="0" cy="0"/>
          <a:chOff x="0" y="0"/>
          <a:chExt cx="0" cy="0"/>
        </a:xfrm>
      </p:grpSpPr>
      <p:pic>
        <p:nvPicPr>
          <p:cNvPr id="618" name="Google Shape;618;p118"/>
          <p:cNvPicPr preferRelativeResize="0"/>
          <p:nvPr/>
        </p:nvPicPr>
        <p:blipFill>
          <a:blip r:embed="rId2">
            <a:alphaModFix/>
          </a:blip>
          <a:stretch>
            <a:fillRect/>
          </a:stretch>
        </p:blipFill>
        <p:spPr>
          <a:xfrm>
            <a:off x="0" y="0"/>
            <a:ext cx="9143990" cy="5143500"/>
          </a:xfrm>
          <a:prstGeom prst="rect">
            <a:avLst/>
          </a:prstGeom>
          <a:noFill/>
          <a:ln>
            <a:noFill/>
          </a:ln>
        </p:spPr>
      </p:pic>
      <p:sp>
        <p:nvSpPr>
          <p:cNvPr id="619" name="Google Shape;619;p118"/>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0" name="Google Shape;620;p118"/>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21" name="Google Shape;621;p118"/>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22" name="Google Shape;622;p118"/>
          <p:cNvPicPr preferRelativeResize="0"/>
          <p:nvPr/>
        </p:nvPicPr>
        <p:blipFill>
          <a:blip r:embed="rId3">
            <a:alphaModFix/>
          </a:blip>
          <a:stretch>
            <a:fillRect/>
          </a:stretch>
        </p:blipFill>
        <p:spPr>
          <a:xfrm>
            <a:off x="323050" y="530928"/>
            <a:ext cx="1343325" cy="366797"/>
          </a:xfrm>
          <a:prstGeom prst="rect">
            <a:avLst/>
          </a:prstGeom>
          <a:noFill/>
          <a:ln>
            <a:noFill/>
          </a:ln>
        </p:spPr>
      </p:pic>
    </p:spTree>
    <p:extLst>
      <p:ext uri="{BB962C8B-B14F-4D97-AF65-F5344CB8AC3E}">
        <p14:creationId xmlns:p14="http://schemas.microsoft.com/office/powerpoint/2010/main" val="15207850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slide - Yellow">
  <p:cSld name="Title slide - Yellow">
    <p:spTree>
      <p:nvGrpSpPr>
        <p:cNvPr id="1" name="Shape 623"/>
        <p:cNvGrpSpPr/>
        <p:nvPr/>
      </p:nvGrpSpPr>
      <p:grpSpPr>
        <a:xfrm>
          <a:off x="0" y="0"/>
          <a:ext cx="0" cy="0"/>
          <a:chOff x="0" y="0"/>
          <a:chExt cx="0" cy="0"/>
        </a:xfrm>
      </p:grpSpPr>
      <p:pic>
        <p:nvPicPr>
          <p:cNvPr id="624" name="Google Shape;624;p119"/>
          <p:cNvPicPr preferRelativeResize="0"/>
          <p:nvPr/>
        </p:nvPicPr>
        <p:blipFill>
          <a:blip r:embed="rId2">
            <a:alphaModFix/>
          </a:blip>
          <a:stretch>
            <a:fillRect/>
          </a:stretch>
        </p:blipFill>
        <p:spPr>
          <a:xfrm>
            <a:off x="0" y="-6"/>
            <a:ext cx="9144000" cy="5143505"/>
          </a:xfrm>
          <a:prstGeom prst="rect">
            <a:avLst/>
          </a:prstGeom>
          <a:noFill/>
          <a:ln>
            <a:noFill/>
          </a:ln>
        </p:spPr>
      </p:pic>
      <p:sp>
        <p:nvSpPr>
          <p:cNvPr id="625" name="Google Shape;625;p119"/>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6" name="Google Shape;626;p119"/>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7" name="Google Shape;627;p119"/>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28" name="Google Shape;628;p119"/>
          <p:cNvPicPr preferRelativeResize="0"/>
          <p:nvPr/>
        </p:nvPicPr>
        <p:blipFill>
          <a:blip r:embed="rId3">
            <a:alphaModFix/>
          </a:blip>
          <a:stretch>
            <a:fillRect/>
          </a:stretch>
        </p:blipFill>
        <p:spPr>
          <a:xfrm>
            <a:off x="316625" y="440625"/>
            <a:ext cx="1343324" cy="361600"/>
          </a:xfrm>
          <a:prstGeom prst="rect">
            <a:avLst/>
          </a:prstGeom>
          <a:noFill/>
          <a:ln>
            <a:noFill/>
          </a:ln>
        </p:spPr>
      </p:pic>
    </p:spTree>
    <p:extLst>
      <p:ext uri="{BB962C8B-B14F-4D97-AF65-F5344CB8AC3E}">
        <p14:creationId xmlns:p14="http://schemas.microsoft.com/office/powerpoint/2010/main" val="34156088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 Orange">
  <p:cSld name="Title slide - Orange">
    <p:spTree>
      <p:nvGrpSpPr>
        <p:cNvPr id="1" name="Shape 629"/>
        <p:cNvGrpSpPr/>
        <p:nvPr/>
      </p:nvGrpSpPr>
      <p:grpSpPr>
        <a:xfrm>
          <a:off x="0" y="0"/>
          <a:ext cx="0" cy="0"/>
          <a:chOff x="0" y="0"/>
          <a:chExt cx="0" cy="0"/>
        </a:xfrm>
      </p:grpSpPr>
      <p:pic>
        <p:nvPicPr>
          <p:cNvPr id="630" name="Google Shape;630;p120"/>
          <p:cNvPicPr preferRelativeResize="0"/>
          <p:nvPr/>
        </p:nvPicPr>
        <p:blipFill>
          <a:blip r:embed="rId2">
            <a:alphaModFix/>
          </a:blip>
          <a:stretch>
            <a:fillRect/>
          </a:stretch>
        </p:blipFill>
        <p:spPr>
          <a:xfrm>
            <a:off x="0" y="0"/>
            <a:ext cx="9144005" cy="5143500"/>
          </a:xfrm>
          <a:prstGeom prst="rect">
            <a:avLst/>
          </a:prstGeom>
          <a:noFill/>
          <a:ln>
            <a:noFill/>
          </a:ln>
        </p:spPr>
      </p:pic>
      <p:sp>
        <p:nvSpPr>
          <p:cNvPr id="631" name="Google Shape;631;p1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2" name="Google Shape;632;p1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633" name="Google Shape;633;p120"/>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34" name="Google Shape;634;p120"/>
          <p:cNvPicPr preferRelativeResize="0"/>
          <p:nvPr/>
        </p:nvPicPr>
        <p:blipFill>
          <a:blip r:embed="rId3">
            <a:alphaModFix/>
          </a:blip>
          <a:stretch>
            <a:fillRect/>
          </a:stretch>
        </p:blipFill>
        <p:spPr>
          <a:xfrm>
            <a:off x="323050" y="545378"/>
            <a:ext cx="1343325" cy="366797"/>
          </a:xfrm>
          <a:prstGeom prst="rect">
            <a:avLst/>
          </a:prstGeom>
          <a:noFill/>
          <a:ln>
            <a:noFill/>
          </a:ln>
        </p:spPr>
      </p:pic>
    </p:spTree>
    <p:extLst>
      <p:ext uri="{BB962C8B-B14F-4D97-AF65-F5344CB8AC3E}">
        <p14:creationId xmlns:p14="http://schemas.microsoft.com/office/powerpoint/2010/main" val="32920484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slide - Grey">
  <p:cSld name="Title slide - Grey">
    <p:spTree>
      <p:nvGrpSpPr>
        <p:cNvPr id="1" name="Shape 635"/>
        <p:cNvGrpSpPr/>
        <p:nvPr/>
      </p:nvGrpSpPr>
      <p:grpSpPr>
        <a:xfrm>
          <a:off x="0" y="0"/>
          <a:ext cx="0" cy="0"/>
          <a:chOff x="0" y="0"/>
          <a:chExt cx="0" cy="0"/>
        </a:xfrm>
      </p:grpSpPr>
      <p:pic>
        <p:nvPicPr>
          <p:cNvPr id="636" name="Google Shape;636;p121"/>
          <p:cNvPicPr preferRelativeResize="0"/>
          <p:nvPr/>
        </p:nvPicPr>
        <p:blipFill>
          <a:blip r:embed="rId2">
            <a:alphaModFix/>
          </a:blip>
          <a:stretch>
            <a:fillRect/>
          </a:stretch>
        </p:blipFill>
        <p:spPr>
          <a:xfrm>
            <a:off x="0" y="0"/>
            <a:ext cx="9144000" cy="5143497"/>
          </a:xfrm>
          <a:prstGeom prst="rect">
            <a:avLst/>
          </a:prstGeom>
          <a:noFill/>
          <a:ln>
            <a:noFill/>
          </a:ln>
        </p:spPr>
      </p:pic>
      <p:sp>
        <p:nvSpPr>
          <p:cNvPr id="637" name="Google Shape;637;p121"/>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38" name="Google Shape;638;p121"/>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lnSpc>
                <a:spcPct val="115000"/>
              </a:lnSpc>
              <a:spcBef>
                <a:spcPts val="0"/>
              </a:spcBef>
              <a:spcAft>
                <a:spcPts val="0"/>
              </a:spcAft>
              <a:buNone/>
              <a:defRPr>
                <a:solidFill>
                  <a:srgbClr val="FFFFFF"/>
                </a:solidFill>
              </a:defRPr>
            </a:lvl2pPr>
            <a:lvl3pPr lvl="2" rtl="0">
              <a:lnSpc>
                <a:spcPct val="115000"/>
              </a:lnSpc>
              <a:spcBef>
                <a:spcPts val="0"/>
              </a:spcBef>
              <a:spcAft>
                <a:spcPts val="0"/>
              </a:spcAft>
              <a:buNone/>
              <a:defRPr>
                <a:solidFill>
                  <a:srgbClr val="FFFFFF"/>
                </a:solidFill>
              </a:defRPr>
            </a:lvl3pPr>
            <a:lvl4pPr lvl="3" rtl="0">
              <a:lnSpc>
                <a:spcPct val="115000"/>
              </a:lnSpc>
              <a:spcBef>
                <a:spcPts val="0"/>
              </a:spcBef>
              <a:spcAft>
                <a:spcPts val="0"/>
              </a:spcAft>
              <a:buNone/>
              <a:defRPr>
                <a:solidFill>
                  <a:srgbClr val="FFFFFF"/>
                </a:solidFill>
              </a:defRPr>
            </a:lvl4pPr>
            <a:lvl5pPr lvl="4" rtl="0">
              <a:lnSpc>
                <a:spcPct val="115000"/>
              </a:lnSpc>
              <a:spcBef>
                <a:spcPts val="0"/>
              </a:spcBef>
              <a:spcAft>
                <a:spcPts val="0"/>
              </a:spcAft>
              <a:buNone/>
              <a:defRPr>
                <a:solidFill>
                  <a:srgbClr val="FFFFFF"/>
                </a:solidFill>
              </a:defRPr>
            </a:lvl5pPr>
            <a:lvl6pPr lvl="5" rtl="0">
              <a:lnSpc>
                <a:spcPct val="115000"/>
              </a:lnSpc>
              <a:spcBef>
                <a:spcPts val="0"/>
              </a:spcBef>
              <a:spcAft>
                <a:spcPts val="0"/>
              </a:spcAft>
              <a:buNone/>
              <a:defRPr>
                <a:solidFill>
                  <a:srgbClr val="FFFFFF"/>
                </a:solidFill>
              </a:defRPr>
            </a:lvl6pPr>
            <a:lvl7pPr lvl="6" rtl="0">
              <a:lnSpc>
                <a:spcPct val="115000"/>
              </a:lnSpc>
              <a:spcBef>
                <a:spcPts val="0"/>
              </a:spcBef>
              <a:spcAft>
                <a:spcPts val="0"/>
              </a:spcAft>
              <a:buNone/>
              <a:defRPr>
                <a:solidFill>
                  <a:srgbClr val="FFFFFF"/>
                </a:solidFill>
              </a:defRPr>
            </a:lvl7pPr>
            <a:lvl8pPr lvl="7" rtl="0">
              <a:lnSpc>
                <a:spcPct val="115000"/>
              </a:lnSpc>
              <a:spcBef>
                <a:spcPts val="0"/>
              </a:spcBef>
              <a:spcAft>
                <a:spcPts val="0"/>
              </a:spcAft>
              <a:buNone/>
              <a:defRPr>
                <a:solidFill>
                  <a:srgbClr val="FFFFFF"/>
                </a:solidFill>
              </a:defRPr>
            </a:lvl8pPr>
            <a:lvl9pPr lvl="8" rtl="0">
              <a:lnSpc>
                <a:spcPct val="115000"/>
              </a:lnSpc>
              <a:spcBef>
                <a:spcPts val="0"/>
              </a:spcBef>
              <a:spcAft>
                <a:spcPts val="0"/>
              </a:spcAft>
              <a:buNone/>
              <a:defRPr>
                <a:solidFill>
                  <a:srgbClr val="FFFFFF"/>
                </a:solidFill>
              </a:defRPr>
            </a:lvl9pPr>
          </a:lstStyle>
          <a:p>
            <a:endParaRPr/>
          </a:p>
        </p:txBody>
      </p:sp>
      <p:sp>
        <p:nvSpPr>
          <p:cNvPr id="639" name="Google Shape;639;p121"/>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0" name="Google Shape;640;p121"/>
          <p:cNvPicPr preferRelativeResize="0"/>
          <p:nvPr/>
        </p:nvPicPr>
        <p:blipFill>
          <a:blip r:embed="rId3">
            <a:alphaModFix/>
          </a:blip>
          <a:stretch>
            <a:fillRect/>
          </a:stretch>
        </p:blipFill>
        <p:spPr>
          <a:xfrm>
            <a:off x="323050" y="530928"/>
            <a:ext cx="1343325" cy="366797"/>
          </a:xfrm>
          <a:prstGeom prst="rect">
            <a:avLst/>
          </a:prstGeom>
          <a:noFill/>
          <a:ln>
            <a:noFill/>
          </a:ln>
        </p:spPr>
      </p:pic>
    </p:spTree>
    <p:extLst>
      <p:ext uri="{BB962C8B-B14F-4D97-AF65-F5344CB8AC3E}">
        <p14:creationId xmlns:p14="http://schemas.microsoft.com/office/powerpoint/2010/main" val="969659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slide - Plain">
  <p:cSld name="Title slide - Plain">
    <p:spTree>
      <p:nvGrpSpPr>
        <p:cNvPr id="1" name="Shape 641"/>
        <p:cNvGrpSpPr/>
        <p:nvPr/>
      </p:nvGrpSpPr>
      <p:grpSpPr>
        <a:xfrm>
          <a:off x="0" y="0"/>
          <a:ext cx="0" cy="0"/>
          <a:chOff x="0" y="0"/>
          <a:chExt cx="0" cy="0"/>
        </a:xfrm>
      </p:grpSpPr>
      <p:sp>
        <p:nvSpPr>
          <p:cNvPr id="642" name="Google Shape;642;p122"/>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3" name="Google Shape;643;p122"/>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4" name="Google Shape;644;p122"/>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45" name="Google Shape;645;p122"/>
          <p:cNvPicPr preferRelativeResize="0"/>
          <p:nvPr/>
        </p:nvPicPr>
        <p:blipFill>
          <a:blip r:embed="rId2">
            <a:alphaModFix/>
          </a:blip>
          <a:stretch>
            <a:fillRect/>
          </a:stretch>
        </p:blipFill>
        <p:spPr>
          <a:xfrm>
            <a:off x="351400" y="314625"/>
            <a:ext cx="1154124" cy="1547025"/>
          </a:xfrm>
          <a:prstGeom prst="rect">
            <a:avLst/>
          </a:prstGeom>
          <a:noFill/>
          <a:ln>
            <a:noFill/>
          </a:ln>
        </p:spPr>
      </p:pic>
    </p:spTree>
    <p:extLst>
      <p:ext uri="{BB962C8B-B14F-4D97-AF65-F5344CB8AC3E}">
        <p14:creationId xmlns:p14="http://schemas.microsoft.com/office/powerpoint/2010/main" val="18574286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 Partnership logos">
  <p:cSld name="Title slide - Partnership logos">
    <p:spTree>
      <p:nvGrpSpPr>
        <p:cNvPr id="1" name="Shape 646"/>
        <p:cNvGrpSpPr/>
        <p:nvPr/>
      </p:nvGrpSpPr>
      <p:grpSpPr>
        <a:xfrm>
          <a:off x="0" y="0"/>
          <a:ext cx="0" cy="0"/>
          <a:chOff x="0" y="0"/>
          <a:chExt cx="0" cy="0"/>
        </a:xfrm>
      </p:grpSpPr>
      <p:sp>
        <p:nvSpPr>
          <p:cNvPr id="647" name="Google Shape;647;p123"/>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8" name="Google Shape;648;p123"/>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
        <p:nvSpPr>
          <p:cNvPr id="649" name="Google Shape;649;p123"/>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50" name="Google Shape;650;p123"/>
          <p:cNvPicPr preferRelativeResize="0"/>
          <p:nvPr/>
        </p:nvPicPr>
        <p:blipFill>
          <a:blip r:embed="rId2">
            <a:alphaModFix/>
          </a:blip>
          <a:stretch>
            <a:fillRect/>
          </a:stretch>
        </p:blipFill>
        <p:spPr>
          <a:xfrm>
            <a:off x="306350" y="4305475"/>
            <a:ext cx="1404512" cy="571500"/>
          </a:xfrm>
          <a:prstGeom prst="rect">
            <a:avLst/>
          </a:prstGeom>
          <a:noFill/>
          <a:ln>
            <a:noFill/>
          </a:ln>
        </p:spPr>
      </p:pic>
    </p:spTree>
    <p:extLst>
      <p:ext uri="{BB962C8B-B14F-4D97-AF65-F5344CB8AC3E}">
        <p14:creationId xmlns:p14="http://schemas.microsoft.com/office/powerpoint/2010/main" val="693016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96"/>
        <p:cNvGrpSpPr/>
        <p:nvPr/>
      </p:nvGrpSpPr>
      <p:grpSpPr>
        <a:xfrm>
          <a:off x="0" y="0"/>
          <a:ext cx="0" cy="0"/>
          <a:chOff x="0" y="0"/>
          <a:chExt cx="0" cy="0"/>
        </a:xfrm>
      </p:grpSpPr>
      <p:sp>
        <p:nvSpPr>
          <p:cNvPr id="197" name="Google Shape;197;p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8" name="Google Shape;198;p34"/>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9" name="Google Shape;199;p34"/>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200" name="Google Shape;200;p34"/>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Introduction + Contents Yellow">
  <p:cSld name="Introduction + Contents Yellow">
    <p:spTree>
      <p:nvGrpSpPr>
        <p:cNvPr id="1" name="Shape 651"/>
        <p:cNvGrpSpPr/>
        <p:nvPr/>
      </p:nvGrpSpPr>
      <p:grpSpPr>
        <a:xfrm>
          <a:off x="0" y="0"/>
          <a:ext cx="0" cy="0"/>
          <a:chOff x="0" y="0"/>
          <a:chExt cx="0" cy="0"/>
        </a:xfrm>
      </p:grpSpPr>
      <p:sp>
        <p:nvSpPr>
          <p:cNvPr id="652" name="Google Shape;652;p124"/>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54" name="Google Shape;654;p12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55" name="Google Shape;655;p1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56" name="Google Shape;656;p124"/>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57" name="Google Shape;657;p124"/>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234460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Introduction + Contents Orange">
  <p:cSld name="Introduction + Contents Orange">
    <p:spTree>
      <p:nvGrpSpPr>
        <p:cNvPr id="1" name="Shape 658"/>
        <p:cNvGrpSpPr/>
        <p:nvPr/>
      </p:nvGrpSpPr>
      <p:grpSpPr>
        <a:xfrm>
          <a:off x="0" y="0"/>
          <a:ext cx="0" cy="0"/>
          <a:chOff x="0" y="0"/>
          <a:chExt cx="0" cy="0"/>
        </a:xfrm>
      </p:grpSpPr>
      <p:sp>
        <p:nvSpPr>
          <p:cNvPr id="659" name="Google Shape;659;p125"/>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25"/>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61" name="Google Shape;661;p125"/>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662" name="Google Shape;662;p125"/>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63" name="Google Shape;663;p125"/>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664" name="Google Shape;664;p125"/>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764141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ntents Yellow">
  <p:cSld name="Contents Yellow">
    <p:spTree>
      <p:nvGrpSpPr>
        <p:cNvPr id="1" name="Shape 670"/>
        <p:cNvGrpSpPr/>
        <p:nvPr/>
      </p:nvGrpSpPr>
      <p:grpSpPr>
        <a:xfrm>
          <a:off x="0" y="0"/>
          <a:ext cx="0" cy="0"/>
          <a:chOff x="0" y="0"/>
          <a:chExt cx="0" cy="0"/>
        </a:xfrm>
      </p:grpSpPr>
      <p:sp>
        <p:nvSpPr>
          <p:cNvPr id="671" name="Google Shape;671;p127"/>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27"/>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73" name="Google Shape;673;p127"/>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674" name="Google Shape;674;p127"/>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38742807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Navigation Grey">
  <p:cSld name="Navigation Grey">
    <p:spTree>
      <p:nvGrpSpPr>
        <p:cNvPr id="1" name="Shape 675"/>
        <p:cNvGrpSpPr/>
        <p:nvPr/>
      </p:nvGrpSpPr>
      <p:grpSpPr>
        <a:xfrm>
          <a:off x="0" y="0"/>
          <a:ext cx="0" cy="0"/>
          <a:chOff x="0" y="0"/>
          <a:chExt cx="0" cy="0"/>
        </a:xfrm>
      </p:grpSpPr>
      <p:sp>
        <p:nvSpPr>
          <p:cNvPr id="676" name="Google Shape;676;p128"/>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78" name="Google Shape;678;p12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79" name="Google Shape;679;p1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80" name="Google Shape;680;p1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0625673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Navigation Black">
  <p:cSld name="Navigation Black">
    <p:spTree>
      <p:nvGrpSpPr>
        <p:cNvPr id="1" name="Shape 681"/>
        <p:cNvGrpSpPr/>
        <p:nvPr/>
      </p:nvGrpSpPr>
      <p:grpSpPr>
        <a:xfrm>
          <a:off x="0" y="0"/>
          <a:ext cx="0" cy="0"/>
          <a:chOff x="0" y="0"/>
          <a:chExt cx="0" cy="0"/>
        </a:xfrm>
      </p:grpSpPr>
      <p:sp>
        <p:nvSpPr>
          <p:cNvPr id="682" name="Google Shape;682;p12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84" name="Google Shape;684;p12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85" name="Google Shape;685;p1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86" name="Google Shape;686;p1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9528690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Navigation Orange">
  <p:cSld name="Navigation Orange">
    <p:spTree>
      <p:nvGrpSpPr>
        <p:cNvPr id="1" name="Shape 687"/>
        <p:cNvGrpSpPr/>
        <p:nvPr/>
      </p:nvGrpSpPr>
      <p:grpSpPr>
        <a:xfrm>
          <a:off x="0" y="0"/>
          <a:ext cx="0" cy="0"/>
          <a:chOff x="0" y="0"/>
          <a:chExt cx="0" cy="0"/>
        </a:xfrm>
      </p:grpSpPr>
      <p:sp>
        <p:nvSpPr>
          <p:cNvPr id="688" name="Google Shape;688;p130"/>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0" name="Google Shape;690;p13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1" name="Google Shape;691;p1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2" name="Google Shape;692;p1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313059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Navigation Purple">
  <p:cSld name="Navigation Purple">
    <p:spTree>
      <p:nvGrpSpPr>
        <p:cNvPr id="1" name="Shape 693"/>
        <p:cNvGrpSpPr/>
        <p:nvPr/>
      </p:nvGrpSpPr>
      <p:grpSpPr>
        <a:xfrm>
          <a:off x="0" y="0"/>
          <a:ext cx="0" cy="0"/>
          <a:chOff x="0" y="0"/>
          <a:chExt cx="0" cy="0"/>
        </a:xfrm>
      </p:grpSpPr>
      <p:sp>
        <p:nvSpPr>
          <p:cNvPr id="694" name="Google Shape;694;p131"/>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696" name="Google Shape;696;p13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697" name="Google Shape;697;p1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698" name="Google Shape;698;p1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610641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Navigation Red">
  <p:cSld name="Navigation Red">
    <p:spTree>
      <p:nvGrpSpPr>
        <p:cNvPr id="1" name="Shape 699"/>
        <p:cNvGrpSpPr/>
        <p:nvPr/>
      </p:nvGrpSpPr>
      <p:grpSpPr>
        <a:xfrm>
          <a:off x="0" y="0"/>
          <a:ext cx="0" cy="0"/>
          <a:chOff x="0" y="0"/>
          <a:chExt cx="0" cy="0"/>
        </a:xfrm>
      </p:grpSpPr>
      <p:sp>
        <p:nvSpPr>
          <p:cNvPr id="700" name="Google Shape;700;p132"/>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702" name="Google Shape;702;p13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03" name="Google Shape;703;p1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4" name="Google Shape;704;p1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5943208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Navigation Yellow">
  <p:cSld name="Navigation Yellow">
    <p:spTree>
      <p:nvGrpSpPr>
        <p:cNvPr id="1" name="Shape 705"/>
        <p:cNvGrpSpPr/>
        <p:nvPr/>
      </p:nvGrpSpPr>
      <p:grpSpPr>
        <a:xfrm>
          <a:off x="0" y="0"/>
          <a:ext cx="0" cy="0"/>
          <a:chOff x="0" y="0"/>
          <a:chExt cx="0" cy="0"/>
        </a:xfrm>
      </p:grpSpPr>
      <p:sp>
        <p:nvSpPr>
          <p:cNvPr id="706" name="Google Shape;706;p133"/>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8" name="Google Shape;708;p1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09" name="Google Shape;709;p1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0" name="Google Shape;710;p133"/>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37884942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imple text layout">
  <p:cSld name="Simple text layout">
    <p:spTree>
      <p:nvGrpSpPr>
        <p:cNvPr id="1" name="Shape 711"/>
        <p:cNvGrpSpPr/>
        <p:nvPr/>
      </p:nvGrpSpPr>
      <p:grpSpPr>
        <a:xfrm>
          <a:off x="0" y="0"/>
          <a:ext cx="0" cy="0"/>
          <a:chOff x="0" y="0"/>
          <a:chExt cx="0" cy="0"/>
        </a:xfrm>
      </p:grpSpPr>
      <p:sp>
        <p:nvSpPr>
          <p:cNvPr id="712" name="Google Shape;712;p1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3" name="Google Shape;713;p134"/>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4" name="Google Shape;714;p134"/>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15" name="Google Shape;715;p134"/>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extLst>
      <p:ext uri="{BB962C8B-B14F-4D97-AF65-F5344CB8AC3E}">
        <p14:creationId xmlns:p14="http://schemas.microsoft.com/office/powerpoint/2010/main" val="270867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201"/>
        <p:cNvGrpSpPr/>
        <p:nvPr/>
      </p:nvGrpSpPr>
      <p:grpSpPr>
        <a:xfrm>
          <a:off x="0" y="0"/>
          <a:ext cx="0" cy="0"/>
          <a:chOff x="0" y="0"/>
          <a:chExt cx="0" cy="0"/>
        </a:xfrm>
      </p:grpSpPr>
      <p:sp>
        <p:nvSpPr>
          <p:cNvPr id="202" name="Google Shape;202;p35"/>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03" name="Google Shape;203;p35"/>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04" name="Google Shape;204;p35"/>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205" name="Google Shape;205;p35"/>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
        <p:nvSpPr>
          <p:cNvPr id="206" name="Google Shape;206;p35"/>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ext double column">
  <p:cSld name="Text double column">
    <p:spTree>
      <p:nvGrpSpPr>
        <p:cNvPr id="1" name="Shape 716"/>
        <p:cNvGrpSpPr/>
        <p:nvPr/>
      </p:nvGrpSpPr>
      <p:grpSpPr>
        <a:xfrm>
          <a:off x="0" y="0"/>
          <a:ext cx="0" cy="0"/>
          <a:chOff x="0" y="0"/>
          <a:chExt cx="0" cy="0"/>
        </a:xfrm>
      </p:grpSpPr>
      <p:sp>
        <p:nvSpPr>
          <p:cNvPr id="717" name="Google Shape;717;p135"/>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18" name="Google Shape;718;p135"/>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19" name="Google Shape;719;p135"/>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720" name="Google Shape;720;p135"/>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
        <p:nvSpPr>
          <p:cNvPr id="721" name="Google Shape;721;p135"/>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309500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ullet list Grey">
  <p:cSld name="Bullet list Grey">
    <p:spTree>
      <p:nvGrpSpPr>
        <p:cNvPr id="1" name="Shape 722"/>
        <p:cNvGrpSpPr/>
        <p:nvPr/>
      </p:nvGrpSpPr>
      <p:grpSpPr>
        <a:xfrm>
          <a:off x="0" y="0"/>
          <a:ext cx="0" cy="0"/>
          <a:chOff x="0" y="0"/>
          <a:chExt cx="0" cy="0"/>
        </a:xfrm>
      </p:grpSpPr>
      <p:sp>
        <p:nvSpPr>
          <p:cNvPr id="723" name="Google Shape;723;p136"/>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25" name="Google Shape;725;p136"/>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26" name="Google Shape;726;p1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1802193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ullet list Purple">
  <p:cSld name="Bullet list Purple">
    <p:spTree>
      <p:nvGrpSpPr>
        <p:cNvPr id="1" name="Shape 727"/>
        <p:cNvGrpSpPr/>
        <p:nvPr/>
      </p:nvGrpSpPr>
      <p:grpSpPr>
        <a:xfrm>
          <a:off x="0" y="0"/>
          <a:ext cx="0" cy="0"/>
          <a:chOff x="0" y="0"/>
          <a:chExt cx="0" cy="0"/>
        </a:xfrm>
      </p:grpSpPr>
      <p:sp>
        <p:nvSpPr>
          <p:cNvPr id="728" name="Google Shape;728;p137"/>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7"/>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730" name="Google Shape;730;p137"/>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31" name="Google Shape;731;p137"/>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5255911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ullet list Red">
  <p:cSld name="Bullet list Red">
    <p:spTree>
      <p:nvGrpSpPr>
        <p:cNvPr id="1" name="Shape 732"/>
        <p:cNvGrpSpPr/>
        <p:nvPr/>
      </p:nvGrpSpPr>
      <p:grpSpPr>
        <a:xfrm>
          <a:off x="0" y="0"/>
          <a:ext cx="0" cy="0"/>
          <a:chOff x="0" y="0"/>
          <a:chExt cx="0" cy="0"/>
        </a:xfrm>
      </p:grpSpPr>
      <p:sp>
        <p:nvSpPr>
          <p:cNvPr id="733" name="Google Shape;733;p138"/>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35" name="Google Shape;735;p1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36" name="Google Shape;736;p138"/>
          <p:cNvPicPr preferRelativeResize="0"/>
          <p:nvPr/>
        </p:nvPicPr>
        <p:blipFill>
          <a:blip r:embed="rId2">
            <a:alphaModFix/>
          </a:blip>
          <a:stretch>
            <a:fillRect/>
          </a:stretch>
        </p:blipFill>
        <p:spPr>
          <a:xfrm>
            <a:off x="205425" y="4816019"/>
            <a:ext cx="595602" cy="162631"/>
          </a:xfrm>
          <a:prstGeom prst="rect">
            <a:avLst/>
          </a:prstGeom>
          <a:noFill/>
          <a:ln>
            <a:noFill/>
          </a:ln>
        </p:spPr>
      </p:pic>
    </p:spTree>
    <p:extLst>
      <p:ext uri="{BB962C8B-B14F-4D97-AF65-F5344CB8AC3E}">
        <p14:creationId xmlns:p14="http://schemas.microsoft.com/office/powerpoint/2010/main" val="36190020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ullet list Orange">
  <p:cSld name="Bullet list Orange">
    <p:spTree>
      <p:nvGrpSpPr>
        <p:cNvPr id="1" name="Shape 737"/>
        <p:cNvGrpSpPr/>
        <p:nvPr/>
      </p:nvGrpSpPr>
      <p:grpSpPr>
        <a:xfrm>
          <a:off x="0" y="0"/>
          <a:ext cx="0" cy="0"/>
          <a:chOff x="0" y="0"/>
          <a:chExt cx="0" cy="0"/>
        </a:xfrm>
      </p:grpSpPr>
      <p:sp>
        <p:nvSpPr>
          <p:cNvPr id="738" name="Google Shape;738;p139"/>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9"/>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0" name="Google Shape;740;p139"/>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pic>
        <p:nvPicPr>
          <p:cNvPr id="741" name="Google Shape;741;p139"/>
          <p:cNvPicPr preferRelativeResize="0"/>
          <p:nvPr/>
        </p:nvPicPr>
        <p:blipFill>
          <a:blip r:embed="rId2">
            <a:alphaModFix/>
          </a:blip>
          <a:stretch>
            <a:fillRect/>
          </a:stretch>
        </p:blipFill>
        <p:spPr>
          <a:xfrm>
            <a:off x="205425" y="4816019"/>
            <a:ext cx="595602" cy="162631"/>
          </a:xfrm>
          <a:prstGeom prst="rect">
            <a:avLst/>
          </a:prstGeom>
          <a:noFill/>
          <a:ln>
            <a:noFill/>
          </a:ln>
        </p:spPr>
      </p:pic>
    </p:spTree>
    <p:extLst>
      <p:ext uri="{BB962C8B-B14F-4D97-AF65-F5344CB8AC3E}">
        <p14:creationId xmlns:p14="http://schemas.microsoft.com/office/powerpoint/2010/main" val="32655516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ext + Small Image / Video / Chart">
  <p:cSld name="Text + Small Image / Video / Chart">
    <p:spTree>
      <p:nvGrpSpPr>
        <p:cNvPr id="1" name="Shape 742"/>
        <p:cNvGrpSpPr/>
        <p:nvPr/>
      </p:nvGrpSpPr>
      <p:grpSpPr>
        <a:xfrm>
          <a:off x="0" y="0"/>
          <a:ext cx="0" cy="0"/>
          <a:chOff x="0" y="0"/>
          <a:chExt cx="0" cy="0"/>
        </a:xfrm>
      </p:grpSpPr>
      <p:pic>
        <p:nvPicPr>
          <p:cNvPr id="743" name="Google Shape;743;p140"/>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44" name="Google Shape;744;p14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45" name="Google Shape;745;p140"/>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46" name="Google Shape;746;p140"/>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2933375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Large Image + Text">
  <p:cSld name="Large Image + Text">
    <p:spTree>
      <p:nvGrpSpPr>
        <p:cNvPr id="1" name="Shape 747"/>
        <p:cNvGrpSpPr/>
        <p:nvPr/>
      </p:nvGrpSpPr>
      <p:grpSpPr>
        <a:xfrm>
          <a:off x="0" y="0"/>
          <a:ext cx="0" cy="0"/>
          <a:chOff x="0" y="0"/>
          <a:chExt cx="0" cy="0"/>
        </a:xfrm>
      </p:grpSpPr>
      <p:pic>
        <p:nvPicPr>
          <p:cNvPr id="748" name="Google Shape;748;p141"/>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49" name="Google Shape;749;p141"/>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50" name="Google Shape;750;p141"/>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51" name="Google Shape;751;p141"/>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cxnSp>
        <p:nvCxnSpPr>
          <p:cNvPr id="752" name="Google Shape;752;p141"/>
          <p:cNvCxnSpPr/>
          <p:nvPr/>
        </p:nvCxnSpPr>
        <p:spPr>
          <a:xfrm>
            <a:off x="3165850" y="1700"/>
            <a:ext cx="0" cy="5165400"/>
          </a:xfrm>
          <a:prstGeom prst="straightConnector1">
            <a:avLst/>
          </a:prstGeom>
          <a:noFill/>
          <a:ln w="9525" cap="flat" cmpd="sng">
            <a:solidFill>
              <a:srgbClr val="D9D9D9"/>
            </a:solidFill>
            <a:prstDash val="solid"/>
            <a:round/>
            <a:headEnd type="none" w="med" len="med"/>
            <a:tailEnd type="none" w="med" len="med"/>
          </a:ln>
        </p:spPr>
      </p:cxnSp>
    </p:spTree>
    <p:extLst>
      <p:ext uri="{BB962C8B-B14F-4D97-AF65-F5344CB8AC3E}">
        <p14:creationId xmlns:p14="http://schemas.microsoft.com/office/powerpoint/2010/main" val="27479498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Image + Grey Layout">
  <p:cSld name="Image + Grey Layout">
    <p:spTree>
      <p:nvGrpSpPr>
        <p:cNvPr id="1" name="Shape 753"/>
        <p:cNvGrpSpPr/>
        <p:nvPr/>
      </p:nvGrpSpPr>
      <p:grpSpPr>
        <a:xfrm>
          <a:off x="0" y="0"/>
          <a:ext cx="0" cy="0"/>
          <a:chOff x="0" y="0"/>
          <a:chExt cx="0" cy="0"/>
        </a:xfrm>
      </p:grpSpPr>
      <p:sp>
        <p:nvSpPr>
          <p:cNvPr id="754" name="Google Shape;754;p142"/>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5" name="Google Shape;755;p14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56" name="Google Shape;756;p1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57" name="Google Shape;757;p1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58" name="Google Shape;758;p1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2000755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Image + Yellow Layout">
  <p:cSld name="Image + Yellow Layout">
    <p:spTree>
      <p:nvGrpSpPr>
        <p:cNvPr id="1" name="Shape 759"/>
        <p:cNvGrpSpPr/>
        <p:nvPr/>
      </p:nvGrpSpPr>
      <p:grpSpPr>
        <a:xfrm>
          <a:off x="0" y="0"/>
          <a:ext cx="0" cy="0"/>
          <a:chOff x="0" y="0"/>
          <a:chExt cx="0" cy="0"/>
        </a:xfrm>
      </p:grpSpPr>
      <p:sp>
        <p:nvSpPr>
          <p:cNvPr id="760" name="Google Shape;760;p143"/>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3"/>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762" name="Google Shape;762;p143"/>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763" name="Google Shape;763;p143"/>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pic>
        <p:nvPicPr>
          <p:cNvPr id="764" name="Google Shape;764;p143"/>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18414047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Image + Purple Layout">
  <p:cSld name="Image + Purple Layout">
    <p:spTree>
      <p:nvGrpSpPr>
        <p:cNvPr id="1" name="Shape 765"/>
        <p:cNvGrpSpPr/>
        <p:nvPr/>
      </p:nvGrpSpPr>
      <p:grpSpPr>
        <a:xfrm>
          <a:off x="0" y="0"/>
          <a:ext cx="0" cy="0"/>
          <a:chOff x="0" y="0"/>
          <a:chExt cx="0" cy="0"/>
        </a:xfrm>
      </p:grpSpPr>
      <p:sp>
        <p:nvSpPr>
          <p:cNvPr id="766" name="Google Shape;766;p144"/>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7" name="Google Shape;767;p144"/>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68" name="Google Shape;768;p1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69" name="Google Shape;769;p1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70" name="Google Shape;770;p1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1312165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207"/>
        <p:cNvGrpSpPr/>
        <p:nvPr/>
      </p:nvGrpSpPr>
      <p:grpSpPr>
        <a:xfrm>
          <a:off x="0" y="0"/>
          <a:ext cx="0" cy="0"/>
          <a:chOff x="0" y="0"/>
          <a:chExt cx="0" cy="0"/>
        </a:xfrm>
      </p:grpSpPr>
      <p:sp>
        <p:nvSpPr>
          <p:cNvPr id="208" name="Google Shape;208;p36"/>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10" name="Google Shape;210;p36"/>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11" name="Google Shape;211;p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Image + Orange Layout">
  <p:cSld name="Image + Orange Layout">
    <p:spTree>
      <p:nvGrpSpPr>
        <p:cNvPr id="1" name="Shape 771"/>
        <p:cNvGrpSpPr/>
        <p:nvPr/>
      </p:nvGrpSpPr>
      <p:grpSpPr>
        <a:xfrm>
          <a:off x="0" y="0"/>
          <a:ext cx="0" cy="0"/>
          <a:chOff x="0" y="0"/>
          <a:chExt cx="0" cy="0"/>
        </a:xfrm>
      </p:grpSpPr>
      <p:sp>
        <p:nvSpPr>
          <p:cNvPr id="772" name="Google Shape;772;p145"/>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145"/>
          <p:cNvPicPr preferRelativeResize="0"/>
          <p:nvPr/>
        </p:nvPicPr>
        <p:blipFill>
          <a:blip r:embed="rId2">
            <a:alphaModFix/>
          </a:blip>
          <a:stretch>
            <a:fillRect/>
          </a:stretch>
        </p:blipFill>
        <p:spPr>
          <a:xfrm>
            <a:off x="4966425" y="4816019"/>
            <a:ext cx="595602" cy="162631"/>
          </a:xfrm>
          <a:prstGeom prst="rect">
            <a:avLst/>
          </a:prstGeom>
          <a:noFill/>
          <a:ln>
            <a:noFill/>
          </a:ln>
        </p:spPr>
      </p:pic>
      <p:sp>
        <p:nvSpPr>
          <p:cNvPr id="774" name="Google Shape;774;p145"/>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75" name="Google Shape;775;p145"/>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1pPr>
            <a:lvl2pPr marL="914400" lvl="1"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2pPr>
            <a:lvl3pPr marL="1371600" lvl="2"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3pPr>
            <a:lvl4pPr marL="1828800" lvl="3"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4pPr>
            <a:lvl5pPr marL="2286000" lvl="4"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5pPr>
            <a:lvl6pPr marL="2743200" lvl="5"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6pPr>
            <a:lvl7pPr marL="3200400" lvl="6"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7pPr>
            <a:lvl8pPr marL="3657600" lvl="7"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8pPr>
            <a:lvl9pPr marL="4114800" lvl="8" indent="-342900" rtl="0">
              <a:lnSpc>
                <a:spcPct val="115000"/>
              </a:lnSpc>
              <a:spcBef>
                <a:spcPts val="0"/>
              </a:spcBef>
              <a:spcAft>
                <a:spcPts val="0"/>
              </a:spcAft>
              <a:buClr>
                <a:srgbClr val="FFFFFF"/>
              </a:buClr>
              <a:buSzPts val="1800"/>
              <a:buFont typeface="Century Gothic"/>
              <a:buChar char="■"/>
              <a:defRPr sz="1800">
                <a:solidFill>
                  <a:srgbClr val="FFFFFF"/>
                </a:solidFill>
                <a:latin typeface="Century Gothic"/>
                <a:ea typeface="Century Gothic"/>
                <a:cs typeface="Century Gothic"/>
                <a:sym typeface="Century Gothic"/>
              </a:defRPr>
            </a:lvl9pPr>
          </a:lstStyle>
          <a:p>
            <a:endParaRPr/>
          </a:p>
        </p:txBody>
      </p:sp>
      <p:sp>
        <p:nvSpPr>
          <p:cNvPr id="776" name="Google Shape;776;p145"/>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extLst>
      <p:ext uri="{BB962C8B-B14F-4D97-AF65-F5344CB8AC3E}">
        <p14:creationId xmlns:p14="http://schemas.microsoft.com/office/powerpoint/2010/main" val="1543476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Full page Image / Video">
  <p:cSld name="Full page Image / Video">
    <p:spTree>
      <p:nvGrpSpPr>
        <p:cNvPr id="1" name="Shape 777"/>
        <p:cNvGrpSpPr/>
        <p:nvPr/>
      </p:nvGrpSpPr>
      <p:grpSpPr>
        <a:xfrm>
          <a:off x="0" y="0"/>
          <a:ext cx="0" cy="0"/>
          <a:chOff x="0" y="0"/>
          <a:chExt cx="0" cy="0"/>
        </a:xfrm>
      </p:grpSpPr>
    </p:spTree>
    <p:extLst>
      <p:ext uri="{BB962C8B-B14F-4D97-AF65-F5344CB8AC3E}">
        <p14:creationId xmlns:p14="http://schemas.microsoft.com/office/powerpoint/2010/main" val="5890306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Double image">
  <p:cSld name="Double image">
    <p:spTree>
      <p:nvGrpSpPr>
        <p:cNvPr id="1" name="Shape 778"/>
        <p:cNvGrpSpPr/>
        <p:nvPr/>
      </p:nvGrpSpPr>
      <p:grpSpPr>
        <a:xfrm>
          <a:off x="0" y="0"/>
          <a:ext cx="0" cy="0"/>
          <a:chOff x="0" y="0"/>
          <a:chExt cx="0" cy="0"/>
        </a:xfrm>
      </p:grpSpPr>
      <p:pic>
        <p:nvPicPr>
          <p:cNvPr id="779" name="Google Shape;779;p147"/>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2878406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able / Chart / Graph">
  <p:cSld name="Table / Chart / Graph">
    <p:spTree>
      <p:nvGrpSpPr>
        <p:cNvPr id="1" name="Shape 780"/>
        <p:cNvGrpSpPr/>
        <p:nvPr/>
      </p:nvGrpSpPr>
      <p:grpSpPr>
        <a:xfrm>
          <a:off x="0" y="0"/>
          <a:ext cx="0" cy="0"/>
          <a:chOff x="0" y="0"/>
          <a:chExt cx="0" cy="0"/>
        </a:xfrm>
      </p:grpSpPr>
      <p:pic>
        <p:nvPicPr>
          <p:cNvPr id="781" name="Google Shape;781;p148"/>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782" name="Google Shape;782;p148"/>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8104338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Divider Orange">
  <p:cSld name="Divider Orange">
    <p:spTree>
      <p:nvGrpSpPr>
        <p:cNvPr id="1" name="Shape 788"/>
        <p:cNvGrpSpPr/>
        <p:nvPr/>
      </p:nvGrpSpPr>
      <p:grpSpPr>
        <a:xfrm>
          <a:off x="0" y="0"/>
          <a:ext cx="0" cy="0"/>
          <a:chOff x="0" y="0"/>
          <a:chExt cx="0" cy="0"/>
        </a:xfrm>
      </p:grpSpPr>
      <p:sp>
        <p:nvSpPr>
          <p:cNvPr id="789" name="Google Shape;789;p150"/>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0" name="Google Shape;790;p15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1" name="Google Shape;791;p1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2" name="Google Shape;792;p1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6782421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Divider Red">
  <p:cSld name="Divider Red">
    <p:spTree>
      <p:nvGrpSpPr>
        <p:cNvPr id="1" name="Shape 793"/>
        <p:cNvGrpSpPr/>
        <p:nvPr/>
      </p:nvGrpSpPr>
      <p:grpSpPr>
        <a:xfrm>
          <a:off x="0" y="0"/>
          <a:ext cx="0" cy="0"/>
          <a:chOff x="0" y="0"/>
          <a:chExt cx="0" cy="0"/>
        </a:xfrm>
      </p:grpSpPr>
      <p:sp>
        <p:nvSpPr>
          <p:cNvPr id="794" name="Google Shape;794;p151"/>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5" name="Google Shape;795;p15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96" name="Google Shape;796;p1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97" name="Google Shape;797;p1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817933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Divider Black">
  <p:cSld name="Divider Black">
    <p:spTree>
      <p:nvGrpSpPr>
        <p:cNvPr id="1" name="Shape 798"/>
        <p:cNvGrpSpPr/>
        <p:nvPr/>
      </p:nvGrpSpPr>
      <p:grpSpPr>
        <a:xfrm>
          <a:off x="0" y="0"/>
          <a:ext cx="0" cy="0"/>
          <a:chOff x="0" y="0"/>
          <a:chExt cx="0" cy="0"/>
        </a:xfrm>
      </p:grpSpPr>
      <p:sp>
        <p:nvSpPr>
          <p:cNvPr id="799" name="Google Shape;799;p15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15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1" name="Google Shape;801;p1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2" name="Google Shape;802;p1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523103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Divider Purple">
  <p:cSld name="Divider Purple">
    <p:spTree>
      <p:nvGrpSpPr>
        <p:cNvPr id="1" name="Shape 803"/>
        <p:cNvGrpSpPr/>
        <p:nvPr/>
      </p:nvGrpSpPr>
      <p:grpSpPr>
        <a:xfrm>
          <a:off x="0" y="0"/>
          <a:ext cx="0" cy="0"/>
          <a:chOff x="0" y="0"/>
          <a:chExt cx="0" cy="0"/>
        </a:xfrm>
      </p:grpSpPr>
      <p:sp>
        <p:nvSpPr>
          <p:cNvPr id="804" name="Google Shape;804;p153"/>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5" name="Google Shape;805;p15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806" name="Google Shape;806;p1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807" name="Google Shape;807;p15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614533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Divider Yellow">
  <p:cSld name="Divider Yellow">
    <p:spTree>
      <p:nvGrpSpPr>
        <p:cNvPr id="1" name="Shape 808"/>
        <p:cNvGrpSpPr/>
        <p:nvPr/>
      </p:nvGrpSpPr>
      <p:grpSpPr>
        <a:xfrm>
          <a:off x="0" y="0"/>
          <a:ext cx="0" cy="0"/>
          <a:chOff x="0" y="0"/>
          <a:chExt cx="0" cy="0"/>
        </a:xfrm>
      </p:grpSpPr>
      <p:sp>
        <p:nvSpPr>
          <p:cNvPr id="809" name="Google Shape;809;p154"/>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5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11" name="Google Shape;811;p154"/>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1pPr>
            <a:lvl2pPr marL="914400" lvl="1"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2pPr>
            <a:lvl3pPr marL="1371600" lvl="2"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3pPr>
            <a:lvl4pPr marL="1828800" lvl="3"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4pPr>
            <a:lvl5pPr marL="2286000" lvl="4"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5pPr>
            <a:lvl6pPr marL="2743200" lvl="5"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6pPr>
            <a:lvl7pPr marL="3200400" lvl="6"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7pPr>
            <a:lvl8pPr marL="3657600" lvl="7"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8pPr>
            <a:lvl9pPr marL="4114800" lvl="8" indent="-533400" rtl="0">
              <a:lnSpc>
                <a:spcPct val="100000"/>
              </a:lnSpc>
              <a:spcBef>
                <a:spcPts val="0"/>
              </a:spcBef>
              <a:spcAft>
                <a:spcPts val="0"/>
              </a:spcAft>
              <a:buSzPts val="4800"/>
              <a:buFont typeface="Century Gothic"/>
              <a:buChar char="■"/>
              <a:defRPr sz="4800">
                <a:latin typeface="Century Gothic"/>
                <a:ea typeface="Century Gothic"/>
                <a:cs typeface="Century Gothic"/>
                <a:sym typeface="Century Gothic"/>
              </a:defRPr>
            </a:lvl9pPr>
          </a:lstStyle>
          <a:p>
            <a:endParaRPr/>
          </a:p>
        </p:txBody>
      </p:sp>
      <p:pic>
        <p:nvPicPr>
          <p:cNvPr id="812" name="Google Shape;812;p154"/>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36131977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End Slide - Blur">
  <p:cSld name="End Slide - Blur">
    <p:spTree>
      <p:nvGrpSpPr>
        <p:cNvPr id="1" name="Shape 813"/>
        <p:cNvGrpSpPr/>
        <p:nvPr/>
      </p:nvGrpSpPr>
      <p:grpSpPr>
        <a:xfrm>
          <a:off x="0" y="0"/>
          <a:ext cx="0" cy="0"/>
          <a:chOff x="0" y="0"/>
          <a:chExt cx="0" cy="0"/>
        </a:xfrm>
      </p:grpSpPr>
      <p:pic>
        <p:nvPicPr>
          <p:cNvPr id="814" name="Google Shape;814;p155" descr="Blur.jpg"/>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15" name="Google Shape;815;p155"/>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16" name="Google Shape;816;p1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17" name="Google Shape;817;p1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18" name="Google Shape;818;p155"/>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19" name="Google Shape;819;p1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53141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212"/>
        <p:cNvGrpSpPr/>
        <p:nvPr/>
      </p:nvGrpSpPr>
      <p:grpSpPr>
        <a:xfrm>
          <a:off x="0" y="0"/>
          <a:ext cx="0" cy="0"/>
          <a:chOff x="0" y="0"/>
          <a:chExt cx="0" cy="0"/>
        </a:xfrm>
      </p:grpSpPr>
      <p:sp>
        <p:nvSpPr>
          <p:cNvPr id="213" name="Google Shape;213;p37"/>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7"/>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15" name="Google Shape;215;p37"/>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16" name="Google Shape;216;p37"/>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End Slide - Sea">
  <p:cSld name="End Slide - Sea">
    <p:spTree>
      <p:nvGrpSpPr>
        <p:cNvPr id="1" name="Shape 820"/>
        <p:cNvGrpSpPr/>
        <p:nvPr/>
      </p:nvGrpSpPr>
      <p:grpSpPr>
        <a:xfrm>
          <a:off x="0" y="0"/>
          <a:ext cx="0" cy="0"/>
          <a:chOff x="0" y="0"/>
          <a:chExt cx="0" cy="0"/>
        </a:xfrm>
      </p:grpSpPr>
      <p:pic>
        <p:nvPicPr>
          <p:cNvPr id="821" name="Google Shape;821;p156"/>
          <p:cNvPicPr preferRelativeResize="0"/>
          <p:nvPr/>
        </p:nvPicPr>
        <p:blipFill>
          <a:blip r:embed="rId2">
            <a:alphaModFix/>
          </a:blip>
          <a:stretch>
            <a:fillRect/>
          </a:stretch>
        </p:blipFill>
        <p:spPr>
          <a:xfrm>
            <a:off x="-18962" y="-10675"/>
            <a:ext cx="9181925" cy="5164849"/>
          </a:xfrm>
          <a:prstGeom prst="rect">
            <a:avLst/>
          </a:prstGeom>
          <a:noFill/>
          <a:ln>
            <a:noFill/>
          </a:ln>
        </p:spPr>
      </p:pic>
      <p:pic>
        <p:nvPicPr>
          <p:cNvPr id="822" name="Google Shape;822;p156"/>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23" name="Google Shape;823;p1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24" name="Google Shape;824;p1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25" name="Google Shape;825;p156"/>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26" name="Google Shape;826;p1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15322108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End Slide - Straw">
  <p:cSld name="End Slide - Straw">
    <p:spTree>
      <p:nvGrpSpPr>
        <p:cNvPr id="1" name="Shape 827"/>
        <p:cNvGrpSpPr/>
        <p:nvPr/>
      </p:nvGrpSpPr>
      <p:grpSpPr>
        <a:xfrm>
          <a:off x="0" y="0"/>
          <a:ext cx="0" cy="0"/>
          <a:chOff x="0" y="0"/>
          <a:chExt cx="0" cy="0"/>
        </a:xfrm>
      </p:grpSpPr>
      <p:pic>
        <p:nvPicPr>
          <p:cNvPr id="828" name="Google Shape;828;p15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29" name="Google Shape;829;p157"/>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30" name="Google Shape;830;p1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1" name="Google Shape;831;p1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32" name="Google Shape;832;p157"/>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33" name="Google Shape;833;p1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30902290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End Slide - Wood">
  <p:cSld name="End Slide - Wood">
    <p:spTree>
      <p:nvGrpSpPr>
        <p:cNvPr id="1" name="Shape 834"/>
        <p:cNvGrpSpPr/>
        <p:nvPr/>
      </p:nvGrpSpPr>
      <p:grpSpPr>
        <a:xfrm>
          <a:off x="0" y="0"/>
          <a:ext cx="0" cy="0"/>
          <a:chOff x="0" y="0"/>
          <a:chExt cx="0" cy="0"/>
        </a:xfrm>
      </p:grpSpPr>
      <p:pic>
        <p:nvPicPr>
          <p:cNvPr id="835" name="Google Shape;835;p158"/>
          <p:cNvPicPr preferRelativeResize="0"/>
          <p:nvPr/>
        </p:nvPicPr>
        <p:blipFill>
          <a:blip r:embed="rId2">
            <a:alphaModFix/>
          </a:blip>
          <a:stretch>
            <a:fillRect/>
          </a:stretch>
        </p:blipFill>
        <p:spPr>
          <a:xfrm>
            <a:off x="0" y="0"/>
            <a:ext cx="9143990" cy="5143500"/>
          </a:xfrm>
          <a:prstGeom prst="rect">
            <a:avLst/>
          </a:prstGeom>
          <a:noFill/>
          <a:ln>
            <a:noFill/>
          </a:ln>
        </p:spPr>
      </p:pic>
      <p:pic>
        <p:nvPicPr>
          <p:cNvPr id="836" name="Google Shape;836;p158"/>
          <p:cNvPicPr preferRelativeResize="0"/>
          <p:nvPr/>
        </p:nvPicPr>
        <p:blipFill>
          <a:blip r:embed="rId3">
            <a:alphaModFix/>
          </a:blip>
          <a:stretch>
            <a:fillRect/>
          </a:stretch>
        </p:blipFill>
        <p:spPr>
          <a:xfrm>
            <a:off x="347900" y="776778"/>
            <a:ext cx="1343325" cy="366797"/>
          </a:xfrm>
          <a:prstGeom prst="rect">
            <a:avLst/>
          </a:prstGeom>
          <a:noFill/>
          <a:ln>
            <a:noFill/>
          </a:ln>
        </p:spPr>
      </p:pic>
      <p:sp>
        <p:nvSpPr>
          <p:cNvPr id="837" name="Google Shape;837;p1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38" name="Google Shape;838;p1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nesta.org.uk</a:t>
            </a:r>
            <a:endParaRPr sz="1800">
              <a:solidFill>
                <a:srgbClr val="FFFFFF"/>
              </a:solidFill>
              <a:latin typeface="Century Gothic"/>
              <a:ea typeface="Century Gothic"/>
              <a:cs typeface="Century Gothic"/>
              <a:sym typeface="Century Gothic"/>
            </a:endParaRPr>
          </a:p>
        </p:txBody>
      </p:sp>
      <p:sp>
        <p:nvSpPr>
          <p:cNvPr id="839" name="Google Shape;839;p1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latin typeface="Century Gothic"/>
                <a:ea typeface="Century Gothic"/>
                <a:cs typeface="Century Gothic"/>
                <a:sym typeface="Century Gothic"/>
              </a:rPr>
              <a:t>@nesta_uk</a:t>
            </a:r>
            <a:endParaRPr sz="1800">
              <a:solidFill>
                <a:srgbClr val="FFFFFF"/>
              </a:solidFill>
              <a:latin typeface="Century Gothic"/>
              <a:ea typeface="Century Gothic"/>
              <a:cs typeface="Century Gothic"/>
              <a:sym typeface="Century Gothic"/>
            </a:endParaRPr>
          </a:p>
        </p:txBody>
      </p:sp>
      <p:pic>
        <p:nvPicPr>
          <p:cNvPr id="840" name="Google Shape;840;p158"/>
          <p:cNvPicPr preferRelativeResize="0"/>
          <p:nvPr/>
        </p:nvPicPr>
        <p:blipFill>
          <a:blip r:embed="rId4">
            <a:alphaModFix/>
          </a:blip>
          <a:stretch>
            <a:fillRect/>
          </a:stretch>
        </p:blipFill>
        <p:spPr>
          <a:xfrm>
            <a:off x="347900" y="1997383"/>
            <a:ext cx="228650" cy="190542"/>
          </a:xfrm>
          <a:prstGeom prst="rect">
            <a:avLst/>
          </a:prstGeom>
          <a:noFill/>
          <a:ln>
            <a:noFill/>
          </a:ln>
        </p:spPr>
      </p:pic>
    </p:spTree>
    <p:extLst>
      <p:ext uri="{BB962C8B-B14F-4D97-AF65-F5344CB8AC3E}">
        <p14:creationId xmlns:p14="http://schemas.microsoft.com/office/powerpoint/2010/main" val="36913731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End Slide - Plain">
  <p:cSld name="End Slide - Plain">
    <p:spTree>
      <p:nvGrpSpPr>
        <p:cNvPr id="1" name="Shape 841"/>
        <p:cNvGrpSpPr/>
        <p:nvPr/>
      </p:nvGrpSpPr>
      <p:grpSpPr>
        <a:xfrm>
          <a:off x="0" y="0"/>
          <a:ext cx="0" cy="0"/>
          <a:chOff x="0" y="0"/>
          <a:chExt cx="0" cy="0"/>
        </a:xfrm>
      </p:grpSpPr>
      <p:pic>
        <p:nvPicPr>
          <p:cNvPr id="842" name="Google Shape;842;p159"/>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843" name="Google Shape;843;p159"/>
          <p:cNvPicPr preferRelativeResize="0"/>
          <p:nvPr/>
        </p:nvPicPr>
        <p:blipFill>
          <a:blip r:embed="rId3">
            <a:alphaModFix/>
          </a:blip>
          <a:stretch>
            <a:fillRect/>
          </a:stretch>
        </p:blipFill>
        <p:spPr>
          <a:xfrm>
            <a:off x="347900" y="781975"/>
            <a:ext cx="1343324" cy="361600"/>
          </a:xfrm>
          <a:prstGeom prst="rect">
            <a:avLst/>
          </a:prstGeom>
          <a:noFill/>
          <a:ln>
            <a:noFill/>
          </a:ln>
        </p:spPr>
      </p:pic>
      <p:sp>
        <p:nvSpPr>
          <p:cNvPr id="844" name="Google Shape;844;p15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5" name="Google Shape;845;p15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nesta.org.uk</a:t>
            </a:r>
            <a:endParaRPr sz="1800">
              <a:latin typeface="Century Gothic"/>
              <a:ea typeface="Century Gothic"/>
              <a:cs typeface="Century Gothic"/>
              <a:sym typeface="Century Gothic"/>
            </a:endParaRPr>
          </a:p>
        </p:txBody>
      </p:sp>
      <p:pic>
        <p:nvPicPr>
          <p:cNvPr id="846" name="Google Shape;846;p159"/>
          <p:cNvPicPr preferRelativeResize="0"/>
          <p:nvPr/>
        </p:nvPicPr>
        <p:blipFill>
          <a:blip r:embed="rId4">
            <a:alphaModFix/>
          </a:blip>
          <a:stretch>
            <a:fillRect/>
          </a:stretch>
        </p:blipFill>
        <p:spPr>
          <a:xfrm>
            <a:off x="347900" y="1993450"/>
            <a:ext cx="228650" cy="190550"/>
          </a:xfrm>
          <a:prstGeom prst="rect">
            <a:avLst/>
          </a:prstGeom>
          <a:noFill/>
          <a:ln>
            <a:noFill/>
          </a:ln>
        </p:spPr>
      </p:pic>
      <p:sp>
        <p:nvSpPr>
          <p:cNvPr id="847" name="Google Shape;847;p15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entury Gothic"/>
                <a:ea typeface="Century Gothic"/>
                <a:cs typeface="Century Gothic"/>
                <a:sym typeface="Century Gothic"/>
              </a:rPr>
              <a:t>@nesta_uk</a:t>
            </a: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5367894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848"/>
        <p:cNvGrpSpPr/>
        <p:nvPr/>
      </p:nvGrpSpPr>
      <p:grpSpPr>
        <a:xfrm>
          <a:off x="0" y="0"/>
          <a:ext cx="0" cy="0"/>
          <a:chOff x="0" y="0"/>
          <a:chExt cx="0" cy="0"/>
        </a:xfrm>
      </p:grpSpPr>
      <p:pic>
        <p:nvPicPr>
          <p:cNvPr id="849" name="Google Shape;849;p160"/>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850" name="Google Shape;850;p160"/>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Muli"/>
              <a:buNone/>
              <a:defRPr sz="30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851" name="Google Shape;851;p160"/>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uli"/>
              <a:buNone/>
              <a:defRPr sz="1800" b="0" i="0" u="none" strike="noStrike" cap="none">
                <a:solidFill>
                  <a:srgbClr val="000000"/>
                </a:solidFill>
                <a:latin typeface="Muli"/>
                <a:ea typeface="Muli"/>
                <a:cs typeface="Muli"/>
                <a:sym typeface="Mul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52" name="Google Shape;852;p160"/>
          <p:cNvPicPr preferRelativeResize="0"/>
          <p:nvPr/>
        </p:nvPicPr>
        <p:blipFill rotWithShape="1">
          <a:blip r:embed="rId3">
            <a:alphaModFix/>
          </a:blip>
          <a:srcRect/>
          <a:stretch/>
        </p:blipFill>
        <p:spPr>
          <a:xfrm>
            <a:off x="249050" y="4763438"/>
            <a:ext cx="715810" cy="192795"/>
          </a:xfrm>
          <a:prstGeom prst="rect">
            <a:avLst/>
          </a:prstGeom>
          <a:noFill/>
          <a:ln>
            <a:noFill/>
          </a:ln>
        </p:spPr>
      </p:pic>
    </p:spTree>
    <p:extLst>
      <p:ext uri="{BB962C8B-B14F-4D97-AF65-F5344CB8AC3E}">
        <p14:creationId xmlns:p14="http://schemas.microsoft.com/office/powerpoint/2010/main" val="11456485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53"/>
        <p:cNvGrpSpPr/>
        <p:nvPr/>
      </p:nvGrpSpPr>
      <p:grpSpPr>
        <a:xfrm>
          <a:off x="0" y="0"/>
          <a:ext cx="0" cy="0"/>
          <a:chOff x="0" y="0"/>
          <a:chExt cx="0" cy="0"/>
        </a:xfrm>
      </p:grpSpPr>
      <p:sp>
        <p:nvSpPr>
          <p:cNvPr id="854" name="Google Shape;854;p161">
            <a:hlinkClick r:id="" action="ppaction://noaction"/>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1">
            <a:hlinkClick r:id="" action="ppaction://noaction"/>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1">
            <a:hlinkClick r:id="" action="ppaction://noaction"/>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1">
            <a:hlinkClick r:id="" action="ppaction://noaction"/>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161"/>
          <p:cNvGrpSpPr/>
          <p:nvPr/>
        </p:nvGrpSpPr>
        <p:grpSpPr>
          <a:xfrm>
            <a:off x="0" y="381001"/>
            <a:ext cx="1037850" cy="1016287"/>
            <a:chOff x="0" y="381001"/>
            <a:chExt cx="1037850" cy="1016287"/>
          </a:xfrm>
        </p:grpSpPr>
        <p:sp>
          <p:nvSpPr>
            <p:cNvPr id="859" name="Google Shape;859;p16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1" name="Google Shape;861;p161"/>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a:endParaRPr/>
          </a:p>
        </p:txBody>
      </p:sp>
      <p:sp>
        <p:nvSpPr>
          <p:cNvPr id="862" name="Google Shape;862;p161"/>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63" name="Google Shape;863;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830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864"/>
        <p:cNvGrpSpPr/>
        <p:nvPr/>
      </p:nvGrpSpPr>
      <p:grpSpPr>
        <a:xfrm>
          <a:off x="0" y="0"/>
          <a:ext cx="0" cy="0"/>
          <a:chOff x="0" y="0"/>
          <a:chExt cx="0" cy="0"/>
        </a:xfrm>
      </p:grpSpPr>
      <p:sp>
        <p:nvSpPr>
          <p:cNvPr id="865" name="Google Shape;865;p162"/>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6" name="Google Shape;866;p162"/>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7" name="Google Shape;867;p162"/>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68" name="Google Shape;868;p162"/>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869" name="Google Shape;869;p162"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870" name="Google Shape;870;p1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43080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871"/>
        <p:cNvGrpSpPr/>
        <p:nvPr/>
      </p:nvGrpSpPr>
      <p:grpSpPr>
        <a:xfrm>
          <a:off x="0" y="0"/>
          <a:ext cx="0" cy="0"/>
          <a:chOff x="0" y="0"/>
          <a:chExt cx="0" cy="0"/>
        </a:xfrm>
      </p:grpSpPr>
      <p:pic>
        <p:nvPicPr>
          <p:cNvPr id="872" name="Google Shape;872;p163"/>
          <p:cNvPicPr preferRelativeResize="0"/>
          <p:nvPr/>
        </p:nvPicPr>
        <p:blipFill rotWithShape="1">
          <a:blip r:embed="rId2">
            <a:alphaModFix/>
          </a:blip>
          <a:srcRect/>
          <a:stretch/>
        </p:blipFill>
        <p:spPr>
          <a:xfrm>
            <a:off x="7778" y="0"/>
            <a:ext cx="9139266" cy="5145023"/>
          </a:xfrm>
          <a:prstGeom prst="rect">
            <a:avLst/>
          </a:prstGeom>
          <a:noFill/>
          <a:ln>
            <a:noFill/>
          </a:ln>
        </p:spPr>
      </p:pic>
    </p:spTree>
    <p:extLst>
      <p:ext uri="{BB962C8B-B14F-4D97-AF65-F5344CB8AC3E}">
        <p14:creationId xmlns:p14="http://schemas.microsoft.com/office/powerpoint/2010/main" val="14930886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873"/>
        <p:cNvGrpSpPr/>
        <p:nvPr/>
      </p:nvGrpSpPr>
      <p:grpSpPr>
        <a:xfrm>
          <a:off x="0" y="0"/>
          <a:ext cx="0" cy="0"/>
          <a:chOff x="0" y="0"/>
          <a:chExt cx="0" cy="0"/>
        </a:xfrm>
      </p:grpSpPr>
      <p:pic>
        <p:nvPicPr>
          <p:cNvPr id="874" name="Google Shape;874;p164"/>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875" name="Google Shape;875;p164"/>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876" name="Google Shape;876;p164"/>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877" name="Google Shape;877;p164"/>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925465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878"/>
        <p:cNvGrpSpPr/>
        <p:nvPr/>
      </p:nvGrpSpPr>
      <p:grpSpPr>
        <a:xfrm>
          <a:off x="0" y="0"/>
          <a:ext cx="0" cy="0"/>
          <a:chOff x="0" y="0"/>
          <a:chExt cx="0" cy="0"/>
        </a:xfrm>
      </p:grpSpPr>
      <p:sp>
        <p:nvSpPr>
          <p:cNvPr id="879" name="Google Shape;879;p165"/>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0" name="Google Shape;880;p165"/>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1" name="Google Shape;881;p1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82" name="Google Shape;882;p165"/>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3" name="Google Shape;883;p165"/>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59600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217"/>
        <p:cNvGrpSpPr/>
        <p:nvPr/>
      </p:nvGrpSpPr>
      <p:grpSpPr>
        <a:xfrm>
          <a:off x="0" y="0"/>
          <a:ext cx="0" cy="0"/>
          <a:chOff x="0" y="0"/>
          <a:chExt cx="0" cy="0"/>
        </a:xfrm>
      </p:grpSpPr>
      <p:sp>
        <p:nvSpPr>
          <p:cNvPr id="218" name="Google Shape;218;p38"/>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0" name="Google Shape;220;p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21" name="Google Shape;221;p38"/>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884"/>
        <p:cNvGrpSpPr/>
        <p:nvPr/>
      </p:nvGrpSpPr>
      <p:grpSpPr>
        <a:xfrm>
          <a:off x="0" y="0"/>
          <a:ext cx="0" cy="0"/>
          <a:chOff x="0" y="0"/>
          <a:chExt cx="0" cy="0"/>
        </a:xfrm>
      </p:grpSpPr>
      <p:sp>
        <p:nvSpPr>
          <p:cNvPr id="885" name="Google Shape;885;p166"/>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6" name="Google Shape;886;p166"/>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87" name="Google Shape;887;p166"/>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8" name="Google Shape;888;p166"/>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579257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889"/>
        <p:cNvGrpSpPr/>
        <p:nvPr/>
      </p:nvGrpSpPr>
      <p:grpSpPr>
        <a:xfrm>
          <a:off x="0" y="0"/>
          <a:ext cx="0" cy="0"/>
          <a:chOff x="0" y="0"/>
          <a:chExt cx="0" cy="0"/>
        </a:xfrm>
      </p:grpSpPr>
      <p:pic>
        <p:nvPicPr>
          <p:cNvPr id="890" name="Google Shape;890;p167"/>
          <p:cNvPicPr preferRelativeResize="0"/>
          <p:nvPr/>
        </p:nvPicPr>
        <p:blipFill rotWithShape="1">
          <a:blip r:embed="rId2">
            <a:alphaModFix/>
          </a:blip>
          <a:srcRect/>
          <a:stretch/>
        </p:blipFill>
        <p:spPr>
          <a:xfrm>
            <a:off x="652015" y="4408488"/>
            <a:ext cx="997844" cy="494477"/>
          </a:xfrm>
          <a:prstGeom prst="rect">
            <a:avLst/>
          </a:prstGeom>
          <a:noFill/>
          <a:ln>
            <a:noFill/>
          </a:ln>
        </p:spPr>
      </p:pic>
    </p:spTree>
    <p:extLst>
      <p:ext uri="{BB962C8B-B14F-4D97-AF65-F5344CB8AC3E}">
        <p14:creationId xmlns:p14="http://schemas.microsoft.com/office/powerpoint/2010/main" val="10043142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893"/>
        <p:cNvGrpSpPr/>
        <p:nvPr/>
      </p:nvGrpSpPr>
      <p:grpSpPr>
        <a:xfrm>
          <a:off x="0" y="0"/>
          <a:ext cx="0" cy="0"/>
          <a:chOff x="0" y="0"/>
          <a:chExt cx="0" cy="0"/>
        </a:xfrm>
      </p:grpSpPr>
      <p:sp>
        <p:nvSpPr>
          <p:cNvPr id="894" name="Google Shape;894;p1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895" name="Google Shape;895;p169"/>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96" name="Google Shape;896;p1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897" name="Google Shape;897;p169"/>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079689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898"/>
        <p:cNvGrpSpPr/>
        <p:nvPr/>
      </p:nvGrpSpPr>
      <p:grpSpPr>
        <a:xfrm>
          <a:off x="0" y="0"/>
          <a:ext cx="0" cy="0"/>
          <a:chOff x="0" y="0"/>
          <a:chExt cx="0" cy="0"/>
        </a:xfrm>
      </p:grpSpPr>
      <p:sp>
        <p:nvSpPr>
          <p:cNvPr id="899" name="Google Shape;899;p170"/>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70"/>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1" name="Google Shape;901;p170"/>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2" name="Google Shape;902;p170"/>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3" name="Google Shape;903;p1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extLst>
      <p:ext uri="{BB962C8B-B14F-4D97-AF65-F5344CB8AC3E}">
        <p14:creationId xmlns:p14="http://schemas.microsoft.com/office/powerpoint/2010/main" val="10530421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904"/>
        <p:cNvGrpSpPr/>
        <p:nvPr/>
      </p:nvGrpSpPr>
      <p:grpSpPr>
        <a:xfrm>
          <a:off x="0" y="0"/>
          <a:ext cx="0" cy="0"/>
          <a:chOff x="0" y="0"/>
          <a:chExt cx="0" cy="0"/>
        </a:xfrm>
      </p:grpSpPr>
      <p:sp>
        <p:nvSpPr>
          <p:cNvPr id="905" name="Google Shape;905;p171"/>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06" name="Google Shape;906;p17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07" name="Google Shape;907;p1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8" name="Google Shape;908;p1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787893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909"/>
        <p:cNvGrpSpPr/>
        <p:nvPr/>
      </p:nvGrpSpPr>
      <p:grpSpPr>
        <a:xfrm>
          <a:off x="0" y="0"/>
          <a:ext cx="0" cy="0"/>
          <a:chOff x="0" y="0"/>
          <a:chExt cx="0" cy="0"/>
        </a:xfrm>
      </p:grpSpPr>
      <p:sp>
        <p:nvSpPr>
          <p:cNvPr id="910" name="Google Shape;910;p172"/>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11" name="Google Shape;911;p172"/>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2" name="Google Shape;912;p172"/>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3" name="Google Shape;913;p172"/>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14" name="Google Shape;914;p17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15" name="Google Shape;915;p172"/>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043301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916"/>
        <p:cNvGrpSpPr/>
        <p:nvPr/>
      </p:nvGrpSpPr>
      <p:grpSpPr>
        <a:xfrm>
          <a:off x="0" y="0"/>
          <a:ext cx="0" cy="0"/>
          <a:chOff x="0" y="0"/>
          <a:chExt cx="0" cy="0"/>
        </a:xfrm>
      </p:grpSpPr>
      <p:sp>
        <p:nvSpPr>
          <p:cNvPr id="917" name="Google Shape;917;p173"/>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918" name="Google Shape;918;p173"/>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9" name="Google Shape;919;p173"/>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0" name="Google Shape;920;p173"/>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1" name="Google Shape;921;p173"/>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922" name="Google Shape;922;p173"/>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51264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923"/>
        <p:cNvGrpSpPr/>
        <p:nvPr/>
      </p:nvGrpSpPr>
      <p:grpSpPr>
        <a:xfrm>
          <a:off x="0" y="0"/>
          <a:ext cx="0" cy="0"/>
          <a:chOff x="0" y="0"/>
          <a:chExt cx="0" cy="0"/>
        </a:xfrm>
      </p:grpSpPr>
      <p:sp>
        <p:nvSpPr>
          <p:cNvPr id="924" name="Google Shape;924;p174"/>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5" name="Google Shape;925;p174"/>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6" name="Google Shape;926;p174"/>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7" name="Google Shape;927;p174"/>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8" name="Google Shape;928;p174"/>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29" name="Google Shape;929;p17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extLst>
      <p:ext uri="{BB962C8B-B14F-4D97-AF65-F5344CB8AC3E}">
        <p14:creationId xmlns:p14="http://schemas.microsoft.com/office/powerpoint/2010/main" val="20726615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930"/>
        <p:cNvGrpSpPr/>
        <p:nvPr/>
      </p:nvGrpSpPr>
      <p:grpSpPr>
        <a:xfrm>
          <a:off x="0" y="0"/>
          <a:ext cx="0" cy="0"/>
          <a:chOff x="0" y="0"/>
          <a:chExt cx="0" cy="0"/>
        </a:xfrm>
      </p:grpSpPr>
      <p:sp>
        <p:nvSpPr>
          <p:cNvPr id="931" name="Google Shape;931;p175"/>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2" name="Google Shape;932;p175"/>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3" name="Google Shape;933;p175"/>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34" name="Google Shape;934;p175"/>
          <p:cNvPicPr preferRelativeResize="0"/>
          <p:nvPr/>
        </p:nvPicPr>
        <p:blipFill rotWithShape="1">
          <a:blip r:embed="rId2">
            <a:alphaModFix/>
          </a:blip>
          <a:srcRect/>
          <a:stretch/>
        </p:blipFill>
        <p:spPr>
          <a:xfrm>
            <a:off x="652015" y="4408488"/>
            <a:ext cx="997844" cy="494477"/>
          </a:xfrm>
          <a:prstGeom prst="rect">
            <a:avLst/>
          </a:prstGeom>
          <a:noFill/>
          <a:ln>
            <a:noFill/>
          </a:ln>
        </p:spPr>
      </p:pic>
    </p:spTree>
    <p:extLst>
      <p:ext uri="{BB962C8B-B14F-4D97-AF65-F5344CB8AC3E}">
        <p14:creationId xmlns:p14="http://schemas.microsoft.com/office/powerpoint/2010/main" val="9101005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935"/>
        <p:cNvGrpSpPr/>
        <p:nvPr/>
      </p:nvGrpSpPr>
      <p:grpSpPr>
        <a:xfrm>
          <a:off x="0" y="0"/>
          <a:ext cx="0" cy="0"/>
          <a:chOff x="0" y="0"/>
          <a:chExt cx="0" cy="0"/>
        </a:xfrm>
      </p:grpSpPr>
      <p:pic>
        <p:nvPicPr>
          <p:cNvPr id="936" name="Google Shape;936;p176"/>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937" name="Google Shape;937;p176"/>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38" name="Google Shape;938;p176"/>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39" name="Google Shape;939;p176"/>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94819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222"/>
        <p:cNvGrpSpPr/>
        <p:nvPr/>
      </p:nvGrpSpPr>
      <p:grpSpPr>
        <a:xfrm>
          <a:off x="0" y="0"/>
          <a:ext cx="0" cy="0"/>
          <a:chOff x="0" y="0"/>
          <a:chExt cx="0" cy="0"/>
        </a:xfrm>
      </p:grpSpPr>
      <p:sp>
        <p:nvSpPr>
          <p:cNvPr id="223" name="Google Shape;223;p39"/>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9"/>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5" name="Google Shape;225;p39"/>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26" name="Google Shape;226;p39"/>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940"/>
        <p:cNvGrpSpPr/>
        <p:nvPr/>
      </p:nvGrpSpPr>
      <p:grpSpPr>
        <a:xfrm>
          <a:off x="0" y="0"/>
          <a:ext cx="0" cy="0"/>
          <a:chOff x="0" y="0"/>
          <a:chExt cx="0" cy="0"/>
        </a:xfrm>
      </p:grpSpPr>
      <p:pic>
        <p:nvPicPr>
          <p:cNvPr id="941" name="Google Shape;941;p177"/>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942" name="Google Shape;942;p177"/>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943" name="Google Shape;943;p177"/>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944" name="Google Shape;944;p177"/>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803516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945"/>
        <p:cNvGrpSpPr/>
        <p:nvPr/>
      </p:nvGrpSpPr>
      <p:grpSpPr>
        <a:xfrm>
          <a:off x="0" y="0"/>
          <a:ext cx="0" cy="0"/>
          <a:chOff x="0" y="0"/>
          <a:chExt cx="0" cy="0"/>
        </a:xfrm>
      </p:grpSpPr>
      <p:sp>
        <p:nvSpPr>
          <p:cNvPr id="946" name="Google Shape;946;p178"/>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47" name="Google Shape;947;p178"/>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48" name="Google Shape;948;p178"/>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49" name="Google Shape;949;p178"/>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extLst>
      <p:ext uri="{BB962C8B-B14F-4D97-AF65-F5344CB8AC3E}">
        <p14:creationId xmlns:p14="http://schemas.microsoft.com/office/powerpoint/2010/main" val="18656759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ext 1">
  <p:cSld name="Text 1">
    <p:spTree>
      <p:nvGrpSpPr>
        <p:cNvPr id="1" name="Shape 950"/>
        <p:cNvGrpSpPr/>
        <p:nvPr/>
      </p:nvGrpSpPr>
      <p:grpSpPr>
        <a:xfrm>
          <a:off x="0" y="0"/>
          <a:ext cx="0" cy="0"/>
          <a:chOff x="0" y="0"/>
          <a:chExt cx="0" cy="0"/>
        </a:xfrm>
      </p:grpSpPr>
      <p:sp>
        <p:nvSpPr>
          <p:cNvPr id="951" name="Google Shape;951;p17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52" name="Google Shape;952;p17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53" name="Google Shape;953;p179"/>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54" name="Google Shape;954;p179"/>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extLst>
      <p:ext uri="{BB962C8B-B14F-4D97-AF65-F5344CB8AC3E}">
        <p14:creationId xmlns:p14="http://schemas.microsoft.com/office/powerpoint/2010/main" val="15442395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ext 2">
  <p:cSld name="Text 2">
    <p:spTree>
      <p:nvGrpSpPr>
        <p:cNvPr id="1" name="Shape 961"/>
        <p:cNvGrpSpPr/>
        <p:nvPr/>
      </p:nvGrpSpPr>
      <p:grpSpPr>
        <a:xfrm>
          <a:off x="0" y="0"/>
          <a:ext cx="0" cy="0"/>
          <a:chOff x="0" y="0"/>
          <a:chExt cx="0" cy="0"/>
        </a:xfrm>
      </p:grpSpPr>
      <p:sp>
        <p:nvSpPr>
          <p:cNvPr id="962" name="Google Shape;962;p181"/>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963" name="Google Shape;963;p181"/>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964" name="Google Shape;964;p181"/>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965" name="Google Shape;965;p181"/>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extLst>
      <p:ext uri="{BB962C8B-B14F-4D97-AF65-F5344CB8AC3E}">
        <p14:creationId xmlns:p14="http://schemas.microsoft.com/office/powerpoint/2010/main" val="17561798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Plain">
  <p:cSld name="Plain">
    <p:spTree>
      <p:nvGrpSpPr>
        <p:cNvPr id="1" name="Shape 966"/>
        <p:cNvGrpSpPr/>
        <p:nvPr/>
      </p:nvGrpSpPr>
      <p:grpSpPr>
        <a:xfrm>
          <a:off x="0" y="0"/>
          <a:ext cx="0" cy="0"/>
          <a:chOff x="0" y="0"/>
          <a:chExt cx="0" cy="0"/>
        </a:xfrm>
      </p:grpSpPr>
      <p:pic>
        <p:nvPicPr>
          <p:cNvPr id="967" name="Google Shape;967;p182"/>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24947057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Divider Grey">
  <p:cSld name="Divider Grey">
    <p:spTree>
      <p:nvGrpSpPr>
        <p:cNvPr id="1" name="Shape 783"/>
        <p:cNvGrpSpPr/>
        <p:nvPr/>
      </p:nvGrpSpPr>
      <p:grpSpPr>
        <a:xfrm>
          <a:off x="0" y="0"/>
          <a:ext cx="0" cy="0"/>
          <a:chOff x="0" y="0"/>
          <a:chExt cx="0" cy="0"/>
        </a:xfrm>
      </p:grpSpPr>
      <p:sp>
        <p:nvSpPr>
          <p:cNvPr id="784" name="Google Shape;784;p149"/>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5" name="Google Shape;785;p14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786" name="Google Shape;786;p1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787" name="Google Shape;787;p1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lvl="0"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1pPr>
            <a:lvl2pPr marL="914400" lvl="1"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2pPr>
            <a:lvl3pPr marL="1371600" lvl="2"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3pPr>
            <a:lvl4pPr marL="1828800" lvl="3"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4pPr>
            <a:lvl5pPr marL="2286000" lvl="4"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5pPr>
            <a:lvl6pPr marL="2743200" lvl="5"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6pPr>
            <a:lvl7pPr marL="3200400" lvl="6"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7pPr>
            <a:lvl8pPr marL="3657600" lvl="7"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8pPr>
            <a:lvl9pPr marL="4114800" lvl="8" indent="-533400" rtl="0">
              <a:lnSpc>
                <a:spcPct val="100000"/>
              </a:lnSpc>
              <a:spcBef>
                <a:spcPts val="0"/>
              </a:spcBef>
              <a:spcAft>
                <a:spcPts val="0"/>
              </a:spcAft>
              <a:buClr>
                <a:srgbClr val="FFFFFF"/>
              </a:buClr>
              <a:buSzPts val="4800"/>
              <a:buFont typeface="Century Gothic"/>
              <a:buChar char="■"/>
              <a:defRPr sz="4800">
                <a:solidFill>
                  <a:srgbClr val="FFFFFF"/>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1581175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Content plain 1">
  <p:cSld name="Content plain 1">
    <p:bg>
      <p:bgPr>
        <a:solidFill>
          <a:schemeClr val="lt1"/>
        </a:solidFill>
        <a:effectLst/>
      </p:bgPr>
    </p:bg>
    <p:spTree>
      <p:nvGrpSpPr>
        <p:cNvPr id="1" name="Shape 409"/>
        <p:cNvGrpSpPr/>
        <p:nvPr/>
      </p:nvGrpSpPr>
      <p:grpSpPr>
        <a:xfrm>
          <a:off x="0" y="0"/>
          <a:ext cx="0" cy="0"/>
          <a:chOff x="0" y="0"/>
          <a:chExt cx="0" cy="0"/>
        </a:xfrm>
      </p:grpSpPr>
      <p:sp>
        <p:nvSpPr>
          <p:cNvPr id="410" name="Google Shape;410;p79"/>
          <p:cNvSpPr txBox="1">
            <a:spLocks noGrp="1"/>
          </p:cNvSpPr>
          <p:nvPr>
            <p:ph type="body" idx="1"/>
          </p:nvPr>
        </p:nvSpPr>
        <p:spPr>
          <a:xfrm>
            <a:off x="107950" y="627063"/>
            <a:ext cx="8712300" cy="4068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000000"/>
              </a:buClr>
              <a:buSzPts val="1600"/>
              <a:buFont typeface="Century Gothic"/>
              <a:buChar char="•"/>
              <a:defRPr sz="160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SzPts val="1600"/>
              <a:buFont typeface="Century Gothic"/>
              <a:buNone/>
              <a:defRPr sz="1600" i="0" u="none" strike="noStrike" cap="none">
                <a:solidFill>
                  <a:srgbClr val="000000"/>
                </a:solidFill>
                <a:latin typeface="Century Gothic"/>
                <a:ea typeface="Century Gothic"/>
                <a:cs typeface="Century Gothic"/>
                <a:sym typeface="Century Gothic"/>
              </a:defRPr>
            </a:lvl9pPr>
          </a:lstStyle>
          <a:p>
            <a:endParaRPr/>
          </a:p>
        </p:txBody>
      </p:sp>
      <p:sp>
        <p:nvSpPr>
          <p:cNvPr id="411" name="Google Shape;411;p79"/>
          <p:cNvSpPr txBox="1">
            <a:spLocks noGrp="1"/>
          </p:cNvSpPr>
          <p:nvPr>
            <p:ph type="title"/>
          </p:nvPr>
        </p:nvSpPr>
        <p:spPr>
          <a:xfrm>
            <a:off x="107949" y="87313"/>
            <a:ext cx="8712300" cy="431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2400"/>
              <a:buNone/>
              <a:defRPr sz="2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2400"/>
              <a:buNone/>
              <a:defRPr sz="2400" b="1" i="0" u="none" strike="noStrike" cap="none">
                <a:solidFill>
                  <a:srgbClr val="000000"/>
                </a:solidFill>
              </a:defRPr>
            </a:lvl2pPr>
            <a:lvl3pPr marR="0" lvl="2" algn="l" rtl="0">
              <a:lnSpc>
                <a:spcPct val="100000"/>
              </a:lnSpc>
              <a:spcBef>
                <a:spcPts val="0"/>
              </a:spcBef>
              <a:spcAft>
                <a:spcPts val="0"/>
              </a:spcAft>
              <a:buSzPts val="2400"/>
              <a:buNone/>
              <a:defRPr sz="2400" b="1" i="0" u="none" strike="noStrike" cap="none">
                <a:solidFill>
                  <a:srgbClr val="000000"/>
                </a:solidFill>
              </a:defRPr>
            </a:lvl3pPr>
            <a:lvl4pPr marR="0" lvl="3" algn="l" rtl="0">
              <a:lnSpc>
                <a:spcPct val="100000"/>
              </a:lnSpc>
              <a:spcBef>
                <a:spcPts val="0"/>
              </a:spcBef>
              <a:spcAft>
                <a:spcPts val="0"/>
              </a:spcAft>
              <a:buSzPts val="2400"/>
              <a:buNone/>
              <a:defRPr sz="2400" b="1" i="0" u="none" strike="noStrike" cap="none">
                <a:solidFill>
                  <a:srgbClr val="000000"/>
                </a:solidFill>
              </a:defRPr>
            </a:lvl4pPr>
            <a:lvl5pPr marR="0" lvl="4" algn="l" rtl="0">
              <a:lnSpc>
                <a:spcPct val="100000"/>
              </a:lnSpc>
              <a:spcBef>
                <a:spcPts val="0"/>
              </a:spcBef>
              <a:spcAft>
                <a:spcPts val="0"/>
              </a:spcAft>
              <a:buSzPts val="2400"/>
              <a:buNone/>
              <a:defRPr sz="2400" b="1" i="0" u="none" strike="noStrike" cap="none">
                <a:solidFill>
                  <a:srgbClr val="000000"/>
                </a:solidFill>
              </a:defRPr>
            </a:lvl5pPr>
            <a:lvl6pPr marR="0" lvl="5" algn="l" rtl="0">
              <a:lnSpc>
                <a:spcPct val="100000"/>
              </a:lnSpc>
              <a:spcBef>
                <a:spcPts val="0"/>
              </a:spcBef>
              <a:spcAft>
                <a:spcPts val="0"/>
              </a:spcAft>
              <a:buSzPts val="2400"/>
              <a:buNone/>
              <a:defRPr sz="2400" b="1" i="0" u="none" strike="noStrike" cap="none">
                <a:solidFill>
                  <a:srgbClr val="000000"/>
                </a:solidFill>
              </a:defRPr>
            </a:lvl6pPr>
            <a:lvl7pPr marR="0" lvl="6" algn="l" rtl="0">
              <a:lnSpc>
                <a:spcPct val="100000"/>
              </a:lnSpc>
              <a:spcBef>
                <a:spcPts val="0"/>
              </a:spcBef>
              <a:spcAft>
                <a:spcPts val="0"/>
              </a:spcAft>
              <a:buSzPts val="2400"/>
              <a:buNone/>
              <a:defRPr sz="2400" b="1" i="0" u="none" strike="noStrike" cap="none">
                <a:solidFill>
                  <a:srgbClr val="000000"/>
                </a:solidFill>
              </a:defRPr>
            </a:lvl7pPr>
            <a:lvl8pPr marR="0" lvl="7" algn="l" rtl="0">
              <a:lnSpc>
                <a:spcPct val="100000"/>
              </a:lnSpc>
              <a:spcBef>
                <a:spcPts val="0"/>
              </a:spcBef>
              <a:spcAft>
                <a:spcPts val="0"/>
              </a:spcAft>
              <a:buSzPts val="2400"/>
              <a:buNone/>
              <a:defRPr sz="2400" b="1" i="0" u="none" strike="noStrike" cap="none">
                <a:solidFill>
                  <a:srgbClr val="000000"/>
                </a:solidFill>
              </a:defRPr>
            </a:lvl8pPr>
            <a:lvl9pPr marR="0" lvl="8" algn="l" rtl="0">
              <a:lnSpc>
                <a:spcPct val="100000"/>
              </a:lnSpc>
              <a:spcBef>
                <a:spcPts val="0"/>
              </a:spcBef>
              <a:spcAft>
                <a:spcPts val="0"/>
              </a:spcAft>
              <a:buSzPts val="2400"/>
              <a:buNone/>
              <a:defRPr sz="2400" b="1" i="0" u="none" strike="noStrike" cap="none">
                <a:solidFill>
                  <a:srgbClr val="000000"/>
                </a:solidFill>
              </a:defRPr>
            </a:lvl9pPr>
          </a:lstStyle>
          <a:p>
            <a:endParaRPr/>
          </a:p>
        </p:txBody>
      </p:sp>
      <p:sp>
        <p:nvSpPr>
          <p:cNvPr id="412" name="Google Shape;412;p7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pic>
        <p:nvPicPr>
          <p:cNvPr id="413" name="Google Shape;413;p79"/>
          <p:cNvPicPr preferRelativeResize="0"/>
          <p:nvPr/>
        </p:nvPicPr>
        <p:blipFill>
          <a:blip r:embed="rId2">
            <a:alphaModFix/>
          </a:blip>
          <a:stretch>
            <a:fillRect/>
          </a:stretch>
        </p:blipFill>
        <p:spPr>
          <a:xfrm>
            <a:off x="107950" y="4760225"/>
            <a:ext cx="1684437" cy="268600"/>
          </a:xfrm>
          <a:prstGeom prst="rect">
            <a:avLst/>
          </a:prstGeom>
          <a:noFill/>
          <a:ln>
            <a:noFill/>
          </a:ln>
        </p:spPr>
      </p:pic>
    </p:spTree>
    <p:extLst>
      <p:ext uri="{BB962C8B-B14F-4D97-AF65-F5344CB8AC3E}">
        <p14:creationId xmlns:p14="http://schemas.microsoft.com/office/powerpoint/2010/main" val="3662559249"/>
      </p:ext>
    </p:extLst>
  </p:cSld>
  <p:clrMapOvr>
    <a:masterClrMapping/>
  </p:clrMapOvr>
  <p:extLst>
    <p:ext uri="{DCECCB84-F9BA-43D5-87BE-67443E8EF086}">
      <p15:sldGuideLst xmlns:p15="http://schemas.microsoft.com/office/powerpoint/2012/main">
        <p15:guide id="1" orient="horz" pos="1620">
          <p15:clr>
            <a:srgbClr val="FBAE40"/>
          </p15:clr>
        </p15:guide>
        <p15:guide id="2" pos="2857">
          <p15:clr>
            <a:srgbClr val="FBAE40"/>
          </p15:clr>
        </p15:guide>
        <p15:guide id="3" orient="horz" pos="55">
          <p15:clr>
            <a:srgbClr val="FBAE40"/>
          </p15:clr>
        </p15:guide>
        <p15:guide id="4" orient="horz" pos="327">
          <p15:clr>
            <a:srgbClr val="FBAE40"/>
          </p15:clr>
        </p15:guide>
        <p15:guide id="5" orient="horz" pos="395">
          <p15:clr>
            <a:srgbClr val="FBAE40"/>
          </p15:clr>
        </p15:guide>
        <p15:guide id="6" orient="horz" pos="2958">
          <p15:clr>
            <a:srgbClr val="FBAE40"/>
          </p15:clr>
        </p15:guide>
        <p15:guide id="7" pos="68">
          <p15:clr>
            <a:srgbClr val="FBAE40"/>
          </p15:clr>
        </p15:guide>
        <p15:guide id="8" pos="2676">
          <p15:clr>
            <a:srgbClr val="FBAE40"/>
          </p15:clr>
        </p15:guide>
        <p15:guide id="9" pos="5556">
          <p15:clr>
            <a:srgbClr val="FBAE40"/>
          </p15:clr>
        </p15:guide>
        <p15:guide id="10" pos="294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D450-3AF8-40F4-A9EF-DBAAA14E5724}"/>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endParaRPr lang="fr-CA"/>
          </a:p>
        </p:txBody>
      </p:sp>
      <p:sp>
        <p:nvSpPr>
          <p:cNvPr id="3" name="Content Placeholder 2">
            <a:extLst>
              <a:ext uri="{FF2B5EF4-FFF2-40B4-BE49-F238E27FC236}">
                <a16:creationId xmlns:a16="http://schemas.microsoft.com/office/drawing/2014/main" id="{49997915-3F90-49B8-A783-61DDEC11288B}"/>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0E79F885-4FFE-4720-94DD-90EF199E4F8E}"/>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F7820B7F-C48D-49A3-86FE-A852DE10B413}" type="datetimeFigureOut">
              <a:rPr lang="fr-CA" smtClean="0"/>
              <a:t>2020-11-30</a:t>
            </a:fld>
            <a:endParaRPr lang="fr-CA"/>
          </a:p>
        </p:txBody>
      </p:sp>
      <p:sp>
        <p:nvSpPr>
          <p:cNvPr id="5" name="Footer Placeholder 4">
            <a:extLst>
              <a:ext uri="{FF2B5EF4-FFF2-40B4-BE49-F238E27FC236}">
                <a16:creationId xmlns:a16="http://schemas.microsoft.com/office/drawing/2014/main" id="{17F70F5E-2231-4E7B-B634-15A4EB1CE675}"/>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fr-CA"/>
          </a:p>
        </p:txBody>
      </p:sp>
      <p:sp>
        <p:nvSpPr>
          <p:cNvPr id="6" name="Slide Number Placeholder 5">
            <a:extLst>
              <a:ext uri="{FF2B5EF4-FFF2-40B4-BE49-F238E27FC236}">
                <a16:creationId xmlns:a16="http://schemas.microsoft.com/office/drawing/2014/main" id="{43B18DF4-7C5C-4AFD-8C71-93E9D4A0051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0A327779-9D93-4752-987C-8B140BEDD899}" type="slidenum">
              <a:rPr lang="fr-CA" smtClean="0"/>
              <a:t>‹#›</a:t>
            </a:fld>
            <a:endParaRPr lang="fr-CA"/>
          </a:p>
        </p:txBody>
      </p:sp>
    </p:spTree>
    <p:extLst>
      <p:ext uri="{BB962C8B-B14F-4D97-AF65-F5344CB8AC3E}">
        <p14:creationId xmlns:p14="http://schemas.microsoft.com/office/powerpoint/2010/main" val="18315855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_01" type="title">
  <p:cSld name="Title_01">
    <p:spTree>
      <p:nvGrpSpPr>
        <p:cNvPr id="1" name="Shape 422"/>
        <p:cNvGrpSpPr/>
        <p:nvPr/>
      </p:nvGrpSpPr>
      <p:grpSpPr>
        <a:xfrm>
          <a:off x="0" y="0"/>
          <a:ext cx="0" cy="0"/>
          <a:chOff x="0" y="0"/>
          <a:chExt cx="0" cy="0"/>
        </a:xfrm>
      </p:grpSpPr>
      <p:pic>
        <p:nvPicPr>
          <p:cNvPr id="423" name="Google Shape;423;p83"/>
          <p:cNvPicPr preferRelativeResize="0"/>
          <p:nvPr/>
        </p:nvPicPr>
        <p:blipFill>
          <a:blip r:embed="rId2">
            <a:alphaModFix/>
          </a:blip>
          <a:stretch>
            <a:fillRect/>
          </a:stretch>
        </p:blipFill>
        <p:spPr>
          <a:xfrm>
            <a:off x="-21175" y="-14400"/>
            <a:ext cx="9186350" cy="5172299"/>
          </a:xfrm>
          <a:prstGeom prst="rect">
            <a:avLst/>
          </a:prstGeom>
          <a:noFill/>
          <a:ln>
            <a:noFill/>
          </a:ln>
        </p:spPr>
      </p:pic>
      <p:sp>
        <p:nvSpPr>
          <p:cNvPr id="424" name="Google Shape;424;p83"/>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25" name="Google Shape;425;p83"/>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26" name="Google Shape;426;p83"/>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27" name="Google Shape;427;p83"/>
          <p:cNvPicPr preferRelativeResize="0"/>
          <p:nvPr/>
        </p:nvPicPr>
        <p:blipFill>
          <a:blip r:embed="rId3">
            <a:alphaModFix/>
          </a:blip>
          <a:stretch>
            <a:fillRect/>
          </a:stretch>
        </p:blipFill>
        <p:spPr>
          <a:xfrm>
            <a:off x="589800" y="670328"/>
            <a:ext cx="1343325" cy="366797"/>
          </a:xfrm>
          <a:prstGeom prst="rect">
            <a:avLst/>
          </a:prstGeom>
          <a:noFill/>
          <a:ln>
            <a:noFill/>
          </a:ln>
        </p:spPr>
      </p:pic>
      <p:sp>
        <p:nvSpPr>
          <p:cNvPr id="428" name="Google Shape;428;p83"/>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29" name="Google Shape;429;p83"/>
          <p:cNvPicPr preferRelativeResize="0"/>
          <p:nvPr/>
        </p:nvPicPr>
        <p:blipFill>
          <a:blip r:embed="rId4">
            <a:alphaModFix/>
          </a:blip>
          <a:stretch>
            <a:fillRect/>
          </a:stretch>
        </p:blipFill>
        <p:spPr>
          <a:xfrm>
            <a:off x="1563226" y="4693575"/>
            <a:ext cx="164125" cy="133750"/>
          </a:xfrm>
          <a:prstGeom prst="rect">
            <a:avLst/>
          </a:prstGeom>
          <a:noFill/>
          <a:ln>
            <a:noFill/>
          </a:ln>
        </p:spPr>
      </p:pic>
    </p:spTree>
    <p:extLst>
      <p:ext uri="{BB962C8B-B14F-4D97-AF65-F5344CB8AC3E}">
        <p14:creationId xmlns:p14="http://schemas.microsoft.com/office/powerpoint/2010/main" val="39688592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_02">
  <p:cSld name="Title_02">
    <p:spTree>
      <p:nvGrpSpPr>
        <p:cNvPr id="1" name="Shape 430"/>
        <p:cNvGrpSpPr/>
        <p:nvPr/>
      </p:nvGrpSpPr>
      <p:grpSpPr>
        <a:xfrm>
          <a:off x="0" y="0"/>
          <a:ext cx="0" cy="0"/>
          <a:chOff x="0" y="0"/>
          <a:chExt cx="0" cy="0"/>
        </a:xfrm>
      </p:grpSpPr>
      <p:pic>
        <p:nvPicPr>
          <p:cNvPr id="431" name="Google Shape;431;p84"/>
          <p:cNvPicPr preferRelativeResize="0"/>
          <p:nvPr/>
        </p:nvPicPr>
        <p:blipFill>
          <a:blip r:embed="rId2">
            <a:alphaModFix/>
          </a:blip>
          <a:stretch>
            <a:fillRect/>
          </a:stretch>
        </p:blipFill>
        <p:spPr>
          <a:xfrm>
            <a:off x="-21187" y="-14400"/>
            <a:ext cx="9186373" cy="5172299"/>
          </a:xfrm>
          <a:prstGeom prst="rect">
            <a:avLst/>
          </a:prstGeom>
          <a:noFill/>
          <a:ln>
            <a:noFill/>
          </a:ln>
        </p:spPr>
      </p:pic>
      <p:sp>
        <p:nvSpPr>
          <p:cNvPr id="432" name="Google Shape;432;p84"/>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3" name="Google Shape;433;p84"/>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4" name="Google Shape;434;p84"/>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435" name="Google Shape;435;p84"/>
          <p:cNvPicPr preferRelativeResize="0"/>
          <p:nvPr/>
        </p:nvPicPr>
        <p:blipFill>
          <a:blip r:embed="rId3">
            <a:alphaModFix/>
          </a:blip>
          <a:stretch>
            <a:fillRect/>
          </a:stretch>
        </p:blipFill>
        <p:spPr>
          <a:xfrm>
            <a:off x="631475" y="672925"/>
            <a:ext cx="1343324" cy="361600"/>
          </a:xfrm>
          <a:prstGeom prst="rect">
            <a:avLst/>
          </a:prstGeom>
          <a:noFill/>
          <a:ln>
            <a:noFill/>
          </a:ln>
        </p:spPr>
      </p:pic>
      <p:sp>
        <p:nvSpPr>
          <p:cNvPr id="436" name="Google Shape;436;p84"/>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Century Gothic"/>
                <a:ea typeface="Century Gothic"/>
                <a:cs typeface="Century Gothic"/>
                <a:sym typeface="Century Gothic"/>
              </a:rPr>
              <a:t>nesta.org.uk             @nesta_uk</a:t>
            </a:r>
            <a:endParaRPr sz="1000" b="1">
              <a:latin typeface="Century Gothic"/>
              <a:ea typeface="Century Gothic"/>
              <a:cs typeface="Century Gothic"/>
              <a:sym typeface="Century Gothic"/>
            </a:endParaRPr>
          </a:p>
        </p:txBody>
      </p:sp>
      <p:pic>
        <p:nvPicPr>
          <p:cNvPr id="437" name="Google Shape;437;p84"/>
          <p:cNvPicPr preferRelativeResize="0"/>
          <p:nvPr/>
        </p:nvPicPr>
        <p:blipFill>
          <a:blip r:embed="rId4">
            <a:alphaModFix/>
          </a:blip>
          <a:stretch>
            <a:fillRect/>
          </a:stretch>
        </p:blipFill>
        <p:spPr>
          <a:xfrm>
            <a:off x="1662138" y="4625594"/>
            <a:ext cx="164125" cy="133732"/>
          </a:xfrm>
          <a:prstGeom prst="rect">
            <a:avLst/>
          </a:prstGeom>
          <a:noFill/>
          <a:ln>
            <a:noFill/>
          </a:ln>
        </p:spPr>
      </p:pic>
    </p:spTree>
    <p:extLst>
      <p:ext uri="{BB962C8B-B14F-4D97-AF65-F5344CB8AC3E}">
        <p14:creationId xmlns:p14="http://schemas.microsoft.com/office/powerpoint/2010/main" val="2457121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227"/>
        <p:cNvGrpSpPr/>
        <p:nvPr/>
      </p:nvGrpSpPr>
      <p:grpSpPr>
        <a:xfrm>
          <a:off x="0" y="0"/>
          <a:ext cx="0" cy="0"/>
          <a:chOff x="0" y="0"/>
          <a:chExt cx="0" cy="0"/>
        </a:xfrm>
      </p:grpSpPr>
      <p:pic>
        <p:nvPicPr>
          <p:cNvPr id="228" name="Google Shape;228;p4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29" name="Google Shape;229;p4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30" name="Google Shape;230;p40"/>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31" name="Google Shape;231;p40"/>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_03">
  <p:cSld name="Title_03">
    <p:spTree>
      <p:nvGrpSpPr>
        <p:cNvPr id="1" name="Shape 438"/>
        <p:cNvGrpSpPr/>
        <p:nvPr/>
      </p:nvGrpSpPr>
      <p:grpSpPr>
        <a:xfrm>
          <a:off x="0" y="0"/>
          <a:ext cx="0" cy="0"/>
          <a:chOff x="0" y="0"/>
          <a:chExt cx="0" cy="0"/>
        </a:xfrm>
      </p:grpSpPr>
      <p:pic>
        <p:nvPicPr>
          <p:cNvPr id="439" name="Google Shape;439;p85"/>
          <p:cNvPicPr preferRelativeResize="0"/>
          <p:nvPr/>
        </p:nvPicPr>
        <p:blipFill>
          <a:blip r:embed="rId2">
            <a:alphaModFix/>
          </a:blip>
          <a:stretch>
            <a:fillRect/>
          </a:stretch>
        </p:blipFill>
        <p:spPr>
          <a:xfrm>
            <a:off x="-21212" y="-14412"/>
            <a:ext cx="9186417" cy="5172324"/>
          </a:xfrm>
          <a:prstGeom prst="rect">
            <a:avLst/>
          </a:prstGeom>
          <a:noFill/>
          <a:ln>
            <a:noFill/>
          </a:ln>
        </p:spPr>
      </p:pic>
      <p:sp>
        <p:nvSpPr>
          <p:cNvPr id="440" name="Google Shape;440;p85"/>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1" name="Google Shape;441;p85"/>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2" name="Google Shape;442;p85"/>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Century Gothic"/>
                <a:ea typeface="Century Gothic"/>
                <a:cs typeface="Century Gothic"/>
                <a:sym typeface="Century Gothic"/>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443" name="Google Shape;443;p85"/>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44" name="Google Shape;444;p85"/>
          <p:cNvPicPr preferRelativeResize="0"/>
          <p:nvPr/>
        </p:nvPicPr>
        <p:blipFill>
          <a:blip r:embed="rId3">
            <a:alphaModFix/>
          </a:blip>
          <a:stretch>
            <a:fillRect/>
          </a:stretch>
        </p:blipFill>
        <p:spPr>
          <a:xfrm>
            <a:off x="1563226" y="4693575"/>
            <a:ext cx="164125" cy="133750"/>
          </a:xfrm>
          <a:prstGeom prst="rect">
            <a:avLst/>
          </a:prstGeom>
          <a:noFill/>
          <a:ln>
            <a:noFill/>
          </a:ln>
        </p:spPr>
      </p:pic>
      <p:pic>
        <p:nvPicPr>
          <p:cNvPr id="445" name="Google Shape;445;p85"/>
          <p:cNvPicPr preferRelativeResize="0"/>
          <p:nvPr/>
        </p:nvPicPr>
        <p:blipFill>
          <a:blip r:embed="rId4">
            <a:alphaModFix/>
          </a:blip>
          <a:stretch>
            <a:fillRect/>
          </a:stretch>
        </p:blipFill>
        <p:spPr>
          <a:xfrm>
            <a:off x="589800" y="670328"/>
            <a:ext cx="1343325" cy="366797"/>
          </a:xfrm>
          <a:prstGeom prst="rect">
            <a:avLst/>
          </a:prstGeom>
          <a:noFill/>
          <a:ln>
            <a:noFill/>
          </a:ln>
        </p:spPr>
      </p:pic>
    </p:spTree>
    <p:extLst>
      <p:ext uri="{BB962C8B-B14F-4D97-AF65-F5344CB8AC3E}">
        <p14:creationId xmlns:p14="http://schemas.microsoft.com/office/powerpoint/2010/main" val="36584045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_04">
  <p:cSld name="Title_04">
    <p:spTree>
      <p:nvGrpSpPr>
        <p:cNvPr id="1" name="Shape 446"/>
        <p:cNvGrpSpPr/>
        <p:nvPr/>
      </p:nvGrpSpPr>
      <p:grpSpPr>
        <a:xfrm>
          <a:off x="0" y="0"/>
          <a:ext cx="0" cy="0"/>
          <a:chOff x="0" y="0"/>
          <a:chExt cx="0" cy="0"/>
        </a:xfrm>
      </p:grpSpPr>
      <p:pic>
        <p:nvPicPr>
          <p:cNvPr id="447" name="Google Shape;447;p86"/>
          <p:cNvPicPr preferRelativeResize="0"/>
          <p:nvPr/>
        </p:nvPicPr>
        <p:blipFill>
          <a:blip r:embed="rId2">
            <a:alphaModFix/>
          </a:blip>
          <a:stretch>
            <a:fillRect/>
          </a:stretch>
        </p:blipFill>
        <p:spPr>
          <a:xfrm>
            <a:off x="-31800" y="-17875"/>
            <a:ext cx="9234225" cy="5194250"/>
          </a:xfrm>
          <a:prstGeom prst="rect">
            <a:avLst/>
          </a:prstGeom>
          <a:noFill/>
          <a:ln>
            <a:noFill/>
          </a:ln>
        </p:spPr>
      </p:pic>
      <p:sp>
        <p:nvSpPr>
          <p:cNvPr id="448" name="Google Shape;448;p86"/>
          <p:cNvSpPr txBox="1">
            <a:spLocks noGrp="1"/>
          </p:cNvSpPr>
          <p:nvPr>
            <p:ph type="title"/>
          </p:nvPr>
        </p:nvSpPr>
        <p:spPr>
          <a:xfrm>
            <a:off x="398850" y="1125625"/>
            <a:ext cx="7148100" cy="5715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3000">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9" name="Google Shape;449;p86"/>
          <p:cNvSpPr txBox="1">
            <a:spLocks noGrp="1"/>
          </p:cNvSpPr>
          <p:nvPr>
            <p:ph type="subTitle" idx="1"/>
          </p:nvPr>
        </p:nvSpPr>
        <p:spPr>
          <a:xfrm>
            <a:off x="398850" y="1697125"/>
            <a:ext cx="7148100" cy="4308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600" b="1">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0" name="Google Shape;450;p86"/>
          <p:cNvSpPr txBox="1">
            <a:spLocks noGrp="1"/>
          </p:cNvSpPr>
          <p:nvPr>
            <p:ph type="subTitle" idx="2"/>
          </p:nvPr>
        </p:nvSpPr>
        <p:spPr>
          <a:xfrm>
            <a:off x="398850" y="2290675"/>
            <a:ext cx="7148100" cy="36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1" name="Google Shape;451;p86"/>
          <p:cNvSpPr txBox="1"/>
          <p:nvPr/>
        </p:nvSpPr>
        <p:spPr>
          <a:xfrm>
            <a:off x="376675" y="4629425"/>
            <a:ext cx="2815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solidFill>
                  <a:srgbClr val="FFFFFF"/>
                </a:solidFill>
                <a:latin typeface="Century Gothic"/>
                <a:ea typeface="Century Gothic"/>
                <a:cs typeface="Century Gothic"/>
                <a:sym typeface="Century Gothic"/>
              </a:rPr>
              <a:t>nesta.org.uk             @nesta_uk</a:t>
            </a:r>
            <a:endParaRPr sz="1000" b="1">
              <a:solidFill>
                <a:srgbClr val="FFFFFF"/>
              </a:solidFill>
              <a:latin typeface="Century Gothic"/>
              <a:ea typeface="Century Gothic"/>
              <a:cs typeface="Century Gothic"/>
              <a:sym typeface="Century Gothic"/>
            </a:endParaRPr>
          </a:p>
        </p:txBody>
      </p:sp>
      <p:pic>
        <p:nvPicPr>
          <p:cNvPr id="452" name="Google Shape;452;p86"/>
          <p:cNvPicPr preferRelativeResize="0"/>
          <p:nvPr/>
        </p:nvPicPr>
        <p:blipFill>
          <a:blip r:embed="rId3">
            <a:alphaModFix/>
          </a:blip>
          <a:stretch>
            <a:fillRect/>
          </a:stretch>
        </p:blipFill>
        <p:spPr>
          <a:xfrm>
            <a:off x="1478801" y="4728300"/>
            <a:ext cx="164125" cy="133750"/>
          </a:xfrm>
          <a:prstGeom prst="rect">
            <a:avLst/>
          </a:prstGeom>
          <a:noFill/>
          <a:ln>
            <a:noFill/>
          </a:ln>
        </p:spPr>
      </p:pic>
      <p:pic>
        <p:nvPicPr>
          <p:cNvPr id="453" name="Google Shape;453;p86"/>
          <p:cNvPicPr preferRelativeResize="0"/>
          <p:nvPr/>
        </p:nvPicPr>
        <p:blipFill>
          <a:blip r:embed="rId4">
            <a:alphaModFix/>
          </a:blip>
          <a:stretch>
            <a:fillRect/>
          </a:stretch>
        </p:blipFill>
        <p:spPr>
          <a:xfrm>
            <a:off x="547050" y="627475"/>
            <a:ext cx="1343324" cy="361600"/>
          </a:xfrm>
          <a:prstGeom prst="rect">
            <a:avLst/>
          </a:prstGeom>
          <a:noFill/>
          <a:ln>
            <a:noFill/>
          </a:ln>
        </p:spPr>
      </p:pic>
    </p:spTree>
    <p:extLst>
      <p:ext uri="{BB962C8B-B14F-4D97-AF65-F5344CB8AC3E}">
        <p14:creationId xmlns:p14="http://schemas.microsoft.com/office/powerpoint/2010/main" val="36782305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54"/>
        <p:cNvGrpSpPr/>
        <p:nvPr/>
      </p:nvGrpSpPr>
      <p:grpSpPr>
        <a:xfrm>
          <a:off x="0" y="0"/>
          <a:ext cx="0" cy="0"/>
          <a:chOff x="0" y="0"/>
          <a:chExt cx="0" cy="0"/>
        </a:xfrm>
      </p:grpSpPr>
      <p:sp>
        <p:nvSpPr>
          <p:cNvPr id="455" name="Google Shape;455;p87"/>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56" name="Google Shape;456;p87"/>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457" name="Google Shape;457;p87"/>
          <p:cNvPicPr preferRelativeResize="0"/>
          <p:nvPr/>
        </p:nvPicPr>
        <p:blipFill>
          <a:blip r:embed="rId2">
            <a:alphaModFix/>
          </a:blip>
          <a:stretch>
            <a:fillRect/>
          </a:stretch>
        </p:blipFill>
        <p:spPr>
          <a:xfrm>
            <a:off x="217050" y="4813975"/>
            <a:ext cx="595602" cy="160325"/>
          </a:xfrm>
          <a:prstGeom prst="rect">
            <a:avLst/>
          </a:prstGeom>
          <a:noFill/>
          <a:ln>
            <a:noFill/>
          </a:ln>
        </p:spPr>
      </p:pic>
      <p:cxnSp>
        <p:nvCxnSpPr>
          <p:cNvPr id="458" name="Google Shape;458;p87"/>
          <p:cNvCxnSpPr/>
          <p:nvPr/>
        </p:nvCxnSpPr>
        <p:spPr>
          <a:xfrm>
            <a:off x="217050" y="452112"/>
            <a:ext cx="8664600" cy="0"/>
          </a:xfrm>
          <a:prstGeom prst="straightConnector1">
            <a:avLst/>
          </a:prstGeom>
          <a:noFill/>
          <a:ln w="9525" cap="flat" cmpd="sng">
            <a:solidFill>
              <a:srgbClr val="A59482"/>
            </a:solidFill>
            <a:prstDash val="solid"/>
            <a:round/>
            <a:headEnd type="none" w="med" len="med"/>
            <a:tailEnd type="none" w="med" len="med"/>
          </a:ln>
        </p:spPr>
      </p:cxnSp>
    </p:spTree>
    <p:extLst>
      <p:ext uri="{BB962C8B-B14F-4D97-AF65-F5344CB8AC3E}">
        <p14:creationId xmlns:p14="http://schemas.microsoft.com/office/powerpoint/2010/main" val="6000932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Plain">
  <p:cSld name="Plain">
    <p:spTree>
      <p:nvGrpSpPr>
        <p:cNvPr id="1" name="Shape 459"/>
        <p:cNvGrpSpPr/>
        <p:nvPr/>
      </p:nvGrpSpPr>
      <p:grpSpPr>
        <a:xfrm>
          <a:off x="0" y="0"/>
          <a:ext cx="0" cy="0"/>
          <a:chOff x="0" y="0"/>
          <a:chExt cx="0" cy="0"/>
        </a:xfrm>
      </p:grpSpPr>
      <p:pic>
        <p:nvPicPr>
          <p:cNvPr id="460" name="Google Shape;460;p88"/>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6826731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Divider_01">
  <p:cSld name="Divider_01">
    <p:spTree>
      <p:nvGrpSpPr>
        <p:cNvPr id="1" name="Shape 461"/>
        <p:cNvGrpSpPr/>
        <p:nvPr/>
      </p:nvGrpSpPr>
      <p:grpSpPr>
        <a:xfrm>
          <a:off x="0" y="0"/>
          <a:ext cx="0" cy="0"/>
          <a:chOff x="0" y="0"/>
          <a:chExt cx="0" cy="0"/>
        </a:xfrm>
      </p:grpSpPr>
      <p:sp>
        <p:nvSpPr>
          <p:cNvPr id="462" name="Google Shape;462;p89"/>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3" name="Google Shape;463;p8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64" name="Google Shape;464;p89"/>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65" name="Google Shape;465;p89"/>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extLst>
      <p:ext uri="{BB962C8B-B14F-4D97-AF65-F5344CB8AC3E}">
        <p14:creationId xmlns:p14="http://schemas.microsoft.com/office/powerpoint/2010/main" val="1254203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Divider_02">
  <p:cSld name="Divider_02">
    <p:spTree>
      <p:nvGrpSpPr>
        <p:cNvPr id="1" name="Shape 466"/>
        <p:cNvGrpSpPr/>
        <p:nvPr/>
      </p:nvGrpSpPr>
      <p:grpSpPr>
        <a:xfrm>
          <a:off x="0" y="0"/>
          <a:ext cx="0" cy="0"/>
          <a:chOff x="0" y="0"/>
          <a:chExt cx="0" cy="0"/>
        </a:xfrm>
      </p:grpSpPr>
      <p:sp>
        <p:nvSpPr>
          <p:cNvPr id="467" name="Google Shape;467;p90"/>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90"/>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69" name="Google Shape;469;p90"/>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0" name="Google Shape;470;p90"/>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extLst>
      <p:ext uri="{BB962C8B-B14F-4D97-AF65-F5344CB8AC3E}">
        <p14:creationId xmlns:p14="http://schemas.microsoft.com/office/powerpoint/2010/main" val="37432024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Divider_03">
  <p:cSld name="Divider_03">
    <p:spTree>
      <p:nvGrpSpPr>
        <p:cNvPr id="1" name="Shape 471"/>
        <p:cNvGrpSpPr/>
        <p:nvPr/>
      </p:nvGrpSpPr>
      <p:grpSpPr>
        <a:xfrm>
          <a:off x="0" y="0"/>
          <a:ext cx="0" cy="0"/>
          <a:chOff x="0" y="0"/>
          <a:chExt cx="0" cy="0"/>
        </a:xfrm>
      </p:grpSpPr>
      <p:sp>
        <p:nvSpPr>
          <p:cNvPr id="472" name="Google Shape;472;p91"/>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 name="Google Shape;473;p9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4" name="Google Shape;474;p91"/>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75" name="Google Shape;475;p91"/>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extLst>
      <p:ext uri="{BB962C8B-B14F-4D97-AF65-F5344CB8AC3E}">
        <p14:creationId xmlns:p14="http://schemas.microsoft.com/office/powerpoint/2010/main" val="33400809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Divider_04">
  <p:cSld name="Divider_04">
    <p:spTree>
      <p:nvGrpSpPr>
        <p:cNvPr id="1" name="Shape 476"/>
        <p:cNvGrpSpPr/>
        <p:nvPr/>
      </p:nvGrpSpPr>
      <p:grpSpPr>
        <a:xfrm>
          <a:off x="0" y="0"/>
          <a:ext cx="0" cy="0"/>
          <a:chOff x="0" y="0"/>
          <a:chExt cx="0" cy="0"/>
        </a:xfrm>
      </p:grpSpPr>
      <p:sp>
        <p:nvSpPr>
          <p:cNvPr id="477" name="Google Shape;477;p9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9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79" name="Google Shape;479;p92"/>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0" name="Google Shape;480;p92"/>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extLst>
      <p:ext uri="{BB962C8B-B14F-4D97-AF65-F5344CB8AC3E}">
        <p14:creationId xmlns:p14="http://schemas.microsoft.com/office/powerpoint/2010/main" val="170946772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Divider_05">
  <p:cSld name="Divider_05">
    <p:spTree>
      <p:nvGrpSpPr>
        <p:cNvPr id="1" name="Shape 481"/>
        <p:cNvGrpSpPr/>
        <p:nvPr/>
      </p:nvGrpSpPr>
      <p:grpSpPr>
        <a:xfrm>
          <a:off x="0" y="0"/>
          <a:ext cx="0" cy="0"/>
          <a:chOff x="0" y="0"/>
          <a:chExt cx="0" cy="0"/>
        </a:xfrm>
      </p:grpSpPr>
      <p:sp>
        <p:nvSpPr>
          <p:cNvPr id="482" name="Google Shape;482;p93"/>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9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84" name="Google Shape;484;p93"/>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solidFill>
                  <a:srgbClr val="FFFFFF"/>
                </a:solidFill>
                <a:latin typeface="Century Gothic"/>
                <a:ea typeface="Century Gothic"/>
                <a:cs typeface="Century Gothic"/>
                <a:sym typeface="Century Gothic"/>
              </a:defRPr>
            </a:lvl1pPr>
            <a:lvl2pPr lvl="1" rtl="0">
              <a:spcBef>
                <a:spcPts val="0"/>
              </a:spcBef>
              <a:spcAft>
                <a:spcPts val="0"/>
              </a:spcAft>
              <a:buNone/>
              <a:defRPr b="1">
                <a:solidFill>
                  <a:srgbClr val="FFFFFF"/>
                </a:solidFill>
              </a:defRPr>
            </a:lvl2pPr>
            <a:lvl3pPr lvl="2" rtl="0">
              <a:spcBef>
                <a:spcPts val="0"/>
              </a:spcBef>
              <a:spcAft>
                <a:spcPts val="0"/>
              </a:spcAft>
              <a:buNone/>
              <a:defRPr b="1">
                <a:solidFill>
                  <a:srgbClr val="FFFFFF"/>
                </a:solidFill>
              </a:defRPr>
            </a:lvl3pPr>
            <a:lvl4pPr lvl="3" rtl="0">
              <a:spcBef>
                <a:spcPts val="0"/>
              </a:spcBef>
              <a:spcAft>
                <a:spcPts val="0"/>
              </a:spcAft>
              <a:buNone/>
              <a:defRPr b="1">
                <a:solidFill>
                  <a:srgbClr val="FFFFFF"/>
                </a:solidFill>
              </a:defRPr>
            </a:lvl4pPr>
            <a:lvl5pPr lvl="4" rtl="0">
              <a:spcBef>
                <a:spcPts val="0"/>
              </a:spcBef>
              <a:spcAft>
                <a:spcPts val="0"/>
              </a:spcAft>
              <a:buNone/>
              <a:defRPr b="1">
                <a:solidFill>
                  <a:srgbClr val="FFFFFF"/>
                </a:solidFill>
              </a:defRPr>
            </a:lvl5pPr>
            <a:lvl6pPr lvl="5" rtl="0">
              <a:spcBef>
                <a:spcPts val="0"/>
              </a:spcBef>
              <a:spcAft>
                <a:spcPts val="0"/>
              </a:spcAft>
              <a:buNone/>
              <a:defRPr b="1">
                <a:solidFill>
                  <a:srgbClr val="FFFFFF"/>
                </a:solidFill>
              </a:defRPr>
            </a:lvl6pPr>
            <a:lvl7pPr lvl="6" rtl="0">
              <a:spcBef>
                <a:spcPts val="0"/>
              </a:spcBef>
              <a:spcAft>
                <a:spcPts val="0"/>
              </a:spcAft>
              <a:buNone/>
              <a:defRPr b="1">
                <a:solidFill>
                  <a:srgbClr val="FFFFFF"/>
                </a:solidFill>
              </a:defRPr>
            </a:lvl7pPr>
            <a:lvl8pPr lvl="7" rtl="0">
              <a:spcBef>
                <a:spcPts val="0"/>
              </a:spcBef>
              <a:spcAft>
                <a:spcPts val="0"/>
              </a:spcAft>
              <a:buNone/>
              <a:defRPr b="1">
                <a:solidFill>
                  <a:srgbClr val="FFFFFF"/>
                </a:solidFill>
              </a:defRPr>
            </a:lvl8pPr>
            <a:lvl9pPr lvl="8" rtl="0">
              <a:spcBef>
                <a:spcPts val="0"/>
              </a:spcBef>
              <a:spcAft>
                <a:spcPts val="0"/>
              </a:spcAft>
              <a:buNone/>
              <a:defRPr b="1">
                <a:solidFill>
                  <a:srgbClr val="FFFFFF"/>
                </a:solidFill>
              </a:defRPr>
            </a:lvl9pPr>
          </a:lstStyle>
          <a:p>
            <a:endParaRPr/>
          </a:p>
        </p:txBody>
      </p:sp>
      <p:sp>
        <p:nvSpPr>
          <p:cNvPr id="485" name="Google Shape;485;p93"/>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Tree>
    <p:extLst>
      <p:ext uri="{BB962C8B-B14F-4D97-AF65-F5344CB8AC3E}">
        <p14:creationId xmlns:p14="http://schemas.microsoft.com/office/powerpoint/2010/main" val="36542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Divider_06">
  <p:cSld name="Divider_06">
    <p:spTree>
      <p:nvGrpSpPr>
        <p:cNvPr id="1" name="Shape 486"/>
        <p:cNvGrpSpPr/>
        <p:nvPr/>
      </p:nvGrpSpPr>
      <p:grpSpPr>
        <a:xfrm>
          <a:off x="0" y="0"/>
          <a:ext cx="0" cy="0"/>
          <a:chOff x="0" y="0"/>
          <a:chExt cx="0" cy="0"/>
        </a:xfrm>
      </p:grpSpPr>
      <p:sp>
        <p:nvSpPr>
          <p:cNvPr id="487" name="Google Shape;487;p94"/>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94"/>
          <p:cNvPicPr preferRelativeResize="0"/>
          <p:nvPr/>
        </p:nvPicPr>
        <p:blipFill>
          <a:blip r:embed="rId2">
            <a:alphaModFix/>
          </a:blip>
          <a:stretch>
            <a:fillRect/>
          </a:stretch>
        </p:blipFill>
        <p:spPr>
          <a:xfrm>
            <a:off x="217050" y="4813975"/>
            <a:ext cx="595602" cy="160325"/>
          </a:xfrm>
          <a:prstGeom prst="rect">
            <a:avLst/>
          </a:prstGeom>
          <a:noFill/>
          <a:ln>
            <a:noFill/>
          </a:ln>
        </p:spPr>
      </p:pic>
      <p:sp>
        <p:nvSpPr>
          <p:cNvPr id="489" name="Google Shape;489;p94"/>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90" name="Google Shape;490;p94"/>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Tree>
    <p:extLst>
      <p:ext uri="{BB962C8B-B14F-4D97-AF65-F5344CB8AC3E}">
        <p14:creationId xmlns:p14="http://schemas.microsoft.com/office/powerpoint/2010/main" val="2364162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232"/>
        <p:cNvGrpSpPr/>
        <p:nvPr/>
      </p:nvGrpSpPr>
      <p:grpSpPr>
        <a:xfrm>
          <a:off x="0" y="0"/>
          <a:ext cx="0" cy="0"/>
          <a:chOff x="0" y="0"/>
          <a:chExt cx="0" cy="0"/>
        </a:xfrm>
      </p:grpSpPr>
      <p:pic>
        <p:nvPicPr>
          <p:cNvPr id="233" name="Google Shape;233;p41"/>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34" name="Google Shape;234;p41"/>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35" name="Google Shape;235;p41"/>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36" name="Google Shape;236;p41"/>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237" name="Google Shape;237;p41"/>
          <p:cNvCxnSpPr/>
          <p:nvPr/>
        </p:nvCxnSpPr>
        <p:spPr>
          <a:xfrm>
            <a:off x="3165850" y="1700"/>
            <a:ext cx="0" cy="51654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Navigation_01">
  <p:cSld name="Navigation_01">
    <p:spTree>
      <p:nvGrpSpPr>
        <p:cNvPr id="1" name="Shape 491"/>
        <p:cNvGrpSpPr/>
        <p:nvPr/>
      </p:nvGrpSpPr>
      <p:grpSpPr>
        <a:xfrm>
          <a:off x="0" y="0"/>
          <a:ext cx="0" cy="0"/>
          <a:chOff x="0" y="0"/>
          <a:chExt cx="0" cy="0"/>
        </a:xfrm>
      </p:grpSpPr>
      <p:sp>
        <p:nvSpPr>
          <p:cNvPr id="492" name="Google Shape;492;p95"/>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5"/>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494" name="Google Shape;494;p95"/>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495" name="Google Shape;495;p9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96" name="Google Shape;496;p9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232129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Navigation_02">
  <p:cSld name="Navigation_02">
    <p:spTree>
      <p:nvGrpSpPr>
        <p:cNvPr id="1" name="Shape 497"/>
        <p:cNvGrpSpPr/>
        <p:nvPr/>
      </p:nvGrpSpPr>
      <p:grpSpPr>
        <a:xfrm>
          <a:off x="0" y="0"/>
          <a:ext cx="0" cy="0"/>
          <a:chOff x="0" y="0"/>
          <a:chExt cx="0" cy="0"/>
        </a:xfrm>
      </p:grpSpPr>
      <p:sp>
        <p:nvSpPr>
          <p:cNvPr id="498" name="Google Shape;498;p96"/>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6"/>
          <p:cNvSpPr txBox="1">
            <a:spLocks noGrp="1"/>
          </p:cNvSpPr>
          <p:nvPr>
            <p:ph type="subTitle" idx="1"/>
          </p:nvPr>
        </p:nvSpPr>
        <p:spPr>
          <a:xfrm>
            <a:off x="2404450" y="89800"/>
            <a:ext cx="6627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0" name="Google Shape;500;p96"/>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1" name="Google Shape;501;p9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2" name="Google Shape;502;p9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5291982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Navigation_03">
  <p:cSld name="Navigation_03">
    <p:spTree>
      <p:nvGrpSpPr>
        <p:cNvPr id="1" name="Shape 503"/>
        <p:cNvGrpSpPr/>
        <p:nvPr/>
      </p:nvGrpSpPr>
      <p:grpSpPr>
        <a:xfrm>
          <a:off x="0" y="0"/>
          <a:ext cx="0" cy="0"/>
          <a:chOff x="0" y="0"/>
          <a:chExt cx="0" cy="0"/>
        </a:xfrm>
      </p:grpSpPr>
      <p:sp>
        <p:nvSpPr>
          <p:cNvPr id="504" name="Google Shape;504;p97"/>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7"/>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06" name="Google Shape;506;p97"/>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07" name="Google Shape;507;p9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8" name="Google Shape;508;p9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345988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Navigation_04">
  <p:cSld name="Navigation_04">
    <p:spTree>
      <p:nvGrpSpPr>
        <p:cNvPr id="1" name="Shape 509"/>
        <p:cNvGrpSpPr/>
        <p:nvPr/>
      </p:nvGrpSpPr>
      <p:grpSpPr>
        <a:xfrm>
          <a:off x="0" y="0"/>
          <a:ext cx="0" cy="0"/>
          <a:chOff x="0" y="0"/>
          <a:chExt cx="0" cy="0"/>
        </a:xfrm>
      </p:grpSpPr>
      <p:sp>
        <p:nvSpPr>
          <p:cNvPr id="510" name="Google Shape;510;p98"/>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8"/>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2" name="Google Shape;512;p9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3" name="Google Shape;513;p9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14" name="Google Shape;514;p9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6882322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Navigation_05">
  <p:cSld name="Navigation_05">
    <p:spTree>
      <p:nvGrpSpPr>
        <p:cNvPr id="1" name="Shape 515"/>
        <p:cNvGrpSpPr/>
        <p:nvPr/>
      </p:nvGrpSpPr>
      <p:grpSpPr>
        <a:xfrm>
          <a:off x="0" y="0"/>
          <a:ext cx="0" cy="0"/>
          <a:chOff x="0" y="0"/>
          <a:chExt cx="0" cy="0"/>
        </a:xfrm>
      </p:grpSpPr>
      <p:sp>
        <p:nvSpPr>
          <p:cNvPr id="516" name="Google Shape;516;p99"/>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9"/>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18" name="Google Shape;518;p9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19" name="Google Shape;519;p9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solidFill>
                  <a:srgbClr val="FFFFFF"/>
                </a:solidFill>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0" name="Google Shape;520;p9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8343661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Navigation_06">
  <p:cSld name="Navigation_06">
    <p:spTree>
      <p:nvGrpSpPr>
        <p:cNvPr id="1" name="Shape 521"/>
        <p:cNvGrpSpPr/>
        <p:nvPr/>
      </p:nvGrpSpPr>
      <p:grpSpPr>
        <a:xfrm>
          <a:off x="0" y="0"/>
          <a:ext cx="0" cy="0"/>
          <a:chOff x="0" y="0"/>
          <a:chExt cx="0" cy="0"/>
        </a:xfrm>
      </p:grpSpPr>
      <p:sp>
        <p:nvSpPr>
          <p:cNvPr id="522" name="Google Shape;522;p100"/>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0"/>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4" name="Google Shape;524;p10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000">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25" name="Google Shape;525;p10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26" name="Google Shape;526;p100"/>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38697619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ullet_01">
  <p:cSld name="Bullet_01">
    <p:spTree>
      <p:nvGrpSpPr>
        <p:cNvPr id="1" name="Shape 527"/>
        <p:cNvGrpSpPr/>
        <p:nvPr/>
      </p:nvGrpSpPr>
      <p:grpSpPr>
        <a:xfrm>
          <a:off x="0" y="0"/>
          <a:ext cx="0" cy="0"/>
          <a:chOff x="0" y="0"/>
          <a:chExt cx="0" cy="0"/>
        </a:xfrm>
      </p:grpSpPr>
      <p:sp>
        <p:nvSpPr>
          <p:cNvPr id="528" name="Google Shape;528;p101"/>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1"/>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0" name="Google Shape;530;p101"/>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31" name="Google Shape;531;p101"/>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32" name="Google Shape;532;p101"/>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35074281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ullet_02">
  <p:cSld name="Bullet_02">
    <p:spTree>
      <p:nvGrpSpPr>
        <p:cNvPr id="1" name="Shape 533"/>
        <p:cNvGrpSpPr/>
        <p:nvPr/>
      </p:nvGrpSpPr>
      <p:grpSpPr>
        <a:xfrm>
          <a:off x="0" y="0"/>
          <a:ext cx="0" cy="0"/>
          <a:chOff x="0" y="0"/>
          <a:chExt cx="0" cy="0"/>
        </a:xfrm>
      </p:grpSpPr>
      <p:sp>
        <p:nvSpPr>
          <p:cNvPr id="534" name="Google Shape;534;p102"/>
          <p:cNvSpPr/>
          <p:nvPr/>
        </p:nvSpPr>
        <p:spPr>
          <a:xfrm>
            <a:off x="0" y="0"/>
            <a:ext cx="457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2"/>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36" name="Google Shape;536;p102"/>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37" name="Google Shape;537;p102"/>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38" name="Google Shape;538;p102"/>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31108223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Bullet_03">
  <p:cSld name="Bullet_03">
    <p:spTree>
      <p:nvGrpSpPr>
        <p:cNvPr id="1" name="Shape 539"/>
        <p:cNvGrpSpPr/>
        <p:nvPr/>
      </p:nvGrpSpPr>
      <p:grpSpPr>
        <a:xfrm>
          <a:off x="0" y="0"/>
          <a:ext cx="0" cy="0"/>
          <a:chOff x="0" y="0"/>
          <a:chExt cx="0" cy="0"/>
        </a:xfrm>
      </p:grpSpPr>
      <p:sp>
        <p:nvSpPr>
          <p:cNvPr id="540" name="Google Shape;540;p103"/>
          <p:cNvSpPr/>
          <p:nvPr/>
        </p:nvSpPr>
        <p:spPr>
          <a:xfrm>
            <a:off x="0" y="0"/>
            <a:ext cx="4570800" cy="5143500"/>
          </a:xfrm>
          <a:prstGeom prst="rect">
            <a:avLst/>
          </a:prstGeom>
          <a:solidFill>
            <a:srgbClr val="FF0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3"/>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2" name="Google Shape;542;p103"/>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3" name="Google Shape;543;p103"/>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44" name="Google Shape;544;p103"/>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29248081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Bullet_04">
  <p:cSld name="Bullet_04">
    <p:spTree>
      <p:nvGrpSpPr>
        <p:cNvPr id="1" name="Shape 545"/>
        <p:cNvGrpSpPr/>
        <p:nvPr/>
      </p:nvGrpSpPr>
      <p:grpSpPr>
        <a:xfrm>
          <a:off x="0" y="0"/>
          <a:ext cx="0" cy="0"/>
          <a:chOff x="0" y="0"/>
          <a:chExt cx="0" cy="0"/>
        </a:xfrm>
      </p:grpSpPr>
      <p:sp>
        <p:nvSpPr>
          <p:cNvPr id="546" name="Google Shape;546;p104"/>
          <p:cNvSpPr/>
          <p:nvPr/>
        </p:nvSpPr>
        <p:spPr>
          <a:xfrm>
            <a:off x="0" y="0"/>
            <a:ext cx="45708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4"/>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48" name="Google Shape;548;p104"/>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49" name="Google Shape;549;p104"/>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0" name="Google Shape;550;p104"/>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88055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238"/>
        <p:cNvGrpSpPr/>
        <p:nvPr/>
      </p:nvGrpSpPr>
      <p:grpSpPr>
        <a:xfrm>
          <a:off x="0" y="0"/>
          <a:ext cx="0" cy="0"/>
          <a:chOff x="0" y="0"/>
          <a:chExt cx="0" cy="0"/>
        </a:xfrm>
      </p:grpSpPr>
      <p:sp>
        <p:nvSpPr>
          <p:cNvPr id="239" name="Google Shape;239;p42"/>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 name="Google Shape;240;p4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41" name="Google Shape;241;p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42" name="Google Shape;242;p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43" name="Google Shape;243;p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ullet_05">
  <p:cSld name="Bullet_05">
    <p:spTree>
      <p:nvGrpSpPr>
        <p:cNvPr id="1" name="Shape 551"/>
        <p:cNvGrpSpPr/>
        <p:nvPr/>
      </p:nvGrpSpPr>
      <p:grpSpPr>
        <a:xfrm>
          <a:off x="0" y="0"/>
          <a:ext cx="0" cy="0"/>
          <a:chOff x="0" y="0"/>
          <a:chExt cx="0" cy="0"/>
        </a:xfrm>
      </p:grpSpPr>
      <p:sp>
        <p:nvSpPr>
          <p:cNvPr id="552" name="Google Shape;552;p105"/>
          <p:cNvSpPr/>
          <p:nvPr/>
        </p:nvSpPr>
        <p:spPr>
          <a:xfrm>
            <a:off x="0" y="0"/>
            <a:ext cx="4570800" cy="5143500"/>
          </a:xfrm>
          <a:prstGeom prst="rect">
            <a:avLst/>
          </a:prstGeom>
          <a:solidFill>
            <a:srgbClr val="9B00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5"/>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pic>
        <p:nvPicPr>
          <p:cNvPr id="554" name="Google Shape;554;p105"/>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55" name="Google Shape;555;p105"/>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solidFill>
                  <a:srgbClr val="FFFFFF"/>
                </a:solidFill>
                <a:latin typeface="Century Gothic"/>
                <a:ea typeface="Century Gothic"/>
                <a:cs typeface="Century Gothic"/>
                <a:sym typeface="Century Gothic"/>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556" name="Google Shape;556;p105"/>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14843208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Bullet_05 1">
  <p:cSld name="Bullet_05 1">
    <p:spTree>
      <p:nvGrpSpPr>
        <p:cNvPr id="1" name="Shape 557"/>
        <p:cNvGrpSpPr/>
        <p:nvPr/>
      </p:nvGrpSpPr>
      <p:grpSpPr>
        <a:xfrm>
          <a:off x="0" y="0"/>
          <a:ext cx="0" cy="0"/>
          <a:chOff x="0" y="0"/>
          <a:chExt cx="0" cy="0"/>
        </a:xfrm>
      </p:grpSpPr>
      <p:sp>
        <p:nvSpPr>
          <p:cNvPr id="558" name="Google Shape;558;p106"/>
          <p:cNvSpPr/>
          <p:nvPr/>
        </p:nvSpPr>
        <p:spPr>
          <a:xfrm>
            <a:off x="0" y="0"/>
            <a:ext cx="4570800" cy="5143500"/>
          </a:xfrm>
          <a:prstGeom prst="rect">
            <a:avLst/>
          </a:prstGeom>
          <a:solidFill>
            <a:srgbClr val="FFB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6"/>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9pPr>
          </a:lstStyle>
          <a:p>
            <a:endParaRPr/>
          </a:p>
        </p:txBody>
      </p:sp>
      <p:sp>
        <p:nvSpPr>
          <p:cNvPr id="560" name="Google Shape;560;p106"/>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4800">
                <a:latin typeface="Century Gothic"/>
                <a:ea typeface="Century Gothic"/>
                <a:cs typeface="Century Gothic"/>
                <a:sym typeface="Century Gothic"/>
              </a:defRPr>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
        <p:nvSpPr>
          <p:cNvPr id="561" name="Google Shape;561;p106"/>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pic>
        <p:nvPicPr>
          <p:cNvPr id="562" name="Google Shape;562;p106"/>
          <p:cNvPicPr preferRelativeResize="0"/>
          <p:nvPr/>
        </p:nvPicPr>
        <p:blipFill>
          <a:blip r:embed="rId2">
            <a:alphaModFix/>
          </a:blip>
          <a:stretch>
            <a:fillRect/>
          </a:stretch>
        </p:blipFill>
        <p:spPr>
          <a:xfrm>
            <a:off x="217050" y="4813975"/>
            <a:ext cx="595602" cy="160325"/>
          </a:xfrm>
          <a:prstGeom prst="rect">
            <a:avLst/>
          </a:prstGeom>
          <a:noFill/>
          <a:ln>
            <a:noFill/>
          </a:ln>
        </p:spPr>
      </p:pic>
    </p:spTree>
    <p:extLst>
      <p:ext uri="{BB962C8B-B14F-4D97-AF65-F5344CB8AC3E}">
        <p14:creationId xmlns:p14="http://schemas.microsoft.com/office/powerpoint/2010/main" val="7721892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Intro_01_Purpose">
  <p:cSld name="Intro_01_Purpose">
    <p:spTree>
      <p:nvGrpSpPr>
        <p:cNvPr id="1" name="Shape 563"/>
        <p:cNvGrpSpPr/>
        <p:nvPr/>
      </p:nvGrpSpPr>
      <p:grpSpPr>
        <a:xfrm>
          <a:off x="0" y="0"/>
          <a:ext cx="0" cy="0"/>
          <a:chOff x="0" y="0"/>
          <a:chExt cx="0" cy="0"/>
        </a:xfrm>
      </p:grpSpPr>
      <p:pic>
        <p:nvPicPr>
          <p:cNvPr id="564" name="Google Shape;564;p107"/>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565" name="Google Shape;565;p107"/>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7"/>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67" name="Google Shape;567;p107"/>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purpose</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68" name="Google Shape;568;p107"/>
          <p:cNvPicPr preferRelativeResize="0"/>
          <p:nvPr/>
        </p:nvPicPr>
        <p:blipFill>
          <a:blip r:embed="rId3">
            <a:alphaModFix/>
          </a:blip>
          <a:stretch>
            <a:fillRect/>
          </a:stretch>
        </p:blipFill>
        <p:spPr>
          <a:xfrm>
            <a:off x="205425" y="4816019"/>
            <a:ext cx="595602" cy="162631"/>
          </a:xfrm>
          <a:prstGeom prst="rect">
            <a:avLst/>
          </a:prstGeom>
          <a:noFill/>
          <a:ln>
            <a:noFill/>
          </a:ln>
        </p:spPr>
      </p:pic>
      <p:sp>
        <p:nvSpPr>
          <p:cNvPr id="569" name="Google Shape;569;p107"/>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2100"/>
              </a:spcAft>
              <a:buNone/>
            </a:pPr>
            <a:r>
              <a:rPr lang="en-GB" sz="3200">
                <a:solidFill>
                  <a:srgbClr val="FFFFFF"/>
                </a:solidFill>
                <a:latin typeface="Century Gothic"/>
                <a:ea typeface="Century Gothic"/>
                <a:cs typeface="Century Gothic"/>
                <a:sym typeface="Century Gothic"/>
              </a:rPr>
              <a:t>We bring bold ideas to life to change the world for good.</a:t>
            </a:r>
            <a:endParaRPr sz="3200">
              <a:solidFill>
                <a:srgbClr val="FFFFFF"/>
              </a:solidFill>
            </a:endParaRPr>
          </a:p>
        </p:txBody>
      </p:sp>
    </p:spTree>
    <p:extLst>
      <p:ext uri="{BB962C8B-B14F-4D97-AF65-F5344CB8AC3E}">
        <p14:creationId xmlns:p14="http://schemas.microsoft.com/office/powerpoint/2010/main" val="15278247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Intro_02_FieldsOfWork">
  <p:cSld name="Intro_02_FieldsOfWork">
    <p:spTree>
      <p:nvGrpSpPr>
        <p:cNvPr id="1" name="Shape 570"/>
        <p:cNvGrpSpPr/>
        <p:nvPr/>
      </p:nvGrpSpPr>
      <p:grpSpPr>
        <a:xfrm>
          <a:off x="0" y="0"/>
          <a:ext cx="0" cy="0"/>
          <a:chOff x="0" y="0"/>
          <a:chExt cx="0" cy="0"/>
        </a:xfrm>
      </p:grpSpPr>
      <p:sp>
        <p:nvSpPr>
          <p:cNvPr id="571" name="Google Shape;571;p108"/>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108"/>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73" name="Google Shape;573;p108"/>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74" name="Google Shape;574;p10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75" name="Google Shape;575;p108"/>
          <p:cNvPicPr preferRelativeResize="0"/>
          <p:nvPr/>
        </p:nvPicPr>
        <p:blipFill rotWithShape="1">
          <a:blip r:embed="rId3">
            <a:alphaModFix/>
          </a:blip>
          <a:srcRect l="33038"/>
          <a:stretch/>
        </p:blipFill>
        <p:spPr>
          <a:xfrm>
            <a:off x="3343201" y="0"/>
            <a:ext cx="5800802" cy="5143498"/>
          </a:xfrm>
          <a:prstGeom prst="rect">
            <a:avLst/>
          </a:prstGeom>
          <a:noFill/>
          <a:ln>
            <a:noFill/>
          </a:ln>
        </p:spPr>
      </p:pic>
      <p:sp>
        <p:nvSpPr>
          <p:cNvPr id="576" name="Google Shape;576;p108"/>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Nesta investee </a:t>
            </a:r>
            <a:r>
              <a:rPr lang="en-GB" sz="800" i="1">
                <a:solidFill>
                  <a:srgbClr val="FFFFFF"/>
                </a:solidFill>
                <a:latin typeface="Century Gothic"/>
                <a:ea typeface="Century Gothic"/>
                <a:cs typeface="Century Gothic"/>
                <a:sym typeface="Century Gothic"/>
              </a:rPr>
              <a:t>Oomph! Wellness</a:t>
            </a:r>
            <a:r>
              <a:rPr lang="en-GB" sz="800">
                <a:solidFill>
                  <a:srgbClr val="FFFFFF"/>
                </a:solidFill>
                <a:latin typeface="Century Gothic"/>
                <a:ea typeface="Century Gothic"/>
                <a:cs typeface="Century Gothic"/>
                <a:sym typeface="Century Gothic"/>
              </a:rPr>
              <a:t> delivering an exercise class</a:t>
            </a:r>
            <a:br>
              <a:rPr lang="en-GB" sz="800">
                <a:solidFill>
                  <a:srgbClr val="FFFFFF"/>
                </a:solidFill>
                <a:latin typeface="Century Gothic"/>
                <a:ea typeface="Century Gothic"/>
                <a:cs typeface="Century Gothic"/>
                <a:sym typeface="Century Gothic"/>
              </a:rPr>
            </a:b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77" name="Google Shape;577;p108"/>
          <p:cNvPicPr preferRelativeResize="0"/>
          <p:nvPr/>
        </p:nvPicPr>
        <p:blipFill>
          <a:blip r:embed="rId4">
            <a:alphaModFix/>
          </a:blip>
          <a:stretch>
            <a:fillRect/>
          </a:stretch>
        </p:blipFill>
        <p:spPr>
          <a:xfrm>
            <a:off x="732352" y="2678925"/>
            <a:ext cx="1850600" cy="1826451"/>
          </a:xfrm>
          <a:prstGeom prst="rect">
            <a:avLst/>
          </a:prstGeom>
          <a:noFill/>
          <a:ln>
            <a:noFill/>
          </a:ln>
        </p:spPr>
      </p:pic>
    </p:spTree>
    <p:extLst>
      <p:ext uri="{BB962C8B-B14F-4D97-AF65-F5344CB8AC3E}">
        <p14:creationId xmlns:p14="http://schemas.microsoft.com/office/powerpoint/2010/main" val="15977457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Intro_03_Methods">
  <p:cSld name="Intro_03_Methods">
    <p:spTree>
      <p:nvGrpSpPr>
        <p:cNvPr id="1" name="Shape 578"/>
        <p:cNvGrpSpPr/>
        <p:nvPr/>
      </p:nvGrpSpPr>
      <p:grpSpPr>
        <a:xfrm>
          <a:off x="0" y="0"/>
          <a:ext cx="0" cy="0"/>
          <a:chOff x="0" y="0"/>
          <a:chExt cx="0" cy="0"/>
        </a:xfrm>
      </p:grpSpPr>
      <p:sp>
        <p:nvSpPr>
          <p:cNvPr id="579" name="Google Shape;579;p109"/>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109"/>
          <p:cNvPicPr preferRelativeResize="0"/>
          <p:nvPr/>
        </p:nvPicPr>
        <p:blipFill>
          <a:blip r:embed="rId2">
            <a:alphaModFix/>
          </a:blip>
          <a:stretch>
            <a:fillRect/>
          </a:stretch>
        </p:blipFill>
        <p:spPr>
          <a:xfrm>
            <a:off x="205425" y="4816019"/>
            <a:ext cx="595602" cy="162631"/>
          </a:xfrm>
          <a:prstGeom prst="rect">
            <a:avLst/>
          </a:prstGeom>
          <a:noFill/>
          <a:ln>
            <a:noFill/>
          </a:ln>
        </p:spPr>
      </p:pic>
      <p:sp>
        <p:nvSpPr>
          <p:cNvPr id="581" name="Google Shape;581;p109"/>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lt1"/>
                </a:solidFill>
                <a:latin typeface="Century Gothic"/>
                <a:ea typeface="Century Gothic"/>
                <a:cs typeface="Century Gothic"/>
                <a:sym typeface="Century Gothic"/>
              </a:rPr>
              <a:t>We tackle challenges through our unique combination of expertise, skills and funding. </a:t>
            </a:r>
            <a:endParaRPr sz="1500" b="1">
              <a:solidFill>
                <a:schemeClr val="lt1"/>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582" name="Google Shape;582;p10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583" name="Google Shape;583;p109"/>
          <p:cNvPicPr preferRelativeResize="0"/>
          <p:nvPr/>
        </p:nvPicPr>
        <p:blipFill rotWithShape="1">
          <a:blip r:embed="rId3">
            <a:alphaModFix/>
          </a:blip>
          <a:srcRect l="8212" t="10080" r="34559"/>
          <a:stretch/>
        </p:blipFill>
        <p:spPr>
          <a:xfrm>
            <a:off x="3343200" y="0"/>
            <a:ext cx="5852324" cy="5172475"/>
          </a:xfrm>
          <a:prstGeom prst="rect">
            <a:avLst/>
          </a:prstGeom>
          <a:noFill/>
          <a:ln>
            <a:noFill/>
          </a:ln>
        </p:spPr>
      </p:pic>
    </p:spTree>
    <p:extLst>
      <p:ext uri="{BB962C8B-B14F-4D97-AF65-F5344CB8AC3E}">
        <p14:creationId xmlns:p14="http://schemas.microsoft.com/office/powerpoint/2010/main" val="22644071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Intro_04_Methods">
  <p:cSld name="Intro_04_Methods">
    <p:spTree>
      <p:nvGrpSpPr>
        <p:cNvPr id="1" name="Shape 584"/>
        <p:cNvGrpSpPr/>
        <p:nvPr/>
      </p:nvGrpSpPr>
      <p:grpSpPr>
        <a:xfrm>
          <a:off x="0" y="0"/>
          <a:ext cx="0" cy="0"/>
          <a:chOff x="0" y="0"/>
          <a:chExt cx="0" cy="0"/>
        </a:xfrm>
      </p:grpSpPr>
      <p:pic>
        <p:nvPicPr>
          <p:cNvPr id="585" name="Google Shape;585;p110"/>
          <p:cNvPicPr preferRelativeResize="0"/>
          <p:nvPr/>
        </p:nvPicPr>
        <p:blipFill>
          <a:blip r:embed="rId2">
            <a:alphaModFix/>
          </a:blip>
          <a:stretch>
            <a:fillRect/>
          </a:stretch>
        </p:blipFill>
        <p:spPr>
          <a:xfrm>
            <a:off x="0" y="0"/>
            <a:ext cx="9144001" cy="5144553"/>
          </a:xfrm>
          <a:prstGeom prst="rect">
            <a:avLst/>
          </a:prstGeom>
          <a:noFill/>
          <a:ln>
            <a:noFill/>
          </a:ln>
        </p:spPr>
      </p:pic>
      <p:sp>
        <p:nvSpPr>
          <p:cNvPr id="586" name="Google Shape;586;p11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innovation methods</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87" name="Google Shape;587;p110"/>
          <p:cNvPicPr preferRelativeResize="0"/>
          <p:nvPr/>
        </p:nvPicPr>
        <p:blipFill>
          <a:blip r:embed="rId3">
            <a:alphaModFix/>
          </a:blip>
          <a:stretch>
            <a:fillRect/>
          </a:stretch>
        </p:blipFill>
        <p:spPr>
          <a:xfrm>
            <a:off x="205425" y="4816019"/>
            <a:ext cx="595602" cy="162631"/>
          </a:xfrm>
          <a:prstGeom prst="rect">
            <a:avLst/>
          </a:prstGeom>
          <a:noFill/>
          <a:ln>
            <a:noFill/>
          </a:ln>
        </p:spPr>
      </p:pic>
    </p:spTree>
    <p:extLst>
      <p:ext uri="{BB962C8B-B14F-4D97-AF65-F5344CB8AC3E}">
        <p14:creationId xmlns:p14="http://schemas.microsoft.com/office/powerpoint/2010/main" val="11136378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Intro_05_History">
  <p:cSld name="Intro_05_History">
    <p:spTree>
      <p:nvGrpSpPr>
        <p:cNvPr id="1" name="Shape 588"/>
        <p:cNvGrpSpPr/>
        <p:nvPr/>
      </p:nvGrpSpPr>
      <p:grpSpPr>
        <a:xfrm>
          <a:off x="0" y="0"/>
          <a:ext cx="0" cy="0"/>
          <a:chOff x="0" y="0"/>
          <a:chExt cx="0" cy="0"/>
        </a:xfrm>
      </p:grpSpPr>
      <p:pic>
        <p:nvPicPr>
          <p:cNvPr id="589" name="Google Shape;589;p111"/>
          <p:cNvPicPr preferRelativeResize="0"/>
          <p:nvPr/>
        </p:nvPicPr>
        <p:blipFill>
          <a:blip r:embed="rId2">
            <a:alphaModFix/>
          </a:blip>
          <a:stretch>
            <a:fillRect/>
          </a:stretch>
        </p:blipFill>
        <p:spPr>
          <a:xfrm>
            <a:off x="-2" y="0"/>
            <a:ext cx="9144003" cy="5142224"/>
          </a:xfrm>
          <a:prstGeom prst="rect">
            <a:avLst/>
          </a:prstGeom>
          <a:noFill/>
          <a:ln>
            <a:noFill/>
          </a:ln>
        </p:spPr>
      </p:pic>
      <p:sp>
        <p:nvSpPr>
          <p:cNvPr id="590" name="Google Shape;590;p11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history</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591" name="Google Shape;591;p111"/>
          <p:cNvPicPr preferRelativeResize="0"/>
          <p:nvPr/>
        </p:nvPicPr>
        <p:blipFill>
          <a:blip r:embed="rId3">
            <a:alphaModFix/>
          </a:blip>
          <a:stretch>
            <a:fillRect/>
          </a:stretch>
        </p:blipFill>
        <p:spPr>
          <a:xfrm>
            <a:off x="217050" y="4813975"/>
            <a:ext cx="595602" cy="160325"/>
          </a:xfrm>
          <a:prstGeom prst="rect">
            <a:avLst/>
          </a:prstGeom>
          <a:noFill/>
          <a:ln>
            <a:noFill/>
          </a:ln>
        </p:spPr>
      </p:pic>
      <p:sp>
        <p:nvSpPr>
          <p:cNvPr id="592" name="Google Shape;592;p111"/>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231F20"/>
                </a:solidFill>
                <a:latin typeface="Century Gothic"/>
                <a:ea typeface="Century Gothic"/>
                <a:cs typeface="Century Gothic"/>
                <a:sym typeface="Century Gothic"/>
              </a:rPr>
              <a:t>Formerly NESTA, National Endowment for Science, Technology and the Arts</a:t>
            </a:r>
            <a:r>
              <a:rPr lang="en-GB" sz="1500">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a:solidFill>
                <a:srgbClr val="231F20"/>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endParaRPr>
              <a:solidFill>
                <a:srgbClr val="231F20"/>
              </a:solidFill>
              <a:latin typeface="Century Gothic"/>
              <a:ea typeface="Century Gothic"/>
              <a:cs typeface="Century Gothic"/>
              <a:sym typeface="Century Gothic"/>
            </a:endParaRPr>
          </a:p>
          <a:p>
            <a:pPr marL="0" lvl="0" indent="0" algn="l" rtl="0">
              <a:lnSpc>
                <a:spcPct val="140000"/>
              </a:lnSpc>
              <a:spcBef>
                <a:spcPts val="0"/>
              </a:spcBef>
              <a:spcAft>
                <a:spcPts val="0"/>
              </a:spcAft>
              <a:buNone/>
            </a:pPr>
            <a:endParaRPr sz="1800" b="1">
              <a:solidFill>
                <a:srgbClr val="231F20"/>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231F20"/>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extLst>
      <p:ext uri="{BB962C8B-B14F-4D97-AF65-F5344CB8AC3E}">
        <p14:creationId xmlns:p14="http://schemas.microsoft.com/office/powerpoint/2010/main" val="6861349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Intro_06_Reach">
  <p:cSld name="Intro_06_Reach">
    <p:spTree>
      <p:nvGrpSpPr>
        <p:cNvPr id="1" name="Shape 593"/>
        <p:cNvGrpSpPr/>
        <p:nvPr/>
      </p:nvGrpSpPr>
      <p:grpSpPr>
        <a:xfrm>
          <a:off x="0" y="0"/>
          <a:ext cx="0" cy="0"/>
          <a:chOff x="0" y="0"/>
          <a:chExt cx="0" cy="0"/>
        </a:xfrm>
      </p:grpSpPr>
      <p:pic>
        <p:nvPicPr>
          <p:cNvPr id="594" name="Google Shape;594;p112"/>
          <p:cNvPicPr preferRelativeResize="0"/>
          <p:nvPr/>
        </p:nvPicPr>
        <p:blipFill>
          <a:blip r:embed="rId2">
            <a:alphaModFix/>
          </a:blip>
          <a:stretch>
            <a:fillRect/>
          </a:stretch>
        </p:blipFill>
        <p:spPr>
          <a:xfrm>
            <a:off x="0" y="0"/>
            <a:ext cx="9144003" cy="5143981"/>
          </a:xfrm>
          <a:prstGeom prst="rect">
            <a:avLst/>
          </a:prstGeom>
          <a:noFill/>
          <a:ln>
            <a:noFill/>
          </a:ln>
        </p:spPr>
      </p:pic>
      <p:sp>
        <p:nvSpPr>
          <p:cNvPr id="595" name="Google Shape;595;p112"/>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international reach</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extLst>
      <p:ext uri="{BB962C8B-B14F-4D97-AF65-F5344CB8AC3E}">
        <p14:creationId xmlns:p14="http://schemas.microsoft.com/office/powerpoint/2010/main" val="23160637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Intro_07_Video">
  <p:cSld name="Intro_07_Video">
    <p:spTree>
      <p:nvGrpSpPr>
        <p:cNvPr id="1" name="Shape 596"/>
        <p:cNvGrpSpPr/>
        <p:nvPr/>
      </p:nvGrpSpPr>
      <p:grpSpPr>
        <a:xfrm>
          <a:off x="0" y="0"/>
          <a:ext cx="0" cy="0"/>
          <a:chOff x="0" y="0"/>
          <a:chExt cx="0" cy="0"/>
        </a:xfrm>
      </p:grpSpPr>
      <p:pic>
        <p:nvPicPr>
          <p:cNvPr id="597" name="Google Shape;597;p113" descr="Nesta is a global innovation foundation. But what does that mean?  Watch this to find out more about what Nesta does and why in 100 seconds https://www.nesta.org.uk/&#10;&#10;Follow Nesta on Twitter: https://twitter.com/nesta_uk&#10;Like Nesta on Facebook: https://www.facebook.com/nesta.uk&#10;Follow Nesta on Instagram: https://www.instagram.com/nesta_uk&#10;&#10;The video contains footage of some of the innovators-for-good we are proud to have supported:  &#10;&#10;Oomph! - An award-winning social enterprise (and Nesta investee) that helps the wellbeing of more than 530,000 older and vulnerable adults - through, for example, imaginative ‘chairobics’ exercise classes&#10;&#10;Bristol Museums, Galleries and Archives  - our £7 million Digital R&amp;D Fund for the Arts supported the development of the Hidden Museum app.  The app uses digital iBeacon technology to aid interaction with the Bristol museum displays and hidden treasures - making family visits more fun &#10;&#10;Coastal Parks and Garden Foundation, Bournemouth - our Rethinking Parks programme tested new approaches to raising income or reducing costs for public parks.  Bournemouth Borough Council created an independent local parks charity to raise donations directly from the public - allowing park users to give to the green spaces they love, and funding improvements that might not otherwise occur&#10;&#10;CoderDojo Scotland - supported by our Digital Makers Fund, CoderDojo Scotland is part of a global network that provides free coding clubs for young people. The initiative, run by volunteers and mentors, is encouraging the next generation to become active creators, rather than passive consumers, of technology." title="Introduction to Nesta">
            <a:hlinkClick r:id="rId2"/>
          </p:cNvPr>
          <p:cNvPicPr preferRelativeResize="0"/>
          <p:nvPr/>
        </p:nvPicPr>
        <p:blipFill>
          <a:blip r:embed="rId3">
            <a:alphaModFix/>
          </a:blip>
          <a:stretch>
            <a:fillRect/>
          </a:stretch>
        </p:blipFill>
        <p:spPr>
          <a:xfrm>
            <a:off x="0" y="-857250"/>
            <a:ext cx="9144000" cy="6858000"/>
          </a:xfrm>
          <a:prstGeom prst="rect">
            <a:avLst/>
          </a:prstGeom>
          <a:noFill/>
          <a:ln>
            <a:noFill/>
          </a:ln>
        </p:spPr>
      </p:pic>
    </p:spTree>
    <p:extLst>
      <p:ext uri="{BB962C8B-B14F-4D97-AF65-F5344CB8AC3E}">
        <p14:creationId xmlns:p14="http://schemas.microsoft.com/office/powerpoint/2010/main" val="212375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90"/>
        <p:cNvGrpSpPr/>
        <p:nvPr/>
      </p:nvGrpSpPr>
      <p:grpSpPr>
        <a:xfrm>
          <a:off x="0" y="0"/>
          <a:ext cx="0" cy="0"/>
          <a:chOff x="0" y="0"/>
          <a:chExt cx="0" cy="0"/>
        </a:xfrm>
      </p:grpSpPr>
      <p:pic>
        <p:nvPicPr>
          <p:cNvPr id="91" name="Google Shape;91;p16"/>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92" name="Google Shape;92;p16"/>
          <p:cNvPicPr preferRelativeResize="0"/>
          <p:nvPr/>
        </p:nvPicPr>
        <p:blipFill rotWithShape="1">
          <a:blip r:embed="rId3">
            <a:alphaModFix/>
          </a:blip>
          <a:srcRect/>
          <a:stretch/>
        </p:blipFill>
        <p:spPr>
          <a:xfrm>
            <a:off x="372875" y="792325"/>
            <a:ext cx="1343324" cy="361600"/>
          </a:xfrm>
          <a:prstGeom prst="rect">
            <a:avLst/>
          </a:prstGeom>
          <a:noFill/>
          <a:ln>
            <a:noFill/>
          </a:ln>
        </p:spPr>
      </p:pic>
      <p:sp>
        <p:nvSpPr>
          <p:cNvPr id="93" name="Google Shape;93;p16"/>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6"/>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16"/>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244"/>
        <p:cNvGrpSpPr/>
        <p:nvPr/>
      </p:nvGrpSpPr>
      <p:grpSpPr>
        <a:xfrm>
          <a:off x="0" y="0"/>
          <a:ext cx="0" cy="0"/>
          <a:chOff x="0" y="0"/>
          <a:chExt cx="0" cy="0"/>
        </a:xfrm>
      </p:grpSpPr>
      <p:sp>
        <p:nvSpPr>
          <p:cNvPr id="245" name="Google Shape;245;p43"/>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3"/>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47" name="Google Shape;247;p43"/>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48" name="Google Shape;248;p43"/>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pic>
        <p:nvPicPr>
          <p:cNvPr id="249" name="Google Shape;249;p4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250"/>
        <p:cNvGrpSpPr/>
        <p:nvPr/>
      </p:nvGrpSpPr>
      <p:grpSpPr>
        <a:xfrm>
          <a:off x="0" y="0"/>
          <a:ext cx="0" cy="0"/>
          <a:chOff x="0" y="0"/>
          <a:chExt cx="0" cy="0"/>
        </a:xfrm>
      </p:grpSpPr>
      <p:sp>
        <p:nvSpPr>
          <p:cNvPr id="251" name="Google Shape;251;p44"/>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44"/>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253" name="Google Shape;253;p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54" name="Google Shape;254;p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55" name="Google Shape;255;p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256"/>
        <p:cNvGrpSpPr/>
        <p:nvPr/>
      </p:nvGrpSpPr>
      <p:grpSpPr>
        <a:xfrm>
          <a:off x="0" y="0"/>
          <a:ext cx="0" cy="0"/>
          <a:chOff x="0" y="0"/>
          <a:chExt cx="0" cy="0"/>
        </a:xfrm>
      </p:grpSpPr>
      <p:sp>
        <p:nvSpPr>
          <p:cNvPr id="257" name="Google Shape;257;p45"/>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45"/>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259" name="Google Shape;259;p45"/>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60" name="Google Shape;260;p45"/>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61" name="Google Shape;261;p45"/>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26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263"/>
        <p:cNvGrpSpPr/>
        <p:nvPr/>
      </p:nvGrpSpPr>
      <p:grpSpPr>
        <a:xfrm>
          <a:off x="0" y="0"/>
          <a:ext cx="0" cy="0"/>
          <a:chOff x="0" y="0"/>
          <a:chExt cx="0" cy="0"/>
        </a:xfrm>
      </p:grpSpPr>
      <p:pic>
        <p:nvPicPr>
          <p:cNvPr id="264" name="Google Shape;264;p47"/>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65" name="Google Shape;265;p47"/>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266"/>
        <p:cNvGrpSpPr/>
        <p:nvPr/>
      </p:nvGrpSpPr>
      <p:grpSpPr>
        <a:xfrm>
          <a:off x="0" y="0"/>
          <a:ext cx="0" cy="0"/>
          <a:chOff x="0" y="0"/>
          <a:chExt cx="0" cy="0"/>
        </a:xfrm>
      </p:grpSpPr>
      <p:sp>
        <p:nvSpPr>
          <p:cNvPr id="267" name="Google Shape;267;p4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p4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69" name="Google Shape;269;p4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70" name="Google Shape;270;p4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271"/>
        <p:cNvGrpSpPr/>
        <p:nvPr/>
      </p:nvGrpSpPr>
      <p:grpSpPr>
        <a:xfrm>
          <a:off x="0" y="0"/>
          <a:ext cx="0" cy="0"/>
          <a:chOff x="0" y="0"/>
          <a:chExt cx="0" cy="0"/>
        </a:xfrm>
      </p:grpSpPr>
      <p:sp>
        <p:nvSpPr>
          <p:cNvPr id="272" name="Google Shape;272;p49"/>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4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74" name="Google Shape;274;p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75" name="Google Shape;275;p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276"/>
        <p:cNvGrpSpPr/>
        <p:nvPr/>
      </p:nvGrpSpPr>
      <p:grpSpPr>
        <a:xfrm>
          <a:off x="0" y="0"/>
          <a:ext cx="0" cy="0"/>
          <a:chOff x="0" y="0"/>
          <a:chExt cx="0" cy="0"/>
        </a:xfrm>
      </p:grpSpPr>
      <p:sp>
        <p:nvSpPr>
          <p:cNvPr id="277" name="Google Shape;277;p50"/>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5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79" name="Google Shape;279;p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80" name="Google Shape;280;p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281"/>
        <p:cNvGrpSpPr/>
        <p:nvPr/>
      </p:nvGrpSpPr>
      <p:grpSpPr>
        <a:xfrm>
          <a:off x="0" y="0"/>
          <a:ext cx="0" cy="0"/>
          <a:chOff x="0" y="0"/>
          <a:chExt cx="0" cy="0"/>
        </a:xfrm>
      </p:grpSpPr>
      <p:sp>
        <p:nvSpPr>
          <p:cNvPr id="282" name="Google Shape;282;p51"/>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5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84" name="Google Shape;284;p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85" name="Google Shape;285;p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286"/>
        <p:cNvGrpSpPr/>
        <p:nvPr/>
      </p:nvGrpSpPr>
      <p:grpSpPr>
        <a:xfrm>
          <a:off x="0" y="0"/>
          <a:ext cx="0" cy="0"/>
          <a:chOff x="0" y="0"/>
          <a:chExt cx="0" cy="0"/>
        </a:xfrm>
      </p:grpSpPr>
      <p:sp>
        <p:nvSpPr>
          <p:cNvPr id="287" name="Google Shape;287;p52"/>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8" name="Google Shape;288;p5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89" name="Google Shape;289;p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90" name="Google Shape;290;p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8" name="Google Shape;98;p17"/>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99" name="Google Shape;99;p17"/>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17"/>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291"/>
        <p:cNvGrpSpPr/>
        <p:nvPr/>
      </p:nvGrpSpPr>
      <p:grpSpPr>
        <a:xfrm>
          <a:off x="0" y="0"/>
          <a:ext cx="0" cy="0"/>
          <a:chOff x="0" y="0"/>
          <a:chExt cx="0" cy="0"/>
        </a:xfrm>
      </p:grpSpPr>
      <p:sp>
        <p:nvSpPr>
          <p:cNvPr id="292" name="Google Shape;292;p53"/>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94" name="Google Shape;294;p53"/>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9pPr>
          </a:lstStyle>
          <a:p>
            <a:endParaRPr/>
          </a:p>
        </p:txBody>
      </p:sp>
      <p:pic>
        <p:nvPicPr>
          <p:cNvPr id="295" name="Google Shape;295;p5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296"/>
        <p:cNvGrpSpPr/>
        <p:nvPr/>
      </p:nvGrpSpPr>
      <p:grpSpPr>
        <a:xfrm>
          <a:off x="0" y="0"/>
          <a:ext cx="0" cy="0"/>
          <a:chOff x="0" y="0"/>
          <a:chExt cx="0" cy="0"/>
        </a:xfrm>
      </p:grpSpPr>
      <p:pic>
        <p:nvPicPr>
          <p:cNvPr id="297" name="Google Shape;297;p54"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298" name="Google Shape;298;p54"/>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299" name="Google Shape;299;p54"/>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54"/>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01" name="Google Shape;301;p54"/>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02" name="Google Shape;302;p54"/>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303"/>
        <p:cNvGrpSpPr/>
        <p:nvPr/>
      </p:nvGrpSpPr>
      <p:grpSpPr>
        <a:xfrm>
          <a:off x="0" y="0"/>
          <a:ext cx="0" cy="0"/>
          <a:chOff x="0" y="0"/>
          <a:chExt cx="0" cy="0"/>
        </a:xfrm>
      </p:grpSpPr>
      <p:pic>
        <p:nvPicPr>
          <p:cNvPr id="304" name="Google Shape;304;p55"/>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305" name="Google Shape;305;p55"/>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06" name="Google Shape;306;p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 name="Google Shape;307;p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08" name="Google Shape;308;p55"/>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09" name="Google Shape;309;p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310"/>
        <p:cNvGrpSpPr/>
        <p:nvPr/>
      </p:nvGrpSpPr>
      <p:grpSpPr>
        <a:xfrm>
          <a:off x="0" y="0"/>
          <a:ext cx="0" cy="0"/>
          <a:chOff x="0" y="0"/>
          <a:chExt cx="0" cy="0"/>
        </a:xfrm>
      </p:grpSpPr>
      <p:pic>
        <p:nvPicPr>
          <p:cNvPr id="311" name="Google Shape;311;p5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12" name="Google Shape;312;p56"/>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13" name="Google Shape;313;p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p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15" name="Google Shape;315;p56"/>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16" name="Google Shape;316;p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317"/>
        <p:cNvGrpSpPr/>
        <p:nvPr/>
      </p:nvGrpSpPr>
      <p:grpSpPr>
        <a:xfrm>
          <a:off x="0" y="0"/>
          <a:ext cx="0" cy="0"/>
          <a:chOff x="0" y="0"/>
          <a:chExt cx="0" cy="0"/>
        </a:xfrm>
      </p:grpSpPr>
      <p:pic>
        <p:nvPicPr>
          <p:cNvPr id="318" name="Google Shape;318;p57"/>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319" name="Google Shape;319;p57"/>
          <p:cNvPicPr preferRelativeResize="0"/>
          <p:nvPr/>
        </p:nvPicPr>
        <p:blipFill rotWithShape="1">
          <a:blip r:embed="rId3">
            <a:alphaModFix/>
          </a:blip>
          <a:srcRect/>
          <a:stretch/>
        </p:blipFill>
        <p:spPr>
          <a:xfrm>
            <a:off x="347900" y="776778"/>
            <a:ext cx="1343325" cy="366797"/>
          </a:xfrm>
          <a:prstGeom prst="rect">
            <a:avLst/>
          </a:prstGeom>
          <a:noFill/>
          <a:ln>
            <a:noFill/>
          </a:ln>
        </p:spPr>
      </p:pic>
      <p:sp>
        <p:nvSpPr>
          <p:cNvPr id="320" name="Google Shape;320;p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1" name="Google Shape;321;p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nesta.org.uk</a:t>
            </a:r>
            <a:endParaRPr sz="1800" b="0" i="0" u="none" strike="noStrike" cap="none">
              <a:solidFill>
                <a:srgbClr val="FFFFFF"/>
              </a:solidFill>
              <a:latin typeface="Century Gothic"/>
              <a:ea typeface="Century Gothic"/>
              <a:cs typeface="Century Gothic"/>
              <a:sym typeface="Century Gothic"/>
            </a:endParaRPr>
          </a:p>
        </p:txBody>
      </p:sp>
      <p:sp>
        <p:nvSpPr>
          <p:cNvPr id="322" name="Google Shape;322;p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@nesta_uk</a:t>
            </a:r>
            <a:endParaRPr sz="1800" b="0" i="0" u="none" strike="noStrike" cap="none">
              <a:solidFill>
                <a:srgbClr val="FFFFFF"/>
              </a:solidFill>
              <a:latin typeface="Century Gothic"/>
              <a:ea typeface="Century Gothic"/>
              <a:cs typeface="Century Gothic"/>
              <a:sym typeface="Century Gothic"/>
            </a:endParaRPr>
          </a:p>
        </p:txBody>
      </p:sp>
      <p:pic>
        <p:nvPicPr>
          <p:cNvPr id="323" name="Google Shape;323;p57"/>
          <p:cNvPicPr preferRelativeResize="0"/>
          <p:nvPr/>
        </p:nvPicPr>
        <p:blipFill rotWithShape="1">
          <a:blip r:embed="rId4">
            <a:alphaModFix/>
          </a:blip>
          <a:srcRect/>
          <a:stretch/>
        </p:blipFill>
        <p:spPr>
          <a:xfrm>
            <a:off x="347900" y="1997383"/>
            <a:ext cx="228650" cy="19054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324"/>
        <p:cNvGrpSpPr/>
        <p:nvPr/>
      </p:nvGrpSpPr>
      <p:grpSpPr>
        <a:xfrm>
          <a:off x="0" y="0"/>
          <a:ext cx="0" cy="0"/>
          <a:chOff x="0" y="0"/>
          <a:chExt cx="0" cy="0"/>
        </a:xfrm>
      </p:grpSpPr>
      <p:pic>
        <p:nvPicPr>
          <p:cNvPr id="325" name="Google Shape;325;p58"/>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26" name="Google Shape;326;p58"/>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27" name="Google Shape;327;p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8" name="Google Shape;328;p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29" name="Google Shape;329;p58"/>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30" name="Google Shape;330;p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331"/>
        <p:cNvGrpSpPr/>
        <p:nvPr/>
      </p:nvGrpSpPr>
      <p:grpSpPr>
        <a:xfrm>
          <a:off x="0" y="0"/>
          <a:ext cx="0" cy="0"/>
          <a:chOff x="0" y="0"/>
          <a:chExt cx="0" cy="0"/>
        </a:xfrm>
      </p:grpSpPr>
      <p:pic>
        <p:nvPicPr>
          <p:cNvPr id="332" name="Google Shape;332;p59"/>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333"/>
        <p:cNvGrpSpPr/>
        <p:nvPr/>
      </p:nvGrpSpPr>
      <p:grpSpPr>
        <a:xfrm>
          <a:off x="0" y="0"/>
          <a:ext cx="0" cy="0"/>
          <a:chOff x="0" y="0"/>
          <a:chExt cx="0" cy="0"/>
        </a:xfrm>
      </p:grpSpPr>
      <p:pic>
        <p:nvPicPr>
          <p:cNvPr id="334" name="Google Shape;334;p60"/>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335" name="Google Shape;335;p60"/>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36" name="Google Shape;336;p60"/>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37" name="Google Shape;337;p60"/>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338"/>
        <p:cNvGrpSpPr/>
        <p:nvPr/>
      </p:nvGrpSpPr>
      <p:grpSpPr>
        <a:xfrm>
          <a:off x="0" y="0"/>
          <a:ext cx="0" cy="0"/>
          <a:chOff x="0" y="0"/>
          <a:chExt cx="0" cy="0"/>
        </a:xfrm>
      </p:grpSpPr>
      <p:sp>
        <p:nvSpPr>
          <p:cNvPr id="339" name="Google Shape;339;p61"/>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0" name="Google Shape;340;p61"/>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1" name="Google Shape;341;p6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2" name="Google Shape;342;p61"/>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Google Shape;343;p61"/>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344"/>
        <p:cNvGrpSpPr/>
        <p:nvPr/>
      </p:nvGrpSpPr>
      <p:grpSpPr>
        <a:xfrm>
          <a:off x="0" y="0"/>
          <a:ext cx="0" cy="0"/>
          <a:chOff x="0" y="0"/>
          <a:chExt cx="0" cy="0"/>
        </a:xfrm>
      </p:grpSpPr>
      <p:sp>
        <p:nvSpPr>
          <p:cNvPr id="345" name="Google Shape;345;p62"/>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6" name="Google Shape;346;p6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7" name="Google Shape;347;p6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Google Shape;348;p6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104" name="Google Shape;104;p18"/>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18"/>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06" name="Google Shape;106;p18"/>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07" name="Google Shape;107;p18"/>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349"/>
        <p:cNvGrpSpPr/>
        <p:nvPr/>
      </p:nvGrpSpPr>
      <p:grpSpPr>
        <a:xfrm>
          <a:off x="0" y="0"/>
          <a:ext cx="0" cy="0"/>
          <a:chOff x="0" y="0"/>
          <a:chExt cx="0" cy="0"/>
        </a:xfrm>
      </p:grpSpPr>
      <p:pic>
        <p:nvPicPr>
          <p:cNvPr id="350" name="Google Shape;350;p63"/>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351"/>
        <p:cNvGrpSpPr/>
        <p:nvPr/>
      </p:nvGrpSpPr>
      <p:grpSpPr>
        <a:xfrm>
          <a:off x="0" y="0"/>
          <a:ext cx="0" cy="0"/>
          <a:chOff x="0" y="0"/>
          <a:chExt cx="0" cy="0"/>
        </a:xfrm>
      </p:grpSpPr>
      <p:pic>
        <p:nvPicPr>
          <p:cNvPr id="352" name="Google Shape;352;p6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353"/>
        <p:cNvGrpSpPr/>
        <p:nvPr/>
      </p:nvGrpSpPr>
      <p:grpSpPr>
        <a:xfrm>
          <a:off x="0" y="0"/>
          <a:ext cx="0" cy="0"/>
          <a:chOff x="0" y="0"/>
          <a:chExt cx="0" cy="0"/>
        </a:xfrm>
      </p:grpSpPr>
      <p:sp>
        <p:nvSpPr>
          <p:cNvPr id="354" name="Google Shape;354;p65"/>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55" name="Google Shape;355;p65"/>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6" name="Google Shape;356;p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57" name="Google Shape;357;p65"/>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358"/>
        <p:cNvGrpSpPr/>
        <p:nvPr/>
      </p:nvGrpSpPr>
      <p:grpSpPr>
        <a:xfrm>
          <a:off x="0" y="0"/>
          <a:ext cx="0" cy="0"/>
          <a:chOff x="0" y="0"/>
          <a:chExt cx="0" cy="0"/>
        </a:xfrm>
      </p:grpSpPr>
      <p:sp>
        <p:nvSpPr>
          <p:cNvPr id="359" name="Google Shape;359;p66"/>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66"/>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66"/>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66"/>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3" name="Google Shape;363;p6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364"/>
        <p:cNvGrpSpPr/>
        <p:nvPr/>
      </p:nvGrpSpPr>
      <p:grpSpPr>
        <a:xfrm>
          <a:off x="0" y="0"/>
          <a:ext cx="0" cy="0"/>
          <a:chOff x="0" y="0"/>
          <a:chExt cx="0" cy="0"/>
        </a:xfrm>
      </p:grpSpPr>
      <p:sp>
        <p:nvSpPr>
          <p:cNvPr id="365" name="Google Shape;365;p67"/>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6" name="Google Shape;366;p6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67" name="Google Shape;367;p6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8" name="Google Shape;368;p6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369"/>
        <p:cNvGrpSpPr/>
        <p:nvPr/>
      </p:nvGrpSpPr>
      <p:grpSpPr>
        <a:xfrm>
          <a:off x="0" y="0"/>
          <a:ext cx="0" cy="0"/>
          <a:chOff x="0" y="0"/>
          <a:chExt cx="0" cy="0"/>
        </a:xfrm>
      </p:grpSpPr>
      <p:sp>
        <p:nvSpPr>
          <p:cNvPr id="370" name="Google Shape;370;p68"/>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71" name="Google Shape;371;p68"/>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2" name="Google Shape;372;p68"/>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3" name="Google Shape;373;p68"/>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4" name="Google Shape;374;p68"/>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75" name="Google Shape;375;p68"/>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376"/>
        <p:cNvGrpSpPr/>
        <p:nvPr/>
      </p:nvGrpSpPr>
      <p:grpSpPr>
        <a:xfrm>
          <a:off x="0" y="0"/>
          <a:ext cx="0" cy="0"/>
          <a:chOff x="0" y="0"/>
          <a:chExt cx="0" cy="0"/>
        </a:xfrm>
      </p:grpSpPr>
      <p:sp>
        <p:nvSpPr>
          <p:cNvPr id="377" name="Google Shape;377;p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78" name="Google Shape;378;p69"/>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69"/>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69"/>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1" name="Google Shape;381;p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82" name="Google Shape;382;p69"/>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383"/>
        <p:cNvGrpSpPr/>
        <p:nvPr/>
      </p:nvGrpSpPr>
      <p:grpSpPr>
        <a:xfrm>
          <a:off x="0" y="0"/>
          <a:ext cx="0" cy="0"/>
          <a:chOff x="0" y="0"/>
          <a:chExt cx="0" cy="0"/>
        </a:xfrm>
      </p:grpSpPr>
      <p:sp>
        <p:nvSpPr>
          <p:cNvPr id="384" name="Google Shape;384;p70"/>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5" name="Google Shape;385;p70"/>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70"/>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p70"/>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 name="Google Shape;388;p70"/>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9" name="Google Shape;389;p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390"/>
        <p:cNvGrpSpPr/>
        <p:nvPr/>
      </p:nvGrpSpPr>
      <p:grpSpPr>
        <a:xfrm>
          <a:off x="0" y="0"/>
          <a:ext cx="0" cy="0"/>
          <a:chOff x="0" y="0"/>
          <a:chExt cx="0" cy="0"/>
        </a:xfrm>
      </p:grpSpPr>
      <p:sp>
        <p:nvSpPr>
          <p:cNvPr id="391" name="Google Shape;391;p71"/>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4" name="Google Shape;394;p7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395"/>
        <p:cNvGrpSpPr/>
        <p:nvPr/>
      </p:nvGrpSpPr>
      <p:grpSpPr>
        <a:xfrm>
          <a:off x="0" y="0"/>
          <a:ext cx="0" cy="0"/>
          <a:chOff x="0" y="0"/>
          <a:chExt cx="0" cy="0"/>
        </a:xfrm>
      </p:grpSpPr>
      <p:pic>
        <p:nvPicPr>
          <p:cNvPr id="396" name="Google Shape;396;p72"/>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397" name="Google Shape;397;p72"/>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98" name="Google Shape;398;p72"/>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99" name="Google Shape;399;p72"/>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108"/>
        <p:cNvGrpSpPr/>
        <p:nvPr/>
      </p:nvGrpSpPr>
      <p:grpSpPr>
        <a:xfrm>
          <a:off x="0" y="0"/>
          <a:ext cx="0" cy="0"/>
          <a:chOff x="0" y="0"/>
          <a:chExt cx="0" cy="0"/>
        </a:xfrm>
      </p:grpSpPr>
      <p:pic>
        <p:nvPicPr>
          <p:cNvPr id="109" name="Google Shape;109;p19"/>
          <p:cNvPicPr preferRelativeResize="0"/>
          <p:nvPr/>
        </p:nvPicPr>
        <p:blipFill rotWithShape="1">
          <a:blip r:embed="rId2">
            <a:alphaModFix/>
          </a:blip>
          <a:srcRect/>
          <a:stretch/>
        </p:blipFill>
        <p:spPr>
          <a:xfrm>
            <a:off x="0" y="-6"/>
            <a:ext cx="9144000" cy="5143505"/>
          </a:xfrm>
          <a:prstGeom prst="rect">
            <a:avLst/>
          </a:prstGeom>
          <a:noFill/>
          <a:ln>
            <a:noFill/>
          </a:ln>
        </p:spPr>
      </p:pic>
      <p:sp>
        <p:nvSpPr>
          <p:cNvPr id="110" name="Google Shape;110;p19"/>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19"/>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19"/>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3" name="Google Shape;113;p19"/>
          <p:cNvPicPr preferRelativeResize="0"/>
          <p:nvPr/>
        </p:nvPicPr>
        <p:blipFill rotWithShape="1">
          <a:blip r:embed="rId3">
            <a:alphaModFix/>
          </a:blip>
          <a:srcRect/>
          <a:stretch/>
        </p:blipFill>
        <p:spPr>
          <a:xfrm>
            <a:off x="316625" y="440625"/>
            <a:ext cx="1343324" cy="3616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400"/>
        <p:cNvGrpSpPr/>
        <p:nvPr/>
      </p:nvGrpSpPr>
      <p:grpSpPr>
        <a:xfrm>
          <a:off x="0" y="0"/>
          <a:ext cx="0" cy="0"/>
          <a:chOff x="0" y="0"/>
          <a:chExt cx="0" cy="0"/>
        </a:xfrm>
      </p:grpSpPr>
      <p:pic>
        <p:nvPicPr>
          <p:cNvPr id="401" name="Google Shape;401;p73"/>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402" name="Google Shape;402;p73"/>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03" name="Google Shape;403;p73"/>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404" name="Google Shape;404;p73"/>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405"/>
        <p:cNvGrpSpPr/>
        <p:nvPr/>
      </p:nvGrpSpPr>
      <p:grpSpPr>
        <a:xfrm>
          <a:off x="0" y="0"/>
          <a:ext cx="0" cy="0"/>
          <a:chOff x="0" y="0"/>
          <a:chExt cx="0" cy="0"/>
        </a:xfrm>
      </p:grpSpPr>
      <p:pic>
        <p:nvPicPr>
          <p:cNvPr id="406" name="Google Shape;406;p74"/>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407" name="Google Shape;407;p74"/>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Arial"/>
              <a:buNone/>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408" name="Google Shape;408;p74"/>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09" name="Google Shape;409;p74"/>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0"/>
        <p:cNvGrpSpPr/>
        <p:nvPr/>
      </p:nvGrpSpPr>
      <p:grpSpPr>
        <a:xfrm>
          <a:off x="0" y="0"/>
          <a:ext cx="0" cy="0"/>
          <a:chOff x="0" y="0"/>
          <a:chExt cx="0" cy="0"/>
        </a:xfrm>
      </p:grpSpPr>
      <p:sp>
        <p:nvSpPr>
          <p:cNvPr id="411" name="Google Shape;411;p75"/>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5"/>
          <p:cNvSpPr/>
          <p:nvPr/>
        </p:nvSpPr>
        <p:spPr>
          <a:xfrm>
            <a:off x="212050" y="221751"/>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5"/>
          <p:cNvSpPr/>
          <p:nvPr/>
        </p:nvSpPr>
        <p:spPr>
          <a:xfrm>
            <a:off x="212050" y="284225"/>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5"/>
          <p:cNvSpPr/>
          <p:nvPr/>
        </p:nvSpPr>
        <p:spPr>
          <a:xfrm>
            <a:off x="212050" y="346699"/>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5" name="Google Shape;415;p75"/>
          <p:cNvGrpSpPr/>
          <p:nvPr/>
        </p:nvGrpSpPr>
        <p:grpSpPr>
          <a:xfrm>
            <a:off x="0" y="381001"/>
            <a:ext cx="1037850" cy="1016288"/>
            <a:chOff x="0" y="381001"/>
            <a:chExt cx="1037850" cy="1016288"/>
          </a:xfrm>
        </p:grpSpPr>
        <p:sp>
          <p:nvSpPr>
            <p:cNvPr id="416" name="Google Shape;416;p7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75"/>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419" name="Google Shape;419;p75"/>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0" name="Google Shape;420;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421"/>
        <p:cNvGrpSpPr/>
        <p:nvPr/>
      </p:nvGrpSpPr>
      <p:grpSpPr>
        <a:xfrm>
          <a:off x="0" y="0"/>
          <a:ext cx="0" cy="0"/>
          <a:chOff x="0" y="0"/>
          <a:chExt cx="0" cy="0"/>
        </a:xfrm>
      </p:grpSpPr>
      <p:sp>
        <p:nvSpPr>
          <p:cNvPr id="422" name="Google Shape;422;p76"/>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3" name="Google Shape;423;p76"/>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4" name="Google Shape;424;p76"/>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5" name="Google Shape;425;p76"/>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426" name="Google Shape;426;p76"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427" name="Google Shape;427;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list Red 1">
  <p:cSld name="TITLE_1_1_1_1_1_1_1_1_1_1_1_1_1_1_1_1_1_1_1_1_1_1_2">
    <p:spTree>
      <p:nvGrpSpPr>
        <p:cNvPr id="1" name="Shape 428"/>
        <p:cNvGrpSpPr/>
        <p:nvPr/>
      </p:nvGrpSpPr>
      <p:grpSpPr>
        <a:xfrm>
          <a:off x="0" y="0"/>
          <a:ext cx="0" cy="0"/>
          <a:chOff x="0" y="0"/>
          <a:chExt cx="0" cy="0"/>
        </a:xfrm>
      </p:grpSpPr>
      <p:sp>
        <p:nvSpPr>
          <p:cNvPr id="429" name="Google Shape;429;p77"/>
          <p:cNvSpPr/>
          <p:nvPr/>
        </p:nvSpPr>
        <p:spPr>
          <a:xfrm>
            <a:off x="0" y="0"/>
            <a:ext cx="4346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431" name="Google Shape;431;p7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432" name="Google Shape;432;p77"/>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_02">
  <p:cSld name="CUSTOM_7_2">
    <p:spTree>
      <p:nvGrpSpPr>
        <p:cNvPr id="1" name="Shape 433"/>
        <p:cNvGrpSpPr/>
        <p:nvPr/>
      </p:nvGrpSpPr>
      <p:grpSpPr>
        <a:xfrm>
          <a:off x="0" y="0"/>
          <a:ext cx="0" cy="0"/>
          <a:chOff x="0" y="0"/>
          <a:chExt cx="0" cy="0"/>
        </a:xfrm>
      </p:grpSpPr>
      <p:pic>
        <p:nvPicPr>
          <p:cNvPr id="434" name="Google Shape;434;p78"/>
          <p:cNvPicPr preferRelativeResize="0"/>
          <p:nvPr/>
        </p:nvPicPr>
        <p:blipFill rotWithShape="1">
          <a:blip r:embed="rId2">
            <a:alphaModFix/>
          </a:blip>
          <a:srcRect/>
          <a:stretch/>
        </p:blipFill>
        <p:spPr>
          <a:xfrm>
            <a:off x="-21187" y="-14400"/>
            <a:ext cx="9186373" cy="5172299"/>
          </a:xfrm>
          <a:prstGeom prst="rect">
            <a:avLst/>
          </a:prstGeom>
          <a:noFill/>
          <a:ln>
            <a:noFill/>
          </a:ln>
        </p:spPr>
      </p:pic>
      <p:sp>
        <p:nvSpPr>
          <p:cNvPr id="435" name="Google Shape;435;p78"/>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6" name="Google Shape;436;p78"/>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7" name="Google Shape;437;p78"/>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8" name="Google Shape;438;p78"/>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Century Gothic"/>
                <a:ea typeface="Century Gothic"/>
                <a:cs typeface="Century Gothic"/>
                <a:sym typeface="Century Gothic"/>
              </a:rPr>
              <a:t>nesta.org.uk             @nesta_uk</a:t>
            </a:r>
            <a:endParaRPr sz="1000" b="1" i="0" u="none" strike="noStrike" cap="none">
              <a:solidFill>
                <a:srgbClr val="000000"/>
              </a:solidFill>
              <a:latin typeface="Century Gothic"/>
              <a:ea typeface="Century Gothic"/>
              <a:cs typeface="Century Gothic"/>
              <a:sym typeface="Century Gothic"/>
            </a:endParaRPr>
          </a:p>
        </p:txBody>
      </p:sp>
      <p:pic>
        <p:nvPicPr>
          <p:cNvPr id="439" name="Google Shape;439;p78"/>
          <p:cNvPicPr preferRelativeResize="0"/>
          <p:nvPr/>
        </p:nvPicPr>
        <p:blipFill rotWithShape="1">
          <a:blip r:embed="rId3">
            <a:alphaModFix/>
          </a:blip>
          <a:srcRect/>
          <a:stretch/>
        </p:blipFill>
        <p:spPr>
          <a:xfrm>
            <a:off x="1662138" y="4625594"/>
            <a:ext cx="164125" cy="13373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plain 1">
  <p:cSld name="Introduction + Contents Yellow_1">
    <p:bg>
      <p:bgPr>
        <a:solidFill>
          <a:schemeClr val="lt1"/>
        </a:solidFill>
        <a:effectLst/>
      </p:bgPr>
    </p:bg>
    <p:spTree>
      <p:nvGrpSpPr>
        <p:cNvPr id="1" name="Shape 440"/>
        <p:cNvGrpSpPr/>
        <p:nvPr/>
      </p:nvGrpSpPr>
      <p:grpSpPr>
        <a:xfrm>
          <a:off x="0" y="0"/>
          <a:ext cx="0" cy="0"/>
          <a:chOff x="0" y="0"/>
          <a:chExt cx="0" cy="0"/>
        </a:xfrm>
      </p:grpSpPr>
      <p:sp>
        <p:nvSpPr>
          <p:cNvPr id="441" name="Google Shape;441;p79"/>
          <p:cNvSpPr txBox="1">
            <a:spLocks noGrp="1"/>
          </p:cNvSpPr>
          <p:nvPr>
            <p:ph type="body" idx="1"/>
          </p:nvPr>
        </p:nvSpPr>
        <p:spPr>
          <a:xfrm>
            <a:off x="107950" y="627063"/>
            <a:ext cx="8712300" cy="4068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000000"/>
              </a:buClr>
              <a:buSzPts val="1600"/>
              <a:buFont typeface="Century Gothic"/>
              <a:buChar char="•"/>
              <a:defRPr sz="1600" b="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9pPr>
          </a:lstStyle>
          <a:p>
            <a:endParaRPr/>
          </a:p>
        </p:txBody>
      </p:sp>
      <p:sp>
        <p:nvSpPr>
          <p:cNvPr id="442" name="Google Shape;442;p79"/>
          <p:cNvSpPr txBox="1">
            <a:spLocks noGrp="1"/>
          </p:cNvSpPr>
          <p:nvPr>
            <p:ph type="title"/>
          </p:nvPr>
        </p:nvSpPr>
        <p:spPr>
          <a:xfrm>
            <a:off x="107949" y="87313"/>
            <a:ext cx="8712300" cy="431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9pPr>
          </a:lstStyle>
          <a:p>
            <a:endParaRPr/>
          </a:p>
        </p:txBody>
      </p:sp>
      <p:sp>
        <p:nvSpPr>
          <p:cNvPr id="443" name="Google Shape;443;p7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pic>
        <p:nvPicPr>
          <p:cNvPr id="444" name="Google Shape;444;p79"/>
          <p:cNvPicPr preferRelativeResize="0"/>
          <p:nvPr/>
        </p:nvPicPr>
        <p:blipFill rotWithShape="1">
          <a:blip r:embed="rId2">
            <a:alphaModFix/>
          </a:blip>
          <a:srcRect/>
          <a:stretch/>
        </p:blipFill>
        <p:spPr>
          <a:xfrm>
            <a:off x="107950" y="4760225"/>
            <a:ext cx="1684437" cy="2686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57">
          <p15:clr>
            <a:srgbClr val="FBAE40"/>
          </p15:clr>
        </p15:guide>
        <p15:guide id="3" orient="horz" pos="55">
          <p15:clr>
            <a:srgbClr val="FBAE40"/>
          </p15:clr>
        </p15:guide>
        <p15:guide id="4" orient="horz" pos="327">
          <p15:clr>
            <a:srgbClr val="FBAE40"/>
          </p15:clr>
        </p15:guide>
        <p15:guide id="5" orient="horz" pos="395">
          <p15:clr>
            <a:srgbClr val="FBAE40"/>
          </p15:clr>
        </p15:guide>
        <p15:guide id="6" orient="horz" pos="2958">
          <p15:clr>
            <a:srgbClr val="FBAE40"/>
          </p15:clr>
        </p15:guide>
        <p15:guide id="7" pos="68">
          <p15:clr>
            <a:srgbClr val="FBAE40"/>
          </p15:clr>
        </p15:guide>
        <p15:guide id="8" pos="2676">
          <p15:clr>
            <a:srgbClr val="FBAE40"/>
          </p15:clr>
        </p15:guide>
        <p15:guide id="9" pos="5556">
          <p15:clr>
            <a:srgbClr val="FBAE40"/>
          </p15:clr>
        </p15:guide>
        <p15:guide id="10" pos="294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445"/>
        <p:cNvGrpSpPr/>
        <p:nvPr/>
      </p:nvGrpSpPr>
      <p:grpSpPr>
        <a:xfrm>
          <a:off x="0" y="0"/>
          <a:ext cx="0" cy="0"/>
          <a:chOff x="0" y="0"/>
          <a:chExt cx="0" cy="0"/>
        </a:xfrm>
      </p:grpSpPr>
      <p:sp>
        <p:nvSpPr>
          <p:cNvPr id="446" name="Google Shape;446;p8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447" name="Google Shape;447;p8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448" name="Google Shape;448;p80"/>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449" name="Google Shape;449;p80"/>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50"/>
        <p:cNvGrpSpPr/>
        <p:nvPr/>
      </p:nvGrpSpPr>
      <p:grpSpPr>
        <a:xfrm>
          <a:off x="0" y="0"/>
          <a:ext cx="0" cy="0"/>
          <a:chOff x="0" y="0"/>
          <a:chExt cx="0" cy="0"/>
        </a:xfrm>
      </p:grpSpPr>
      <p:pic>
        <p:nvPicPr>
          <p:cNvPr id="451" name="Google Shape;451;p81"/>
          <p:cNvPicPr preferRelativeResize="0"/>
          <p:nvPr/>
        </p:nvPicPr>
        <p:blipFill rotWithShape="1">
          <a:blip r:embed="rId2">
            <a:alphaModFix/>
          </a:blip>
          <a:srcRect/>
          <a:stretch/>
        </p:blipFill>
        <p:spPr>
          <a:xfrm>
            <a:off x="137350" y="4712550"/>
            <a:ext cx="1790701" cy="2855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8"/>
        <p:cNvGrpSpPr/>
        <p:nvPr/>
      </p:nvGrpSpPr>
      <p:grpSpPr>
        <a:xfrm>
          <a:off x="0" y="0"/>
          <a:ext cx="0" cy="0"/>
          <a:chOff x="0" y="0"/>
          <a:chExt cx="0" cy="0"/>
        </a:xfrm>
      </p:grpSpPr>
      <p:sp>
        <p:nvSpPr>
          <p:cNvPr id="459" name="Google Shape;459;p8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8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1" name="Google Shape;461;p8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8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8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116" name="Google Shape;116;p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7" name="Google Shape;117;p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8" name="Google Shape;118;p20"/>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19" name="Google Shape;119;p20"/>
          <p:cNvPicPr preferRelativeResize="0"/>
          <p:nvPr/>
        </p:nvPicPr>
        <p:blipFill rotWithShape="1">
          <a:blip r:embed="rId3">
            <a:alphaModFix/>
          </a:blip>
          <a:srcRect/>
          <a:stretch/>
        </p:blipFill>
        <p:spPr>
          <a:xfrm>
            <a:off x="323050" y="545378"/>
            <a:ext cx="1343325" cy="36679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4"/>
        <p:cNvGrpSpPr/>
        <p:nvPr/>
      </p:nvGrpSpPr>
      <p:grpSpPr>
        <a:xfrm>
          <a:off x="0" y="0"/>
          <a:ext cx="0" cy="0"/>
          <a:chOff x="0" y="0"/>
          <a:chExt cx="0" cy="0"/>
        </a:xfrm>
      </p:grpSpPr>
      <p:sp>
        <p:nvSpPr>
          <p:cNvPr id="465" name="Google Shape;465;p8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8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67" name="Google Shape;467;p8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8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8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0"/>
        <p:cNvGrpSpPr/>
        <p:nvPr/>
      </p:nvGrpSpPr>
      <p:grpSpPr>
        <a:xfrm>
          <a:off x="0" y="0"/>
          <a:ext cx="0" cy="0"/>
          <a:chOff x="0" y="0"/>
          <a:chExt cx="0" cy="0"/>
        </a:xfrm>
      </p:grpSpPr>
      <p:sp>
        <p:nvSpPr>
          <p:cNvPr id="471" name="Google Shape;471;p85"/>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2" name="Google Shape;472;p85"/>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73" name="Google Shape;473;p8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8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8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6"/>
        <p:cNvGrpSpPr/>
        <p:nvPr/>
      </p:nvGrpSpPr>
      <p:grpSpPr>
        <a:xfrm>
          <a:off x="0" y="0"/>
          <a:ext cx="0" cy="0"/>
          <a:chOff x="0" y="0"/>
          <a:chExt cx="0" cy="0"/>
        </a:xfrm>
      </p:grpSpPr>
      <p:sp>
        <p:nvSpPr>
          <p:cNvPr id="477" name="Google Shape;477;p8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8" name="Google Shape;478;p8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9" name="Google Shape;479;p8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0" name="Google Shape;480;p8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8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8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3"/>
        <p:cNvGrpSpPr/>
        <p:nvPr/>
      </p:nvGrpSpPr>
      <p:grpSpPr>
        <a:xfrm>
          <a:off x="0" y="0"/>
          <a:ext cx="0" cy="0"/>
          <a:chOff x="0" y="0"/>
          <a:chExt cx="0" cy="0"/>
        </a:xfrm>
      </p:grpSpPr>
      <p:sp>
        <p:nvSpPr>
          <p:cNvPr id="484" name="Google Shape;484;p87"/>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8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6" name="Google Shape;486;p8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7" name="Google Shape;487;p87"/>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8" name="Google Shape;488;p87"/>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9" name="Google Shape;489;p8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8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8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2"/>
        <p:cNvGrpSpPr/>
        <p:nvPr/>
      </p:nvGrpSpPr>
      <p:grpSpPr>
        <a:xfrm>
          <a:off x="0" y="0"/>
          <a:ext cx="0" cy="0"/>
          <a:chOff x="0" y="0"/>
          <a:chExt cx="0" cy="0"/>
        </a:xfrm>
      </p:grpSpPr>
      <p:sp>
        <p:nvSpPr>
          <p:cNvPr id="493" name="Google Shape;493;p8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8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8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8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7"/>
        <p:cNvGrpSpPr/>
        <p:nvPr/>
      </p:nvGrpSpPr>
      <p:grpSpPr>
        <a:xfrm>
          <a:off x="0" y="0"/>
          <a:ext cx="0" cy="0"/>
          <a:chOff x="0" y="0"/>
          <a:chExt cx="0" cy="0"/>
        </a:xfrm>
      </p:grpSpPr>
      <p:sp>
        <p:nvSpPr>
          <p:cNvPr id="498" name="Google Shape;498;p8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8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8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1"/>
        <p:cNvGrpSpPr/>
        <p:nvPr/>
      </p:nvGrpSpPr>
      <p:grpSpPr>
        <a:xfrm>
          <a:off x="0" y="0"/>
          <a:ext cx="0" cy="0"/>
          <a:chOff x="0" y="0"/>
          <a:chExt cx="0" cy="0"/>
        </a:xfrm>
      </p:grpSpPr>
      <p:sp>
        <p:nvSpPr>
          <p:cNvPr id="502" name="Google Shape;502;p9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3" name="Google Shape;503;p90"/>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04" name="Google Shape;504;p9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05" name="Google Shape;505;p9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9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9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8"/>
        <p:cNvGrpSpPr/>
        <p:nvPr/>
      </p:nvGrpSpPr>
      <p:grpSpPr>
        <a:xfrm>
          <a:off x="0" y="0"/>
          <a:ext cx="0" cy="0"/>
          <a:chOff x="0" y="0"/>
          <a:chExt cx="0" cy="0"/>
        </a:xfrm>
      </p:grpSpPr>
      <p:sp>
        <p:nvSpPr>
          <p:cNvPr id="509" name="Google Shape;509;p9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91"/>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11" name="Google Shape;511;p9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12" name="Google Shape;512;p9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9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9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5"/>
        <p:cNvGrpSpPr/>
        <p:nvPr/>
      </p:nvGrpSpPr>
      <p:grpSpPr>
        <a:xfrm>
          <a:off x="0" y="0"/>
          <a:ext cx="0" cy="0"/>
          <a:chOff x="0" y="0"/>
          <a:chExt cx="0" cy="0"/>
        </a:xfrm>
      </p:grpSpPr>
      <p:sp>
        <p:nvSpPr>
          <p:cNvPr id="516" name="Google Shape;516;p9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9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8" name="Google Shape;518;p9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9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0" name="Google Shape;520;p9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1"/>
        <p:cNvGrpSpPr/>
        <p:nvPr/>
      </p:nvGrpSpPr>
      <p:grpSpPr>
        <a:xfrm>
          <a:off x="0" y="0"/>
          <a:ext cx="0" cy="0"/>
          <a:chOff x="0" y="0"/>
          <a:chExt cx="0" cy="0"/>
        </a:xfrm>
      </p:grpSpPr>
      <p:sp>
        <p:nvSpPr>
          <p:cNvPr id="522" name="Google Shape;522;p93"/>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3" name="Google Shape;523;p93"/>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4" name="Google Shape;524;p9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9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120"/>
        <p:cNvGrpSpPr/>
        <p:nvPr/>
      </p:nvGrpSpPr>
      <p:grpSpPr>
        <a:xfrm>
          <a:off x="0" y="0"/>
          <a:ext cx="0" cy="0"/>
          <a:chOff x="0" y="0"/>
          <a:chExt cx="0" cy="0"/>
        </a:xfrm>
      </p:grpSpPr>
      <p:pic>
        <p:nvPicPr>
          <p:cNvPr id="121" name="Google Shape;121;p21"/>
          <p:cNvPicPr preferRelativeResize="0"/>
          <p:nvPr/>
        </p:nvPicPr>
        <p:blipFill rotWithShape="1">
          <a:blip r:embed="rId2">
            <a:alphaModFix/>
          </a:blip>
          <a:srcRect/>
          <a:stretch/>
        </p:blipFill>
        <p:spPr>
          <a:xfrm>
            <a:off x="0" y="0"/>
            <a:ext cx="9144000" cy="5143497"/>
          </a:xfrm>
          <a:prstGeom prst="rect">
            <a:avLst/>
          </a:prstGeom>
          <a:noFill/>
          <a:ln>
            <a:noFill/>
          </a:ln>
        </p:spPr>
      </p:pic>
      <p:sp>
        <p:nvSpPr>
          <p:cNvPr id="122" name="Google Shape;122;p21"/>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3" name="Google Shape;123;p21"/>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4" name="Google Shape;124;p21"/>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5" name="Google Shape;125;p21"/>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903"/>
        <p:cNvGrpSpPr/>
        <p:nvPr/>
      </p:nvGrpSpPr>
      <p:grpSpPr>
        <a:xfrm>
          <a:off x="0" y="0"/>
          <a:ext cx="0" cy="0"/>
          <a:chOff x="0" y="0"/>
          <a:chExt cx="0" cy="0"/>
        </a:xfrm>
      </p:grpSpPr>
      <p:sp>
        <p:nvSpPr>
          <p:cNvPr id="904" name="Google Shape;904;p165"/>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65"/>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06" name="Google Shape;906;p16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07" name="Google Shape;907;p16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908" name="Google Shape;908;p16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914"/>
        <p:cNvGrpSpPr/>
        <p:nvPr/>
      </p:nvGrpSpPr>
      <p:grpSpPr>
        <a:xfrm>
          <a:off x="0" y="0"/>
          <a:ext cx="0" cy="0"/>
          <a:chOff x="0" y="0"/>
          <a:chExt cx="0" cy="0"/>
        </a:xfrm>
      </p:grpSpPr>
      <p:pic>
        <p:nvPicPr>
          <p:cNvPr id="915" name="Google Shape;915;p16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916"/>
        <p:cNvGrpSpPr/>
        <p:nvPr/>
      </p:nvGrpSpPr>
      <p:grpSpPr>
        <a:xfrm>
          <a:off x="0" y="0"/>
          <a:ext cx="0" cy="0"/>
          <a:chOff x="0" y="0"/>
          <a:chExt cx="0" cy="0"/>
        </a:xfrm>
      </p:grpSpPr>
      <p:sp>
        <p:nvSpPr>
          <p:cNvPr id="917" name="Google Shape;917;p16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8" name="Google Shape;918;p16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919" name="Google Shape;919;p16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920" name="Google Shape;920;p16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921"/>
        <p:cNvGrpSpPr/>
        <p:nvPr/>
      </p:nvGrpSpPr>
      <p:grpSpPr>
        <a:xfrm>
          <a:off x="0" y="0"/>
          <a:ext cx="0" cy="0"/>
          <a:chOff x="0" y="0"/>
          <a:chExt cx="0" cy="0"/>
        </a:xfrm>
      </p:grpSpPr>
      <p:pic>
        <p:nvPicPr>
          <p:cNvPr id="922" name="Google Shape;922;p169"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923" name="Google Shape;923;p169"/>
          <p:cNvPicPr preferRelativeResize="0"/>
          <p:nvPr/>
        </p:nvPicPr>
        <p:blipFill rotWithShape="1">
          <a:blip r:embed="rId3">
            <a:alphaModFix/>
          </a:blip>
          <a:srcRect/>
          <a:stretch/>
        </p:blipFill>
        <p:spPr>
          <a:xfrm>
            <a:off x="362500" y="781975"/>
            <a:ext cx="1343324" cy="361600"/>
          </a:xfrm>
          <a:prstGeom prst="rect">
            <a:avLst/>
          </a:prstGeom>
          <a:noFill/>
          <a:ln>
            <a:noFill/>
          </a:ln>
        </p:spPr>
      </p:pic>
      <p:sp>
        <p:nvSpPr>
          <p:cNvPr id="924" name="Google Shape;924;p169"/>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5" name="Google Shape;925;p169"/>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6" name="Google Shape;926;p169"/>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927"/>
        <p:cNvGrpSpPr/>
        <p:nvPr/>
      </p:nvGrpSpPr>
      <p:grpSpPr>
        <a:xfrm>
          <a:off x="0" y="0"/>
          <a:ext cx="0" cy="0"/>
          <a:chOff x="0" y="0"/>
          <a:chExt cx="0" cy="0"/>
        </a:xfrm>
      </p:grpSpPr>
      <p:pic>
        <p:nvPicPr>
          <p:cNvPr id="928" name="Google Shape;928;p170"/>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929" name="Google Shape;929;p170"/>
          <p:cNvPicPr preferRelativeResize="0"/>
          <p:nvPr/>
        </p:nvPicPr>
        <p:blipFill rotWithShape="1">
          <a:blip r:embed="rId3">
            <a:alphaModFix/>
          </a:blip>
          <a:srcRect/>
          <a:stretch/>
        </p:blipFill>
        <p:spPr>
          <a:xfrm>
            <a:off x="372875" y="792325"/>
            <a:ext cx="1343324" cy="361600"/>
          </a:xfrm>
          <a:prstGeom prst="rect">
            <a:avLst/>
          </a:prstGeom>
          <a:noFill/>
          <a:ln>
            <a:noFill/>
          </a:ln>
        </p:spPr>
      </p:pic>
      <p:sp>
        <p:nvSpPr>
          <p:cNvPr id="930" name="Google Shape;930;p170"/>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1" name="Google Shape;931;p170"/>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2" name="Google Shape;932;p170"/>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933"/>
        <p:cNvGrpSpPr/>
        <p:nvPr/>
      </p:nvGrpSpPr>
      <p:grpSpPr>
        <a:xfrm>
          <a:off x="0" y="0"/>
          <a:ext cx="0" cy="0"/>
          <a:chOff x="0" y="0"/>
          <a:chExt cx="0" cy="0"/>
        </a:xfrm>
      </p:grpSpPr>
      <p:pic>
        <p:nvPicPr>
          <p:cNvPr id="934" name="Google Shape;934;p17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35" name="Google Shape;935;p171"/>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936" name="Google Shape;936;p171"/>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7" name="Google Shape;937;p171"/>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8" name="Google Shape;938;p171"/>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939"/>
        <p:cNvGrpSpPr/>
        <p:nvPr/>
      </p:nvGrpSpPr>
      <p:grpSpPr>
        <a:xfrm>
          <a:off x="0" y="0"/>
          <a:ext cx="0" cy="0"/>
          <a:chOff x="0" y="0"/>
          <a:chExt cx="0" cy="0"/>
        </a:xfrm>
      </p:grpSpPr>
      <p:pic>
        <p:nvPicPr>
          <p:cNvPr id="940" name="Google Shape;940;p172"/>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941" name="Google Shape;941;p172"/>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2" name="Google Shape;942;p172"/>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43" name="Google Shape;943;p172"/>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44" name="Google Shape;944;p172"/>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945"/>
        <p:cNvGrpSpPr/>
        <p:nvPr/>
      </p:nvGrpSpPr>
      <p:grpSpPr>
        <a:xfrm>
          <a:off x="0" y="0"/>
          <a:ext cx="0" cy="0"/>
          <a:chOff x="0" y="0"/>
          <a:chExt cx="0" cy="0"/>
        </a:xfrm>
      </p:grpSpPr>
      <p:pic>
        <p:nvPicPr>
          <p:cNvPr id="946" name="Google Shape;946;p173"/>
          <p:cNvPicPr preferRelativeResize="0"/>
          <p:nvPr/>
        </p:nvPicPr>
        <p:blipFill rotWithShape="1">
          <a:blip r:embed="rId2">
            <a:alphaModFix/>
          </a:blip>
          <a:srcRect/>
          <a:stretch/>
        </p:blipFill>
        <p:spPr>
          <a:xfrm>
            <a:off x="0" y="-6"/>
            <a:ext cx="9144000" cy="5143505"/>
          </a:xfrm>
          <a:prstGeom prst="rect">
            <a:avLst/>
          </a:prstGeom>
          <a:noFill/>
          <a:ln>
            <a:noFill/>
          </a:ln>
        </p:spPr>
      </p:pic>
      <p:sp>
        <p:nvSpPr>
          <p:cNvPr id="947" name="Google Shape;947;p173"/>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8" name="Google Shape;948;p173"/>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9" name="Google Shape;949;p173"/>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50" name="Google Shape;950;p173"/>
          <p:cNvPicPr preferRelativeResize="0"/>
          <p:nvPr/>
        </p:nvPicPr>
        <p:blipFill rotWithShape="1">
          <a:blip r:embed="rId3">
            <a:alphaModFix/>
          </a:blip>
          <a:srcRect/>
          <a:stretch/>
        </p:blipFill>
        <p:spPr>
          <a:xfrm>
            <a:off x="316625" y="440625"/>
            <a:ext cx="1343324" cy="3616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951"/>
        <p:cNvGrpSpPr/>
        <p:nvPr/>
      </p:nvGrpSpPr>
      <p:grpSpPr>
        <a:xfrm>
          <a:off x="0" y="0"/>
          <a:ext cx="0" cy="0"/>
          <a:chOff x="0" y="0"/>
          <a:chExt cx="0" cy="0"/>
        </a:xfrm>
      </p:grpSpPr>
      <p:pic>
        <p:nvPicPr>
          <p:cNvPr id="952" name="Google Shape;952;p17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953" name="Google Shape;953;p174"/>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54" name="Google Shape;954;p174"/>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55" name="Google Shape;955;p174"/>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56" name="Google Shape;956;p174"/>
          <p:cNvPicPr preferRelativeResize="0"/>
          <p:nvPr/>
        </p:nvPicPr>
        <p:blipFill rotWithShape="1">
          <a:blip r:embed="rId3">
            <a:alphaModFix/>
          </a:blip>
          <a:srcRect/>
          <a:stretch/>
        </p:blipFill>
        <p:spPr>
          <a:xfrm>
            <a:off x="323050" y="545378"/>
            <a:ext cx="1343325" cy="36679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957"/>
        <p:cNvGrpSpPr/>
        <p:nvPr/>
      </p:nvGrpSpPr>
      <p:grpSpPr>
        <a:xfrm>
          <a:off x="0" y="0"/>
          <a:ext cx="0" cy="0"/>
          <a:chOff x="0" y="0"/>
          <a:chExt cx="0" cy="0"/>
        </a:xfrm>
      </p:grpSpPr>
      <p:pic>
        <p:nvPicPr>
          <p:cNvPr id="958" name="Google Shape;958;p175"/>
          <p:cNvPicPr preferRelativeResize="0"/>
          <p:nvPr/>
        </p:nvPicPr>
        <p:blipFill rotWithShape="1">
          <a:blip r:embed="rId2">
            <a:alphaModFix/>
          </a:blip>
          <a:srcRect/>
          <a:stretch/>
        </p:blipFill>
        <p:spPr>
          <a:xfrm>
            <a:off x="0" y="0"/>
            <a:ext cx="9144000" cy="5143497"/>
          </a:xfrm>
          <a:prstGeom prst="rect">
            <a:avLst/>
          </a:prstGeom>
          <a:noFill/>
          <a:ln>
            <a:noFill/>
          </a:ln>
        </p:spPr>
      </p:pic>
      <p:sp>
        <p:nvSpPr>
          <p:cNvPr id="959" name="Google Shape;959;p175"/>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60" name="Google Shape;960;p175"/>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61" name="Google Shape;961;p175"/>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62" name="Google Shape;962;p175"/>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22"/>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Google Shape;129;p22"/>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30" name="Google Shape;130;p22"/>
          <p:cNvPicPr preferRelativeResize="0"/>
          <p:nvPr/>
        </p:nvPicPr>
        <p:blipFill rotWithShape="1">
          <a:blip r:embed="rId2">
            <a:alphaModFix/>
          </a:blip>
          <a:srcRect/>
          <a:stretch/>
        </p:blipFill>
        <p:spPr>
          <a:xfrm>
            <a:off x="351400" y="314625"/>
            <a:ext cx="1154124" cy="15470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963"/>
        <p:cNvGrpSpPr/>
        <p:nvPr/>
      </p:nvGrpSpPr>
      <p:grpSpPr>
        <a:xfrm>
          <a:off x="0" y="0"/>
          <a:ext cx="0" cy="0"/>
          <a:chOff x="0" y="0"/>
          <a:chExt cx="0" cy="0"/>
        </a:xfrm>
      </p:grpSpPr>
      <p:sp>
        <p:nvSpPr>
          <p:cNvPr id="964" name="Google Shape;964;p176"/>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5" name="Google Shape;965;p176"/>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6" name="Google Shape;966;p176"/>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67" name="Google Shape;967;p176"/>
          <p:cNvPicPr preferRelativeResize="0"/>
          <p:nvPr/>
        </p:nvPicPr>
        <p:blipFill rotWithShape="1">
          <a:blip r:embed="rId2">
            <a:alphaModFix/>
          </a:blip>
          <a:srcRect/>
          <a:stretch/>
        </p:blipFill>
        <p:spPr>
          <a:xfrm>
            <a:off x="351400" y="314625"/>
            <a:ext cx="1154124" cy="154702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968"/>
        <p:cNvGrpSpPr/>
        <p:nvPr/>
      </p:nvGrpSpPr>
      <p:grpSpPr>
        <a:xfrm>
          <a:off x="0" y="0"/>
          <a:ext cx="0" cy="0"/>
          <a:chOff x="0" y="0"/>
          <a:chExt cx="0" cy="0"/>
        </a:xfrm>
      </p:grpSpPr>
      <p:sp>
        <p:nvSpPr>
          <p:cNvPr id="969" name="Google Shape;969;p177"/>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0" name="Google Shape;970;p177"/>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1" name="Google Shape;971;p177"/>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72" name="Google Shape;972;p177"/>
          <p:cNvPicPr preferRelativeResize="0"/>
          <p:nvPr/>
        </p:nvPicPr>
        <p:blipFill rotWithShape="1">
          <a:blip r:embed="rId2">
            <a:alphaModFix/>
          </a:blip>
          <a:srcRect/>
          <a:stretch/>
        </p:blipFill>
        <p:spPr>
          <a:xfrm>
            <a:off x="306350" y="4305475"/>
            <a:ext cx="1404512" cy="5715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973"/>
        <p:cNvGrpSpPr/>
        <p:nvPr/>
      </p:nvGrpSpPr>
      <p:grpSpPr>
        <a:xfrm>
          <a:off x="0" y="0"/>
          <a:ext cx="0" cy="0"/>
          <a:chOff x="0" y="0"/>
          <a:chExt cx="0" cy="0"/>
        </a:xfrm>
      </p:grpSpPr>
      <p:sp>
        <p:nvSpPr>
          <p:cNvPr id="974" name="Google Shape;974;p178"/>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178"/>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76" name="Google Shape;976;p178"/>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977" name="Google Shape;977;p178"/>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8" name="Google Shape;978;p178"/>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979" name="Google Shape;979;p178"/>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980"/>
        <p:cNvGrpSpPr/>
        <p:nvPr/>
      </p:nvGrpSpPr>
      <p:grpSpPr>
        <a:xfrm>
          <a:off x="0" y="0"/>
          <a:ext cx="0" cy="0"/>
          <a:chOff x="0" y="0"/>
          <a:chExt cx="0" cy="0"/>
        </a:xfrm>
      </p:grpSpPr>
      <p:sp>
        <p:nvSpPr>
          <p:cNvPr id="981" name="Google Shape;981;p179"/>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79"/>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83" name="Google Shape;983;p17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984" name="Google Shape;984;p179"/>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5" name="Google Shape;985;p179"/>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986" name="Google Shape;986;p179"/>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987"/>
        <p:cNvGrpSpPr/>
        <p:nvPr/>
      </p:nvGrpSpPr>
      <p:grpSpPr>
        <a:xfrm>
          <a:off x="0" y="0"/>
          <a:ext cx="0" cy="0"/>
          <a:chOff x="0" y="0"/>
          <a:chExt cx="0" cy="0"/>
        </a:xfrm>
      </p:grpSpPr>
      <p:sp>
        <p:nvSpPr>
          <p:cNvPr id="988" name="Google Shape;988;p18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180"/>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90" name="Google Shape;990;p180"/>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pic>
        <p:nvPicPr>
          <p:cNvPr id="991" name="Google Shape;991;p180"/>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992"/>
        <p:cNvGrpSpPr/>
        <p:nvPr/>
      </p:nvGrpSpPr>
      <p:grpSpPr>
        <a:xfrm>
          <a:off x="0" y="0"/>
          <a:ext cx="0" cy="0"/>
          <a:chOff x="0" y="0"/>
          <a:chExt cx="0" cy="0"/>
        </a:xfrm>
      </p:grpSpPr>
      <p:sp>
        <p:nvSpPr>
          <p:cNvPr id="993" name="Google Shape;993;p181"/>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8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95" name="Google Shape;995;p18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996" name="Google Shape;996;p18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97" name="Google Shape;997;p18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998"/>
        <p:cNvGrpSpPr/>
        <p:nvPr/>
      </p:nvGrpSpPr>
      <p:grpSpPr>
        <a:xfrm>
          <a:off x="0" y="0"/>
          <a:ext cx="0" cy="0"/>
          <a:chOff x="0" y="0"/>
          <a:chExt cx="0" cy="0"/>
        </a:xfrm>
      </p:grpSpPr>
      <p:sp>
        <p:nvSpPr>
          <p:cNvPr id="999" name="Google Shape;999;p182"/>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8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01" name="Google Shape;1001;p18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02" name="Google Shape;1002;p18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03" name="Google Shape;1003;p18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004"/>
        <p:cNvGrpSpPr/>
        <p:nvPr/>
      </p:nvGrpSpPr>
      <p:grpSpPr>
        <a:xfrm>
          <a:off x="0" y="0"/>
          <a:ext cx="0" cy="0"/>
          <a:chOff x="0" y="0"/>
          <a:chExt cx="0" cy="0"/>
        </a:xfrm>
      </p:grpSpPr>
      <p:sp>
        <p:nvSpPr>
          <p:cNvPr id="1005" name="Google Shape;1005;p183"/>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8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07" name="Google Shape;1007;p18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08" name="Google Shape;1008;p18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09" name="Google Shape;1009;p18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010"/>
        <p:cNvGrpSpPr/>
        <p:nvPr/>
      </p:nvGrpSpPr>
      <p:grpSpPr>
        <a:xfrm>
          <a:off x="0" y="0"/>
          <a:ext cx="0" cy="0"/>
          <a:chOff x="0" y="0"/>
          <a:chExt cx="0" cy="0"/>
        </a:xfrm>
      </p:grpSpPr>
      <p:sp>
        <p:nvSpPr>
          <p:cNvPr id="1011" name="Google Shape;1011;p184"/>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84"/>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13" name="Google Shape;1013;p18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14" name="Google Shape;1014;p184"/>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15" name="Google Shape;1015;p184"/>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016"/>
        <p:cNvGrpSpPr/>
        <p:nvPr/>
      </p:nvGrpSpPr>
      <p:grpSpPr>
        <a:xfrm>
          <a:off x="0" y="0"/>
          <a:ext cx="0" cy="0"/>
          <a:chOff x="0" y="0"/>
          <a:chExt cx="0" cy="0"/>
        </a:xfrm>
      </p:grpSpPr>
      <p:sp>
        <p:nvSpPr>
          <p:cNvPr id="1017" name="Google Shape;1017;p185"/>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85"/>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19" name="Google Shape;1019;p18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20" name="Google Shape;1020;p18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1" name="Google Shape;1021;p18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2.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63" Type="http://schemas.openxmlformats.org/officeDocument/2006/relationships/slideLayout" Target="../slideLayouts/slideLayout142.xml"/><Relationship Id="rId68" Type="http://schemas.openxmlformats.org/officeDocument/2006/relationships/theme" Target="../theme/theme3.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5" Type="http://schemas.openxmlformats.org/officeDocument/2006/relationships/slideLayout" Target="../slideLayouts/slideLayout84.xml"/><Relationship Id="rId61" Type="http://schemas.openxmlformats.org/officeDocument/2006/relationships/slideLayout" Target="../slideLayouts/slideLayout140.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theme" Target="../theme/theme4.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26.xml"/><Relationship Id="rId21" Type="http://schemas.openxmlformats.org/officeDocument/2006/relationships/slideLayout" Target="../slideLayouts/slideLayout221.xml"/><Relationship Id="rId34" Type="http://schemas.openxmlformats.org/officeDocument/2006/relationships/slideLayout" Target="../slideLayouts/slideLayout234.xml"/><Relationship Id="rId42" Type="http://schemas.openxmlformats.org/officeDocument/2006/relationships/slideLayout" Target="../slideLayouts/slideLayout242.xml"/><Relationship Id="rId47" Type="http://schemas.openxmlformats.org/officeDocument/2006/relationships/slideLayout" Target="../slideLayouts/slideLayout247.xml"/><Relationship Id="rId50" Type="http://schemas.openxmlformats.org/officeDocument/2006/relationships/slideLayout" Target="../slideLayouts/slideLayout250.xml"/><Relationship Id="rId55" Type="http://schemas.openxmlformats.org/officeDocument/2006/relationships/slideLayout" Target="../slideLayouts/slideLayout255.xml"/><Relationship Id="rId63" Type="http://schemas.openxmlformats.org/officeDocument/2006/relationships/slideLayout" Target="../slideLayouts/slideLayout263.xml"/><Relationship Id="rId68" Type="http://schemas.openxmlformats.org/officeDocument/2006/relationships/theme" Target="../theme/theme8.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9" Type="http://schemas.openxmlformats.org/officeDocument/2006/relationships/slideLayout" Target="../slideLayouts/slideLayout229.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40" Type="http://schemas.openxmlformats.org/officeDocument/2006/relationships/slideLayout" Target="../slideLayouts/slideLayout240.xml"/><Relationship Id="rId45" Type="http://schemas.openxmlformats.org/officeDocument/2006/relationships/slideLayout" Target="../slideLayouts/slideLayout245.xml"/><Relationship Id="rId53" Type="http://schemas.openxmlformats.org/officeDocument/2006/relationships/slideLayout" Target="../slideLayouts/slideLayout253.xml"/><Relationship Id="rId58" Type="http://schemas.openxmlformats.org/officeDocument/2006/relationships/slideLayout" Target="../slideLayouts/slideLayout258.xml"/><Relationship Id="rId66" Type="http://schemas.openxmlformats.org/officeDocument/2006/relationships/slideLayout" Target="../slideLayouts/slideLayout266.xml"/><Relationship Id="rId5" Type="http://schemas.openxmlformats.org/officeDocument/2006/relationships/slideLayout" Target="../slideLayouts/slideLayout205.xml"/><Relationship Id="rId61" Type="http://schemas.openxmlformats.org/officeDocument/2006/relationships/slideLayout" Target="../slideLayouts/slideLayout261.xml"/><Relationship Id="rId19" Type="http://schemas.openxmlformats.org/officeDocument/2006/relationships/slideLayout" Target="../slideLayouts/slideLayout21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43" Type="http://schemas.openxmlformats.org/officeDocument/2006/relationships/slideLayout" Target="../slideLayouts/slideLayout243.xml"/><Relationship Id="rId48" Type="http://schemas.openxmlformats.org/officeDocument/2006/relationships/slideLayout" Target="../slideLayouts/slideLayout248.xml"/><Relationship Id="rId56" Type="http://schemas.openxmlformats.org/officeDocument/2006/relationships/slideLayout" Target="../slideLayouts/slideLayout256.xml"/><Relationship Id="rId64" Type="http://schemas.openxmlformats.org/officeDocument/2006/relationships/slideLayout" Target="../slideLayouts/slideLayout264.xml"/><Relationship Id="rId8" Type="http://schemas.openxmlformats.org/officeDocument/2006/relationships/slideLayout" Target="../slideLayouts/slideLayout208.xml"/><Relationship Id="rId51" Type="http://schemas.openxmlformats.org/officeDocument/2006/relationships/slideLayout" Target="../slideLayouts/slideLayout251.xml"/><Relationship Id="rId3" Type="http://schemas.openxmlformats.org/officeDocument/2006/relationships/slideLayout" Target="../slideLayouts/slideLayout203.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38" Type="http://schemas.openxmlformats.org/officeDocument/2006/relationships/slideLayout" Target="../slideLayouts/slideLayout238.xml"/><Relationship Id="rId46" Type="http://schemas.openxmlformats.org/officeDocument/2006/relationships/slideLayout" Target="../slideLayouts/slideLayout246.xml"/><Relationship Id="rId59" Type="http://schemas.openxmlformats.org/officeDocument/2006/relationships/slideLayout" Target="../slideLayouts/slideLayout259.xml"/><Relationship Id="rId67" Type="http://schemas.openxmlformats.org/officeDocument/2006/relationships/slideLayout" Target="../slideLayouts/slideLayout267.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54" Type="http://schemas.openxmlformats.org/officeDocument/2006/relationships/slideLayout" Target="../slideLayouts/slideLayout254.xml"/><Relationship Id="rId62" Type="http://schemas.openxmlformats.org/officeDocument/2006/relationships/slideLayout" Target="../slideLayouts/slideLayout26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slideLayout" Target="../slideLayouts/slideLayout236.xml"/><Relationship Id="rId49" Type="http://schemas.openxmlformats.org/officeDocument/2006/relationships/slideLayout" Target="../slideLayouts/slideLayout249.xml"/><Relationship Id="rId57" Type="http://schemas.openxmlformats.org/officeDocument/2006/relationships/slideLayout" Target="../slideLayouts/slideLayout25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44" Type="http://schemas.openxmlformats.org/officeDocument/2006/relationships/slideLayout" Target="../slideLayouts/slideLayout244.xml"/><Relationship Id="rId52" Type="http://schemas.openxmlformats.org/officeDocument/2006/relationships/slideLayout" Target="../slideLayouts/slideLayout252.xml"/><Relationship Id="rId60" Type="http://schemas.openxmlformats.org/officeDocument/2006/relationships/slideLayout" Target="../slideLayouts/slideLayout260.xml"/><Relationship Id="rId65" Type="http://schemas.openxmlformats.org/officeDocument/2006/relationships/slideLayout" Target="../slideLayouts/slideLayout265.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9" Type="http://schemas.openxmlformats.org/officeDocument/2006/relationships/slideLayout" Target="../slideLayouts/slideLayout2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theme" Target="../theme/theme9.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8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4" name="Google Shape;454;p8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5" name="Google Shape;455;p8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6" name="Google Shape;456;p8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7" name="Google Shape;457;p8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0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07"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 id="2147483857" r:id="rId50"/>
    <p:sldLayoutId id="2147483858" r:id="rId51"/>
    <p:sldLayoutId id="2147483859" r:id="rId52"/>
    <p:sldLayoutId id="2147483860" r:id="rId53"/>
    <p:sldLayoutId id="2147483861" r:id="rId54"/>
    <p:sldLayoutId id="2147483862" r:id="rId55"/>
    <p:sldLayoutId id="2147483863" r:id="rId56"/>
    <p:sldLayoutId id="2147483864" r:id="rId57"/>
    <p:sldLayoutId id="2147483865" r:id="rId58"/>
    <p:sldLayoutId id="2147483866" r:id="rId59"/>
    <p:sldLayoutId id="2147483867" r:id="rId60"/>
    <p:sldLayoutId id="2147483868" r:id="rId61"/>
    <p:sldLayoutId id="2147483869" r:id="rId62"/>
    <p:sldLayoutId id="2147483870" r:id="rId63"/>
    <p:sldLayoutId id="2147483871" r:id="rId64"/>
    <p:sldLayoutId id="2147483872" r:id="rId65"/>
    <p:sldLayoutId id="2147483873" r:id="rId66"/>
    <p:sldLayoutId id="2147483874"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7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9"/>
        <p:cNvGrpSpPr/>
        <p:nvPr/>
      </p:nvGrpSpPr>
      <p:grpSpPr>
        <a:xfrm>
          <a:off x="0" y="0"/>
          <a:ext cx="0" cy="0"/>
          <a:chOff x="0" y="0"/>
          <a:chExt cx="0" cy="0"/>
        </a:xfrm>
      </p:grpSpPr>
      <p:sp>
        <p:nvSpPr>
          <p:cNvPr id="1450" name="Google Shape;1450;p26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1" name="Google Shape;1451;p26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452" name="Google Shape;1452;p26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53" name="Google Shape;1453;p26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54" name="Google Shape;1454;p26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90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26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3" name="Google Shape;1463;p26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64" name="Google Shape;1464;p26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5" name="Google Shape;1465;p26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6" name="Google Shape;1466;p26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B96AF5-C7E8-EB46-BE58-20270A8146F6}" type="datetimeFigureOut">
              <a:rPr lang="en-US" smtClean="0"/>
              <a:t>11/30/2020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CC722AC-9717-DD4A-9E64-02EB0ECCA8E5}" type="slidenum">
              <a:rPr lang="en-US" smtClean="0"/>
              <a:t>‹#›</a:t>
            </a:fld>
            <a:endParaRPr lang="en-US"/>
          </a:p>
        </p:txBody>
      </p:sp>
    </p:spTree>
    <p:extLst>
      <p:ext uri="{BB962C8B-B14F-4D97-AF65-F5344CB8AC3E}">
        <p14:creationId xmlns:p14="http://schemas.microsoft.com/office/powerpoint/2010/main" val="185123418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extLst>
      <p:ext uri="{BB962C8B-B14F-4D97-AF65-F5344CB8AC3E}">
        <p14:creationId xmlns:p14="http://schemas.microsoft.com/office/powerpoint/2010/main" val="3916308145"/>
      </p:ext>
    </p:extLst>
  </p:cSld>
  <p:clrMap bg1="lt1" tx1="dk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 id="2147483980" r:id="rId42"/>
    <p:sldLayoutId id="2147483981" r:id="rId43"/>
    <p:sldLayoutId id="2147483982" r:id="rId44"/>
    <p:sldLayoutId id="2147483983" r:id="rId45"/>
    <p:sldLayoutId id="214748398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994" r:id="rId56"/>
    <p:sldLayoutId id="2147483995" r:id="rId57"/>
    <p:sldLayoutId id="2147483996" r:id="rId58"/>
    <p:sldLayoutId id="2147483997" r:id="rId59"/>
    <p:sldLayoutId id="2147483998" r:id="rId60"/>
    <p:sldLayoutId id="2147483999" r:id="rId61"/>
    <p:sldLayoutId id="2147484000" r:id="rId62"/>
    <p:sldLayoutId id="2147484001" r:id="rId63"/>
    <p:sldLayoutId id="2147484002" r:id="rId64"/>
    <p:sldLayoutId id="2147484003" r:id="rId65"/>
    <p:sldLayoutId id="2147484004" r:id="rId66"/>
    <p:sldLayoutId id="2147484005"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2" name="hl"/>
          <p:cNvSpPr txBox="1"/>
          <p:nvPr userDrawn="1"/>
        </p:nvSpPr>
        <p:spPr>
          <a:xfrm>
            <a:off x="0" y="0"/>
            <a:ext cx="9144000" cy="307777"/>
          </a:xfrm>
          <a:prstGeom prst="rect">
            <a:avLst/>
          </a:prstGeom>
          <a:noFill/>
        </p:spPr>
        <p:txBody>
          <a:bodyPr vert="horz" rtlCol="0">
            <a:spAutoFit/>
          </a:bodyPr>
          <a:lstStyle/>
          <a:p>
            <a:endParaRPr lang="en-CA">
              <a:solidFill>
                <a:srgbClr val="000000"/>
              </a:solidFill>
            </a:endParaRPr>
          </a:p>
        </p:txBody>
      </p:sp>
    </p:spTree>
    <p:extLst>
      <p:ext uri="{BB962C8B-B14F-4D97-AF65-F5344CB8AC3E}">
        <p14:creationId xmlns:p14="http://schemas.microsoft.com/office/powerpoint/2010/main" val="1785357788"/>
      </p:ext>
    </p:extLst>
  </p:cSld>
  <p:clrMap bg1="lt1" tx1="dk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 id="2147484031" r:id="rId25"/>
    <p:sldLayoutId id="2147484032" r:id="rId26"/>
    <p:sldLayoutId id="2147484033" r:id="rId27"/>
    <p:sldLayoutId id="2147484034" r:id="rId28"/>
    <p:sldLayoutId id="2147484035" r:id="rId29"/>
    <p:sldLayoutId id="2147484036" r:id="rId30"/>
    <p:sldLayoutId id="214748403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90.xml"/><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8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8.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69.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79.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82.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hyperlink" Target="http://www.gcpedia.gc.ca/wiki/Centre_d%27innovation_en_mati&#232;re_de_r&#233;glementation" TargetMode="External"/><Relationship Id="rId2" Type="http://schemas.openxmlformats.org/officeDocument/2006/relationships/notesSlide" Target="../notesSlides/notesSlide63.xml"/><Relationship Id="rId1" Type="http://schemas.openxmlformats.org/officeDocument/2006/relationships/slideLayout" Target="../slideLayouts/slideLayout69.xml"/><Relationship Id="rId5" Type="http://schemas.openxmlformats.org/officeDocument/2006/relationships/image" Target="../media/image79.png"/><Relationship Id="rId4" Type="http://schemas.openxmlformats.org/officeDocument/2006/relationships/hyperlink" Target="mailto:cri-cir@tbs-sct.gc.ca"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82A1F8-CC8B-C94B-9AF7-66F95820ACD2}"/>
              </a:ext>
            </a:extLst>
          </p:cNvPr>
          <p:cNvPicPr>
            <a:picLocks noChangeAspect="1"/>
          </p:cNvPicPr>
          <p:nvPr/>
        </p:nvPicPr>
        <p:blipFill>
          <a:blip r:embed="rId4"/>
          <a:srcRect/>
          <a:stretch/>
        </p:blipFill>
        <p:spPr>
          <a:xfrm>
            <a:off x="96604" y="390854"/>
            <a:ext cx="4094032" cy="1536300"/>
          </a:xfrm>
          <a:prstGeom prst="rect">
            <a:avLst/>
          </a:prstGeom>
        </p:spPr>
      </p:pic>
      <p:sp>
        <p:nvSpPr>
          <p:cNvPr id="4" name="Rectangle 3">
            <a:extLst>
              <a:ext uri="{FF2B5EF4-FFF2-40B4-BE49-F238E27FC236}">
                <a16:creationId xmlns:a16="http://schemas.microsoft.com/office/drawing/2014/main" id="{16237C3B-A79C-4566-86D9-659882D1C7BE}"/>
              </a:ext>
            </a:extLst>
          </p:cNvPr>
          <p:cNvSpPr/>
          <p:nvPr/>
        </p:nvSpPr>
        <p:spPr>
          <a:xfrm>
            <a:off x="1344211" y="1812854"/>
            <a:ext cx="6724918" cy="1668405"/>
          </a:xfrm>
          <a:prstGeom prst="rect">
            <a:avLst/>
          </a:prstGeom>
        </p:spPr>
        <p:txBody>
          <a:bodyPr wrap="none">
            <a:spAutoFit/>
          </a:bodyPr>
          <a:lstStyle/>
          <a:p>
            <a:r>
              <a:rPr lang="fr-CA" sz="3600" dirty="0">
                <a:solidFill>
                  <a:schemeClr val="bg1"/>
                </a:solidFill>
              </a:rPr>
              <a:t>Expérimentation réglementaire :</a:t>
            </a:r>
          </a:p>
          <a:p>
            <a:r>
              <a:rPr lang="fr-CA" sz="3600" dirty="0">
                <a:solidFill>
                  <a:schemeClr val="bg1"/>
                </a:solidFill>
              </a:rPr>
              <a:t>Apprentissage</a:t>
            </a:r>
            <a:r>
              <a:rPr lang="en-CA" sz="3600" dirty="0">
                <a:solidFill>
                  <a:schemeClr val="bg1"/>
                </a:solidFill>
              </a:rPr>
              <a:t> par la </a:t>
            </a:r>
            <a:r>
              <a:rPr lang="fr-CA" sz="3600" dirty="0">
                <a:solidFill>
                  <a:schemeClr val="bg1"/>
                </a:solidFill>
              </a:rPr>
              <a:t>pratique</a:t>
            </a:r>
          </a:p>
          <a:p>
            <a:pPr lvl="1">
              <a:lnSpc>
                <a:spcPct val="200000"/>
              </a:lnSpc>
            </a:pPr>
            <a:r>
              <a:rPr lang="en-GB" sz="1800" i="1" dirty="0">
                <a:solidFill>
                  <a:srgbClr val="FFFFFF"/>
                </a:solidFill>
              </a:rPr>
              <a:t>Le 1 </a:t>
            </a:r>
            <a:r>
              <a:rPr lang="fr-CA" sz="1800" i="1" dirty="0">
                <a:solidFill>
                  <a:srgbClr val="FFFFFF"/>
                </a:solidFill>
              </a:rPr>
              <a:t>décembre</a:t>
            </a:r>
            <a:r>
              <a:rPr lang="en-GB" sz="1800" i="1" dirty="0">
                <a:solidFill>
                  <a:srgbClr val="FFFFFF"/>
                </a:solidFill>
              </a:rPr>
              <a:t> 2020</a:t>
            </a:r>
            <a:r>
              <a:rPr lang="fr-CA" sz="1800" dirty="0">
                <a:solidFill>
                  <a:schemeClr val="bg1"/>
                </a:solidFill>
              </a:rPr>
              <a:t> </a:t>
            </a:r>
          </a:p>
        </p:txBody>
      </p:sp>
      <p:pic>
        <p:nvPicPr>
          <p:cNvPr id="5" name="Google Shape;1543;p279">
            <a:extLst>
              <a:ext uri="{FF2B5EF4-FFF2-40B4-BE49-F238E27FC236}">
                <a16:creationId xmlns:a16="http://schemas.microsoft.com/office/drawing/2014/main" id="{E0ED9350-3235-4E26-AB06-AEAC16ADFB1D}"/>
              </a:ext>
            </a:extLst>
          </p:cNvPr>
          <p:cNvPicPr preferRelativeResize="0"/>
          <p:nvPr/>
        </p:nvPicPr>
        <p:blipFill rotWithShape="1">
          <a:blip r:embed="rId5">
            <a:alphaModFix/>
          </a:blip>
          <a:srcRect/>
          <a:stretch/>
        </p:blipFill>
        <p:spPr>
          <a:xfrm>
            <a:off x="76199" y="4044050"/>
            <a:ext cx="2536025" cy="1023250"/>
          </a:xfrm>
          <a:prstGeom prst="rect">
            <a:avLst/>
          </a:prstGeom>
          <a:noFill/>
          <a:ln>
            <a:noFill/>
          </a:ln>
        </p:spPr>
      </p:pic>
    </p:spTree>
    <p:extLst>
      <p:ext uri="{BB962C8B-B14F-4D97-AF65-F5344CB8AC3E}">
        <p14:creationId xmlns:p14="http://schemas.microsoft.com/office/powerpoint/2010/main" val="269641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289"/>
          <p:cNvSpPr txBox="1"/>
          <p:nvPr/>
        </p:nvSpPr>
        <p:spPr>
          <a:xfrm>
            <a:off x="2650450" y="124525"/>
            <a:ext cx="6240600" cy="4842300"/>
          </a:xfrm>
          <a:prstGeom prst="rect">
            <a:avLst/>
          </a:prstGeom>
          <a:noFill/>
          <a:ln>
            <a:noFill/>
          </a:ln>
        </p:spPr>
        <p:txBody>
          <a:bodyPr spcFirstLastPara="1" wrap="square" lIns="91425" tIns="91425" rIns="91425" bIns="91425" anchor="t" anchorCtr="0">
            <a:noAutofit/>
          </a:bodyPr>
          <a:lstStyle/>
          <a:p>
            <a:pPr marL="457200" lvl="0" indent="-330200">
              <a:lnSpc>
                <a:spcPct val="115000"/>
              </a:lnSpc>
              <a:buSzPts val="1600"/>
              <a:buFont typeface="Century Gothic"/>
              <a:buChar char="●"/>
            </a:pPr>
            <a:r>
              <a:rPr lang="fr-CA" sz="1500" dirty="0">
                <a:latin typeface="Century Gothic"/>
              </a:rPr>
              <a:t>Les vagues d’innovations technologiques et commerciales ont peu changé la façon dont nous réglementons</a:t>
            </a:r>
            <a:endParaRPr lang="en-US" sz="1500" b="0" i="0" u="none" strike="noStrike" cap="none" dirty="0">
              <a:solidFill>
                <a:srgbClr val="000000"/>
              </a:solidFill>
              <a:latin typeface="Century Gothic"/>
              <a:ea typeface="Century Gothic"/>
              <a:cs typeface="Century Gothic"/>
              <a:sym typeface="Century Gothic"/>
            </a:endParaRPr>
          </a:p>
          <a:p>
            <a:pPr marL="914400" lvl="1" indent="-330200">
              <a:lnSpc>
                <a:spcPct val="115000"/>
              </a:lnSpc>
              <a:buSzPts val="1600"/>
              <a:buFont typeface="Century Gothic"/>
              <a:buChar char="○"/>
            </a:pPr>
            <a:r>
              <a:rPr lang="fr-CA" sz="1500" dirty="0">
                <a:latin typeface="Century Gothic"/>
              </a:rPr>
              <a:t>Internet, informatique mobile, IA, génie biologique, etc.</a:t>
            </a:r>
            <a:endParaRPr lang="en-CA" sz="1500" dirty="0">
              <a:latin typeface="Century Gothic"/>
            </a:endParaRPr>
          </a:p>
          <a:p>
            <a:pPr marL="457200" indent="-330200">
              <a:lnSpc>
                <a:spcPct val="115000"/>
              </a:lnSpc>
              <a:spcBef>
                <a:spcPts val="1000"/>
              </a:spcBef>
              <a:buSzPts val="1600"/>
              <a:buFont typeface="Century Gothic"/>
              <a:buChar char="●"/>
            </a:pPr>
            <a:r>
              <a:rPr lang="fr-CA" sz="1500" dirty="0">
                <a:latin typeface="Century Gothic"/>
              </a:rPr>
              <a:t>Les hypothèses sous-jacentes aux modèles réglementaires sont de plus en plus remises en question : agents économiques rationnels, paradigme du marché concurrentiel, équilibre stable.</a:t>
            </a:r>
            <a:endParaRPr lang="en-CA" sz="1500" dirty="0">
              <a:latin typeface="Century Gothic"/>
            </a:endParaRPr>
          </a:p>
          <a:p>
            <a:pPr marL="457200" indent="-330200">
              <a:lnSpc>
                <a:spcPct val="115000"/>
              </a:lnSpc>
              <a:spcBef>
                <a:spcPts val="1000"/>
              </a:spcBef>
              <a:buSzPts val="1600"/>
              <a:buFont typeface="Century Gothic"/>
              <a:buChar char="●"/>
            </a:pPr>
            <a:r>
              <a:rPr lang="fr-CA" sz="1500" dirty="0">
                <a:latin typeface="Century Gothic"/>
              </a:rPr>
              <a:t>La théorie fournit peu de conseils pratiques sur :</a:t>
            </a:r>
            <a:endParaRPr lang="en-CA" sz="1500" dirty="0">
              <a:latin typeface="Century Gothic"/>
            </a:endParaRPr>
          </a:p>
          <a:p>
            <a:pPr marL="914400" lvl="1" indent="-330200">
              <a:lnSpc>
                <a:spcPct val="115000"/>
              </a:lnSpc>
              <a:spcBef>
                <a:spcPts val="1000"/>
              </a:spcBef>
              <a:buSzPts val="1600"/>
              <a:buFont typeface="Century Gothic"/>
              <a:buChar char="○"/>
            </a:pPr>
            <a:r>
              <a:rPr lang="fr-CA" sz="1500" dirty="0">
                <a:latin typeface="Century Gothic"/>
              </a:rPr>
              <a:t>La façon dont la réglementation influe sur l’innovation</a:t>
            </a:r>
          </a:p>
          <a:p>
            <a:pPr marL="914400" lvl="1" indent="-330200">
              <a:lnSpc>
                <a:spcPct val="115000"/>
              </a:lnSpc>
              <a:spcBef>
                <a:spcPts val="1000"/>
              </a:spcBef>
              <a:buSzPts val="1600"/>
              <a:buFont typeface="Century Gothic"/>
              <a:buChar char="○"/>
            </a:pPr>
            <a:r>
              <a:rPr lang="fr-CA" sz="1500" dirty="0">
                <a:latin typeface="Century Gothic"/>
              </a:rPr>
              <a:t>Les répercussions de différents types d’innovation sur la réglementation et les pratiques réglementaires</a:t>
            </a:r>
          </a:p>
          <a:p>
            <a:pPr marL="457200" lvl="0" indent="-330200">
              <a:lnSpc>
                <a:spcPct val="115000"/>
              </a:lnSpc>
              <a:spcBef>
                <a:spcPts val="1000"/>
              </a:spcBef>
              <a:buSzPts val="1600"/>
              <a:buFont typeface="Century Gothic"/>
              <a:buChar char="●"/>
            </a:pPr>
            <a:r>
              <a:rPr lang="fr-FR" sz="1500" dirty="0">
                <a:latin typeface="Century Gothic"/>
              </a:rPr>
              <a:t>Approche ponctuelle pour les innovations </a:t>
            </a:r>
            <a:endParaRPr lang="fr-FR" sz="1500" dirty="0">
              <a:latin typeface="Century Gothic"/>
              <a:ea typeface="Century Gothic"/>
              <a:cs typeface="Century Gothic"/>
              <a:sym typeface="Century Gothic"/>
            </a:endParaRPr>
          </a:p>
          <a:p>
            <a:pPr marL="914400" lvl="1" indent="-330200">
              <a:lnSpc>
                <a:spcPct val="115000"/>
              </a:lnSpc>
              <a:spcBef>
                <a:spcPts val="1000"/>
              </a:spcBef>
              <a:spcAft>
                <a:spcPts val="1000"/>
              </a:spcAft>
              <a:buSzPts val="1600"/>
              <a:buFont typeface="Century Gothic"/>
              <a:buChar char="○"/>
            </a:pPr>
            <a:r>
              <a:rPr lang="fr-FR" sz="1500" dirty="0">
                <a:latin typeface="Century Gothic"/>
                <a:sym typeface="Century Gothic"/>
              </a:rPr>
              <a:t>Avec une tendance </a:t>
            </a:r>
            <a:r>
              <a:rPr lang="fr-FR" sz="1500" dirty="0">
                <a:latin typeface="Century Gothic"/>
              </a:rPr>
              <a:t>à privilégier l’inaction? Partage de données personnelles, IA, cryptomonnaie…</a:t>
            </a:r>
          </a:p>
        </p:txBody>
      </p:sp>
      <p:sp>
        <p:nvSpPr>
          <p:cNvPr id="1676" name="Google Shape;1676;p289"/>
          <p:cNvSpPr txBox="1">
            <a:spLocks noGrp="1"/>
          </p:cNvSpPr>
          <p:nvPr>
            <p:ph type="subTitle" idx="2"/>
          </p:nvPr>
        </p:nvSpPr>
        <p:spPr>
          <a:xfrm>
            <a:off x="0" y="89800"/>
            <a:ext cx="2400300" cy="4500300"/>
          </a:xfrm>
          <a:prstGeom prst="rect">
            <a:avLst/>
          </a:prstGeom>
          <a:noFill/>
          <a:ln>
            <a:noFill/>
          </a:ln>
        </p:spPr>
        <p:txBody>
          <a:bodyPr spcFirstLastPara="1" wrap="square" lIns="91425" tIns="91425" rIns="91425" bIns="91425" anchor="t" anchorCtr="0">
            <a:noAutofit/>
          </a:bodyPr>
          <a:lstStyle/>
          <a:p>
            <a:pPr marL="114300" lvl="0">
              <a:spcAft>
                <a:spcPts val="600"/>
              </a:spcAft>
            </a:pPr>
            <a:r>
              <a:rPr lang="fr-CA" sz="2000" b="1" dirty="0">
                <a:solidFill>
                  <a:srgbClr val="FFFFFF"/>
                </a:solidFill>
              </a:rPr>
              <a:t>L’innovation – un angle mort dans la théorie réglementaire?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208"/>
          <p:cNvSpPr txBox="1">
            <a:spLocks noGrp="1"/>
          </p:cNvSpPr>
          <p:nvPr>
            <p:ph type="subTitle" idx="1"/>
          </p:nvPr>
        </p:nvSpPr>
        <p:spPr>
          <a:xfrm>
            <a:off x="117850" y="89825"/>
            <a:ext cx="8838600" cy="430800"/>
          </a:xfrm>
          <a:prstGeom prst="rect">
            <a:avLst/>
          </a:prstGeom>
        </p:spPr>
        <p:txBody>
          <a:bodyPr spcFirstLastPara="1" wrap="square" lIns="91425" tIns="91425" rIns="91425" bIns="91425" anchor="ctr" anchorCtr="0">
            <a:noAutofit/>
          </a:bodyPr>
          <a:lstStyle/>
          <a:p>
            <a:pPr lvl="0"/>
            <a:r>
              <a:rPr lang="fr-CA" sz="2000" dirty="0">
                <a:solidFill>
                  <a:schemeClr val="bg1"/>
                </a:solidFill>
              </a:rPr>
              <a:t>Le vieux dilemme : troquer l’innovation et le risque de préjudice</a:t>
            </a:r>
          </a:p>
        </p:txBody>
      </p:sp>
      <p:sp>
        <p:nvSpPr>
          <p:cNvPr id="1191" name="Google Shape;1191;p208"/>
          <p:cNvSpPr txBox="1">
            <a:spLocks noGrp="1"/>
          </p:cNvSpPr>
          <p:nvPr>
            <p:ph type="body" idx="1"/>
          </p:nvPr>
        </p:nvSpPr>
        <p:spPr>
          <a:xfrm>
            <a:off x="6559200" y="1325200"/>
            <a:ext cx="2506200" cy="2284200"/>
          </a:xfrm>
          <a:prstGeom prst="rect">
            <a:avLst/>
          </a:prstGeom>
          <a:noFill/>
          <a:ln>
            <a:noFill/>
          </a:ln>
        </p:spPr>
        <p:txBody>
          <a:bodyPr spcFirstLastPara="1" wrap="square" lIns="91425" tIns="91425" rIns="91425" bIns="91425" anchor="t" anchorCtr="0">
            <a:noAutofit/>
          </a:bodyPr>
          <a:lstStyle/>
          <a:p>
            <a:pPr lvl="0"/>
            <a:r>
              <a:rPr lang="fr-CA" sz="1800" dirty="0">
                <a:solidFill>
                  <a:schemeClr val="lt1"/>
                </a:solidFill>
              </a:rPr>
              <a:t>Réglementer trop tard et laisser l’innovation causer des dommages durables</a:t>
            </a:r>
          </a:p>
        </p:txBody>
      </p:sp>
      <p:sp>
        <p:nvSpPr>
          <p:cNvPr id="1192" name="Google Shape;1192;p208"/>
          <p:cNvSpPr txBox="1"/>
          <p:nvPr/>
        </p:nvSpPr>
        <p:spPr>
          <a:xfrm>
            <a:off x="117850" y="1325200"/>
            <a:ext cx="2506200" cy="128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Réglementer trop tôt et freiner l’innovation</a:t>
            </a:r>
          </a:p>
        </p:txBody>
      </p:sp>
      <p:cxnSp>
        <p:nvCxnSpPr>
          <p:cNvPr id="1193" name="Google Shape;1193;p208"/>
          <p:cNvCxnSpPr/>
          <p:nvPr/>
        </p:nvCxnSpPr>
        <p:spPr>
          <a:xfrm rot="10800000" flipH="1">
            <a:off x="777475" y="3012800"/>
            <a:ext cx="7067700" cy="8700"/>
          </a:xfrm>
          <a:prstGeom prst="straightConnector1">
            <a:avLst/>
          </a:prstGeom>
          <a:noFill/>
          <a:ln w="38100" cap="flat" cmpd="sng">
            <a:solidFill>
              <a:srgbClr val="000000"/>
            </a:solidFill>
            <a:prstDash val="solid"/>
            <a:round/>
            <a:headEnd type="stealth" w="med" len="med"/>
            <a:tailEnd type="stealth" w="med" len="med"/>
          </a:ln>
        </p:spPr>
      </p:cxnSp>
      <p:sp>
        <p:nvSpPr>
          <p:cNvPr id="1194" name="Google Shape;1194;p208"/>
          <p:cNvSpPr/>
          <p:nvPr/>
        </p:nvSpPr>
        <p:spPr>
          <a:xfrm>
            <a:off x="4214200" y="3118700"/>
            <a:ext cx="424200" cy="4908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8"/>
          <p:cNvSpPr txBox="1"/>
          <p:nvPr/>
        </p:nvSpPr>
        <p:spPr>
          <a:xfrm>
            <a:off x="3754900" y="3706700"/>
            <a:ext cx="1342800" cy="430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CA" sz="1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Point idéal?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92"/>
          <p:cNvSpPr txBox="1">
            <a:spLocks noGrp="1"/>
          </p:cNvSpPr>
          <p:nvPr>
            <p:ph type="body" idx="1"/>
          </p:nvPr>
        </p:nvSpPr>
        <p:spPr>
          <a:xfrm>
            <a:off x="208300" y="519025"/>
            <a:ext cx="8685300" cy="7608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fr-CA" dirty="0">
                <a:solidFill>
                  <a:schemeClr val="dk1"/>
                </a:solidFill>
                <a:latin typeface="Century Gothic"/>
                <a:ea typeface="Century Gothic"/>
                <a:cs typeface="Century Gothic"/>
                <a:sym typeface="Century Gothic"/>
              </a:rPr>
              <a:t>L’approche attentiste n’est pas nécessairement bonne pour l’innovation et ne permet pas de relever les défis mondiaux.</a:t>
            </a:r>
          </a:p>
        </p:txBody>
      </p:sp>
      <p:sp>
        <p:nvSpPr>
          <p:cNvPr id="1042" name="Google Shape;1042;p192"/>
          <p:cNvSpPr/>
          <p:nvPr/>
        </p:nvSpPr>
        <p:spPr>
          <a:xfrm>
            <a:off x="374450" y="2063775"/>
            <a:ext cx="2456700"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fr-CA" sz="17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Frein réglementaire » et dépendance vis-à-vis du parcours</a:t>
            </a:r>
            <a:r>
              <a:rPr kumimoji="0" lang="fr-CA" sz="17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–taxe réglementaire potentielle sur l’innovation.</a:t>
            </a:r>
            <a:r>
              <a:rPr kumimoji="0" lang="fr-CA" sz="17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p>
        </p:txBody>
      </p:sp>
      <p:sp>
        <p:nvSpPr>
          <p:cNvPr id="1043" name="Google Shape;1043;p192"/>
          <p:cNvSpPr/>
          <p:nvPr/>
        </p:nvSpPr>
        <p:spPr>
          <a:xfrm>
            <a:off x="3405675" y="2063775"/>
            <a:ext cx="2456700"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fr-CA" sz="17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Absence de cadres réglementaires</a:t>
            </a:r>
            <a:r>
              <a:rPr kumimoji="0" lang="fr-CA"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créant de l’incertitude, ouvrant la voie à des innovations potentiellement nuisibles.</a:t>
            </a:r>
          </a:p>
        </p:txBody>
      </p:sp>
      <p:sp>
        <p:nvSpPr>
          <p:cNvPr id="1044" name="Google Shape;1044;p192"/>
          <p:cNvSpPr/>
          <p:nvPr/>
        </p:nvSpPr>
        <p:spPr>
          <a:xfrm>
            <a:off x="6280982" y="2063775"/>
            <a:ext cx="2730588" cy="2543100"/>
          </a:xfrm>
          <a:prstGeom prst="roundRect">
            <a:avLst>
              <a:gd name="adj" fmla="val 16667"/>
            </a:avLst>
          </a:prstGeom>
          <a:solidFill>
            <a:srgbClr val="FFB8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r>
              <a:rPr kumimoji="0" lang="fr-CA" sz="17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Innovation ne surgissant pas où elle serait nécessaire – </a:t>
            </a:r>
            <a:r>
              <a:rPr kumimoji="0" lang="fr-CA" sz="17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enjeu crucial pour les défis mondiaux tels que le changement climatique, la COVID, les inégalités, etc.</a:t>
            </a:r>
          </a:p>
        </p:txBody>
      </p:sp>
      <p:cxnSp>
        <p:nvCxnSpPr>
          <p:cNvPr id="1045" name="Google Shape;1045;p192"/>
          <p:cNvCxnSpPr/>
          <p:nvPr/>
        </p:nvCxnSpPr>
        <p:spPr>
          <a:xfrm flipH="1">
            <a:off x="2029100" y="1227175"/>
            <a:ext cx="1750800" cy="621900"/>
          </a:xfrm>
          <a:prstGeom prst="straightConnector1">
            <a:avLst/>
          </a:prstGeom>
          <a:noFill/>
          <a:ln w="9525" cap="flat" cmpd="sng">
            <a:solidFill>
              <a:schemeClr val="dk2"/>
            </a:solidFill>
            <a:prstDash val="solid"/>
            <a:round/>
            <a:headEnd type="none" w="med" len="med"/>
            <a:tailEnd type="triangle" w="med" len="med"/>
          </a:ln>
        </p:spPr>
      </p:cxnSp>
      <p:cxnSp>
        <p:nvCxnSpPr>
          <p:cNvPr id="1046" name="Google Shape;1046;p192"/>
          <p:cNvCxnSpPr/>
          <p:nvPr/>
        </p:nvCxnSpPr>
        <p:spPr>
          <a:xfrm>
            <a:off x="4631325" y="1382850"/>
            <a:ext cx="5400" cy="470400"/>
          </a:xfrm>
          <a:prstGeom prst="straightConnector1">
            <a:avLst/>
          </a:prstGeom>
          <a:noFill/>
          <a:ln w="9525" cap="flat" cmpd="sng">
            <a:solidFill>
              <a:schemeClr val="dk2"/>
            </a:solidFill>
            <a:prstDash val="solid"/>
            <a:round/>
            <a:headEnd type="none" w="med" len="med"/>
            <a:tailEnd type="triangle" w="med" len="med"/>
          </a:ln>
        </p:spPr>
      </p:cxnSp>
      <p:cxnSp>
        <p:nvCxnSpPr>
          <p:cNvPr id="1047" name="Google Shape;1047;p192"/>
          <p:cNvCxnSpPr/>
          <p:nvPr/>
        </p:nvCxnSpPr>
        <p:spPr>
          <a:xfrm>
            <a:off x="5594600" y="1227325"/>
            <a:ext cx="1672500" cy="621600"/>
          </a:xfrm>
          <a:prstGeom prst="straightConnector1">
            <a:avLst/>
          </a:prstGeom>
          <a:noFill/>
          <a:ln w="9525" cap="flat" cmpd="sng">
            <a:solidFill>
              <a:schemeClr val="dk2"/>
            </a:solidFill>
            <a:prstDash val="solid"/>
            <a:round/>
            <a:headEnd type="none" w="med" len="med"/>
            <a:tailEnd type="triangle" w="med" len="med"/>
          </a:ln>
        </p:spPr>
      </p:cxnSp>
      <p:sp>
        <p:nvSpPr>
          <p:cNvPr id="1048" name="Google Shape;1048;p192"/>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sz="2000" b="1">
                <a:solidFill>
                  <a:schemeClr val="dk1"/>
                </a:solidFill>
                <a:latin typeface="Century Gothic"/>
                <a:ea typeface="Century Gothic"/>
                <a:cs typeface="Century Gothic"/>
                <a:sym typeface="Century Gothic"/>
              </a:rPr>
              <a:t>Il n’existe pas de compromis simple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210"/>
          <p:cNvSpPr txBox="1"/>
          <p:nvPr/>
        </p:nvSpPr>
        <p:spPr>
          <a:xfrm>
            <a:off x="457850" y="581350"/>
            <a:ext cx="8395200" cy="4362600"/>
          </a:xfrm>
          <a:prstGeom prst="rect">
            <a:avLst/>
          </a:prstGeom>
          <a:noFill/>
          <a:ln>
            <a:noFill/>
          </a:ln>
        </p:spPr>
        <p:txBody>
          <a:bodyPr spcFirstLastPara="1" wrap="square" lIns="91425" tIns="91425" rIns="91425" bIns="91425" anchor="t" anchorCtr="0">
            <a:noAutofit/>
          </a:bodyPr>
          <a:lstStyle/>
          <a:p>
            <a:pPr marL="457200">
              <a:spcBef>
                <a:spcPts val="1000"/>
              </a:spcBef>
            </a:pPr>
            <a:r>
              <a:rPr lang="fr-CA" sz="1600" b="1" dirty="0">
                <a:solidFill>
                  <a:schemeClr val="dk1"/>
                </a:solidFill>
                <a:latin typeface="Century Gothic"/>
                <a:ea typeface="Century Gothic"/>
                <a:cs typeface="Century Gothic"/>
                <a:sym typeface="Century Gothic"/>
              </a:rPr>
              <a:t>Pression pour une réglementation et des mesures réglementaires</a:t>
            </a:r>
            <a:br>
              <a:rPr lang="en-GB" sz="1800" b="1" dirty="0">
                <a:solidFill>
                  <a:schemeClr val="dk1"/>
                </a:solidFill>
                <a:latin typeface="Century Gothic"/>
                <a:ea typeface="Century Gothic"/>
                <a:cs typeface="Century Gothic"/>
                <a:sym typeface="Century Gothic"/>
              </a:rPr>
            </a:br>
            <a:r>
              <a:rPr lang="fr-CA" dirty="0">
                <a:solidFill>
                  <a:schemeClr val="dk1"/>
                </a:solidFill>
                <a:latin typeface="Century Gothic"/>
                <a:ea typeface="Century Gothic"/>
                <a:cs typeface="Century Gothic"/>
                <a:sym typeface="Century Gothic"/>
              </a:rPr>
              <a:t>Favoriser l’innovation et répondre à l’innovation numérique, aux nouvelles technologies et aux modèles d’affaires qui demeurent non contrôlé. </a:t>
            </a:r>
            <a:r>
              <a:rPr lang="fr-CA" i="1" dirty="0">
                <a:solidFill>
                  <a:srgbClr val="D76D13"/>
                </a:solidFill>
                <a:latin typeface="Century Gothic"/>
                <a:sym typeface="Century Gothic"/>
              </a:rPr>
              <a:t>Incertitude quant à la nature et à la manière de réglementer ce qui doit l’être.</a:t>
            </a:r>
          </a:p>
          <a:p>
            <a:pPr marL="457200" lvl="0" indent="-330200">
              <a:lnSpc>
                <a:spcPct val="85000"/>
              </a:lnSpc>
              <a:spcBef>
                <a:spcPts val="1000"/>
              </a:spcBef>
              <a:buSzPts val="1600"/>
              <a:buChar char="●"/>
            </a:pPr>
            <a:r>
              <a:rPr lang="fr-CA" sz="1600" b="1" dirty="0">
                <a:solidFill>
                  <a:schemeClr val="dk1"/>
                </a:solidFill>
                <a:latin typeface="Century Gothic"/>
                <a:ea typeface="Century Gothic"/>
                <a:cs typeface="Century Gothic"/>
                <a:sym typeface="Century Gothic"/>
              </a:rPr>
              <a:t>Environnements radicalement différents</a:t>
            </a:r>
          </a:p>
          <a:p>
            <a:pPr marL="457200"/>
            <a:r>
              <a:rPr lang="fr-CA" dirty="0">
                <a:solidFill>
                  <a:schemeClr val="dk1"/>
                </a:solidFill>
                <a:latin typeface="Century Gothic"/>
                <a:ea typeface="Century Gothic"/>
                <a:cs typeface="Century Gothic"/>
                <a:sym typeface="Century Gothic"/>
              </a:rPr>
              <a:t>Réglementation décentralisée (p. ex., autoréglementation), évolution de la dynamique du pouvoir, nouveaux types de préjudices et de possibilités, érosion des frontières sectorielles</a:t>
            </a:r>
            <a:r>
              <a:rPr lang="fr-CA" dirty="0">
                <a:latin typeface="Century Gothic"/>
                <a:ea typeface="Century Gothic"/>
                <a:cs typeface="Century Gothic"/>
                <a:sym typeface="Century Gothic"/>
              </a:rPr>
              <a:t>.</a:t>
            </a:r>
            <a:r>
              <a:rPr lang="fr-CA" i="1" dirty="0">
                <a:solidFill>
                  <a:srgbClr val="9B00C3"/>
                </a:solidFill>
                <a:latin typeface="Century Gothic"/>
                <a:ea typeface="Century Gothic"/>
                <a:cs typeface="Century Gothic"/>
                <a:sym typeface="Century Gothic"/>
              </a:rPr>
              <a:t> </a:t>
            </a:r>
            <a:r>
              <a:rPr lang="fr-CA" i="1" dirty="0">
                <a:solidFill>
                  <a:srgbClr val="D76D13"/>
                </a:solidFill>
                <a:latin typeface="Century Gothic"/>
                <a:sym typeface="Century Gothic"/>
              </a:rPr>
              <a:t>Incertitude quant aux nouvelles possibilités de réaction des organismes de réglementation (p. ex., conception conjointe).</a:t>
            </a:r>
          </a:p>
          <a:p>
            <a:pPr marL="457200" lvl="0" indent="-330200">
              <a:lnSpc>
                <a:spcPct val="85000"/>
              </a:lnSpc>
              <a:spcBef>
                <a:spcPts val="1000"/>
              </a:spcBef>
              <a:buClr>
                <a:schemeClr val="dk1"/>
              </a:buClr>
              <a:buSzPts val="1600"/>
              <a:buFont typeface="Century Gothic"/>
              <a:buChar char="●"/>
            </a:pPr>
            <a:r>
              <a:rPr lang="fr-CA" sz="1600" b="1" dirty="0">
                <a:solidFill>
                  <a:schemeClr val="dk1"/>
                </a:solidFill>
                <a:latin typeface="Century Gothic"/>
                <a:ea typeface="Century Gothic"/>
                <a:cs typeface="Century Gothic"/>
                <a:sym typeface="Century Gothic"/>
              </a:rPr>
              <a:t>Pression pour davantage d’innovation</a:t>
            </a:r>
          </a:p>
          <a:p>
            <a:pPr marL="457200" lvl="0">
              <a:lnSpc>
                <a:spcPct val="85000"/>
              </a:lnSpc>
            </a:pPr>
            <a:r>
              <a:rPr lang="fr-CA" dirty="0">
                <a:solidFill>
                  <a:schemeClr val="dk1"/>
                </a:solidFill>
                <a:latin typeface="Century Gothic"/>
                <a:ea typeface="Century Gothic"/>
                <a:cs typeface="Century Gothic"/>
                <a:sym typeface="Century Gothic"/>
              </a:rPr>
              <a:t>Pressions commerciales et politiques croissantes pour assouplir la réglementation; croissance stagnante de la productivité; concurrence internationale; nécessité de réagir aux crises mondiales. </a:t>
            </a:r>
            <a:r>
              <a:rPr lang="fr-CA" i="1" dirty="0">
                <a:solidFill>
                  <a:srgbClr val="D76D13"/>
                </a:solidFill>
                <a:latin typeface="Century Gothic"/>
                <a:sym typeface="Century Gothic"/>
              </a:rPr>
              <a:t>Incertitude quant au rôle des organismes de réglementation en ce qui concerne l’innovation et la façon de la concilier avec les autres volets de leur mandat (p. ex., la sécurité).</a:t>
            </a:r>
          </a:p>
          <a:p>
            <a:pPr marL="457200" lvl="0">
              <a:spcBef>
                <a:spcPts val="1000"/>
              </a:spcBef>
            </a:pPr>
            <a:r>
              <a:rPr lang="fr-CA" sz="1600" b="1" dirty="0">
                <a:solidFill>
                  <a:schemeClr val="dk1"/>
                </a:solidFill>
                <a:latin typeface="Century Gothic"/>
                <a:ea typeface="Century Gothic"/>
                <a:cs typeface="Century Gothic"/>
                <a:sym typeface="Century Gothic"/>
              </a:rPr>
              <a:t>Défis internes</a:t>
            </a:r>
            <a:r>
              <a:rPr lang="en-GB" sz="1600" b="1" dirty="0">
                <a:solidFill>
                  <a:schemeClr val="dk1"/>
                </a:solidFill>
                <a:latin typeface="Century Gothic"/>
                <a:ea typeface="Century Gothic"/>
                <a:cs typeface="Century Gothic"/>
                <a:sym typeface="Century Gothic"/>
              </a:rPr>
              <a:t> </a:t>
            </a:r>
            <a:endParaRPr sz="1600" b="1" dirty="0">
              <a:solidFill>
                <a:schemeClr val="dk1"/>
              </a:solidFill>
              <a:latin typeface="Century Gothic"/>
              <a:ea typeface="Century Gothic"/>
              <a:cs typeface="Century Gothic"/>
              <a:sym typeface="Century Gothic"/>
            </a:endParaRPr>
          </a:p>
          <a:p>
            <a:pPr marL="457200" lvl="0">
              <a:lnSpc>
                <a:spcPct val="85000"/>
              </a:lnSpc>
            </a:pPr>
            <a:r>
              <a:rPr lang="fr-CA" dirty="0">
                <a:solidFill>
                  <a:schemeClr val="dk1"/>
                </a:solidFill>
                <a:latin typeface="Century Gothic"/>
                <a:ea typeface="Century Gothic"/>
                <a:cs typeface="Century Gothic"/>
                <a:sym typeface="Century Gothic"/>
              </a:rPr>
              <a:t>L’élaboration et l’adoption d’un plan de base ne sont pas efficaces. </a:t>
            </a:r>
            <a:r>
              <a:rPr lang="fr-CA" i="1" dirty="0">
                <a:solidFill>
                  <a:srgbClr val="D76D13"/>
                </a:solidFill>
                <a:latin typeface="Century Gothic"/>
                <a:sym typeface="Century Gothic"/>
              </a:rPr>
              <a:t>Incertitude quant au mode de fonctionnement de processus, méthodes de travail ou cadres réglementaires plus efficaces.</a:t>
            </a:r>
          </a:p>
        </p:txBody>
      </p:sp>
      <p:sp>
        <p:nvSpPr>
          <p:cNvPr id="1213" name="Google Shape;1213;p21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r>
              <a:rPr lang="fr-CA" sz="2000" b="1" dirty="0">
                <a:solidFill>
                  <a:schemeClr val="dk1"/>
                </a:solidFill>
                <a:latin typeface="Century Gothic"/>
                <a:ea typeface="Century Gothic"/>
                <a:cs typeface="Century Gothic"/>
                <a:sym typeface="Century Gothic"/>
              </a:rPr>
              <a:t>Lorsqu’ils adoptent une nouvelle approche, les organismes de réglementation doivent faire face à un certain nombre de défis.</a:t>
            </a:r>
            <a:endParaRPr sz="2000" b="1" dirty="0">
              <a:latin typeface="Century Gothic"/>
              <a:ea typeface="Century Gothic"/>
              <a:cs typeface="Century Gothic"/>
              <a:sym typeface="Century Gothic"/>
            </a:endParaRPr>
          </a:p>
        </p:txBody>
      </p:sp>
      <p:pic>
        <p:nvPicPr>
          <p:cNvPr id="1214" name="Google Shape;1214;p210"/>
          <p:cNvPicPr preferRelativeResize="0"/>
          <p:nvPr/>
        </p:nvPicPr>
        <p:blipFill rotWithShape="1">
          <a:blip r:embed="rId3">
            <a:alphaModFix/>
          </a:blip>
          <a:srcRect b="13119"/>
          <a:stretch/>
        </p:blipFill>
        <p:spPr>
          <a:xfrm>
            <a:off x="263703" y="871800"/>
            <a:ext cx="719618" cy="625425"/>
          </a:xfrm>
          <a:prstGeom prst="rect">
            <a:avLst/>
          </a:prstGeom>
          <a:noFill/>
          <a:ln>
            <a:noFill/>
          </a:ln>
        </p:spPr>
      </p:pic>
      <p:pic>
        <p:nvPicPr>
          <p:cNvPr id="1215" name="Google Shape;1215;p210"/>
          <p:cNvPicPr preferRelativeResize="0"/>
          <p:nvPr/>
        </p:nvPicPr>
        <p:blipFill rotWithShape="1">
          <a:blip r:embed="rId4">
            <a:alphaModFix/>
          </a:blip>
          <a:srcRect b="16742"/>
          <a:stretch/>
        </p:blipFill>
        <p:spPr>
          <a:xfrm>
            <a:off x="284863" y="1882753"/>
            <a:ext cx="719999" cy="599625"/>
          </a:xfrm>
          <a:prstGeom prst="rect">
            <a:avLst/>
          </a:prstGeom>
          <a:noFill/>
          <a:ln>
            <a:noFill/>
          </a:ln>
        </p:spPr>
      </p:pic>
      <p:pic>
        <p:nvPicPr>
          <p:cNvPr id="1216" name="Google Shape;1216;p210"/>
          <p:cNvPicPr preferRelativeResize="0"/>
          <p:nvPr/>
        </p:nvPicPr>
        <p:blipFill rotWithShape="1">
          <a:blip r:embed="rId5">
            <a:alphaModFix/>
          </a:blip>
          <a:srcRect r="5979" b="14537"/>
          <a:stretch/>
        </p:blipFill>
        <p:spPr>
          <a:xfrm>
            <a:off x="263513" y="2932062"/>
            <a:ext cx="720001" cy="654546"/>
          </a:xfrm>
          <a:prstGeom prst="rect">
            <a:avLst/>
          </a:prstGeom>
          <a:noFill/>
          <a:ln>
            <a:noFill/>
          </a:ln>
        </p:spPr>
      </p:pic>
      <p:pic>
        <p:nvPicPr>
          <p:cNvPr id="1217" name="Google Shape;1217;p210"/>
          <p:cNvPicPr preferRelativeResize="0"/>
          <p:nvPr/>
        </p:nvPicPr>
        <p:blipFill rotWithShape="1">
          <a:blip r:embed="rId6">
            <a:alphaModFix/>
          </a:blip>
          <a:srcRect r="49" b="13164"/>
          <a:stretch/>
        </p:blipFill>
        <p:spPr>
          <a:xfrm>
            <a:off x="263700" y="4036304"/>
            <a:ext cx="719618" cy="625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293"/>
          <p:cNvSpPr txBox="1"/>
          <p:nvPr/>
        </p:nvSpPr>
        <p:spPr>
          <a:xfrm>
            <a:off x="223700" y="942975"/>
            <a:ext cx="8674500" cy="3063725"/>
          </a:xfrm>
          <a:prstGeom prst="rect">
            <a:avLst/>
          </a:prstGeom>
          <a:noFill/>
          <a:ln>
            <a:noFill/>
          </a:ln>
        </p:spPr>
        <p:txBody>
          <a:bodyPr spcFirstLastPara="1" wrap="square" lIns="91425" tIns="91425" rIns="91425" bIns="91425" anchor="t" anchorCtr="0">
            <a:noAutofit/>
          </a:bodyPr>
          <a:lstStyle/>
          <a:p>
            <a:pPr marL="457200" lvl="0" indent="-330200">
              <a:lnSpc>
                <a:spcPct val="150000"/>
              </a:lnSpc>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L'innovation est intrinsèquement incertaine</a:t>
            </a:r>
          </a:p>
          <a:p>
            <a:pPr marL="914400" lvl="1" indent="-330200">
              <a:buClr>
                <a:schemeClr val="dk1"/>
              </a:buClr>
              <a:buSzPts val="1600"/>
              <a:buFont typeface="Century Gothic"/>
              <a:buChar char="○"/>
            </a:pPr>
            <a:r>
              <a:rPr lang="fr-CA" sz="1600" dirty="0">
                <a:solidFill>
                  <a:schemeClr val="dk1"/>
                </a:solidFill>
                <a:latin typeface="Century Gothic"/>
              </a:rPr>
              <a:t>Quelles innovations émergeront, lesquelles gagneront en importance, comment évolueront-elles, comment les consommateurs les utiliseront-ils, quelles questions éthiques seront soulevées, etc.</a:t>
            </a:r>
            <a:endParaRPr lang="en-CA" sz="1600" dirty="0">
              <a:solidFill>
                <a:schemeClr val="dk1"/>
              </a:solidFill>
              <a:latin typeface="Century Gothic"/>
            </a:endParaRPr>
          </a:p>
          <a:p>
            <a:pPr marL="584200" lvl="1">
              <a:buClr>
                <a:schemeClr val="dk1"/>
              </a:buClr>
              <a:buSzPts val="1600"/>
            </a:pPr>
            <a:endParaRPr lang="en-CA" sz="1600" dirty="0">
              <a:solidFill>
                <a:schemeClr val="dk1"/>
              </a:solidFill>
              <a:latin typeface="Century Gothic"/>
            </a:endParaRPr>
          </a:p>
          <a:p>
            <a:pPr marL="457200" lvl="1" indent="-285750">
              <a:buClr>
                <a:schemeClr val="dk1"/>
              </a:buClr>
              <a:buSzPts val="1600"/>
              <a:buFont typeface="Century Gothic" panose="020B0502020202020204" pitchFamily="34" charset="0"/>
              <a:buChar char="●"/>
            </a:pPr>
            <a:r>
              <a:rPr lang="fr-CA" sz="1600" dirty="0">
                <a:solidFill>
                  <a:schemeClr val="dk1"/>
                </a:solidFill>
                <a:latin typeface="Century Gothic"/>
              </a:rPr>
              <a:t>L’incidence et l’efficacité des mesures réglementaires sont également souvent incertaines. </a:t>
            </a:r>
            <a:endParaRPr lang="en-CA" sz="1600" dirty="0">
              <a:solidFill>
                <a:schemeClr val="dk1"/>
              </a:solidFill>
              <a:latin typeface="Century Gothic"/>
            </a:endParaRPr>
          </a:p>
          <a:p>
            <a:pPr marL="914400" lvl="1" indent="-330200">
              <a:lnSpc>
                <a:spcPct val="150000"/>
              </a:lnSpc>
              <a:buClr>
                <a:schemeClr val="dk1"/>
              </a:buClr>
              <a:buSzPts val="1600"/>
              <a:buFont typeface="Century Gothic"/>
              <a:buChar char="○"/>
            </a:pPr>
            <a:r>
              <a:rPr lang="fr-CA" sz="1600" dirty="0">
                <a:solidFill>
                  <a:schemeClr val="dk1"/>
                </a:solidFill>
                <a:latin typeface="Century Gothic"/>
              </a:rPr>
              <a:t>C’est surtout le cas pour les innovations</a:t>
            </a:r>
            <a:endParaRPr sz="1600" dirty="0">
              <a:solidFill>
                <a:schemeClr val="dk1"/>
              </a:solidFill>
              <a:latin typeface="Century Gothic"/>
              <a:sym typeface="Century Gothic"/>
            </a:endParaRPr>
          </a:p>
          <a:p>
            <a:pPr marL="457200" lvl="0" indent="-330200">
              <a:spcBef>
                <a:spcPts val="600"/>
              </a:spcBef>
              <a:buClr>
                <a:schemeClr val="dk1"/>
              </a:buClr>
              <a:buSzPts val="1600"/>
              <a:buFont typeface="Century Gothic"/>
              <a:buChar char="●"/>
            </a:pPr>
            <a:r>
              <a:rPr lang="fr-CA" sz="1600" dirty="0">
                <a:solidFill>
                  <a:schemeClr val="dk1"/>
                </a:solidFill>
                <a:latin typeface="Century Gothic"/>
              </a:rPr>
              <a:t>Lorsque les enjeux sont importants, les organismes de réglementation ont besoin d’outils qui réduisent l’incertitude pour éclairer leur prise de décision</a:t>
            </a:r>
            <a:endParaRPr sz="1600" dirty="0">
              <a:solidFill>
                <a:schemeClr val="dk1"/>
              </a:solidFill>
              <a:latin typeface="Century Gothic"/>
              <a:sym typeface="Century Gothic"/>
            </a:endParaRPr>
          </a:p>
        </p:txBody>
      </p:sp>
      <p:sp>
        <p:nvSpPr>
          <p:cNvPr id="1714" name="Google Shape;1714;p293"/>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buClr>
                <a:schemeClr val="dk1"/>
              </a:buClr>
              <a:buSzPts val="1100"/>
            </a:pPr>
            <a:r>
              <a:rPr lang="fr-CA" sz="2000" b="1" dirty="0">
                <a:solidFill>
                  <a:schemeClr val="dk1"/>
                </a:solidFill>
                <a:latin typeface="Century Gothic"/>
              </a:rPr>
              <a:t>L’</a:t>
            </a:r>
            <a:r>
              <a:rPr lang="fr-CA" sz="2000" b="1" dirty="0">
                <a:solidFill>
                  <a:srgbClr val="D76D13"/>
                </a:solidFill>
                <a:latin typeface="Century Gothic"/>
              </a:rPr>
              <a:t>expérimentation</a:t>
            </a:r>
            <a:r>
              <a:rPr lang="fr-CA" sz="2000" b="1" dirty="0">
                <a:solidFill>
                  <a:schemeClr val="dk1"/>
                </a:solidFill>
                <a:latin typeface="Century Gothic"/>
              </a:rPr>
              <a:t> peut être un outil précieux pour les organismes de réglementation aux prises avec l’innovation et l’incertitude</a:t>
            </a:r>
            <a:endParaRPr sz="2000" b="1" dirty="0">
              <a:solidFill>
                <a:schemeClr val="dk1"/>
              </a:solidFill>
              <a:latin typeface="Century Gothic"/>
              <a:sym typeface="Century Gothic"/>
            </a:endParaRPr>
          </a:p>
        </p:txBody>
      </p:sp>
      <p:sp>
        <p:nvSpPr>
          <p:cNvPr id="1715" name="Google Shape;1715;p293"/>
          <p:cNvSpPr txBox="1"/>
          <p:nvPr/>
        </p:nvSpPr>
        <p:spPr>
          <a:xfrm>
            <a:off x="1010300" y="4006700"/>
            <a:ext cx="7676400" cy="942900"/>
          </a:xfrm>
          <a:prstGeom prst="rect">
            <a:avLst/>
          </a:prstGeom>
          <a:noFill/>
          <a:ln>
            <a:noFill/>
          </a:ln>
        </p:spPr>
        <p:txBody>
          <a:bodyPr spcFirstLastPara="1" wrap="square" lIns="91425" tIns="91425" rIns="91425" bIns="91425" anchor="t" anchorCtr="0">
            <a:noAutofit/>
          </a:bodyPr>
          <a:lstStyle/>
          <a:p>
            <a:pPr>
              <a:buSzPts val="1800"/>
            </a:pPr>
            <a:r>
              <a:rPr lang="fr-CA" sz="1800" dirty="0">
                <a:solidFill>
                  <a:srgbClr val="D76D13"/>
                </a:solidFill>
                <a:latin typeface="Century Gothic"/>
              </a:rPr>
              <a:t>L’</a:t>
            </a:r>
            <a:r>
              <a:rPr lang="fr-CA" sz="1800" b="1" dirty="0">
                <a:solidFill>
                  <a:srgbClr val="D76D13"/>
                </a:solidFill>
                <a:latin typeface="Century Gothic"/>
              </a:rPr>
              <a:t>expérimentation</a:t>
            </a:r>
            <a:r>
              <a:rPr lang="fr-CA" sz="1800" dirty="0">
                <a:solidFill>
                  <a:srgbClr val="D76D13"/>
                </a:solidFill>
                <a:latin typeface="Century Gothic"/>
              </a:rPr>
              <a:t> peut être un moyen efficace de produire des données probantes et de l’information pour éclairer la prise de décisions réglementaires en situation d’incertitude.</a:t>
            </a:r>
            <a:endParaRPr lang="en-CA" sz="1800" dirty="0">
              <a:solidFill>
                <a:srgbClr val="D76D13"/>
              </a:solidFill>
              <a:latin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D76D13"/>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720" name="Google Shape;1720;p294"/>
          <p:cNvPicPr preferRelativeResize="0"/>
          <p:nvPr/>
        </p:nvPicPr>
        <p:blipFill rotWithShape="1">
          <a:blip r:embed="rId3">
            <a:alphaModFix/>
          </a:blip>
          <a:srcRect b="59298"/>
          <a:stretch/>
        </p:blipFill>
        <p:spPr>
          <a:xfrm>
            <a:off x="-457125" y="-66955"/>
            <a:ext cx="9601154" cy="5210451"/>
          </a:xfrm>
          <a:prstGeom prst="rect">
            <a:avLst/>
          </a:prstGeom>
          <a:noFill/>
          <a:ln>
            <a:noFill/>
          </a:ln>
        </p:spPr>
      </p:pic>
      <p:sp>
        <p:nvSpPr>
          <p:cNvPr id="1721" name="Google Shape;1721;p294"/>
          <p:cNvSpPr/>
          <p:nvPr/>
        </p:nvSpPr>
        <p:spPr>
          <a:xfrm>
            <a:off x="2218500" y="308175"/>
            <a:ext cx="4622700" cy="4608000"/>
          </a:xfrm>
          <a:prstGeom prst="ellipse">
            <a:avLst/>
          </a:prstGeom>
          <a:solidFill>
            <a:schemeClr val="accent5"/>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3600" b="1" dirty="0" err="1">
                <a:solidFill>
                  <a:srgbClr val="FFFFFF"/>
                </a:solidFill>
                <a:latin typeface="Century Gothic"/>
                <a:ea typeface="Century Gothic"/>
                <a:cs typeface="Century Gothic"/>
                <a:sym typeface="Century Gothic"/>
              </a:rPr>
              <a:t>p</a:t>
            </a:r>
            <a:r>
              <a:rPr lang="en-GB" sz="3600" b="1" i="0" u="none" strike="noStrike" cap="none" dirty="0" err="1">
                <a:solidFill>
                  <a:srgbClr val="FFFFFF"/>
                </a:solidFill>
                <a:latin typeface="Century Gothic"/>
                <a:ea typeface="Century Gothic"/>
                <a:cs typeface="Century Gothic"/>
                <a:sym typeface="Century Gothic"/>
              </a:rPr>
              <a:t>ourquoi</a:t>
            </a:r>
            <a:r>
              <a:rPr lang="en-GB" sz="3600" b="1" i="0" u="none" strike="noStrike" cap="none" dirty="0">
                <a:solidFill>
                  <a:srgbClr val="FFFFFF"/>
                </a:solidFill>
                <a:latin typeface="Century Gothic"/>
                <a:ea typeface="Century Gothic"/>
                <a:cs typeface="Century Gothic"/>
                <a:sym typeface="Century Gothic"/>
              </a:rPr>
              <a:t>, quoi et </a:t>
            </a:r>
            <a:r>
              <a:rPr lang="en-GB" sz="3600" b="1" dirty="0" err="1">
                <a:solidFill>
                  <a:srgbClr val="FFFFFF"/>
                </a:solidFill>
                <a:latin typeface="Century Gothic"/>
                <a:ea typeface="Century Gothic"/>
                <a:cs typeface="Century Gothic"/>
                <a:sym typeface="Century Gothic"/>
              </a:rPr>
              <a:t>q</a:t>
            </a:r>
            <a:r>
              <a:rPr lang="en-GB" sz="3600" b="1" i="0" u="none" strike="noStrike" cap="none" dirty="0" err="1">
                <a:solidFill>
                  <a:srgbClr val="FFFFFF"/>
                </a:solidFill>
                <a:latin typeface="Century Gothic"/>
                <a:ea typeface="Century Gothic"/>
                <a:cs typeface="Century Gothic"/>
                <a:sym typeface="Century Gothic"/>
              </a:rPr>
              <a:t>uand</a:t>
            </a:r>
            <a:endParaRPr sz="3600" b="1" i="0" u="none" strike="noStrike" cap="none" dirty="0">
              <a:solidFill>
                <a:srgbClr val="FFFFFF"/>
              </a:solidFill>
              <a:latin typeface="Century Gothic"/>
              <a:ea typeface="Century Gothic"/>
              <a:cs typeface="Century Gothic"/>
              <a:sym typeface="Century Gothic"/>
            </a:endParaRPr>
          </a:p>
        </p:txBody>
      </p:sp>
      <p:pic>
        <p:nvPicPr>
          <p:cNvPr id="1722" name="Google Shape;1722;p294"/>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723" name="Google Shape;1723;p294"/>
          <p:cNvSpPr txBox="1"/>
          <p:nvPr/>
        </p:nvSpPr>
        <p:spPr>
          <a:xfrm>
            <a:off x="2944675" y="828000"/>
            <a:ext cx="3263400" cy="1007100"/>
          </a:xfrm>
          <a:prstGeom prst="rect">
            <a:avLst/>
          </a:prstGeom>
          <a:noFill/>
          <a:ln>
            <a:noFill/>
          </a:ln>
        </p:spPr>
        <p:txBody>
          <a:bodyPr spcFirstLastPara="1" wrap="square" lIns="91425" tIns="91425" rIns="91425" bIns="91425" anchor="t" anchorCtr="0">
            <a:noAutofit/>
          </a:bodyPr>
          <a:lstStyle/>
          <a:p>
            <a:pPr lvl="0" algn="ctr">
              <a:buSzPts val="3000"/>
            </a:pPr>
            <a:r>
              <a:rPr lang="fr-CA" sz="2400" b="1" dirty="0">
                <a:solidFill>
                  <a:srgbClr val="9CDAE0"/>
                </a:solidFill>
                <a:latin typeface="Century Gothic"/>
              </a:rPr>
              <a:t>Expérimentation réglementaire</a:t>
            </a:r>
            <a:endParaRPr sz="2400" b="1" dirty="0">
              <a:solidFill>
                <a:srgbClr val="9CDAE0"/>
              </a:solidFill>
              <a:latin typeface="Century Gothic"/>
            </a:endParaRPr>
          </a:p>
        </p:txBody>
      </p:sp>
      <p:pic>
        <p:nvPicPr>
          <p:cNvPr id="1724" name="Google Shape;1724;p294"/>
          <p:cNvPicPr preferRelativeResize="0"/>
          <p:nvPr/>
        </p:nvPicPr>
        <p:blipFill rotWithShape="1">
          <a:blip r:embed="rId5">
            <a:alphaModFix/>
          </a:blip>
          <a:srcRect/>
          <a:stretch/>
        </p:blipFill>
        <p:spPr>
          <a:xfrm>
            <a:off x="217050" y="4813975"/>
            <a:ext cx="595602" cy="160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295"/>
          <p:cNvSpPr txBox="1">
            <a:spLocks noGrp="1"/>
          </p:cNvSpPr>
          <p:nvPr>
            <p:ph type="body" idx="1"/>
          </p:nvPr>
        </p:nvSpPr>
        <p:spPr>
          <a:xfrm>
            <a:off x="137350" y="622049"/>
            <a:ext cx="8744400" cy="1242273"/>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a:buSzPts val="1800"/>
            </a:pPr>
            <a:r>
              <a:rPr lang="fr-CA" sz="1800" dirty="0">
                <a:latin typeface="Century Gothic"/>
              </a:rPr>
              <a:t>Une expérience réglementaire consiste à mettre à </a:t>
            </a:r>
            <a:r>
              <a:rPr lang="fr-CA" sz="1800" b="1" dirty="0">
                <a:latin typeface="Century Gothic"/>
              </a:rPr>
              <a:t>l’essai</a:t>
            </a:r>
            <a:r>
              <a:rPr lang="fr-CA" sz="1800" dirty="0">
                <a:latin typeface="Century Gothic"/>
              </a:rPr>
              <a:t> un </a:t>
            </a:r>
            <a:r>
              <a:rPr lang="fr-CA" sz="1800" b="1" dirty="0">
                <a:latin typeface="Century Gothic"/>
              </a:rPr>
              <a:t>nouveau</a:t>
            </a:r>
            <a:r>
              <a:rPr lang="fr-CA" sz="1800" dirty="0">
                <a:latin typeface="Century Gothic"/>
              </a:rPr>
              <a:t> produit, service, approche ou processus conçu pour produire </a:t>
            </a:r>
            <a:r>
              <a:rPr lang="fr-CA" sz="1800" b="1" dirty="0">
                <a:latin typeface="Century Gothic"/>
              </a:rPr>
              <a:t>des données probantes </a:t>
            </a:r>
            <a:r>
              <a:rPr lang="fr-CA" sz="1800" dirty="0">
                <a:latin typeface="Century Gothic"/>
              </a:rPr>
              <a:t>ou </a:t>
            </a:r>
            <a:r>
              <a:rPr lang="fr-CA" sz="1800" b="1" dirty="0">
                <a:latin typeface="Century Gothic"/>
              </a:rPr>
              <a:t>des renseignements </a:t>
            </a:r>
            <a:r>
              <a:rPr lang="fr-CA" sz="1800" dirty="0">
                <a:latin typeface="Century Gothic"/>
              </a:rPr>
              <a:t>qui peuvent</a:t>
            </a:r>
            <a:r>
              <a:rPr lang="fr-CA" sz="1800" b="1" dirty="0">
                <a:latin typeface="Century Gothic"/>
              </a:rPr>
              <a:t> éclairer la conception ou l’administration d’un régime réglementaire</a:t>
            </a:r>
            <a:r>
              <a:rPr lang="fr-CA" sz="1800" dirty="0">
                <a:latin typeface="Century Gothic"/>
              </a:rPr>
              <a:t>.</a:t>
            </a:r>
            <a:endParaRPr lang="en-CA" sz="1800" dirty="0">
              <a:latin typeface="Century Gothic"/>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highlight>
                <a:srgbClr val="FFFF00"/>
              </a:highlight>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30" name="Google Shape;1730;p295"/>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ea typeface="Century Gothic"/>
                <a:cs typeface="Century Gothic"/>
                <a:sym typeface="Century Gothic"/>
              </a:rPr>
              <a:t>Qu’est-ce qu’une expérience réglementaire?</a:t>
            </a:r>
            <a:endParaRPr sz="2000" b="1" i="0" u="none" strike="noStrike" cap="none" dirty="0">
              <a:solidFill>
                <a:srgbClr val="000000"/>
              </a:solidFill>
              <a:latin typeface="Century Gothic"/>
              <a:ea typeface="Century Gothic"/>
              <a:cs typeface="Century Gothic"/>
              <a:sym typeface="Century Gothic"/>
            </a:endParaRPr>
          </a:p>
        </p:txBody>
      </p:sp>
      <p:sp>
        <p:nvSpPr>
          <p:cNvPr id="1731" name="Google Shape;1731;p295"/>
          <p:cNvSpPr txBox="1">
            <a:spLocks noGrp="1"/>
          </p:cNvSpPr>
          <p:nvPr>
            <p:ph type="body" idx="2"/>
          </p:nvPr>
        </p:nvSpPr>
        <p:spPr>
          <a:xfrm>
            <a:off x="1382350" y="1864325"/>
            <a:ext cx="7499400" cy="2960700"/>
          </a:xfrm>
          <a:prstGeom prst="rect">
            <a:avLst/>
          </a:prstGeom>
          <a:noFill/>
          <a:ln>
            <a:noFill/>
          </a:ln>
        </p:spPr>
        <p:txBody>
          <a:bodyPr spcFirstLastPara="1" wrap="square" lIns="91425" tIns="91425" rIns="91425" bIns="91425" anchor="t" anchorCtr="0">
            <a:noAutofit/>
          </a:bodyPr>
          <a:lstStyle/>
          <a:p>
            <a:r>
              <a:rPr lang="fr-CA" sz="1800" b="1" dirty="0">
                <a:latin typeface="Century Gothic"/>
              </a:rPr>
              <a:t>Essai</a:t>
            </a:r>
            <a:r>
              <a:rPr lang="fr-CA" sz="1800" dirty="0">
                <a:latin typeface="Century Gothic"/>
              </a:rPr>
              <a:t> où quelque chose est essayé dans des conditions limitées dans le temps et comporte un début et une fin clairs</a:t>
            </a:r>
            <a:endParaRPr lang="en-CA" sz="1800" dirty="0">
              <a:latin typeface="Century Gothic"/>
            </a:endParaRPr>
          </a:p>
          <a:p>
            <a:pPr lvl="0">
              <a:spcBef>
                <a:spcPts val="1000"/>
              </a:spcBef>
              <a:buSzPts val="1800"/>
            </a:pPr>
            <a:r>
              <a:rPr lang="fr-CA" sz="1800" dirty="0">
                <a:latin typeface="Century Gothic"/>
              </a:rPr>
              <a:t>Le produit, le service, l’approche ou le processus qui est essayé sous un </a:t>
            </a:r>
            <a:r>
              <a:rPr lang="fr-CA" sz="1800" b="1" dirty="0">
                <a:latin typeface="Century Gothic"/>
              </a:rPr>
              <a:t>nouvel</a:t>
            </a:r>
            <a:r>
              <a:rPr lang="fr-CA" sz="1800" dirty="0">
                <a:latin typeface="Century Gothic"/>
              </a:rPr>
              <a:t> angle</a:t>
            </a:r>
          </a:p>
          <a:p>
            <a:pPr lvl="0">
              <a:spcBef>
                <a:spcPts val="1000"/>
              </a:spcBef>
              <a:buSzPts val="1800"/>
            </a:pPr>
            <a:r>
              <a:rPr lang="fr-CA" sz="1800" dirty="0">
                <a:latin typeface="Century Gothic"/>
              </a:rPr>
              <a:t>L’objectif principal est de produire </a:t>
            </a:r>
            <a:r>
              <a:rPr lang="fr-CA" sz="1800" b="1" dirty="0">
                <a:latin typeface="Century Gothic"/>
              </a:rPr>
              <a:t>des données probantes ou de l’information</a:t>
            </a:r>
            <a:r>
              <a:rPr lang="fr-CA" sz="1800" dirty="0">
                <a:latin typeface="Century Gothic"/>
              </a:rPr>
              <a:t> en vue d’apprendre quelque chose.</a:t>
            </a:r>
          </a:p>
          <a:p>
            <a:pPr lvl="0">
              <a:spcBef>
                <a:spcPts val="1000"/>
              </a:spcBef>
              <a:buSzPts val="1800"/>
            </a:pPr>
            <a:r>
              <a:rPr lang="fr-CA" sz="1800" dirty="0">
                <a:latin typeface="Century Gothic"/>
              </a:rPr>
              <a:t>L’objet de la recherche de données probantes est </a:t>
            </a:r>
            <a:r>
              <a:rPr lang="fr-CA" sz="1800" b="1" dirty="0">
                <a:latin typeface="Century Gothic"/>
              </a:rPr>
              <a:t>d’éclairer la conception ou l’administration d’un régime de réglementation</a:t>
            </a:r>
            <a:endParaRPr lang="en-CA" sz="1800" dirty="0">
              <a:latin typeface="Century Gothic"/>
            </a:endParaRPr>
          </a:p>
        </p:txBody>
      </p:sp>
      <p:pic>
        <p:nvPicPr>
          <p:cNvPr id="1732" name="Google Shape;1732;p295"/>
          <p:cNvPicPr preferRelativeResize="0"/>
          <p:nvPr/>
        </p:nvPicPr>
        <p:blipFill rotWithShape="1">
          <a:blip r:embed="rId3">
            <a:alphaModFix/>
          </a:blip>
          <a:srcRect b="14856"/>
          <a:stretch/>
        </p:blipFill>
        <p:spPr>
          <a:xfrm>
            <a:off x="246200" y="3228675"/>
            <a:ext cx="943651" cy="803449"/>
          </a:xfrm>
          <a:prstGeom prst="rect">
            <a:avLst/>
          </a:prstGeom>
          <a:noFill/>
          <a:ln>
            <a:noFill/>
          </a:ln>
        </p:spPr>
      </p:pic>
      <p:pic>
        <p:nvPicPr>
          <p:cNvPr id="1733" name="Google Shape;1733;p295"/>
          <p:cNvPicPr preferRelativeResize="0"/>
          <p:nvPr/>
        </p:nvPicPr>
        <p:blipFill rotWithShape="1">
          <a:blip r:embed="rId4">
            <a:alphaModFix/>
          </a:blip>
          <a:srcRect b="12883"/>
          <a:stretch/>
        </p:blipFill>
        <p:spPr>
          <a:xfrm>
            <a:off x="387551" y="2652875"/>
            <a:ext cx="660951" cy="575801"/>
          </a:xfrm>
          <a:prstGeom prst="rect">
            <a:avLst/>
          </a:prstGeom>
          <a:noFill/>
          <a:ln>
            <a:noFill/>
          </a:ln>
        </p:spPr>
      </p:pic>
      <p:pic>
        <p:nvPicPr>
          <p:cNvPr id="1734" name="Google Shape;1734;p295"/>
          <p:cNvPicPr preferRelativeResize="0"/>
          <p:nvPr/>
        </p:nvPicPr>
        <p:blipFill rotWithShape="1">
          <a:blip r:embed="rId5">
            <a:alphaModFix/>
          </a:blip>
          <a:srcRect b="13155"/>
          <a:stretch/>
        </p:blipFill>
        <p:spPr>
          <a:xfrm>
            <a:off x="387551" y="1943733"/>
            <a:ext cx="660951" cy="573991"/>
          </a:xfrm>
          <a:prstGeom prst="rect">
            <a:avLst/>
          </a:prstGeom>
          <a:noFill/>
          <a:ln>
            <a:noFill/>
          </a:ln>
        </p:spPr>
      </p:pic>
      <p:pic>
        <p:nvPicPr>
          <p:cNvPr id="1735" name="Google Shape;1735;p295"/>
          <p:cNvPicPr preferRelativeResize="0"/>
          <p:nvPr/>
        </p:nvPicPr>
        <p:blipFill rotWithShape="1">
          <a:blip r:embed="rId6">
            <a:alphaModFix/>
          </a:blip>
          <a:srcRect b="13486"/>
          <a:stretch/>
        </p:blipFill>
        <p:spPr>
          <a:xfrm>
            <a:off x="387551" y="4032126"/>
            <a:ext cx="660951" cy="5717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296"/>
          <p:cNvSpPr txBox="1">
            <a:spLocks noGrp="1"/>
          </p:cNvSpPr>
          <p:nvPr>
            <p:ph type="body" idx="1"/>
          </p:nvPr>
        </p:nvSpPr>
        <p:spPr>
          <a:xfrm>
            <a:off x="137350" y="664450"/>
            <a:ext cx="8795700" cy="3978571"/>
          </a:xfrm>
          <a:prstGeom prst="rect">
            <a:avLst/>
          </a:prstGeom>
          <a:noFill/>
          <a:ln>
            <a:noFill/>
          </a:ln>
        </p:spPr>
        <p:txBody>
          <a:bodyPr spcFirstLastPara="1" wrap="square" lIns="91425" tIns="91425" rIns="91425" bIns="91425" anchor="t" anchorCtr="0">
            <a:noAutofit/>
          </a:bodyPr>
          <a:lstStyle/>
          <a:p>
            <a:pPr>
              <a:spcAft>
                <a:spcPts val="600"/>
              </a:spcAft>
              <a:buSzPts val="1800"/>
            </a:pPr>
            <a:r>
              <a:rPr lang="fr-CA" sz="1800" dirty="0">
                <a:solidFill>
                  <a:schemeClr val="dk1"/>
                </a:solidFill>
                <a:latin typeface="Century Gothic"/>
              </a:rPr>
              <a:t>La raison principale d’entreprendre l’expérimentation réglementaire est de </a:t>
            </a:r>
            <a:r>
              <a:rPr lang="fr-CA" sz="1800" b="1" dirty="0">
                <a:solidFill>
                  <a:schemeClr val="accent5"/>
                </a:solidFill>
                <a:latin typeface="Century Gothic"/>
              </a:rPr>
              <a:t>fournir des données probantes ou de l’information pour éclairer la prise de décisions réglementaires</a:t>
            </a:r>
          </a:p>
          <a:p>
            <a:pPr marL="285750" lvl="0" indent="-285750">
              <a:spcAft>
                <a:spcPts val="600"/>
              </a:spcAft>
              <a:buFont typeface="Arial" panose="020B0604020202020204" pitchFamily="34" charset="0"/>
              <a:buChar char="•"/>
            </a:pPr>
            <a:r>
              <a:rPr lang="fr-CA" sz="1600" dirty="0">
                <a:solidFill>
                  <a:schemeClr val="dk1"/>
                </a:solidFill>
                <a:latin typeface="Century Gothic"/>
              </a:rPr>
              <a:t>Une approche structurée pour </a:t>
            </a:r>
            <a:r>
              <a:rPr lang="fr-CA" sz="1600" b="1" dirty="0">
                <a:solidFill>
                  <a:schemeClr val="dk1"/>
                </a:solidFill>
                <a:latin typeface="Century Gothic"/>
              </a:rPr>
              <a:t>produire des preuves de haute qualité de façon systématique</a:t>
            </a:r>
            <a:endParaRPr lang="en-CA" sz="1600" b="1" dirty="0">
              <a:solidFill>
                <a:schemeClr val="dk1"/>
              </a:solidFill>
              <a:latin typeface="Century Gothic"/>
            </a:endParaRPr>
          </a:p>
          <a:p>
            <a:pPr marL="285750" lvl="0" indent="-285750">
              <a:spcAft>
                <a:spcPts val="600"/>
              </a:spcAft>
              <a:buFont typeface="Arial" panose="020B0604020202020204" pitchFamily="34" charset="0"/>
              <a:buChar char="•"/>
            </a:pPr>
            <a:r>
              <a:rPr lang="fr-CA" sz="1600" dirty="0">
                <a:solidFill>
                  <a:schemeClr val="dk1"/>
                </a:solidFill>
                <a:latin typeface="Century Gothic"/>
              </a:rPr>
              <a:t>Un moyen puissant de mettre d’autres approches à l’essai et de </a:t>
            </a:r>
            <a:r>
              <a:rPr lang="fr-CA" sz="1600" b="1" dirty="0">
                <a:solidFill>
                  <a:schemeClr val="dk1"/>
                </a:solidFill>
                <a:latin typeface="Century Gothic"/>
              </a:rPr>
              <a:t>déterminer les approches qui pourraient être meilleures</a:t>
            </a:r>
            <a:endParaRPr lang="en-CA" sz="1600" dirty="0">
              <a:solidFill>
                <a:schemeClr val="dk1"/>
              </a:solidFill>
              <a:latin typeface="Century Gothic"/>
            </a:endParaRPr>
          </a:p>
          <a:p>
            <a:pPr marL="285750" lvl="0" indent="-285750">
              <a:spcAft>
                <a:spcPts val="600"/>
              </a:spcAft>
              <a:buFont typeface="Arial" panose="020B0604020202020204" pitchFamily="34" charset="0"/>
              <a:buChar char="•"/>
            </a:pPr>
            <a:r>
              <a:rPr lang="fr-CA" sz="1600" dirty="0">
                <a:solidFill>
                  <a:schemeClr val="dk1"/>
                </a:solidFill>
                <a:latin typeface="Century Gothic"/>
              </a:rPr>
              <a:t>Aider les organismes de réglementation à </a:t>
            </a:r>
            <a:r>
              <a:rPr lang="fr-CA" sz="1600" b="1" dirty="0">
                <a:solidFill>
                  <a:schemeClr val="dk1"/>
                </a:solidFill>
                <a:latin typeface="Century Gothic"/>
              </a:rPr>
              <a:t>réduire les risques et l’incertitude</a:t>
            </a:r>
            <a:endParaRPr lang="en-CA" sz="1600" b="1" dirty="0">
              <a:solidFill>
                <a:schemeClr val="dk1"/>
              </a:solidFill>
              <a:latin typeface="Century Gothic"/>
            </a:endParaRPr>
          </a:p>
          <a:p>
            <a:pPr marL="285750" lvl="0" indent="-285750">
              <a:spcAft>
                <a:spcPts val="600"/>
              </a:spcAft>
              <a:buFont typeface="Arial" panose="020B0604020202020204" pitchFamily="34" charset="0"/>
              <a:buChar char="•"/>
            </a:pPr>
            <a:r>
              <a:rPr lang="fr-CA" sz="1600" dirty="0">
                <a:solidFill>
                  <a:schemeClr val="dk1"/>
                </a:solidFill>
                <a:latin typeface="Century Gothic"/>
              </a:rPr>
              <a:t>Produire de l’information de manière </a:t>
            </a:r>
            <a:r>
              <a:rPr lang="fr-CA" sz="1600" b="1" dirty="0">
                <a:solidFill>
                  <a:schemeClr val="dk1"/>
                </a:solidFill>
                <a:latin typeface="Century Gothic"/>
              </a:rPr>
              <a:t>contrôlée</a:t>
            </a:r>
            <a:r>
              <a:rPr lang="fr-CA" sz="1600" dirty="0">
                <a:solidFill>
                  <a:schemeClr val="dk1"/>
                </a:solidFill>
                <a:latin typeface="Century Gothic"/>
              </a:rPr>
              <a:t> et ciblée</a:t>
            </a:r>
            <a:endParaRPr lang="en-CA" sz="1600" dirty="0">
              <a:solidFill>
                <a:schemeClr val="dk1"/>
              </a:solidFill>
              <a:latin typeface="Century Gothic"/>
            </a:endParaRPr>
          </a:p>
          <a:p>
            <a:pPr marL="285750" lvl="0" indent="-285750">
              <a:spcAft>
                <a:spcPts val="600"/>
              </a:spcAft>
              <a:buFont typeface="Arial" panose="020B0604020202020204" pitchFamily="34" charset="0"/>
              <a:buChar char="•"/>
            </a:pPr>
            <a:r>
              <a:rPr lang="fr-CA" sz="1600" dirty="0">
                <a:solidFill>
                  <a:schemeClr val="dk1"/>
                </a:solidFill>
                <a:latin typeface="Century Gothic"/>
              </a:rPr>
              <a:t>Les expériences peuvent </a:t>
            </a:r>
            <a:r>
              <a:rPr lang="fr-CA" sz="1600" b="1" dirty="0">
                <a:solidFill>
                  <a:schemeClr val="dk1"/>
                </a:solidFill>
                <a:latin typeface="Century Gothic"/>
              </a:rPr>
              <a:t>produire de l’information dans des systèmes complexes et changeants</a:t>
            </a:r>
            <a:endParaRPr lang="en-CA" sz="1600" dirty="0">
              <a:solidFill>
                <a:schemeClr val="dk1"/>
              </a:solidFill>
              <a:latin typeface="Century Gothic"/>
            </a:endParaRPr>
          </a:p>
          <a:p>
            <a:pPr marL="285750" lvl="0" indent="-285750">
              <a:spcAft>
                <a:spcPts val="600"/>
              </a:spcAft>
              <a:buFont typeface="Arial" panose="020B0604020202020204" pitchFamily="34" charset="0"/>
              <a:buChar char="•"/>
            </a:pPr>
            <a:r>
              <a:rPr lang="fr-CA" sz="1600" b="1" dirty="0">
                <a:solidFill>
                  <a:schemeClr val="dk1"/>
                </a:solidFill>
                <a:latin typeface="Century Gothic"/>
              </a:rPr>
              <a:t>Faciliter l’établissement d’un consensus </a:t>
            </a:r>
            <a:r>
              <a:rPr lang="fr-CA" sz="1600" dirty="0">
                <a:solidFill>
                  <a:schemeClr val="dk1"/>
                </a:solidFill>
                <a:latin typeface="Century Gothic"/>
              </a:rPr>
              <a:t>concernant une option ou une question réglementaire</a:t>
            </a:r>
            <a:endParaRPr lang="en-CA" sz="1600" dirty="0">
              <a:solidFill>
                <a:schemeClr val="dk1"/>
              </a:solidFill>
              <a:latin typeface="Century Gothic"/>
            </a:endParaRPr>
          </a:p>
          <a:p>
            <a:pPr marL="0" marR="0" lvl="0" indent="0" algn="l" rtl="0">
              <a:lnSpc>
                <a:spcPct val="100000"/>
              </a:lnSpc>
              <a:spcBef>
                <a:spcPts val="1000"/>
              </a:spcBef>
              <a:spcAft>
                <a:spcPts val="1000"/>
              </a:spcAft>
              <a:buClr>
                <a:schemeClr val="dk1"/>
              </a:buClr>
              <a:buSzPts val="1100"/>
              <a:buFont typeface="Arial"/>
              <a:buNone/>
            </a:pPr>
            <a:endParaRPr sz="1600" b="0" i="0" u="none" strike="noStrike" cap="none" dirty="0">
              <a:solidFill>
                <a:schemeClr val="accent5"/>
              </a:solidFill>
              <a:latin typeface="Century Gothic"/>
              <a:ea typeface="Century Gothic"/>
              <a:cs typeface="Century Gothic"/>
              <a:sym typeface="Century Gothic"/>
            </a:endParaRPr>
          </a:p>
        </p:txBody>
      </p:sp>
      <p:sp>
        <p:nvSpPr>
          <p:cNvPr id="1741" name="Google Shape;1741;p29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Pourquoi expérimenter?</a:t>
            </a:r>
            <a:endParaRPr sz="20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297"/>
          <p:cNvSpPr txBox="1">
            <a:spLocks noGrp="1"/>
          </p:cNvSpPr>
          <p:nvPr>
            <p:ph type="body" idx="1"/>
          </p:nvPr>
        </p:nvSpPr>
        <p:spPr>
          <a:xfrm>
            <a:off x="137350" y="664450"/>
            <a:ext cx="8795700" cy="4264050"/>
          </a:xfrm>
          <a:prstGeom prst="rect">
            <a:avLst/>
          </a:prstGeom>
          <a:noFill/>
          <a:ln>
            <a:noFill/>
          </a:ln>
        </p:spPr>
        <p:txBody>
          <a:bodyPr spcFirstLastPara="1" wrap="square" lIns="91425" tIns="91425" rIns="91425" bIns="91425" anchor="t" anchorCtr="0">
            <a:noAutofit/>
          </a:bodyPr>
          <a:lstStyle/>
          <a:p>
            <a:pPr marL="457200" indent="-342900">
              <a:buClr>
                <a:schemeClr val="dk1"/>
              </a:buClr>
              <a:buSzPts val="1800"/>
              <a:buFont typeface="Century Gothic"/>
              <a:buChar char="●"/>
            </a:pPr>
            <a:r>
              <a:rPr lang="fr-CA" sz="1800" dirty="0">
                <a:solidFill>
                  <a:schemeClr val="dk1"/>
                </a:solidFill>
                <a:latin typeface="Century Gothic"/>
              </a:rPr>
              <a:t>Y a-t-il une </a:t>
            </a:r>
            <a:r>
              <a:rPr lang="fr-CA" sz="1800" b="1" dirty="0">
                <a:solidFill>
                  <a:schemeClr val="accent5"/>
                </a:solidFill>
                <a:latin typeface="Century Gothic"/>
              </a:rPr>
              <a:t>question claire et importante </a:t>
            </a:r>
            <a:r>
              <a:rPr lang="fr-CA" sz="1800" dirty="0">
                <a:solidFill>
                  <a:schemeClr val="dk1"/>
                </a:solidFill>
                <a:latin typeface="Century Gothic"/>
              </a:rPr>
              <a:t>à laquelle il faut répondre?</a:t>
            </a:r>
            <a:endParaRPr lang="en-CA" sz="1800" dirty="0">
              <a:solidFill>
                <a:schemeClr val="dk1"/>
              </a:solidFill>
              <a:latin typeface="Century Gothic"/>
            </a:endParaRPr>
          </a:p>
          <a:p>
            <a:pPr marL="457200" indent="-342900">
              <a:spcBef>
                <a:spcPts val="1000"/>
              </a:spcBef>
              <a:buClr>
                <a:schemeClr val="dk1"/>
              </a:buClr>
              <a:buSzPts val="1800"/>
              <a:buFont typeface="Century Gothic"/>
              <a:buChar char="●"/>
            </a:pPr>
            <a:r>
              <a:rPr lang="fr-CA" sz="1800" dirty="0">
                <a:solidFill>
                  <a:schemeClr val="dk1"/>
                </a:solidFill>
                <a:latin typeface="Century Gothic"/>
              </a:rPr>
              <a:t>Peut-on </a:t>
            </a:r>
            <a:r>
              <a:rPr lang="fr-CA" sz="1800" b="1" dirty="0">
                <a:solidFill>
                  <a:schemeClr val="accent5"/>
                </a:solidFill>
                <a:latin typeface="Century Gothic"/>
              </a:rPr>
              <a:t>concevoir</a:t>
            </a:r>
            <a:r>
              <a:rPr lang="fr-CA" sz="1800" dirty="0">
                <a:solidFill>
                  <a:schemeClr val="dk1"/>
                </a:solidFill>
                <a:latin typeface="Century Gothic"/>
              </a:rPr>
              <a:t> une expérience qui permettrait de fournir des données probantes pour répondre à la question?</a:t>
            </a:r>
            <a:endParaRPr lang="en-CA" sz="1800" dirty="0">
              <a:solidFill>
                <a:schemeClr val="dk1"/>
              </a:solidFill>
              <a:latin typeface="Century Gothic"/>
            </a:endParaRPr>
          </a:p>
          <a:p>
            <a:pPr marL="914400" lvl="1" indent="-342900">
              <a:spcBef>
                <a:spcPts val="1000"/>
              </a:spcBef>
              <a:buClr>
                <a:schemeClr val="dk1"/>
              </a:buClr>
              <a:buSzPts val="1800"/>
              <a:buFont typeface="Century Gothic"/>
              <a:buChar char="○"/>
            </a:pPr>
            <a:r>
              <a:rPr lang="fr-CA" sz="1800" dirty="0">
                <a:solidFill>
                  <a:schemeClr val="dk1"/>
                </a:solidFill>
                <a:latin typeface="Century Gothic"/>
              </a:rPr>
              <a:t>Quels sont les résultats possibles de l’expérience, et comment peut-on les interpréter?</a:t>
            </a:r>
            <a:endParaRPr lang="en-CA" sz="1800" dirty="0">
              <a:solidFill>
                <a:schemeClr val="dk1"/>
              </a:solidFill>
              <a:latin typeface="Century Gothic"/>
            </a:endParaRPr>
          </a:p>
          <a:p>
            <a:pPr marL="457200" lvl="0" indent="-342900">
              <a:spcBef>
                <a:spcPts val="1000"/>
              </a:spcBef>
              <a:buClr>
                <a:schemeClr val="dk1"/>
              </a:buClr>
              <a:buSzPts val="1800"/>
              <a:buFont typeface="Century Gothic"/>
              <a:buChar char="●"/>
            </a:pPr>
            <a:r>
              <a:rPr lang="fr-FR" sz="1800" b="1" dirty="0">
                <a:solidFill>
                  <a:schemeClr val="accent5"/>
                </a:solidFill>
                <a:latin typeface="Century Gothic"/>
                <a:sym typeface="Century Gothic"/>
              </a:rPr>
              <a:t>Quelles sont les solutions de rechange</a:t>
            </a:r>
            <a:r>
              <a:rPr lang="fr-FR" sz="1800" dirty="0">
                <a:solidFill>
                  <a:schemeClr val="dk1"/>
                </a:solidFill>
                <a:latin typeface="Century Gothic"/>
                <a:ea typeface="Century Gothic"/>
                <a:cs typeface="Century Gothic"/>
                <a:sym typeface="Century Gothic"/>
              </a:rPr>
              <a:t> pour les expériences?</a:t>
            </a:r>
            <a:endParaRPr sz="1800" b="0" i="0" u="none" strike="noStrike" cap="none" dirty="0">
              <a:solidFill>
                <a:schemeClr val="dk1"/>
              </a:solidFill>
              <a:latin typeface="Century Gothic"/>
              <a:ea typeface="Century Gothic"/>
              <a:cs typeface="Century Gothic"/>
              <a:sym typeface="Century Gothic"/>
            </a:endParaRPr>
          </a:p>
          <a:p>
            <a:pPr marL="914400" lvl="1" indent="-342900">
              <a:spcBef>
                <a:spcPts val="1000"/>
              </a:spcBef>
              <a:buClr>
                <a:schemeClr val="dk1"/>
              </a:buClr>
              <a:buSzPts val="1800"/>
              <a:buFont typeface="Century Gothic"/>
              <a:buChar char="○"/>
            </a:pPr>
            <a:r>
              <a:rPr lang="fr-CA" sz="1800" dirty="0">
                <a:solidFill>
                  <a:schemeClr val="dk1"/>
                </a:solidFill>
                <a:latin typeface="Century Gothic"/>
              </a:rPr>
              <a:t>Par exemple, expérience ou intuition, ne rien faire ou « approche attentiste », mettre en œuvre et évaluer, consultation publique, recherche au bureau, experts.</a:t>
            </a:r>
            <a:endParaRPr lang="en-CA" sz="1800" dirty="0">
              <a:solidFill>
                <a:schemeClr val="dk1"/>
              </a:solidFill>
              <a:latin typeface="Century Gothic"/>
            </a:endParaRPr>
          </a:p>
          <a:p>
            <a:pPr marL="457200" indent="-342900">
              <a:spcBef>
                <a:spcPts val="1000"/>
              </a:spcBef>
              <a:buClr>
                <a:schemeClr val="dk1"/>
              </a:buClr>
              <a:buSzPts val="1800"/>
              <a:buFont typeface="Century Gothic"/>
              <a:buChar char="●"/>
            </a:pPr>
            <a:r>
              <a:rPr lang="fr-CA" sz="1800" dirty="0">
                <a:solidFill>
                  <a:schemeClr val="dk1"/>
                </a:solidFill>
                <a:latin typeface="Century Gothic"/>
              </a:rPr>
              <a:t>Comment sont les solutions de rechange </a:t>
            </a:r>
            <a:r>
              <a:rPr lang="fr-CA" sz="1800" b="1" dirty="0">
                <a:solidFill>
                  <a:schemeClr val="accent5"/>
                </a:solidFill>
                <a:latin typeface="Century Gothic"/>
              </a:rPr>
              <a:t>comparativement</a:t>
            </a:r>
            <a:r>
              <a:rPr lang="fr-CA" sz="1800" dirty="0">
                <a:solidFill>
                  <a:schemeClr val="dk1"/>
                </a:solidFill>
                <a:latin typeface="Century Gothic"/>
              </a:rPr>
              <a:t>?</a:t>
            </a:r>
            <a:endParaRPr lang="en-CA" sz="1800" dirty="0">
              <a:solidFill>
                <a:schemeClr val="dk1"/>
              </a:solidFill>
              <a:latin typeface="Century Gothic"/>
            </a:endParaRPr>
          </a:p>
          <a:p>
            <a:pPr marL="914400" lvl="1" indent="-342900">
              <a:spcBef>
                <a:spcPts val="1000"/>
              </a:spcBef>
              <a:spcAft>
                <a:spcPts val="1000"/>
              </a:spcAft>
              <a:buClr>
                <a:schemeClr val="dk1"/>
              </a:buClr>
              <a:buSzPts val="1800"/>
              <a:buFont typeface="Century Gothic"/>
              <a:buChar char="○"/>
            </a:pPr>
            <a:r>
              <a:rPr lang="fr-CA" sz="1800" dirty="0">
                <a:solidFill>
                  <a:schemeClr val="dk1"/>
                </a:solidFill>
                <a:latin typeface="Century Gothic"/>
              </a:rPr>
              <a:t>Faisabilité, coût, calendrier, solidité des données probantes, rapidité et respect du calendrier, considérations éthiques et juridiques</a:t>
            </a:r>
            <a:endParaRPr sz="1800" dirty="0">
              <a:solidFill>
                <a:schemeClr val="dk1"/>
              </a:solidFill>
              <a:latin typeface="Century Gothic"/>
              <a:sym typeface="Century Gothic"/>
            </a:endParaRPr>
          </a:p>
        </p:txBody>
      </p:sp>
      <p:sp>
        <p:nvSpPr>
          <p:cNvPr id="1747" name="Google Shape;1747;p297"/>
          <p:cNvSpPr txBox="1">
            <a:spLocks noGrp="1"/>
          </p:cNvSpPr>
          <p:nvPr>
            <p:ph type="title"/>
          </p:nvPr>
        </p:nvSpPr>
        <p:spPr>
          <a:xfrm>
            <a:off x="137350" y="215000"/>
            <a:ext cx="8712300" cy="431700"/>
          </a:xfrm>
          <a:prstGeom prst="rect">
            <a:avLst/>
          </a:prstGeom>
          <a:noFill/>
          <a:ln>
            <a:noFill/>
          </a:ln>
        </p:spPr>
        <p:txBody>
          <a:bodyPr spcFirstLastPara="1" wrap="square" lIns="91425" tIns="91425" rIns="91425" bIns="91425" anchor="ctr" anchorCtr="0">
            <a:noAutofit/>
          </a:bodyPr>
          <a:lstStyle/>
          <a:p>
            <a:pPr>
              <a:buSzPts val="2000"/>
            </a:pPr>
            <a:r>
              <a:rPr lang="fr-CA" sz="2000" b="1" dirty="0">
                <a:solidFill>
                  <a:schemeClr val="dk1"/>
                </a:solidFill>
                <a:latin typeface="Century Gothic"/>
              </a:rPr>
              <a:t>Quand mener des expériences – une liste de contrôle</a:t>
            </a:r>
            <a:br>
              <a:rPr lang="en-CA" dirty="0"/>
            </a:br>
            <a:endParaRPr sz="20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298"/>
          <p:cNvSpPr txBox="1">
            <a:spLocks noGrp="1"/>
          </p:cNvSpPr>
          <p:nvPr>
            <p:ph type="title"/>
          </p:nvPr>
        </p:nvSpPr>
        <p:spPr>
          <a:xfrm>
            <a:off x="793750" y="163549"/>
            <a:ext cx="7509000" cy="1487697"/>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Question 1 du sondage</a:t>
            </a:r>
            <a:endParaRPr sz="20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chemeClr val="dk1"/>
              </a:solidFill>
              <a:latin typeface="Century Gothic"/>
              <a:ea typeface="Century Gothic"/>
              <a:cs typeface="Century Gothic"/>
              <a:sym typeface="Century Gothic"/>
            </a:endParaRPr>
          </a:p>
          <a:p>
            <a:pPr>
              <a:buSzPts val="2000"/>
            </a:pPr>
            <a:r>
              <a:rPr lang="fr-CA" sz="2000" b="1" dirty="0">
                <a:solidFill>
                  <a:schemeClr val="dk1"/>
                </a:solidFill>
                <a:latin typeface="Century Gothic"/>
              </a:rPr>
              <a:t>Quels sont les obstacles qui empêchent les organismes de réglementation du Canada de mener des expériences?</a:t>
            </a:r>
            <a:br>
              <a:rPr lang="en-CA" dirty="0"/>
            </a:br>
            <a:endParaRPr sz="2000" b="1" i="0" u="none" strike="noStrike" cap="none" dirty="0">
              <a:solidFill>
                <a:schemeClr val="dk1"/>
              </a:solidFill>
              <a:latin typeface="Century Gothic"/>
              <a:ea typeface="Century Gothic"/>
              <a:cs typeface="Century Gothic"/>
              <a:sym typeface="Century Gothic"/>
            </a:endParaRPr>
          </a:p>
        </p:txBody>
      </p:sp>
      <p:sp>
        <p:nvSpPr>
          <p:cNvPr id="1753" name="Google Shape;1753;p298"/>
          <p:cNvSpPr txBox="1"/>
          <p:nvPr/>
        </p:nvSpPr>
        <p:spPr>
          <a:xfrm>
            <a:off x="807325" y="1578349"/>
            <a:ext cx="7863900" cy="2807219"/>
          </a:xfrm>
          <a:prstGeom prst="rect">
            <a:avLst/>
          </a:prstGeom>
          <a:noFill/>
          <a:ln>
            <a:noFill/>
          </a:ln>
        </p:spPr>
        <p:txBody>
          <a:bodyPr spcFirstLastPara="1" wrap="square" lIns="91425" tIns="91425" rIns="91425" bIns="91425" anchor="t" anchorCtr="0">
            <a:noAutofit/>
          </a:bodyPr>
          <a:lstStyle/>
          <a:p>
            <a:pPr>
              <a:buSzPts val="1600"/>
            </a:pPr>
            <a:r>
              <a:rPr lang="fr-CA" sz="1600" dirty="0">
                <a:solidFill>
                  <a:schemeClr val="dk1"/>
                </a:solidFill>
                <a:latin typeface="Century Gothic"/>
              </a:rPr>
              <a:t>(Cocher une ou plusieurs réponses, selon le cas.)</a:t>
            </a:r>
          </a:p>
          <a:p>
            <a:pPr>
              <a:buSzPts val="1600"/>
            </a:pP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On ignore quand mener des expériences.</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On ignore comment mener des expériences.</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Il est difficile d’élaborer des mesures utiles.</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 Appui » – aucune culture d’expérimentation. </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Les expériences sont considérées comme étant à risque élevé.</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Ressources nécessaires – temps, argent, personnes.</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Appui externe obligatoire – autres organismes de réglementation ou autres secteurs du gouvernement, de l’industrie, du public.</a:t>
            </a:r>
            <a:endParaRPr lang="en-CA" sz="1600" dirty="0">
              <a:solidFill>
                <a:schemeClr val="dk1"/>
              </a:solidFill>
              <a:latin typeface="Century Gothic"/>
            </a:endParaRPr>
          </a:p>
          <a:p>
            <a:pPr marL="461963" lvl="0" indent="-346075">
              <a:buFont typeface="Wingdings" panose="05000000000000000000" pitchFamily="2" charset="2"/>
              <a:buChar char="q"/>
            </a:pPr>
            <a:r>
              <a:rPr lang="fr-CA" sz="1600" dirty="0">
                <a:solidFill>
                  <a:schemeClr val="dk1"/>
                </a:solidFill>
                <a:latin typeface="Century Gothic"/>
              </a:rPr>
              <a:t>Préoccupations éthiques.</a:t>
            </a:r>
            <a:endParaRPr lang="en-CA" sz="1600" dirty="0">
              <a:solidFill>
                <a:schemeClr val="dk1"/>
              </a:solidFill>
              <a:latin typeface="Century Gothic"/>
            </a:endParaRPr>
          </a:p>
        </p:txBody>
      </p:sp>
      <p:pic>
        <p:nvPicPr>
          <p:cNvPr id="1754" name="Google Shape;1754;p298"/>
          <p:cNvPicPr preferRelativeResize="0"/>
          <p:nvPr/>
        </p:nvPicPr>
        <p:blipFill rotWithShape="1">
          <a:blip r:embed="rId3">
            <a:alphaModFix/>
          </a:blip>
          <a:srcRect b="13621"/>
          <a:stretch/>
        </p:blipFill>
        <p:spPr>
          <a:xfrm>
            <a:off x="171600" y="142200"/>
            <a:ext cx="591476" cy="510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280"/>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lvl="0">
              <a:lnSpc>
                <a:spcPct val="115000"/>
              </a:lnSpc>
              <a:buSzPts val="1600"/>
            </a:pPr>
            <a:r>
              <a:rPr lang="fr-CA" sz="1600" dirty="0">
                <a:latin typeface="Century Gothic"/>
              </a:rPr>
              <a:t>D’ici la fin de ce webinaire, les participants sauront davantage sur l’approche du Centre pour l’innovation en matière de réglementation (CIR) et Nesta en matière d’innovation et d’expérimentation réglementaire, sur la façon de concevoir une expérience réglementaire et sur la façon de présenter une demande au Fonds de dépenses d’expérimentation réglementaire</a:t>
            </a:r>
            <a:r>
              <a:rPr lang="en-GB" sz="1600" dirty="0">
                <a:latin typeface="Century Gothic"/>
                <a:sym typeface="Century Gothic"/>
              </a:rPr>
              <a:t>. </a:t>
            </a:r>
            <a:endParaRPr sz="1600" dirty="0">
              <a:latin typeface="Century Gothic"/>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a:lnSpc>
                <a:spcPct val="115000"/>
              </a:lnSpc>
            </a:pPr>
            <a:r>
              <a:rPr lang="fr-CA" sz="1600" dirty="0">
                <a:latin typeface="Century Gothic"/>
              </a:rPr>
              <a:t>Plus précisément, le webinaire abordera :</a:t>
            </a:r>
            <a:endParaRPr lang="fr-CA" sz="1600" dirty="0">
              <a:latin typeface="Century Gothic"/>
              <a:sym typeface="Century Gothic"/>
            </a:endParaRPr>
          </a:p>
          <a:p>
            <a:pPr marL="457200" indent="-330200">
              <a:lnSpc>
                <a:spcPct val="115000"/>
              </a:lnSpc>
              <a:buSzPts val="1600"/>
              <a:buFont typeface="Century Gothic"/>
              <a:buChar char="●"/>
            </a:pPr>
            <a:r>
              <a:rPr lang="fr-CA" sz="1600" dirty="0">
                <a:latin typeface="Century Gothic"/>
              </a:rPr>
              <a:t>Une introduction au CIR et Nesta</a:t>
            </a:r>
            <a:endParaRPr lang="en-CA" sz="1600" dirty="0">
              <a:latin typeface="Century Gothic"/>
            </a:endParaRPr>
          </a:p>
          <a:p>
            <a:pPr marL="457200" indent="-330200">
              <a:lnSpc>
                <a:spcPct val="115000"/>
              </a:lnSpc>
              <a:buSzPts val="1600"/>
              <a:buFont typeface="Century Gothic"/>
              <a:buChar char="●"/>
            </a:pPr>
            <a:r>
              <a:rPr lang="fr-CA" sz="1600" dirty="0">
                <a:latin typeface="Century Gothic"/>
              </a:rPr>
              <a:t>Le rôle du CIR dans la promotion de l’expérimentation réglementaire</a:t>
            </a:r>
            <a:endParaRPr lang="en-CA" sz="1600" dirty="0">
              <a:latin typeface="Century Gothic"/>
            </a:endParaRPr>
          </a:p>
          <a:p>
            <a:pPr marL="457200" indent="-330200">
              <a:lnSpc>
                <a:spcPct val="115000"/>
              </a:lnSpc>
              <a:buSzPts val="1600"/>
              <a:buFont typeface="Century Gothic"/>
              <a:buChar char="●"/>
            </a:pPr>
            <a:r>
              <a:rPr lang="en-GB" sz="1600" b="1" i="0" u="none" strike="noStrike" cap="none" dirty="0">
                <a:solidFill>
                  <a:srgbClr val="000000"/>
                </a:solidFill>
                <a:latin typeface="Century Gothic"/>
                <a:ea typeface="Century Gothic"/>
                <a:cs typeface="Century Gothic"/>
                <a:sym typeface="Century Gothic"/>
              </a:rPr>
              <a:t>The context </a:t>
            </a:r>
            <a:r>
              <a:rPr lang="en-GB" sz="1600" b="0" i="0" u="none" strike="noStrike" cap="none" dirty="0">
                <a:solidFill>
                  <a:srgbClr val="000000"/>
                </a:solidFill>
                <a:latin typeface="Century Gothic"/>
                <a:ea typeface="Century Gothic"/>
                <a:cs typeface="Century Gothic"/>
                <a:sym typeface="Century Gothic"/>
              </a:rPr>
              <a:t>- </a:t>
            </a:r>
            <a:r>
              <a:rPr lang="fr-CA" sz="1600" b="1" dirty="0">
                <a:latin typeface="Century Gothic"/>
              </a:rPr>
              <a:t>Le contexte </a:t>
            </a:r>
            <a:r>
              <a:rPr lang="fr-CA" sz="1600" dirty="0">
                <a:latin typeface="Century Gothic"/>
              </a:rPr>
              <a:t>– pourquoi les organismes de réglementation doivent-ils réfléchir à l’utilisation de l’expérimentation?</a:t>
            </a:r>
            <a:endParaRPr lang="en-CA" sz="1600" dirty="0">
              <a:latin typeface="Century Gothic"/>
            </a:endParaRPr>
          </a:p>
          <a:p>
            <a:pPr marL="457200" indent="-330200">
              <a:lnSpc>
                <a:spcPct val="115000"/>
              </a:lnSpc>
              <a:buSzPts val="1600"/>
              <a:buFont typeface="Century Gothic"/>
              <a:buChar char="●"/>
            </a:pPr>
            <a:r>
              <a:rPr lang="fr-CA" sz="1600" dirty="0">
                <a:latin typeface="Century Gothic"/>
              </a:rPr>
              <a:t>Des</a:t>
            </a:r>
            <a:r>
              <a:rPr lang="fr-CA" sz="1600" b="1" dirty="0">
                <a:latin typeface="Century Gothic"/>
              </a:rPr>
              <a:t> exemples d’expériences réglementaires </a:t>
            </a:r>
            <a:r>
              <a:rPr lang="fr-CA" sz="1600" dirty="0">
                <a:latin typeface="Century Gothic"/>
              </a:rPr>
              <a:t>et les principaux éléments de la conception d’</a:t>
            </a:r>
            <a:r>
              <a:rPr lang="fr-CA" sz="1600" b="1" dirty="0">
                <a:latin typeface="Century Gothic"/>
              </a:rPr>
              <a:t>une expérience réglementaire utile</a:t>
            </a:r>
            <a:endParaRPr lang="en-CA" sz="1600" b="1" dirty="0">
              <a:latin typeface="Century Gothic"/>
            </a:endParaRPr>
          </a:p>
          <a:p>
            <a:pPr marL="457200" marR="0" lvl="0" indent="-330200" algn="l" rtl="0">
              <a:lnSpc>
                <a:spcPct val="115000"/>
              </a:lnSpc>
              <a:spcBef>
                <a:spcPts val="0"/>
              </a:spcBef>
              <a:spcAft>
                <a:spcPts val="0"/>
              </a:spcAft>
              <a:buClr>
                <a:srgbClr val="000000"/>
              </a:buClr>
              <a:buSzPts val="1600"/>
              <a:buFont typeface="Century Gothic"/>
              <a:buChar char="●"/>
            </a:pPr>
            <a:endParaRPr sz="1600" b="1" dirty="0">
              <a:highlight>
                <a:srgbClr val="FFFF00"/>
              </a:highlight>
              <a:latin typeface="Century Gothic"/>
              <a:sym typeface="Century Gothic"/>
            </a:endParaRPr>
          </a:p>
        </p:txBody>
      </p:sp>
      <p:sp>
        <p:nvSpPr>
          <p:cNvPr id="1549" name="Google Shape;1549;p280"/>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ea typeface="Century Gothic"/>
                <a:cs typeface="Century Gothic"/>
                <a:sym typeface="Century Gothic"/>
              </a:rPr>
              <a:t>Objectifs de ce webinaire</a:t>
            </a:r>
            <a:endParaRPr sz="20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99"/>
          <p:cNvSpPr txBox="1">
            <a:spLocks noGrp="1"/>
          </p:cNvSpPr>
          <p:nvPr>
            <p:ph type="body" idx="1"/>
          </p:nvPr>
        </p:nvSpPr>
        <p:spPr>
          <a:xfrm>
            <a:off x="616275" y="772357"/>
            <a:ext cx="8265600" cy="4460768"/>
          </a:xfrm>
          <a:prstGeom prst="rect">
            <a:avLst/>
          </a:prstGeom>
          <a:noFill/>
          <a:ln>
            <a:noFill/>
          </a:ln>
        </p:spPr>
        <p:txBody>
          <a:bodyPr spcFirstLastPara="1" wrap="square" lIns="91425" tIns="91425" rIns="91425" bIns="91425" anchor="t" anchorCtr="0">
            <a:noAutofit/>
          </a:bodyPr>
          <a:lstStyle/>
          <a:p>
            <a:pPr marL="457200">
              <a:lnSpc>
                <a:spcPct val="115000"/>
              </a:lnSpc>
              <a:buClr>
                <a:schemeClr val="dk1"/>
              </a:buClr>
              <a:buSzPts val="1600"/>
            </a:pPr>
            <a:r>
              <a:rPr lang="fr-CA" sz="1600" b="1" dirty="0">
                <a:solidFill>
                  <a:schemeClr val="accent5"/>
                </a:solidFill>
                <a:latin typeface="Century Gothic"/>
              </a:rPr>
              <a:t>Un « objet » réglementé, par exemple, de nouveaux produits, services, modèles opérationnels</a:t>
            </a:r>
            <a:endParaRPr sz="1600" b="1" dirty="0">
              <a:solidFill>
                <a:schemeClr val="accent5"/>
              </a:solidFill>
              <a:latin typeface="Century Gothic"/>
              <a:ea typeface="Century Gothic"/>
              <a:cs typeface="Century Gothic"/>
              <a:sym typeface="Century Gothic"/>
            </a:endParaRPr>
          </a:p>
          <a:p>
            <a:pPr marL="914400" lvl="1" indent="-346075">
              <a:buFont typeface="Courier New" panose="02070309020205020404" pitchFamily="49" charset="0"/>
              <a:buChar char="o"/>
            </a:pPr>
            <a:r>
              <a:rPr lang="fr-CA" sz="1600" dirty="0">
                <a:solidFill>
                  <a:schemeClr val="dk1"/>
                </a:solidFill>
                <a:latin typeface="Century Gothic"/>
              </a:rPr>
              <a:t>Évaluer les répercussions des innovations si elles étaient utilisées dans le monde réel.</a:t>
            </a:r>
            <a:endParaRPr lang="en-CA" sz="1600" dirty="0">
              <a:solidFill>
                <a:schemeClr val="dk1"/>
              </a:solidFill>
              <a:latin typeface="Century Gothic"/>
            </a:endParaRPr>
          </a:p>
          <a:p>
            <a:pPr marL="914400" lvl="1" indent="-346075">
              <a:buFont typeface="Courier New" panose="02070309020205020404" pitchFamily="49" charset="0"/>
              <a:buChar char="o"/>
            </a:pPr>
            <a:r>
              <a:rPr lang="fr-CA" sz="1600" dirty="0">
                <a:solidFill>
                  <a:schemeClr val="dk1"/>
                </a:solidFill>
                <a:latin typeface="Century Gothic"/>
              </a:rPr>
              <a:t>Évaluer l’efficacité de la réglementation actuelle pour les innovations.</a:t>
            </a:r>
            <a:endParaRPr lang="en-CA" sz="1600" dirty="0">
              <a:solidFill>
                <a:schemeClr val="dk1"/>
              </a:solidFill>
              <a:latin typeface="Century Gothic"/>
            </a:endParaRPr>
          </a:p>
          <a:p>
            <a:pPr marL="457200">
              <a:lnSpc>
                <a:spcPct val="115000"/>
              </a:lnSpc>
              <a:buClr>
                <a:schemeClr val="dk1"/>
              </a:buClr>
              <a:buSzPts val="1600"/>
            </a:pPr>
            <a:r>
              <a:rPr lang="fr-CA" sz="1600" b="1" dirty="0">
                <a:solidFill>
                  <a:schemeClr val="accent5"/>
                </a:solidFill>
                <a:latin typeface="Century Gothic"/>
              </a:rPr>
              <a:t>Un règlement ou une loi</a:t>
            </a:r>
            <a:endParaRPr sz="1600" b="1" dirty="0">
              <a:solidFill>
                <a:schemeClr val="accent5"/>
              </a:solidFill>
              <a:latin typeface="Century Gothic"/>
              <a:ea typeface="Century Gothic"/>
              <a:cs typeface="Century Gothic"/>
              <a:sym typeface="Century Gothic"/>
            </a:endParaRPr>
          </a:p>
          <a:p>
            <a:pPr marL="914400" lvl="1" indent="-330200">
              <a:lnSpc>
                <a:spcPct val="115000"/>
              </a:lnSpc>
              <a:buClr>
                <a:schemeClr val="dk1"/>
              </a:buClr>
              <a:buSzPts val="1600"/>
              <a:buFont typeface="Century Gothic"/>
              <a:buChar char="○"/>
            </a:pPr>
            <a:r>
              <a:rPr lang="fr-CA" sz="1600" dirty="0">
                <a:solidFill>
                  <a:schemeClr val="dk1"/>
                </a:solidFill>
                <a:latin typeface="Century Gothic"/>
              </a:rPr>
              <a:t>Mettre un nouveau règlement à l’essai dans des circonstances contrôlées, par exemple, un bac à sable dans un endroit précis ou avec un groupe précis d’entités réglementées</a:t>
            </a:r>
            <a:endParaRPr sz="1600" dirty="0">
              <a:solidFill>
                <a:schemeClr val="dk1"/>
              </a:solidFill>
              <a:latin typeface="Century Gothic"/>
              <a:sym typeface="Century Gothic"/>
            </a:endParaRPr>
          </a:p>
          <a:p>
            <a:pPr indent="457200">
              <a:lnSpc>
                <a:spcPct val="115000"/>
              </a:lnSpc>
              <a:buSzPts val="1600"/>
            </a:pPr>
            <a:r>
              <a:rPr lang="fr-CA" sz="1600" b="1" dirty="0">
                <a:solidFill>
                  <a:schemeClr val="accent5"/>
                </a:solidFill>
                <a:latin typeface="Century Gothic"/>
              </a:rPr>
              <a:t>Un processus réglementaire</a:t>
            </a:r>
            <a:endParaRPr sz="1600" b="1" i="0" u="none" strike="noStrike" cap="none" dirty="0">
              <a:solidFill>
                <a:schemeClr val="accent5"/>
              </a:solidFill>
              <a:latin typeface="Century Gothic"/>
              <a:ea typeface="Century Gothic"/>
              <a:cs typeface="Century Gothic"/>
              <a:sym typeface="Century Gothic"/>
            </a:endParaRPr>
          </a:p>
          <a:p>
            <a:pPr marL="914400" lvl="1" indent="-346075">
              <a:buFont typeface="Courier New" panose="02070309020205020404" pitchFamily="49" charset="0"/>
              <a:buChar char="o"/>
            </a:pPr>
            <a:r>
              <a:rPr lang="fr-CA" sz="1600" dirty="0">
                <a:solidFill>
                  <a:schemeClr val="dk1"/>
                </a:solidFill>
                <a:latin typeface="Century Gothic"/>
              </a:rPr>
              <a:t>Mettre les différentes façons de donner des conseils réglementaires à l’essai.</a:t>
            </a:r>
            <a:endParaRPr lang="en-CA" sz="1600" dirty="0">
              <a:solidFill>
                <a:schemeClr val="dk1"/>
              </a:solidFill>
              <a:latin typeface="Century Gothic"/>
            </a:endParaRPr>
          </a:p>
          <a:p>
            <a:pPr marL="914400" lvl="1" indent="-346075">
              <a:buFont typeface="Courier New" panose="02070309020205020404" pitchFamily="49" charset="0"/>
              <a:buChar char="o"/>
            </a:pPr>
            <a:r>
              <a:rPr lang="fr-CA" sz="1600" dirty="0">
                <a:solidFill>
                  <a:schemeClr val="dk1"/>
                </a:solidFill>
                <a:latin typeface="Century Gothic"/>
              </a:rPr>
              <a:t>Mettre une nouvelle approche en matière de conformité ou d’octroi de licences à l’essai.</a:t>
            </a:r>
            <a:endParaRPr lang="en-CA" sz="1600" dirty="0">
              <a:solidFill>
                <a:schemeClr val="dk1"/>
              </a:solidFill>
              <a:latin typeface="Century Gothic"/>
            </a:endParaRPr>
          </a:p>
          <a:p>
            <a:pPr marL="914400" lvl="1" indent="-346075">
              <a:buFont typeface="Courier New" panose="02070309020205020404" pitchFamily="49" charset="0"/>
              <a:buChar char="o"/>
            </a:pPr>
            <a:r>
              <a:rPr lang="fr-CA" sz="1600" dirty="0">
                <a:solidFill>
                  <a:schemeClr val="dk1"/>
                </a:solidFill>
                <a:latin typeface="Century Gothic"/>
              </a:rPr>
              <a:t>Mettre de nouvelles façons de travailler à l’essai, par exemple, </a:t>
            </a:r>
            <a:r>
              <a:rPr lang="fr-CA" sz="1600" dirty="0" err="1">
                <a:solidFill>
                  <a:schemeClr val="dk1"/>
                </a:solidFill>
                <a:latin typeface="Century Gothic"/>
              </a:rPr>
              <a:t>co-conception</a:t>
            </a:r>
            <a:r>
              <a:rPr lang="fr-CA" sz="1600" dirty="0">
                <a:solidFill>
                  <a:schemeClr val="dk1"/>
                </a:solidFill>
                <a:latin typeface="Century Gothic"/>
              </a:rPr>
              <a:t>, participation du public.</a:t>
            </a:r>
            <a:endParaRPr lang="en-CA" sz="1600" dirty="0">
              <a:solidFill>
                <a:schemeClr val="dk1"/>
              </a:solidFill>
              <a:latin typeface="Century Gothic"/>
            </a:endParaRPr>
          </a:p>
          <a:p>
            <a:pPr marL="0" marR="0" lvl="0" indent="0" algn="l" rtl="0">
              <a:lnSpc>
                <a:spcPct val="115000"/>
              </a:lnSpc>
              <a:spcBef>
                <a:spcPts val="0"/>
              </a:spcBef>
              <a:spcAft>
                <a:spcPts val="0"/>
              </a:spcAft>
              <a:buNone/>
            </a:pPr>
            <a:endParaRPr sz="1600" dirty="0">
              <a:latin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60" name="Google Shape;1760;p299"/>
          <p:cNvSpPr txBox="1">
            <a:spLocks noGrp="1"/>
          </p:cNvSpPr>
          <p:nvPr>
            <p:ph type="title"/>
          </p:nvPr>
        </p:nvSpPr>
        <p:spPr>
          <a:xfrm>
            <a:off x="107949" y="87325"/>
            <a:ext cx="8902885" cy="6138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Exemples du type d’expériences que les organismes de réglementation pourraient mener</a:t>
            </a:r>
            <a:endParaRPr sz="2000" b="1" dirty="0">
              <a:solidFill>
                <a:schemeClr val="dk1"/>
              </a:solidFill>
              <a:latin typeface="Century Gothic"/>
              <a:sym typeface="Century Gothic"/>
            </a:endParaRPr>
          </a:p>
        </p:txBody>
      </p:sp>
      <p:pic>
        <p:nvPicPr>
          <p:cNvPr id="1761" name="Google Shape;1761;p299"/>
          <p:cNvPicPr preferRelativeResize="0"/>
          <p:nvPr/>
        </p:nvPicPr>
        <p:blipFill rotWithShape="1">
          <a:blip r:embed="rId3">
            <a:alphaModFix/>
          </a:blip>
          <a:srcRect b="11970"/>
          <a:stretch/>
        </p:blipFill>
        <p:spPr>
          <a:xfrm>
            <a:off x="366125" y="921500"/>
            <a:ext cx="660025" cy="581012"/>
          </a:xfrm>
          <a:prstGeom prst="rect">
            <a:avLst/>
          </a:prstGeom>
          <a:noFill/>
          <a:ln>
            <a:noFill/>
          </a:ln>
        </p:spPr>
      </p:pic>
      <p:pic>
        <p:nvPicPr>
          <p:cNvPr id="1762" name="Google Shape;1762;p299"/>
          <p:cNvPicPr preferRelativeResize="0"/>
          <p:nvPr/>
        </p:nvPicPr>
        <p:blipFill rotWithShape="1">
          <a:blip r:embed="rId4">
            <a:alphaModFix/>
          </a:blip>
          <a:srcRect b="11807"/>
          <a:stretch/>
        </p:blipFill>
        <p:spPr>
          <a:xfrm>
            <a:off x="341974" y="3641000"/>
            <a:ext cx="658775" cy="581000"/>
          </a:xfrm>
          <a:prstGeom prst="rect">
            <a:avLst/>
          </a:prstGeom>
          <a:noFill/>
          <a:ln>
            <a:noFill/>
          </a:ln>
        </p:spPr>
      </p:pic>
      <p:pic>
        <p:nvPicPr>
          <p:cNvPr id="1763" name="Google Shape;1763;p299"/>
          <p:cNvPicPr preferRelativeResize="0"/>
          <p:nvPr/>
        </p:nvPicPr>
        <p:blipFill rotWithShape="1">
          <a:blip r:embed="rId5">
            <a:alphaModFix/>
          </a:blip>
          <a:srcRect b="13933"/>
          <a:stretch/>
        </p:blipFill>
        <p:spPr>
          <a:xfrm>
            <a:off x="227600" y="2155100"/>
            <a:ext cx="887525" cy="763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300"/>
          <p:cNvSpPr txBox="1"/>
          <p:nvPr/>
        </p:nvSpPr>
        <p:spPr>
          <a:xfrm>
            <a:off x="215849" y="570249"/>
            <a:ext cx="8845763" cy="3166119"/>
          </a:xfrm>
          <a:prstGeom prst="rect">
            <a:avLst/>
          </a:prstGeom>
          <a:noFill/>
          <a:ln>
            <a:noFill/>
          </a:ln>
        </p:spPr>
        <p:txBody>
          <a:bodyPr spcFirstLastPara="1" wrap="square" lIns="91425" tIns="91425" rIns="91425" bIns="91425" anchor="t" anchorCtr="0">
            <a:noAutofit/>
          </a:bodyPr>
          <a:lstStyle/>
          <a:p>
            <a:pPr marL="457200" indent="-323850">
              <a:buClr>
                <a:schemeClr val="dk1"/>
              </a:buClr>
              <a:buSzPts val="1500"/>
              <a:buFont typeface="Century Gothic"/>
              <a:buChar char="●"/>
            </a:pPr>
            <a:r>
              <a:rPr lang="fr-CA" b="1" dirty="0">
                <a:solidFill>
                  <a:schemeClr val="dk1"/>
                </a:solidFill>
                <a:latin typeface="Century Gothic"/>
              </a:rPr>
              <a:t>Le terme « bac à sable » est utilisé pour couvrir un éventail d’initiatives différentes</a:t>
            </a:r>
            <a:endParaRPr b="0" i="0" u="none" strike="noStrike" cap="none" dirty="0">
              <a:solidFill>
                <a:schemeClr val="dk1"/>
              </a:solidFill>
              <a:latin typeface="Century Gothic"/>
              <a:ea typeface="Century Gothic"/>
              <a:cs typeface="Century Gothic"/>
              <a:sym typeface="Century Gothic"/>
            </a:endParaRPr>
          </a:p>
          <a:p>
            <a:pPr marL="914400" lvl="1" indent="-323850">
              <a:buClr>
                <a:schemeClr val="dk1"/>
              </a:buClr>
              <a:buSzPts val="1500"/>
              <a:buFont typeface="Century Gothic"/>
              <a:buChar char="○"/>
            </a:pPr>
            <a:r>
              <a:rPr lang="fr-CA" dirty="0">
                <a:solidFill>
                  <a:schemeClr val="dk1"/>
                </a:solidFill>
                <a:latin typeface="Century Gothic"/>
              </a:rPr>
              <a:t>Autres termes – « bancs d’essai », « laboratoires vivants », « espaces d’innovation »</a:t>
            </a:r>
            <a:endParaRPr b="0" i="0" u="none" strike="noStrike" cap="none" dirty="0">
              <a:solidFill>
                <a:schemeClr val="dk1"/>
              </a:solidFill>
              <a:latin typeface="Century Gothic"/>
              <a:ea typeface="Century Gothic"/>
              <a:cs typeface="Century Gothic"/>
              <a:sym typeface="Century Gothic"/>
            </a:endParaRPr>
          </a:p>
          <a:p>
            <a:pPr marL="457200" lvl="0" indent="-323850">
              <a:buClr>
                <a:schemeClr val="dk1"/>
              </a:buClr>
              <a:buSzPts val="1500"/>
              <a:buFont typeface="Century Gothic"/>
              <a:buChar char="●"/>
            </a:pPr>
            <a:r>
              <a:rPr lang="fr-CA" dirty="0">
                <a:solidFill>
                  <a:schemeClr val="dk1"/>
                </a:solidFill>
                <a:latin typeface="Century Gothic"/>
              </a:rPr>
              <a:t>Habituellement, les </a:t>
            </a:r>
            <a:r>
              <a:rPr lang="fr-CA" b="1" dirty="0">
                <a:solidFill>
                  <a:schemeClr val="dk1"/>
                </a:solidFill>
                <a:latin typeface="Century Gothic"/>
              </a:rPr>
              <a:t>bacs à sable sont des environnements de mise à l’essai </a:t>
            </a:r>
            <a:r>
              <a:rPr lang="fr-CA" dirty="0">
                <a:solidFill>
                  <a:schemeClr val="dk1"/>
                </a:solidFill>
                <a:latin typeface="Century Gothic"/>
              </a:rPr>
              <a:t>pour des produits ou des services novateurs, qui simulent un environnement « réel », tout en contrôlant soigneusement les risques</a:t>
            </a:r>
          </a:p>
          <a:p>
            <a:pPr marL="457200" indent="-323850">
              <a:buClr>
                <a:schemeClr val="dk1"/>
              </a:buClr>
              <a:buSzPts val="1500"/>
              <a:buFont typeface="Century Gothic"/>
              <a:buChar char="●"/>
            </a:pPr>
            <a:r>
              <a:rPr lang="fr-CA" dirty="0">
                <a:solidFill>
                  <a:schemeClr val="dk1"/>
                </a:solidFill>
                <a:latin typeface="Century Gothic"/>
              </a:rPr>
              <a:t>Bien que les bacs à sable puissent fournir une plateforme pour l’expérimentation réglementaire, </a:t>
            </a:r>
            <a:r>
              <a:rPr lang="fr-CA" b="1" dirty="0">
                <a:solidFill>
                  <a:schemeClr val="dk1"/>
                </a:solidFill>
                <a:latin typeface="Century Gothic"/>
              </a:rPr>
              <a:t>la plupart des bacs à sable, en pratique, ne sont pas utilisés pour mener des expériences.</a:t>
            </a:r>
            <a:endParaRPr lang="en-CA" b="1" dirty="0">
              <a:solidFill>
                <a:schemeClr val="dk1"/>
              </a:solidFill>
              <a:latin typeface="Century Gothic"/>
            </a:endParaRPr>
          </a:p>
          <a:p>
            <a:pPr marL="684213" lvl="2" indent="-222250">
              <a:buFont typeface="Courier New" panose="02070309020205020404" pitchFamily="49" charset="0"/>
              <a:buChar char="o"/>
            </a:pPr>
            <a:r>
              <a:rPr lang="fr-CA" dirty="0">
                <a:solidFill>
                  <a:schemeClr val="dk1"/>
                </a:solidFill>
                <a:latin typeface="Century Gothic"/>
              </a:rPr>
              <a:t>Souvent, l’approbation réglementaire est partielle ou limitée dans le temps et assujettie à l’observation.</a:t>
            </a:r>
            <a:endParaRPr lang="en-CA" dirty="0">
              <a:solidFill>
                <a:schemeClr val="dk1"/>
              </a:solidFill>
              <a:latin typeface="Century Gothic"/>
            </a:endParaRPr>
          </a:p>
          <a:p>
            <a:pPr marL="684213" lvl="2" indent="-222250">
              <a:buFont typeface="Courier New" panose="02070309020205020404" pitchFamily="49" charset="0"/>
              <a:buChar char="o"/>
            </a:pPr>
            <a:r>
              <a:rPr lang="fr-CA" dirty="0">
                <a:solidFill>
                  <a:schemeClr val="dk1"/>
                </a:solidFill>
                <a:latin typeface="Century Gothic"/>
              </a:rPr>
              <a:t>Pour être considérés comme une expérience, les bacs à sable doivent être rigoureusement conçus et mettre l’accent sur l’apprentissage et les situations contraires aux faits.</a:t>
            </a:r>
            <a:endParaRPr lang="en-CA" dirty="0">
              <a:solidFill>
                <a:schemeClr val="dk1"/>
              </a:solidFill>
              <a:latin typeface="Century Gothic"/>
            </a:endParaRPr>
          </a:p>
          <a:p>
            <a:pPr>
              <a:buSzPts val="1500"/>
            </a:pPr>
            <a:endParaRPr lang="en-GB" sz="1500" dirty="0">
              <a:solidFill>
                <a:schemeClr val="dk1"/>
              </a:solidFill>
              <a:latin typeface="Century Gothic"/>
              <a:sym typeface="Century Gothic"/>
            </a:endParaRPr>
          </a:p>
          <a:p>
            <a:pPr>
              <a:buSzPts val="1500"/>
            </a:pPr>
            <a:r>
              <a:rPr lang="fr-CA" dirty="0">
                <a:solidFill>
                  <a:schemeClr val="dk1"/>
                </a:solidFill>
                <a:latin typeface="Century Gothic"/>
              </a:rPr>
              <a:t>Lorsqu’on parle de </a:t>
            </a:r>
            <a:r>
              <a:rPr lang="fr-CA" b="1" dirty="0">
                <a:solidFill>
                  <a:schemeClr val="dk1"/>
                </a:solidFill>
                <a:latin typeface="Century Gothic"/>
              </a:rPr>
              <a:t>bacs à sable réglementaires aux fins d’expérimentation</a:t>
            </a:r>
            <a:r>
              <a:rPr lang="fr-CA" dirty="0"/>
              <a:t>, </a:t>
            </a:r>
            <a:r>
              <a:rPr lang="fr-CA" dirty="0">
                <a:solidFill>
                  <a:schemeClr val="dk1"/>
                </a:solidFill>
                <a:latin typeface="Century Gothic"/>
              </a:rPr>
              <a:t>on veut dire… </a:t>
            </a:r>
            <a:r>
              <a:rPr lang="en-GB" b="0" i="0" u="none" strike="noStrike" cap="none" dirty="0">
                <a:solidFill>
                  <a:schemeClr val="dk1"/>
                </a:solidFill>
                <a:latin typeface="Century Gothic"/>
                <a:ea typeface="Century Gothic"/>
                <a:cs typeface="Century Gothic"/>
                <a:sym typeface="Century Gothic"/>
              </a:rPr>
              <a:t> </a:t>
            </a:r>
            <a:endParaRPr b="0" i="0" u="none" strike="noStrike" cap="none" dirty="0">
              <a:solidFill>
                <a:schemeClr val="dk1"/>
              </a:solidFill>
              <a:latin typeface="Century Gothic"/>
              <a:ea typeface="Century Gothic"/>
              <a:cs typeface="Century Gothic"/>
              <a:sym typeface="Century Gothic"/>
            </a:endParaRPr>
          </a:p>
        </p:txBody>
      </p:sp>
      <p:sp>
        <p:nvSpPr>
          <p:cNvPr id="1769" name="Google Shape;1769;p30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Est-ce que les bacs à sable sont des expériences?</a:t>
            </a:r>
            <a:endParaRPr sz="2000" b="1" dirty="0">
              <a:solidFill>
                <a:schemeClr val="dk1"/>
              </a:solidFill>
              <a:latin typeface="Century Gothic"/>
              <a:sym typeface="Century Gothic"/>
            </a:endParaRPr>
          </a:p>
        </p:txBody>
      </p:sp>
      <p:sp>
        <p:nvSpPr>
          <p:cNvPr id="1770" name="Google Shape;1770;p300"/>
          <p:cNvSpPr txBox="1">
            <a:spLocks noGrp="1"/>
          </p:cNvSpPr>
          <p:nvPr>
            <p:ph type="body" idx="1"/>
          </p:nvPr>
        </p:nvSpPr>
        <p:spPr>
          <a:xfrm>
            <a:off x="317213" y="3736368"/>
            <a:ext cx="8744400" cy="9519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r>
              <a:rPr lang="fr-CA" dirty="0">
                <a:solidFill>
                  <a:schemeClr val="dk1"/>
                </a:solidFill>
                <a:latin typeface="Century Gothic"/>
              </a:rPr>
              <a:t>… des espaces permettant aux organismes de réglementation de </a:t>
            </a:r>
            <a:r>
              <a:rPr lang="fr-CA" b="1" dirty="0">
                <a:solidFill>
                  <a:schemeClr val="dk1"/>
                </a:solidFill>
                <a:latin typeface="Century Gothic"/>
              </a:rPr>
              <a:t>collaborer directement avec les innovateurs </a:t>
            </a:r>
            <a:r>
              <a:rPr lang="fr-CA" dirty="0">
                <a:solidFill>
                  <a:schemeClr val="dk1"/>
                </a:solidFill>
                <a:latin typeface="Century Gothic"/>
              </a:rPr>
              <a:t>pour mener des expériences en toute sécurité sur de </a:t>
            </a:r>
            <a:r>
              <a:rPr lang="fr-CA" b="1" dirty="0">
                <a:solidFill>
                  <a:schemeClr val="dk1"/>
                </a:solidFill>
                <a:latin typeface="Century Gothic"/>
              </a:rPr>
              <a:t>nouveaux produits, services et modèles opérationnels </a:t>
            </a:r>
            <a:r>
              <a:rPr lang="fr-CA" dirty="0">
                <a:solidFill>
                  <a:schemeClr val="dk1"/>
                </a:solidFill>
                <a:latin typeface="Century Gothic"/>
              </a:rPr>
              <a:t>dans un environnement « réel » (par exemple, avec les clients) sous surveillance, peut-être avec des exemptions réglementaires.</a:t>
            </a:r>
            <a:endParaRPr lang="en-CA" dirty="0">
              <a:solidFill>
                <a:schemeClr val="dk1"/>
              </a:solidFill>
              <a:latin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301"/>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fr-CA" dirty="0">
                <a:latin typeface="Century Gothic"/>
              </a:rPr>
              <a:t>La technologie des drones est en train d’émerger, mais l’absence d’un cadre réglementaire limite l’innovation et les possibilités économiques</a:t>
            </a:r>
            <a:endParaRPr dirty="0">
              <a:latin typeface="Century Gothic"/>
              <a:sym typeface="Century Gothic"/>
            </a:endParaRPr>
          </a:p>
        </p:txBody>
      </p:sp>
      <p:sp>
        <p:nvSpPr>
          <p:cNvPr id="1776" name="Google Shape;1776;p301"/>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fr-CA" dirty="0">
                <a:latin typeface="Century Gothic"/>
              </a:rPr>
              <a:t>Meilleure compréhension de la technologie, des capacités et des applications</a:t>
            </a:r>
            <a:endParaRPr dirty="0">
              <a:latin typeface="Century Gothic"/>
              <a:sym typeface="Century Gothic"/>
            </a:endParaRPr>
          </a:p>
        </p:txBody>
      </p:sp>
      <p:sp>
        <p:nvSpPr>
          <p:cNvPr id="1777" name="Google Shape;1777;p301"/>
          <p:cNvSpPr txBox="1"/>
          <p:nvPr/>
        </p:nvSpPr>
        <p:spPr>
          <a:xfrm>
            <a:off x="4612000" y="149257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15888" lvl="0" indent="-115888">
              <a:buFont typeface="Arial" panose="020B0604020202020204" pitchFamily="34" charset="0"/>
              <a:buChar char="•"/>
            </a:pPr>
            <a:r>
              <a:rPr lang="fr-CA" dirty="0">
                <a:latin typeface="Century Gothic"/>
              </a:rPr>
              <a:t>Modifications opportunes et itératives apportées au Règlement de l’aviation canadien</a:t>
            </a:r>
            <a:endParaRPr lang="en-CA" dirty="0">
              <a:latin typeface="Century Gothic"/>
            </a:endParaRPr>
          </a:p>
          <a:p>
            <a:pPr marL="115888" lvl="0" indent="-115888">
              <a:buFont typeface="Arial" panose="020B0604020202020204" pitchFamily="34" charset="0"/>
              <a:buChar char="•"/>
            </a:pPr>
            <a:endParaRPr lang="fr-CA" dirty="0">
              <a:latin typeface="Century Gothic"/>
            </a:endParaRPr>
          </a:p>
          <a:p>
            <a:pPr marL="115888" lvl="0" indent="-115888">
              <a:buFont typeface="Arial" panose="020B0604020202020204" pitchFamily="34" charset="0"/>
              <a:buChar char="•"/>
            </a:pPr>
            <a:r>
              <a:rPr lang="fr-CA" dirty="0">
                <a:latin typeface="Century Gothic"/>
              </a:rPr>
              <a:t>Offre de services accessibles en ligne aux Canadiens</a:t>
            </a:r>
            <a:endParaRPr lang="en-CA" dirty="0">
              <a:latin typeface="Century Gothic"/>
            </a:endParaRPr>
          </a:p>
        </p:txBody>
      </p:sp>
      <p:sp>
        <p:nvSpPr>
          <p:cNvPr id="1778" name="Google Shape;1778;p301"/>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fr-CA" dirty="0">
                <a:latin typeface="Century Gothic"/>
              </a:rPr>
              <a:t>Élargir les projets pilotes (certains sont en cours dans les industries de l’aviation et de la technologie) pour que les Canadiens acquièrent de l’expertise et de l’expérience</a:t>
            </a:r>
            <a:endParaRPr dirty="0">
              <a:latin typeface="Century Gothic"/>
              <a:sym typeface="Century Gothic"/>
            </a:endParaRPr>
          </a:p>
        </p:txBody>
      </p:sp>
      <p:sp>
        <p:nvSpPr>
          <p:cNvPr id="1783" name="Google Shape;1783;p301"/>
          <p:cNvSpPr txBox="1">
            <a:spLocks noGrp="1"/>
          </p:cNvSpPr>
          <p:nvPr>
            <p:ph type="title"/>
          </p:nvPr>
        </p:nvSpPr>
        <p:spPr>
          <a:xfrm>
            <a:off x="107950" y="87325"/>
            <a:ext cx="8646000" cy="613800"/>
          </a:xfrm>
          <a:prstGeom prst="rect">
            <a:avLst/>
          </a:prstGeom>
          <a:noFill/>
          <a:ln>
            <a:noFill/>
          </a:ln>
        </p:spPr>
        <p:txBody>
          <a:bodyPr spcFirstLastPara="1" wrap="square" lIns="91425" tIns="91425" rIns="91425" bIns="91425" anchor="ctr" anchorCtr="0">
            <a:noAutofit/>
          </a:bodyPr>
          <a:lstStyle/>
          <a:p>
            <a:pPr>
              <a:buSzPts val="2000"/>
            </a:pPr>
            <a:r>
              <a:rPr lang="fr-CA" sz="2000" b="1" dirty="0">
                <a:solidFill>
                  <a:schemeClr val="dk1"/>
                </a:solidFill>
                <a:latin typeface="Century Gothic"/>
              </a:rPr>
              <a:t>Exemple : Systèmes d’aéronef télépiloté (SATP) – Transports Canada</a:t>
            </a:r>
            <a:br>
              <a:rPr lang="en-CA" dirty="0"/>
            </a:br>
            <a:endParaRPr sz="2000" b="1" i="0" u="none" strike="noStrike" cap="none" dirty="0">
              <a:solidFill>
                <a:srgbClr val="000000"/>
              </a:solidFill>
              <a:latin typeface="Century Gothic"/>
              <a:ea typeface="Century Gothic"/>
              <a:cs typeface="Century Gothic"/>
              <a:sym typeface="Century Gothic"/>
            </a:endParaRPr>
          </a:p>
        </p:txBody>
      </p:sp>
      <p:sp>
        <p:nvSpPr>
          <p:cNvPr id="11" name="Google Shape;1791;p302">
            <a:extLst>
              <a:ext uri="{FF2B5EF4-FFF2-40B4-BE49-F238E27FC236}">
                <a16:creationId xmlns:a16="http://schemas.microsoft.com/office/drawing/2014/main" id="{D30A4F1C-62E0-4395-BD07-D52C3F8D3D62}"/>
              </a:ext>
            </a:extLst>
          </p:cNvPr>
          <p:cNvSpPr/>
          <p:nvPr/>
        </p:nvSpPr>
        <p:spPr>
          <a:xfrm>
            <a:off x="360325" y="998575"/>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Contexte</a:t>
            </a:r>
            <a:endParaRPr sz="1400" b="1" i="0" u="none" strike="noStrike" cap="none" dirty="0">
              <a:solidFill>
                <a:srgbClr val="FFFFFF"/>
              </a:solidFill>
              <a:latin typeface="Century Gothic"/>
              <a:ea typeface="Century Gothic"/>
              <a:cs typeface="Century Gothic"/>
              <a:sym typeface="Century Gothic"/>
            </a:endParaRPr>
          </a:p>
        </p:txBody>
      </p:sp>
      <p:sp>
        <p:nvSpPr>
          <p:cNvPr id="12" name="Google Shape;1792;p302">
            <a:extLst>
              <a:ext uri="{FF2B5EF4-FFF2-40B4-BE49-F238E27FC236}">
                <a16:creationId xmlns:a16="http://schemas.microsoft.com/office/drawing/2014/main" id="{CF4434D8-7FD2-4BCA-8C13-399015243759}"/>
              </a:ext>
            </a:extLst>
          </p:cNvPr>
          <p:cNvSpPr/>
          <p:nvPr/>
        </p:nvSpPr>
        <p:spPr>
          <a:xfrm>
            <a:off x="2486175" y="1009300"/>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Besoins</a:t>
            </a:r>
            <a:endParaRPr sz="1400" b="1" i="0" u="none" strike="noStrike" cap="none" dirty="0">
              <a:solidFill>
                <a:srgbClr val="FFFFFF"/>
              </a:solidFill>
              <a:latin typeface="Century Gothic"/>
              <a:ea typeface="Century Gothic"/>
              <a:cs typeface="Century Gothic"/>
              <a:sym typeface="Century Gothic"/>
            </a:endParaRPr>
          </a:p>
        </p:txBody>
      </p:sp>
      <p:sp>
        <p:nvSpPr>
          <p:cNvPr id="13" name="Google Shape;1793;p302">
            <a:extLst>
              <a:ext uri="{FF2B5EF4-FFF2-40B4-BE49-F238E27FC236}">
                <a16:creationId xmlns:a16="http://schemas.microsoft.com/office/drawing/2014/main" id="{6DE393C7-B124-4163-94B3-F3939D0C5DBD}"/>
              </a:ext>
            </a:extLst>
          </p:cNvPr>
          <p:cNvSpPr/>
          <p:nvPr/>
        </p:nvSpPr>
        <p:spPr>
          <a:xfrm>
            <a:off x="4612000" y="1009300"/>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Objectifs</a:t>
            </a:r>
            <a:endParaRPr sz="1400" b="1" i="0" u="none" strike="noStrike" cap="none" dirty="0">
              <a:solidFill>
                <a:srgbClr val="FFFFFF"/>
              </a:solidFill>
              <a:latin typeface="Century Gothic"/>
              <a:ea typeface="Century Gothic"/>
              <a:cs typeface="Century Gothic"/>
              <a:sym typeface="Century Gothic"/>
            </a:endParaRPr>
          </a:p>
        </p:txBody>
      </p:sp>
      <p:sp>
        <p:nvSpPr>
          <p:cNvPr id="14" name="Google Shape;1794;p302">
            <a:extLst>
              <a:ext uri="{FF2B5EF4-FFF2-40B4-BE49-F238E27FC236}">
                <a16:creationId xmlns:a16="http://schemas.microsoft.com/office/drawing/2014/main" id="{B65067E5-8E0E-432B-8FDC-6A86B39E4AAB}"/>
              </a:ext>
            </a:extLst>
          </p:cNvPr>
          <p:cNvSpPr/>
          <p:nvPr/>
        </p:nvSpPr>
        <p:spPr>
          <a:xfrm>
            <a:off x="6699750" y="998575"/>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lvl="0">
              <a:buSzPts val="1400"/>
            </a:pPr>
            <a:r>
              <a:rPr lang="en-GB" sz="1400" b="1" i="0" u="none" strike="noStrike" cap="none" dirty="0">
                <a:solidFill>
                  <a:srgbClr val="FFFFFF"/>
                </a:solidFill>
                <a:latin typeface="Century Gothic"/>
                <a:ea typeface="Century Gothic"/>
                <a:cs typeface="Century Gothic"/>
                <a:sym typeface="Century Gothic"/>
              </a:rPr>
              <a:t>Exp</a:t>
            </a:r>
            <a:r>
              <a:rPr lang="fr-CA" b="1" spc="-30" dirty="0">
                <a:solidFill>
                  <a:srgbClr val="FFFFFF"/>
                </a:solidFill>
                <a:latin typeface="Century Gothic"/>
                <a:ea typeface="Century Gothic"/>
                <a:cs typeface="Century Gothic"/>
                <a:sym typeface="Century Gothic"/>
              </a:rPr>
              <a:t>é</a:t>
            </a:r>
            <a:r>
              <a:rPr lang="en-GB" sz="1400" b="1" i="0" u="none" strike="noStrike" cap="none" dirty="0">
                <a:solidFill>
                  <a:srgbClr val="FFFFFF"/>
                </a:solidFill>
                <a:latin typeface="Century Gothic"/>
                <a:ea typeface="Century Gothic"/>
                <a:cs typeface="Century Gothic"/>
                <a:sym typeface="Century Gothic"/>
              </a:rPr>
              <a:t>rimenter</a:t>
            </a:r>
            <a:endParaRPr sz="14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302"/>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lvl="0" indent="-179999">
              <a:buSzPts val="1400"/>
              <a:buFont typeface="Century Gothic"/>
              <a:buChar char="●"/>
            </a:pPr>
            <a:r>
              <a:rPr lang="fr-CA" dirty="0">
                <a:latin typeface="Century Gothic"/>
              </a:rPr>
              <a:t>Bac à sable limité dans le temps.</a:t>
            </a:r>
            <a:endParaRPr lang="en-CA" dirty="0">
              <a:latin typeface="Century Gothic"/>
            </a:endParaRPr>
          </a:p>
          <a:p>
            <a:pPr marL="179999" lvl="0" indent="-179999">
              <a:buSzPts val="1400"/>
              <a:buFont typeface="Century Gothic"/>
              <a:buChar char="●"/>
            </a:pPr>
            <a:r>
              <a:rPr lang="fr-CA" dirty="0">
                <a:latin typeface="Century Gothic"/>
              </a:rPr>
              <a:t>Les bacs à sable jouent un rôle important dans l’élaboration d’un nouveau cadre réglementaire.</a:t>
            </a:r>
            <a:endParaRPr lang="en-CA" dirty="0">
              <a:latin typeface="Century Gothic"/>
            </a:endParaRPr>
          </a:p>
        </p:txBody>
      </p:sp>
      <p:sp>
        <p:nvSpPr>
          <p:cNvPr id="1789" name="Google Shape;1789;p302"/>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indent="-179999">
              <a:buSzPts val="1400"/>
              <a:buFont typeface="Century Gothic"/>
              <a:buChar char="●"/>
            </a:pPr>
            <a:r>
              <a:rPr lang="fr-CA" dirty="0">
                <a:latin typeface="Century Gothic"/>
              </a:rPr>
              <a:t>Permettre l’élaboration de services novateurs dans un environnement sécuritaire et contrôlé pour assurer la sécurité des patients. </a:t>
            </a:r>
            <a:endParaRPr lang="en-CA" dirty="0">
              <a:latin typeface="Century Gothic"/>
            </a:endParaRPr>
          </a:p>
        </p:txBody>
      </p:sp>
      <p:sp>
        <p:nvSpPr>
          <p:cNvPr id="1790" name="Google Shape;1790;p302"/>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179999" indent="-179999">
              <a:buSzPts val="1400"/>
              <a:buFont typeface="Century Gothic"/>
              <a:buChar char="●"/>
            </a:pPr>
            <a:r>
              <a:rPr lang="fr-CA" dirty="0">
                <a:latin typeface="Century Gothic"/>
              </a:rPr>
              <a:t>Croissance du secteur de la télémédecine.</a:t>
            </a:r>
            <a:endParaRPr lang="en-CA" dirty="0">
              <a:latin typeface="Century Gothic"/>
            </a:endParaRPr>
          </a:p>
          <a:p>
            <a:pPr marL="179999" indent="-179999">
              <a:buSzPts val="1400"/>
              <a:buFont typeface="Century Gothic"/>
              <a:buChar char="●"/>
            </a:pPr>
            <a:r>
              <a:rPr lang="fr-CA" dirty="0">
                <a:latin typeface="Century Gothic"/>
              </a:rPr>
              <a:t>Les règlements actuels ne permettent pas certains services, d’autres ne relèvent pas du ministère de la Santé.</a:t>
            </a:r>
            <a:endParaRPr lang="en-CA" dirty="0">
              <a:latin typeface="Century Gothic"/>
            </a:endParaRPr>
          </a:p>
        </p:txBody>
      </p:sp>
      <p:sp>
        <p:nvSpPr>
          <p:cNvPr id="1791" name="Google Shape;1791;p302"/>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Contexte</a:t>
            </a:r>
            <a:endParaRPr sz="1400" b="1" i="0" u="none" strike="noStrike" cap="none" dirty="0">
              <a:solidFill>
                <a:srgbClr val="FFFFFF"/>
              </a:solidFill>
              <a:latin typeface="Century Gothic"/>
              <a:ea typeface="Century Gothic"/>
              <a:cs typeface="Century Gothic"/>
              <a:sym typeface="Century Gothic"/>
            </a:endParaRPr>
          </a:p>
        </p:txBody>
      </p:sp>
      <p:sp>
        <p:nvSpPr>
          <p:cNvPr id="1792" name="Google Shape;1792;p302"/>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Besoins</a:t>
            </a:r>
            <a:endParaRPr sz="1400" b="1" i="0" u="none" strike="noStrike" cap="none" dirty="0">
              <a:solidFill>
                <a:srgbClr val="FFFFFF"/>
              </a:solidFill>
              <a:latin typeface="Century Gothic"/>
              <a:ea typeface="Century Gothic"/>
              <a:cs typeface="Century Gothic"/>
              <a:sym typeface="Century Gothic"/>
            </a:endParaRPr>
          </a:p>
        </p:txBody>
      </p:sp>
      <p:sp>
        <p:nvSpPr>
          <p:cNvPr id="1793" name="Google Shape;1793;p302"/>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Objectifs</a:t>
            </a:r>
            <a:endParaRPr sz="1400" b="1" i="0" u="none" strike="noStrike" cap="none" dirty="0">
              <a:solidFill>
                <a:srgbClr val="FFFFFF"/>
              </a:solidFill>
              <a:latin typeface="Century Gothic"/>
              <a:ea typeface="Century Gothic"/>
              <a:cs typeface="Century Gothic"/>
              <a:sym typeface="Century Gothic"/>
            </a:endParaRPr>
          </a:p>
        </p:txBody>
      </p:sp>
      <p:sp>
        <p:nvSpPr>
          <p:cNvPr id="1794" name="Google Shape;1794;p302"/>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lvl="0">
              <a:buSzPts val="1400"/>
            </a:pPr>
            <a:r>
              <a:rPr lang="en-GB" sz="1400" b="1" i="0" u="none" strike="noStrike" cap="none" dirty="0">
                <a:solidFill>
                  <a:srgbClr val="FFFFFF"/>
                </a:solidFill>
                <a:latin typeface="Century Gothic"/>
                <a:ea typeface="Century Gothic"/>
                <a:cs typeface="Century Gothic"/>
                <a:sym typeface="Century Gothic"/>
              </a:rPr>
              <a:t>Exp</a:t>
            </a:r>
            <a:r>
              <a:rPr lang="fr-CA" b="1" spc="-30" dirty="0">
                <a:solidFill>
                  <a:srgbClr val="FFFFFF"/>
                </a:solidFill>
                <a:latin typeface="Century Gothic"/>
                <a:ea typeface="Century Gothic"/>
                <a:cs typeface="Century Gothic"/>
                <a:sym typeface="Century Gothic"/>
              </a:rPr>
              <a:t>é</a:t>
            </a:r>
            <a:r>
              <a:rPr lang="en-GB" sz="1400" b="1" i="0" u="none" strike="noStrike" cap="none" dirty="0">
                <a:solidFill>
                  <a:srgbClr val="FFFFFF"/>
                </a:solidFill>
                <a:latin typeface="Century Gothic"/>
                <a:ea typeface="Century Gothic"/>
                <a:cs typeface="Century Gothic"/>
                <a:sym typeface="Century Gothic"/>
              </a:rPr>
              <a:t>rimenter</a:t>
            </a:r>
            <a:endParaRPr sz="1400" b="1" i="0" u="none" strike="noStrike" cap="none" dirty="0">
              <a:solidFill>
                <a:srgbClr val="FFFFFF"/>
              </a:solidFill>
              <a:latin typeface="Century Gothic"/>
              <a:ea typeface="Century Gothic"/>
              <a:cs typeface="Century Gothic"/>
              <a:sym typeface="Century Gothic"/>
            </a:endParaRPr>
          </a:p>
        </p:txBody>
      </p:sp>
      <p:sp>
        <p:nvSpPr>
          <p:cNvPr id="1795" name="Google Shape;1795;p302"/>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179999" lvl="0" indent="-179999">
              <a:buSzPts val="1400"/>
              <a:buFont typeface="Century Gothic"/>
              <a:buChar char="●"/>
            </a:pPr>
            <a:r>
              <a:rPr lang="fr-CA" dirty="0">
                <a:latin typeface="Century Gothic"/>
              </a:rPr>
              <a:t>Mieux comprendre les services de télémédecine novateurs.</a:t>
            </a:r>
            <a:endParaRPr lang="en-CA" dirty="0">
              <a:latin typeface="Century Gothic"/>
            </a:endParaRPr>
          </a:p>
          <a:p>
            <a:pPr marL="179999" lvl="0" indent="-179999">
              <a:buSzPts val="1400"/>
              <a:buFont typeface="Century Gothic"/>
              <a:buChar char="●"/>
            </a:pPr>
            <a:r>
              <a:rPr lang="fr-CA" dirty="0">
                <a:latin typeface="Century Gothic"/>
              </a:rPr>
              <a:t>Élaborer un nouveau cadre réglementaire pour la télémédecine.</a:t>
            </a:r>
            <a:endParaRPr lang="en-CA" dirty="0">
              <a:latin typeface="Century Gothic"/>
            </a:endParaRPr>
          </a:p>
        </p:txBody>
      </p:sp>
      <p:sp>
        <p:nvSpPr>
          <p:cNvPr id="1796" name="Google Shape;1796;p302"/>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Mener des expériences sur des produits ou services réglementés – Bac à sable de télémédecine du Singapour </a:t>
            </a:r>
            <a:endParaRPr sz="2000" b="1" dirty="0">
              <a:solidFill>
                <a:schemeClr val="dk1"/>
              </a:solidFill>
              <a:latin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303"/>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lvl="0" indent="-178899">
              <a:buSzPts val="1400"/>
              <a:buFont typeface="Century Gothic"/>
              <a:buChar char="●"/>
            </a:pPr>
            <a:r>
              <a:rPr lang="fr-CA" sz="1200" dirty="0">
                <a:latin typeface="Century Gothic"/>
              </a:rPr>
              <a:t>Au Royaume-Uni, la mise en œuvre d’un système bancaire ouvert est menée par un organisme nouvellement créé.</a:t>
            </a:r>
            <a:endParaRPr lang="en-CA" sz="1200" dirty="0">
              <a:latin typeface="Century Gothic"/>
            </a:endParaRPr>
          </a:p>
          <a:p>
            <a:pPr marL="179999" lvl="0" indent="-178899">
              <a:buSzPts val="1400"/>
              <a:buFont typeface="Century Gothic"/>
              <a:buChar char="●"/>
            </a:pPr>
            <a:r>
              <a:rPr lang="fr-CA" sz="1200" dirty="0">
                <a:latin typeface="Century Gothic"/>
              </a:rPr>
              <a:t>L’ouverture du système bancaire ouvert améliorera-t-elle le choix des consommateurs, la concurrence et l’innovation?</a:t>
            </a:r>
            <a:endParaRPr lang="en-CA" sz="1200" dirty="0">
              <a:latin typeface="Century Gothic"/>
            </a:endParaRPr>
          </a:p>
        </p:txBody>
      </p:sp>
      <p:sp>
        <p:nvSpPr>
          <p:cNvPr id="1802" name="Google Shape;1802;p303"/>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indent="-178899">
              <a:buSzPts val="1400"/>
              <a:buFont typeface="Century Gothic"/>
              <a:buChar char="●"/>
            </a:pPr>
            <a:r>
              <a:rPr lang="fr-CA" dirty="0">
                <a:latin typeface="Century Gothic"/>
              </a:rPr>
              <a:t>Définir et mettre en œuvre une norme commune applicable au système bancaire ouvert.</a:t>
            </a:r>
            <a:endParaRPr lang="en-CA" dirty="0">
              <a:latin typeface="Century Gothic"/>
            </a:endParaRPr>
          </a:p>
        </p:txBody>
      </p:sp>
      <p:sp>
        <p:nvSpPr>
          <p:cNvPr id="1803" name="Google Shape;1803;p303"/>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r>
              <a:rPr lang="fr-CA" dirty="0">
                <a:latin typeface="Century Gothic"/>
              </a:rPr>
              <a:t>Manque de concurrence réelle dans le secteur des services bancaires de détail, ce qui entraîne un manque de choix pour les consommateurs et une innovation limitée dans les produits et services</a:t>
            </a:r>
            <a:endParaRPr lang="en-CA" dirty="0">
              <a:latin typeface="Century Gothic"/>
            </a:endParaRPr>
          </a:p>
        </p:txBody>
      </p:sp>
      <p:sp>
        <p:nvSpPr>
          <p:cNvPr id="1808" name="Google Shape;1808;p303"/>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lvl="0">
              <a:buSzPts val="1400"/>
            </a:pPr>
            <a:r>
              <a:rPr lang="fr-CA" dirty="0">
                <a:latin typeface="Century Gothic"/>
              </a:rPr>
              <a:t>Réduction du lien entre les consommateurs et leur fournisseur de compte actuel en permettant un partage facile et sécurisé des données avec des tiers autorisés</a:t>
            </a:r>
            <a:endParaRPr dirty="0">
              <a:latin typeface="Century Gothic"/>
              <a:sym typeface="Century Gothic"/>
            </a:endParaRPr>
          </a:p>
        </p:txBody>
      </p:sp>
      <p:sp>
        <p:nvSpPr>
          <p:cNvPr id="1809" name="Google Shape;1809;p303"/>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a:buSzPts val="2000"/>
            </a:pPr>
            <a:r>
              <a:rPr lang="fr-CA" sz="2000" b="1" dirty="0">
                <a:solidFill>
                  <a:schemeClr val="dk1"/>
                </a:solidFill>
                <a:latin typeface="Century Gothic"/>
              </a:rPr>
              <a:t>Expériences menées sur la réglementation – système bancaire ouvert</a:t>
            </a:r>
            <a:endParaRPr sz="2000" b="1" i="0" u="none" strike="noStrike" cap="none" dirty="0">
              <a:solidFill>
                <a:srgbClr val="000000"/>
              </a:solidFill>
              <a:latin typeface="Century Gothic"/>
              <a:ea typeface="Century Gothic"/>
              <a:cs typeface="Century Gothic"/>
              <a:sym typeface="Century Gothic"/>
            </a:endParaRPr>
          </a:p>
        </p:txBody>
      </p:sp>
      <p:sp>
        <p:nvSpPr>
          <p:cNvPr id="11" name="Google Shape;1791;p302">
            <a:extLst>
              <a:ext uri="{FF2B5EF4-FFF2-40B4-BE49-F238E27FC236}">
                <a16:creationId xmlns:a16="http://schemas.microsoft.com/office/drawing/2014/main" id="{7427E2FC-2E78-4285-BE6B-A119900C22AD}"/>
              </a:ext>
            </a:extLst>
          </p:cNvPr>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Contexte</a:t>
            </a:r>
            <a:endParaRPr sz="1400" b="1" i="0" u="none" strike="noStrike" cap="none" dirty="0">
              <a:solidFill>
                <a:srgbClr val="FFFFFF"/>
              </a:solidFill>
              <a:latin typeface="Century Gothic"/>
              <a:ea typeface="Century Gothic"/>
              <a:cs typeface="Century Gothic"/>
              <a:sym typeface="Century Gothic"/>
            </a:endParaRPr>
          </a:p>
        </p:txBody>
      </p:sp>
      <p:sp>
        <p:nvSpPr>
          <p:cNvPr id="12" name="Google Shape;1792;p302">
            <a:extLst>
              <a:ext uri="{FF2B5EF4-FFF2-40B4-BE49-F238E27FC236}">
                <a16:creationId xmlns:a16="http://schemas.microsoft.com/office/drawing/2014/main" id="{AE91945A-777B-4BCE-B1C2-B55B0D3DBB59}"/>
              </a:ext>
            </a:extLst>
          </p:cNvPr>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Besoins</a:t>
            </a:r>
            <a:endParaRPr sz="1400" b="1" i="0" u="none" strike="noStrike" cap="none" dirty="0">
              <a:solidFill>
                <a:srgbClr val="FFFFFF"/>
              </a:solidFill>
              <a:latin typeface="Century Gothic"/>
              <a:ea typeface="Century Gothic"/>
              <a:cs typeface="Century Gothic"/>
              <a:sym typeface="Century Gothic"/>
            </a:endParaRPr>
          </a:p>
        </p:txBody>
      </p:sp>
      <p:sp>
        <p:nvSpPr>
          <p:cNvPr id="13" name="Google Shape;1793;p302">
            <a:extLst>
              <a:ext uri="{FF2B5EF4-FFF2-40B4-BE49-F238E27FC236}">
                <a16:creationId xmlns:a16="http://schemas.microsoft.com/office/drawing/2014/main" id="{DB460E99-7D11-4139-85DD-7774D4A79591}"/>
              </a:ext>
            </a:extLst>
          </p:cNvPr>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Objectifs</a:t>
            </a:r>
            <a:endParaRPr sz="1400" b="1" i="0" u="none" strike="noStrike" cap="none" dirty="0">
              <a:solidFill>
                <a:srgbClr val="FFFFFF"/>
              </a:solidFill>
              <a:latin typeface="Century Gothic"/>
              <a:ea typeface="Century Gothic"/>
              <a:cs typeface="Century Gothic"/>
              <a:sym typeface="Century Gothic"/>
            </a:endParaRPr>
          </a:p>
        </p:txBody>
      </p:sp>
      <p:sp>
        <p:nvSpPr>
          <p:cNvPr id="14" name="Google Shape;1794;p302">
            <a:extLst>
              <a:ext uri="{FF2B5EF4-FFF2-40B4-BE49-F238E27FC236}">
                <a16:creationId xmlns:a16="http://schemas.microsoft.com/office/drawing/2014/main" id="{517E4C0F-CE1E-418D-8265-368E445382F0}"/>
              </a:ext>
            </a:extLst>
          </p:cNvPr>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lvl="0">
              <a:buSzPts val="1400"/>
            </a:pPr>
            <a:r>
              <a:rPr lang="en-GB" sz="1400" b="1" i="0" u="none" strike="noStrike" cap="none" dirty="0">
                <a:solidFill>
                  <a:srgbClr val="FFFFFF"/>
                </a:solidFill>
                <a:latin typeface="Century Gothic"/>
                <a:ea typeface="Century Gothic"/>
                <a:cs typeface="Century Gothic"/>
                <a:sym typeface="Century Gothic"/>
              </a:rPr>
              <a:t>Exp</a:t>
            </a:r>
            <a:r>
              <a:rPr lang="fr-CA" b="1" spc="-30" dirty="0">
                <a:solidFill>
                  <a:srgbClr val="FFFFFF"/>
                </a:solidFill>
                <a:latin typeface="Century Gothic"/>
                <a:ea typeface="Century Gothic"/>
                <a:cs typeface="Century Gothic"/>
                <a:sym typeface="Century Gothic"/>
              </a:rPr>
              <a:t>é</a:t>
            </a:r>
            <a:r>
              <a:rPr lang="en-GB" sz="1400" b="1" i="0" u="none" strike="noStrike" cap="none" dirty="0">
                <a:solidFill>
                  <a:srgbClr val="FFFFFF"/>
                </a:solidFill>
                <a:latin typeface="Century Gothic"/>
                <a:ea typeface="Century Gothic"/>
                <a:cs typeface="Century Gothic"/>
                <a:sym typeface="Century Gothic"/>
              </a:rPr>
              <a:t>rimenter</a:t>
            </a:r>
            <a:endParaRPr sz="14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304"/>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indent="-174625">
              <a:buSzPts val="1400"/>
              <a:buFont typeface="Century Gothic"/>
              <a:buChar char="●"/>
            </a:pPr>
            <a:r>
              <a:rPr lang="fr-CA" dirty="0">
                <a:latin typeface="Century Gothic"/>
              </a:rPr>
              <a:t>Projet pilote d’essais transfrontaliers.</a:t>
            </a:r>
            <a:endParaRPr lang="en-CA" dirty="0">
              <a:latin typeface="Century Gothic"/>
            </a:endParaRPr>
          </a:p>
          <a:p>
            <a:pPr marL="179999" indent="-174625">
              <a:buSzPts val="1400"/>
              <a:buFont typeface="Century Gothic"/>
              <a:buChar char="●"/>
            </a:pPr>
            <a:r>
              <a:rPr lang="fr-CA" dirty="0">
                <a:latin typeface="Century Gothic"/>
              </a:rPr>
              <a:t>Participation régulière des membres.</a:t>
            </a:r>
            <a:endParaRPr lang="en-CA" dirty="0">
              <a:latin typeface="Century Gothic"/>
            </a:endParaRPr>
          </a:p>
        </p:txBody>
      </p:sp>
      <p:sp>
        <p:nvSpPr>
          <p:cNvPr id="1815" name="Google Shape;1815;p304"/>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indent="-179999">
              <a:buSzPts val="1400"/>
              <a:buFont typeface="Century Gothic"/>
              <a:buChar char="●"/>
            </a:pPr>
            <a:r>
              <a:rPr lang="fr-CA" dirty="0">
                <a:latin typeface="Century Gothic"/>
              </a:rPr>
              <a:t>Création d’un nouveau cadre de coopération entre les organismes de réglementation des services financiers sur des sujets liés à l’innovation.</a:t>
            </a:r>
            <a:endParaRPr lang="en-CA" dirty="0">
              <a:latin typeface="Century Gothic"/>
            </a:endParaRPr>
          </a:p>
        </p:txBody>
      </p:sp>
      <p:sp>
        <p:nvSpPr>
          <p:cNvPr id="1816" name="Google Shape;1816;p304"/>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179999" indent="-174625">
              <a:buSzPts val="1400"/>
              <a:buFont typeface="Century Gothic"/>
              <a:buChar char="●"/>
            </a:pPr>
            <a:r>
              <a:rPr lang="fr-CA" sz="1200" dirty="0">
                <a:latin typeface="Century Gothic"/>
              </a:rPr>
              <a:t>Tendances émergentes dans les services financiers deviennent de plus en plus mondiales.</a:t>
            </a:r>
            <a:endParaRPr lang="en-CA" sz="1200" dirty="0">
              <a:latin typeface="Century Gothic"/>
            </a:endParaRPr>
          </a:p>
          <a:p>
            <a:pPr marL="179999" indent="-174625">
              <a:buSzPts val="1400"/>
              <a:buFont typeface="Century Gothic"/>
              <a:buChar char="●"/>
            </a:pPr>
            <a:r>
              <a:rPr lang="fr-CA" sz="1200" dirty="0">
                <a:latin typeface="Century Gothic"/>
              </a:rPr>
              <a:t>Rétroaction positive à ce jour de la part de bacs à sable nationaux, par exemple, le bac à sable de la Financial </a:t>
            </a:r>
            <a:r>
              <a:rPr lang="fr-CA" sz="1200" dirty="0" err="1">
                <a:latin typeface="Century Gothic"/>
              </a:rPr>
              <a:t>Conduct</a:t>
            </a:r>
            <a:r>
              <a:rPr lang="fr-CA" sz="1200" dirty="0">
                <a:latin typeface="Century Gothic"/>
              </a:rPr>
              <a:t> </a:t>
            </a:r>
            <a:r>
              <a:rPr lang="fr-CA" sz="1200" dirty="0" err="1">
                <a:latin typeface="Century Gothic"/>
              </a:rPr>
              <a:t>Authority</a:t>
            </a:r>
            <a:r>
              <a:rPr lang="fr-CA" sz="1200" dirty="0">
                <a:latin typeface="Century Gothic"/>
              </a:rPr>
              <a:t> (FCA).</a:t>
            </a:r>
            <a:endParaRPr lang="en-CA" sz="1200" dirty="0">
              <a:latin typeface="Century Gothic"/>
            </a:endParaRPr>
          </a:p>
        </p:txBody>
      </p:sp>
      <p:sp>
        <p:nvSpPr>
          <p:cNvPr id="1821" name="Google Shape;1821;p304"/>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179999" lvl="0" indent="-174625">
              <a:buSzPts val="1400"/>
              <a:buFont typeface="Century Gothic"/>
              <a:buChar char="●"/>
            </a:pPr>
            <a:r>
              <a:rPr lang="fr-CA" sz="1200" dirty="0">
                <a:latin typeface="Century Gothic"/>
              </a:rPr>
              <a:t>Moyens plus efficaces pour que les entreprises novatrices puissent interagir avec les organismes de réglementation et naviguer entre les pays.</a:t>
            </a:r>
            <a:endParaRPr lang="en-CA" sz="1200" dirty="0">
              <a:latin typeface="Century Gothic"/>
            </a:endParaRPr>
          </a:p>
          <a:p>
            <a:pPr marL="179999" lvl="0" indent="-174625">
              <a:buSzPts val="1400"/>
              <a:buFont typeface="Century Gothic"/>
              <a:buChar char="●"/>
            </a:pPr>
            <a:r>
              <a:rPr lang="fr-CA" sz="1200" dirty="0">
                <a:latin typeface="Century Gothic"/>
              </a:rPr>
              <a:t>Coopération accrue entre les organismes de réglementation pour partager des expériences.</a:t>
            </a:r>
            <a:endParaRPr lang="en-CA" sz="1200" dirty="0">
              <a:latin typeface="Century Gothic"/>
            </a:endParaRPr>
          </a:p>
        </p:txBody>
      </p:sp>
      <p:sp>
        <p:nvSpPr>
          <p:cNvPr id="1822" name="Google Shape;1822;p304"/>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lvl="0">
              <a:buSzPts val="2000"/>
            </a:pPr>
            <a:r>
              <a:rPr lang="fr-CA" sz="1800" b="1" dirty="0">
                <a:solidFill>
                  <a:schemeClr val="dk1"/>
                </a:solidFill>
                <a:latin typeface="Century Gothic"/>
              </a:rPr>
              <a:t>Mener des expériences liées au processus réglementaire : collaboration réglementaire par l’entremise du Réseau mondial d’innovation financière</a:t>
            </a:r>
            <a:endParaRPr sz="1800" b="1" i="0" u="none" strike="noStrike" cap="none" dirty="0">
              <a:solidFill>
                <a:srgbClr val="000000"/>
              </a:solidFill>
              <a:latin typeface="Century Gothic"/>
              <a:ea typeface="Century Gothic"/>
              <a:cs typeface="Century Gothic"/>
              <a:sym typeface="Century Gothic"/>
            </a:endParaRPr>
          </a:p>
        </p:txBody>
      </p:sp>
      <p:sp>
        <p:nvSpPr>
          <p:cNvPr id="11" name="Google Shape;1791;p302">
            <a:extLst>
              <a:ext uri="{FF2B5EF4-FFF2-40B4-BE49-F238E27FC236}">
                <a16:creationId xmlns:a16="http://schemas.microsoft.com/office/drawing/2014/main" id="{1215FC8F-1295-4BCA-83F4-BA295F278280}"/>
              </a:ext>
            </a:extLst>
          </p:cNvPr>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Contexte</a:t>
            </a:r>
            <a:endParaRPr sz="1400" b="1" i="0" u="none" strike="noStrike" cap="none" dirty="0">
              <a:solidFill>
                <a:srgbClr val="FFFFFF"/>
              </a:solidFill>
              <a:latin typeface="Century Gothic"/>
              <a:ea typeface="Century Gothic"/>
              <a:cs typeface="Century Gothic"/>
              <a:sym typeface="Century Gothic"/>
            </a:endParaRPr>
          </a:p>
        </p:txBody>
      </p:sp>
      <p:sp>
        <p:nvSpPr>
          <p:cNvPr id="12" name="Google Shape;1792;p302">
            <a:extLst>
              <a:ext uri="{FF2B5EF4-FFF2-40B4-BE49-F238E27FC236}">
                <a16:creationId xmlns:a16="http://schemas.microsoft.com/office/drawing/2014/main" id="{52E51AD3-4892-47A9-9F01-5A22F1340E04}"/>
              </a:ext>
            </a:extLst>
          </p:cNvPr>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Besoins</a:t>
            </a:r>
            <a:endParaRPr sz="1400" b="1" i="0" u="none" strike="noStrike" cap="none" dirty="0">
              <a:solidFill>
                <a:srgbClr val="FFFFFF"/>
              </a:solidFill>
              <a:latin typeface="Century Gothic"/>
              <a:ea typeface="Century Gothic"/>
              <a:cs typeface="Century Gothic"/>
              <a:sym typeface="Century Gothic"/>
            </a:endParaRPr>
          </a:p>
        </p:txBody>
      </p:sp>
      <p:sp>
        <p:nvSpPr>
          <p:cNvPr id="13" name="Google Shape;1793;p302">
            <a:extLst>
              <a:ext uri="{FF2B5EF4-FFF2-40B4-BE49-F238E27FC236}">
                <a16:creationId xmlns:a16="http://schemas.microsoft.com/office/drawing/2014/main" id="{0EFFA538-0BA0-45FF-8365-FCD507D56A04}"/>
              </a:ext>
            </a:extLst>
          </p:cNvPr>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FFFFFF"/>
                </a:solidFill>
                <a:latin typeface="Century Gothic"/>
                <a:ea typeface="Century Gothic"/>
                <a:cs typeface="Century Gothic"/>
                <a:sym typeface="Century Gothic"/>
              </a:rPr>
              <a:t>Objectifs</a:t>
            </a:r>
            <a:endParaRPr sz="1400" b="1" i="0" u="none" strike="noStrike" cap="none" dirty="0">
              <a:solidFill>
                <a:srgbClr val="FFFFFF"/>
              </a:solidFill>
              <a:latin typeface="Century Gothic"/>
              <a:ea typeface="Century Gothic"/>
              <a:cs typeface="Century Gothic"/>
              <a:sym typeface="Century Gothic"/>
            </a:endParaRPr>
          </a:p>
        </p:txBody>
      </p:sp>
      <p:sp>
        <p:nvSpPr>
          <p:cNvPr id="14" name="Google Shape;1794;p302">
            <a:extLst>
              <a:ext uri="{FF2B5EF4-FFF2-40B4-BE49-F238E27FC236}">
                <a16:creationId xmlns:a16="http://schemas.microsoft.com/office/drawing/2014/main" id="{97E2BE3F-6246-4B1C-9738-424DC302562F}"/>
              </a:ext>
            </a:extLst>
          </p:cNvPr>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lvl="0">
              <a:buSzPts val="1400"/>
            </a:pPr>
            <a:r>
              <a:rPr lang="en-GB" sz="1400" b="1" i="0" u="none" strike="noStrike" cap="none" dirty="0">
                <a:solidFill>
                  <a:srgbClr val="FFFFFF"/>
                </a:solidFill>
                <a:latin typeface="Century Gothic"/>
                <a:ea typeface="Century Gothic"/>
                <a:cs typeface="Century Gothic"/>
                <a:sym typeface="Century Gothic"/>
              </a:rPr>
              <a:t>Exp</a:t>
            </a:r>
            <a:r>
              <a:rPr lang="fr-CA" b="1" spc="-30" dirty="0">
                <a:solidFill>
                  <a:srgbClr val="FFFFFF"/>
                </a:solidFill>
                <a:latin typeface="Century Gothic"/>
                <a:ea typeface="Century Gothic"/>
                <a:cs typeface="Century Gothic"/>
                <a:sym typeface="Century Gothic"/>
              </a:rPr>
              <a:t>é</a:t>
            </a:r>
            <a:r>
              <a:rPr lang="en-GB" sz="1400" b="1" i="0" u="none" strike="noStrike" cap="none" dirty="0">
                <a:solidFill>
                  <a:srgbClr val="FFFFFF"/>
                </a:solidFill>
                <a:latin typeface="Century Gothic"/>
                <a:ea typeface="Century Gothic"/>
                <a:cs typeface="Century Gothic"/>
                <a:sym typeface="Century Gothic"/>
              </a:rPr>
              <a:t>rimenter</a:t>
            </a:r>
            <a:endParaRPr sz="14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305"/>
          <p:cNvSpPr txBox="1">
            <a:spLocks noGrp="1"/>
          </p:cNvSpPr>
          <p:nvPr>
            <p:ph type="title"/>
          </p:nvPr>
        </p:nvSpPr>
        <p:spPr>
          <a:xfrm>
            <a:off x="793750" y="163550"/>
            <a:ext cx="7509000" cy="1589100"/>
          </a:xfrm>
          <a:prstGeom prst="rect">
            <a:avLst/>
          </a:prstGeom>
          <a:noFill/>
          <a:ln>
            <a:noFill/>
          </a:ln>
        </p:spPr>
        <p:txBody>
          <a:bodyPr spcFirstLastPara="1" wrap="square" lIns="91425" tIns="91425" rIns="91425" bIns="91425" anchor="ctr" anchorCtr="0">
            <a:noAutofit/>
          </a:bodyPr>
          <a:lstStyle/>
          <a:p>
            <a:pPr lvl="0">
              <a:buSzPts val="2000"/>
            </a:pPr>
            <a:r>
              <a:rPr lang="fr-CA" sz="2000" b="1" dirty="0">
                <a:solidFill>
                  <a:schemeClr val="dk1"/>
                </a:solidFill>
                <a:latin typeface="Century Gothic"/>
              </a:rPr>
              <a:t>Question 2 du sondage</a:t>
            </a:r>
            <a:endParaRPr sz="2000" b="1"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chemeClr val="dk1"/>
              </a:solidFill>
              <a:latin typeface="Century Gothic"/>
              <a:ea typeface="Century Gothic"/>
              <a:cs typeface="Century Gothic"/>
              <a:sym typeface="Century Gothic"/>
            </a:endParaRPr>
          </a:p>
          <a:p>
            <a:pPr>
              <a:buSzPts val="2000"/>
            </a:pPr>
            <a:r>
              <a:rPr lang="fr-CA" sz="2000" b="1" dirty="0">
                <a:solidFill>
                  <a:schemeClr val="dk1"/>
                </a:solidFill>
                <a:latin typeface="Century Gothic"/>
              </a:rPr>
              <a:t>Si vous deviez présenter une demande au Fonds pour les expérimentations du CIR, lequel des éléments suivants vous intéresserait le plus?</a:t>
            </a:r>
            <a:endParaRPr lang="en-CA" sz="2000" b="1" dirty="0">
              <a:solidFill>
                <a:schemeClr val="dk1"/>
              </a:solidFill>
              <a:latin typeface="Century Gothic"/>
            </a:endParaRPr>
          </a:p>
        </p:txBody>
      </p:sp>
      <p:pic>
        <p:nvPicPr>
          <p:cNvPr id="1828" name="Google Shape;1828;p305"/>
          <p:cNvPicPr preferRelativeResize="0"/>
          <p:nvPr/>
        </p:nvPicPr>
        <p:blipFill rotWithShape="1">
          <a:blip r:embed="rId3">
            <a:alphaModFix/>
          </a:blip>
          <a:srcRect b="13621"/>
          <a:stretch/>
        </p:blipFill>
        <p:spPr>
          <a:xfrm>
            <a:off x="171600" y="142200"/>
            <a:ext cx="591476" cy="510900"/>
          </a:xfrm>
          <a:prstGeom prst="rect">
            <a:avLst/>
          </a:prstGeom>
          <a:noFill/>
          <a:ln>
            <a:noFill/>
          </a:ln>
        </p:spPr>
      </p:pic>
      <p:sp>
        <p:nvSpPr>
          <p:cNvPr id="1829" name="Google Shape;1829;p305"/>
          <p:cNvSpPr txBox="1"/>
          <p:nvPr/>
        </p:nvSpPr>
        <p:spPr>
          <a:xfrm>
            <a:off x="807325" y="1883150"/>
            <a:ext cx="7863900" cy="2433600"/>
          </a:xfrm>
          <a:prstGeom prst="rect">
            <a:avLst/>
          </a:prstGeom>
          <a:noFill/>
          <a:ln>
            <a:noFill/>
          </a:ln>
        </p:spPr>
        <p:txBody>
          <a:bodyPr spcFirstLastPara="1" wrap="square" lIns="91425" tIns="91425" rIns="91425" bIns="91425" anchor="t" anchorCtr="0">
            <a:noAutofit/>
          </a:bodyPr>
          <a:lstStyle/>
          <a:p>
            <a:r>
              <a:rPr lang="fr-CA" sz="1600" dirty="0">
                <a:solidFill>
                  <a:schemeClr val="dk1"/>
                </a:solidFill>
                <a:latin typeface="Century Gothic"/>
              </a:rPr>
              <a:t>(Sélectionner une réponse)</a:t>
            </a:r>
            <a:endParaRPr lang="en-CA" sz="1600" dirty="0">
              <a:solidFill>
                <a:schemeClr val="dk1"/>
              </a:solidFill>
              <a:latin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Processus de politique ou de réglementation</a:t>
            </a:r>
            <a:endParaRPr lang="en-CA" sz="1600" dirty="0">
              <a:solidFill>
                <a:schemeClr val="dk1"/>
              </a:solidFill>
              <a:latin typeface="Century Gothic"/>
            </a:endParaRPr>
          </a:p>
          <a:p>
            <a:pPr marL="457200" indent="-330200">
              <a:buClr>
                <a:schemeClr val="dk1"/>
              </a:buClr>
              <a:buSzPts val="1600"/>
              <a:buFont typeface="Century Gothic"/>
              <a:buChar char="❏"/>
            </a:pPr>
            <a:r>
              <a:rPr lang="fr-CA" sz="1600" dirty="0">
                <a:solidFill>
                  <a:schemeClr val="dk1"/>
                </a:solidFill>
                <a:latin typeface="Century Gothic"/>
              </a:rPr>
              <a:t>Un « objet » réglementé ou de nouveaux produits, services et modèles opérationnels qui créent une incertitude réglementaire</a:t>
            </a:r>
            <a:endParaRPr lang="en-CA" sz="1600" dirty="0">
              <a:solidFill>
                <a:schemeClr val="dk1"/>
              </a:solidFill>
              <a:latin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Une nouvelle approche en matière de réglementation</a:t>
            </a:r>
            <a:endParaRPr sz="1600" dirty="0">
              <a:solidFill>
                <a:schemeClr val="dk1"/>
              </a:solidFill>
              <a:latin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306"/>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pic>
        <p:nvPicPr>
          <p:cNvPr id="1836" name="Google Shape;1836;p306"/>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837" name="Google Shape;1837;p306"/>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Questions</a:t>
            </a:r>
            <a:endParaRPr sz="42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pic>
        <p:nvPicPr>
          <p:cNvPr id="1842" name="Google Shape;1842;p307"/>
          <p:cNvPicPr preferRelativeResize="0"/>
          <p:nvPr/>
        </p:nvPicPr>
        <p:blipFill rotWithShape="1">
          <a:blip r:embed="rId3">
            <a:alphaModFix/>
          </a:blip>
          <a:srcRect t="18493"/>
          <a:stretch/>
        </p:blipFill>
        <p:spPr>
          <a:xfrm>
            <a:off x="-107150" y="0"/>
            <a:ext cx="9215603" cy="5405473"/>
          </a:xfrm>
          <a:prstGeom prst="rect">
            <a:avLst/>
          </a:prstGeom>
          <a:noFill/>
          <a:ln>
            <a:noFill/>
          </a:ln>
        </p:spPr>
      </p:pic>
      <p:sp>
        <p:nvSpPr>
          <p:cNvPr id="1844" name="Google Shape;1844;p307"/>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dirty="0">
                <a:solidFill>
                  <a:srgbClr val="FFFFFF"/>
                </a:solidFill>
                <a:latin typeface="Century Gothic"/>
                <a:ea typeface="Century Gothic"/>
                <a:cs typeface="Century Gothic"/>
                <a:sym typeface="Century Gothic"/>
              </a:rPr>
              <a:t>Pause</a:t>
            </a:r>
            <a:endParaRPr sz="4200" b="1"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dirty="0">
                <a:solidFill>
                  <a:srgbClr val="FFFFFF"/>
                </a:solidFill>
                <a:latin typeface="Century Gothic"/>
                <a:ea typeface="Century Gothic"/>
                <a:cs typeface="Century Gothic"/>
                <a:sym typeface="Century Gothic"/>
              </a:rPr>
              <a:t>10 minutes</a:t>
            </a:r>
            <a:endParaRPr sz="1900" b="0" i="0" u="none" strike="noStrike" cap="none" dirty="0">
              <a:solidFill>
                <a:srgbClr val="FFFFFF"/>
              </a:solidFill>
              <a:latin typeface="Century Gothic"/>
              <a:ea typeface="Century Gothic"/>
              <a:cs typeface="Century Gothic"/>
              <a:sym typeface="Century Gothic"/>
            </a:endParaRPr>
          </a:p>
        </p:txBody>
      </p:sp>
      <p:pic>
        <p:nvPicPr>
          <p:cNvPr id="1845" name="Google Shape;1845;p307"/>
          <p:cNvPicPr preferRelativeResize="0"/>
          <p:nvPr/>
        </p:nvPicPr>
        <p:blipFill rotWithShape="1">
          <a:blip r:embed="rId4">
            <a:alphaModFix/>
          </a:blip>
          <a:srcRect/>
          <a:stretch/>
        </p:blipFill>
        <p:spPr>
          <a:xfrm>
            <a:off x="217050" y="4813975"/>
            <a:ext cx="595602" cy="160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pic>
        <p:nvPicPr>
          <p:cNvPr id="1850" name="Google Shape;1850;p308"/>
          <p:cNvPicPr preferRelativeResize="0"/>
          <p:nvPr/>
        </p:nvPicPr>
        <p:blipFill rotWithShape="1">
          <a:blip r:embed="rId3">
            <a:alphaModFix/>
          </a:blip>
          <a:srcRect l="5897" t="48357" r="5543" b="18427"/>
          <a:stretch/>
        </p:blipFill>
        <p:spPr>
          <a:xfrm>
            <a:off x="0" y="0"/>
            <a:ext cx="9144000" cy="5143498"/>
          </a:xfrm>
          <a:prstGeom prst="rect">
            <a:avLst/>
          </a:prstGeom>
          <a:noFill/>
          <a:ln>
            <a:noFill/>
          </a:ln>
        </p:spPr>
      </p:pic>
      <p:sp>
        <p:nvSpPr>
          <p:cNvPr id="1851" name="Google Shape;1851;p308"/>
          <p:cNvSpPr/>
          <p:nvPr/>
        </p:nvSpPr>
        <p:spPr>
          <a:xfrm>
            <a:off x="2218500" y="308175"/>
            <a:ext cx="4622700" cy="4608000"/>
          </a:xfrm>
          <a:prstGeom prst="ellipse">
            <a:avLst/>
          </a:prstGeom>
          <a:solidFill>
            <a:srgbClr val="FF0041"/>
          </a:solidFill>
          <a:ln>
            <a:noFill/>
          </a:ln>
        </p:spPr>
        <p:txBody>
          <a:bodyPr spcFirstLastPara="1" wrap="square" lIns="0" tIns="201025" rIns="0" bIns="201025" anchor="ctr" anchorCtr="0">
            <a:noAutofit/>
          </a:bodyPr>
          <a:lstStyle/>
          <a:p>
            <a:pPr algn="ctr">
              <a:buSzPts val="4200"/>
            </a:pPr>
            <a:r>
              <a:rPr lang="fr-CA" sz="3200" b="1" dirty="0">
                <a:solidFill>
                  <a:srgbClr val="FFFFFF"/>
                </a:solidFill>
                <a:latin typeface="Century Gothic"/>
              </a:rPr>
              <a:t>Qu’est-ce qu’une bonne expérience réglementaire?</a:t>
            </a:r>
            <a:endParaRPr lang="en-CA" sz="3200" b="1" dirty="0">
              <a:solidFill>
                <a:srgbClr val="FFFFFF"/>
              </a:solidFill>
              <a:latin typeface="Century Gothic"/>
            </a:endParaRPr>
          </a:p>
          <a:p>
            <a:pPr marL="0" marR="0" lvl="0" indent="0" algn="ctr" rtl="0">
              <a:lnSpc>
                <a:spcPct val="100000"/>
              </a:lnSpc>
              <a:spcBef>
                <a:spcPts val="0"/>
              </a:spcBef>
              <a:spcAft>
                <a:spcPts val="0"/>
              </a:spcAft>
              <a:buClr>
                <a:srgbClr val="000000"/>
              </a:buClr>
              <a:buSzPts val="4200"/>
              <a:buFont typeface="Arial"/>
              <a:buNone/>
            </a:pPr>
            <a:endParaRPr sz="4200" b="1" i="0" u="none" strike="noStrike" cap="none" dirty="0">
              <a:solidFill>
                <a:srgbClr val="FFFFFF"/>
              </a:solidFill>
              <a:latin typeface="Century Gothic"/>
              <a:ea typeface="Century Gothic"/>
              <a:cs typeface="Century Gothic"/>
              <a:sym typeface="Century Gothic"/>
            </a:endParaRPr>
          </a:p>
        </p:txBody>
      </p:sp>
      <p:pic>
        <p:nvPicPr>
          <p:cNvPr id="1852" name="Google Shape;1852;p308"/>
          <p:cNvPicPr preferRelativeResize="0"/>
          <p:nvPr/>
        </p:nvPicPr>
        <p:blipFill rotWithShape="1">
          <a:blip r:embed="rId4">
            <a:alphaModFix/>
          </a:blip>
          <a:srcRect/>
          <a:stretch/>
        </p:blipFill>
        <p:spPr>
          <a:xfrm>
            <a:off x="205425" y="4816019"/>
            <a:ext cx="595602" cy="1626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8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Ordre du jour</a:t>
            </a:r>
            <a:endParaRPr sz="2000" b="1" i="0" u="none" strike="noStrike" cap="none" dirty="0">
              <a:solidFill>
                <a:srgbClr val="000000"/>
              </a:solidFill>
              <a:highlight>
                <a:srgbClr val="FFFF00"/>
              </a:highlight>
              <a:latin typeface="Century Gothic"/>
              <a:ea typeface="Century Gothic"/>
              <a:cs typeface="Century Gothic"/>
              <a:sym typeface="Century Gothic"/>
            </a:endParaRPr>
          </a:p>
        </p:txBody>
      </p:sp>
      <p:graphicFrame>
        <p:nvGraphicFramePr>
          <p:cNvPr id="1555" name="Google Shape;1555;p281"/>
          <p:cNvGraphicFramePr/>
          <p:nvPr>
            <p:extLst>
              <p:ext uri="{D42A27DB-BD31-4B8C-83A1-F6EECF244321}">
                <p14:modId xmlns:p14="http://schemas.microsoft.com/office/powerpoint/2010/main" val="4056925938"/>
              </p:ext>
            </p:extLst>
          </p:nvPr>
        </p:nvGraphicFramePr>
        <p:xfrm>
          <a:off x="895025" y="675600"/>
          <a:ext cx="5279800" cy="4205970"/>
        </p:xfrm>
        <a:graphic>
          <a:graphicData uri="http://schemas.openxmlformats.org/drawingml/2006/table">
            <a:tbl>
              <a:tblPr>
                <a:noFill/>
                <a:tableStyleId>{B226EC5F-2C85-4763-B4F6-675AC3C77D3D}</a:tableStyleId>
              </a:tblPr>
              <a:tblGrid>
                <a:gridCol w="4152825">
                  <a:extLst>
                    <a:ext uri="{9D8B030D-6E8A-4147-A177-3AD203B41FA5}">
                      <a16:colId xmlns:a16="http://schemas.microsoft.com/office/drawing/2014/main" val="20000"/>
                    </a:ext>
                  </a:extLst>
                </a:gridCol>
                <a:gridCol w="1126975">
                  <a:extLst>
                    <a:ext uri="{9D8B030D-6E8A-4147-A177-3AD203B41FA5}">
                      <a16:colId xmlns:a16="http://schemas.microsoft.com/office/drawing/2014/main" val="20001"/>
                    </a:ext>
                  </a:extLst>
                </a:gridCol>
              </a:tblGrid>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Introductions – le Centre et Nesta</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2400">
                <a:tc>
                  <a:txBody>
                    <a:bodyPr/>
                    <a:lstStyle/>
                    <a:p>
                      <a:pPr marL="0" lvl="0" indent="0" algn="l" rtl="0">
                        <a:spcBef>
                          <a:spcPts val="0"/>
                        </a:spcBef>
                        <a:spcAft>
                          <a:spcPts val="0"/>
                        </a:spcAft>
                        <a:buNone/>
                      </a:pPr>
                      <a:r>
                        <a:rPr lang="fr-CA" dirty="0">
                          <a:latin typeface="Century Gothic"/>
                          <a:ea typeface="Century Gothic"/>
                          <a:cs typeface="Century Gothic"/>
                          <a:sym typeface="Century Gothic"/>
                        </a:rPr>
                        <a:t>Réglementation et innovation : contexte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2400">
                <a:tc>
                  <a:txBody>
                    <a:bodyPr/>
                    <a:lstStyle/>
                    <a:p>
                      <a:pPr marL="0" lvl="0" indent="0" algn="l" rtl="0">
                        <a:spcBef>
                          <a:spcPts val="0"/>
                        </a:spcBef>
                        <a:spcAft>
                          <a:spcPts val="0"/>
                        </a:spcAft>
                        <a:buNone/>
                      </a:pPr>
                      <a:r>
                        <a:rPr lang="fr-CA" sz="1400" dirty="0">
                          <a:latin typeface="Century Gothic"/>
                          <a:ea typeface="Century Gothic"/>
                          <a:cs typeface="Century Gothic"/>
                          <a:sym typeface="Century Gothic"/>
                        </a:rPr>
                        <a:t>Expérimentation réglementaire : pourquoi, quoi et quand</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Century Gothic"/>
                          <a:ea typeface="Century Gothic"/>
                          <a:cs typeface="Century Gothic"/>
                          <a:sym typeface="Century Gothic"/>
                        </a:rPr>
                        <a:t>20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a:ea typeface="Century Gothic"/>
                          <a:cs typeface="Century Gothic"/>
                          <a:sym typeface="Century Gothic"/>
                        </a:rPr>
                        <a:t>Questions</a:t>
                      </a:r>
                      <a:endParaRPr sz="1400" u="none" strike="noStrike" cap="none"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 5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2400">
                <a:tc>
                  <a:txBody>
                    <a:bodyPr/>
                    <a:lstStyle/>
                    <a:p>
                      <a:pPr marL="0" marR="0" lvl="0" indent="0" algn="ctr" rtl="0">
                        <a:lnSpc>
                          <a:spcPct val="100000"/>
                        </a:lnSpc>
                        <a:spcBef>
                          <a:spcPts val="0"/>
                        </a:spcBef>
                        <a:spcAft>
                          <a:spcPts val="0"/>
                        </a:spcAft>
                        <a:buClr>
                          <a:schemeClr val="dk1"/>
                        </a:buClr>
                        <a:buSzPts val="1100"/>
                        <a:buFont typeface="Arial"/>
                        <a:buNone/>
                      </a:pPr>
                      <a:r>
                        <a:rPr lang="fr-CA" sz="1400" b="1" u="none" strike="noStrike" cap="none" dirty="0">
                          <a:latin typeface="Century Gothic"/>
                          <a:ea typeface="Century Gothic"/>
                          <a:cs typeface="Century Gothic"/>
                          <a:sym typeface="Century Gothic"/>
                        </a:rPr>
                        <a:t>Pause</a:t>
                      </a:r>
                      <a:endParaRPr sz="1400" b="1" u="none" strike="noStrike" cap="none"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2400">
                <a:tc>
                  <a:txBody>
                    <a:bodyPr/>
                    <a:lstStyle/>
                    <a:p>
                      <a:pPr marL="0" lvl="0" indent="0" algn="l" rtl="0">
                        <a:spcBef>
                          <a:spcPts val="0"/>
                        </a:spcBef>
                        <a:spcAft>
                          <a:spcPts val="0"/>
                        </a:spcAft>
                        <a:buNone/>
                      </a:pPr>
                      <a:r>
                        <a:rPr lang="fr-CA" sz="1400" dirty="0">
                          <a:latin typeface="Century Gothic"/>
                          <a:ea typeface="Century Gothic"/>
                          <a:cs typeface="Century Gothic"/>
                          <a:sym typeface="Century Gothic"/>
                        </a:rPr>
                        <a:t>Ce qui constitue une bonne expérience réglementaire</a:t>
                      </a: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20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2400">
                <a:tc>
                  <a:txBody>
                    <a:bodyPr/>
                    <a:lstStyle/>
                    <a:p>
                      <a:pPr marL="0" marR="0" lvl="0" indent="0" algn="l" rtl="0">
                        <a:lnSpc>
                          <a:spcPct val="100000"/>
                        </a:lnSpc>
                        <a:spcBef>
                          <a:spcPts val="0"/>
                        </a:spcBef>
                        <a:spcAft>
                          <a:spcPts val="0"/>
                        </a:spcAft>
                        <a:buClr>
                          <a:schemeClr val="dk1"/>
                        </a:buClr>
                        <a:buSzPts val="1100"/>
                        <a:buFont typeface="Arial"/>
                        <a:buNone/>
                      </a:pPr>
                      <a:r>
                        <a:rPr lang="fr-FR" sz="1400" b="0" i="0" u="none" strike="noStrike" cap="none" dirty="0">
                          <a:solidFill>
                            <a:srgbClr val="000000"/>
                          </a:solidFill>
                          <a:effectLst/>
                          <a:latin typeface="Century Gothic" panose="020B0502020202020204" pitchFamily="34" charset="0"/>
                          <a:ea typeface="Arial"/>
                          <a:cs typeface="Arial"/>
                          <a:sym typeface="Arial"/>
                        </a:rPr>
                        <a:t>Les réponses du sondage et discussion</a:t>
                      </a:r>
                      <a:endParaRPr sz="1400" u="none" strike="noStrike" cap="none" dirty="0">
                        <a:latin typeface="Century Gothic" panose="020B0502020202020204" pitchFamily="34" charset="0"/>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15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2400">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400" b="0" i="0" u="none" strike="noStrike" cap="none" dirty="0">
                          <a:solidFill>
                            <a:srgbClr val="000000"/>
                          </a:solidFill>
                          <a:effectLst/>
                          <a:latin typeface="Century Gothic" panose="020B0502020202020204" pitchFamily="34" charset="0"/>
                          <a:ea typeface="Arial"/>
                          <a:cs typeface="Arial"/>
                          <a:sym typeface="Arial"/>
                        </a:rPr>
                        <a:t>Présenter une demande au Fonds de dépenses d’expérimentation réglementaire</a:t>
                      </a:r>
                      <a:endParaRPr sz="1400" u="none" strike="noStrike" cap="none"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a:latin typeface="Century Gothic"/>
                          <a:ea typeface="Century Gothic"/>
                          <a:cs typeface="Century Gothic"/>
                          <a:sym typeface="Century Gothic"/>
                        </a:rPr>
                        <a:t>20</a:t>
                      </a:r>
                      <a:r>
                        <a:rPr lang="en-GB" sz="1400" u="none" strike="noStrike" cap="none">
                          <a:latin typeface="Century Gothic"/>
                          <a:ea typeface="Century Gothic"/>
                          <a:cs typeface="Century Gothic"/>
                          <a:sym typeface="Century Gothic"/>
                        </a:rPr>
                        <a:t>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a:ea typeface="Century Gothic"/>
                          <a:cs typeface="Century Gothic"/>
                          <a:sym typeface="Century Gothic"/>
                        </a:rPr>
                        <a:t>Questions</a:t>
                      </a:r>
                      <a:endParaRPr sz="1400" u="none" strike="noStrike" cap="none"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latin typeface="Century Gothic"/>
                          <a:ea typeface="Century Gothic"/>
                          <a:cs typeface="Century Gothic"/>
                          <a:sym typeface="Century Gothic"/>
                        </a:rPr>
                        <a:t>10 mins</a:t>
                      </a:r>
                      <a:endParaRPr sz="1400" u="none" strike="noStrike" cap="none" dirty="0">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556" name="Google Shape;1556;p281"/>
          <p:cNvPicPr preferRelativeResize="0"/>
          <p:nvPr/>
        </p:nvPicPr>
        <p:blipFill rotWithShape="1">
          <a:blip r:embed="rId3">
            <a:alphaModFix/>
          </a:blip>
          <a:srcRect/>
          <a:stretch/>
        </p:blipFill>
        <p:spPr>
          <a:xfrm>
            <a:off x="6120050" y="-21432"/>
            <a:ext cx="4158105" cy="5189101"/>
          </a:xfrm>
          <a:prstGeom prst="rect">
            <a:avLst/>
          </a:prstGeom>
          <a:noFill/>
          <a:ln>
            <a:noFill/>
          </a:ln>
        </p:spPr>
      </p:pic>
      <p:sp>
        <p:nvSpPr>
          <p:cNvPr id="1557" name="Google Shape;1557;p281"/>
          <p:cNvSpPr/>
          <p:nvPr/>
        </p:nvSpPr>
        <p:spPr>
          <a:xfrm>
            <a:off x="324000" y="775013"/>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281"/>
          <p:cNvSpPr/>
          <p:nvPr/>
        </p:nvSpPr>
        <p:spPr>
          <a:xfrm>
            <a:off x="324000" y="1165960"/>
            <a:ext cx="522600" cy="204000"/>
          </a:xfrm>
          <a:prstGeom prst="homePlate">
            <a:avLst>
              <a:gd name="adj" fmla="val 50000"/>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281"/>
          <p:cNvSpPr/>
          <p:nvPr/>
        </p:nvSpPr>
        <p:spPr>
          <a:xfrm>
            <a:off x="324000" y="2167882"/>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281"/>
          <p:cNvSpPr/>
          <p:nvPr/>
        </p:nvSpPr>
        <p:spPr>
          <a:xfrm>
            <a:off x="324000" y="4067135"/>
            <a:ext cx="522600" cy="204000"/>
          </a:xfrm>
          <a:prstGeom prst="homePlate">
            <a:avLst>
              <a:gd name="adj" fmla="val 50000"/>
            </a:avLst>
          </a:prstGeom>
          <a:solidFill>
            <a:srgbClr val="FE76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281"/>
          <p:cNvSpPr/>
          <p:nvPr/>
        </p:nvSpPr>
        <p:spPr>
          <a:xfrm>
            <a:off x="324000" y="4554916"/>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281"/>
          <p:cNvSpPr/>
          <p:nvPr/>
        </p:nvSpPr>
        <p:spPr>
          <a:xfrm>
            <a:off x="324000" y="2975618"/>
            <a:ext cx="522600" cy="204000"/>
          </a:xfrm>
          <a:prstGeom prst="homePlate">
            <a:avLst>
              <a:gd name="adj" fmla="val 50000"/>
            </a:avLst>
          </a:prstGeom>
          <a:solidFill>
            <a:srgbClr val="FF00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281"/>
          <p:cNvSpPr/>
          <p:nvPr/>
        </p:nvSpPr>
        <p:spPr>
          <a:xfrm>
            <a:off x="324000" y="1618138"/>
            <a:ext cx="522600" cy="204000"/>
          </a:xfrm>
          <a:prstGeom prst="homePlat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281"/>
          <p:cNvSpPr/>
          <p:nvPr/>
        </p:nvSpPr>
        <p:spPr>
          <a:xfrm>
            <a:off x="324000" y="3579354"/>
            <a:ext cx="522600" cy="204000"/>
          </a:xfrm>
          <a:prstGeom prst="homePlate">
            <a:avLst>
              <a:gd name="adj" fmla="val 50000"/>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309"/>
          <p:cNvSpPr/>
          <p:nvPr/>
        </p:nvSpPr>
        <p:spPr>
          <a:xfrm>
            <a:off x="199300" y="1380050"/>
            <a:ext cx="4133003" cy="3342300"/>
          </a:xfrm>
          <a:prstGeom prst="rect">
            <a:avLst/>
          </a:prstGeom>
          <a:noFill/>
          <a:ln>
            <a:noFill/>
          </a:ln>
        </p:spPr>
        <p:txBody>
          <a:bodyPr spcFirstLastPara="1" wrap="square" lIns="91425" tIns="91425" rIns="123675" bIns="91425" anchor="t" anchorCtr="0">
            <a:noAutofit/>
          </a:bodyPr>
          <a:lstStyle/>
          <a:p>
            <a:pPr marL="457200" lvl="0" indent="-317500">
              <a:lnSpc>
                <a:spcPct val="115000"/>
              </a:lnSpc>
              <a:spcBef>
                <a:spcPts val="1200"/>
              </a:spcBef>
              <a:buClr>
                <a:schemeClr val="dk1"/>
              </a:buClr>
              <a:buSzPts val="1400"/>
              <a:buFont typeface="Arial"/>
              <a:buChar char="●"/>
            </a:pPr>
            <a:r>
              <a:rPr lang="fr-CA" dirty="0">
                <a:solidFill>
                  <a:schemeClr val="dk1"/>
                </a:solidFill>
                <a:latin typeface="Century Gothic"/>
              </a:rPr>
              <a:t>La définition du problème peut nécessiter des recherches préliminaires</a:t>
            </a:r>
            <a:br>
              <a:rPr lang="en-GB" dirty="0">
                <a:solidFill>
                  <a:schemeClr val="dk1"/>
                </a:solidFill>
                <a:latin typeface="Century Gothic"/>
                <a:sym typeface="Century Gothic"/>
              </a:rPr>
            </a:br>
            <a:r>
              <a:rPr lang="fr-CA" dirty="0">
                <a:solidFill>
                  <a:schemeClr val="dk1"/>
                </a:solidFill>
                <a:latin typeface="Century Gothic"/>
              </a:rPr>
              <a:t>La question que vous devez répondre doit vous aider à résoudre le problème</a:t>
            </a:r>
          </a:p>
          <a:p>
            <a:pPr marL="914400" lvl="1" indent="-330200">
              <a:lnSpc>
                <a:spcPct val="115000"/>
              </a:lnSpc>
              <a:buClr>
                <a:schemeClr val="dk1"/>
              </a:buClr>
              <a:buSzPts val="1600"/>
              <a:buFont typeface="Century Gothic"/>
              <a:buChar char="○"/>
            </a:pPr>
            <a:r>
              <a:rPr lang="fr-CA" dirty="0">
                <a:solidFill>
                  <a:schemeClr val="dk1"/>
                </a:solidFill>
                <a:latin typeface="Century Gothic"/>
              </a:rPr>
              <a:t>Quelle information ou quelles données probantes devez-vous obtenir? </a:t>
            </a:r>
            <a:endParaRPr lang="en-CA" dirty="0">
              <a:solidFill>
                <a:schemeClr val="dk1"/>
              </a:solidFill>
              <a:latin typeface="Century Gothic"/>
            </a:endParaRPr>
          </a:p>
          <a:p>
            <a:pPr marL="914400" lvl="1" indent="-330200">
              <a:lnSpc>
                <a:spcPct val="115000"/>
              </a:lnSpc>
              <a:buClr>
                <a:schemeClr val="dk1"/>
              </a:buClr>
              <a:buSzPts val="1600"/>
              <a:buFont typeface="Century Gothic"/>
              <a:buChar char="○"/>
            </a:pPr>
            <a:r>
              <a:rPr lang="fr-CA" dirty="0">
                <a:solidFill>
                  <a:schemeClr val="dk1"/>
                </a:solidFill>
                <a:latin typeface="Century Gothic"/>
              </a:rPr>
              <a:t>Comment ces dernières vous aideraient-elles à résoudre le problème?</a:t>
            </a:r>
            <a:endParaRPr lang="en-CA" dirty="0">
              <a:solidFill>
                <a:schemeClr val="dk1"/>
              </a:solidFill>
              <a:latin typeface="Century Gothic"/>
            </a:endParaRPr>
          </a:p>
          <a:p>
            <a:pPr marL="914400" marR="0" lvl="1" indent="-330200" algn="l" rtl="0">
              <a:lnSpc>
                <a:spcPct val="115000"/>
              </a:lnSpc>
              <a:spcBef>
                <a:spcPts val="0"/>
              </a:spcBef>
              <a:spcAft>
                <a:spcPts val="0"/>
              </a:spcAft>
              <a:buClr>
                <a:schemeClr val="dk1"/>
              </a:buClr>
              <a:buSzPts val="1600"/>
              <a:buFont typeface="Century Gothic"/>
              <a:buChar char="○"/>
            </a:pPr>
            <a:endParaRPr sz="1600" b="0" i="0" u="none" strike="noStrike" cap="none" dirty="0">
              <a:solidFill>
                <a:schemeClr val="dk1"/>
              </a:solidFill>
              <a:latin typeface="Century Gothic"/>
              <a:ea typeface="Century Gothic"/>
              <a:cs typeface="Century Gothic"/>
              <a:sym typeface="Century Gothic"/>
            </a:endParaRPr>
          </a:p>
        </p:txBody>
      </p:sp>
      <p:sp>
        <p:nvSpPr>
          <p:cNvPr id="1858" name="Google Shape;1858;p309"/>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Century Gothic"/>
                <a:ea typeface="Century Gothic"/>
                <a:cs typeface="Century Gothic"/>
                <a:sym typeface="Century Gothic"/>
              </a:rPr>
              <a:t>Conception</a:t>
            </a:r>
            <a:endParaRPr sz="2000" b="1" i="0" u="none" strike="noStrike" cap="none" dirty="0">
              <a:solidFill>
                <a:srgbClr val="000000"/>
              </a:solidFill>
              <a:latin typeface="Century Gothic"/>
              <a:ea typeface="Century Gothic"/>
              <a:cs typeface="Century Gothic"/>
              <a:sym typeface="Century Gothic"/>
            </a:endParaRPr>
          </a:p>
        </p:txBody>
      </p:sp>
      <p:sp>
        <p:nvSpPr>
          <p:cNvPr id="1859" name="Google Shape;1859;p309"/>
          <p:cNvSpPr/>
          <p:nvPr/>
        </p:nvSpPr>
        <p:spPr>
          <a:xfrm>
            <a:off x="4479924" y="1380050"/>
            <a:ext cx="4340225"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sz="1600"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sz="1600"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fr-CA" sz="1600" b="1" u="sng" dirty="0">
              <a:solidFill>
                <a:schemeClr val="hlink"/>
              </a:solidFill>
              <a:latin typeface="Century Gothic"/>
            </a:endParaRPr>
          </a:p>
          <a:p>
            <a:r>
              <a:rPr lang="fr-CA" sz="1600" b="1" dirty="0">
                <a:solidFill>
                  <a:schemeClr val="dk1"/>
                </a:solidFill>
                <a:latin typeface="Century Gothic"/>
              </a:rPr>
              <a:t>Problème</a:t>
            </a:r>
            <a:r>
              <a:rPr lang="fr-CA" dirty="0"/>
              <a:t> : </a:t>
            </a:r>
            <a:r>
              <a:rPr lang="fr-CA" sz="1600" dirty="0">
                <a:solidFill>
                  <a:schemeClr val="dk1"/>
                </a:solidFill>
                <a:latin typeface="Century Gothic"/>
              </a:rPr>
              <a:t>les consommateurs n’adoptent pas les meilleurs fournisseurs d’énergie pour eux. Le mandat de l’organisme de réglementation consiste à veiller à ce que le marché de l’énergie fonctionne pour tous les consommateurs.</a:t>
            </a:r>
            <a:endParaRPr lang="en-CA" sz="1600" dirty="0">
              <a:solidFill>
                <a:schemeClr val="dk1"/>
              </a:solidFill>
              <a:latin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dirty="0">
              <a:solidFill>
                <a:schemeClr val="dk1"/>
              </a:solidFill>
              <a:latin typeface="Century Gothic"/>
              <a:ea typeface="Century Gothic"/>
              <a:cs typeface="Century Gothic"/>
              <a:sym typeface="Century Gothic"/>
            </a:endParaRPr>
          </a:p>
          <a:p>
            <a:pPr marR="114300">
              <a:lnSpc>
                <a:spcPct val="115000"/>
              </a:lnSpc>
              <a:buClr>
                <a:schemeClr val="dk1"/>
              </a:buClr>
              <a:buSzPts val="1100"/>
            </a:pPr>
            <a:r>
              <a:rPr lang="en-GB" sz="1600" b="1" i="0" u="none" strike="noStrike" cap="none" dirty="0">
                <a:solidFill>
                  <a:schemeClr val="dk1"/>
                </a:solidFill>
                <a:latin typeface="Century Gothic"/>
                <a:ea typeface="Century Gothic"/>
                <a:cs typeface="Century Gothic"/>
                <a:sym typeface="Century Gothic"/>
              </a:rPr>
              <a:t>Question : </a:t>
            </a:r>
            <a:r>
              <a:rPr lang="fr-CA" sz="1600" dirty="0">
                <a:solidFill>
                  <a:schemeClr val="dk1"/>
                </a:solidFill>
                <a:latin typeface="Century Gothic"/>
              </a:rPr>
              <a:t>Quelles interventions seront efficaces pour accroître la participation des clients? </a:t>
            </a:r>
            <a:endParaRPr lang="en-CA" sz="1600" dirty="0">
              <a:solidFill>
                <a:schemeClr val="dk1"/>
              </a:solidFill>
              <a:latin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dirty="0">
              <a:solidFill>
                <a:schemeClr val="dk1"/>
              </a:solidFill>
              <a:highlight>
                <a:srgbClr val="FFFF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sp>
        <p:nvSpPr>
          <p:cNvPr id="1860" name="Google Shape;1860;p309"/>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a:buSzPts val="1800"/>
            </a:pPr>
            <a:r>
              <a:rPr lang="fr-CA" sz="1800" dirty="0">
                <a:solidFill>
                  <a:schemeClr val="bg1"/>
                </a:solidFill>
                <a:latin typeface="Century Gothic" panose="020B0502020202020204" pitchFamily="34" charset="0"/>
              </a:rPr>
              <a:t>Une bonne expérience aborde un </a:t>
            </a:r>
            <a:r>
              <a:rPr lang="fr-CA" sz="1800" b="1" dirty="0">
                <a:solidFill>
                  <a:srgbClr val="FFFFFF"/>
                </a:solidFill>
                <a:latin typeface="Century Gothic"/>
              </a:rPr>
              <a:t>problème et une question clairs</a:t>
            </a:r>
            <a:endParaRPr lang="en-CA" dirty="0"/>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Century Gothic"/>
                <a:ea typeface="Century Gothic"/>
                <a:cs typeface="Century Gothic"/>
                <a:sym typeface="Century Gothic"/>
              </a:rPr>
              <a:t>a clear problem and question</a:t>
            </a:r>
            <a:endParaRPr sz="1800" b="1" i="0" u="none" strike="noStrike" cap="none" dirty="0">
              <a:solidFill>
                <a:srgbClr val="FFFFFF"/>
              </a:solidFill>
              <a:latin typeface="Century Gothic"/>
              <a:ea typeface="Century Gothic"/>
              <a:cs typeface="Century Gothic"/>
              <a:sym typeface="Century Gothic"/>
            </a:endParaRPr>
          </a:p>
        </p:txBody>
      </p:sp>
      <p:sp>
        <p:nvSpPr>
          <p:cNvPr id="1863" name="Google Shape;1863;p309"/>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309"/>
          <p:cNvSpPr txBox="1">
            <a:spLocks noGrp="1"/>
          </p:cNvSpPr>
          <p:nvPr>
            <p:ph type="title" idx="4"/>
          </p:nvPr>
        </p:nvSpPr>
        <p:spPr>
          <a:xfrm>
            <a:off x="6622742" y="207999"/>
            <a:ext cx="1482571" cy="553199"/>
          </a:xfrm>
          <a:prstGeom prst="rect">
            <a:avLst/>
          </a:prstGeom>
          <a:noFill/>
          <a:ln>
            <a:noFill/>
          </a:ln>
        </p:spPr>
        <p:txBody>
          <a:bodyPr spcFirstLastPara="1" wrap="square" lIns="91425" tIns="91425" rIns="91425" bIns="91425" anchor="ctr" anchorCtr="0">
            <a:noAutofit/>
          </a:bodyPr>
          <a:lstStyle/>
          <a:p>
            <a:pPr>
              <a:buSzPts val="1100"/>
            </a:pPr>
            <a:r>
              <a:rPr lang="fr-CA" sz="1050" b="1" dirty="0">
                <a:latin typeface="Century Gothic"/>
              </a:rPr>
              <a:t>Comment est l’exemple comparativement?</a:t>
            </a:r>
            <a:endParaRPr sz="105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310"/>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114300" indent="-330200">
              <a:lnSpc>
                <a:spcPct val="115000"/>
              </a:lnSpc>
              <a:buClr>
                <a:schemeClr val="dk1"/>
              </a:buClr>
              <a:buSzPts val="1600"/>
              <a:buFont typeface="Century Gothic"/>
              <a:buAutoNum type="arabicPeriod"/>
            </a:pPr>
            <a:r>
              <a:rPr lang="fr-CA" sz="1600" dirty="0">
                <a:solidFill>
                  <a:schemeClr val="dk1"/>
                </a:solidFill>
                <a:latin typeface="Century Gothic"/>
              </a:rPr>
              <a:t>Y a-t-il une question claire à laquelle il faut répondre?</a:t>
            </a:r>
            <a:endParaRPr lang="en-CA" sz="1600" dirty="0">
              <a:solidFill>
                <a:schemeClr val="dk1"/>
              </a:solidFill>
              <a:latin typeface="Century Gothic"/>
            </a:endParaRPr>
          </a:p>
          <a:p>
            <a:pPr marL="457200" marR="114300" indent="-330200">
              <a:lnSpc>
                <a:spcPct val="115000"/>
              </a:lnSpc>
              <a:buClr>
                <a:schemeClr val="dk1"/>
              </a:buClr>
              <a:buSzPts val="1600"/>
              <a:buFont typeface="Century Gothic"/>
              <a:buAutoNum type="arabicPeriod"/>
            </a:pPr>
            <a:r>
              <a:rPr lang="fr-CA" sz="1600" dirty="0">
                <a:solidFill>
                  <a:schemeClr val="dk1"/>
                </a:solidFill>
                <a:latin typeface="Century Gothic"/>
              </a:rPr>
              <a:t>Peut-on concevoir une expérience qui permettrait de fournir des données probantes pour répondre à la question? </a:t>
            </a:r>
            <a:endParaRPr lang="en-CA" sz="1600" dirty="0">
              <a:solidFill>
                <a:schemeClr val="dk1"/>
              </a:solidFill>
              <a:latin typeface="Century Gothic"/>
            </a:endParaRPr>
          </a:p>
          <a:p>
            <a:pPr marL="457200" marR="114300" indent="-330200">
              <a:lnSpc>
                <a:spcPct val="115000"/>
              </a:lnSpc>
              <a:buClr>
                <a:schemeClr val="dk1"/>
              </a:buClr>
              <a:buSzPts val="1600"/>
              <a:buFont typeface="Century Gothic"/>
              <a:buAutoNum type="arabicPeriod"/>
            </a:pPr>
            <a:r>
              <a:rPr lang="fr-CA" sz="1600" dirty="0">
                <a:solidFill>
                  <a:schemeClr val="dk1"/>
                </a:solidFill>
                <a:latin typeface="Century Gothic"/>
              </a:rPr>
              <a:t>Quelles sont les solutions de rechange pour les expériences? </a:t>
            </a:r>
            <a:endParaRPr lang="en-CA" sz="1600" dirty="0">
              <a:solidFill>
                <a:schemeClr val="dk1"/>
              </a:solidFill>
              <a:latin typeface="Century Gothic"/>
            </a:endParaRPr>
          </a:p>
          <a:p>
            <a:pPr marL="457200" marR="114300" indent="-330200">
              <a:lnSpc>
                <a:spcPct val="115000"/>
              </a:lnSpc>
              <a:buClr>
                <a:schemeClr val="dk1"/>
              </a:buClr>
              <a:buSzPts val="1600"/>
              <a:buFont typeface="Century Gothic"/>
              <a:buAutoNum type="arabicPeriod"/>
            </a:pPr>
            <a:r>
              <a:rPr lang="fr-CA" sz="1600" dirty="0">
                <a:solidFill>
                  <a:schemeClr val="dk1"/>
                </a:solidFill>
                <a:latin typeface="Century Gothic"/>
              </a:rPr>
              <a:t>Comment sont les solutions de rechange comparativement? </a:t>
            </a:r>
            <a:endParaRPr lang="en-CA" sz="1600" dirty="0">
              <a:solidFill>
                <a:schemeClr val="dk1"/>
              </a:solidFill>
              <a:latin typeface="Century Gothic"/>
            </a:endParaRPr>
          </a:p>
        </p:txBody>
      </p:sp>
      <p:sp>
        <p:nvSpPr>
          <p:cNvPr id="1870" name="Google Shape;1870;p310"/>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Conception</a:t>
            </a:r>
            <a:endParaRPr sz="2000" b="1" i="0" u="none" strike="noStrike" cap="none" dirty="0">
              <a:solidFill>
                <a:srgbClr val="000000"/>
              </a:solidFill>
              <a:latin typeface="Century Gothic"/>
              <a:ea typeface="Century Gothic"/>
              <a:cs typeface="Century Gothic"/>
              <a:sym typeface="Century Gothic"/>
            </a:endParaRPr>
          </a:p>
        </p:txBody>
      </p:sp>
      <p:sp>
        <p:nvSpPr>
          <p:cNvPr id="1871" name="Google Shape;1871;p310"/>
          <p:cNvSpPr/>
          <p:nvPr/>
        </p:nvSpPr>
        <p:spPr>
          <a:xfrm>
            <a:off x="4479925" y="1380050"/>
            <a:ext cx="4264200" cy="3555450"/>
          </a:xfrm>
          <a:prstGeom prst="rect">
            <a:avLst/>
          </a:prstGeom>
          <a:solidFill>
            <a:srgbClr val="F3F3F3"/>
          </a:solidFill>
          <a:ln>
            <a:noFill/>
          </a:ln>
        </p:spPr>
        <p:txBody>
          <a:bodyPr spcFirstLastPara="1" wrap="square" lIns="91425" tIns="91425" rIns="123675" bIns="91425" anchor="t" anchorCtr="0">
            <a:noAutofit/>
          </a:bodyPr>
          <a:lstStyle/>
          <a:p>
            <a:pPr marR="114300" lvl="0">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en-GB" b="1" i="0" u="sng" strike="noStrike" cap="none" dirty="0">
              <a:solidFill>
                <a:schemeClr val="accent5"/>
              </a:solidFill>
              <a:latin typeface="Century Gothic"/>
              <a:ea typeface="Century Gothic"/>
              <a:cs typeface="Century Gothic"/>
              <a:sym typeface="Century Gothic"/>
            </a:endParaRPr>
          </a:p>
          <a:p>
            <a:pPr marL="457200" marR="114300" lvl="0" indent="-330200">
              <a:lnSpc>
                <a:spcPct val="115000"/>
              </a:lnSpc>
              <a:buClr>
                <a:schemeClr val="dk1"/>
              </a:buClr>
              <a:buSzPts val="1600"/>
              <a:buFont typeface="Century Gothic"/>
              <a:buAutoNum type="arabicPeriod"/>
            </a:pPr>
            <a:r>
              <a:rPr lang="fr-CA" dirty="0">
                <a:solidFill>
                  <a:schemeClr val="dk1"/>
                </a:solidFill>
                <a:latin typeface="Century Gothic"/>
              </a:rPr>
              <a:t>Oui (diapositive précédente).</a:t>
            </a:r>
            <a:endParaRPr lang="en-CA" dirty="0">
              <a:solidFill>
                <a:schemeClr val="dk1"/>
              </a:solidFill>
              <a:latin typeface="Century Gothic"/>
            </a:endParaRPr>
          </a:p>
          <a:p>
            <a:pPr marL="457200" marR="114300" lvl="0" indent="-330200">
              <a:lnSpc>
                <a:spcPct val="115000"/>
              </a:lnSpc>
              <a:buClr>
                <a:schemeClr val="dk1"/>
              </a:buClr>
              <a:buSzPts val="1600"/>
              <a:buFont typeface="Century Gothic"/>
              <a:buAutoNum type="arabicPeriod"/>
            </a:pPr>
            <a:r>
              <a:rPr lang="fr-CA" dirty="0">
                <a:solidFill>
                  <a:schemeClr val="dk1"/>
                </a:solidFill>
                <a:latin typeface="Century Gothic"/>
              </a:rPr>
              <a:t>Oui, on peut essayer d’autres approches de mobilisation et les résultats sont mesurables.</a:t>
            </a:r>
            <a:endParaRPr lang="en-CA" dirty="0">
              <a:solidFill>
                <a:schemeClr val="dk1"/>
              </a:solidFill>
              <a:latin typeface="Century Gothic"/>
            </a:endParaRPr>
          </a:p>
          <a:p>
            <a:pPr marL="457200" marR="114300" lvl="0" indent="-330200">
              <a:lnSpc>
                <a:spcPct val="115000"/>
              </a:lnSpc>
              <a:buClr>
                <a:schemeClr val="dk1"/>
              </a:buClr>
              <a:buSzPts val="1600"/>
              <a:buFont typeface="Century Gothic"/>
              <a:buAutoNum type="arabicPeriod"/>
            </a:pPr>
            <a:r>
              <a:rPr lang="fr-CA" dirty="0">
                <a:solidFill>
                  <a:schemeClr val="dk1"/>
                </a:solidFill>
                <a:latin typeface="Century Gothic"/>
              </a:rPr>
              <a:t>Recherches auprès des consommateurs, consultation auprès des consommateurs, mise en œuvre intégrale.</a:t>
            </a:r>
            <a:endParaRPr lang="en-CA" dirty="0">
              <a:solidFill>
                <a:schemeClr val="dk1"/>
              </a:solidFill>
              <a:latin typeface="Century Gothic"/>
            </a:endParaRPr>
          </a:p>
          <a:p>
            <a:pPr marL="457200" marR="114300" lvl="0" indent="-330200">
              <a:lnSpc>
                <a:spcPct val="115000"/>
              </a:lnSpc>
              <a:buClr>
                <a:schemeClr val="dk1"/>
              </a:buClr>
              <a:buSzPts val="1600"/>
              <a:buFont typeface="Century Gothic"/>
              <a:buAutoNum type="arabicPeriod"/>
            </a:pPr>
            <a:r>
              <a:rPr lang="fr-CA" dirty="0">
                <a:solidFill>
                  <a:schemeClr val="dk1"/>
                </a:solidFill>
                <a:latin typeface="Century Gothic"/>
              </a:rPr>
              <a:t>Les solutions de rechange sont moins probantes et éliminent la possibilité de réaliser une comparaison, et la mise en œuvre intégrale est dispendieuse.</a:t>
            </a:r>
            <a:endParaRPr lang="en-CA" dirty="0">
              <a:solidFill>
                <a:schemeClr val="dk1"/>
              </a:solidFill>
              <a:latin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highlight>
                <a:srgbClr val="FF99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highlight>
                <a:srgbClr val="FF9900"/>
              </a:highlight>
              <a:latin typeface="Century Gothic"/>
              <a:ea typeface="Century Gothic"/>
              <a:cs typeface="Century Gothic"/>
              <a:sym typeface="Century Gothic"/>
            </a:endParaRPr>
          </a:p>
        </p:txBody>
      </p:sp>
      <p:sp>
        <p:nvSpPr>
          <p:cNvPr id="1872" name="Google Shape;1872;p310"/>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lvl="0">
              <a:buSzPts val="1800"/>
            </a:pPr>
            <a:r>
              <a:rPr lang="fr-CA" sz="1800" dirty="0">
                <a:solidFill>
                  <a:schemeClr val="bg1"/>
                </a:solidFill>
                <a:latin typeface="Century Gothic" panose="020B0502020202020204" pitchFamily="34" charset="0"/>
              </a:rPr>
              <a:t>Une bonne expérience est utilisée lorsque </a:t>
            </a:r>
            <a:r>
              <a:rPr lang="fr-CA" sz="1800" b="1" dirty="0">
                <a:solidFill>
                  <a:srgbClr val="FFFFFF"/>
                </a:solidFill>
                <a:latin typeface="Century Gothic"/>
              </a:rPr>
              <a:t>l’expérience est la meilleure approche</a:t>
            </a:r>
            <a:r>
              <a:rPr lang="en-GB" sz="1800" b="1" i="0" u="none" strike="noStrike" cap="none" dirty="0">
                <a:solidFill>
                  <a:srgbClr val="FFFFFF"/>
                </a:solidFill>
                <a:latin typeface="Century Gothic"/>
                <a:ea typeface="Century Gothic"/>
                <a:cs typeface="Century Gothic"/>
                <a:sym typeface="Century Gothic"/>
              </a:rPr>
              <a:t>approach</a:t>
            </a:r>
            <a:endParaRPr sz="1800" b="1" i="0" u="none" strike="noStrike" cap="none" dirty="0">
              <a:solidFill>
                <a:srgbClr val="FFFFFF"/>
              </a:solidFill>
              <a:latin typeface="Century Gothic"/>
              <a:ea typeface="Century Gothic"/>
              <a:cs typeface="Century Gothic"/>
              <a:sym typeface="Century Gothic"/>
            </a:endParaRPr>
          </a:p>
        </p:txBody>
      </p:sp>
      <p:sp>
        <p:nvSpPr>
          <p:cNvPr id="1875" name="Google Shape;1875;p310"/>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310"/>
          <p:cNvSpPr txBox="1">
            <a:spLocks noGrp="1"/>
          </p:cNvSpPr>
          <p:nvPr>
            <p:ph type="title" idx="4"/>
          </p:nvPr>
        </p:nvSpPr>
        <p:spPr>
          <a:xfrm>
            <a:off x="6596109" y="208000"/>
            <a:ext cx="1446816" cy="431700"/>
          </a:xfrm>
          <a:prstGeom prst="rect">
            <a:avLst/>
          </a:prstGeom>
          <a:noFill/>
          <a:ln>
            <a:noFill/>
          </a:ln>
        </p:spPr>
        <p:txBody>
          <a:bodyPr spcFirstLastPara="1" wrap="square" lIns="91425" tIns="91425" rIns="91425" bIns="91425" anchor="ctr" anchorCtr="0">
            <a:noAutofit/>
          </a:bodyPr>
          <a:lstStyle/>
          <a:p>
            <a:pPr>
              <a:buSzPts val="1100"/>
            </a:pPr>
            <a:r>
              <a:rPr lang="fr-CA" sz="1050" b="1" dirty="0">
                <a:latin typeface="Century Gothic"/>
              </a:rPr>
              <a:t>Comment est l’exemple comparativement?</a:t>
            </a:r>
            <a:endParaRPr lang="fr-CA" sz="1050" b="1" dirty="0">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311"/>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en-GB" sz="2000" b="1" dirty="0">
                <a:solidFill>
                  <a:schemeClr val="dk1"/>
                </a:solidFill>
                <a:latin typeface="Century Gothic"/>
                <a:ea typeface="Century Gothic"/>
                <a:cs typeface="Century Gothic"/>
                <a:sym typeface="Century Gothic"/>
              </a:rPr>
              <a:t>Conception</a:t>
            </a:r>
            <a:endParaRPr sz="2000" b="1" i="0" u="none" strike="noStrike" cap="none" dirty="0">
              <a:solidFill>
                <a:srgbClr val="000000"/>
              </a:solidFill>
              <a:latin typeface="Century Gothic"/>
              <a:ea typeface="Century Gothic"/>
              <a:cs typeface="Century Gothic"/>
              <a:sym typeface="Century Gothic"/>
            </a:endParaRPr>
          </a:p>
        </p:txBody>
      </p:sp>
      <p:sp>
        <p:nvSpPr>
          <p:cNvPr id="1882" name="Google Shape;1882;p311"/>
          <p:cNvSpPr/>
          <p:nvPr/>
        </p:nvSpPr>
        <p:spPr>
          <a:xfrm>
            <a:off x="4479925" y="1380050"/>
            <a:ext cx="4264200" cy="3467158"/>
          </a:xfrm>
          <a:prstGeom prst="rect">
            <a:avLst/>
          </a:prstGeom>
          <a:solidFill>
            <a:srgbClr val="F3F3F3"/>
          </a:solidFill>
          <a:ln>
            <a:noFill/>
          </a:ln>
        </p:spPr>
        <p:txBody>
          <a:bodyPr spcFirstLastPara="1" wrap="square" lIns="91425" tIns="91425" rIns="123675" bIns="91425" anchor="t" anchorCtr="0">
            <a:noAutofit/>
          </a:bodyPr>
          <a:lstStyle/>
          <a:p>
            <a:pPr marR="114300" lvl="0">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en-GB" b="1" u="sng" dirty="0">
              <a:solidFill>
                <a:schemeClr val="accent5"/>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100" i="0" u="none" strike="noStrike" cap="none" dirty="0">
              <a:solidFill>
                <a:schemeClr val="dk1"/>
              </a:solidFill>
              <a:latin typeface="Century Gothic"/>
              <a:ea typeface="Century Gothic"/>
              <a:cs typeface="Century Gothic"/>
              <a:sym typeface="Century Gothic"/>
            </a:endParaRPr>
          </a:p>
          <a:p>
            <a:r>
              <a:rPr lang="fr-CA" sz="1600" b="1" dirty="0">
                <a:solidFill>
                  <a:schemeClr val="dk1"/>
                </a:solidFill>
                <a:latin typeface="Century Gothic"/>
              </a:rPr>
              <a:t>Hypothèse </a:t>
            </a:r>
            <a:r>
              <a:rPr lang="fr-CA" sz="1600" dirty="0">
                <a:solidFill>
                  <a:schemeClr val="dk1"/>
                </a:solidFill>
                <a:latin typeface="Century Gothic"/>
              </a:rPr>
              <a:t>: élimination des tracas et simplification du processus de changement par la signalisation (lettre ou courriel) de trois offres personnalisées et moins dispendieuses encourageront les clients à changer de fournisseur d’énergie.</a:t>
            </a:r>
            <a:endParaRPr lang="en-CA" sz="1600" dirty="0">
              <a:solidFill>
                <a:schemeClr val="dk1"/>
              </a:solidFill>
              <a:latin typeface="Century Gothic"/>
            </a:endParaRPr>
          </a:p>
          <a:p>
            <a:r>
              <a:rPr lang="fr-CA" sz="1600" b="1" dirty="0">
                <a:solidFill>
                  <a:schemeClr val="dk1"/>
                </a:solidFill>
                <a:latin typeface="Century Gothic"/>
              </a:rPr>
              <a:t>Mesure clé </a:t>
            </a:r>
            <a:r>
              <a:rPr lang="fr-CA" sz="1600" dirty="0">
                <a:solidFill>
                  <a:schemeClr val="dk1"/>
                </a:solidFill>
                <a:latin typeface="Century Gothic"/>
              </a:rPr>
              <a:t>: proportion de clients qui ont changé et qui ont reçu la signalisation par rapport à ceux qui n’ont pas reçu la signalisation.</a:t>
            </a:r>
            <a:endParaRPr lang="en-CA" sz="1600" dirty="0">
              <a:solidFill>
                <a:schemeClr val="dk1"/>
              </a:solidFill>
              <a:latin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dirty="0">
              <a:solidFill>
                <a:schemeClr val="dk1"/>
              </a:solidFill>
              <a:highlight>
                <a:srgbClr val="FF99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1" i="0" u="none" strike="noStrike" cap="none" dirty="0">
              <a:solidFill>
                <a:schemeClr val="dk1"/>
              </a:solidFill>
              <a:highlight>
                <a:srgbClr val="FF9900"/>
              </a:highlight>
              <a:latin typeface="Century Gothic"/>
              <a:ea typeface="Century Gothic"/>
              <a:cs typeface="Century Gothic"/>
              <a:sym typeface="Century Gothic"/>
            </a:endParaRPr>
          </a:p>
        </p:txBody>
      </p:sp>
      <p:sp>
        <p:nvSpPr>
          <p:cNvPr id="1883" name="Google Shape;1883;p311"/>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lvl="0">
              <a:buSzPts val="1800"/>
            </a:pPr>
            <a:r>
              <a:rPr lang="fr-CA" sz="1800" dirty="0">
                <a:solidFill>
                  <a:srgbClr val="FFFFFF"/>
                </a:solidFill>
                <a:latin typeface="Century Gothic"/>
              </a:rPr>
              <a:t>Une bonne expérience comporte une </a:t>
            </a:r>
            <a:r>
              <a:rPr lang="fr-CA" sz="1800" b="1" dirty="0">
                <a:solidFill>
                  <a:srgbClr val="FFFFFF"/>
                </a:solidFill>
                <a:latin typeface="Century Gothic"/>
              </a:rPr>
              <a:t>hypothèse et des mesures claires</a:t>
            </a:r>
            <a:r>
              <a:rPr lang="en-GB" sz="1800" b="1" dirty="0">
                <a:solidFill>
                  <a:srgbClr val="FFFFFF"/>
                </a:solidFill>
                <a:latin typeface="Century Gothic"/>
                <a:sym typeface="Century Gothic"/>
              </a:rPr>
              <a:t> </a:t>
            </a:r>
            <a:r>
              <a:rPr lang="en-GB" sz="1800" b="1" i="0" u="none" strike="noStrike" cap="none" dirty="0">
                <a:solidFill>
                  <a:srgbClr val="FFFFFF"/>
                </a:solidFill>
                <a:latin typeface="Century Gothic"/>
                <a:ea typeface="Century Gothic"/>
                <a:cs typeface="Century Gothic"/>
                <a:sym typeface="Century Gothic"/>
              </a:rPr>
              <a:t>metrics</a:t>
            </a:r>
            <a:endParaRPr sz="1800" b="1" i="0" u="none" strike="noStrike" cap="none" dirty="0">
              <a:solidFill>
                <a:srgbClr val="FFFFFF"/>
              </a:solidFill>
              <a:latin typeface="Century Gothic"/>
              <a:ea typeface="Century Gothic"/>
              <a:cs typeface="Century Gothic"/>
              <a:sym typeface="Century Gothic"/>
            </a:endParaRPr>
          </a:p>
        </p:txBody>
      </p:sp>
      <p:sp>
        <p:nvSpPr>
          <p:cNvPr id="1884" name="Google Shape;1884;p311"/>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285750" indent="-285750">
              <a:buFont typeface="Arial" panose="020B0604020202020204" pitchFamily="34" charset="0"/>
              <a:buChar char="•"/>
            </a:pPr>
            <a:r>
              <a:rPr lang="fr-CA" sz="1600" b="1" dirty="0">
                <a:solidFill>
                  <a:schemeClr val="dk1"/>
                </a:solidFill>
                <a:latin typeface="Century Gothic"/>
              </a:rPr>
              <a:t>Hypothèse </a:t>
            </a:r>
            <a:r>
              <a:rPr lang="fr-CA" sz="1600" dirty="0">
                <a:solidFill>
                  <a:schemeClr val="dk1"/>
                </a:solidFill>
                <a:latin typeface="Century Gothic"/>
              </a:rPr>
              <a:t>:</a:t>
            </a:r>
            <a:r>
              <a:rPr lang="fr-CA" sz="1600" b="1" dirty="0">
                <a:solidFill>
                  <a:schemeClr val="dk1"/>
                </a:solidFill>
                <a:latin typeface="Century Gothic"/>
              </a:rPr>
              <a:t> </a:t>
            </a:r>
            <a:r>
              <a:rPr lang="fr-CA" sz="1600" dirty="0">
                <a:solidFill>
                  <a:schemeClr val="dk1"/>
                </a:solidFill>
                <a:latin typeface="Century Gothic"/>
              </a:rPr>
              <a:t>élimination des tracas et simplification du processus de changement par la signalisation (lettre ou courriel) de trois offres personnalisées et moins dispendieuses encourageront les clients à changer de fournisseur d’énergie.</a:t>
            </a:r>
            <a:endParaRPr lang="en-CA" sz="1600" dirty="0">
              <a:solidFill>
                <a:schemeClr val="dk1"/>
              </a:solidFill>
              <a:latin typeface="Century Gothic"/>
            </a:endParaRPr>
          </a:p>
          <a:p>
            <a:pPr marR="0" lvl="0" algn="l" rtl="0">
              <a:lnSpc>
                <a:spcPct val="113000"/>
              </a:lnSpc>
              <a:spcBef>
                <a:spcPts val="0"/>
              </a:spcBef>
              <a:spcAft>
                <a:spcPts val="0"/>
              </a:spcAft>
              <a:buClr>
                <a:srgbClr val="000000"/>
              </a:buClr>
              <a:buSzPts val="1600"/>
            </a:pPr>
            <a:endParaRPr sz="1800" b="0" i="0" u="none" strike="noStrike" cap="none" dirty="0">
              <a:solidFill>
                <a:schemeClr val="dk1"/>
              </a:solidFill>
              <a:latin typeface="Century Gothic"/>
              <a:ea typeface="Century Gothic"/>
              <a:cs typeface="Century Gothic"/>
              <a:sym typeface="Century Gothic"/>
            </a:endParaRPr>
          </a:p>
          <a:p>
            <a:pPr marL="285750" indent="-285750">
              <a:buFont typeface="Arial" panose="020B0604020202020204" pitchFamily="34" charset="0"/>
              <a:buChar char="•"/>
            </a:pPr>
            <a:r>
              <a:rPr lang="fr-CA" sz="1600" b="1" dirty="0">
                <a:solidFill>
                  <a:schemeClr val="dk1"/>
                </a:solidFill>
                <a:latin typeface="Century Gothic"/>
              </a:rPr>
              <a:t>Mesure clé </a:t>
            </a:r>
            <a:r>
              <a:rPr lang="fr-CA" sz="1600" dirty="0">
                <a:solidFill>
                  <a:schemeClr val="dk1"/>
                </a:solidFill>
                <a:latin typeface="Century Gothic"/>
              </a:rPr>
              <a:t>: proportion de clients qui ont changé et qui ont reçu la signalisation par rapport à ceux qui n’ont pas reçu la signalisation.</a:t>
            </a:r>
            <a:endParaRPr lang="en-CA" sz="1600" dirty="0">
              <a:solidFill>
                <a:schemeClr val="dk1"/>
              </a:solidFill>
              <a:latin typeface="Century Gothic"/>
            </a:endParaRPr>
          </a:p>
        </p:txBody>
      </p:sp>
      <p:sp>
        <p:nvSpPr>
          <p:cNvPr id="1886" name="Google Shape;1886;p311"/>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311"/>
          <p:cNvSpPr txBox="1">
            <a:spLocks noGrp="1"/>
          </p:cNvSpPr>
          <p:nvPr>
            <p:ph type="title" idx="3"/>
          </p:nvPr>
        </p:nvSpPr>
        <p:spPr>
          <a:xfrm>
            <a:off x="6374167" y="208000"/>
            <a:ext cx="1522958" cy="431700"/>
          </a:xfrm>
          <a:prstGeom prst="rect">
            <a:avLst/>
          </a:prstGeom>
          <a:noFill/>
          <a:ln>
            <a:noFill/>
          </a:ln>
        </p:spPr>
        <p:txBody>
          <a:bodyPr spcFirstLastPara="1" wrap="square" lIns="91425" tIns="91425" rIns="91425" bIns="91425" anchor="ctr" anchorCtr="0">
            <a:noAutofit/>
          </a:bodyPr>
          <a:lstStyle/>
          <a:p>
            <a:pPr>
              <a:buSzPts val="1100"/>
            </a:pPr>
            <a:r>
              <a:rPr lang="fr-CA" sz="1100" b="1" dirty="0">
                <a:latin typeface="Century Gothic"/>
              </a:rPr>
              <a:t>Comment est l’exemple comparativement?</a:t>
            </a:r>
            <a:endParaRPr lang="fr-CA" sz="1100" b="1" dirty="0">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312"/>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indent="-330200">
              <a:lnSpc>
                <a:spcPct val="113000"/>
              </a:lnSpc>
              <a:buClr>
                <a:schemeClr val="dk1"/>
              </a:buClr>
              <a:buSzPts val="1600"/>
              <a:buFont typeface="Century Gothic"/>
              <a:buChar char="●"/>
            </a:pPr>
            <a:endParaRPr lang="fr-CA" sz="1600" dirty="0">
              <a:solidFill>
                <a:schemeClr val="dk1"/>
              </a:solidFill>
              <a:latin typeface="Century Gothic"/>
            </a:endParaRPr>
          </a:p>
          <a:p>
            <a:pPr marL="457200" indent="-330200">
              <a:lnSpc>
                <a:spcPct val="113000"/>
              </a:lnSpc>
              <a:buClr>
                <a:schemeClr val="dk1"/>
              </a:buClr>
              <a:buSzPts val="1600"/>
              <a:buFont typeface="Century Gothic"/>
              <a:buChar char="●"/>
            </a:pPr>
            <a:endParaRPr lang="fr-CA" sz="1600" dirty="0">
              <a:solidFill>
                <a:schemeClr val="dk1"/>
              </a:solidFill>
              <a:latin typeface="Century Gothic"/>
            </a:endParaRPr>
          </a:p>
          <a:p>
            <a:pPr marL="457200" indent="-330200">
              <a:lnSpc>
                <a:spcPct val="113000"/>
              </a:lnSpc>
              <a:buClr>
                <a:schemeClr val="dk1"/>
              </a:buClr>
              <a:buSzPts val="1600"/>
              <a:buFont typeface="Century Gothic"/>
              <a:buChar char="●"/>
            </a:pPr>
            <a:r>
              <a:rPr lang="fr-CA" sz="1600" dirty="0">
                <a:solidFill>
                  <a:schemeClr val="dk1"/>
                </a:solidFill>
                <a:latin typeface="Century Gothic"/>
              </a:rPr>
              <a:t>Que se serait-il passé si l’expérience n’avait pas eu lieu? </a:t>
            </a:r>
          </a:p>
          <a:p>
            <a:pPr marL="127000">
              <a:lnSpc>
                <a:spcPct val="113000"/>
              </a:lnSpc>
              <a:buClr>
                <a:schemeClr val="dk1"/>
              </a:buClr>
              <a:buSzPts val="1600"/>
            </a:pPr>
            <a:endParaRPr lang="en-CA" sz="1600" dirty="0">
              <a:solidFill>
                <a:schemeClr val="dk1"/>
              </a:solidFill>
              <a:latin typeface="Century Gothic"/>
            </a:endParaRPr>
          </a:p>
          <a:p>
            <a:pPr marL="457200" indent="-330200">
              <a:lnSpc>
                <a:spcPct val="113000"/>
              </a:lnSpc>
              <a:buClr>
                <a:schemeClr val="dk1"/>
              </a:buClr>
              <a:buSzPts val="1600"/>
              <a:buFont typeface="Century Gothic"/>
              <a:buChar char="●"/>
            </a:pPr>
            <a:r>
              <a:rPr lang="fr-CA" sz="1600" dirty="0">
                <a:solidFill>
                  <a:schemeClr val="dk1"/>
                </a:solidFill>
                <a:latin typeface="Century Gothic"/>
              </a:rPr>
              <a:t>Une situation contraire aux faits peut provenir d’un groupe de contrôle ou peut être déterminée en comparant un groupe avant et après.</a:t>
            </a:r>
            <a:endParaRPr lang="en-CA" sz="1600" dirty="0">
              <a:solidFill>
                <a:schemeClr val="dk1"/>
              </a:solidFill>
              <a:latin typeface="Century Gothic"/>
            </a:endParaRPr>
          </a:p>
        </p:txBody>
      </p:sp>
      <p:sp>
        <p:nvSpPr>
          <p:cNvPr id="1894" name="Google Shape;1894;p312"/>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en-GB" b="1" u="sng" dirty="0">
              <a:solidFill>
                <a:schemeClr val="accent5"/>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i="0" u="none" strike="noStrike" cap="none" dirty="0">
              <a:solidFill>
                <a:schemeClr val="dk1"/>
              </a:solidFill>
              <a:latin typeface="Century Gothic"/>
              <a:ea typeface="Century Gothic"/>
              <a:cs typeface="Century Gothic"/>
              <a:sym typeface="Century Gothic"/>
            </a:endParaRPr>
          </a:p>
          <a:p>
            <a:pPr marL="457200" lvl="0" indent="-330200">
              <a:lnSpc>
                <a:spcPct val="113000"/>
              </a:lnSpc>
              <a:buClr>
                <a:schemeClr val="dk1"/>
              </a:buClr>
              <a:buSzPts val="1600"/>
              <a:buFont typeface="Century Gothic"/>
              <a:buChar char="●"/>
            </a:pPr>
            <a:r>
              <a:rPr lang="fr-CA" sz="1600" dirty="0">
                <a:solidFill>
                  <a:schemeClr val="dk1"/>
                </a:solidFill>
                <a:latin typeface="Century Gothic"/>
              </a:rPr>
              <a:t>Le groupe de consommateurs habituels qui n’a pas reçu de lettre a été utilisé comme situation contraire aux faits ou mesure de base pour comparaison. </a:t>
            </a:r>
          </a:p>
          <a:p>
            <a:pPr marL="127000" lvl="0">
              <a:lnSpc>
                <a:spcPct val="113000"/>
              </a:lnSpc>
              <a:buClr>
                <a:schemeClr val="dk1"/>
              </a:buClr>
              <a:buSzPts val="1600"/>
            </a:pPr>
            <a:endParaRPr lang="en-CA" sz="1600" dirty="0">
              <a:solidFill>
                <a:schemeClr val="dk1"/>
              </a:solidFill>
              <a:latin typeface="Century Gothic"/>
            </a:endParaRPr>
          </a:p>
          <a:p>
            <a:pPr marL="457200" lvl="0" indent="-330200">
              <a:lnSpc>
                <a:spcPct val="113000"/>
              </a:lnSpc>
              <a:buClr>
                <a:schemeClr val="dk1"/>
              </a:buClr>
              <a:buSzPts val="1600"/>
              <a:buFont typeface="Century Gothic"/>
              <a:buChar char="●"/>
            </a:pPr>
            <a:r>
              <a:rPr lang="fr-CA" sz="1600" dirty="0">
                <a:solidFill>
                  <a:schemeClr val="dk1"/>
                </a:solidFill>
                <a:latin typeface="Century Gothic"/>
              </a:rPr>
              <a:t>Le groupe de traitement et le groupe de contrôle ont été sélectionnés au hasard.</a:t>
            </a:r>
            <a:endParaRPr lang="en-CA" sz="1600" dirty="0">
              <a:solidFill>
                <a:schemeClr val="dk1"/>
              </a:solidFill>
              <a:latin typeface="Century Gothic"/>
            </a:endParaRPr>
          </a:p>
        </p:txBody>
      </p:sp>
      <p:sp>
        <p:nvSpPr>
          <p:cNvPr id="1895" name="Google Shape;1895;p312"/>
          <p:cNvSpPr/>
          <p:nvPr/>
        </p:nvSpPr>
        <p:spPr>
          <a:xfrm>
            <a:off x="199350" y="699299"/>
            <a:ext cx="8620800" cy="647671"/>
          </a:xfrm>
          <a:prstGeom prst="rect">
            <a:avLst/>
          </a:prstGeom>
          <a:solidFill>
            <a:srgbClr val="FF0040"/>
          </a:solidFill>
          <a:ln>
            <a:noFill/>
          </a:ln>
        </p:spPr>
        <p:txBody>
          <a:bodyPr spcFirstLastPara="1" wrap="square" lIns="91425" tIns="91425" rIns="91425" bIns="91425" anchor="t" anchorCtr="0">
            <a:noAutofit/>
          </a:bodyPr>
          <a:lstStyle/>
          <a:p>
            <a:pPr lvl="0">
              <a:buSzPts val="1800"/>
            </a:pPr>
            <a:r>
              <a:rPr lang="fr-CA" sz="1800" dirty="0">
                <a:solidFill>
                  <a:schemeClr val="bg1"/>
                </a:solidFill>
                <a:latin typeface="Century Gothic" panose="020B0502020202020204" pitchFamily="34" charset="0"/>
              </a:rPr>
              <a:t>Une bonne expérience définit </a:t>
            </a:r>
            <a:r>
              <a:rPr lang="fr-CA" sz="1800" b="1" dirty="0">
                <a:solidFill>
                  <a:srgbClr val="FFFFFF"/>
                </a:solidFill>
                <a:latin typeface="Century Gothic"/>
              </a:rPr>
              <a:t>une situation contraire aux faits ou une mesure de base pour comparaison.</a:t>
            </a:r>
            <a:endParaRPr sz="1800" b="1" dirty="0">
              <a:solidFill>
                <a:srgbClr val="FFFFFF"/>
              </a:solidFill>
              <a:latin typeface="Century Gothic"/>
              <a:sym typeface="Century Gothic"/>
            </a:endParaRPr>
          </a:p>
        </p:txBody>
      </p:sp>
      <p:sp>
        <p:nvSpPr>
          <p:cNvPr id="1897" name="Google Shape;1897;p312"/>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312"/>
          <p:cNvSpPr txBox="1">
            <a:spLocks noGrp="1"/>
          </p:cNvSpPr>
          <p:nvPr>
            <p:ph type="title" idx="3"/>
          </p:nvPr>
        </p:nvSpPr>
        <p:spPr>
          <a:xfrm>
            <a:off x="6312023" y="208000"/>
            <a:ext cx="1585102" cy="431700"/>
          </a:xfrm>
          <a:prstGeom prst="rect">
            <a:avLst/>
          </a:prstGeom>
          <a:noFill/>
          <a:ln>
            <a:noFill/>
          </a:ln>
        </p:spPr>
        <p:txBody>
          <a:bodyPr spcFirstLastPara="1" wrap="square" lIns="91425" tIns="91425" rIns="91425" bIns="91425" anchor="ctr" anchorCtr="0">
            <a:noAutofit/>
          </a:bodyPr>
          <a:lstStyle/>
          <a:p>
            <a:pPr>
              <a:buSzPts val="1100"/>
            </a:pPr>
            <a:r>
              <a:rPr lang="fr-CA" sz="1100" b="1" dirty="0">
                <a:latin typeface="Century Gothic"/>
              </a:rPr>
              <a:t>Comment est l’exemple comparativement?</a:t>
            </a:r>
            <a:endParaRPr lang="fr-CA" sz="1100" b="1" dirty="0">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8E4DF4EB-038E-4A30-B59E-01B9E081BFD8}"/>
              </a:ext>
            </a:extLst>
          </p:cNvPr>
          <p:cNvSpPr/>
          <p:nvPr/>
        </p:nvSpPr>
        <p:spPr>
          <a:xfrm>
            <a:off x="279267" y="267261"/>
            <a:ext cx="1654620" cy="400110"/>
          </a:xfrm>
          <a:prstGeom prst="rect">
            <a:avLst/>
          </a:prstGeom>
        </p:spPr>
        <p:txBody>
          <a:bodyPr wrap="none">
            <a:spAutoFit/>
          </a:bodyPr>
          <a:lstStyle/>
          <a:p>
            <a:pPr>
              <a:buSzPts val="2000"/>
            </a:pPr>
            <a:r>
              <a:rPr lang="en-GB" sz="2000" b="1" dirty="0">
                <a:solidFill>
                  <a:schemeClr val="dk1"/>
                </a:solidFill>
                <a:latin typeface="Century Gothic"/>
                <a:sym typeface="Century Gothic"/>
              </a:rPr>
              <a:t>Conception</a:t>
            </a:r>
            <a:endParaRPr lang="fr-CA" sz="2000" b="1" dirty="0">
              <a:solidFill>
                <a:schemeClr val="dk1"/>
              </a:solidFill>
              <a:latin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313"/>
          <p:cNvSpPr/>
          <p:nvPr/>
        </p:nvSpPr>
        <p:spPr>
          <a:xfrm>
            <a:off x="4479925" y="1380049"/>
            <a:ext cx="4264200" cy="3422769"/>
          </a:xfrm>
          <a:prstGeom prst="rect">
            <a:avLst/>
          </a:prstGeom>
          <a:solidFill>
            <a:srgbClr val="F3F3F3"/>
          </a:solidFill>
          <a:ln>
            <a:noFill/>
          </a:ln>
        </p:spPr>
        <p:txBody>
          <a:bodyPr spcFirstLastPara="1" wrap="square" lIns="91425" tIns="91425" rIns="123675" bIns="91425" anchor="t" anchorCtr="0">
            <a:noAutofit/>
          </a:bodyPr>
          <a:lstStyle/>
          <a:p>
            <a:pPr marR="114300" lvl="0">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en-GB" b="1" u="sng" dirty="0">
              <a:solidFill>
                <a:schemeClr val="accent5"/>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chemeClr val="dk1"/>
              </a:buClr>
              <a:buSzPts val="1100"/>
              <a:buFont typeface="Arial"/>
              <a:buNone/>
            </a:pPr>
            <a:endParaRPr sz="600" dirty="0">
              <a:solidFill>
                <a:schemeClr val="dk1"/>
              </a:solidFill>
              <a:latin typeface="Century Gothic"/>
              <a:ea typeface="Century Gothic"/>
              <a:cs typeface="Century Gothic"/>
              <a:sym typeface="Century Gothic"/>
            </a:endParaRPr>
          </a:p>
          <a:p>
            <a:pPr marL="285750" marR="114300" lvl="0" indent="-285750">
              <a:lnSpc>
                <a:spcPct val="113000"/>
              </a:lnSpc>
              <a:buClr>
                <a:schemeClr val="dk1"/>
              </a:buClr>
              <a:buSzPts val="1600"/>
              <a:buFont typeface="Arial" panose="020B0604020202020204" pitchFamily="34" charset="0"/>
              <a:buChar char="•"/>
            </a:pPr>
            <a:r>
              <a:rPr lang="fr-CA" sz="1600" dirty="0">
                <a:solidFill>
                  <a:schemeClr val="dk1"/>
                </a:solidFill>
                <a:latin typeface="Century Gothic"/>
              </a:rPr>
              <a:t>Les interventions ont été efficaces : </a:t>
            </a:r>
            <a:r>
              <a:rPr lang="fr-CA" sz="1600" dirty="0" err="1">
                <a:solidFill>
                  <a:schemeClr val="dk1"/>
                </a:solidFill>
                <a:latin typeface="Century Gothic"/>
              </a:rPr>
              <a:t>Ofgem</a:t>
            </a:r>
            <a:r>
              <a:rPr lang="fr-CA" sz="1600" dirty="0">
                <a:solidFill>
                  <a:schemeClr val="dk1"/>
                </a:solidFill>
                <a:latin typeface="Century Gothic"/>
              </a:rPr>
              <a:t> a appris que les lettres et les courriels ont encouragé les clients à changer de fournisseur. </a:t>
            </a:r>
            <a:endParaRPr lang="en-CA" sz="1600" dirty="0">
              <a:solidFill>
                <a:schemeClr val="dk1"/>
              </a:solidFill>
              <a:latin typeface="Century Gothic"/>
            </a:endParaRPr>
          </a:p>
          <a:p>
            <a:pPr marL="285750" marR="114300" lvl="0" indent="-285750">
              <a:lnSpc>
                <a:spcPct val="113000"/>
              </a:lnSpc>
              <a:buClr>
                <a:schemeClr val="dk1"/>
              </a:buClr>
              <a:buSzPts val="1600"/>
              <a:buFont typeface="Arial" panose="020B0604020202020204" pitchFamily="34" charset="0"/>
              <a:buChar char="•"/>
            </a:pPr>
            <a:r>
              <a:rPr lang="fr-CA" sz="1600" b="1" dirty="0">
                <a:solidFill>
                  <a:schemeClr val="dk1"/>
                </a:solidFill>
                <a:latin typeface="Century Gothic"/>
              </a:rPr>
              <a:t>Toutefois</a:t>
            </a:r>
            <a:r>
              <a:rPr lang="fr-CA" sz="1600" dirty="0">
                <a:solidFill>
                  <a:schemeClr val="dk1"/>
                </a:solidFill>
                <a:latin typeface="Century Gothic"/>
              </a:rPr>
              <a:t>, </a:t>
            </a:r>
            <a:r>
              <a:rPr lang="fr-CA" sz="1600" dirty="0" err="1">
                <a:solidFill>
                  <a:schemeClr val="dk1"/>
                </a:solidFill>
                <a:latin typeface="Century Gothic"/>
              </a:rPr>
              <a:t>Ofgem</a:t>
            </a:r>
            <a:r>
              <a:rPr lang="fr-CA" sz="1600" dirty="0">
                <a:solidFill>
                  <a:schemeClr val="dk1"/>
                </a:solidFill>
                <a:latin typeface="Century Gothic"/>
              </a:rPr>
              <a:t> n’avait pas de plan clair pour agir en réponse aux résultats. Par conséquent, aucune modification de la conception ou de l’administration du régime de réglementation n’a eu lieu.</a:t>
            </a:r>
            <a:endParaRPr lang="en-CA" sz="1600" dirty="0">
              <a:solidFill>
                <a:schemeClr val="dk1"/>
              </a:solidFill>
              <a:latin typeface="Century Gothic"/>
            </a:endParaRPr>
          </a:p>
        </p:txBody>
      </p:sp>
      <p:sp>
        <p:nvSpPr>
          <p:cNvPr id="1904" name="Google Shape;1904;p313"/>
          <p:cNvSpPr/>
          <p:nvPr/>
        </p:nvSpPr>
        <p:spPr>
          <a:xfrm>
            <a:off x="199350" y="1335125"/>
            <a:ext cx="4129800" cy="3342300"/>
          </a:xfrm>
          <a:prstGeom prst="rect">
            <a:avLst/>
          </a:prstGeom>
          <a:noFill/>
          <a:ln>
            <a:noFill/>
          </a:ln>
        </p:spPr>
        <p:txBody>
          <a:bodyPr spcFirstLastPara="1" wrap="square" lIns="91425" tIns="91425" rIns="123675" bIns="91425" anchor="t" anchorCtr="0">
            <a:noAutofit/>
          </a:bodyPr>
          <a:lstStyle/>
          <a:p>
            <a:pPr marL="457200" marR="114300" indent="-330200">
              <a:lnSpc>
                <a:spcPct val="113000"/>
              </a:lnSpc>
              <a:buClr>
                <a:schemeClr val="dk1"/>
              </a:buClr>
              <a:buSzPts val="1600"/>
              <a:buFont typeface="Century Gothic"/>
              <a:buChar char="●"/>
            </a:pPr>
            <a:endParaRPr lang="fr-CA" sz="1600" dirty="0">
              <a:solidFill>
                <a:schemeClr val="dk1"/>
              </a:solidFill>
              <a:latin typeface="Century Gothic"/>
            </a:endParaRPr>
          </a:p>
          <a:p>
            <a:pPr marL="457200" marR="114300" indent="-330200">
              <a:lnSpc>
                <a:spcPct val="113000"/>
              </a:lnSpc>
              <a:buClr>
                <a:schemeClr val="dk1"/>
              </a:buClr>
              <a:buSzPts val="1600"/>
              <a:buFont typeface="Century Gothic"/>
              <a:buChar char="●"/>
            </a:pPr>
            <a:endParaRPr lang="fr-CA" sz="1600" dirty="0">
              <a:solidFill>
                <a:schemeClr val="dk1"/>
              </a:solidFill>
              <a:latin typeface="Century Gothic"/>
            </a:endParaRPr>
          </a:p>
          <a:p>
            <a:pPr marL="457200" marR="114300" indent="-330200">
              <a:lnSpc>
                <a:spcPct val="113000"/>
              </a:lnSpc>
              <a:buClr>
                <a:schemeClr val="dk1"/>
              </a:buClr>
              <a:buSzPts val="1600"/>
              <a:buFont typeface="Century Gothic"/>
              <a:buChar char="●"/>
            </a:pPr>
            <a:r>
              <a:rPr lang="fr-CA" sz="1600" dirty="0">
                <a:solidFill>
                  <a:schemeClr val="dk1"/>
                </a:solidFill>
                <a:latin typeface="Century Gothic"/>
              </a:rPr>
              <a:t>Comment allez-vous agir en réponse aux résultats de votre expérience?</a:t>
            </a:r>
          </a:p>
          <a:p>
            <a:pPr marL="127000" marR="114300">
              <a:lnSpc>
                <a:spcPct val="113000"/>
              </a:lnSpc>
              <a:buClr>
                <a:schemeClr val="dk1"/>
              </a:buClr>
              <a:buSzPts val="1600"/>
            </a:pPr>
            <a:endParaRPr lang="en-CA" sz="1600" dirty="0">
              <a:solidFill>
                <a:schemeClr val="dk1"/>
              </a:solidFill>
              <a:latin typeface="Century Gothic"/>
            </a:endParaRPr>
          </a:p>
          <a:p>
            <a:pPr marL="457200" marR="114300" indent="-330200">
              <a:lnSpc>
                <a:spcPct val="113000"/>
              </a:lnSpc>
              <a:buClr>
                <a:schemeClr val="dk1"/>
              </a:buClr>
              <a:buSzPts val="1600"/>
              <a:buFont typeface="Century Gothic"/>
              <a:buChar char="●"/>
            </a:pPr>
            <a:r>
              <a:rPr lang="fr-CA" sz="1600" dirty="0">
                <a:solidFill>
                  <a:schemeClr val="dk1"/>
                </a:solidFill>
                <a:latin typeface="Century Gothic"/>
              </a:rPr>
              <a:t>Quant au problème initial, cet apprentissage aidera-t-il vraiment à résoudre le problème?</a:t>
            </a:r>
            <a:endParaRPr lang="en-CA" sz="1600" dirty="0">
              <a:solidFill>
                <a:schemeClr val="dk1"/>
              </a:solidFill>
              <a:latin typeface="Century Gothic"/>
            </a:endParaRPr>
          </a:p>
          <a:p>
            <a:pPr marL="0" marR="0" lvl="0" indent="0" algn="l" rtl="0">
              <a:lnSpc>
                <a:spcPct val="113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sp>
        <p:nvSpPr>
          <p:cNvPr id="1906" name="Google Shape;1906;p313"/>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lvl="0">
              <a:buSzPts val="1800"/>
            </a:pPr>
            <a:r>
              <a:rPr lang="fr-CA" sz="1800" dirty="0">
                <a:solidFill>
                  <a:srgbClr val="FFFFFF"/>
                </a:solidFill>
                <a:latin typeface="Century Gothic"/>
              </a:rPr>
              <a:t>Une bonne expérience a </a:t>
            </a:r>
            <a:r>
              <a:rPr lang="fr-CA" sz="1800" b="1" dirty="0">
                <a:solidFill>
                  <a:srgbClr val="FFFFFF"/>
                </a:solidFill>
                <a:latin typeface="Century Gothic"/>
              </a:rPr>
              <a:t>un plan pour mettre l’apprentissage en pratique</a:t>
            </a:r>
            <a:endParaRPr sz="1800" b="1" dirty="0">
              <a:solidFill>
                <a:srgbClr val="FFFFFF"/>
              </a:solidFill>
              <a:latin typeface="Century Gothic"/>
              <a:sym typeface="Century Gothic"/>
            </a:endParaRPr>
          </a:p>
        </p:txBody>
      </p:sp>
      <p:sp>
        <p:nvSpPr>
          <p:cNvPr id="1907" name="Google Shape;1907;p313"/>
          <p:cNvSpPr/>
          <p:nvPr/>
        </p:nvSpPr>
        <p:spPr>
          <a:xfrm>
            <a:off x="8042925" y="147250"/>
            <a:ext cx="591000" cy="553200"/>
          </a:xfrm>
          <a:prstGeom prst="ellipse">
            <a:avLst/>
          </a:prstGeom>
          <a:solidFill>
            <a:srgbClr val="F4CC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313"/>
          <p:cNvSpPr txBox="1">
            <a:spLocks noGrp="1"/>
          </p:cNvSpPr>
          <p:nvPr>
            <p:ph type="title" idx="2"/>
          </p:nvPr>
        </p:nvSpPr>
        <p:spPr>
          <a:xfrm>
            <a:off x="6285390" y="208000"/>
            <a:ext cx="1611735" cy="431700"/>
          </a:xfrm>
          <a:prstGeom prst="rect">
            <a:avLst/>
          </a:prstGeom>
          <a:noFill/>
          <a:ln>
            <a:noFill/>
          </a:ln>
        </p:spPr>
        <p:txBody>
          <a:bodyPr spcFirstLastPara="1" wrap="square" lIns="91425" tIns="91425" rIns="91425" bIns="91425" anchor="ctr" anchorCtr="0">
            <a:noAutofit/>
          </a:bodyPr>
          <a:lstStyle/>
          <a:p>
            <a:pPr>
              <a:buSzPts val="1100"/>
            </a:pPr>
            <a:r>
              <a:rPr lang="fr-CA" sz="1100" b="1" dirty="0">
                <a:latin typeface="Century Gothic"/>
              </a:rPr>
              <a:t>Comment est l’exemple comparativement?</a:t>
            </a:r>
            <a:endParaRPr lang="fr-CA" sz="1100" b="1" dirty="0">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4A89A8B0-C3D6-4D8B-9053-9101F596FBCB}"/>
              </a:ext>
            </a:extLst>
          </p:cNvPr>
          <p:cNvSpPr/>
          <p:nvPr/>
        </p:nvSpPr>
        <p:spPr>
          <a:xfrm>
            <a:off x="187174" y="269961"/>
            <a:ext cx="1654620" cy="400110"/>
          </a:xfrm>
          <a:prstGeom prst="rect">
            <a:avLst/>
          </a:prstGeom>
        </p:spPr>
        <p:txBody>
          <a:bodyPr wrap="none">
            <a:spAutoFit/>
          </a:bodyPr>
          <a:lstStyle/>
          <a:p>
            <a:pPr>
              <a:buSzPts val="2000"/>
            </a:pPr>
            <a:r>
              <a:rPr lang="en-GB" sz="2000" b="1" dirty="0">
                <a:solidFill>
                  <a:schemeClr val="dk1"/>
                </a:solidFill>
                <a:latin typeface="Century Gothic"/>
                <a:sym typeface="Century Gothic"/>
              </a:rPr>
              <a:t>Conception</a:t>
            </a:r>
            <a:endParaRPr lang="fr-CA" sz="2000" b="1" dirty="0">
              <a:solidFill>
                <a:schemeClr val="dk1"/>
              </a:solidFill>
              <a:latin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314"/>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114300" indent="-330200">
              <a:spcBef>
                <a:spcPts val="500"/>
              </a:spcBef>
              <a:buClr>
                <a:schemeClr val="dk1"/>
              </a:buClr>
              <a:buSzPts val="1600"/>
              <a:buFont typeface="Century Gothic"/>
              <a:buChar char="●"/>
            </a:pPr>
            <a:r>
              <a:rPr lang="fr-CA" sz="1600" dirty="0">
                <a:solidFill>
                  <a:schemeClr val="dk1"/>
                </a:solidFill>
                <a:latin typeface="Century Gothic"/>
              </a:rPr>
              <a:t>Quand l’expérience prendra-t-elle fin?</a:t>
            </a:r>
            <a:endParaRPr lang="en-CA" sz="1600" dirty="0">
              <a:solidFill>
                <a:schemeClr val="dk1"/>
              </a:solidFill>
              <a:latin typeface="Century Gothic"/>
            </a:endParaRPr>
          </a:p>
          <a:p>
            <a:pPr marL="800100" lvl="3" indent="-285750">
              <a:buFont typeface="Courier New" panose="02070309020205020404" pitchFamily="49" charset="0"/>
              <a:buChar char="o"/>
            </a:pPr>
            <a:r>
              <a:rPr lang="fr-CA" sz="1600" dirty="0">
                <a:solidFill>
                  <a:schemeClr val="dk1"/>
                </a:solidFill>
                <a:latin typeface="Century Gothic"/>
              </a:rPr>
              <a:t>Durée limitée, résultats obtenus, nombre donné d’essais, etc.</a:t>
            </a:r>
            <a:endParaRPr lang="en-CA" sz="1600" dirty="0">
              <a:solidFill>
                <a:schemeClr val="dk1"/>
              </a:solidFill>
              <a:latin typeface="Century Gothic"/>
            </a:endParaRPr>
          </a:p>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Bien qu’une expérience plus longue soit généralement plus rigoureuse, il y a généralement un besoin d’équilibre par rapport à d’autres contraintes : coût, ressources, temps, besoin de résultats, etc.</a:t>
            </a:r>
            <a:endParaRPr lang="en-CA" sz="1600" dirty="0">
              <a:solidFill>
                <a:schemeClr val="dk1"/>
              </a:solidFill>
              <a:latin typeface="Century Gothic"/>
            </a:endParaRPr>
          </a:p>
        </p:txBody>
      </p:sp>
      <p:sp>
        <p:nvSpPr>
          <p:cNvPr id="1914" name="Google Shape;1914;p314"/>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a:buSzPts val="2000"/>
            </a:pPr>
            <a:r>
              <a:rPr lang="en-GB" sz="2000" b="1" i="0" u="none" strike="noStrike" cap="none" dirty="0">
                <a:solidFill>
                  <a:schemeClr val="dk1"/>
                </a:solidFill>
                <a:latin typeface="Century Gothic"/>
                <a:ea typeface="Century Gothic"/>
                <a:cs typeface="Century Gothic"/>
                <a:sym typeface="Century Gothic"/>
              </a:rPr>
              <a:t>Mise en </a:t>
            </a:r>
            <a:r>
              <a:rPr lang="fr-CA" sz="2000" b="1" dirty="0">
                <a:solidFill>
                  <a:schemeClr val="dk1"/>
                </a:solidFill>
                <a:latin typeface="Century Gothic"/>
              </a:rPr>
              <a:t>œuvre</a:t>
            </a:r>
            <a:endParaRPr sz="2000" b="1" i="0" u="none" strike="noStrike" cap="none" dirty="0">
              <a:solidFill>
                <a:srgbClr val="000000"/>
              </a:solidFill>
              <a:latin typeface="Century Gothic"/>
              <a:ea typeface="Century Gothic"/>
              <a:cs typeface="Century Gothic"/>
              <a:sym typeface="Century Gothic"/>
            </a:endParaRPr>
          </a:p>
        </p:txBody>
      </p:sp>
      <p:sp>
        <p:nvSpPr>
          <p:cNvPr id="1915" name="Google Shape;1915;p314"/>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sz="1600"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sz="1600"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sz="1600" b="1" i="0" u="none" strike="noStrike" cap="none" dirty="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114300" indent="-330200">
              <a:spcBef>
                <a:spcPts val="500"/>
              </a:spcBef>
              <a:buClr>
                <a:schemeClr val="dk1"/>
              </a:buClr>
              <a:buSzPts val="1600"/>
              <a:buFont typeface="Century Gothic"/>
              <a:buChar char="●"/>
            </a:pPr>
            <a:r>
              <a:rPr lang="fr-CA" sz="1600" dirty="0">
                <a:solidFill>
                  <a:schemeClr val="dk1"/>
                </a:solidFill>
                <a:latin typeface="Century Gothic"/>
              </a:rPr>
              <a:t>Il s’agissait d’une série de 10 essais légèrement différents, chacun d’environ 6 mois (durée limitée).</a:t>
            </a:r>
            <a:endParaRPr lang="en-CA" sz="1600" dirty="0">
              <a:solidFill>
                <a:schemeClr val="dk1"/>
              </a:solidFill>
              <a:latin typeface="Century Gothic"/>
            </a:endParaRPr>
          </a:p>
          <a:p>
            <a:pPr marL="127000" marR="114300" lvl="0" algn="l" rtl="0">
              <a:lnSpc>
                <a:spcPct val="142857"/>
              </a:lnSpc>
              <a:spcBef>
                <a:spcPts val="500"/>
              </a:spcBef>
              <a:spcAft>
                <a:spcPts val="0"/>
              </a:spcAft>
              <a:buClr>
                <a:schemeClr val="dk1"/>
              </a:buClr>
              <a:buSzPts val="1600"/>
            </a:pPr>
            <a:br>
              <a:rPr lang="en-GB" sz="1600" dirty="0">
                <a:solidFill>
                  <a:schemeClr val="dk1"/>
                </a:solidFill>
                <a:latin typeface="Century Gothic"/>
                <a:ea typeface="Century Gothic"/>
                <a:cs typeface="Century Gothic"/>
                <a:sym typeface="Century Gothic"/>
              </a:rPr>
            </a:br>
            <a:endParaRPr sz="1600" dirty="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None/>
            </a:pPr>
            <a:endParaRPr sz="1600" b="1" i="0" u="none" strike="noStrike" cap="none" dirty="0">
              <a:solidFill>
                <a:schemeClr val="dk1"/>
              </a:solidFill>
              <a:highlight>
                <a:srgbClr val="FFFF00"/>
              </a:highlight>
              <a:latin typeface="Century Gothic"/>
              <a:ea typeface="Century Gothic"/>
              <a:cs typeface="Century Gothic"/>
              <a:sym typeface="Century Gothic"/>
            </a:endParaRPr>
          </a:p>
        </p:txBody>
      </p:sp>
      <p:sp>
        <p:nvSpPr>
          <p:cNvPr id="1916" name="Google Shape;1916;p314"/>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a:buSzPts val="1800"/>
            </a:pPr>
            <a:r>
              <a:rPr lang="fr-CA" sz="1800" dirty="0">
                <a:solidFill>
                  <a:srgbClr val="FFFFFF"/>
                </a:solidFill>
                <a:latin typeface="Century Gothic"/>
              </a:rPr>
              <a:t>Une bonne expérience a une fin définie.</a:t>
            </a:r>
            <a:endParaRPr lang="en-CA" sz="1800" dirty="0">
              <a:solidFill>
                <a:srgbClr val="FFFFFF"/>
              </a:solidFill>
              <a:latin typeface="Century Gothic"/>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FFFFFF"/>
              </a:solidFill>
              <a:latin typeface="Century Gothic"/>
              <a:ea typeface="Century Gothic"/>
              <a:cs typeface="Century Gothic"/>
              <a:sym typeface="Century Gothic"/>
            </a:endParaRPr>
          </a:p>
        </p:txBody>
      </p:sp>
      <p:sp>
        <p:nvSpPr>
          <p:cNvPr id="1917" name="Google Shape;1917;p314"/>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14"/>
          <p:cNvSpPr txBox="1">
            <a:spLocks noGrp="1"/>
          </p:cNvSpPr>
          <p:nvPr>
            <p:ph type="title" idx="2"/>
          </p:nvPr>
        </p:nvSpPr>
        <p:spPr>
          <a:xfrm>
            <a:off x="6241002" y="208000"/>
            <a:ext cx="1656123" cy="431700"/>
          </a:xfrm>
          <a:prstGeom prst="rect">
            <a:avLst/>
          </a:prstGeom>
          <a:noFill/>
          <a:ln>
            <a:noFill/>
          </a:ln>
        </p:spPr>
        <p:txBody>
          <a:bodyPr spcFirstLastPara="1" wrap="square" lIns="91425" tIns="91425" rIns="91425" bIns="91425" anchor="ctr" anchorCtr="0">
            <a:noAutofit/>
          </a:bodyPr>
          <a:lstStyle/>
          <a:p>
            <a:pPr lvl="0">
              <a:buSzPts val="1100"/>
            </a:pPr>
            <a:r>
              <a:rPr lang="fr-CA" sz="1100" b="1" dirty="0">
                <a:latin typeface="Century Gothic"/>
              </a:rPr>
              <a:t>Comment est l’exemple comparativement?</a:t>
            </a:r>
            <a:endParaRPr sz="11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315"/>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en-GB" sz="2000" b="1" dirty="0">
                <a:solidFill>
                  <a:schemeClr val="dk1"/>
                </a:solidFill>
                <a:latin typeface="Century Gothic"/>
                <a:ea typeface="Century Gothic"/>
                <a:cs typeface="Century Gothic"/>
                <a:sym typeface="Century Gothic"/>
              </a:rPr>
              <a:t>Mise en </a:t>
            </a:r>
            <a:r>
              <a:rPr lang="fr-CA" sz="2000" b="1" dirty="0">
                <a:solidFill>
                  <a:schemeClr val="dk1"/>
                </a:solidFill>
                <a:latin typeface="Century Gothic"/>
              </a:rPr>
              <a:t>œuvre</a:t>
            </a:r>
            <a:endParaRPr sz="2000" b="1" i="0" u="none" strike="noStrike" cap="none" dirty="0">
              <a:solidFill>
                <a:srgbClr val="000000"/>
              </a:solidFill>
              <a:latin typeface="Century Gothic"/>
              <a:ea typeface="Century Gothic"/>
              <a:cs typeface="Century Gothic"/>
              <a:sym typeface="Century Gothic"/>
            </a:endParaRPr>
          </a:p>
        </p:txBody>
      </p:sp>
      <p:sp>
        <p:nvSpPr>
          <p:cNvPr id="1924" name="Google Shape;1924;p315"/>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fr-CA" b="1" dirty="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600" b="0" i="0" u="none" strike="noStrike" cap="none" dirty="0">
              <a:solidFill>
                <a:schemeClr val="dk1"/>
              </a:solidFill>
              <a:latin typeface="Century Gothic"/>
              <a:ea typeface="Century Gothic"/>
              <a:cs typeface="Century Gothic"/>
              <a:sym typeface="Century Gothic"/>
            </a:endParaRPr>
          </a:p>
          <a:p>
            <a:pPr lvl="0"/>
            <a:r>
              <a:rPr lang="fr-CA" sz="1600" dirty="0">
                <a:solidFill>
                  <a:schemeClr val="dk1"/>
                </a:solidFill>
                <a:latin typeface="Century Gothic"/>
              </a:rPr>
              <a:t>Chaque essai s’appuyait sur les apprentissages tirés des essais précédents, mais la réflexion ne tenait pas compte de la façon dont les apprentissages allaient être mis en œuvre.</a:t>
            </a:r>
            <a:endParaRPr lang="en-CA" sz="1600" dirty="0">
              <a:solidFill>
                <a:schemeClr val="dk1"/>
              </a:solidFill>
              <a:latin typeface="Century Gothic"/>
            </a:endParaRPr>
          </a:p>
        </p:txBody>
      </p:sp>
      <p:sp>
        <p:nvSpPr>
          <p:cNvPr id="1925" name="Google Shape;1925;p315"/>
          <p:cNvSpPr/>
          <p:nvPr/>
        </p:nvSpPr>
        <p:spPr>
          <a:xfrm>
            <a:off x="199449" y="768133"/>
            <a:ext cx="8620800" cy="657287"/>
          </a:xfrm>
          <a:prstGeom prst="rect">
            <a:avLst/>
          </a:prstGeom>
          <a:solidFill>
            <a:srgbClr val="0000FF"/>
          </a:solidFill>
          <a:ln>
            <a:noFill/>
          </a:ln>
        </p:spPr>
        <p:txBody>
          <a:bodyPr spcFirstLastPara="1" wrap="square" lIns="91425" tIns="91425" rIns="91425" bIns="91425" anchor="t" anchorCtr="0">
            <a:noAutofit/>
          </a:bodyPr>
          <a:lstStyle/>
          <a:p>
            <a:pPr>
              <a:buSzPts val="1800"/>
            </a:pPr>
            <a:r>
              <a:rPr lang="fr-CA" sz="1800" dirty="0">
                <a:solidFill>
                  <a:schemeClr val="bg1"/>
                </a:solidFill>
                <a:latin typeface="Century Gothic" panose="020B0502020202020204" pitchFamily="34" charset="0"/>
              </a:rPr>
              <a:t>Une bonne expérience a des </a:t>
            </a:r>
            <a:r>
              <a:rPr lang="fr-CA" sz="1800" b="1" dirty="0">
                <a:solidFill>
                  <a:schemeClr val="bg1"/>
                </a:solidFill>
                <a:latin typeface="Century Gothic" panose="020B0502020202020204" pitchFamily="34" charset="0"/>
              </a:rPr>
              <a:t>points de contrôle à l’étape intégrés pour réflexion</a:t>
            </a:r>
            <a:endParaRPr lang="en-CA" sz="1800" dirty="0">
              <a:solidFill>
                <a:schemeClr val="bg1"/>
              </a:solidFill>
              <a:latin typeface="Century Gothic" panose="020B0502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Century Gothic"/>
                <a:ea typeface="Century Gothic"/>
                <a:cs typeface="Century Gothic"/>
                <a:sym typeface="Century Gothic"/>
              </a:rPr>
              <a:t>  </a:t>
            </a:r>
            <a:endParaRPr sz="1800" b="1" i="0" u="none" strike="noStrike" cap="none" dirty="0">
              <a:solidFill>
                <a:srgbClr val="FFFFFF"/>
              </a:solidFill>
              <a:latin typeface="Century Gothic"/>
              <a:ea typeface="Century Gothic"/>
              <a:cs typeface="Century Gothic"/>
              <a:sym typeface="Century Gothic"/>
            </a:endParaRPr>
          </a:p>
        </p:txBody>
      </p:sp>
      <p:sp>
        <p:nvSpPr>
          <p:cNvPr id="1926" name="Google Shape;1926;p315"/>
          <p:cNvSpPr/>
          <p:nvPr/>
        </p:nvSpPr>
        <p:spPr>
          <a:xfrm>
            <a:off x="199300" y="1553852"/>
            <a:ext cx="4129800" cy="3168497"/>
          </a:xfrm>
          <a:prstGeom prst="rect">
            <a:avLst/>
          </a:prstGeom>
          <a:noFill/>
          <a:ln>
            <a:noFill/>
          </a:ln>
        </p:spPr>
        <p:txBody>
          <a:bodyPr spcFirstLastPara="1" wrap="square" lIns="91425" tIns="91425" rIns="123675" bIns="91425" anchor="t" anchorCtr="0">
            <a:noAutofit/>
          </a:bodyPr>
          <a:lstStyle/>
          <a:p>
            <a:pPr marL="457200" marR="114300" indent="-330200">
              <a:spcBef>
                <a:spcPts val="500"/>
              </a:spcBef>
              <a:buClr>
                <a:schemeClr val="dk1"/>
              </a:buClr>
              <a:buSzPts val="1600"/>
              <a:buFont typeface="Century Gothic"/>
              <a:buChar char="●"/>
            </a:pPr>
            <a:r>
              <a:rPr lang="fr-CA" sz="1600" dirty="0">
                <a:solidFill>
                  <a:schemeClr val="dk1"/>
                </a:solidFill>
                <a:latin typeface="Century Gothic"/>
              </a:rPr>
              <a:t>Il faudrait examiner à la fois la surveillance (« quels » changements se sont produits depuis le début de l’expérience) et l’évaluation (« si » l’hypothèse a été confirmée).</a:t>
            </a:r>
            <a:endParaRPr lang="en-CA" sz="1600" dirty="0">
              <a:solidFill>
                <a:schemeClr val="dk1"/>
              </a:solidFill>
              <a:latin typeface="Century Gothic"/>
            </a:endParaRPr>
          </a:p>
          <a:p>
            <a:pPr marL="457200" marR="114300" indent="-330200">
              <a:spcBef>
                <a:spcPts val="500"/>
              </a:spcBef>
              <a:buClr>
                <a:schemeClr val="dk1"/>
              </a:buClr>
              <a:buSzPts val="1600"/>
              <a:buFont typeface="Century Gothic"/>
              <a:buChar char="●"/>
            </a:pPr>
            <a:r>
              <a:rPr lang="fr-CA" sz="1600" dirty="0">
                <a:solidFill>
                  <a:schemeClr val="dk1"/>
                </a:solidFill>
                <a:latin typeface="Century Gothic"/>
              </a:rPr>
              <a:t>Comment savoir quand une expérience a « échoué » (ne pas obtenir l’apprentissage souhaité)?</a:t>
            </a:r>
            <a:endParaRPr lang="en-CA" sz="1600" dirty="0">
              <a:solidFill>
                <a:schemeClr val="dk1"/>
              </a:solidFill>
              <a:latin typeface="Century Gothic"/>
            </a:endParaRPr>
          </a:p>
        </p:txBody>
      </p:sp>
      <p:sp>
        <p:nvSpPr>
          <p:cNvPr id="1927" name="Google Shape;1927;p315"/>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315"/>
          <p:cNvSpPr txBox="1">
            <a:spLocks noGrp="1"/>
          </p:cNvSpPr>
          <p:nvPr>
            <p:ph type="title" idx="2"/>
          </p:nvPr>
        </p:nvSpPr>
        <p:spPr>
          <a:xfrm>
            <a:off x="6356412" y="208000"/>
            <a:ext cx="1540713" cy="431700"/>
          </a:xfrm>
          <a:prstGeom prst="rect">
            <a:avLst/>
          </a:prstGeom>
          <a:noFill/>
          <a:ln>
            <a:noFill/>
          </a:ln>
        </p:spPr>
        <p:txBody>
          <a:bodyPr spcFirstLastPara="1" wrap="square" lIns="91425" tIns="91425" rIns="91425" bIns="91425" anchor="ctr" anchorCtr="0">
            <a:noAutofit/>
          </a:bodyPr>
          <a:lstStyle/>
          <a:p>
            <a:pPr lvl="0">
              <a:buSzPts val="1100"/>
            </a:pPr>
            <a:r>
              <a:rPr lang="fr-CA" sz="1100" b="1" dirty="0">
                <a:latin typeface="Century Gothic"/>
              </a:rPr>
              <a:t>Comment est l’exemple comparativement?</a:t>
            </a:r>
            <a:endParaRPr sz="11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316"/>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en-GB" sz="2000" b="1" dirty="0">
                <a:solidFill>
                  <a:schemeClr val="dk1"/>
                </a:solidFill>
                <a:latin typeface="Century Gothic"/>
                <a:ea typeface="Century Gothic"/>
                <a:cs typeface="Century Gothic"/>
                <a:sym typeface="Century Gothic"/>
              </a:rPr>
              <a:t>Mise en </a:t>
            </a:r>
            <a:r>
              <a:rPr lang="fr-CA" sz="2000" b="1" dirty="0">
                <a:solidFill>
                  <a:schemeClr val="dk1"/>
                </a:solidFill>
                <a:latin typeface="Century Gothic"/>
              </a:rPr>
              <a:t>œuvre</a:t>
            </a:r>
            <a:endParaRPr sz="2000" b="1" i="0" u="none" strike="noStrike" cap="none" dirty="0">
              <a:solidFill>
                <a:srgbClr val="000000"/>
              </a:solidFill>
              <a:latin typeface="Century Gothic"/>
              <a:ea typeface="Century Gothic"/>
              <a:cs typeface="Century Gothic"/>
              <a:sym typeface="Century Gothic"/>
            </a:endParaRPr>
          </a:p>
        </p:txBody>
      </p:sp>
      <p:sp>
        <p:nvSpPr>
          <p:cNvPr id="1934" name="Google Shape;1934;p316"/>
          <p:cNvSpPr/>
          <p:nvPr/>
        </p:nvSpPr>
        <p:spPr>
          <a:xfrm>
            <a:off x="208228" y="836878"/>
            <a:ext cx="8620800" cy="431700"/>
          </a:xfrm>
          <a:prstGeom prst="rect">
            <a:avLst/>
          </a:prstGeom>
          <a:solidFill>
            <a:srgbClr val="0000FF"/>
          </a:solidFill>
          <a:ln>
            <a:noFill/>
          </a:ln>
        </p:spPr>
        <p:txBody>
          <a:bodyPr spcFirstLastPara="1" wrap="square" lIns="91425" tIns="91425" rIns="91425" bIns="91425" anchor="t" anchorCtr="0">
            <a:noAutofit/>
          </a:bodyPr>
          <a:lstStyle/>
          <a:p>
            <a:pPr>
              <a:buSzPts val="1800"/>
            </a:pPr>
            <a:r>
              <a:rPr lang="fr-CA" sz="1600" dirty="0">
                <a:solidFill>
                  <a:srgbClr val="FFFFFF"/>
                </a:solidFill>
                <a:latin typeface="Century Gothic"/>
              </a:rPr>
              <a:t>Une bonne expérience a des </a:t>
            </a:r>
            <a:r>
              <a:rPr lang="fr-CA" sz="1600" b="1" dirty="0">
                <a:solidFill>
                  <a:srgbClr val="FFFFFF"/>
                </a:solidFill>
                <a:latin typeface="Century Gothic"/>
              </a:rPr>
              <a:t>points de contrôle à l’étape intégrés pour réflexion</a:t>
            </a:r>
            <a:endParaRPr sz="1600" b="1" dirty="0">
              <a:solidFill>
                <a:srgbClr val="FFFFFF"/>
              </a:solidFill>
              <a:latin typeface="Century Gothic"/>
              <a:sym typeface="Century Gothic"/>
            </a:endParaRPr>
          </a:p>
        </p:txBody>
      </p:sp>
      <p:sp>
        <p:nvSpPr>
          <p:cNvPr id="1935" name="Google Shape;1935;p316"/>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Compétence</a:t>
            </a:r>
            <a:endParaRPr lang="en-CA" sz="1600" dirty="0">
              <a:solidFill>
                <a:schemeClr val="dk1"/>
              </a:solidFill>
              <a:latin typeface="Century Gothic"/>
            </a:endParaRPr>
          </a:p>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Capacité</a:t>
            </a:r>
            <a:endParaRPr lang="en-CA" sz="1600" dirty="0">
              <a:solidFill>
                <a:schemeClr val="dk1"/>
              </a:solidFill>
              <a:latin typeface="Century Gothic"/>
            </a:endParaRPr>
          </a:p>
          <a:p>
            <a:pPr marL="684213" marR="114300" lvl="2" indent="-222250">
              <a:spcBef>
                <a:spcPts val="500"/>
              </a:spcBef>
              <a:buClr>
                <a:schemeClr val="dk1"/>
              </a:buClr>
              <a:buSzPts val="1600"/>
              <a:buFont typeface="Courier New" panose="02070309020205020404" pitchFamily="49" charset="0"/>
              <a:buChar char="o"/>
            </a:pPr>
            <a:r>
              <a:rPr lang="fr-CA" sz="1600" dirty="0">
                <a:solidFill>
                  <a:schemeClr val="dk1"/>
                </a:solidFill>
                <a:latin typeface="Century Gothic"/>
              </a:rPr>
              <a:t>Dépend de l’expérience et des compétences actuelles de l’équipe.</a:t>
            </a:r>
            <a:endParaRPr lang="en-CA" sz="1600" dirty="0">
              <a:solidFill>
                <a:schemeClr val="dk1"/>
              </a:solidFill>
              <a:latin typeface="Century Gothic"/>
            </a:endParaRPr>
          </a:p>
          <a:p>
            <a:pPr marL="684213" marR="114300" lvl="2" indent="-222250">
              <a:spcBef>
                <a:spcPts val="500"/>
              </a:spcBef>
              <a:buClr>
                <a:schemeClr val="dk1"/>
              </a:buClr>
              <a:buSzPts val="1600"/>
              <a:buFont typeface="Courier New" panose="02070309020205020404" pitchFamily="49" charset="0"/>
              <a:buChar char="o"/>
            </a:pPr>
            <a:r>
              <a:rPr lang="fr-CA" sz="1600" dirty="0">
                <a:solidFill>
                  <a:schemeClr val="dk1"/>
                </a:solidFill>
                <a:latin typeface="Century Gothic"/>
              </a:rPr>
              <a:t>Important de tenir compte des compétences spécialisées que l’équipe n’a pas : science des données, science du comportement…</a:t>
            </a:r>
            <a:endParaRPr lang="en-CA" sz="1600" dirty="0">
              <a:solidFill>
                <a:schemeClr val="dk1"/>
              </a:solidFill>
              <a:latin typeface="Century Gothic"/>
            </a:endParaRPr>
          </a:p>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Adoption de la part de la haute direction.</a:t>
            </a:r>
            <a:endParaRPr lang="en-CA" sz="1600" dirty="0">
              <a:solidFill>
                <a:schemeClr val="dk1"/>
              </a:solidFill>
              <a:latin typeface="Century Gothic"/>
            </a:endParaRPr>
          </a:p>
        </p:txBody>
      </p:sp>
      <p:sp>
        <p:nvSpPr>
          <p:cNvPr id="1936" name="Google Shape;1936;p316"/>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316"/>
          <p:cNvSpPr txBox="1">
            <a:spLocks noGrp="1"/>
          </p:cNvSpPr>
          <p:nvPr>
            <p:ph type="title" idx="2"/>
          </p:nvPr>
        </p:nvSpPr>
        <p:spPr>
          <a:xfrm>
            <a:off x="6383045" y="208000"/>
            <a:ext cx="1514080" cy="431700"/>
          </a:xfrm>
          <a:prstGeom prst="rect">
            <a:avLst/>
          </a:prstGeom>
          <a:noFill/>
          <a:ln>
            <a:noFill/>
          </a:ln>
        </p:spPr>
        <p:txBody>
          <a:bodyPr spcFirstLastPara="1" wrap="square" lIns="91425" tIns="91425" rIns="91425" bIns="91425" anchor="ctr" anchorCtr="0">
            <a:noAutofit/>
          </a:bodyPr>
          <a:lstStyle/>
          <a:p>
            <a:pPr lvl="0">
              <a:buSzPts val="1100"/>
            </a:pPr>
            <a:r>
              <a:rPr lang="fr-CA" sz="1100" b="1" dirty="0">
                <a:latin typeface="Century Gothic"/>
              </a:rPr>
              <a:t>Comment est l’exemple comparativement?</a:t>
            </a:r>
            <a:endParaRPr sz="1100" b="1" i="0" u="none" strike="noStrike" cap="none" dirty="0">
              <a:solidFill>
                <a:srgbClr val="000000"/>
              </a:solidFill>
              <a:latin typeface="Century Gothic"/>
              <a:ea typeface="Century Gothic"/>
              <a:cs typeface="Century Gothic"/>
              <a:sym typeface="Century Gothic"/>
            </a:endParaRPr>
          </a:p>
        </p:txBody>
      </p:sp>
      <p:sp>
        <p:nvSpPr>
          <p:cNvPr id="1938" name="Google Shape;1938;p316"/>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sz="1600"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sz="1600"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fr-CA" sz="1600" b="1" dirty="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800" b="0" i="0" u="none" strike="noStrike" cap="none" dirty="0">
              <a:solidFill>
                <a:schemeClr val="dk1"/>
              </a:solidFill>
              <a:latin typeface="Century Gothic"/>
              <a:ea typeface="Century Gothic"/>
              <a:cs typeface="Century Gothic"/>
              <a:sym typeface="Century Gothic"/>
            </a:endParaRPr>
          </a:p>
          <a:p>
            <a:r>
              <a:rPr lang="fr-CA" dirty="0">
                <a:solidFill>
                  <a:schemeClr val="dk1"/>
                </a:solidFill>
                <a:latin typeface="Century Gothic"/>
              </a:rPr>
              <a:t>Établir un </a:t>
            </a:r>
            <a:r>
              <a:rPr lang="fr-CA" b="1" dirty="0">
                <a:solidFill>
                  <a:schemeClr val="dk1"/>
                </a:solidFill>
                <a:latin typeface="Century Gothic"/>
              </a:rPr>
              <a:t>partenariat avec l’équipe d’introspection comportementale</a:t>
            </a:r>
            <a:r>
              <a:rPr lang="fr-CA" dirty="0">
                <a:solidFill>
                  <a:schemeClr val="dk1"/>
                </a:solidFill>
                <a:latin typeface="Century Gothic"/>
              </a:rPr>
              <a:t> pour assurer une compétence adéquate en matière d’introspection comportementale (car cette compétence est pertinente pour cette expérience particulière).</a:t>
            </a:r>
          </a:p>
          <a:p>
            <a:endParaRPr lang="en-CA" dirty="0">
              <a:solidFill>
                <a:schemeClr val="dk1"/>
              </a:solidFill>
              <a:latin typeface="Century Gothic"/>
            </a:endParaRPr>
          </a:p>
          <a:p>
            <a:r>
              <a:rPr lang="fr-CA" dirty="0">
                <a:solidFill>
                  <a:schemeClr val="dk1"/>
                </a:solidFill>
                <a:latin typeface="Century Gothic"/>
              </a:rPr>
              <a:t>(On peut supposer une capacité adéquate : équipe dévouée pendant plus de 1 an et adhésion de la haute direction, car plus d’un million de consommateurs sont impliqués.)</a:t>
            </a:r>
            <a:endParaRPr lang="en-CA" dirty="0">
              <a:solidFill>
                <a:schemeClr val="dk1"/>
              </a:solidFill>
              <a:latin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317"/>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en-GB" sz="2000" b="1" dirty="0">
                <a:solidFill>
                  <a:schemeClr val="dk1"/>
                </a:solidFill>
                <a:latin typeface="Century Gothic"/>
                <a:ea typeface="Century Gothic"/>
                <a:cs typeface="Century Gothic"/>
                <a:sym typeface="Century Gothic"/>
              </a:rPr>
              <a:t>Mise en </a:t>
            </a:r>
            <a:r>
              <a:rPr lang="fr-CA" sz="2000" b="1" dirty="0">
                <a:solidFill>
                  <a:schemeClr val="dk1"/>
                </a:solidFill>
                <a:latin typeface="Century Gothic"/>
              </a:rPr>
              <a:t>œuvre</a:t>
            </a:r>
            <a:endParaRPr sz="2000" b="1" i="0" u="none" strike="noStrike" cap="none" dirty="0">
              <a:solidFill>
                <a:srgbClr val="000000"/>
              </a:solidFill>
              <a:latin typeface="Century Gothic"/>
              <a:ea typeface="Century Gothic"/>
              <a:cs typeface="Century Gothic"/>
              <a:sym typeface="Century Gothic"/>
            </a:endParaRPr>
          </a:p>
        </p:txBody>
      </p:sp>
      <p:sp>
        <p:nvSpPr>
          <p:cNvPr id="1944" name="Google Shape;1944;p317"/>
          <p:cNvSpPr/>
          <p:nvPr/>
        </p:nvSpPr>
        <p:spPr>
          <a:xfrm>
            <a:off x="199350" y="700449"/>
            <a:ext cx="8620800" cy="574363"/>
          </a:xfrm>
          <a:prstGeom prst="rect">
            <a:avLst/>
          </a:prstGeom>
          <a:solidFill>
            <a:srgbClr val="0000FF"/>
          </a:solidFill>
          <a:ln>
            <a:noFill/>
          </a:ln>
        </p:spPr>
        <p:txBody>
          <a:bodyPr spcFirstLastPara="1" wrap="square" lIns="91425" tIns="91425" rIns="91425" bIns="91425" anchor="t" anchorCtr="0">
            <a:noAutofit/>
          </a:bodyPr>
          <a:lstStyle/>
          <a:p>
            <a:r>
              <a:rPr lang="fr-CA" sz="1600" dirty="0">
                <a:solidFill>
                  <a:srgbClr val="FFFFFF"/>
                </a:solidFill>
                <a:latin typeface="Century Gothic"/>
              </a:rPr>
              <a:t>Une bonne expérience tient compte des </a:t>
            </a:r>
            <a:r>
              <a:rPr lang="fr-CA" sz="1600" b="1" dirty="0">
                <a:solidFill>
                  <a:srgbClr val="FFFFFF"/>
                </a:solidFill>
                <a:latin typeface="Century Gothic"/>
              </a:rPr>
              <a:t>autres partenaires et intervenants qui doivent être mobilisés</a:t>
            </a:r>
            <a:endParaRPr lang="en-CA" sz="1600" b="1" dirty="0">
              <a:solidFill>
                <a:srgbClr val="FFFFFF"/>
              </a:solidFill>
              <a:latin typeface="Century Gothic"/>
            </a:endParaRPr>
          </a:p>
        </p:txBody>
      </p:sp>
      <p:sp>
        <p:nvSpPr>
          <p:cNvPr id="1945" name="Google Shape;1945;p317"/>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endParaRPr lang="fr-CA" sz="1600" dirty="0">
              <a:solidFill>
                <a:schemeClr val="dk1"/>
              </a:solidFill>
              <a:latin typeface="Century Gothic"/>
            </a:endParaRPr>
          </a:p>
          <a:p>
            <a:r>
              <a:rPr lang="fr-CA" sz="1600" dirty="0">
                <a:solidFill>
                  <a:schemeClr val="dk1"/>
                </a:solidFill>
                <a:latin typeface="Century Gothic"/>
              </a:rPr>
              <a:t>Qui d’autre doit être mobilisé pour assurer la réussite? </a:t>
            </a:r>
            <a:endParaRPr lang="en-CA" sz="1600" dirty="0">
              <a:solidFill>
                <a:schemeClr val="dk1"/>
              </a:solidFill>
              <a:latin typeface="Century Gothic"/>
            </a:endParaRPr>
          </a:p>
          <a:p>
            <a:pPr marL="285750" lvl="3" indent="-285750">
              <a:buFont typeface="Courier New" panose="02070309020205020404" pitchFamily="49" charset="0"/>
              <a:buChar char="o"/>
            </a:pPr>
            <a:r>
              <a:rPr lang="fr-CA" sz="1600" dirty="0">
                <a:solidFill>
                  <a:schemeClr val="dk1"/>
                </a:solidFill>
                <a:latin typeface="Century Gothic"/>
              </a:rPr>
              <a:t>Public, industrie, autres organismes de réglementation, autres administrations.</a:t>
            </a:r>
            <a:endParaRPr lang="en-CA" sz="1600" dirty="0">
              <a:solidFill>
                <a:schemeClr val="dk1"/>
              </a:solidFill>
              <a:latin typeface="Century Gothic"/>
            </a:endParaRPr>
          </a:p>
        </p:txBody>
      </p:sp>
      <p:sp>
        <p:nvSpPr>
          <p:cNvPr id="1946" name="Google Shape;1946;p317"/>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317"/>
          <p:cNvSpPr txBox="1">
            <a:spLocks noGrp="1"/>
          </p:cNvSpPr>
          <p:nvPr>
            <p:ph type="title" idx="2"/>
          </p:nvPr>
        </p:nvSpPr>
        <p:spPr>
          <a:xfrm>
            <a:off x="6276513" y="208000"/>
            <a:ext cx="1620612" cy="431700"/>
          </a:xfrm>
          <a:prstGeom prst="rect">
            <a:avLst/>
          </a:prstGeom>
          <a:noFill/>
          <a:ln>
            <a:noFill/>
          </a:ln>
        </p:spPr>
        <p:txBody>
          <a:bodyPr spcFirstLastPara="1" wrap="square" lIns="91425" tIns="91425" rIns="91425" bIns="91425" anchor="ctr" anchorCtr="0">
            <a:noAutofit/>
          </a:bodyPr>
          <a:lstStyle/>
          <a:p>
            <a:pPr lvl="0">
              <a:buSzPts val="1100"/>
            </a:pPr>
            <a:r>
              <a:rPr lang="fr-CA" sz="1100" b="1" dirty="0">
                <a:latin typeface="Century Gothic"/>
              </a:rPr>
              <a:t>Comment est l’exemple comparativement?</a:t>
            </a:r>
            <a:endParaRPr sz="1100" b="1" i="0" u="none" strike="noStrike" cap="none" dirty="0">
              <a:solidFill>
                <a:srgbClr val="000000"/>
              </a:solidFill>
              <a:latin typeface="Century Gothic"/>
              <a:ea typeface="Century Gothic"/>
              <a:cs typeface="Century Gothic"/>
              <a:sym typeface="Century Gothic"/>
            </a:endParaRPr>
          </a:p>
        </p:txBody>
      </p:sp>
      <p:sp>
        <p:nvSpPr>
          <p:cNvPr id="1948" name="Google Shape;1948;p317"/>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fr-CA" b="1" dirty="0">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chemeClr val="dk1"/>
              </a:buClr>
              <a:buSzPts val="11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L’interaction directe avec les consommateurs (intervention qui évalue les consommateurs directement) : on ne sait pas si les consommateurs ont été consultés pendant la conception.</a:t>
            </a:r>
            <a:endParaRPr lang="en-CA" sz="1600" dirty="0">
              <a:solidFill>
                <a:schemeClr val="dk1"/>
              </a:solidFill>
              <a:latin typeface="Century Gothic"/>
            </a:endParaRPr>
          </a:p>
          <a:p>
            <a:pPr marL="457200" marR="114300" lvl="0" indent="-330200">
              <a:spcBef>
                <a:spcPts val="500"/>
              </a:spcBef>
              <a:buClr>
                <a:schemeClr val="dk1"/>
              </a:buClr>
              <a:buSzPts val="1600"/>
              <a:buFont typeface="Century Gothic"/>
              <a:buChar char="●"/>
            </a:pPr>
            <a:r>
              <a:rPr lang="fr-CA" sz="1600" dirty="0">
                <a:solidFill>
                  <a:schemeClr val="dk1"/>
                </a:solidFill>
                <a:latin typeface="Century Gothic"/>
              </a:rPr>
              <a:t>Collaboration avec les fournisseurs d’énergie.</a:t>
            </a:r>
            <a:endParaRPr lang="en-CA" sz="1600" dirty="0">
              <a:solidFill>
                <a:schemeClr val="dk1"/>
              </a:solidFill>
              <a:latin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318"/>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50000"/>
              </a:lnSpc>
              <a:spcBef>
                <a:spcPts val="0"/>
              </a:spcBef>
              <a:spcAft>
                <a:spcPts val="0"/>
              </a:spcAft>
              <a:buClr>
                <a:schemeClr val="dk1"/>
              </a:buClr>
              <a:buSzPts val="1600"/>
              <a:buFont typeface="Century Gothic"/>
              <a:buChar char="●"/>
            </a:pPr>
            <a:endParaRPr lang="fr-CA" sz="1600" dirty="0">
              <a:solidFill>
                <a:schemeClr val="dk1"/>
              </a:solidFill>
              <a:latin typeface="Century Gothic"/>
            </a:endParaRPr>
          </a:p>
          <a:p>
            <a:pPr marL="457200" marR="0" lvl="0" indent="-330200" algn="l" rtl="0">
              <a:lnSpc>
                <a:spcPct val="150000"/>
              </a:lnSpc>
              <a:spcBef>
                <a:spcPts val="0"/>
              </a:spcBef>
              <a:spcAft>
                <a:spcPts val="0"/>
              </a:spcAft>
              <a:buClr>
                <a:schemeClr val="dk1"/>
              </a:buClr>
              <a:buSzPts val="1600"/>
              <a:buFont typeface="Century Gothic"/>
              <a:buChar char="●"/>
            </a:pPr>
            <a:r>
              <a:rPr lang="fr-CA" sz="1600" dirty="0">
                <a:solidFill>
                  <a:schemeClr val="dk1"/>
                </a:solidFill>
                <a:latin typeface="Century Gothic"/>
              </a:rPr>
              <a:t>Financement</a:t>
            </a:r>
            <a:endParaRPr lang="en-CA" sz="1600" dirty="0">
              <a:solidFill>
                <a:schemeClr val="dk1"/>
              </a:solidFill>
              <a:latin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Licence</a:t>
            </a:r>
            <a:endParaRPr lang="en-CA" sz="1600" dirty="0">
              <a:solidFill>
                <a:schemeClr val="dk1"/>
              </a:solidFill>
              <a:latin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Absence d’autorités réglementaires </a:t>
            </a:r>
            <a:endParaRPr lang="en-CA" sz="1600" dirty="0">
              <a:solidFill>
                <a:schemeClr val="dk1"/>
              </a:solidFill>
              <a:latin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Accès aux données ou aux outils</a:t>
            </a:r>
            <a:endParaRPr lang="en-CA" sz="1600" dirty="0">
              <a:solidFill>
                <a:schemeClr val="dk1"/>
              </a:solidFill>
              <a:latin typeface="Century Gothic"/>
            </a:endParaRPr>
          </a:p>
          <a:p>
            <a:pPr marL="457200" indent="-330200">
              <a:lnSpc>
                <a:spcPct val="150000"/>
              </a:lnSpc>
              <a:buClr>
                <a:schemeClr val="dk1"/>
              </a:buClr>
              <a:buSzPts val="1600"/>
              <a:buFont typeface="Century Gothic"/>
              <a:buChar char="●"/>
            </a:pPr>
            <a:r>
              <a:rPr lang="fr-CA" sz="1600" dirty="0">
                <a:solidFill>
                  <a:schemeClr val="dk1"/>
                </a:solidFill>
                <a:latin typeface="Century Gothic"/>
              </a:rPr>
              <a:t>Autre</a:t>
            </a:r>
            <a:endParaRPr lang="en-CA" sz="1600" dirty="0">
              <a:solidFill>
                <a:schemeClr val="dk1"/>
              </a:solidFill>
              <a:latin typeface="Century Gothic"/>
            </a:endParaRPr>
          </a:p>
          <a:p>
            <a:pPr marL="457200" indent="-330200">
              <a:lnSpc>
                <a:spcPct val="113000"/>
              </a:lnSpc>
              <a:buClr>
                <a:schemeClr val="dk1"/>
              </a:buClr>
              <a:buSzPts val="1600"/>
              <a:buFont typeface="Century Gothic"/>
              <a:buChar char="●"/>
            </a:pPr>
            <a:endParaRPr sz="1600" dirty="0">
              <a:solidFill>
                <a:schemeClr val="dk1"/>
              </a:solidFill>
              <a:latin typeface="Century Gothic"/>
              <a:sym typeface="Century Gothic"/>
            </a:endParaRPr>
          </a:p>
          <a:p>
            <a:pPr marL="0" marR="0" lvl="0" indent="0" algn="l" rtl="0">
              <a:lnSpc>
                <a:spcPct val="113000"/>
              </a:lnSpc>
              <a:spcBef>
                <a:spcPts val="0"/>
              </a:spcBef>
              <a:spcAft>
                <a:spcPts val="0"/>
              </a:spcAft>
              <a:buClr>
                <a:schemeClr val="dk1"/>
              </a:buClr>
              <a:buSzPts val="1100"/>
              <a:buFont typeface="Arial"/>
              <a:buNone/>
            </a:pPr>
            <a:endParaRPr sz="1100" b="0" i="0" u="none" strike="noStrike" cap="none" dirty="0">
              <a:solidFill>
                <a:schemeClr val="dk1"/>
              </a:solidFill>
              <a:latin typeface="Century Gothic"/>
              <a:ea typeface="Century Gothic"/>
              <a:cs typeface="Century Gothic"/>
              <a:sym typeface="Century Gothic"/>
            </a:endParaRPr>
          </a:p>
        </p:txBody>
      </p:sp>
      <p:sp>
        <p:nvSpPr>
          <p:cNvPr id="1954" name="Google Shape;1954;p318"/>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lvl="0">
              <a:buSzPts val="2000"/>
            </a:pPr>
            <a:r>
              <a:rPr lang="en-GB" sz="2000" b="1" dirty="0">
                <a:solidFill>
                  <a:schemeClr val="dk1"/>
                </a:solidFill>
                <a:latin typeface="Century Gothic"/>
                <a:ea typeface="Century Gothic"/>
                <a:cs typeface="Century Gothic"/>
                <a:sym typeface="Century Gothic"/>
              </a:rPr>
              <a:t>Mise en </a:t>
            </a:r>
            <a:r>
              <a:rPr lang="fr-CA" sz="2000" b="1" dirty="0">
                <a:solidFill>
                  <a:schemeClr val="dk1"/>
                </a:solidFill>
                <a:latin typeface="Century Gothic"/>
              </a:rPr>
              <a:t>œuvre</a:t>
            </a:r>
            <a:endParaRPr sz="2000" b="1" i="0" u="none" strike="noStrike" cap="none" dirty="0">
              <a:solidFill>
                <a:srgbClr val="000000"/>
              </a:solidFill>
              <a:latin typeface="Century Gothic"/>
              <a:ea typeface="Century Gothic"/>
              <a:cs typeface="Century Gothic"/>
              <a:sym typeface="Century Gothic"/>
            </a:endParaRPr>
          </a:p>
        </p:txBody>
      </p:sp>
      <p:sp>
        <p:nvSpPr>
          <p:cNvPr id="1955" name="Google Shape;1955;p318"/>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R="114300" lvl="0">
              <a:lnSpc>
                <a:spcPct val="115000"/>
              </a:lnSpc>
              <a:buClr>
                <a:schemeClr val="dk1"/>
              </a:buClr>
              <a:buSzPts val="1100"/>
            </a:pPr>
            <a:r>
              <a:rPr lang="en-GB" dirty="0">
                <a:latin typeface="Century Gothic"/>
                <a:ea typeface="Century Gothic"/>
                <a:cs typeface="Century Gothic"/>
                <a:sym typeface="Century Gothic"/>
              </a:rPr>
              <a:t>Exemple : </a:t>
            </a:r>
            <a:r>
              <a:rPr lang="fr-CA" b="1" u="sng" dirty="0">
                <a:solidFill>
                  <a:schemeClr val="hlink"/>
                </a:solidFill>
                <a:latin typeface="Century Gothic"/>
                <a:hlinkClick r:id="rId3">
                  <a:extLst>
                    <a:ext uri="{A12FA001-AC4F-418D-AE19-62706E023703}">
                      <ahyp:hlinkClr xmlns:ahyp="http://schemas.microsoft.com/office/drawing/2018/hyperlinkcolor" val="tx"/>
                    </a:ext>
                  </a:extLst>
                </a:hlinkClick>
              </a:rPr>
              <a:t>Participation des consommateurs d’</a:t>
            </a:r>
            <a:r>
              <a:rPr lang="fr-CA" b="1" u="sng" dirty="0" err="1">
                <a:solidFill>
                  <a:schemeClr val="hlink"/>
                </a:solidFill>
                <a:latin typeface="Century Gothic"/>
                <a:hlinkClick r:id="rId3">
                  <a:extLst>
                    <a:ext uri="{A12FA001-AC4F-418D-AE19-62706E023703}">
                      <ahyp:hlinkClr xmlns:ahyp="http://schemas.microsoft.com/office/drawing/2018/hyperlinkcolor" val="tx"/>
                    </a:ext>
                  </a:extLst>
                </a:hlinkClick>
              </a:rPr>
              <a:t>Ofgem</a:t>
            </a:r>
            <a:endParaRPr lang="fr-CA" b="1" dirty="0">
              <a:solidFill>
                <a:schemeClr val="dk1"/>
              </a:solidFill>
              <a:latin typeface="Century Gothic"/>
              <a:ea typeface="Century Gothic"/>
              <a:cs typeface="Century Gothic"/>
              <a:sym typeface="Century Gothic"/>
            </a:endParaRPr>
          </a:p>
          <a:p>
            <a:pPr marL="0" marR="114300" lvl="0" indent="0" algn="l" rtl="0">
              <a:lnSpc>
                <a:spcPct val="113000"/>
              </a:lnSpc>
              <a:spcBef>
                <a:spcPts val="0"/>
              </a:spcBef>
              <a:spcAft>
                <a:spcPts val="0"/>
              </a:spcAft>
              <a:buClr>
                <a:schemeClr val="dk1"/>
              </a:buClr>
              <a:buSzPts val="11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lvl="0" indent="-330200">
              <a:buClr>
                <a:schemeClr val="dk1"/>
              </a:buClr>
              <a:buSzPts val="1600"/>
              <a:buFont typeface="Century Gothic"/>
              <a:buChar char="●"/>
            </a:pPr>
            <a:r>
              <a:rPr lang="fr-CA" sz="1600" dirty="0">
                <a:solidFill>
                  <a:schemeClr val="dk1"/>
                </a:solidFill>
                <a:latin typeface="Century Gothic"/>
              </a:rPr>
              <a:t>Défis logistiques importants anticipés et surmontés</a:t>
            </a:r>
            <a:endParaRPr lang="en-CA" sz="1600" dirty="0">
              <a:solidFill>
                <a:schemeClr val="dk1"/>
              </a:solidFill>
              <a:latin typeface="Century Gothic"/>
            </a:endParaRPr>
          </a:p>
          <a:p>
            <a:pPr marL="457200" lvl="0" indent="-330200">
              <a:buClr>
                <a:schemeClr val="dk1"/>
              </a:buClr>
              <a:buSzPts val="1600"/>
              <a:buFont typeface="Century Gothic"/>
              <a:buChar char="●"/>
            </a:pPr>
            <a:r>
              <a:rPr lang="fr-CA" sz="1600" dirty="0">
                <a:solidFill>
                  <a:schemeClr val="dk1"/>
                </a:solidFill>
                <a:latin typeface="Century Gothic"/>
              </a:rPr>
              <a:t>Absence de réflexion à l’égard des obstacles à l’action en réponse aux résultats</a:t>
            </a:r>
            <a:endParaRPr lang="en-CA" sz="1600" dirty="0">
              <a:solidFill>
                <a:schemeClr val="dk1"/>
              </a:solidFill>
              <a:latin typeface="Century Gothic"/>
            </a:endParaRPr>
          </a:p>
          <a:p>
            <a:pPr marL="457200" lvl="1" indent="-330200">
              <a:buClr>
                <a:schemeClr val="dk1"/>
              </a:buClr>
              <a:buSzPts val="1600"/>
              <a:buFont typeface="Century Gothic"/>
              <a:buChar char="●"/>
            </a:pPr>
            <a:r>
              <a:rPr lang="fr-CA" sz="1600" dirty="0">
                <a:solidFill>
                  <a:schemeClr val="dk1"/>
                </a:solidFill>
                <a:latin typeface="Century Gothic"/>
              </a:rPr>
              <a:t>La mise en œuvre à long terme doit être effectuée par les entreprises d’énergie : un obstacle qui risque de ne pas être atténué</a:t>
            </a:r>
            <a:endParaRPr lang="en-CA" sz="1600" dirty="0">
              <a:solidFill>
                <a:schemeClr val="dk1"/>
              </a:solidFill>
              <a:latin typeface="Century Gothic"/>
            </a:endParaRPr>
          </a:p>
        </p:txBody>
      </p:sp>
      <p:sp>
        <p:nvSpPr>
          <p:cNvPr id="1956" name="Google Shape;1956;p318"/>
          <p:cNvSpPr/>
          <p:nvPr/>
        </p:nvSpPr>
        <p:spPr>
          <a:xfrm>
            <a:off x="199300" y="741981"/>
            <a:ext cx="8620800" cy="657287"/>
          </a:xfrm>
          <a:prstGeom prst="rect">
            <a:avLst/>
          </a:prstGeom>
          <a:solidFill>
            <a:srgbClr val="0000FF"/>
          </a:solidFill>
          <a:ln>
            <a:noFill/>
          </a:ln>
        </p:spPr>
        <p:txBody>
          <a:bodyPr spcFirstLastPara="1" wrap="square" lIns="91425" tIns="91425" rIns="91425" bIns="91425" anchor="t" anchorCtr="0">
            <a:noAutofit/>
          </a:bodyPr>
          <a:lstStyle/>
          <a:p>
            <a:r>
              <a:rPr lang="fr-CA" sz="1600" dirty="0">
                <a:solidFill>
                  <a:srgbClr val="FFFFFF"/>
                </a:solidFill>
                <a:latin typeface="Century Gothic"/>
              </a:rPr>
              <a:t>Une bonne expérience prévoit des </a:t>
            </a:r>
            <a:r>
              <a:rPr lang="fr-CA" sz="1600" b="1" dirty="0">
                <a:solidFill>
                  <a:srgbClr val="FFFFFF"/>
                </a:solidFill>
                <a:latin typeface="Century Gothic"/>
              </a:rPr>
              <a:t>obstacles au succès (et des mesures d’atténuation)</a:t>
            </a:r>
            <a:endParaRPr lang="en-CA" sz="1600" b="1" dirty="0">
              <a:solidFill>
                <a:srgbClr val="FFFFFF"/>
              </a:solidFill>
              <a:latin typeface="Century Gothic"/>
            </a:endParaRPr>
          </a:p>
        </p:txBody>
      </p:sp>
      <p:sp>
        <p:nvSpPr>
          <p:cNvPr id="1957" name="Google Shape;1957;p318"/>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318"/>
          <p:cNvSpPr txBox="1">
            <a:spLocks noGrp="1"/>
          </p:cNvSpPr>
          <p:nvPr>
            <p:ph type="title" idx="2"/>
          </p:nvPr>
        </p:nvSpPr>
        <p:spPr>
          <a:xfrm>
            <a:off x="6054571" y="208000"/>
            <a:ext cx="1842554" cy="431700"/>
          </a:xfrm>
          <a:prstGeom prst="rect">
            <a:avLst/>
          </a:prstGeom>
          <a:noFill/>
          <a:ln>
            <a:noFill/>
          </a:ln>
        </p:spPr>
        <p:txBody>
          <a:bodyPr spcFirstLastPara="1" wrap="square" lIns="91425" tIns="91425" rIns="91425" bIns="91425" anchor="ctr" anchorCtr="0">
            <a:noAutofit/>
          </a:bodyPr>
          <a:lstStyle/>
          <a:p>
            <a:pPr lvl="0">
              <a:buSzPts val="1100"/>
            </a:pPr>
            <a:r>
              <a:rPr lang="fr-CA" sz="1100" b="1" dirty="0">
                <a:latin typeface="Century Gothic"/>
              </a:rPr>
              <a:t>Comment est l’exemple comparativement?</a:t>
            </a:r>
            <a:endParaRPr sz="1100" b="1"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8"/>
        <p:cNvGrpSpPr/>
        <p:nvPr/>
      </p:nvGrpSpPr>
      <p:grpSpPr>
        <a:xfrm>
          <a:off x="0" y="0"/>
          <a:ext cx="0" cy="0"/>
          <a:chOff x="0" y="0"/>
          <a:chExt cx="0" cy="0"/>
        </a:xfrm>
      </p:grpSpPr>
      <p:sp>
        <p:nvSpPr>
          <p:cNvPr id="1569" name="Google Shape;1569;p282"/>
          <p:cNvSpPr txBox="1">
            <a:spLocks noGrp="1"/>
          </p:cNvSpPr>
          <p:nvPr>
            <p:ph type="title"/>
          </p:nvPr>
        </p:nvSpPr>
        <p:spPr>
          <a:xfrm>
            <a:off x="318752" y="301955"/>
            <a:ext cx="8207352" cy="663187"/>
          </a:xfrm>
          <a:prstGeom prst="rect">
            <a:avLst/>
          </a:prstGeom>
          <a:noFill/>
          <a:ln>
            <a:noFill/>
          </a:ln>
        </p:spPr>
        <p:txBody>
          <a:bodyPr spcFirstLastPara="1" wrap="square" lIns="91425" tIns="91425" rIns="91425" bIns="91425" anchor="ctr" anchorCtr="0">
            <a:noAutofit/>
          </a:bodyPr>
          <a:lstStyle/>
          <a:p>
            <a:pPr lvl="0">
              <a:buSzPts val="2800"/>
            </a:pPr>
            <a:r>
              <a:rPr lang="fr-CA" sz="2400" b="1" dirty="0">
                <a:latin typeface="Century Gothic"/>
              </a:rPr>
              <a:t>Présentation de l’équipe du CIR</a:t>
            </a:r>
            <a:endParaRPr sz="2400" b="1" dirty="0">
              <a:latin typeface="Century Gothic"/>
              <a:ea typeface="Century Gothic"/>
              <a:cs typeface="Century Gothic"/>
              <a:sym typeface="Century Gothic"/>
            </a:endParaRPr>
          </a:p>
        </p:txBody>
      </p:sp>
      <p:grpSp>
        <p:nvGrpSpPr>
          <p:cNvPr id="1570" name="Google Shape;1570;p282"/>
          <p:cNvGrpSpPr/>
          <p:nvPr/>
        </p:nvGrpSpPr>
        <p:grpSpPr>
          <a:xfrm>
            <a:off x="289980" y="961997"/>
            <a:ext cx="8564040" cy="3178306"/>
            <a:chOff x="303145" y="974968"/>
            <a:chExt cx="8564040" cy="3178306"/>
          </a:xfrm>
        </p:grpSpPr>
        <p:sp>
          <p:nvSpPr>
            <p:cNvPr id="1571" name="Google Shape;1571;p282"/>
            <p:cNvSpPr txBox="1"/>
            <p:nvPr/>
          </p:nvSpPr>
          <p:spPr>
            <a:xfrm>
              <a:off x="810500" y="2914794"/>
              <a:ext cx="1773805" cy="123848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Holly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Melanson</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Analyste</a:t>
              </a:r>
              <a:endParaRPr sz="1600" b="0" i="0" u="none" strike="noStrike" cap="none" dirty="0">
                <a:solidFill>
                  <a:srgbClr val="000000"/>
                </a:solidFill>
                <a:latin typeface="Century Gothic"/>
                <a:ea typeface="Century Gothic"/>
                <a:cs typeface="Century Gothic"/>
                <a:sym typeface="Century Gothic"/>
              </a:endParaRPr>
            </a:p>
          </p:txBody>
        </p:sp>
        <p:grpSp>
          <p:nvGrpSpPr>
            <p:cNvPr id="1572" name="Google Shape;1572;p282"/>
            <p:cNvGrpSpPr/>
            <p:nvPr/>
          </p:nvGrpSpPr>
          <p:grpSpPr>
            <a:xfrm>
              <a:off x="2652685" y="2948897"/>
              <a:ext cx="6214500" cy="961918"/>
              <a:chOff x="2553533" y="2748897"/>
              <a:chExt cx="6214500" cy="961918"/>
            </a:xfrm>
          </p:grpSpPr>
          <p:sp>
            <p:nvSpPr>
              <p:cNvPr id="1573" name="Google Shape;1573;p282"/>
              <p:cNvSpPr txBox="1"/>
              <p:nvPr/>
            </p:nvSpPr>
            <p:spPr>
              <a:xfrm>
                <a:off x="2553533"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Ramisa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Huq </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Analyste</a:t>
                </a:r>
                <a:endParaRPr sz="1600" b="0" i="0" u="none" strike="noStrike" cap="none" dirty="0">
                  <a:solidFill>
                    <a:srgbClr val="000000"/>
                  </a:solidFill>
                  <a:latin typeface="Century Gothic"/>
                  <a:ea typeface="Century Gothic"/>
                  <a:cs typeface="Century Gothic"/>
                  <a:sym typeface="Century Gothic"/>
                </a:endParaRPr>
              </a:p>
            </p:txBody>
          </p:sp>
          <p:sp>
            <p:nvSpPr>
              <p:cNvPr id="1574" name="Google Shape;1574;p282"/>
              <p:cNvSpPr txBox="1"/>
              <p:nvPr/>
            </p:nvSpPr>
            <p:spPr>
              <a:xfrm>
                <a:off x="4748807"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Jessica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Dyck</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Analyste</a:t>
                </a:r>
                <a:endParaRPr sz="1600" b="0" i="0" u="none" strike="noStrike" cap="none" dirty="0">
                  <a:solidFill>
                    <a:srgbClr val="000000"/>
                  </a:solidFill>
                  <a:latin typeface="Century Gothic"/>
                  <a:ea typeface="Century Gothic"/>
                  <a:cs typeface="Century Gothic"/>
                  <a:sym typeface="Century Gothic"/>
                </a:endParaRPr>
              </a:p>
            </p:txBody>
          </p:sp>
          <p:sp>
            <p:nvSpPr>
              <p:cNvPr id="1575" name="Google Shape;1575;p282"/>
              <p:cNvSpPr txBox="1"/>
              <p:nvPr/>
            </p:nvSpPr>
            <p:spPr>
              <a:xfrm>
                <a:off x="6696533"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Pamela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Bruder</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Analyste</a:t>
                </a:r>
                <a:endParaRPr sz="1600" b="0" i="0" u="none" strike="noStrike" cap="none" dirty="0">
                  <a:solidFill>
                    <a:srgbClr val="000000"/>
                  </a:solidFill>
                  <a:latin typeface="Century Gothic"/>
                  <a:ea typeface="Century Gothic"/>
                  <a:cs typeface="Century Gothic"/>
                  <a:sym typeface="Century Gothic"/>
                </a:endParaRPr>
              </a:p>
            </p:txBody>
          </p:sp>
        </p:grpSp>
        <p:grpSp>
          <p:nvGrpSpPr>
            <p:cNvPr id="1576" name="Google Shape;1576;p282"/>
            <p:cNvGrpSpPr/>
            <p:nvPr/>
          </p:nvGrpSpPr>
          <p:grpSpPr>
            <a:xfrm>
              <a:off x="659833" y="974968"/>
              <a:ext cx="8167780" cy="1516216"/>
              <a:chOff x="659833" y="974968"/>
              <a:chExt cx="8167780" cy="1516216"/>
            </a:xfrm>
          </p:grpSpPr>
          <p:sp>
            <p:nvSpPr>
              <p:cNvPr id="1577" name="Google Shape;1577;p282"/>
              <p:cNvSpPr txBox="1"/>
              <p:nvPr/>
            </p:nvSpPr>
            <p:spPr>
              <a:xfrm>
                <a:off x="1483382" y="974968"/>
                <a:ext cx="1894420"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Bruce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Randall   </a:t>
                </a:r>
              </a:p>
              <a:p>
                <a:pPr lvl="0" algn="ctr">
                  <a:buSzPts val="1600"/>
                </a:pPr>
                <a:r>
                  <a:rPr lang="en-GB" b="1" i="0" u="none" strike="noStrike" cap="none" dirty="0">
                    <a:solidFill>
                      <a:srgbClr val="000000"/>
                    </a:solidFill>
                    <a:latin typeface="Century Gothic"/>
                    <a:ea typeface="Century Gothic"/>
                    <a:cs typeface="Century Gothic"/>
                    <a:sym typeface="Century Gothic"/>
                  </a:rPr>
                  <a:t>(Brennan Young </a:t>
                </a:r>
                <a:r>
                  <a:rPr lang="fr-FR" sz="1100" b="1" dirty="0">
                    <a:latin typeface="Century Gothic"/>
                    <a:ea typeface="Century Gothic"/>
                    <a:cs typeface="Century Gothic"/>
                    <a:sym typeface="Century Gothic"/>
                  </a:rPr>
                  <a:t>à partir du 4 janvier 2021</a:t>
                </a:r>
                <a:r>
                  <a:rPr lang="en-GB" sz="1100" b="1" i="0" u="none" strike="noStrike" cap="none" dirty="0">
                    <a:solidFill>
                      <a:srgbClr val="000000"/>
                    </a:solidFill>
                    <a:latin typeface="Century Gothic"/>
                    <a:ea typeface="Century Gothic"/>
                    <a:cs typeface="Century Gothic"/>
                    <a:sym typeface="Century Gothic"/>
                  </a:rPr>
                  <a:t>)</a:t>
                </a:r>
                <a:endParaRPr sz="1100" b="1"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lang="en-GB" sz="1600" dirty="0">
                  <a:highlight>
                    <a:srgbClr val="FFFF00"/>
                  </a:highlight>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Directeur Principal</a:t>
                </a:r>
                <a:endParaRPr sz="1600" b="0" i="0" u="none" strike="noStrike" cap="none" dirty="0">
                  <a:solidFill>
                    <a:srgbClr val="000000"/>
                  </a:solidFill>
                  <a:latin typeface="Century Gothic"/>
                  <a:ea typeface="Century Gothic"/>
                  <a:cs typeface="Century Gothic"/>
                  <a:sym typeface="Century Gothic"/>
                </a:endParaRPr>
              </a:p>
            </p:txBody>
          </p:sp>
          <p:sp>
            <p:nvSpPr>
              <p:cNvPr id="1578" name="Google Shape;1578;p282"/>
              <p:cNvSpPr txBox="1"/>
              <p:nvPr/>
            </p:nvSpPr>
            <p:spPr>
              <a:xfrm>
                <a:off x="4119748" y="1252703"/>
                <a:ext cx="1773805"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Marc-André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Labelle</a:t>
                </a:r>
                <a:endParaRPr sz="1600" b="1"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lvl="0" algn="ctr">
                  <a:buSzPts val="1600"/>
                </a:pPr>
                <a:r>
                  <a:rPr lang="en-GB" sz="1600" dirty="0">
                    <a:latin typeface="Century Gothic"/>
                    <a:ea typeface="Century Gothic"/>
                    <a:cs typeface="Century Gothic"/>
                    <a:sym typeface="Century Gothic"/>
                  </a:rPr>
                  <a:t>Analyste principal</a:t>
                </a:r>
                <a:endParaRPr sz="1600" b="0" i="0" u="none" strike="noStrike" cap="none" dirty="0">
                  <a:solidFill>
                    <a:srgbClr val="000000"/>
                  </a:solidFill>
                  <a:highlight>
                    <a:srgbClr val="FFFF00"/>
                  </a:highlight>
                  <a:latin typeface="Century Gothic"/>
                  <a:ea typeface="Century Gothic"/>
                  <a:cs typeface="Century Gothic"/>
                  <a:sym typeface="Century Gothic"/>
                </a:endParaRPr>
              </a:p>
            </p:txBody>
          </p:sp>
          <p:pic>
            <p:nvPicPr>
              <p:cNvPr id="1579" name="Google Shape;1579;p282"/>
              <p:cNvPicPr preferRelativeResize="0"/>
              <p:nvPr/>
            </p:nvPicPr>
            <p:blipFill rotWithShape="1">
              <a:blip r:embed="rId4">
                <a:alphaModFix/>
              </a:blip>
              <a:srcRect/>
              <a:stretch/>
            </p:blipFill>
            <p:spPr>
              <a:xfrm>
                <a:off x="659833" y="1347276"/>
                <a:ext cx="823549" cy="882584"/>
              </a:xfrm>
              <a:prstGeom prst="rect">
                <a:avLst/>
              </a:prstGeom>
              <a:noFill/>
              <a:ln>
                <a:noFill/>
              </a:ln>
            </p:spPr>
          </p:pic>
          <p:pic>
            <p:nvPicPr>
              <p:cNvPr id="1580" name="Google Shape;1580;p282"/>
              <p:cNvPicPr preferRelativeResize="0"/>
              <p:nvPr/>
            </p:nvPicPr>
            <p:blipFill rotWithShape="1">
              <a:blip r:embed="rId5">
                <a:alphaModFix/>
              </a:blip>
              <a:srcRect/>
              <a:stretch/>
            </p:blipFill>
            <p:spPr>
              <a:xfrm>
                <a:off x="3593619" y="1307609"/>
                <a:ext cx="666930" cy="961918"/>
              </a:xfrm>
              <a:prstGeom prst="rect">
                <a:avLst/>
              </a:prstGeom>
              <a:noFill/>
              <a:ln>
                <a:noFill/>
              </a:ln>
            </p:spPr>
          </p:pic>
          <p:pic>
            <p:nvPicPr>
              <p:cNvPr id="1581" name="Google Shape;1581;p282"/>
              <p:cNvPicPr preferRelativeResize="0"/>
              <p:nvPr/>
            </p:nvPicPr>
            <p:blipFill rotWithShape="1">
              <a:blip r:embed="rId6">
                <a:alphaModFix/>
              </a:blip>
              <a:srcRect/>
              <a:stretch/>
            </p:blipFill>
            <p:spPr>
              <a:xfrm>
                <a:off x="6232201" y="1493857"/>
                <a:ext cx="856340" cy="775670"/>
              </a:xfrm>
              <a:prstGeom prst="rect">
                <a:avLst/>
              </a:prstGeom>
              <a:noFill/>
              <a:ln>
                <a:noFill/>
              </a:ln>
            </p:spPr>
          </p:pic>
          <p:sp>
            <p:nvSpPr>
              <p:cNvPr id="1582" name="Google Shape;1582;p282"/>
              <p:cNvSpPr txBox="1"/>
              <p:nvPr/>
            </p:nvSpPr>
            <p:spPr>
              <a:xfrm>
                <a:off x="7053808" y="1252703"/>
                <a:ext cx="1773805"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Hersha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Goldberg</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lvl="0" algn="ctr">
                  <a:buSzPts val="1600"/>
                </a:pPr>
                <a:r>
                  <a:rPr lang="en-GB" sz="1600" dirty="0">
                    <a:latin typeface="Century Gothic"/>
                    <a:ea typeface="Century Gothic"/>
                    <a:cs typeface="Century Gothic"/>
                    <a:sym typeface="Century Gothic"/>
                  </a:rPr>
                  <a:t>Assistant exécutif</a:t>
                </a:r>
                <a:endParaRPr sz="1600" b="0" i="0" u="none" strike="noStrike" cap="none" dirty="0">
                  <a:solidFill>
                    <a:srgbClr val="000000"/>
                  </a:solidFill>
                  <a:highlight>
                    <a:srgbClr val="FFFF00"/>
                  </a:highlight>
                  <a:latin typeface="Century Gothic"/>
                  <a:ea typeface="Century Gothic"/>
                  <a:cs typeface="Century Gothic"/>
                  <a:sym typeface="Century Gothic"/>
                </a:endParaRPr>
              </a:p>
            </p:txBody>
          </p:sp>
        </p:grpSp>
        <p:pic>
          <p:nvPicPr>
            <p:cNvPr id="1583" name="Google Shape;1583;p282"/>
            <p:cNvPicPr preferRelativeResize="0"/>
            <p:nvPr/>
          </p:nvPicPr>
          <p:blipFill rotWithShape="1">
            <a:blip r:embed="rId7">
              <a:alphaModFix/>
            </a:blip>
            <a:srcRect/>
            <a:stretch/>
          </p:blipFill>
          <p:spPr>
            <a:xfrm>
              <a:off x="303145" y="3039861"/>
              <a:ext cx="816899" cy="746771"/>
            </a:xfrm>
            <a:prstGeom prst="rect">
              <a:avLst/>
            </a:prstGeom>
            <a:noFill/>
            <a:ln>
              <a:noFill/>
            </a:ln>
          </p:spPr>
        </p:pic>
      </p:grpSp>
      <p:pic>
        <p:nvPicPr>
          <p:cNvPr id="1584" name="Google Shape;1584;p282"/>
          <p:cNvPicPr preferRelativeResize="0"/>
          <p:nvPr/>
        </p:nvPicPr>
        <p:blipFill rotWithShape="1">
          <a:blip r:embed="rId8">
            <a:alphaModFix/>
          </a:blip>
          <a:srcRect/>
          <a:stretch/>
        </p:blipFill>
        <p:spPr>
          <a:xfrm>
            <a:off x="2528911" y="3066033"/>
            <a:ext cx="709073" cy="837735"/>
          </a:xfrm>
          <a:prstGeom prst="rect">
            <a:avLst/>
          </a:prstGeom>
          <a:noFill/>
          <a:ln>
            <a:noFill/>
          </a:ln>
        </p:spPr>
      </p:pic>
      <p:pic>
        <p:nvPicPr>
          <p:cNvPr id="1585" name="Google Shape;1585;p282"/>
          <p:cNvPicPr preferRelativeResize="0"/>
          <p:nvPr/>
        </p:nvPicPr>
        <p:blipFill rotWithShape="1">
          <a:blip r:embed="rId9">
            <a:alphaModFix/>
          </a:blip>
          <a:srcRect/>
          <a:stretch/>
        </p:blipFill>
        <p:spPr>
          <a:xfrm flipH="1">
            <a:off x="6505386" y="3039861"/>
            <a:ext cx="846629" cy="863907"/>
          </a:xfrm>
          <a:prstGeom prst="rect">
            <a:avLst/>
          </a:prstGeom>
          <a:noFill/>
          <a:ln>
            <a:noFill/>
          </a:ln>
        </p:spPr>
      </p:pic>
      <p:pic>
        <p:nvPicPr>
          <p:cNvPr id="1586" name="Google Shape;1586;p282"/>
          <p:cNvPicPr preferRelativeResize="0"/>
          <p:nvPr/>
        </p:nvPicPr>
        <p:blipFill rotWithShape="1">
          <a:blip r:embed="rId10">
            <a:alphaModFix/>
          </a:blip>
          <a:srcRect/>
          <a:stretch/>
        </p:blipFill>
        <p:spPr>
          <a:xfrm>
            <a:off x="4546245" y="3026890"/>
            <a:ext cx="846629" cy="9566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1963" name="Google Shape;1963;p319"/>
          <p:cNvPicPr preferRelativeResize="0"/>
          <p:nvPr/>
        </p:nvPicPr>
        <p:blipFill rotWithShape="1">
          <a:blip r:embed="rId3">
            <a:alphaModFix/>
          </a:blip>
          <a:srcRect t="7424" b="53354"/>
          <a:stretch/>
        </p:blipFill>
        <p:spPr>
          <a:xfrm>
            <a:off x="0" y="-222250"/>
            <a:ext cx="9288251" cy="5365747"/>
          </a:xfrm>
          <a:prstGeom prst="rect">
            <a:avLst/>
          </a:prstGeom>
          <a:noFill/>
          <a:ln>
            <a:noFill/>
          </a:ln>
        </p:spPr>
      </p:pic>
      <p:sp>
        <p:nvSpPr>
          <p:cNvPr id="1964" name="Google Shape;1964;p319"/>
          <p:cNvSpPr/>
          <p:nvPr/>
        </p:nvSpPr>
        <p:spPr>
          <a:xfrm>
            <a:off x="2218500" y="308175"/>
            <a:ext cx="4622700" cy="4608000"/>
          </a:xfrm>
          <a:prstGeom prst="ellipse">
            <a:avLst/>
          </a:prstGeom>
          <a:solidFill>
            <a:srgbClr val="9B00C3"/>
          </a:solidFill>
          <a:ln>
            <a:noFill/>
          </a:ln>
        </p:spPr>
        <p:txBody>
          <a:bodyPr spcFirstLastPara="1" wrap="square" lIns="0" tIns="201025" rIns="0" bIns="201025" anchor="ctr" anchorCtr="0">
            <a:noAutofit/>
          </a:bodyPr>
          <a:lstStyle/>
          <a:p>
            <a:pPr lvl="0" algn="ctr">
              <a:buClr>
                <a:schemeClr val="dk1"/>
              </a:buClr>
              <a:buSzPts val="1100"/>
            </a:pPr>
            <a:r>
              <a:rPr lang="fr-FR" sz="3600" b="1" dirty="0">
                <a:solidFill>
                  <a:schemeClr val="lt1"/>
                </a:solidFill>
                <a:latin typeface="Century Gothic"/>
                <a:ea typeface="Century Gothic"/>
                <a:cs typeface="Century Gothic"/>
                <a:sym typeface="Century Gothic"/>
              </a:rPr>
              <a:t>Les réponses du sondage et discussion</a:t>
            </a:r>
            <a:endParaRPr sz="3600" b="1" i="0" u="none" strike="noStrike" cap="none" dirty="0">
              <a:solidFill>
                <a:srgbClr val="FFFFFF"/>
              </a:solidFill>
              <a:latin typeface="Century Gothic"/>
              <a:ea typeface="Century Gothic"/>
              <a:cs typeface="Century Gothic"/>
              <a:sym typeface="Century Gothic"/>
            </a:endParaRPr>
          </a:p>
        </p:txBody>
      </p:sp>
      <p:pic>
        <p:nvPicPr>
          <p:cNvPr id="1965" name="Google Shape;1965;p319"/>
          <p:cNvPicPr preferRelativeResize="0"/>
          <p:nvPr/>
        </p:nvPicPr>
        <p:blipFill rotWithShape="1">
          <a:blip r:embed="rId4">
            <a:alphaModFix/>
          </a:blip>
          <a:srcRect/>
          <a:stretch/>
        </p:blipFill>
        <p:spPr>
          <a:xfrm>
            <a:off x="205425" y="4816019"/>
            <a:ext cx="595602" cy="16263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970" name="Google Shape;1970;p320"/>
          <p:cNvPicPr preferRelativeResize="0"/>
          <p:nvPr/>
        </p:nvPicPr>
        <p:blipFill rotWithShape="1">
          <a:blip r:embed="rId3">
            <a:alphaModFix/>
          </a:blip>
          <a:srcRect/>
          <a:stretch/>
        </p:blipFill>
        <p:spPr>
          <a:xfrm>
            <a:off x="205425" y="4816019"/>
            <a:ext cx="595602" cy="162631"/>
          </a:xfrm>
          <a:prstGeom prst="rect">
            <a:avLst/>
          </a:prstGeom>
          <a:noFill/>
          <a:ln>
            <a:noFill/>
          </a:ln>
        </p:spPr>
      </p:pic>
      <p:sp>
        <p:nvSpPr>
          <p:cNvPr id="1971" name="Google Shape;1971;p320"/>
          <p:cNvSpPr/>
          <p:nvPr/>
        </p:nvSpPr>
        <p:spPr>
          <a:xfrm>
            <a:off x="-9650" y="-925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320"/>
          <p:cNvSpPr txBox="1"/>
          <p:nvPr/>
        </p:nvSpPr>
        <p:spPr>
          <a:xfrm>
            <a:off x="266774" y="247450"/>
            <a:ext cx="5724451" cy="580500"/>
          </a:xfrm>
          <a:prstGeom prst="rect">
            <a:avLst/>
          </a:prstGeom>
          <a:noFill/>
          <a:ln>
            <a:noFill/>
          </a:ln>
        </p:spPr>
        <p:txBody>
          <a:bodyPr spcFirstLastPara="1" wrap="square" lIns="91425" tIns="91425" rIns="91425" bIns="91425" anchor="t" anchorCtr="0">
            <a:noAutofit/>
          </a:bodyPr>
          <a:lstStyle/>
          <a:p>
            <a:pPr lvl="0">
              <a:buSzPts val="2800"/>
            </a:pPr>
            <a:r>
              <a:rPr lang="fr-FR" sz="2800" dirty="0">
                <a:solidFill>
                  <a:schemeClr val="lt1"/>
                </a:solidFill>
                <a:latin typeface="Century Gothic"/>
                <a:ea typeface="Century Gothic"/>
                <a:cs typeface="Century Gothic"/>
                <a:sym typeface="Century Gothic"/>
              </a:rPr>
              <a:t>Les réponses du sondage…</a:t>
            </a:r>
            <a:endParaRPr sz="2800"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6"/>
        <p:cNvGrpSpPr/>
        <p:nvPr/>
      </p:nvGrpSpPr>
      <p:grpSpPr>
        <a:xfrm>
          <a:off x="0" y="0"/>
          <a:ext cx="0" cy="0"/>
          <a:chOff x="0" y="0"/>
          <a:chExt cx="0" cy="0"/>
        </a:xfrm>
      </p:grpSpPr>
      <p:sp>
        <p:nvSpPr>
          <p:cNvPr id="1977" name="Google Shape;1977;p32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978" name="Google Shape;1978;p321"/>
          <p:cNvSpPr/>
          <p:nvPr/>
        </p:nvSpPr>
        <p:spPr>
          <a:xfrm>
            <a:off x="5457642" y="1234271"/>
            <a:ext cx="3313740" cy="2907960"/>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321"/>
          <p:cNvSpPr/>
          <p:nvPr/>
        </p:nvSpPr>
        <p:spPr>
          <a:xfrm>
            <a:off x="4464257" y="482537"/>
            <a:ext cx="2195241" cy="1945825"/>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980" name="Google Shape;1980;p321"/>
          <p:cNvSpPr/>
          <p:nvPr/>
        </p:nvSpPr>
        <p:spPr>
          <a:xfrm>
            <a:off x="2" y="1553893"/>
            <a:ext cx="6082288" cy="3589607"/>
          </a:xfrm>
          <a:custGeom>
            <a:avLst/>
            <a:gdLst/>
            <a:ahLst/>
            <a:cxnLst/>
            <a:rect l="l" t="t" r="r" b="b"/>
            <a:pathLst>
              <a:path w="8109718" h="4786143" extrusionOk="0">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04625" y="4751987"/>
                </a:cubicBezTo>
                <a:lnTo>
                  <a:pt x="7884791" y="4786143"/>
                </a:lnTo>
                <a:lnTo>
                  <a:pt x="0" y="4786143"/>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accent6">
              <a:lumMod val="50000"/>
              <a:alpha val="9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sp>
        <p:nvSpPr>
          <p:cNvPr id="1981" name="Google Shape;1981;p321"/>
          <p:cNvSpPr/>
          <p:nvPr/>
        </p:nvSpPr>
        <p:spPr>
          <a:xfrm>
            <a:off x="-154238" y="2221173"/>
            <a:ext cx="5239262" cy="2451479"/>
          </a:xfrm>
          <a:prstGeom prst="ellipse">
            <a:avLst/>
          </a:prstGeom>
          <a:noFill/>
          <a:ln>
            <a:noFill/>
          </a:ln>
        </p:spPr>
        <p:txBody>
          <a:bodyPr spcFirstLastPara="1" wrap="square" lIns="91425" tIns="45700" rIns="91425" bIns="45700" anchor="ctr" anchorCtr="0">
            <a:noAutofit/>
          </a:bodyPr>
          <a:lstStyle/>
          <a:p>
            <a:pPr lvl="0">
              <a:lnSpc>
                <a:spcPct val="80000"/>
              </a:lnSpc>
              <a:spcAft>
                <a:spcPts val="600"/>
              </a:spcAft>
              <a:buSzPts val="3000"/>
            </a:pPr>
            <a:r>
              <a:rPr lang="fr-FR" sz="3000" b="1" dirty="0">
                <a:solidFill>
                  <a:srgbClr val="FFFFFF"/>
                </a:solidFill>
                <a:latin typeface="Century Gothic"/>
                <a:ea typeface="Century Gothic"/>
                <a:cs typeface="Century Gothic"/>
                <a:sym typeface="Century Gothic"/>
              </a:rPr>
              <a:t>Le Fonds de dépenses d'expérimentation réglementaire de la CIR</a:t>
            </a:r>
            <a:endParaRPr dirty="0"/>
          </a:p>
        </p:txBody>
      </p:sp>
      <p:grpSp>
        <p:nvGrpSpPr>
          <p:cNvPr id="1982" name="Google Shape;1982;p321"/>
          <p:cNvGrpSpPr/>
          <p:nvPr/>
        </p:nvGrpSpPr>
        <p:grpSpPr>
          <a:xfrm>
            <a:off x="3980877" y="289297"/>
            <a:ext cx="846288" cy="635405"/>
            <a:chOff x="5307830" y="325570"/>
            <a:chExt cx="1128382" cy="847206"/>
          </a:xfrm>
        </p:grpSpPr>
        <p:sp>
          <p:nvSpPr>
            <p:cNvPr id="1983" name="Google Shape;1983;p321"/>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321"/>
            <p:cNvSpPr/>
            <p:nvPr/>
          </p:nvSpPr>
          <p:spPr>
            <a:xfrm>
              <a:off x="5885720" y="325570"/>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8"/>
        <p:cNvGrpSpPr/>
        <p:nvPr/>
      </p:nvGrpSpPr>
      <p:grpSpPr>
        <a:xfrm>
          <a:off x="0" y="0"/>
          <a:ext cx="0" cy="0"/>
          <a:chOff x="0" y="0"/>
          <a:chExt cx="0" cy="0"/>
        </a:xfrm>
      </p:grpSpPr>
      <p:sp>
        <p:nvSpPr>
          <p:cNvPr id="1989" name="Google Shape;1989;p322"/>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0" name="Google Shape;1990;p322"/>
          <p:cNvSpPr/>
          <p:nvPr/>
        </p:nvSpPr>
        <p:spPr>
          <a:xfrm>
            <a:off x="0" y="0"/>
            <a:ext cx="3125454"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1" name="Google Shape;1991;p322"/>
          <p:cNvSpPr txBox="1">
            <a:spLocks noGrp="1"/>
          </p:cNvSpPr>
          <p:nvPr>
            <p:ph type="title"/>
          </p:nvPr>
        </p:nvSpPr>
        <p:spPr>
          <a:xfrm>
            <a:off x="0" y="865179"/>
            <a:ext cx="3009530" cy="3345872"/>
          </a:xfrm>
          <a:prstGeom prst="rect">
            <a:avLst/>
          </a:prstGeom>
          <a:noFill/>
          <a:ln>
            <a:noFill/>
          </a:ln>
        </p:spPr>
        <p:txBody>
          <a:bodyPr spcFirstLastPara="1" wrap="square" lIns="91425" tIns="45700" rIns="91425" bIns="45700" anchor="ctr" anchorCtr="0">
            <a:noAutofit/>
          </a:bodyPr>
          <a:lstStyle/>
          <a:p>
            <a:pPr>
              <a:buClr>
                <a:srgbClr val="FFFFFF"/>
              </a:buClr>
              <a:buSzPts val="2800"/>
            </a:pPr>
            <a:r>
              <a:rPr lang="fr-CA" sz="2400" dirty="0">
                <a:solidFill>
                  <a:srgbClr val="FFFFFF"/>
                </a:solidFill>
                <a:latin typeface="Century Gothic"/>
              </a:rPr>
              <a:t>Qu’est-ce que le Fonds de dépenses d’expérimentation réglementaire?</a:t>
            </a:r>
            <a:br>
              <a:rPr lang="en-CA" sz="2400" dirty="0">
                <a:solidFill>
                  <a:srgbClr val="FFFFFF"/>
                </a:solidFill>
                <a:latin typeface="Century Gothic"/>
              </a:rPr>
            </a:br>
            <a:endParaRPr sz="2400" dirty="0">
              <a:solidFill>
                <a:srgbClr val="FFFFFF"/>
              </a:solidFill>
              <a:latin typeface="Century Gothic"/>
              <a:sym typeface="Century Gothic"/>
            </a:endParaRPr>
          </a:p>
        </p:txBody>
      </p:sp>
      <p:sp>
        <p:nvSpPr>
          <p:cNvPr id="1992" name="Google Shape;1992;p322"/>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93" name="Google Shape;1993;p322"/>
          <p:cNvSpPr txBox="1">
            <a:spLocks noGrp="1"/>
          </p:cNvSpPr>
          <p:nvPr>
            <p:ph type="body" idx="1"/>
          </p:nvPr>
        </p:nvSpPr>
        <p:spPr>
          <a:xfrm>
            <a:off x="3335481" y="443507"/>
            <a:ext cx="5179868" cy="4536865"/>
          </a:xfrm>
          <a:prstGeom prst="rect">
            <a:avLst/>
          </a:prstGeom>
          <a:noFill/>
          <a:ln>
            <a:noFill/>
          </a:ln>
        </p:spPr>
        <p:txBody>
          <a:bodyPr spcFirstLastPara="1" wrap="square" lIns="91425" tIns="45700" rIns="91425" bIns="45700" anchor="ctr" anchorCtr="0">
            <a:noAutofit/>
          </a:bodyPr>
          <a:lstStyle/>
          <a:p>
            <a:pPr lvl="0"/>
            <a:r>
              <a:rPr lang="fr-CA" dirty="0"/>
              <a:t>L’objectif du Fonds est de promouvoir l’expérimentation réglementaire pour appuyer l’innovation et la compétitivité, et aider les organismes de réglementation à suivre le rythme des progrès technologiques.</a:t>
            </a:r>
            <a:endParaRPr lang="en-CA" dirty="0"/>
          </a:p>
          <a:p>
            <a:pPr lvl="0"/>
            <a:r>
              <a:rPr lang="fr-CA" dirty="0"/>
              <a:t>Le Fonds sert à compenser les dépenses engagées par les organismes fédéraux dans le cadre d’expériences réglementaires approuvées. </a:t>
            </a:r>
            <a:endParaRPr lang="en-CA" dirty="0"/>
          </a:p>
          <a:p>
            <a:pPr lvl="0"/>
            <a:r>
              <a:rPr lang="fr-CA" dirty="0"/>
              <a:t>Le CIR fournit également des conseils et un appui pour l’élaboration et la mise en œuvre d’expériences réglementaires, au besoin. </a:t>
            </a:r>
            <a:endParaRPr lang="en-CA" dirty="0"/>
          </a:p>
          <a:p>
            <a:pPr marL="171450" lvl="0" indent="-69850" algn="l" rtl="0">
              <a:lnSpc>
                <a:spcPct val="90000"/>
              </a:lnSpc>
              <a:spcBef>
                <a:spcPts val="750"/>
              </a:spcBef>
              <a:spcAft>
                <a:spcPts val="0"/>
              </a:spcAft>
              <a:buClr>
                <a:schemeClr val="dk1"/>
              </a:buClr>
              <a:buSzPts val="1600"/>
              <a:buNone/>
            </a:pPr>
            <a:endParaRPr sz="1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7"/>
        <p:cNvGrpSpPr/>
        <p:nvPr/>
      </p:nvGrpSpPr>
      <p:grpSpPr>
        <a:xfrm>
          <a:off x="0" y="0"/>
          <a:ext cx="0" cy="0"/>
          <a:chOff x="0" y="0"/>
          <a:chExt cx="0" cy="0"/>
        </a:xfrm>
      </p:grpSpPr>
      <p:sp>
        <p:nvSpPr>
          <p:cNvPr id="1998" name="Google Shape;1998;p323"/>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9" name="Google Shape;1999;p323"/>
          <p:cNvSpPr/>
          <p:nvPr/>
        </p:nvSpPr>
        <p:spPr>
          <a:xfrm rot="1790889" flipH="1">
            <a:off x="536887" y="596529"/>
            <a:ext cx="2240924" cy="2240924"/>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0" name="Google Shape;2000;p323"/>
          <p:cNvSpPr txBox="1">
            <a:spLocks noGrp="1"/>
          </p:cNvSpPr>
          <p:nvPr>
            <p:ph type="body" idx="1"/>
          </p:nvPr>
        </p:nvSpPr>
        <p:spPr>
          <a:xfrm>
            <a:off x="628650" y="1047514"/>
            <a:ext cx="4152297" cy="3808264"/>
          </a:xfrm>
          <a:prstGeom prst="rect">
            <a:avLst/>
          </a:prstGeom>
          <a:noFill/>
          <a:ln>
            <a:noFill/>
          </a:ln>
        </p:spPr>
        <p:txBody>
          <a:bodyPr spcFirstLastPara="1" wrap="square" lIns="91425" tIns="45700" rIns="91425" bIns="45700" anchor="t" anchorCtr="0">
            <a:noAutofit/>
          </a:bodyPr>
          <a:lstStyle/>
          <a:p>
            <a:pPr lvl="0"/>
            <a:r>
              <a:rPr lang="fr-CA" sz="1400" dirty="0"/>
              <a:t>Les ministères, organismes et organisations fédéraux du Canada qui sont responsables de la réglementation peuvent présenter une demande de financement. </a:t>
            </a:r>
            <a:endParaRPr lang="en-CA" sz="1400" dirty="0"/>
          </a:p>
          <a:p>
            <a:pPr lvl="0"/>
            <a:r>
              <a:rPr lang="fr-CA" sz="1400" dirty="0"/>
              <a:t>Dans le cadre d’expériences, les organismes de réglementation sont encouragés à collaborer avec des partenaires externes qui appuient les entreprises à apporter l’application de technologies nouvelles et émergentes dans le marché canadien ou qui appuient la compétitivité.</a:t>
            </a:r>
            <a:endParaRPr lang="en-CA" sz="1400" dirty="0"/>
          </a:p>
          <a:p>
            <a:pPr lvl="0"/>
            <a:r>
              <a:rPr lang="fr-CA" sz="1400" dirty="0"/>
              <a:t>En 2020, le CIR a reçu 12 demandes de 4 organisations : Bureau de la concurrence, Agence canadienne d’inspection des aliments (ACIA), Innovation, Sciences et Développement économique Canada (ISDE) et Transports Canada (TC). </a:t>
            </a:r>
            <a:endParaRPr lang="en-CA" sz="1400" dirty="0"/>
          </a:p>
          <a:p>
            <a:pPr marL="0" lvl="0" indent="0" algn="l" rtl="0">
              <a:lnSpc>
                <a:spcPct val="80000"/>
              </a:lnSpc>
              <a:spcBef>
                <a:spcPts val="750"/>
              </a:spcBef>
              <a:spcAft>
                <a:spcPts val="0"/>
              </a:spcAft>
              <a:buClr>
                <a:schemeClr val="dk1"/>
              </a:buClr>
              <a:buSzPts val="1202"/>
              <a:buNone/>
            </a:pPr>
            <a:endParaRPr sz="1202" dirty="0"/>
          </a:p>
        </p:txBody>
      </p:sp>
      <p:sp>
        <p:nvSpPr>
          <p:cNvPr id="2001" name="Google Shape;2001;p323"/>
          <p:cNvSpPr/>
          <p:nvPr/>
        </p:nvSpPr>
        <p:spPr>
          <a:xfrm>
            <a:off x="5094297" y="839273"/>
            <a:ext cx="3464953" cy="3464953"/>
          </a:xfrm>
          <a:prstGeom prst="ellipse">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02" name="Google Shape;2002;p323"/>
          <p:cNvSpPr/>
          <p:nvPr/>
        </p:nvSpPr>
        <p:spPr>
          <a:xfrm>
            <a:off x="7888095" y="3553284"/>
            <a:ext cx="409575" cy="40957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3" name="Google Shape;2003;p323"/>
          <p:cNvSpPr txBox="1">
            <a:spLocks noGrp="1"/>
          </p:cNvSpPr>
          <p:nvPr>
            <p:ph type="title"/>
          </p:nvPr>
        </p:nvSpPr>
        <p:spPr>
          <a:xfrm>
            <a:off x="5605709" y="1047514"/>
            <a:ext cx="2801443" cy="3048471"/>
          </a:xfrm>
          <a:prstGeom prst="rect">
            <a:avLst/>
          </a:prstGeom>
          <a:noFill/>
          <a:ln>
            <a:noFill/>
          </a:ln>
        </p:spPr>
        <p:txBody>
          <a:bodyPr spcFirstLastPara="1" wrap="square" lIns="91425" tIns="45700" rIns="91425" bIns="45700" anchor="ctr" anchorCtr="0">
            <a:noAutofit/>
          </a:bodyPr>
          <a:lstStyle/>
          <a:p>
            <a:pPr>
              <a:buClr>
                <a:srgbClr val="FFFFFF"/>
              </a:buClr>
              <a:buSzPts val="3600"/>
            </a:pPr>
            <a:r>
              <a:rPr lang="fr-CA" sz="3600" dirty="0">
                <a:solidFill>
                  <a:srgbClr val="FFFFFF"/>
                </a:solidFill>
                <a:latin typeface="Century Gothic"/>
              </a:rPr>
              <a:t>Qui est admissible?</a:t>
            </a:r>
            <a:br>
              <a:rPr lang="en-CA" dirty="0"/>
            </a:br>
            <a:endParaRPr sz="3600" dirty="0">
              <a:solidFill>
                <a:srgbClr val="FFFFFF"/>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7"/>
        <p:cNvGrpSpPr/>
        <p:nvPr/>
      </p:nvGrpSpPr>
      <p:grpSpPr>
        <a:xfrm>
          <a:off x="0" y="0"/>
          <a:ext cx="0" cy="0"/>
          <a:chOff x="0" y="0"/>
          <a:chExt cx="0" cy="0"/>
        </a:xfrm>
      </p:grpSpPr>
      <p:sp>
        <p:nvSpPr>
          <p:cNvPr id="2008" name="Google Shape;2008;p324"/>
          <p:cNvSpPr/>
          <p:nvPr/>
        </p:nvSpPr>
        <p:spPr>
          <a:xfrm>
            <a:off x="0" y="0"/>
            <a:ext cx="91437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2009" name="Google Shape;2009;p324"/>
          <p:cNvPicPr preferRelativeResize="0"/>
          <p:nvPr/>
        </p:nvPicPr>
        <p:blipFill rotWithShape="1">
          <a:blip r:embed="rId3">
            <a:alphaModFix/>
          </a:blip>
          <a:srcRect l="37532" r="-1" b="-1"/>
          <a:stretch/>
        </p:blipFill>
        <p:spPr>
          <a:xfrm>
            <a:off x="4375482" y="10"/>
            <a:ext cx="4795614" cy="5143490"/>
          </a:xfrm>
          <a:prstGeom prst="rect">
            <a:avLst/>
          </a:prstGeom>
          <a:noFill/>
          <a:ln>
            <a:noFill/>
          </a:ln>
        </p:spPr>
      </p:pic>
      <p:grpSp>
        <p:nvGrpSpPr>
          <p:cNvPr id="2010" name="Google Shape;2010;p324"/>
          <p:cNvGrpSpPr/>
          <p:nvPr/>
        </p:nvGrpSpPr>
        <p:grpSpPr>
          <a:xfrm>
            <a:off x="4184674" y="0"/>
            <a:ext cx="4986424" cy="5143500"/>
            <a:chOff x="5705128" y="0"/>
            <a:chExt cx="6648564" cy="6858000"/>
          </a:xfrm>
        </p:grpSpPr>
        <p:sp>
          <p:nvSpPr>
            <p:cNvPr id="2011" name="Google Shape;2011;p324"/>
            <p:cNvSpPr/>
            <p:nvPr/>
          </p:nvSpPr>
          <p:spPr>
            <a:xfrm>
              <a:off x="5868018" y="0"/>
              <a:ext cx="6485674" cy="6858000"/>
            </a:xfrm>
            <a:custGeom>
              <a:avLst/>
              <a:gdLst/>
              <a:ahLst/>
              <a:cxnLst/>
              <a:rect l="l" t="t" r="r" b="b"/>
              <a:pathLst>
                <a:path w="6237794" h="6858000" extrusionOk="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2" name="Google Shape;2012;p324"/>
            <p:cNvSpPr/>
            <p:nvPr/>
          </p:nvSpPr>
          <p:spPr>
            <a:xfrm>
              <a:off x="5875698" y="0"/>
              <a:ext cx="6477994" cy="6858000"/>
            </a:xfrm>
            <a:custGeom>
              <a:avLst/>
              <a:gdLst/>
              <a:ahLst/>
              <a:cxnLst/>
              <a:rect l="l" t="t" r="r" b="b"/>
              <a:pathLst>
                <a:path w="6230407" h="6858000" extrusionOk="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3" name="Google Shape;2013;p324"/>
            <p:cNvSpPr/>
            <p:nvPr/>
          </p:nvSpPr>
          <p:spPr>
            <a:xfrm>
              <a:off x="5875698" y="0"/>
              <a:ext cx="6477994" cy="6858000"/>
            </a:xfrm>
            <a:custGeom>
              <a:avLst/>
              <a:gdLst/>
              <a:ahLst/>
              <a:cxnLst/>
              <a:rect l="l" t="t" r="r" b="b"/>
              <a:pathLst>
                <a:path w="6230408" h="6858000" extrusionOk="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4" name="Google Shape;2014;p324"/>
            <p:cNvSpPr/>
            <p:nvPr/>
          </p:nvSpPr>
          <p:spPr>
            <a:xfrm>
              <a:off x="5705128" y="0"/>
              <a:ext cx="6648564" cy="6858000"/>
            </a:xfrm>
            <a:custGeom>
              <a:avLst/>
              <a:gdLst/>
              <a:ahLst/>
              <a:cxnLst/>
              <a:rect l="l" t="t" r="r" b="b"/>
              <a:pathLst>
                <a:path w="6394458" h="6858000" extrusionOk="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5" name="Google Shape;2015;p324"/>
            <p:cNvSpPr/>
            <p:nvPr/>
          </p:nvSpPr>
          <p:spPr>
            <a:xfrm>
              <a:off x="5934266" y="0"/>
              <a:ext cx="6419426" cy="6858000"/>
            </a:xfrm>
            <a:custGeom>
              <a:avLst/>
              <a:gdLst/>
              <a:ahLst/>
              <a:cxnLst/>
              <a:rect l="l" t="t" r="r" b="b"/>
              <a:pathLst>
                <a:path w="6419426" h="6858000" extrusionOk="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2016" name="Google Shape;2016;p324"/>
          <p:cNvSpPr txBox="1">
            <a:spLocks noGrp="1"/>
          </p:cNvSpPr>
          <p:nvPr>
            <p:ph type="title"/>
          </p:nvPr>
        </p:nvSpPr>
        <p:spPr>
          <a:xfrm>
            <a:off x="603746" y="397801"/>
            <a:ext cx="5158075" cy="639658"/>
          </a:xfrm>
          <a:prstGeom prst="rect">
            <a:avLst/>
          </a:prstGeom>
          <a:noFill/>
          <a:ln>
            <a:noFill/>
          </a:ln>
        </p:spPr>
        <p:txBody>
          <a:bodyPr spcFirstLastPara="1" wrap="square" lIns="91425" tIns="45700" rIns="91425" bIns="45700" anchor="b" anchorCtr="0">
            <a:noAutofit/>
          </a:bodyPr>
          <a:lstStyle/>
          <a:p>
            <a:r>
              <a:rPr lang="fr-CA" sz="1800" b="1" dirty="0">
                <a:solidFill>
                  <a:srgbClr val="000000"/>
                </a:solidFill>
                <a:latin typeface="Century Gothic"/>
                <a:sym typeface="Arial"/>
              </a:rPr>
              <a:t>Calendriers d’expérimentation de 2020 du CIR</a:t>
            </a:r>
            <a:endParaRPr lang="en-CA" sz="1800" b="1" dirty="0">
              <a:solidFill>
                <a:srgbClr val="000000"/>
              </a:solidFill>
              <a:latin typeface="Century Gothic"/>
              <a:sym typeface="Arial"/>
            </a:endParaRPr>
          </a:p>
        </p:txBody>
      </p:sp>
      <p:sp>
        <p:nvSpPr>
          <p:cNvPr id="2017" name="Google Shape;2017;p324"/>
          <p:cNvSpPr/>
          <p:nvPr/>
        </p:nvSpPr>
        <p:spPr>
          <a:xfrm>
            <a:off x="603747" y="1192192"/>
            <a:ext cx="4986424" cy="3680749"/>
          </a:xfrm>
          <a:prstGeom prst="rect">
            <a:avLst/>
          </a:prstGeom>
          <a:noFill/>
          <a:ln>
            <a:noFill/>
          </a:ln>
        </p:spPr>
        <p:txBody>
          <a:bodyPr spcFirstLastPara="1" wrap="square" lIns="91425" tIns="45700" rIns="91425" bIns="45700" anchor="ctr" anchorCtr="0">
            <a:noAutofit/>
          </a:bodyPr>
          <a:lstStyle/>
          <a:p>
            <a:r>
              <a:rPr lang="fr-CA" sz="1800" b="1" dirty="0">
                <a:latin typeface="Century Gothic"/>
                <a:cs typeface="Calibri"/>
                <a:sym typeface="Calibri"/>
              </a:rPr>
              <a:t>Appel de la première ronde</a:t>
            </a:r>
            <a:endParaRPr lang="en-CA" sz="1800" b="1" dirty="0">
              <a:latin typeface="Century Gothic"/>
              <a:cs typeface="Calibri"/>
              <a:sym typeface="Calibri"/>
            </a:endParaRPr>
          </a:p>
          <a:p>
            <a:pPr marL="0" marR="0" lvl="0" indent="0" algn="l" rtl="0">
              <a:lnSpc>
                <a:spcPct val="90000"/>
              </a:lnSpc>
              <a:spcBef>
                <a:spcPts val="600"/>
              </a:spcBef>
              <a:spcAft>
                <a:spcPts val="0"/>
              </a:spcAft>
              <a:buClr>
                <a:srgbClr val="000000"/>
              </a:buClr>
              <a:buSzPts val="1600"/>
              <a:buFont typeface="Arial"/>
              <a:buNone/>
            </a:pPr>
            <a:endParaRPr sz="1600" b="1" i="0" u="none" strike="noStrike" cap="none" dirty="0">
              <a:solidFill>
                <a:srgbClr val="000000"/>
              </a:solidFill>
              <a:latin typeface="Century Gothic"/>
              <a:ea typeface="Century Gothic"/>
              <a:cs typeface="Century Gothic"/>
              <a:sym typeface="Century Gothic"/>
            </a:endParaRPr>
          </a:p>
          <a:p>
            <a:pPr marL="285750" indent="-285750">
              <a:buFont typeface="Arial" panose="020B0604020202020204" pitchFamily="34" charset="0"/>
              <a:buChar char="•"/>
            </a:pPr>
            <a:r>
              <a:rPr lang="fr-CA" sz="1600" dirty="0">
                <a:latin typeface="Century Gothic" panose="020B0502020202020204" pitchFamily="34" charset="0"/>
              </a:rPr>
              <a:t>Le</a:t>
            </a:r>
            <a:r>
              <a:rPr lang="fr-CA" sz="1600" b="1" dirty="0">
                <a:latin typeface="Century Gothic" panose="020B0502020202020204" pitchFamily="34" charset="0"/>
              </a:rPr>
              <a:t> 5 février 2020</a:t>
            </a:r>
            <a:r>
              <a:rPr lang="fr-CA" sz="1600" dirty="0">
                <a:latin typeface="Century Gothic" panose="020B0502020202020204" pitchFamily="34" charset="0"/>
              </a:rPr>
              <a:t>, premier appel pour le FDER.</a:t>
            </a:r>
            <a:endParaRPr lang="en-CA" sz="1600" dirty="0">
              <a:latin typeface="Century Gothic" panose="020B0502020202020204" pitchFamily="34" charset="0"/>
            </a:endParaRPr>
          </a:p>
          <a:p>
            <a:pPr marL="285750" indent="-285750">
              <a:buFont typeface="Arial" panose="020B0604020202020204" pitchFamily="34" charset="0"/>
              <a:buChar char="•"/>
            </a:pPr>
            <a:r>
              <a:rPr lang="fr-CA" sz="1600" dirty="0">
                <a:latin typeface="Century Gothic" panose="020B0502020202020204" pitchFamily="34" charset="0"/>
              </a:rPr>
              <a:t>Au </a:t>
            </a:r>
            <a:r>
              <a:rPr lang="fr-CA" sz="1600" b="1" dirty="0">
                <a:latin typeface="Century Gothic" panose="020B0502020202020204" pitchFamily="34" charset="0"/>
              </a:rPr>
              <a:t>printemps 2020</a:t>
            </a:r>
            <a:r>
              <a:rPr lang="fr-CA" sz="1600" dirty="0">
                <a:latin typeface="Century Gothic" panose="020B0502020202020204" pitchFamily="34" charset="0"/>
              </a:rPr>
              <a:t>, les déclarations d’intérêt (DI) sont évaluées, et des propositions sont élaborées.</a:t>
            </a:r>
            <a:endParaRPr lang="en-CA" sz="1600" dirty="0">
              <a:latin typeface="Century Gothic" panose="020B0502020202020204" pitchFamily="34" charset="0"/>
            </a:endParaRPr>
          </a:p>
          <a:p>
            <a:pPr marL="285750" indent="-285750">
              <a:buFont typeface="Arial" panose="020B0604020202020204" pitchFamily="34" charset="0"/>
              <a:buChar char="•"/>
            </a:pPr>
            <a:r>
              <a:rPr lang="fr-CA" sz="1600" dirty="0">
                <a:latin typeface="Century Gothic" panose="020B0502020202020204" pitchFamily="34" charset="0"/>
              </a:rPr>
              <a:t>En </a:t>
            </a:r>
            <a:r>
              <a:rPr lang="fr-CA" sz="1600" b="1" dirty="0">
                <a:latin typeface="Century Gothic" panose="020B0502020202020204" pitchFamily="34" charset="0"/>
              </a:rPr>
              <a:t>septembre 2020</a:t>
            </a:r>
            <a:r>
              <a:rPr lang="fr-CA" sz="1600" dirty="0">
                <a:latin typeface="Century Gothic" panose="020B0502020202020204" pitchFamily="34" charset="0"/>
              </a:rPr>
              <a:t>, 3 propositions ont été sélectionnées pour financement, et des protocoles d’entente (PE) étaient en cours d’élaboration. </a:t>
            </a:r>
            <a:endParaRPr lang="en-CA" sz="1600" dirty="0">
              <a:latin typeface="Century Gothic" panose="020B0502020202020204" pitchFamily="34" charset="0"/>
            </a:endParaRPr>
          </a:p>
          <a:p>
            <a:pPr marL="285750" indent="-285750">
              <a:buFont typeface="Arial" panose="020B0604020202020204" pitchFamily="34" charset="0"/>
              <a:buChar char="•"/>
            </a:pPr>
            <a:r>
              <a:rPr lang="fr-CA" sz="1600" dirty="0">
                <a:latin typeface="Century Gothic" panose="020B0502020202020204" pitchFamily="34" charset="0"/>
              </a:rPr>
              <a:t>À l’</a:t>
            </a:r>
            <a:r>
              <a:rPr lang="fr-CA" sz="1600" b="1" dirty="0">
                <a:latin typeface="Century Gothic" panose="020B0502020202020204" pitchFamily="34" charset="0"/>
              </a:rPr>
              <a:t>automne 2020-2022</a:t>
            </a:r>
            <a:r>
              <a:rPr lang="fr-CA" sz="1600" dirty="0">
                <a:latin typeface="Century Gothic" panose="020B0502020202020204" pitchFamily="34" charset="0"/>
              </a:rPr>
              <a:t>, les PE sont signés, et les projets sont en cours.</a:t>
            </a:r>
            <a:endParaRPr lang="en-CA" sz="1600" dirty="0">
              <a:latin typeface="Century Gothic" panose="020B0502020202020204" pitchFamily="34" charset="0"/>
            </a:endParaRPr>
          </a:p>
          <a:p>
            <a:pPr marL="0" marR="0" lvl="0" indent="69850" algn="l" rtl="0">
              <a:lnSpc>
                <a:spcPct val="90000"/>
              </a:lnSpc>
              <a:spcBef>
                <a:spcPts val="600"/>
              </a:spcBef>
              <a:spcAft>
                <a:spcPts val="0"/>
              </a:spcAft>
              <a:buClr>
                <a:srgbClr val="000000"/>
              </a:buClr>
              <a:buSzPts val="1100"/>
              <a:buFont typeface="Arial"/>
              <a:buNone/>
            </a:pPr>
            <a:endParaRPr sz="1100" b="0" i="0" u="none" strike="noStrike" cap="none" dirty="0">
              <a:solidFill>
                <a:srgbClr val="44546A"/>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1"/>
        <p:cNvGrpSpPr/>
        <p:nvPr/>
      </p:nvGrpSpPr>
      <p:grpSpPr>
        <a:xfrm>
          <a:off x="0" y="0"/>
          <a:ext cx="0" cy="0"/>
          <a:chOff x="0" y="0"/>
          <a:chExt cx="0" cy="0"/>
        </a:xfrm>
      </p:grpSpPr>
      <p:sp>
        <p:nvSpPr>
          <p:cNvPr id="2022" name="Google Shape;2022;p325"/>
          <p:cNvSpPr/>
          <p:nvPr/>
        </p:nvSpPr>
        <p:spPr>
          <a:xfrm>
            <a:off x="0" y="488814"/>
            <a:ext cx="9144000" cy="5524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23" name="Google Shape;2023;p325"/>
          <p:cNvSpPr txBox="1">
            <a:spLocks noGrp="1"/>
          </p:cNvSpPr>
          <p:nvPr>
            <p:ph type="title"/>
          </p:nvPr>
        </p:nvSpPr>
        <p:spPr>
          <a:xfrm>
            <a:off x="417399" y="482600"/>
            <a:ext cx="8408193" cy="558627"/>
          </a:xfrm>
          <a:prstGeom prst="rect">
            <a:avLst/>
          </a:prstGeom>
          <a:noFill/>
          <a:ln>
            <a:noFill/>
          </a:ln>
        </p:spPr>
        <p:txBody>
          <a:bodyPr spcFirstLastPara="1" wrap="square" lIns="91425" tIns="45700" rIns="91425" bIns="45700" anchor="ctr" anchorCtr="0">
            <a:noAutofit/>
          </a:bodyPr>
          <a:lstStyle/>
          <a:p>
            <a:pPr lvl="0" algn="ctr">
              <a:buClr>
                <a:schemeClr val="lt1"/>
              </a:buClr>
              <a:buSzPts val="2400"/>
            </a:pPr>
            <a:r>
              <a:rPr lang="en-GB" sz="2400" b="1" dirty="0">
                <a:solidFill>
                  <a:schemeClr val="lt1"/>
                </a:solidFill>
                <a:latin typeface="Century Gothic"/>
                <a:ea typeface="Century Gothic"/>
                <a:cs typeface="Century Gothic"/>
                <a:sym typeface="Century Gothic"/>
              </a:rPr>
              <a:t>Projets d'expérimentation CIR 2020-2021</a:t>
            </a:r>
            <a:endParaRPr dirty="0"/>
          </a:p>
        </p:txBody>
      </p:sp>
      <p:graphicFrame>
        <p:nvGraphicFramePr>
          <p:cNvPr id="2024" name="Google Shape;2024;p325"/>
          <p:cNvGraphicFramePr/>
          <p:nvPr>
            <p:extLst>
              <p:ext uri="{D42A27DB-BD31-4B8C-83A1-F6EECF244321}">
                <p14:modId xmlns:p14="http://schemas.microsoft.com/office/powerpoint/2010/main" val="1240135199"/>
              </p:ext>
            </p:extLst>
          </p:nvPr>
        </p:nvGraphicFramePr>
        <p:xfrm>
          <a:off x="1213945" y="1209125"/>
          <a:ext cx="6605750" cy="3610398"/>
        </p:xfrm>
        <a:graphic>
          <a:graphicData uri="http://schemas.openxmlformats.org/drawingml/2006/table">
            <a:tbl>
              <a:tblPr>
                <a:noFill/>
                <a:tableStyleId>{E911DF0B-EA4B-410A-844C-E0DE464EB9DB}</a:tableStyleId>
              </a:tblPr>
              <a:tblGrid>
                <a:gridCol w="2835175">
                  <a:extLst>
                    <a:ext uri="{9D8B030D-6E8A-4147-A177-3AD203B41FA5}">
                      <a16:colId xmlns:a16="http://schemas.microsoft.com/office/drawing/2014/main" val="20000"/>
                    </a:ext>
                  </a:extLst>
                </a:gridCol>
                <a:gridCol w="3770575">
                  <a:extLst>
                    <a:ext uri="{9D8B030D-6E8A-4147-A177-3AD203B41FA5}">
                      <a16:colId xmlns:a16="http://schemas.microsoft.com/office/drawing/2014/main" val="20001"/>
                    </a:ext>
                  </a:extLst>
                </a:gridCol>
              </a:tblGrid>
              <a:tr h="260950">
                <a:tc>
                  <a:txBody>
                    <a:bodyPr/>
                    <a:lstStyle/>
                    <a:p>
                      <a:pPr marL="0" marR="0" lvl="0" indent="0" algn="l" rtl="0">
                        <a:lnSpc>
                          <a:spcPct val="107000"/>
                        </a:lnSpc>
                        <a:spcBef>
                          <a:spcPts val="0"/>
                        </a:spcBef>
                        <a:spcAft>
                          <a:spcPts val="0"/>
                        </a:spcAft>
                        <a:buNone/>
                      </a:pPr>
                      <a:r>
                        <a:rPr lang="en-GB" sz="1400" b="1" u="none" strike="noStrike" cap="none" dirty="0">
                          <a:latin typeface="Century Gothic"/>
                          <a:ea typeface="Century Gothic"/>
                          <a:cs typeface="Century Gothic"/>
                          <a:sym typeface="Century Gothic"/>
                        </a:rPr>
                        <a:t>Organisation</a:t>
                      </a:r>
                      <a:endParaRPr sz="1100" dirty="0"/>
                    </a:p>
                  </a:txBody>
                  <a:tcPr marL="114100" marR="114100" marT="0" marB="0">
                    <a:solidFill>
                      <a:schemeClr val="accent6">
                        <a:lumMod val="75000"/>
                      </a:schemeClr>
                    </a:solidFill>
                  </a:tcPr>
                </a:tc>
                <a:tc>
                  <a:txBody>
                    <a:bodyPr/>
                    <a:lstStyle/>
                    <a:p>
                      <a:pPr marL="0" marR="0" lvl="0" indent="0" algn="l" rtl="0">
                        <a:lnSpc>
                          <a:spcPct val="107000"/>
                        </a:lnSpc>
                        <a:spcBef>
                          <a:spcPts val="0"/>
                        </a:spcBef>
                        <a:spcAft>
                          <a:spcPts val="0"/>
                        </a:spcAft>
                        <a:buNone/>
                      </a:pPr>
                      <a:r>
                        <a:rPr lang="en-GB" sz="1400" b="1" u="none" strike="noStrike" cap="none" dirty="0">
                          <a:latin typeface="Century Gothic"/>
                          <a:ea typeface="Century Gothic"/>
                          <a:cs typeface="Century Gothic"/>
                          <a:sym typeface="Century Gothic"/>
                        </a:rPr>
                        <a:t>Titre du projet</a:t>
                      </a:r>
                      <a:endParaRPr sz="1100" dirty="0"/>
                    </a:p>
                  </a:txBody>
                  <a:tcPr marL="114100" marR="114100" marT="0" marB="0">
                    <a:solidFill>
                      <a:schemeClr val="accent6">
                        <a:lumMod val="75000"/>
                      </a:schemeClr>
                    </a:solidFill>
                  </a:tcPr>
                </a:tc>
                <a:extLst>
                  <a:ext uri="{0D108BD9-81ED-4DB2-BD59-A6C34878D82A}">
                    <a16:rowId xmlns:a16="http://schemas.microsoft.com/office/drawing/2014/main" val="10000"/>
                  </a:ext>
                </a:extLst>
              </a:tr>
              <a:tr h="829150">
                <a:tc>
                  <a:txBody>
                    <a:bodyPr/>
                    <a:lstStyle/>
                    <a:p>
                      <a:pPr marL="0" marR="0" lvl="0" indent="0" algn="l" rtl="0">
                        <a:lnSpc>
                          <a:spcPct val="107000"/>
                        </a:lnSpc>
                        <a:spcBef>
                          <a:spcPts val="0"/>
                        </a:spcBef>
                        <a:spcAft>
                          <a:spcPts val="0"/>
                        </a:spcAft>
                        <a:buNone/>
                      </a:pPr>
                      <a:r>
                        <a:rPr lang="fr-CA" sz="1400" b="0" i="0" u="none" strike="noStrike" cap="none" dirty="0">
                          <a:solidFill>
                            <a:srgbClr val="000000"/>
                          </a:solidFill>
                          <a:latin typeface="Century Gothic"/>
                          <a:ea typeface="Arial"/>
                          <a:cs typeface="Arial"/>
                          <a:sym typeface="Arial"/>
                        </a:rPr>
                        <a:t>Bureau de la concurrence </a:t>
                      </a:r>
                      <a:r>
                        <a:rPr lang="en-GB" sz="1400" u="none" strike="noStrike" cap="none" dirty="0">
                          <a:latin typeface="Century Gothic"/>
                          <a:ea typeface="Century Gothic"/>
                          <a:cs typeface="Century Gothic"/>
                          <a:sym typeface="Century Gothic"/>
                        </a:rPr>
                        <a:t>Canada</a:t>
                      </a:r>
                      <a:endParaRPr sz="1400" u="none" strike="noStrike" cap="none" dirty="0">
                        <a:latin typeface="Century Gothic"/>
                        <a:ea typeface="Century Gothic"/>
                        <a:cs typeface="Century Gothic"/>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fr-CA" sz="1400" b="0" i="0" u="none" strike="noStrike" cap="none" dirty="0">
                          <a:solidFill>
                            <a:srgbClr val="000000"/>
                          </a:solidFill>
                          <a:latin typeface="Century Gothic"/>
                          <a:ea typeface="Arial"/>
                          <a:cs typeface="Arial"/>
                          <a:sym typeface="Arial"/>
                        </a:rPr>
                        <a:t>Information sur les fusions : utilisation de nouveaux outils pour déterminer les fusions anticoncurrentielles. </a:t>
                      </a:r>
                      <a:endParaRPr sz="1400" b="0" i="0" u="none" strike="noStrike" cap="none" dirty="0">
                        <a:solidFill>
                          <a:srgbClr val="000000"/>
                        </a:solidFill>
                        <a:latin typeface="Century Gothic"/>
                        <a:ea typeface="Century Gothic"/>
                        <a:cs typeface="Arial"/>
                        <a:sym typeface="Century Gothic"/>
                      </a:endParaRPr>
                    </a:p>
                  </a:txBody>
                  <a:tcPr marL="114100" marR="114100" marT="0" marB="0"/>
                </a:tc>
                <a:extLst>
                  <a:ext uri="{0D108BD9-81ED-4DB2-BD59-A6C34878D82A}">
                    <a16:rowId xmlns:a16="http://schemas.microsoft.com/office/drawing/2014/main" val="10001"/>
                  </a:ext>
                </a:extLst>
              </a:tr>
              <a:tr h="1396475">
                <a:tc>
                  <a:txBody>
                    <a:bodyPr/>
                    <a:lstStyle/>
                    <a:p>
                      <a:pPr marL="0" marR="0" lvl="0" indent="0" algn="l" rtl="0">
                        <a:lnSpc>
                          <a:spcPct val="107000"/>
                        </a:lnSpc>
                        <a:spcBef>
                          <a:spcPts val="0"/>
                        </a:spcBef>
                        <a:spcAft>
                          <a:spcPts val="0"/>
                        </a:spcAft>
                        <a:buNone/>
                      </a:pPr>
                      <a:r>
                        <a:rPr lang="fr-FR" sz="1400" b="0" i="0" u="none" strike="noStrike" cap="none" dirty="0">
                          <a:solidFill>
                            <a:srgbClr val="000000"/>
                          </a:solidFill>
                          <a:latin typeface="Century Gothic"/>
                          <a:ea typeface="Arial"/>
                          <a:cs typeface="Arial"/>
                          <a:sym typeface="Arial"/>
                        </a:rPr>
                        <a:t>Environnement et Changement climatique Canada</a:t>
                      </a:r>
                      <a:endParaRPr sz="1400" b="0" i="0" u="none" strike="noStrike" cap="none" dirty="0">
                        <a:solidFill>
                          <a:srgbClr val="000000"/>
                        </a:solidFill>
                        <a:latin typeface="Century Gothic"/>
                        <a:ea typeface="Century Gothic"/>
                        <a:cs typeface="Arial"/>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fr-CA" sz="1400" b="0" i="0" u="none" strike="noStrike" cap="none" dirty="0">
                          <a:solidFill>
                            <a:srgbClr val="000000"/>
                          </a:solidFill>
                          <a:latin typeface="Century Gothic"/>
                          <a:ea typeface="Arial"/>
                          <a:cs typeface="Arial"/>
                          <a:sym typeface="Arial"/>
                        </a:rPr>
                        <a:t>Utilisation de l’expérimentation dans le cadre du plan national de mobilisation des intervenants pour accroître la transparence de la chaîne d’approvisionnement pour les produits chimiques dans les produits.</a:t>
                      </a:r>
                      <a:endParaRPr sz="1400" b="0" i="0" u="none" strike="noStrike" cap="none" dirty="0">
                        <a:solidFill>
                          <a:srgbClr val="000000"/>
                        </a:solidFill>
                        <a:latin typeface="Century Gothic"/>
                        <a:ea typeface="Century Gothic"/>
                        <a:cs typeface="Arial"/>
                        <a:sym typeface="Century Gothic"/>
                      </a:endParaRPr>
                    </a:p>
                  </a:txBody>
                  <a:tcPr marL="114100" marR="114100" marT="0" marB="0"/>
                </a:tc>
                <a:extLst>
                  <a:ext uri="{0D108BD9-81ED-4DB2-BD59-A6C34878D82A}">
                    <a16:rowId xmlns:a16="http://schemas.microsoft.com/office/drawing/2014/main" val="10002"/>
                  </a:ext>
                </a:extLst>
              </a:tr>
              <a:tr h="1112800">
                <a:tc>
                  <a:txBody>
                    <a:bodyPr/>
                    <a:lstStyle/>
                    <a:p>
                      <a:pPr marL="0" marR="0" lvl="0" indent="0" algn="l" rtl="0">
                        <a:lnSpc>
                          <a:spcPct val="107000"/>
                        </a:lnSpc>
                        <a:spcBef>
                          <a:spcPts val="0"/>
                        </a:spcBef>
                        <a:spcAft>
                          <a:spcPts val="0"/>
                        </a:spcAft>
                        <a:buNone/>
                      </a:pPr>
                      <a:r>
                        <a:rPr lang="fr-CA" sz="1400" b="0" i="0" u="none" strike="noStrike" cap="none" dirty="0">
                          <a:solidFill>
                            <a:srgbClr val="000000"/>
                          </a:solidFill>
                          <a:latin typeface="Century Gothic"/>
                          <a:ea typeface="Arial"/>
                          <a:cs typeface="Arial"/>
                          <a:sym typeface="Arial"/>
                        </a:rPr>
                        <a:t>Innovation, Sciences et Développement économique Canada</a:t>
                      </a:r>
                      <a:endParaRPr sz="1400" b="0" i="0" u="none" strike="noStrike" cap="none" dirty="0">
                        <a:solidFill>
                          <a:srgbClr val="000000"/>
                        </a:solidFill>
                        <a:latin typeface="Century Gothic"/>
                        <a:ea typeface="Century Gothic"/>
                        <a:cs typeface="Arial"/>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fr-CA" sz="1400" b="0" i="0" u="none" strike="noStrike" cap="none" dirty="0">
                          <a:solidFill>
                            <a:srgbClr val="000000"/>
                          </a:solidFill>
                          <a:latin typeface="Century Gothic"/>
                          <a:ea typeface="Arial"/>
                          <a:cs typeface="Arial"/>
                          <a:sym typeface="Arial"/>
                        </a:rPr>
                        <a:t>Permettre aux organismes de réglementation et aux entreprises d’alléger le fardeau réglementaire au moyen de justificatifs d’identité et de portefeuilles numériques.</a:t>
                      </a:r>
                      <a:endParaRPr sz="1400" b="0" i="0" u="none" strike="noStrike" cap="none" dirty="0">
                        <a:solidFill>
                          <a:srgbClr val="000000"/>
                        </a:solidFill>
                        <a:latin typeface="Century Gothic"/>
                        <a:ea typeface="Century Gothic"/>
                        <a:cs typeface="Arial"/>
                        <a:sym typeface="Century Gothic"/>
                      </a:endParaRPr>
                    </a:p>
                  </a:txBody>
                  <a:tcPr marL="114100" marR="11410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8"/>
        <p:cNvGrpSpPr/>
        <p:nvPr/>
      </p:nvGrpSpPr>
      <p:grpSpPr>
        <a:xfrm>
          <a:off x="0" y="0"/>
          <a:ext cx="0" cy="0"/>
          <a:chOff x="0" y="0"/>
          <a:chExt cx="0" cy="0"/>
        </a:xfrm>
      </p:grpSpPr>
      <p:sp>
        <p:nvSpPr>
          <p:cNvPr id="2029" name="Google Shape;2029;p326"/>
          <p:cNvSpPr txBox="1">
            <a:spLocks noGrp="1"/>
          </p:cNvSpPr>
          <p:nvPr>
            <p:ph type="title"/>
          </p:nvPr>
        </p:nvSpPr>
        <p:spPr>
          <a:xfrm>
            <a:off x="3937819" y="471951"/>
            <a:ext cx="4999701" cy="964620"/>
          </a:xfrm>
          <a:prstGeom prst="rect">
            <a:avLst/>
          </a:prstGeom>
          <a:noFill/>
          <a:ln>
            <a:noFill/>
          </a:ln>
        </p:spPr>
        <p:txBody>
          <a:bodyPr spcFirstLastPara="1" wrap="square" lIns="91425" tIns="45700" rIns="91425" bIns="45700" anchor="b" anchorCtr="0">
            <a:noAutofit/>
          </a:bodyPr>
          <a:lstStyle/>
          <a:p>
            <a:pPr>
              <a:buSzPts val="3100"/>
            </a:pPr>
            <a:r>
              <a:rPr lang="fr-CA" b="1" dirty="0"/>
              <a:t>Façon de présenter une demande au Fonds</a:t>
            </a:r>
            <a:endParaRPr sz="3100" b="1" dirty="0"/>
          </a:p>
        </p:txBody>
      </p:sp>
      <p:sp>
        <p:nvSpPr>
          <p:cNvPr id="2030" name="Google Shape;2030;p326"/>
          <p:cNvSpPr txBox="1"/>
          <p:nvPr/>
        </p:nvSpPr>
        <p:spPr>
          <a:xfrm>
            <a:off x="3724073" y="1736104"/>
            <a:ext cx="5213450" cy="3093346"/>
          </a:xfrm>
          <a:prstGeom prst="rect">
            <a:avLst/>
          </a:prstGeom>
          <a:noFill/>
          <a:ln>
            <a:noFill/>
          </a:ln>
        </p:spPr>
        <p:txBody>
          <a:bodyPr spcFirstLastPara="1" wrap="square" lIns="91425" tIns="45700" rIns="91425" bIns="45700" anchor="t" anchorCtr="0">
            <a:noAutofit/>
          </a:bodyPr>
          <a:lstStyle/>
          <a:p>
            <a:pPr marL="285750" lvl="0" indent="-285750">
              <a:buFont typeface="Arial" panose="020B0604020202020204" pitchFamily="34" charset="0"/>
              <a:buChar char="•"/>
            </a:pPr>
            <a:r>
              <a:rPr lang="fr-CA" dirty="0">
                <a:latin typeface="Century Gothic" panose="020B0502020202020204" pitchFamily="34" charset="0"/>
              </a:rPr>
              <a:t>Déterminez un problème sur le plan de la réglementation que vous voulez étudier et résoudre.</a:t>
            </a:r>
            <a:endParaRPr lang="en-CA" dirty="0">
              <a:latin typeface="Century Gothic" panose="020B0502020202020204" pitchFamily="34" charset="0"/>
            </a:endParaRPr>
          </a:p>
          <a:p>
            <a:pPr marL="285750" lvl="0" indent="-285750">
              <a:buFont typeface="Arial" panose="020B0604020202020204" pitchFamily="34" charset="0"/>
              <a:buChar char="•"/>
            </a:pPr>
            <a:r>
              <a:rPr lang="fr-CA" dirty="0">
                <a:latin typeface="Century Gothic" panose="020B0502020202020204" pitchFamily="34" charset="0"/>
              </a:rPr>
              <a:t>Formuler une déclaration d’intérêt (DI).</a:t>
            </a:r>
            <a:endParaRPr lang="en-CA" dirty="0">
              <a:latin typeface="Century Gothic" panose="020B0502020202020204" pitchFamily="34" charset="0"/>
            </a:endParaRPr>
          </a:p>
          <a:p>
            <a:pPr marL="285750" lvl="7" indent="-285750">
              <a:buFont typeface="Arial" panose="020B0604020202020204" pitchFamily="34" charset="0"/>
              <a:buChar char="•"/>
            </a:pPr>
            <a:r>
              <a:rPr lang="fr-CA" dirty="0">
                <a:latin typeface="Century Gothic" panose="020B0502020202020204" pitchFamily="34" charset="0"/>
              </a:rPr>
              <a:t>Communiquer avec le CIR si vous avez des questions ou souhaitez discuter la déclaration avant de la présenter.</a:t>
            </a:r>
            <a:endParaRPr lang="en-CA" dirty="0">
              <a:latin typeface="Century Gothic" panose="020B0502020202020204" pitchFamily="34" charset="0"/>
            </a:endParaRPr>
          </a:p>
          <a:p>
            <a:pPr marL="285750" lvl="7" indent="-285750">
              <a:buFont typeface="Arial" panose="020B0604020202020204" pitchFamily="34" charset="0"/>
              <a:buChar char="•"/>
            </a:pPr>
            <a:r>
              <a:rPr lang="fr-CA" dirty="0">
                <a:latin typeface="Century Gothic" panose="020B0502020202020204" pitchFamily="34" charset="0"/>
              </a:rPr>
              <a:t>Le Comité directeur du CIR évalue les DI. Les demandeurs qui satisfont aux exigences et qui ont les DI les plus prometteuses sont invités à présenter une proposition.</a:t>
            </a:r>
            <a:endParaRPr lang="en-CA" dirty="0">
              <a:latin typeface="Century Gothic" panose="020B0502020202020204" pitchFamily="34" charset="0"/>
            </a:endParaRPr>
          </a:p>
          <a:p>
            <a:pPr marL="285750" lvl="7" indent="-285750">
              <a:buFont typeface="Arial" panose="020B0604020202020204" pitchFamily="34" charset="0"/>
              <a:buChar char="•"/>
            </a:pPr>
            <a:r>
              <a:rPr lang="fr-CA" dirty="0">
                <a:latin typeface="Century Gothic" panose="020B0502020202020204" pitchFamily="34" charset="0"/>
              </a:rPr>
              <a:t>Les propositions sont évaluées, et un suivi peut être nécessaire.</a:t>
            </a:r>
            <a:endParaRPr lang="en-CA" dirty="0">
              <a:latin typeface="Century Gothic" panose="020B0502020202020204" pitchFamily="34" charset="0"/>
            </a:endParaRPr>
          </a:p>
          <a:p>
            <a:pPr marL="285750" lvl="7" indent="-285750">
              <a:buFont typeface="Arial" panose="020B0604020202020204" pitchFamily="34" charset="0"/>
              <a:buChar char="•"/>
            </a:pPr>
            <a:r>
              <a:rPr lang="fr-CA" dirty="0">
                <a:latin typeface="Century Gothic" panose="020B0502020202020204" pitchFamily="34" charset="0"/>
              </a:rPr>
              <a:t>Les demandeurs retenus signent un PE avec le SCT.</a:t>
            </a:r>
            <a:endParaRPr lang="en-CA" dirty="0">
              <a:latin typeface="Century Gothic" panose="020B0502020202020204" pitchFamily="34" charset="0"/>
            </a:endParaRPr>
          </a:p>
          <a:p>
            <a:pPr marL="0" marR="0" lvl="7" indent="88074" algn="l" rtl="0">
              <a:lnSpc>
                <a:spcPct val="90000"/>
              </a:lnSpc>
              <a:spcBef>
                <a:spcPts val="600"/>
              </a:spcBef>
              <a:spcAft>
                <a:spcPts val="0"/>
              </a:spcAft>
              <a:buClr>
                <a:srgbClr val="000000"/>
              </a:buClr>
              <a:buSzPts val="1387"/>
              <a:buFont typeface="Arial"/>
              <a:buNone/>
            </a:pPr>
            <a:endParaRPr sz="1387" b="0" i="0" u="none" strike="noStrike" cap="none" dirty="0">
              <a:solidFill>
                <a:schemeClr val="dk1"/>
              </a:solidFill>
              <a:latin typeface="Calibri"/>
              <a:ea typeface="Calibri"/>
              <a:cs typeface="Calibri"/>
              <a:sym typeface="Calibri"/>
            </a:endParaRPr>
          </a:p>
          <a:p>
            <a:pPr marL="285750" marR="0" lvl="3" indent="-140525" algn="l" rtl="0">
              <a:lnSpc>
                <a:spcPct val="90000"/>
              </a:lnSpc>
              <a:spcBef>
                <a:spcPts val="600"/>
              </a:spcBef>
              <a:spcAft>
                <a:spcPts val="0"/>
              </a:spcAft>
              <a:buClr>
                <a:srgbClr val="000000"/>
              </a:buClr>
              <a:buSzPts val="1387"/>
              <a:buFont typeface="Arial"/>
              <a:buNone/>
            </a:pPr>
            <a:endParaRPr sz="1387" b="0" i="0" u="none" strike="noStrike" cap="none" dirty="0">
              <a:solidFill>
                <a:schemeClr val="dk1"/>
              </a:solidFill>
              <a:latin typeface="Calibri"/>
              <a:ea typeface="Calibri"/>
              <a:cs typeface="Calibri"/>
              <a:sym typeface="Calibri"/>
            </a:endParaRPr>
          </a:p>
        </p:txBody>
      </p:sp>
      <p:pic>
        <p:nvPicPr>
          <p:cNvPr id="2031" name="Google Shape;2031;p326"/>
          <p:cNvPicPr preferRelativeResize="0"/>
          <p:nvPr/>
        </p:nvPicPr>
        <p:blipFill rotWithShape="1">
          <a:blip r:embed="rId3">
            <a:alphaModFix/>
          </a:blip>
          <a:srcRect l="40579" r="14302"/>
          <a:stretch/>
        </p:blipFill>
        <p:spPr>
          <a:xfrm>
            <a:off x="20" y="10"/>
            <a:ext cx="3476673" cy="5143490"/>
          </a:xfrm>
          <a:prstGeom prst="rect">
            <a:avLst/>
          </a:prstGeom>
          <a:noFill/>
          <a:ln>
            <a:noFill/>
          </a:ln>
        </p:spPr>
      </p:pic>
      <p:cxnSp>
        <p:nvCxnSpPr>
          <p:cNvPr id="2032" name="Google Shape;2032;p326"/>
          <p:cNvCxnSpPr/>
          <p:nvPr/>
        </p:nvCxnSpPr>
        <p:spPr>
          <a:xfrm>
            <a:off x="3810700" y="1586337"/>
            <a:ext cx="4732020" cy="0"/>
          </a:xfrm>
          <a:prstGeom prst="straightConnector1">
            <a:avLst/>
          </a:prstGeom>
          <a:noFill/>
          <a:ln w="19050" cap="flat" cmpd="sng">
            <a:solidFill>
              <a:srgbClr val="E19313"/>
            </a:solidFill>
            <a:prstDash val="solid"/>
            <a:miter lim="800000"/>
            <a:headEnd type="none" w="sm" len="sm"/>
            <a:tailEnd type="none" w="sm" len="sm"/>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6"/>
        <p:cNvGrpSpPr/>
        <p:nvPr/>
      </p:nvGrpSpPr>
      <p:grpSpPr>
        <a:xfrm>
          <a:off x="0" y="0"/>
          <a:ext cx="0" cy="0"/>
          <a:chOff x="0" y="0"/>
          <a:chExt cx="0" cy="0"/>
        </a:xfrm>
      </p:grpSpPr>
      <p:sp>
        <p:nvSpPr>
          <p:cNvPr id="2037" name="Google Shape;2037;p327"/>
          <p:cNvSpPr/>
          <p:nvPr/>
        </p:nvSpPr>
        <p:spPr>
          <a:xfrm>
            <a:off x="294981" y="253746"/>
            <a:ext cx="8579094" cy="1183293"/>
          </a:xfrm>
          <a:prstGeom prst="rect">
            <a:avLst/>
          </a:prstGeom>
          <a:solidFill>
            <a:schemeClr val="accent6">
              <a:lumMod val="7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38" name="Google Shape;2038;p327"/>
          <p:cNvSpPr txBox="1">
            <a:spLocks noGrp="1"/>
          </p:cNvSpPr>
          <p:nvPr>
            <p:ph type="title"/>
          </p:nvPr>
        </p:nvSpPr>
        <p:spPr>
          <a:xfrm>
            <a:off x="552450" y="656304"/>
            <a:ext cx="7886700" cy="994173"/>
          </a:xfrm>
          <a:prstGeom prst="rect">
            <a:avLst/>
          </a:prstGeom>
          <a:noFill/>
          <a:ln>
            <a:noFill/>
          </a:ln>
        </p:spPr>
        <p:txBody>
          <a:bodyPr spcFirstLastPara="1" wrap="square" lIns="91425" tIns="45700" rIns="91425" bIns="45700" anchor="ctr" anchorCtr="0">
            <a:noAutofit/>
          </a:bodyPr>
          <a:lstStyle/>
          <a:p>
            <a:pPr>
              <a:buClr>
                <a:schemeClr val="lt1"/>
              </a:buClr>
              <a:buSzPts val="3100"/>
            </a:pPr>
            <a:r>
              <a:rPr lang="fr-CA" b="1" dirty="0">
                <a:solidFill>
                  <a:schemeClr val="bg1"/>
                </a:solidFill>
              </a:rPr>
              <a:t>Critères d’admissibilité</a:t>
            </a:r>
            <a:br>
              <a:rPr lang="en-CA" b="1" dirty="0"/>
            </a:br>
            <a:br>
              <a:rPr lang="en-GB" sz="3100" dirty="0">
                <a:solidFill>
                  <a:schemeClr val="lt1"/>
                </a:solidFill>
                <a:latin typeface="Calibri"/>
                <a:ea typeface="Calibri"/>
                <a:cs typeface="Calibri"/>
                <a:sym typeface="Calibri"/>
              </a:rPr>
            </a:br>
            <a:endParaRPr sz="3100" b="1" dirty="0">
              <a:solidFill>
                <a:schemeClr val="lt1"/>
              </a:solidFill>
              <a:latin typeface="Calibri"/>
              <a:ea typeface="Calibri"/>
              <a:cs typeface="Calibri"/>
              <a:sym typeface="Calibri"/>
            </a:endParaRPr>
          </a:p>
        </p:txBody>
      </p:sp>
      <p:grpSp>
        <p:nvGrpSpPr>
          <p:cNvPr id="2039" name="Google Shape;2039;p327"/>
          <p:cNvGrpSpPr/>
          <p:nvPr/>
        </p:nvGrpSpPr>
        <p:grpSpPr>
          <a:xfrm>
            <a:off x="628650" y="1711173"/>
            <a:ext cx="7886699" cy="2954483"/>
            <a:chOff x="0" y="0"/>
            <a:chExt cx="7886699" cy="2954483"/>
          </a:xfrm>
          <a:solidFill>
            <a:schemeClr val="accent6">
              <a:lumMod val="20000"/>
              <a:lumOff val="80000"/>
            </a:schemeClr>
          </a:solidFill>
        </p:grpSpPr>
        <p:sp>
          <p:nvSpPr>
            <p:cNvPr id="2040" name="Google Shape;2040;p327"/>
            <p:cNvSpPr/>
            <p:nvPr/>
          </p:nvSpPr>
          <p:spPr>
            <a:xfrm>
              <a:off x="0" y="0"/>
              <a:ext cx="2464593" cy="2954483"/>
            </a:xfrm>
            <a:prstGeom prst="rect">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7"/>
            <p:cNvSpPr txBox="1"/>
            <p:nvPr/>
          </p:nvSpPr>
          <p:spPr>
            <a:xfrm>
              <a:off x="0" y="1122703"/>
              <a:ext cx="2464593" cy="1772689"/>
            </a:xfrm>
            <a:prstGeom prst="rect">
              <a:avLst/>
            </a:prstGeom>
            <a:grpFill/>
            <a:ln>
              <a:noFill/>
            </a:ln>
          </p:spPr>
          <p:txBody>
            <a:bodyPr spcFirstLastPara="1" wrap="square" lIns="192125" tIns="330200" rIns="192125" bIns="330200" anchor="t" anchorCtr="0">
              <a:noAutofit/>
            </a:bodyPr>
            <a:lstStyle/>
            <a:p>
              <a:pPr lvl="0"/>
              <a:r>
                <a:rPr lang="fr-CA" sz="1800" dirty="0">
                  <a:latin typeface="Century Gothic"/>
                </a:rPr>
                <a:t>Le projet doit être une expérience réglementaire.</a:t>
              </a:r>
              <a:endParaRPr lang="en-CA" dirty="0"/>
            </a:p>
          </p:txBody>
        </p:sp>
        <p:sp>
          <p:nvSpPr>
            <p:cNvPr id="2042" name="Google Shape;2042;p327"/>
            <p:cNvSpPr/>
            <p:nvPr/>
          </p:nvSpPr>
          <p:spPr>
            <a:xfrm>
              <a:off x="942151"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7"/>
            <p:cNvSpPr txBox="1"/>
            <p:nvPr/>
          </p:nvSpPr>
          <p:spPr>
            <a:xfrm>
              <a:off x="1027133"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chemeClr val="lt1"/>
                  </a:solidFill>
                  <a:latin typeface="Arial"/>
                  <a:ea typeface="Arial"/>
                  <a:cs typeface="Arial"/>
                  <a:sym typeface="Arial"/>
                </a:rPr>
                <a:t>1</a:t>
              </a:r>
              <a:endParaRPr sz="3000" b="0" i="0" u="none" strike="noStrike" cap="none" dirty="0">
                <a:solidFill>
                  <a:schemeClr val="lt1"/>
                </a:solidFill>
                <a:latin typeface="Arial"/>
                <a:ea typeface="Arial"/>
                <a:cs typeface="Arial"/>
                <a:sym typeface="Arial"/>
              </a:endParaRPr>
            </a:p>
          </p:txBody>
        </p:sp>
        <p:sp>
          <p:nvSpPr>
            <p:cNvPr id="2045" name="Google Shape;2045;p327"/>
            <p:cNvSpPr/>
            <p:nvPr/>
          </p:nvSpPr>
          <p:spPr>
            <a:xfrm>
              <a:off x="2711053" y="0"/>
              <a:ext cx="2464593" cy="2954483"/>
            </a:xfrm>
            <a:prstGeom prst="rect">
              <a:avLst/>
            </a:prstGeom>
            <a:solidFill>
              <a:schemeClr val="bg1">
                <a:lumMod val="8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7"/>
            <p:cNvSpPr txBox="1"/>
            <p:nvPr/>
          </p:nvSpPr>
          <p:spPr>
            <a:xfrm>
              <a:off x="2711053" y="967289"/>
              <a:ext cx="2464593" cy="1928103"/>
            </a:xfrm>
            <a:prstGeom prst="rect">
              <a:avLst/>
            </a:prstGeom>
            <a:solidFill>
              <a:schemeClr val="bg1">
                <a:lumMod val="85000"/>
              </a:schemeClr>
            </a:solidFill>
            <a:ln>
              <a:noFill/>
            </a:ln>
          </p:spPr>
          <p:txBody>
            <a:bodyPr spcFirstLastPara="1" wrap="square" lIns="192125" tIns="330200" rIns="192125" bIns="330200" anchor="t" anchorCtr="0">
              <a:noAutofit/>
            </a:bodyPr>
            <a:lstStyle/>
            <a:p>
              <a:pPr lvl="0">
                <a:lnSpc>
                  <a:spcPct val="90000"/>
                </a:lnSpc>
                <a:buSzPts val="1600"/>
              </a:pPr>
              <a:r>
                <a:rPr lang="fr-FR" sz="1600" dirty="0">
                  <a:latin typeface="Century Gothic"/>
                </a:rPr>
                <a:t>Porte sur l’un des éléments suivants :</a:t>
              </a:r>
            </a:p>
            <a:p>
              <a:pPr marL="114300" lvl="0" indent="-114300">
                <a:lnSpc>
                  <a:spcPct val="90000"/>
                </a:lnSpc>
                <a:buSzPts val="1600"/>
                <a:buFont typeface="Arial" panose="020B0604020202020204" pitchFamily="34" charset="0"/>
                <a:buChar char="•"/>
              </a:pPr>
              <a:r>
                <a:rPr lang="fr-CA" dirty="0">
                  <a:latin typeface="Century Gothic"/>
                </a:rPr>
                <a:t>besoin opérationnel défini;</a:t>
              </a:r>
              <a:endParaRPr lang="en-CA" dirty="0">
                <a:latin typeface="Century Gothic"/>
              </a:endParaRPr>
            </a:p>
            <a:p>
              <a:pPr marL="114300" lvl="0" indent="-114300">
                <a:buFont typeface="Arial" panose="020B0604020202020204" pitchFamily="34" charset="0"/>
                <a:buChar char="•"/>
              </a:pPr>
              <a:r>
                <a:rPr lang="fr-CA" dirty="0">
                  <a:latin typeface="Century Gothic"/>
                </a:rPr>
                <a:t>défi technologique;</a:t>
              </a:r>
              <a:endParaRPr lang="en-CA" dirty="0">
                <a:latin typeface="Century Gothic"/>
              </a:endParaRPr>
            </a:p>
            <a:p>
              <a:pPr marL="114300" indent="-114300">
                <a:buFont typeface="Arial" panose="020B0604020202020204" pitchFamily="34" charset="0"/>
                <a:buChar char="•"/>
              </a:pPr>
              <a:r>
                <a:rPr lang="fr-CA" dirty="0">
                  <a:latin typeface="Century Gothic"/>
                </a:rPr>
                <a:t>une possibilité sur le marché.</a:t>
              </a:r>
              <a:endParaRPr dirty="0">
                <a:latin typeface="Century Gothic"/>
                <a:sym typeface="Century Gothic"/>
              </a:endParaRPr>
            </a:p>
          </p:txBody>
        </p:sp>
        <p:sp>
          <p:nvSpPr>
            <p:cNvPr id="2047" name="Google Shape;2047;p327"/>
            <p:cNvSpPr/>
            <p:nvPr/>
          </p:nvSpPr>
          <p:spPr>
            <a:xfrm>
              <a:off x="3653204"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7"/>
            <p:cNvSpPr txBox="1"/>
            <p:nvPr/>
          </p:nvSpPr>
          <p:spPr>
            <a:xfrm>
              <a:off x="3738186"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2</a:t>
              </a:r>
              <a:endParaRPr sz="3000" b="0" i="0" u="none" strike="noStrike" cap="none" dirty="0">
                <a:solidFill>
                  <a:schemeClr val="lt1"/>
                </a:solidFill>
                <a:latin typeface="Arial"/>
                <a:ea typeface="Arial"/>
                <a:cs typeface="Arial"/>
                <a:sym typeface="Arial"/>
              </a:endParaRPr>
            </a:p>
          </p:txBody>
        </p:sp>
        <p:sp>
          <p:nvSpPr>
            <p:cNvPr id="2050" name="Google Shape;2050;p327"/>
            <p:cNvSpPr/>
            <p:nvPr/>
          </p:nvSpPr>
          <p:spPr>
            <a:xfrm>
              <a:off x="5422106" y="0"/>
              <a:ext cx="2464593" cy="2954483"/>
            </a:xfrm>
            <a:prstGeom prst="rect">
              <a:avLst/>
            </a:prstGeom>
            <a:solidFill>
              <a:schemeClr val="bg1">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7"/>
            <p:cNvSpPr txBox="1"/>
            <p:nvPr/>
          </p:nvSpPr>
          <p:spPr>
            <a:xfrm>
              <a:off x="5422106" y="1122703"/>
              <a:ext cx="2464593" cy="1772689"/>
            </a:xfrm>
            <a:prstGeom prst="rect">
              <a:avLst/>
            </a:prstGeom>
            <a:solidFill>
              <a:schemeClr val="bg1">
                <a:lumMod val="75000"/>
              </a:schemeClr>
            </a:solidFill>
            <a:ln>
              <a:noFill/>
            </a:ln>
          </p:spPr>
          <p:txBody>
            <a:bodyPr spcFirstLastPara="1" wrap="square" lIns="192125" tIns="330200" rIns="192125" bIns="330200" anchor="t" anchorCtr="0">
              <a:noAutofit/>
            </a:bodyPr>
            <a:lstStyle/>
            <a:p>
              <a:pPr lvl="0"/>
              <a:r>
                <a:rPr lang="fr-CA" sz="1800" dirty="0">
                  <a:latin typeface="Century Gothic"/>
                </a:rPr>
                <a:t>Le projet doit soutenir l’innovation. </a:t>
              </a:r>
              <a:endParaRPr lang="en-CA" sz="1800" dirty="0">
                <a:latin typeface="Century Gothic"/>
              </a:endParaRPr>
            </a:p>
          </p:txBody>
        </p:sp>
        <p:sp>
          <p:nvSpPr>
            <p:cNvPr id="2052" name="Google Shape;2052;p327"/>
            <p:cNvSpPr/>
            <p:nvPr/>
          </p:nvSpPr>
          <p:spPr>
            <a:xfrm>
              <a:off x="6364258"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7"/>
            <p:cNvSpPr txBox="1"/>
            <p:nvPr/>
          </p:nvSpPr>
          <p:spPr>
            <a:xfrm>
              <a:off x="6449240"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chemeClr val="lt1"/>
                  </a:solidFill>
                  <a:latin typeface="Arial"/>
                  <a:ea typeface="Arial"/>
                  <a:cs typeface="Arial"/>
                  <a:sym typeface="Arial"/>
                </a:rPr>
                <a:t>3</a:t>
              </a:r>
              <a:endParaRPr sz="30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58"/>
        <p:cNvGrpSpPr/>
        <p:nvPr/>
      </p:nvGrpSpPr>
      <p:grpSpPr>
        <a:xfrm>
          <a:off x="0" y="0"/>
          <a:ext cx="0" cy="0"/>
          <a:chOff x="0" y="0"/>
          <a:chExt cx="0" cy="0"/>
        </a:xfrm>
      </p:grpSpPr>
      <p:sp>
        <p:nvSpPr>
          <p:cNvPr id="2059" name="Google Shape;2059;p328"/>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60" name="Google Shape;2060;p328"/>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61" name="Google Shape;2061;p328"/>
          <p:cNvSpPr txBox="1">
            <a:spLocks noGrp="1"/>
          </p:cNvSpPr>
          <p:nvPr>
            <p:ph type="title"/>
          </p:nvPr>
        </p:nvSpPr>
        <p:spPr>
          <a:xfrm>
            <a:off x="628649" y="670520"/>
            <a:ext cx="2862071" cy="3587155"/>
          </a:xfrm>
          <a:prstGeom prst="rect">
            <a:avLst/>
          </a:prstGeom>
          <a:noFill/>
          <a:ln>
            <a:noFill/>
          </a:ln>
        </p:spPr>
        <p:txBody>
          <a:bodyPr spcFirstLastPara="1" wrap="square" lIns="91425" tIns="45700" rIns="91425" bIns="45700" anchor="ctr" anchorCtr="0">
            <a:noAutofit/>
          </a:bodyPr>
          <a:lstStyle/>
          <a:p>
            <a:r>
              <a:rPr lang="fr-CA" sz="2800" b="1" dirty="0">
                <a:solidFill>
                  <a:schemeClr val="tx1"/>
                </a:solidFill>
              </a:rPr>
              <a:t>Qu’est-ce que l’expérimentation réglementaire?</a:t>
            </a:r>
            <a:endParaRPr lang="en-CA" sz="2800" dirty="0">
              <a:solidFill>
                <a:schemeClr val="tx1"/>
              </a:solidFill>
            </a:endParaRPr>
          </a:p>
        </p:txBody>
      </p:sp>
      <p:cxnSp>
        <p:nvCxnSpPr>
          <p:cNvPr id="2062" name="Google Shape;2062;p328"/>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63" name="Google Shape;2063;p328"/>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r>
              <a:rPr lang="fr-CA" sz="1800" dirty="0">
                <a:latin typeface="Calibri" panose="020F0502020204030204" pitchFamily="34" charset="0"/>
                <a:cs typeface="Calibri" panose="020F0502020204030204" pitchFamily="34" charset="0"/>
              </a:rPr>
              <a:t>Une expérience réglementaire consiste à </a:t>
            </a:r>
            <a:r>
              <a:rPr lang="fr-CA" sz="1800" b="1" dirty="0">
                <a:latin typeface="Calibri" panose="020F0502020204030204" pitchFamily="34" charset="0"/>
                <a:cs typeface="Calibri" panose="020F0502020204030204" pitchFamily="34" charset="0"/>
              </a:rPr>
              <a:t>mettre à l’essai un nouveau produit, service, approche ou processus</a:t>
            </a:r>
            <a:r>
              <a:rPr lang="fr-CA" sz="1800" dirty="0">
                <a:latin typeface="Calibri" panose="020F0502020204030204" pitchFamily="34" charset="0"/>
                <a:cs typeface="Calibri" panose="020F0502020204030204" pitchFamily="34" charset="0"/>
              </a:rPr>
              <a:t> conçu pour produire </a:t>
            </a:r>
            <a:r>
              <a:rPr lang="fr-CA" sz="1800" b="1" dirty="0">
                <a:latin typeface="Calibri" panose="020F0502020204030204" pitchFamily="34" charset="0"/>
                <a:cs typeface="Calibri" panose="020F0502020204030204" pitchFamily="34" charset="0"/>
              </a:rPr>
              <a:t>des données probantes</a:t>
            </a:r>
            <a:r>
              <a:rPr lang="fr-CA" sz="1800" dirty="0">
                <a:latin typeface="Calibri" panose="020F0502020204030204" pitchFamily="34" charset="0"/>
                <a:cs typeface="Calibri" panose="020F0502020204030204" pitchFamily="34" charset="0"/>
              </a:rPr>
              <a:t> ou </a:t>
            </a:r>
            <a:r>
              <a:rPr lang="fr-CA" sz="1800" b="1" dirty="0">
                <a:latin typeface="Calibri" panose="020F0502020204030204" pitchFamily="34" charset="0"/>
                <a:cs typeface="Calibri" panose="020F0502020204030204" pitchFamily="34" charset="0"/>
              </a:rPr>
              <a:t>des renseignements </a:t>
            </a:r>
            <a:r>
              <a:rPr lang="fr-CA" sz="1800" dirty="0">
                <a:latin typeface="Calibri" panose="020F0502020204030204" pitchFamily="34" charset="0"/>
                <a:cs typeface="Calibri" panose="020F0502020204030204" pitchFamily="34" charset="0"/>
              </a:rPr>
              <a:t>qui peuvent </a:t>
            </a:r>
            <a:r>
              <a:rPr lang="fr-CA" sz="1800" b="1" dirty="0">
                <a:latin typeface="Calibri" panose="020F0502020204030204" pitchFamily="34" charset="0"/>
                <a:cs typeface="Calibri" panose="020F0502020204030204" pitchFamily="34" charset="0"/>
              </a:rPr>
              <a:t>éclairer la conception ou l’administration d’un régime réglementaire.</a:t>
            </a:r>
            <a:endParaRPr lang="en-CA" sz="1800" b="1" dirty="0">
              <a:latin typeface="Calibri" panose="020F0502020204030204" pitchFamily="34" charset="0"/>
              <a:cs typeface="Calibri" panose="020F0502020204030204" pitchFamily="34" charset="0"/>
            </a:endParaRPr>
          </a:p>
        </p:txBody>
      </p:sp>
      <p:grpSp>
        <p:nvGrpSpPr>
          <p:cNvPr id="2064" name="Google Shape;2064;p328"/>
          <p:cNvGrpSpPr/>
          <p:nvPr/>
        </p:nvGrpSpPr>
        <p:grpSpPr>
          <a:xfrm>
            <a:off x="628650" y="562438"/>
            <a:ext cx="580290" cy="646774"/>
            <a:chOff x="942151" y="415233"/>
            <a:chExt cx="580290" cy="646774"/>
          </a:xfrm>
          <a:solidFill>
            <a:schemeClr val="accent6"/>
          </a:solidFill>
        </p:grpSpPr>
        <p:sp>
          <p:nvSpPr>
            <p:cNvPr id="2065" name="Google Shape;2065;p328"/>
            <p:cNvSpPr/>
            <p:nvPr/>
          </p:nvSpPr>
          <p:spPr>
            <a:xfrm>
              <a:off x="942151"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8"/>
            <p:cNvSpPr txBox="1"/>
            <p:nvPr/>
          </p:nvSpPr>
          <p:spPr>
            <a:xfrm>
              <a:off x="1027133"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rgbClr val="FFFFFF"/>
                  </a:solidFill>
                  <a:latin typeface="Calibri"/>
                  <a:ea typeface="Calibri"/>
                  <a:cs typeface="Calibri"/>
                  <a:sym typeface="Calibri"/>
                </a:rPr>
                <a:t>1</a:t>
              </a:r>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0"/>
        <p:cNvGrpSpPr/>
        <p:nvPr/>
      </p:nvGrpSpPr>
      <p:grpSpPr>
        <a:xfrm>
          <a:off x="0" y="0"/>
          <a:ext cx="0" cy="0"/>
          <a:chOff x="0" y="0"/>
          <a:chExt cx="0" cy="0"/>
        </a:xfrm>
      </p:grpSpPr>
      <p:sp>
        <p:nvSpPr>
          <p:cNvPr id="1591" name="Google Shape;1591;p283"/>
          <p:cNvSpPr txBox="1">
            <a:spLocks noGrp="1"/>
          </p:cNvSpPr>
          <p:nvPr>
            <p:ph type="title"/>
          </p:nvPr>
        </p:nvSpPr>
        <p:spPr>
          <a:xfrm>
            <a:off x="337352" y="273845"/>
            <a:ext cx="8332924" cy="747087"/>
          </a:xfrm>
          <a:prstGeom prst="rect">
            <a:avLst/>
          </a:prstGeom>
          <a:noFill/>
          <a:ln>
            <a:noFill/>
          </a:ln>
        </p:spPr>
        <p:txBody>
          <a:bodyPr spcFirstLastPara="1" wrap="square" lIns="91425" tIns="45700" rIns="91425" bIns="45700" anchor="ctr" anchorCtr="0">
            <a:noAutofit/>
          </a:bodyPr>
          <a:lstStyle/>
          <a:p>
            <a:pPr lvl="0">
              <a:buSzPts val="2800"/>
            </a:pPr>
            <a:r>
              <a:rPr lang="fr-CA" sz="2000" b="1" dirty="0">
                <a:latin typeface="Century Gothic" panose="020B0502020202020204" pitchFamily="34" charset="0"/>
              </a:rPr>
              <a:t>Le Centre d’innovation en matière de réglementation (CIR) </a:t>
            </a:r>
            <a:endParaRPr sz="1600" b="1" dirty="0">
              <a:latin typeface="Century Gothic" panose="020B0502020202020204" pitchFamily="34" charset="0"/>
            </a:endParaRPr>
          </a:p>
        </p:txBody>
      </p:sp>
      <p:sp>
        <p:nvSpPr>
          <p:cNvPr id="1592" name="Google Shape;1592;p283"/>
          <p:cNvSpPr txBox="1"/>
          <p:nvPr/>
        </p:nvSpPr>
        <p:spPr>
          <a:xfrm>
            <a:off x="473725" y="1020932"/>
            <a:ext cx="8405870" cy="3848723"/>
          </a:xfrm>
          <a:prstGeom prst="rect">
            <a:avLst/>
          </a:prstGeom>
          <a:noFill/>
          <a:ln>
            <a:noFill/>
          </a:ln>
        </p:spPr>
        <p:txBody>
          <a:bodyPr spcFirstLastPara="1" wrap="square" lIns="91425" tIns="91425" rIns="91425" bIns="91425" anchor="t" anchorCtr="0">
            <a:noAutofit/>
          </a:bodyPr>
          <a:lstStyle/>
          <a:p>
            <a:pPr marL="133350" lvl="0">
              <a:buSzPts val="1500"/>
            </a:pPr>
            <a:r>
              <a:rPr lang="fr-CA" sz="1800" dirty="0">
                <a:latin typeface="Century Gothic"/>
              </a:rPr>
              <a:t>Dans le cadre du programme de modernisation de la réglementation du gouvernement, le CIR, qui relève du Secteur des affaires réglementaires du SCT, appuie l’expérimentation réglementaire qui favorise l’innovation et la compétitivité au Canada. Le CIR a été mis en place en fin 2019 avec le mandat suivant : </a:t>
            </a:r>
            <a:endParaRPr sz="1800" dirty="0">
              <a:latin typeface="Century Gothic"/>
              <a:sym typeface="Century Gothic"/>
            </a:endParaRPr>
          </a:p>
          <a:p>
            <a:pPr marL="914400" lvl="1" indent="-323850">
              <a:spcBef>
                <a:spcPts val="500"/>
              </a:spcBef>
              <a:buSzPts val="1500"/>
              <a:buFont typeface="Century Gothic"/>
              <a:buChar char="►"/>
            </a:pPr>
            <a:r>
              <a:rPr lang="fr-CA" sz="1800" dirty="0">
                <a:latin typeface="Century Gothic"/>
              </a:rPr>
              <a:t>Appuyer une approche pangouvernementale pour l’expérimentation réglementaire</a:t>
            </a:r>
            <a:r>
              <a:rPr lang="en-GB" sz="1800" dirty="0">
                <a:latin typeface="Century Gothic"/>
                <a:sym typeface="Century Gothic"/>
              </a:rPr>
              <a:t>;</a:t>
            </a:r>
            <a:endParaRPr sz="1800" dirty="0">
              <a:latin typeface="Century Gothic"/>
            </a:endParaRPr>
          </a:p>
          <a:p>
            <a:pPr marL="914400" lvl="1" indent="-323850">
              <a:spcBef>
                <a:spcPts val="500"/>
              </a:spcBef>
              <a:buSzPts val="1500"/>
              <a:buFont typeface="Century Gothic"/>
              <a:buChar char="►"/>
            </a:pPr>
            <a:r>
              <a:rPr lang="fr-CA" sz="1800" dirty="0">
                <a:latin typeface="Century Gothic"/>
              </a:rPr>
              <a:t>Aider les organismes de réglementation à répondre aux progrès technologiques</a:t>
            </a:r>
            <a:r>
              <a:rPr lang="en-GB" sz="1800" dirty="0">
                <a:latin typeface="Century Gothic"/>
                <a:sym typeface="Century Gothic"/>
              </a:rPr>
              <a:t>; </a:t>
            </a:r>
            <a:r>
              <a:rPr lang="en-GB" sz="1800" b="0" i="0" u="none" strike="noStrike" cap="none" dirty="0">
                <a:solidFill>
                  <a:srgbClr val="000000"/>
                </a:solidFill>
                <a:latin typeface="Century Gothic"/>
                <a:ea typeface="Century Gothic"/>
                <a:cs typeface="Century Gothic"/>
                <a:sym typeface="Century Gothic"/>
              </a:rPr>
              <a:t>et,</a:t>
            </a:r>
            <a:endParaRPr dirty="0"/>
          </a:p>
          <a:p>
            <a:pPr marL="914400" lvl="1" indent="-323850">
              <a:spcBef>
                <a:spcPts val="500"/>
              </a:spcBef>
              <a:buSzPts val="1500"/>
              <a:buFont typeface="Century Gothic"/>
              <a:buChar char="►"/>
            </a:pPr>
            <a:r>
              <a:rPr lang="fr-CA" sz="1800" dirty="0">
                <a:latin typeface="Century Gothic"/>
              </a:rPr>
              <a:t>Appuyer l’industrie pour apporter l’application de nouvelles technologies dans le marché canadien</a:t>
            </a:r>
            <a:r>
              <a:rPr lang="en-GB" sz="1800" dirty="0">
                <a:latin typeface="Century Gothic"/>
                <a:sym typeface="Century Gothic"/>
              </a:rPr>
              <a:t>.</a:t>
            </a:r>
            <a:endParaRPr sz="1800" dirty="0">
              <a:latin typeface="Century Gothic"/>
            </a:endParaRPr>
          </a:p>
          <a:p>
            <a:pPr marL="590550" marR="0" lvl="0" indent="0" algn="l" rtl="0">
              <a:lnSpc>
                <a:spcPct val="100000"/>
              </a:lnSpc>
              <a:spcBef>
                <a:spcPts val="500"/>
              </a:spcBef>
              <a:spcAft>
                <a:spcPts val="0"/>
              </a:spcAft>
              <a:buClr>
                <a:srgbClr val="000000"/>
              </a:buClr>
              <a:buSzPts val="1500"/>
              <a:buFont typeface="Arial"/>
              <a:buNone/>
            </a:pPr>
            <a:endParaRPr sz="1400" b="0" i="0" u="none" strike="noStrike" cap="none" dirty="0">
              <a:solidFill>
                <a:srgbClr val="000000"/>
              </a:solidFill>
              <a:latin typeface="Century Gothic"/>
              <a:ea typeface="Century Gothic"/>
              <a:cs typeface="Century Gothic"/>
              <a:sym typeface="Century Gothic"/>
            </a:endParaRPr>
          </a:p>
          <a:p>
            <a:pPr marL="347663" marR="0" lvl="0" indent="-76200" algn="l" rtl="0">
              <a:lnSpc>
                <a:spcPct val="100000"/>
              </a:lnSpc>
              <a:spcBef>
                <a:spcPts val="500"/>
              </a:spcBef>
              <a:spcAft>
                <a:spcPts val="0"/>
              </a:spcAft>
              <a:buClr>
                <a:srgbClr val="000000"/>
              </a:buClr>
              <a:buSzPts val="1500"/>
              <a:buFont typeface="Arial"/>
              <a:buNone/>
            </a:pPr>
            <a:endParaRPr sz="105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70"/>
        <p:cNvGrpSpPr/>
        <p:nvPr/>
      </p:nvGrpSpPr>
      <p:grpSpPr>
        <a:xfrm>
          <a:off x="0" y="0"/>
          <a:ext cx="0" cy="0"/>
          <a:chOff x="0" y="0"/>
          <a:chExt cx="0" cy="0"/>
        </a:xfrm>
      </p:grpSpPr>
      <p:sp>
        <p:nvSpPr>
          <p:cNvPr id="2071" name="Google Shape;2071;p329"/>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72" name="Google Shape;2072;p329"/>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73" name="Google Shape;2073;p329"/>
          <p:cNvSpPr txBox="1">
            <a:spLocks noGrp="1"/>
          </p:cNvSpPr>
          <p:nvPr>
            <p:ph type="title"/>
          </p:nvPr>
        </p:nvSpPr>
        <p:spPr>
          <a:xfrm>
            <a:off x="628650" y="670520"/>
            <a:ext cx="2771497" cy="3587155"/>
          </a:xfrm>
          <a:prstGeom prst="rect">
            <a:avLst/>
          </a:prstGeom>
          <a:noFill/>
          <a:ln>
            <a:noFill/>
          </a:ln>
        </p:spPr>
        <p:txBody>
          <a:bodyPr spcFirstLastPara="1" wrap="square" lIns="91425" tIns="45700" rIns="91425" bIns="45700" anchor="ctr" anchorCtr="0">
            <a:noAutofit/>
          </a:bodyPr>
          <a:lstStyle/>
          <a:p>
            <a:pPr algn="r">
              <a:buClr>
                <a:schemeClr val="dk1"/>
              </a:buClr>
              <a:buSzPts val="3700"/>
            </a:pPr>
            <a:br>
              <a:rPr lang="fr-CA" sz="3700" b="1" dirty="0">
                <a:solidFill>
                  <a:schemeClr val="dk1"/>
                </a:solidFill>
              </a:rPr>
            </a:br>
            <a:br>
              <a:rPr lang="fr-CA" sz="3700" b="1" dirty="0">
                <a:solidFill>
                  <a:schemeClr val="dk1"/>
                </a:solidFill>
              </a:rPr>
            </a:br>
            <a:r>
              <a:rPr lang="fr-CA" sz="3700" b="1" dirty="0">
                <a:solidFill>
                  <a:schemeClr val="dk1"/>
                </a:solidFill>
              </a:rPr>
              <a:t>Qu’est-ce qu’un besoin opérationnel défini?</a:t>
            </a:r>
            <a:br>
              <a:rPr lang="en-CA" sz="3700" b="1" dirty="0">
                <a:solidFill>
                  <a:schemeClr val="dk1"/>
                </a:solidFill>
              </a:rPr>
            </a:br>
            <a:br>
              <a:rPr lang="en-GB" sz="3700" dirty="0">
                <a:solidFill>
                  <a:schemeClr val="dk1"/>
                </a:solidFill>
                <a:latin typeface="Calibri"/>
                <a:ea typeface="Calibri"/>
                <a:cs typeface="Calibri"/>
                <a:sym typeface="Calibri"/>
              </a:rPr>
            </a:br>
            <a:endParaRPr sz="3700" b="1" dirty="0">
              <a:solidFill>
                <a:schemeClr val="dk1"/>
              </a:solidFill>
              <a:latin typeface="Calibri"/>
              <a:ea typeface="Calibri"/>
              <a:cs typeface="Calibri"/>
              <a:sym typeface="Calibri"/>
            </a:endParaRPr>
          </a:p>
        </p:txBody>
      </p:sp>
      <p:cxnSp>
        <p:nvCxnSpPr>
          <p:cNvPr id="2074" name="Google Shape;2074;p329"/>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75" name="Google Shape;2075;p329"/>
          <p:cNvSpPr/>
          <p:nvPr/>
        </p:nvSpPr>
        <p:spPr>
          <a:xfrm>
            <a:off x="3732023" y="670520"/>
            <a:ext cx="5011923" cy="3587155"/>
          </a:xfrm>
          <a:prstGeom prst="rect">
            <a:avLst/>
          </a:prstGeom>
          <a:noFill/>
          <a:ln>
            <a:noFill/>
          </a:ln>
        </p:spPr>
        <p:txBody>
          <a:bodyPr spcFirstLastPara="1" wrap="square" lIns="91425" tIns="45700" rIns="91425" bIns="45700" anchor="ctr" anchorCtr="0">
            <a:noAutofit/>
          </a:bodyPr>
          <a:lstStyle/>
          <a:p>
            <a:pPr lvl="0">
              <a:lnSpc>
                <a:spcPct val="90000"/>
              </a:lnSpc>
              <a:buSzPts val="1800"/>
            </a:pPr>
            <a:r>
              <a:rPr lang="fr-CA" sz="1600" dirty="0">
                <a:latin typeface="Calibri" panose="020F0502020204030204" pitchFamily="34" charset="0"/>
                <a:ea typeface="Times New Roman" panose="02020603050405020304" pitchFamily="18" charset="0"/>
              </a:rPr>
              <a:t>Un besoin opérationnel est une exigence qu’une entreprise définit pour assurer son fonctionnement efficace et durable. </a:t>
            </a:r>
          </a:p>
          <a:p>
            <a:pPr lvl="0">
              <a:lnSpc>
                <a:spcPct val="90000"/>
              </a:lnSpc>
              <a:buSzPts val="1800"/>
            </a:pPr>
            <a:endParaRPr sz="1600" b="0" i="0" u="none" strike="noStrike" cap="none" dirty="0">
              <a:solidFill>
                <a:srgbClr val="000000"/>
              </a:solidFill>
              <a:latin typeface="Calibri"/>
              <a:ea typeface="Calibri"/>
              <a:cs typeface="Calibri"/>
              <a:sym typeface="Calibri"/>
            </a:endParaRPr>
          </a:p>
          <a:p>
            <a:r>
              <a:rPr lang="fr-CA" sz="1600" dirty="0">
                <a:latin typeface="Calibri" panose="020F0502020204030204" pitchFamily="34" charset="0"/>
              </a:rPr>
              <a:t>Déterminer les besoins que vous tentez de combler, par exemple :</a:t>
            </a:r>
            <a:endParaRPr lang="en-CA" sz="1600" dirty="0">
              <a:latin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Éliminer les obstacles à la concurrence</a:t>
            </a:r>
            <a:endParaRPr lang="en-CA"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Réduire le fardeau administratif ou le fardeau de conformité</a:t>
            </a:r>
            <a:endParaRPr lang="en-CA"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Éliminer les obstacles réglementaires au commerce </a:t>
            </a:r>
            <a:endParaRPr lang="en-CA" sz="1600" dirty="0">
              <a:latin typeface="Calibri" panose="020F0502020204030204" pitchFamily="34" charset="0"/>
              <a:cs typeface="Calibri" panose="020F0502020204030204" pitchFamily="34" charset="0"/>
            </a:endParaRPr>
          </a:p>
          <a:p>
            <a:pPr marL="0" marR="0" lvl="0" indent="0" algn="l" rtl="0">
              <a:lnSpc>
                <a:spcPct val="90000"/>
              </a:lnSpc>
              <a:spcBef>
                <a:spcPts val="0"/>
              </a:spcBef>
              <a:spcAft>
                <a:spcPts val="0"/>
              </a:spcAft>
              <a:buClr>
                <a:srgbClr val="000000"/>
              </a:buClr>
              <a:buSzPts val="1800"/>
              <a:buFont typeface="Arial"/>
              <a:buNone/>
            </a:pPr>
            <a:endParaRPr sz="16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r>
              <a:rPr lang="fr-CA" sz="1600" dirty="0">
                <a:latin typeface="Calibri" panose="020F0502020204030204" pitchFamily="34" charset="0"/>
                <a:cs typeface="Calibri" panose="020F0502020204030204" pitchFamily="34" charset="0"/>
              </a:rPr>
              <a:t>Indiquez si le besoin a été déterminé par l’industrie ou si vous anticipez de façon proactive les besoins des entités réglementées ou d’autres intervenants. </a:t>
            </a:r>
            <a:endParaRPr lang="en-CA" sz="16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grpSp>
        <p:nvGrpSpPr>
          <p:cNvPr id="2076" name="Google Shape;2076;p329"/>
          <p:cNvGrpSpPr/>
          <p:nvPr/>
        </p:nvGrpSpPr>
        <p:grpSpPr>
          <a:xfrm>
            <a:off x="628650" y="562438"/>
            <a:ext cx="580290" cy="646774"/>
            <a:chOff x="3653204" y="415233"/>
            <a:chExt cx="580290" cy="646774"/>
          </a:xfrm>
        </p:grpSpPr>
        <p:sp>
          <p:nvSpPr>
            <p:cNvPr id="2077" name="Google Shape;2077;p329"/>
            <p:cNvSpPr/>
            <p:nvPr/>
          </p:nvSpPr>
          <p:spPr>
            <a:xfrm>
              <a:off x="3653204" y="415233"/>
              <a:ext cx="580290" cy="646774"/>
            </a:xfrm>
            <a:prstGeom prst="ellipse">
              <a:avLst/>
            </a:prstGeom>
            <a:solidFill>
              <a:schemeClr val="accent6"/>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9"/>
            <p:cNvSpPr txBox="1"/>
            <p:nvPr/>
          </p:nvSpPr>
          <p:spPr>
            <a:xfrm>
              <a:off x="3738186" y="509951"/>
              <a:ext cx="410326" cy="457338"/>
            </a:xfrm>
            <a:prstGeom prst="rect">
              <a:avLst/>
            </a:prstGeom>
            <a:solidFill>
              <a:schemeClr val="accent6"/>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rgbClr val="FFFFFF"/>
                  </a:solidFill>
                  <a:latin typeface="Calibri"/>
                  <a:ea typeface="Calibri"/>
                  <a:cs typeface="Calibri"/>
                  <a:sym typeface="Calibri"/>
                </a:rPr>
                <a:t>2</a:t>
              </a:r>
              <a:endParaRPr dirty="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82"/>
        <p:cNvGrpSpPr/>
        <p:nvPr/>
      </p:nvGrpSpPr>
      <p:grpSpPr>
        <a:xfrm>
          <a:off x="0" y="0"/>
          <a:ext cx="0" cy="0"/>
          <a:chOff x="0" y="0"/>
          <a:chExt cx="0" cy="0"/>
        </a:xfrm>
      </p:grpSpPr>
      <p:sp>
        <p:nvSpPr>
          <p:cNvPr id="2083" name="Google Shape;2083;p330"/>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84" name="Google Shape;2084;p330"/>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85" name="Google Shape;2085;p330"/>
          <p:cNvSpPr txBox="1">
            <a:spLocks noGrp="1"/>
          </p:cNvSpPr>
          <p:nvPr>
            <p:ph type="title"/>
          </p:nvPr>
        </p:nvSpPr>
        <p:spPr>
          <a:xfrm>
            <a:off x="180976" y="670520"/>
            <a:ext cx="3309737" cy="3587155"/>
          </a:xfrm>
          <a:prstGeom prst="rect">
            <a:avLst/>
          </a:prstGeom>
          <a:noFill/>
          <a:ln>
            <a:noFill/>
          </a:ln>
        </p:spPr>
        <p:txBody>
          <a:bodyPr spcFirstLastPara="1" wrap="square" lIns="91425" tIns="45700" rIns="91425" bIns="45700" anchor="ctr" anchorCtr="0">
            <a:noAutofit/>
          </a:bodyPr>
          <a:lstStyle/>
          <a:p>
            <a:pPr lvl="0" algn="r">
              <a:buClr>
                <a:schemeClr val="dk1"/>
              </a:buClr>
              <a:buSzPts val="3700"/>
            </a:pPr>
            <a:r>
              <a:rPr lang="fr-CA" sz="3600" b="1" dirty="0">
                <a:solidFill>
                  <a:schemeClr val="tx1"/>
                </a:solidFill>
              </a:rPr>
              <a:t>Qu’est-ce </a:t>
            </a:r>
            <a:br>
              <a:rPr lang="fr-CA" sz="3600" b="1" dirty="0">
                <a:solidFill>
                  <a:schemeClr val="tx1"/>
                </a:solidFill>
              </a:rPr>
            </a:br>
            <a:r>
              <a:rPr lang="fr-CA" sz="3600" b="1" dirty="0">
                <a:solidFill>
                  <a:schemeClr val="tx1"/>
                </a:solidFill>
              </a:rPr>
              <a:t>qu’un défi technologique?</a:t>
            </a:r>
            <a:br>
              <a:rPr lang="fr-CA" sz="3700" b="1" dirty="0"/>
            </a:br>
            <a:endParaRPr lang="fr-CA" sz="3700" b="1" dirty="0">
              <a:solidFill>
                <a:schemeClr val="dk1"/>
              </a:solidFill>
              <a:latin typeface="Calibri"/>
              <a:ea typeface="Calibri"/>
              <a:cs typeface="Calibri"/>
              <a:sym typeface="Calibri"/>
            </a:endParaRPr>
          </a:p>
        </p:txBody>
      </p:sp>
      <p:cxnSp>
        <p:nvCxnSpPr>
          <p:cNvPr id="2086" name="Google Shape;2086;p330"/>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87" name="Google Shape;2087;p330"/>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88" name="Google Shape;2088;p330"/>
          <p:cNvGrpSpPr/>
          <p:nvPr/>
        </p:nvGrpSpPr>
        <p:grpSpPr>
          <a:xfrm>
            <a:off x="628650" y="562438"/>
            <a:ext cx="580290" cy="646774"/>
            <a:chOff x="3653204" y="415233"/>
            <a:chExt cx="580290" cy="646774"/>
          </a:xfrm>
          <a:solidFill>
            <a:schemeClr val="accent6"/>
          </a:solidFill>
        </p:grpSpPr>
        <p:sp>
          <p:nvSpPr>
            <p:cNvPr id="2089" name="Google Shape;2089;p330"/>
            <p:cNvSpPr/>
            <p:nvPr/>
          </p:nvSpPr>
          <p:spPr>
            <a:xfrm>
              <a:off x="3653204"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0"/>
            <p:cNvSpPr txBox="1"/>
            <p:nvPr/>
          </p:nvSpPr>
          <p:spPr>
            <a:xfrm>
              <a:off x="3738186"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2</a:t>
              </a:r>
              <a:endParaRPr/>
            </a:p>
          </p:txBody>
        </p:sp>
      </p:grpSp>
      <p:sp>
        <p:nvSpPr>
          <p:cNvPr id="2091" name="Google Shape;2091;p330"/>
          <p:cNvSpPr/>
          <p:nvPr/>
        </p:nvSpPr>
        <p:spPr>
          <a:xfrm>
            <a:off x="3888488" y="562438"/>
            <a:ext cx="4855462" cy="4016447"/>
          </a:xfrm>
          <a:prstGeom prst="rect">
            <a:avLst/>
          </a:prstGeom>
          <a:noFill/>
          <a:ln>
            <a:noFill/>
          </a:ln>
        </p:spPr>
        <p:txBody>
          <a:bodyPr spcFirstLastPara="1" wrap="square" lIns="91425" tIns="45700" rIns="91425" bIns="45700" anchor="t" anchorCtr="0">
            <a:noAutofit/>
          </a:bodyPr>
          <a:lstStyle/>
          <a:p>
            <a:pPr lvl="0">
              <a:lnSpc>
                <a:spcPct val="107000"/>
              </a:lnSpc>
              <a:buSzPts val="1600"/>
            </a:pPr>
            <a:r>
              <a:rPr lang="fr-CA" dirty="0">
                <a:latin typeface="Calibri" panose="020F0502020204030204" pitchFamily="34" charset="0"/>
                <a:ea typeface="Calibri" panose="020F0502020204030204" pitchFamily="34" charset="0"/>
                <a:cs typeface="Arial" panose="020B0604020202020204" pitchFamily="34" charset="0"/>
              </a:rPr>
              <a:t>Un défi technologique survient lorsque :</a:t>
            </a:r>
          </a:p>
          <a:p>
            <a:pPr marL="285750" lvl="0" indent="-285750">
              <a:lnSpc>
                <a:spcPct val="107000"/>
              </a:lnSpc>
              <a:buSzPts val="1600"/>
              <a:buFont typeface="Arial" panose="020B0604020202020204" pitchFamily="34" charset="0"/>
              <a:buChar char="•"/>
            </a:pPr>
            <a:r>
              <a:rPr lang="fr-CA" dirty="0">
                <a:latin typeface="Calibri" panose="020F0502020204030204" pitchFamily="34" charset="0"/>
                <a:ea typeface="Calibri" panose="020F0502020204030204" pitchFamily="34" charset="0"/>
                <a:cs typeface="Arial" panose="020B0604020202020204" pitchFamily="34" charset="0"/>
              </a:rPr>
              <a:t>l’élaboration ou l’application de lois ou de règlements est confrontée à une nouvelle technologie, ou </a:t>
            </a:r>
          </a:p>
          <a:p>
            <a:pPr marL="285750" lvl="0" indent="-285750">
              <a:lnSpc>
                <a:spcPct val="107000"/>
              </a:lnSpc>
              <a:buSzPts val="1600"/>
              <a:buFont typeface="Arial" panose="020B0604020202020204" pitchFamily="34" charset="0"/>
              <a:buChar char="•"/>
            </a:pPr>
            <a:r>
              <a:rPr lang="fr-CA" dirty="0">
                <a:latin typeface="Calibri" panose="020F0502020204030204" pitchFamily="34" charset="0"/>
                <a:ea typeface="Calibri" panose="020F0502020204030204" pitchFamily="34" charset="0"/>
                <a:cs typeface="Arial" panose="020B0604020202020204" pitchFamily="34" charset="0"/>
              </a:rPr>
              <a:t>à l’évolution d’une technologie, ou lorsque l’application des lois ou des règlements à une nouvelle technologie n’est pas optimale </a:t>
            </a:r>
            <a:endParaRPr lang="en-GB" dirty="0">
              <a:latin typeface="Calibri"/>
              <a:cs typeface="Calibri"/>
              <a:sym typeface="Calibri"/>
            </a:endParaRPr>
          </a:p>
          <a:p>
            <a:pPr>
              <a:lnSpc>
                <a:spcPct val="107000"/>
              </a:lnSpc>
              <a:buSzPts val="1600"/>
            </a:pPr>
            <a:r>
              <a:rPr lang="fr-CA" dirty="0">
                <a:latin typeface="Calibri" panose="020F0502020204030204" pitchFamily="34" charset="0"/>
                <a:cs typeface="Arial" panose="020B0604020202020204" pitchFamily="34" charset="0"/>
              </a:rPr>
              <a:t>Voici certains exemples :</a:t>
            </a:r>
            <a:endParaRPr lang="en-CA" dirty="0">
              <a:latin typeface="Calibri" panose="020F0502020204030204" pitchFamily="34" charset="0"/>
              <a:cs typeface="Arial" panose="020B0604020202020204" pitchFamily="34" charset="0"/>
            </a:endParaRPr>
          </a:p>
          <a:p>
            <a:pPr marL="285750" indent="-285750">
              <a:lnSpc>
                <a:spcPct val="107000"/>
              </a:lnSpc>
              <a:buSzPts val="1600"/>
              <a:buFont typeface="Arial" panose="020B0604020202020204" pitchFamily="34" charset="0"/>
              <a:buChar char="•"/>
            </a:pPr>
            <a:r>
              <a:rPr lang="fr-CA" dirty="0">
                <a:latin typeface="Calibri" panose="020F0502020204030204" pitchFamily="34" charset="0"/>
                <a:cs typeface="Arial" panose="020B0604020202020204" pitchFamily="34" charset="0"/>
              </a:rPr>
              <a:t>lorsqu’il est difficile de savoir si une nouvelle technologie peut respecter les règlements actuels, ou si les règlements actuels conviennent pour réglementer le nouveau produit;</a:t>
            </a:r>
            <a:endParaRPr lang="en-CA" dirty="0">
              <a:latin typeface="Calibri" panose="020F0502020204030204" pitchFamily="34" charset="0"/>
              <a:cs typeface="Arial" panose="020B0604020202020204" pitchFamily="34" charset="0"/>
            </a:endParaRPr>
          </a:p>
          <a:p>
            <a:pPr marL="285750" indent="-285750">
              <a:lnSpc>
                <a:spcPct val="107000"/>
              </a:lnSpc>
              <a:buSzPts val="1600"/>
              <a:buFont typeface="Arial" panose="020B0604020202020204" pitchFamily="34" charset="0"/>
              <a:buChar char="•"/>
            </a:pPr>
            <a:r>
              <a:rPr lang="fr-CA" dirty="0">
                <a:latin typeface="Calibri" panose="020F0502020204030204" pitchFamily="34" charset="0"/>
                <a:cs typeface="Arial" panose="020B0604020202020204" pitchFamily="34" charset="0"/>
              </a:rPr>
              <a:t>une nouvelle technologie qui donnent la possibilité aux organismes réglementés de passer outre les règlements, et créent ainsi des lacunes dans la réglementation;</a:t>
            </a:r>
            <a:endParaRPr lang="en-CA" dirty="0">
              <a:latin typeface="Calibri" panose="020F0502020204030204" pitchFamily="34" charset="0"/>
              <a:cs typeface="Arial" panose="020B0604020202020204" pitchFamily="34" charset="0"/>
            </a:endParaRPr>
          </a:p>
          <a:p>
            <a:pPr marL="285750" indent="-285750">
              <a:lnSpc>
                <a:spcPct val="107000"/>
              </a:lnSpc>
              <a:buSzPts val="1600"/>
              <a:buFont typeface="Arial" panose="020B0604020202020204" pitchFamily="34" charset="0"/>
              <a:buChar char="•"/>
            </a:pPr>
            <a:r>
              <a:rPr lang="fr-CA" dirty="0">
                <a:latin typeface="Calibri" panose="020F0502020204030204" pitchFamily="34" charset="0"/>
                <a:cs typeface="Arial" panose="020B0604020202020204" pitchFamily="34" charset="0"/>
              </a:rPr>
              <a:t>une technologie qui donnent la possibilité de faire des affaires de façon efficaces mais étant interdites par un cadre réglementaire en vigueur</a:t>
            </a:r>
            <a:endParaRPr lang="en-GB" dirty="0">
              <a:latin typeface="Calibri" panose="020F0502020204030204" pitchFamily="34" charset="0"/>
              <a:cs typeface="Arial" panose="020B0604020202020204" pitchFamily="34" charset="0"/>
              <a:sym typeface="Calibri"/>
            </a:endParaRPr>
          </a:p>
          <a:p>
            <a:pPr marL="285750" indent="-285750">
              <a:lnSpc>
                <a:spcPct val="107000"/>
              </a:lnSpc>
              <a:buSzPts val="1600"/>
              <a:buFont typeface="Arial" panose="020B0604020202020204" pitchFamily="34" charset="0"/>
              <a:buChar char="•"/>
            </a:pPr>
            <a:endParaRPr lang="en-GB" sz="1600" dirty="0">
              <a:latin typeface="Calibri" panose="020F0502020204030204" pitchFamily="34" charset="0"/>
              <a:cs typeface="Arial" panose="020B0604020202020204" pitchFamily="34" charset="0"/>
              <a:sym typeface="Calibri"/>
            </a:endParaRPr>
          </a:p>
          <a:p>
            <a:pPr marL="342900" marR="0" lvl="0" indent="-342900" algn="l" rtl="0">
              <a:lnSpc>
                <a:spcPct val="107000"/>
              </a:lnSpc>
              <a:spcBef>
                <a:spcPts val="0"/>
              </a:spcBef>
              <a:spcAft>
                <a:spcPts val="0"/>
              </a:spcAft>
              <a:buClr>
                <a:srgbClr val="000000"/>
              </a:buClr>
              <a:buSzPts val="1600"/>
              <a:buFont typeface="Noto Sans Symbols"/>
              <a:buChar char="∙"/>
            </a:pPr>
            <a:endParaRPr dirty="0"/>
          </a:p>
          <a:p>
            <a:pPr marL="0" marR="0" lvl="0" indent="0" algn="l" rtl="0">
              <a:lnSpc>
                <a:spcPct val="107000"/>
              </a:lnSpc>
              <a:spcBef>
                <a:spcPts val="800"/>
              </a:spcBef>
              <a:spcAft>
                <a:spcPts val="0"/>
              </a:spcAft>
              <a:buClr>
                <a:srgbClr val="000000"/>
              </a:buClr>
              <a:buSzPts val="1000"/>
              <a:buFont typeface="Arial"/>
              <a:buNone/>
            </a:pPr>
            <a:r>
              <a:rPr lang="en-GB" sz="1000" b="0" i="0" u="none" strike="noStrike" cap="none" dirty="0">
                <a:solidFill>
                  <a:srgbClr val="000000"/>
                </a:solidFill>
                <a:latin typeface="Calibri"/>
                <a:ea typeface="Calibri"/>
                <a:cs typeface="Calibri"/>
                <a:sym typeface="Calibri"/>
              </a:rPr>
              <a:t> </a:t>
            </a:r>
            <a:r>
              <a:rPr lang="en-GB" sz="11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95"/>
        <p:cNvGrpSpPr/>
        <p:nvPr/>
      </p:nvGrpSpPr>
      <p:grpSpPr>
        <a:xfrm>
          <a:off x="0" y="0"/>
          <a:ext cx="0" cy="0"/>
          <a:chOff x="0" y="0"/>
          <a:chExt cx="0" cy="0"/>
        </a:xfrm>
      </p:grpSpPr>
      <p:sp>
        <p:nvSpPr>
          <p:cNvPr id="2096" name="Google Shape;2096;p331"/>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97" name="Google Shape;2097;p331"/>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98" name="Google Shape;2098;p331"/>
          <p:cNvSpPr txBox="1">
            <a:spLocks noGrp="1"/>
          </p:cNvSpPr>
          <p:nvPr>
            <p:ph type="title"/>
          </p:nvPr>
        </p:nvSpPr>
        <p:spPr>
          <a:xfrm>
            <a:off x="577049" y="679398"/>
            <a:ext cx="2757209" cy="3587155"/>
          </a:xfrm>
          <a:prstGeom prst="rect">
            <a:avLst/>
          </a:prstGeom>
          <a:noFill/>
          <a:ln>
            <a:noFill/>
          </a:ln>
        </p:spPr>
        <p:txBody>
          <a:bodyPr spcFirstLastPara="1" wrap="square" lIns="91425" tIns="45700" rIns="91425" bIns="45700" anchor="ctr" anchorCtr="0">
            <a:noAutofit/>
          </a:bodyPr>
          <a:lstStyle/>
          <a:p>
            <a:pPr lvl="0" algn="r">
              <a:buClr>
                <a:schemeClr val="dk1"/>
              </a:buClr>
              <a:buSzPts val="3700"/>
            </a:pPr>
            <a:r>
              <a:rPr lang="fr-CA" sz="3700" b="1" dirty="0">
                <a:solidFill>
                  <a:schemeClr val="dk1"/>
                </a:solidFill>
              </a:rPr>
              <a:t>Qu’est-ce qu’une possibilité sur le marché? </a:t>
            </a:r>
            <a:endParaRPr sz="3700" b="1" dirty="0">
              <a:solidFill>
                <a:schemeClr val="dk1"/>
              </a:solidFill>
            </a:endParaRPr>
          </a:p>
        </p:txBody>
      </p:sp>
      <p:cxnSp>
        <p:nvCxnSpPr>
          <p:cNvPr id="2099" name="Google Shape;2099;p331"/>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100" name="Google Shape;2100;p331"/>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01" name="Google Shape;2101;p331"/>
          <p:cNvGrpSpPr/>
          <p:nvPr/>
        </p:nvGrpSpPr>
        <p:grpSpPr>
          <a:xfrm>
            <a:off x="628650" y="562438"/>
            <a:ext cx="580290" cy="646774"/>
            <a:chOff x="3653204" y="415233"/>
            <a:chExt cx="580290" cy="646774"/>
          </a:xfrm>
          <a:solidFill>
            <a:schemeClr val="accent6"/>
          </a:solidFill>
        </p:grpSpPr>
        <p:sp>
          <p:nvSpPr>
            <p:cNvPr id="2102" name="Google Shape;2102;p331"/>
            <p:cNvSpPr/>
            <p:nvPr/>
          </p:nvSpPr>
          <p:spPr>
            <a:xfrm>
              <a:off x="3653204"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1"/>
            <p:cNvSpPr txBox="1"/>
            <p:nvPr/>
          </p:nvSpPr>
          <p:spPr>
            <a:xfrm>
              <a:off x="3738186"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2</a:t>
              </a:r>
              <a:endParaRPr/>
            </a:p>
          </p:txBody>
        </p:sp>
      </p:grpSp>
      <p:sp>
        <p:nvSpPr>
          <p:cNvPr id="2104" name="Google Shape;2104;p331"/>
          <p:cNvSpPr/>
          <p:nvPr/>
        </p:nvSpPr>
        <p:spPr>
          <a:xfrm>
            <a:off x="3647187" y="1639832"/>
            <a:ext cx="4867508" cy="2636684"/>
          </a:xfrm>
          <a:prstGeom prst="rect">
            <a:avLst/>
          </a:prstGeom>
          <a:noFill/>
          <a:ln>
            <a:noFill/>
          </a:ln>
        </p:spPr>
        <p:txBody>
          <a:bodyPr spcFirstLastPara="1" wrap="square" lIns="91425" tIns="45700" rIns="91425" bIns="45700" anchor="t" anchorCtr="0">
            <a:noAutofit/>
          </a:bodyPr>
          <a:lstStyle/>
          <a:p>
            <a:pPr marL="285750" lvl="0" indent="-285750">
              <a:lnSpc>
                <a:spcPct val="107000"/>
              </a:lnSpc>
              <a:buSzPts val="1600"/>
              <a:buFont typeface="Arial"/>
              <a:buChar char="•"/>
            </a:pPr>
            <a:r>
              <a:rPr lang="fr-CA" sz="1600" dirty="0">
                <a:latin typeface="Calibri"/>
                <a:cs typeface="Calibri"/>
              </a:rPr>
              <a:t>Une possibilité sur le marché existe lorsqu’une entreprise a élaboré un nouveau produit ou service ayant un potentiel commercial. </a:t>
            </a:r>
          </a:p>
          <a:p>
            <a:pPr lvl="0">
              <a:lnSpc>
                <a:spcPct val="107000"/>
              </a:lnSpc>
              <a:buSzPts val="1600"/>
            </a:pPr>
            <a:endParaRPr sz="1600" b="0" i="0" u="none" strike="noStrike" cap="none" dirty="0">
              <a:solidFill>
                <a:srgbClr val="000000"/>
              </a:solidFill>
              <a:latin typeface="Calibri"/>
              <a:ea typeface="Calibri"/>
              <a:cs typeface="Calibri"/>
              <a:sym typeface="Calibri"/>
            </a:endParaRPr>
          </a:p>
          <a:p>
            <a:pPr marL="285750" indent="-285750">
              <a:lnSpc>
                <a:spcPct val="107000"/>
              </a:lnSpc>
              <a:buSzPts val="1600"/>
              <a:buFont typeface="Arial"/>
              <a:buChar char="•"/>
            </a:pPr>
            <a:r>
              <a:rPr lang="fr-CA" sz="1600" dirty="0">
                <a:latin typeface="Calibri"/>
                <a:cs typeface="Calibri"/>
              </a:rPr>
              <a:t>Pour répondre à ce critère, le demandeur doit décrire le produit ou le service et expliquer comment l’expérience appuie ou accélère le lancement du produit ou du service dans le marché canadien.</a:t>
            </a:r>
            <a:endParaRPr lang="en-CA" sz="1600" dirty="0">
              <a:latin typeface="Calibri"/>
              <a:cs typeface="Calibri"/>
            </a:endParaRPr>
          </a:p>
          <a:p>
            <a:pPr marL="0" marR="0" lvl="0" indent="0" algn="l" rtl="0">
              <a:lnSpc>
                <a:spcPct val="107000"/>
              </a:lnSpc>
              <a:spcBef>
                <a:spcPts val="0"/>
              </a:spcBef>
              <a:spcAft>
                <a:spcPts val="0"/>
              </a:spcAft>
              <a:buClr>
                <a:srgbClr val="000000"/>
              </a:buClr>
              <a:buSzPts val="1000"/>
              <a:buFont typeface="Arial"/>
              <a:buNone/>
            </a:pPr>
            <a:r>
              <a:rPr lang="en-GB" sz="1000" b="0" i="0" u="none" strike="noStrike" cap="none" dirty="0">
                <a:solidFill>
                  <a:srgbClr val="000000"/>
                </a:solidFill>
                <a:latin typeface="Calibri"/>
                <a:ea typeface="Calibri"/>
                <a:cs typeface="Calibri"/>
                <a:sym typeface="Calibri"/>
              </a:rPr>
              <a:t> </a:t>
            </a:r>
            <a:r>
              <a:rPr lang="en-GB" sz="11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108"/>
        <p:cNvGrpSpPr/>
        <p:nvPr/>
      </p:nvGrpSpPr>
      <p:grpSpPr>
        <a:xfrm>
          <a:off x="0" y="0"/>
          <a:ext cx="0" cy="0"/>
          <a:chOff x="0" y="0"/>
          <a:chExt cx="0" cy="0"/>
        </a:xfrm>
      </p:grpSpPr>
      <p:sp>
        <p:nvSpPr>
          <p:cNvPr id="2109" name="Google Shape;2109;p332"/>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110" name="Google Shape;2110;p332"/>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111" name="Google Shape;2111;p332"/>
          <p:cNvSpPr txBox="1">
            <a:spLocks noGrp="1"/>
          </p:cNvSpPr>
          <p:nvPr>
            <p:ph type="title"/>
          </p:nvPr>
        </p:nvSpPr>
        <p:spPr>
          <a:xfrm>
            <a:off x="628650" y="670520"/>
            <a:ext cx="2705605" cy="3587155"/>
          </a:xfrm>
          <a:prstGeom prst="rect">
            <a:avLst/>
          </a:prstGeom>
          <a:noFill/>
          <a:ln>
            <a:noFill/>
          </a:ln>
        </p:spPr>
        <p:txBody>
          <a:bodyPr spcFirstLastPara="1" wrap="square" lIns="91425" tIns="45700" rIns="91425" bIns="45700" anchor="ctr" anchorCtr="0">
            <a:noAutofit/>
          </a:bodyPr>
          <a:lstStyle/>
          <a:p>
            <a:pPr lvl="0" algn="r">
              <a:buClr>
                <a:schemeClr val="dk1"/>
              </a:buClr>
              <a:buSzPts val="3700"/>
            </a:pPr>
            <a:r>
              <a:rPr lang="fr-CA" sz="3600" b="1" dirty="0">
                <a:solidFill>
                  <a:schemeClr val="dk1"/>
                </a:solidFill>
              </a:rPr>
              <a:t>Comment décrire l’innovation</a:t>
            </a:r>
            <a:r>
              <a:rPr lang="en-GB" sz="3600" b="1" dirty="0">
                <a:solidFill>
                  <a:schemeClr val="dk1"/>
                </a:solidFill>
              </a:rPr>
              <a:t>?</a:t>
            </a:r>
            <a:br>
              <a:rPr lang="en-GB" sz="3700" b="1" dirty="0">
                <a:solidFill>
                  <a:schemeClr val="dk1"/>
                </a:solidFill>
              </a:rPr>
            </a:br>
            <a:endParaRPr sz="3700" b="1" dirty="0">
              <a:solidFill>
                <a:schemeClr val="dk1"/>
              </a:solidFill>
            </a:endParaRPr>
          </a:p>
        </p:txBody>
      </p:sp>
      <p:cxnSp>
        <p:nvCxnSpPr>
          <p:cNvPr id="2112" name="Google Shape;2112;p332"/>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113" name="Google Shape;2113;p332"/>
          <p:cNvSpPr/>
          <p:nvPr/>
        </p:nvSpPr>
        <p:spPr>
          <a:xfrm>
            <a:off x="3732024" y="349308"/>
            <a:ext cx="4783326" cy="4229577"/>
          </a:xfrm>
          <a:prstGeom prst="rect">
            <a:avLst/>
          </a:prstGeom>
          <a:noFill/>
          <a:ln>
            <a:noFill/>
          </a:ln>
        </p:spPr>
        <p:txBody>
          <a:bodyPr spcFirstLastPara="1" wrap="square" lIns="91425" tIns="45700" rIns="91425" bIns="45700" anchor="ctr" anchorCtr="0">
            <a:noAutofit/>
          </a:bodyPr>
          <a:lstStyle/>
          <a:p>
            <a:r>
              <a:rPr lang="fr-CA" sz="1600" dirty="0">
                <a:latin typeface="Calibri" panose="020F0502020204030204" pitchFamily="34" charset="0"/>
                <a:cs typeface="Calibri" panose="020F0502020204030204" pitchFamily="34" charset="0"/>
              </a:rPr>
              <a:t>Pour satisfaire à ce critère, les demandeurs doivent décrire comment l’expérience proposée appuie l’innovation, par exemple :</a:t>
            </a:r>
            <a:endParaRPr lang="en-CA"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L’accélération du lancement de produits, de services, de modèles opérationnels et de processus novateurs dans le marché canadien.</a:t>
            </a:r>
            <a:endParaRPr lang="en-CA"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Approches novatrices à l’une ou à l’ensemble des étapes du cycle de vie réglementaire (définition de l’enjeu et choix de l’instrument, élaboration réglementaire, conformité, et évaluation). Parmi les exemples, on compte l’élaboration itérative conjointe, les partenariats plurisectoriels, les règlements fondés sur les résultats, l’utilisation de bacs à sable.</a:t>
            </a:r>
            <a:endParaRPr lang="en-CA" sz="16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fr-CA" sz="1600" dirty="0">
                <a:latin typeface="Calibri" panose="020F0502020204030204" pitchFamily="34" charset="0"/>
                <a:cs typeface="Calibri" panose="020F0502020204030204" pitchFamily="34" charset="0"/>
              </a:rPr>
              <a:t>Solutions nouvelles et créatives à des problèmes de longue date.</a:t>
            </a:r>
            <a:endParaRPr lang="en-CA" sz="1600" dirty="0">
              <a:latin typeface="Calibri" panose="020F0502020204030204" pitchFamily="34" charset="0"/>
              <a:cs typeface="Calibri" panose="020F0502020204030204" pitchFamily="34" charset="0"/>
            </a:endParaRPr>
          </a:p>
        </p:txBody>
      </p:sp>
      <p:grpSp>
        <p:nvGrpSpPr>
          <p:cNvPr id="2114" name="Google Shape;2114;p332"/>
          <p:cNvGrpSpPr/>
          <p:nvPr/>
        </p:nvGrpSpPr>
        <p:grpSpPr>
          <a:xfrm>
            <a:off x="628650" y="509504"/>
            <a:ext cx="580290" cy="646774"/>
            <a:chOff x="6364258" y="415233"/>
            <a:chExt cx="580290" cy="646774"/>
          </a:xfrm>
          <a:solidFill>
            <a:schemeClr val="accent6"/>
          </a:solidFill>
        </p:grpSpPr>
        <p:sp>
          <p:nvSpPr>
            <p:cNvPr id="2115" name="Google Shape;2115;p332"/>
            <p:cNvSpPr/>
            <p:nvPr/>
          </p:nvSpPr>
          <p:spPr>
            <a:xfrm>
              <a:off x="6364258"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32"/>
            <p:cNvSpPr txBox="1"/>
            <p:nvPr/>
          </p:nvSpPr>
          <p:spPr>
            <a:xfrm>
              <a:off x="6449240"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3</a:t>
              </a:r>
              <a:endParaRPr dirty="0"/>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0"/>
        <p:cNvGrpSpPr/>
        <p:nvPr/>
      </p:nvGrpSpPr>
      <p:grpSpPr>
        <a:xfrm>
          <a:off x="0" y="0"/>
          <a:ext cx="0" cy="0"/>
          <a:chOff x="0" y="0"/>
          <a:chExt cx="0" cy="0"/>
        </a:xfrm>
      </p:grpSpPr>
      <p:sp>
        <p:nvSpPr>
          <p:cNvPr id="2121" name="Google Shape;2121;p333"/>
          <p:cNvSpPr/>
          <p:nvPr/>
        </p:nvSpPr>
        <p:spPr>
          <a:xfrm>
            <a:off x="363072" y="353193"/>
            <a:ext cx="3285756" cy="4419078"/>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2" name="Google Shape;2122;p333"/>
          <p:cNvSpPr txBox="1">
            <a:spLocks noGrp="1"/>
          </p:cNvSpPr>
          <p:nvPr>
            <p:ph type="title"/>
          </p:nvPr>
        </p:nvSpPr>
        <p:spPr>
          <a:xfrm>
            <a:off x="647271" y="759003"/>
            <a:ext cx="2847877" cy="3596556"/>
          </a:xfrm>
          <a:prstGeom prst="rect">
            <a:avLst/>
          </a:prstGeom>
          <a:noFill/>
          <a:ln>
            <a:noFill/>
          </a:ln>
        </p:spPr>
        <p:txBody>
          <a:bodyPr spcFirstLastPara="1" wrap="square" lIns="91425" tIns="45700" rIns="91425" bIns="45700" anchor="ctr" anchorCtr="0">
            <a:noAutofit/>
          </a:bodyPr>
          <a:lstStyle/>
          <a:p>
            <a:pPr lvl="0">
              <a:buClr>
                <a:srgbClr val="FFFFFF"/>
              </a:buClr>
              <a:buSzPts val="3300"/>
            </a:pPr>
            <a:r>
              <a:rPr lang="fr-CA" sz="4000" b="1" dirty="0">
                <a:solidFill>
                  <a:schemeClr val="bg1"/>
                </a:solidFill>
              </a:rPr>
              <a:t>Critères d’évaluation</a:t>
            </a:r>
            <a:br>
              <a:rPr lang="en-GB" dirty="0">
                <a:solidFill>
                  <a:srgbClr val="FFFFFF"/>
                </a:solidFill>
                <a:latin typeface="Calibri"/>
                <a:ea typeface="Calibri"/>
                <a:cs typeface="Calibri"/>
                <a:sym typeface="Calibri"/>
              </a:rPr>
            </a:br>
            <a:endParaRPr b="1" dirty="0">
              <a:solidFill>
                <a:srgbClr val="FFFFFF"/>
              </a:solidFill>
              <a:latin typeface="Calibri"/>
              <a:ea typeface="Calibri"/>
              <a:cs typeface="Calibri"/>
              <a:sym typeface="Calibri"/>
            </a:endParaRPr>
          </a:p>
        </p:txBody>
      </p:sp>
      <p:grpSp>
        <p:nvGrpSpPr>
          <p:cNvPr id="2123" name="Google Shape;2123;p333"/>
          <p:cNvGrpSpPr/>
          <p:nvPr/>
        </p:nvGrpSpPr>
        <p:grpSpPr>
          <a:xfrm>
            <a:off x="3895725" y="1070479"/>
            <a:ext cx="4885203" cy="2979496"/>
            <a:chOff x="0" y="717286"/>
            <a:chExt cx="4885203" cy="2979496"/>
          </a:xfrm>
        </p:grpSpPr>
        <p:sp>
          <p:nvSpPr>
            <p:cNvPr id="2124" name="Google Shape;2124;p333"/>
            <p:cNvSpPr/>
            <p:nvPr/>
          </p:nvSpPr>
          <p:spPr>
            <a:xfrm>
              <a:off x="0" y="717286"/>
              <a:ext cx="4885203" cy="132422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33"/>
            <p:cNvSpPr/>
            <p:nvPr/>
          </p:nvSpPr>
          <p:spPr>
            <a:xfrm>
              <a:off x="1529474" y="717286"/>
              <a:ext cx="3355728" cy="13242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33"/>
            <p:cNvSpPr txBox="1"/>
            <p:nvPr/>
          </p:nvSpPr>
          <p:spPr>
            <a:xfrm>
              <a:off x="1529474" y="717286"/>
              <a:ext cx="3355728" cy="1324220"/>
            </a:xfrm>
            <a:prstGeom prst="rect">
              <a:avLst/>
            </a:prstGeom>
            <a:noFill/>
            <a:ln>
              <a:noFill/>
            </a:ln>
          </p:spPr>
          <p:txBody>
            <a:bodyPr spcFirstLastPara="1" wrap="square" lIns="140125" tIns="140125" rIns="140125" bIns="140125" anchor="ctr" anchorCtr="0">
              <a:noAutofit/>
            </a:bodyPr>
            <a:lstStyle/>
            <a:p>
              <a:pPr>
                <a:buSzPts val="2500"/>
              </a:pPr>
              <a:r>
                <a:rPr lang="fr-CA" sz="2500" dirty="0">
                  <a:latin typeface="Century Gothic"/>
                </a:rPr>
                <a:t>L’intérêt public</a:t>
              </a:r>
              <a:endParaRPr sz="2500" dirty="0">
                <a:latin typeface="Century Gothic"/>
                <a:sym typeface="Century Gothic"/>
              </a:endParaRPr>
            </a:p>
          </p:txBody>
        </p:sp>
        <p:sp>
          <p:nvSpPr>
            <p:cNvPr id="2128" name="Google Shape;2128;p333"/>
            <p:cNvSpPr/>
            <p:nvPr/>
          </p:nvSpPr>
          <p:spPr>
            <a:xfrm>
              <a:off x="0" y="2372562"/>
              <a:ext cx="4885203" cy="132422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3"/>
            <p:cNvSpPr/>
            <p:nvPr/>
          </p:nvSpPr>
          <p:spPr>
            <a:xfrm>
              <a:off x="400576" y="2670511"/>
              <a:ext cx="728321" cy="72832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3"/>
            <p:cNvSpPr/>
            <p:nvPr/>
          </p:nvSpPr>
          <p:spPr>
            <a:xfrm>
              <a:off x="1529474" y="2372562"/>
              <a:ext cx="3355728" cy="13242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3"/>
            <p:cNvSpPr txBox="1"/>
            <p:nvPr/>
          </p:nvSpPr>
          <p:spPr>
            <a:xfrm>
              <a:off x="1529474" y="2372562"/>
              <a:ext cx="3355728" cy="1324220"/>
            </a:xfrm>
            <a:prstGeom prst="rect">
              <a:avLst/>
            </a:prstGeom>
            <a:noFill/>
            <a:ln>
              <a:noFill/>
            </a:ln>
          </p:spPr>
          <p:txBody>
            <a:bodyPr spcFirstLastPara="1" wrap="square" lIns="140125" tIns="140125" rIns="140125" bIns="140125" anchor="ctr" anchorCtr="0">
              <a:noAutofit/>
            </a:bodyPr>
            <a:lstStyle/>
            <a:p>
              <a:pPr lvl="0">
                <a:buSzPts val="2500"/>
              </a:pPr>
              <a:r>
                <a:rPr lang="en-GB" sz="2500" dirty="0">
                  <a:latin typeface="Century Gothic"/>
                  <a:sym typeface="Century Gothic"/>
                </a:rPr>
                <a:t>L</a:t>
              </a:r>
              <a:r>
                <a:rPr lang="fr-CA" sz="2500" dirty="0">
                  <a:latin typeface="Century Gothic"/>
                </a:rPr>
                <a:t>a viabilité</a:t>
              </a:r>
              <a:endParaRPr sz="2500" dirty="0">
                <a:latin typeface="Century Gothic"/>
              </a:endParaRPr>
            </a:p>
          </p:txBody>
        </p:sp>
        <p:sp>
          <p:nvSpPr>
            <p:cNvPr id="2125" name="Google Shape;2125;p333"/>
            <p:cNvSpPr/>
            <p:nvPr/>
          </p:nvSpPr>
          <p:spPr>
            <a:xfrm>
              <a:off x="400576" y="1015235"/>
              <a:ext cx="728321" cy="72832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5"/>
        <p:cNvGrpSpPr/>
        <p:nvPr/>
      </p:nvGrpSpPr>
      <p:grpSpPr>
        <a:xfrm>
          <a:off x="0" y="0"/>
          <a:ext cx="0" cy="0"/>
          <a:chOff x="0" y="0"/>
          <a:chExt cx="0" cy="0"/>
        </a:xfrm>
      </p:grpSpPr>
      <p:sp>
        <p:nvSpPr>
          <p:cNvPr id="2136" name="Google Shape;2136;p334"/>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37" name="Google Shape;2137;p334"/>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38" name="Google Shape;2138;p334"/>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lvl="0">
              <a:buClr>
                <a:srgbClr val="FFFFFF"/>
              </a:buClr>
              <a:buSzPts val="4400"/>
            </a:pPr>
            <a:r>
              <a:rPr lang="fr-CA" sz="4400" b="1" dirty="0">
                <a:solidFill>
                  <a:srgbClr val="FFFFFF"/>
                </a:solidFill>
              </a:rPr>
              <a:t>L’intérêt public</a:t>
            </a:r>
            <a:endParaRPr sz="4400" b="1" dirty="0">
              <a:solidFill>
                <a:srgbClr val="FFFFFF"/>
              </a:solidFill>
            </a:endParaRPr>
          </a:p>
        </p:txBody>
      </p:sp>
      <p:sp>
        <p:nvSpPr>
          <p:cNvPr id="2139" name="Google Shape;2139;p334"/>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0" name="Google Shape;2140;p334"/>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lvl="0">
              <a:lnSpc>
                <a:spcPct val="90000"/>
              </a:lnSpc>
            </a:pPr>
            <a:r>
              <a:rPr lang="fr-CA" sz="1800" dirty="0">
                <a:solidFill>
                  <a:schemeClr val="dk1"/>
                </a:solidFill>
                <a:latin typeface="Calibri"/>
                <a:cs typeface="Calibri"/>
              </a:rPr>
              <a:t>L’intérêt public est une mesure de l’étendue dans laquelle les Canadiens tireront ou pourront tirer parti des leçons tirées ou des observations concrètes que l’expérience vise à produire. </a:t>
            </a:r>
            <a:r>
              <a:rPr lang="en-GB" sz="1800" b="0" i="0" u="none" strike="noStrike" cap="none" dirty="0">
                <a:solidFill>
                  <a:schemeClr val="dk1"/>
                </a:solidFill>
                <a:latin typeface="Calibri"/>
                <a:ea typeface="Calibri"/>
                <a:cs typeface="Calibri"/>
                <a:sym typeface="Calibri"/>
              </a:rPr>
              <a:t> </a:t>
            </a:r>
            <a:endParaRPr dirty="0"/>
          </a:p>
          <a:p>
            <a:pPr lvl="0">
              <a:lnSpc>
                <a:spcPct val="90000"/>
              </a:lnSpc>
              <a:spcBef>
                <a:spcPts val="600"/>
              </a:spcBef>
            </a:pPr>
            <a:r>
              <a:rPr lang="fr-CA" sz="1800" dirty="0">
                <a:solidFill>
                  <a:schemeClr val="dk1"/>
                </a:solidFill>
                <a:latin typeface="Calibri"/>
                <a:cs typeface="Calibri"/>
              </a:rPr>
              <a:t>Les demandeurs sont invités à décrire comment l’expérience pourrait appuyer l’un des éléments suivants : </a:t>
            </a:r>
          </a:p>
          <a:p>
            <a:pPr marL="568325" lvl="1" indent="-338138">
              <a:lnSpc>
                <a:spcPct val="90000"/>
              </a:lnSpc>
              <a:spcBef>
                <a:spcPts val="600"/>
              </a:spcBef>
              <a:buFont typeface="Wingdings" panose="05000000000000000000" pitchFamily="2" charset="2"/>
              <a:buChar char="q"/>
            </a:pPr>
            <a:r>
              <a:rPr lang="fr-CA" sz="1800" dirty="0">
                <a:solidFill>
                  <a:schemeClr val="dk1"/>
                </a:solidFill>
                <a:latin typeface="Calibri"/>
                <a:cs typeface="Calibri"/>
              </a:rPr>
              <a:t>l’économie canadienne</a:t>
            </a:r>
            <a:endParaRPr lang="en-CA" sz="1800" dirty="0">
              <a:solidFill>
                <a:schemeClr val="dk1"/>
              </a:solidFill>
              <a:latin typeface="Calibri"/>
              <a:cs typeface="Calibri"/>
            </a:endParaRPr>
          </a:p>
          <a:p>
            <a:pPr marL="573088" lvl="0" indent="-341313">
              <a:buFont typeface="Wingdings" panose="05000000000000000000" pitchFamily="2" charset="2"/>
              <a:buChar char="q"/>
            </a:pPr>
            <a:r>
              <a:rPr lang="fr-CA" sz="1800" dirty="0">
                <a:solidFill>
                  <a:schemeClr val="dk1"/>
                </a:solidFill>
                <a:latin typeface="Calibri"/>
                <a:cs typeface="Calibri"/>
              </a:rPr>
              <a:t>la compétitivité réglementaire du Canada</a:t>
            </a:r>
            <a:endParaRPr lang="en-CA" sz="1800" dirty="0">
              <a:solidFill>
                <a:schemeClr val="dk1"/>
              </a:solidFill>
              <a:latin typeface="Calibri"/>
              <a:cs typeface="Calibri"/>
            </a:endParaRPr>
          </a:p>
          <a:p>
            <a:pPr marL="573088" lvl="0" indent="-341313">
              <a:buFont typeface="Wingdings" panose="05000000000000000000" pitchFamily="2" charset="2"/>
              <a:buChar char="q"/>
            </a:pPr>
            <a:r>
              <a:rPr lang="fr-CA" sz="1800" dirty="0">
                <a:solidFill>
                  <a:schemeClr val="dk1"/>
                </a:solidFill>
                <a:latin typeface="Calibri"/>
                <a:cs typeface="Calibri"/>
              </a:rPr>
              <a:t>la santé ou la sécurité des Canadiens</a:t>
            </a:r>
            <a:endParaRPr lang="en-CA" sz="1800" dirty="0">
              <a:solidFill>
                <a:schemeClr val="dk1"/>
              </a:solidFill>
              <a:latin typeface="Calibri"/>
              <a:cs typeface="Calibri"/>
            </a:endParaRPr>
          </a:p>
          <a:p>
            <a:pPr marL="573088" lvl="0" indent="-341313">
              <a:buFont typeface="Wingdings" panose="05000000000000000000" pitchFamily="2" charset="2"/>
              <a:buChar char="q"/>
            </a:pPr>
            <a:r>
              <a:rPr lang="fr-CA" sz="1800" dirty="0">
                <a:solidFill>
                  <a:schemeClr val="dk1"/>
                </a:solidFill>
                <a:latin typeface="Calibri"/>
                <a:cs typeface="Calibri"/>
              </a:rPr>
              <a:t>l’environnement</a:t>
            </a:r>
            <a:endParaRPr lang="en-CA" sz="1800" dirty="0">
              <a:solidFill>
                <a:schemeClr val="dk1"/>
              </a:solidFill>
              <a:latin typeface="Calibri"/>
              <a:cs typeface="Calibri"/>
            </a:endParaRPr>
          </a:p>
          <a:p>
            <a:pPr marL="573088" indent="-341313">
              <a:buFont typeface="Wingdings" panose="05000000000000000000" pitchFamily="2" charset="2"/>
              <a:buChar char="q"/>
            </a:pPr>
            <a:r>
              <a:rPr lang="fr-CA" sz="1800" dirty="0">
                <a:solidFill>
                  <a:schemeClr val="dk1"/>
                </a:solidFill>
                <a:latin typeface="Calibri"/>
                <a:cs typeface="Calibri"/>
              </a:rPr>
              <a:t>les priorités ou les investissements du gouvernement du Canada</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4"/>
        <p:cNvGrpSpPr/>
        <p:nvPr/>
      </p:nvGrpSpPr>
      <p:grpSpPr>
        <a:xfrm>
          <a:off x="0" y="0"/>
          <a:ext cx="0" cy="0"/>
          <a:chOff x="0" y="0"/>
          <a:chExt cx="0" cy="0"/>
        </a:xfrm>
      </p:grpSpPr>
      <p:sp>
        <p:nvSpPr>
          <p:cNvPr id="2145" name="Google Shape;2145;p335"/>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6" name="Google Shape;2146;p335"/>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7" name="Google Shape;2147;p335"/>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lvl="0">
              <a:buClr>
                <a:srgbClr val="FFFFFF"/>
              </a:buClr>
              <a:buSzPts val="4400"/>
            </a:pPr>
            <a:r>
              <a:rPr lang="fr-CA" sz="4400" b="1" dirty="0">
                <a:solidFill>
                  <a:srgbClr val="FFFFFF"/>
                </a:solidFill>
              </a:rPr>
              <a:t>L’intérêt public</a:t>
            </a:r>
            <a:endParaRPr dirty="0"/>
          </a:p>
        </p:txBody>
      </p:sp>
      <p:sp>
        <p:nvSpPr>
          <p:cNvPr id="2148" name="Google Shape;2148;p335"/>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9" name="Google Shape;2149;p335"/>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lvl="1">
              <a:lnSpc>
                <a:spcPct val="90000"/>
              </a:lnSpc>
              <a:spcBef>
                <a:spcPts val="600"/>
              </a:spcBef>
              <a:buSzPts val="1800"/>
            </a:pPr>
            <a:r>
              <a:rPr lang="fr-CA" sz="1800" dirty="0">
                <a:solidFill>
                  <a:schemeClr val="dk1"/>
                </a:solidFill>
                <a:latin typeface="Calibri"/>
                <a:cs typeface="Calibri"/>
              </a:rPr>
              <a:t>Les demandeurs doivent comprendre de l’information qui démontre clairement les avantages prévus de leur expérience et fournir des descriptions quantitatives ou qualitatives dans la mesure du possible. </a:t>
            </a:r>
            <a:endParaRPr lang="en-CA" sz="1800" dirty="0">
              <a:solidFill>
                <a:schemeClr val="dk1"/>
              </a:solidFill>
              <a:latin typeface="Calibri"/>
              <a:cs typeface="Calibri"/>
            </a:endParaRPr>
          </a:p>
          <a:p>
            <a:pPr lvl="1">
              <a:lnSpc>
                <a:spcPct val="90000"/>
              </a:lnSpc>
              <a:spcBef>
                <a:spcPts val="600"/>
              </a:spcBef>
              <a:buSzPts val="1800"/>
            </a:pPr>
            <a:endParaRPr lang="fr-CA" sz="1800" dirty="0">
              <a:solidFill>
                <a:schemeClr val="dk1"/>
              </a:solidFill>
              <a:latin typeface="Calibri"/>
              <a:cs typeface="Calibri"/>
              <a:sym typeface="Calibri"/>
            </a:endParaRPr>
          </a:p>
          <a:p>
            <a:pPr lvl="1">
              <a:lnSpc>
                <a:spcPct val="90000"/>
              </a:lnSpc>
              <a:spcBef>
                <a:spcPts val="600"/>
              </a:spcBef>
              <a:buSzPts val="1800"/>
            </a:pPr>
            <a:r>
              <a:rPr lang="fr-CA" sz="1800" dirty="0">
                <a:solidFill>
                  <a:schemeClr val="dk1"/>
                </a:solidFill>
                <a:latin typeface="Calibri"/>
                <a:cs typeface="Calibri"/>
              </a:rPr>
              <a:t>Par exemple :</a:t>
            </a:r>
            <a:endParaRPr lang="en-CA" sz="1800" dirty="0">
              <a:solidFill>
                <a:schemeClr val="dk1"/>
              </a:solidFill>
              <a:latin typeface="Calibri"/>
              <a:cs typeface="Calibri"/>
            </a:endParaRPr>
          </a:p>
          <a:p>
            <a:pPr marL="682625" lvl="1" indent="-285750">
              <a:lnSpc>
                <a:spcPct val="90000"/>
              </a:lnSpc>
              <a:spcBef>
                <a:spcPts val="600"/>
              </a:spcBef>
              <a:buSzPts val="1800"/>
              <a:buFont typeface="Noto Sans Symbols"/>
              <a:buChar char="❑"/>
            </a:pPr>
            <a:r>
              <a:rPr lang="fr-CA" sz="1800" dirty="0">
                <a:solidFill>
                  <a:schemeClr val="dk1"/>
                </a:solidFill>
                <a:latin typeface="Calibri"/>
                <a:cs typeface="Calibri"/>
              </a:rPr>
              <a:t>Taille du marché</a:t>
            </a:r>
            <a:endParaRPr lang="en-CA" sz="1800" dirty="0">
              <a:solidFill>
                <a:schemeClr val="dk1"/>
              </a:solidFill>
              <a:latin typeface="Calibri"/>
              <a:cs typeface="Calibri"/>
            </a:endParaRPr>
          </a:p>
          <a:p>
            <a:pPr marL="682625" lvl="1" indent="-285750">
              <a:lnSpc>
                <a:spcPct val="90000"/>
              </a:lnSpc>
              <a:spcBef>
                <a:spcPts val="600"/>
              </a:spcBef>
              <a:buSzPts val="1800"/>
              <a:buFont typeface="Noto Sans Symbols"/>
              <a:buChar char="❑"/>
            </a:pPr>
            <a:r>
              <a:rPr lang="fr-CA" sz="1800" dirty="0">
                <a:solidFill>
                  <a:schemeClr val="dk1"/>
                </a:solidFill>
                <a:latin typeface="Calibri"/>
                <a:cs typeface="Calibri"/>
              </a:rPr>
              <a:t>Valeur économique </a:t>
            </a:r>
            <a:endParaRPr lang="en-CA" sz="1800" dirty="0">
              <a:solidFill>
                <a:schemeClr val="dk1"/>
              </a:solidFill>
              <a:latin typeface="Calibri"/>
              <a:cs typeface="Calibri"/>
            </a:endParaRPr>
          </a:p>
          <a:p>
            <a:pPr marL="682625" lvl="1" indent="-285750">
              <a:lnSpc>
                <a:spcPct val="90000"/>
              </a:lnSpc>
              <a:spcBef>
                <a:spcPts val="600"/>
              </a:spcBef>
              <a:buSzPts val="1800"/>
              <a:buFont typeface="Noto Sans Symbols"/>
              <a:buChar char="❑"/>
            </a:pPr>
            <a:r>
              <a:rPr lang="fr-CA" sz="1800" dirty="0">
                <a:solidFill>
                  <a:schemeClr val="dk1"/>
                </a:solidFill>
                <a:latin typeface="Calibri"/>
                <a:cs typeface="Calibri"/>
              </a:rPr>
              <a:t>Nombre de personnes, d’entreprises ou d’organisations qui en profiteront</a:t>
            </a:r>
            <a:endParaRPr sz="1800" dirty="0">
              <a:solidFill>
                <a:schemeClr val="dk1"/>
              </a:solidFill>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3"/>
        <p:cNvGrpSpPr/>
        <p:nvPr/>
      </p:nvGrpSpPr>
      <p:grpSpPr>
        <a:xfrm>
          <a:off x="0" y="0"/>
          <a:ext cx="0" cy="0"/>
          <a:chOff x="0" y="0"/>
          <a:chExt cx="0" cy="0"/>
        </a:xfrm>
      </p:grpSpPr>
      <p:sp>
        <p:nvSpPr>
          <p:cNvPr id="2154" name="Google Shape;2154;p336"/>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5" name="Google Shape;2155;p336"/>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6" name="Google Shape;2156;p336"/>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lvl="0">
              <a:buClr>
                <a:srgbClr val="FFFFFF"/>
              </a:buClr>
              <a:buSzPts val="4400"/>
            </a:pPr>
            <a:r>
              <a:rPr lang="fr-CA" sz="4400" b="1" dirty="0">
                <a:solidFill>
                  <a:srgbClr val="FFFFFF"/>
                </a:solidFill>
              </a:rPr>
              <a:t>Viabilité</a:t>
            </a:r>
            <a:endParaRPr dirty="0"/>
          </a:p>
        </p:txBody>
      </p:sp>
      <p:sp>
        <p:nvSpPr>
          <p:cNvPr id="2157" name="Google Shape;2157;p336"/>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58" name="Google Shape;2158;p336"/>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lvl="0">
              <a:lnSpc>
                <a:spcPct val="90000"/>
              </a:lnSpc>
            </a:pPr>
            <a:r>
              <a:rPr lang="fr-CA" sz="1800" dirty="0">
                <a:solidFill>
                  <a:schemeClr val="dk1"/>
                </a:solidFill>
                <a:latin typeface="Calibri"/>
                <a:cs typeface="Calibri"/>
              </a:rPr>
              <a:t>La viabilité est une mesure de la probabilité que l’expérience produise les observations concrètes et les leçons recherchées.</a:t>
            </a:r>
            <a:r>
              <a:rPr lang="en-GB" sz="1800" b="0" i="0" u="none" strike="noStrike" cap="none" dirty="0">
                <a:solidFill>
                  <a:schemeClr val="dk1"/>
                </a:solidFill>
                <a:latin typeface="Calibri"/>
                <a:ea typeface="Calibri"/>
                <a:cs typeface="Calibri"/>
                <a:sym typeface="Calibri"/>
              </a:rPr>
              <a:t> </a:t>
            </a:r>
            <a:endParaRPr dirty="0"/>
          </a:p>
          <a:p>
            <a:pPr marL="0" marR="0" lvl="0" indent="114300" algn="l" rtl="0">
              <a:lnSpc>
                <a:spcPct val="90000"/>
              </a:lnSpc>
              <a:spcBef>
                <a:spcPts val="60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r>
              <a:rPr lang="fr-CA" sz="1800" dirty="0">
                <a:solidFill>
                  <a:schemeClr val="dk1"/>
                </a:solidFill>
                <a:latin typeface="Calibri"/>
                <a:cs typeface="Calibri"/>
              </a:rPr>
              <a:t>Éléments qui doivent être évalués sont les suivants :</a:t>
            </a:r>
            <a:endParaRPr lang="en-CA" sz="1800" dirty="0">
              <a:solidFill>
                <a:schemeClr val="dk1"/>
              </a:solidFill>
              <a:latin typeface="Calibri"/>
              <a:cs typeface="Calibri"/>
            </a:endParaRPr>
          </a:p>
          <a:p>
            <a:pPr marL="684213" lvl="0" indent="-400050">
              <a:buFont typeface="Wingdings" panose="05000000000000000000" pitchFamily="2" charset="2"/>
              <a:buChar char="q"/>
            </a:pPr>
            <a:r>
              <a:rPr lang="fr-CA" sz="1800" dirty="0">
                <a:solidFill>
                  <a:schemeClr val="dk1"/>
                </a:solidFill>
                <a:latin typeface="Calibri"/>
                <a:cs typeface="Calibri"/>
              </a:rPr>
              <a:t>Optimisation des ressources</a:t>
            </a:r>
            <a:endParaRPr lang="en-CA" sz="1800" dirty="0">
              <a:solidFill>
                <a:schemeClr val="dk1"/>
              </a:solidFill>
              <a:latin typeface="Calibri"/>
              <a:cs typeface="Calibri"/>
            </a:endParaRPr>
          </a:p>
          <a:p>
            <a:pPr marL="684213" lvl="0" indent="-400050">
              <a:buFont typeface="Wingdings" panose="05000000000000000000" pitchFamily="2" charset="2"/>
              <a:buChar char="q"/>
            </a:pPr>
            <a:r>
              <a:rPr lang="fr-CA" sz="1800" dirty="0">
                <a:solidFill>
                  <a:schemeClr val="dk1"/>
                </a:solidFill>
                <a:latin typeface="Calibri"/>
                <a:cs typeface="Calibri"/>
              </a:rPr>
              <a:t>Lien entre les données probantes recherchées et le problème que l’expérience vise à résoudre</a:t>
            </a:r>
            <a:endParaRPr lang="en-CA" sz="1800" dirty="0">
              <a:solidFill>
                <a:schemeClr val="dk1"/>
              </a:solidFill>
              <a:latin typeface="Calibri"/>
              <a:cs typeface="Calibri"/>
            </a:endParaRPr>
          </a:p>
          <a:p>
            <a:pPr marL="684213" lvl="0" indent="-400050">
              <a:buFont typeface="Wingdings" panose="05000000000000000000" pitchFamily="2" charset="2"/>
              <a:buChar char="q"/>
            </a:pPr>
            <a:r>
              <a:rPr lang="fr-CA" sz="1800" dirty="0">
                <a:solidFill>
                  <a:schemeClr val="dk1"/>
                </a:solidFill>
                <a:latin typeface="Calibri"/>
                <a:cs typeface="Calibri"/>
              </a:rPr>
              <a:t>Évaluation de la capacité du demandeur à fournir des données probantes ou de l’information</a:t>
            </a:r>
            <a:endParaRPr lang="en-CA" sz="1800" dirty="0">
              <a:solidFill>
                <a:schemeClr val="dk1"/>
              </a:solidFill>
              <a:latin typeface="Calibri"/>
              <a:cs typeface="Calibri"/>
            </a:endParaRPr>
          </a:p>
        </p:txBody>
      </p:sp>
      <p:sp>
        <p:nvSpPr>
          <p:cNvPr id="2159" name="Google Shape;2159;p336"/>
          <p:cNvSpPr/>
          <p:nvPr/>
        </p:nvSpPr>
        <p:spPr>
          <a:xfrm>
            <a:off x="4018788" y="480197"/>
            <a:ext cx="4521708" cy="39408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3"/>
        <p:cNvGrpSpPr/>
        <p:nvPr/>
      </p:nvGrpSpPr>
      <p:grpSpPr>
        <a:xfrm>
          <a:off x="0" y="0"/>
          <a:ext cx="0" cy="0"/>
          <a:chOff x="0" y="0"/>
          <a:chExt cx="0" cy="0"/>
        </a:xfrm>
      </p:grpSpPr>
      <p:sp>
        <p:nvSpPr>
          <p:cNvPr id="2164" name="Google Shape;2164;p337"/>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5" name="Google Shape;2165;p337"/>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6" name="Google Shape;2166;p337"/>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lvl="0">
              <a:buClr>
                <a:srgbClr val="FFFFFF"/>
              </a:buClr>
              <a:buSzPts val="4400"/>
            </a:pPr>
            <a:r>
              <a:rPr lang="fr-CA" sz="4400" b="1" dirty="0">
                <a:solidFill>
                  <a:srgbClr val="FFFFFF"/>
                </a:solidFill>
              </a:rPr>
              <a:t>Viabilité</a:t>
            </a:r>
            <a:endParaRPr dirty="0"/>
          </a:p>
        </p:txBody>
      </p:sp>
      <p:sp>
        <p:nvSpPr>
          <p:cNvPr id="2167" name="Google Shape;2167;p337"/>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68" name="Google Shape;2168;p337"/>
          <p:cNvSpPr/>
          <p:nvPr/>
        </p:nvSpPr>
        <p:spPr>
          <a:xfrm>
            <a:off x="3335481" y="195943"/>
            <a:ext cx="5179868" cy="4708241"/>
          </a:xfrm>
          <a:prstGeom prst="rect">
            <a:avLst/>
          </a:prstGeom>
          <a:noFill/>
          <a:ln>
            <a:noFill/>
          </a:ln>
        </p:spPr>
        <p:txBody>
          <a:bodyPr spcFirstLastPara="1" wrap="square" lIns="91425" tIns="45700" rIns="91425" bIns="45700" anchor="ctr" anchorCtr="0">
            <a:noAutofit/>
          </a:bodyPr>
          <a:lstStyle/>
          <a:p>
            <a:pPr>
              <a:lnSpc>
                <a:spcPct val="90000"/>
              </a:lnSpc>
            </a:pPr>
            <a:r>
              <a:rPr lang="fr-CA" sz="1600" dirty="0">
                <a:solidFill>
                  <a:schemeClr val="dk1"/>
                </a:solidFill>
                <a:latin typeface="Calibri"/>
                <a:cs typeface="Calibri"/>
              </a:rPr>
              <a:t>Les demandeurs doivent fournir les renseignements suivants : </a:t>
            </a:r>
            <a:endParaRPr lang="en-CA" sz="1600" dirty="0">
              <a:solidFill>
                <a:schemeClr val="dk1"/>
              </a:solidFill>
              <a:latin typeface="Calibri"/>
              <a:cs typeface="Calibri"/>
            </a:endParaRPr>
          </a:p>
          <a:p>
            <a:pPr marL="285750" marR="0" lvl="0" indent="-285750" algn="l" rtl="0">
              <a:lnSpc>
                <a:spcPct val="90000"/>
              </a:lnSpc>
              <a:spcBef>
                <a:spcPts val="0"/>
              </a:spcBef>
              <a:spcAft>
                <a:spcPts val="0"/>
              </a:spcAft>
              <a:buFont typeface="Wingdings" panose="05000000000000000000" pitchFamily="2" charset="2"/>
              <a:buChar char="q"/>
            </a:pPr>
            <a:endParaRPr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les raisons pour lesquelles ils proposent de mener cette expérience pour obtenir les données ou les données probantes qu’ils cherchent au lieu d’utiliser une autre méthode;</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un plan d’utilisation des observations expérimentales pour résoudre leur problème en matière réglementaire;</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le niveau d’appui obtenu (provenant au moins du niveau du directeur général) pour mener l’expérience proposée;</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une description de l’expertise interne accessible pour mener l’expérience, ou quel spécialiste sera embauché ou engagé en sous-traitance;</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renseignements sur l’évaluation des risques et l’atténuation des risques;</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un plan expérimental qui comprend une description de la méthode expérimentale et des paramètres expérimentaux;</a:t>
            </a:r>
            <a:endParaRPr lang="en-CA" dirty="0">
              <a:solidFill>
                <a:schemeClr val="dk1"/>
              </a:solidFill>
              <a:latin typeface="Calibri"/>
              <a:cs typeface="Calibri"/>
            </a:endParaRPr>
          </a:p>
          <a:p>
            <a:pPr marL="285750" lvl="0" indent="-285750">
              <a:buFont typeface="Wingdings" panose="05000000000000000000" pitchFamily="2" charset="2"/>
              <a:buChar char="q"/>
            </a:pPr>
            <a:r>
              <a:rPr lang="fr-CA" dirty="0">
                <a:solidFill>
                  <a:schemeClr val="dk1"/>
                </a:solidFill>
                <a:latin typeface="Calibri"/>
                <a:cs typeface="Calibri"/>
              </a:rPr>
              <a:t>les coûts de l’expérience prévus et le financement sollicité auprès du CIR. </a:t>
            </a:r>
            <a:endParaRPr lang="en-CA" dirty="0">
              <a:solidFill>
                <a:schemeClr val="dk1"/>
              </a:solidFill>
              <a:latin typeface="Calibri"/>
              <a:cs typeface="Calibri"/>
            </a:endParaRPr>
          </a:p>
          <a:p>
            <a:pPr marL="0" marR="0" lvl="0" indent="88900" algn="l"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2169" name="Google Shape;2169;p337"/>
          <p:cNvSpPr/>
          <p:nvPr/>
        </p:nvSpPr>
        <p:spPr>
          <a:xfrm>
            <a:off x="4018788" y="480197"/>
            <a:ext cx="4521708" cy="39408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3"/>
        <p:cNvGrpSpPr/>
        <p:nvPr/>
      </p:nvGrpSpPr>
      <p:grpSpPr>
        <a:xfrm>
          <a:off x="0" y="0"/>
          <a:ext cx="0" cy="0"/>
          <a:chOff x="0" y="0"/>
          <a:chExt cx="0" cy="0"/>
        </a:xfrm>
      </p:grpSpPr>
      <p:sp>
        <p:nvSpPr>
          <p:cNvPr id="2174" name="Google Shape;2174;p338"/>
          <p:cNvSpPr txBox="1">
            <a:spLocks noGrp="1"/>
          </p:cNvSpPr>
          <p:nvPr>
            <p:ph type="title"/>
          </p:nvPr>
        </p:nvSpPr>
        <p:spPr>
          <a:xfrm>
            <a:off x="630936" y="188484"/>
            <a:ext cx="7879842" cy="944236"/>
          </a:xfrm>
          <a:prstGeom prst="rect">
            <a:avLst/>
          </a:prstGeom>
          <a:noFill/>
          <a:ln>
            <a:noFill/>
          </a:ln>
        </p:spPr>
        <p:txBody>
          <a:bodyPr spcFirstLastPara="1" wrap="square" lIns="91425" tIns="45700" rIns="91425" bIns="45700" anchor="ctr" anchorCtr="0">
            <a:noAutofit/>
          </a:bodyPr>
          <a:lstStyle/>
          <a:p>
            <a:pPr lvl="0">
              <a:buSzPts val="3600"/>
            </a:pPr>
            <a:r>
              <a:rPr lang="fr-FR" sz="3200" b="1" dirty="0">
                <a:latin typeface="Century Gothic"/>
                <a:ea typeface="Century Gothic"/>
                <a:cs typeface="Century Gothic"/>
                <a:sym typeface="Century Gothic"/>
              </a:rPr>
              <a:t>Financement de l'expérimentation du CIR</a:t>
            </a:r>
            <a:endParaRPr sz="3200" dirty="0"/>
          </a:p>
        </p:txBody>
      </p:sp>
      <p:grpSp>
        <p:nvGrpSpPr>
          <p:cNvPr id="2175" name="Google Shape;2175;p338"/>
          <p:cNvGrpSpPr/>
          <p:nvPr/>
        </p:nvGrpSpPr>
        <p:grpSpPr>
          <a:xfrm>
            <a:off x="734924" y="1402672"/>
            <a:ext cx="7947448" cy="2529657"/>
            <a:chOff x="106274" y="746038"/>
            <a:chExt cx="7947448" cy="2240109"/>
          </a:xfrm>
        </p:grpSpPr>
        <p:sp>
          <p:nvSpPr>
            <p:cNvPr id="2176" name="Google Shape;2176;p338"/>
            <p:cNvSpPr/>
            <p:nvPr/>
          </p:nvSpPr>
          <p:spPr>
            <a:xfrm rot="5400000">
              <a:off x="-585174" y="1513053"/>
              <a:ext cx="1678587" cy="144558"/>
            </a:xfrm>
            <a:prstGeom prst="corner">
              <a:avLst>
                <a:gd name="adj1" fmla="val 1000"/>
                <a:gd name="adj2" fmla="val 1000"/>
              </a:avLst>
            </a:prstGeom>
            <a:solidFill>
              <a:schemeClr val="lt1"/>
            </a:solidFill>
            <a:ln w="12700" cap="flat" cmpd="sng">
              <a:solidFill>
                <a:srgbClr val="B7481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8"/>
            <p:cNvSpPr/>
            <p:nvPr/>
          </p:nvSpPr>
          <p:spPr>
            <a:xfrm>
              <a:off x="106274" y="2424626"/>
              <a:ext cx="1806985" cy="559529"/>
            </a:xfrm>
            <a:prstGeom prst="homePlate">
              <a:avLst>
                <a:gd name="adj" fmla="val 25000"/>
              </a:avLst>
            </a:prstGeom>
            <a:solidFill>
              <a:srgbClr val="B74816"/>
            </a:solidFill>
            <a:ln w="12700" cap="flat" cmpd="sng">
              <a:solidFill>
                <a:srgbClr val="B7481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8"/>
            <p:cNvSpPr txBox="1"/>
            <p:nvPr/>
          </p:nvSpPr>
          <p:spPr>
            <a:xfrm>
              <a:off x="106274" y="2424626"/>
              <a:ext cx="1737000" cy="559500"/>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dirty="0" err="1">
                  <a:solidFill>
                    <a:schemeClr val="lt1"/>
                  </a:solidFill>
                  <a:latin typeface="Century Gothic"/>
                  <a:ea typeface="Century Gothic"/>
                  <a:cs typeface="Century Gothic"/>
                  <a:sym typeface="Century Gothic"/>
                </a:rPr>
                <a:t>avril</a:t>
              </a:r>
              <a:r>
                <a:rPr lang="en-GB" sz="1400" i="0" u="none" strike="noStrike" cap="none" dirty="0">
                  <a:solidFill>
                    <a:schemeClr val="lt1"/>
                  </a:solidFill>
                  <a:latin typeface="Century Gothic"/>
                  <a:ea typeface="Century Gothic"/>
                  <a:cs typeface="Century Gothic"/>
                  <a:sym typeface="Century Gothic"/>
                </a:rPr>
                <a:t> 2021</a:t>
              </a:r>
              <a:endParaRPr dirty="0">
                <a:latin typeface="Century Gothic"/>
                <a:ea typeface="Century Gothic"/>
                <a:cs typeface="Century Gothic"/>
                <a:sym typeface="Century Gothic"/>
              </a:endParaRPr>
            </a:p>
          </p:txBody>
        </p:sp>
        <p:sp>
          <p:nvSpPr>
            <p:cNvPr id="2179" name="Google Shape;2179;p338"/>
            <p:cNvSpPr/>
            <p:nvPr/>
          </p:nvSpPr>
          <p:spPr>
            <a:xfrm>
              <a:off x="253133" y="824889"/>
              <a:ext cx="1467271"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8"/>
            <p:cNvSpPr txBox="1"/>
            <p:nvPr/>
          </p:nvSpPr>
          <p:spPr>
            <a:xfrm>
              <a:off x="253133" y="824889"/>
              <a:ext cx="1467271" cy="1212945"/>
            </a:xfrm>
            <a:prstGeom prst="rect">
              <a:avLst/>
            </a:prstGeom>
            <a:noFill/>
            <a:ln>
              <a:noFill/>
            </a:ln>
          </p:spPr>
          <p:txBody>
            <a:bodyPr spcFirstLastPara="1" wrap="square" lIns="0" tIns="0" rIns="0" bIns="0" anchor="t" anchorCtr="0">
              <a:noAutofit/>
            </a:bodyPr>
            <a:lstStyle/>
            <a:p>
              <a:pPr lvl="0">
                <a:lnSpc>
                  <a:spcPct val="90000"/>
                </a:lnSpc>
                <a:buSzPts val="1400"/>
              </a:pPr>
              <a:r>
                <a:rPr lang="en-CA" dirty="0">
                  <a:latin typeface="Century Gothic" panose="020B0502020202020204" pitchFamily="34" charset="0"/>
                </a:rPr>
                <a:t>L’enveloppe de financement totale  pour les expériences qui seront entamées au cours de l’exercice 2021-2022 est de </a:t>
              </a:r>
              <a:r>
                <a:rPr lang="en-CA" b="1" dirty="0">
                  <a:latin typeface="Century Gothic" panose="020B0502020202020204" pitchFamily="34" charset="0"/>
                </a:rPr>
                <a:t>250 000 $</a:t>
              </a:r>
              <a:r>
                <a:rPr lang="en-GB" sz="1400" b="1" i="0" u="none" strike="noStrike" cap="none" dirty="0">
                  <a:solidFill>
                    <a:srgbClr val="000000"/>
                  </a:solidFill>
                  <a:latin typeface="Century Gothic" panose="020B0502020202020204" pitchFamily="34" charset="0"/>
                  <a:ea typeface="Century Gothic"/>
                  <a:cs typeface="Century Gothic"/>
                  <a:sym typeface="Century Gothic"/>
                </a:rPr>
                <a:t>. </a:t>
              </a:r>
              <a:endParaRPr b="1" dirty="0">
                <a:latin typeface="Century Gothic" panose="020B0502020202020204" pitchFamily="34" charset="0"/>
              </a:endParaRPr>
            </a:p>
          </p:txBody>
        </p:sp>
        <p:sp>
          <p:nvSpPr>
            <p:cNvPr id="2181" name="Google Shape;2181;p338"/>
            <p:cNvSpPr/>
            <p:nvPr/>
          </p:nvSpPr>
          <p:spPr>
            <a:xfrm rot="5400000">
              <a:off x="1047009" y="1521615"/>
              <a:ext cx="1678587" cy="131417"/>
            </a:xfrm>
            <a:prstGeom prst="corner">
              <a:avLst>
                <a:gd name="adj1" fmla="val 1000"/>
                <a:gd name="adj2" fmla="val 1000"/>
              </a:avLst>
            </a:prstGeom>
            <a:solidFill>
              <a:schemeClr val="lt1"/>
            </a:solidFill>
            <a:ln w="12700" cap="flat" cmpd="sng">
              <a:solidFill>
                <a:srgbClr val="C7591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8"/>
            <p:cNvSpPr/>
            <p:nvPr/>
          </p:nvSpPr>
          <p:spPr>
            <a:xfrm>
              <a:off x="1820594" y="2426618"/>
              <a:ext cx="1642713" cy="559529"/>
            </a:xfrm>
            <a:prstGeom prst="chevron">
              <a:avLst>
                <a:gd name="adj" fmla="val 25000"/>
              </a:avLst>
            </a:prstGeom>
            <a:solidFill>
              <a:srgbClr val="C75915"/>
            </a:solidFill>
            <a:ln w="12700" cap="flat" cmpd="sng">
              <a:solidFill>
                <a:srgbClr val="C7591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8"/>
            <p:cNvSpPr txBox="1"/>
            <p:nvPr/>
          </p:nvSpPr>
          <p:spPr>
            <a:xfrm>
              <a:off x="1960476" y="2426618"/>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2021–2022</a:t>
              </a:r>
              <a:endParaRPr>
                <a:latin typeface="Century Gothic"/>
                <a:ea typeface="Century Gothic"/>
                <a:cs typeface="Century Gothic"/>
                <a:sym typeface="Century Gothic"/>
              </a:endParaRPr>
            </a:p>
          </p:txBody>
        </p:sp>
        <p:sp>
          <p:nvSpPr>
            <p:cNvPr id="2184" name="Google Shape;2184;p338"/>
            <p:cNvSpPr/>
            <p:nvPr/>
          </p:nvSpPr>
          <p:spPr>
            <a:xfrm>
              <a:off x="1952011" y="826880"/>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8"/>
            <p:cNvSpPr txBox="1"/>
            <p:nvPr/>
          </p:nvSpPr>
          <p:spPr>
            <a:xfrm>
              <a:off x="1952010" y="826880"/>
              <a:ext cx="1402159" cy="1212945"/>
            </a:xfrm>
            <a:prstGeom prst="rect">
              <a:avLst/>
            </a:prstGeom>
            <a:noFill/>
            <a:ln>
              <a:noFill/>
            </a:ln>
          </p:spPr>
          <p:txBody>
            <a:bodyPr spcFirstLastPara="1" wrap="square" lIns="0" tIns="0" rIns="0" bIns="0" anchor="t" anchorCtr="0">
              <a:noAutofit/>
            </a:bodyPr>
            <a:lstStyle/>
            <a:p>
              <a:pPr lvl="0">
                <a:lnSpc>
                  <a:spcPct val="90000"/>
                </a:lnSpc>
                <a:buSzPts val="1400"/>
              </a:pPr>
              <a:r>
                <a:rPr lang="en-CA" dirty="0">
                  <a:latin typeface="Century Gothic" panose="020B0502020202020204" pitchFamily="34" charset="0"/>
                </a:rPr>
                <a:t>Le financement maximal offert est de </a:t>
              </a:r>
              <a:r>
                <a:rPr lang="en-CA" b="1" dirty="0">
                  <a:latin typeface="Century Gothic" panose="020B0502020202020204" pitchFamily="34" charset="0"/>
                </a:rPr>
                <a:t>100 000 $ </a:t>
              </a:r>
              <a:r>
                <a:rPr lang="en-CA" dirty="0">
                  <a:latin typeface="Century Gothic" panose="020B0502020202020204" pitchFamily="34" charset="0"/>
                </a:rPr>
                <a:t>par expérience pour 2021-2022</a:t>
              </a:r>
              <a:endParaRPr dirty="0">
                <a:latin typeface="Century Gothic" panose="020B0502020202020204" pitchFamily="34" charset="0"/>
              </a:endParaRPr>
            </a:p>
          </p:txBody>
        </p:sp>
        <p:sp>
          <p:nvSpPr>
            <p:cNvPr id="2186" name="Google Shape;2186;p338"/>
            <p:cNvSpPr/>
            <p:nvPr/>
          </p:nvSpPr>
          <p:spPr>
            <a:xfrm rot="5400000">
              <a:off x="2618116" y="1519623"/>
              <a:ext cx="1678587" cy="131417"/>
            </a:xfrm>
            <a:prstGeom prst="corner">
              <a:avLst>
                <a:gd name="adj1" fmla="val 1000"/>
                <a:gd name="adj2" fmla="val 1000"/>
              </a:avLst>
            </a:prstGeom>
            <a:solidFill>
              <a:schemeClr val="lt1"/>
            </a:solidFill>
            <a:ln w="12700" cap="flat" cmpd="sng">
              <a:solidFill>
                <a:srgbClr val="D76D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8"/>
            <p:cNvSpPr/>
            <p:nvPr/>
          </p:nvSpPr>
          <p:spPr>
            <a:xfrm>
              <a:off x="3391702" y="2424626"/>
              <a:ext cx="1642713" cy="559529"/>
            </a:xfrm>
            <a:prstGeom prst="chevron">
              <a:avLst>
                <a:gd name="adj" fmla="val 25000"/>
              </a:avLst>
            </a:prstGeom>
            <a:solidFill>
              <a:srgbClr val="D76D13"/>
            </a:solidFill>
            <a:ln w="12700" cap="flat" cmpd="sng">
              <a:solidFill>
                <a:srgbClr val="D76D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8"/>
            <p:cNvSpPr txBox="1"/>
            <p:nvPr/>
          </p:nvSpPr>
          <p:spPr>
            <a:xfrm>
              <a:off x="3531584" y="2424626"/>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2022–2023</a:t>
              </a:r>
              <a:endParaRPr>
                <a:latin typeface="Century Gothic"/>
                <a:ea typeface="Century Gothic"/>
                <a:cs typeface="Century Gothic"/>
                <a:sym typeface="Century Gothic"/>
              </a:endParaRPr>
            </a:p>
          </p:txBody>
        </p:sp>
        <p:sp>
          <p:nvSpPr>
            <p:cNvPr id="2189" name="Google Shape;2189;p338"/>
            <p:cNvSpPr/>
            <p:nvPr/>
          </p:nvSpPr>
          <p:spPr>
            <a:xfrm>
              <a:off x="3523119"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8"/>
            <p:cNvSpPr txBox="1"/>
            <p:nvPr/>
          </p:nvSpPr>
          <p:spPr>
            <a:xfrm>
              <a:off x="3523119" y="824889"/>
              <a:ext cx="1333883" cy="1212945"/>
            </a:xfrm>
            <a:prstGeom prst="rect">
              <a:avLst/>
            </a:prstGeom>
            <a:noFill/>
            <a:ln>
              <a:noFill/>
            </a:ln>
          </p:spPr>
          <p:txBody>
            <a:bodyPr spcFirstLastPara="1" wrap="square" lIns="0" tIns="0" rIns="0" bIns="0" anchor="t" anchorCtr="0">
              <a:noAutofit/>
            </a:bodyPr>
            <a:lstStyle/>
            <a:p>
              <a:pPr lvl="0">
                <a:lnSpc>
                  <a:spcPct val="90000"/>
                </a:lnSpc>
                <a:buSzPts val="1400"/>
              </a:pPr>
              <a:r>
                <a:rPr lang="en-GB" b="1" dirty="0">
                  <a:latin typeface="Century Gothic"/>
                  <a:ea typeface="Century Gothic"/>
                  <a:cs typeface="Century Gothic"/>
                  <a:sym typeface="Century Gothic"/>
                </a:rPr>
                <a:t>1 000 000 $</a:t>
              </a:r>
              <a:endParaRPr dirty="0"/>
            </a:p>
          </p:txBody>
        </p:sp>
        <p:sp>
          <p:nvSpPr>
            <p:cNvPr id="2191" name="Google Shape;2191;p338"/>
            <p:cNvSpPr/>
            <p:nvPr/>
          </p:nvSpPr>
          <p:spPr>
            <a:xfrm rot="5400000">
              <a:off x="4076846" y="1519623"/>
              <a:ext cx="1678587" cy="131417"/>
            </a:xfrm>
            <a:prstGeom prst="corner">
              <a:avLst>
                <a:gd name="adj1" fmla="val 1000"/>
                <a:gd name="adj2" fmla="val 1000"/>
              </a:avLst>
            </a:prstGeom>
            <a:solidFill>
              <a:schemeClr val="lt1"/>
            </a:solidFill>
            <a:ln w="12700" cap="flat" cmpd="sng">
              <a:solidFill>
                <a:srgbClr val="E8841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8"/>
            <p:cNvSpPr/>
            <p:nvPr/>
          </p:nvSpPr>
          <p:spPr>
            <a:xfrm>
              <a:off x="4850431" y="2424626"/>
              <a:ext cx="1642713" cy="559529"/>
            </a:xfrm>
            <a:prstGeom prst="chevron">
              <a:avLst>
                <a:gd name="adj" fmla="val 25000"/>
              </a:avLst>
            </a:prstGeom>
            <a:solidFill>
              <a:srgbClr val="E88410"/>
            </a:solidFill>
            <a:ln w="12700" cap="flat" cmpd="sng">
              <a:solidFill>
                <a:srgbClr val="E8841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8"/>
            <p:cNvSpPr txBox="1"/>
            <p:nvPr/>
          </p:nvSpPr>
          <p:spPr>
            <a:xfrm>
              <a:off x="4990313" y="2424626"/>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2023–2024</a:t>
              </a:r>
              <a:endParaRPr>
                <a:latin typeface="Century Gothic"/>
                <a:ea typeface="Century Gothic"/>
                <a:cs typeface="Century Gothic"/>
                <a:sym typeface="Century Gothic"/>
              </a:endParaRPr>
            </a:p>
          </p:txBody>
        </p:sp>
        <p:sp>
          <p:nvSpPr>
            <p:cNvPr id="2194" name="Google Shape;2194;p338"/>
            <p:cNvSpPr/>
            <p:nvPr/>
          </p:nvSpPr>
          <p:spPr>
            <a:xfrm>
              <a:off x="4981848"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8"/>
            <p:cNvSpPr txBox="1"/>
            <p:nvPr/>
          </p:nvSpPr>
          <p:spPr>
            <a:xfrm>
              <a:off x="4981848" y="824889"/>
              <a:ext cx="1333883" cy="1212945"/>
            </a:xfrm>
            <a:prstGeom prst="rect">
              <a:avLst/>
            </a:prstGeom>
            <a:noFill/>
            <a:ln>
              <a:noFill/>
            </a:ln>
          </p:spPr>
          <p:txBody>
            <a:bodyPr spcFirstLastPara="1" wrap="square" lIns="0" tIns="0" rIns="0" bIns="0" anchor="t" anchorCtr="0">
              <a:noAutofit/>
            </a:bodyPr>
            <a:lstStyle/>
            <a:p>
              <a:pPr lvl="0">
                <a:lnSpc>
                  <a:spcPct val="90000"/>
                </a:lnSpc>
                <a:buSzPts val="1400"/>
              </a:pPr>
              <a:r>
                <a:rPr lang="en-GB" b="1" dirty="0">
                  <a:latin typeface="Century Gothic"/>
                  <a:ea typeface="Century Gothic"/>
                  <a:cs typeface="Century Gothic"/>
                  <a:sym typeface="Century Gothic"/>
                </a:rPr>
                <a:t>1 400 000 $</a:t>
              </a:r>
              <a:endParaRPr dirty="0"/>
            </a:p>
          </p:txBody>
        </p:sp>
        <p:sp>
          <p:nvSpPr>
            <p:cNvPr id="2196" name="Google Shape;2196;p338"/>
            <p:cNvSpPr/>
            <p:nvPr/>
          </p:nvSpPr>
          <p:spPr>
            <a:xfrm rot="5400000">
              <a:off x="5637424" y="1519623"/>
              <a:ext cx="1678587" cy="131417"/>
            </a:xfrm>
            <a:prstGeom prst="corner">
              <a:avLst>
                <a:gd name="adj1" fmla="val 1000"/>
                <a:gd name="adj2" fmla="val 1000"/>
              </a:avLst>
            </a:prstGeom>
            <a:solidFill>
              <a:schemeClr val="lt1"/>
            </a:solidFill>
            <a:ln w="12700" cap="flat" cmpd="sng">
              <a:solidFill>
                <a:srgbClr val="F39B1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8"/>
            <p:cNvSpPr/>
            <p:nvPr/>
          </p:nvSpPr>
          <p:spPr>
            <a:xfrm>
              <a:off x="6411009" y="2424626"/>
              <a:ext cx="1642713" cy="559529"/>
            </a:xfrm>
            <a:prstGeom prst="chevron">
              <a:avLst>
                <a:gd name="adj" fmla="val 25000"/>
              </a:avLst>
            </a:prstGeom>
            <a:solidFill>
              <a:srgbClr val="F39B14"/>
            </a:solidFill>
            <a:ln w="12700" cap="flat" cmpd="sng">
              <a:solidFill>
                <a:srgbClr val="F39B1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8"/>
            <p:cNvSpPr txBox="1"/>
            <p:nvPr/>
          </p:nvSpPr>
          <p:spPr>
            <a:xfrm>
              <a:off x="6550891" y="2424626"/>
              <a:ext cx="1362949" cy="559529"/>
            </a:xfrm>
            <a:prstGeom prst="rect">
              <a:avLst/>
            </a:prstGeom>
            <a:noFill/>
            <a:ln>
              <a:noFill/>
            </a:ln>
          </p:spPr>
          <p:txBody>
            <a:bodyPr spcFirstLastPara="1" wrap="square" lIns="88900" tIns="177800" rIns="88900" bIns="177800" anchor="ctr" anchorCtr="0">
              <a:noAutofit/>
            </a:bodyPr>
            <a:lstStyle/>
            <a:p>
              <a:pPr lvl="0" algn="ctr">
                <a:lnSpc>
                  <a:spcPct val="90000"/>
                </a:lnSpc>
                <a:buSzPts val="1400"/>
              </a:pPr>
              <a:r>
                <a:rPr lang="en-GB" dirty="0">
                  <a:solidFill>
                    <a:schemeClr val="lt1"/>
                  </a:solidFill>
                  <a:latin typeface="Century Gothic"/>
                  <a:ea typeface="Century Gothic"/>
                  <a:cs typeface="Century Gothic"/>
                  <a:sym typeface="Century Gothic"/>
                </a:rPr>
                <a:t>En </a:t>
              </a:r>
              <a:r>
                <a:rPr lang="en-GB" dirty="0" err="1">
                  <a:solidFill>
                    <a:schemeClr val="lt1"/>
                  </a:solidFill>
                  <a:latin typeface="Century Gothic"/>
                  <a:ea typeface="Century Gothic"/>
                  <a:cs typeface="Century Gothic"/>
                  <a:sym typeface="Century Gothic"/>
                </a:rPr>
                <a:t>cours</a:t>
              </a:r>
              <a:endParaRPr dirty="0">
                <a:latin typeface="Century Gothic"/>
                <a:ea typeface="Century Gothic"/>
                <a:cs typeface="Century Gothic"/>
                <a:sym typeface="Century Gothic"/>
              </a:endParaRPr>
            </a:p>
          </p:txBody>
        </p:sp>
        <p:sp>
          <p:nvSpPr>
            <p:cNvPr id="2199" name="Google Shape;2199;p338"/>
            <p:cNvSpPr/>
            <p:nvPr/>
          </p:nvSpPr>
          <p:spPr>
            <a:xfrm>
              <a:off x="6542426"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8"/>
            <p:cNvSpPr txBox="1"/>
            <p:nvPr/>
          </p:nvSpPr>
          <p:spPr>
            <a:xfrm>
              <a:off x="6542426" y="824889"/>
              <a:ext cx="1333883" cy="1212945"/>
            </a:xfrm>
            <a:prstGeom prst="rect">
              <a:avLst/>
            </a:prstGeom>
            <a:noFill/>
            <a:ln>
              <a:noFill/>
            </a:ln>
          </p:spPr>
          <p:txBody>
            <a:bodyPr spcFirstLastPara="1" wrap="square" lIns="0" tIns="0" rIns="0" bIns="0" anchor="t" anchorCtr="0">
              <a:noAutofit/>
            </a:bodyPr>
            <a:lstStyle/>
            <a:p>
              <a:pPr lvl="0">
                <a:lnSpc>
                  <a:spcPct val="90000"/>
                </a:lnSpc>
                <a:buSzPts val="1400"/>
              </a:pPr>
              <a:r>
                <a:rPr lang="en-GB" b="1" dirty="0">
                  <a:latin typeface="Century Gothic"/>
                  <a:ea typeface="Century Gothic"/>
                  <a:cs typeface="Century Gothic"/>
                  <a:sym typeface="Century Gothic"/>
                </a:rPr>
                <a:t>1 400 000 $</a:t>
              </a:r>
              <a:endParaRPr dirty="0"/>
            </a:p>
          </p:txBody>
        </p:sp>
      </p:grpSp>
      <p:sp>
        <p:nvSpPr>
          <p:cNvPr id="2201" name="Google Shape;2201;p338"/>
          <p:cNvSpPr txBox="1"/>
          <p:nvPr/>
        </p:nvSpPr>
        <p:spPr>
          <a:xfrm>
            <a:off x="887240" y="4237022"/>
            <a:ext cx="7469109" cy="717994"/>
          </a:xfrm>
          <a:prstGeom prst="rect">
            <a:avLst/>
          </a:prstGeom>
          <a:noFill/>
          <a:ln>
            <a:noFill/>
          </a:ln>
        </p:spPr>
        <p:txBody>
          <a:bodyPr spcFirstLastPara="1" wrap="square" lIns="91425" tIns="45700" rIns="91425" bIns="45700" anchor="t" anchorCtr="0">
            <a:noAutofit/>
          </a:bodyPr>
          <a:lstStyle/>
          <a:p>
            <a:pPr marL="285750" lvl="0" indent="-285750">
              <a:buSzPts val="1400"/>
              <a:buFont typeface="Arial"/>
              <a:buChar char="•"/>
            </a:pPr>
            <a:r>
              <a:rPr lang="fr-FR" dirty="0">
                <a:latin typeface="Century Gothic"/>
                <a:ea typeface="Century Gothic"/>
                <a:cs typeface="Century Gothic"/>
                <a:sym typeface="Century Gothic"/>
              </a:rPr>
              <a:t>Les candidats peuvent demander un financement pour une expérience d'une durée maximale de deux ans.</a:t>
            </a:r>
          </a:p>
          <a:p>
            <a:pPr marL="285750" lvl="0" indent="-285750">
              <a:buSzPts val="1400"/>
              <a:buFont typeface="Arial"/>
              <a:buChar char="•"/>
            </a:pPr>
            <a:r>
              <a:rPr lang="fr-FR" dirty="0">
                <a:latin typeface="Century Gothic"/>
                <a:ea typeface="Century Gothic"/>
                <a:cs typeface="Century Gothic"/>
                <a:sym typeface="Century Gothic"/>
              </a:rPr>
              <a:t>Le FDER est conçu comme un financement complémentaire.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6"/>
        <p:cNvGrpSpPr/>
        <p:nvPr/>
      </p:nvGrpSpPr>
      <p:grpSpPr>
        <a:xfrm>
          <a:off x="0" y="0"/>
          <a:ext cx="0" cy="0"/>
          <a:chOff x="0" y="0"/>
          <a:chExt cx="0" cy="0"/>
        </a:xfrm>
      </p:grpSpPr>
      <p:sp>
        <p:nvSpPr>
          <p:cNvPr id="1597" name="Google Shape;1597;p284"/>
          <p:cNvSpPr txBox="1">
            <a:spLocks noGrp="1"/>
          </p:cNvSpPr>
          <p:nvPr>
            <p:ph type="title"/>
          </p:nvPr>
        </p:nvSpPr>
        <p:spPr>
          <a:xfrm>
            <a:off x="628650" y="273845"/>
            <a:ext cx="7886700" cy="7759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entury Gothic"/>
              <a:buNone/>
            </a:pPr>
            <a:r>
              <a:rPr lang="fr-CA" sz="2400" b="1" dirty="0">
                <a:latin typeface="Century Gothic"/>
                <a:ea typeface="Century Gothic"/>
                <a:cs typeface="Century Gothic"/>
                <a:sym typeface="Century Gothic"/>
              </a:rPr>
              <a:t>Objectifs</a:t>
            </a:r>
            <a:r>
              <a:rPr lang="en-GB" sz="2400" b="1" dirty="0">
                <a:latin typeface="Century Gothic"/>
                <a:ea typeface="Century Gothic"/>
                <a:cs typeface="Century Gothic"/>
                <a:sym typeface="Century Gothic"/>
              </a:rPr>
              <a:t> du CIR</a:t>
            </a:r>
            <a:endParaRPr sz="3200" dirty="0"/>
          </a:p>
        </p:txBody>
      </p:sp>
      <p:grpSp>
        <p:nvGrpSpPr>
          <p:cNvPr id="1598" name="Google Shape;1598;p284"/>
          <p:cNvGrpSpPr/>
          <p:nvPr/>
        </p:nvGrpSpPr>
        <p:grpSpPr>
          <a:xfrm>
            <a:off x="425940" y="1076126"/>
            <a:ext cx="8484923" cy="3536705"/>
            <a:chOff x="425940" y="1076126"/>
            <a:chExt cx="8484923" cy="3536705"/>
          </a:xfrm>
        </p:grpSpPr>
        <p:grpSp>
          <p:nvGrpSpPr>
            <p:cNvPr id="1599" name="Google Shape;1599;p284"/>
            <p:cNvGrpSpPr/>
            <p:nvPr/>
          </p:nvGrpSpPr>
          <p:grpSpPr>
            <a:xfrm>
              <a:off x="425940" y="2378502"/>
              <a:ext cx="3629807" cy="2084265"/>
              <a:chOff x="567920" y="3068386"/>
              <a:chExt cx="4839743" cy="2779019"/>
            </a:xfrm>
          </p:grpSpPr>
          <p:sp>
            <p:nvSpPr>
              <p:cNvPr id="1600" name="Google Shape;1600;p284"/>
              <p:cNvSpPr txBox="1"/>
              <p:nvPr/>
            </p:nvSpPr>
            <p:spPr>
              <a:xfrm>
                <a:off x="795809" y="3068386"/>
                <a:ext cx="4383966" cy="562423"/>
              </a:xfrm>
              <a:prstGeom prst="rect">
                <a:avLst/>
              </a:prstGeom>
              <a:noFill/>
              <a:ln>
                <a:noFill/>
              </a:ln>
            </p:spPr>
            <p:txBody>
              <a:bodyPr spcFirstLastPara="1" wrap="square" lIns="68575" tIns="34275" rIns="68575" bIns="34275" anchor="t" anchorCtr="0">
                <a:noAutofit/>
              </a:bodyPr>
              <a:lstStyle/>
              <a:p>
                <a:pPr lvl="0" algn="ctr"/>
                <a:r>
                  <a:rPr lang="fr-CA" sz="2000" b="1" dirty="0">
                    <a:latin typeface="Century Gothic" panose="020B0502020202020204" pitchFamily="34" charset="0"/>
                    <a:cs typeface="Arial" panose="020B0604020202020204" pitchFamily="34" charset="0"/>
                  </a:rPr>
                  <a:t>À COURT TERME</a:t>
                </a:r>
              </a:p>
            </p:txBody>
          </p:sp>
          <p:sp>
            <p:nvSpPr>
              <p:cNvPr id="1601" name="Google Shape;1601;p284"/>
              <p:cNvSpPr txBox="1"/>
              <p:nvPr/>
            </p:nvSpPr>
            <p:spPr>
              <a:xfrm>
                <a:off x="567920" y="3827266"/>
                <a:ext cx="4839743" cy="2020139"/>
              </a:xfrm>
              <a:prstGeom prst="rect">
                <a:avLst/>
              </a:prstGeom>
              <a:noFill/>
              <a:ln>
                <a:noFill/>
              </a:ln>
            </p:spPr>
            <p:txBody>
              <a:bodyPr spcFirstLastPara="1" wrap="square" lIns="68575" tIns="34275" rIns="68575" bIns="34275" anchor="t" anchorCtr="0">
                <a:noAutofit/>
              </a:bodyPr>
              <a:lstStyle/>
              <a:p>
                <a:pPr marL="214313" indent="-214313">
                  <a:buFont typeface="Arial" panose="020B0604020202020204" pitchFamily="34" charset="0"/>
                  <a:buChar char="•"/>
                </a:pPr>
                <a:r>
                  <a:rPr lang="fr-CA" sz="1200" dirty="0">
                    <a:latin typeface="Century Gothic" panose="020B0502020202020204" pitchFamily="34" charset="0"/>
                    <a:cs typeface="Arial" panose="020B0604020202020204" pitchFamily="34" charset="0"/>
                  </a:rPr>
                  <a:t>Créer des opportunité d’expérimentations en matière de réglementation</a:t>
                </a:r>
                <a:r>
                  <a:rPr lang="en-US" sz="1200" dirty="0">
                    <a:latin typeface="Century Gothic" panose="020B0502020202020204" pitchFamily="34" charset="0"/>
                    <a:cs typeface="Arial" panose="020B0604020202020204" pitchFamily="34" charset="0"/>
                  </a:rPr>
                  <a:t>.</a:t>
                </a:r>
              </a:p>
              <a:p>
                <a:endParaRPr lang="en-US" sz="1200" dirty="0">
                  <a:latin typeface="Century Gothic" panose="020B0502020202020204" pitchFamily="34" charset="0"/>
                  <a:cs typeface="Arial" panose="020B0604020202020204" pitchFamily="34" charset="0"/>
                </a:endParaRPr>
              </a:p>
              <a:p>
                <a:pPr marL="214313" indent="-214313">
                  <a:buFont typeface="Arial" panose="020B0604020202020204" pitchFamily="34" charset="0"/>
                  <a:buChar char="•"/>
                </a:pPr>
                <a:r>
                  <a:rPr lang="fr-CA" sz="1200" dirty="0">
                    <a:latin typeface="Century Gothic" panose="020B0502020202020204" pitchFamily="34" charset="0"/>
                    <a:cs typeface="Arial" panose="020B0604020202020204" pitchFamily="34" charset="0"/>
                  </a:rPr>
                  <a:t>Améliorer la capacité des organismes de réglementation à analyser et répondre aux défis associés aux avancées technologiques.</a:t>
                </a:r>
              </a:p>
            </p:txBody>
          </p:sp>
        </p:grpSp>
        <p:grpSp>
          <p:nvGrpSpPr>
            <p:cNvPr id="1602" name="Google Shape;1602;p284"/>
            <p:cNvGrpSpPr/>
            <p:nvPr/>
          </p:nvGrpSpPr>
          <p:grpSpPr>
            <a:xfrm>
              <a:off x="4813359" y="2378502"/>
              <a:ext cx="4097504" cy="2234329"/>
              <a:chOff x="6696082" y="3068386"/>
              <a:chExt cx="4821804" cy="2979105"/>
            </a:xfrm>
          </p:grpSpPr>
          <p:sp>
            <p:nvSpPr>
              <p:cNvPr id="1603" name="Google Shape;1603;p284"/>
              <p:cNvSpPr txBox="1"/>
              <p:nvPr/>
            </p:nvSpPr>
            <p:spPr>
              <a:xfrm>
                <a:off x="6709924" y="3068386"/>
                <a:ext cx="4417135" cy="562423"/>
              </a:xfrm>
              <a:prstGeom prst="rect">
                <a:avLst/>
              </a:prstGeom>
              <a:noFill/>
              <a:ln>
                <a:noFill/>
              </a:ln>
            </p:spPr>
            <p:txBody>
              <a:bodyPr spcFirstLastPara="1" wrap="square" lIns="68575" tIns="34275" rIns="68575" bIns="34275" anchor="t" anchorCtr="0">
                <a:noAutofit/>
              </a:bodyPr>
              <a:lstStyle/>
              <a:p>
                <a:pPr algn="ctr"/>
                <a:r>
                  <a:rPr lang="fr-CA" sz="2000" b="1" dirty="0">
                    <a:latin typeface="Century Gothic" panose="020B0502020202020204" pitchFamily="34" charset="0"/>
                    <a:cs typeface="Arial" panose="020B0604020202020204" pitchFamily="34" charset="0"/>
                  </a:rPr>
                  <a:t>À PLUS LONG TERME</a:t>
                </a:r>
              </a:p>
            </p:txBody>
          </p:sp>
          <p:sp>
            <p:nvSpPr>
              <p:cNvPr id="1604" name="Google Shape;1604;p284"/>
              <p:cNvSpPr txBox="1"/>
              <p:nvPr/>
            </p:nvSpPr>
            <p:spPr>
              <a:xfrm>
                <a:off x="6696082" y="3827266"/>
                <a:ext cx="4821804" cy="2220225"/>
              </a:xfrm>
              <a:prstGeom prst="rect">
                <a:avLst/>
              </a:prstGeom>
              <a:noFill/>
              <a:ln>
                <a:noFill/>
              </a:ln>
            </p:spPr>
            <p:txBody>
              <a:bodyPr spcFirstLastPara="1" wrap="square" lIns="68575" tIns="34275" rIns="68575" bIns="34275" anchor="t" anchorCtr="0">
                <a:noAutofit/>
              </a:bodyPr>
              <a:lstStyle/>
              <a:p>
                <a:pPr marL="128588" indent="-128588">
                  <a:buFont typeface="Arial" panose="020B0604020202020204" pitchFamily="34" charset="0"/>
                  <a:buChar char="•"/>
                </a:pPr>
                <a:r>
                  <a:rPr lang="fr-FR" sz="1200" dirty="0">
                    <a:latin typeface="Century Gothic" panose="020B0502020202020204" pitchFamily="34" charset="0"/>
                    <a:cs typeface="Arial" panose="020B0604020202020204" pitchFamily="34" charset="0"/>
                  </a:rPr>
                  <a:t>Aider à intégrer les apprentissages en matière d’expérimentation dans la réglementation, faciliter un cadre réglementaire propice à l’innovation.</a:t>
                </a:r>
              </a:p>
              <a:p>
                <a:endParaRPr lang="en-US" sz="1200" dirty="0">
                  <a:latin typeface="Century Gothic" panose="020B0502020202020204" pitchFamily="34" charset="0"/>
                  <a:cs typeface="Arial" panose="020B0604020202020204" pitchFamily="34" charset="0"/>
                </a:endParaRPr>
              </a:p>
              <a:p>
                <a:pPr marL="128588" indent="-128588">
                  <a:buFont typeface="Arial" panose="020B0604020202020204" pitchFamily="34" charset="0"/>
                  <a:buChar char="•"/>
                </a:pPr>
                <a:r>
                  <a:rPr lang="fr-FR" sz="1200" dirty="0">
                    <a:latin typeface="Century Gothic" panose="020B0502020202020204" pitchFamily="34" charset="0"/>
                    <a:cs typeface="Arial" panose="020B0604020202020204" pitchFamily="34" charset="0"/>
                  </a:rPr>
                  <a:t>Maximiser les possibilités offertes par les nouvelles technologies tout en continuant à protéger la santé, la sécurité, l’environnement et l’économie</a:t>
                </a:r>
                <a:r>
                  <a:rPr lang="en-US" sz="1200" dirty="0">
                    <a:latin typeface="Arial" panose="020B0604020202020204" pitchFamily="34" charset="0"/>
                    <a:cs typeface="Arial" panose="020B0604020202020204" pitchFamily="34" charset="0"/>
                  </a:rPr>
                  <a:t>. </a:t>
                </a:r>
              </a:p>
            </p:txBody>
          </p:sp>
        </p:grpSp>
        <p:grpSp>
          <p:nvGrpSpPr>
            <p:cNvPr id="1605" name="Google Shape;1605;p284"/>
            <p:cNvGrpSpPr/>
            <p:nvPr/>
          </p:nvGrpSpPr>
          <p:grpSpPr>
            <a:xfrm>
              <a:off x="1700844" y="1076126"/>
              <a:ext cx="1080000" cy="1080000"/>
              <a:chOff x="2313544" y="1543837"/>
              <a:chExt cx="1909193" cy="1693871"/>
            </a:xfrm>
          </p:grpSpPr>
          <p:sp>
            <p:nvSpPr>
              <p:cNvPr id="1606" name="Google Shape;1606;p284"/>
              <p:cNvSpPr/>
              <p:nvPr/>
            </p:nvSpPr>
            <p:spPr>
              <a:xfrm>
                <a:off x="2313544" y="1543837"/>
                <a:ext cx="1909193" cy="1693871"/>
              </a:xfrm>
              <a:prstGeom prst="ellipse">
                <a:avLst/>
              </a:prstGeom>
              <a:solidFill>
                <a:srgbClr val="48645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607" name="Google Shape;1607;p284" descr="Cube Icon"/>
              <p:cNvSpPr/>
              <p:nvPr/>
            </p:nvSpPr>
            <p:spPr>
              <a:xfrm>
                <a:off x="2733062" y="1892611"/>
                <a:ext cx="1080480" cy="1033617"/>
              </a:xfrm>
              <a:custGeom>
                <a:avLst/>
                <a:gdLst/>
                <a:ahLst/>
                <a:cxnLst/>
                <a:rect l="l" t="t" r="r" b="b"/>
                <a:pathLst>
                  <a:path w="255" h="255" extrusionOk="0">
                    <a:moveTo>
                      <a:pt x="251" y="48"/>
                    </a:moveTo>
                    <a:cubicBezTo>
                      <a:pt x="249" y="45"/>
                      <a:pt x="246" y="42"/>
                      <a:pt x="242" y="41"/>
                    </a:cubicBezTo>
                    <a:cubicBezTo>
                      <a:pt x="134" y="1"/>
                      <a:pt x="134" y="1"/>
                      <a:pt x="134" y="1"/>
                    </a:cubicBezTo>
                    <a:cubicBezTo>
                      <a:pt x="132" y="1"/>
                      <a:pt x="129" y="0"/>
                      <a:pt x="127" y="0"/>
                    </a:cubicBezTo>
                    <a:cubicBezTo>
                      <a:pt x="125" y="0"/>
                      <a:pt x="123" y="1"/>
                      <a:pt x="120" y="1"/>
                    </a:cubicBezTo>
                    <a:cubicBezTo>
                      <a:pt x="13" y="41"/>
                      <a:pt x="13" y="41"/>
                      <a:pt x="13" y="41"/>
                    </a:cubicBezTo>
                    <a:cubicBezTo>
                      <a:pt x="9" y="42"/>
                      <a:pt x="6" y="45"/>
                      <a:pt x="3" y="48"/>
                    </a:cubicBezTo>
                    <a:cubicBezTo>
                      <a:pt x="1" y="51"/>
                      <a:pt x="0" y="55"/>
                      <a:pt x="0" y="59"/>
                    </a:cubicBezTo>
                    <a:cubicBezTo>
                      <a:pt x="0" y="177"/>
                      <a:pt x="0" y="177"/>
                      <a:pt x="0" y="177"/>
                    </a:cubicBezTo>
                    <a:cubicBezTo>
                      <a:pt x="0" y="180"/>
                      <a:pt x="1" y="184"/>
                      <a:pt x="2" y="187"/>
                    </a:cubicBezTo>
                    <a:cubicBezTo>
                      <a:pt x="4" y="190"/>
                      <a:pt x="7" y="192"/>
                      <a:pt x="10" y="194"/>
                    </a:cubicBezTo>
                    <a:cubicBezTo>
                      <a:pt x="118" y="253"/>
                      <a:pt x="118" y="253"/>
                      <a:pt x="118" y="253"/>
                    </a:cubicBezTo>
                    <a:cubicBezTo>
                      <a:pt x="121" y="255"/>
                      <a:pt x="124" y="255"/>
                      <a:pt x="127" y="255"/>
                    </a:cubicBezTo>
                    <a:cubicBezTo>
                      <a:pt x="131" y="255"/>
                      <a:pt x="134" y="255"/>
                      <a:pt x="137" y="253"/>
                    </a:cubicBezTo>
                    <a:cubicBezTo>
                      <a:pt x="245" y="194"/>
                      <a:pt x="245" y="194"/>
                      <a:pt x="245" y="194"/>
                    </a:cubicBezTo>
                    <a:cubicBezTo>
                      <a:pt x="248" y="192"/>
                      <a:pt x="250" y="190"/>
                      <a:pt x="252" y="187"/>
                    </a:cubicBezTo>
                    <a:cubicBezTo>
                      <a:pt x="254" y="184"/>
                      <a:pt x="255" y="180"/>
                      <a:pt x="255" y="177"/>
                    </a:cubicBezTo>
                    <a:cubicBezTo>
                      <a:pt x="255" y="59"/>
                      <a:pt x="255" y="59"/>
                      <a:pt x="255" y="59"/>
                    </a:cubicBezTo>
                    <a:cubicBezTo>
                      <a:pt x="255" y="55"/>
                      <a:pt x="254" y="51"/>
                      <a:pt x="251" y="48"/>
                    </a:cubicBezTo>
                    <a:close/>
                    <a:moveTo>
                      <a:pt x="20" y="59"/>
                    </a:moveTo>
                    <a:cubicBezTo>
                      <a:pt x="127" y="20"/>
                      <a:pt x="127" y="20"/>
                      <a:pt x="127" y="20"/>
                    </a:cubicBezTo>
                    <a:cubicBezTo>
                      <a:pt x="234" y="59"/>
                      <a:pt x="234" y="59"/>
                      <a:pt x="234" y="59"/>
                    </a:cubicBezTo>
                    <a:cubicBezTo>
                      <a:pt x="127" y="98"/>
                      <a:pt x="127" y="98"/>
                      <a:pt x="127" y="98"/>
                    </a:cubicBezTo>
                    <a:lnTo>
                      <a:pt x="20" y="59"/>
                    </a:lnTo>
                    <a:close/>
                    <a:moveTo>
                      <a:pt x="137" y="115"/>
                    </a:moveTo>
                    <a:cubicBezTo>
                      <a:pt x="235" y="79"/>
                      <a:pt x="235" y="79"/>
                      <a:pt x="235" y="79"/>
                    </a:cubicBezTo>
                    <a:cubicBezTo>
                      <a:pt x="235" y="177"/>
                      <a:pt x="235" y="177"/>
                      <a:pt x="235" y="177"/>
                    </a:cubicBezTo>
                    <a:cubicBezTo>
                      <a:pt x="137" y="230"/>
                      <a:pt x="137" y="230"/>
                      <a:pt x="137" y="230"/>
                    </a:cubicBezTo>
                    <a:lnTo>
                      <a:pt x="137" y="11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1608" name="Google Shape;1608;p284"/>
            <p:cNvGrpSpPr/>
            <p:nvPr/>
          </p:nvGrpSpPr>
          <p:grpSpPr>
            <a:xfrm>
              <a:off x="6324683" y="1076126"/>
              <a:ext cx="1080000" cy="1080000"/>
              <a:chOff x="7394758" y="1543837"/>
              <a:chExt cx="1909167" cy="1693871"/>
            </a:xfrm>
          </p:grpSpPr>
          <p:sp>
            <p:nvSpPr>
              <p:cNvPr id="1609" name="Google Shape;1609;p284"/>
              <p:cNvSpPr/>
              <p:nvPr/>
            </p:nvSpPr>
            <p:spPr>
              <a:xfrm>
                <a:off x="7394758" y="1543837"/>
                <a:ext cx="1909167" cy="1693871"/>
              </a:xfrm>
              <a:prstGeom prst="ellips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610" name="Google Shape;1610;p284" descr="Cubes Icon"/>
              <p:cNvSpPr/>
              <p:nvPr/>
            </p:nvSpPr>
            <p:spPr>
              <a:xfrm>
                <a:off x="7719278" y="1814072"/>
                <a:ext cx="1251034" cy="1132447"/>
              </a:xfrm>
              <a:custGeom>
                <a:avLst/>
                <a:gdLst/>
                <a:ahLst/>
                <a:cxnLst/>
                <a:rect l="l" t="t" r="r" b="b"/>
                <a:pathLst>
                  <a:path w="460" h="378" extrusionOk="0">
                    <a:moveTo>
                      <a:pt x="456" y="201"/>
                    </a:moveTo>
                    <a:cubicBezTo>
                      <a:pt x="453" y="197"/>
                      <a:pt x="449" y="193"/>
                      <a:pt x="444" y="191"/>
                    </a:cubicBezTo>
                    <a:cubicBezTo>
                      <a:pt x="352" y="152"/>
                      <a:pt x="352" y="152"/>
                      <a:pt x="352" y="152"/>
                    </a:cubicBezTo>
                    <a:cubicBezTo>
                      <a:pt x="352" y="67"/>
                      <a:pt x="352" y="67"/>
                      <a:pt x="352" y="67"/>
                    </a:cubicBezTo>
                    <a:cubicBezTo>
                      <a:pt x="352" y="62"/>
                      <a:pt x="350" y="57"/>
                      <a:pt x="347" y="53"/>
                    </a:cubicBezTo>
                    <a:cubicBezTo>
                      <a:pt x="344" y="48"/>
                      <a:pt x="340" y="45"/>
                      <a:pt x="335" y="43"/>
                    </a:cubicBezTo>
                    <a:cubicBezTo>
                      <a:pt x="241" y="2"/>
                      <a:pt x="241" y="2"/>
                      <a:pt x="241" y="2"/>
                    </a:cubicBezTo>
                    <a:cubicBezTo>
                      <a:pt x="238" y="1"/>
                      <a:pt x="234" y="0"/>
                      <a:pt x="230" y="0"/>
                    </a:cubicBezTo>
                    <a:cubicBezTo>
                      <a:pt x="226" y="0"/>
                      <a:pt x="223" y="1"/>
                      <a:pt x="220" y="2"/>
                    </a:cubicBezTo>
                    <a:cubicBezTo>
                      <a:pt x="125" y="43"/>
                      <a:pt x="125" y="43"/>
                      <a:pt x="125" y="43"/>
                    </a:cubicBezTo>
                    <a:cubicBezTo>
                      <a:pt x="120" y="45"/>
                      <a:pt x="116" y="48"/>
                      <a:pt x="113" y="53"/>
                    </a:cubicBezTo>
                    <a:cubicBezTo>
                      <a:pt x="110" y="57"/>
                      <a:pt x="109" y="62"/>
                      <a:pt x="109" y="67"/>
                    </a:cubicBezTo>
                    <a:cubicBezTo>
                      <a:pt x="109" y="152"/>
                      <a:pt x="109" y="152"/>
                      <a:pt x="109" y="152"/>
                    </a:cubicBezTo>
                    <a:cubicBezTo>
                      <a:pt x="17" y="191"/>
                      <a:pt x="17" y="191"/>
                      <a:pt x="17" y="191"/>
                    </a:cubicBezTo>
                    <a:cubicBezTo>
                      <a:pt x="12" y="193"/>
                      <a:pt x="8" y="197"/>
                      <a:pt x="5" y="201"/>
                    </a:cubicBezTo>
                    <a:cubicBezTo>
                      <a:pt x="2" y="206"/>
                      <a:pt x="0" y="211"/>
                      <a:pt x="0" y="216"/>
                    </a:cubicBezTo>
                    <a:cubicBezTo>
                      <a:pt x="0" y="304"/>
                      <a:pt x="0" y="304"/>
                      <a:pt x="0" y="304"/>
                    </a:cubicBezTo>
                    <a:cubicBezTo>
                      <a:pt x="0" y="309"/>
                      <a:pt x="2" y="314"/>
                      <a:pt x="4" y="318"/>
                    </a:cubicBezTo>
                    <a:cubicBezTo>
                      <a:pt x="7" y="322"/>
                      <a:pt x="11" y="326"/>
                      <a:pt x="15" y="328"/>
                    </a:cubicBezTo>
                    <a:cubicBezTo>
                      <a:pt x="110" y="375"/>
                      <a:pt x="110" y="375"/>
                      <a:pt x="110" y="375"/>
                    </a:cubicBezTo>
                    <a:cubicBezTo>
                      <a:pt x="114" y="377"/>
                      <a:pt x="118" y="378"/>
                      <a:pt x="122" y="378"/>
                    </a:cubicBezTo>
                    <a:cubicBezTo>
                      <a:pt x="127" y="378"/>
                      <a:pt x="131" y="377"/>
                      <a:pt x="134" y="375"/>
                    </a:cubicBezTo>
                    <a:cubicBezTo>
                      <a:pt x="229" y="328"/>
                      <a:pt x="229" y="328"/>
                      <a:pt x="229" y="328"/>
                    </a:cubicBezTo>
                    <a:cubicBezTo>
                      <a:pt x="230" y="327"/>
                      <a:pt x="230" y="327"/>
                      <a:pt x="230" y="327"/>
                    </a:cubicBezTo>
                    <a:cubicBezTo>
                      <a:pt x="232" y="328"/>
                      <a:pt x="232" y="328"/>
                      <a:pt x="232" y="328"/>
                    </a:cubicBezTo>
                    <a:cubicBezTo>
                      <a:pt x="326" y="375"/>
                      <a:pt x="326" y="375"/>
                      <a:pt x="326" y="375"/>
                    </a:cubicBezTo>
                    <a:cubicBezTo>
                      <a:pt x="330" y="377"/>
                      <a:pt x="334" y="378"/>
                      <a:pt x="338" y="378"/>
                    </a:cubicBezTo>
                    <a:cubicBezTo>
                      <a:pt x="343" y="378"/>
                      <a:pt x="347" y="377"/>
                      <a:pt x="350" y="375"/>
                    </a:cubicBezTo>
                    <a:cubicBezTo>
                      <a:pt x="445" y="328"/>
                      <a:pt x="445" y="328"/>
                      <a:pt x="445" y="328"/>
                    </a:cubicBezTo>
                    <a:cubicBezTo>
                      <a:pt x="450" y="326"/>
                      <a:pt x="453" y="322"/>
                      <a:pt x="456" y="318"/>
                    </a:cubicBezTo>
                    <a:cubicBezTo>
                      <a:pt x="459" y="314"/>
                      <a:pt x="460" y="309"/>
                      <a:pt x="460" y="304"/>
                    </a:cubicBezTo>
                    <a:cubicBezTo>
                      <a:pt x="460" y="216"/>
                      <a:pt x="460" y="216"/>
                      <a:pt x="460" y="216"/>
                    </a:cubicBezTo>
                    <a:cubicBezTo>
                      <a:pt x="460" y="211"/>
                      <a:pt x="458" y="206"/>
                      <a:pt x="456" y="201"/>
                    </a:cubicBezTo>
                    <a:close/>
                    <a:moveTo>
                      <a:pt x="137" y="67"/>
                    </a:moveTo>
                    <a:cubicBezTo>
                      <a:pt x="230" y="27"/>
                      <a:pt x="230" y="27"/>
                      <a:pt x="230" y="27"/>
                    </a:cubicBezTo>
                    <a:cubicBezTo>
                      <a:pt x="323" y="67"/>
                      <a:pt x="323" y="67"/>
                      <a:pt x="323" y="67"/>
                    </a:cubicBezTo>
                    <a:cubicBezTo>
                      <a:pt x="230" y="107"/>
                      <a:pt x="230" y="107"/>
                      <a:pt x="230" y="107"/>
                    </a:cubicBezTo>
                    <a:lnTo>
                      <a:pt x="137" y="67"/>
                    </a:lnTo>
                    <a:close/>
                    <a:moveTo>
                      <a:pt x="244" y="130"/>
                    </a:moveTo>
                    <a:cubicBezTo>
                      <a:pt x="325" y="96"/>
                      <a:pt x="325" y="96"/>
                      <a:pt x="325" y="96"/>
                    </a:cubicBezTo>
                    <a:cubicBezTo>
                      <a:pt x="325" y="152"/>
                      <a:pt x="325" y="152"/>
                      <a:pt x="325" y="152"/>
                    </a:cubicBezTo>
                    <a:cubicBezTo>
                      <a:pt x="244" y="187"/>
                      <a:pt x="244" y="187"/>
                      <a:pt x="244" y="187"/>
                    </a:cubicBezTo>
                    <a:lnTo>
                      <a:pt x="244" y="130"/>
                    </a:lnTo>
                    <a:close/>
                    <a:moveTo>
                      <a:pt x="253" y="212"/>
                    </a:moveTo>
                    <a:cubicBezTo>
                      <a:pt x="338" y="176"/>
                      <a:pt x="338" y="176"/>
                      <a:pt x="338" y="176"/>
                    </a:cubicBezTo>
                    <a:cubicBezTo>
                      <a:pt x="424" y="212"/>
                      <a:pt x="424" y="212"/>
                      <a:pt x="424" y="212"/>
                    </a:cubicBezTo>
                    <a:cubicBezTo>
                      <a:pt x="338" y="249"/>
                      <a:pt x="338" y="249"/>
                      <a:pt x="338" y="249"/>
                    </a:cubicBezTo>
                    <a:lnTo>
                      <a:pt x="253" y="212"/>
                    </a:lnTo>
                    <a:close/>
                    <a:moveTo>
                      <a:pt x="352" y="272"/>
                    </a:moveTo>
                    <a:cubicBezTo>
                      <a:pt x="433" y="238"/>
                      <a:pt x="433" y="238"/>
                      <a:pt x="433" y="238"/>
                    </a:cubicBezTo>
                    <a:cubicBezTo>
                      <a:pt x="433" y="304"/>
                      <a:pt x="433" y="304"/>
                      <a:pt x="433" y="304"/>
                    </a:cubicBezTo>
                    <a:cubicBezTo>
                      <a:pt x="352" y="344"/>
                      <a:pt x="352" y="344"/>
                      <a:pt x="352" y="344"/>
                    </a:cubicBezTo>
                    <a:lnTo>
                      <a:pt x="352" y="272"/>
                    </a:lnTo>
                    <a:close/>
                    <a:moveTo>
                      <a:pt x="37" y="212"/>
                    </a:moveTo>
                    <a:cubicBezTo>
                      <a:pt x="122" y="176"/>
                      <a:pt x="122" y="176"/>
                      <a:pt x="122" y="176"/>
                    </a:cubicBezTo>
                    <a:cubicBezTo>
                      <a:pt x="207" y="212"/>
                      <a:pt x="207" y="212"/>
                      <a:pt x="207" y="212"/>
                    </a:cubicBezTo>
                    <a:cubicBezTo>
                      <a:pt x="122" y="249"/>
                      <a:pt x="122" y="249"/>
                      <a:pt x="122" y="249"/>
                    </a:cubicBezTo>
                    <a:lnTo>
                      <a:pt x="37" y="212"/>
                    </a:lnTo>
                    <a:close/>
                    <a:moveTo>
                      <a:pt x="136" y="272"/>
                    </a:moveTo>
                    <a:cubicBezTo>
                      <a:pt x="217" y="238"/>
                      <a:pt x="217" y="238"/>
                      <a:pt x="217" y="238"/>
                    </a:cubicBezTo>
                    <a:cubicBezTo>
                      <a:pt x="217" y="304"/>
                      <a:pt x="217" y="304"/>
                      <a:pt x="217" y="304"/>
                    </a:cubicBezTo>
                    <a:cubicBezTo>
                      <a:pt x="136" y="344"/>
                      <a:pt x="136" y="344"/>
                      <a:pt x="136" y="344"/>
                    </a:cubicBezTo>
                    <a:lnTo>
                      <a:pt x="136" y="27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cxnSp>
        <p:nvCxnSpPr>
          <p:cNvPr id="1611" name="Google Shape;1611;p284"/>
          <p:cNvCxnSpPr/>
          <p:nvPr/>
        </p:nvCxnSpPr>
        <p:spPr>
          <a:xfrm>
            <a:off x="4405470" y="785716"/>
            <a:ext cx="0" cy="4158000"/>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p3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p>
            <a:pPr lvl="0"/>
            <a:r>
              <a:rPr lang="fr-CA" sz="3600" b="1" dirty="0"/>
              <a:t>Dépenses admissibles</a:t>
            </a:r>
            <a:endParaRPr lang="en-CA" sz="3600" b="1" dirty="0"/>
          </a:p>
        </p:txBody>
      </p:sp>
      <p:grpSp>
        <p:nvGrpSpPr>
          <p:cNvPr id="2207" name="Google Shape;2207;p339"/>
          <p:cNvGrpSpPr/>
          <p:nvPr/>
        </p:nvGrpSpPr>
        <p:grpSpPr>
          <a:xfrm>
            <a:off x="628650" y="1513313"/>
            <a:ext cx="7886700" cy="2766221"/>
            <a:chOff x="0" y="590007"/>
            <a:chExt cx="7886700" cy="2421624"/>
          </a:xfrm>
        </p:grpSpPr>
        <p:sp>
          <p:nvSpPr>
            <p:cNvPr id="2208" name="Google Shape;2208;p339"/>
            <p:cNvSpPr/>
            <p:nvPr/>
          </p:nvSpPr>
          <p:spPr>
            <a:xfrm>
              <a:off x="0" y="590007"/>
              <a:ext cx="7886700" cy="1076277"/>
            </a:xfrm>
            <a:prstGeom prst="roundRect">
              <a:avLst>
                <a:gd name="adj" fmla="val 10000"/>
              </a:avLst>
            </a:prstGeom>
            <a:solidFill>
              <a:srgbClr val="C9D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9"/>
            <p:cNvSpPr/>
            <p:nvPr/>
          </p:nvSpPr>
          <p:spPr>
            <a:xfrm>
              <a:off x="325573" y="832170"/>
              <a:ext cx="591952" cy="591952"/>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9"/>
            <p:cNvSpPr/>
            <p:nvPr/>
          </p:nvSpPr>
          <p:spPr>
            <a:xfrm>
              <a:off x="1528593" y="590007"/>
              <a:ext cx="2262973"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9"/>
            <p:cNvSpPr txBox="1"/>
            <p:nvPr/>
          </p:nvSpPr>
          <p:spPr>
            <a:xfrm>
              <a:off x="1528593" y="590007"/>
              <a:ext cx="2262973" cy="1076277"/>
            </a:xfrm>
            <a:prstGeom prst="rect">
              <a:avLst/>
            </a:prstGeom>
            <a:noFill/>
            <a:ln>
              <a:noFill/>
            </a:ln>
          </p:spPr>
          <p:txBody>
            <a:bodyPr spcFirstLastPara="1" wrap="square" lIns="113900" tIns="113900" rIns="113900" bIns="113900" anchor="ctr" anchorCtr="0">
              <a:noAutofit/>
            </a:bodyPr>
            <a:lstStyle/>
            <a:p>
              <a:pPr lvl="0">
                <a:buSzPts val="1700"/>
              </a:pPr>
              <a:r>
                <a:rPr lang="fr-FR" sz="1600" dirty="0">
                  <a:latin typeface="Century Gothic"/>
                  <a:ea typeface="Century Gothic"/>
                  <a:cs typeface="Century Gothic"/>
                  <a:sym typeface="Century Gothic"/>
                </a:rPr>
                <a:t>Les demandeurs peuvent demander des fonds  pour toute dépense éligible, y compris</a:t>
              </a:r>
              <a:endParaRPr sz="1600" i="0" u="none" strike="noStrike" cap="none" dirty="0">
                <a:solidFill>
                  <a:srgbClr val="000000"/>
                </a:solidFill>
                <a:latin typeface="Century Gothic"/>
                <a:ea typeface="Century Gothic"/>
                <a:cs typeface="Century Gothic"/>
                <a:sym typeface="Century Gothic"/>
              </a:endParaRPr>
            </a:p>
          </p:txBody>
        </p:sp>
        <p:sp>
          <p:nvSpPr>
            <p:cNvPr id="2212" name="Google Shape;2212;p339"/>
            <p:cNvSpPr/>
            <p:nvPr/>
          </p:nvSpPr>
          <p:spPr>
            <a:xfrm>
              <a:off x="3990788" y="590007"/>
              <a:ext cx="3264695"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9"/>
            <p:cNvSpPr txBox="1"/>
            <p:nvPr/>
          </p:nvSpPr>
          <p:spPr>
            <a:xfrm>
              <a:off x="3990788" y="590007"/>
              <a:ext cx="3570339" cy="1076277"/>
            </a:xfrm>
            <a:prstGeom prst="rect">
              <a:avLst/>
            </a:prstGeom>
            <a:noFill/>
            <a:ln>
              <a:noFill/>
            </a:ln>
          </p:spPr>
          <p:txBody>
            <a:bodyPr spcFirstLastPara="1" wrap="square" lIns="113900" tIns="113900" rIns="113900" bIns="113900" anchor="ctr" anchorCtr="0">
              <a:noAutofit/>
            </a:bodyPr>
            <a:lstStyle/>
            <a:p>
              <a:pPr lvl="0">
                <a:buSzPts val="1400"/>
              </a:pPr>
              <a:r>
                <a:rPr lang="fr-FR" dirty="0">
                  <a:latin typeface="Century Gothic"/>
                  <a:ea typeface="Century Gothic"/>
                  <a:cs typeface="Century Gothic"/>
                  <a:sym typeface="Century Gothic"/>
                </a:rPr>
                <a:t>- les contrats de services professionnels</a:t>
              </a:r>
            </a:p>
            <a:p>
              <a:pPr lvl="0">
                <a:buSzPts val="1400"/>
              </a:pPr>
              <a:r>
                <a:rPr lang="fr-FR" dirty="0">
                  <a:latin typeface="Century Gothic"/>
                  <a:ea typeface="Century Gothic"/>
                  <a:cs typeface="Century Gothic"/>
                  <a:sym typeface="Century Gothic"/>
                </a:rPr>
                <a:t>- fournitures</a:t>
              </a:r>
            </a:p>
            <a:p>
              <a:pPr lvl="0">
                <a:buSzPts val="1400"/>
              </a:pPr>
              <a:r>
                <a:rPr lang="fr-FR" dirty="0">
                  <a:latin typeface="Century Gothic"/>
                  <a:ea typeface="Century Gothic"/>
                  <a:cs typeface="Century Gothic"/>
                  <a:sym typeface="Century Gothic"/>
                </a:rPr>
                <a:t>- voyage</a:t>
              </a:r>
            </a:p>
            <a:p>
              <a:pPr lvl="0">
                <a:buSzPts val="1400"/>
              </a:pPr>
              <a:r>
                <a:rPr lang="fr-FR" dirty="0">
                  <a:latin typeface="Century Gothic"/>
                  <a:ea typeface="Century Gothic"/>
                  <a:cs typeface="Century Gothic"/>
                  <a:sym typeface="Century Gothic"/>
                </a:rPr>
                <a:t>- dotation en personnel, etc.</a:t>
              </a:r>
              <a:endParaRPr sz="1400" i="0" u="none" strike="noStrike" cap="none" dirty="0">
                <a:solidFill>
                  <a:srgbClr val="000000"/>
                </a:solidFill>
                <a:latin typeface="Century Gothic"/>
                <a:ea typeface="Century Gothic"/>
                <a:cs typeface="Century Gothic"/>
                <a:sym typeface="Century Gothic"/>
              </a:endParaRPr>
            </a:p>
          </p:txBody>
        </p:sp>
        <p:sp>
          <p:nvSpPr>
            <p:cNvPr id="2214" name="Google Shape;2214;p339"/>
            <p:cNvSpPr/>
            <p:nvPr/>
          </p:nvSpPr>
          <p:spPr>
            <a:xfrm>
              <a:off x="0" y="1935354"/>
              <a:ext cx="7886700" cy="1076277"/>
            </a:xfrm>
            <a:prstGeom prst="roundRect">
              <a:avLst>
                <a:gd name="adj" fmla="val 10000"/>
              </a:avLst>
            </a:prstGeom>
            <a:solidFill>
              <a:srgbClr val="C9D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9"/>
            <p:cNvSpPr/>
            <p:nvPr/>
          </p:nvSpPr>
          <p:spPr>
            <a:xfrm>
              <a:off x="325573" y="2177517"/>
              <a:ext cx="591952" cy="591952"/>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9"/>
            <p:cNvSpPr/>
            <p:nvPr/>
          </p:nvSpPr>
          <p:spPr>
            <a:xfrm>
              <a:off x="1243100" y="1935354"/>
              <a:ext cx="6641167"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9"/>
            <p:cNvSpPr txBox="1"/>
            <p:nvPr/>
          </p:nvSpPr>
          <p:spPr>
            <a:xfrm>
              <a:off x="1243100" y="1935354"/>
              <a:ext cx="6641167" cy="1076277"/>
            </a:xfrm>
            <a:prstGeom prst="rect">
              <a:avLst/>
            </a:prstGeom>
            <a:noFill/>
            <a:ln>
              <a:noFill/>
            </a:ln>
          </p:spPr>
          <p:txBody>
            <a:bodyPr spcFirstLastPara="1" wrap="square" lIns="113900" tIns="113900" rIns="113900" bIns="113900" anchor="ctr" anchorCtr="0">
              <a:noAutofit/>
            </a:bodyPr>
            <a:lstStyle/>
            <a:p>
              <a:pPr lvl="0">
                <a:buSzPts val="1700"/>
              </a:pPr>
              <a:r>
                <a:rPr lang="fr-FR" sz="1700" dirty="0">
                  <a:latin typeface="Century Gothic"/>
                  <a:ea typeface="Century Gothic"/>
                  <a:cs typeface="Century Gothic"/>
                  <a:sym typeface="Century Gothic"/>
                </a:rPr>
                <a:t>Les fonds seront fournis sous forme de biens et services.  Les coûts associés au transfert des fonds vers les salaires seront à la charge de l'organisme bénéficiaire. </a:t>
              </a:r>
              <a:endParaRPr sz="1700" i="0" u="none" strike="noStrike" cap="none" dirty="0">
                <a:solidFill>
                  <a:srgbClr val="000000"/>
                </a:solidFill>
                <a:latin typeface="Century Gothic"/>
                <a:ea typeface="Century Gothic"/>
                <a:cs typeface="Century Gothic"/>
                <a:sym typeface="Century Gothic"/>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1"/>
        <p:cNvGrpSpPr/>
        <p:nvPr/>
      </p:nvGrpSpPr>
      <p:grpSpPr>
        <a:xfrm>
          <a:off x="0" y="0"/>
          <a:ext cx="0" cy="0"/>
          <a:chOff x="0" y="0"/>
          <a:chExt cx="0" cy="0"/>
        </a:xfrm>
      </p:grpSpPr>
      <p:sp>
        <p:nvSpPr>
          <p:cNvPr id="2222" name="Google Shape;2222;p34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223" name="Google Shape;2223;p340"/>
          <p:cNvSpPr txBox="1">
            <a:spLocks noGrp="1"/>
          </p:cNvSpPr>
          <p:nvPr>
            <p:ph type="title"/>
          </p:nvPr>
        </p:nvSpPr>
        <p:spPr>
          <a:xfrm>
            <a:off x="3973321" y="585082"/>
            <a:ext cx="4688333" cy="999116"/>
          </a:xfrm>
          <a:prstGeom prst="rect">
            <a:avLst/>
          </a:prstGeom>
          <a:noFill/>
          <a:ln>
            <a:noFill/>
          </a:ln>
        </p:spPr>
        <p:txBody>
          <a:bodyPr spcFirstLastPara="1" wrap="square" lIns="91425" tIns="45700" rIns="91425" bIns="45700" anchor="b" anchorCtr="0">
            <a:noAutofit/>
          </a:bodyPr>
          <a:lstStyle/>
          <a:p>
            <a:pPr lvl="0">
              <a:buSzPts val="4100"/>
            </a:pPr>
            <a:r>
              <a:rPr lang="fr-CA" sz="2400" b="1" dirty="0">
                <a:solidFill>
                  <a:srgbClr val="000000"/>
                </a:solidFill>
                <a:latin typeface="Century Gothic"/>
                <a:sym typeface="Arial"/>
              </a:rPr>
              <a:t>Calendriers d’expérimentation de 2021 du CIR </a:t>
            </a:r>
            <a:r>
              <a:rPr lang="en-GB" sz="2800" b="1" dirty="0"/>
              <a:t>- Dates clés </a:t>
            </a:r>
            <a:endParaRPr sz="4100" b="1" dirty="0"/>
          </a:p>
        </p:txBody>
      </p:sp>
      <p:pic>
        <p:nvPicPr>
          <p:cNvPr id="2224" name="Google Shape;2224;p340"/>
          <p:cNvPicPr preferRelativeResize="0"/>
          <p:nvPr/>
        </p:nvPicPr>
        <p:blipFill rotWithShape="1">
          <a:blip r:embed="rId3">
            <a:alphaModFix/>
          </a:blip>
          <a:srcRect l="54669"/>
          <a:stretch/>
        </p:blipFill>
        <p:spPr>
          <a:xfrm>
            <a:off x="20" y="10"/>
            <a:ext cx="3492988" cy="51434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225" name="Google Shape;2225;p340"/>
          <p:cNvSpPr/>
          <p:nvPr/>
        </p:nvSpPr>
        <p:spPr>
          <a:xfrm>
            <a:off x="3973321" y="1781210"/>
            <a:ext cx="3182692" cy="13716"/>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6">
              <a:lumMod val="75000"/>
            </a:schemeClr>
          </a:solidFill>
          <a:ln w="44450" cap="rnd"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226" name="Google Shape;2226;p340"/>
          <p:cNvSpPr/>
          <p:nvPr/>
        </p:nvSpPr>
        <p:spPr>
          <a:xfrm>
            <a:off x="3973321" y="1858518"/>
            <a:ext cx="4975370" cy="3038094"/>
          </a:xfrm>
          <a:prstGeom prst="rect">
            <a:avLst/>
          </a:prstGeom>
          <a:noFill/>
          <a:ln>
            <a:noFill/>
          </a:ln>
        </p:spPr>
        <p:txBody>
          <a:bodyPr spcFirstLastPara="1" wrap="square" lIns="91425" tIns="45700" rIns="91425" bIns="45700" anchor="t" anchorCtr="0">
            <a:noAutofit/>
          </a:bodyPr>
          <a:lstStyle/>
          <a:p>
            <a:pPr marL="0" marR="0" lvl="0" indent="52832" algn="l" rtl="0">
              <a:lnSpc>
                <a:spcPct val="80000"/>
              </a:lnSpc>
              <a:spcBef>
                <a:spcPts val="0"/>
              </a:spcBef>
              <a:spcAft>
                <a:spcPts val="0"/>
              </a:spcAft>
              <a:buClr>
                <a:srgbClr val="000000"/>
              </a:buClr>
              <a:buSzPts val="832"/>
              <a:buFont typeface="Arial"/>
              <a:buNone/>
            </a:pPr>
            <a:endParaRPr sz="832" b="1" i="0" u="none" strike="noStrike" cap="none" dirty="0">
              <a:solidFill>
                <a:srgbClr val="000000"/>
              </a:solidFill>
              <a:latin typeface="Calibri"/>
              <a:ea typeface="Calibri"/>
              <a:cs typeface="Calibri"/>
              <a:sym typeface="Calibri"/>
            </a:endParaRPr>
          </a:p>
          <a:p>
            <a:pPr lvl="0">
              <a:lnSpc>
                <a:spcPct val="80000"/>
              </a:lnSpc>
              <a:spcBef>
                <a:spcPts val="600"/>
              </a:spcBef>
              <a:buSzPts val="1295"/>
            </a:pPr>
            <a:r>
              <a:rPr lang="fr-FR" sz="1295" b="1" dirty="0">
                <a:latin typeface="Century Gothic"/>
                <a:ea typeface="Century Gothic"/>
                <a:cs typeface="Century Gothic"/>
                <a:sym typeface="Century Gothic"/>
              </a:rPr>
              <a:t>18 novembre 2020 - </a:t>
            </a:r>
            <a:r>
              <a:rPr lang="fr-FR" sz="1295" dirty="0">
                <a:latin typeface="Century Gothic"/>
                <a:ea typeface="Century Gothic"/>
                <a:cs typeface="Century Gothic"/>
                <a:sym typeface="Century Gothic"/>
              </a:rPr>
              <a:t>Deuxième appel pour le FDER </a:t>
            </a:r>
          </a:p>
          <a:p>
            <a:pPr lvl="0">
              <a:lnSpc>
                <a:spcPct val="80000"/>
              </a:lnSpc>
              <a:spcBef>
                <a:spcPts val="600"/>
              </a:spcBef>
              <a:buSzPts val="1295"/>
            </a:pPr>
            <a:endParaRPr lang="fr-FR" sz="1295" b="1" dirty="0">
              <a:latin typeface="Century Gothic"/>
              <a:ea typeface="Century Gothic"/>
              <a:cs typeface="Century Gothic"/>
              <a:sym typeface="Century Gothic"/>
            </a:endParaRPr>
          </a:p>
          <a:p>
            <a:pPr lvl="0">
              <a:lnSpc>
                <a:spcPct val="80000"/>
              </a:lnSpc>
              <a:spcBef>
                <a:spcPts val="600"/>
              </a:spcBef>
              <a:buSzPts val="1295"/>
            </a:pPr>
            <a:r>
              <a:rPr lang="fr-FR" sz="1295" b="1" dirty="0">
                <a:latin typeface="Century Gothic"/>
                <a:ea typeface="Century Gothic"/>
                <a:cs typeface="Century Gothic"/>
                <a:sym typeface="Century Gothic"/>
              </a:rPr>
              <a:t>15 janv. 2020 </a:t>
            </a:r>
            <a:r>
              <a:rPr lang="fr-FR" sz="1295" dirty="0">
                <a:latin typeface="Century Gothic"/>
                <a:ea typeface="Century Gothic"/>
                <a:cs typeface="Century Gothic"/>
                <a:sym typeface="Century Gothic"/>
              </a:rPr>
              <a:t>- Date limite pour les </a:t>
            </a:r>
            <a:r>
              <a:rPr lang="fr-CA" sz="1295" dirty="0">
                <a:latin typeface="Century Gothic"/>
              </a:rPr>
              <a:t>Déclaration d’intérêt (DI)</a:t>
            </a:r>
            <a:endParaRPr lang="fr-FR" sz="1295" dirty="0">
              <a:latin typeface="Century Gothic"/>
              <a:ea typeface="Century Gothic"/>
              <a:cs typeface="Century Gothic"/>
              <a:sym typeface="Century Gothic"/>
            </a:endParaRPr>
          </a:p>
          <a:p>
            <a:pPr lvl="0">
              <a:lnSpc>
                <a:spcPct val="80000"/>
              </a:lnSpc>
              <a:spcBef>
                <a:spcPts val="600"/>
              </a:spcBef>
              <a:buSzPts val="1295"/>
            </a:pPr>
            <a:endParaRPr lang="fr-FR" sz="1295" b="1" dirty="0">
              <a:latin typeface="Century Gothic"/>
              <a:ea typeface="Century Gothic"/>
              <a:cs typeface="Century Gothic"/>
              <a:sym typeface="Century Gothic"/>
            </a:endParaRPr>
          </a:p>
          <a:p>
            <a:pPr>
              <a:lnSpc>
                <a:spcPct val="80000"/>
              </a:lnSpc>
              <a:spcBef>
                <a:spcPts val="600"/>
              </a:spcBef>
              <a:buSzPts val="1295"/>
            </a:pPr>
            <a:r>
              <a:rPr lang="fr-FR" sz="1295" b="1" dirty="0">
                <a:latin typeface="Century Gothic"/>
                <a:ea typeface="Century Gothic"/>
                <a:cs typeface="Century Gothic"/>
                <a:sym typeface="Century Gothic"/>
              </a:rPr>
              <a:t>10 février 2021 </a:t>
            </a:r>
            <a:r>
              <a:rPr lang="fr-FR" sz="1295" dirty="0">
                <a:latin typeface="Century Gothic"/>
                <a:ea typeface="Century Gothic"/>
                <a:cs typeface="Century Gothic"/>
                <a:sym typeface="Century Gothic"/>
              </a:rPr>
              <a:t>-</a:t>
            </a:r>
            <a:r>
              <a:rPr lang="fr-FR" sz="1295" b="1" dirty="0">
                <a:latin typeface="Century Gothic"/>
                <a:ea typeface="Century Gothic"/>
                <a:cs typeface="Century Gothic"/>
                <a:sym typeface="Century Gothic"/>
              </a:rPr>
              <a:t> </a:t>
            </a:r>
            <a:r>
              <a:rPr lang="fr-FR" sz="1295" dirty="0">
                <a:latin typeface="Century Gothic"/>
                <a:ea typeface="Century Gothic"/>
                <a:cs typeface="Century Gothic"/>
                <a:sym typeface="Century Gothic"/>
              </a:rPr>
              <a:t>Éval</a:t>
            </a:r>
            <a:r>
              <a:rPr lang="fr-FR" sz="1295" dirty="0">
                <a:latin typeface="Century Gothic"/>
                <a:sym typeface="Century Gothic"/>
              </a:rPr>
              <a:t>uatio</a:t>
            </a:r>
            <a:r>
              <a:rPr lang="fr-FR" sz="1295" dirty="0">
                <a:latin typeface="Century Gothic"/>
                <a:ea typeface="Century Gothic"/>
                <a:cs typeface="Century Gothic"/>
                <a:sym typeface="Century Gothic"/>
              </a:rPr>
              <a:t>n des </a:t>
            </a:r>
            <a:r>
              <a:rPr lang="fr-CA" sz="1295" dirty="0">
                <a:latin typeface="Century Gothic"/>
              </a:rPr>
              <a:t>DI</a:t>
            </a:r>
            <a:endParaRPr lang="en-CA" sz="1295" dirty="0">
              <a:latin typeface="Century Gothic"/>
            </a:endParaRPr>
          </a:p>
          <a:p>
            <a:pPr lvl="0">
              <a:lnSpc>
                <a:spcPct val="80000"/>
              </a:lnSpc>
              <a:spcBef>
                <a:spcPts val="600"/>
              </a:spcBef>
              <a:buSzPts val="1295"/>
            </a:pPr>
            <a:endParaRPr lang="fr-FR" sz="1295" dirty="0">
              <a:latin typeface="Century Gothic"/>
              <a:ea typeface="Century Gothic"/>
              <a:cs typeface="Century Gothic"/>
              <a:sym typeface="Century Gothic"/>
            </a:endParaRPr>
          </a:p>
          <a:p>
            <a:pPr lvl="0">
              <a:lnSpc>
                <a:spcPct val="80000"/>
              </a:lnSpc>
              <a:spcBef>
                <a:spcPts val="600"/>
              </a:spcBef>
              <a:buSzPts val="1295"/>
            </a:pPr>
            <a:r>
              <a:rPr lang="fr-FR" sz="1295" b="1" dirty="0">
                <a:latin typeface="Century Gothic"/>
                <a:ea typeface="Century Gothic"/>
                <a:cs typeface="Century Gothic"/>
                <a:sym typeface="Century Gothic"/>
              </a:rPr>
              <a:t>17 mars 2021 </a:t>
            </a:r>
            <a:r>
              <a:rPr lang="fr-FR" sz="1295" dirty="0">
                <a:latin typeface="Century Gothic"/>
                <a:ea typeface="Century Gothic"/>
                <a:cs typeface="Century Gothic"/>
                <a:sym typeface="Century Gothic"/>
              </a:rPr>
              <a:t>-</a:t>
            </a:r>
            <a:r>
              <a:rPr lang="fr-FR" sz="1295" b="1" dirty="0">
                <a:latin typeface="Century Gothic"/>
                <a:ea typeface="Century Gothic"/>
                <a:cs typeface="Century Gothic"/>
                <a:sym typeface="Century Gothic"/>
              </a:rPr>
              <a:t> </a:t>
            </a:r>
            <a:r>
              <a:rPr lang="fr-FR" sz="1295" dirty="0">
                <a:latin typeface="Century Gothic"/>
                <a:ea typeface="Century Gothic"/>
                <a:cs typeface="Century Gothic"/>
                <a:sym typeface="Century Gothic"/>
              </a:rPr>
              <a:t>Date limite pour les propositions</a:t>
            </a:r>
          </a:p>
          <a:p>
            <a:pPr lvl="0">
              <a:lnSpc>
                <a:spcPct val="80000"/>
              </a:lnSpc>
              <a:spcBef>
                <a:spcPts val="600"/>
              </a:spcBef>
              <a:buSzPts val="1295"/>
            </a:pPr>
            <a:endParaRPr lang="fr-FR" sz="1295" b="1" dirty="0">
              <a:latin typeface="Century Gothic"/>
              <a:ea typeface="Century Gothic"/>
              <a:cs typeface="Century Gothic"/>
              <a:sym typeface="Century Gothic"/>
            </a:endParaRPr>
          </a:p>
          <a:p>
            <a:pPr lvl="0">
              <a:lnSpc>
                <a:spcPct val="80000"/>
              </a:lnSpc>
              <a:spcBef>
                <a:spcPts val="600"/>
              </a:spcBef>
              <a:buSzPts val="1295"/>
            </a:pPr>
            <a:r>
              <a:rPr lang="fr-FR" sz="1295" b="1" dirty="0">
                <a:latin typeface="Century Gothic"/>
                <a:ea typeface="Century Gothic"/>
                <a:cs typeface="Century Gothic"/>
                <a:sym typeface="Century Gothic"/>
              </a:rPr>
              <a:t>30 mars 2021 </a:t>
            </a:r>
            <a:r>
              <a:rPr lang="fr-FR" sz="1295" dirty="0">
                <a:latin typeface="Century Gothic"/>
                <a:ea typeface="Century Gothic"/>
                <a:cs typeface="Century Gothic"/>
                <a:sym typeface="Century Gothic"/>
              </a:rPr>
              <a:t>- Évaluation des propositions</a:t>
            </a:r>
          </a:p>
          <a:p>
            <a:pPr lvl="0">
              <a:lnSpc>
                <a:spcPct val="80000"/>
              </a:lnSpc>
              <a:spcBef>
                <a:spcPts val="600"/>
              </a:spcBef>
              <a:buSzPts val="1295"/>
            </a:pPr>
            <a:endParaRPr lang="fr-FR" sz="1295" b="1" dirty="0">
              <a:latin typeface="Century Gothic"/>
              <a:ea typeface="Century Gothic"/>
              <a:cs typeface="Century Gothic"/>
              <a:sym typeface="Century Gothic"/>
            </a:endParaRPr>
          </a:p>
          <a:p>
            <a:pPr lvl="0">
              <a:lnSpc>
                <a:spcPct val="80000"/>
              </a:lnSpc>
              <a:spcBef>
                <a:spcPts val="600"/>
              </a:spcBef>
              <a:buSzPts val="1295"/>
            </a:pPr>
            <a:r>
              <a:rPr lang="fr-FR" sz="1295" b="1" dirty="0">
                <a:latin typeface="Century Gothic"/>
                <a:ea typeface="Century Gothic"/>
                <a:cs typeface="Century Gothic"/>
                <a:sym typeface="Century Gothic"/>
              </a:rPr>
              <a:t>Avril-juin 2021 </a:t>
            </a:r>
            <a:r>
              <a:rPr lang="fr-FR" sz="1295" dirty="0">
                <a:latin typeface="Century Gothic"/>
                <a:ea typeface="Century Gothic"/>
                <a:cs typeface="Century Gothic"/>
                <a:sym typeface="Century Gothic"/>
              </a:rPr>
              <a:t>- Élaboration du protocole d'accord, début des projets</a:t>
            </a:r>
            <a:endParaRPr sz="832" i="0" u="none" strike="noStrike" cap="none" dirty="0">
              <a:solidFill>
                <a:srgbClr val="000000"/>
              </a:solidFill>
              <a:latin typeface="Calibri"/>
              <a:ea typeface="Calibri"/>
              <a:cs typeface="Calibri"/>
              <a:sym typeface="Calibri"/>
            </a:endParaRPr>
          </a:p>
          <a:p>
            <a:pPr marL="0" marR="0" lvl="0" indent="52832" algn="l" rtl="0">
              <a:lnSpc>
                <a:spcPct val="80000"/>
              </a:lnSpc>
              <a:spcBef>
                <a:spcPts val="600"/>
              </a:spcBef>
              <a:spcAft>
                <a:spcPts val="0"/>
              </a:spcAft>
              <a:buClr>
                <a:srgbClr val="000000"/>
              </a:buClr>
              <a:buSzPts val="832"/>
              <a:buFont typeface="Arial"/>
              <a:buNone/>
            </a:pPr>
            <a:endParaRPr sz="832"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pic>
        <p:nvPicPr>
          <p:cNvPr id="2231" name="Google Shape;2231;p341"/>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pic>
        <p:nvPicPr>
          <p:cNvPr id="2232" name="Google Shape;2232;p341"/>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2233" name="Google Shape;2233;p341"/>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Questions</a:t>
            </a:r>
            <a:endParaRPr sz="42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7"/>
        <p:cNvGrpSpPr/>
        <p:nvPr/>
      </p:nvGrpSpPr>
      <p:grpSpPr>
        <a:xfrm>
          <a:off x="0" y="0"/>
          <a:ext cx="0" cy="0"/>
          <a:chOff x="0" y="0"/>
          <a:chExt cx="0" cy="0"/>
        </a:xfrm>
      </p:grpSpPr>
      <p:sp>
        <p:nvSpPr>
          <p:cNvPr id="2238" name="Google Shape;2238;p34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39" name="Google Shape;2239;p342"/>
          <p:cNvSpPr/>
          <p:nvPr/>
        </p:nvSpPr>
        <p:spPr>
          <a:xfrm rot="3186173" flipH="1">
            <a:off x="2948210" y="488711"/>
            <a:ext cx="3062575" cy="3062575"/>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40" name="Google Shape;2240;p342"/>
          <p:cNvSpPr txBox="1">
            <a:spLocks noGrp="1"/>
          </p:cNvSpPr>
          <p:nvPr>
            <p:ph type="title"/>
          </p:nvPr>
        </p:nvSpPr>
        <p:spPr>
          <a:xfrm>
            <a:off x="628650" y="273843"/>
            <a:ext cx="7886699" cy="994173"/>
          </a:xfrm>
          <a:prstGeom prst="rect">
            <a:avLst/>
          </a:prstGeom>
          <a:noFill/>
          <a:ln>
            <a:noFill/>
          </a:ln>
        </p:spPr>
        <p:txBody>
          <a:bodyPr spcFirstLastPara="1" wrap="square" lIns="91425" tIns="45700" rIns="91425" bIns="45700" anchor="ctr" anchorCtr="0">
            <a:noAutofit/>
          </a:bodyPr>
          <a:lstStyle/>
          <a:p>
            <a:pPr lvl="0">
              <a:buSzPts val="3600"/>
            </a:pPr>
            <a:r>
              <a:rPr lang="en-GB" sz="3600" b="1" dirty="0">
                <a:latin typeface="Century Gothic"/>
                <a:ea typeface="Century Gothic"/>
                <a:cs typeface="Century Gothic"/>
                <a:sym typeface="Century Gothic"/>
              </a:rPr>
              <a:t>Contactez-nous</a:t>
            </a:r>
            <a:endParaRPr dirty="0"/>
          </a:p>
        </p:txBody>
      </p:sp>
      <p:sp>
        <p:nvSpPr>
          <p:cNvPr id="2241" name="Google Shape;2241;p342"/>
          <p:cNvSpPr/>
          <p:nvPr/>
        </p:nvSpPr>
        <p:spPr>
          <a:xfrm>
            <a:off x="642120" y="1606153"/>
            <a:ext cx="4125190" cy="3263504"/>
          </a:xfrm>
          <a:prstGeom prst="rect">
            <a:avLst/>
          </a:prstGeom>
          <a:noFill/>
          <a:ln>
            <a:noFill/>
          </a:ln>
        </p:spPr>
        <p:txBody>
          <a:bodyPr spcFirstLastPara="1" wrap="square" lIns="91425" tIns="45700" rIns="91425" bIns="45700" anchor="t" anchorCtr="0">
            <a:noAutofit/>
          </a:bodyPr>
          <a:lstStyle/>
          <a:p>
            <a:pPr lvl="0">
              <a:lnSpc>
                <a:spcPct val="90000"/>
              </a:lnSpc>
            </a:pPr>
            <a:r>
              <a:rPr lang="fr-FR" sz="1600" dirty="0">
                <a:solidFill>
                  <a:schemeClr val="dk1"/>
                </a:solidFill>
                <a:latin typeface="Century Gothic"/>
                <a:ea typeface="Century Gothic"/>
                <a:cs typeface="Century Gothic"/>
                <a:sym typeface="Century Gothic"/>
              </a:rPr>
              <a:t>Pour plus d'informations sur le Centre et les modalités de candidature, n'hésitez pas à nous contacter !</a:t>
            </a:r>
          </a:p>
          <a:p>
            <a:pPr lvl="0">
              <a:lnSpc>
                <a:spcPct val="90000"/>
              </a:lnSpc>
            </a:pPr>
            <a:endParaRPr sz="1600" b="0" i="0" u="none" strike="noStrike" cap="none" dirty="0">
              <a:solidFill>
                <a:schemeClr val="dk1"/>
              </a:solidFill>
              <a:latin typeface="Century Gothic"/>
              <a:ea typeface="Century Gothic"/>
              <a:cs typeface="Century Gothic"/>
              <a:sym typeface="Century Gothic"/>
            </a:endParaRPr>
          </a:p>
          <a:p>
            <a:pPr lvl="0">
              <a:lnSpc>
                <a:spcPct val="90000"/>
              </a:lnSpc>
              <a:spcBef>
                <a:spcPts val="600"/>
              </a:spcBef>
            </a:pPr>
            <a:r>
              <a:rPr lang="en-GB" sz="1600" dirty="0">
                <a:solidFill>
                  <a:schemeClr val="dk1"/>
                </a:solidFill>
                <a:latin typeface="Century Gothic"/>
                <a:ea typeface="Century Gothic"/>
                <a:cs typeface="Century Gothic"/>
                <a:sym typeface="Century Gothic"/>
              </a:rPr>
              <a:t>Consultez notre page GCpedia : </a:t>
            </a:r>
          </a:p>
          <a:p>
            <a:pPr lvl="0">
              <a:lnSpc>
                <a:spcPct val="90000"/>
              </a:lnSpc>
              <a:spcBef>
                <a:spcPts val="600"/>
              </a:spcBef>
            </a:pPr>
            <a:r>
              <a:rPr lang="en-CA" u="sng" dirty="0">
                <a:solidFill>
                  <a:schemeClr val="dk1"/>
                </a:solidFill>
                <a:latin typeface="Century Gothic"/>
                <a:sym typeface="Century Gothic"/>
                <a:hlinkClick r:id="rId3"/>
              </a:rPr>
              <a:t>www.gcpedia.gc.ca/wiki/Centre_d%27innovation_en_matière_de_réglementation</a:t>
            </a:r>
            <a:endParaRPr lang="en-CA" u="sng" dirty="0">
              <a:solidFill>
                <a:schemeClr val="dk1"/>
              </a:solidFill>
              <a:latin typeface="Century Gothic"/>
              <a:sym typeface="Century Gothic"/>
            </a:endParaRPr>
          </a:p>
          <a:p>
            <a:pPr lvl="0">
              <a:lnSpc>
                <a:spcPct val="90000"/>
              </a:lnSpc>
              <a:spcBef>
                <a:spcPts val="600"/>
              </a:spcBef>
            </a:pPr>
            <a:endParaRPr sz="1600" u="sng" dirty="0">
              <a:solidFill>
                <a:schemeClr val="dk1"/>
              </a:solidFill>
              <a:latin typeface="Century Gothic"/>
              <a:sym typeface="Century Gothic"/>
            </a:endParaRPr>
          </a:p>
          <a:p>
            <a:pPr lvl="0">
              <a:lnSpc>
                <a:spcPct val="90000"/>
              </a:lnSpc>
              <a:spcBef>
                <a:spcPts val="600"/>
              </a:spcBef>
            </a:pPr>
            <a:r>
              <a:rPr lang="en-GB" sz="1600" dirty="0">
                <a:solidFill>
                  <a:schemeClr val="dk1"/>
                </a:solidFill>
                <a:latin typeface="Century Gothic"/>
                <a:ea typeface="Century Gothic"/>
                <a:cs typeface="Century Gothic"/>
                <a:sym typeface="Century Gothic"/>
              </a:rPr>
              <a:t>Envoyez-nous un courriel : </a:t>
            </a:r>
            <a:r>
              <a:rPr lang="en-GB" u="sng" dirty="0">
                <a:solidFill>
                  <a:schemeClr val="dk1"/>
                </a:solidFill>
                <a:latin typeface="Century Gothic"/>
                <a:sym typeface="Century Gothic"/>
                <a:hlinkClick r:id="rId4">
                  <a:extLst>
                    <a:ext uri="{A12FA001-AC4F-418D-AE19-62706E023703}">
                      <ahyp:hlinkClr xmlns:ahyp="http://schemas.microsoft.com/office/drawing/2018/hyperlinkcolor" val="tx"/>
                    </a:ext>
                  </a:extLst>
                </a:hlinkClick>
              </a:rPr>
              <a:t>cri-cir@tbs-sct.gc.ca</a:t>
            </a:r>
            <a:endParaRPr lang="en-GB" u="sng" dirty="0">
              <a:solidFill>
                <a:schemeClr val="dk1"/>
              </a:solidFill>
              <a:latin typeface="Century Gothic"/>
              <a:sym typeface="Century Gothic"/>
            </a:endParaRPr>
          </a:p>
          <a:p>
            <a:pPr lvl="0">
              <a:lnSpc>
                <a:spcPct val="90000"/>
              </a:lnSpc>
              <a:spcBef>
                <a:spcPts val="600"/>
              </a:spcBef>
            </a:pPr>
            <a:endParaRPr lang="en-GB" sz="1600" b="0" i="0" u="sng" strike="noStrike" cap="none" dirty="0">
              <a:solidFill>
                <a:schemeClr val="dk1"/>
              </a:solidFill>
              <a:latin typeface="Century Gothic"/>
              <a:ea typeface="Century Gothic"/>
              <a:cs typeface="Century Gothic"/>
              <a:sym typeface="Century Gothic"/>
            </a:endParaRPr>
          </a:p>
          <a:p>
            <a:pPr lvl="0">
              <a:lnSpc>
                <a:spcPct val="90000"/>
              </a:lnSpc>
              <a:spcBef>
                <a:spcPts val="600"/>
              </a:spcBef>
            </a:pPr>
            <a:endParaRPr sz="1600" b="0" i="0" u="none" strike="noStrike" cap="none" dirty="0">
              <a:solidFill>
                <a:schemeClr val="dk1"/>
              </a:solidFill>
              <a:latin typeface="Century Gothic"/>
              <a:ea typeface="Century Gothic"/>
              <a:cs typeface="Century Gothic"/>
              <a:sym typeface="Century Gothic"/>
            </a:endParaRPr>
          </a:p>
        </p:txBody>
      </p:sp>
      <p:sp>
        <p:nvSpPr>
          <p:cNvPr id="2242" name="Google Shape;2242;p342"/>
          <p:cNvSpPr/>
          <p:nvPr/>
        </p:nvSpPr>
        <p:spPr>
          <a:xfrm>
            <a:off x="8007756" y="3921020"/>
            <a:ext cx="830430" cy="807903"/>
          </a:xfrm>
          <a:prstGeom prst="ellipse">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243" name="Google Shape;2243;p342" descr="Email"/>
          <p:cNvPicPr preferRelativeResize="0"/>
          <p:nvPr/>
        </p:nvPicPr>
        <p:blipFill rotWithShape="1">
          <a:blip r:embed="rId5">
            <a:alphaModFix/>
          </a:blip>
          <a:srcRect/>
          <a:stretch/>
        </p:blipFill>
        <p:spPr>
          <a:xfrm>
            <a:off x="5332471" y="1447365"/>
            <a:ext cx="3166198" cy="3166198"/>
          </a:xfrm>
          <a:custGeom>
            <a:avLst/>
            <a:gdLst/>
            <a:ahLst/>
            <a:cxnLst/>
            <a:rect l="l" t="t" r="r" b="b"/>
            <a:pathLst>
              <a:path w="4221597" h="4303912" extrusionOk="0">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ln>
            <a:noFill/>
          </a:ln>
        </p:spPr>
      </p:pic>
      <p:sp>
        <p:nvSpPr>
          <p:cNvPr id="2244" name="Google Shape;2244;p342"/>
          <p:cNvSpPr/>
          <p:nvPr/>
        </p:nvSpPr>
        <p:spPr>
          <a:xfrm>
            <a:off x="3973321" y="1858518"/>
            <a:ext cx="4688333" cy="3038094"/>
          </a:xfrm>
          <a:prstGeom prst="rect">
            <a:avLst/>
          </a:prstGeom>
          <a:noFill/>
          <a:ln>
            <a:noFill/>
          </a:ln>
        </p:spPr>
        <p:txBody>
          <a:bodyPr spcFirstLastPara="1" wrap="square" lIns="91425" tIns="45700" rIns="91425" bIns="45700" anchor="t" anchorCtr="0">
            <a:noAutofit/>
          </a:bodyPr>
          <a:lstStyle/>
          <a:p>
            <a:pPr marL="0" marR="0" lvl="0" indent="57150" algn="l" rtl="0">
              <a:lnSpc>
                <a:spcPct val="90000"/>
              </a:lnSpc>
              <a:spcBef>
                <a:spcPts val="0"/>
              </a:spcBef>
              <a:spcAft>
                <a:spcPts val="0"/>
              </a:spcAft>
              <a:buClr>
                <a:srgbClr val="000000"/>
              </a:buClr>
              <a:buSzPts val="900"/>
              <a:buFont typeface="Arial"/>
              <a:buNone/>
            </a:pPr>
            <a:endParaRPr sz="900" b="1" i="0" u="none" strike="noStrike" cap="none">
              <a:solidFill>
                <a:srgbClr val="000000"/>
              </a:solidFill>
              <a:latin typeface="Calibri"/>
              <a:ea typeface="Calibri"/>
              <a:cs typeface="Calibri"/>
              <a:sym typeface="Calibri"/>
            </a:endParaRPr>
          </a:p>
          <a:p>
            <a:pPr marL="0" marR="0" lvl="0" indent="57150" algn="l" rtl="0">
              <a:lnSpc>
                <a:spcPct val="90000"/>
              </a:lnSpc>
              <a:spcBef>
                <a:spcPts val="60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p>
            <a:pPr marL="0" marR="0" lvl="0" indent="57150" algn="l" rtl="0">
              <a:lnSpc>
                <a:spcPct val="90000"/>
              </a:lnSpc>
              <a:spcBef>
                <a:spcPts val="60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pic>
        <p:nvPicPr>
          <p:cNvPr id="2249" name="Google Shape;2249;p343"/>
          <p:cNvPicPr preferRelativeResize="0"/>
          <p:nvPr/>
        </p:nvPicPr>
        <p:blipFill rotWithShape="1">
          <a:blip r:embed="rId3">
            <a:alphaModFix/>
          </a:blip>
          <a:srcRect b="15289"/>
          <a:stretch/>
        </p:blipFill>
        <p:spPr>
          <a:xfrm>
            <a:off x="0" y="0"/>
            <a:ext cx="9144000" cy="5143500"/>
          </a:xfrm>
          <a:prstGeom prst="rect">
            <a:avLst/>
          </a:prstGeom>
          <a:noFill/>
          <a:ln>
            <a:noFill/>
          </a:ln>
        </p:spPr>
      </p:pic>
      <p:pic>
        <p:nvPicPr>
          <p:cNvPr id="2250" name="Google Shape;2250;p343"/>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2251" name="Google Shape;2251;p343"/>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FFFFFF"/>
                </a:solidFill>
                <a:latin typeface="Century Gothic"/>
                <a:ea typeface="Century Gothic"/>
                <a:cs typeface="Century Gothic"/>
                <a:sym typeface="Century Gothic"/>
              </a:rPr>
              <a:t>Merci!</a:t>
            </a:r>
            <a:endParaRPr sz="42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286"/>
          <p:cNvPicPr preferRelativeResize="0"/>
          <p:nvPr/>
        </p:nvPicPr>
        <p:blipFill rotWithShape="1">
          <a:blip r:embed="rId3">
            <a:alphaModFix/>
          </a:blip>
          <a:srcRect/>
          <a:stretch/>
        </p:blipFill>
        <p:spPr>
          <a:xfrm>
            <a:off x="3720633" y="838200"/>
            <a:ext cx="1800000" cy="1800000"/>
          </a:xfrm>
          <a:prstGeom prst="ellipse">
            <a:avLst/>
          </a:prstGeom>
          <a:noFill/>
          <a:ln>
            <a:noFill/>
          </a:ln>
        </p:spPr>
      </p:pic>
      <p:sp>
        <p:nvSpPr>
          <p:cNvPr id="1651" name="Google Shape;1651;p286"/>
          <p:cNvSpPr txBox="1"/>
          <p:nvPr/>
        </p:nvSpPr>
        <p:spPr>
          <a:xfrm>
            <a:off x="1449583" y="2772800"/>
            <a:ext cx="1950842"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Chris </a:t>
            </a:r>
            <a:br>
              <a:rPr lang="en-GB" sz="1600" b="1" i="0" u="none" strike="noStrike" cap="none" dirty="0">
                <a:solidFill>
                  <a:srgbClr val="000000"/>
                </a:solidFill>
                <a:latin typeface="Century Gothic"/>
                <a:ea typeface="Century Gothic"/>
                <a:cs typeface="Century Gothic"/>
                <a:sym typeface="Century Gothic"/>
              </a:rPr>
            </a:br>
            <a:r>
              <a:rPr lang="en-GB" sz="1600" b="1" i="0" u="none" strike="noStrike" cap="none" dirty="0">
                <a:solidFill>
                  <a:srgbClr val="000000"/>
                </a:solidFill>
                <a:latin typeface="Century Gothic"/>
                <a:ea typeface="Century Gothic"/>
                <a:cs typeface="Century Gothic"/>
                <a:sym typeface="Century Gothic"/>
              </a:rPr>
              <a:t>Gorst</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lvl="0"/>
            <a:r>
              <a:rPr lang="fr-CA" sz="1600" dirty="0">
                <a:latin typeface="Century Gothic"/>
                <a:ea typeface="Century Gothic"/>
                <a:cs typeface="Century Gothic"/>
                <a:sym typeface="Century Gothic"/>
              </a:rPr>
              <a:t>Directeur de Nesta Challenges</a:t>
            </a:r>
          </a:p>
        </p:txBody>
      </p:sp>
      <p:sp>
        <p:nvSpPr>
          <p:cNvPr id="1652" name="Google Shape;1652;p286"/>
          <p:cNvSpPr txBox="1"/>
          <p:nvPr/>
        </p:nvSpPr>
        <p:spPr>
          <a:xfrm>
            <a:off x="3687333" y="2772800"/>
            <a:ext cx="1800000"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Andrea Richardson</a:t>
            </a:r>
            <a:endParaRPr sz="1600" b="1"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lvl="0"/>
            <a:r>
              <a:rPr lang="fr-CA" sz="1600" dirty="0">
                <a:latin typeface="Century Gothic"/>
                <a:ea typeface="Century Gothic"/>
                <a:cs typeface="Century Gothic"/>
                <a:sym typeface="Century Gothic"/>
              </a:rPr>
              <a:t>Gestionnaire </a:t>
            </a:r>
          </a:p>
          <a:p>
            <a:pPr lvl="0"/>
            <a:r>
              <a:rPr lang="fr-CA" sz="1600" dirty="0">
                <a:latin typeface="Century Gothic"/>
                <a:ea typeface="Century Gothic"/>
                <a:cs typeface="Century Gothic"/>
                <a:sym typeface="Century Gothic"/>
              </a:rPr>
              <a:t>de programme</a:t>
            </a:r>
          </a:p>
        </p:txBody>
      </p:sp>
      <p:sp>
        <p:nvSpPr>
          <p:cNvPr id="1653" name="Google Shape;1653;p286"/>
          <p:cNvSpPr txBox="1"/>
          <p:nvPr/>
        </p:nvSpPr>
        <p:spPr>
          <a:xfrm>
            <a:off x="6143741" y="2772800"/>
            <a:ext cx="1800000"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Nicola </a:t>
            </a:r>
            <a:br>
              <a:rPr lang="en-GB" sz="1600" b="1" i="0" u="none" strike="noStrike" cap="none" dirty="0">
                <a:solidFill>
                  <a:srgbClr val="000000"/>
                </a:solidFill>
                <a:latin typeface="Century Gothic"/>
                <a:ea typeface="Century Gothic"/>
                <a:cs typeface="Century Gothic"/>
                <a:sym typeface="Century Gothic"/>
              </a:rPr>
            </a:br>
            <a:r>
              <a:rPr lang="en-GB" sz="1600" b="1" i="0" u="none" strike="noStrike" cap="none" dirty="0">
                <a:solidFill>
                  <a:srgbClr val="000000"/>
                </a:solidFill>
                <a:latin typeface="Century Gothic"/>
                <a:ea typeface="Century Gothic"/>
                <a:cs typeface="Century Gothic"/>
                <a:sym typeface="Century Gothic"/>
              </a:rPr>
              <a:t>Tulk</a:t>
            </a:r>
            <a:endParaRPr sz="16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lvl="0"/>
            <a:r>
              <a:rPr lang="fr-CA" sz="1600" dirty="0">
                <a:latin typeface="Century Gothic"/>
                <a:ea typeface="Century Gothic"/>
                <a:cs typeface="Century Gothic"/>
                <a:sym typeface="Century Gothic"/>
              </a:rPr>
              <a:t>Gestionnaire </a:t>
            </a:r>
          </a:p>
          <a:p>
            <a:pPr lvl="0"/>
            <a:r>
              <a:rPr lang="fr-CA" sz="1600" dirty="0">
                <a:latin typeface="Century Gothic"/>
                <a:ea typeface="Century Gothic"/>
                <a:cs typeface="Century Gothic"/>
                <a:sym typeface="Century Gothic"/>
              </a:rPr>
              <a:t>de programme</a:t>
            </a:r>
          </a:p>
        </p:txBody>
      </p:sp>
      <p:pic>
        <p:nvPicPr>
          <p:cNvPr id="1654" name="Google Shape;1654;p286"/>
          <p:cNvPicPr preferRelativeResize="0"/>
          <p:nvPr/>
        </p:nvPicPr>
        <p:blipFill rotWithShape="1">
          <a:blip r:embed="rId4">
            <a:alphaModFix/>
          </a:blip>
          <a:srcRect/>
          <a:stretch/>
        </p:blipFill>
        <p:spPr>
          <a:xfrm>
            <a:off x="1443742" y="838200"/>
            <a:ext cx="1800000" cy="1800000"/>
          </a:xfrm>
          <a:prstGeom prst="ellipse">
            <a:avLst/>
          </a:prstGeom>
          <a:noFill/>
          <a:ln>
            <a:noFill/>
          </a:ln>
        </p:spPr>
      </p:pic>
      <p:pic>
        <p:nvPicPr>
          <p:cNvPr id="1655" name="Google Shape;1655;p286"/>
          <p:cNvPicPr preferRelativeResize="0"/>
          <p:nvPr/>
        </p:nvPicPr>
        <p:blipFill rotWithShape="1">
          <a:blip r:embed="rId5">
            <a:alphaModFix/>
          </a:blip>
          <a:srcRect/>
          <a:stretch/>
        </p:blipFill>
        <p:spPr>
          <a:xfrm>
            <a:off x="5975614" y="838200"/>
            <a:ext cx="1800000" cy="1800000"/>
          </a:xfrm>
          <a:prstGeom prst="ellipse">
            <a:avLst/>
          </a:prstGeom>
          <a:noFill/>
          <a:ln>
            <a:noFill/>
          </a:ln>
        </p:spPr>
      </p:pic>
      <p:sp>
        <p:nvSpPr>
          <p:cNvPr id="1656" name="Google Shape;1656;p28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r>
              <a:rPr lang="fr-CA" sz="2000" b="1" dirty="0">
                <a:latin typeface="Century Gothic"/>
                <a:ea typeface="Century Gothic"/>
                <a:cs typeface="Century Gothic"/>
                <a:sym typeface="Century Gothic"/>
              </a:rPr>
              <a:t>Présentation de Nesta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8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lvl="0"/>
            <a:r>
              <a:rPr lang="fr-CA" sz="2000" b="1" dirty="0">
                <a:latin typeface="Century Gothic"/>
                <a:ea typeface="Century Gothic"/>
                <a:cs typeface="Century Gothic"/>
                <a:sym typeface="Century Gothic"/>
              </a:rPr>
              <a:t>Rôle de Nesta auprès du Centre</a:t>
            </a:r>
          </a:p>
        </p:txBody>
      </p:sp>
      <p:sp>
        <p:nvSpPr>
          <p:cNvPr id="1662" name="Google Shape;1662;p287"/>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lvl="0"/>
            <a:r>
              <a:rPr lang="fr-FR" sz="1600" dirty="0">
                <a:latin typeface="Century Gothic"/>
                <a:ea typeface="Century Gothic"/>
                <a:cs typeface="Century Gothic"/>
                <a:sym typeface="Century Gothic"/>
              </a:rPr>
              <a:t>Travailler en partenariat avec le Centre afin de…</a:t>
            </a:r>
          </a:p>
          <a:p>
            <a:pPr lvl="0"/>
            <a:endParaRPr lang="fr-FR" sz="1600" dirty="0">
              <a:latin typeface="Century Gothic"/>
              <a:ea typeface="Century Gothic"/>
              <a:cs typeface="Century Gothic"/>
              <a:sym typeface="Century Gothic"/>
            </a:endParaRPr>
          </a:p>
          <a:p>
            <a:pPr marL="457200" lvl="0" indent="-330200">
              <a:buSzPts val="1600"/>
              <a:buFont typeface="Century Gothic"/>
              <a:buChar char="●"/>
            </a:pPr>
            <a:r>
              <a:rPr lang="fr-FR" sz="1600" b="1" dirty="0">
                <a:latin typeface="Century Gothic"/>
                <a:ea typeface="Century Gothic"/>
                <a:cs typeface="Century Gothic"/>
                <a:sym typeface="Century Gothic"/>
              </a:rPr>
              <a:t>partager les leçons</a:t>
            </a:r>
            <a:r>
              <a:rPr lang="fr-FR" sz="1600" dirty="0">
                <a:latin typeface="Century Gothic"/>
                <a:ea typeface="Century Gothic"/>
                <a:cs typeface="Century Gothic"/>
                <a:sym typeface="Century Gothic"/>
              </a:rPr>
              <a:t> tirées de notre travail en innovation réglementaire;</a:t>
            </a:r>
          </a:p>
          <a:p>
            <a:pPr marL="457200" lvl="0"/>
            <a:endParaRPr lang="fr-FR" sz="1600" dirty="0">
              <a:latin typeface="Century Gothic"/>
              <a:ea typeface="Century Gothic"/>
              <a:cs typeface="Century Gothic"/>
              <a:sym typeface="Century Gothic"/>
            </a:endParaRPr>
          </a:p>
          <a:p>
            <a:pPr marL="457200" indent="-330200">
              <a:buSzPts val="1600"/>
              <a:buFont typeface="Century Gothic"/>
              <a:buChar char="●"/>
            </a:pPr>
            <a:r>
              <a:rPr lang="fr-FR" sz="1600" dirty="0">
                <a:latin typeface="Century Gothic"/>
                <a:ea typeface="Century Gothic"/>
                <a:cs typeface="Century Gothic"/>
                <a:sym typeface="Century Gothic"/>
              </a:rPr>
              <a:t>fournir </a:t>
            </a:r>
            <a:r>
              <a:rPr lang="fr-FR" sz="1600" b="1" dirty="0">
                <a:latin typeface="Century Gothic"/>
                <a:ea typeface="Century Gothic"/>
                <a:cs typeface="Century Gothic"/>
                <a:sym typeface="Century Gothic"/>
              </a:rPr>
              <a:t>conseils et support aux organismes de réglementation</a:t>
            </a:r>
            <a:r>
              <a:rPr lang="fr-FR" sz="1600" dirty="0">
                <a:latin typeface="Century Gothic"/>
                <a:ea typeface="Century Gothic"/>
                <a:cs typeface="Century Gothic"/>
                <a:sym typeface="Century Gothic"/>
              </a:rPr>
              <a:t> pour la mise en œuvre, la supervision et l’évaluation d’expérience réglementaire; </a:t>
            </a:r>
          </a:p>
          <a:p>
            <a:pPr marL="914400" lvl="1" indent="-330200">
              <a:buSzPts val="1600"/>
              <a:buFont typeface="Century Gothic"/>
              <a:buChar char="○"/>
            </a:pPr>
            <a:r>
              <a:rPr lang="fr-FR" sz="1600" dirty="0">
                <a:latin typeface="Century Gothic"/>
                <a:ea typeface="Century Gothic"/>
                <a:cs typeface="Century Gothic"/>
                <a:sym typeface="Century Gothic"/>
              </a:rPr>
              <a:t>y compris des conseils pour la formulation et la mise au point de propositions pour le Fonds d’expérimentation du Centre;</a:t>
            </a:r>
          </a:p>
          <a:p>
            <a:pPr marL="457200" lvl="0"/>
            <a:endParaRPr lang="fr-FR" sz="1600" dirty="0">
              <a:latin typeface="Century Gothic"/>
              <a:ea typeface="Century Gothic"/>
              <a:cs typeface="Century Gothic"/>
              <a:sym typeface="Century Gothic"/>
            </a:endParaRPr>
          </a:p>
          <a:p>
            <a:pPr marL="457200" lvl="0" indent="-330200">
              <a:buSzPts val="1600"/>
              <a:buFont typeface="Century Gothic"/>
              <a:buChar char="●"/>
            </a:pPr>
            <a:r>
              <a:rPr lang="fr-FR" sz="1600" dirty="0">
                <a:latin typeface="Century Gothic"/>
                <a:ea typeface="Century Gothic"/>
                <a:cs typeface="Century Gothic"/>
                <a:sym typeface="Century Gothic"/>
              </a:rPr>
              <a:t>élaborer une </a:t>
            </a:r>
            <a:r>
              <a:rPr lang="fr-FR" sz="1600" b="1" dirty="0">
                <a:latin typeface="Century Gothic"/>
                <a:ea typeface="Century Gothic"/>
                <a:cs typeface="Century Gothic"/>
                <a:sym typeface="Century Gothic"/>
              </a:rPr>
              <a:t>trousse d’outils </a:t>
            </a:r>
            <a:r>
              <a:rPr lang="fr-FR" sz="1600" dirty="0">
                <a:latin typeface="Century Gothic"/>
                <a:ea typeface="Century Gothic"/>
                <a:cs typeface="Century Gothic"/>
                <a:sym typeface="Century Gothic"/>
              </a:rPr>
              <a:t>/ </a:t>
            </a:r>
            <a:r>
              <a:rPr lang="fr-FR" sz="1600" b="1" dirty="0">
                <a:latin typeface="Century Gothic"/>
                <a:ea typeface="Century Gothic"/>
                <a:cs typeface="Century Gothic"/>
                <a:sym typeface="Century Gothic"/>
              </a:rPr>
              <a:t>guide de pratique</a:t>
            </a:r>
            <a:r>
              <a:rPr lang="fr-FR" sz="1600" dirty="0">
                <a:latin typeface="Century Gothic"/>
                <a:ea typeface="Century Gothic"/>
                <a:cs typeface="Century Gothic"/>
                <a:sym typeface="Century Gothic"/>
              </a:rPr>
              <a:t> pour les organismes de réglementation à partir des enseignements tirés des travaux initiaux du Centre et des exemples internationaux.</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72266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Google Shape;1667;p288"/>
          <p:cNvPicPr preferRelativeResize="0"/>
          <p:nvPr/>
        </p:nvPicPr>
        <p:blipFill rotWithShape="1">
          <a:blip r:embed="rId3">
            <a:alphaModFix/>
          </a:blip>
          <a:srcRect/>
          <a:stretch/>
        </p:blipFill>
        <p:spPr>
          <a:xfrm>
            <a:off x="-264623" y="-875525"/>
            <a:ext cx="9597681" cy="6171425"/>
          </a:xfrm>
          <a:prstGeom prst="rect">
            <a:avLst/>
          </a:prstGeom>
          <a:noFill/>
          <a:ln>
            <a:noFill/>
          </a:ln>
        </p:spPr>
      </p:pic>
      <p:sp>
        <p:nvSpPr>
          <p:cNvPr id="1668" name="Google Shape;1668;p288"/>
          <p:cNvSpPr/>
          <p:nvPr/>
        </p:nvSpPr>
        <p:spPr>
          <a:xfrm>
            <a:off x="2218500" y="308175"/>
            <a:ext cx="4622700" cy="4608000"/>
          </a:xfrm>
          <a:prstGeom prst="ellipse">
            <a:avLst/>
          </a:prstGeom>
          <a:solidFill>
            <a:srgbClr val="FFB819"/>
          </a:solidFill>
          <a:ln>
            <a:noFill/>
          </a:ln>
        </p:spPr>
        <p:txBody>
          <a:bodyPr spcFirstLastPara="1" wrap="square" lIns="0" tIns="201025" rIns="0" bIns="201025" anchor="ctr" anchorCtr="0">
            <a:noAutofit/>
          </a:bodyPr>
          <a:lstStyle/>
          <a:p>
            <a:pPr lvl="0" algn="ctr"/>
            <a:r>
              <a:rPr lang="fr-CA" sz="4000" b="1" dirty="0">
                <a:solidFill>
                  <a:srgbClr val="FFFFFF"/>
                </a:solidFill>
                <a:latin typeface="Century Gothic"/>
                <a:ea typeface="Century Gothic"/>
                <a:cs typeface="Century Gothic"/>
                <a:sym typeface="Century Gothic"/>
              </a:rPr>
              <a:t>contexte</a:t>
            </a:r>
          </a:p>
        </p:txBody>
      </p:sp>
      <p:pic>
        <p:nvPicPr>
          <p:cNvPr id="1669" name="Google Shape;1669;p288"/>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670" name="Google Shape;1670;p288"/>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lvl="0" algn="ctr"/>
            <a:r>
              <a:rPr lang="fr-CA" sz="2800" b="1" dirty="0">
                <a:solidFill>
                  <a:srgbClr val="FFFFFF"/>
                </a:solidFill>
                <a:latin typeface="Century Gothic"/>
                <a:ea typeface="Century Gothic"/>
                <a:cs typeface="Century Gothic"/>
                <a:sym typeface="Century Gothic"/>
              </a:rPr>
              <a:t>Réglementation et innovation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fc5b26941373854eca593d4&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6010</Words>
  <Application>Microsoft Office PowerPoint</Application>
  <PresentationFormat>On-screen Show (16:9)</PresentationFormat>
  <Paragraphs>586</Paragraphs>
  <Slides>64</Slides>
  <Notes>64</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64</vt:i4>
      </vt:variant>
    </vt:vector>
  </HeadingPairs>
  <TitlesOfParts>
    <vt:vector size="83" baseType="lpstr">
      <vt:lpstr>Arial</vt:lpstr>
      <vt:lpstr>Calibri Light</vt:lpstr>
      <vt:lpstr>Century Gothic</vt:lpstr>
      <vt:lpstr>Wingdings</vt:lpstr>
      <vt:lpstr>Times New Roman</vt:lpstr>
      <vt:lpstr>Calibri</vt:lpstr>
      <vt:lpstr>Courier New</vt:lpstr>
      <vt:lpstr>Muli</vt:lpstr>
      <vt:lpstr>Noto Sans Symbols</vt:lpstr>
      <vt:lpstr>Roboto</vt:lpstr>
      <vt:lpstr>Nesta Templates</vt:lpstr>
      <vt:lpstr>2_Office Theme</vt:lpstr>
      <vt:lpstr>Nesta Templates</vt:lpstr>
      <vt:lpstr>Nesta Templates</vt:lpstr>
      <vt:lpstr>2_Office Theme</vt:lpstr>
      <vt:lpstr>Office Theme</vt:lpstr>
      <vt:lpstr>3_Office Theme</vt:lpstr>
      <vt:lpstr>1_Nesta Templates</vt:lpstr>
      <vt:lpstr>2_Nesta Templates</vt:lpstr>
      <vt:lpstr>PowerPoint Presentation</vt:lpstr>
      <vt:lpstr>Objectifs de ce webinaire</vt:lpstr>
      <vt:lpstr>Ordre du jour</vt:lpstr>
      <vt:lpstr>Présentation de l’équipe du CIR</vt:lpstr>
      <vt:lpstr>Le Centre d’innovation en matière de réglementation (CIR) </vt:lpstr>
      <vt:lpstr>Objectifs du CIR</vt:lpstr>
      <vt:lpstr>Présentation de Nesta</vt:lpstr>
      <vt:lpstr>Rôle de Nesta auprès du Centre</vt:lpstr>
      <vt:lpstr>PowerPoint Presentation</vt:lpstr>
      <vt:lpstr>PowerPoint Presentation</vt:lpstr>
      <vt:lpstr>PowerPoint Presentation</vt:lpstr>
      <vt:lpstr>Il n’existe pas de compromis simple</vt:lpstr>
      <vt:lpstr>Lorsqu’ils adoptent une nouvelle approche, les organismes de réglementation doivent faire face à un certain nombre de défis.</vt:lpstr>
      <vt:lpstr>L’expérimentation peut être un outil précieux pour les organismes de réglementation aux prises avec l’innovation et l’incertitude</vt:lpstr>
      <vt:lpstr>PowerPoint Presentation</vt:lpstr>
      <vt:lpstr>Qu’est-ce qu’une expérience réglementaire?</vt:lpstr>
      <vt:lpstr>Pourquoi expérimenter?</vt:lpstr>
      <vt:lpstr>Quand mener des expériences – une liste de contrôle </vt:lpstr>
      <vt:lpstr>Question 1 du sondage  Quels sont les obstacles qui empêchent les organismes de réglementation du Canada de mener des expériences? </vt:lpstr>
      <vt:lpstr>Exemples du type d’expériences que les organismes de réglementation pourraient mener</vt:lpstr>
      <vt:lpstr>Est-ce que les bacs à sable sont des expériences?</vt:lpstr>
      <vt:lpstr>Exemple : Systèmes d’aéronef télépiloté (SATP) – Transports Canada </vt:lpstr>
      <vt:lpstr>Mener des expériences sur des produits ou services réglementés – Bac à sable de télémédecine du Singapour </vt:lpstr>
      <vt:lpstr>Expériences menées sur la réglementation – système bancaire ouvert</vt:lpstr>
      <vt:lpstr>Mener des expériences liées au processus réglementaire : collaboration réglementaire par l’entremise du Réseau mondial d’innovation financière</vt:lpstr>
      <vt:lpstr>Question 2 du sondage  Si vous deviez présenter une demande au Fonds pour les expérimentations du CIR, lequel des éléments suivants vous intéresserait le plus?</vt:lpstr>
      <vt:lpstr>PowerPoint Presentation</vt:lpstr>
      <vt:lpstr>PowerPoint Presentation</vt:lpstr>
      <vt:lpstr>PowerPoint Presentation</vt:lpstr>
      <vt:lpstr>Conception</vt:lpstr>
      <vt:lpstr>Conception</vt:lpstr>
      <vt:lpstr>Conception</vt:lpstr>
      <vt:lpstr>Comment est l’exemple comparativement?</vt:lpstr>
      <vt:lpstr>Comment est l’exemple comparativement?</vt:lpstr>
      <vt:lpstr>Mise en œuvre</vt:lpstr>
      <vt:lpstr>Mise en œuvre</vt:lpstr>
      <vt:lpstr>Mise en œuvre</vt:lpstr>
      <vt:lpstr>Mise en œuvre</vt:lpstr>
      <vt:lpstr>Mise en œuvre</vt:lpstr>
      <vt:lpstr>PowerPoint Presentation</vt:lpstr>
      <vt:lpstr>PowerPoint Presentation</vt:lpstr>
      <vt:lpstr>PowerPoint Presentation</vt:lpstr>
      <vt:lpstr>Qu’est-ce que le Fonds de dépenses d’expérimentation réglementaire? </vt:lpstr>
      <vt:lpstr>Qui est admissible? </vt:lpstr>
      <vt:lpstr>Calendriers d’expérimentation de 2020 du CIR</vt:lpstr>
      <vt:lpstr>Projets d'expérimentation CIR 2020-2021</vt:lpstr>
      <vt:lpstr>Façon de présenter une demande au Fonds</vt:lpstr>
      <vt:lpstr>Critères d’admissibilité  </vt:lpstr>
      <vt:lpstr>Qu’est-ce que l’expérimentation réglementaire?</vt:lpstr>
      <vt:lpstr>  Qu’est-ce qu’un besoin opérationnel défini?  </vt:lpstr>
      <vt:lpstr>Qu’est-ce  qu’un défi technologique? </vt:lpstr>
      <vt:lpstr>Qu’est-ce qu’une possibilité sur le marché? </vt:lpstr>
      <vt:lpstr>Comment décrire l’innovation? </vt:lpstr>
      <vt:lpstr>Critères d’évaluation </vt:lpstr>
      <vt:lpstr>L’intérêt public</vt:lpstr>
      <vt:lpstr>L’intérêt public</vt:lpstr>
      <vt:lpstr>Viabilité</vt:lpstr>
      <vt:lpstr>Viabilité</vt:lpstr>
      <vt:lpstr>Financement de l'expérimentation du CIR</vt:lpstr>
      <vt:lpstr>Dépenses admissibles</vt:lpstr>
      <vt:lpstr>Calendriers d’expérimentation de 2021 du CIR - Dates clés </vt:lpstr>
      <vt:lpstr>PowerPoint Presentation</vt:lpstr>
      <vt:lpstr>Contactez-nous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Melanson, Holly</cp:lastModifiedBy>
  <cp:revision>126</cp:revision>
  <dcterms:modified xsi:type="dcterms:W3CDTF">2020-12-01T03:03:09Z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4203d7-225b-41a9-8c54-a31e0ceca5df_Enabled">
    <vt:lpwstr>True</vt:lpwstr>
  </property>
  <property fmtid="{D5CDD505-2E9C-101B-9397-08002B2CF9AE}" pid="3" name="MSIP_Label_dd4203d7-225b-41a9-8c54-a31e0ceca5df_SiteId">
    <vt:lpwstr>6397df10-4595-4047-9c4f-03311282152b</vt:lpwstr>
  </property>
  <property fmtid="{D5CDD505-2E9C-101B-9397-08002B2CF9AE}" pid="4" name="MSIP_Label_dd4203d7-225b-41a9-8c54-a31e0ceca5df_Owner">
    <vt:lpwstr>HMELANSO@tbs-sct.gc.ca</vt:lpwstr>
  </property>
  <property fmtid="{D5CDD505-2E9C-101B-9397-08002B2CF9AE}" pid="5" name="MSIP_Label_dd4203d7-225b-41a9-8c54-a31e0ceca5df_SetDate">
    <vt:lpwstr>2020-11-18T21:09:45.2685173Z</vt:lpwstr>
  </property>
  <property fmtid="{D5CDD505-2E9C-101B-9397-08002B2CF9AE}" pid="6" name="MSIP_Label_dd4203d7-225b-41a9-8c54-a31e0ceca5df_Name">
    <vt:lpwstr>NO MARKING VISIBLE</vt:lpwstr>
  </property>
  <property fmtid="{D5CDD505-2E9C-101B-9397-08002B2CF9AE}" pid="7" name="MSIP_Label_dd4203d7-225b-41a9-8c54-a31e0ceca5df_Application">
    <vt:lpwstr>Microsoft Azure Information Protection</vt:lpwstr>
  </property>
  <property fmtid="{D5CDD505-2E9C-101B-9397-08002B2CF9AE}" pid="8" name="MSIP_Label_dd4203d7-225b-41a9-8c54-a31e0ceca5df_ActionId">
    <vt:lpwstr>cbb9e3fd-903c-4710-9668-c8f5642f5ed6</vt:lpwstr>
  </property>
  <property fmtid="{D5CDD505-2E9C-101B-9397-08002B2CF9AE}" pid="9" name="MSIP_Label_dd4203d7-225b-41a9-8c54-a31e0ceca5df_Extended_MSFT_Method">
    <vt:lpwstr>Manual</vt:lpwstr>
  </property>
  <property fmtid="{D5CDD505-2E9C-101B-9397-08002B2CF9AE}" pid="10" name="MSIP_Label_3515d617-256d-4284-aedb-1064be1c4b48_Enabled">
    <vt:lpwstr>True</vt:lpwstr>
  </property>
  <property fmtid="{D5CDD505-2E9C-101B-9397-08002B2CF9AE}" pid="11" name="MSIP_Label_3515d617-256d-4284-aedb-1064be1c4b48_SiteId">
    <vt:lpwstr>6397df10-4595-4047-9c4f-03311282152b</vt:lpwstr>
  </property>
  <property fmtid="{D5CDD505-2E9C-101B-9397-08002B2CF9AE}" pid="12" name="MSIP_Label_3515d617-256d-4284-aedb-1064be1c4b48_Owner">
    <vt:lpwstr>HMELANSO@tbs-sct.gc.ca</vt:lpwstr>
  </property>
  <property fmtid="{D5CDD505-2E9C-101B-9397-08002B2CF9AE}" pid="13" name="MSIP_Label_3515d617-256d-4284-aedb-1064be1c4b48_SetDate">
    <vt:lpwstr>2020-11-18T21:09:45.2685173Z</vt:lpwstr>
  </property>
  <property fmtid="{D5CDD505-2E9C-101B-9397-08002B2CF9AE}" pid="14" name="MSIP_Label_3515d617-256d-4284-aedb-1064be1c4b48_Name">
    <vt:lpwstr>UNCLASSIFIED</vt:lpwstr>
  </property>
  <property fmtid="{D5CDD505-2E9C-101B-9397-08002B2CF9AE}" pid="15" name="MSIP_Label_3515d617-256d-4284-aedb-1064be1c4b48_Application">
    <vt:lpwstr>Microsoft Azure Information Protection</vt:lpwstr>
  </property>
  <property fmtid="{D5CDD505-2E9C-101B-9397-08002B2CF9AE}" pid="16" name="MSIP_Label_3515d617-256d-4284-aedb-1064be1c4b48_ActionId">
    <vt:lpwstr>cbb9e3fd-903c-4710-9668-c8f5642f5ed6</vt:lpwstr>
  </property>
  <property fmtid="{D5CDD505-2E9C-101B-9397-08002B2CF9AE}" pid="17" name="MSIP_Label_3515d617-256d-4284-aedb-1064be1c4b48_Parent">
    <vt:lpwstr>dd4203d7-225b-41a9-8c54-a31e0ceca5df</vt:lpwstr>
  </property>
  <property fmtid="{D5CDD505-2E9C-101B-9397-08002B2CF9AE}" pid="18" name="MSIP_Label_3515d617-256d-4284-aedb-1064be1c4b48_Extended_MSFT_Method">
    <vt:lpwstr>Manual</vt:lpwstr>
  </property>
  <property fmtid="{D5CDD505-2E9C-101B-9397-08002B2CF9AE}" pid="19" name="Sensitivity">
    <vt:lpwstr>NO MARKING VISIBLE UNCLASSIFIED</vt:lpwstr>
  </property>
</Properties>
</file>