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E02709-6E23-41CF-99CC-AF2A19D6ED20}">
  <a:tblStyle styleId="{01E02709-6E23-41CF-99CC-AF2A19D6ED2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8" d="100"/>
          <a:sy n="158" d="100"/>
        </p:scale>
        <p:origin x="26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512a99867c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512a99867c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512a99867c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512a99867c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12a99867c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12a99867c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512a99867c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512a99867c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512a99867c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512a99867c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512a99867c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512a99867c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512a99867c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512a99867c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512a99867c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512a99867c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512a99867c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512a99867c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512a99867c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512a99867c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512a99867c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512a99867c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512a99867c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512a99867c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512a99867c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512a99867c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512a99867c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512a99867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950b144ec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950b144ec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512a99867c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512a99867c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512a99867c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512a99867c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521d967ce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521d967ce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512a99867c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512a99867c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512a99867c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512a99867c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512a99867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512a99867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512a99867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512a99867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512a99867c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512a99867c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512a99867c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512a99867c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512a99867c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512a99867c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 name="MSIPCMContentMarking" descr="{&quot;HashCode&quot;:-1880398799,&quot;Placement&quot;:&quot;Header&quot;,&quot;Top&quot;:0.0,&quot;Left&quot;:502.4445,&quot;SlideWidth&quot;:720,&quot;SlideHeight&quot;:405}">
            <a:extLst>
              <a:ext uri="{FF2B5EF4-FFF2-40B4-BE49-F238E27FC236}">
                <a16:creationId xmlns:a16="http://schemas.microsoft.com/office/drawing/2014/main" id="{AE7EF45C-D5D9-4F66-2AF6-2ED9E330F573}"/>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000000"/>
                </a:solidFill>
                <a:latin typeface="Arial" panose="020B0604020202020204" pitchFamily="34" charset="0"/>
              </a:rPr>
              <a:t>UNCLASSIFIED / NON CLASSIFIÉ</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s://infobase-dev.com/Johic/Redesign2/redesign.html"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docs.google.com/presentation/d/12wHmUVuNHRBfYuOhpXL1nOkOkelsCnjYU07q_3RzCgk/edit?usp=shari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ante-infobase.canada.ca/"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iro.com/app/board/uXjVPb17Bp4=/?moveToWidget=3458764532681399571&amp;cot=14"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4156"/>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177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5010">
                <a:solidFill>
                  <a:schemeClr val="lt1"/>
                </a:solidFill>
                <a:latin typeface="Roboto"/>
                <a:ea typeface="Roboto"/>
                <a:cs typeface="Roboto"/>
                <a:sym typeface="Roboto"/>
              </a:rPr>
              <a:t>Refonte de la page d’accueil</a:t>
            </a:r>
            <a:endParaRPr sz="5010">
              <a:solidFill>
                <a:schemeClr val="lt1"/>
              </a:solidFill>
              <a:latin typeface="Roboto"/>
              <a:ea typeface="Roboto"/>
              <a:cs typeface="Roboto"/>
              <a:sym typeface="Roboto"/>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600">
                <a:solidFill>
                  <a:srgbClr val="D0CCD0"/>
                </a:solidFill>
                <a:latin typeface="Roboto"/>
                <a:ea typeface="Roboto"/>
                <a:cs typeface="Roboto"/>
                <a:sym typeface="Roboto"/>
              </a:rPr>
              <a:t>Infobase Santé</a:t>
            </a:r>
            <a:endParaRPr sz="3600">
              <a:solidFill>
                <a:srgbClr val="D0CCD0"/>
              </a:solidFill>
              <a:latin typeface="Roboto"/>
              <a:ea typeface="Roboto"/>
              <a:cs typeface="Roboto"/>
              <a:sym typeface="Roboto"/>
            </a:endParaRPr>
          </a:p>
        </p:txBody>
      </p:sp>
      <p:cxnSp>
        <p:nvCxnSpPr>
          <p:cNvPr id="56" name="Google Shape;56;p13"/>
          <p:cNvCxnSpPr/>
          <p:nvPr/>
        </p:nvCxnSpPr>
        <p:spPr>
          <a:xfrm>
            <a:off x="3280650" y="2626950"/>
            <a:ext cx="2449500" cy="0"/>
          </a:xfrm>
          <a:prstGeom prst="straightConnector1">
            <a:avLst/>
          </a:prstGeom>
          <a:noFill/>
          <a:ln w="76200" cap="flat" cmpd="sng">
            <a:solidFill>
              <a:srgbClr val="1C6E8C"/>
            </a:solidFill>
            <a:prstDash val="solid"/>
            <a:round/>
            <a:headEnd type="none" w="med" len="med"/>
            <a:tailEnd type="none" w="med" len="med"/>
          </a:ln>
        </p:spPr>
      </p:cxnSp>
      <p:sp>
        <p:nvSpPr>
          <p:cNvPr id="57" name="Google Shape;57;p13"/>
          <p:cNvSpPr txBox="1"/>
          <p:nvPr/>
        </p:nvSpPr>
        <p:spPr>
          <a:xfrm>
            <a:off x="7260075" y="4581050"/>
            <a:ext cx="174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December 2022</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22"/>
          <p:cNvSpPr txBox="1"/>
          <p:nvPr/>
        </p:nvSpPr>
        <p:spPr>
          <a:xfrm>
            <a:off x="518050" y="1243325"/>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0" name="Google Shape;140;p22"/>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000">
                <a:solidFill>
                  <a:schemeClr val="lt1"/>
                </a:solidFill>
                <a:latin typeface="Roboto"/>
                <a:ea typeface="Roboto"/>
                <a:cs typeface="Roboto"/>
                <a:sym typeface="Roboto"/>
              </a:rPr>
              <a:t>Les gens recherchent des produits spécifiques</a:t>
            </a:r>
            <a:endParaRPr sz="3600">
              <a:solidFill>
                <a:schemeClr val="lt1"/>
              </a:solidFill>
              <a:latin typeface="Roboto"/>
              <a:ea typeface="Roboto"/>
              <a:cs typeface="Roboto"/>
              <a:sym typeface="Roboto"/>
            </a:endParaRPr>
          </a:p>
        </p:txBody>
      </p:sp>
      <p:sp>
        <p:nvSpPr>
          <p:cNvPr id="141" name="Google Shape;141;p22"/>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Les items les plus vus sont des produits spécifiques</a:t>
            </a:r>
            <a:endParaRPr/>
          </a:p>
        </p:txBody>
      </p:sp>
      <p:pic>
        <p:nvPicPr>
          <p:cNvPr id="142" name="Google Shape;142;p22" title="Chart"/>
          <p:cNvPicPr preferRelativeResize="0"/>
          <p:nvPr/>
        </p:nvPicPr>
        <p:blipFill>
          <a:blip r:embed="rId3">
            <a:alphaModFix/>
          </a:blip>
          <a:stretch>
            <a:fillRect/>
          </a:stretch>
        </p:blipFill>
        <p:spPr>
          <a:xfrm>
            <a:off x="368700" y="1759350"/>
            <a:ext cx="8701476" cy="24685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23"/>
          <p:cNvSpPr txBox="1"/>
          <p:nvPr/>
        </p:nvSpPr>
        <p:spPr>
          <a:xfrm>
            <a:off x="518050" y="1243325"/>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8" name="Google Shape;148;p23"/>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000">
                <a:solidFill>
                  <a:schemeClr val="lt1"/>
                </a:solidFill>
                <a:latin typeface="Roboto"/>
                <a:ea typeface="Roboto"/>
                <a:cs typeface="Roboto"/>
                <a:sym typeface="Roboto"/>
              </a:rPr>
              <a:t>Les gens recherchent des produits spécifiques</a:t>
            </a:r>
            <a:r>
              <a:rPr lang="en" sz="3600">
                <a:solidFill>
                  <a:schemeClr val="lt1"/>
                </a:solidFill>
                <a:latin typeface="Roboto"/>
                <a:ea typeface="Roboto"/>
                <a:cs typeface="Roboto"/>
                <a:sym typeface="Roboto"/>
              </a:rPr>
              <a:t> </a:t>
            </a:r>
            <a:r>
              <a:rPr lang="en" sz="3000">
                <a:solidFill>
                  <a:schemeClr val="lt1"/>
                </a:solidFill>
                <a:latin typeface="Roboto"/>
                <a:ea typeface="Roboto"/>
                <a:cs typeface="Roboto"/>
                <a:sym typeface="Roboto"/>
              </a:rPr>
              <a:t>(2)</a:t>
            </a:r>
            <a:endParaRPr sz="3600">
              <a:solidFill>
                <a:schemeClr val="lt1"/>
              </a:solidFill>
              <a:latin typeface="Roboto"/>
              <a:ea typeface="Roboto"/>
              <a:cs typeface="Roboto"/>
              <a:sym typeface="Roboto"/>
            </a:endParaRPr>
          </a:p>
        </p:txBody>
      </p:sp>
      <p:sp>
        <p:nvSpPr>
          <p:cNvPr id="149" name="Google Shape;149;p23"/>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La plupart des termes de recherche sont pour des produits spécifiques</a:t>
            </a:r>
            <a:endParaRPr/>
          </a:p>
        </p:txBody>
      </p:sp>
      <p:graphicFrame>
        <p:nvGraphicFramePr>
          <p:cNvPr id="150" name="Google Shape;150;p23"/>
          <p:cNvGraphicFramePr/>
          <p:nvPr/>
        </p:nvGraphicFramePr>
        <p:xfrm>
          <a:off x="1030875" y="1405500"/>
          <a:ext cx="3000000" cy="3000000"/>
        </p:xfrm>
        <a:graphic>
          <a:graphicData uri="http://schemas.openxmlformats.org/drawingml/2006/table">
            <a:tbl>
              <a:tblPr>
                <a:noFill/>
                <a:tableStyleId>{01E02709-6E23-41CF-99CC-AF2A19D6ED20}</a:tableStyleId>
              </a:tblPr>
              <a:tblGrid>
                <a:gridCol w="3170775">
                  <a:extLst>
                    <a:ext uri="{9D8B030D-6E8A-4147-A177-3AD203B41FA5}">
                      <a16:colId xmlns:a16="http://schemas.microsoft.com/office/drawing/2014/main" val="20000"/>
                    </a:ext>
                  </a:extLst>
                </a:gridCol>
                <a:gridCol w="1431700">
                  <a:extLst>
                    <a:ext uri="{9D8B030D-6E8A-4147-A177-3AD203B41FA5}">
                      <a16:colId xmlns:a16="http://schemas.microsoft.com/office/drawing/2014/main" val="20001"/>
                    </a:ext>
                  </a:extLst>
                </a:gridCol>
                <a:gridCol w="1267425">
                  <a:extLst>
                    <a:ext uri="{9D8B030D-6E8A-4147-A177-3AD203B41FA5}">
                      <a16:colId xmlns:a16="http://schemas.microsoft.com/office/drawing/2014/main" val="20002"/>
                    </a:ext>
                  </a:extLst>
                </a:gridCol>
                <a:gridCol w="1012525">
                  <a:extLst>
                    <a:ext uri="{9D8B030D-6E8A-4147-A177-3AD203B41FA5}">
                      <a16:colId xmlns:a16="http://schemas.microsoft.com/office/drawing/2014/main" val="20003"/>
                    </a:ext>
                  </a:extLst>
                </a:gridCol>
              </a:tblGrid>
              <a:tr h="19620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Termes de recherche</a:t>
                      </a:r>
                      <a:endParaRPr sz="1100" b="1">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Clics</a:t>
                      </a:r>
                      <a:endParaRPr sz="1100" b="1">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Impressions</a:t>
                      </a:r>
                      <a:endParaRPr sz="1100" b="1">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Taux de clic</a:t>
                      </a:r>
                      <a:endParaRPr sz="1100" b="1">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278725">
                <a:tc>
                  <a:txBody>
                    <a:bodyPr/>
                    <a:lstStyle/>
                    <a:p>
                      <a:pPr marL="0" lvl="0" indent="0" algn="l" rtl="0">
                        <a:lnSpc>
                          <a:spcPct val="115000"/>
                        </a:lnSpc>
                        <a:spcBef>
                          <a:spcPts val="0"/>
                        </a:spcBef>
                        <a:spcAft>
                          <a:spcPts val="0"/>
                        </a:spcAft>
                        <a:buNone/>
                      </a:pPr>
                      <a:r>
                        <a:rPr lang="en" sz="1000"/>
                        <a:t>effets secondaires vaccin covid</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98</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1955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5.01%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405425">
                <a:tc>
                  <a:txBody>
                    <a:bodyPr/>
                    <a:lstStyle/>
                    <a:p>
                      <a:pPr marL="0" lvl="0" indent="0" algn="l" rtl="0">
                        <a:lnSpc>
                          <a:spcPct val="115000"/>
                        </a:lnSpc>
                        <a:spcBef>
                          <a:spcPts val="0"/>
                        </a:spcBef>
                        <a:spcAft>
                          <a:spcPts val="0"/>
                        </a:spcAft>
                        <a:buNone/>
                      </a:pPr>
                      <a:r>
                        <a:rPr lang="en" sz="1000"/>
                        <a:t>vaccin covid effets secondaires</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90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1176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7.65%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78725">
                <a:tc>
                  <a:txBody>
                    <a:bodyPr/>
                    <a:lstStyle/>
                    <a:p>
                      <a:pPr marL="0" lvl="0" indent="0" algn="l" rtl="0">
                        <a:lnSpc>
                          <a:spcPct val="115000"/>
                        </a:lnSpc>
                        <a:spcBef>
                          <a:spcPts val="0"/>
                        </a:spcBef>
                        <a:spcAft>
                          <a:spcPts val="0"/>
                        </a:spcAft>
                        <a:buNone/>
                      </a:pPr>
                      <a:r>
                        <a:rPr lang="en" sz="1000"/>
                        <a:t>effet secondaire vaccin covid</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83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1466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5.66%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196200">
                <a:tc>
                  <a:txBody>
                    <a:bodyPr/>
                    <a:lstStyle/>
                    <a:p>
                      <a:pPr marL="0" lvl="0" indent="0" algn="l" rtl="0">
                        <a:lnSpc>
                          <a:spcPct val="115000"/>
                        </a:lnSpc>
                        <a:spcBef>
                          <a:spcPts val="0"/>
                        </a:spcBef>
                        <a:spcAft>
                          <a:spcPts val="0"/>
                        </a:spcAft>
                        <a:buNone/>
                      </a:pPr>
                      <a:r>
                        <a:rPr lang="en" sz="1000"/>
                        <a:t>effet secondaire vaccin covid 19</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1186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3.04%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78725">
                <a:tc>
                  <a:txBody>
                    <a:bodyPr/>
                    <a:lstStyle/>
                    <a:p>
                      <a:pPr marL="0" lvl="0" indent="0" algn="l" rtl="0">
                        <a:lnSpc>
                          <a:spcPct val="115000"/>
                        </a:lnSpc>
                        <a:spcBef>
                          <a:spcPts val="0"/>
                        </a:spcBef>
                        <a:spcAft>
                          <a:spcPts val="0"/>
                        </a:spcAft>
                        <a:buNone/>
                      </a:pPr>
                      <a:r>
                        <a:rPr lang="en" sz="1000"/>
                        <a:t>effets secondaires du vaccin contre coronavirus</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589</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5.60%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78725">
                <a:tc>
                  <a:txBody>
                    <a:bodyPr/>
                    <a:lstStyle/>
                    <a:p>
                      <a:pPr marL="0" lvl="0" indent="0" algn="l" rtl="0">
                        <a:lnSpc>
                          <a:spcPct val="115000"/>
                        </a:lnSpc>
                        <a:spcBef>
                          <a:spcPts val="0"/>
                        </a:spcBef>
                        <a:spcAft>
                          <a:spcPts val="0"/>
                        </a:spcAft>
                        <a:buNone/>
                      </a:pPr>
                      <a:r>
                        <a:rPr lang="en" sz="1000"/>
                        <a:t>maladie congénitale</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27</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365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7.40%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405425">
                <a:tc>
                  <a:txBody>
                    <a:bodyPr/>
                    <a:lstStyle/>
                    <a:p>
                      <a:pPr marL="0" lvl="0" indent="0" algn="l" rtl="0">
                        <a:lnSpc>
                          <a:spcPct val="115000"/>
                        </a:lnSpc>
                        <a:spcBef>
                          <a:spcPts val="0"/>
                        </a:spcBef>
                        <a:spcAft>
                          <a:spcPts val="0"/>
                        </a:spcAft>
                        <a:buNone/>
                      </a:pPr>
                      <a:r>
                        <a:rPr lang="en" sz="1000"/>
                        <a:t>effet secondaire vaccin pfizer 4e dose</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124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20.97%</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78725">
                <a:tc>
                  <a:txBody>
                    <a:bodyPr/>
                    <a:lstStyle/>
                    <a:p>
                      <a:pPr marL="0" lvl="0" indent="0" algn="l" rtl="0">
                        <a:lnSpc>
                          <a:spcPct val="115000"/>
                        </a:lnSpc>
                        <a:spcBef>
                          <a:spcPts val="0"/>
                        </a:spcBef>
                        <a:spcAft>
                          <a:spcPts val="0"/>
                        </a:spcAft>
                        <a:buNone/>
                      </a:pPr>
                      <a:r>
                        <a:rPr lang="en" sz="1000"/>
                        <a:t>malformation congénitale</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479</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5.01%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405425">
                <a:tc>
                  <a:txBody>
                    <a:bodyPr/>
                    <a:lstStyle/>
                    <a:p>
                      <a:pPr marL="0" lvl="0" indent="0" algn="l" rtl="0">
                        <a:lnSpc>
                          <a:spcPct val="115000"/>
                        </a:lnSpc>
                        <a:spcBef>
                          <a:spcPts val="0"/>
                        </a:spcBef>
                        <a:spcAft>
                          <a:spcPts val="0"/>
                        </a:spcAft>
                        <a:buNone/>
                      </a:pPr>
                      <a:r>
                        <a:rPr lang="en" sz="1000"/>
                        <a:t>trouble de l'humeur anxiété</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185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12.97%</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532125">
                <a:tc>
                  <a:txBody>
                    <a:bodyPr/>
                    <a:lstStyle/>
                    <a:p>
                      <a:pPr marL="0" lvl="0" indent="0" algn="l" rtl="0">
                        <a:lnSpc>
                          <a:spcPct val="115000"/>
                        </a:lnSpc>
                        <a:spcBef>
                          <a:spcPts val="0"/>
                        </a:spcBef>
                        <a:spcAft>
                          <a:spcPts val="0"/>
                        </a:spcAft>
                        <a:buNone/>
                      </a:pPr>
                      <a:r>
                        <a:rPr lang="en" sz="1000"/>
                        <a:t>5 dose vaccin covid</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152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15.79%</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4"/>
          <p:cNvSpPr txBox="1"/>
          <p:nvPr/>
        </p:nvSpPr>
        <p:spPr>
          <a:xfrm>
            <a:off x="518050" y="1243325"/>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6" name="Google Shape;156;p24"/>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2600">
                <a:solidFill>
                  <a:schemeClr val="lt1"/>
                </a:solidFill>
                <a:latin typeface="Roboto"/>
                <a:ea typeface="Roboto"/>
                <a:cs typeface="Roboto"/>
                <a:sym typeface="Roboto"/>
              </a:rPr>
              <a:t>Produits spécifiques: difficiles à trouver de la page d’accueil</a:t>
            </a:r>
            <a:endParaRPr sz="3200">
              <a:solidFill>
                <a:schemeClr val="lt1"/>
              </a:solidFill>
              <a:latin typeface="Roboto"/>
              <a:ea typeface="Roboto"/>
              <a:cs typeface="Roboto"/>
              <a:sym typeface="Roboto"/>
            </a:endParaRPr>
          </a:p>
        </p:txBody>
      </p:sp>
      <p:sp>
        <p:nvSpPr>
          <p:cNvPr id="157" name="Google Shape;157;p24"/>
          <p:cNvSpPr txBox="1"/>
          <p:nvPr/>
        </p:nvSpPr>
        <p:spPr>
          <a:xfrm>
            <a:off x="0" y="769800"/>
            <a:ext cx="9144000" cy="4770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chemeClr val="dk1"/>
                </a:solidFill>
                <a:latin typeface="Roboto"/>
                <a:ea typeface="Roboto"/>
                <a:cs typeface="Roboto"/>
                <a:sym typeface="Roboto"/>
              </a:rPr>
              <a:t>La plupart des gens n'accèdent pas aux produits réels à partir de la page d'accueil</a:t>
            </a:r>
            <a:endParaRPr sz="1200"/>
          </a:p>
        </p:txBody>
      </p:sp>
      <p:sp>
        <p:nvSpPr>
          <p:cNvPr id="158" name="Google Shape;158;p24"/>
          <p:cNvSpPr txBox="1"/>
          <p:nvPr/>
        </p:nvSpPr>
        <p:spPr>
          <a:xfrm>
            <a:off x="70975" y="1458575"/>
            <a:ext cx="318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Les produits ne sont pas immédiatement visibles à partir de la page d’accueil</a:t>
            </a:r>
            <a:endParaRPr/>
          </a:p>
        </p:txBody>
      </p:sp>
      <p:pic>
        <p:nvPicPr>
          <p:cNvPr id="159" name="Google Shape;159;p24"/>
          <p:cNvPicPr preferRelativeResize="0"/>
          <p:nvPr/>
        </p:nvPicPr>
        <p:blipFill>
          <a:blip r:embed="rId3">
            <a:alphaModFix/>
          </a:blip>
          <a:stretch>
            <a:fillRect/>
          </a:stretch>
        </p:blipFill>
        <p:spPr>
          <a:xfrm>
            <a:off x="3686925" y="2470750"/>
            <a:ext cx="5225224" cy="1617225"/>
          </a:xfrm>
          <a:prstGeom prst="rect">
            <a:avLst/>
          </a:prstGeom>
          <a:noFill/>
          <a:ln>
            <a:noFill/>
          </a:ln>
          <a:effectLst>
            <a:outerShdw blurRad="57150" dist="19050" dir="5400000" algn="bl" rotWithShape="0">
              <a:srgbClr val="000000">
                <a:alpha val="50000"/>
              </a:srgbClr>
            </a:outerShdw>
          </a:effectLst>
        </p:spPr>
      </p:pic>
      <p:sp>
        <p:nvSpPr>
          <p:cNvPr id="160" name="Google Shape;160;p24"/>
          <p:cNvSpPr txBox="1"/>
          <p:nvPr/>
        </p:nvSpPr>
        <p:spPr>
          <a:xfrm>
            <a:off x="4737800" y="1566413"/>
            <a:ext cx="3183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La page d’accueil a un </a:t>
            </a:r>
            <a:r>
              <a:rPr lang="en" b="1"/>
              <a:t>taux d’abandon de 85%</a:t>
            </a:r>
            <a:endParaRPr b="1"/>
          </a:p>
        </p:txBody>
      </p:sp>
      <p:pic>
        <p:nvPicPr>
          <p:cNvPr id="161" name="Google Shape;161;p24"/>
          <p:cNvPicPr preferRelativeResize="0"/>
          <p:nvPr/>
        </p:nvPicPr>
        <p:blipFill>
          <a:blip r:embed="rId4">
            <a:alphaModFix/>
          </a:blip>
          <a:stretch>
            <a:fillRect/>
          </a:stretch>
        </p:blipFill>
        <p:spPr>
          <a:xfrm>
            <a:off x="352200" y="2531725"/>
            <a:ext cx="2808934" cy="22669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25"/>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000">
                <a:solidFill>
                  <a:schemeClr val="lt1"/>
                </a:solidFill>
                <a:latin typeface="Roboto"/>
                <a:ea typeface="Roboto"/>
                <a:cs typeface="Roboto"/>
                <a:sym typeface="Roboto"/>
              </a:rPr>
              <a:t>Un look désuet</a:t>
            </a:r>
            <a:endParaRPr sz="3600">
              <a:solidFill>
                <a:schemeClr val="lt1"/>
              </a:solidFill>
              <a:latin typeface="Roboto"/>
              <a:ea typeface="Roboto"/>
              <a:cs typeface="Roboto"/>
              <a:sym typeface="Roboto"/>
            </a:endParaRPr>
          </a:p>
        </p:txBody>
      </p:sp>
      <p:sp>
        <p:nvSpPr>
          <p:cNvPr id="167" name="Google Shape;167;p25"/>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A besoin d’un redesign</a:t>
            </a:r>
            <a:endParaRPr/>
          </a:p>
        </p:txBody>
      </p:sp>
      <p:sp>
        <p:nvSpPr>
          <p:cNvPr id="168" name="Google Shape;168;p25"/>
          <p:cNvSpPr txBox="1"/>
          <p:nvPr/>
        </p:nvSpPr>
        <p:spPr>
          <a:xfrm>
            <a:off x="426200" y="2571750"/>
            <a:ext cx="33777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Ancien thème Canada.ca</a:t>
            </a:r>
            <a:endParaRPr/>
          </a:p>
          <a:p>
            <a:pPr marL="457200" lvl="0" indent="-317500" algn="l" rtl="0">
              <a:spcBef>
                <a:spcPts val="0"/>
              </a:spcBef>
              <a:spcAft>
                <a:spcPts val="0"/>
              </a:spcAft>
              <a:buSzPts val="1400"/>
              <a:buChar char="●"/>
            </a:pPr>
            <a:r>
              <a:rPr lang="en"/>
              <a:t>Les icônes semblent datés</a:t>
            </a:r>
            <a:endParaRPr/>
          </a:p>
          <a:p>
            <a:pPr marL="457200" lvl="0" indent="-317500" algn="l" rtl="0">
              <a:spcBef>
                <a:spcPts val="0"/>
              </a:spcBef>
              <a:spcAft>
                <a:spcPts val="0"/>
              </a:spcAft>
              <a:buSzPts val="1400"/>
              <a:buChar char="●"/>
            </a:pPr>
            <a:r>
              <a:rPr lang="en"/>
              <a:t>La page d'accueil ne répond pas aux normes actuelles</a:t>
            </a:r>
            <a:endParaRPr/>
          </a:p>
        </p:txBody>
      </p:sp>
      <p:pic>
        <p:nvPicPr>
          <p:cNvPr id="169" name="Google Shape;169;p25"/>
          <p:cNvPicPr preferRelativeResize="0"/>
          <p:nvPr/>
        </p:nvPicPr>
        <p:blipFill>
          <a:blip r:embed="rId3">
            <a:alphaModFix/>
          </a:blip>
          <a:stretch>
            <a:fillRect/>
          </a:stretch>
        </p:blipFill>
        <p:spPr>
          <a:xfrm>
            <a:off x="4281975" y="1732450"/>
            <a:ext cx="3947625" cy="31859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26"/>
          <p:cNvSpPr txBox="1"/>
          <p:nvPr/>
        </p:nvSpPr>
        <p:spPr>
          <a:xfrm>
            <a:off x="518050" y="1243325"/>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5" name="Google Shape;175;p26"/>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000">
                <a:solidFill>
                  <a:schemeClr val="lt1"/>
                </a:solidFill>
                <a:latin typeface="Roboto"/>
                <a:ea typeface="Roboto"/>
                <a:cs typeface="Roboto"/>
                <a:sym typeface="Roboto"/>
              </a:rPr>
              <a:t>Ce que font les autres bibliothèques de contenu</a:t>
            </a:r>
            <a:endParaRPr sz="3600">
              <a:solidFill>
                <a:schemeClr val="lt1"/>
              </a:solidFill>
              <a:latin typeface="Roboto"/>
              <a:ea typeface="Roboto"/>
              <a:cs typeface="Roboto"/>
              <a:sym typeface="Roboto"/>
            </a:endParaRPr>
          </a:p>
        </p:txBody>
      </p:sp>
      <p:sp>
        <p:nvSpPr>
          <p:cNvPr id="176" name="Google Shape;176;p26"/>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Recherche, filtres et étiquettes</a:t>
            </a:r>
            <a:endParaRPr/>
          </a:p>
        </p:txBody>
      </p:sp>
      <p:pic>
        <p:nvPicPr>
          <p:cNvPr id="177" name="Google Shape;177;p26"/>
          <p:cNvPicPr preferRelativeResize="0"/>
          <p:nvPr/>
        </p:nvPicPr>
        <p:blipFill>
          <a:blip r:embed="rId3">
            <a:alphaModFix/>
          </a:blip>
          <a:stretch>
            <a:fillRect/>
          </a:stretch>
        </p:blipFill>
        <p:spPr>
          <a:xfrm>
            <a:off x="193475" y="1361725"/>
            <a:ext cx="2256177" cy="1644899"/>
          </a:xfrm>
          <a:prstGeom prst="rect">
            <a:avLst/>
          </a:prstGeom>
          <a:noFill/>
          <a:ln>
            <a:noFill/>
          </a:ln>
          <a:effectLst>
            <a:outerShdw blurRad="57150" dist="19050" dir="5400000" algn="bl" rotWithShape="0">
              <a:srgbClr val="000000">
                <a:alpha val="50000"/>
              </a:srgbClr>
            </a:outerShdw>
          </a:effectLst>
        </p:spPr>
      </p:pic>
      <p:pic>
        <p:nvPicPr>
          <p:cNvPr id="178" name="Google Shape;178;p26"/>
          <p:cNvPicPr preferRelativeResize="0"/>
          <p:nvPr/>
        </p:nvPicPr>
        <p:blipFill>
          <a:blip r:embed="rId4">
            <a:alphaModFix/>
          </a:blip>
          <a:stretch>
            <a:fillRect/>
          </a:stretch>
        </p:blipFill>
        <p:spPr>
          <a:xfrm>
            <a:off x="2646426" y="1795925"/>
            <a:ext cx="2807899" cy="2520728"/>
          </a:xfrm>
          <a:prstGeom prst="rect">
            <a:avLst/>
          </a:prstGeom>
          <a:noFill/>
          <a:ln>
            <a:noFill/>
          </a:ln>
          <a:effectLst>
            <a:outerShdw blurRad="57150" dist="19050" dir="5400000" algn="bl" rotWithShape="0">
              <a:srgbClr val="000000">
                <a:alpha val="50000"/>
              </a:srgbClr>
            </a:outerShdw>
          </a:effectLst>
        </p:spPr>
      </p:pic>
      <p:pic>
        <p:nvPicPr>
          <p:cNvPr id="179" name="Google Shape;179;p26"/>
          <p:cNvPicPr preferRelativeResize="0"/>
          <p:nvPr/>
        </p:nvPicPr>
        <p:blipFill>
          <a:blip r:embed="rId5">
            <a:alphaModFix/>
          </a:blip>
          <a:stretch>
            <a:fillRect/>
          </a:stretch>
        </p:blipFill>
        <p:spPr>
          <a:xfrm>
            <a:off x="288913" y="3188624"/>
            <a:ext cx="2065288" cy="1832076"/>
          </a:xfrm>
          <a:prstGeom prst="rect">
            <a:avLst/>
          </a:prstGeom>
          <a:noFill/>
          <a:ln>
            <a:noFill/>
          </a:ln>
          <a:effectLst>
            <a:outerShdw blurRad="57150" dist="19050" dir="5400000" algn="bl" rotWithShape="0">
              <a:srgbClr val="000000">
                <a:alpha val="50000"/>
              </a:srgbClr>
            </a:outerShdw>
          </a:effectLst>
        </p:spPr>
      </p:pic>
      <p:pic>
        <p:nvPicPr>
          <p:cNvPr id="180" name="Google Shape;180;p26"/>
          <p:cNvPicPr preferRelativeResize="0"/>
          <p:nvPr/>
        </p:nvPicPr>
        <p:blipFill>
          <a:blip r:embed="rId6">
            <a:alphaModFix/>
          </a:blip>
          <a:stretch>
            <a:fillRect/>
          </a:stretch>
        </p:blipFill>
        <p:spPr>
          <a:xfrm>
            <a:off x="5606725" y="2118350"/>
            <a:ext cx="3384875" cy="2446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27"/>
          <p:cNvSpPr txBox="1"/>
          <p:nvPr/>
        </p:nvSpPr>
        <p:spPr>
          <a:xfrm>
            <a:off x="609050" y="1714800"/>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6" name="Google Shape;186;p27"/>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000">
                <a:solidFill>
                  <a:schemeClr val="lt1"/>
                </a:solidFill>
                <a:latin typeface="Roboto"/>
                <a:ea typeface="Roboto"/>
                <a:cs typeface="Roboto"/>
                <a:sym typeface="Roboto"/>
              </a:rPr>
              <a:t>Des tâches principales variées</a:t>
            </a:r>
            <a:endParaRPr sz="3600">
              <a:solidFill>
                <a:schemeClr val="lt1"/>
              </a:solidFill>
              <a:latin typeface="Roboto"/>
              <a:ea typeface="Roboto"/>
              <a:cs typeface="Roboto"/>
              <a:sym typeface="Roboto"/>
            </a:endParaRPr>
          </a:p>
        </p:txBody>
      </p:sp>
      <p:sp>
        <p:nvSpPr>
          <p:cNvPr id="187" name="Google Shape;187;p27"/>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Des explications à l'exploration autonome</a:t>
            </a:r>
            <a:endParaRPr/>
          </a:p>
        </p:txBody>
      </p:sp>
      <p:cxnSp>
        <p:nvCxnSpPr>
          <p:cNvPr id="188" name="Google Shape;188;p27"/>
          <p:cNvCxnSpPr/>
          <p:nvPr/>
        </p:nvCxnSpPr>
        <p:spPr>
          <a:xfrm>
            <a:off x="431425" y="2372100"/>
            <a:ext cx="8076300" cy="0"/>
          </a:xfrm>
          <a:prstGeom prst="straightConnector1">
            <a:avLst/>
          </a:prstGeom>
          <a:noFill/>
          <a:ln w="28575" cap="flat" cmpd="sng">
            <a:solidFill>
              <a:srgbClr val="1C6E8C"/>
            </a:solidFill>
            <a:prstDash val="solid"/>
            <a:round/>
            <a:headEnd type="none" w="med" len="med"/>
            <a:tailEnd type="triangle" w="med" len="med"/>
          </a:ln>
        </p:spPr>
      </p:cxnSp>
      <p:sp>
        <p:nvSpPr>
          <p:cNvPr id="189" name="Google Shape;189;p27"/>
          <p:cNvSpPr txBox="1"/>
          <p:nvPr/>
        </p:nvSpPr>
        <p:spPr>
          <a:xfrm>
            <a:off x="165050" y="2467625"/>
            <a:ext cx="2957400" cy="1006500"/>
          </a:xfrm>
          <a:prstGeom prst="rect">
            <a:avLst/>
          </a:prstGeom>
          <a:noFill/>
          <a:ln>
            <a:noFill/>
          </a:ln>
        </p:spPr>
        <p:txBody>
          <a:bodyPr spcFirstLastPara="1" wrap="square" lIns="91425" tIns="91425" rIns="91425" bIns="91425" anchor="t" anchorCtr="0">
            <a:spAutoFit/>
          </a:bodyPr>
          <a:lstStyle/>
          <a:p>
            <a:pPr marL="457200" lvl="0" indent="-285750" algn="l" rtl="0">
              <a:lnSpc>
                <a:spcPct val="115000"/>
              </a:lnSpc>
              <a:spcBef>
                <a:spcPts val="1200"/>
              </a:spcBef>
              <a:spcAft>
                <a:spcPts val="0"/>
              </a:spcAft>
              <a:buClr>
                <a:schemeClr val="dk1"/>
              </a:buClr>
              <a:buSzPts val="900"/>
              <a:buChar char="●"/>
            </a:pPr>
            <a:r>
              <a:rPr lang="en" sz="1200"/>
              <a:t>Renseignements clés</a:t>
            </a:r>
            <a:endParaRPr sz="1200"/>
          </a:p>
          <a:p>
            <a:pPr marL="457200" lvl="0" indent="-285750" algn="l" rtl="0">
              <a:lnSpc>
                <a:spcPct val="115000"/>
              </a:lnSpc>
              <a:spcBef>
                <a:spcPts val="0"/>
              </a:spcBef>
              <a:spcAft>
                <a:spcPts val="0"/>
              </a:spcAft>
              <a:buClr>
                <a:schemeClr val="dk1"/>
              </a:buClr>
              <a:buSzPts val="900"/>
              <a:buChar char="●"/>
            </a:pPr>
            <a:r>
              <a:rPr lang="en" sz="1200"/>
              <a:t>Storytelling de données</a:t>
            </a:r>
            <a:endParaRPr sz="1200"/>
          </a:p>
          <a:p>
            <a:pPr marL="457200" lvl="0" indent="-285750" algn="l" rtl="0">
              <a:lnSpc>
                <a:spcPct val="115000"/>
              </a:lnSpc>
              <a:spcBef>
                <a:spcPts val="0"/>
              </a:spcBef>
              <a:spcAft>
                <a:spcPts val="0"/>
              </a:spcAft>
              <a:buClr>
                <a:schemeClr val="dk1"/>
              </a:buClr>
              <a:buSzPts val="900"/>
              <a:buChar char="●"/>
            </a:pPr>
            <a:r>
              <a:rPr lang="en" sz="1200"/>
              <a:t>Infographies et blogue</a:t>
            </a:r>
            <a:endParaRPr sz="1200"/>
          </a:p>
          <a:p>
            <a:pPr marL="457200" lvl="0" indent="-285750" algn="l" rtl="0">
              <a:lnSpc>
                <a:spcPct val="115000"/>
              </a:lnSpc>
              <a:spcBef>
                <a:spcPts val="0"/>
              </a:spcBef>
              <a:spcAft>
                <a:spcPts val="0"/>
              </a:spcAft>
              <a:buClr>
                <a:schemeClr val="dk1"/>
              </a:buClr>
              <a:buSzPts val="900"/>
              <a:buChar char="●"/>
            </a:pPr>
            <a:r>
              <a:rPr lang="en" sz="1200"/>
              <a:t>Interprétation fournie</a:t>
            </a:r>
            <a:endParaRPr sz="1200"/>
          </a:p>
        </p:txBody>
      </p:sp>
      <p:sp>
        <p:nvSpPr>
          <p:cNvPr id="190" name="Google Shape;190;p27"/>
          <p:cNvSpPr txBox="1"/>
          <p:nvPr/>
        </p:nvSpPr>
        <p:spPr>
          <a:xfrm>
            <a:off x="3256825" y="2552100"/>
            <a:ext cx="3294300" cy="10065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1200"/>
              </a:spcBef>
              <a:spcAft>
                <a:spcPts val="0"/>
              </a:spcAft>
              <a:buClr>
                <a:schemeClr val="dk1"/>
              </a:buClr>
              <a:buSzPts val="1200"/>
              <a:buChar char="●"/>
            </a:pPr>
            <a:r>
              <a:rPr lang="en" sz="1200"/>
              <a:t>Cartes et graphiques interactifs</a:t>
            </a:r>
            <a:endParaRPr sz="1200"/>
          </a:p>
          <a:p>
            <a:pPr marL="457200" lvl="0" indent="-304800" algn="l" rtl="0">
              <a:lnSpc>
                <a:spcPct val="115000"/>
              </a:lnSpc>
              <a:spcBef>
                <a:spcPts val="0"/>
              </a:spcBef>
              <a:spcAft>
                <a:spcPts val="0"/>
              </a:spcAft>
              <a:buClr>
                <a:schemeClr val="dk1"/>
              </a:buClr>
              <a:buSzPts val="1200"/>
              <a:buChar char="●"/>
            </a:pPr>
            <a:r>
              <a:rPr lang="en" sz="1200"/>
              <a:t>Auto-exploration des données</a:t>
            </a:r>
            <a:endParaRPr sz="1200"/>
          </a:p>
          <a:p>
            <a:pPr marL="457200" lvl="0" indent="-304800" algn="l" rtl="0">
              <a:lnSpc>
                <a:spcPct val="115000"/>
              </a:lnSpc>
              <a:spcBef>
                <a:spcPts val="0"/>
              </a:spcBef>
              <a:spcAft>
                <a:spcPts val="0"/>
              </a:spcAft>
              <a:buClr>
                <a:schemeClr val="dk1"/>
              </a:buClr>
              <a:buSzPts val="1200"/>
              <a:buChar char="●"/>
            </a:pPr>
            <a:r>
              <a:rPr lang="en" sz="1200"/>
              <a:t>Visualisation de données complexes</a:t>
            </a:r>
            <a:endParaRPr sz="1200"/>
          </a:p>
          <a:p>
            <a:pPr marL="457200" lvl="0" indent="-304800" algn="l" rtl="0">
              <a:lnSpc>
                <a:spcPct val="115000"/>
              </a:lnSpc>
              <a:spcBef>
                <a:spcPts val="0"/>
              </a:spcBef>
              <a:spcAft>
                <a:spcPts val="0"/>
              </a:spcAft>
              <a:buClr>
                <a:schemeClr val="dk1"/>
              </a:buClr>
              <a:buSzPts val="1200"/>
              <a:buChar char="●"/>
            </a:pPr>
            <a:r>
              <a:rPr lang="en" sz="1200"/>
              <a:t>Auto-interprétation</a:t>
            </a:r>
            <a:endParaRPr sz="1200"/>
          </a:p>
        </p:txBody>
      </p:sp>
      <p:sp>
        <p:nvSpPr>
          <p:cNvPr id="191" name="Google Shape;191;p27"/>
          <p:cNvSpPr txBox="1"/>
          <p:nvPr/>
        </p:nvSpPr>
        <p:spPr>
          <a:xfrm>
            <a:off x="6694525" y="2524500"/>
            <a:ext cx="1974000" cy="10065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1200"/>
              </a:spcBef>
              <a:spcAft>
                <a:spcPts val="0"/>
              </a:spcAft>
              <a:buClr>
                <a:schemeClr val="dk1"/>
              </a:buClr>
              <a:buSzPts val="1100"/>
              <a:buChar char="●"/>
            </a:pPr>
            <a:r>
              <a:rPr lang="en" sz="1200"/>
              <a:t>Données brutes</a:t>
            </a:r>
            <a:endParaRPr sz="1200"/>
          </a:p>
          <a:p>
            <a:pPr marL="457200" lvl="0" indent="-298450" algn="l" rtl="0">
              <a:lnSpc>
                <a:spcPct val="115000"/>
              </a:lnSpc>
              <a:spcBef>
                <a:spcPts val="0"/>
              </a:spcBef>
              <a:spcAft>
                <a:spcPts val="0"/>
              </a:spcAft>
              <a:buClr>
                <a:schemeClr val="dk1"/>
              </a:buClr>
              <a:buSzPts val="1100"/>
              <a:buChar char="●"/>
            </a:pPr>
            <a:r>
              <a:rPr lang="en" sz="1200"/>
              <a:t>Détails techniques</a:t>
            </a:r>
            <a:endParaRPr sz="1200"/>
          </a:p>
          <a:p>
            <a:pPr marL="457200" lvl="0" indent="-298450" algn="l" rtl="0">
              <a:lnSpc>
                <a:spcPct val="115000"/>
              </a:lnSpc>
              <a:spcBef>
                <a:spcPts val="0"/>
              </a:spcBef>
              <a:spcAft>
                <a:spcPts val="0"/>
              </a:spcAft>
              <a:buClr>
                <a:schemeClr val="dk1"/>
              </a:buClr>
              <a:buSzPts val="1100"/>
              <a:buChar char="●"/>
            </a:pPr>
            <a:r>
              <a:rPr lang="en" sz="1200"/>
              <a:t>Sources</a:t>
            </a:r>
            <a:endParaRPr sz="1200"/>
          </a:p>
          <a:p>
            <a:pPr marL="457200" lvl="0" indent="-304800" algn="l" rtl="0">
              <a:lnSpc>
                <a:spcPct val="115000"/>
              </a:lnSpc>
              <a:spcBef>
                <a:spcPts val="0"/>
              </a:spcBef>
              <a:spcAft>
                <a:spcPts val="0"/>
              </a:spcAft>
              <a:buClr>
                <a:schemeClr val="dk1"/>
              </a:buClr>
              <a:buSzPts val="1200"/>
              <a:buChar char="●"/>
            </a:pPr>
            <a:r>
              <a:rPr lang="en" sz="1200"/>
              <a:t>API</a:t>
            </a:r>
            <a:endParaRPr sz="1200"/>
          </a:p>
        </p:txBody>
      </p:sp>
      <p:sp>
        <p:nvSpPr>
          <p:cNvPr id="192" name="Google Shape;192;p27"/>
          <p:cNvSpPr txBox="1"/>
          <p:nvPr/>
        </p:nvSpPr>
        <p:spPr>
          <a:xfrm>
            <a:off x="344825" y="1540800"/>
            <a:ext cx="1557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b="1"/>
              <a:t>Grand public</a:t>
            </a:r>
            <a:endParaRPr b="1"/>
          </a:p>
          <a:p>
            <a:pPr marL="0" lvl="0" indent="0" algn="l" rtl="0">
              <a:spcBef>
                <a:spcPts val="0"/>
              </a:spcBef>
              <a:spcAft>
                <a:spcPts val="0"/>
              </a:spcAft>
              <a:buClr>
                <a:schemeClr val="dk1"/>
              </a:buClr>
              <a:buSzPts val="1100"/>
              <a:buFont typeface="Arial"/>
              <a:buNone/>
            </a:pPr>
            <a:r>
              <a:rPr lang="en" b="1"/>
              <a:t>Simple</a:t>
            </a:r>
            <a:endParaRPr b="1"/>
          </a:p>
          <a:p>
            <a:pPr marL="0" lvl="0" indent="0" algn="l" rtl="0">
              <a:spcBef>
                <a:spcPts val="0"/>
              </a:spcBef>
              <a:spcAft>
                <a:spcPts val="0"/>
              </a:spcAft>
              <a:buNone/>
            </a:pPr>
            <a:r>
              <a:rPr lang="en" b="1"/>
              <a:t>Explicatif</a:t>
            </a:r>
            <a:endParaRPr b="1"/>
          </a:p>
        </p:txBody>
      </p:sp>
      <p:sp>
        <p:nvSpPr>
          <p:cNvPr id="193" name="Google Shape;193;p27"/>
          <p:cNvSpPr txBox="1"/>
          <p:nvPr/>
        </p:nvSpPr>
        <p:spPr>
          <a:xfrm>
            <a:off x="7015525" y="1514700"/>
            <a:ext cx="1332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Experts</a:t>
            </a:r>
            <a:endParaRPr b="1"/>
          </a:p>
          <a:p>
            <a:pPr marL="0" lvl="0" indent="0" algn="l" rtl="0">
              <a:spcBef>
                <a:spcPts val="0"/>
              </a:spcBef>
              <a:spcAft>
                <a:spcPts val="0"/>
              </a:spcAft>
              <a:buClr>
                <a:schemeClr val="dk1"/>
              </a:buClr>
              <a:buSzPts val="1100"/>
              <a:buFont typeface="Arial"/>
              <a:buNone/>
            </a:pPr>
            <a:r>
              <a:rPr lang="en" b="1">
                <a:solidFill>
                  <a:schemeClr val="dk1"/>
                </a:solidFill>
              </a:rPr>
              <a:t>Complexe</a:t>
            </a:r>
            <a:endParaRPr b="1"/>
          </a:p>
          <a:p>
            <a:pPr marL="0" lvl="0" indent="0" algn="l" rtl="0">
              <a:spcBef>
                <a:spcPts val="0"/>
              </a:spcBef>
              <a:spcAft>
                <a:spcPts val="0"/>
              </a:spcAft>
              <a:buNone/>
            </a:pPr>
            <a:r>
              <a:rPr lang="en" b="1"/>
              <a:t>Exploratoire</a:t>
            </a:r>
            <a:endParaRPr b="1"/>
          </a:p>
        </p:txBody>
      </p:sp>
      <p:pic>
        <p:nvPicPr>
          <p:cNvPr id="194" name="Google Shape;194;p27"/>
          <p:cNvPicPr preferRelativeResize="0"/>
          <p:nvPr/>
        </p:nvPicPr>
        <p:blipFill>
          <a:blip r:embed="rId3">
            <a:alphaModFix/>
          </a:blip>
          <a:stretch>
            <a:fillRect/>
          </a:stretch>
        </p:blipFill>
        <p:spPr>
          <a:xfrm>
            <a:off x="228050" y="3531000"/>
            <a:ext cx="558625" cy="558625"/>
          </a:xfrm>
          <a:prstGeom prst="rect">
            <a:avLst/>
          </a:prstGeom>
          <a:noFill/>
          <a:ln>
            <a:noFill/>
          </a:ln>
        </p:spPr>
      </p:pic>
      <p:pic>
        <p:nvPicPr>
          <p:cNvPr id="195" name="Google Shape;195;p27"/>
          <p:cNvPicPr preferRelativeResize="0"/>
          <p:nvPr/>
        </p:nvPicPr>
        <p:blipFill>
          <a:blip r:embed="rId3">
            <a:alphaModFix/>
          </a:blip>
          <a:stretch>
            <a:fillRect/>
          </a:stretch>
        </p:blipFill>
        <p:spPr>
          <a:xfrm>
            <a:off x="7194950" y="3709500"/>
            <a:ext cx="558625" cy="558625"/>
          </a:xfrm>
          <a:prstGeom prst="rect">
            <a:avLst/>
          </a:prstGeom>
          <a:noFill/>
          <a:ln>
            <a:noFill/>
          </a:ln>
        </p:spPr>
      </p:pic>
      <p:pic>
        <p:nvPicPr>
          <p:cNvPr id="196" name="Google Shape;196;p27"/>
          <p:cNvPicPr preferRelativeResize="0"/>
          <p:nvPr/>
        </p:nvPicPr>
        <p:blipFill>
          <a:blip r:embed="rId3">
            <a:alphaModFix/>
          </a:blip>
          <a:stretch>
            <a:fillRect/>
          </a:stretch>
        </p:blipFill>
        <p:spPr>
          <a:xfrm>
            <a:off x="7533263" y="3709500"/>
            <a:ext cx="558625" cy="558625"/>
          </a:xfrm>
          <a:prstGeom prst="rect">
            <a:avLst/>
          </a:prstGeom>
          <a:noFill/>
          <a:ln>
            <a:noFill/>
          </a:ln>
        </p:spPr>
      </p:pic>
      <p:pic>
        <p:nvPicPr>
          <p:cNvPr id="197" name="Google Shape;197;p27"/>
          <p:cNvPicPr preferRelativeResize="0"/>
          <p:nvPr/>
        </p:nvPicPr>
        <p:blipFill>
          <a:blip r:embed="rId3">
            <a:alphaModFix/>
          </a:blip>
          <a:stretch>
            <a:fillRect/>
          </a:stretch>
        </p:blipFill>
        <p:spPr>
          <a:xfrm>
            <a:off x="3561163" y="3709500"/>
            <a:ext cx="558625" cy="558625"/>
          </a:xfrm>
          <a:prstGeom prst="rect">
            <a:avLst/>
          </a:prstGeom>
          <a:noFill/>
          <a:ln>
            <a:noFill/>
          </a:ln>
        </p:spPr>
      </p:pic>
      <p:pic>
        <p:nvPicPr>
          <p:cNvPr id="198" name="Google Shape;198;p27"/>
          <p:cNvPicPr preferRelativeResize="0"/>
          <p:nvPr/>
        </p:nvPicPr>
        <p:blipFill>
          <a:blip r:embed="rId3">
            <a:alphaModFix/>
          </a:blip>
          <a:stretch>
            <a:fillRect/>
          </a:stretch>
        </p:blipFill>
        <p:spPr>
          <a:xfrm>
            <a:off x="3893738" y="3709500"/>
            <a:ext cx="558625" cy="558625"/>
          </a:xfrm>
          <a:prstGeom prst="rect">
            <a:avLst/>
          </a:prstGeom>
          <a:noFill/>
          <a:ln>
            <a:noFill/>
          </a:ln>
        </p:spPr>
      </p:pic>
      <p:pic>
        <p:nvPicPr>
          <p:cNvPr id="199" name="Google Shape;199;p27"/>
          <p:cNvPicPr preferRelativeResize="0"/>
          <p:nvPr/>
        </p:nvPicPr>
        <p:blipFill>
          <a:blip r:embed="rId3">
            <a:alphaModFix/>
          </a:blip>
          <a:stretch>
            <a:fillRect/>
          </a:stretch>
        </p:blipFill>
        <p:spPr>
          <a:xfrm>
            <a:off x="4536988" y="3709500"/>
            <a:ext cx="558625" cy="558625"/>
          </a:xfrm>
          <a:prstGeom prst="rect">
            <a:avLst/>
          </a:prstGeom>
          <a:noFill/>
          <a:ln>
            <a:noFill/>
          </a:ln>
        </p:spPr>
      </p:pic>
      <p:pic>
        <p:nvPicPr>
          <p:cNvPr id="200" name="Google Shape;200;p27"/>
          <p:cNvPicPr preferRelativeResize="0"/>
          <p:nvPr/>
        </p:nvPicPr>
        <p:blipFill>
          <a:blip r:embed="rId3">
            <a:alphaModFix/>
          </a:blip>
          <a:stretch>
            <a:fillRect/>
          </a:stretch>
        </p:blipFill>
        <p:spPr>
          <a:xfrm>
            <a:off x="4197788" y="3709500"/>
            <a:ext cx="558625" cy="558625"/>
          </a:xfrm>
          <a:prstGeom prst="rect">
            <a:avLst/>
          </a:prstGeom>
          <a:noFill/>
          <a:ln>
            <a:noFill/>
          </a:ln>
        </p:spPr>
      </p:pic>
      <p:pic>
        <p:nvPicPr>
          <p:cNvPr id="201" name="Google Shape;201;p27"/>
          <p:cNvPicPr preferRelativeResize="0"/>
          <p:nvPr/>
        </p:nvPicPr>
        <p:blipFill>
          <a:blip r:embed="rId3">
            <a:alphaModFix/>
          </a:blip>
          <a:stretch>
            <a:fillRect/>
          </a:stretch>
        </p:blipFill>
        <p:spPr>
          <a:xfrm>
            <a:off x="4871813" y="3709500"/>
            <a:ext cx="558625" cy="558625"/>
          </a:xfrm>
          <a:prstGeom prst="rect">
            <a:avLst/>
          </a:prstGeom>
          <a:noFill/>
          <a:ln>
            <a:noFill/>
          </a:ln>
        </p:spPr>
      </p:pic>
      <p:pic>
        <p:nvPicPr>
          <p:cNvPr id="202" name="Google Shape;202;p27"/>
          <p:cNvPicPr preferRelativeResize="0"/>
          <p:nvPr/>
        </p:nvPicPr>
        <p:blipFill>
          <a:blip r:embed="rId3">
            <a:alphaModFix/>
          </a:blip>
          <a:stretch>
            <a:fillRect/>
          </a:stretch>
        </p:blipFill>
        <p:spPr>
          <a:xfrm>
            <a:off x="552200" y="3531000"/>
            <a:ext cx="558625" cy="558625"/>
          </a:xfrm>
          <a:prstGeom prst="rect">
            <a:avLst/>
          </a:prstGeom>
          <a:noFill/>
          <a:ln>
            <a:noFill/>
          </a:ln>
        </p:spPr>
      </p:pic>
      <p:pic>
        <p:nvPicPr>
          <p:cNvPr id="203" name="Google Shape;203;p27"/>
          <p:cNvPicPr preferRelativeResize="0"/>
          <p:nvPr/>
        </p:nvPicPr>
        <p:blipFill>
          <a:blip r:embed="rId3">
            <a:alphaModFix/>
          </a:blip>
          <a:stretch>
            <a:fillRect/>
          </a:stretch>
        </p:blipFill>
        <p:spPr>
          <a:xfrm>
            <a:off x="888288" y="3531000"/>
            <a:ext cx="558625" cy="558625"/>
          </a:xfrm>
          <a:prstGeom prst="rect">
            <a:avLst/>
          </a:prstGeom>
          <a:noFill/>
          <a:ln>
            <a:noFill/>
          </a:ln>
        </p:spPr>
      </p:pic>
      <p:pic>
        <p:nvPicPr>
          <p:cNvPr id="204" name="Google Shape;204;p27"/>
          <p:cNvPicPr preferRelativeResize="0"/>
          <p:nvPr/>
        </p:nvPicPr>
        <p:blipFill>
          <a:blip r:embed="rId3">
            <a:alphaModFix/>
          </a:blip>
          <a:stretch>
            <a:fillRect/>
          </a:stretch>
        </p:blipFill>
        <p:spPr>
          <a:xfrm>
            <a:off x="1221550" y="3531000"/>
            <a:ext cx="558625" cy="558625"/>
          </a:xfrm>
          <a:prstGeom prst="rect">
            <a:avLst/>
          </a:prstGeom>
          <a:noFill/>
          <a:ln>
            <a:noFill/>
          </a:ln>
        </p:spPr>
      </p:pic>
      <p:pic>
        <p:nvPicPr>
          <p:cNvPr id="205" name="Google Shape;205;p27"/>
          <p:cNvPicPr preferRelativeResize="0"/>
          <p:nvPr/>
        </p:nvPicPr>
        <p:blipFill>
          <a:blip r:embed="rId3">
            <a:alphaModFix/>
          </a:blip>
          <a:stretch>
            <a:fillRect/>
          </a:stretch>
        </p:blipFill>
        <p:spPr>
          <a:xfrm>
            <a:off x="1882450" y="3531000"/>
            <a:ext cx="558625" cy="558625"/>
          </a:xfrm>
          <a:prstGeom prst="rect">
            <a:avLst/>
          </a:prstGeom>
          <a:noFill/>
          <a:ln>
            <a:noFill/>
          </a:ln>
        </p:spPr>
      </p:pic>
      <p:pic>
        <p:nvPicPr>
          <p:cNvPr id="206" name="Google Shape;206;p27"/>
          <p:cNvPicPr preferRelativeResize="0"/>
          <p:nvPr/>
        </p:nvPicPr>
        <p:blipFill>
          <a:blip r:embed="rId3">
            <a:alphaModFix/>
          </a:blip>
          <a:stretch>
            <a:fillRect/>
          </a:stretch>
        </p:blipFill>
        <p:spPr>
          <a:xfrm>
            <a:off x="1547488" y="3531000"/>
            <a:ext cx="558625" cy="558625"/>
          </a:xfrm>
          <a:prstGeom prst="rect">
            <a:avLst/>
          </a:prstGeom>
          <a:noFill/>
          <a:ln>
            <a:noFill/>
          </a:ln>
        </p:spPr>
      </p:pic>
      <p:pic>
        <p:nvPicPr>
          <p:cNvPr id="207" name="Google Shape;207;p27"/>
          <p:cNvPicPr preferRelativeResize="0"/>
          <p:nvPr/>
        </p:nvPicPr>
        <p:blipFill>
          <a:blip r:embed="rId3">
            <a:alphaModFix/>
          </a:blip>
          <a:stretch>
            <a:fillRect/>
          </a:stretch>
        </p:blipFill>
        <p:spPr>
          <a:xfrm>
            <a:off x="380450" y="4100025"/>
            <a:ext cx="558625" cy="558625"/>
          </a:xfrm>
          <a:prstGeom prst="rect">
            <a:avLst/>
          </a:prstGeom>
          <a:noFill/>
          <a:ln>
            <a:noFill/>
          </a:ln>
        </p:spPr>
      </p:pic>
      <p:pic>
        <p:nvPicPr>
          <p:cNvPr id="208" name="Google Shape;208;p27"/>
          <p:cNvPicPr preferRelativeResize="0"/>
          <p:nvPr/>
        </p:nvPicPr>
        <p:blipFill>
          <a:blip r:embed="rId3">
            <a:alphaModFix/>
          </a:blip>
          <a:stretch>
            <a:fillRect/>
          </a:stretch>
        </p:blipFill>
        <p:spPr>
          <a:xfrm>
            <a:off x="704600" y="4100025"/>
            <a:ext cx="558625" cy="558625"/>
          </a:xfrm>
          <a:prstGeom prst="rect">
            <a:avLst/>
          </a:prstGeom>
          <a:noFill/>
          <a:ln>
            <a:noFill/>
          </a:ln>
        </p:spPr>
      </p:pic>
      <p:pic>
        <p:nvPicPr>
          <p:cNvPr id="209" name="Google Shape;209;p27"/>
          <p:cNvPicPr preferRelativeResize="0"/>
          <p:nvPr/>
        </p:nvPicPr>
        <p:blipFill>
          <a:blip r:embed="rId3">
            <a:alphaModFix/>
          </a:blip>
          <a:stretch>
            <a:fillRect/>
          </a:stretch>
        </p:blipFill>
        <p:spPr>
          <a:xfrm>
            <a:off x="1040688" y="4100025"/>
            <a:ext cx="558625" cy="558625"/>
          </a:xfrm>
          <a:prstGeom prst="rect">
            <a:avLst/>
          </a:prstGeom>
          <a:noFill/>
          <a:ln>
            <a:noFill/>
          </a:ln>
        </p:spPr>
      </p:pic>
      <p:pic>
        <p:nvPicPr>
          <p:cNvPr id="210" name="Google Shape;210;p27"/>
          <p:cNvPicPr preferRelativeResize="0"/>
          <p:nvPr/>
        </p:nvPicPr>
        <p:blipFill>
          <a:blip r:embed="rId3">
            <a:alphaModFix/>
          </a:blip>
          <a:stretch>
            <a:fillRect/>
          </a:stretch>
        </p:blipFill>
        <p:spPr>
          <a:xfrm>
            <a:off x="1373950" y="4100025"/>
            <a:ext cx="558625" cy="558625"/>
          </a:xfrm>
          <a:prstGeom prst="rect">
            <a:avLst/>
          </a:prstGeom>
          <a:noFill/>
          <a:ln>
            <a:noFill/>
          </a:ln>
        </p:spPr>
      </p:pic>
      <p:pic>
        <p:nvPicPr>
          <p:cNvPr id="211" name="Google Shape;211;p27"/>
          <p:cNvPicPr preferRelativeResize="0"/>
          <p:nvPr/>
        </p:nvPicPr>
        <p:blipFill>
          <a:blip r:embed="rId3">
            <a:alphaModFix/>
          </a:blip>
          <a:stretch>
            <a:fillRect/>
          </a:stretch>
        </p:blipFill>
        <p:spPr>
          <a:xfrm>
            <a:off x="1699888" y="4100025"/>
            <a:ext cx="558625" cy="558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28"/>
          <p:cNvSpPr txBox="1"/>
          <p:nvPr/>
        </p:nvSpPr>
        <p:spPr>
          <a:xfrm>
            <a:off x="518050" y="1243325"/>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17" name="Google Shape;217;p28"/>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990"/>
              <a:buFont typeface="Arial"/>
              <a:buNone/>
            </a:pPr>
            <a:r>
              <a:rPr lang="en" sz="3000">
                <a:solidFill>
                  <a:schemeClr val="lt1"/>
                </a:solidFill>
                <a:latin typeface="Roboto"/>
                <a:ea typeface="Roboto"/>
                <a:cs typeface="Roboto"/>
                <a:sym typeface="Roboto"/>
              </a:rPr>
              <a:t>Portée de la refonte</a:t>
            </a:r>
            <a:endParaRPr sz="3600">
              <a:solidFill>
                <a:schemeClr val="lt1"/>
              </a:solidFill>
              <a:latin typeface="Roboto"/>
              <a:ea typeface="Roboto"/>
              <a:cs typeface="Roboto"/>
              <a:sym typeface="Roboto"/>
            </a:endParaRPr>
          </a:p>
        </p:txBody>
      </p:sp>
      <p:sp>
        <p:nvSpPr>
          <p:cNvPr id="218" name="Google Shape;218;p28"/>
          <p:cNvSpPr txBox="1"/>
          <p:nvPr/>
        </p:nvSpPr>
        <p:spPr>
          <a:xfrm>
            <a:off x="812400" y="1613375"/>
            <a:ext cx="75192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latin typeface="Roboto"/>
                <a:ea typeface="Roboto"/>
                <a:cs typeface="Roboto"/>
                <a:sym typeface="Roboto"/>
              </a:rPr>
              <a:t>Faciliter </a:t>
            </a:r>
            <a:r>
              <a:rPr lang="en" sz="2400">
                <a:latin typeface="Roboto"/>
                <a:ea typeface="Roboto"/>
                <a:cs typeface="Roboto"/>
                <a:sym typeface="Roboto"/>
              </a:rPr>
              <a:t>ces tâches : </a:t>
            </a: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a:p>
            <a:pPr marL="457200" lvl="0" indent="-381000" algn="l" rtl="0">
              <a:spcBef>
                <a:spcPts val="0"/>
              </a:spcBef>
              <a:spcAft>
                <a:spcPts val="0"/>
              </a:spcAft>
              <a:buSzPts val="2400"/>
              <a:buFont typeface="Roboto"/>
              <a:buChar char="●"/>
            </a:pPr>
            <a:r>
              <a:rPr lang="en" sz="2400" b="1">
                <a:latin typeface="Roboto"/>
                <a:ea typeface="Roboto"/>
                <a:cs typeface="Roboto"/>
                <a:sym typeface="Roboto"/>
              </a:rPr>
              <a:t>trouver la page d’accueil</a:t>
            </a:r>
            <a:r>
              <a:rPr lang="en" sz="2400">
                <a:latin typeface="Roboto"/>
                <a:ea typeface="Roboto"/>
                <a:cs typeface="Roboto"/>
                <a:sym typeface="Roboto"/>
              </a:rPr>
              <a:t> à partir des moteurs de recherche</a:t>
            </a:r>
            <a:endParaRPr sz="2400">
              <a:latin typeface="Roboto"/>
              <a:ea typeface="Roboto"/>
              <a:cs typeface="Roboto"/>
              <a:sym typeface="Roboto"/>
            </a:endParaRPr>
          </a:p>
          <a:p>
            <a:pPr marL="457200" lvl="0" indent="-381000" algn="l" rtl="0">
              <a:spcBef>
                <a:spcPts val="0"/>
              </a:spcBef>
              <a:spcAft>
                <a:spcPts val="0"/>
              </a:spcAft>
              <a:buSzPts val="2400"/>
              <a:buFont typeface="Roboto"/>
              <a:buChar char="●"/>
            </a:pPr>
            <a:r>
              <a:rPr lang="en" sz="2400" b="1">
                <a:latin typeface="Roboto"/>
                <a:ea typeface="Roboto"/>
                <a:cs typeface="Roboto"/>
                <a:sym typeface="Roboto"/>
              </a:rPr>
              <a:t>trouver un produit spécifique</a:t>
            </a:r>
            <a:r>
              <a:rPr lang="en" sz="2400">
                <a:latin typeface="Roboto"/>
                <a:ea typeface="Roboto"/>
                <a:cs typeface="Roboto"/>
                <a:sym typeface="Roboto"/>
              </a:rPr>
              <a:t> à partir de la page d’accueil</a:t>
            </a:r>
            <a:endParaRPr sz="2400">
              <a:latin typeface="Roboto"/>
              <a:ea typeface="Roboto"/>
              <a:cs typeface="Roboto"/>
              <a:sym typeface="Roboto"/>
            </a:endParaRPr>
          </a:p>
          <a:p>
            <a:pPr marL="457200" lvl="0" indent="-381000" algn="l" rtl="0">
              <a:spcBef>
                <a:spcPts val="0"/>
              </a:spcBef>
              <a:spcAft>
                <a:spcPts val="0"/>
              </a:spcAft>
              <a:buSzPts val="2400"/>
              <a:buFont typeface="Roboto"/>
              <a:buChar char="●"/>
            </a:pPr>
            <a:r>
              <a:rPr lang="en" sz="2400" b="1">
                <a:latin typeface="Roboto"/>
                <a:ea typeface="Roboto"/>
                <a:cs typeface="Roboto"/>
                <a:sym typeface="Roboto"/>
              </a:rPr>
              <a:t>explorer </a:t>
            </a:r>
            <a:r>
              <a:rPr lang="en" sz="2400">
                <a:latin typeface="Roboto"/>
                <a:ea typeface="Roboto"/>
                <a:cs typeface="Roboto"/>
                <a:sym typeface="Roboto"/>
              </a:rPr>
              <a:t>ce que l'Infobase a à offrir</a:t>
            </a:r>
            <a:endParaRPr sz="2400">
              <a:latin typeface="Roboto"/>
              <a:ea typeface="Roboto"/>
              <a:cs typeface="Roboto"/>
              <a:sym typeface="Roboto"/>
            </a:endParaRPr>
          </a:p>
        </p:txBody>
      </p:sp>
      <p:sp>
        <p:nvSpPr>
          <p:cNvPr id="219" name="Google Shape;219;p28"/>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Ce que nous avons essayé de corriger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74156"/>
        </a:solidFill>
        <a:effectLst/>
      </p:bgPr>
    </p:bg>
    <p:spTree>
      <p:nvGrpSpPr>
        <p:cNvPr id="1" name="Shape 223"/>
        <p:cNvGrpSpPr/>
        <p:nvPr/>
      </p:nvGrpSpPr>
      <p:grpSpPr>
        <a:xfrm>
          <a:off x="0" y="0"/>
          <a:ext cx="0" cy="0"/>
          <a:chOff x="0" y="0"/>
          <a:chExt cx="0" cy="0"/>
        </a:xfrm>
      </p:grpSpPr>
      <p:sp>
        <p:nvSpPr>
          <p:cNvPr id="224" name="Google Shape;224;p29"/>
          <p:cNvSpPr txBox="1">
            <a:spLocks noGrp="1"/>
          </p:cNvSpPr>
          <p:nvPr>
            <p:ph type="subTitle" idx="1"/>
          </p:nvPr>
        </p:nvSpPr>
        <p:spPr>
          <a:xfrm>
            <a:off x="-125800" y="1109075"/>
            <a:ext cx="9144000" cy="792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4000">
                <a:solidFill>
                  <a:schemeClr val="lt1"/>
                </a:solidFill>
                <a:latin typeface="Roboto"/>
                <a:ea typeface="Roboto"/>
                <a:cs typeface="Roboto"/>
                <a:sym typeface="Roboto"/>
              </a:rPr>
              <a:t>Design / Test</a:t>
            </a:r>
            <a:endParaRPr sz="4000">
              <a:solidFill>
                <a:schemeClr val="lt1"/>
              </a:solidFill>
              <a:latin typeface="Roboto"/>
              <a:ea typeface="Roboto"/>
              <a:cs typeface="Roboto"/>
              <a:sym typeface="Roboto"/>
            </a:endParaRPr>
          </a:p>
        </p:txBody>
      </p:sp>
      <p:cxnSp>
        <p:nvCxnSpPr>
          <p:cNvPr id="225" name="Google Shape;225;p29"/>
          <p:cNvCxnSpPr/>
          <p:nvPr/>
        </p:nvCxnSpPr>
        <p:spPr>
          <a:xfrm>
            <a:off x="3221450" y="1920875"/>
            <a:ext cx="2449500" cy="0"/>
          </a:xfrm>
          <a:prstGeom prst="straightConnector1">
            <a:avLst/>
          </a:prstGeom>
          <a:noFill/>
          <a:ln w="38100" cap="flat" cmpd="sng">
            <a:solidFill>
              <a:srgbClr val="1C6E8C"/>
            </a:solidFill>
            <a:prstDash val="solid"/>
            <a:round/>
            <a:headEnd type="none" w="med" len="med"/>
            <a:tailEnd type="none" w="med" len="med"/>
          </a:ln>
        </p:spPr>
      </p:cxnSp>
      <p:sp>
        <p:nvSpPr>
          <p:cNvPr id="226" name="Google Shape;226;p29"/>
          <p:cNvSpPr txBox="1"/>
          <p:nvPr/>
        </p:nvSpPr>
        <p:spPr>
          <a:xfrm>
            <a:off x="2294225" y="1989800"/>
            <a:ext cx="44184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solidFill>
                  <a:srgbClr val="D0CCD0"/>
                </a:solidFill>
                <a:latin typeface="Roboto"/>
                <a:ea typeface="Roboto"/>
                <a:cs typeface="Roboto"/>
                <a:sym typeface="Roboto"/>
              </a:rPr>
              <a:t>Bien concevoir les choses</a:t>
            </a:r>
            <a:endParaRPr sz="2400">
              <a:solidFill>
                <a:srgbClr val="D0CCD0"/>
              </a:solidFill>
              <a:latin typeface="Roboto"/>
              <a:ea typeface="Roboto"/>
              <a:cs typeface="Roboto"/>
              <a:sym typeface="Roboto"/>
            </a:endParaRPr>
          </a:p>
        </p:txBody>
      </p:sp>
      <p:sp>
        <p:nvSpPr>
          <p:cNvPr id="227" name="Google Shape;227;p29"/>
          <p:cNvSpPr txBox="1"/>
          <p:nvPr/>
        </p:nvSpPr>
        <p:spPr>
          <a:xfrm>
            <a:off x="3010500" y="3063900"/>
            <a:ext cx="3280200" cy="1046700"/>
          </a:xfrm>
          <a:prstGeom prst="rect">
            <a:avLst/>
          </a:prstGeom>
          <a:noFill/>
          <a:ln w="38100" cap="flat" cmpd="sng">
            <a:solidFill>
              <a:srgbClr val="1C6E8C"/>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Aspect visuel</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Repérabilité de la page d’accueil</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Convivialité: filtres et étiquettes</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Tests de convivialité</a:t>
            </a:r>
            <a:endParaRPr>
              <a:solidFill>
                <a:schemeClr val="lt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30"/>
          <p:cNvSpPr txBox="1"/>
          <p:nvPr/>
        </p:nvSpPr>
        <p:spPr>
          <a:xfrm>
            <a:off x="518050" y="1243325"/>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33" name="Google Shape;233;p30"/>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000">
                <a:solidFill>
                  <a:schemeClr val="lt1"/>
                </a:solidFill>
                <a:latin typeface="Roboto"/>
                <a:ea typeface="Roboto"/>
                <a:cs typeface="Roboto"/>
                <a:sym typeface="Roboto"/>
              </a:rPr>
              <a:t>Nouveau look</a:t>
            </a:r>
            <a:endParaRPr sz="3600">
              <a:solidFill>
                <a:schemeClr val="lt1"/>
              </a:solidFill>
              <a:latin typeface="Roboto"/>
              <a:ea typeface="Roboto"/>
              <a:cs typeface="Roboto"/>
              <a:sym typeface="Roboto"/>
            </a:endParaRPr>
          </a:p>
        </p:txBody>
      </p:sp>
      <p:sp>
        <p:nvSpPr>
          <p:cNvPr id="234" name="Google Shape;234;p30"/>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Distinctif, dans le respect de la marque Canada.ca</a:t>
            </a:r>
            <a:endParaRPr/>
          </a:p>
        </p:txBody>
      </p:sp>
      <p:sp>
        <p:nvSpPr>
          <p:cNvPr id="235" name="Google Shape;235;p30"/>
          <p:cNvSpPr txBox="1"/>
          <p:nvPr/>
        </p:nvSpPr>
        <p:spPr>
          <a:xfrm>
            <a:off x="222000" y="1857575"/>
            <a:ext cx="3618900" cy="24012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n" sz="1600">
                <a:solidFill>
                  <a:schemeClr val="dk1"/>
                </a:solidFill>
              </a:rPr>
              <a:t>Respecte les éléments obligatoires de Canada.ca</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Icônes simples et modernes</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Suffisamment familier pour que l'on soit sûr qu'il s'agit du gouvernement du Canada</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Suffisamment distinctif pour signaler qu'il s'agit d'un "produit" distinct</a:t>
            </a:r>
            <a:endParaRPr sz="1600">
              <a:solidFill>
                <a:schemeClr val="dk1"/>
              </a:solidFill>
            </a:endParaRPr>
          </a:p>
        </p:txBody>
      </p:sp>
      <p:pic>
        <p:nvPicPr>
          <p:cNvPr id="236" name="Google Shape;236;p30"/>
          <p:cNvPicPr preferRelativeResize="0"/>
          <p:nvPr/>
        </p:nvPicPr>
        <p:blipFill>
          <a:blip r:embed="rId3">
            <a:alphaModFix/>
          </a:blip>
          <a:stretch>
            <a:fillRect/>
          </a:stretch>
        </p:blipFill>
        <p:spPr>
          <a:xfrm>
            <a:off x="4429925" y="1460588"/>
            <a:ext cx="4226688" cy="31951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31"/>
          <p:cNvSpPr txBox="1"/>
          <p:nvPr/>
        </p:nvSpPr>
        <p:spPr>
          <a:xfrm>
            <a:off x="518050" y="1243325"/>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42" name="Google Shape;242;p31"/>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000">
                <a:solidFill>
                  <a:schemeClr val="lt1"/>
                </a:solidFill>
                <a:latin typeface="Roboto"/>
                <a:ea typeface="Roboto"/>
                <a:cs typeface="Roboto"/>
                <a:sym typeface="Roboto"/>
              </a:rPr>
              <a:t>Révision du titre et du H1</a:t>
            </a:r>
            <a:endParaRPr sz="3600">
              <a:solidFill>
                <a:schemeClr val="lt1"/>
              </a:solidFill>
              <a:latin typeface="Roboto"/>
              <a:ea typeface="Roboto"/>
              <a:cs typeface="Roboto"/>
              <a:sym typeface="Roboto"/>
            </a:endParaRPr>
          </a:p>
        </p:txBody>
      </p:sp>
      <p:sp>
        <p:nvSpPr>
          <p:cNvPr id="243" name="Google Shape;243;p31"/>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Utiliser les mots que les gens utilisent</a:t>
            </a:r>
            <a:endParaRPr/>
          </a:p>
        </p:txBody>
      </p:sp>
      <p:sp>
        <p:nvSpPr>
          <p:cNvPr id="244" name="Google Shape;244;p31"/>
          <p:cNvSpPr txBox="1"/>
          <p:nvPr/>
        </p:nvSpPr>
        <p:spPr>
          <a:xfrm>
            <a:off x="393825" y="1722950"/>
            <a:ext cx="308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45" name="Google Shape;245;p31"/>
          <p:cNvSpPr txBox="1"/>
          <p:nvPr/>
        </p:nvSpPr>
        <p:spPr>
          <a:xfrm>
            <a:off x="246625" y="2202575"/>
            <a:ext cx="3618900" cy="19086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n" sz="1600">
                <a:solidFill>
                  <a:schemeClr val="dk1"/>
                </a:solidFill>
              </a:rPr>
              <a:t>Utilise les mots clés "données sur la santé" dans le H1</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Exploite le modèle de double H1 pour relier le nom de la bibliothèque (Health Infobase) à des termes couramment recherchés.</a:t>
            </a:r>
            <a:endParaRPr sz="1600">
              <a:solidFill>
                <a:schemeClr val="dk1"/>
              </a:solidFill>
            </a:endParaRPr>
          </a:p>
        </p:txBody>
      </p:sp>
      <p:pic>
        <p:nvPicPr>
          <p:cNvPr id="246" name="Google Shape;246;p31"/>
          <p:cNvPicPr preferRelativeResize="0"/>
          <p:nvPr/>
        </p:nvPicPr>
        <p:blipFill>
          <a:blip r:embed="rId3">
            <a:alphaModFix/>
          </a:blip>
          <a:stretch>
            <a:fillRect/>
          </a:stretch>
        </p:blipFill>
        <p:spPr>
          <a:xfrm>
            <a:off x="4100320" y="2624563"/>
            <a:ext cx="4858826" cy="818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600">
                <a:solidFill>
                  <a:schemeClr val="lt1"/>
                </a:solidFill>
                <a:latin typeface="Roboto"/>
                <a:ea typeface="Roboto"/>
                <a:cs typeface="Roboto"/>
                <a:sym typeface="Roboto"/>
              </a:rPr>
              <a:t>Résumé</a:t>
            </a:r>
            <a:endParaRPr sz="3600">
              <a:solidFill>
                <a:schemeClr val="lt1"/>
              </a:solidFill>
              <a:latin typeface="Roboto"/>
              <a:ea typeface="Roboto"/>
              <a:cs typeface="Roboto"/>
              <a:sym typeface="Roboto"/>
            </a:endParaRPr>
          </a:p>
        </p:txBody>
      </p:sp>
      <p:sp>
        <p:nvSpPr>
          <p:cNvPr id="63" name="Google Shape;63;p14"/>
          <p:cNvSpPr txBox="1"/>
          <p:nvPr/>
        </p:nvSpPr>
        <p:spPr>
          <a:xfrm>
            <a:off x="685800" y="1435900"/>
            <a:ext cx="7704600" cy="2637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800"/>
              <a:t>L’équipe de l’Infobase : </a:t>
            </a:r>
            <a:br>
              <a:rPr lang="en" sz="1800"/>
            </a:br>
            <a:endParaRPr sz="1800"/>
          </a:p>
          <a:p>
            <a:pPr marL="457200" lvl="0" indent="-342900" algn="l" rtl="0">
              <a:spcBef>
                <a:spcPts val="1000"/>
              </a:spcBef>
              <a:spcAft>
                <a:spcPts val="0"/>
              </a:spcAft>
              <a:buSzPts val="1800"/>
              <a:buChar char="●"/>
            </a:pPr>
            <a:r>
              <a:rPr lang="en" sz="1800"/>
              <a:t>a mené des </a:t>
            </a:r>
            <a:r>
              <a:rPr lang="en" sz="1800" b="1"/>
              <a:t>recherches </a:t>
            </a:r>
            <a:r>
              <a:rPr lang="en" sz="1800"/>
              <a:t>pour comprendre les </a:t>
            </a:r>
            <a:r>
              <a:rPr lang="en" sz="1800" b="1"/>
              <a:t>problèmes </a:t>
            </a:r>
            <a:r>
              <a:rPr lang="en" sz="1800"/>
              <a:t>et les </a:t>
            </a:r>
            <a:r>
              <a:rPr lang="en" sz="1800" b="1"/>
              <a:t>besoins </a:t>
            </a:r>
            <a:r>
              <a:rPr lang="en" sz="1800"/>
              <a:t>des utilisateurs de la page d’accueil de l'Infobase</a:t>
            </a:r>
            <a:endParaRPr sz="1800"/>
          </a:p>
          <a:p>
            <a:pPr marL="457200" lvl="0" indent="-342900" algn="l" rtl="0">
              <a:spcBef>
                <a:spcPts val="1000"/>
              </a:spcBef>
              <a:spcAft>
                <a:spcPts val="0"/>
              </a:spcAft>
              <a:buSzPts val="1800"/>
              <a:buChar char="●"/>
            </a:pPr>
            <a:r>
              <a:rPr lang="en" sz="1800"/>
              <a:t>a réalisé un </a:t>
            </a:r>
            <a:r>
              <a:rPr lang="en" sz="1800" b="1"/>
              <a:t>prototype </a:t>
            </a:r>
            <a:r>
              <a:rPr lang="en" sz="1800"/>
              <a:t>d'un nouveau design et l'a </a:t>
            </a:r>
            <a:r>
              <a:rPr lang="en" sz="1800" b="1"/>
              <a:t>testé </a:t>
            </a:r>
            <a:endParaRPr sz="1800" b="1"/>
          </a:p>
          <a:p>
            <a:pPr marL="457200" lvl="0" indent="-342900" algn="l" rtl="0">
              <a:spcBef>
                <a:spcPts val="1000"/>
              </a:spcBef>
              <a:spcAft>
                <a:spcPts val="0"/>
              </a:spcAft>
              <a:buSzPts val="1800"/>
              <a:buChar char="●"/>
            </a:pPr>
            <a:r>
              <a:rPr lang="en" sz="1800"/>
              <a:t>a </a:t>
            </a:r>
            <a:r>
              <a:rPr lang="en" sz="1800" b="1"/>
              <a:t>lancé </a:t>
            </a:r>
            <a:r>
              <a:rPr lang="en" sz="1800"/>
              <a:t>le nouveau design le </a:t>
            </a:r>
            <a:r>
              <a:rPr lang="en" sz="1800" b="1"/>
              <a:t>23 décembre</a:t>
            </a:r>
            <a:endParaRPr sz="1800" b="1"/>
          </a:p>
          <a:p>
            <a:pPr marL="457200" lvl="0" indent="-342900" algn="l" rtl="0">
              <a:spcBef>
                <a:spcPts val="1000"/>
              </a:spcBef>
              <a:spcAft>
                <a:spcPts val="0"/>
              </a:spcAft>
              <a:buClr>
                <a:srgbClr val="000000"/>
              </a:buClr>
              <a:buSzPts val="1800"/>
              <a:buChar char="●"/>
            </a:pPr>
            <a:r>
              <a:rPr lang="en" sz="1800" b="1">
                <a:solidFill>
                  <a:schemeClr val="dk1"/>
                </a:solidFill>
              </a:rPr>
              <a:t>surveillera </a:t>
            </a:r>
            <a:r>
              <a:rPr lang="en" sz="1800">
                <a:solidFill>
                  <a:schemeClr val="dk1"/>
                </a:solidFill>
              </a:rPr>
              <a:t>la performance et travaillera sur d'autres </a:t>
            </a:r>
            <a:r>
              <a:rPr lang="en" sz="1800" b="1">
                <a:solidFill>
                  <a:schemeClr val="dk1"/>
                </a:solidFill>
              </a:rPr>
              <a:t>améliorations</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32"/>
          <p:cNvSpPr txBox="1"/>
          <p:nvPr/>
        </p:nvSpPr>
        <p:spPr>
          <a:xfrm>
            <a:off x="518050" y="1243325"/>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52" name="Google Shape;252;p32"/>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000">
                <a:solidFill>
                  <a:schemeClr val="lt1"/>
                </a:solidFill>
                <a:latin typeface="Roboto"/>
                <a:ea typeface="Roboto"/>
                <a:cs typeface="Roboto"/>
                <a:sym typeface="Roboto"/>
              </a:rPr>
              <a:t>Étiquetts</a:t>
            </a:r>
            <a:endParaRPr sz="3600">
              <a:solidFill>
                <a:schemeClr val="lt1"/>
              </a:solidFill>
              <a:latin typeface="Roboto"/>
              <a:ea typeface="Roboto"/>
              <a:cs typeface="Roboto"/>
              <a:sym typeface="Roboto"/>
            </a:endParaRPr>
          </a:p>
        </p:txBody>
      </p:sp>
      <p:sp>
        <p:nvSpPr>
          <p:cNvPr id="253" name="Google Shape;253;p32"/>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Simplifier la découverte</a:t>
            </a:r>
            <a:endParaRPr/>
          </a:p>
        </p:txBody>
      </p:sp>
      <p:sp>
        <p:nvSpPr>
          <p:cNvPr id="254" name="Google Shape;254;p32"/>
          <p:cNvSpPr txBox="1"/>
          <p:nvPr/>
        </p:nvSpPr>
        <p:spPr>
          <a:xfrm>
            <a:off x="347825" y="2871475"/>
            <a:ext cx="2745600" cy="923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n" sz="1600">
                <a:solidFill>
                  <a:schemeClr val="dk1"/>
                </a:solidFill>
              </a:rPr>
              <a:t>Nous avons ajouté des étiquettes à chaque produit</a:t>
            </a:r>
            <a:endParaRPr sz="1600">
              <a:solidFill>
                <a:schemeClr val="dk1"/>
              </a:solidFill>
            </a:endParaRPr>
          </a:p>
        </p:txBody>
      </p:sp>
      <p:pic>
        <p:nvPicPr>
          <p:cNvPr id="255" name="Google Shape;255;p32"/>
          <p:cNvPicPr preferRelativeResize="0"/>
          <p:nvPr/>
        </p:nvPicPr>
        <p:blipFill>
          <a:blip r:embed="rId3">
            <a:alphaModFix/>
          </a:blip>
          <a:stretch>
            <a:fillRect/>
          </a:stretch>
        </p:blipFill>
        <p:spPr>
          <a:xfrm>
            <a:off x="3364225" y="2213250"/>
            <a:ext cx="5011735" cy="19989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33"/>
          <p:cNvSpPr txBox="1"/>
          <p:nvPr/>
        </p:nvSpPr>
        <p:spPr>
          <a:xfrm>
            <a:off x="518050" y="1243325"/>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61" name="Google Shape;261;p33"/>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000">
                <a:solidFill>
                  <a:schemeClr val="lt1"/>
                </a:solidFill>
                <a:latin typeface="Roboto"/>
                <a:ea typeface="Roboto"/>
                <a:cs typeface="Roboto"/>
                <a:sym typeface="Roboto"/>
              </a:rPr>
              <a:t>Filters</a:t>
            </a:r>
            <a:endParaRPr sz="3600">
              <a:solidFill>
                <a:schemeClr val="lt1"/>
              </a:solidFill>
              <a:latin typeface="Roboto"/>
              <a:ea typeface="Roboto"/>
              <a:cs typeface="Roboto"/>
              <a:sym typeface="Roboto"/>
            </a:endParaRPr>
          </a:p>
        </p:txBody>
      </p:sp>
      <p:sp>
        <p:nvSpPr>
          <p:cNvPr id="262" name="Google Shape;262;p33"/>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Explorer une large gamme de produits</a:t>
            </a:r>
            <a:endParaRPr/>
          </a:p>
        </p:txBody>
      </p:sp>
      <p:sp>
        <p:nvSpPr>
          <p:cNvPr id="263" name="Google Shape;263;p33"/>
          <p:cNvSpPr txBox="1"/>
          <p:nvPr/>
        </p:nvSpPr>
        <p:spPr>
          <a:xfrm>
            <a:off x="229425" y="1687375"/>
            <a:ext cx="2627400" cy="28938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n" sz="1600">
                <a:solidFill>
                  <a:schemeClr val="dk1"/>
                </a:solidFill>
              </a:rPr>
              <a:t>Réalisation d'un exercice de tri de cartes pour aider à regrouper les catégories.</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Construction d'un prototype permettant de sélectionner et de désélectionner plusieurs catégories et formats.</a:t>
            </a:r>
            <a:endParaRPr sz="1600">
              <a:solidFill>
                <a:schemeClr val="dk1"/>
              </a:solidFill>
            </a:endParaRPr>
          </a:p>
        </p:txBody>
      </p:sp>
      <p:pic>
        <p:nvPicPr>
          <p:cNvPr id="264" name="Google Shape;264;p33"/>
          <p:cNvPicPr preferRelativeResize="0"/>
          <p:nvPr/>
        </p:nvPicPr>
        <p:blipFill>
          <a:blip r:embed="rId3">
            <a:alphaModFix/>
          </a:blip>
          <a:stretch>
            <a:fillRect/>
          </a:stretch>
        </p:blipFill>
        <p:spPr>
          <a:xfrm>
            <a:off x="2856825" y="1643525"/>
            <a:ext cx="1523550" cy="2752500"/>
          </a:xfrm>
          <a:prstGeom prst="rect">
            <a:avLst/>
          </a:prstGeom>
          <a:noFill/>
          <a:ln>
            <a:noFill/>
          </a:ln>
          <a:effectLst>
            <a:outerShdw blurRad="57150" dist="19050" dir="5400000" algn="bl" rotWithShape="0">
              <a:srgbClr val="000000">
                <a:alpha val="50000"/>
              </a:srgbClr>
            </a:outerShdw>
          </a:effectLst>
        </p:spPr>
      </p:pic>
      <p:pic>
        <p:nvPicPr>
          <p:cNvPr id="265" name="Google Shape;265;p33"/>
          <p:cNvPicPr preferRelativeResize="0"/>
          <p:nvPr/>
        </p:nvPicPr>
        <p:blipFill>
          <a:blip r:embed="rId4">
            <a:alphaModFix/>
          </a:blip>
          <a:stretch>
            <a:fillRect/>
          </a:stretch>
        </p:blipFill>
        <p:spPr>
          <a:xfrm>
            <a:off x="4606775" y="1594850"/>
            <a:ext cx="4458824" cy="298633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p34"/>
          <p:cNvSpPr/>
          <p:nvPr/>
        </p:nvSpPr>
        <p:spPr>
          <a:xfrm>
            <a:off x="0" y="0"/>
            <a:ext cx="9144000" cy="569700"/>
          </a:xfrm>
          <a:prstGeom prst="rect">
            <a:avLst/>
          </a:prstGeom>
          <a:solidFill>
            <a:srgbClr val="27415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4"/>
          <p:cNvSpPr txBox="1"/>
          <p:nvPr/>
        </p:nvSpPr>
        <p:spPr>
          <a:xfrm>
            <a:off x="518050" y="1243325"/>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72" name="Google Shape;272;p34"/>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000">
                <a:solidFill>
                  <a:schemeClr val="lt1"/>
                </a:solidFill>
                <a:latin typeface="Roboto"/>
                <a:ea typeface="Roboto"/>
                <a:cs typeface="Roboto"/>
                <a:sym typeface="Roboto"/>
              </a:rPr>
              <a:t>Tests de convivialité</a:t>
            </a:r>
            <a:endParaRPr sz="3600">
              <a:solidFill>
                <a:schemeClr val="lt1"/>
              </a:solidFill>
              <a:latin typeface="Roboto"/>
              <a:ea typeface="Roboto"/>
              <a:cs typeface="Roboto"/>
              <a:sym typeface="Roboto"/>
            </a:endParaRPr>
          </a:p>
        </p:txBody>
      </p:sp>
      <p:sp>
        <p:nvSpPr>
          <p:cNvPr id="273" name="Google Shape;273;p34"/>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Valider le design</a:t>
            </a:r>
            <a:endParaRPr/>
          </a:p>
        </p:txBody>
      </p:sp>
      <p:sp>
        <p:nvSpPr>
          <p:cNvPr id="274" name="Google Shape;274;p34"/>
          <p:cNvSpPr txBox="1"/>
          <p:nvPr/>
        </p:nvSpPr>
        <p:spPr>
          <a:xfrm>
            <a:off x="362650" y="1332000"/>
            <a:ext cx="8740200" cy="26475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Char char="●"/>
            </a:pPr>
            <a:r>
              <a:rPr lang="en" sz="1600"/>
              <a:t>Tests sans mondération par le biais de UserZoom</a:t>
            </a:r>
            <a:endParaRPr sz="1600"/>
          </a:p>
          <a:p>
            <a:pPr marL="457200" lvl="0" indent="-330200" algn="l" rtl="0">
              <a:spcBef>
                <a:spcPts val="0"/>
              </a:spcBef>
              <a:spcAft>
                <a:spcPts val="0"/>
              </a:spcAft>
              <a:buSzPts val="1600"/>
              <a:buChar char="●"/>
            </a:pPr>
            <a:r>
              <a:rPr lang="en" sz="1600"/>
              <a:t>Nous avons testé le </a:t>
            </a:r>
            <a:r>
              <a:rPr lang="en" sz="1600" u="sng">
                <a:solidFill>
                  <a:srgbClr val="0097A7"/>
                </a:solidFill>
                <a:hlinkClick r:id="rId3">
                  <a:extLst>
                    <a:ext uri="{A12FA001-AC4F-418D-AE19-62706E023703}">
                      <ahyp:hlinkClr xmlns:ahyp="http://schemas.microsoft.com/office/drawing/2018/hyperlinkcolor" val="tx"/>
                    </a:ext>
                  </a:extLst>
                </a:hlinkClick>
              </a:rPr>
              <a:t>prototype en anglais</a:t>
            </a:r>
            <a:r>
              <a:rPr lang="en" sz="1600"/>
              <a:t> </a:t>
            </a:r>
            <a:endParaRPr sz="1600"/>
          </a:p>
          <a:p>
            <a:pPr marL="457200" lvl="0" indent="-330200" algn="l" rtl="0">
              <a:spcBef>
                <a:spcPts val="0"/>
              </a:spcBef>
              <a:spcAft>
                <a:spcPts val="0"/>
              </a:spcAft>
              <a:buSzPts val="1600"/>
              <a:buChar char="●"/>
            </a:pPr>
            <a:r>
              <a:rPr lang="en" sz="1600"/>
              <a:t>6 participants (4 ordinateurs de bureau, 2 mobiles)</a:t>
            </a:r>
            <a:endParaRPr sz="1600"/>
          </a:p>
          <a:p>
            <a:pPr marL="457200" lvl="0" indent="-330200" algn="l" rtl="0">
              <a:spcBef>
                <a:spcPts val="0"/>
              </a:spcBef>
              <a:spcAft>
                <a:spcPts val="0"/>
              </a:spcAft>
              <a:buSzPts val="1600"/>
              <a:buChar char="●"/>
            </a:pPr>
            <a:r>
              <a:rPr lang="en" sz="1600"/>
              <a:t>5 tâches + 3 questions ouvertes</a:t>
            </a:r>
            <a:endParaRPr sz="1600"/>
          </a:p>
          <a:p>
            <a:pPr marL="457200" lvl="0" indent="-330200" algn="l" rtl="0">
              <a:spcBef>
                <a:spcPts val="0"/>
              </a:spcBef>
              <a:spcAft>
                <a:spcPts val="0"/>
              </a:spcAft>
              <a:buSzPts val="1600"/>
              <a:buChar char="●"/>
            </a:pPr>
            <a:r>
              <a:rPr lang="en" sz="1600"/>
              <a:t>Questions de recherche :</a:t>
            </a:r>
            <a:endParaRPr sz="1600"/>
          </a:p>
          <a:p>
            <a:pPr marL="914400" lvl="1" indent="-330200" algn="l" rtl="0">
              <a:spcBef>
                <a:spcPts val="0"/>
              </a:spcBef>
              <a:spcAft>
                <a:spcPts val="0"/>
              </a:spcAft>
              <a:buSzPts val="1600"/>
              <a:buChar char="○"/>
            </a:pPr>
            <a:r>
              <a:rPr lang="en" sz="1600"/>
              <a:t>Est-ce que la page nouvelle page d’accueil aide les utilisateurs à trouver le bon produit?</a:t>
            </a:r>
            <a:endParaRPr sz="1600"/>
          </a:p>
          <a:p>
            <a:pPr marL="914400" lvl="1" indent="-330200" algn="l" rtl="0">
              <a:spcBef>
                <a:spcPts val="0"/>
              </a:spcBef>
              <a:spcAft>
                <a:spcPts val="0"/>
              </a:spcAft>
              <a:buSzPts val="1600"/>
              <a:buChar char="○"/>
            </a:pPr>
            <a:r>
              <a:rPr lang="en" sz="1600"/>
              <a:t>Y a-t-il des problèmes de convivialité à résoudre avant le lancement?</a:t>
            </a:r>
            <a:endParaRPr sz="1600"/>
          </a:p>
          <a:p>
            <a:pPr marL="914400" lvl="1" indent="-330200" algn="l" rtl="0">
              <a:spcBef>
                <a:spcPts val="0"/>
              </a:spcBef>
              <a:spcAft>
                <a:spcPts val="0"/>
              </a:spcAft>
              <a:buSzPts val="1600"/>
              <a:buChar char="○"/>
            </a:pPr>
            <a:r>
              <a:rPr lang="en" sz="1600"/>
              <a:t>Identifier d'autres améliorations potentielles</a:t>
            </a:r>
            <a:endParaRPr sz="1600"/>
          </a:p>
          <a:p>
            <a:pPr marL="914400" lvl="1" indent="-330200" algn="l" rtl="0">
              <a:spcBef>
                <a:spcPts val="0"/>
              </a:spcBef>
              <a:spcAft>
                <a:spcPts val="0"/>
              </a:spcAft>
              <a:buSzPts val="1600"/>
              <a:buChar char="○"/>
            </a:pPr>
            <a:endParaRPr sz="1600"/>
          </a:p>
        </p:txBody>
      </p:sp>
      <p:sp>
        <p:nvSpPr>
          <p:cNvPr id="275" name="Google Shape;275;p34"/>
          <p:cNvSpPr txBox="1"/>
          <p:nvPr/>
        </p:nvSpPr>
        <p:spPr>
          <a:xfrm>
            <a:off x="277600" y="3667725"/>
            <a:ext cx="8651400" cy="1416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rPr>
              <a:t>Constats</a:t>
            </a:r>
            <a:endParaRPr sz="1600" b="1">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Le prototype aide les gens à trouver des produits de données.</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Nous avons trouvé des problèmes à résoudre avant le lancement</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Nous avons identifié quelques éléments qui pourraient être améliorés après le lancement.</a:t>
            </a:r>
            <a:endParaRPr sz="1600">
              <a:solidFill>
                <a:schemeClr val="dk1"/>
              </a:solidFill>
            </a:endParaRPr>
          </a:p>
        </p:txBody>
      </p:sp>
      <p:sp>
        <p:nvSpPr>
          <p:cNvPr id="276" name="Google Shape;276;p34"/>
          <p:cNvSpPr txBox="1"/>
          <p:nvPr/>
        </p:nvSpPr>
        <p:spPr>
          <a:xfrm>
            <a:off x="5950200" y="1277700"/>
            <a:ext cx="3193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u="sng">
                <a:solidFill>
                  <a:schemeClr val="hlink"/>
                </a:solidFill>
                <a:hlinkClick r:id="rId4"/>
              </a:rPr>
              <a:t>Résultats complets des tests de convivialié</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35"/>
          <p:cNvSpPr txBox="1"/>
          <p:nvPr/>
        </p:nvSpPr>
        <p:spPr>
          <a:xfrm>
            <a:off x="518050" y="1243325"/>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82" name="Google Shape;282;p35"/>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000">
                <a:solidFill>
                  <a:schemeClr val="lt1"/>
                </a:solidFill>
                <a:latin typeface="Roboto"/>
                <a:ea typeface="Roboto"/>
                <a:cs typeface="Roboto"/>
                <a:sym typeface="Roboto"/>
              </a:rPr>
              <a:t>Mise en ligne</a:t>
            </a:r>
            <a:endParaRPr sz="3600">
              <a:solidFill>
                <a:schemeClr val="lt1"/>
              </a:solidFill>
              <a:latin typeface="Roboto"/>
              <a:ea typeface="Roboto"/>
              <a:cs typeface="Roboto"/>
              <a:sym typeface="Roboto"/>
            </a:endParaRPr>
          </a:p>
        </p:txBody>
      </p:sp>
      <p:sp>
        <p:nvSpPr>
          <p:cNvPr id="283" name="Google Shape;283;p35"/>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Offrir une expérience améliorée</a:t>
            </a:r>
            <a:endParaRPr/>
          </a:p>
        </p:txBody>
      </p:sp>
      <p:sp>
        <p:nvSpPr>
          <p:cNvPr id="284" name="Google Shape;284;p35"/>
          <p:cNvSpPr txBox="1"/>
          <p:nvPr/>
        </p:nvSpPr>
        <p:spPr>
          <a:xfrm>
            <a:off x="518050" y="1406700"/>
            <a:ext cx="5328600" cy="331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t>Avant </a:t>
            </a:r>
            <a:r>
              <a:rPr lang="en" sz="1800"/>
              <a:t>le lancement, nous avons :</a:t>
            </a:r>
            <a:endParaRPr sz="1800"/>
          </a:p>
          <a:p>
            <a:pPr marL="457200" lvl="0" indent="-342900" algn="l" rtl="0">
              <a:spcBef>
                <a:spcPts val="1000"/>
              </a:spcBef>
              <a:spcAft>
                <a:spcPts val="0"/>
              </a:spcAft>
              <a:buSzPts val="1800"/>
              <a:buChar char="●"/>
            </a:pPr>
            <a:r>
              <a:rPr lang="en" sz="1800"/>
              <a:t>apporté de petites </a:t>
            </a:r>
            <a:r>
              <a:rPr lang="en" sz="1800" b="1"/>
              <a:t>améliorations </a:t>
            </a:r>
            <a:r>
              <a:rPr lang="en" sz="1800"/>
              <a:t>à partir des tests</a:t>
            </a:r>
            <a:endParaRPr sz="1800"/>
          </a:p>
          <a:p>
            <a:pPr marL="457200" lvl="0" indent="-342900" algn="l" rtl="0">
              <a:spcBef>
                <a:spcPts val="1000"/>
              </a:spcBef>
              <a:spcAft>
                <a:spcPts val="0"/>
              </a:spcAft>
              <a:buSzPts val="1800"/>
              <a:buChar char="●"/>
            </a:pPr>
            <a:r>
              <a:rPr lang="en" sz="1800"/>
              <a:t>vérifié l'</a:t>
            </a:r>
            <a:r>
              <a:rPr lang="en" sz="1800" b="1"/>
              <a:t>accessibilité</a:t>
            </a:r>
            <a:r>
              <a:rPr lang="en" sz="1800"/>
              <a:t> et de la </a:t>
            </a:r>
            <a:r>
              <a:rPr lang="en" sz="1800" b="1"/>
              <a:t>validité </a:t>
            </a:r>
            <a:r>
              <a:rPr lang="en" sz="1800"/>
              <a:t>du code</a:t>
            </a:r>
            <a:endParaRPr sz="1800" b="1"/>
          </a:p>
          <a:p>
            <a:pPr marL="457200" lvl="0" indent="-342900" algn="l" rtl="0">
              <a:spcBef>
                <a:spcPts val="1000"/>
              </a:spcBef>
              <a:spcAft>
                <a:spcPts val="0"/>
              </a:spcAft>
              <a:buSzPts val="1800"/>
              <a:buChar char="●"/>
            </a:pPr>
            <a:r>
              <a:rPr lang="en" sz="1800"/>
              <a:t>ajouté des </a:t>
            </a:r>
            <a:r>
              <a:rPr lang="en" sz="1800" b="1"/>
              <a:t>métadonnées</a:t>
            </a:r>
            <a:r>
              <a:rPr lang="en" sz="1800"/>
              <a:t>, y compris des </a:t>
            </a:r>
            <a:r>
              <a:rPr lang="en" sz="1800" b="1"/>
              <a:t>données structurées</a:t>
            </a:r>
            <a:r>
              <a:rPr lang="en" sz="1800"/>
              <a:t> (FAQ)</a:t>
            </a:r>
            <a:endParaRPr sz="1800" b="1"/>
          </a:p>
          <a:p>
            <a:pPr marL="457200" lvl="0" indent="-342900" algn="l" rtl="0">
              <a:spcBef>
                <a:spcPts val="1000"/>
              </a:spcBef>
              <a:spcAft>
                <a:spcPts val="0"/>
              </a:spcAft>
              <a:buSzPts val="1800"/>
              <a:buChar char="●"/>
            </a:pPr>
            <a:r>
              <a:rPr lang="en" sz="1800"/>
              <a:t>ajouté le code pour </a:t>
            </a:r>
            <a:r>
              <a:rPr lang="en" sz="1800" b="1"/>
              <a:t>Google Analytics</a:t>
            </a:r>
            <a:r>
              <a:rPr lang="en" sz="1800"/>
              <a:t> code</a:t>
            </a:r>
            <a:endParaRPr sz="1800"/>
          </a:p>
          <a:p>
            <a:pPr marL="457200" lvl="0" indent="-342900" algn="l" rtl="0">
              <a:spcBef>
                <a:spcPts val="1000"/>
              </a:spcBef>
              <a:spcAft>
                <a:spcPts val="0"/>
              </a:spcAft>
              <a:buSzPts val="1800"/>
              <a:buChar char="●"/>
            </a:pPr>
            <a:r>
              <a:rPr lang="en" sz="1800"/>
              <a:t>réalisé des </a:t>
            </a:r>
            <a:r>
              <a:rPr lang="en" sz="1800" b="1"/>
              <a:t>tests </a:t>
            </a:r>
            <a:r>
              <a:rPr lang="en" sz="1800"/>
              <a:t>pour s'assurer que tout fonctionne comme prévu</a:t>
            </a:r>
            <a:endParaRPr sz="1600"/>
          </a:p>
        </p:txBody>
      </p:sp>
      <p:sp>
        <p:nvSpPr>
          <p:cNvPr id="285" name="Google Shape;285;p35"/>
          <p:cNvSpPr txBox="1"/>
          <p:nvPr/>
        </p:nvSpPr>
        <p:spPr>
          <a:xfrm>
            <a:off x="6332950" y="2261025"/>
            <a:ext cx="2325300" cy="1308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u="sng">
                <a:solidFill>
                  <a:schemeClr val="hlink"/>
                </a:solidFill>
                <a:hlinkClick r:id="rId3"/>
              </a:rPr>
              <a:t>Page lancée</a:t>
            </a:r>
            <a:endParaRPr sz="1700" b="1"/>
          </a:p>
          <a:p>
            <a:pPr marL="0" lvl="0" indent="0" algn="ctr" rtl="0">
              <a:spcBef>
                <a:spcPts val="0"/>
              </a:spcBef>
              <a:spcAft>
                <a:spcPts val="0"/>
              </a:spcAft>
              <a:buNone/>
            </a:pPr>
            <a:endParaRPr sz="1700"/>
          </a:p>
          <a:p>
            <a:pPr marL="0" lvl="0" indent="0" algn="ctr" rtl="0">
              <a:spcBef>
                <a:spcPts val="0"/>
              </a:spcBef>
              <a:spcAft>
                <a:spcPts val="0"/>
              </a:spcAft>
              <a:buNone/>
            </a:pPr>
            <a:r>
              <a:rPr lang="en" sz="3900" b="1"/>
              <a:t>23 </a:t>
            </a:r>
            <a:r>
              <a:rPr lang="en" sz="3900" b="1">
                <a:solidFill>
                  <a:schemeClr val="dk1"/>
                </a:solidFill>
              </a:rPr>
              <a:t>DEC </a:t>
            </a:r>
            <a:endParaRPr sz="39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74156"/>
        </a:solidFill>
        <a:effectLst/>
      </p:bgPr>
    </p:bg>
    <p:spTree>
      <p:nvGrpSpPr>
        <p:cNvPr id="1" name="Shape 289"/>
        <p:cNvGrpSpPr/>
        <p:nvPr/>
      </p:nvGrpSpPr>
      <p:grpSpPr>
        <a:xfrm>
          <a:off x="0" y="0"/>
          <a:ext cx="0" cy="0"/>
          <a:chOff x="0" y="0"/>
          <a:chExt cx="0" cy="0"/>
        </a:xfrm>
      </p:grpSpPr>
      <p:sp>
        <p:nvSpPr>
          <p:cNvPr id="290" name="Google Shape;290;p36"/>
          <p:cNvSpPr txBox="1">
            <a:spLocks noGrp="1"/>
          </p:cNvSpPr>
          <p:nvPr>
            <p:ph type="subTitle" idx="1"/>
          </p:nvPr>
        </p:nvSpPr>
        <p:spPr>
          <a:xfrm>
            <a:off x="-125800" y="1109075"/>
            <a:ext cx="9144000" cy="792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4000">
                <a:solidFill>
                  <a:schemeClr val="lt1"/>
                </a:solidFill>
                <a:latin typeface="Roboto"/>
                <a:ea typeface="Roboto"/>
                <a:cs typeface="Roboto"/>
                <a:sym typeface="Roboto"/>
              </a:rPr>
              <a:t>Mesure</a:t>
            </a:r>
            <a:endParaRPr sz="4000">
              <a:solidFill>
                <a:schemeClr val="lt1"/>
              </a:solidFill>
              <a:latin typeface="Roboto"/>
              <a:ea typeface="Roboto"/>
              <a:cs typeface="Roboto"/>
              <a:sym typeface="Roboto"/>
            </a:endParaRPr>
          </a:p>
        </p:txBody>
      </p:sp>
      <p:cxnSp>
        <p:nvCxnSpPr>
          <p:cNvPr id="291" name="Google Shape;291;p36"/>
          <p:cNvCxnSpPr/>
          <p:nvPr/>
        </p:nvCxnSpPr>
        <p:spPr>
          <a:xfrm>
            <a:off x="3221450" y="1920875"/>
            <a:ext cx="2449500" cy="0"/>
          </a:xfrm>
          <a:prstGeom prst="straightConnector1">
            <a:avLst/>
          </a:prstGeom>
          <a:noFill/>
          <a:ln w="38100" cap="flat" cmpd="sng">
            <a:solidFill>
              <a:srgbClr val="1C6E8C"/>
            </a:solidFill>
            <a:prstDash val="solid"/>
            <a:round/>
            <a:headEnd type="none" w="med" len="med"/>
            <a:tailEnd type="none" w="med" len="med"/>
          </a:ln>
        </p:spPr>
      </p:cxnSp>
      <p:sp>
        <p:nvSpPr>
          <p:cNvPr id="292" name="Google Shape;292;p36"/>
          <p:cNvSpPr txBox="1"/>
          <p:nvPr/>
        </p:nvSpPr>
        <p:spPr>
          <a:xfrm>
            <a:off x="2294225" y="1989800"/>
            <a:ext cx="44184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solidFill>
                  <a:srgbClr val="D0CCD0"/>
                </a:solidFill>
                <a:latin typeface="Roboto"/>
                <a:ea typeface="Roboto"/>
                <a:cs typeface="Roboto"/>
                <a:sym typeface="Roboto"/>
              </a:rPr>
              <a:t>S’assurer que ça fonctionne</a:t>
            </a:r>
            <a:endParaRPr sz="2400">
              <a:solidFill>
                <a:srgbClr val="D0CCD0"/>
              </a:solidFill>
              <a:latin typeface="Roboto"/>
              <a:ea typeface="Roboto"/>
              <a:cs typeface="Roboto"/>
              <a:sym typeface="Roboto"/>
            </a:endParaRPr>
          </a:p>
        </p:txBody>
      </p:sp>
      <p:sp>
        <p:nvSpPr>
          <p:cNvPr id="293" name="Google Shape;293;p36"/>
          <p:cNvSpPr txBox="1"/>
          <p:nvPr/>
        </p:nvSpPr>
        <p:spPr>
          <a:xfrm>
            <a:off x="3010500" y="3063900"/>
            <a:ext cx="3123000" cy="400200"/>
          </a:xfrm>
          <a:prstGeom prst="rect">
            <a:avLst/>
          </a:prstGeom>
          <a:noFill/>
          <a:ln w="38100" cap="flat" cmpd="sng">
            <a:solidFill>
              <a:srgbClr val="1C6E8C"/>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Indicateurs de performance</a:t>
            </a:r>
            <a:endParaRPr>
              <a:solidFill>
                <a:schemeClr val="lt1"/>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37"/>
          <p:cNvSpPr/>
          <p:nvPr/>
        </p:nvSpPr>
        <p:spPr>
          <a:xfrm>
            <a:off x="0" y="0"/>
            <a:ext cx="9144000" cy="569700"/>
          </a:xfrm>
          <a:prstGeom prst="rect">
            <a:avLst/>
          </a:prstGeom>
          <a:solidFill>
            <a:srgbClr val="27415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7"/>
          <p:cNvSpPr txBox="1"/>
          <p:nvPr/>
        </p:nvSpPr>
        <p:spPr>
          <a:xfrm>
            <a:off x="518050" y="1243325"/>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00" name="Google Shape;300;p37"/>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000">
                <a:solidFill>
                  <a:schemeClr val="lt1"/>
                </a:solidFill>
                <a:latin typeface="Roboto"/>
                <a:ea typeface="Roboto"/>
                <a:cs typeface="Roboto"/>
                <a:sym typeface="Roboto"/>
              </a:rPr>
              <a:t>Indicateurs de performance</a:t>
            </a:r>
            <a:endParaRPr sz="3600">
              <a:solidFill>
                <a:schemeClr val="lt1"/>
              </a:solidFill>
              <a:latin typeface="Roboto"/>
              <a:ea typeface="Roboto"/>
              <a:cs typeface="Roboto"/>
              <a:sym typeface="Roboto"/>
            </a:endParaRPr>
          </a:p>
        </p:txBody>
      </p:sp>
      <p:sp>
        <p:nvSpPr>
          <p:cNvPr id="301" name="Google Shape;301;p37"/>
          <p:cNvSpPr txBox="1"/>
          <p:nvPr/>
        </p:nvSpPr>
        <p:spPr>
          <a:xfrm>
            <a:off x="812400" y="1613375"/>
            <a:ext cx="75192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Roboto"/>
                <a:ea typeface="Roboto"/>
                <a:cs typeface="Roboto"/>
                <a:sym typeface="Roboto"/>
              </a:rPr>
              <a:t>Nous surveillons ces </a:t>
            </a:r>
            <a:r>
              <a:rPr lang="en" sz="2400" b="1">
                <a:latin typeface="Roboto"/>
                <a:ea typeface="Roboto"/>
                <a:cs typeface="Roboto"/>
                <a:sym typeface="Roboto"/>
              </a:rPr>
              <a:t>indicateurs</a:t>
            </a:r>
            <a:r>
              <a:rPr lang="en" sz="2400">
                <a:latin typeface="Roboto"/>
                <a:ea typeface="Roboto"/>
                <a:cs typeface="Roboto"/>
                <a:sym typeface="Roboto"/>
              </a:rPr>
              <a:t> :</a:t>
            </a: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a:p>
            <a:pPr marL="457200" lvl="0" indent="-381000" algn="l" rtl="0">
              <a:spcBef>
                <a:spcPts val="0"/>
              </a:spcBef>
              <a:spcAft>
                <a:spcPts val="0"/>
              </a:spcAft>
              <a:buSzPts val="2400"/>
              <a:buFont typeface="Roboto"/>
              <a:buChar char="➔"/>
            </a:pPr>
            <a:r>
              <a:rPr lang="en" sz="2400">
                <a:latin typeface="Roboto"/>
                <a:ea typeface="Roboto"/>
                <a:cs typeface="Roboto"/>
                <a:sym typeface="Roboto"/>
              </a:rPr>
              <a:t>Does the landing page help people get to specific products?</a:t>
            </a:r>
            <a:endParaRPr sz="2400">
              <a:latin typeface="Roboto"/>
              <a:ea typeface="Roboto"/>
              <a:cs typeface="Roboto"/>
              <a:sym typeface="Roboto"/>
            </a:endParaRPr>
          </a:p>
          <a:p>
            <a:pPr marL="914400" lvl="1" indent="-381000" algn="l" rtl="0">
              <a:spcBef>
                <a:spcPts val="0"/>
              </a:spcBef>
              <a:spcAft>
                <a:spcPts val="0"/>
              </a:spcAft>
              <a:buSzPts val="2400"/>
              <a:buFont typeface="Roboto"/>
              <a:buChar char="◆"/>
            </a:pPr>
            <a:r>
              <a:rPr lang="en" sz="2400" b="1">
                <a:latin typeface="Roboto"/>
                <a:ea typeface="Roboto"/>
                <a:cs typeface="Roboto"/>
                <a:sym typeface="Roboto"/>
              </a:rPr>
              <a:t>Drop off rate</a:t>
            </a:r>
            <a:r>
              <a:rPr lang="en" sz="2400">
                <a:latin typeface="Roboto"/>
                <a:ea typeface="Roboto"/>
                <a:cs typeface="Roboto"/>
                <a:sym typeface="Roboto"/>
              </a:rPr>
              <a:t> from the landing page</a:t>
            </a:r>
            <a:endParaRPr sz="2400">
              <a:latin typeface="Roboto"/>
              <a:ea typeface="Roboto"/>
              <a:cs typeface="Roboto"/>
              <a:sym typeface="Roboto"/>
            </a:endParaRPr>
          </a:p>
          <a:p>
            <a:pPr marL="914400" lvl="0" indent="0" algn="l" rtl="0">
              <a:spcBef>
                <a:spcPts val="0"/>
              </a:spcBef>
              <a:spcAft>
                <a:spcPts val="0"/>
              </a:spcAft>
              <a:buNone/>
            </a:pPr>
            <a:endParaRPr sz="2400">
              <a:latin typeface="Roboto"/>
              <a:ea typeface="Roboto"/>
              <a:cs typeface="Roboto"/>
              <a:sym typeface="Roboto"/>
            </a:endParaRPr>
          </a:p>
          <a:p>
            <a:pPr marL="457200" lvl="0" indent="-381000" algn="l" rtl="0">
              <a:spcBef>
                <a:spcPts val="0"/>
              </a:spcBef>
              <a:spcAft>
                <a:spcPts val="0"/>
              </a:spcAft>
              <a:buSzPts val="2400"/>
              <a:buFont typeface="Roboto"/>
              <a:buChar char="➔"/>
            </a:pPr>
            <a:r>
              <a:rPr lang="en" sz="2400">
                <a:solidFill>
                  <a:schemeClr val="dk1"/>
                </a:solidFill>
                <a:latin typeface="Roboto"/>
                <a:ea typeface="Roboto"/>
                <a:cs typeface="Roboto"/>
                <a:sym typeface="Roboto"/>
              </a:rPr>
              <a:t>Is the landing page more findable? </a:t>
            </a:r>
            <a:endParaRPr sz="2400">
              <a:solidFill>
                <a:schemeClr val="dk1"/>
              </a:solidFill>
              <a:latin typeface="Roboto"/>
              <a:ea typeface="Roboto"/>
              <a:cs typeface="Roboto"/>
              <a:sym typeface="Roboto"/>
            </a:endParaRPr>
          </a:p>
          <a:p>
            <a:pPr marL="914400" lvl="1" indent="-381000" algn="l" rtl="0">
              <a:spcBef>
                <a:spcPts val="0"/>
              </a:spcBef>
              <a:spcAft>
                <a:spcPts val="0"/>
              </a:spcAft>
              <a:buSzPts val="2400"/>
              <a:buFont typeface="Roboto"/>
              <a:buChar char="◆"/>
            </a:pPr>
            <a:r>
              <a:rPr lang="en" sz="2400" b="1">
                <a:solidFill>
                  <a:schemeClr val="dk1"/>
                </a:solidFill>
                <a:latin typeface="Roboto"/>
                <a:ea typeface="Roboto"/>
                <a:cs typeface="Roboto"/>
                <a:sym typeface="Roboto"/>
              </a:rPr>
              <a:t>Clicks </a:t>
            </a:r>
            <a:r>
              <a:rPr lang="en" sz="2400">
                <a:solidFill>
                  <a:schemeClr val="dk1"/>
                </a:solidFill>
                <a:latin typeface="Roboto"/>
                <a:ea typeface="Roboto"/>
                <a:cs typeface="Roboto"/>
                <a:sym typeface="Roboto"/>
              </a:rPr>
              <a:t>to the landing page </a:t>
            </a:r>
            <a:r>
              <a:rPr lang="en" sz="2400" b="1">
                <a:solidFill>
                  <a:schemeClr val="dk1"/>
                </a:solidFill>
                <a:latin typeface="Roboto"/>
                <a:ea typeface="Roboto"/>
                <a:cs typeface="Roboto"/>
                <a:sym typeface="Roboto"/>
              </a:rPr>
              <a:t>from Google</a:t>
            </a:r>
            <a:endParaRPr sz="2400" b="1">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p:txBody>
      </p:sp>
      <p:sp>
        <p:nvSpPr>
          <p:cNvPr id="302" name="Google Shape;302;p37"/>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Est-ce que ça a fonctionné?</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38"/>
          <p:cNvSpPr/>
          <p:nvPr/>
        </p:nvSpPr>
        <p:spPr>
          <a:xfrm>
            <a:off x="0" y="0"/>
            <a:ext cx="9144000" cy="569700"/>
          </a:xfrm>
          <a:prstGeom prst="rect">
            <a:avLst/>
          </a:prstGeom>
          <a:solidFill>
            <a:srgbClr val="27415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8"/>
          <p:cNvSpPr txBox="1"/>
          <p:nvPr/>
        </p:nvSpPr>
        <p:spPr>
          <a:xfrm>
            <a:off x="518050" y="1243325"/>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09" name="Google Shape;309;p38"/>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000">
                <a:solidFill>
                  <a:schemeClr val="lt1"/>
                </a:solidFill>
                <a:latin typeface="Roboto"/>
                <a:ea typeface="Roboto"/>
                <a:cs typeface="Roboto"/>
                <a:sym typeface="Roboto"/>
              </a:rPr>
              <a:t>Prochaines étapes</a:t>
            </a:r>
            <a:endParaRPr sz="3600">
              <a:solidFill>
                <a:schemeClr val="lt1"/>
              </a:solidFill>
              <a:latin typeface="Roboto"/>
              <a:ea typeface="Roboto"/>
              <a:cs typeface="Roboto"/>
              <a:sym typeface="Roboto"/>
            </a:endParaRPr>
          </a:p>
        </p:txBody>
      </p:sp>
      <p:sp>
        <p:nvSpPr>
          <p:cNvPr id="310" name="Google Shape;310;p38"/>
          <p:cNvSpPr txBox="1"/>
          <p:nvPr/>
        </p:nvSpPr>
        <p:spPr>
          <a:xfrm>
            <a:off x="775400" y="1339550"/>
            <a:ext cx="7519200" cy="38943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Roboto"/>
              <a:buChar char="●"/>
            </a:pPr>
            <a:r>
              <a:rPr lang="en" sz="2400" b="1">
                <a:latin typeface="Roboto"/>
                <a:ea typeface="Roboto"/>
                <a:cs typeface="Roboto"/>
                <a:sym typeface="Roboto"/>
              </a:rPr>
              <a:t>Surveiller </a:t>
            </a:r>
            <a:r>
              <a:rPr lang="en" sz="2400">
                <a:latin typeface="Roboto"/>
                <a:ea typeface="Roboto"/>
                <a:cs typeface="Roboto"/>
                <a:sym typeface="Roboto"/>
              </a:rPr>
              <a:t>la performance</a:t>
            </a:r>
            <a:endParaRPr sz="2400">
              <a:latin typeface="Roboto"/>
              <a:ea typeface="Roboto"/>
              <a:cs typeface="Roboto"/>
              <a:sym typeface="Roboto"/>
            </a:endParaRPr>
          </a:p>
          <a:p>
            <a:pPr marL="457200" lvl="0" indent="-381000" algn="l" rtl="0">
              <a:spcBef>
                <a:spcPts val="1000"/>
              </a:spcBef>
              <a:spcAft>
                <a:spcPts val="0"/>
              </a:spcAft>
              <a:buSzPts val="2400"/>
              <a:buFont typeface="Roboto"/>
              <a:buChar char="●"/>
            </a:pPr>
            <a:r>
              <a:rPr lang="en" sz="2400">
                <a:latin typeface="Roboto"/>
                <a:ea typeface="Roboto"/>
                <a:cs typeface="Roboto"/>
                <a:sym typeface="Roboto"/>
              </a:rPr>
              <a:t>Commencer à travailler sur de nouvelles </a:t>
            </a:r>
            <a:r>
              <a:rPr lang="en" sz="2400" b="1">
                <a:latin typeface="Roboto"/>
                <a:ea typeface="Roboto"/>
                <a:cs typeface="Roboto"/>
                <a:sym typeface="Roboto"/>
              </a:rPr>
              <a:t>améliorations </a:t>
            </a:r>
            <a:endParaRPr sz="2400" b="1">
              <a:latin typeface="Roboto"/>
              <a:ea typeface="Roboto"/>
              <a:cs typeface="Roboto"/>
              <a:sym typeface="Roboto"/>
            </a:endParaRPr>
          </a:p>
          <a:p>
            <a:pPr marL="457200" lvl="0" indent="-381000" algn="l" rtl="0">
              <a:spcBef>
                <a:spcPts val="1000"/>
              </a:spcBef>
              <a:spcAft>
                <a:spcPts val="0"/>
              </a:spcAft>
              <a:buSzPts val="2400"/>
              <a:buFont typeface="Roboto"/>
              <a:buChar char="●"/>
            </a:pPr>
            <a:r>
              <a:rPr lang="en" sz="2400">
                <a:latin typeface="Roboto"/>
                <a:ea typeface="Roboto"/>
                <a:cs typeface="Roboto"/>
                <a:sym typeface="Roboto"/>
              </a:rPr>
              <a:t>Travailler avec les équipes Web de Santé Canda et de l’ASPC pour améliorer les pages de sujet sur la santé et les données sur la santé, de même que la page d’accueil de l’ASPC</a:t>
            </a:r>
            <a:endParaRPr sz="2400">
              <a:latin typeface="Roboto"/>
              <a:ea typeface="Roboto"/>
              <a:cs typeface="Roboto"/>
              <a:sym typeface="Roboto"/>
            </a:endParaRPr>
          </a:p>
          <a:p>
            <a:pPr marL="457200" lvl="0" indent="-381000" algn="l" rtl="0">
              <a:spcBef>
                <a:spcPts val="1000"/>
              </a:spcBef>
              <a:spcAft>
                <a:spcPts val="1000"/>
              </a:spcAft>
              <a:buSzPts val="2400"/>
              <a:buFont typeface="Roboto"/>
              <a:buChar char="●"/>
            </a:pPr>
            <a:r>
              <a:rPr lang="en" sz="2400">
                <a:latin typeface="Roboto"/>
                <a:ea typeface="Roboto"/>
                <a:cs typeface="Roboto"/>
                <a:sym typeface="Roboto"/>
              </a:rPr>
              <a:t>Réviser les </a:t>
            </a:r>
            <a:r>
              <a:rPr lang="en" sz="2400" b="1">
                <a:latin typeface="Roboto"/>
                <a:ea typeface="Roboto"/>
                <a:cs typeface="Roboto"/>
                <a:sym typeface="Roboto"/>
              </a:rPr>
              <a:t>gabarits de produits</a:t>
            </a:r>
            <a:r>
              <a:rPr lang="en" sz="2400">
                <a:latin typeface="Roboto"/>
                <a:ea typeface="Roboto"/>
                <a:cs typeface="Roboto"/>
                <a:sym typeface="Roboto"/>
              </a:rPr>
              <a:t> pour les produits de données spécifiques</a:t>
            </a:r>
            <a:endParaRPr sz="2400">
              <a:latin typeface="Roboto"/>
              <a:ea typeface="Roboto"/>
              <a:cs typeface="Roboto"/>
              <a:sym typeface="Roboto"/>
            </a:endParaRPr>
          </a:p>
        </p:txBody>
      </p:sp>
      <p:sp>
        <p:nvSpPr>
          <p:cNvPr id="311" name="Google Shape;311;p38"/>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Continuer à améliorer l'accès aux données sur la santé</a:t>
            </a:r>
            <a:endParaRPr sz="21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600">
                <a:solidFill>
                  <a:schemeClr val="lt1"/>
                </a:solidFill>
                <a:latin typeface="Roboto"/>
                <a:ea typeface="Roboto"/>
                <a:cs typeface="Roboto"/>
                <a:sym typeface="Roboto"/>
              </a:rPr>
              <a:t>Contexte et objectifs</a:t>
            </a:r>
            <a:endParaRPr sz="3600">
              <a:solidFill>
                <a:schemeClr val="lt1"/>
              </a:solidFill>
              <a:latin typeface="Roboto"/>
              <a:ea typeface="Roboto"/>
              <a:cs typeface="Roboto"/>
              <a:sym typeface="Roboto"/>
            </a:endParaRPr>
          </a:p>
        </p:txBody>
      </p:sp>
      <p:sp>
        <p:nvSpPr>
          <p:cNvPr id="69" name="Google Shape;69;p15"/>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Pourquoi nous faisons cela</a:t>
            </a:r>
            <a:endParaRPr/>
          </a:p>
        </p:txBody>
      </p:sp>
      <p:sp>
        <p:nvSpPr>
          <p:cNvPr id="70" name="Google Shape;70;p15"/>
          <p:cNvSpPr txBox="1"/>
          <p:nvPr/>
        </p:nvSpPr>
        <p:spPr>
          <a:xfrm>
            <a:off x="229425" y="1525050"/>
            <a:ext cx="5905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La page d’accueil actuelle présente plusieurs problèmes :</a:t>
            </a:r>
            <a:endParaRPr/>
          </a:p>
          <a:p>
            <a:pPr marL="457200" lvl="0" indent="-317500" algn="l" rtl="0">
              <a:spcBef>
                <a:spcPts val="0"/>
              </a:spcBef>
              <a:spcAft>
                <a:spcPts val="0"/>
              </a:spcAft>
              <a:buSzPts val="1400"/>
              <a:buChar char="●"/>
            </a:pPr>
            <a:r>
              <a:rPr lang="en"/>
              <a:t>look désuet</a:t>
            </a:r>
            <a:endParaRPr/>
          </a:p>
          <a:p>
            <a:pPr marL="457200" lvl="0" indent="-317500" algn="l" rtl="0">
              <a:spcBef>
                <a:spcPts val="0"/>
              </a:spcBef>
              <a:spcAft>
                <a:spcPts val="0"/>
              </a:spcAft>
              <a:buSzPts val="1400"/>
              <a:buChar char="●"/>
            </a:pPr>
            <a:r>
              <a:rPr lang="en"/>
              <a:t>difficile à utiliser</a:t>
            </a:r>
            <a:endParaRPr/>
          </a:p>
          <a:p>
            <a:pPr marL="457200" lvl="0" indent="-317500" algn="l" rtl="0">
              <a:spcBef>
                <a:spcPts val="0"/>
              </a:spcBef>
              <a:spcAft>
                <a:spcPts val="0"/>
              </a:spcAft>
              <a:buSzPts val="1400"/>
              <a:buChar char="●"/>
            </a:pPr>
            <a:r>
              <a:rPr lang="en"/>
              <a:t>difficulté à trouver des produits spécifiques</a:t>
            </a:r>
            <a:endParaRPr/>
          </a:p>
        </p:txBody>
      </p:sp>
      <p:sp>
        <p:nvSpPr>
          <p:cNvPr id="71" name="Google Shape;71;p15"/>
          <p:cNvSpPr txBox="1"/>
          <p:nvPr/>
        </p:nvSpPr>
        <p:spPr>
          <a:xfrm>
            <a:off x="4714275" y="2212825"/>
            <a:ext cx="3870600" cy="2062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200"/>
              <a:t>Résultats souhaités :</a:t>
            </a:r>
            <a:endParaRPr sz="2200"/>
          </a:p>
          <a:p>
            <a:pPr marL="457200" lvl="0" indent="-355600" algn="l" rtl="0">
              <a:spcBef>
                <a:spcPts val="0"/>
              </a:spcBef>
              <a:spcAft>
                <a:spcPts val="0"/>
              </a:spcAft>
              <a:buSzPts val="2000"/>
              <a:buChar char="●"/>
            </a:pPr>
            <a:r>
              <a:rPr lang="en" sz="2000"/>
              <a:t>Améliorer l'</a:t>
            </a:r>
            <a:r>
              <a:rPr lang="en" sz="2000" b="1"/>
              <a:t>expérience utilisateur</a:t>
            </a:r>
            <a:r>
              <a:rPr lang="en" sz="2000"/>
              <a:t> de la page de d’accueil de l'Infobase</a:t>
            </a:r>
            <a:endParaRPr sz="2000"/>
          </a:p>
          <a:p>
            <a:pPr marL="457200" lvl="0" indent="-355600" algn="l" rtl="0">
              <a:spcBef>
                <a:spcPts val="0"/>
              </a:spcBef>
              <a:spcAft>
                <a:spcPts val="0"/>
              </a:spcAft>
              <a:buSzPts val="2000"/>
              <a:buChar char="●"/>
            </a:pPr>
            <a:r>
              <a:rPr lang="en" sz="2000"/>
              <a:t>Améliorer la </a:t>
            </a:r>
            <a:r>
              <a:rPr lang="en" sz="2000" b="1"/>
              <a:t>notoriété</a:t>
            </a:r>
            <a:r>
              <a:rPr lang="en" sz="2000"/>
              <a:t> de l'Infobase</a:t>
            </a:r>
            <a:endParaRPr sz="2000"/>
          </a:p>
        </p:txBody>
      </p:sp>
      <p:pic>
        <p:nvPicPr>
          <p:cNvPr id="72" name="Google Shape;72;p15"/>
          <p:cNvPicPr preferRelativeResize="0"/>
          <p:nvPr/>
        </p:nvPicPr>
        <p:blipFill>
          <a:blip r:embed="rId3">
            <a:alphaModFix/>
          </a:blip>
          <a:stretch>
            <a:fillRect/>
          </a:stretch>
        </p:blipFill>
        <p:spPr>
          <a:xfrm>
            <a:off x="633425" y="2627950"/>
            <a:ext cx="2808934" cy="22669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2700">
                <a:solidFill>
                  <a:schemeClr val="lt1"/>
                </a:solidFill>
                <a:latin typeface="Roboto"/>
                <a:ea typeface="Roboto"/>
                <a:cs typeface="Roboto"/>
                <a:sym typeface="Roboto"/>
              </a:rPr>
              <a:t>Méthodologie : comment nous réalisons les améliorations</a:t>
            </a:r>
            <a:endParaRPr sz="2400">
              <a:solidFill>
                <a:schemeClr val="lt1"/>
              </a:solidFill>
              <a:latin typeface="Roboto"/>
              <a:ea typeface="Roboto"/>
              <a:cs typeface="Roboto"/>
              <a:sym typeface="Roboto"/>
            </a:endParaRPr>
          </a:p>
        </p:txBody>
      </p:sp>
      <p:sp>
        <p:nvSpPr>
          <p:cNvPr id="78" name="Google Shape;78;p16"/>
          <p:cNvSpPr/>
          <p:nvPr/>
        </p:nvSpPr>
        <p:spPr>
          <a:xfrm>
            <a:off x="719838" y="917788"/>
            <a:ext cx="694500" cy="694500"/>
          </a:xfrm>
          <a:prstGeom prst="ellipse">
            <a:avLst/>
          </a:prstGeom>
          <a:solidFill>
            <a:srgbClr val="1C6E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lt1"/>
                </a:solidFill>
                <a:latin typeface="Roboto"/>
                <a:ea typeface="Roboto"/>
                <a:cs typeface="Roboto"/>
                <a:sym typeface="Roboto"/>
              </a:rPr>
              <a:t>1</a:t>
            </a:r>
            <a:endParaRPr sz="2100" b="1">
              <a:solidFill>
                <a:schemeClr val="lt1"/>
              </a:solidFill>
              <a:latin typeface="Roboto"/>
              <a:ea typeface="Roboto"/>
              <a:cs typeface="Roboto"/>
              <a:sym typeface="Roboto"/>
            </a:endParaRPr>
          </a:p>
        </p:txBody>
      </p:sp>
      <p:sp>
        <p:nvSpPr>
          <p:cNvPr id="79" name="Google Shape;79;p16"/>
          <p:cNvSpPr txBox="1"/>
          <p:nvPr/>
        </p:nvSpPr>
        <p:spPr>
          <a:xfrm>
            <a:off x="1414338" y="1064938"/>
            <a:ext cx="1702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Comprendre les problèmes</a:t>
            </a:r>
            <a:endParaRPr/>
          </a:p>
        </p:txBody>
      </p:sp>
      <p:sp>
        <p:nvSpPr>
          <p:cNvPr id="80" name="Google Shape;80;p16"/>
          <p:cNvSpPr/>
          <p:nvPr/>
        </p:nvSpPr>
        <p:spPr>
          <a:xfrm>
            <a:off x="3373663" y="917800"/>
            <a:ext cx="694500" cy="694500"/>
          </a:xfrm>
          <a:prstGeom prst="ellipse">
            <a:avLst/>
          </a:prstGeom>
          <a:solidFill>
            <a:srgbClr val="1C6E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lt1"/>
                </a:solidFill>
                <a:latin typeface="Roboto"/>
                <a:ea typeface="Roboto"/>
                <a:cs typeface="Roboto"/>
                <a:sym typeface="Roboto"/>
              </a:rPr>
              <a:t>2</a:t>
            </a:r>
            <a:endParaRPr sz="2100" b="1">
              <a:solidFill>
                <a:schemeClr val="lt1"/>
              </a:solidFill>
              <a:latin typeface="Roboto"/>
              <a:ea typeface="Roboto"/>
              <a:cs typeface="Roboto"/>
              <a:sym typeface="Roboto"/>
            </a:endParaRPr>
          </a:p>
        </p:txBody>
      </p:sp>
      <p:sp>
        <p:nvSpPr>
          <p:cNvPr id="81" name="Google Shape;81;p16"/>
          <p:cNvSpPr txBox="1"/>
          <p:nvPr/>
        </p:nvSpPr>
        <p:spPr>
          <a:xfrm>
            <a:off x="4068163" y="1064950"/>
            <a:ext cx="1702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Identifier des solutions</a:t>
            </a:r>
            <a:endParaRPr/>
          </a:p>
        </p:txBody>
      </p:sp>
      <p:sp>
        <p:nvSpPr>
          <p:cNvPr id="82" name="Google Shape;82;p16"/>
          <p:cNvSpPr/>
          <p:nvPr/>
        </p:nvSpPr>
        <p:spPr>
          <a:xfrm>
            <a:off x="6027488" y="902988"/>
            <a:ext cx="694500" cy="694500"/>
          </a:xfrm>
          <a:prstGeom prst="ellipse">
            <a:avLst/>
          </a:prstGeom>
          <a:solidFill>
            <a:srgbClr val="1C6E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lt1"/>
                </a:solidFill>
                <a:latin typeface="Roboto"/>
                <a:ea typeface="Roboto"/>
                <a:cs typeface="Roboto"/>
                <a:sym typeface="Roboto"/>
              </a:rPr>
              <a:t>3</a:t>
            </a:r>
            <a:endParaRPr sz="2100" b="1">
              <a:solidFill>
                <a:schemeClr val="lt1"/>
              </a:solidFill>
              <a:latin typeface="Roboto"/>
              <a:ea typeface="Roboto"/>
              <a:cs typeface="Roboto"/>
              <a:sym typeface="Roboto"/>
            </a:endParaRPr>
          </a:p>
        </p:txBody>
      </p:sp>
      <p:sp>
        <p:nvSpPr>
          <p:cNvPr id="83" name="Google Shape;83;p16"/>
          <p:cNvSpPr txBox="1"/>
          <p:nvPr/>
        </p:nvSpPr>
        <p:spPr>
          <a:xfrm>
            <a:off x="6721988" y="1050138"/>
            <a:ext cx="1702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Surveiller les résulats</a:t>
            </a:r>
            <a:endParaRPr/>
          </a:p>
        </p:txBody>
      </p:sp>
      <p:pic>
        <p:nvPicPr>
          <p:cNvPr id="84" name="Google Shape;84;p16"/>
          <p:cNvPicPr preferRelativeResize="0"/>
          <p:nvPr/>
        </p:nvPicPr>
        <p:blipFill>
          <a:blip r:embed="rId3">
            <a:alphaModFix/>
          </a:blip>
          <a:stretch>
            <a:fillRect/>
          </a:stretch>
        </p:blipFill>
        <p:spPr>
          <a:xfrm>
            <a:off x="566850" y="1665751"/>
            <a:ext cx="7566551" cy="34271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4156"/>
        </a:solid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subTitle" idx="1"/>
          </p:nvPr>
        </p:nvSpPr>
        <p:spPr>
          <a:xfrm>
            <a:off x="-125800" y="1109075"/>
            <a:ext cx="9144000" cy="792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4000">
                <a:solidFill>
                  <a:schemeClr val="lt1"/>
                </a:solidFill>
                <a:latin typeface="Roboto"/>
                <a:ea typeface="Roboto"/>
                <a:cs typeface="Roboto"/>
                <a:sym typeface="Roboto"/>
              </a:rPr>
              <a:t>Recherche / Exploration</a:t>
            </a:r>
            <a:endParaRPr sz="4000">
              <a:solidFill>
                <a:schemeClr val="lt1"/>
              </a:solidFill>
              <a:latin typeface="Roboto"/>
              <a:ea typeface="Roboto"/>
              <a:cs typeface="Roboto"/>
              <a:sym typeface="Roboto"/>
            </a:endParaRPr>
          </a:p>
        </p:txBody>
      </p:sp>
      <p:cxnSp>
        <p:nvCxnSpPr>
          <p:cNvPr id="90" name="Google Shape;90;p17"/>
          <p:cNvCxnSpPr/>
          <p:nvPr/>
        </p:nvCxnSpPr>
        <p:spPr>
          <a:xfrm>
            <a:off x="3221450" y="1920875"/>
            <a:ext cx="2449500" cy="0"/>
          </a:xfrm>
          <a:prstGeom prst="straightConnector1">
            <a:avLst/>
          </a:prstGeom>
          <a:noFill/>
          <a:ln w="38100" cap="flat" cmpd="sng">
            <a:solidFill>
              <a:srgbClr val="1C6E8C"/>
            </a:solidFill>
            <a:prstDash val="solid"/>
            <a:round/>
            <a:headEnd type="none" w="med" len="med"/>
            <a:tailEnd type="none" w="med" len="med"/>
          </a:ln>
        </p:spPr>
      </p:cxnSp>
      <p:sp>
        <p:nvSpPr>
          <p:cNvPr id="91" name="Google Shape;91;p17"/>
          <p:cNvSpPr txBox="1"/>
          <p:nvPr/>
        </p:nvSpPr>
        <p:spPr>
          <a:xfrm>
            <a:off x="2294225" y="1989800"/>
            <a:ext cx="4418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D0CCD0"/>
                </a:solidFill>
                <a:latin typeface="Roboto"/>
                <a:ea typeface="Roboto"/>
                <a:cs typeface="Roboto"/>
                <a:sym typeface="Roboto"/>
              </a:rPr>
              <a:t>Concevoir la bonne chose</a:t>
            </a:r>
            <a:endParaRPr sz="2400">
              <a:solidFill>
                <a:srgbClr val="D0CCD0"/>
              </a:solidFill>
              <a:latin typeface="Roboto"/>
              <a:ea typeface="Roboto"/>
              <a:cs typeface="Roboto"/>
              <a:sym typeface="Roboto"/>
            </a:endParaRPr>
          </a:p>
        </p:txBody>
      </p:sp>
      <p:sp>
        <p:nvSpPr>
          <p:cNvPr id="92" name="Google Shape;92;p17"/>
          <p:cNvSpPr txBox="1"/>
          <p:nvPr/>
        </p:nvSpPr>
        <p:spPr>
          <a:xfrm>
            <a:off x="3221450" y="3093475"/>
            <a:ext cx="3987000" cy="831300"/>
          </a:xfrm>
          <a:prstGeom prst="rect">
            <a:avLst/>
          </a:prstGeom>
          <a:noFill/>
          <a:ln w="38100" cap="flat" cmpd="sng">
            <a:solidFill>
              <a:srgbClr val="1C6E8C"/>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sources de données</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principales conclusions</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ce que nous avons essayé de corriger</a:t>
            </a:r>
            <a:endParaRPr>
              <a:solidFill>
                <a:schemeClr val="lt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8"/>
          <p:cNvSpPr txBox="1"/>
          <p:nvPr/>
        </p:nvSpPr>
        <p:spPr>
          <a:xfrm>
            <a:off x="310825" y="1102700"/>
            <a:ext cx="4196100" cy="374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00">
              <a:latin typeface="Roboto"/>
              <a:ea typeface="Roboto"/>
              <a:cs typeface="Roboto"/>
              <a:sym typeface="Roboto"/>
            </a:endParaRPr>
          </a:p>
          <a:p>
            <a:pPr marL="0" lvl="0" indent="0" algn="l" rtl="0">
              <a:spcBef>
                <a:spcPts val="0"/>
              </a:spcBef>
              <a:spcAft>
                <a:spcPts val="0"/>
              </a:spcAft>
              <a:buNone/>
            </a:pPr>
            <a:endParaRPr sz="2100">
              <a:latin typeface="Roboto"/>
              <a:ea typeface="Roboto"/>
              <a:cs typeface="Roboto"/>
              <a:sym typeface="Roboto"/>
            </a:endParaRPr>
          </a:p>
          <a:p>
            <a:pPr marL="457200" lvl="0" indent="-400050" algn="l" rtl="0">
              <a:spcBef>
                <a:spcPts val="0"/>
              </a:spcBef>
              <a:spcAft>
                <a:spcPts val="0"/>
              </a:spcAft>
              <a:buSzPts val="2700"/>
              <a:buFont typeface="Roboto"/>
              <a:buChar char="●"/>
            </a:pPr>
            <a:r>
              <a:rPr lang="en" sz="2700">
                <a:latin typeface="Roboto"/>
                <a:ea typeface="Roboto"/>
                <a:cs typeface="Roboto"/>
                <a:sym typeface="Roboto"/>
              </a:rPr>
              <a:t>Analytique Web</a:t>
            </a:r>
            <a:endParaRPr sz="2700">
              <a:latin typeface="Roboto"/>
              <a:ea typeface="Roboto"/>
              <a:cs typeface="Roboto"/>
              <a:sym typeface="Roboto"/>
            </a:endParaRPr>
          </a:p>
          <a:p>
            <a:pPr marL="457200" lvl="0" indent="-400050" algn="l" rtl="0">
              <a:spcBef>
                <a:spcPts val="0"/>
              </a:spcBef>
              <a:spcAft>
                <a:spcPts val="0"/>
              </a:spcAft>
              <a:buSzPts val="2700"/>
              <a:buFont typeface="Roboto"/>
              <a:buChar char="●"/>
            </a:pPr>
            <a:r>
              <a:rPr lang="en" sz="2700">
                <a:latin typeface="Roboto"/>
                <a:ea typeface="Roboto"/>
                <a:cs typeface="Roboto"/>
                <a:sym typeface="Roboto"/>
              </a:rPr>
              <a:t>Termes de recherche</a:t>
            </a:r>
            <a:endParaRPr sz="2700">
              <a:latin typeface="Roboto"/>
              <a:ea typeface="Roboto"/>
              <a:cs typeface="Roboto"/>
              <a:sym typeface="Roboto"/>
            </a:endParaRPr>
          </a:p>
          <a:p>
            <a:pPr marL="457200" lvl="0" indent="-400050" algn="l" rtl="0">
              <a:spcBef>
                <a:spcPts val="0"/>
              </a:spcBef>
              <a:spcAft>
                <a:spcPts val="0"/>
              </a:spcAft>
              <a:buSzPts val="2700"/>
              <a:buFont typeface="Roboto"/>
              <a:buChar char="●"/>
            </a:pPr>
            <a:r>
              <a:rPr lang="en" sz="2700">
                <a:latin typeface="Roboto"/>
                <a:ea typeface="Roboto"/>
                <a:cs typeface="Roboto"/>
                <a:sym typeface="Roboto"/>
              </a:rPr>
              <a:t>Analyse environnementale</a:t>
            </a:r>
            <a:endParaRPr sz="2700">
              <a:latin typeface="Roboto"/>
              <a:ea typeface="Roboto"/>
              <a:cs typeface="Roboto"/>
              <a:sym typeface="Roboto"/>
            </a:endParaRPr>
          </a:p>
          <a:p>
            <a:pPr marL="457200" lvl="0" indent="-400050" algn="l" rtl="0">
              <a:spcBef>
                <a:spcPts val="0"/>
              </a:spcBef>
              <a:spcAft>
                <a:spcPts val="0"/>
              </a:spcAft>
              <a:buSzPts val="2700"/>
              <a:buFont typeface="Roboto"/>
              <a:buChar char="●"/>
            </a:pPr>
            <a:r>
              <a:rPr lang="en" sz="2700">
                <a:latin typeface="Roboto"/>
                <a:ea typeface="Roboto"/>
                <a:cs typeface="Roboto"/>
                <a:sym typeface="Roboto"/>
              </a:rPr>
              <a:t>Évaluation heuristique</a:t>
            </a:r>
            <a:endParaRPr sz="2700">
              <a:latin typeface="Roboto"/>
              <a:ea typeface="Roboto"/>
              <a:cs typeface="Roboto"/>
              <a:sym typeface="Roboto"/>
            </a:endParaRPr>
          </a:p>
          <a:p>
            <a:pPr marL="457200" lvl="0" indent="-400050" algn="l" rtl="0">
              <a:spcBef>
                <a:spcPts val="0"/>
              </a:spcBef>
              <a:spcAft>
                <a:spcPts val="0"/>
              </a:spcAft>
              <a:buSzPts val="2700"/>
              <a:buFont typeface="Roboto"/>
              <a:buChar char="●"/>
            </a:pPr>
            <a:r>
              <a:rPr lang="en" sz="2700">
                <a:latin typeface="Roboto"/>
                <a:ea typeface="Roboto"/>
                <a:cs typeface="Roboto"/>
                <a:sym typeface="Roboto"/>
              </a:rPr>
              <a:t>Exercice des tâches principales</a:t>
            </a:r>
            <a:endParaRPr sz="2700">
              <a:latin typeface="Roboto"/>
              <a:ea typeface="Roboto"/>
              <a:cs typeface="Roboto"/>
              <a:sym typeface="Roboto"/>
            </a:endParaRPr>
          </a:p>
        </p:txBody>
      </p:sp>
      <p:sp>
        <p:nvSpPr>
          <p:cNvPr id="98" name="Google Shape;98;p18"/>
          <p:cNvSpPr txBox="1"/>
          <p:nvPr/>
        </p:nvSpPr>
        <p:spPr>
          <a:xfrm>
            <a:off x="4980675" y="1576350"/>
            <a:ext cx="366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Tableau de bord Miro</a:t>
            </a:r>
            <a:endParaRPr/>
          </a:p>
        </p:txBody>
      </p:sp>
      <p:pic>
        <p:nvPicPr>
          <p:cNvPr id="99" name="Google Shape;99;p18"/>
          <p:cNvPicPr preferRelativeResize="0"/>
          <p:nvPr/>
        </p:nvPicPr>
        <p:blipFill>
          <a:blip r:embed="rId4">
            <a:alphaModFix/>
          </a:blip>
          <a:stretch>
            <a:fillRect/>
          </a:stretch>
        </p:blipFill>
        <p:spPr>
          <a:xfrm>
            <a:off x="5050775" y="1976548"/>
            <a:ext cx="3896701" cy="1697575"/>
          </a:xfrm>
          <a:prstGeom prst="rect">
            <a:avLst/>
          </a:prstGeom>
          <a:noFill/>
          <a:ln>
            <a:noFill/>
          </a:ln>
          <a:effectLst>
            <a:outerShdw blurRad="57150" dist="19050" dir="5400000" algn="bl" rotWithShape="0">
              <a:srgbClr val="000000">
                <a:alpha val="50000"/>
              </a:srgbClr>
            </a:outerShdw>
          </a:effectLst>
        </p:spPr>
      </p:pic>
      <p:sp>
        <p:nvSpPr>
          <p:cNvPr id="100" name="Google Shape;100;p18"/>
          <p:cNvSpPr txBox="1"/>
          <p:nvPr/>
        </p:nvSpPr>
        <p:spPr>
          <a:xfrm>
            <a:off x="754875" y="1953800"/>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1" name="Google Shape;101;p18"/>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r>
              <a:rPr lang="en" sz="3000">
                <a:solidFill>
                  <a:schemeClr val="lt1"/>
                </a:solidFill>
                <a:latin typeface="Roboto"/>
                <a:ea typeface="Roboto"/>
                <a:cs typeface="Roboto"/>
                <a:sym typeface="Roboto"/>
              </a:rPr>
              <a:t>Les sources de données que nous avons examinées</a:t>
            </a:r>
            <a:endParaRPr sz="3000">
              <a:solidFill>
                <a:schemeClr val="lt1"/>
              </a:solidFill>
              <a:latin typeface="Roboto"/>
              <a:ea typeface="Roboto"/>
              <a:cs typeface="Roboto"/>
              <a:sym typeface="Roboto"/>
            </a:endParaRPr>
          </a:p>
        </p:txBody>
      </p:sp>
      <p:sp>
        <p:nvSpPr>
          <p:cNvPr id="102" name="Google Shape;102;p18"/>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Nous avons recueilli des </a:t>
            </a:r>
            <a:r>
              <a:rPr lang="en" sz="2100" b="1">
                <a:solidFill>
                  <a:schemeClr val="dk1"/>
                </a:solidFill>
                <a:latin typeface="Roboto"/>
                <a:ea typeface="Roboto"/>
                <a:cs typeface="Roboto"/>
                <a:sym typeface="Roboto"/>
              </a:rPr>
              <a:t>observations</a:t>
            </a:r>
            <a:r>
              <a:rPr lang="en" sz="2100">
                <a:solidFill>
                  <a:schemeClr val="dk1"/>
                </a:solidFill>
                <a:latin typeface="Roboto"/>
                <a:ea typeface="Roboto"/>
                <a:cs typeface="Roboto"/>
                <a:sym typeface="Roboto"/>
              </a:rPr>
              <a:t> auprès de différentes sources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000">
                <a:solidFill>
                  <a:schemeClr val="lt1"/>
                </a:solidFill>
                <a:latin typeface="Roboto"/>
                <a:ea typeface="Roboto"/>
                <a:cs typeface="Roboto"/>
                <a:sym typeface="Roboto"/>
              </a:rPr>
              <a:t>La page d’accueil est difficile à trouver</a:t>
            </a:r>
            <a:endParaRPr sz="3600">
              <a:solidFill>
                <a:schemeClr val="lt1"/>
              </a:solidFill>
              <a:latin typeface="Roboto"/>
              <a:ea typeface="Roboto"/>
              <a:cs typeface="Roboto"/>
              <a:sym typeface="Roboto"/>
            </a:endParaRPr>
          </a:p>
        </p:txBody>
      </p:sp>
      <p:sp>
        <p:nvSpPr>
          <p:cNvPr id="108" name="Google Shape;108;p19"/>
          <p:cNvSpPr txBox="1"/>
          <p:nvPr/>
        </p:nvSpPr>
        <p:spPr>
          <a:xfrm>
            <a:off x="4926388" y="1320900"/>
            <a:ext cx="3963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Sur 30 jours, moins de 600 personnes sont arrivées à la page d’accueil à partir des engins de recherche</a:t>
            </a:r>
            <a:endParaRPr/>
          </a:p>
        </p:txBody>
      </p:sp>
      <p:sp>
        <p:nvSpPr>
          <p:cNvPr id="109" name="Google Shape;109;p19"/>
          <p:cNvSpPr txBox="1"/>
          <p:nvPr/>
        </p:nvSpPr>
        <p:spPr>
          <a:xfrm>
            <a:off x="134375" y="1320900"/>
            <a:ext cx="4150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Les visites à la page d’accueil représentent </a:t>
            </a:r>
            <a:r>
              <a:rPr lang="en" b="1">
                <a:latin typeface="Roboto"/>
                <a:ea typeface="Roboto"/>
                <a:cs typeface="Roboto"/>
                <a:sym typeface="Roboto"/>
              </a:rPr>
              <a:t>moins de 3% </a:t>
            </a:r>
            <a:r>
              <a:rPr lang="en">
                <a:latin typeface="Roboto"/>
                <a:ea typeface="Roboto"/>
                <a:cs typeface="Roboto"/>
                <a:sym typeface="Roboto"/>
              </a:rPr>
              <a:t>de toutes les visites  de l’Infobase</a:t>
            </a:r>
            <a:endParaRPr>
              <a:latin typeface="Roboto"/>
              <a:ea typeface="Roboto"/>
              <a:cs typeface="Roboto"/>
              <a:sym typeface="Roboto"/>
            </a:endParaRPr>
          </a:p>
        </p:txBody>
      </p:sp>
      <p:pic>
        <p:nvPicPr>
          <p:cNvPr id="110" name="Google Shape;110;p19" title="Chart"/>
          <p:cNvPicPr preferRelativeResize="0"/>
          <p:nvPr/>
        </p:nvPicPr>
        <p:blipFill>
          <a:blip r:embed="rId3">
            <a:alphaModFix/>
          </a:blip>
          <a:stretch>
            <a:fillRect/>
          </a:stretch>
        </p:blipFill>
        <p:spPr>
          <a:xfrm>
            <a:off x="263575" y="2043600"/>
            <a:ext cx="4299975" cy="2655249"/>
          </a:xfrm>
          <a:prstGeom prst="rect">
            <a:avLst/>
          </a:prstGeom>
          <a:noFill/>
          <a:ln>
            <a:noFill/>
          </a:ln>
          <a:effectLst>
            <a:outerShdw blurRad="57150" dist="19050" dir="5400000" algn="bl" rotWithShape="0">
              <a:srgbClr val="000000">
                <a:alpha val="50000"/>
              </a:srgbClr>
            </a:outerShdw>
          </a:effectLst>
        </p:spPr>
      </p:pic>
      <p:pic>
        <p:nvPicPr>
          <p:cNvPr id="111" name="Google Shape;111;p19" title="Chart"/>
          <p:cNvPicPr preferRelativeResize="0"/>
          <p:nvPr/>
        </p:nvPicPr>
        <p:blipFill>
          <a:blip r:embed="rId4">
            <a:alphaModFix/>
          </a:blip>
          <a:stretch>
            <a:fillRect/>
          </a:stretch>
        </p:blipFill>
        <p:spPr>
          <a:xfrm>
            <a:off x="4758203" y="2043600"/>
            <a:ext cx="4299972" cy="2658816"/>
          </a:xfrm>
          <a:prstGeom prst="rect">
            <a:avLst/>
          </a:prstGeom>
          <a:noFill/>
          <a:ln>
            <a:noFill/>
          </a:ln>
          <a:effectLst>
            <a:outerShdw blurRad="57150" dist="19050" dir="5400000" algn="bl" rotWithShape="0">
              <a:srgbClr val="000000">
                <a:alpha val="50000"/>
              </a:srgbClr>
            </a:outerShdw>
          </a:effectLst>
        </p:spPr>
      </p:pic>
      <p:sp>
        <p:nvSpPr>
          <p:cNvPr id="112" name="Google Shape;112;p19"/>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La plupart des gens ne voient pas la page d’accueil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20"/>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000">
                <a:solidFill>
                  <a:schemeClr val="lt1"/>
                </a:solidFill>
                <a:latin typeface="Roboto"/>
                <a:ea typeface="Roboto"/>
                <a:cs typeface="Roboto"/>
                <a:sym typeface="Roboto"/>
              </a:rPr>
              <a:t>Les gens ne cherchent pas “l’Infobase”</a:t>
            </a:r>
            <a:endParaRPr sz="3600">
              <a:solidFill>
                <a:schemeClr val="lt1"/>
              </a:solidFill>
              <a:latin typeface="Roboto"/>
              <a:ea typeface="Roboto"/>
              <a:cs typeface="Roboto"/>
              <a:sym typeface="Roboto"/>
            </a:endParaRPr>
          </a:p>
        </p:txBody>
      </p:sp>
      <p:graphicFrame>
        <p:nvGraphicFramePr>
          <p:cNvPr id="118" name="Google Shape;118;p20"/>
          <p:cNvGraphicFramePr/>
          <p:nvPr/>
        </p:nvGraphicFramePr>
        <p:xfrm>
          <a:off x="167200" y="2664975"/>
          <a:ext cx="3000000" cy="3000000"/>
        </p:xfrm>
        <a:graphic>
          <a:graphicData uri="http://schemas.openxmlformats.org/drawingml/2006/table">
            <a:tbl>
              <a:tblPr>
                <a:noFill/>
                <a:tableStyleId>{01E02709-6E23-41CF-99CC-AF2A19D6ED20}</a:tableStyleId>
              </a:tblPr>
              <a:tblGrid>
                <a:gridCol w="2718250">
                  <a:extLst>
                    <a:ext uri="{9D8B030D-6E8A-4147-A177-3AD203B41FA5}">
                      <a16:colId xmlns:a16="http://schemas.microsoft.com/office/drawing/2014/main" val="20000"/>
                    </a:ext>
                  </a:extLst>
                </a:gridCol>
                <a:gridCol w="752000">
                  <a:extLst>
                    <a:ext uri="{9D8B030D-6E8A-4147-A177-3AD203B41FA5}">
                      <a16:colId xmlns:a16="http://schemas.microsoft.com/office/drawing/2014/main" val="20001"/>
                    </a:ext>
                  </a:extLst>
                </a:gridCol>
              </a:tblGrid>
              <a:tr h="252500">
                <a:tc>
                  <a:txBody>
                    <a:bodyPr/>
                    <a:lstStyle/>
                    <a:p>
                      <a:pPr marL="0" lvl="0" indent="0" algn="l" rtl="0">
                        <a:lnSpc>
                          <a:spcPct val="115000"/>
                        </a:lnSpc>
                        <a:spcBef>
                          <a:spcPts val="0"/>
                        </a:spcBef>
                        <a:spcAft>
                          <a:spcPts val="0"/>
                        </a:spcAft>
                        <a:buNone/>
                      </a:pPr>
                      <a:r>
                        <a:rPr lang="en" sz="1000"/>
                        <a:t>public health infobase</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102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185525">
                <a:tc>
                  <a:txBody>
                    <a:bodyPr/>
                    <a:lstStyle/>
                    <a:p>
                      <a:pPr marL="0" lvl="0" indent="0" algn="l" rtl="0">
                        <a:lnSpc>
                          <a:spcPct val="115000"/>
                        </a:lnSpc>
                        <a:spcBef>
                          <a:spcPts val="0"/>
                        </a:spcBef>
                        <a:spcAft>
                          <a:spcPts val="0"/>
                        </a:spcAft>
                        <a:buNone/>
                      </a:pPr>
                      <a:r>
                        <a:rPr lang="en" sz="1000"/>
                        <a:t>phac infobase</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49</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52500">
                <a:tc>
                  <a:txBody>
                    <a:bodyPr/>
                    <a:lstStyle/>
                    <a:p>
                      <a:pPr marL="0" lvl="0" indent="0" algn="l" rtl="0">
                        <a:lnSpc>
                          <a:spcPct val="115000"/>
                        </a:lnSpc>
                        <a:spcBef>
                          <a:spcPts val="0"/>
                        </a:spcBef>
                        <a:spcAft>
                          <a:spcPts val="0"/>
                        </a:spcAft>
                        <a:buNone/>
                      </a:pPr>
                      <a:r>
                        <a:rPr lang="en" sz="1000"/>
                        <a:t>health infobase canada</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48</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185525">
                <a:tc>
                  <a:txBody>
                    <a:bodyPr/>
                    <a:lstStyle/>
                    <a:p>
                      <a:pPr marL="0" lvl="0" indent="0" algn="l" rtl="0">
                        <a:lnSpc>
                          <a:spcPct val="115000"/>
                        </a:lnSpc>
                        <a:spcBef>
                          <a:spcPts val="0"/>
                        </a:spcBef>
                        <a:spcAft>
                          <a:spcPts val="0"/>
                        </a:spcAft>
                        <a:buNone/>
                      </a:pPr>
                      <a:r>
                        <a:rPr lang="en" sz="1000"/>
                        <a:t>infobase</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40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52500">
                <a:tc>
                  <a:txBody>
                    <a:bodyPr/>
                    <a:lstStyle/>
                    <a:p>
                      <a:pPr marL="0" lvl="0" indent="0" algn="l" rtl="0">
                        <a:lnSpc>
                          <a:spcPct val="115000"/>
                        </a:lnSpc>
                        <a:spcBef>
                          <a:spcPts val="0"/>
                        </a:spcBef>
                        <a:spcAft>
                          <a:spcPts val="0"/>
                        </a:spcAft>
                        <a:buNone/>
                      </a:pPr>
                      <a:r>
                        <a:rPr lang="en" sz="1000"/>
                        <a:t>infobase canada</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185525">
                <a:tc>
                  <a:txBody>
                    <a:bodyPr/>
                    <a:lstStyle/>
                    <a:p>
                      <a:pPr marL="0" lvl="0" indent="0" algn="l" rtl="0">
                        <a:lnSpc>
                          <a:spcPct val="115000"/>
                        </a:lnSpc>
                        <a:spcBef>
                          <a:spcPts val="0"/>
                        </a:spcBef>
                        <a:spcAft>
                          <a:spcPts val="0"/>
                        </a:spcAft>
                        <a:buNone/>
                      </a:pPr>
                      <a:r>
                        <a:rPr lang="en" sz="1000"/>
                        <a:t>health infobase</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17</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52500">
                <a:tc>
                  <a:txBody>
                    <a:bodyPr/>
                    <a:lstStyle/>
                    <a:p>
                      <a:pPr marL="0" lvl="0" indent="0" algn="l" rtl="0">
                        <a:lnSpc>
                          <a:spcPct val="115000"/>
                        </a:lnSpc>
                        <a:spcBef>
                          <a:spcPts val="0"/>
                        </a:spcBef>
                        <a:spcAft>
                          <a:spcPts val="0"/>
                        </a:spcAft>
                        <a:buNone/>
                      </a:pPr>
                      <a:r>
                        <a:rPr lang="en" sz="1000"/>
                        <a:t>health-infobase.canada.ca</a:t>
                      </a:r>
                      <a:endParaRPr sz="1000" u="sng">
                        <a:solidFill>
                          <a:schemeClr val="hlink"/>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7</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185525">
                <a:tc>
                  <a:txBody>
                    <a:bodyPr/>
                    <a:lstStyle/>
                    <a:p>
                      <a:pPr marL="0" lvl="0" indent="0" algn="l" rtl="0">
                        <a:lnSpc>
                          <a:spcPct val="115000"/>
                        </a:lnSpc>
                        <a:spcBef>
                          <a:spcPts val="0"/>
                        </a:spcBef>
                        <a:spcAft>
                          <a:spcPts val="0"/>
                        </a:spcAft>
                        <a:buNone/>
                      </a:pPr>
                      <a:r>
                        <a:rPr lang="en" sz="1000"/>
                        <a:t>info base</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52500">
                <a:tc>
                  <a:txBody>
                    <a:bodyPr/>
                    <a:lstStyle/>
                    <a:p>
                      <a:pPr marL="0" lvl="0" indent="0" algn="l" rtl="0">
                        <a:lnSpc>
                          <a:spcPct val="115000"/>
                        </a:lnSpc>
                        <a:spcBef>
                          <a:spcPts val="0"/>
                        </a:spcBef>
                        <a:spcAft>
                          <a:spcPts val="0"/>
                        </a:spcAft>
                        <a:buNone/>
                      </a:pPr>
                      <a:r>
                        <a:rPr lang="en" sz="1000"/>
                        <a:t>infobase database</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52500">
                <a:tc>
                  <a:txBody>
                    <a:bodyPr/>
                    <a:lstStyle/>
                    <a:p>
                      <a:pPr marL="0" lvl="0" indent="0" algn="l" rtl="0">
                        <a:lnSpc>
                          <a:spcPct val="115000"/>
                        </a:lnSpc>
                        <a:spcBef>
                          <a:spcPts val="0"/>
                        </a:spcBef>
                        <a:spcAft>
                          <a:spcPts val="0"/>
                        </a:spcAft>
                        <a:buNone/>
                      </a:pPr>
                      <a:r>
                        <a:rPr lang="en" sz="1000"/>
                        <a:t>health infobase canada covid</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119" name="Google Shape;119;p20"/>
          <p:cNvSpPr txBox="1"/>
          <p:nvPr/>
        </p:nvSpPr>
        <p:spPr>
          <a:xfrm>
            <a:off x="192775" y="2110875"/>
            <a:ext cx="3419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a:ea typeface="Roboto"/>
                <a:cs typeface="Roboto"/>
                <a:sym typeface="Roboto"/>
              </a:rPr>
              <a:t>Recherches Google qui ont mené à l’Infobase (3 mois)</a:t>
            </a:r>
            <a:endParaRPr sz="1200" i="1">
              <a:latin typeface="Roboto"/>
              <a:ea typeface="Roboto"/>
              <a:cs typeface="Roboto"/>
              <a:sym typeface="Roboto"/>
            </a:endParaRPr>
          </a:p>
        </p:txBody>
      </p:sp>
      <p:sp>
        <p:nvSpPr>
          <p:cNvPr id="120" name="Google Shape;120;p20"/>
          <p:cNvSpPr txBox="1"/>
          <p:nvPr/>
        </p:nvSpPr>
        <p:spPr>
          <a:xfrm>
            <a:off x="126975" y="1323100"/>
            <a:ext cx="37881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Roboto"/>
                <a:ea typeface="Roboto"/>
                <a:cs typeface="Roboto"/>
                <a:sym typeface="Roboto"/>
              </a:rPr>
              <a:t>La </a:t>
            </a:r>
            <a:r>
              <a:rPr lang="en" sz="1600" b="1">
                <a:latin typeface="Roboto"/>
                <a:ea typeface="Roboto"/>
                <a:cs typeface="Roboto"/>
                <a:sym typeface="Roboto"/>
              </a:rPr>
              <a:t>seule façon </a:t>
            </a:r>
            <a:r>
              <a:rPr lang="en" sz="1600">
                <a:latin typeface="Roboto"/>
                <a:ea typeface="Roboto"/>
                <a:cs typeface="Roboto"/>
                <a:sym typeface="Roboto"/>
              </a:rPr>
              <a:t>de trouver la page d’accueil à partir de Google est de rechercher </a:t>
            </a:r>
            <a:r>
              <a:rPr lang="en" sz="1600" b="1">
                <a:latin typeface="Roboto"/>
                <a:ea typeface="Roboto"/>
                <a:cs typeface="Roboto"/>
                <a:sym typeface="Roboto"/>
              </a:rPr>
              <a:t>"Infobase"</a:t>
            </a:r>
            <a:r>
              <a:rPr lang="en" sz="1600">
                <a:latin typeface="Roboto"/>
                <a:ea typeface="Roboto"/>
                <a:cs typeface="Roboto"/>
                <a:sym typeface="Roboto"/>
              </a:rPr>
              <a:t>.</a:t>
            </a:r>
            <a:endParaRPr sz="1600">
              <a:latin typeface="Roboto"/>
              <a:ea typeface="Roboto"/>
              <a:cs typeface="Roboto"/>
              <a:sym typeface="Roboto"/>
            </a:endParaRPr>
          </a:p>
        </p:txBody>
      </p:sp>
      <p:sp>
        <p:nvSpPr>
          <p:cNvPr id="121" name="Google Shape;121;p20"/>
          <p:cNvSpPr txBox="1"/>
          <p:nvPr/>
        </p:nvSpPr>
        <p:spPr>
          <a:xfrm>
            <a:off x="4416563" y="1490700"/>
            <a:ext cx="3788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Roboto"/>
                <a:ea typeface="Roboto"/>
                <a:cs typeface="Roboto"/>
                <a:sym typeface="Roboto"/>
              </a:rPr>
              <a:t>Mais les gens ne cherchent pas l’Infobase…</a:t>
            </a:r>
            <a:endParaRPr sz="1600" b="1">
              <a:latin typeface="Roboto"/>
              <a:ea typeface="Roboto"/>
              <a:cs typeface="Roboto"/>
              <a:sym typeface="Roboto"/>
            </a:endParaRPr>
          </a:p>
        </p:txBody>
      </p:sp>
      <p:pic>
        <p:nvPicPr>
          <p:cNvPr id="122" name="Google Shape;122;p20"/>
          <p:cNvPicPr preferRelativeResize="0"/>
          <p:nvPr/>
        </p:nvPicPr>
        <p:blipFill>
          <a:blip r:embed="rId3">
            <a:alphaModFix/>
          </a:blip>
          <a:stretch>
            <a:fillRect/>
          </a:stretch>
        </p:blipFill>
        <p:spPr>
          <a:xfrm>
            <a:off x="4270925" y="2265854"/>
            <a:ext cx="4445001" cy="2247326"/>
          </a:xfrm>
          <a:prstGeom prst="rect">
            <a:avLst/>
          </a:prstGeom>
          <a:noFill/>
          <a:ln>
            <a:noFill/>
          </a:ln>
          <a:effectLst>
            <a:outerShdw blurRad="57150" dist="19050" dir="5400000" algn="bl" rotWithShape="0">
              <a:srgbClr val="000000">
                <a:alpha val="50000"/>
              </a:srgbClr>
            </a:outerShdw>
          </a:effectLst>
        </p:spPr>
      </p:pic>
      <p:sp>
        <p:nvSpPr>
          <p:cNvPr id="123" name="Google Shape;123;p20"/>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Infobase n’est pas un mot utilisé par les gens</a:t>
            </a:r>
            <a:endParaRPr/>
          </a:p>
        </p:txBody>
      </p:sp>
      <p:sp>
        <p:nvSpPr>
          <p:cNvPr id="124" name="Google Shape;124;p20"/>
          <p:cNvSpPr txBox="1"/>
          <p:nvPr/>
        </p:nvSpPr>
        <p:spPr>
          <a:xfrm>
            <a:off x="4233200" y="4692050"/>
            <a:ext cx="435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t>*  No enough French data for meaningful results</a:t>
            </a:r>
            <a:endParaRPr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21"/>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000">
                <a:solidFill>
                  <a:schemeClr val="lt1"/>
                </a:solidFill>
                <a:latin typeface="Roboto"/>
                <a:ea typeface="Roboto"/>
                <a:cs typeface="Roboto"/>
                <a:sym typeface="Roboto"/>
              </a:rPr>
              <a:t>Les gens cherchent pour “health data”</a:t>
            </a:r>
            <a:endParaRPr sz="3600">
              <a:solidFill>
                <a:schemeClr val="lt1"/>
              </a:solidFill>
              <a:latin typeface="Roboto"/>
              <a:ea typeface="Roboto"/>
              <a:cs typeface="Roboto"/>
              <a:sym typeface="Roboto"/>
            </a:endParaRPr>
          </a:p>
        </p:txBody>
      </p:sp>
      <p:pic>
        <p:nvPicPr>
          <p:cNvPr id="130" name="Google Shape;130;p21"/>
          <p:cNvPicPr preferRelativeResize="0"/>
          <p:nvPr/>
        </p:nvPicPr>
        <p:blipFill>
          <a:blip r:embed="rId3">
            <a:alphaModFix/>
          </a:blip>
          <a:stretch>
            <a:fillRect/>
          </a:stretch>
        </p:blipFill>
        <p:spPr>
          <a:xfrm>
            <a:off x="134375" y="2030700"/>
            <a:ext cx="4029699" cy="2120901"/>
          </a:xfrm>
          <a:prstGeom prst="rect">
            <a:avLst/>
          </a:prstGeom>
          <a:noFill/>
          <a:ln>
            <a:noFill/>
          </a:ln>
          <a:effectLst>
            <a:outerShdw blurRad="57150" dist="19050" dir="5400000" algn="bl" rotWithShape="0">
              <a:srgbClr val="000000">
                <a:alpha val="50000"/>
              </a:srgbClr>
            </a:outerShdw>
          </a:effectLst>
        </p:spPr>
      </p:pic>
      <p:pic>
        <p:nvPicPr>
          <p:cNvPr id="131" name="Google Shape;131;p21"/>
          <p:cNvPicPr preferRelativeResize="0"/>
          <p:nvPr/>
        </p:nvPicPr>
        <p:blipFill>
          <a:blip r:embed="rId4">
            <a:alphaModFix/>
          </a:blip>
          <a:stretch>
            <a:fillRect/>
          </a:stretch>
        </p:blipFill>
        <p:spPr>
          <a:xfrm>
            <a:off x="4704546" y="2374971"/>
            <a:ext cx="4368700" cy="1319900"/>
          </a:xfrm>
          <a:prstGeom prst="rect">
            <a:avLst/>
          </a:prstGeom>
          <a:noFill/>
          <a:ln>
            <a:noFill/>
          </a:ln>
          <a:effectLst>
            <a:outerShdw blurRad="57150" dist="19050" dir="5400000" algn="bl" rotWithShape="0">
              <a:srgbClr val="000000">
                <a:alpha val="50000"/>
              </a:srgbClr>
            </a:outerShdw>
          </a:effectLst>
        </p:spPr>
      </p:pic>
      <p:sp>
        <p:nvSpPr>
          <p:cNvPr id="132" name="Google Shape;132;p21"/>
          <p:cNvSpPr txBox="1"/>
          <p:nvPr/>
        </p:nvSpPr>
        <p:spPr>
          <a:xfrm>
            <a:off x="4852600" y="1523400"/>
            <a:ext cx="3788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Roboto"/>
                <a:ea typeface="Roboto"/>
                <a:cs typeface="Roboto"/>
                <a:sym typeface="Roboto"/>
              </a:rPr>
              <a:t>Et nos pages n’apparaissent pas en cherchant “health data”</a:t>
            </a:r>
            <a:endParaRPr sz="1600" b="1">
              <a:latin typeface="Roboto"/>
              <a:ea typeface="Roboto"/>
              <a:cs typeface="Roboto"/>
              <a:sym typeface="Roboto"/>
            </a:endParaRPr>
          </a:p>
        </p:txBody>
      </p:sp>
      <p:sp>
        <p:nvSpPr>
          <p:cNvPr id="133" name="Google Shape;133;p21"/>
          <p:cNvSpPr txBox="1"/>
          <p:nvPr/>
        </p:nvSpPr>
        <p:spPr>
          <a:xfrm>
            <a:off x="0" y="769800"/>
            <a:ext cx="9144000" cy="5079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Les gens recherchent des données sur la santé</a:t>
            </a:r>
            <a:endParaRPr/>
          </a:p>
        </p:txBody>
      </p:sp>
      <p:sp>
        <p:nvSpPr>
          <p:cNvPr id="134" name="Google Shape;134;p21"/>
          <p:cNvSpPr txBox="1"/>
          <p:nvPr/>
        </p:nvSpPr>
        <p:spPr>
          <a:xfrm>
            <a:off x="4233200" y="4692050"/>
            <a:ext cx="435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t>*  No enough French data for meaningful results</a:t>
            </a:r>
            <a:endParaRPr i="1"/>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3f3da48353232194cfde7e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1126</Words>
  <Application>Microsoft Office PowerPoint</Application>
  <PresentationFormat>On-screen Show (16:9)</PresentationFormat>
  <Paragraphs>227</Paragraphs>
  <Slides>26</Slides>
  <Notes>26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Roboto</vt:lpstr>
      <vt:lpstr>Simple Light</vt:lpstr>
      <vt:lpstr>Refonte de la page d’accueil</vt:lpstr>
      <vt:lpstr>Résumé</vt:lpstr>
      <vt:lpstr>Contexte et objectifs</vt:lpstr>
      <vt:lpstr>Méthodologie : comment nous réalisons les améliorations</vt:lpstr>
      <vt:lpstr>PowerPoint Presentation</vt:lpstr>
      <vt:lpstr>Les sources de données que nous avons examinées</vt:lpstr>
      <vt:lpstr>La page d’accueil est difficile à trouver</vt:lpstr>
      <vt:lpstr>Les gens ne cherchent pas “l’Infobase”</vt:lpstr>
      <vt:lpstr>Les gens cherchent pour “health data”</vt:lpstr>
      <vt:lpstr>Les gens recherchent des produits spécifiques</vt:lpstr>
      <vt:lpstr>Les gens recherchent des produits spécifiques (2)</vt:lpstr>
      <vt:lpstr>Produits spécifiques: difficiles à trouver de la page d’accueil</vt:lpstr>
      <vt:lpstr>Un look désuet</vt:lpstr>
      <vt:lpstr>Ce que font les autres bibliothèques de contenu</vt:lpstr>
      <vt:lpstr>Des tâches principales variées</vt:lpstr>
      <vt:lpstr>Portée de la refonte</vt:lpstr>
      <vt:lpstr>PowerPoint Presentation</vt:lpstr>
      <vt:lpstr>Nouveau look</vt:lpstr>
      <vt:lpstr>Révision du titre et du H1</vt:lpstr>
      <vt:lpstr>Étiquetts</vt:lpstr>
      <vt:lpstr>Filters</vt:lpstr>
      <vt:lpstr>Tests de convivialité</vt:lpstr>
      <vt:lpstr>Mise en ligne</vt:lpstr>
      <vt:lpstr>PowerPoint Presentation</vt:lpstr>
      <vt:lpstr>Indicateurs de performance</vt:lpstr>
      <vt:lpstr>Prochaines étapes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Refonte de la page d’accueil</dc:title>
  <dc:creator>Gilliam, Marcus</dc:creator>
  <cp:lastModifiedBy>Gilliam, Marcus</cp:lastModifiedBy>
  <cp:revision>1</cp:revision>
  <dcterms:modified xsi:type="dcterms:W3CDTF">2023-02-20T20:38:43Z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2023-02-20T20:38:35Z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1b05fd63-444f-4c0f-8a47-092bc9b77a77</vt:lpwstr>
  </property>
  <property fmtid="{D5CDD505-2E9C-101B-9397-08002B2CF9AE}" pid="8" name="MSIP_Label_3d0ca00b-3f0e-465a-aac7-1a6a22fcea40_ContentBits">
    <vt:lpwstr>1</vt:lpwstr>
  </property>
</Properties>
</file>