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96" r:id="rId2"/>
    <p:sldId id="308" r:id="rId3"/>
    <p:sldId id="320" r:id="rId4"/>
    <p:sldId id="355" r:id="rId5"/>
    <p:sldId id="338" r:id="rId6"/>
    <p:sldId id="356" r:id="rId7"/>
    <p:sldId id="348" r:id="rId8"/>
    <p:sldId id="357" r:id="rId9"/>
    <p:sldId id="349" r:id="rId10"/>
    <p:sldId id="330" r:id="rId11"/>
    <p:sldId id="337" r:id="rId12"/>
    <p:sldId id="346" r:id="rId13"/>
    <p:sldId id="271" r:id="rId14"/>
    <p:sldId id="324" r:id="rId15"/>
    <p:sldId id="325" r:id="rId16"/>
    <p:sldId id="326" r:id="rId17"/>
    <p:sldId id="371" r:id="rId18"/>
    <p:sldId id="287" r:id="rId19"/>
    <p:sldId id="277" r:id="rId20"/>
    <p:sldId id="354" r:id="rId21"/>
    <p:sldId id="289" r:id="rId22"/>
    <p:sldId id="353" r:id="rId23"/>
    <p:sldId id="370" r:id="rId24"/>
    <p:sldId id="331" r:id="rId25"/>
    <p:sldId id="362" r:id="rId26"/>
    <p:sldId id="363" r:id="rId27"/>
    <p:sldId id="368" r:id="rId28"/>
    <p:sldId id="336" r:id="rId29"/>
    <p:sldId id="369" r:id="rId30"/>
    <p:sldId id="365" r:id="rId31"/>
    <p:sldId id="3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30"/>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 name="Changelog" id="{1EE940C9-FE91-408A-BFCC-2C60A0BEEEEB}">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7" autoAdjust="0"/>
    <p:restoredTop sz="90366" autoAdjust="0"/>
  </p:normalViewPr>
  <p:slideViewPr>
    <p:cSldViewPr showGuides="1">
      <p:cViewPr varScale="1">
        <p:scale>
          <a:sx n="106" d="100"/>
          <a:sy n="106" d="100"/>
        </p:scale>
        <p:origin x="1911" y="51"/>
      </p:cViewPr>
      <p:guideLst>
        <p:guide orient="horz" pos="2160"/>
        <p:guide orient="horz" pos="482"/>
        <p:guide orient="horz" pos="300"/>
        <p:guide orient="horz" pos="572"/>
        <p:guide pos="2880"/>
        <p:guide pos="499"/>
      </p:guideLst>
    </p:cSldViewPr>
  </p:slideViewPr>
  <p:outlineViewPr>
    <p:cViewPr>
      <p:scale>
        <a:sx n="33" d="100"/>
        <a:sy n="33" d="100"/>
      </p:scale>
      <p:origin x="0" y="-5592"/>
    </p:cViewPr>
  </p:outlineViewPr>
  <p:notesTextViewPr>
    <p:cViewPr>
      <p:scale>
        <a:sx n="1" d="1"/>
        <a:sy n="1" d="1"/>
      </p:scale>
      <p:origin x="0" y="0"/>
    </p:cViewPr>
  </p:notesText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2020-12-02</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2020-12-02</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12</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5" name="MSIPCMContentMarking" descr="{&quot;HashCode&quot;:-1880398799,&quot;Placement&quot;:&quot;Header&quot;}">
            <a:extLst>
              <a:ext uri="{FF2B5EF4-FFF2-40B4-BE49-F238E27FC236}">
                <a16:creationId xmlns:a16="http://schemas.microsoft.com/office/drawing/2014/main" id="{1EA6D83D-19C3-465A-ADCB-E3B2FD853FD2}"/>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dirty="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en/government/system/digital-government/government-canada-digital-standards.html"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7.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7.emf"/><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8.emf"/><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8.emf"/><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8.e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9.emf"/><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0.emf"/><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0.emf"/><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hyperlink" Target="https://cyber.gc.ca/en/guidance/it-security-risk-management-lifecycle-approach-itsg-33" TargetMode="External"/><Relationship Id="rId5" Type="http://schemas.openxmlformats.org/officeDocument/2006/relationships/hyperlink" Target="https://www.gcpedia.gc.ca/wiki/Security_Categorization_Tool" TargetMode="Externa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hyperlink" Target="https://cyber.gc.ca/en/guidance/network-security-zoning-design-considerations-placement-services-within-zones-itsg-38" TargetMode="External"/><Relationship Id="rId13" Type="http://schemas.openxmlformats.org/officeDocument/2006/relationships/hyperlink" Target="https://cyber.gc.ca/en/contact-us" TargetMode="External"/><Relationship Id="rId3" Type="http://schemas.openxmlformats.org/officeDocument/2006/relationships/slideLayout" Target="../slideLayouts/slideLayout2.xml"/><Relationship Id="rId7" Type="http://schemas.openxmlformats.org/officeDocument/2006/relationships/hyperlink" Target="https://cyber.gc.ca/en/guidance/baseline-security-requirements-network-security-zones-government-canada-itsg-22" TargetMode="External"/><Relationship Id="rId12" Type="http://schemas.openxmlformats.org/officeDocument/2006/relationships/hyperlink" Target="https://www.canada.ca/en/treasury-board-secretariat/services/access-information-privacy/security-identity-management/government-canada-cyber-security-event-management-plan.html"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s://github.com/canada-ca/PCTF-CCP" TargetMode="External"/><Relationship Id="rId11" Type="http://schemas.openxmlformats.org/officeDocument/2006/relationships/hyperlink" Target="https://www.tbs-sct.gc.ca/pol/doc-eng.aspx?id=32604" TargetMode="External"/><Relationship Id="rId5" Type="http://schemas.openxmlformats.org/officeDocument/2006/relationships/image" Target="../media/image11.emf"/><Relationship Id="rId10" Type="http://schemas.openxmlformats.org/officeDocument/2006/relationships/hyperlink" Target="https://cyber.gc.ca/en/guidance/implementation-guidance-email-domain-protection" TargetMode="External"/><Relationship Id="rId4" Type="http://schemas.openxmlformats.org/officeDocument/2006/relationships/notesSlide" Target="../notesSlides/notesSlide21.xml"/><Relationship Id="rId9" Type="http://schemas.openxmlformats.org/officeDocument/2006/relationships/hyperlink" Target="https://www.canada.ca/en/government/system/digital-government/modern-emerging-technologies/policy-implementation-notices/implementing-https-secure-web-connections-itpin.html"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https://gcconnex.gc.ca/file/view/67145504/gc-earb-2020-07-16-02a-tbs-service-digital-target-enterprise-architecture-white-paper-pdf?language=en" TargetMode="External"/><Relationship Id="rId5" Type="http://schemas.openxmlformats.org/officeDocument/2006/relationships/hyperlink" Target="https://gcconnex.gc.ca/file/view/67145496/gc-earb-2020-07-16-02-tbs-service-digital-target-enterprise-architecture-and-updates-to-the-ea-framework-pdf?language=en"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46.xml"/><Relationship Id="rId7"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hyperlink" Target="http://service.ssc-spc.gc.ca/en/contact/partclisupport/client-execs" TargetMode="External"/><Relationship Id="rId5" Type="http://schemas.openxmlformats.org/officeDocument/2006/relationships/tags" Target="../tags/tag48.xml"/><Relationship Id="rId10" Type="http://schemas.openxmlformats.org/officeDocument/2006/relationships/image" Target="../media/image4.png"/><Relationship Id="rId4" Type="http://schemas.openxmlformats.org/officeDocument/2006/relationships/tags" Target="../tags/tag47.xml"/><Relationship Id="rId9" Type="http://schemas.openxmlformats.org/officeDocument/2006/relationships/hyperlink" Target="http://service.ssc-spc.gc.ca/en/servic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cconnex.gc.ca/file/view/58109995/gc-earb-2019-12-19-02-gc-cloud-enablement-cloud-connection-patterns-pptx?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hyperlink" Target="https://wiki.gccollab.ca/GC_EARB_Presenter_Template_%E2%80%93_SSC_Appendix_3_Guidelines"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17" name="Text Placeholder 2"/>
          <p:cNvSpPr>
            <a:spLocks noGrp="1"/>
          </p:cNvSpPr>
          <p:nvPr>
            <p:ph type="body" sz="quarter" idx="13"/>
          </p:nvPr>
        </p:nvSpPr>
        <p:spPr>
          <a:xfrm>
            <a:off x="426396" y="3304000"/>
            <a:ext cx="8430578" cy="720080"/>
          </a:xfrm>
        </p:spPr>
        <p:txBody>
          <a:bodyPr/>
          <a:lstStyle/>
          <a:p>
            <a:pPr algn="ctr"/>
            <a:r>
              <a:rPr lang="en-CA" b="1" dirty="0"/>
              <a:t>Department – Initiative Name</a:t>
            </a:r>
          </a:p>
          <a:p>
            <a:pPr algn="ctr"/>
            <a:r>
              <a:rPr lang="en-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287338" algn="l"/>
              </a:tabLst>
            </a:pPr>
            <a:r>
              <a:rPr lang="en-US" sz="1200" dirty="0">
                <a:solidFill>
                  <a:schemeClr val="tx1">
                    <a:lumMod val="65000"/>
                    <a:lumOff val="35000"/>
                  </a:schemeClr>
                </a:solidFill>
                <a:sym typeface="Wingdings 2" panose="05020102010507070707" pitchFamily="18" charset="2"/>
              </a:rPr>
              <a:t>	</a:t>
            </a:r>
            <a:r>
              <a:rPr lang="en-US" sz="1200" dirty="0">
                <a:solidFill>
                  <a:schemeClr val="tx1">
                    <a:lumMod val="65000"/>
                    <a:lumOff val="35000"/>
                  </a:schemeClr>
                </a:solidFill>
              </a:rPr>
              <a:t>Endorsement</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287338" algn="l"/>
              </a:tabLst>
            </a:pPr>
            <a:r>
              <a:rPr lang="en-US" sz="1200" dirty="0">
                <a:solidFill>
                  <a:schemeClr val="tx1">
                    <a:lumMod val="65000"/>
                    <a:lumOff val="35000"/>
                  </a:schemeClr>
                </a:solidFill>
                <a:sym typeface="Wingdings 2" panose="05020102010507070707" pitchFamily="18" charset="2"/>
              </a:rPr>
              <a:t>	</a:t>
            </a:r>
            <a:r>
              <a:rPr lang="en-CA" sz="1200" dirty="0">
                <a:solidFill>
                  <a:schemeClr val="tx1">
                    <a:lumMod val="65000"/>
                    <a:lumOff val="35000"/>
                  </a:schemeClr>
                </a:solidFill>
              </a:rPr>
              <a:t>Initial</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Follow-up</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en-CA" sz="800" dirty="0"/>
              <a:t>Last Updated  November 26, 2020</a:t>
            </a:r>
          </a:p>
        </p:txBody>
      </p:sp>
      <p:sp>
        <p:nvSpPr>
          <p:cNvPr id="11" name="TextBox 10"/>
          <p:cNvSpPr txBox="1"/>
          <p:nvPr/>
        </p:nvSpPr>
        <p:spPr>
          <a:xfrm>
            <a:off x="7920372" y="6597352"/>
            <a:ext cx="1021433" cy="215444"/>
          </a:xfrm>
          <a:prstGeom prst="rect">
            <a:avLst/>
          </a:prstGeom>
          <a:noFill/>
        </p:spPr>
        <p:txBody>
          <a:bodyPr wrap="none" rtlCol="0">
            <a:spAutoFit/>
          </a:bodyPr>
          <a:lstStyle/>
          <a:p>
            <a:r>
              <a:rPr lang="en-CA" sz="800" dirty="0"/>
              <a:t>GC 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CA" sz="2000" b="1" kern="0" dirty="0">
                <a:solidFill>
                  <a:schemeClr val="bg1">
                    <a:lumMod val="50000"/>
                  </a:schemeClr>
                </a:solidFill>
              </a:rPr>
              <a:t>Presenter Template</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GC EA Summary </a:t>
            </a:r>
          </a:p>
        </p:txBody>
      </p:sp>
      <p:graphicFrame>
        <p:nvGraphicFramePr>
          <p:cNvPr id="6" name="Table 5" descr="Project Management"/>
          <p:cNvGraphicFramePr>
            <a:graphicFrameLocks noGrp="1"/>
          </p:cNvGraphicFramePr>
          <p:nvPr>
            <p:extLst>
              <p:ext uri="{D42A27DB-BD31-4B8C-83A1-F6EECF244321}">
                <p14:modId xmlns:p14="http://schemas.microsoft.com/office/powerpoint/2010/main" val="514087910"/>
              </p:ext>
            </p:extLst>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1128602">
                  <a:extLst>
                    <a:ext uri="{9D8B030D-6E8A-4147-A177-3AD203B41FA5}">
                      <a16:colId xmlns:a16="http://schemas.microsoft.com/office/drawing/2014/main" val="20001"/>
                    </a:ext>
                  </a:extLst>
                </a:gridCol>
                <a:gridCol w="1128602">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tx1"/>
                          </a:solidFill>
                          <a:latin typeface="+mn-lt"/>
                          <a:ea typeface="+mn-ea"/>
                          <a:cs typeface="+mn-cs"/>
                        </a:rPr>
                        <a:t>PCRA:</a:t>
                      </a:r>
                    </a:p>
                    <a:p>
                      <a:pPr>
                        <a:tabLst>
                          <a:tab pos="398463" algn="l"/>
                          <a:tab pos="969963" algn="l"/>
                        </a:tabLst>
                      </a:pPr>
                      <a:r>
                        <a:rPr lang="en-CA" sz="1000" b="1" kern="1200" dirty="0">
                          <a:solidFill>
                            <a:schemeClr val="tx1"/>
                          </a:solidFill>
                          <a:latin typeface="+mn-lt"/>
                          <a:ea typeface="+mn-ea"/>
                          <a:cs typeface="+mn-cs"/>
                        </a:rPr>
                        <a:t>OPMCA:</a:t>
                      </a:r>
                      <a:r>
                        <a:rPr lang="en-CA" sz="1000" b="1" kern="1200" baseline="0" dirty="0">
                          <a:solidFill>
                            <a:schemeClr val="tx1"/>
                          </a:solidFill>
                          <a:latin typeface="+mn-lt"/>
                          <a:ea typeface="+mn-ea"/>
                          <a:cs typeface="+mn-cs"/>
                        </a:rPr>
                        <a:t> </a:t>
                      </a:r>
                      <a:endParaRPr lang="en-CA" sz="1000" b="1" kern="1200" dirty="0">
                        <a:solidFill>
                          <a:schemeClr val="tx1"/>
                        </a:solidFill>
                        <a:latin typeface="+mn-lt"/>
                        <a:ea typeface="+mn-ea"/>
                        <a:cs typeface="+mn-cs"/>
                      </a:endParaRPr>
                    </a:p>
                  </a:txBody>
                  <a:tcPr/>
                </a:tc>
                <a:tc>
                  <a:txBody>
                    <a:bodyPr/>
                    <a:lstStyle/>
                    <a:p>
                      <a:pPr>
                        <a:tabLst>
                          <a:tab pos="398463" algn="l"/>
                          <a:tab pos="969963" algn="l"/>
                        </a:tabLst>
                      </a:pPr>
                      <a:r>
                        <a:rPr lang="en-CA" sz="1000" b="1" kern="1200" dirty="0">
                          <a:solidFill>
                            <a:schemeClr val="tx1"/>
                          </a:solidFill>
                          <a:latin typeface="+mn-lt"/>
                          <a:ea typeface="+mn-ea"/>
                          <a:cs typeface="+mn-cs"/>
                        </a:rPr>
                        <a:t>One time:</a:t>
                      </a:r>
                      <a:r>
                        <a:rPr lang="en-CA" sz="1000" b="1" kern="1200" baseline="0" dirty="0">
                          <a:solidFill>
                            <a:schemeClr val="tx1"/>
                          </a:solidFill>
                          <a:latin typeface="+mn-lt"/>
                          <a:ea typeface="+mn-ea"/>
                          <a:cs typeface="+mn-cs"/>
                        </a:rPr>
                        <a:t> </a:t>
                      </a:r>
                      <a:r>
                        <a:rPr lang="en-CA" sz="1000" b="1" kern="1200" dirty="0">
                          <a:solidFill>
                            <a:schemeClr val="tx1"/>
                          </a:solidFill>
                          <a:latin typeface="+mn-lt"/>
                          <a:ea typeface="+mn-ea"/>
                          <a:cs typeface="+mn-cs"/>
                        </a:rPr>
                        <a:t>$</a:t>
                      </a:r>
                    </a:p>
                    <a:p>
                      <a:pPr>
                        <a:tabLst>
                          <a:tab pos="398463" algn="l"/>
                          <a:tab pos="969963" algn="l"/>
                        </a:tabLst>
                      </a:pPr>
                      <a:r>
                        <a:rPr lang="en-CA" sz="1000" b="1" kern="1200" dirty="0">
                          <a:solidFill>
                            <a:schemeClr val="tx1"/>
                          </a:solidFill>
                          <a:latin typeface="+mn-lt"/>
                          <a:ea typeface="+mn-ea"/>
                          <a:cs typeface="+mn-cs"/>
                        </a:rPr>
                        <a:t>On going: $</a:t>
                      </a:r>
                    </a:p>
                  </a:txBody>
                  <a:tcPr/>
                </a:tc>
                <a:tc>
                  <a:txBody>
                    <a:bodyPr/>
                    <a:lstStyle/>
                    <a:p>
                      <a:pPr>
                        <a:tabLst>
                          <a:tab pos="398463" algn="l"/>
                          <a:tab pos="969963" algn="l"/>
                        </a:tabLst>
                      </a:pPr>
                      <a:r>
                        <a:rPr lang="en-CA" sz="1000" b="1" kern="1200" dirty="0">
                          <a:solidFill>
                            <a:schemeClr val="tx1"/>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sp>
        <p:nvSpPr>
          <p:cNvPr id="19" name="Isosceles Triangle 18" descr="Fully Aligned Green Triangle Indicator"/>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36" descr="Cloud Request type"/>
          <p:cNvGraphicFramePr>
            <a:graphicFrameLocks noGrp="1"/>
          </p:cNvGraphicFramePr>
          <p:nvPr>
            <p:extLst>
              <p:ext uri="{D42A27DB-BD31-4B8C-83A1-F6EECF244321}">
                <p14:modId xmlns:p14="http://schemas.microsoft.com/office/powerpoint/2010/main" val="2561745342"/>
              </p:ext>
            </p:extLst>
          </p:nvPr>
        </p:nvGraphicFramePr>
        <p:xfrm>
          <a:off x="359532" y="945102"/>
          <a:ext cx="4356484" cy="230617"/>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extLst>
              <p:ext uri="{D42A27DB-BD31-4B8C-83A1-F6EECF244321}">
                <p14:modId xmlns:p14="http://schemas.microsoft.com/office/powerpoint/2010/main" val="4029507605"/>
              </p:ext>
            </p:extLst>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B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Summary of Proposal"/>
          <p:cNvGraphicFramePr>
            <a:graphicFrameLocks noGrp="1"/>
          </p:cNvGraphicFramePr>
          <p:nvPr>
            <p:extLst>
              <p:ext uri="{D42A27DB-BD31-4B8C-83A1-F6EECF244321}">
                <p14:modId xmlns:p14="http://schemas.microsoft.com/office/powerpoint/2010/main" val="4089005279"/>
              </p:ext>
            </p:extLst>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8" name="Table 27" descr="Enterprise Architecture Assessment section"/>
          <p:cNvGraphicFramePr>
            <a:graphicFrameLocks noGrp="1"/>
          </p:cNvGraphicFramePr>
          <p:nvPr>
            <p:extLst>
              <p:ext uri="{D42A27DB-BD31-4B8C-83A1-F6EECF244321}">
                <p14:modId xmlns:p14="http://schemas.microsoft.com/office/powerpoint/2010/main" val="737717139"/>
              </p:ext>
            </p:extLst>
          </p:nvPr>
        </p:nvGraphicFramePr>
        <p:xfrm>
          <a:off x="353464" y="2779134"/>
          <a:ext cx="8522604" cy="370840"/>
        </p:xfrm>
        <a:graphic>
          <a:graphicData uri="http://schemas.openxmlformats.org/drawingml/2006/table">
            <a:tbl>
              <a:tblPr>
                <a:tableStyleId>{5C22544A-7EE6-4342-B048-85BDC9FD1C3A}</a:tableStyleId>
              </a:tblPr>
              <a:tblGrid>
                <a:gridCol w="852260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bg2"/>
                          </a:solidFill>
                        </a:rPr>
                        <a:t>Enterprise Architecture Assessment</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bl>
          </a:graphicData>
        </a:graphic>
      </p:graphicFrame>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21684135"/>
              </p:ext>
            </p:extLst>
          </p:nvPr>
        </p:nvGraphicFramePr>
        <p:xfrm>
          <a:off x="358858" y="3175992"/>
          <a:ext cx="8497617" cy="1981200"/>
        </p:xfrm>
        <a:graphic>
          <a:graphicData uri="http://schemas.openxmlformats.org/drawingml/2006/table">
            <a:tbl>
              <a:tblPr>
                <a:tableStyleId>{5C22544A-7EE6-4342-B048-85BDC9FD1C3A}</a:tableStyleId>
              </a:tblPr>
              <a:tblGrid>
                <a:gridCol w="502823">
                  <a:extLst>
                    <a:ext uri="{9D8B030D-6E8A-4147-A177-3AD203B41FA5}">
                      <a16:colId xmlns:a16="http://schemas.microsoft.com/office/drawing/2014/main" val="20000"/>
                    </a:ext>
                  </a:extLst>
                </a:gridCol>
                <a:gridCol w="1154035">
                  <a:extLst>
                    <a:ext uri="{9D8B030D-6E8A-4147-A177-3AD203B41FA5}">
                      <a16:colId xmlns:a16="http://schemas.microsoft.com/office/drawing/2014/main" val="20001"/>
                    </a:ext>
                  </a:extLst>
                </a:gridCol>
                <a:gridCol w="6840759">
                  <a:extLst>
                    <a:ext uri="{9D8B030D-6E8A-4147-A177-3AD203B41FA5}">
                      <a16:colId xmlns:a16="http://schemas.microsoft.com/office/drawing/2014/main" val="20002"/>
                    </a:ext>
                  </a:extLst>
                </a:gridCol>
              </a:tblGrid>
              <a:tr h="370840">
                <a:tc>
                  <a:txBody>
                    <a:bodyPr/>
                    <a:lstStyle/>
                    <a:p>
                      <a:endParaRPr lang="en-CA" dirty="0"/>
                    </a:p>
                  </a:txBody>
                  <a:tcPr/>
                </a:tc>
                <a:tc>
                  <a:txBody>
                    <a:bodyPr/>
                    <a:lstStyle/>
                    <a:p>
                      <a:r>
                        <a:rPr lang="en-CA" sz="1000" dirty="0"/>
                        <a:t>Business</a:t>
                      </a:r>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370840">
                <a:tc>
                  <a:txBody>
                    <a:bodyPr/>
                    <a:lstStyle/>
                    <a:p>
                      <a:endParaRPr lang="en-CA" dirty="0"/>
                    </a:p>
                  </a:txBody>
                  <a:tcPr/>
                </a:tc>
                <a:tc>
                  <a:txBody>
                    <a:bodyPr/>
                    <a:lstStyle/>
                    <a:p>
                      <a:r>
                        <a:rPr lang="en-CA" sz="1000" dirty="0"/>
                        <a:t>Information</a:t>
                      </a:r>
                      <a:r>
                        <a:rPr lang="en-CA" sz="1000" baseline="0" dirty="0"/>
                        <a:t> </a:t>
                      </a:r>
                      <a:endParaRPr lang="en-CA" sz="1000" dirty="0"/>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r>
                        <a:rPr lang="en-CA" sz="1000" dirty="0"/>
                        <a:t>Application</a:t>
                      </a:r>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370840">
                <a:tc>
                  <a:txBody>
                    <a:bodyPr/>
                    <a:lstStyle/>
                    <a:p>
                      <a:endParaRPr lang="en-CA" dirty="0"/>
                    </a:p>
                  </a:txBody>
                  <a:tcPr/>
                </a:tc>
                <a:tc>
                  <a:txBody>
                    <a:bodyPr/>
                    <a:lstStyle/>
                    <a:p>
                      <a:r>
                        <a:rPr lang="en-CA" sz="1000" dirty="0"/>
                        <a:t>Technology</a:t>
                      </a:r>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370840">
                <a:tc>
                  <a:txBody>
                    <a:bodyPr/>
                    <a:lstStyle/>
                    <a:p>
                      <a:endParaRPr lang="en-CA" dirty="0"/>
                    </a:p>
                  </a:txBody>
                  <a:tcPr/>
                </a:tc>
                <a:tc>
                  <a:txBody>
                    <a:bodyPr/>
                    <a:lstStyle/>
                    <a:p>
                      <a:r>
                        <a:rPr lang="en-CA" sz="1000" dirty="0"/>
                        <a:t>Security</a:t>
                      </a:r>
                    </a:p>
                  </a:txBody>
                  <a:tcPr/>
                </a:tc>
                <a:tc>
                  <a:txBody>
                    <a:bodyPr/>
                    <a:lstStyle/>
                    <a:p>
                      <a:pPr marL="171450" indent="-171450">
                        <a:buFont typeface="Arial" panose="020B0604020202020204" pitchFamily="34" charset="0"/>
                        <a:buChar char="•"/>
                      </a:pPr>
                      <a:r>
                        <a:rPr lang="en-CA" sz="1000" dirty="0"/>
                        <a:t> </a:t>
                      </a:r>
                    </a:p>
                    <a:p>
                      <a:pPr marL="0" indent="0">
                        <a:buFont typeface="Arial" panose="020B0604020202020204" pitchFamily="34" charset="0"/>
                        <a:buNone/>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descr="Fully Aligned Green Triangle Indicator"/>
          <p:cNvSpPr/>
          <p:nvPr/>
        </p:nvSpPr>
        <p:spPr>
          <a:xfrm>
            <a:off x="535784" y="330317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descr="Fully Aligned Green Triangle Indicator"/>
          <p:cNvSpPr/>
          <p:nvPr/>
        </p:nvSpPr>
        <p:spPr>
          <a:xfrm>
            <a:off x="536412" y="368102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descr="Fully Aligned Green Triangle Indicator"/>
          <p:cNvSpPr/>
          <p:nvPr/>
        </p:nvSpPr>
        <p:spPr>
          <a:xfrm>
            <a:off x="531759" y="412395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descr="Fully Aligned Green Triangle Indicator"/>
          <p:cNvSpPr/>
          <p:nvPr/>
        </p:nvSpPr>
        <p:spPr>
          <a:xfrm>
            <a:off x="531759" y="447428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descr="Fully Aligned Green Triangle Indicator"/>
          <p:cNvSpPr/>
          <p:nvPr/>
        </p:nvSpPr>
        <p:spPr>
          <a:xfrm>
            <a:off x="531759" y="4889676"/>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descr="EA Recommendation"/>
          <p:cNvGraphicFramePr>
            <a:graphicFrameLocks noGrp="1"/>
          </p:cNvGraphicFramePr>
          <p:nvPr>
            <p:extLst>
              <p:ext uri="{D42A27DB-BD31-4B8C-83A1-F6EECF244321}">
                <p14:modId xmlns:p14="http://schemas.microsoft.com/office/powerpoint/2010/main" val="655166930"/>
              </p:ext>
            </p:extLst>
          </p:nvPr>
        </p:nvGraphicFramePr>
        <p:xfrm>
          <a:off x="333872" y="5339484"/>
          <a:ext cx="4261302" cy="998314"/>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421420">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576894">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extLst>
              <p:ext uri="{D42A27DB-BD31-4B8C-83A1-F6EECF244321}">
                <p14:modId xmlns:p14="http://schemas.microsoft.com/office/powerpoint/2010/main" val="3944874999"/>
              </p:ext>
            </p:extLst>
          </p:nvPr>
        </p:nvGraphicFramePr>
        <p:xfrm>
          <a:off x="4631178" y="5339483"/>
          <a:ext cx="4261302" cy="1037799"/>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96534">
                <a:tc>
                  <a:txBody>
                    <a:bodyPr/>
                    <a:lstStyle/>
                    <a:p>
                      <a:r>
                        <a:rPr lang="en-CA" sz="1800" kern="1200" dirty="0">
                          <a:solidFill>
                            <a:schemeClr val="bg2"/>
                          </a:solidFill>
                          <a:latin typeface="+mn-lt"/>
                          <a:ea typeface="+mn-ea"/>
                          <a:cs typeface="+mn-cs"/>
                        </a:rPr>
                        <a:t>Proposed 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41265">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en-CA" dirty="0"/>
              <a:t>TBS Assessor:</a:t>
            </a:r>
          </a:p>
        </p:txBody>
      </p:sp>
      <p:grpSp>
        <p:nvGrpSpPr>
          <p:cNvPr id="10" name="Group 9" descr="Alignment indicator legend"/>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10</a:t>
            </a:fld>
            <a:endParaRPr lang="en-CA" dirty="0"/>
          </a:p>
        </p:txBody>
      </p:sp>
      <p:grpSp>
        <p:nvGrpSpPr>
          <p:cNvPr id="25" name="Group 24">
            <a:extLs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6" name="Group 25"/>
            <p:cNvGrpSpPr/>
            <p:nvPr/>
          </p:nvGrpSpPr>
          <p:grpSpPr>
            <a:xfrm>
              <a:off x="9347725" y="709978"/>
              <a:ext cx="1861803" cy="2004293"/>
              <a:chOff x="3360738" y="1493838"/>
              <a:chExt cx="2544762" cy="2739520"/>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latin typeface="Comic Sans MS" panose="030F0702030302020204" pitchFamily="66" charset="0"/>
                </a:endParaRPr>
              </a:p>
              <a:p>
                <a:endParaRPr lang="en-CA" sz="1200" dirty="0">
                  <a:latin typeface="Comic Sans MS" panose="030F0702030302020204" pitchFamily="66" charset="0"/>
                </a:endParaRPr>
              </a:p>
              <a:p>
                <a:endParaRPr lang="en-CA" sz="1200" dirty="0">
                  <a:latin typeface="Comic Sans MS" panose="030F0702030302020204" pitchFamily="66" charset="0"/>
                </a:endParaRPr>
              </a:p>
              <a:p>
                <a:r>
                  <a:rPr lang="en-CA" sz="2000" dirty="0">
                    <a:latin typeface="Comic Sans MS" panose="030F0702030302020204" pitchFamily="66" charset="0"/>
                  </a:rPr>
                  <a:t>To be completed by TBS EA Team.</a:t>
                </a:r>
              </a:p>
              <a:p>
                <a:endParaRPr lang="en-CA" sz="2000" dirty="0">
                  <a:latin typeface="Comic Sans MS" panose="030F0702030302020204" pitchFamily="66" charset="0"/>
                </a:endParaRPr>
              </a:p>
              <a:p>
                <a:r>
                  <a:rPr lang="en-CA" sz="2000" dirty="0">
                    <a:latin typeface="Comic Sans MS" panose="030F0702030302020204" pitchFamily="66" charset="0"/>
                  </a:rPr>
                  <a:t>This is the last slide during EARB presentation</a:t>
                </a:r>
              </a:p>
            </p:txBody>
          </p:sp>
        </p:grpSp>
        <p:sp>
          <p:nvSpPr>
            <p:cNvPr id="27" name="Freeform 26"/>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118236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1124744"/>
            <a:ext cx="7862144" cy="523220"/>
            <a:chOff x="634292" y="1088740"/>
            <a:chExt cx="7862144" cy="523220"/>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450891" y="1132674"/>
              <a:ext cx="2182713" cy="369332"/>
            </a:xfrm>
            <a:prstGeom prst="rect">
              <a:avLst/>
            </a:prstGeom>
          </p:spPr>
          <p:txBody>
            <a:bodyPr wrap="none">
              <a:spAutoFit/>
            </a:bodyPr>
            <a:lstStyle/>
            <a:p>
              <a:r>
                <a:rPr lang="en-CA" b="1" dirty="0"/>
                <a:t>GC Digital Standards</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60" name="Rectangle 59">
              <a:extLst>
                <a:ext uri="{FF2B5EF4-FFF2-40B4-BE49-F238E27FC236}">
                  <a16:creationId xmlns:a16="http://schemas.microsoft.com/office/drawing/2014/main" id="{7AE8E9D7-A390-42A6-B7AE-CF7DC0ED5841}"/>
                </a:ext>
              </a:extLst>
            </p:cNvPr>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34292" y="1789656"/>
            <a:ext cx="7862144" cy="523220"/>
            <a:chOff x="634292" y="1088740"/>
            <a:chExt cx="7862144" cy="523220"/>
          </a:xfrm>
        </p:grpSpPr>
        <p:sp>
          <p:nvSpPr>
            <p:cNvPr id="32" name="Rectangle 31"/>
            <p:cNvSpPr/>
            <p:nvPr>
              <p:custDataLst>
                <p:tags r:id="rId7"/>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31539"/>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grpSp>
        <p:nvGrpSpPr>
          <p:cNvPr id="4" name="Group 3" descr="Appendix 4"/>
          <p:cNvGrpSpPr/>
          <p:nvPr/>
        </p:nvGrpSpPr>
        <p:grpSpPr>
          <a:xfrm>
            <a:off x="634292" y="3134162"/>
            <a:ext cx="7862144" cy="563706"/>
            <a:chOff x="634292" y="1768334"/>
            <a:chExt cx="7862144" cy="563706"/>
          </a:xfrm>
        </p:grpSpPr>
        <p:sp>
          <p:nvSpPr>
            <p:cNvPr id="3" name="Rectangle 2"/>
            <p:cNvSpPr/>
            <p:nvPr>
              <p:custDataLst>
                <p:tags r:id="rId5"/>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grpSp>
        <p:nvGrpSpPr>
          <p:cNvPr id="44" name="Group 43" descr="Appendix 5"/>
          <p:cNvGrpSpPr/>
          <p:nvPr/>
        </p:nvGrpSpPr>
        <p:grpSpPr>
          <a:xfrm>
            <a:off x="647564" y="3746230"/>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descr="Appendix 6"/>
          <p:cNvGrpSpPr/>
          <p:nvPr/>
        </p:nvGrpSpPr>
        <p:grpSpPr>
          <a:xfrm>
            <a:off x="647564" y="4358298"/>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7" name="Group 6" descr="Appendix 7"/>
          <p:cNvGrpSpPr/>
          <p:nvPr/>
        </p:nvGrpSpPr>
        <p:grpSpPr>
          <a:xfrm>
            <a:off x="647564" y="5030016"/>
            <a:ext cx="7866457" cy="523220"/>
            <a:chOff x="647564" y="4212040"/>
            <a:chExt cx="7866457" cy="523220"/>
          </a:xfrm>
        </p:grpSpPr>
        <p:sp>
          <p:nvSpPr>
            <p:cNvPr id="26" name="Rectangle 25"/>
            <p:cNvSpPr/>
            <p:nvPr>
              <p:custDataLst>
                <p:tags r:id="rId2"/>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descr="Appendix 8"/>
          <p:cNvGrpSpPr/>
          <p:nvPr/>
        </p:nvGrpSpPr>
        <p:grpSpPr>
          <a:xfrm>
            <a:off x="647564" y="5714092"/>
            <a:ext cx="7866457" cy="523220"/>
            <a:chOff x="668276" y="5072318"/>
            <a:chExt cx="7866457" cy="523220"/>
          </a:xfrm>
        </p:grpSpPr>
        <p:sp>
          <p:nvSpPr>
            <p:cNvPr id="30" name="Rectangle 29"/>
            <p:cNvSpPr/>
            <p:nvPr>
              <p:custDataLst>
                <p:tags r:id="rId1"/>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8</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11</a:t>
            </a:fld>
            <a:endParaRPr lang="en-CA" dirty="0"/>
          </a:p>
        </p:txBody>
      </p:sp>
    </p:spTree>
    <p:extLst>
      <p:ext uri="{BB962C8B-B14F-4D97-AF65-F5344CB8AC3E}">
        <p14:creationId xmlns:p14="http://schemas.microsoft.com/office/powerpoint/2010/main" val="207243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lstStyle/>
          <a:p>
            <a:pPr marL="0" indent="0"/>
            <a:r>
              <a:rPr lang="en-CA" sz="1800" b="1" dirty="0">
                <a:solidFill>
                  <a:schemeClr val="tx1">
                    <a:lumMod val="65000"/>
                    <a:lumOff val="35000"/>
                  </a:schemeClr>
                </a:solidFill>
              </a:rPr>
              <a:t>Appendix 1:</a:t>
            </a:r>
            <a:r>
              <a:rPr lang="en-CA" sz="1800" b="1" dirty="0"/>
              <a:t>   </a:t>
            </a:r>
            <a:br>
              <a:rPr lang="en-CA" sz="1800" b="1" dirty="0"/>
            </a:br>
            <a:r>
              <a:rPr lang="en-CA" sz="2000" b="1" dirty="0"/>
              <a:t>GC Digital Standards Alignment</a:t>
            </a:r>
            <a:endParaRPr lang="en-US" sz="20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933777" y="1168934"/>
          <a:ext cx="7174973" cy="5181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13192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3001649">
                  <a:extLst>
                    <a:ext uri="{9D8B030D-6E8A-4147-A177-3AD203B41FA5}">
                      <a16:colId xmlns:a16="http://schemas.microsoft.com/office/drawing/2014/main" val="20006"/>
                    </a:ext>
                  </a:extLst>
                </a:gridCol>
              </a:tblGrid>
              <a:tr h="759485">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Research with users to understand their needs and the problems we want to solve.</a:t>
                      </a:r>
                      <a:endParaRPr lang="en-CA" sz="1000" kern="1200" dirty="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Conduct ongoing testing with users to guide design and development.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Users with distinct needs should be engaged from the outset to ensure what is delivered will work for everyone.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a:solidFill>
                            <a:prstClr val="black"/>
                          </a:solidFill>
                          <a:latin typeface="+mn-lt"/>
                          <a:ea typeface="+mn-ea"/>
                          <a:cs typeface="Calibri"/>
                        </a:rPr>
                        <a:t>Iterate and improve frequently</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Develop services using agile, iterative and user-</a:t>
                      </a:r>
                      <a:r>
                        <a:rPr lang="en-US" sz="1000" kern="1200" dirty="0" err="1">
                          <a:solidFill>
                            <a:schemeClr val="dk1"/>
                          </a:solidFill>
                          <a:latin typeface="+mn-lt"/>
                          <a:ea typeface="+mn-ea"/>
                          <a:cs typeface="+mn-cs"/>
                        </a:rPr>
                        <a:t>centred</a:t>
                      </a:r>
                      <a:r>
                        <a:rPr lang="en-US" sz="1000" kern="1200" dirty="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staff have access to the tools, training and technologies they need</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a:solidFill>
                            <a:prstClr val="black"/>
                          </a:solidFill>
                          <a:latin typeface="+mn-lt"/>
                          <a:ea typeface="+mn-ea"/>
                          <a:cs typeface="Calibri"/>
                        </a:rPr>
                        <a:t>Work in the open</a:t>
                      </a:r>
                      <a:r>
                        <a:rPr lang="en-US" sz="1000" b="1" kern="1200" spc="-3" baseline="0" dirty="0">
                          <a:solidFill>
                            <a:prstClr val="black"/>
                          </a:solidFill>
                          <a:latin typeface="+mn-lt"/>
                          <a:ea typeface="+mn-ea"/>
                          <a:cs typeface="Calibri"/>
                        </a:rPr>
                        <a:t> by default</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2460">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a:solidFill>
                            <a:prstClr val="black"/>
                          </a:solidFill>
                          <a:latin typeface="+mn-lt"/>
                          <a:ea typeface="+mn-ea"/>
                          <a:cs typeface="Calibri"/>
                        </a:rPr>
                        <a:t>Use open standards and solutions</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latin typeface="+mn-lt"/>
                          <a:ea typeface="+mn-ea"/>
                          <a:cs typeface="+mn-cs"/>
                        </a:rPr>
                        <a:t> </a:t>
                      </a:r>
                      <a:r>
                        <a:rPr lang="en-US" sz="1000" kern="1200" dirty="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Design ethical </a:t>
                      </a:r>
                      <a:r>
                        <a:rPr lang="en-US" sz="1000" b="1" kern="1200" spc="-3" dirty="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1720">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a:solidFill>
                            <a:prstClr val="black"/>
                          </a:solidFill>
                          <a:latin typeface="+mn-lt"/>
                          <a:ea typeface="+mn-ea"/>
                          <a:cs typeface="Calibri"/>
                        </a:rPr>
                        <a:t>Address </a:t>
                      </a:r>
                      <a:r>
                        <a:rPr lang="en-US" sz="1000" b="1" kern="1200" spc="-3" dirty="0">
                          <a:solidFill>
                            <a:prstClr val="black"/>
                          </a:solidFill>
                          <a:latin typeface="+mn-lt"/>
                          <a:ea typeface="+mn-ea"/>
                          <a:cs typeface="Calibri"/>
                        </a:rPr>
                        <a:t>security and privacy</a:t>
                      </a:r>
                      <a:r>
                        <a:rPr lang="en-US" sz="1000" b="1" kern="1200" spc="-3" baseline="0" dirty="0">
                          <a:solidFill>
                            <a:prstClr val="black"/>
                          </a:solidFill>
                          <a:latin typeface="+mn-lt"/>
                          <a:ea typeface="+mn-ea"/>
                          <a:cs typeface="Calibri"/>
                        </a:rPr>
                        <a:t> risks</a:t>
                      </a:r>
                      <a:endParaRPr lang="en-US" sz="1000" b="1" kern="1200" spc="-3" dirty="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Take a balanced approach to managing risk by implementing appropriate privacy and security measures</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Make security measures frictionless so that they do not place a burden on users.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Collaborate widely</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C183D7F6-B498-43B3-948B-1728B52AA6E4}">
                <adec:decorative xmlns:adec="http://schemas.microsoft.com/office/drawing/2017/decorative" val="1"/>
              </a:ext>
            </a:extLst>
          </p:cNvPr>
          <p:cNvSpPr/>
          <p:nvPr/>
        </p:nvSpPr>
        <p:spPr>
          <a:xfrm>
            <a:off x="23607" y="6395751"/>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607" y="6377987"/>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1804" y="6571530"/>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3" name="Oval 12" descr="Yellow circle. Indicates partial-alignment to Digital Standards"/>
          <p:cNvSpPr/>
          <p:nvPr/>
        </p:nvSpPr>
        <p:spPr>
          <a:xfrm>
            <a:off x="633817" y="6616623"/>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87070" y="6571530"/>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9" name="TextBox 8" descr="Red square. Indicates non-alignment to Digital Standards"/>
          <p:cNvSpPr txBox="1"/>
          <p:nvPr/>
        </p:nvSpPr>
        <p:spPr>
          <a:xfrm>
            <a:off x="1353126" y="6571530"/>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5" name="Rectangle 4" descr="Red square. Indicates non-alignment to Digital Standards"/>
          <p:cNvSpPr/>
          <p:nvPr/>
        </p:nvSpPr>
        <p:spPr>
          <a:xfrm>
            <a:off x="1263134"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en-CA" smtClean="0"/>
              <a:pPr/>
              <a:t>12</a:t>
            </a:fld>
            <a:endParaRPr lang="en-CA" dirty="0"/>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hlinkClick r:id="rId4" tooltip="https://www.canada.ca/en/government/system/digital-government/government-canada-digital-standards.html"/>
                  </a:rPr>
                  <a:t>https://www.canada.ca/en/government/system/digital-government/government-canada-digital-standards.html</a:t>
                </a:r>
                <a:endParaRPr lang="en-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283995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Business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562272" y="1122810"/>
            <a:ext cx="7571580" cy="1754012"/>
          </a:xfrm>
        </p:spPr>
        <p:txBody>
          <a:bodyPr/>
          <a:lstStyle/>
          <a:p>
            <a:r>
              <a:rPr lang="en-US" sz="1400" dirty="0"/>
              <a:t>Business architecture is a critical aspect for the successful implementation of the GC Enterprise Ecosystem Target Architecture. The architectural strategy advocates whole of government approach where IT is aligned to business services and solutions are based on re useable components implementing business capabilities in order to deliver a cohesive user experience. As such, it is essential that business services, stakeholder needs, opportunities to improve cohesion and opportunities for reuse across government be clearly understood. In the past these elements have not been a priority. It is expected that the IT culture and practices will have to change to make business architecture, in general, and these elements a primary focus.</a:t>
            </a:r>
            <a:endParaRPr lang="en-CA" sz="1400" dirty="0"/>
          </a:p>
        </p:txBody>
      </p:sp>
      <p:graphicFrame>
        <p:nvGraphicFramePr>
          <p:cNvPr id="3" name="Table 2"/>
          <p:cNvGraphicFramePr>
            <a:graphicFrameLocks noGrp="1"/>
          </p:cNvGraphicFramePr>
          <p:nvPr>
            <p:extLst>
              <p:ext uri="{D42A27DB-BD31-4B8C-83A1-F6EECF244321}">
                <p14:modId xmlns:p14="http://schemas.microsoft.com/office/powerpoint/2010/main" val="953312637"/>
              </p:ext>
            </p:extLst>
          </p:nvPr>
        </p:nvGraphicFramePr>
        <p:xfrm>
          <a:off x="562272" y="3032959"/>
          <a:ext cx="7987044" cy="24688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dirty="0">
                          <a:cs typeface="Calibri"/>
                        </a:rPr>
                        <a:t>Design services digitally from end to end to meet the Government of Canada users and other stakeholders’ needs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Include policy requirement applying to specific users and other stakeholder groups, such as accessibility, gender-based plus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effectLst/>
                          <a:latin typeface="+mn-lt"/>
                          <a:ea typeface="+mn-ea"/>
                          <a:cs typeface="+mn-cs"/>
                        </a:rPr>
                        <a:t>Perform Algorithmic Impact Assessment (AIA) to support risk mitigation activities when deploying an automated decision system as per </a:t>
                      </a:r>
                      <a:r>
                        <a:rPr lang="en-US" sz="1000" i="1" kern="1200" dirty="0">
                          <a:solidFill>
                            <a:schemeClr val="dk1"/>
                          </a:solidFill>
                          <a:effectLst/>
                          <a:latin typeface="+mn-lt"/>
                          <a:ea typeface="+mn-ea"/>
                          <a:cs typeface="+mn-cs"/>
                        </a:rPr>
                        <a:t>Directive on Automated Decision-Making</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Model end to end business service delivery to provide quality, maximize effectiveness and optimize efficiencies across all channels (for example,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p>
                      <a:pPr marL="0" lvl="0" indent="0" algn="l" defTabSz="914400" rtl="0" eaLnBrk="1" latinLnBrk="0" hangingPunct="1">
                        <a:buFont typeface="Wingdings" panose="05000000000000000000" pitchFamily="2" charset="2"/>
                        <a:buNone/>
                        <a:tabLst/>
                      </a:pP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13</a:t>
            </a:fld>
            <a:endParaRPr lang="en-CA" dirty="0"/>
          </a:p>
        </p:txBody>
      </p:sp>
      <p:sp>
        <p:nvSpPr>
          <p:cNvPr id="13" name="Rectangle 12">
            <a:extLst>
              <a:ext uri="{FF2B5EF4-FFF2-40B4-BE49-F238E27FC236}">
                <a16:creationId xmlns:a16="http://schemas.microsoft.com/office/drawing/2014/main" id="{1E5FF52C-4553-4D5A-9213-99F1B2F85A5B}"/>
              </a:ext>
              <a:ext uri="{C183D7F6-B498-43B3-948B-1728B52AA6E4}">
                <adec:decorative xmlns:adec="http://schemas.microsoft.com/office/drawing/2017/decorative" val="1"/>
              </a:ext>
            </a:extLst>
          </p:cNvPr>
          <p:cNvSpPr/>
          <p:nvPr>
            <p:custDataLst>
              <p:tags r:id="rId2"/>
            </p:custDataLst>
          </p:nvPr>
        </p:nvSpPr>
        <p:spPr>
          <a:xfrm rot="16200000">
            <a:off x="-971777" y="4131510"/>
            <a:ext cx="2468878"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spTree>
    <p:extLst>
      <p:ext uri="{BB962C8B-B14F-4D97-AF65-F5344CB8AC3E}">
        <p14:creationId xmlns:p14="http://schemas.microsoft.com/office/powerpoint/2010/main" val="72094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Business Architecture - continued</a:t>
            </a:r>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3990345614"/>
              </p:ext>
            </p:extLst>
          </p:nvPr>
        </p:nvGraphicFramePr>
        <p:xfrm>
          <a:off x="578478" y="1998002"/>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US" sz="1100" b="1" spc="0" dirty="0">
                          <a:solidFill>
                            <a:schemeClr val="bg1"/>
                          </a:solidFill>
                          <a:cs typeface="Calibri"/>
                        </a:rPr>
                        <a:t>Architect to be outcome driven and strategically aligned to the department and to the Government of Canada</a:t>
                      </a:r>
                      <a:endParaRPr lang="en-CA" sz="1100" b="1"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Identify which departmental/GC business services, outcomes and strategies will be addressed</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en-CA" sz="1000" dirty="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Establish metrics for identified business outcomes throughout the life cycle of an investment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schemeClr val="tx1"/>
                          </a:solidFill>
                          <a:latin typeface="+mn-lt"/>
                          <a:ea typeface="+mn-ea"/>
                          <a:cs typeface="Calibri"/>
                        </a:rPr>
                        <a:t> </a:t>
                      </a:r>
                      <a:endParaRPr lang="en-US"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Translate business outcomes and strategy into business capability implications in the GC Business Capability Model to establish a common vocabulary between business, development, and operation</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53293206"/>
              </p:ext>
            </p:extLst>
          </p:nvPr>
        </p:nvGraphicFramePr>
        <p:xfrm>
          <a:off x="551448" y="4217444"/>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kern="1200" dirty="0">
                          <a:solidFill>
                            <a:schemeClr val="bg1"/>
                          </a:solidFill>
                          <a:latin typeface="+mn-lt"/>
                          <a:ea typeface="+mn-ea"/>
                          <a:cs typeface="Calibri"/>
                        </a:rPr>
                        <a:t>Promote horizontal enablement of the enterprise</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Publish in the open all reusable common business capabilities, processes and enterprise solutions for others to develop and leverage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dirty="0"/>
          </a:p>
        </p:txBody>
      </p:sp>
      <p:sp>
        <p:nvSpPr>
          <p:cNvPr id="13" name="Rectangle 12">
            <a:extLst>
              <a:ext uri="{FF2B5EF4-FFF2-40B4-BE49-F238E27FC236}">
                <a16:creationId xmlns:a16="http://schemas.microsoft.com/office/drawing/2014/main" id="{25E21F98-A10C-4521-BE40-E93C852EDEDC}"/>
              </a:ext>
              <a:ext uri="{C183D7F6-B498-43B3-948B-1728B52AA6E4}">
                <adec:decorative xmlns:adec="http://schemas.microsoft.com/office/drawing/2017/decorative" val="1"/>
              </a:ext>
            </a:extLst>
          </p:cNvPr>
          <p:cNvSpPr/>
          <p:nvPr>
            <p:custDataLst>
              <p:tags r:id="rId1"/>
            </p:custDataLst>
          </p:nvPr>
        </p:nvSpPr>
        <p:spPr>
          <a:xfrm rot="16200000">
            <a:off x="-1730980" y="3855756"/>
            <a:ext cx="3987283"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2"/>
            </p:custDataLst>
          </p:nvPr>
        </p:nvPicPr>
        <p:blipFill>
          <a:blip r:embed="rId5"/>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Information Architecture</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562272" y="1088761"/>
            <a:ext cx="7571580" cy="2173469"/>
          </a:xfrm>
        </p:spPr>
        <p:txBody>
          <a:bodyPr/>
          <a:lstStyle/>
          <a:p>
            <a:r>
              <a:rPr lang="en-US" sz="1400" dirty="0"/>
              <a:t>Information architecture includes both structured and unstructured data. The best practices and principles aim to support the needs of a business service and business capability orientation. To facilitate effective sharing of data and information across government, information architectures should be designed to reflect a consistent approach to data, such as the adoption of federal and international standards. Information architecture should also reflect responsible data management, information management and governance practices, including the source, quality, interoperability, and associated legal and policy obligations related to the data assets. Information architectures should also distinguish between personal and non personal data and information as the collection, use, sharing (disclosure), and management of personal information must respect the requirements of the </a:t>
            </a:r>
            <a:r>
              <a:rPr lang="en-US" sz="1400" i="1" dirty="0"/>
              <a:t>Privacy Act </a:t>
            </a:r>
            <a:r>
              <a:rPr lang="en-US" sz="1400" dirty="0"/>
              <a:t>and its related policies.</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1699775263"/>
              </p:ext>
            </p:extLst>
          </p:nvPr>
        </p:nvGraphicFramePr>
        <p:xfrm>
          <a:off x="562272" y="3421961"/>
          <a:ext cx="7987044" cy="2042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200" b="1" kern="1200" dirty="0">
                          <a:solidFill>
                            <a:schemeClr val="bg1"/>
                          </a:solidFill>
                          <a:latin typeface="+mn-lt"/>
                          <a:ea typeface="+mn-ea"/>
                          <a:cs typeface="Calibri"/>
                        </a:rPr>
                        <a:t>Collect data to address the needs of the users and other stakeholders</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Assess data requirements based program objectives, as well users, business and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171450" lvl="1" indent="-171450" algn="l" defTabSz="914400" rtl="0" eaLnBrk="1" latinLnBrk="0" hangingPunct="1">
                        <a:buFont typeface="Wingdings" panose="05000000000000000000" pitchFamily="2" charset="2"/>
                        <a:buChar char="q"/>
                        <a:tabLst>
                          <a:tab pos="114300" algn="l"/>
                        </a:tabLst>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171450" lvl="1" indent="-171450" algn="l" defTabSz="914400" rtl="0" eaLnBrk="1" latinLnBrk="0" hangingPunct="1">
                        <a:buFont typeface="Wingdings" panose="05000000000000000000" pitchFamily="2" charset="2"/>
                        <a:buChar char="q"/>
                        <a:tabLst>
                          <a:tab pos="114300" algn="l"/>
                        </a:tabLst>
                      </a:pPr>
                      <a:r>
                        <a:rPr lang="en-US" sz="1000" kern="1200" dirty="0">
                          <a:solidFill>
                            <a:schemeClr val="dk1"/>
                          </a:solidFill>
                          <a:latin typeface="+mn-lt"/>
                          <a:ea typeface="+mn-ea"/>
                          <a:cs typeface="Calibri"/>
                        </a:rPr>
                        <a:t>Reuse existing data assets where permissible and only acquire new data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171450" indent="-171450">
                        <a:buFont typeface="Wingdings" panose="05000000000000000000" pitchFamily="2" charset="2"/>
                        <a:buChar char="q"/>
                      </a:pPr>
                      <a:r>
                        <a:rPr lang="en-US" sz="1000" kern="1200" dirty="0">
                          <a:solidFill>
                            <a:schemeClr val="dk1"/>
                          </a:solidFill>
                          <a:latin typeface="+mn-lt"/>
                          <a:ea typeface="+mn-ea"/>
                          <a:cs typeface="Calibri"/>
                        </a:rPr>
                        <a:t>Ensure data collected, including from third-party sources, are of high quality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dirty="0"/>
          </a:p>
        </p:txBody>
      </p:sp>
      <p:sp>
        <p:nvSpPr>
          <p:cNvPr id="13" name="Rectangle 12">
            <a:extLst>
              <a:ext uri="{FF2B5EF4-FFF2-40B4-BE49-F238E27FC236}">
                <a16:creationId xmlns:a16="http://schemas.microsoft.com/office/drawing/2014/main" id="{459FB94A-B075-4880-875A-99C31925F8B7}"/>
              </a:ext>
              <a:ext uri="{C183D7F6-B498-43B3-948B-1728B52AA6E4}">
                <adec:decorative xmlns:adec="http://schemas.microsoft.com/office/drawing/2017/decorative" val="1"/>
              </a:ext>
            </a:extLst>
          </p:cNvPr>
          <p:cNvSpPr/>
          <p:nvPr>
            <p:custDataLst>
              <p:tags r:id="rId1"/>
            </p:custDataLst>
          </p:nvPr>
        </p:nvSpPr>
        <p:spPr>
          <a:xfrm rot="16200000">
            <a:off x="-907469" y="4463243"/>
            <a:ext cx="2340261"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2"/>
            </p:custDataLst>
          </p:nvPr>
        </p:nvPicPr>
        <p:blipFill>
          <a:blip r:embed="rId5"/>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Information Architecture – continued 1</a:t>
            </a:r>
          </a:p>
        </p:txBody>
      </p:sp>
      <p:sp>
        <p:nvSpPr>
          <p:cNvPr id="7" name="Rectangle 6">
            <a:extLst>
              <a:ext uri="{C183D7F6-B498-43B3-948B-1728B52AA6E4}">
                <adec:decorative xmlns:adec="http://schemas.microsoft.com/office/drawing/2017/decorative" val="1"/>
              </a:ext>
            </a:extLst>
          </p:cNvPr>
          <p:cNvSpPr/>
          <p:nvPr>
            <p:custDataLst>
              <p:tags r:id="rId1"/>
            </p:custDataLst>
          </p:nvPr>
        </p:nvSpPr>
        <p:spPr>
          <a:xfrm rot="16200000">
            <a:off x="-2243362" y="3979665"/>
            <a:ext cx="4989766" cy="28803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5"/>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4050485092"/>
              </p:ext>
            </p:extLst>
          </p:nvPr>
        </p:nvGraphicFramePr>
        <p:xfrm>
          <a:off x="551448" y="1247760"/>
          <a:ext cx="7987044" cy="32613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US" sz="1200" b="1" kern="1200" dirty="0">
                          <a:solidFill>
                            <a:schemeClr val="bg1"/>
                          </a:solidFill>
                          <a:latin typeface="+mn-lt"/>
                          <a:ea typeface="+mn-ea"/>
                          <a:cs typeface="Calibri"/>
                        </a:rPr>
                        <a:t>Manage and reuse data strategically and responsibly</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Define and establish clear roles, responsibilities, and accountabilities for data management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Identify and document the lineage of data assets</a:t>
                      </a: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76200678"/>
              </p:ext>
            </p:extLst>
          </p:nvPr>
        </p:nvGraphicFramePr>
        <p:xfrm>
          <a:off x="540705" y="4545925"/>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dirty="0">
                          <a:solidFill>
                            <a:schemeClr val="bg1"/>
                          </a:solidFill>
                          <a:latin typeface="+mn-lt"/>
                          <a:ea typeface="+mn-ea"/>
                          <a:cs typeface="Calibri"/>
                        </a:rPr>
                        <a:t>Use and share data</a:t>
                      </a:r>
                      <a:r>
                        <a:rPr lang="en-CA" sz="1200" b="1" kern="1200" baseline="0" dirty="0">
                          <a:solidFill>
                            <a:schemeClr val="bg1"/>
                          </a:solidFill>
                          <a:latin typeface="+mn-lt"/>
                          <a:ea typeface="+mn-ea"/>
                          <a:cs typeface="Calibri"/>
                        </a:rPr>
                        <a:t> openly in an ethical and secure manner</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i="0" kern="1200" dirty="0">
                          <a:solidFill>
                            <a:schemeClr val="dk1"/>
                          </a:solidFill>
                          <a:effectLst/>
                          <a:latin typeface="+mn-lt"/>
                          <a:ea typeface="+mn-ea"/>
                          <a:cs typeface="+mn-cs"/>
                        </a:rPr>
                        <a:t>Share data openly by default as per the Directive on Open Government and Digital Standards, while respecting security and privacy requirements; data shared should adhere to existing enterprise and international standards, including on data quality and ethics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172800" lvl="1" indent="-172800">
                        <a:buFont typeface="Wingdings" panose="05000000000000000000" pitchFamily="2" charset="2"/>
                        <a:buChar char="q"/>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172800" marR="0" lvl="1"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Ensure that combined data does not risk identification or re 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dirty="0"/>
          </a:p>
        </p:txBody>
      </p:sp>
    </p:spTree>
    <p:extLst>
      <p:ext uri="{BB962C8B-B14F-4D97-AF65-F5344CB8AC3E}">
        <p14:creationId xmlns:p14="http://schemas.microsoft.com/office/powerpoint/2010/main" val="283619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Information Architecture – continued 2</a:t>
            </a:r>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3628835900"/>
              </p:ext>
            </p:extLst>
          </p:nvPr>
        </p:nvGraphicFramePr>
        <p:xfrm>
          <a:off x="467544" y="967363"/>
          <a:ext cx="7987044" cy="5744846"/>
        </p:xfrm>
        <a:graphic>
          <a:graphicData uri="http://schemas.openxmlformats.org/drawingml/2006/table">
            <a:tbl>
              <a:tblPr firstRow="1">
                <a:tableStyleId>{5C22544A-7EE6-4342-B048-85BDC9FD1C3A}</a:tableStyleId>
              </a:tblPr>
              <a:tblGrid>
                <a:gridCol w="3912540">
                  <a:extLst>
                    <a:ext uri="{9D8B030D-6E8A-4147-A177-3AD203B41FA5}">
                      <a16:colId xmlns:a16="http://schemas.microsoft.com/office/drawing/2014/main" val="20000"/>
                    </a:ext>
                  </a:extLst>
                </a:gridCol>
                <a:gridCol w="4074504">
                  <a:extLst>
                    <a:ext uri="{9D8B030D-6E8A-4147-A177-3AD203B41FA5}">
                      <a16:colId xmlns:a16="http://schemas.microsoft.com/office/drawing/2014/main" val="20001"/>
                    </a:ext>
                  </a:extLst>
                </a:gridCol>
              </a:tblGrid>
              <a:tr h="342372">
                <a:tc>
                  <a:txBody>
                    <a:bodyPr/>
                    <a:lstStyle/>
                    <a:p>
                      <a:pPr marL="19628">
                        <a:tabLst>
                          <a:tab pos="228600" algn="l"/>
                        </a:tabLst>
                      </a:pPr>
                      <a:r>
                        <a:rPr lang="en-US" sz="1200" b="1" kern="1200" dirty="0">
                          <a:solidFill>
                            <a:schemeClr val="bg1"/>
                          </a:solidFill>
                          <a:latin typeface="+mn-lt"/>
                          <a:ea typeface="+mn-ea"/>
                          <a:cs typeface="Calibri"/>
                        </a:rPr>
                        <a:t>Design with privacy in mind for the collection, use and management of personal Information</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10846">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Ensure alignment with guidance from appropriate institutional ATIP Office with respect to interpretation and application of the Privacy Act and related policy instruments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46">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Assess initiatives to determine if personal information will be collected, used, disclosed, retained, shared, and disposed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672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Only collect personal information if it directly relates to the operation of the programs or activities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72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Notify individuals of the purpose for collection at the point of collection by including a privacy notice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Personal information should be, wherever possible, collected directly from individuals but can be from other sources where permitted by the </a:t>
                      </a:r>
                      <a:r>
                        <a:rPr lang="en-US" sz="1000" i="1" kern="1200" dirty="0">
                          <a:solidFill>
                            <a:schemeClr val="dk1"/>
                          </a:solidFill>
                          <a:latin typeface="+mn-lt"/>
                          <a:ea typeface="+mn-ea"/>
                          <a:cs typeface="Calibri"/>
                        </a:rPr>
                        <a:t>Privacy Act</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Personal information must be available to facilitate Canadians’ right of access to and correction of government records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274320">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Design access controls into all processes and across all architectural layers from the earliest stages of design to limit the use and disclosure of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p>
                      <a:pPr marL="171450" marR="2988" lvl="1" indent="-171450">
                        <a:buFont typeface="Wingdings" panose="05000000000000000000" pitchFamily="2" charset="2"/>
                        <a:buChar cha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274320">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Design processes so personal information remains accurate, up-to-date and as complete as possible, and can be corrected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00458">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De-identification techniques should be considered prior to sharing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200458">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effectLst/>
                          <a:latin typeface="+mn-lt"/>
                          <a:ea typeface="+mn-ea"/>
                          <a:cs typeface="+mn-cs"/>
                        </a:rPr>
                        <a:t>In collaboration with appropriate institutional ATIP Office, determine if a Privacy Impact Assessment (PIA) is required to identify and mitigate privacy risks for new or substantially modified programs that impact the privacy of individuals</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200458">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a:solidFill>
                            <a:schemeClr val="dk1"/>
                          </a:solidFill>
                          <a:effectLst/>
                          <a:latin typeface="+mn-lt"/>
                          <a:ea typeface="+mn-ea"/>
                          <a:cs typeface="+mn-cs"/>
                        </a:rPr>
                        <a:t>Establish procedures to identify and address privacy breaches so they can be reported quickly and responded to efficiently to appropriate institutional ATIP Office</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17</a:t>
            </a:fld>
            <a:endParaRPr lang="en-CA" dirty="0"/>
          </a:p>
        </p:txBody>
      </p:sp>
      <p:sp>
        <p:nvSpPr>
          <p:cNvPr id="9" name="Rectangle 8">
            <a:extLst>
              <a:ext uri="{FF2B5EF4-FFF2-40B4-BE49-F238E27FC236}">
                <a16:creationId xmlns:a16="http://schemas.microsoft.com/office/drawing/2014/main" id="{0E3BD47C-8698-4499-B3ED-55E816E56844}"/>
              </a:ext>
              <a:ext uri="{C183D7F6-B498-43B3-948B-1728B52AA6E4}">
                <adec:decorative xmlns:adec="http://schemas.microsoft.com/office/drawing/2017/decorative" val="1"/>
              </a:ext>
            </a:extLst>
          </p:cNvPr>
          <p:cNvSpPr/>
          <p:nvPr>
            <p:custDataLst>
              <p:tags r:id="rId1"/>
            </p:custDataLst>
          </p:nvPr>
        </p:nvSpPr>
        <p:spPr>
          <a:xfrm rot="16200000">
            <a:off x="-2629033" y="3703901"/>
            <a:ext cx="5744847"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2"/>
            </p:custDataLst>
          </p:nvPr>
        </p:nvPicPr>
        <p:blipFill>
          <a:blip r:embed="rId5"/>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Application Architecture</a:t>
            </a: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94706"/>
            <a:ext cx="7571580" cy="1393972"/>
          </a:xfrm>
        </p:spPr>
        <p:txBody>
          <a:bodyPr/>
          <a:lstStyle/>
          <a:p>
            <a:r>
              <a:rPr lang="en-US" sz="1400" dirty="0"/>
              <a:t>Application architecture practices must evolve significantly for the successful implementation of the GC Enterprise Ecosystem Target Architecture. Transitioning from legacy systems based on monolithic architectures to architectures that oriented around business services and based on re useable components implementing business capabilities, is a major shift. Interoperability becomes a key element, and the number of stakeholders that must be considered increases.</a:t>
            </a:r>
            <a:endParaRPr lang="en-CA" sz="1000" dirty="0"/>
          </a:p>
        </p:txBody>
      </p:sp>
      <p:graphicFrame>
        <p:nvGraphicFramePr>
          <p:cNvPr id="11" name="Table 10"/>
          <p:cNvGraphicFramePr>
            <a:graphicFrameLocks noGrp="1"/>
          </p:cNvGraphicFramePr>
          <p:nvPr>
            <p:extLst>
              <p:ext uri="{D42A27DB-BD31-4B8C-83A1-F6EECF244321}">
                <p14:modId xmlns:p14="http://schemas.microsoft.com/office/powerpoint/2010/main" val="1168858047"/>
              </p:ext>
            </p:extLst>
          </p:nvPr>
        </p:nvGraphicFramePr>
        <p:xfrm>
          <a:off x="539552" y="2330236"/>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US" sz="1200" b="1" kern="1200" spc="-3" dirty="0">
                          <a:solidFill>
                            <a:schemeClr val="bg1"/>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Select existing solutions that can be reused over custom built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Contribute all improvements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97793048"/>
              </p:ext>
            </p:extLst>
          </p:nvPr>
        </p:nvGraphicFramePr>
        <p:xfrm>
          <a:off x="526196" y="3448434"/>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Use software as a service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Choose SaaS that best fit for purpose based on alignment with SaaS capabilities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Choose a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29356516"/>
              </p:ext>
            </p:extLst>
          </p:nvPr>
        </p:nvGraphicFramePr>
        <p:xfrm>
          <a:off x="520902" y="4871432"/>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Design systems as highly modular and loosely coupled services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
        <p:nvSpPr>
          <p:cNvPr id="12" name="Rectangle 11">
            <a:extLst>
              <a:ext uri="{FF2B5EF4-FFF2-40B4-BE49-F238E27FC236}">
                <a16:creationId xmlns:a16="http://schemas.microsoft.com/office/drawing/2014/main" id="{CD1FA1FC-87AE-4AF4-BD79-792E2F854B3E}"/>
              </a:ext>
              <a:ext uri="{C183D7F6-B498-43B3-948B-1728B52AA6E4}">
                <adec:decorative xmlns:adec="http://schemas.microsoft.com/office/drawing/2017/decorative" val="1"/>
              </a:ext>
            </a:extLst>
          </p:cNvPr>
          <p:cNvSpPr/>
          <p:nvPr>
            <p:custDataLst>
              <p:tags r:id="rId2"/>
            </p:custDataLst>
          </p:nvPr>
        </p:nvSpPr>
        <p:spPr>
          <a:xfrm rot="16200000">
            <a:off x="-1510858" y="3970572"/>
            <a:ext cx="3547039"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spTree>
    <p:extLst>
      <p:ext uri="{BB962C8B-B14F-4D97-AF65-F5344CB8AC3E}">
        <p14:creationId xmlns:p14="http://schemas.microsoft.com/office/powerpoint/2010/main" val="216727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Technology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9" y="1132377"/>
            <a:ext cx="7571580" cy="1036483"/>
          </a:xfrm>
        </p:spPr>
        <p:txBody>
          <a:bodyPr/>
          <a:lstStyle/>
          <a:p>
            <a:r>
              <a:rPr lang="en-US" sz="1400" dirty="0"/>
              <a:t>Technology architecture is an important enabler of highly available and adaptable solutions that must be aligned with the chosen application architecture. Cloud adoption provides many potential advantages by mitigating the logistical constraints that often negatively impacted legacy solutions hosted “on premises.” However, the application architecture must be able to enable these advantages.</a:t>
            </a:r>
            <a:endParaRPr lang="en-CA" sz="600" dirty="0"/>
          </a:p>
        </p:txBody>
      </p:sp>
      <p:graphicFrame>
        <p:nvGraphicFramePr>
          <p:cNvPr id="8" name="Table 7"/>
          <p:cNvGraphicFramePr>
            <a:graphicFrameLocks noGrp="1"/>
          </p:cNvGraphicFramePr>
          <p:nvPr>
            <p:extLst>
              <p:ext uri="{D42A27DB-BD31-4B8C-83A1-F6EECF244321}">
                <p14:modId xmlns:p14="http://schemas.microsoft.com/office/powerpoint/2010/main" val="2538355218"/>
              </p:ext>
            </p:extLst>
          </p:nvPr>
        </p:nvGraphicFramePr>
        <p:xfrm>
          <a:off x="578478" y="2225040"/>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8" dirty="0">
                          <a:solidFill>
                            <a:schemeClr val="bg1"/>
                          </a:solidFill>
                          <a:latin typeface="+mn-lt"/>
                          <a:ea typeface="+mn-ea"/>
                          <a:cs typeface="Calibri"/>
                        </a:rPr>
                        <a:t>Use cloud first</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solidFill>
                            <a:prstClr val="black"/>
                          </a:solidFill>
                          <a:cs typeface="Calibri"/>
                        </a:rPr>
                        <a:t>Adopt the use of the GC Accelerators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solidFill>
                            <a:prstClr val="black"/>
                          </a:solidFill>
                          <a:cs typeface="Calibri"/>
                        </a:rPr>
                        <a:t>Fulfill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Enforce this order of preference: public cloud first, then hybrid cloud, then private cloud, and lastly non 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
        <p:nvSpPr>
          <p:cNvPr id="11" name="Rectangle 10">
            <a:extLst>
              <a:ext uri="{FF2B5EF4-FFF2-40B4-BE49-F238E27FC236}">
                <a16:creationId xmlns:a16="http://schemas.microsoft.com/office/drawing/2014/main" id="{261C46DB-850D-4B72-B2B9-CF0220EE88FC}"/>
              </a:ext>
              <a:ext uri="{C183D7F6-B498-43B3-948B-1728B52AA6E4}">
                <adec:decorative xmlns:adec="http://schemas.microsoft.com/office/drawing/2017/decorative" val="1"/>
              </a:ext>
            </a:extLst>
          </p:cNvPr>
          <p:cNvSpPr/>
          <p:nvPr>
            <p:custDataLst>
              <p:tags r:id="rId2"/>
            </p:custDataLst>
          </p:nvPr>
        </p:nvSpPr>
        <p:spPr>
          <a:xfrm rot="16200000">
            <a:off x="-960568" y="3293113"/>
            <a:ext cx="2407919"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spTree>
    <p:extLst>
      <p:ext uri="{BB962C8B-B14F-4D97-AF65-F5344CB8AC3E}">
        <p14:creationId xmlns:p14="http://schemas.microsoft.com/office/powerpoint/2010/main" val="326320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en-CA" dirty="0"/>
              <a:t>Purpose of GC EARB Session</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seek GC EARB </a:t>
            </a:r>
            <a:r>
              <a:rPr lang="en-US" b="1" dirty="0"/>
              <a:t>endorsemen</a:t>
            </a:r>
            <a:r>
              <a:rPr lang="en-US" dirty="0"/>
              <a:t>t of  … </a:t>
            </a:r>
          </a:p>
          <a:p>
            <a:r>
              <a:rPr lang="en-US" dirty="0"/>
              <a:t>OR</a:t>
            </a:r>
          </a:p>
          <a:p>
            <a:r>
              <a:rPr lang="en-CA" dirty="0"/>
              <a:t>The purpose of this presentation is to provide GC EARB </a:t>
            </a:r>
            <a:r>
              <a:rPr lang="en-CA" b="1" dirty="0"/>
              <a:t>information</a:t>
            </a:r>
            <a:r>
              <a:rPr lang="en-CA" dirty="0"/>
              <a:t> related to …  </a:t>
            </a:r>
            <a:endParaRPr lang="en-US" dirty="0"/>
          </a:p>
          <a:p>
            <a:endParaRPr lang="en-US" dirty="0"/>
          </a:p>
          <a:p>
            <a:endParaRPr lang="en-CA"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2</a:t>
            </a:fld>
            <a:endParaRPr lang="en-CA" dirty="0">
              <a:solidFill>
                <a:srgbClr val="565656"/>
              </a:solidFill>
            </a:endParaRPr>
          </a:p>
        </p:txBody>
      </p:sp>
    </p:spTree>
    <p:extLst>
      <p:ext uri="{BB962C8B-B14F-4D97-AF65-F5344CB8AC3E}">
        <p14:creationId xmlns:p14="http://schemas.microsoft.com/office/powerpoint/2010/main" val="106213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Technology Architecture - continued</a:t>
            </a:r>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1482828194"/>
              </p:ext>
            </p:extLst>
          </p:nvPr>
        </p:nvGraphicFramePr>
        <p:xfrm>
          <a:off x="551447" y="1826015"/>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en-US" sz="1200" b="1" kern="1200" spc="-8" dirty="0">
                          <a:solidFill>
                            <a:schemeClr val="bg1"/>
                          </a:solidFill>
                          <a:latin typeface="+mn-lt"/>
                          <a:ea typeface="+mn-ea"/>
                          <a:cs typeface="Calibri"/>
                        </a:rPr>
                        <a:t>Design for performance, availability and scalability</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171450" marR="7851"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Ensure response times meet user needs, and critical services are highly available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171450" marR="7851"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Support zero-downtime deployments for planned and unplanned maintenance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171450" marR="7851"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Use distributed architectures, assume failure will happen, handle errors gracefully, and monitor performance and </a:t>
                      </a:r>
                      <a:r>
                        <a:rPr lang="en-US" sz="1000" kern="1200" dirty="0" err="1">
                          <a:solidFill>
                            <a:schemeClr val="dk1"/>
                          </a:solidFill>
                          <a:latin typeface="+mn-lt"/>
                          <a:ea typeface="+mn-ea"/>
                          <a:cs typeface="Calibri"/>
                        </a:rPr>
                        <a:t>behaviour</a:t>
                      </a:r>
                      <a:r>
                        <a:rPr lang="en-US" sz="1000" kern="1200" dirty="0">
                          <a:solidFill>
                            <a:schemeClr val="dk1"/>
                          </a:solidFill>
                          <a:latin typeface="+mn-lt"/>
                          <a:ea typeface="+mn-ea"/>
                          <a:cs typeface="Calibri"/>
                        </a:rPr>
                        <a:t> actively</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171450" marR="7851"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Establish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aseline="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171450" marR="7851"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Control technical diversity; design systems based on modern technologies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0132507"/>
              </p:ext>
            </p:extLst>
          </p:nvPr>
        </p:nvGraphicFramePr>
        <p:xfrm>
          <a:off x="551447" y="4329100"/>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schemeClr val="bg1"/>
                          </a:solidFill>
                          <a:latin typeface="+mn-lt"/>
                          <a:ea typeface="+mn-ea"/>
                          <a:cs typeface="Calibri"/>
                        </a:rPr>
                        <a:t>Follow DevSecOps principles</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Use continuous integration and continuous deployments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noProof="0" dirty="0">
                          <a:solidFill>
                            <a:prstClr val="black"/>
                          </a:solidFill>
                          <a:latin typeface="+mn-lt"/>
                          <a:ea typeface="+mn-ea"/>
                          <a:cs typeface="Calibri"/>
                        </a:rPr>
                        <a:t>Ensure automated testing occurs for security and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Include your users and other stakeholders as part of the DevSecOps process, which refers to the concept of making software security a core part of the overall software delivery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sp>
        <p:nvSpPr>
          <p:cNvPr id="17" name="Rectangle 16">
            <a:extLst>
              <a:ext uri="{FF2B5EF4-FFF2-40B4-BE49-F238E27FC236}">
                <a16:creationId xmlns:a16="http://schemas.microsoft.com/office/drawing/2014/main" id="{3A959B09-E407-4FD2-9DFA-0DFAB4BBB80A}"/>
              </a:ext>
              <a:ext uri="{C183D7F6-B498-43B3-948B-1728B52AA6E4}">
                <adec:decorative xmlns:adec="http://schemas.microsoft.com/office/drawing/2017/decorative" val="1"/>
              </a:ext>
            </a:extLst>
          </p:cNvPr>
          <p:cNvSpPr/>
          <p:nvPr>
            <p:custDataLst>
              <p:tags r:id="rId1"/>
            </p:custDataLst>
          </p:nvPr>
        </p:nvSpPr>
        <p:spPr>
          <a:xfrm rot="16200000">
            <a:off x="-1491801" y="3444593"/>
            <a:ext cx="3508927"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2"/>
            </p:custDataLst>
          </p:nvPr>
        </p:nvPicPr>
        <p:blipFill>
          <a:blip r:embed="rId5"/>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Security Architecture</a:t>
            </a:r>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51448" y="1109765"/>
            <a:ext cx="7571580" cy="817908"/>
          </a:xfrm>
        </p:spPr>
        <p:txBody>
          <a:bodyPr/>
          <a:lstStyle/>
          <a:p>
            <a:r>
              <a:rPr lang="en-US" sz="1400" dirty="0"/>
              <a:t>The GC Enterprise Security Architecture program is a government wide initiative to provide a standardized approach to developing IT security architecture, ensuring that basic security blocks are implemented across the enterprise as the infrastructure is being renewed. </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1533538056"/>
              </p:ext>
            </p:extLst>
          </p:nvPr>
        </p:nvGraphicFramePr>
        <p:xfrm>
          <a:off x="530097" y="2571348"/>
          <a:ext cx="7987044" cy="23469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Build security into the system life cycle across all architectural layers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5"/>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6"/>
                        </a:rPr>
                        <a:t>Centre for Cyber Security’s IT Security Risk Management Framework</a:t>
                      </a:r>
                      <a:r>
                        <a:rPr lang="en-US" sz="1000" b="0" i="0" u="none" strike="noStrike" kern="1200" dirty="0">
                          <a:solidFill>
                            <a:schemeClr val="dk1"/>
                          </a:solidFill>
                          <a:effectLst/>
                          <a:latin typeface="+mn-lt"/>
                          <a:ea typeface="+mn-ea"/>
                          <a:cs typeface="+mn-cs"/>
                        </a:rPr>
                        <a:t>; perform threat modelling to minimize the attack surface by limiting services</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sp>
        <p:nvSpPr>
          <p:cNvPr id="13" name="Rectangle 12">
            <a:extLst>
              <a:ext uri="{FF2B5EF4-FFF2-40B4-BE49-F238E27FC236}">
                <a16:creationId xmlns:a16="http://schemas.microsoft.com/office/drawing/2014/main" id="{7D6D6738-8BC4-42C9-8498-27877CAAB13D}"/>
              </a:ext>
              <a:ext uri="{C183D7F6-B498-43B3-948B-1728B52AA6E4}">
                <adec:decorative xmlns:adec="http://schemas.microsoft.com/office/drawing/2017/decorative" val="1"/>
              </a:ext>
            </a:extLst>
          </p:cNvPr>
          <p:cNvSpPr/>
          <p:nvPr>
            <p:custDataLst>
              <p:tags r:id="rId1"/>
            </p:custDataLst>
          </p:nvPr>
        </p:nvSpPr>
        <p:spPr>
          <a:xfrm rot="16200000">
            <a:off x="-987018" y="3685140"/>
            <a:ext cx="2499359"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2"/>
            </p:custDataLst>
          </p:nvPr>
        </p:nvPicPr>
        <p:blipFill>
          <a:blip r:embed="rId7"/>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r>
              <a:rPr lang="en-CA" sz="2000" b="1" dirty="0">
                <a:solidFill>
                  <a:schemeClr val="tx1">
                    <a:lumMod val="65000"/>
                    <a:lumOff val="35000"/>
                  </a:schemeClr>
                </a:solidFill>
              </a:rPr>
              <a:t>Appendix 2: GC EA Framework</a:t>
            </a:r>
            <a:br>
              <a:rPr lang="en-US" sz="2000" b="1" dirty="0">
                <a:solidFill>
                  <a:schemeClr val="tx1">
                    <a:lumMod val="65000"/>
                    <a:lumOff val="35000"/>
                  </a:schemeClr>
                </a:solidFill>
              </a:rPr>
            </a:br>
            <a:r>
              <a:rPr lang="en-CA" sz="2000" dirty="0"/>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2728305376"/>
              </p:ext>
            </p:extLst>
          </p:nvPr>
        </p:nvGraphicFramePr>
        <p:xfrm>
          <a:off x="551447" y="1686048"/>
          <a:ext cx="7987044" cy="27736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Ensure secure access to systems and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b="0" i="0" kern="1200" dirty="0">
                          <a:solidFill>
                            <a:schemeClr val="dk1"/>
                          </a:solidFill>
                          <a:effectLst/>
                          <a:latin typeface="+mn-lt"/>
                          <a:ea typeface="+mn-ea"/>
                          <a:cs typeface="+mn-cs"/>
                        </a:rPr>
                        <a:t>Identify and authenticate individuals, processes 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chemeClr val="dk1"/>
                          </a:solidFill>
                          <a:effectLst/>
                          <a:latin typeface="+mn-lt"/>
                          <a:ea typeface="+mn-ea"/>
                          <a:cs typeface="+mn-cs"/>
                          <a:hlinkClick r:id="rId6"/>
                        </a:rPr>
                        <a:t>Pan-Canadian Trust Framework</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171450" indent="-171450">
                        <a:buFont typeface="Wingdings" panose="05000000000000000000" pitchFamily="2" charset="2"/>
                        <a:buChar char="q"/>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7"/>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8"/>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9"/>
                        </a:rPr>
                        <a:t>HTTPS</a:t>
                      </a:r>
                      <a:r>
                        <a:rPr lang="en-US" sz="1000" b="0" i="0" kern="1200" dirty="0">
                          <a:solidFill>
                            <a:schemeClr val="dk1"/>
                          </a:solidFill>
                          <a:effectLst/>
                          <a:latin typeface="+mn-lt"/>
                          <a:ea typeface="+mn-ea"/>
                          <a:cs typeface="+mn-cs"/>
                        </a:rPr>
                        <a:t> for secure web connections and Domain-based Message Authentication, Reporting and Conformance (</a:t>
                      </a:r>
                      <a:r>
                        <a:rPr lang="en-US" sz="1000" b="0" i="0" u="none" strike="noStrike" kern="1200" dirty="0">
                          <a:solidFill>
                            <a:schemeClr val="dk1"/>
                          </a:solidFill>
                          <a:effectLst/>
                          <a:latin typeface="+mn-lt"/>
                          <a:ea typeface="+mn-ea"/>
                          <a:cs typeface="+mn-cs"/>
                          <a:hlinkClick r:id="rId10"/>
                        </a:rPr>
                        <a:t>DMARC</a:t>
                      </a:r>
                      <a:r>
                        <a:rPr lang="en-US" sz="1000" b="0" i="0" u="none" strike="noStrike" kern="1200" dirty="0">
                          <a:solidFill>
                            <a:schemeClr val="dk1"/>
                          </a:solidFill>
                          <a:effectLst/>
                          <a:latin typeface="+mn-lt"/>
                          <a:ea typeface="+mn-ea"/>
                          <a:cs typeface="+mn-cs"/>
                        </a:rPr>
                        <a:t>)</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1"/>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04194184"/>
              </p:ext>
            </p:extLst>
          </p:nvPr>
        </p:nvGraphicFramePr>
        <p:xfrm>
          <a:off x="551447" y="4580566"/>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schemeClr val="bg1"/>
                          </a:solidFill>
                          <a:latin typeface="+mn-lt"/>
                          <a:ea typeface="+mn-ea"/>
                          <a:cs typeface="Calibri"/>
                        </a:rPr>
                        <a:t>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 related patches and updates in order to reduce exposure to vulnerabilities, in accordance with GC </a:t>
                      </a:r>
                      <a:r>
                        <a:rPr lang="en-US" sz="1000" i="1" kern="1200" dirty="0">
                          <a:solidFill>
                            <a:schemeClr val="dk1"/>
                          </a:solidFill>
                          <a:latin typeface="+mn-lt"/>
                          <a:ea typeface="+mn-ea"/>
                          <a:cs typeface="Calibri"/>
                        </a:rPr>
                        <a:t>Patch Management Guidance</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Enable event logging, in accordance with GC </a:t>
                      </a:r>
                      <a:r>
                        <a:rPr lang="en-US" sz="1000" i="1" kern="1200" dirty="0">
                          <a:solidFill>
                            <a:schemeClr val="dk1"/>
                          </a:solidFill>
                          <a:latin typeface="+mn-lt"/>
                          <a:ea typeface="+mn-ea"/>
                          <a:cs typeface="Calibri"/>
                        </a:rPr>
                        <a:t>Event Logging Guidance</a:t>
                      </a:r>
                      <a:r>
                        <a:rPr lang="en-US" sz="1000" kern="1200" dirty="0">
                          <a:solidFill>
                            <a:schemeClr val="dk1"/>
                          </a:solidFill>
                          <a:latin typeface="+mn-lt"/>
                          <a:ea typeface="+mn-ea"/>
                          <a:cs typeface="Calibri"/>
                        </a:rPr>
                        <a:t>,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12"/>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13"/>
                        </a:rPr>
                        <a:t>Canadian Centre for Cyber Security (CCCS)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sp>
        <p:nvSpPr>
          <p:cNvPr id="13" name="Rectangle 12">
            <a:extLst>
              <a:ext uri="{FF2B5EF4-FFF2-40B4-BE49-F238E27FC236}">
                <a16:creationId xmlns:a16="http://schemas.microsoft.com/office/drawing/2014/main" id="{55768D6B-3DC4-448F-A41B-C5114FFED69B}"/>
              </a:ext>
              <a:ext uri="{C183D7F6-B498-43B3-948B-1728B52AA6E4}">
                <adec:decorative xmlns:adec="http://schemas.microsoft.com/office/drawing/2017/decorative" val="1"/>
              </a:ext>
            </a:extLst>
          </p:cNvPr>
          <p:cNvSpPr/>
          <p:nvPr>
            <p:custDataLst>
              <p:tags r:id="rId2"/>
            </p:custDataLst>
          </p:nvPr>
        </p:nvSpPr>
        <p:spPr>
          <a:xfrm rot="16200000">
            <a:off x="-2220918" y="4033740"/>
            <a:ext cx="4967159" cy="271771"/>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(Please check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a:solidFill>
                  <a:schemeClr val="tx1"/>
                </a:solidFill>
                <a:cs typeface="Aharoni" panose="02010803020104030203" pitchFamily="2" charset="-79"/>
              </a:rPr>
              <a:t>all</a:t>
            </a:r>
            <a:r>
              <a:rPr lang="en-CA" sz="1200" b="1" dirty="0">
                <a:solidFill>
                  <a:schemeClr val="tx1"/>
                </a:solidFill>
                <a:cs typeface="Aharoni" panose="02010803020104030203" pitchFamily="2" charset="-79"/>
              </a:rPr>
              <a:t> that apply)</a:t>
            </a:r>
          </a:p>
        </p:txBody>
      </p:sp>
    </p:spTree>
    <p:extLst>
      <p:ext uri="{BB962C8B-B14F-4D97-AF65-F5344CB8AC3E}">
        <p14:creationId xmlns:p14="http://schemas.microsoft.com/office/powerpoint/2010/main" val="260841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rPr>
              <a:t>Appendix 3: </a:t>
            </a:r>
            <a:br>
              <a:rPr lang="en-CA" sz="2000" b="1" dirty="0">
                <a:solidFill>
                  <a:schemeClr val="tx1">
                    <a:lumMod val="65000"/>
                    <a:lumOff val="35000"/>
                  </a:schemeClr>
                </a:solidFill>
              </a:rPr>
            </a:br>
            <a:r>
              <a:rPr lang="en-CA" sz="2000" dirty="0"/>
              <a:t>Service &amp; Digital Target Enterprise Architecture</a:t>
            </a:r>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1"/>
            <a:ext cx="3312367" cy="11521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312367"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a:t>
            </a:r>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312367"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830997"/>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5"/>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6"/>
              </a:rPr>
              <a:t>Whitepaper</a:t>
            </a:r>
            <a:r>
              <a:rPr lang="en-US" sz="1200" dirty="0">
                <a:solidFill>
                  <a:srgbClr val="222222"/>
                </a:solidFill>
                <a:latin typeface="Arial" panose="020B0604020202020204" pitchFamily="34" charset="0"/>
              </a:rPr>
              <a:t> were presented at GC EARB on July 16, 2020 for pre-endorsement.</a:t>
            </a:r>
            <a:endParaRPr lang="en-CA" sz="1200" dirty="0"/>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31940" y="2040596"/>
            <a:ext cx="5048420"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23</a:t>
            </a:fld>
            <a:endParaRPr lang="en-CA" dirty="0"/>
          </a:p>
        </p:txBody>
      </p:sp>
    </p:spTree>
    <p:extLst>
      <p:ext uri="{BB962C8B-B14F-4D97-AF65-F5344CB8AC3E}">
        <p14:creationId xmlns:p14="http://schemas.microsoft.com/office/powerpoint/2010/main" val="328175270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4: </a:t>
            </a:r>
            <a:br>
              <a:rPr lang="en-CA" sz="2000" b="1" dirty="0">
                <a:solidFill>
                  <a:schemeClr val="tx1">
                    <a:lumMod val="65000"/>
                    <a:lumOff val="35000"/>
                  </a:schemeClr>
                </a:solidFill>
              </a:rPr>
            </a:br>
            <a:r>
              <a:rPr lang="en-CA" sz="2000" dirty="0"/>
              <a:t>Additional Project Details </a:t>
            </a:r>
          </a:p>
        </p:txBody>
      </p:sp>
      <p:sp>
        <p:nvSpPr>
          <p:cNvPr id="11" name="Rectangle 10"/>
          <p:cNvSpPr/>
          <p:nvPr/>
        </p:nvSpPr>
        <p:spPr>
          <a:xfrm>
            <a:off x="343702" y="1088740"/>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4096050620"/>
              </p:ext>
            </p:extLst>
          </p:nvPr>
        </p:nvGraphicFramePr>
        <p:xfrm>
          <a:off x="365392" y="1469981"/>
          <a:ext cx="8566656" cy="2555299"/>
        </p:xfrm>
        <a:graphic>
          <a:graphicData uri="http://schemas.openxmlformats.org/drawingml/2006/table">
            <a:tbl>
              <a:tblPr>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solidFill>
                            <a:schemeClr val="dk1"/>
                          </a:solidFill>
                        </a:rPr>
                        <a:t>TBS Project/Activity ID</a:t>
                      </a:r>
                    </a:p>
                    <a:p>
                      <a:r>
                        <a:rPr lang="en-US" sz="900" dirty="0">
                          <a:solidFill>
                            <a:schemeClr val="dk1"/>
                          </a:solidFill>
                        </a:rPr>
                        <a:t>(from IT PLAN)</a:t>
                      </a: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Concept Case   (</a:t>
                      </a:r>
                      <a:r>
                        <a:rPr lang="en-US" sz="900" b="1" dirty="0">
                          <a:solidFill>
                            <a:schemeClr val="dk1"/>
                          </a:solidFill>
                        </a:rPr>
                        <a:t>ENDORSED  ?)</a:t>
                      </a:r>
                    </a:p>
                  </a:txBody>
                  <a:tcPr anchor="ctr"/>
                </a:tc>
                <a:tc>
                  <a:txBody>
                    <a:bodyPr/>
                    <a:lstStyle/>
                    <a:p>
                      <a:pPr>
                        <a:tabLst>
                          <a:tab pos="573088" algn="l"/>
                          <a:tab pos="1255713" algn="l"/>
                        </a:tabLst>
                      </a:pPr>
                      <a:r>
                        <a:rPr lang="en-CA" sz="1200" kern="1200" dirty="0">
                          <a:solidFill>
                            <a:schemeClr val="dk1"/>
                          </a:solidFill>
                          <a:latin typeface="+mn-lt"/>
                          <a:ea typeface="+mn-ea"/>
                          <a:cs typeface="+mn-cs"/>
                        </a:rPr>
                        <a:t>YES 	</a:t>
                      </a:r>
                      <a:r>
                        <a:rPr lang="en-CA" sz="1200" kern="1200" dirty="0">
                          <a:solidFill>
                            <a:schemeClr val="dk1"/>
                          </a:solidFill>
                          <a:latin typeface="+mn-lt"/>
                          <a:ea typeface="+mn-ea"/>
                          <a:cs typeface="+mn-cs"/>
                          <a:sym typeface="Wingdings 2" panose="05020102010507070707" pitchFamily="18" charset="2"/>
                        </a:rPr>
                        <a:t>	DATE: ___________</a:t>
                      </a:r>
                    </a:p>
                  </a:txBody>
                  <a:tcPr anchor="ctr"/>
                </a:tc>
                <a:tc>
                  <a:txBody>
                    <a:bodyPr/>
                    <a:lstStyle/>
                    <a:p>
                      <a:pPr algn="l">
                        <a:tabLst>
                          <a:tab pos="573088" algn="l"/>
                          <a:tab pos="1255713" algn="l"/>
                        </a:tabLst>
                      </a:pPr>
                      <a:r>
                        <a:rPr lang="en-CA" sz="1200" kern="1200" dirty="0">
                          <a:solidFill>
                            <a:schemeClr val="dk1"/>
                          </a:solidFill>
                          <a:latin typeface="+mn-lt"/>
                          <a:ea typeface="+mn-ea"/>
                          <a:cs typeface="+mn-cs"/>
                          <a:sym typeface="Wingdings 2" panose="05020102010507070707" pitchFamily="18" charset="2"/>
                        </a:rPr>
                        <a:t>NO 		REASON:</a:t>
                      </a: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p>
                  </a:txBody>
                  <a:tcPr anchor="ctr"/>
                </a:tc>
                <a:tc>
                  <a:txBody>
                    <a:bodyPr/>
                    <a:lstStyle/>
                    <a:p>
                      <a:r>
                        <a:rPr lang="en-CA" sz="800" b="1" i="0" kern="1200" dirty="0">
                          <a:solidFill>
                            <a:schemeClr val="tx1"/>
                          </a:solidFill>
                          <a:latin typeface="+mn-lt"/>
                          <a:ea typeface="+mn-ea"/>
                          <a:cs typeface="+mn-cs"/>
                        </a:rPr>
                        <a:t>Planned Start Date:</a:t>
                      </a:r>
                    </a:p>
                    <a:p>
                      <a:r>
                        <a:rPr lang="en-CA" sz="1200" i="1" kern="1200" dirty="0">
                          <a:solidFill>
                            <a:schemeClr val="tx2"/>
                          </a:solidFill>
                          <a:latin typeface="+mn-lt"/>
                          <a:ea typeface="+mn-ea"/>
                          <a:cs typeface="+mn-cs"/>
                        </a:rPr>
                        <a:t>MM – YYYY</a:t>
                      </a:r>
                      <a:endParaRPr lang="en-US" sz="1200" i="1" kern="1200" dirty="0">
                        <a:solidFill>
                          <a:schemeClr val="tx2"/>
                        </a:solidFill>
                        <a:latin typeface="+mn-lt"/>
                        <a:ea typeface="+mn-ea"/>
                        <a:cs typeface="+mn-cs"/>
                      </a:endParaRPr>
                    </a:p>
                  </a:txBody>
                  <a:tcPr anchor="ctr"/>
                </a:tc>
                <a:tc>
                  <a:txBody>
                    <a:bodyPr/>
                    <a:lstStyle/>
                    <a:p>
                      <a:r>
                        <a:rPr lang="en-CA" sz="800" b="1" i="0" kern="1200" dirty="0">
                          <a:solidFill>
                            <a:schemeClr val="tx1"/>
                          </a:solidFill>
                          <a:latin typeface="+mn-lt"/>
                          <a:ea typeface="+mn-ea"/>
                          <a:cs typeface="+mn-cs"/>
                        </a:rPr>
                        <a:t>Planned End Date:</a:t>
                      </a:r>
                    </a:p>
                    <a:p>
                      <a:r>
                        <a:rPr lang="en-CA" sz="1200" i="1" kern="1200" dirty="0">
                          <a:solidFill>
                            <a:schemeClr val="tx2"/>
                          </a:solidFill>
                          <a:latin typeface="+mn-lt"/>
                          <a:ea typeface="+mn-ea"/>
                          <a:cs typeface="+mn-cs"/>
                        </a:rPr>
                        <a:t>MM - YYYY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p>
                  </a:txBody>
                  <a:tcPr anchor="ctr"/>
                </a:tc>
                <a:tc>
                  <a:txBody>
                    <a:bodyPr/>
                    <a:lstStyle/>
                    <a:p>
                      <a:r>
                        <a:rPr lang="en-CA" sz="800" b="1" i="0" kern="1200" dirty="0">
                          <a:solidFill>
                            <a:schemeClr val="tx1"/>
                          </a:solidFill>
                          <a:latin typeface="+mn-lt"/>
                          <a:ea typeface="+mn-ea"/>
                          <a:cs typeface="+mn-cs"/>
                        </a:rPr>
                        <a:t>One Time project cost:</a:t>
                      </a:r>
                    </a:p>
                    <a:p>
                      <a:r>
                        <a:rPr lang="en-CA" sz="1400" i="1" kern="1200" dirty="0">
                          <a:solidFill>
                            <a:schemeClr val="tx2"/>
                          </a:solidFill>
                          <a:latin typeface="+mn-lt"/>
                          <a:ea typeface="+mn-ea"/>
                          <a:cs typeface="+mn-cs"/>
                        </a:rPr>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b="1" i="0" kern="1200" dirty="0">
                          <a:solidFill>
                            <a:schemeClr val="tx1"/>
                          </a:solidFill>
                          <a:latin typeface="+mn-lt"/>
                          <a:ea typeface="+mn-ea"/>
                          <a:cs typeface="+mn-cs"/>
                        </a:rPr>
                        <a:t>On-going (annual) costs:</a:t>
                      </a:r>
                    </a:p>
                    <a:p>
                      <a:r>
                        <a:rPr lang="en-CA" sz="1400" i="1" kern="1200" dirty="0">
                          <a:solidFill>
                            <a:schemeClr val="tx2"/>
                          </a:solidFill>
                          <a:latin typeface="+mn-lt"/>
                          <a:ea typeface="+mn-ea"/>
                          <a:cs typeface="+mn-cs"/>
                        </a:rPr>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solidFill>
                            <a:schemeClr val="dk1"/>
                          </a:solidFill>
                          <a:latin typeface="+mn-lt"/>
                          <a:ea typeface="+mn-ea"/>
                          <a:cs typeface="+mn-cs"/>
                        </a:rPr>
                        <a:t>A-Base	</a:t>
                      </a:r>
                      <a:r>
                        <a:rPr lang="en-CA" sz="1200" kern="1200" dirty="0">
                          <a:solidFill>
                            <a:schemeClr val="dk1"/>
                          </a:solidFill>
                          <a:latin typeface="+mn-lt"/>
                          <a:ea typeface="+mn-ea"/>
                          <a:cs typeface="+mn-cs"/>
                          <a:sym typeface="Wingdings 2" panose="05020102010507070707" pitchFamily="18" charset="2"/>
                        </a:rPr>
                        <a:t>	B-Base	</a:t>
                      </a:r>
                      <a:endParaRPr lang="en-US" sz="1200" kern="1200" dirty="0">
                        <a:solidFill>
                          <a:schemeClr val="dk1"/>
                        </a:solidFill>
                        <a:latin typeface="+mn-lt"/>
                        <a:ea typeface="+mn-ea"/>
                        <a:cs typeface="+mn-cs"/>
                      </a:endParaRPr>
                    </a:p>
                  </a:txBody>
                  <a:tcPr anchor="ctr"/>
                </a:tc>
                <a:tc>
                  <a:txBody>
                    <a:bodyPr/>
                    <a:lstStyle/>
                    <a:p>
                      <a:r>
                        <a:rPr lang="en-CA" sz="1200" kern="1200" dirty="0">
                          <a:solidFill>
                            <a:schemeClr val="dk1"/>
                          </a:solidFill>
                          <a:latin typeface="+mn-lt"/>
                          <a:ea typeface="+mn-ea"/>
                          <a:cs typeface="+mn-cs"/>
                        </a:rPr>
                        <a:t>Other:  </a:t>
                      </a:r>
                      <a:r>
                        <a:rPr lang="en-CA" sz="1200" i="1" kern="1200" dirty="0">
                          <a:solidFill>
                            <a:schemeClr val="tx2"/>
                          </a:solidFill>
                          <a:latin typeface="+mn-lt"/>
                          <a:ea typeface="+mn-ea"/>
                          <a:cs typeface="+mn-cs"/>
                        </a:rPr>
                        <a:t>Please specify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hlinkClick r:id="rId4"/>
                        </a:rPr>
                        <a:t>Current Gate</a:t>
                      </a:r>
                      <a:endParaRPr lang="en-US" sz="1200" dirty="0">
                        <a:solidFill>
                          <a:srgbClr val="FF0000"/>
                        </a:solidFill>
                      </a:endParaRPr>
                    </a:p>
                  </a:txBody>
                  <a:tcPr anchor="ctr"/>
                </a:tc>
                <a:tc>
                  <a:txBody>
                    <a:bodyPr/>
                    <a:lstStyle/>
                    <a:p>
                      <a:endParaRPr lang="en-US" sz="1400" i="1" kern="1200" dirty="0">
                        <a:solidFill>
                          <a:schemeClr val="tx2"/>
                        </a:solidFill>
                        <a:latin typeface="+mn-lt"/>
                        <a:ea typeface="+mn-ea"/>
                        <a:cs typeface="+mn-cs"/>
                      </a:endParaRPr>
                    </a:p>
                  </a:txBody>
                  <a:tcPr anchor="ctr"/>
                </a:tc>
                <a:tc>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p>
                  </a:txBody>
                  <a:tcPr anchor="ctr"/>
                </a:tc>
                <a:tc>
                  <a:txBody>
                    <a:bodyPr/>
                    <a:lstStyle/>
                    <a:p>
                      <a:pPr>
                        <a:tabLst>
                          <a:tab pos="573088" algn="l"/>
                          <a:tab pos="1255713" algn="l"/>
                        </a:tabLst>
                      </a:pPr>
                      <a:r>
                        <a:rPr lang="en-CA" sz="1200" kern="1200" dirty="0">
                          <a:solidFill>
                            <a:schemeClr val="dk1"/>
                          </a:solidFill>
                          <a:latin typeface="+mn-lt"/>
                          <a:ea typeface="+mn-ea"/>
                          <a:cs typeface="+mn-cs"/>
                        </a:rPr>
                        <a:t>YES 	</a:t>
                      </a:r>
                      <a:r>
                        <a:rPr lang="en-CA" sz="1200" kern="1200" dirty="0">
                          <a:solidFill>
                            <a:schemeClr val="dk1"/>
                          </a:solidFill>
                          <a:latin typeface="+mn-lt"/>
                          <a:ea typeface="+mn-ea"/>
                          <a:cs typeface="+mn-cs"/>
                          <a:sym typeface="Wingdings 2" panose="05020102010507070707" pitchFamily="18" charset="2"/>
                        </a:rPr>
                        <a:t>	NO 	</a:t>
                      </a:r>
                      <a:endParaRPr lang="en-US" sz="1200" kern="1200" dirty="0">
                        <a:solidFill>
                          <a:schemeClr val="dk1"/>
                        </a:solidFill>
                        <a:latin typeface="+mn-lt"/>
                        <a:ea typeface="+mn-ea"/>
                        <a:cs typeface="+mn-cs"/>
                      </a:endParaRPr>
                    </a:p>
                  </a:txBody>
                  <a:tcPr anchor="ctr"/>
                </a:tc>
                <a:tc>
                  <a:txBody>
                    <a:bodyPr/>
                    <a:lstStyle/>
                    <a:p>
                      <a:r>
                        <a:rPr lang="en-CA" sz="1200" i="1" kern="1200" dirty="0">
                          <a:solidFill>
                            <a:schemeClr val="tx2"/>
                          </a:solidFill>
                          <a:latin typeface="+mn-lt"/>
                          <a:ea typeface="+mn-ea"/>
                          <a:cs typeface="+mn-cs"/>
                        </a:rPr>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741359"/>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4102916"/>
            <a:ext cx="8523234" cy="21031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600" b="1" dirty="0"/>
              <a:t>Departmental Architecture</a:t>
            </a:r>
            <a:endParaRPr lang="en-US" sz="1600" b="1" dirty="0"/>
          </a:p>
        </p:txBody>
      </p:sp>
      <p:graphicFrame>
        <p:nvGraphicFramePr>
          <p:cNvPr id="15" name="Table 14"/>
          <p:cNvGraphicFramePr>
            <a:graphicFrameLocks noGrp="1"/>
          </p:cNvGraphicFramePr>
          <p:nvPr>
            <p:extLst>
              <p:ext uri="{D42A27DB-BD31-4B8C-83A1-F6EECF244321}">
                <p14:modId xmlns:p14="http://schemas.microsoft.com/office/powerpoint/2010/main" val="3837919737"/>
              </p:ext>
            </p:extLst>
          </p:nvPr>
        </p:nvGraphicFramePr>
        <p:xfrm>
          <a:off x="408814" y="4349232"/>
          <a:ext cx="8523234" cy="1925320"/>
        </p:xfrm>
        <a:graphic>
          <a:graphicData uri="http://schemas.openxmlformats.org/drawingml/2006/table">
            <a:tbl>
              <a:tblPr>
                <a:tableStyleId>{5C22544A-7EE6-4342-B048-85BDC9FD1C3A}</a:tableStyleId>
              </a:tblPr>
              <a:tblGrid>
                <a:gridCol w="4261617">
                  <a:extLst>
                    <a:ext uri="{9D8B030D-6E8A-4147-A177-3AD203B41FA5}">
                      <a16:colId xmlns:a16="http://schemas.microsoft.com/office/drawing/2014/main" val="20000"/>
                    </a:ext>
                  </a:extLst>
                </a:gridCol>
                <a:gridCol w="1210374">
                  <a:extLst>
                    <a:ext uri="{9D8B030D-6E8A-4147-A177-3AD203B41FA5}">
                      <a16:colId xmlns:a16="http://schemas.microsoft.com/office/drawing/2014/main" val="20001"/>
                    </a:ext>
                  </a:extLst>
                </a:gridCol>
                <a:gridCol w="3051243">
                  <a:extLst>
                    <a:ext uri="{9D8B030D-6E8A-4147-A177-3AD203B41FA5}">
                      <a16:colId xmlns:a16="http://schemas.microsoft.com/office/drawing/2014/main" val="20002"/>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rPr>
                        <a:t>Do you have a</a:t>
                      </a:r>
                      <a:r>
                        <a:rPr lang="en-US" sz="1400" baseline="0" dirty="0">
                          <a:solidFill>
                            <a:schemeClr val="tx1">
                              <a:lumMod val="65000"/>
                              <a:lumOff val="35000"/>
                            </a:schemeClr>
                          </a:solidFill>
                        </a:rPr>
                        <a:t> Departmental </a:t>
                      </a:r>
                      <a:r>
                        <a:rPr lang="en-US" sz="1400" dirty="0">
                          <a:solidFill>
                            <a:schemeClr val="tx1">
                              <a:lumMod val="65000"/>
                              <a:lumOff val="35000"/>
                            </a:schemeClr>
                          </a:solidFill>
                        </a:rPr>
                        <a:t>Architecture Review Board (ARB)?</a:t>
                      </a:r>
                    </a:p>
                  </a:txBody>
                  <a:tcPr anchor="ctr"/>
                </a:tc>
                <a:tc hMerge="1">
                  <a:txBody>
                    <a:bodyPr/>
                    <a:lstStyle/>
                    <a:p>
                      <a:endParaRPr lang="en-CA"/>
                    </a:p>
                  </a:txBody>
                  <a:tcPr/>
                </a:tc>
                <a:tc>
                  <a:txBody>
                    <a:bodyPr/>
                    <a:lstStyle/>
                    <a:p>
                      <a:pPr>
                        <a:tabLst>
                          <a:tab pos="515938" algn="l"/>
                        </a:tabLst>
                      </a:pPr>
                      <a:r>
                        <a:rPr lang="en-CA" sz="1400" dirty="0"/>
                        <a:t>YES	</a:t>
                      </a:r>
                      <a:r>
                        <a:rPr lang="en-US" sz="1400" dirty="0">
                          <a:sym typeface="Wingdings 2" panose="05020102010507070707" pitchFamily="18" charset="2"/>
                        </a:rPr>
                        <a:t></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dirty="0"/>
                        <a:t>NO	   </a:t>
                      </a:r>
                      <a:r>
                        <a:rPr lang="en-US" sz="1400" dirty="0">
                          <a:sym typeface="Wingdings 2" panose="05020102010507070707" pitchFamily="18" charset="2"/>
                        </a:rPr>
                        <a:t></a:t>
                      </a:r>
                      <a:endParaRPr lang="en-US" sz="1400" dirty="0"/>
                    </a:p>
                  </a:txBody>
                  <a:tcPr anchor="ctr"/>
                </a:tc>
                <a:extLst>
                  <a:ext uri="{0D108BD9-81ED-4DB2-BD59-A6C34878D82A}">
                    <a16:rowId xmlns:a16="http://schemas.microsoft.com/office/drawing/2014/main" val="10000"/>
                  </a:ext>
                </a:extLst>
              </a:tr>
              <a:tr h="370840">
                <a:tc gridSpan="2">
                  <a:txBody>
                    <a:bodyPr/>
                    <a:lstStyle/>
                    <a:p>
                      <a:r>
                        <a:rPr lang="en-CA" sz="1400" kern="1200" dirty="0">
                          <a:solidFill>
                            <a:schemeClr val="tx1">
                              <a:lumMod val="65000"/>
                              <a:lumOff val="35000"/>
                            </a:schemeClr>
                          </a:solidFill>
                          <a:latin typeface="+mn-lt"/>
                          <a:ea typeface="+mn-ea"/>
                          <a:cs typeface="+mn-cs"/>
                        </a:rPr>
                        <a:t>Who is the Chief Architect?</a:t>
                      </a:r>
                      <a:endParaRPr lang="en-US" sz="1400" kern="1200" dirty="0">
                        <a:solidFill>
                          <a:schemeClr val="tx1">
                            <a:lumMod val="65000"/>
                            <a:lumOff val="35000"/>
                          </a:schemeClr>
                        </a:solidFill>
                        <a:latin typeface="+mn-lt"/>
                        <a:ea typeface="+mn-ea"/>
                        <a:cs typeface="+mn-cs"/>
                      </a:endParaRPr>
                    </a:p>
                  </a:txBody>
                  <a:tcPr anchor="ctr"/>
                </a:tc>
                <a:tc h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Email / Phone #</a:t>
                      </a:r>
                    </a:p>
                  </a:txBody>
                  <a:tcPr anchor="ctr"/>
                </a:tc>
                <a:extLst>
                  <a:ext uri="{0D108BD9-81ED-4DB2-BD59-A6C34878D82A}">
                    <a16:rowId xmlns:a16="http://schemas.microsoft.com/office/drawing/2014/main" val="1000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solidFill>
                            <a:schemeClr val="tx1">
                              <a:lumMod val="65000"/>
                              <a:lumOff val="35000"/>
                            </a:schemeClr>
                          </a:solidFill>
                          <a:latin typeface="+mn-lt"/>
                          <a:ea typeface="+mn-ea"/>
                          <a:cs typeface="+mn-cs"/>
                        </a:rPr>
                        <a:t>When did the Departmental EA and Architecture Review Board sanctioned the preferred Solution Architecture option?</a:t>
                      </a:r>
                      <a:endParaRPr lang="en-CA" noProof="0" dirty="0"/>
                    </a:p>
                  </a:txBody>
                  <a:tcPr anchor="ctr"/>
                </a:tc>
                <a:tc hMerge="1">
                  <a:txBody>
                    <a:bodyPr/>
                    <a:lstStyle/>
                    <a:p>
                      <a:endParaRPr lang="en-CA"/>
                    </a:p>
                  </a:txBody>
                  <a:tcPr/>
                </a:tc>
                <a:tc>
                  <a:txBody>
                    <a:bodyPr/>
                    <a:lstStyle/>
                    <a:p>
                      <a:pPr>
                        <a:tabLst>
                          <a:tab pos="515938" algn="l"/>
                        </a:tabLst>
                      </a:pPr>
                      <a:r>
                        <a:rPr lang="en-CA" sz="1400" dirty="0"/>
                        <a:t>Date: </a:t>
                      </a:r>
                      <a:endParaRPr lang="en-US" sz="1400" dirty="0"/>
                    </a:p>
                  </a:txBody>
                  <a:tcPr anchor="ctr"/>
                </a:tc>
                <a:extLst>
                  <a:ext uri="{0D108BD9-81ED-4DB2-BD59-A6C34878D82A}">
                    <a16:rowId xmlns:a16="http://schemas.microsoft.com/office/drawing/2014/main" val="10002"/>
                  </a:ext>
                </a:extLst>
              </a:tr>
              <a:tr h="370840">
                <a:tc>
                  <a:txBody>
                    <a:bodyPr/>
                    <a:lstStyle/>
                    <a:p>
                      <a:r>
                        <a:rPr lang="en-CA" sz="1400" kern="1200" dirty="0">
                          <a:solidFill>
                            <a:schemeClr val="tx1">
                              <a:lumMod val="65000"/>
                              <a:lumOff val="35000"/>
                            </a:schemeClr>
                          </a:solidFill>
                          <a:latin typeface="+mj-lt"/>
                          <a:ea typeface="+mn-ea"/>
                          <a:cs typeface="+mn-cs"/>
                        </a:rPr>
                        <a:t>Name of Business</a:t>
                      </a:r>
                      <a:r>
                        <a:rPr lang="en-CA" sz="1400" kern="1200" baseline="0" dirty="0">
                          <a:solidFill>
                            <a:schemeClr val="tx1">
                              <a:lumMod val="65000"/>
                              <a:lumOff val="35000"/>
                            </a:schemeClr>
                          </a:solidFill>
                          <a:latin typeface="+mj-lt"/>
                          <a:ea typeface="+mn-ea"/>
                          <a:cs typeface="+mn-cs"/>
                        </a:rPr>
                        <a:t> owner:</a:t>
                      </a:r>
                      <a:endParaRPr lang="en-US" sz="1400" kern="1200" dirty="0">
                        <a:solidFill>
                          <a:schemeClr val="tx1">
                            <a:lumMod val="65000"/>
                            <a:lumOff val="35000"/>
                          </a:schemeClr>
                        </a:solidFill>
                        <a:latin typeface="+mj-lt"/>
                        <a:ea typeface="+mn-ea"/>
                        <a:cs typeface="+mn-cs"/>
                      </a:endParaRPr>
                    </a:p>
                  </a:txBody>
                  <a:tcPr anchor="ctr"/>
                </a:tc>
                <a:tc gridSpan="2">
                  <a:txBody>
                    <a:bodyPr/>
                    <a:lstStyle/>
                    <a:p>
                      <a:r>
                        <a:rPr lang="en-CA" sz="1400" kern="1200" baseline="0" dirty="0">
                          <a:solidFill>
                            <a:schemeClr val="tx1">
                              <a:lumMod val="65000"/>
                              <a:lumOff val="35000"/>
                            </a:schemeClr>
                          </a:solidFill>
                          <a:latin typeface="+mn-lt"/>
                          <a:ea typeface="+mn-ea"/>
                          <a:cs typeface="+mn-cs"/>
                        </a:rPr>
                        <a:t>Name of Technical owner: </a:t>
                      </a:r>
                      <a:endParaRPr lang="en-US" sz="1400" kern="1200" dirty="0">
                        <a:solidFill>
                          <a:schemeClr val="tx1">
                            <a:lumMod val="65000"/>
                            <a:lumOff val="35000"/>
                          </a:schemeClr>
                        </a:solidFill>
                        <a:latin typeface="+mj-lt"/>
                        <a:ea typeface="+mn-ea"/>
                        <a:cs typeface="+mn-cs"/>
                      </a:endParaRPr>
                    </a:p>
                  </a:txBody>
                  <a:tcPr anchor="ct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421566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Appendix 5:</a:t>
            </a:r>
            <a:br>
              <a:rPr lang="en-CA" sz="2000" dirty="0"/>
            </a:br>
            <a:r>
              <a:rPr lang="en-CA" sz="2000" dirty="0"/>
              <a:t>Options Analysis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468052"/>
          </a:xfrm>
        </p:spPr>
        <p:txBody>
          <a:bodyPr/>
          <a:lstStyle/>
          <a:p>
            <a:r>
              <a:rPr lang="en-US" dirty="0"/>
              <a:t>Summary of architecture options reviewed, analysis criteria and rating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445381301"/>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CA" dirty="0"/>
                        <a:t>Analysis Criteria</a:t>
                      </a:r>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1"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323222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en-US" dirty="0"/>
              <a:t>Select the applicable impact level for each of the assessment criteria below and describe your rationale for choosing that impact level.</a:t>
            </a:r>
          </a:p>
          <a:p>
            <a:endParaRPr lang="en-CA" dirty="0"/>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1508205943"/>
              </p:ext>
            </p:extLst>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26</a:t>
            </a:fld>
            <a:endParaRPr lang="en-CA" dirty="0"/>
          </a:p>
        </p:txBody>
      </p:sp>
    </p:spTree>
    <p:extLst>
      <p:ext uri="{BB962C8B-B14F-4D97-AF65-F5344CB8AC3E}">
        <p14:creationId xmlns:p14="http://schemas.microsoft.com/office/powerpoint/2010/main" val="322210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Decision Making Framework for 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105937" cy="1013042"/>
            <a:chOff x="3869178" y="2159563"/>
            <a:chExt cx="1105937"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4975115" y="2693366"/>
            <a:ext cx="245808" cy="217944"/>
            <a:chOff x="4975115" y="2693366"/>
            <a:chExt cx="24580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422146" y="3172605"/>
            <a:ext cx="265052" cy="320111"/>
            <a:chOff x="4422146" y="3172605"/>
            <a:chExt cx="265052" cy="320111"/>
          </a:xfrm>
        </p:grpSpPr>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cxnSp>
        <p:nvCxnSpPr>
          <p:cNvPr id="56" name="Straight Arrow Connector 55" descr="C to D"/>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515858"/>
                </a:solidFill>
                <a:latin typeface="Arial"/>
              </a:rPr>
              <a:t>Yes</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921083" y="4724765"/>
            <a:ext cx="988540" cy="575486"/>
            <a:chOff x="3921083" y="4724765"/>
            <a:chExt cx="988540" cy="575486"/>
          </a:xfrm>
        </p:grpSpPr>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869178" y="3492716"/>
            <a:ext cx="1105937" cy="958479"/>
            <a:chOff x="3869178" y="3492716"/>
            <a:chExt cx="1105937" cy="958479"/>
          </a:xfrm>
        </p:grpSpPr>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773343" cy="851028"/>
            <a:chOff x="4909623" y="4228036"/>
            <a:chExt cx="773343"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773343"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968490" cy="777442"/>
            <a:chOff x="5149674" y="2137111"/>
            <a:chExt cx="968490"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5"/>
            <a:ext cx="1768292" cy="799350"/>
            <a:chOff x="2100886" y="3172605"/>
            <a:chExt cx="1768292" cy="799350"/>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132325" y="3965391"/>
            <a:ext cx="1618163" cy="390463"/>
            <a:chOff x="6132325" y="3965391"/>
            <a:chExt cx="1618163"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132325" y="3965391"/>
              <a:ext cx="1505381"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en-US" sz="798" kern="0" dirty="0">
                <a:latin typeface="Arial"/>
              </a:rPr>
              <a:t>* = endorsed by TBS GC EARB</a:t>
            </a:r>
            <a:endParaRPr lang="en-US"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515858"/>
                </a:solidFill>
                <a:latin typeface="Arial"/>
              </a:rPr>
              <a:t>K</a:t>
            </a:r>
          </a:p>
        </p:txBody>
      </p:sp>
      <p:sp>
        <p:nvSpPr>
          <p:cNvPr id="2" name="Slide Number Placeholder 1"/>
          <p:cNvSpPr>
            <a:spLocks noGrp="1"/>
          </p:cNvSpPr>
          <p:nvPr>
            <p:ph type="sldNum" sz="quarter" idx="12"/>
          </p:nvPr>
        </p:nvSpPr>
        <p:spPr>
          <a:xfrm>
            <a:off x="6736355" y="5737189"/>
            <a:ext cx="2133600" cy="292088"/>
          </a:xfrm>
        </p:spPr>
        <p:txBody>
          <a:bodyPr/>
          <a:lstStyle/>
          <a:p>
            <a:fld id="{32D4B517-E49B-41B6-9DBC-23634E0F1CDC}" type="slidenum">
              <a:rPr lang="en-CA" smtClean="0"/>
              <a:t>27</a:t>
            </a:fld>
            <a:endParaRPr lang="en-CA" dirty="0"/>
          </a:p>
        </p:txBody>
      </p:sp>
    </p:spTree>
    <p:extLst>
      <p:ext uri="{BB962C8B-B14F-4D97-AF65-F5344CB8AC3E}">
        <p14:creationId xmlns:p14="http://schemas.microsoft.com/office/powerpoint/2010/main" val="390386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Shared Services Canada (SSC) Involvement</a:t>
            </a:r>
            <a:endParaRPr kumimoji="0" lang="en-CA"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endParaRPr>
          </a:p>
        </p:txBody>
      </p:sp>
      <p:sp>
        <p:nvSpPr>
          <p:cNvPr id="19" name="Rectangle 18"/>
          <p:cNvSpPr/>
          <p:nvPr>
            <p:custDataLst>
              <p:tags r:id="rId1"/>
            </p:custDataLst>
          </p:nvPr>
        </p:nvSpPr>
        <p:spPr>
          <a:xfrm>
            <a:off x="467544" y="980728"/>
            <a:ext cx="8290689" cy="19068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SSC Scope</a:t>
            </a:r>
            <a:endParaRPr lang="en-US" sz="1400" b="1" dirty="0">
              <a:solidFill>
                <a:prstClr val="white"/>
              </a:solidFill>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1340683401"/>
              </p:ext>
            </p:extLst>
          </p:nvPr>
        </p:nvGraphicFramePr>
        <p:xfrm>
          <a:off x="467545" y="1188616"/>
          <a:ext cx="8290688" cy="2744440"/>
        </p:xfrm>
        <a:graphic>
          <a:graphicData uri="http://schemas.openxmlformats.org/drawingml/2006/table">
            <a:tbl>
              <a:tblPr>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2"/>
                          </a:solidFill>
                        </a:rPr>
                        <a:t>What</a:t>
                      </a:r>
                      <a:r>
                        <a:rPr lang="en-US" sz="1400" i="1" baseline="0" dirty="0">
                          <a:solidFill>
                            <a:schemeClr val="tx2"/>
                          </a:solidFill>
                        </a:rPr>
                        <a:t> </a:t>
                      </a:r>
                      <a:r>
                        <a:rPr lang="en-US" sz="1400" i="1" dirty="0">
                          <a:solidFill>
                            <a:schemeClr val="tx2"/>
                          </a:solidFill>
                        </a:rPr>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2"/>
                          </a:solidFill>
                        </a:rPr>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2"/>
                          </a:solidFill>
                        </a:rPr>
                        <a:t>What SSC Services are to be impacted or consumed?  </a:t>
                      </a:r>
                      <a:endParaRPr lang="en-US" sz="1400"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hlinkClick r:id="rId9"/>
                        </a:rPr>
                        <a:t>http://service.ssc-spc.gc.ca/en/services</a:t>
                      </a:r>
                      <a:endParaRPr lang="en-CA" sz="1400" i="1"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baseline="0" dirty="0">
                          <a:solidFill>
                            <a:srgbClr val="014D71"/>
                          </a:solidFill>
                          <a:latin typeface="+mn-lt"/>
                          <a:ea typeface="+mn-ea"/>
                          <a:cs typeface="+mn-cs"/>
                        </a:rPr>
                        <a:t>I</a:t>
                      </a:r>
                      <a:r>
                        <a:rPr lang="en-CA" sz="1400" i="0" kern="1200" dirty="0">
                          <a:solidFill>
                            <a:srgbClr val="014D71"/>
                          </a:solidFill>
                          <a:latin typeface="+mn-lt"/>
                          <a:ea typeface="+mn-ea"/>
                          <a:cs typeface="+mn-cs"/>
                        </a:rPr>
                        <a:t>nclude</a:t>
                      </a:r>
                      <a:r>
                        <a:rPr lang="en-CA" sz="1400" i="0" kern="1200" baseline="0" dirty="0">
                          <a:solidFill>
                            <a:srgbClr val="014D71"/>
                          </a:solidFill>
                          <a:latin typeface="+mn-lt"/>
                          <a:ea typeface="+mn-ea"/>
                          <a:cs typeface="+mn-cs"/>
                        </a:rPr>
                        <a:t> due dates for SSC deliverables.</a:t>
                      </a:r>
                      <a:endParaRPr lang="en-CA" sz="1400" i="1"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rgbClr val="014D71"/>
                          </a:solidFill>
                          <a:latin typeface="+mn-lt"/>
                          <a:ea typeface="+mn-ea"/>
                          <a:cs typeface="+mn-cs"/>
                        </a:rPr>
                        <a:t>What are the dependencies and</a:t>
                      </a:r>
                      <a:r>
                        <a:rPr lang="en-CA" sz="1400" i="1" kern="1200" baseline="0" dirty="0">
                          <a:solidFill>
                            <a:srgbClr val="014D71"/>
                          </a:solidFill>
                          <a:latin typeface="+mn-lt"/>
                          <a:ea typeface="+mn-ea"/>
                          <a:cs typeface="+mn-cs"/>
                        </a:rPr>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rgbClr val="014D71"/>
                          </a:solidFill>
                          <a:effectLst/>
                          <a:latin typeface="+mj-lt"/>
                          <a:ea typeface="+mn-ea"/>
                          <a:cs typeface="+mn-cs"/>
                        </a:rPr>
                        <a:t>(ex: authentication, cloud connectivity.</a:t>
                      </a:r>
                      <a:r>
                        <a:rPr lang="en-CA" sz="1400" i="0" kern="1200" baseline="0" dirty="0">
                          <a:solidFill>
                            <a:srgbClr val="014D71"/>
                          </a:solidFill>
                          <a:effectLst/>
                          <a:latin typeface="+mj-lt"/>
                          <a:ea typeface="+mn-ea"/>
                          <a:cs typeface="+mn-cs"/>
                        </a:rPr>
                        <a:t> If</a:t>
                      </a:r>
                      <a:r>
                        <a:rPr lang="en-CA" sz="1400" i="0" kern="1200" baseline="0" dirty="0">
                          <a:solidFill>
                            <a:srgbClr val="014D71"/>
                          </a:solidFill>
                          <a:latin typeface="+mn-lt"/>
                          <a:ea typeface="+mn-ea"/>
                          <a:cs typeface="+mn-cs"/>
                        </a:rPr>
                        <a:t> legacy Data Centre, which one and has capacity has been confirmed.)</a:t>
                      </a:r>
                      <a:endParaRPr lang="en-CA" sz="1400" i="0" kern="1200" dirty="0">
                        <a:solidFill>
                          <a:srgbClr val="014D7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rgbClr val="014D71"/>
                          </a:solidFill>
                          <a:effectLst/>
                          <a:latin typeface="+mj-lt"/>
                          <a:ea typeface="+mn-ea"/>
                          <a:cs typeface="+mn-cs"/>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SSC Internal Governance</a:t>
            </a:r>
            <a:endParaRPr lang="en-US" sz="1400" b="1" dirty="0">
              <a:solidFill>
                <a:prstClr val="white"/>
              </a:solidFill>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3397389660"/>
              </p:ext>
            </p:extLst>
          </p:nvPr>
        </p:nvGraphicFramePr>
        <p:xfrm>
          <a:off x="467545" y="4149080"/>
          <a:ext cx="8290688" cy="8610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Please include Presentation title, committee and date of presentation (or rational for not going through governance) </a:t>
                      </a:r>
                      <a:endParaRPr lang="en-CA"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467544" y="5067403"/>
            <a:ext cx="8290689" cy="16179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SSC Contact</a:t>
            </a:r>
            <a:endParaRPr lang="en-US" sz="1400" b="1" dirty="0">
              <a:solidFill>
                <a:prstClr val="white"/>
              </a:solidFill>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3418887447"/>
              </p:ext>
            </p:extLst>
          </p:nvPr>
        </p:nvGraphicFramePr>
        <p:xfrm>
          <a:off x="467544" y="5240243"/>
          <a:ext cx="8290689" cy="1127760"/>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rPr>
                        <a:t>SSC</a:t>
                      </a:r>
                      <a:r>
                        <a:rPr lang="en-US" sz="1400" baseline="0" dirty="0">
                          <a:solidFill>
                            <a:schemeClr val="tx1">
                              <a:lumMod val="65000"/>
                              <a:lumOff val="35000"/>
                            </a:schemeClr>
                          </a:solidFill>
                        </a:rPr>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BR Number</a:t>
                      </a: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SSC</a:t>
                      </a:r>
                      <a:r>
                        <a:rPr lang="en-US" sz="1400" kern="1200" baseline="0" dirty="0">
                          <a:solidFill>
                            <a:schemeClr val="tx1">
                              <a:lumMod val="65000"/>
                              <a:lumOff val="35000"/>
                            </a:schemeClr>
                          </a:solidFill>
                          <a:latin typeface="+mn-lt"/>
                          <a:ea typeface="+mn-ea"/>
                          <a:cs typeface="+mn-cs"/>
                        </a:rPr>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i="1" kern="1200" dirty="0">
                          <a:solidFill>
                            <a:schemeClr val="tx2"/>
                          </a:solidFill>
                          <a:latin typeface="+mn-lt"/>
                          <a:ea typeface="+mn-ea"/>
                          <a:cs typeface="+mn-cs"/>
                        </a:rPr>
                        <a:t>Name/Title</a:t>
                      </a: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solidFill>
                            <a:schemeClr val="tx1">
                              <a:lumMod val="65000"/>
                              <a:lumOff val="35000"/>
                            </a:schemeClr>
                          </a:solidFill>
                          <a:latin typeface="+mn-lt"/>
                          <a:ea typeface="+mn-ea"/>
                          <a:cs typeface="+mn-cs"/>
                        </a:rPr>
                        <a:t>SSC</a:t>
                      </a:r>
                      <a:r>
                        <a:rPr lang="en-US" sz="1400" kern="1200" baseline="0" dirty="0">
                          <a:solidFill>
                            <a:schemeClr val="tx1">
                              <a:lumMod val="65000"/>
                              <a:lumOff val="35000"/>
                            </a:schemeClr>
                          </a:solidFill>
                          <a:latin typeface="+mn-lt"/>
                          <a:ea typeface="+mn-ea"/>
                          <a:cs typeface="+mn-cs"/>
                        </a:rPr>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Name/Title</a:t>
                      </a: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SSC</a:t>
                      </a:r>
                      <a:r>
                        <a:rPr lang="en-US" sz="1400" kern="1200" baseline="0" dirty="0">
                          <a:solidFill>
                            <a:schemeClr val="tx1">
                              <a:lumMod val="65000"/>
                              <a:lumOff val="35000"/>
                            </a:schemeClr>
                          </a:solidFill>
                          <a:latin typeface="+mn-lt"/>
                          <a:ea typeface="+mn-ea"/>
                          <a:cs typeface="+mn-cs"/>
                        </a:rPr>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i="1" kern="1200" dirty="0">
                          <a:solidFill>
                            <a:schemeClr val="tx2"/>
                          </a:solidFill>
                          <a:latin typeface="+mn-lt"/>
                          <a:ea typeface="+mn-ea"/>
                          <a:cs typeface="+mn-cs"/>
                        </a:rPr>
                        <a:t>Name/Title (if available)</a:t>
                      </a: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926478" y="4576699"/>
            <a:ext cx="2702725" cy="2185369"/>
            <a:chOff x="9347725" y="574305"/>
            <a:chExt cx="1861803"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347725" y="709978"/>
              <a:ext cx="1861803" cy="2004292"/>
              <a:chOff x="3360740" y="1493839"/>
              <a:chExt cx="254476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US" sz="1200" i="1" dirty="0">
                    <a:solidFill>
                      <a:srgbClr val="004D71"/>
                    </a:solidFill>
                  </a:rPr>
                  <a:t>For help in completing this slide feel free to contact your Client Executive</a:t>
                </a:r>
              </a:p>
              <a:p>
                <a:pPr>
                  <a:buClr>
                    <a:prstClr val="black">
                      <a:lumMod val="65000"/>
                      <a:lumOff val="35000"/>
                    </a:prstClr>
                  </a:buClr>
                </a:pPr>
                <a:r>
                  <a:rPr lang="en-US" sz="1200" i="1" dirty="0">
                    <a:solidFill>
                      <a:srgbClr val="004D71"/>
                    </a:solidFill>
                    <a:hlinkClick r:id="rId11"/>
                  </a:rPr>
                  <a:t>http://service.ssc-spc.gc.ca/en/contact/partclisupport/client-execs</a:t>
                </a:r>
                <a:endParaRPr lang="en-US" sz="1200" i="1" dirty="0">
                  <a:solidFill>
                    <a:srgbClr val="004D71"/>
                  </a:solidFill>
                </a:endParaRP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28</a:t>
            </a:fld>
            <a:endParaRPr lang="en-CA" dirty="0"/>
          </a:p>
        </p:txBody>
      </p:sp>
    </p:spTree>
    <p:extLst>
      <p:ext uri="{BB962C8B-B14F-4D97-AF65-F5344CB8AC3E}">
        <p14:creationId xmlns:p14="http://schemas.microsoft.com/office/powerpoint/2010/main" val="226405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Summary of Cloud Access Scenarios and Usage Profiles</a:t>
            </a: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1107360972"/>
              </p:ext>
            </p:extLst>
          </p:nvPr>
        </p:nvGraphicFramePr>
        <p:xfrm>
          <a:off x="785812" y="1125539"/>
          <a:ext cx="7422592" cy="313507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en-CA" dirty="0"/>
                        <a:t>Use Case</a:t>
                      </a:r>
                    </a:p>
                  </a:txBody>
                  <a:tcPr/>
                </a:tc>
                <a:tc>
                  <a:txBody>
                    <a:bodyPr/>
                    <a:lstStyle/>
                    <a:p>
                      <a:r>
                        <a:rPr lang="en-CA" dirty="0"/>
                        <a:t>Details</a:t>
                      </a:r>
                    </a:p>
                  </a:txBody>
                  <a:tcPr/>
                </a:tc>
                <a:extLst>
                  <a:ext uri="{0D108BD9-81ED-4DB2-BD59-A6C34878D82A}">
                    <a16:rowId xmlns:a16="http://schemas.microsoft.com/office/drawing/2014/main" val="3130139428"/>
                  </a:ext>
                </a:extLst>
              </a:tr>
              <a:tr h="609139">
                <a:tc>
                  <a:txBody>
                    <a:bodyPr/>
                    <a:lstStyle/>
                    <a:p>
                      <a:r>
                        <a:rPr lang="en-CA" dirty="0"/>
                        <a:t>B4</a:t>
                      </a:r>
                    </a:p>
                  </a:txBody>
                  <a:tcPr/>
                </a:tc>
                <a:tc>
                  <a:txBody>
                    <a:bodyPr/>
                    <a:lstStyle/>
                    <a:p>
                      <a:r>
                        <a:rPr lang="en-CA" dirty="0"/>
                        <a:t>GC users connecting over internet to System X sitting in Y cloud service provider departmental Protected B tenant. This will also connect back to on-premises application Z in EDC</a:t>
                      </a:r>
                    </a:p>
                  </a:txBody>
                  <a:tcPr/>
                </a:tc>
                <a:extLst>
                  <a:ext uri="{0D108BD9-81ED-4DB2-BD59-A6C34878D82A}">
                    <a16:rowId xmlns:a16="http://schemas.microsoft.com/office/drawing/2014/main" val="2344286707"/>
                  </a:ext>
                </a:extLst>
              </a:tr>
              <a:tr h="1402956">
                <a:tc>
                  <a:txBody>
                    <a:bodyPr/>
                    <a:lstStyle/>
                    <a:p>
                      <a:r>
                        <a:rPr lang="en-CA" dirty="0"/>
                        <a:t>C1</a:t>
                      </a:r>
                    </a:p>
                  </a:txBody>
                  <a:tcPr/>
                </a:tc>
                <a:tc>
                  <a:txBody>
                    <a:bodyPr/>
                    <a:lstStyle/>
                    <a:p>
                      <a:r>
                        <a:rPr lang="en-CA" dirty="0"/>
                        <a:t>Non-CG users will connect to System Z, but there is now connection back to legacy data centre.</a:t>
                      </a:r>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3131840" y="3664660"/>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CA" sz="1600" dirty="0"/>
                  <a:t>Details of the Cloud Connection Patterns can be found in the presentation </a:t>
                </a:r>
                <a:r>
                  <a:rPr lang="en-CA" sz="1600" dirty="0">
                    <a:hlinkClick r:id="rId3"/>
                  </a:rPr>
                  <a:t>https://gcconnex.gc.ca/file/view/58109995/gc-earb-2019-12-19-02-gc-cloud-enablement-cloud-connection-patterns-pptx?language=en</a:t>
                </a:r>
                <a:endParaRPr lang="en-CA" sz="1600" dirty="0"/>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29</a:t>
            </a:fld>
            <a:endParaRPr lang="en-CA" dirty="0"/>
          </a:p>
        </p:txBody>
      </p:sp>
    </p:spTree>
    <p:extLst>
      <p:ext uri="{BB962C8B-B14F-4D97-AF65-F5344CB8AC3E}">
        <p14:creationId xmlns:p14="http://schemas.microsoft.com/office/powerpoint/2010/main" val="27985582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en-US" dirty="0"/>
              <a:t>Describe which departmental policies, programs and business services the presentation is addressing.</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CA"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3</a:t>
            </a:fld>
            <a:endParaRPr lang="en-CA" dirty="0">
              <a:solidFill>
                <a:srgbClr val="565656"/>
              </a:solidFill>
            </a:endParaRPr>
          </a:p>
        </p:txBody>
      </p:sp>
    </p:spTree>
    <p:extLst>
      <p:ext uri="{BB962C8B-B14F-4D97-AF65-F5344CB8AC3E}">
        <p14:creationId xmlns:p14="http://schemas.microsoft.com/office/powerpoint/2010/main" val="17013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3" y="71119"/>
            <a:ext cx="5432982" cy="878670"/>
          </a:xfrm>
        </p:spPr>
        <p:txBody>
          <a:bodyPr>
            <a:noAutofit/>
          </a:bodyPr>
          <a:lstStyle/>
          <a:p>
            <a:pPr marL="0"/>
            <a:r>
              <a:rPr lang="en-US" sz="1800" b="1" dirty="0">
                <a:solidFill>
                  <a:schemeClr val="tx1">
                    <a:lumMod val="65000"/>
                    <a:lumOff val="35000"/>
                  </a:schemeClr>
                </a:solidFill>
              </a:rPr>
              <a:t>Appendix 7: </a:t>
            </a:r>
            <a:br>
              <a:rPr lang="en-US" sz="1800" b="1" dirty="0">
                <a:solidFill>
                  <a:schemeClr val="tx1">
                    <a:lumMod val="65000"/>
                    <a:lumOff val="35000"/>
                  </a:schemeClr>
                </a:solidFill>
              </a:rPr>
            </a:br>
            <a:r>
              <a:rPr lang="en-US" sz="1800" dirty="0">
                <a:solidFill>
                  <a:srgbClr val="004D71"/>
                </a:solidFill>
              </a:rPr>
              <a:t>Additional Technical Details required by Shared Services Canada (SSC)</a:t>
            </a:r>
            <a:endParaRPr lang="en-CA" sz="1800" dirty="0"/>
          </a:p>
        </p:txBody>
      </p:sp>
      <p:sp>
        <p:nvSpPr>
          <p:cNvPr id="6" name="Rectangle 5"/>
          <p:cNvSpPr/>
          <p:nvPr>
            <p:custDataLst>
              <p:tags r:id="rId1"/>
            </p:custDataLst>
          </p:nvPr>
        </p:nvSpPr>
        <p:spPr>
          <a:xfrm>
            <a:off x="351412" y="944724"/>
            <a:ext cx="8290689" cy="46805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Complete the information below by selecting values from the available options, or providing an additional value where applicable</a:t>
            </a:r>
            <a:endParaRPr lang="en-US" sz="1400" b="1" dirty="0">
              <a:solidFill>
                <a:prstClr val="white"/>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54568981"/>
              </p:ext>
            </p:extLst>
          </p:nvPr>
        </p:nvGraphicFramePr>
        <p:xfrm>
          <a:off x="336362" y="1463643"/>
          <a:ext cx="4047497" cy="4947651"/>
        </p:xfrm>
        <a:graphic>
          <a:graphicData uri="http://schemas.openxmlformats.org/drawingml/2006/table">
            <a:tbl>
              <a:tblPr firstCol="1">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tblGrid>
              <a:tr h="509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Solution’s Security Profile (e.g. PBMM, PBHM, etc.)</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785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Maximum Allowable Downtime (Unplanned) / Year (in hours)</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0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Availability Requirements: Med (95%), High (&gt;=99 %)  </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00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 </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800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Authentication Method (DCAM, ICE/ECM, Sign-in Canada, Other)</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800738">
                <a:tc>
                  <a:txBody>
                    <a:bodyPr/>
                    <a:lstStyle/>
                    <a:p>
                      <a:pPr marL="0" lvl="1">
                        <a:spcAft>
                          <a:spcPts val="247"/>
                        </a:spcAft>
                      </a:pPr>
                      <a:r>
                        <a:rPr lang="en-CA" sz="1400" kern="1200" dirty="0"/>
                        <a:t>Sensitivity to Network Latency: Very High, High, Medium, Low</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509458">
                <a:tc>
                  <a:txBody>
                    <a:bodyPr/>
                    <a:lstStyle/>
                    <a:p>
                      <a:pPr marL="0" lvl="1">
                        <a:spcAft>
                          <a:spcPts val="247"/>
                        </a:spcAft>
                      </a:pPr>
                      <a:r>
                        <a:rPr lang="en-CA" sz="1400" kern="1200" dirty="0"/>
                        <a:t>Workload</a:t>
                      </a:r>
                      <a:r>
                        <a:rPr lang="en-CA" sz="1400" kern="1200" baseline="0" dirty="0"/>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2447932475"/>
              </p:ext>
            </p:extLst>
          </p:nvPr>
        </p:nvGraphicFramePr>
        <p:xfrm>
          <a:off x="4496756" y="1458622"/>
          <a:ext cx="4258242" cy="5045065"/>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Network Name(s) (e.g. Science Network, GCNet, GCSI, etc.)</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24609">
                <a:tc>
                  <a:txBody>
                    <a:bodyPr/>
                    <a:lstStyle/>
                    <a:p>
                      <a:r>
                        <a:rPr lang="en-CA" sz="1400" kern="1200" dirty="0"/>
                        <a:t>Minimum bandwidth needed:</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Expected</a:t>
                      </a:r>
                      <a:r>
                        <a:rPr lang="en-CA" sz="1400" kern="1200" baseline="0" dirty="0"/>
                        <a:t> </a:t>
                      </a:r>
                      <a:r>
                        <a:rPr lang="en-CA" sz="1400" kern="1200" dirty="0"/>
                        <a:t>Network Traffic: (Video, Audio, Data, Interactive)</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Network Geographical Distribution: (Low, Moderate, Regional, National, Global spread)</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053754" y="4674000"/>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US" sz="1200" i="1" dirty="0">
                    <a:solidFill>
                      <a:srgbClr val="004D71"/>
                    </a:solidFill>
                  </a:rPr>
                  <a:t>For help in completing this slide refer to the guidance on: </a:t>
                </a:r>
                <a:r>
                  <a:rPr lang="en-US" sz="1200" i="1" dirty="0">
                    <a:solidFill>
                      <a:srgbClr val="004D71"/>
                    </a:solidFill>
                    <a:hlinkClick r:id="rId5"/>
                  </a:rPr>
                  <a:t>https://wiki.gccollab.ca/GC_EARB_Presenter_Template_%E2%80%93_SSC_Appendix_3_Guidelines</a:t>
                </a:r>
                <a:endParaRPr lang="en-US"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30</a:t>
            </a:fld>
            <a:endParaRPr lang="en-CA" dirty="0"/>
          </a:p>
        </p:txBody>
      </p:sp>
    </p:spTree>
    <p:extLst>
      <p:ext uri="{BB962C8B-B14F-4D97-AF65-F5344CB8AC3E}">
        <p14:creationId xmlns:p14="http://schemas.microsoft.com/office/powerpoint/2010/main" val="323460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1359347418"/>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658724787"/>
                    </a:ext>
                  </a:extLst>
                </a:gridCol>
                <a:gridCol w="4068452">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31</a:t>
            </a:fld>
            <a:endParaRPr lang="en-CA" dirty="0"/>
          </a:p>
        </p:txBody>
      </p:sp>
    </p:spTree>
    <p:extLst>
      <p:ext uri="{BB962C8B-B14F-4D97-AF65-F5344CB8AC3E}">
        <p14:creationId xmlns:p14="http://schemas.microsoft.com/office/powerpoint/2010/main" val="230116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2081674814"/>
              </p:ext>
            </p:extLst>
          </p:nvPr>
        </p:nvGraphicFramePr>
        <p:xfrm>
          <a:off x="395536" y="1180336"/>
          <a:ext cx="8203021" cy="39408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capabilities addressed, 2 examples below</a:t>
                      </a:r>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endParaRPr lang="en-CA" sz="1100" dirty="0"/>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a:t>
                      </a:r>
                      <a:r>
                        <a:rPr lang="en-CA" sz="1100" kern="1200" dirty="0">
                          <a:solidFill>
                            <a:schemeClr val="dk1"/>
                          </a:solidFill>
                          <a:effectLst/>
                          <a:latin typeface="+mn-lt"/>
                          <a:ea typeface="+mn-ea"/>
                          <a:cs typeface="+mn-cs"/>
                        </a:rPr>
                        <a:t>Performance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dirty="0"/>
                        <a:t>4.3 </a:t>
                      </a:r>
                      <a:r>
                        <a:rPr lang="en-CA" sz="1100" kern="1200" dirty="0">
                          <a:solidFill>
                            <a:schemeClr val="dk1"/>
                          </a:solidFill>
                          <a:effectLst/>
                          <a:latin typeface="+mn-lt"/>
                          <a:ea typeface="+mn-ea"/>
                          <a:cs typeface="+mn-cs"/>
                        </a:rPr>
                        <a:t>Stakeholder Interaction Management</a:t>
                      </a:r>
                    </a:p>
                    <a:p>
                      <a:endParaRPr lang="en-CA" sz="1100" dirty="0"/>
                    </a:p>
                  </a:txBody>
                  <a:tcPr/>
                </a:tc>
                <a:extLst>
                  <a:ext uri="{0D108BD9-81ED-4DB2-BD59-A6C34878D82A}">
                    <a16:rowId xmlns:a16="http://schemas.microsoft.com/office/drawing/2014/main" val="10004"/>
                  </a:ext>
                </a:extLst>
              </a:tr>
              <a:tr h="548640">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endParaRPr lang="en-CA" sz="1100" dirty="0"/>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endParaRPr lang="en-CA" sz="1100" dirty="0"/>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endParaRPr lang="en-CA" sz="1100" dirty="0"/>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endParaRPr lang="en-CA" sz="110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5868144" y="656692"/>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List the business capabilities addressed with this architecture.</a:t>
                </a:r>
                <a:endParaRPr lang="en-US" sz="1200" dirty="0">
                  <a:highlight>
                    <a:srgbClr val="FFFF00"/>
                  </a:highlight>
                </a:endParaRPr>
              </a:p>
              <a:p>
                <a:r>
                  <a:rPr lang="en-US" sz="1200" dirty="0"/>
                  <a:t>Business Capability Model 2.0 reference material, </a:t>
                </a:r>
                <a:r>
                  <a:rPr lang="en-CA" sz="1200" dirty="0">
                    <a:hlinkClick r:id="rId4"/>
                  </a:rPr>
                  <a:t>https://gcconnex.gc.ca/file/download/50303103</a:t>
                </a:r>
                <a:r>
                  <a:rPr lang="en-CA" sz="1200" dirty="0"/>
                  <a:t> </a:t>
                </a:r>
                <a:endParaRPr lang="en-US" sz="1200" dirty="0"/>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4</a:t>
            </a:fld>
            <a:endParaRPr lang="en-CA" dirty="0">
              <a:solidFill>
                <a:srgbClr val="565656"/>
              </a:solidFill>
            </a:endParaRPr>
          </a:p>
        </p:txBody>
      </p:sp>
    </p:spTree>
    <p:extLst>
      <p:ext uri="{BB962C8B-B14F-4D97-AF65-F5344CB8AC3E}">
        <p14:creationId xmlns:p14="http://schemas.microsoft.com/office/powerpoint/2010/main" val="53356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lstStyle/>
          <a:p>
            <a:r>
              <a:rPr lang="en-CA" dirty="0"/>
              <a:t>Current State Architecture – Problem Summary</a:t>
            </a:r>
            <a:endParaRPr lang="en-US" dirty="0"/>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dirty="0"/>
              <a:t>Describe the problems with the current architecture. </a:t>
            </a:r>
          </a:p>
          <a:p>
            <a:pPr marL="342900" indent="-342900">
              <a:buFont typeface="Arial" panose="020B0604020202020204" pitchFamily="34" charset="0"/>
              <a:buChar char="•"/>
            </a:pPr>
            <a:r>
              <a:rPr lang="en-US" dirty="0"/>
              <a:t>Summary of the business problem as described in the Concept Case</a:t>
            </a:r>
          </a:p>
          <a:p>
            <a:pPr marL="342900" indent="-342900">
              <a:buFont typeface="Arial" panose="020B0604020202020204" pitchFamily="34" charset="0"/>
              <a:buChar char="•"/>
            </a:pPr>
            <a:r>
              <a:rPr lang="en-US" dirty="0"/>
              <a:t>Describe the problem in each of the layers of EA Framework: Business, Information, Application, Technology and Security</a:t>
            </a:r>
            <a:br>
              <a:rPr lang="en-US" dirty="0"/>
            </a:br>
            <a:endParaRPr lang="en-US" dirty="0"/>
          </a:p>
          <a:p>
            <a:endParaRPr lang="en-CA" dirty="0"/>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pic>
        <p:nvPicPr>
          <p:cNvPr id="6" name="Picture 5">
            <a:extLst>
              <a:ext uri="{FF2B5EF4-FFF2-40B4-BE49-F238E27FC236}">
                <a16:creationId xmlns:a16="http://schemas.microsoft.com/office/drawing/2014/main" id="{6135E01E-9AC4-4241-8C2B-EE89CDDDCC87}"/>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9612" y="1094329"/>
            <a:ext cx="7235434" cy="5400000"/>
          </a:xfrm>
          <a:prstGeom prst="rect">
            <a:avLst/>
          </a:prstGeom>
        </p:spPr>
      </p:pic>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660000"/>
                </a:solidFill>
              </a:rPr>
              <a:t>EXAMPLE </a:t>
            </a:r>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dirty="0"/>
          </a:p>
        </p:txBody>
      </p:sp>
    </p:spTree>
    <p:extLst>
      <p:ext uri="{BB962C8B-B14F-4D97-AF65-F5344CB8AC3E}">
        <p14:creationId xmlns:p14="http://schemas.microsoft.com/office/powerpoint/2010/main" val="108033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9359692D-CB1F-42F1-B28C-B255CAF29CEE}"/>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8175" y="1016732"/>
            <a:ext cx="7173825" cy="5580389"/>
          </a:xfrm>
          <a:prstGeom prst="rect">
            <a:avLst/>
          </a:prstGeom>
        </p:spPr>
      </p:pic>
      <p:sp>
        <p:nvSpPr>
          <p:cNvPr id="4" name="Title 3"/>
          <p:cNvSpPr>
            <a:spLocks noGrp="1"/>
          </p:cNvSpPr>
          <p:nvPr>
            <p:ph type="title"/>
          </p:nvPr>
        </p:nvSpPr>
        <p:spPr>
          <a:xfrm>
            <a:off x="481344" y="97643"/>
            <a:ext cx="5576997" cy="698650"/>
          </a:xfrm>
        </p:spPr>
        <p:txBody>
          <a:bodyPr/>
          <a:lstStyle/>
          <a:p>
            <a:r>
              <a:rPr lang="en-CA" dirty="0"/>
              <a:t>Target State Architecture Diagram</a:t>
            </a:r>
            <a:endParaRPr lang="en-US" dirty="0"/>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480983" y="4869132"/>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i="1" dirty="0">
                    <a:latin typeface="Comic Sans MS" panose="030F0702030302020204" pitchFamily="66" charset="0"/>
                  </a:rPr>
                  <a:t>Identify the old component(s) in GREY and the new component(s) in BRIGHT COLOURS, show zoning and legend</a:t>
                </a:r>
                <a:r>
                  <a:rPr lang="en-US" sz="1200" i="1" dirty="0">
                    <a:latin typeface="Comic Sans MS" panose="030F0702030302020204" pitchFamily="66" charset="0"/>
                  </a:rPr>
                  <a:t>.</a:t>
                </a:r>
                <a:endParaRPr lang="en-CA" sz="1200" i="1" dirty="0">
                  <a:latin typeface="Comic Sans MS" panose="030F0702030302020204" pitchFamily="66" charset="0"/>
                </a:endParaRP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103302" y="2609618"/>
            <a:ext cx="756084" cy="369332"/>
          </a:xfrm>
          <a:prstGeom prst="rect">
            <a:avLst/>
          </a:prstGeom>
          <a:noFill/>
        </p:spPr>
        <p:txBody>
          <a:bodyPr wrap="square" rtlCol="0">
            <a:spAutoFit/>
          </a:bodyPr>
          <a:lstStyle/>
          <a:p>
            <a:r>
              <a:rPr lang="en-CA" b="1" dirty="0">
                <a:solidFill>
                  <a:srgbClr val="FF0000"/>
                </a:solidFill>
              </a:rPr>
              <a:t>NEW</a:t>
            </a:r>
          </a:p>
        </p:txBody>
      </p:sp>
      <p:sp>
        <p:nvSpPr>
          <p:cNvPr id="2" name="Slide Number Placeholder 1"/>
          <p:cNvSpPr>
            <a:spLocks noGrp="1"/>
          </p:cNvSpPr>
          <p:nvPr>
            <p:ph type="sldNum" sz="quarter" idx="12"/>
          </p:nvPr>
        </p:nvSpPr>
        <p:spPr/>
        <p:txBody>
          <a:bodyPr/>
          <a:lstStyle/>
          <a:p>
            <a:fld id="{32D4B517-E49B-41B6-9DBC-23634E0F1CDC}" type="slidenum">
              <a:rPr lang="en-CA" smtClean="0"/>
              <a:t>7</a:t>
            </a:fld>
            <a:endParaRPr lang="en-CA" dirty="0"/>
          </a:p>
        </p:txBody>
      </p:sp>
    </p:spTree>
    <p:extLst>
      <p:ext uri="{BB962C8B-B14F-4D97-AF65-F5344CB8AC3E}">
        <p14:creationId xmlns:p14="http://schemas.microsoft.com/office/powerpoint/2010/main" val="114760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dirty="0"/>
              <a:t>Describe the </a:t>
            </a:r>
            <a:r>
              <a:rPr lang="en-CA" dirty="0"/>
              <a:t>Target State Architecture</a:t>
            </a:r>
            <a:r>
              <a:rPr lang="en-US" dirty="0"/>
              <a:t>. </a:t>
            </a:r>
            <a:endParaRPr lang="en-CA" dirty="0"/>
          </a:p>
          <a:p>
            <a:pPr marL="342900" indent="-342900">
              <a:buFont typeface="Arial" panose="020B0604020202020204" pitchFamily="34" charset="0"/>
              <a:buChar char="•"/>
            </a:pPr>
            <a:r>
              <a:rPr lang="en-CA" dirty="0"/>
              <a:t>Describe how the target state architecture addresses the business problem stated in the Concept Case…</a:t>
            </a:r>
          </a:p>
          <a:p>
            <a:pPr marL="342900" indent="-342900">
              <a:buFont typeface="Arial" panose="020B0604020202020204" pitchFamily="34" charset="0"/>
              <a:buChar char="•"/>
            </a:pPr>
            <a:r>
              <a:rPr lang="en-CA" dirty="0"/>
              <a:t>Describe the solution in each layer of the EA Framework: Business, Information, Application, Technology and Security</a:t>
            </a:r>
            <a:br>
              <a:rPr lang="en-CA" dirty="0"/>
            </a:br>
            <a:endParaRPr lang="en-CA" dirty="0"/>
          </a:p>
          <a:p>
            <a:endParaRPr lang="en-CA" dirty="0"/>
          </a:p>
          <a:p>
            <a:endParaRPr lang="en-CA" dirty="0"/>
          </a:p>
          <a:p>
            <a:endParaRPr lang="en-CA"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8</a:t>
            </a:fld>
            <a:endParaRPr lang="en-CA" dirty="0">
              <a:solidFill>
                <a:srgbClr val="565656"/>
              </a:solidFill>
            </a:endParaRPr>
          </a:p>
        </p:txBody>
      </p:sp>
    </p:spTree>
    <p:extLst>
      <p:ext uri="{BB962C8B-B14F-4D97-AF65-F5344CB8AC3E}">
        <p14:creationId xmlns:p14="http://schemas.microsoft.com/office/powerpoint/2010/main" val="96416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en-CA" dirty="0"/>
              <a:t>Environmental Scan and Analysis</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579819" y="1088740"/>
            <a:ext cx="7571580" cy="5293146"/>
          </a:xfrm>
        </p:spPr>
        <p:txBody>
          <a:bodyPr/>
          <a:lstStyle/>
          <a:p>
            <a:r>
              <a:rPr lang="en-CA" dirty="0"/>
              <a:t>Which crown institutions have you been discussing your problem with to identify potential reusable solution / component?</a:t>
            </a:r>
          </a:p>
          <a:p>
            <a:r>
              <a:rPr lang="en-CA" dirty="0"/>
              <a:t>What other solution(s) available in the GC have you taken into consideration?</a:t>
            </a:r>
          </a:p>
          <a:p>
            <a:r>
              <a:rPr lang="en-US" dirty="0"/>
              <a:t>Summary of options analysis – (fill out full analysis on Appendix 3)</a:t>
            </a:r>
            <a:endParaRPr lang="en-CA" dirty="0"/>
          </a:p>
          <a:p>
            <a:r>
              <a:rPr lang="en-CA" dirty="0"/>
              <a:t>Summary of </a:t>
            </a:r>
            <a:r>
              <a:rPr lang="en-US" dirty="0"/>
              <a:t>assessment against the Enterprise Solution(s) – (fill out full analysis on Appendix 4)</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Slide Number Placeholder 1"/>
          <p:cNvSpPr>
            <a:spLocks noGrp="1"/>
          </p:cNvSpPr>
          <p:nvPr>
            <p:ph type="sldNum" sz="quarter" idx="12"/>
          </p:nvPr>
        </p:nvSpPr>
        <p:spPr/>
        <p:txBody>
          <a:bodyPr/>
          <a:lstStyle/>
          <a:p>
            <a:fld id="{32D4B517-E49B-41B6-9DBC-23634E0F1CDC}" type="slidenum">
              <a:rPr lang="en-CA" smtClean="0"/>
              <a:pPr/>
              <a:t>9</a:t>
            </a:fld>
            <a:endParaRPr lang="en-CA" dirty="0"/>
          </a:p>
        </p:txBody>
      </p:sp>
    </p:spTree>
    <p:extLst>
      <p:ext uri="{BB962C8B-B14F-4D97-AF65-F5344CB8AC3E}">
        <p14:creationId xmlns:p14="http://schemas.microsoft.com/office/powerpoint/2010/main" val="269719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fc81f443530326b287557bb&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_IMGDECORATIVE" val="1"/>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_IMGDECORATIVE" val="1"/>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1"/>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1"/>
</p:tagLst>
</file>

<file path=ppt/tags/tag38.xml><?xml version="1.0" encoding="utf-8"?>
<p:tagLst xmlns:a="http://schemas.openxmlformats.org/drawingml/2006/main" xmlns:r="http://schemas.openxmlformats.org/officeDocument/2006/relationships" xmlns:p="http://schemas.openxmlformats.org/presentationml/2006/main">
  <p:tag name="E_IMGDECORATIVE" val="1"/>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5.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9.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5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4657</Words>
  <Application>Microsoft Office PowerPoint</Application>
  <PresentationFormat>On-screen Show (4:3)</PresentationFormat>
  <Paragraphs>667</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Wingdings</vt:lpstr>
      <vt:lpstr>Wingdings 2</vt:lpstr>
      <vt:lpstr>Office Theme</vt:lpstr>
      <vt:lpstr>Government of Canada Enterprise Architecture Review Board (GC EARB)</vt:lpstr>
      <vt:lpstr>Purpose of GC EARB Session</vt:lpstr>
      <vt:lpstr>Request - Background</vt:lpstr>
      <vt:lpstr>Business Capabilities Addressed</vt:lpstr>
      <vt:lpstr>Current State Architecture – Problem Summary</vt:lpstr>
      <vt:lpstr>Current State Architecture Diagram</vt:lpstr>
      <vt:lpstr>Target State Architecture Diagram</vt:lpstr>
      <vt:lpstr>Target State Architecture – Solution Summary</vt:lpstr>
      <vt:lpstr>Environmental Scan and Analysis</vt:lpstr>
      <vt:lpstr>GC EA Summary </vt:lpstr>
      <vt:lpstr>ANNEX, reference material, not for presentation </vt:lpstr>
      <vt:lpstr>Appendix 1:    GC Digital Standards Alignment</vt:lpstr>
      <vt:lpstr>Appendix 2: GC EA Framework Business Architecture</vt:lpstr>
      <vt:lpstr>Appendix 2: GC EA Framework Business Architecture - continued</vt:lpstr>
      <vt:lpstr>Appendix 2: GC EA Framework Information Architecture</vt:lpstr>
      <vt:lpstr>Appendix 2: GC EA Framework Information Architecture – continued 1</vt:lpstr>
      <vt:lpstr>Appendix 2: GC EA Framework Information Architecture – continued 2</vt:lpstr>
      <vt:lpstr>Appendix 2: GC EA Framework Application Architecture</vt:lpstr>
      <vt:lpstr>Appendix 2: GC EA Framework Technology Architecture</vt:lpstr>
      <vt:lpstr>Appendix 2: GC EA Framework Technology Architecture - continued</vt:lpstr>
      <vt:lpstr>Appendix 2: GC EA Framework Security Architecture</vt:lpstr>
      <vt:lpstr>Appendix 2: GC EA Framework Security Architecture - continued</vt:lpstr>
      <vt:lpstr>Appendix 3:  Service &amp; Digital Target Enterprise Architecture</vt:lpstr>
      <vt:lpstr>Appendix 4:  Additional Project Details </vt:lpstr>
      <vt:lpstr>Appendix 5: Options Analysis</vt:lpstr>
      <vt:lpstr>Appendix 6: Assessment against the Enterprise Solution(s)</vt:lpstr>
      <vt:lpstr>Appendix 6: Decision Making Framework for Assessment against the Enterprise Solution(s)</vt:lpstr>
      <vt:lpstr>Appendix 7:  Shared Services Canada (SSC) Involvement</vt:lpstr>
      <vt:lpstr>Appendix 7:  Summary of Cloud Access Scenarios and Usage Profiles</vt:lpstr>
      <vt:lpstr>Appendix 7:  Additional Technical Details required by Shared Services Canada (SSC)</vt:lpstr>
      <vt:lpstr>Appendix 8:  List of Acronyms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2020-12-02T23:12:04Z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iteId">
    <vt:lpwstr>6397df10-4595-4047-9c4f-03311282152b</vt:lpwstr>
  </property>
  <property fmtid="{D5CDD505-2E9C-101B-9397-08002B2CF9AE}" pid="4" name="MSIP_Label_3d0ca00b-3f0e-465a-aac7-1a6a22fcea40_Owner">
    <vt:lpwstr>nschonn@tbs-sct.gc.ca</vt:lpwstr>
  </property>
  <property fmtid="{D5CDD505-2E9C-101B-9397-08002B2CF9AE}" pid="5" name="MSIP_Label_3d0ca00b-3f0e-465a-aac7-1a6a22fcea40_SetDate">
    <vt:lpwstr>2020-12-02T23:12:00.0769854Z</vt:lpwstr>
  </property>
  <property fmtid="{D5CDD505-2E9C-101B-9397-08002B2CF9AE}" pid="6" name="MSIP_Label_3d0ca00b-3f0e-465a-aac7-1a6a22fcea40_Name">
    <vt:lpwstr>UNCLASSIFIED</vt:lpwstr>
  </property>
  <property fmtid="{D5CDD505-2E9C-101B-9397-08002B2CF9AE}" pid="7" name="MSIP_Label_3d0ca00b-3f0e-465a-aac7-1a6a22fcea40_Application">
    <vt:lpwstr>Microsoft Azure Information Protection</vt:lpwstr>
  </property>
  <property fmtid="{D5CDD505-2E9C-101B-9397-08002B2CF9AE}" pid="8" name="MSIP_Label_3d0ca00b-3f0e-465a-aac7-1a6a22fcea40_ActionId">
    <vt:lpwstr>973621bd-760c-4234-91aa-0399d88ee21a</vt:lpwstr>
  </property>
  <property fmtid="{D5CDD505-2E9C-101B-9397-08002B2CF9AE}" pid="9" name="MSIP_Label_3d0ca00b-3f0e-465a-aac7-1a6a22fcea40_Extended_MSFT_Method">
    <vt:lpwstr>Manual</vt:lpwstr>
  </property>
  <property fmtid="{D5CDD505-2E9C-101B-9397-08002B2CF9AE}" pid="10" name="Sensitivity">
    <vt:lpwstr>UNCLASSIFIED</vt:lpwstr>
  </property>
</Properties>
</file>