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450" r:id="rId2"/>
    <p:sldId id="472" r:id="rId3"/>
    <p:sldId id="489" r:id="rId4"/>
    <p:sldId id="451" r:id="rId5"/>
    <p:sldId id="453" r:id="rId6"/>
    <p:sldId id="475" r:id="rId7"/>
    <p:sldId id="480" r:id="rId8"/>
    <p:sldId id="484" r:id="rId9"/>
    <p:sldId id="485" r:id="rId10"/>
    <p:sldId id="486" r:id="rId11"/>
    <p:sldId id="490" r:id="rId12"/>
    <p:sldId id="482" r:id="rId13"/>
    <p:sldId id="488" r:id="rId14"/>
    <p:sldId id="446"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cmAuthor>
  <p:cmAuthor id="2" name="Jeremy N Gooden" initials="JNG" lastIdx="1" clrIdx="1">
    <p:extLst/>
  </p:cmAuthor>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5" autoAdjust="0"/>
    <p:restoredTop sz="82952" autoAdjust="0"/>
  </p:normalViewPr>
  <p:slideViewPr>
    <p:cSldViewPr snapToGrid="0" snapToObjects="1">
      <p:cViewPr varScale="1">
        <p:scale>
          <a:sx n="58" d="100"/>
          <a:sy n="58" d="100"/>
        </p:scale>
        <p:origin x="900"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7/19/2019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7/19/2019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cpedia.gc.ca/wiki/GCWorkplace_Change_Management_Playboo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t>1</a:t>
            </a:fld>
            <a:endParaRPr lang="en-US" dirty="0"/>
          </a:p>
        </p:txBody>
      </p:sp>
    </p:spTree>
    <p:extLst>
      <p:ext uri="{BB962C8B-B14F-4D97-AF65-F5344CB8AC3E}">
        <p14:creationId xmlns:p14="http://schemas.microsoft.com/office/powerpoint/2010/main" val="109507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latin typeface="Arial" charset="0"/>
              <a:ea typeface="Arial" charset="0"/>
              <a:cs typeface="Arial" charset="0"/>
            </a:endParaRPr>
          </a:p>
          <a:p>
            <a:pPr marL="171450" indent="-171450">
              <a:buFont typeface="Arial" panose="020B0604020202020204" pitchFamily="34" charset="0"/>
              <a:buChar char="•"/>
            </a:pPr>
            <a:r>
              <a:rPr lang="en-US" b="0" dirty="0" smtClean="0">
                <a:latin typeface="Arial" charset="0"/>
                <a:ea typeface="Arial" charset="0"/>
                <a:cs typeface="Arial" charset="0"/>
              </a:rPr>
              <a:t>Digital tools and a culture of</a:t>
            </a:r>
            <a:r>
              <a:rPr lang="en-US" b="0" baseline="0" dirty="0" smtClean="0">
                <a:latin typeface="Arial" charset="0"/>
                <a:ea typeface="Arial" charset="0"/>
                <a:cs typeface="Arial" charset="0"/>
              </a:rPr>
              <a:t> trust provides employees with mobility and flexibility and it empowers them to work how and where they </a:t>
            </a:r>
            <a:r>
              <a:rPr lang="en-CA" b="0" dirty="0" smtClean="0">
                <a:latin typeface="Arial" charset="0"/>
                <a:ea typeface="Arial" charset="0"/>
                <a:cs typeface="Arial" charset="0"/>
              </a:rPr>
              <a:t>can be more productive. </a:t>
            </a:r>
          </a:p>
          <a:p>
            <a:pPr marL="171450" indent="-171450">
              <a:buFont typeface="Arial" panose="020B0604020202020204" pitchFamily="34" charset="0"/>
              <a:buChar char="•"/>
            </a:pPr>
            <a:endParaRPr lang="en-CA" b="0" dirty="0" smtClean="0">
              <a:latin typeface="Arial" charset="0"/>
              <a:ea typeface="Arial" charset="0"/>
              <a:cs typeface="Arial" charset="0"/>
            </a:endParaRPr>
          </a:p>
          <a:p>
            <a:pPr marL="171450" indent="-171450">
              <a:buFont typeface="Arial" panose="020B0604020202020204" pitchFamily="34" charset="0"/>
              <a:buChar char="•"/>
            </a:pPr>
            <a:r>
              <a:rPr lang="en-US" b="0" dirty="0" smtClean="0">
                <a:latin typeface="Arial" charset="0"/>
                <a:ea typeface="Arial" charset="0"/>
                <a:cs typeface="Arial" charset="0"/>
              </a:rPr>
              <a:t>Fosters collaboration within teams, within the department, across departments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latin typeface="Arial" charset="0"/>
                <a:ea typeface="Arial" charset="0"/>
                <a:cs typeface="Arial" charset="0"/>
              </a:rPr>
              <a:t>The flexibility allows for work-life balance integration.</a:t>
            </a:r>
            <a:r>
              <a:rPr lang="en-US" b="0" baseline="0" dirty="0" smtClean="0">
                <a:latin typeface="Arial" charset="0"/>
                <a:ea typeface="Arial" charset="0"/>
                <a:cs typeface="Arial" charset="0"/>
              </a:rPr>
              <a:t> One example is that it </a:t>
            </a:r>
            <a:r>
              <a:rPr lang="en-US" b="0" dirty="0" smtClean="0">
                <a:latin typeface="Arial" charset="0"/>
                <a:ea typeface="Arial" charset="0"/>
                <a:cs typeface="Arial" charset="0"/>
              </a:rPr>
              <a:t>returns commuting time back to our employees by allowing them to work where they want. The</a:t>
            </a:r>
            <a:r>
              <a:rPr lang="en-US" b="0" baseline="0" dirty="0" smtClean="0">
                <a:latin typeface="Arial" charset="0"/>
                <a:ea typeface="Arial" charset="0"/>
                <a:cs typeface="Arial" charset="0"/>
              </a:rPr>
              <a:t> flexibility and the user-centered designs also allow employees to choose how and where to work not only based on their activity, task or deliverable, but also based on how they mentally feel on any given day.</a:t>
            </a:r>
            <a:endParaRPr lang="en-US" b="0" dirty="0" smtClean="0">
              <a:latin typeface="Arial" charset="0"/>
              <a:ea typeface="Arial" charset="0"/>
              <a:cs typeface="Arial" charset="0"/>
            </a:endParaRPr>
          </a:p>
          <a:p>
            <a:endParaRPr lang="en-US" b="0" dirty="0" smtClean="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latin typeface="Arial" charset="0"/>
                <a:ea typeface="Arial" charset="0"/>
                <a:cs typeface="Arial" charset="0"/>
              </a:rPr>
              <a:t>Positions us to attract new, young talent as people retire. Puts</a:t>
            </a:r>
            <a:r>
              <a:rPr lang="en-US" b="0" baseline="0" dirty="0" smtClean="0">
                <a:latin typeface="Arial" charset="0"/>
                <a:ea typeface="Arial" charset="0"/>
                <a:cs typeface="Arial" charset="0"/>
              </a:rPr>
              <a:t> the GC in the race as an employer of choice with other private and innovative companies.</a:t>
            </a:r>
            <a:endParaRPr lang="en-US" b="0" dirty="0" smtClean="0">
              <a:latin typeface="Arial" charset="0"/>
              <a:ea typeface="Arial" charset="0"/>
              <a:cs typeface="Arial" charset="0"/>
            </a:endParaRPr>
          </a:p>
          <a:p>
            <a:endParaRPr lang="en-US" b="0" dirty="0" smtClean="0">
              <a:latin typeface="Arial" charset="0"/>
              <a:ea typeface="Arial" charset="0"/>
              <a:cs typeface="Arial" charset="0"/>
            </a:endParaRPr>
          </a:p>
          <a:p>
            <a:pPr marL="171450" indent="-171450">
              <a:buFont typeface="Arial" panose="020B0604020202020204" pitchFamily="34" charset="0"/>
              <a:buChar char="•"/>
            </a:pPr>
            <a:endParaRPr lang="en-US" b="0" dirty="0" smtClean="0">
              <a:latin typeface="Arial" charset="0"/>
              <a:ea typeface="Arial" charset="0"/>
              <a:cs typeface="Arial" charset="0"/>
            </a:endParaRPr>
          </a:p>
          <a:p>
            <a:pPr marL="171450" indent="-171450">
              <a:buFont typeface="Arial" panose="020B0604020202020204" pitchFamily="34" charset="0"/>
              <a:buChar char="•"/>
            </a:pPr>
            <a:r>
              <a:rPr lang="en-US" b="0" dirty="0" smtClean="0">
                <a:latin typeface="Arial" charset="0"/>
                <a:ea typeface="Arial" charset="0"/>
                <a:cs typeface="Arial" charset="0"/>
              </a:rPr>
              <a:t>Optimizes existing properties/facilities and creates better operational efficiency; saves money by reducing empty office spaces.</a:t>
            </a:r>
          </a:p>
          <a:p>
            <a:pPr marL="457200" lvl="1" indent="0">
              <a:buFont typeface="Arial" panose="020B0604020202020204" pitchFamily="34" charset="0"/>
              <a:buNone/>
            </a:pPr>
            <a:endParaRPr lang="en-US" b="0" dirty="0" smtClean="0">
              <a:latin typeface="Arial" charset="0"/>
              <a:ea typeface="Arial" charset="0"/>
              <a:cs typeface="Arial" charset="0"/>
            </a:endParaRPr>
          </a:p>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3751076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323513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cs typeface="Arial" panose="020B0604020202020204" pitchFamily="34" charset="0"/>
              </a:rPr>
              <a:t>We are experimenting on ourselves so we are able to show leadership and are able to champion this. </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cs typeface="Arial" panose="020B0604020202020204" pitchFamily="34" charset="0"/>
              </a:rPr>
              <a:t>Enabling pockets of early adoptions across the GC - and providing opportunities to departments to get a glimpse at modern workplaces.</a:t>
            </a:r>
          </a:p>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280263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2834281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33200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federal government office landscape is changing significantly.</a:t>
            </a: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err="1" smtClean="0">
                <a:solidFill>
                  <a:schemeClr val="tx1"/>
                </a:solidFill>
                <a:effectLst/>
                <a:latin typeface="+mn-lt"/>
                <a:ea typeface="+mn-ea"/>
                <a:cs typeface="+mn-cs"/>
              </a:rPr>
              <a:t>Success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is</a:t>
            </a:r>
            <a:r>
              <a:rPr lang="fr-CA" sz="1200" kern="1200" dirty="0" smtClean="0">
                <a:solidFill>
                  <a:schemeClr val="tx1"/>
                </a:solidFill>
                <a:effectLst/>
                <a:latin typeface="+mn-lt"/>
                <a:ea typeface="+mn-ea"/>
                <a:cs typeface="+mn-cs"/>
              </a:rPr>
              <a:t> no longer </a:t>
            </a:r>
            <a:r>
              <a:rPr lang="fr-CA" sz="1200" kern="1200" dirty="0" err="1" smtClean="0">
                <a:solidFill>
                  <a:schemeClr val="tx1"/>
                </a:solidFill>
                <a:effectLst/>
                <a:latin typeface="+mn-lt"/>
                <a:ea typeface="+mn-ea"/>
                <a:cs typeface="+mn-cs"/>
              </a:rPr>
              <a:t>measured</a:t>
            </a:r>
            <a:r>
              <a:rPr lang="fr-CA" sz="1200" kern="1200" dirty="0" smtClean="0">
                <a:solidFill>
                  <a:schemeClr val="tx1"/>
                </a:solidFill>
                <a:effectLst/>
                <a:latin typeface="+mn-lt"/>
                <a:ea typeface="+mn-ea"/>
                <a:cs typeface="+mn-cs"/>
              </a:rPr>
              <a:t> on the </a:t>
            </a:r>
            <a:r>
              <a:rPr lang="fr-CA" sz="1200" kern="1200" dirty="0" err="1" smtClean="0">
                <a:solidFill>
                  <a:schemeClr val="tx1"/>
                </a:solidFill>
                <a:effectLst/>
                <a:latin typeface="+mn-lt"/>
                <a:ea typeface="+mn-ea"/>
                <a:cs typeface="+mn-cs"/>
              </a:rPr>
              <a:t>physical</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presence</a:t>
            </a:r>
            <a:r>
              <a:rPr lang="fr-CA" sz="1200" kern="1200" dirty="0" smtClean="0">
                <a:solidFill>
                  <a:schemeClr val="tx1"/>
                </a:solidFill>
                <a:effectLst/>
                <a:latin typeface="+mn-lt"/>
                <a:ea typeface="+mn-ea"/>
                <a:cs typeface="+mn-cs"/>
              </a:rPr>
              <a:t> of staff but </a:t>
            </a:r>
            <a:r>
              <a:rPr lang="fr-CA" sz="1200" kern="1200" dirty="0" err="1" smtClean="0">
                <a:solidFill>
                  <a:schemeClr val="tx1"/>
                </a:solidFill>
                <a:effectLst/>
                <a:latin typeface="+mn-lt"/>
                <a:ea typeface="+mn-ea"/>
                <a:cs typeface="+mn-cs"/>
              </a:rPr>
              <a:t>rather</a:t>
            </a:r>
            <a:r>
              <a:rPr lang="fr-CA" sz="1200" kern="1200" dirty="0" smtClean="0">
                <a:solidFill>
                  <a:schemeClr val="tx1"/>
                </a:solidFill>
                <a:effectLst/>
                <a:latin typeface="+mn-lt"/>
                <a:ea typeface="+mn-ea"/>
                <a:cs typeface="+mn-cs"/>
              </a:rPr>
              <a:t> on </a:t>
            </a:r>
            <a:r>
              <a:rPr lang="fr-CA" sz="1200" kern="1200" dirty="0" err="1" smtClean="0">
                <a:solidFill>
                  <a:schemeClr val="tx1"/>
                </a:solidFill>
                <a:effectLst/>
                <a:latin typeface="+mn-lt"/>
                <a:ea typeface="+mn-ea"/>
                <a:cs typeface="+mn-cs"/>
              </a:rPr>
              <a:t>results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creativity</a:t>
            </a:r>
            <a:r>
              <a:rPr lang="fr-CA" sz="1200" kern="1200" dirty="0" smtClean="0">
                <a:solidFill>
                  <a:schemeClr val="tx1"/>
                </a:solidFill>
                <a:effectLst/>
                <a:latin typeface="+mn-lt"/>
                <a:ea typeface="+mn-ea"/>
                <a:cs typeface="+mn-cs"/>
              </a:rPr>
              <a:t> and </a:t>
            </a:r>
            <a:r>
              <a:rPr lang="fr-CA" sz="1200" kern="1200" dirty="0" err="1" smtClean="0">
                <a:solidFill>
                  <a:schemeClr val="tx1"/>
                </a:solidFill>
                <a:effectLst/>
                <a:latin typeface="+mn-lt"/>
                <a:ea typeface="+mn-ea"/>
                <a:cs typeface="+mn-cs"/>
              </a:rPr>
              <a:t>commitment</a:t>
            </a:r>
            <a:r>
              <a:rPr lang="fr-CA" sz="1200" kern="1200" dirty="0" smtClean="0">
                <a:solidFill>
                  <a:schemeClr val="tx1"/>
                </a:solidFill>
                <a:effectLst/>
                <a:latin typeface="+mn-lt"/>
                <a:ea typeface="+mn-ea"/>
                <a:cs typeface="+mn-cs"/>
              </a:rPr>
              <a:t>. </a:t>
            </a:r>
            <a:endParaRPr lang="en-CA" sz="1200" i="1" kern="1200" dirty="0" smtClean="0">
              <a:solidFill>
                <a:schemeClr val="tx1"/>
              </a:solidFill>
              <a:effectLst/>
              <a:latin typeface="+mn-lt"/>
              <a:ea typeface="+mn-ea"/>
              <a:cs typeface="+mn-cs"/>
            </a:endParaRPr>
          </a:p>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The </a:t>
            </a:r>
            <a:r>
              <a:rPr lang="fr-CA" sz="1200" kern="1200" dirty="0" err="1" smtClean="0">
                <a:solidFill>
                  <a:schemeClr val="tx1"/>
                </a:solidFill>
                <a:effectLst/>
                <a:latin typeface="+mn-lt"/>
                <a:ea typeface="+mn-ea"/>
                <a:cs typeface="+mn-cs"/>
              </a:rPr>
              <a:t>idea</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that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work</a:t>
            </a:r>
            <a:r>
              <a:rPr lang="fr-CA" sz="1200" kern="1200" dirty="0" smtClean="0">
                <a:solidFill>
                  <a:schemeClr val="tx1"/>
                </a:solidFill>
                <a:effectLst/>
                <a:latin typeface="+mn-lt"/>
                <a:ea typeface="+mn-ea"/>
                <a:cs typeface="+mn-cs"/>
              </a:rPr>
              <a:t> and </a:t>
            </a:r>
            <a:r>
              <a:rPr lang="fr-CA" sz="1200" kern="1200" dirty="0" err="1" smtClean="0">
                <a:solidFill>
                  <a:schemeClr val="tx1"/>
                </a:solidFill>
                <a:effectLst/>
                <a:latin typeface="+mn-lt"/>
                <a:ea typeface="+mn-ea"/>
                <a:cs typeface="+mn-cs"/>
              </a:rPr>
              <a:t>private</a:t>
            </a:r>
            <a:r>
              <a:rPr lang="fr-CA" sz="1200" kern="1200" dirty="0" smtClean="0">
                <a:solidFill>
                  <a:schemeClr val="tx1"/>
                </a:solidFill>
                <a:effectLst/>
                <a:latin typeface="+mn-lt"/>
                <a:ea typeface="+mn-ea"/>
                <a:cs typeface="+mn-cs"/>
              </a:rPr>
              <a:t> life </a:t>
            </a:r>
            <a:r>
              <a:rPr lang="fr-CA" sz="1200" kern="1200" dirty="0" err="1" smtClean="0">
                <a:solidFill>
                  <a:schemeClr val="tx1"/>
                </a:solidFill>
                <a:effectLst/>
                <a:latin typeface="+mn-lt"/>
                <a:ea typeface="+mn-ea"/>
                <a:cs typeface="+mn-cs"/>
              </a:rPr>
              <a:t>exist</a:t>
            </a:r>
            <a:r>
              <a:rPr lang="fr-CA" sz="1200" kern="1200" dirty="0" smtClean="0">
                <a:solidFill>
                  <a:schemeClr val="tx1"/>
                </a:solidFill>
                <a:effectLst/>
                <a:latin typeface="+mn-lt"/>
                <a:ea typeface="+mn-ea"/>
                <a:cs typeface="+mn-cs"/>
              </a:rPr>
              <a:t> in </a:t>
            </a:r>
            <a:r>
              <a:rPr lang="fr-CA" sz="1200" kern="1200" dirty="0" err="1" smtClean="0">
                <a:solidFill>
                  <a:schemeClr val="tx1"/>
                </a:solidFill>
                <a:effectLst/>
                <a:latin typeface="+mn-lt"/>
                <a:ea typeface="+mn-ea"/>
                <a:cs typeface="+mn-cs"/>
              </a:rPr>
              <a:t>two</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separate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universes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is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being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challenged</a:t>
            </a:r>
            <a:r>
              <a:rPr lang="fr-CA" sz="1200" kern="1200" dirty="0" smtClean="0">
                <a:solidFill>
                  <a:schemeClr val="tx1"/>
                </a:solidFill>
                <a:effectLst/>
                <a:latin typeface="+mn-lt"/>
                <a:ea typeface="+mn-ea"/>
                <a:cs typeface="+mn-cs"/>
              </a:rPr>
              <a:t> by </a:t>
            </a:r>
            <a:r>
              <a:rPr lang="fr-CA" sz="1200" kern="1200" dirty="0" err="1" smtClean="0">
                <a:solidFill>
                  <a:schemeClr val="tx1"/>
                </a:solidFill>
                <a:effectLst/>
                <a:latin typeface="+mn-lt"/>
                <a:ea typeface="+mn-ea"/>
                <a:cs typeface="+mn-cs"/>
              </a:rPr>
              <a:t>technology</a:t>
            </a:r>
            <a:r>
              <a:rPr lang="fr-CA" sz="1200" kern="1200" dirty="0" smtClean="0">
                <a:solidFill>
                  <a:schemeClr val="tx1"/>
                </a:solidFill>
                <a:effectLst/>
                <a:latin typeface="+mn-lt"/>
                <a:ea typeface="+mn-ea"/>
                <a:cs typeface="+mn-cs"/>
              </a:rPr>
              <a:t>. </a:t>
            </a:r>
            <a:endParaRPr lang="en-CA" sz="1200" i="1" kern="1200" dirty="0" smtClean="0">
              <a:solidFill>
                <a:schemeClr val="tx1"/>
              </a:solidFill>
              <a:effectLst/>
              <a:latin typeface="+mn-lt"/>
              <a:ea typeface="+mn-ea"/>
              <a:cs typeface="+mn-cs"/>
            </a:endParaRPr>
          </a:p>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Modern tools and a culture of trust can empower employees to decide where and how they are most productive.</a:t>
            </a:r>
            <a:endParaRPr lang="en-CA"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Looking to the future, our work environments need to reflect, accommodate and support the diversity of our people and their contributions.</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For example, we have multiple generations in the workplace. Each new generation brings new ideas, abilities, and expectations; and the previous generations have a wealth of knowledge and experience that is incredibly valuable. </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Government of Canada as an employer needs to remain relevant and adaptable. We need to be able to attract and retain the new generations of workers as well as the experienced professionals who have come up through the ranks. </a:t>
            </a:r>
            <a:r>
              <a:rPr lang="fr-CA"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need</a:t>
            </a:r>
            <a:r>
              <a:rPr lang="fr-CA" sz="1200" kern="1200" dirty="0" smtClean="0">
                <a:solidFill>
                  <a:schemeClr val="tx1"/>
                </a:solidFill>
                <a:effectLst/>
                <a:latin typeface="+mn-lt"/>
                <a:ea typeface="+mn-ea"/>
                <a:cs typeface="+mn-cs"/>
              </a:rPr>
              <a:t> to </a:t>
            </a:r>
            <a:r>
              <a:rPr lang="fr-CA" sz="1200" kern="1200" dirty="0" err="1" smtClean="0">
                <a:solidFill>
                  <a:schemeClr val="tx1"/>
                </a:solidFill>
                <a:effectLst/>
                <a:latin typeface="+mn-lt"/>
                <a:ea typeface="+mn-ea"/>
                <a:cs typeface="+mn-cs"/>
              </a:rPr>
              <a:t>meet</a:t>
            </a:r>
            <a:r>
              <a:rPr lang="fr-CA" sz="1200" kern="1200" dirty="0" smtClean="0">
                <a:solidFill>
                  <a:schemeClr val="tx1"/>
                </a:solidFill>
                <a:effectLst/>
                <a:latin typeface="+mn-lt"/>
                <a:ea typeface="+mn-ea"/>
                <a:cs typeface="+mn-cs"/>
              </a:rPr>
              <a:t> the </a:t>
            </a:r>
            <a:r>
              <a:rPr lang="fr-CA" sz="1200" kern="1200" dirty="0" err="1" smtClean="0">
                <a:solidFill>
                  <a:schemeClr val="tx1"/>
                </a:solidFill>
                <a:effectLst/>
                <a:latin typeface="+mn-lt"/>
                <a:ea typeface="+mn-ea"/>
                <a:cs typeface="+mn-cs"/>
              </a:rPr>
              <a:t>demands</a:t>
            </a:r>
            <a:r>
              <a:rPr lang="fr-CA" sz="1200" kern="1200" dirty="0" smtClean="0">
                <a:solidFill>
                  <a:schemeClr val="tx1"/>
                </a:solidFill>
                <a:effectLst/>
                <a:latin typeface="+mn-lt"/>
                <a:ea typeface="+mn-ea"/>
                <a:cs typeface="+mn-cs"/>
              </a:rPr>
              <a:t> of a modern Canada;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need</a:t>
            </a:r>
            <a:r>
              <a:rPr lang="fr-CA" sz="1200" kern="1200" dirty="0" smtClean="0">
                <a:solidFill>
                  <a:schemeClr val="tx1"/>
                </a:solidFill>
                <a:effectLst/>
                <a:latin typeface="+mn-lt"/>
                <a:ea typeface="+mn-ea"/>
                <a:cs typeface="+mn-cs"/>
              </a:rPr>
              <a:t> to </a:t>
            </a:r>
            <a:r>
              <a:rPr lang="fr-CA" sz="1200" kern="1200" dirty="0" err="1" smtClean="0">
                <a:solidFill>
                  <a:schemeClr val="tx1"/>
                </a:solidFill>
                <a:effectLst/>
                <a:latin typeface="+mn-lt"/>
                <a:ea typeface="+mn-ea"/>
                <a:cs typeface="+mn-cs"/>
              </a:rPr>
              <a:t>create</a:t>
            </a:r>
            <a:r>
              <a:rPr lang="fr-CA" sz="1200" kern="1200" dirty="0" smtClean="0">
                <a:solidFill>
                  <a:schemeClr val="tx1"/>
                </a:solidFill>
                <a:effectLst/>
                <a:latin typeface="+mn-lt"/>
                <a:ea typeface="+mn-ea"/>
                <a:cs typeface="+mn-cs"/>
              </a:rPr>
              <a:t> a confident and high </a:t>
            </a:r>
            <a:r>
              <a:rPr lang="fr-CA" sz="1200" kern="1200" dirty="0" err="1" smtClean="0">
                <a:solidFill>
                  <a:schemeClr val="tx1"/>
                </a:solidFill>
                <a:effectLst/>
                <a:latin typeface="+mn-lt"/>
                <a:ea typeface="+mn-ea"/>
                <a:cs typeface="+mn-cs"/>
              </a:rPr>
              <a:t>performing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workforce</a:t>
            </a:r>
            <a:r>
              <a:rPr lang="fr-CA" sz="1200" kern="1200" dirty="0" smtClean="0">
                <a:solidFill>
                  <a:schemeClr val="tx1"/>
                </a:solidFill>
                <a:effectLst/>
                <a:latin typeface="+mn-lt"/>
                <a:ea typeface="+mn-ea"/>
                <a:cs typeface="+mn-cs"/>
              </a:rPr>
              <a:t>; and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need</a:t>
            </a:r>
            <a:r>
              <a:rPr lang="fr-CA" sz="1200" kern="1200" dirty="0" smtClean="0">
                <a:solidFill>
                  <a:schemeClr val="tx1"/>
                </a:solidFill>
                <a:effectLst/>
                <a:latin typeface="+mn-lt"/>
                <a:ea typeface="+mn-ea"/>
                <a:cs typeface="+mn-cs"/>
              </a:rPr>
              <a:t> to </a:t>
            </a:r>
            <a:r>
              <a:rPr lang="fr-CA" sz="1200" kern="1200" dirty="0" err="1" smtClean="0">
                <a:solidFill>
                  <a:schemeClr val="tx1"/>
                </a:solidFill>
                <a:effectLst/>
                <a:latin typeface="+mn-lt"/>
                <a:ea typeface="+mn-ea"/>
                <a:cs typeface="+mn-cs"/>
              </a:rPr>
              <a:t>mobilize</a:t>
            </a:r>
            <a:r>
              <a:rPr lang="fr-CA" sz="1200" kern="1200" dirty="0" smtClean="0">
                <a:solidFill>
                  <a:schemeClr val="tx1"/>
                </a:solidFill>
                <a:effectLst/>
                <a:latin typeface="+mn-lt"/>
                <a:ea typeface="+mn-ea"/>
                <a:cs typeface="+mn-cs"/>
              </a:rPr>
              <a:t> the </a:t>
            </a:r>
            <a:r>
              <a:rPr lang="fr-CA" sz="1200" kern="1200" dirty="0" err="1" smtClean="0">
                <a:solidFill>
                  <a:schemeClr val="tx1"/>
                </a:solidFill>
                <a:effectLst/>
                <a:latin typeface="+mn-lt"/>
                <a:ea typeface="+mn-ea"/>
                <a:cs typeface="+mn-cs"/>
              </a:rPr>
              <a:t>diversity</a:t>
            </a:r>
            <a:r>
              <a:rPr lang="fr-CA" sz="1200" kern="1200" dirty="0" smtClean="0">
                <a:solidFill>
                  <a:schemeClr val="tx1"/>
                </a:solidFill>
                <a:effectLst/>
                <a:latin typeface="+mn-lt"/>
                <a:ea typeface="+mn-ea"/>
                <a:cs typeface="+mn-cs"/>
              </a:rPr>
              <a:t> of talent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have to serve the </a:t>
            </a:r>
            <a:r>
              <a:rPr lang="fr-CA" sz="1200" kern="1200" dirty="0" err="1" smtClean="0">
                <a:solidFill>
                  <a:schemeClr val="tx1"/>
                </a:solidFill>
                <a:effectLst/>
                <a:latin typeface="+mn-lt"/>
                <a:ea typeface="+mn-ea"/>
                <a:cs typeface="+mn-cs"/>
              </a:rPr>
              <a:t>country’s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evolving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needs</a:t>
            </a:r>
            <a:r>
              <a:rPr lang="fr-CA" sz="1200" kern="1200" dirty="0" smtClean="0">
                <a:solidFill>
                  <a:schemeClr val="tx1"/>
                </a:solidFill>
                <a:effectLst/>
                <a:latin typeface="+mn-lt"/>
                <a:ea typeface="+mn-ea"/>
                <a:cs typeface="+mn-cs"/>
              </a:rPr>
              <a:t>.</a:t>
            </a:r>
            <a:endParaRPr lang="en-US" baseline="0" dirty="0" smtClean="0"/>
          </a:p>
          <a:p>
            <a:pPr marL="171450" indent="-171450">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50522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02772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GCworkplace</a:t>
            </a:r>
            <a:r>
              <a:rPr lang="en-US" sz="1200" kern="1200" dirty="0" smtClean="0">
                <a:solidFill>
                  <a:schemeClr val="tx1"/>
                </a:solidFill>
                <a:effectLst/>
                <a:latin typeface="+mn-lt"/>
                <a:ea typeface="+mn-ea"/>
                <a:cs typeface="+mn-cs"/>
              </a:rPr>
              <a:t> vision was developed and refined based</a:t>
            </a:r>
            <a:r>
              <a:rPr lang="en-US" sz="1200" kern="1200" baseline="0" dirty="0" smtClean="0">
                <a:solidFill>
                  <a:schemeClr val="tx1"/>
                </a:solidFill>
                <a:effectLst/>
                <a:latin typeface="+mn-lt"/>
                <a:ea typeface="+mn-ea"/>
                <a:cs typeface="+mn-cs"/>
              </a:rPr>
              <a:t> on three main elements: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 F</a:t>
            </a:r>
            <a:r>
              <a:rPr lang="en-US" sz="1200" kern="1200" dirty="0" smtClean="0">
                <a:solidFill>
                  <a:schemeClr val="tx1"/>
                </a:solidFill>
                <a:effectLst/>
                <a:latin typeface="+mn-lt"/>
                <a:ea typeface="+mn-ea"/>
                <a:cs typeface="+mn-cs"/>
              </a:rPr>
              <a:t>rom lessons learned from past initiatives (i.e. Workplace 2.0),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t>
            </a:r>
            <a:r>
              <a:rPr lang="en-CA" sz="1200" kern="1200" dirty="0" smtClean="0">
                <a:solidFill>
                  <a:schemeClr val="tx1"/>
                </a:solidFill>
                <a:effectLst/>
                <a:latin typeface="+mn-lt"/>
                <a:ea typeface="+mn-ea"/>
                <a:cs typeface="+mn-cs"/>
              </a:rPr>
              <a:t>From what we collectively heard through the BP2020 consultations and other engagement sessions.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From what we learned by looking at trends and innovations in workplaces across the world.</a:t>
            </a:r>
            <a:endParaRPr lang="en-CA" sz="1200" kern="1200" dirty="0" smtClean="0">
              <a:solidFill>
                <a:schemeClr val="tx1"/>
              </a:solidFill>
              <a:effectLst/>
              <a:latin typeface="+mn-lt"/>
              <a:ea typeface="+mn-ea"/>
              <a:cs typeface="+mn-cs"/>
            </a:endParaRPr>
          </a:p>
          <a:p>
            <a:endParaRPr lang="en-CA" dirty="0" smtClean="0"/>
          </a:p>
          <a:p>
            <a:endParaRPr lang="en-US" dirty="0"/>
          </a:p>
        </p:txBody>
      </p:sp>
      <p:sp>
        <p:nvSpPr>
          <p:cNvPr id="5" name="Slide Number Placeholder 4"/>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305427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accent2"/>
                </a:solidFill>
              </a:rPr>
              <a:t>GC-wide engagement and engagement though BP2020 has allowed us to identify seven dimensions that define what modern means for our workplace.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Times New Roman"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smtClean="0">
              <a:solidFill>
                <a:schemeClr val="tx1"/>
              </a:solidFill>
              <a:effectLst/>
              <a:latin typeface="Times New Roman"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smtClean="0">
                <a:solidFill>
                  <a:schemeClr val="tx1"/>
                </a:solidFill>
                <a:effectLst/>
                <a:latin typeface="Times New Roman" charset="0"/>
                <a:ea typeface="+mn-ea"/>
                <a:cs typeface="+mn-cs"/>
              </a:rPr>
              <a:t>In addition, we surveyed </a:t>
            </a:r>
            <a:r>
              <a:rPr lang="en-CA" b="1" dirty="0" smtClean="0">
                <a:latin typeface="Arial" panose="020B0604020202020204" pitchFamily="34" charset="0"/>
                <a:cs typeface="Arial" panose="020B0604020202020204" pitchFamily="34" charset="0"/>
              </a:rPr>
              <a:t>1,300 employees</a:t>
            </a:r>
            <a:r>
              <a:rPr lang="en-CA" dirty="0" smtClean="0">
                <a:latin typeface="Arial" panose="020B0604020202020204" pitchFamily="34" charset="0"/>
                <a:cs typeface="Arial" panose="020B0604020202020204" pitchFamily="34" charset="0"/>
              </a:rPr>
              <a:t> from across Canada told us what they wanted … and they ranked</a:t>
            </a:r>
            <a:r>
              <a:rPr lang="en-CA" baseline="0" dirty="0" smtClean="0">
                <a:latin typeface="Arial" panose="020B0604020202020204" pitchFamily="34" charset="0"/>
                <a:cs typeface="Arial" panose="020B0604020202020204" pitchFamily="34" charset="0"/>
              </a:rPr>
              <a:t> these 7 dimensions in order of importance</a:t>
            </a:r>
            <a:endParaRPr lang="en-CA" dirty="0" smtClean="0">
              <a:latin typeface="Arial" panose="020B0604020202020204" pitchFamily="34" charset="0"/>
              <a:cs typeface="Arial" panose="020B0604020202020204" pitchFamily="34" charset="0"/>
            </a:endParaRPr>
          </a:p>
          <a:p>
            <a:pPr lvl="0"/>
            <a:endParaRPr lang="en-CA" sz="1200" kern="1200" dirty="0" smtClean="0">
              <a:solidFill>
                <a:schemeClr val="tx1"/>
              </a:solidFill>
              <a:effectLst/>
              <a:latin typeface="Times New Roman" charset="0"/>
              <a:ea typeface="+mn-ea"/>
              <a:cs typeface="+mn-cs"/>
            </a:endParaRPr>
          </a:p>
          <a:p>
            <a:r>
              <a:rPr lang="en-CA" sz="1200" kern="1200" dirty="0" smtClean="0">
                <a:solidFill>
                  <a:schemeClr val="tx1"/>
                </a:solidFill>
                <a:effectLst/>
                <a:latin typeface="Times New Roman" charset="0"/>
                <a:ea typeface="+mn-ea"/>
                <a:cs typeface="+mn-cs"/>
              </a:rPr>
              <a:t>•	FLEXIBLE –work anywhere, anytime, with anyone – came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Times New Roman" charset="0"/>
                <a:ea typeface="+mn-ea"/>
                <a:cs typeface="+mn-cs"/>
              </a:rPr>
              <a:t>•	HEALTHY –supporting a culture of mental and physical wellbeing</a:t>
            </a:r>
          </a:p>
          <a:p>
            <a:pPr marL="914400" lvl="2" indent="0">
              <a:buFont typeface="Arial" panose="020B0604020202020204" pitchFamily="34" charset="0"/>
              <a:buNone/>
            </a:pPr>
            <a:r>
              <a:rPr lang="en-CA" sz="1200" kern="1200" dirty="0" smtClean="0">
                <a:solidFill>
                  <a:schemeClr val="tx1"/>
                </a:solidFill>
                <a:effectLst/>
                <a:latin typeface="Times New Roman" charset="0"/>
                <a:ea typeface="+mn-ea"/>
                <a:cs typeface="+mn-cs"/>
              </a:rPr>
              <a:t>EFFICIENT –supports employee productivity and reduces barriers to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Times New Roman" charset="0"/>
                <a:ea typeface="+mn-ea"/>
                <a:cs typeface="+mn-cs"/>
              </a:rPr>
              <a:t>•	INCLUSIVE –offers choices to suit all needs and preferences</a:t>
            </a:r>
          </a:p>
          <a:p>
            <a:r>
              <a:rPr lang="en-CA" sz="1200" kern="1200" dirty="0" smtClean="0">
                <a:solidFill>
                  <a:schemeClr val="tx1"/>
                </a:solidFill>
                <a:effectLst/>
                <a:latin typeface="Times New Roman" charset="0"/>
                <a:ea typeface="+mn-ea"/>
                <a:cs typeface="+mn-cs"/>
              </a:rPr>
              <a:t>	COLLABORATIVE –engage with others to drive innovation</a:t>
            </a:r>
          </a:p>
          <a:p>
            <a:r>
              <a:rPr lang="en-CA" sz="1200" kern="1200" dirty="0" smtClean="0">
                <a:solidFill>
                  <a:schemeClr val="tx1"/>
                </a:solidFill>
                <a:effectLst/>
                <a:latin typeface="Times New Roman" charset="0"/>
                <a:ea typeface="+mn-ea"/>
                <a:cs typeface="+mn-cs"/>
              </a:rPr>
              <a:t>•	DIGITAL –use modern tools to support productivity and connect teams</a:t>
            </a:r>
          </a:p>
          <a:p>
            <a:r>
              <a:rPr lang="en-CA" sz="1200" kern="1200" dirty="0" smtClean="0">
                <a:solidFill>
                  <a:schemeClr val="tx1"/>
                </a:solidFill>
                <a:effectLst/>
                <a:latin typeface="Times New Roman" charset="0"/>
                <a:ea typeface="+mn-ea"/>
                <a:cs typeface="+mn-cs"/>
              </a:rPr>
              <a:t>•	GREEN –designed for energy efficiency and sustainability</a:t>
            </a:r>
          </a:p>
          <a:p>
            <a:endParaRPr lang="en-CA" dirty="0" smtClean="0">
              <a:latin typeface="Arial" panose="020B0604020202020204" pitchFamily="34" charset="0"/>
              <a:cs typeface="Arial" panose="020B0604020202020204" pitchFamily="34" charset="0"/>
            </a:endParaRPr>
          </a:p>
          <a:p>
            <a:r>
              <a:rPr lang="fr-CA" dirty="0" smtClean="0">
                <a:latin typeface="Arial" panose="020B0604020202020204" pitchFamily="34" charset="0"/>
                <a:cs typeface="Arial" panose="020B0604020202020204" pitchFamily="34" charset="0"/>
              </a:rPr>
              <a:t>The vision for </a:t>
            </a:r>
            <a:r>
              <a:rPr lang="fr-CA" dirty="0" err="1" smtClean="0">
                <a:latin typeface="Arial" panose="020B0604020202020204" pitchFamily="34" charset="0"/>
                <a:cs typeface="Arial" panose="020B0604020202020204" pitchFamily="34" charset="0"/>
              </a:rPr>
              <a:t>our</a:t>
            </a:r>
            <a:r>
              <a:rPr lang="fr-CA" dirty="0" smtClean="0">
                <a:latin typeface="Arial" panose="020B0604020202020204" pitchFamily="34" charset="0"/>
                <a:cs typeface="Arial" panose="020B0604020202020204" pitchFamily="34" charset="0"/>
              </a:rPr>
              <a:t> </a:t>
            </a:r>
            <a:r>
              <a:rPr lang="fr-CA" dirty="0" err="1" smtClean="0">
                <a:latin typeface="Arial" panose="020B0604020202020204" pitchFamily="34" charset="0"/>
                <a:cs typeface="Arial" panose="020B0604020202020204" pitchFamily="34" charset="0"/>
              </a:rPr>
              <a:t>workplace</a:t>
            </a:r>
            <a:r>
              <a:rPr lang="fr-CA" dirty="0" smtClean="0">
                <a:latin typeface="Arial" panose="020B0604020202020204" pitchFamily="34" charset="0"/>
                <a:cs typeface="Arial" panose="020B0604020202020204" pitchFamily="34" charset="0"/>
              </a:rPr>
              <a:t> </a:t>
            </a:r>
            <a:r>
              <a:rPr lang="fr-CA" dirty="0" err="1" smtClean="0">
                <a:latin typeface="Arial" panose="020B0604020202020204" pitchFamily="34" charset="0"/>
                <a:cs typeface="Arial" panose="020B0604020202020204" pitchFamily="34" charset="0"/>
              </a:rPr>
              <a:t>is</a:t>
            </a:r>
            <a:r>
              <a:rPr lang="fr-CA"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r>
              <a:rPr lang="fr-CA" b="1" dirty="0" err="1" smtClean="0">
                <a:latin typeface="Arial" panose="020B0604020202020204" pitchFamily="34" charset="0"/>
                <a:cs typeface="Arial" panose="020B0604020202020204" pitchFamily="34" charset="0"/>
              </a:rPr>
              <a:t>employee-centric</a:t>
            </a:r>
            <a:endParaRPr lang="fr-CA"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CA" b="1" dirty="0" err="1" smtClean="0">
                <a:latin typeface="Arial" panose="020B0604020202020204" pitchFamily="34" charset="0"/>
                <a:cs typeface="Arial" panose="020B0604020202020204" pitchFamily="34" charset="0"/>
              </a:rPr>
              <a:t>principle-based</a:t>
            </a:r>
            <a:endParaRPr lang="fr-CA"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CA" b="1" dirty="0" err="1" smtClean="0">
                <a:latin typeface="Arial" panose="020B0604020202020204" pitchFamily="34" charset="0"/>
                <a:cs typeface="Arial" panose="020B0604020202020204" pitchFamily="34" charset="0"/>
              </a:rPr>
              <a:t>anchored</a:t>
            </a:r>
            <a:r>
              <a:rPr lang="fr-CA" b="1" dirty="0" smtClean="0">
                <a:latin typeface="Arial" panose="020B0604020202020204" pitchFamily="34" charset="0"/>
                <a:cs typeface="Arial" panose="020B0604020202020204" pitchFamily="34" charset="0"/>
              </a:rPr>
              <a:t> in public service values</a:t>
            </a:r>
            <a:endParaRPr lang="en-CA" b="1" dirty="0" smtClean="0">
              <a:latin typeface="Arial" panose="020B0604020202020204" pitchFamily="34" charset="0"/>
              <a:cs typeface="Arial" panose="020B0604020202020204" pitchFamily="34" charset="0"/>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p:txBody>
      </p:sp>
      <p:sp>
        <p:nvSpPr>
          <p:cNvPr id="5" name="Slide Number Placeholder 4"/>
          <p:cNvSpPr>
            <a:spLocks noGrp="1"/>
          </p:cNvSpPr>
          <p:nvPr>
            <p:ph type="sldNum" sz="quarter" idx="10"/>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325426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Strategy 2 – Promoting an integrated approach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With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we are going beyond buildings and space, and moving towards a more holistic vision of the workplace modernization. </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What’s a modern workspace without the right tools and processes to support new ways of working? </a:t>
            </a:r>
            <a:endParaRPr lang="en-CA" sz="1200" i="1"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key enablers of the modern workplace–Information Technology, Information Management, Human Resources (including Occupational Health and Safety), Security, and Facilities–must be aligned to the organization’s vision for the workplace. </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The modernization strategies must be integrated to equip GC employees with the right tools and processes to support fundamental changes in the way we work. </a:t>
            </a:r>
            <a:r>
              <a:rPr lang="fr-CA" sz="1200" kern="1200" dirty="0" smtClean="0">
                <a:solidFill>
                  <a:schemeClr val="tx1"/>
                </a:solidFill>
                <a:effectLst/>
                <a:latin typeface="+mn-lt"/>
                <a:ea typeface="+mn-ea"/>
                <a:cs typeface="+mn-cs"/>
              </a:rPr>
              <a:t> </a:t>
            </a:r>
          </a:p>
          <a:p>
            <a:pPr lvl="0"/>
            <a:endParaRPr lang="fr-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To support departments that are ready to modernize, PSPC has developed the </a:t>
            </a:r>
            <a:r>
              <a:rPr lang="en-CA" sz="1200" u="none" strike="noStrike" kern="1200" dirty="0" err="1" smtClean="0">
                <a:solidFill>
                  <a:schemeClr val="tx1"/>
                </a:solidFill>
                <a:effectLst/>
                <a:latin typeface="+mn-lt"/>
                <a:ea typeface="+mn-ea"/>
                <a:cs typeface="+mn-cs"/>
                <a:hlinkClick r:id="rId3"/>
              </a:rPr>
              <a:t>GCworkplace</a:t>
            </a:r>
            <a:r>
              <a:rPr lang="en-CA" sz="1200" u="none" strike="noStrike" kern="1200" dirty="0" smtClean="0">
                <a:solidFill>
                  <a:schemeClr val="tx1"/>
                </a:solidFill>
                <a:effectLst/>
                <a:latin typeface="+mn-lt"/>
                <a:ea typeface="+mn-ea"/>
                <a:cs typeface="+mn-cs"/>
                <a:hlinkClick r:id="rId3"/>
              </a:rPr>
              <a:t> Transformation Playbook</a:t>
            </a:r>
            <a:r>
              <a:rPr lang="en-CA" sz="1200" kern="1200" dirty="0" smtClean="0">
                <a:solidFill>
                  <a:schemeClr val="tx1"/>
                </a:solidFill>
                <a:effectLst/>
                <a:latin typeface="+mn-lt"/>
                <a:ea typeface="+mn-ea"/>
                <a:cs typeface="+mn-cs"/>
              </a:rPr>
              <a:t> </a:t>
            </a:r>
          </a:p>
          <a:p>
            <a:pPr lvl="0"/>
            <a:endParaRPr lang="en-CA" sz="1200" kern="1200" dirty="0" smtClean="0">
              <a:solidFill>
                <a:schemeClr val="tx1"/>
              </a:solidFill>
              <a:effectLst/>
              <a:latin typeface="+mn-lt"/>
              <a:ea typeface="+mn-ea"/>
              <a:cs typeface="+mn-cs"/>
            </a:endParaRPr>
          </a:p>
          <a:p>
            <a:pPr rtl="0"/>
            <a:endParaRPr lang="fr-CA"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247189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workplace is a tool that departments can use to support Public Service Renewal and to embrace the Public Service vision for the workforce.</a:t>
            </a:r>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2597965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216427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19827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5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Tree>
    <p:extLst>
      <p:ext uri="{BB962C8B-B14F-4D97-AF65-F5344CB8AC3E}">
        <p14:creationId xmlns:p14="http://schemas.microsoft.com/office/powerpoint/2010/main" val="1006439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6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2433748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101911"/>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4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364042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0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605922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Tree>
    <p:extLst>
      <p:ext uri="{BB962C8B-B14F-4D97-AF65-F5344CB8AC3E}">
        <p14:creationId xmlns:p14="http://schemas.microsoft.com/office/powerpoint/2010/main" val="376944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7"/>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9" name="think-cell Slide" r:id="rId28" imgW="473" imgH="473" progId="TCLayout.ActiveDocument.1">
                  <p:embed/>
                </p:oleObj>
              </mc:Choice>
              <mc:Fallback>
                <p:oleObj name="think-cell Slide" r:id="rId28" imgW="473" imgH="473"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6" r:id="rId2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jpe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1.xml"/><Relationship Id="rId7" Type="http://schemas.openxmlformats.org/officeDocument/2006/relationships/image" Target="../media/image4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notesSlide" Target="../notesSlides/notesSlide12.xml"/><Relationship Id="rId10" Type="http://schemas.openxmlformats.org/officeDocument/2006/relationships/image" Target="../media/image44.png"/><Relationship Id="rId4" Type="http://schemas.openxmlformats.org/officeDocument/2006/relationships/slideLayout" Target="../slideLayouts/slideLayout14.xml"/><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46.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43"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4292"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11883" y="2087217"/>
            <a:ext cx="3689809" cy="1587701"/>
          </a:xfrm>
        </p:spPr>
        <p:txBody>
          <a:bodyPr>
            <a:normAutofit fontScale="90000"/>
          </a:bodyPr>
          <a:lstStyle/>
          <a:p>
            <a:r>
              <a:rPr lang="en-US" dirty="0" smtClean="0">
                <a:solidFill>
                  <a:schemeClr val="bg1"/>
                </a:solidFill>
              </a:rPr>
              <a:t>Welcome to GCworkplace</a:t>
            </a:r>
            <a:endParaRPr lang="en-US" dirty="0"/>
          </a:p>
        </p:txBody>
      </p:sp>
      <p:sp>
        <p:nvSpPr>
          <p:cNvPr id="3" name="Subtitle 2"/>
          <p:cNvSpPr>
            <a:spLocks noGrp="1"/>
          </p:cNvSpPr>
          <p:nvPr>
            <p:ph type="subTitle" idx="1"/>
          </p:nvPr>
        </p:nvSpPr>
        <p:spPr>
          <a:xfrm>
            <a:off x="602178" y="3806552"/>
            <a:ext cx="2997993" cy="678352"/>
          </a:xfrm>
        </p:spPr>
        <p:txBody>
          <a:bodyPr>
            <a:noAutofit/>
          </a:bodyPr>
          <a:lstStyle/>
          <a:p>
            <a:r>
              <a:rPr lang="en-CA" sz="1600" dirty="0">
                <a:solidFill>
                  <a:schemeClr val="accent2"/>
                </a:solidFill>
              </a:rPr>
              <a:t>IT'S TIME TO ADOPT WISE METHODS AND WORKSPACES</a:t>
            </a:r>
            <a:endParaRPr lang="en-US" sz="1600" dirty="0">
              <a:solidFill>
                <a:schemeClr val="accent2"/>
              </a:solidFill>
            </a:endParaRPr>
          </a:p>
        </p:txBody>
      </p:sp>
      <p:sp>
        <p:nvSpPr>
          <p:cNvPr id="9" name="Rectangle 8"/>
          <p:cNvSpPr/>
          <p:nvPr/>
        </p:nvSpPr>
        <p:spPr>
          <a:xfrm>
            <a:off x="-2" y="6149663"/>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
        <p:nvSpPr>
          <p:cNvPr id="15" name="Text Placeholder 4"/>
          <p:cNvSpPr txBox="1">
            <a:spLocks/>
          </p:cNvSpPr>
          <p:nvPr/>
        </p:nvSpPr>
        <p:spPr>
          <a:xfrm>
            <a:off x="707605" y="5044146"/>
            <a:ext cx="3494087" cy="52695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7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7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1400" b="1" dirty="0">
              <a:solidFill>
                <a:schemeClr val="bg1"/>
              </a:solidFill>
            </a:endParaRPr>
          </a:p>
        </p:txBody>
      </p:sp>
    </p:spTree>
    <p:extLst>
      <p:ext uri="{BB962C8B-B14F-4D97-AF65-F5344CB8AC3E}">
        <p14:creationId xmlns:p14="http://schemas.microsoft.com/office/powerpoint/2010/main" val="229686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812" y="1855656"/>
            <a:ext cx="7094291" cy="3190352"/>
          </a:xfrm>
          <a:prstGeom prst="rect">
            <a:avLst/>
          </a:prstGeom>
        </p:spPr>
      </p:pic>
      <p:sp>
        <p:nvSpPr>
          <p:cNvPr id="5" name="Content Placeholder 4"/>
          <p:cNvSpPr>
            <a:spLocks noGrp="1"/>
          </p:cNvSpPr>
          <p:nvPr>
            <p:ph idx="1"/>
          </p:nvPr>
        </p:nvSpPr>
        <p:spPr>
          <a:xfrm>
            <a:off x="508759" y="1838441"/>
            <a:ext cx="3701498" cy="4457700"/>
          </a:xfrm>
        </p:spPr>
        <p:txBody>
          <a:bodyPr>
            <a:normAutofit/>
          </a:bodyPr>
          <a:lstStyle/>
          <a:p>
            <a:r>
              <a:rPr lang="en-US" sz="1600" b="0" dirty="0" smtClean="0">
                <a:latin typeface="Arial" charset="0"/>
                <a:ea typeface="Arial" charset="0"/>
                <a:cs typeface="Arial" charset="0"/>
              </a:rPr>
              <a:t>Provides flexibility and </a:t>
            </a:r>
            <a:r>
              <a:rPr lang="en-CA" sz="1600" b="0" dirty="0" smtClean="0">
                <a:latin typeface="Arial" charset="0"/>
                <a:ea typeface="Arial" charset="0"/>
                <a:cs typeface="Arial" charset="0"/>
              </a:rPr>
              <a:t>empowers </a:t>
            </a:r>
            <a:r>
              <a:rPr lang="en-US" sz="1600" b="0" dirty="0" smtClean="0">
                <a:latin typeface="Arial" charset="0"/>
                <a:ea typeface="Arial" charset="0"/>
                <a:cs typeface="Arial" charset="0"/>
              </a:rPr>
              <a:t>employees</a:t>
            </a:r>
          </a:p>
          <a:p>
            <a:r>
              <a:rPr lang="en-US" sz="1600" b="0" dirty="0" smtClean="0">
                <a:latin typeface="Arial" charset="0"/>
                <a:ea typeface="Arial" charset="0"/>
                <a:cs typeface="Arial" charset="0"/>
              </a:rPr>
              <a:t>Fosters collaboration at all levels</a:t>
            </a:r>
          </a:p>
          <a:p>
            <a:r>
              <a:rPr lang="en-US" sz="1600" b="0" dirty="0" smtClean="0">
                <a:latin typeface="Arial" charset="0"/>
                <a:ea typeface="Arial" charset="0"/>
                <a:cs typeface="Arial" charset="0"/>
              </a:rPr>
              <a:t>Supports employees health and well being</a:t>
            </a:r>
          </a:p>
          <a:p>
            <a:r>
              <a:rPr lang="en-US" sz="1600" b="0" dirty="0" smtClean="0">
                <a:latin typeface="Arial" charset="0"/>
                <a:ea typeface="Arial" charset="0"/>
                <a:cs typeface="Arial" charset="0"/>
              </a:rPr>
              <a:t>Allows the GC to </a:t>
            </a:r>
            <a:r>
              <a:rPr lang="en-US" sz="1600" b="0" dirty="0">
                <a:latin typeface="Arial" charset="0"/>
                <a:ea typeface="Arial" charset="0"/>
                <a:cs typeface="Arial" charset="0"/>
              </a:rPr>
              <a:t>attract </a:t>
            </a:r>
            <a:r>
              <a:rPr lang="en-US" sz="1600" b="0" dirty="0" smtClean="0">
                <a:latin typeface="Arial" charset="0"/>
                <a:ea typeface="Arial" charset="0"/>
                <a:cs typeface="Arial" charset="0"/>
              </a:rPr>
              <a:t>and retain the best talent</a:t>
            </a:r>
            <a:endParaRPr lang="en-US" sz="1600" b="0" dirty="0">
              <a:latin typeface="Arial" charset="0"/>
              <a:ea typeface="Arial" charset="0"/>
              <a:cs typeface="Arial" charset="0"/>
            </a:endParaRPr>
          </a:p>
          <a:p>
            <a:r>
              <a:rPr lang="en-US" sz="1600" b="0" dirty="0">
                <a:latin typeface="Arial" charset="0"/>
                <a:ea typeface="Arial" charset="0"/>
                <a:cs typeface="Arial" charset="0"/>
              </a:rPr>
              <a:t>Optimizes </a:t>
            </a:r>
            <a:r>
              <a:rPr lang="en-US" sz="1600" b="0" dirty="0" smtClean="0">
                <a:latin typeface="Arial" charset="0"/>
                <a:ea typeface="Arial" charset="0"/>
                <a:cs typeface="Arial" charset="0"/>
              </a:rPr>
              <a:t>efficiency of our facilities </a:t>
            </a:r>
            <a:r>
              <a:rPr lang="en-CA" sz="1600" b="0" dirty="0" smtClean="0">
                <a:latin typeface="Arial" charset="0"/>
                <a:ea typeface="Arial" charset="0"/>
                <a:cs typeface="Arial" charset="0"/>
              </a:rPr>
              <a:t>and utilization rates</a:t>
            </a:r>
            <a:endParaRPr lang="en-US" sz="1600" b="0" dirty="0">
              <a:latin typeface="Arial" charset="0"/>
              <a:ea typeface="Arial" charset="0"/>
              <a:cs typeface="Arial" charset="0"/>
            </a:endParaRPr>
          </a:p>
          <a:p>
            <a:endParaRPr lang="en-US" b="0" dirty="0">
              <a:latin typeface="Arial" charset="0"/>
              <a:ea typeface="Arial" charset="0"/>
              <a:cs typeface="Arial" charset="0"/>
            </a:endParaRPr>
          </a:p>
          <a:p>
            <a:endParaRPr lang="en-US" b="0" dirty="0"/>
          </a:p>
        </p:txBody>
      </p:sp>
      <p:sp>
        <p:nvSpPr>
          <p:cNvPr id="8" name="Title 7"/>
          <p:cNvSpPr>
            <a:spLocks noGrp="1"/>
          </p:cNvSpPr>
          <p:nvPr>
            <p:ph type="title"/>
          </p:nvPr>
        </p:nvSpPr>
        <p:spPr/>
        <p:txBody>
          <a:bodyPr>
            <a:normAutofit/>
          </a:bodyPr>
          <a:lstStyle/>
          <a:p>
            <a:r>
              <a:rPr lang="en-US" dirty="0"/>
              <a:t>GCworkplace delivers what our </a:t>
            </a:r>
            <a:r>
              <a:rPr lang="en-US" dirty="0" smtClean="0"/>
              <a:t>public service needs</a:t>
            </a:r>
            <a:endParaRPr lang="en-US" dirty="0"/>
          </a:p>
        </p:txBody>
      </p:sp>
      <p:sp>
        <p:nvSpPr>
          <p:cNvPr id="7"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latin typeface="Arial" panose="020B0604020202020204" pitchFamily="34" charset="0"/>
                <a:cs typeface="Arial" panose="020B0604020202020204" pitchFamily="34" charset="0"/>
              </a:rPr>
              <a:t>10</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12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303"/>
          <a:stretch/>
        </p:blipFill>
        <p:spPr>
          <a:xfrm>
            <a:off x="0" y="821878"/>
            <a:ext cx="12192000" cy="5542731"/>
          </a:xfrm>
          <a:prstGeom prst="rect">
            <a:avLst/>
          </a:prstGeom>
        </p:spPr>
      </p:pic>
      <p:grpSp>
        <p:nvGrpSpPr>
          <p:cNvPr id="40" name="Group 39"/>
          <p:cNvGrpSpPr/>
          <p:nvPr/>
        </p:nvGrpSpPr>
        <p:grpSpPr>
          <a:xfrm>
            <a:off x="189827" y="5126803"/>
            <a:ext cx="1356640" cy="1235773"/>
            <a:chOff x="4499073" y="2259291"/>
            <a:chExt cx="1356640" cy="1235773"/>
          </a:xfrm>
          <a:solidFill>
            <a:schemeClr val="accent1">
              <a:lumMod val="20000"/>
              <a:lumOff val="80000"/>
            </a:schemeClr>
          </a:solidFill>
        </p:grpSpPr>
        <p:sp>
          <p:nvSpPr>
            <p:cNvPr id="20" name="Rectangle 19"/>
            <p:cNvSpPr/>
            <p:nvPr/>
          </p:nvSpPr>
          <p:spPr>
            <a:xfrm>
              <a:off x="4499073" y="2259291"/>
              <a:ext cx="1356640" cy="1235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4" name="TextBox 23"/>
            <p:cNvSpPr txBox="1"/>
            <p:nvPr/>
          </p:nvSpPr>
          <p:spPr>
            <a:xfrm>
              <a:off x="4657802" y="2609622"/>
              <a:ext cx="1001963" cy="877163"/>
            </a:xfrm>
            <a:prstGeom prst="rect">
              <a:avLst/>
            </a:prstGeom>
            <a:grpFill/>
            <a:ln>
              <a:noFill/>
            </a:ln>
          </p:spPr>
          <p:txBody>
            <a:bodyPr wrap="square" rtlCol="0">
              <a:spAutoFit/>
            </a:bodyPr>
            <a:lstStyle/>
            <a:p>
              <a:pPr algn="ctr"/>
              <a:r>
                <a:rPr lang="en-CA" sz="1100" b="1" dirty="0">
                  <a:solidFill>
                    <a:srgbClr val="000000"/>
                  </a:solidFill>
                  <a:latin typeface="Arial" panose="020B0604020202020204" pitchFamily="34" charset="0"/>
                  <a:cs typeface="Arial" panose="020B0604020202020204" pitchFamily="34" charset="0"/>
                </a:rPr>
                <a:t>EQUAL ACCESS TO </a:t>
              </a:r>
              <a:r>
                <a:rPr lang="en-CA" sz="1100" b="1" dirty="0" smtClean="0">
                  <a:solidFill>
                    <a:srgbClr val="000000"/>
                  </a:solidFill>
                  <a:latin typeface="Arial" panose="020B0604020202020204" pitchFamily="34" charset="0"/>
                  <a:cs typeface="Arial" panose="020B0604020202020204" pitchFamily="34" charset="0"/>
                </a:rPr>
                <a:t>SPACE</a:t>
              </a:r>
            </a:p>
            <a:p>
              <a:pPr algn="ctr"/>
              <a:endParaRPr lang="en-CA" sz="900" dirty="0" smtClean="0">
                <a:solidFill>
                  <a:srgbClr val="000000"/>
                </a:solidFill>
                <a:latin typeface="Arial" panose="020B0604020202020204" pitchFamily="34" charset="0"/>
                <a:cs typeface="Arial" panose="020B0604020202020204" pitchFamily="34" charset="0"/>
              </a:endParaRPr>
            </a:p>
            <a:p>
              <a:pPr algn="ctr"/>
              <a:endParaRPr lang="en-CA" sz="900" dirty="0">
                <a:solidFill>
                  <a:srgbClr val="000000"/>
                </a:solidFill>
                <a:latin typeface="Arial" panose="020B0604020202020204" pitchFamily="34" charset="0"/>
                <a:cs typeface="Arial" panose="020B0604020202020204" pitchFamily="34" charset="0"/>
              </a:endParaRPr>
            </a:p>
          </p:txBody>
        </p:sp>
      </p:grpSp>
      <p:grpSp>
        <p:nvGrpSpPr>
          <p:cNvPr id="42" name="Group 41"/>
          <p:cNvGrpSpPr/>
          <p:nvPr/>
        </p:nvGrpSpPr>
        <p:grpSpPr>
          <a:xfrm>
            <a:off x="1699074" y="5126804"/>
            <a:ext cx="1356640" cy="1235773"/>
            <a:chOff x="1764000" y="4181902"/>
            <a:chExt cx="1356640" cy="1235773"/>
          </a:xfrm>
          <a:solidFill>
            <a:schemeClr val="accent1">
              <a:lumMod val="40000"/>
              <a:lumOff val="60000"/>
            </a:schemeClr>
          </a:solidFill>
        </p:grpSpPr>
        <p:sp>
          <p:nvSpPr>
            <p:cNvPr id="21" name="Rectangle 20"/>
            <p:cNvSpPr/>
            <p:nvPr/>
          </p:nvSpPr>
          <p:spPr>
            <a:xfrm>
              <a:off x="1764000" y="4181902"/>
              <a:ext cx="1356640" cy="1235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5" name="TextBox 24"/>
            <p:cNvSpPr txBox="1"/>
            <p:nvPr/>
          </p:nvSpPr>
          <p:spPr>
            <a:xfrm>
              <a:off x="1965205" y="4513150"/>
              <a:ext cx="1001963" cy="769441"/>
            </a:xfrm>
            <a:prstGeom prst="rect">
              <a:avLst/>
            </a:prstGeom>
            <a:grpFill/>
          </p:spPr>
          <p:txBody>
            <a:bodyPr wrap="square" rtlCol="0">
              <a:spAutoFit/>
            </a:bodyPr>
            <a:lstStyle/>
            <a:p>
              <a:pPr algn="ctr"/>
              <a:r>
                <a:rPr lang="en-CA" sz="1100" b="1" dirty="0">
                  <a:solidFill>
                    <a:srgbClr val="000000"/>
                  </a:solidFill>
                  <a:latin typeface="Arial" panose="020B0604020202020204" pitchFamily="34" charset="0"/>
                  <a:cs typeface="Arial" panose="020B0604020202020204" pitchFamily="34" charset="0"/>
                </a:rPr>
                <a:t>DESIGNED FOR ACTIVITIES</a:t>
              </a:r>
            </a:p>
            <a:p>
              <a:pPr algn="ctr"/>
              <a:endParaRPr lang="en-CA" sz="1100" b="1" dirty="0">
                <a:solidFill>
                  <a:srgbClr val="000000"/>
                </a:solidFill>
                <a:latin typeface="Arial" panose="020B0604020202020204" pitchFamily="34" charset="0"/>
                <a:cs typeface="Arial" panose="020B0604020202020204" pitchFamily="34" charset="0"/>
              </a:endParaRPr>
            </a:p>
          </p:txBody>
        </p:sp>
      </p:grpSp>
      <p:grpSp>
        <p:nvGrpSpPr>
          <p:cNvPr id="38" name="Group 37"/>
          <p:cNvGrpSpPr/>
          <p:nvPr/>
        </p:nvGrpSpPr>
        <p:grpSpPr>
          <a:xfrm>
            <a:off x="3208320" y="5125720"/>
            <a:ext cx="1356640" cy="1322165"/>
            <a:chOff x="3254986" y="4208509"/>
            <a:chExt cx="1356640" cy="1322165"/>
          </a:xfrm>
          <a:solidFill>
            <a:schemeClr val="accent1">
              <a:lumMod val="60000"/>
              <a:lumOff val="40000"/>
            </a:schemeClr>
          </a:solidFill>
        </p:grpSpPr>
        <p:sp>
          <p:nvSpPr>
            <p:cNvPr id="22" name="Rectangle 21"/>
            <p:cNvSpPr/>
            <p:nvPr/>
          </p:nvSpPr>
          <p:spPr>
            <a:xfrm>
              <a:off x="3254986" y="4208509"/>
              <a:ext cx="1356640" cy="1235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6" name="TextBox 25"/>
            <p:cNvSpPr txBox="1"/>
            <p:nvPr/>
          </p:nvSpPr>
          <p:spPr>
            <a:xfrm>
              <a:off x="3303585" y="4453456"/>
              <a:ext cx="1283843" cy="1077218"/>
            </a:xfrm>
            <a:prstGeom prst="rect">
              <a:avLst/>
            </a:prstGeom>
            <a:noFill/>
          </p:spPr>
          <p:txBody>
            <a:bodyPr wrap="square" rtlCol="0">
              <a:spAutoFit/>
            </a:bodyPr>
            <a:lstStyle/>
            <a:p>
              <a:pPr algn="ctr"/>
              <a:r>
                <a:rPr lang="en-CA" sz="1100" b="1" dirty="0">
                  <a:solidFill>
                    <a:srgbClr val="000000"/>
                  </a:solidFill>
                  <a:latin typeface="Arial" panose="020B0604020202020204" pitchFamily="34" charset="0"/>
                  <a:cs typeface="Arial" panose="020B0604020202020204" pitchFamily="34" charset="0"/>
                </a:rPr>
                <a:t>WORK ANYWHERE, ANYTIME, WITH ANYONE</a:t>
              </a:r>
            </a:p>
            <a:p>
              <a:pPr algn="ctr"/>
              <a:endParaRPr lang="en-CA" sz="1100" b="1" dirty="0">
                <a:solidFill>
                  <a:srgbClr val="000000"/>
                </a:solidFill>
                <a:latin typeface="Arial" panose="020B0604020202020204" pitchFamily="34" charset="0"/>
                <a:cs typeface="Arial" panose="020B0604020202020204" pitchFamily="34" charset="0"/>
              </a:endParaRPr>
            </a:p>
            <a:p>
              <a:pPr algn="ctr"/>
              <a:endParaRPr lang="en-CA" sz="900" dirty="0">
                <a:solidFill>
                  <a:srgbClr val="000000"/>
                </a:solidFill>
                <a:latin typeface="Arial" panose="020B0604020202020204" pitchFamily="34" charset="0"/>
                <a:cs typeface="Arial" panose="020B0604020202020204" pitchFamily="34" charset="0"/>
              </a:endParaRPr>
            </a:p>
          </p:txBody>
        </p:sp>
      </p:grpSp>
      <p:grpSp>
        <p:nvGrpSpPr>
          <p:cNvPr id="41" name="Group 40"/>
          <p:cNvGrpSpPr/>
          <p:nvPr/>
        </p:nvGrpSpPr>
        <p:grpSpPr>
          <a:xfrm>
            <a:off x="7668407" y="5127655"/>
            <a:ext cx="1356640" cy="1235773"/>
            <a:chOff x="8847709" y="1335640"/>
            <a:chExt cx="1356640" cy="1235773"/>
          </a:xfrm>
          <a:solidFill>
            <a:schemeClr val="accent1"/>
          </a:solidFill>
        </p:grpSpPr>
        <p:sp>
          <p:nvSpPr>
            <p:cNvPr id="23" name="Rectangle 22"/>
            <p:cNvSpPr/>
            <p:nvPr/>
          </p:nvSpPr>
          <p:spPr>
            <a:xfrm>
              <a:off x="8847709" y="1335640"/>
              <a:ext cx="1356640" cy="1235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7" name="TextBox 26"/>
            <p:cNvSpPr txBox="1"/>
            <p:nvPr/>
          </p:nvSpPr>
          <p:spPr>
            <a:xfrm>
              <a:off x="9001181" y="1653444"/>
              <a:ext cx="1092193" cy="600164"/>
            </a:xfrm>
            <a:prstGeom prst="rect">
              <a:avLst/>
            </a:prstGeom>
            <a:grpFill/>
          </p:spPr>
          <p:txBody>
            <a:bodyPr wrap="square" rtlCol="0">
              <a:spAutoFit/>
            </a:bodyPr>
            <a:lstStyle/>
            <a:p>
              <a:pPr algn="ctr"/>
              <a:r>
                <a:rPr lang="fr-CA" sz="1100" b="1" dirty="0">
                  <a:solidFill>
                    <a:srgbClr val="000000"/>
                  </a:solidFill>
                  <a:latin typeface="Arial" panose="020B0604020202020204" pitchFamily="34" charset="0"/>
                  <a:cs typeface="Arial" panose="020B0604020202020204" pitchFamily="34" charset="0"/>
                </a:rPr>
                <a:t>EQUIPPED &amp; CONNECTED</a:t>
              </a:r>
            </a:p>
            <a:p>
              <a:pPr algn="ctr"/>
              <a:endParaRPr lang="en-CA" sz="1100" b="1" dirty="0">
                <a:solidFill>
                  <a:srgbClr val="000000"/>
                </a:solidFill>
                <a:latin typeface="Arial" panose="020B0604020202020204" pitchFamily="34" charset="0"/>
                <a:cs typeface="Arial" panose="020B0604020202020204" pitchFamily="34" charset="0"/>
              </a:endParaRPr>
            </a:p>
          </p:txBody>
        </p:sp>
      </p:grpSp>
      <p:sp>
        <p:nvSpPr>
          <p:cNvPr id="19" name="Rectangle 18"/>
          <p:cNvSpPr/>
          <p:nvPr/>
        </p:nvSpPr>
        <p:spPr>
          <a:xfrm>
            <a:off x="9197843" y="5124518"/>
            <a:ext cx="1356640" cy="12357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8" name="TextBox 27"/>
          <p:cNvSpPr txBox="1"/>
          <p:nvPr/>
        </p:nvSpPr>
        <p:spPr>
          <a:xfrm>
            <a:off x="9301930" y="5477134"/>
            <a:ext cx="1148466" cy="569387"/>
          </a:xfrm>
          <a:prstGeom prst="rect">
            <a:avLst/>
          </a:prstGeom>
          <a:noFill/>
        </p:spPr>
        <p:txBody>
          <a:bodyPr wrap="square" rtlCol="0">
            <a:spAutoFit/>
          </a:bodyPr>
          <a:lstStyle/>
          <a:p>
            <a:pPr algn="ctr"/>
            <a:r>
              <a:rPr lang="fr-CA" sz="1100" b="1" dirty="0">
                <a:solidFill>
                  <a:srgbClr val="000000"/>
                </a:solidFill>
                <a:latin typeface="Arial" panose="020B0604020202020204" pitchFamily="34" charset="0"/>
                <a:cs typeface="Arial" panose="020B0604020202020204" pitchFamily="34" charset="0"/>
              </a:rPr>
              <a:t>INCLUSIVE &amp; ADAPTABLE</a:t>
            </a:r>
          </a:p>
          <a:p>
            <a:pPr algn="ctr"/>
            <a:endParaRPr lang="fr-CA" sz="900" b="1" dirty="0">
              <a:solidFill>
                <a:schemeClr val="bg1"/>
              </a:solidFill>
              <a:latin typeface="Arial" panose="020B0604020202020204" pitchFamily="34" charset="0"/>
              <a:cs typeface="Arial" panose="020B0604020202020204" pitchFamily="34" charset="0"/>
            </a:endParaRPr>
          </a:p>
        </p:txBody>
      </p:sp>
      <p:sp>
        <p:nvSpPr>
          <p:cNvPr id="17"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latin typeface="Arial" panose="020B0604020202020204" pitchFamily="34" charset="0"/>
                <a:cs typeface="Arial" panose="020B0604020202020204" pitchFamily="34" charset="0"/>
              </a:rPr>
              <a:t>11</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56251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99668"/>
            <a:ext cx="11006345" cy="835027"/>
          </a:xfrm>
        </p:spPr>
        <p:txBody>
          <a:bodyPr>
            <a:normAutofit/>
          </a:bodyPr>
          <a:lstStyle/>
          <a:p>
            <a:r>
              <a:rPr lang="en-CA" dirty="0" smtClean="0"/>
              <a:t>The </a:t>
            </a:r>
            <a:r>
              <a:rPr lang="en-CA" dirty="0"/>
              <a:t>Future is </a:t>
            </a:r>
            <a:r>
              <a:rPr lang="en-CA" dirty="0" smtClean="0"/>
              <a:t>now</a:t>
            </a:r>
            <a:endParaRPr lang="en-CA" dirty="0"/>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1068" y="2309923"/>
            <a:ext cx="3923861" cy="2942896"/>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67885" y="1884624"/>
            <a:ext cx="2599560" cy="1929176"/>
          </a:xfrm>
          <a:prstGeom prst="rect">
            <a:avLst/>
          </a:prstGeom>
        </p:spPr>
      </p:pic>
      <p:pic>
        <p:nvPicPr>
          <p:cNvPr id="5" name="Imag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5414" y="3958609"/>
            <a:ext cx="2599560" cy="1946119"/>
          </a:xfrm>
          <a:prstGeom prst="rect">
            <a:avLst/>
          </a:prstGeom>
        </p:spPr>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49911" y="1858200"/>
            <a:ext cx="2745503" cy="2059127"/>
          </a:xfrm>
          <a:prstGeom prst="rect">
            <a:avLst/>
          </a:prstGeom>
        </p:spPr>
      </p:pic>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49911" y="4072335"/>
            <a:ext cx="2840780" cy="1917526"/>
          </a:xfrm>
          <a:prstGeom prst="rect">
            <a:avLst/>
          </a:prstGeom>
        </p:spPr>
      </p:pic>
      <p:sp>
        <p:nvSpPr>
          <p:cNvPr id="8" name="TextBox 7"/>
          <p:cNvSpPr txBox="1"/>
          <p:nvPr>
            <p:custDataLst>
              <p:tags r:id="rId1"/>
            </p:custDataLst>
          </p:nvPr>
        </p:nvSpPr>
        <p:spPr>
          <a:xfrm>
            <a:off x="426864" y="1334980"/>
            <a:ext cx="3611522" cy="523220"/>
          </a:xfrm>
          <a:prstGeom prst="rect">
            <a:avLst/>
          </a:prstGeom>
          <a:noFill/>
        </p:spPr>
        <p:txBody>
          <a:bodyPr wrap="square" rtlCol="0">
            <a:spAutoFit/>
          </a:bodyPr>
          <a:lstStyle/>
          <a:p>
            <a:pPr algn="ctr"/>
            <a:r>
              <a:rPr lang="fr-CA" sz="1400" b="1" dirty="0" smtClean="0">
                <a:solidFill>
                  <a:srgbClr val="424575"/>
                </a:solidFill>
                <a:latin typeface="Arial" panose="020B0604020202020204" pitchFamily="34" charset="0"/>
                <a:cs typeface="Arial" panose="020B0604020202020204" pitchFamily="34" charset="0"/>
              </a:rPr>
              <a:t>PSPC - </a:t>
            </a:r>
            <a:r>
              <a:rPr lang="fr-CA" sz="1400" b="1" dirty="0">
                <a:solidFill>
                  <a:srgbClr val="424575"/>
                </a:solidFill>
                <a:latin typeface="Arial" panose="020B0604020202020204" pitchFamily="34" charset="0"/>
                <a:cs typeface="Arial" panose="020B0604020202020204" pitchFamily="34" charset="0"/>
              </a:rPr>
              <a:t>Les Terrasses de la Chaudière (Gatineau)</a:t>
            </a:r>
            <a:endParaRPr lang="en-CA" sz="1400" b="1" dirty="0">
              <a:solidFill>
                <a:srgbClr val="424575"/>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4129066" y="1898287"/>
            <a:ext cx="3591215" cy="307777"/>
          </a:xfrm>
          <a:prstGeom prst="rect">
            <a:avLst/>
          </a:prstGeom>
          <a:noFill/>
        </p:spPr>
        <p:txBody>
          <a:bodyPr wrap="square" rtlCol="0">
            <a:spAutoFit/>
          </a:bodyPr>
          <a:lstStyle/>
          <a:p>
            <a:pPr algn="ctr"/>
            <a:r>
              <a:rPr lang="fr-CA" sz="1400" b="1" dirty="0" smtClean="0">
                <a:solidFill>
                  <a:srgbClr val="424575"/>
                </a:solidFill>
                <a:latin typeface="Arial" panose="020B0604020202020204" pitchFamily="34" charset="0"/>
                <a:cs typeface="Arial" panose="020B0604020202020204" pitchFamily="34" charset="0"/>
              </a:rPr>
              <a:t>PSPC - </a:t>
            </a:r>
            <a:r>
              <a:rPr lang="fr-CA" sz="1400" b="1" dirty="0" err="1">
                <a:solidFill>
                  <a:srgbClr val="424575"/>
                </a:solidFill>
                <a:latin typeface="Arial" panose="020B0604020202020204" pitchFamily="34" charset="0"/>
                <a:cs typeface="Arial" panose="020B0604020202020204" pitchFamily="34" charset="0"/>
              </a:rPr>
              <a:t>PdP</a:t>
            </a:r>
            <a:r>
              <a:rPr lang="fr-CA" sz="1400" b="1" dirty="0">
                <a:solidFill>
                  <a:srgbClr val="424575"/>
                </a:solidFill>
                <a:latin typeface="Arial" panose="020B0604020202020204" pitchFamily="34" charset="0"/>
                <a:cs typeface="Arial" panose="020B0604020202020204" pitchFamily="34" charset="0"/>
              </a:rPr>
              <a:t> III – 9A1 (Gatineau)</a:t>
            </a:r>
            <a:endParaRPr lang="en-CA" sz="1400" b="1" dirty="0">
              <a:solidFill>
                <a:srgbClr val="424575"/>
              </a:solidFill>
              <a:latin typeface="Arial" panose="020B0604020202020204" pitchFamily="34" charset="0"/>
              <a:cs typeface="Arial" panose="020B0604020202020204" pitchFamily="34" charset="0"/>
            </a:endParaRPr>
          </a:p>
        </p:txBody>
      </p:sp>
      <p:sp>
        <p:nvSpPr>
          <p:cNvPr id="10" name="TextBox 9"/>
          <p:cNvSpPr txBox="1"/>
          <p:nvPr>
            <p:custDataLst>
              <p:tags r:id="rId3"/>
            </p:custDataLst>
          </p:nvPr>
        </p:nvSpPr>
        <p:spPr>
          <a:xfrm>
            <a:off x="508759" y="5949818"/>
            <a:ext cx="3330881" cy="307777"/>
          </a:xfrm>
          <a:prstGeom prst="rect">
            <a:avLst/>
          </a:prstGeom>
          <a:noFill/>
        </p:spPr>
        <p:txBody>
          <a:bodyPr wrap="square" rtlCol="0">
            <a:spAutoFit/>
          </a:bodyPr>
          <a:lstStyle/>
          <a:p>
            <a:pPr algn="ctr"/>
            <a:r>
              <a:rPr lang="fr-CA" sz="1400" b="1" dirty="0" smtClean="0">
                <a:solidFill>
                  <a:srgbClr val="424575"/>
                </a:solidFill>
                <a:latin typeface="Arial" panose="020B0604020202020204" pitchFamily="34" charset="0"/>
                <a:cs typeface="Arial" panose="020B0604020202020204" pitchFamily="34" charset="0"/>
              </a:rPr>
              <a:t>PSPC - </a:t>
            </a:r>
            <a:r>
              <a:rPr lang="fr-CA" sz="1400" b="1" dirty="0">
                <a:solidFill>
                  <a:srgbClr val="424575"/>
                </a:solidFill>
                <a:latin typeface="Arial" panose="020B0604020202020204" pitchFamily="34" charset="0"/>
                <a:cs typeface="Arial" panose="020B0604020202020204" pitchFamily="34" charset="0"/>
              </a:rPr>
              <a:t>Place Bonaventure (Montréal) </a:t>
            </a:r>
            <a:endParaRPr lang="en-CA" sz="1400" b="1" dirty="0">
              <a:solidFill>
                <a:srgbClr val="424575"/>
              </a:solidFill>
              <a:latin typeface="Arial" panose="020B0604020202020204" pitchFamily="34" charset="0"/>
              <a:cs typeface="Arial" panose="020B0604020202020204" pitchFamily="34" charset="0"/>
            </a:endParaRPr>
          </a:p>
        </p:txBody>
      </p:sp>
      <p:sp>
        <p:nvSpPr>
          <p:cNvPr id="11" name="TextBox 10"/>
          <p:cNvSpPr txBox="1"/>
          <p:nvPr/>
        </p:nvSpPr>
        <p:spPr>
          <a:xfrm>
            <a:off x="8233441" y="6088559"/>
            <a:ext cx="3433422" cy="769441"/>
          </a:xfrm>
          <a:prstGeom prst="rect">
            <a:avLst/>
          </a:prstGeom>
          <a:solidFill>
            <a:schemeClr val="bg1"/>
          </a:solidFill>
        </p:spPr>
        <p:txBody>
          <a:bodyPr wrap="square" rtlCol="0">
            <a:spAutoFit/>
          </a:bodyPr>
          <a:lstStyle/>
          <a:p>
            <a:pPr algn="ctr"/>
            <a:r>
              <a:rPr lang="fr-CA" sz="1400" b="1" dirty="0">
                <a:solidFill>
                  <a:srgbClr val="424575"/>
                </a:solidFill>
                <a:latin typeface="Arial" panose="020B0604020202020204" pitchFamily="34" charset="0"/>
                <a:cs typeface="Arial" panose="020B0604020202020204" pitchFamily="34" charset="0"/>
              </a:rPr>
              <a:t>Canada Revenue </a:t>
            </a:r>
            <a:r>
              <a:rPr lang="fr-CA" sz="1400" b="1" dirty="0" smtClean="0">
                <a:solidFill>
                  <a:srgbClr val="424575"/>
                </a:solidFill>
                <a:latin typeface="Arial" panose="020B0604020202020204" pitchFamily="34" charset="0"/>
                <a:cs typeface="Arial" panose="020B0604020202020204" pitchFamily="34" charset="0"/>
              </a:rPr>
              <a:t>Agency -</a:t>
            </a:r>
            <a:endParaRPr lang="fr-CA" sz="1400" b="1" dirty="0">
              <a:solidFill>
                <a:srgbClr val="424575"/>
              </a:solidFill>
              <a:latin typeface="Arial" panose="020B0604020202020204" pitchFamily="34" charset="0"/>
              <a:cs typeface="Arial" panose="020B0604020202020204" pitchFamily="34" charset="0"/>
            </a:endParaRPr>
          </a:p>
          <a:p>
            <a:pPr algn="ctr"/>
            <a:r>
              <a:rPr lang="fr-CA" sz="1400" b="1" dirty="0">
                <a:solidFill>
                  <a:srgbClr val="424575"/>
                </a:solidFill>
                <a:latin typeface="Arial" panose="020B0604020202020204" pitchFamily="34" charset="0"/>
                <a:cs typeface="Arial" panose="020B0604020202020204" pitchFamily="34" charset="0"/>
              </a:rPr>
              <a:t>Place de Ville (Ottawa)</a:t>
            </a:r>
          </a:p>
          <a:p>
            <a:pPr algn="ctr"/>
            <a:endParaRPr lang="en-CA" sz="1600" b="1" dirty="0">
              <a:solidFill>
                <a:srgbClr val="424575"/>
              </a:solidFill>
              <a:latin typeface="Arial" panose="020B0604020202020204" pitchFamily="34" charset="0"/>
              <a:cs typeface="Arial" panose="020B0604020202020204" pitchFamily="34" charset="0"/>
            </a:endParaRPr>
          </a:p>
        </p:txBody>
      </p:sp>
      <p:sp>
        <p:nvSpPr>
          <p:cNvPr id="12" name="TextBox 11"/>
          <p:cNvSpPr txBox="1"/>
          <p:nvPr/>
        </p:nvSpPr>
        <p:spPr>
          <a:xfrm>
            <a:off x="7979520" y="1380496"/>
            <a:ext cx="3781562" cy="1015663"/>
          </a:xfrm>
          <a:prstGeom prst="rect">
            <a:avLst/>
          </a:prstGeom>
          <a:noFill/>
        </p:spPr>
        <p:txBody>
          <a:bodyPr wrap="square" rtlCol="0">
            <a:spAutoFit/>
          </a:bodyPr>
          <a:lstStyle/>
          <a:p>
            <a:pPr algn="ctr"/>
            <a:r>
              <a:rPr lang="fr-CA" sz="1400" b="1" dirty="0" err="1">
                <a:solidFill>
                  <a:srgbClr val="424575"/>
                </a:solidFill>
                <a:latin typeface="Arial" panose="020B0604020202020204" pitchFamily="34" charset="0"/>
                <a:cs typeface="Arial" panose="020B0604020202020204" pitchFamily="34" charset="0"/>
              </a:rPr>
              <a:t>Department</a:t>
            </a:r>
            <a:r>
              <a:rPr lang="fr-CA" sz="1400" b="1" dirty="0">
                <a:solidFill>
                  <a:srgbClr val="424575"/>
                </a:solidFill>
                <a:latin typeface="Arial" panose="020B0604020202020204" pitchFamily="34" charset="0"/>
                <a:cs typeface="Arial" panose="020B0604020202020204" pitchFamily="34" charset="0"/>
              </a:rPr>
              <a:t> of Justice </a:t>
            </a:r>
            <a:r>
              <a:rPr lang="fr-CA" sz="1400" b="1" dirty="0" smtClean="0">
                <a:solidFill>
                  <a:srgbClr val="424575"/>
                </a:solidFill>
                <a:latin typeface="Arial" panose="020B0604020202020204" pitchFamily="34" charset="0"/>
                <a:cs typeface="Arial" panose="020B0604020202020204" pitchFamily="34" charset="0"/>
              </a:rPr>
              <a:t>- St </a:t>
            </a:r>
            <a:r>
              <a:rPr lang="fr-CA" sz="1400" b="1" dirty="0">
                <a:solidFill>
                  <a:srgbClr val="424575"/>
                </a:solidFill>
                <a:latin typeface="Arial" panose="020B0604020202020204" pitchFamily="34" charset="0"/>
                <a:cs typeface="Arial" panose="020B0604020202020204" pitchFamily="34" charset="0"/>
              </a:rPr>
              <a:t>Andrews Tower (Ottawa)</a:t>
            </a:r>
          </a:p>
          <a:p>
            <a:pPr algn="ctr"/>
            <a:endParaRPr lang="fr-CA" sz="1600" b="1" dirty="0">
              <a:solidFill>
                <a:srgbClr val="424575"/>
              </a:solidFill>
              <a:latin typeface="Arial" panose="020B0604020202020204" pitchFamily="34" charset="0"/>
              <a:cs typeface="Arial" panose="020B0604020202020204" pitchFamily="34" charset="0"/>
            </a:endParaRPr>
          </a:p>
          <a:p>
            <a:pPr algn="ctr"/>
            <a:endParaRPr lang="en-CA" sz="1600" b="1" dirty="0">
              <a:solidFill>
                <a:srgbClr val="424575"/>
              </a:solidFill>
              <a:latin typeface="Arial" panose="020B0604020202020204" pitchFamily="34" charset="0"/>
              <a:cs typeface="Arial" panose="020B0604020202020204" pitchFamily="34" charset="0"/>
            </a:endParaRPr>
          </a:p>
        </p:txBody>
      </p:sp>
      <p:pic>
        <p:nvPicPr>
          <p:cNvPr id="15" name="Picture 14" descr="meda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27" y="2752057"/>
            <a:ext cx="1243584" cy="1597152"/>
          </a:xfrm>
          <a:prstGeom prst="rect">
            <a:avLst/>
          </a:prstGeom>
        </p:spPr>
      </p:pic>
      <p:sp>
        <p:nvSpPr>
          <p:cNvPr id="13" name="Flowchart: Connector 12"/>
          <p:cNvSpPr/>
          <p:nvPr/>
        </p:nvSpPr>
        <p:spPr>
          <a:xfrm>
            <a:off x="122019" y="2767659"/>
            <a:ext cx="1137804" cy="108301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fr-CA" sz="1000" b="1" dirty="0">
              <a:solidFill>
                <a:schemeClr val="accent4">
                  <a:lumMod val="50000"/>
                </a:schemeClr>
              </a:solidFill>
              <a:latin typeface="Arial" panose="020B0604020202020204" pitchFamily="34" charset="0"/>
              <a:cs typeface="Arial" panose="020B0604020202020204" pitchFamily="34" charset="0"/>
            </a:endParaRPr>
          </a:p>
          <a:p>
            <a:pPr algn="ctr">
              <a:lnSpc>
                <a:spcPct val="90000"/>
              </a:lnSpc>
            </a:pPr>
            <a:r>
              <a:rPr lang="fr-CA" sz="1000" b="1" dirty="0">
                <a:solidFill>
                  <a:schemeClr val="accent4">
                    <a:lumMod val="50000"/>
                  </a:schemeClr>
                </a:solidFill>
                <a:latin typeface="Arial" panose="020B0604020202020204" pitchFamily="34" charset="0"/>
                <a:cs typeface="Arial" panose="020B0604020202020204" pitchFamily="34" charset="0"/>
              </a:rPr>
              <a:t>WINNER</a:t>
            </a:r>
          </a:p>
          <a:p>
            <a:pPr algn="ctr">
              <a:lnSpc>
                <a:spcPct val="90000"/>
              </a:lnSpc>
            </a:pPr>
            <a:r>
              <a:rPr lang="fr-CA" sz="1000" b="1" dirty="0">
                <a:solidFill>
                  <a:schemeClr val="accent4">
                    <a:lumMod val="50000"/>
                  </a:schemeClr>
                </a:solidFill>
                <a:latin typeface="Arial" panose="020B0604020202020204" pitchFamily="34" charset="0"/>
                <a:cs typeface="Arial" panose="020B0604020202020204" pitchFamily="34" charset="0"/>
              </a:rPr>
              <a:t>Best Offices </a:t>
            </a:r>
            <a:r>
              <a:rPr lang="fr-CA" sz="800" dirty="0">
                <a:solidFill>
                  <a:schemeClr val="accent4">
                    <a:lumMod val="50000"/>
                  </a:schemeClr>
                </a:solidFill>
                <a:latin typeface="Arial" panose="020B0604020202020204" pitchFamily="34" charset="0"/>
                <a:cs typeface="Arial" panose="020B0604020202020204" pitchFamily="34" charset="0"/>
              </a:rPr>
              <a:t>Ottawa 2018</a:t>
            </a:r>
            <a:endParaRPr lang="en-CA" sz="800" dirty="0">
              <a:solidFill>
                <a:schemeClr val="accent4">
                  <a:lumMod val="50000"/>
                </a:schemeClr>
              </a:solidFill>
              <a:latin typeface="Arial" panose="020B0604020202020204" pitchFamily="34" charset="0"/>
              <a:cs typeface="Arial" panose="020B0604020202020204" pitchFamily="34" charset="0"/>
            </a:endParaRPr>
          </a:p>
        </p:txBody>
      </p:sp>
      <p:pic>
        <p:nvPicPr>
          <p:cNvPr id="16" name="Picture 15" descr="meda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2670" y="4615083"/>
            <a:ext cx="1243584" cy="1597152"/>
          </a:xfrm>
          <a:prstGeom prst="rect">
            <a:avLst/>
          </a:prstGeom>
        </p:spPr>
      </p:pic>
      <p:sp>
        <p:nvSpPr>
          <p:cNvPr id="14" name="Flowchart: Connector 13"/>
          <p:cNvSpPr/>
          <p:nvPr/>
        </p:nvSpPr>
        <p:spPr>
          <a:xfrm>
            <a:off x="3994857" y="4474859"/>
            <a:ext cx="1651850" cy="145779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fr-CA" sz="1000" b="1" dirty="0">
              <a:solidFill>
                <a:srgbClr val="815708"/>
              </a:solidFill>
              <a:latin typeface="Arial" panose="020B0604020202020204" pitchFamily="34" charset="0"/>
              <a:cs typeface="Arial" panose="020B0604020202020204" pitchFamily="34" charset="0"/>
            </a:endParaRPr>
          </a:p>
          <a:p>
            <a:pPr algn="ctr">
              <a:lnSpc>
                <a:spcPct val="90000"/>
              </a:lnSpc>
            </a:pPr>
            <a:r>
              <a:rPr lang="fr-CA" sz="1000" b="1" dirty="0">
                <a:solidFill>
                  <a:srgbClr val="815708"/>
                </a:solidFill>
                <a:latin typeface="Arial" panose="020B0604020202020204" pitchFamily="34" charset="0"/>
                <a:cs typeface="Arial" panose="020B0604020202020204" pitchFamily="34" charset="0"/>
              </a:rPr>
              <a:t>WINNER  </a:t>
            </a:r>
            <a:r>
              <a:rPr lang="fr-CA" sz="1000" b="1" dirty="0" err="1">
                <a:solidFill>
                  <a:srgbClr val="815708"/>
                </a:solidFill>
                <a:latin typeface="Arial" panose="020B0604020202020204" pitchFamily="34" charset="0"/>
                <a:cs typeface="Arial" panose="020B0604020202020204" pitchFamily="34" charset="0"/>
              </a:rPr>
              <a:t>Corenet</a:t>
            </a:r>
            <a:r>
              <a:rPr lang="fr-CA" sz="1000" b="1" dirty="0">
                <a:solidFill>
                  <a:srgbClr val="815708"/>
                </a:solidFill>
                <a:latin typeface="Arial" panose="020B0604020202020204" pitchFamily="34" charset="0"/>
                <a:cs typeface="Arial" panose="020B0604020202020204" pitchFamily="34" charset="0"/>
              </a:rPr>
              <a:t> Global </a:t>
            </a:r>
            <a:r>
              <a:rPr lang="fr-CA" sz="1000" b="1" dirty="0" err="1">
                <a:solidFill>
                  <a:srgbClr val="815708"/>
                </a:solidFill>
                <a:latin typeface="Arial" panose="020B0604020202020204" pitchFamily="34" charset="0"/>
                <a:cs typeface="Arial" panose="020B0604020202020204" pitchFamily="34" charset="0"/>
              </a:rPr>
              <a:t>REmmy</a:t>
            </a:r>
            <a:r>
              <a:rPr lang="fr-CA" sz="1000" b="1" dirty="0">
                <a:solidFill>
                  <a:srgbClr val="815708"/>
                </a:solidFill>
                <a:latin typeface="Arial" panose="020B0604020202020204" pitchFamily="34" charset="0"/>
                <a:cs typeface="Arial" panose="020B0604020202020204" pitchFamily="34" charset="0"/>
              </a:rPr>
              <a:t> </a:t>
            </a:r>
            <a:r>
              <a:rPr lang="fr-CA" sz="1000" b="1" dirty="0" err="1">
                <a:solidFill>
                  <a:srgbClr val="815708"/>
                </a:solidFill>
                <a:latin typeface="Arial" panose="020B0604020202020204" pitchFamily="34" charset="0"/>
                <a:cs typeface="Arial" panose="020B0604020202020204" pitchFamily="34" charset="0"/>
              </a:rPr>
              <a:t>Award</a:t>
            </a:r>
            <a:endParaRPr lang="fr-CA" sz="1000" b="1" dirty="0">
              <a:solidFill>
                <a:srgbClr val="815708"/>
              </a:solidFill>
              <a:latin typeface="Arial" panose="020B0604020202020204" pitchFamily="34" charset="0"/>
              <a:cs typeface="Arial" panose="020B0604020202020204" pitchFamily="34" charset="0"/>
            </a:endParaRPr>
          </a:p>
          <a:p>
            <a:pPr algn="ctr">
              <a:lnSpc>
                <a:spcPct val="90000"/>
              </a:lnSpc>
            </a:pPr>
            <a:r>
              <a:rPr lang="fr-CA" sz="800" dirty="0">
                <a:solidFill>
                  <a:srgbClr val="815708"/>
                </a:solidFill>
                <a:latin typeface="Arial" panose="020B0604020202020204" pitchFamily="34" charset="0"/>
                <a:cs typeface="Arial" panose="020B0604020202020204" pitchFamily="34" charset="0"/>
              </a:rPr>
              <a:t>2018</a:t>
            </a:r>
            <a:endParaRPr lang="en-CA" sz="800" dirty="0">
              <a:solidFill>
                <a:srgbClr val="815708"/>
              </a:solidFill>
              <a:latin typeface="Arial" panose="020B0604020202020204" pitchFamily="34" charset="0"/>
              <a:cs typeface="Arial" panose="020B0604020202020204" pitchFamily="34" charset="0"/>
            </a:endParaRPr>
          </a:p>
        </p:txBody>
      </p:sp>
      <p:sp>
        <p:nvSpPr>
          <p:cNvPr id="17"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latin typeface="Arial" panose="020B0604020202020204" pitchFamily="34" charset="0"/>
                <a:cs typeface="Arial" panose="020B0604020202020204" pitchFamily="34" charset="0"/>
              </a:rPr>
              <a:t>1</a:t>
            </a:r>
            <a:fld id="{FBBDB041-EBC2-4440-B05F-7E65F943D643}" type="slidenum">
              <a:rPr lang="en-US" sz="800" smtClean="0">
                <a:latin typeface="Arial" panose="020B0604020202020204" pitchFamily="34" charset="0"/>
                <a:cs typeface="Arial" panose="020B0604020202020204" pitchFamily="34" charset="0"/>
              </a:rPr>
              <a:pPr algn="ctr"/>
              <a:t>12</a:t>
            </a:fld>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35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6202" y="200025"/>
            <a:ext cx="9505202" cy="698500"/>
          </a:xfrm>
        </p:spPr>
        <p:txBody>
          <a:bodyPr/>
          <a:lstStyle/>
          <a:p>
            <a:r>
              <a:rPr lang="en-US" sz="2800" dirty="0">
                <a:latin typeface="Arial" panose="020B0604020202020204" pitchFamily="34" charset="0"/>
              </a:rPr>
              <a:t>Top </a:t>
            </a:r>
            <a:r>
              <a:rPr lang="en-US" sz="2800" dirty="0" smtClean="0">
                <a:latin typeface="Arial" panose="020B0604020202020204" pitchFamily="34" charset="0"/>
              </a:rPr>
              <a:t>key </a:t>
            </a:r>
            <a:r>
              <a:rPr lang="en-US" sz="2800" dirty="0">
                <a:latin typeface="Arial" panose="020B0604020202020204" pitchFamily="34" charset="0"/>
              </a:rPr>
              <a:t>success factors for workplace change</a:t>
            </a:r>
          </a:p>
        </p:txBody>
      </p:sp>
      <p:sp>
        <p:nvSpPr>
          <p:cNvPr id="69" name="TextBox 68"/>
          <p:cNvSpPr txBox="1"/>
          <p:nvPr/>
        </p:nvSpPr>
        <p:spPr>
          <a:xfrm>
            <a:off x="2031448" y="1874251"/>
            <a:ext cx="3950252" cy="830997"/>
          </a:xfrm>
          <a:prstGeom prst="rect">
            <a:avLst/>
          </a:prstGeom>
          <a:noFill/>
        </p:spPr>
        <p:txBody>
          <a:bodyPr wrap="square" lIns="0" tIns="0" rIns="0" bIns="0" rtlCol="0" anchor="ctr">
            <a:spAutoFit/>
          </a:bodyPr>
          <a:lstStyle/>
          <a:p>
            <a:pPr>
              <a:defRPr/>
            </a:pPr>
            <a:r>
              <a:rPr lang="en-CA" dirty="0">
                <a:solidFill>
                  <a:srgbClr val="000000"/>
                </a:solidFill>
                <a:cs typeface="Arial" panose="020B0604020202020204" pitchFamily="34" charset="0"/>
              </a:rPr>
              <a:t>Establish leadership and </a:t>
            </a:r>
            <a:r>
              <a:rPr lang="en-CA" b="1" dirty="0">
                <a:solidFill>
                  <a:srgbClr val="000000"/>
                </a:solidFill>
                <a:cs typeface="Arial" panose="020B0604020202020204" pitchFamily="34" charset="0"/>
              </a:rPr>
              <a:t>governance</a:t>
            </a:r>
            <a:r>
              <a:rPr lang="en-CA" dirty="0">
                <a:solidFill>
                  <a:srgbClr val="000000"/>
                </a:solidFill>
                <a:cs typeface="Arial" panose="020B0604020202020204" pitchFamily="34" charset="0"/>
              </a:rPr>
              <a:t> to develop and manage your Workplace </a:t>
            </a:r>
            <a:r>
              <a:rPr lang="en-CA" dirty="0" smtClean="0">
                <a:solidFill>
                  <a:srgbClr val="000000"/>
                </a:solidFill>
                <a:cs typeface="Arial" panose="020B0604020202020204" pitchFamily="34" charset="0"/>
              </a:rPr>
              <a:t>Strategy.</a:t>
            </a:r>
            <a:endParaRPr lang="en-CA" dirty="0">
              <a:solidFill>
                <a:srgbClr val="000000"/>
              </a:solidFill>
              <a:cs typeface="Arial" panose="020B0604020202020204" pitchFamily="34" charset="0"/>
            </a:endParaRPr>
          </a:p>
        </p:txBody>
      </p:sp>
      <p:sp>
        <p:nvSpPr>
          <p:cNvPr id="82" name="TextBox 81"/>
          <p:cNvSpPr txBox="1"/>
          <p:nvPr/>
        </p:nvSpPr>
        <p:spPr>
          <a:xfrm>
            <a:off x="7658703" y="1874252"/>
            <a:ext cx="3990372" cy="830997"/>
          </a:xfrm>
          <a:prstGeom prst="rect">
            <a:avLst/>
          </a:prstGeom>
          <a:noFill/>
        </p:spPr>
        <p:txBody>
          <a:bodyPr wrap="square" lIns="0" tIns="0" rIns="0" bIns="0" rtlCol="0" anchor="ctr">
            <a:spAutoFit/>
          </a:bodyPr>
          <a:lstStyle/>
          <a:p>
            <a:pPr>
              <a:defRPr/>
            </a:pPr>
            <a:r>
              <a:rPr lang="en-CA" b="1" dirty="0">
                <a:solidFill>
                  <a:srgbClr val="000000"/>
                </a:solidFill>
                <a:cs typeface="Arial" panose="020B0604020202020204" pitchFamily="34" charset="0"/>
              </a:rPr>
              <a:t>Engaging employees </a:t>
            </a:r>
            <a:r>
              <a:rPr lang="en-CA" dirty="0">
                <a:solidFill>
                  <a:srgbClr val="000000"/>
                </a:solidFill>
                <a:cs typeface="Arial" panose="020B0604020202020204" pitchFamily="34" charset="0"/>
              </a:rPr>
              <a:t>by way of activities, meaningful consultations and discussions at all levels on the issues that matter </a:t>
            </a:r>
            <a:r>
              <a:rPr lang="en-CA" dirty="0" smtClean="0">
                <a:solidFill>
                  <a:srgbClr val="000000"/>
                </a:solidFill>
                <a:cs typeface="Arial" panose="020B0604020202020204" pitchFamily="34" charset="0"/>
              </a:rPr>
              <a:t>most. </a:t>
            </a:r>
            <a:endParaRPr lang="en-CA" dirty="0">
              <a:solidFill>
                <a:srgbClr val="000000"/>
              </a:solidFill>
              <a:cs typeface="Arial" panose="020B0604020202020204" pitchFamily="34" charset="0"/>
            </a:endParaRPr>
          </a:p>
        </p:txBody>
      </p:sp>
      <p:grpSp>
        <p:nvGrpSpPr>
          <p:cNvPr id="153" name="Group 152"/>
          <p:cNvGrpSpPr/>
          <p:nvPr/>
        </p:nvGrpSpPr>
        <p:grpSpPr>
          <a:xfrm>
            <a:off x="548320" y="1666876"/>
            <a:ext cx="1261125" cy="1245747"/>
            <a:chOff x="548320" y="1786579"/>
            <a:chExt cx="1261125" cy="1245747"/>
          </a:xfrm>
        </p:grpSpPr>
        <p:grpSp>
          <p:nvGrpSpPr>
            <p:cNvPr id="60" name="Group 59"/>
            <p:cNvGrpSpPr/>
            <p:nvPr/>
          </p:nvGrpSpPr>
          <p:grpSpPr>
            <a:xfrm>
              <a:off x="548320" y="1786579"/>
              <a:ext cx="1261125" cy="1245747"/>
              <a:chOff x="4279221" y="2033354"/>
              <a:chExt cx="1412875" cy="1395646"/>
            </a:xfrm>
          </p:grpSpPr>
          <p:sp>
            <p:nvSpPr>
              <p:cNvPr id="61"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1200" dirty="0">
                  <a:solidFill>
                    <a:srgbClr val="000000"/>
                  </a:solidFill>
                </a:endParaRPr>
              </a:p>
            </p:txBody>
          </p:sp>
          <p:sp>
            <p:nvSpPr>
              <p:cNvPr id="62"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200" dirty="0">
                  <a:solidFill>
                    <a:srgbClr val="000000"/>
                  </a:solidFill>
                </a:endParaRPr>
              </a:p>
            </p:txBody>
          </p:sp>
        </p:grpSp>
        <p:grpSp>
          <p:nvGrpSpPr>
            <p:cNvPr id="115" name="Group 114"/>
            <p:cNvGrpSpPr/>
            <p:nvPr/>
          </p:nvGrpSpPr>
          <p:grpSpPr>
            <a:xfrm>
              <a:off x="959357" y="2155667"/>
              <a:ext cx="439049" cy="438451"/>
              <a:chOff x="-8470900" y="139700"/>
              <a:chExt cx="5824538" cy="5816600"/>
            </a:xfrm>
          </p:grpSpPr>
          <p:sp>
            <p:nvSpPr>
              <p:cNvPr id="109" name="Rectangle 5"/>
              <p:cNvSpPr>
                <a:spLocks noChangeArrowheads="1"/>
              </p:cNvSpPr>
              <p:nvPr/>
            </p:nvSpPr>
            <p:spPr bwMode="auto">
              <a:xfrm>
                <a:off x="-3921125" y="2368550"/>
                <a:ext cx="581025" cy="243998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0" name="Rectangle 6"/>
              <p:cNvSpPr>
                <a:spLocks noChangeArrowheads="1"/>
              </p:cNvSpPr>
              <p:nvPr/>
            </p:nvSpPr>
            <p:spPr bwMode="auto">
              <a:xfrm>
                <a:off x="-5210175" y="2368550"/>
                <a:ext cx="585788" cy="243998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1" name="Rectangle 7"/>
              <p:cNvSpPr>
                <a:spLocks noChangeArrowheads="1"/>
              </p:cNvSpPr>
              <p:nvPr/>
            </p:nvSpPr>
            <p:spPr bwMode="auto">
              <a:xfrm>
                <a:off x="-6488113" y="2368550"/>
                <a:ext cx="579438" cy="243998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2" name="Rectangle 8"/>
              <p:cNvSpPr>
                <a:spLocks noChangeArrowheads="1"/>
              </p:cNvSpPr>
              <p:nvPr/>
            </p:nvSpPr>
            <p:spPr bwMode="auto">
              <a:xfrm>
                <a:off x="-7777163" y="2368550"/>
                <a:ext cx="579438" cy="243998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3" name="Rectangle 9"/>
              <p:cNvSpPr>
                <a:spLocks noChangeArrowheads="1"/>
              </p:cNvSpPr>
              <p:nvPr/>
            </p:nvSpPr>
            <p:spPr bwMode="auto">
              <a:xfrm>
                <a:off x="-8470900" y="5381625"/>
                <a:ext cx="5824538" cy="57467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4" name="Freeform 10"/>
              <p:cNvSpPr>
                <a:spLocks/>
              </p:cNvSpPr>
              <p:nvPr/>
            </p:nvSpPr>
            <p:spPr bwMode="auto">
              <a:xfrm>
                <a:off x="-8470900" y="139700"/>
                <a:ext cx="5824538" cy="1654175"/>
              </a:xfrm>
              <a:custGeom>
                <a:avLst/>
                <a:gdLst>
                  <a:gd name="T0" fmla="*/ 1125 w 1125"/>
                  <a:gd name="T1" fmla="*/ 320 h 320"/>
                  <a:gd name="T2" fmla="*/ 563 w 1125"/>
                  <a:gd name="T3" fmla="*/ 0 h 320"/>
                  <a:gd name="T4" fmla="*/ 0 w 1125"/>
                  <a:gd name="T5" fmla="*/ 320 h 320"/>
                  <a:gd name="T6" fmla="*/ 1125 w 1125"/>
                  <a:gd name="T7" fmla="*/ 320 h 320"/>
                </a:gdLst>
                <a:ahLst/>
                <a:cxnLst>
                  <a:cxn ang="0">
                    <a:pos x="T0" y="T1"/>
                  </a:cxn>
                  <a:cxn ang="0">
                    <a:pos x="T2" y="T3"/>
                  </a:cxn>
                  <a:cxn ang="0">
                    <a:pos x="T4" y="T5"/>
                  </a:cxn>
                  <a:cxn ang="0">
                    <a:pos x="T6" y="T7"/>
                  </a:cxn>
                </a:cxnLst>
                <a:rect l="0" t="0" r="r" b="b"/>
                <a:pathLst>
                  <a:path w="1125" h="320">
                    <a:moveTo>
                      <a:pt x="1125" y="320"/>
                    </a:moveTo>
                    <a:lnTo>
                      <a:pt x="563" y="0"/>
                    </a:lnTo>
                    <a:lnTo>
                      <a:pt x="0" y="320"/>
                    </a:lnTo>
                    <a:lnTo>
                      <a:pt x="1125" y="3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grpSp>
      <p:grpSp>
        <p:nvGrpSpPr>
          <p:cNvPr id="156" name="Group 155"/>
          <p:cNvGrpSpPr/>
          <p:nvPr/>
        </p:nvGrpSpPr>
        <p:grpSpPr>
          <a:xfrm>
            <a:off x="6175575" y="1666875"/>
            <a:ext cx="1261125" cy="1245748"/>
            <a:chOff x="6175575" y="1786579"/>
            <a:chExt cx="1261125" cy="1245748"/>
          </a:xfrm>
        </p:grpSpPr>
        <p:grpSp>
          <p:nvGrpSpPr>
            <p:cNvPr id="96" name="Group 95"/>
            <p:cNvGrpSpPr/>
            <p:nvPr/>
          </p:nvGrpSpPr>
          <p:grpSpPr>
            <a:xfrm>
              <a:off x="6175575" y="1786579"/>
              <a:ext cx="1261125" cy="1245748"/>
              <a:chOff x="4279221" y="2033353"/>
              <a:chExt cx="1412875" cy="1395647"/>
            </a:xfrm>
          </p:grpSpPr>
          <p:sp>
            <p:nvSpPr>
              <p:cNvPr id="103"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1200" dirty="0">
                  <a:solidFill>
                    <a:srgbClr val="000000"/>
                  </a:solidFill>
                </a:endParaRPr>
              </a:p>
            </p:txBody>
          </p:sp>
          <p:sp>
            <p:nvSpPr>
              <p:cNvPr id="104" name="Freeform 6"/>
              <p:cNvSpPr>
                <a:spLocks/>
              </p:cNvSpPr>
              <p:nvPr/>
            </p:nvSpPr>
            <p:spPr bwMode="auto">
              <a:xfrm>
                <a:off x="4377646" y="2033353"/>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200" dirty="0">
                  <a:solidFill>
                    <a:srgbClr val="000000"/>
                  </a:solidFill>
                </a:endParaRPr>
              </a:p>
            </p:txBody>
          </p:sp>
        </p:grpSp>
        <p:sp>
          <p:nvSpPr>
            <p:cNvPr id="138" name="Freeform 30"/>
            <p:cNvSpPr>
              <a:spLocks noEditPoints="1"/>
            </p:cNvSpPr>
            <p:nvPr/>
          </p:nvSpPr>
          <p:spPr bwMode="auto">
            <a:xfrm>
              <a:off x="6546482" y="2132453"/>
              <a:ext cx="519310" cy="500336"/>
            </a:xfrm>
            <a:custGeom>
              <a:avLst/>
              <a:gdLst>
                <a:gd name="T0" fmla="*/ 1232 w 1250"/>
                <a:gd name="T1" fmla="*/ 542 h 1206"/>
                <a:gd name="T2" fmla="*/ 910 w 1250"/>
                <a:gd name="T3" fmla="*/ 1103 h 1206"/>
                <a:gd name="T4" fmla="*/ 270 w 1250"/>
                <a:gd name="T5" fmla="*/ 1007 h 1206"/>
                <a:gd name="T6" fmla="*/ 351 w 1250"/>
                <a:gd name="T7" fmla="*/ 920 h 1206"/>
                <a:gd name="T8" fmla="*/ 923 w 1250"/>
                <a:gd name="T9" fmla="*/ 957 h 1206"/>
                <a:gd name="T10" fmla="*/ 1076 w 1250"/>
                <a:gd name="T11" fmla="*/ 405 h 1206"/>
                <a:gd name="T12" fmla="*/ 568 w 1250"/>
                <a:gd name="T13" fmla="*/ 142 h 1206"/>
                <a:gd name="T14" fmla="*/ 206 w 1250"/>
                <a:gd name="T15" fmla="*/ 586 h 1206"/>
                <a:gd name="T16" fmla="*/ 251 w 1250"/>
                <a:gd name="T17" fmla="*/ 586 h 1206"/>
                <a:gd name="T18" fmla="*/ 277 w 1250"/>
                <a:gd name="T19" fmla="*/ 636 h 1206"/>
                <a:gd name="T20" fmla="*/ 171 w 1250"/>
                <a:gd name="T21" fmla="*/ 783 h 1206"/>
                <a:gd name="T22" fmla="*/ 120 w 1250"/>
                <a:gd name="T23" fmla="*/ 783 h 1206"/>
                <a:gd name="T24" fmla="*/ 15 w 1250"/>
                <a:gd name="T25" fmla="*/ 636 h 1206"/>
                <a:gd name="T26" fmla="*/ 41 w 1250"/>
                <a:gd name="T27" fmla="*/ 586 h 1206"/>
                <a:gd name="T28" fmla="*/ 86 w 1250"/>
                <a:gd name="T29" fmla="*/ 586 h 1206"/>
                <a:gd name="T30" fmla="*/ 638 w 1250"/>
                <a:gd name="T31" fmla="*/ 11 h 1206"/>
                <a:gd name="T32" fmla="*/ 1232 w 1250"/>
                <a:gd name="T33" fmla="*/ 542 h 1206"/>
                <a:gd name="T34" fmla="*/ 660 w 1250"/>
                <a:gd name="T35" fmla="*/ 555 h 1206"/>
                <a:gd name="T36" fmla="*/ 757 w 1250"/>
                <a:gd name="T37" fmla="*/ 321 h 1206"/>
                <a:gd name="T38" fmla="*/ 522 w 1250"/>
                <a:gd name="T39" fmla="*/ 418 h 1206"/>
                <a:gd name="T40" fmla="*/ 660 w 1250"/>
                <a:gd name="T41" fmla="*/ 555 h 1206"/>
                <a:gd name="T42" fmla="*/ 417 w 1250"/>
                <a:gd name="T43" fmla="*/ 763 h 1206"/>
                <a:gd name="T44" fmla="*/ 417 w 1250"/>
                <a:gd name="T45" fmla="*/ 806 h 1206"/>
                <a:gd name="T46" fmla="*/ 461 w 1250"/>
                <a:gd name="T47" fmla="*/ 850 h 1206"/>
                <a:gd name="T48" fmla="*/ 859 w 1250"/>
                <a:gd name="T49" fmla="*/ 850 h 1206"/>
                <a:gd name="T50" fmla="*/ 902 w 1250"/>
                <a:gd name="T51" fmla="*/ 806 h 1206"/>
                <a:gd name="T52" fmla="*/ 902 w 1250"/>
                <a:gd name="T53" fmla="*/ 763 h 1206"/>
                <a:gd name="T54" fmla="*/ 770 w 1250"/>
                <a:gd name="T55" fmla="*/ 584 h 1206"/>
                <a:gd name="T56" fmla="*/ 745 w 1250"/>
                <a:gd name="T57" fmla="*/ 592 h 1206"/>
                <a:gd name="T58" fmla="*/ 678 w 1250"/>
                <a:gd name="T59" fmla="*/ 676 h 1206"/>
                <a:gd name="T60" fmla="*/ 642 w 1250"/>
                <a:gd name="T61" fmla="*/ 676 h 1206"/>
                <a:gd name="T62" fmla="*/ 576 w 1250"/>
                <a:gd name="T63" fmla="*/ 592 h 1206"/>
                <a:gd name="T64" fmla="*/ 551 w 1250"/>
                <a:gd name="T65" fmla="*/ 585 h 1206"/>
                <a:gd name="T66" fmla="*/ 417 w 1250"/>
                <a:gd name="T67" fmla="*/ 763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0" h="1206">
                  <a:moveTo>
                    <a:pt x="1232" y="542"/>
                  </a:moveTo>
                  <a:cubicBezTo>
                    <a:pt x="1250" y="777"/>
                    <a:pt x="1122" y="1000"/>
                    <a:pt x="910" y="1103"/>
                  </a:cubicBezTo>
                  <a:cubicBezTo>
                    <a:pt x="697" y="1206"/>
                    <a:pt x="443" y="1168"/>
                    <a:pt x="270" y="1007"/>
                  </a:cubicBezTo>
                  <a:cubicBezTo>
                    <a:pt x="204" y="953"/>
                    <a:pt x="293" y="858"/>
                    <a:pt x="351" y="920"/>
                  </a:cubicBezTo>
                  <a:cubicBezTo>
                    <a:pt x="509" y="1066"/>
                    <a:pt x="747" y="1081"/>
                    <a:pt x="923" y="957"/>
                  </a:cubicBezTo>
                  <a:cubicBezTo>
                    <a:pt x="1098" y="833"/>
                    <a:pt x="1162" y="602"/>
                    <a:pt x="1076" y="405"/>
                  </a:cubicBezTo>
                  <a:cubicBezTo>
                    <a:pt x="990" y="208"/>
                    <a:pt x="778" y="98"/>
                    <a:pt x="568" y="142"/>
                  </a:cubicBezTo>
                  <a:cubicBezTo>
                    <a:pt x="357" y="185"/>
                    <a:pt x="206" y="371"/>
                    <a:pt x="206" y="586"/>
                  </a:cubicBezTo>
                  <a:lnTo>
                    <a:pt x="251" y="586"/>
                  </a:lnTo>
                  <a:cubicBezTo>
                    <a:pt x="277" y="586"/>
                    <a:pt x="292" y="615"/>
                    <a:pt x="277" y="636"/>
                  </a:cubicBezTo>
                  <a:lnTo>
                    <a:pt x="171" y="783"/>
                  </a:lnTo>
                  <a:cubicBezTo>
                    <a:pt x="159" y="801"/>
                    <a:pt x="132" y="801"/>
                    <a:pt x="120" y="783"/>
                  </a:cubicBezTo>
                  <a:lnTo>
                    <a:pt x="15" y="636"/>
                  </a:lnTo>
                  <a:cubicBezTo>
                    <a:pt x="0" y="615"/>
                    <a:pt x="15" y="586"/>
                    <a:pt x="41" y="586"/>
                  </a:cubicBezTo>
                  <a:lnTo>
                    <a:pt x="86" y="586"/>
                  </a:lnTo>
                  <a:cubicBezTo>
                    <a:pt x="85" y="277"/>
                    <a:pt x="329" y="23"/>
                    <a:pt x="638" y="11"/>
                  </a:cubicBezTo>
                  <a:cubicBezTo>
                    <a:pt x="946" y="0"/>
                    <a:pt x="1209" y="234"/>
                    <a:pt x="1232" y="542"/>
                  </a:cubicBezTo>
                  <a:close/>
                  <a:moveTo>
                    <a:pt x="660" y="555"/>
                  </a:moveTo>
                  <a:cubicBezTo>
                    <a:pt x="782" y="555"/>
                    <a:pt x="844" y="407"/>
                    <a:pt x="757" y="321"/>
                  </a:cubicBezTo>
                  <a:cubicBezTo>
                    <a:pt x="671" y="234"/>
                    <a:pt x="522" y="295"/>
                    <a:pt x="522" y="418"/>
                  </a:cubicBezTo>
                  <a:cubicBezTo>
                    <a:pt x="522" y="494"/>
                    <a:pt x="584" y="555"/>
                    <a:pt x="660" y="555"/>
                  </a:cubicBezTo>
                  <a:close/>
                  <a:moveTo>
                    <a:pt x="417" y="763"/>
                  </a:moveTo>
                  <a:lnTo>
                    <a:pt x="417" y="806"/>
                  </a:lnTo>
                  <a:cubicBezTo>
                    <a:pt x="417" y="830"/>
                    <a:pt x="436" y="850"/>
                    <a:pt x="461" y="850"/>
                  </a:cubicBezTo>
                  <a:lnTo>
                    <a:pt x="859" y="850"/>
                  </a:lnTo>
                  <a:cubicBezTo>
                    <a:pt x="883" y="850"/>
                    <a:pt x="902" y="830"/>
                    <a:pt x="902" y="806"/>
                  </a:cubicBezTo>
                  <a:lnTo>
                    <a:pt x="902" y="763"/>
                  </a:lnTo>
                  <a:cubicBezTo>
                    <a:pt x="902" y="681"/>
                    <a:pt x="849" y="608"/>
                    <a:pt x="770" y="584"/>
                  </a:cubicBezTo>
                  <a:cubicBezTo>
                    <a:pt x="761" y="582"/>
                    <a:pt x="751" y="585"/>
                    <a:pt x="745" y="592"/>
                  </a:cubicBezTo>
                  <a:lnTo>
                    <a:pt x="678" y="676"/>
                  </a:lnTo>
                  <a:cubicBezTo>
                    <a:pt x="669" y="687"/>
                    <a:pt x="652" y="687"/>
                    <a:pt x="642" y="676"/>
                  </a:cubicBezTo>
                  <a:lnTo>
                    <a:pt x="576" y="592"/>
                  </a:lnTo>
                  <a:cubicBezTo>
                    <a:pt x="570" y="585"/>
                    <a:pt x="560" y="582"/>
                    <a:pt x="551" y="585"/>
                  </a:cubicBezTo>
                  <a:cubicBezTo>
                    <a:pt x="472" y="608"/>
                    <a:pt x="417" y="680"/>
                    <a:pt x="417" y="76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grpSp>
        <p:nvGrpSpPr>
          <p:cNvPr id="6" name="Group 5"/>
          <p:cNvGrpSpPr/>
          <p:nvPr/>
        </p:nvGrpSpPr>
        <p:grpSpPr>
          <a:xfrm>
            <a:off x="542072" y="3216618"/>
            <a:ext cx="11100755" cy="1245747"/>
            <a:chOff x="548320" y="3319501"/>
            <a:chExt cx="11100755" cy="1245747"/>
          </a:xfrm>
        </p:grpSpPr>
        <p:sp>
          <p:nvSpPr>
            <p:cNvPr id="70" name="TextBox 69"/>
            <p:cNvSpPr txBox="1"/>
            <p:nvPr/>
          </p:nvSpPr>
          <p:spPr>
            <a:xfrm>
              <a:off x="2031448" y="3526877"/>
              <a:ext cx="3950252" cy="830997"/>
            </a:xfrm>
            <a:prstGeom prst="rect">
              <a:avLst/>
            </a:prstGeom>
            <a:noFill/>
          </p:spPr>
          <p:txBody>
            <a:bodyPr wrap="square" lIns="0" tIns="0" rIns="0" bIns="0" rtlCol="0" anchor="ctr">
              <a:spAutoFit/>
            </a:bodyPr>
            <a:lstStyle/>
            <a:p>
              <a:pPr>
                <a:defRPr/>
              </a:pPr>
              <a:r>
                <a:rPr lang="en-CA" dirty="0">
                  <a:solidFill>
                    <a:srgbClr val="000000"/>
                  </a:solidFill>
                  <a:cs typeface="Arial" panose="020B0604020202020204" pitchFamily="34" charset="0"/>
                </a:rPr>
                <a:t>Clearly articulating a </a:t>
              </a:r>
              <a:r>
                <a:rPr lang="en-CA" b="1" dirty="0">
                  <a:solidFill>
                    <a:srgbClr val="000000"/>
                  </a:solidFill>
                  <a:cs typeface="Arial" panose="020B0604020202020204" pitchFamily="34" charset="0"/>
                </a:rPr>
                <a:t>vision</a:t>
              </a:r>
              <a:r>
                <a:rPr lang="en-CA" dirty="0">
                  <a:solidFill>
                    <a:srgbClr val="000000"/>
                  </a:solidFill>
                  <a:cs typeface="Arial" panose="020B0604020202020204" pitchFamily="34" charset="0"/>
                </a:rPr>
                <a:t> for the workplace that is aligned to vision and benefits for the </a:t>
              </a:r>
              <a:r>
                <a:rPr lang="en-CA" dirty="0" smtClean="0">
                  <a:solidFill>
                    <a:srgbClr val="000000"/>
                  </a:solidFill>
                  <a:cs typeface="Arial" panose="020B0604020202020204" pitchFamily="34" charset="0"/>
                </a:rPr>
                <a:t>organisation.</a:t>
              </a:r>
              <a:endParaRPr lang="en-CA" dirty="0">
                <a:solidFill>
                  <a:srgbClr val="000000"/>
                </a:solidFill>
                <a:cs typeface="Arial" panose="020B0604020202020204" pitchFamily="34" charset="0"/>
              </a:endParaRPr>
            </a:p>
          </p:txBody>
        </p:sp>
        <p:sp>
          <p:nvSpPr>
            <p:cNvPr id="83" name="TextBox 82"/>
            <p:cNvSpPr txBox="1"/>
            <p:nvPr/>
          </p:nvSpPr>
          <p:spPr>
            <a:xfrm>
              <a:off x="7658703" y="3526877"/>
              <a:ext cx="3990372" cy="830997"/>
            </a:xfrm>
            <a:prstGeom prst="rect">
              <a:avLst/>
            </a:prstGeom>
            <a:noFill/>
          </p:spPr>
          <p:txBody>
            <a:bodyPr wrap="square" lIns="0" tIns="0" rIns="0" bIns="0" rtlCol="0" anchor="ctr">
              <a:spAutoFit/>
            </a:bodyPr>
            <a:lstStyle/>
            <a:p>
              <a:pPr>
                <a:defRPr/>
              </a:pPr>
              <a:r>
                <a:rPr lang="en-CA" b="1" dirty="0">
                  <a:solidFill>
                    <a:srgbClr val="000000"/>
                  </a:solidFill>
                  <a:cs typeface="Arial" panose="020B0604020202020204" pitchFamily="34" charset="0"/>
                </a:rPr>
                <a:t>Empowering and equipping managers </a:t>
              </a:r>
              <a:r>
                <a:rPr lang="en-CA" dirty="0">
                  <a:solidFill>
                    <a:srgbClr val="000000"/>
                  </a:solidFill>
                  <a:cs typeface="Arial" panose="020B0604020202020204" pitchFamily="34" charset="0"/>
                </a:rPr>
                <a:t>and supervisors to support their employees through the </a:t>
              </a:r>
              <a:r>
                <a:rPr lang="en-CA" dirty="0" smtClean="0">
                  <a:solidFill>
                    <a:srgbClr val="000000"/>
                  </a:solidFill>
                  <a:cs typeface="Arial" panose="020B0604020202020204" pitchFamily="34" charset="0"/>
                </a:rPr>
                <a:t>change.</a:t>
              </a:r>
              <a:endParaRPr lang="en-CA" dirty="0">
                <a:solidFill>
                  <a:srgbClr val="000000"/>
                </a:solidFill>
                <a:cs typeface="Arial" panose="020B0604020202020204" pitchFamily="34" charset="0"/>
              </a:endParaRPr>
            </a:p>
          </p:txBody>
        </p:sp>
        <p:grpSp>
          <p:nvGrpSpPr>
            <p:cNvPr id="154" name="Group 153"/>
            <p:cNvGrpSpPr/>
            <p:nvPr/>
          </p:nvGrpSpPr>
          <p:grpSpPr>
            <a:xfrm>
              <a:off x="548320" y="3319501"/>
              <a:ext cx="1261125" cy="1245747"/>
              <a:chOff x="548320" y="3316238"/>
              <a:chExt cx="1261125" cy="1245747"/>
            </a:xfrm>
          </p:grpSpPr>
          <p:grpSp>
            <p:nvGrpSpPr>
              <p:cNvPr id="63" name="Group 62"/>
              <p:cNvGrpSpPr/>
              <p:nvPr/>
            </p:nvGrpSpPr>
            <p:grpSpPr>
              <a:xfrm>
                <a:off x="548320" y="3316238"/>
                <a:ext cx="1261125" cy="1245747"/>
                <a:chOff x="4279221" y="2033354"/>
                <a:chExt cx="1412875" cy="1395646"/>
              </a:xfrm>
            </p:grpSpPr>
            <p:sp>
              <p:nvSpPr>
                <p:cNvPr id="64"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65"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dirty="0">
                    <a:solidFill>
                      <a:srgbClr val="000000"/>
                    </a:solidFill>
                  </a:endParaRPr>
                </a:p>
              </p:txBody>
            </p:sp>
          </p:grpSp>
          <p:grpSp>
            <p:nvGrpSpPr>
              <p:cNvPr id="125" name="Group 124"/>
              <p:cNvGrpSpPr/>
              <p:nvPr/>
            </p:nvGrpSpPr>
            <p:grpSpPr>
              <a:xfrm>
                <a:off x="927796" y="3652401"/>
                <a:ext cx="554703" cy="553839"/>
                <a:chOff x="-2776538" y="1096963"/>
                <a:chExt cx="3060701" cy="3055938"/>
              </a:xfrm>
            </p:grpSpPr>
            <p:sp>
              <p:nvSpPr>
                <p:cNvPr id="119" name="Freeform 14"/>
                <p:cNvSpPr>
                  <a:spLocks/>
                </p:cNvSpPr>
                <p:nvPr/>
              </p:nvSpPr>
              <p:spPr bwMode="auto">
                <a:xfrm>
                  <a:off x="-608013" y="3267076"/>
                  <a:ext cx="885825" cy="885825"/>
                </a:xfrm>
                <a:custGeom>
                  <a:avLst/>
                  <a:gdLst>
                    <a:gd name="T0" fmla="*/ 146 w 171"/>
                    <a:gd name="T1" fmla="*/ 0 h 171"/>
                    <a:gd name="T2" fmla="*/ 121 w 171"/>
                    <a:gd name="T3" fmla="*/ 25 h 171"/>
                    <a:gd name="T4" fmla="*/ 121 w 171"/>
                    <a:gd name="T5" fmla="*/ 121 h 171"/>
                    <a:gd name="T6" fmla="*/ 25 w 171"/>
                    <a:gd name="T7" fmla="*/ 121 h 171"/>
                    <a:gd name="T8" fmla="*/ 0 w 171"/>
                    <a:gd name="T9" fmla="*/ 146 h 171"/>
                    <a:gd name="T10" fmla="*/ 25 w 171"/>
                    <a:gd name="T11" fmla="*/ 171 h 171"/>
                    <a:gd name="T12" fmla="*/ 145 w 171"/>
                    <a:gd name="T13" fmla="*/ 171 h 171"/>
                    <a:gd name="T14" fmla="*/ 170 w 171"/>
                    <a:gd name="T15" fmla="*/ 146 h 171"/>
                    <a:gd name="T16" fmla="*/ 170 w 171"/>
                    <a:gd name="T17" fmla="*/ 26 h 171"/>
                    <a:gd name="T18" fmla="*/ 146 w 171"/>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146" y="0"/>
                      </a:moveTo>
                      <a:cubicBezTo>
                        <a:pt x="132" y="0"/>
                        <a:pt x="121" y="11"/>
                        <a:pt x="121" y="25"/>
                      </a:cubicBezTo>
                      <a:lnTo>
                        <a:pt x="121" y="121"/>
                      </a:lnTo>
                      <a:lnTo>
                        <a:pt x="25" y="121"/>
                      </a:lnTo>
                      <a:cubicBezTo>
                        <a:pt x="11" y="121"/>
                        <a:pt x="0" y="132"/>
                        <a:pt x="0" y="146"/>
                      </a:cubicBezTo>
                      <a:cubicBezTo>
                        <a:pt x="0" y="160"/>
                        <a:pt x="11" y="171"/>
                        <a:pt x="25" y="171"/>
                      </a:cubicBezTo>
                      <a:lnTo>
                        <a:pt x="145" y="171"/>
                      </a:lnTo>
                      <a:cubicBezTo>
                        <a:pt x="158" y="171"/>
                        <a:pt x="170" y="160"/>
                        <a:pt x="170" y="146"/>
                      </a:cubicBezTo>
                      <a:lnTo>
                        <a:pt x="170" y="26"/>
                      </a:lnTo>
                      <a:cubicBezTo>
                        <a:pt x="171" y="11"/>
                        <a:pt x="160" y="0"/>
                        <a:pt x="14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0" name="Freeform 15"/>
                <p:cNvSpPr>
                  <a:spLocks/>
                </p:cNvSpPr>
                <p:nvPr/>
              </p:nvSpPr>
              <p:spPr bwMode="auto">
                <a:xfrm>
                  <a:off x="-2776538" y="3267076"/>
                  <a:ext cx="881063" cy="879475"/>
                </a:xfrm>
                <a:custGeom>
                  <a:avLst/>
                  <a:gdLst>
                    <a:gd name="T0" fmla="*/ 146 w 170"/>
                    <a:gd name="T1" fmla="*/ 121 h 170"/>
                    <a:gd name="T2" fmla="*/ 50 w 170"/>
                    <a:gd name="T3" fmla="*/ 121 h 170"/>
                    <a:gd name="T4" fmla="*/ 50 w 170"/>
                    <a:gd name="T5" fmla="*/ 25 h 170"/>
                    <a:gd name="T6" fmla="*/ 25 w 170"/>
                    <a:gd name="T7" fmla="*/ 0 h 170"/>
                    <a:gd name="T8" fmla="*/ 0 w 170"/>
                    <a:gd name="T9" fmla="*/ 25 h 170"/>
                    <a:gd name="T10" fmla="*/ 0 w 170"/>
                    <a:gd name="T11" fmla="*/ 145 h 170"/>
                    <a:gd name="T12" fmla="*/ 25 w 170"/>
                    <a:gd name="T13" fmla="*/ 170 h 170"/>
                    <a:gd name="T14" fmla="*/ 145 w 170"/>
                    <a:gd name="T15" fmla="*/ 170 h 170"/>
                    <a:gd name="T16" fmla="*/ 170 w 170"/>
                    <a:gd name="T17" fmla="*/ 145 h 170"/>
                    <a:gd name="T18" fmla="*/ 146 w 170"/>
                    <a:gd name="T19" fmla="*/ 1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146" y="121"/>
                      </a:moveTo>
                      <a:lnTo>
                        <a:pt x="50" y="121"/>
                      </a:lnTo>
                      <a:lnTo>
                        <a:pt x="50" y="25"/>
                      </a:lnTo>
                      <a:cubicBezTo>
                        <a:pt x="50" y="11"/>
                        <a:pt x="39" y="0"/>
                        <a:pt x="25" y="0"/>
                      </a:cubicBezTo>
                      <a:cubicBezTo>
                        <a:pt x="11" y="0"/>
                        <a:pt x="0" y="11"/>
                        <a:pt x="0" y="25"/>
                      </a:cubicBezTo>
                      <a:lnTo>
                        <a:pt x="0" y="145"/>
                      </a:lnTo>
                      <a:cubicBezTo>
                        <a:pt x="0" y="159"/>
                        <a:pt x="11" y="170"/>
                        <a:pt x="25" y="170"/>
                      </a:cubicBezTo>
                      <a:lnTo>
                        <a:pt x="145" y="170"/>
                      </a:lnTo>
                      <a:cubicBezTo>
                        <a:pt x="159" y="170"/>
                        <a:pt x="170" y="159"/>
                        <a:pt x="170" y="145"/>
                      </a:cubicBezTo>
                      <a:cubicBezTo>
                        <a:pt x="170" y="131"/>
                        <a:pt x="160" y="121"/>
                        <a:pt x="146"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1" name="Freeform 16"/>
                <p:cNvSpPr>
                  <a:spLocks/>
                </p:cNvSpPr>
                <p:nvPr/>
              </p:nvSpPr>
              <p:spPr bwMode="auto">
                <a:xfrm>
                  <a:off x="-2771775" y="1096963"/>
                  <a:ext cx="892175" cy="885825"/>
                </a:xfrm>
                <a:custGeom>
                  <a:avLst/>
                  <a:gdLst>
                    <a:gd name="T0" fmla="*/ 25 w 172"/>
                    <a:gd name="T1" fmla="*/ 171 h 171"/>
                    <a:gd name="T2" fmla="*/ 50 w 172"/>
                    <a:gd name="T3" fmla="*/ 146 h 171"/>
                    <a:gd name="T4" fmla="*/ 50 w 172"/>
                    <a:gd name="T5" fmla="*/ 50 h 171"/>
                    <a:gd name="T6" fmla="*/ 147 w 172"/>
                    <a:gd name="T7" fmla="*/ 50 h 171"/>
                    <a:gd name="T8" fmla="*/ 172 w 172"/>
                    <a:gd name="T9" fmla="*/ 25 h 171"/>
                    <a:gd name="T10" fmla="*/ 147 w 172"/>
                    <a:gd name="T11" fmla="*/ 0 h 171"/>
                    <a:gd name="T12" fmla="*/ 25 w 172"/>
                    <a:gd name="T13" fmla="*/ 0 h 171"/>
                    <a:gd name="T14" fmla="*/ 0 w 172"/>
                    <a:gd name="T15" fmla="*/ 25 h 171"/>
                    <a:gd name="T16" fmla="*/ 0 w 172"/>
                    <a:gd name="T17" fmla="*/ 145 h 171"/>
                    <a:gd name="T18" fmla="*/ 25 w 172"/>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1">
                      <a:moveTo>
                        <a:pt x="25" y="171"/>
                      </a:moveTo>
                      <a:cubicBezTo>
                        <a:pt x="39" y="171"/>
                        <a:pt x="50" y="160"/>
                        <a:pt x="50" y="146"/>
                      </a:cubicBezTo>
                      <a:lnTo>
                        <a:pt x="50" y="50"/>
                      </a:lnTo>
                      <a:lnTo>
                        <a:pt x="147" y="50"/>
                      </a:lnTo>
                      <a:cubicBezTo>
                        <a:pt x="160" y="50"/>
                        <a:pt x="172" y="39"/>
                        <a:pt x="172" y="25"/>
                      </a:cubicBezTo>
                      <a:cubicBezTo>
                        <a:pt x="172" y="11"/>
                        <a:pt x="160" y="0"/>
                        <a:pt x="147" y="0"/>
                      </a:cubicBezTo>
                      <a:lnTo>
                        <a:pt x="25" y="0"/>
                      </a:lnTo>
                      <a:cubicBezTo>
                        <a:pt x="11" y="0"/>
                        <a:pt x="0" y="11"/>
                        <a:pt x="0" y="25"/>
                      </a:cubicBezTo>
                      <a:lnTo>
                        <a:pt x="0" y="145"/>
                      </a:lnTo>
                      <a:cubicBezTo>
                        <a:pt x="0" y="160"/>
                        <a:pt x="11" y="171"/>
                        <a:pt x="25" y="1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2" name="Freeform 17"/>
                <p:cNvSpPr>
                  <a:spLocks/>
                </p:cNvSpPr>
                <p:nvPr/>
              </p:nvSpPr>
              <p:spPr bwMode="auto">
                <a:xfrm>
                  <a:off x="-603250" y="1101726"/>
                  <a:ext cx="887413" cy="890588"/>
                </a:xfrm>
                <a:custGeom>
                  <a:avLst/>
                  <a:gdLst>
                    <a:gd name="T0" fmla="*/ 145 w 171"/>
                    <a:gd name="T1" fmla="*/ 0 h 172"/>
                    <a:gd name="T2" fmla="*/ 25 w 171"/>
                    <a:gd name="T3" fmla="*/ 0 h 172"/>
                    <a:gd name="T4" fmla="*/ 0 w 171"/>
                    <a:gd name="T5" fmla="*/ 25 h 172"/>
                    <a:gd name="T6" fmla="*/ 25 w 171"/>
                    <a:gd name="T7" fmla="*/ 50 h 172"/>
                    <a:gd name="T8" fmla="*/ 121 w 171"/>
                    <a:gd name="T9" fmla="*/ 50 h 172"/>
                    <a:gd name="T10" fmla="*/ 121 w 171"/>
                    <a:gd name="T11" fmla="*/ 147 h 172"/>
                    <a:gd name="T12" fmla="*/ 146 w 171"/>
                    <a:gd name="T13" fmla="*/ 172 h 172"/>
                    <a:gd name="T14" fmla="*/ 171 w 171"/>
                    <a:gd name="T15" fmla="*/ 147 h 172"/>
                    <a:gd name="T16" fmla="*/ 171 w 171"/>
                    <a:gd name="T17" fmla="*/ 25 h 172"/>
                    <a:gd name="T18" fmla="*/ 145 w 171"/>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145" y="0"/>
                      </a:moveTo>
                      <a:lnTo>
                        <a:pt x="25" y="0"/>
                      </a:lnTo>
                      <a:cubicBezTo>
                        <a:pt x="11" y="0"/>
                        <a:pt x="0" y="11"/>
                        <a:pt x="0" y="25"/>
                      </a:cubicBezTo>
                      <a:cubicBezTo>
                        <a:pt x="0" y="39"/>
                        <a:pt x="11" y="50"/>
                        <a:pt x="25" y="50"/>
                      </a:cubicBezTo>
                      <a:lnTo>
                        <a:pt x="121" y="50"/>
                      </a:lnTo>
                      <a:lnTo>
                        <a:pt x="121" y="147"/>
                      </a:lnTo>
                      <a:cubicBezTo>
                        <a:pt x="121" y="160"/>
                        <a:pt x="132" y="172"/>
                        <a:pt x="146" y="172"/>
                      </a:cubicBezTo>
                      <a:cubicBezTo>
                        <a:pt x="160" y="172"/>
                        <a:pt x="171" y="160"/>
                        <a:pt x="171" y="147"/>
                      </a:cubicBezTo>
                      <a:lnTo>
                        <a:pt x="171" y="25"/>
                      </a:lnTo>
                      <a:cubicBezTo>
                        <a:pt x="170" y="11"/>
                        <a:pt x="159" y="0"/>
                        <a:pt x="14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3" name="Oval 18"/>
                <p:cNvSpPr>
                  <a:spLocks noChangeArrowheads="1"/>
                </p:cNvSpPr>
                <p:nvPr/>
              </p:nvSpPr>
              <p:spPr bwMode="auto">
                <a:xfrm>
                  <a:off x="-1511300" y="2360613"/>
                  <a:ext cx="528638" cy="52863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4" name="Freeform 19"/>
                <p:cNvSpPr>
                  <a:spLocks noEditPoints="1"/>
                </p:cNvSpPr>
                <p:nvPr/>
              </p:nvSpPr>
              <p:spPr bwMode="auto">
                <a:xfrm>
                  <a:off x="-2620963" y="2019301"/>
                  <a:ext cx="2749550" cy="1216025"/>
                </a:xfrm>
                <a:custGeom>
                  <a:avLst/>
                  <a:gdLst>
                    <a:gd name="T0" fmla="*/ 530 w 530"/>
                    <a:gd name="T1" fmla="*/ 117 h 235"/>
                    <a:gd name="T2" fmla="*/ 523 w 530"/>
                    <a:gd name="T3" fmla="*/ 100 h 235"/>
                    <a:gd name="T4" fmla="*/ 265 w 530"/>
                    <a:gd name="T5" fmla="*/ 0 h 235"/>
                    <a:gd name="T6" fmla="*/ 7 w 530"/>
                    <a:gd name="T7" fmla="*/ 100 h 235"/>
                    <a:gd name="T8" fmla="*/ 0 w 530"/>
                    <a:gd name="T9" fmla="*/ 117 h 235"/>
                    <a:gd name="T10" fmla="*/ 7 w 530"/>
                    <a:gd name="T11" fmla="*/ 135 h 235"/>
                    <a:gd name="T12" fmla="*/ 265 w 530"/>
                    <a:gd name="T13" fmla="*/ 235 h 235"/>
                    <a:gd name="T14" fmla="*/ 523 w 530"/>
                    <a:gd name="T15" fmla="*/ 135 h 235"/>
                    <a:gd name="T16" fmla="*/ 530 w 530"/>
                    <a:gd name="T17" fmla="*/ 117 h 235"/>
                    <a:gd name="T18" fmla="*/ 265 w 530"/>
                    <a:gd name="T19" fmla="*/ 217 h 235"/>
                    <a:gd name="T20" fmla="*/ 165 w 530"/>
                    <a:gd name="T21" fmla="*/ 117 h 235"/>
                    <a:gd name="T22" fmla="*/ 265 w 530"/>
                    <a:gd name="T23" fmla="*/ 17 h 235"/>
                    <a:gd name="T24" fmla="*/ 365 w 530"/>
                    <a:gd name="T25" fmla="*/ 117 h 235"/>
                    <a:gd name="T26" fmla="*/ 265 w 530"/>
                    <a:gd name="T27" fmla="*/ 2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235">
                      <a:moveTo>
                        <a:pt x="530" y="117"/>
                      </a:moveTo>
                      <a:cubicBezTo>
                        <a:pt x="530" y="111"/>
                        <a:pt x="528" y="103"/>
                        <a:pt x="523" y="100"/>
                      </a:cubicBezTo>
                      <a:cubicBezTo>
                        <a:pt x="454" y="36"/>
                        <a:pt x="363" y="0"/>
                        <a:pt x="265" y="0"/>
                      </a:cubicBezTo>
                      <a:cubicBezTo>
                        <a:pt x="168" y="0"/>
                        <a:pt x="76" y="35"/>
                        <a:pt x="7" y="100"/>
                      </a:cubicBezTo>
                      <a:cubicBezTo>
                        <a:pt x="2" y="103"/>
                        <a:pt x="0" y="111"/>
                        <a:pt x="0" y="117"/>
                      </a:cubicBezTo>
                      <a:cubicBezTo>
                        <a:pt x="0" y="123"/>
                        <a:pt x="2" y="131"/>
                        <a:pt x="7" y="135"/>
                      </a:cubicBezTo>
                      <a:cubicBezTo>
                        <a:pt x="76" y="198"/>
                        <a:pt x="168" y="235"/>
                        <a:pt x="265" y="235"/>
                      </a:cubicBezTo>
                      <a:cubicBezTo>
                        <a:pt x="363" y="235"/>
                        <a:pt x="454" y="200"/>
                        <a:pt x="523" y="135"/>
                      </a:cubicBezTo>
                      <a:cubicBezTo>
                        <a:pt x="528" y="131"/>
                        <a:pt x="530" y="123"/>
                        <a:pt x="530" y="117"/>
                      </a:cubicBezTo>
                      <a:close/>
                      <a:moveTo>
                        <a:pt x="265" y="217"/>
                      </a:moveTo>
                      <a:cubicBezTo>
                        <a:pt x="210" y="217"/>
                        <a:pt x="165" y="172"/>
                        <a:pt x="165" y="117"/>
                      </a:cubicBezTo>
                      <a:cubicBezTo>
                        <a:pt x="165" y="62"/>
                        <a:pt x="210" y="17"/>
                        <a:pt x="265" y="17"/>
                      </a:cubicBezTo>
                      <a:cubicBezTo>
                        <a:pt x="320" y="17"/>
                        <a:pt x="365" y="62"/>
                        <a:pt x="365" y="117"/>
                      </a:cubicBezTo>
                      <a:cubicBezTo>
                        <a:pt x="365" y="172"/>
                        <a:pt x="320" y="217"/>
                        <a:pt x="265" y="2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grpSp>
        </p:grpSp>
        <p:grpSp>
          <p:nvGrpSpPr>
            <p:cNvPr id="157" name="Group 156"/>
            <p:cNvGrpSpPr/>
            <p:nvPr/>
          </p:nvGrpSpPr>
          <p:grpSpPr>
            <a:xfrm>
              <a:off x="6175575" y="3319501"/>
              <a:ext cx="1261125" cy="1245747"/>
              <a:chOff x="6175575" y="3322764"/>
              <a:chExt cx="1261125" cy="1245747"/>
            </a:xfrm>
          </p:grpSpPr>
          <p:grpSp>
            <p:nvGrpSpPr>
              <p:cNvPr id="97" name="Group 96"/>
              <p:cNvGrpSpPr/>
              <p:nvPr/>
            </p:nvGrpSpPr>
            <p:grpSpPr>
              <a:xfrm>
                <a:off x="6175575" y="3322764"/>
                <a:ext cx="1261125" cy="1245747"/>
                <a:chOff x="4279221" y="2033354"/>
                <a:chExt cx="1412875" cy="1395646"/>
              </a:xfrm>
            </p:grpSpPr>
            <p:sp>
              <p:nvSpPr>
                <p:cNvPr id="101"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02"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dirty="0">
                    <a:solidFill>
                      <a:srgbClr val="000000"/>
                    </a:solidFill>
                  </a:endParaRPr>
                </a:p>
              </p:txBody>
            </p:sp>
          </p:grpSp>
          <p:grpSp>
            <p:nvGrpSpPr>
              <p:cNvPr id="145" name="Group 144"/>
              <p:cNvGrpSpPr/>
              <p:nvPr/>
            </p:nvGrpSpPr>
            <p:grpSpPr>
              <a:xfrm>
                <a:off x="6521082" y="3646016"/>
                <a:ext cx="638444" cy="555339"/>
                <a:chOff x="-4116388" y="762000"/>
                <a:chExt cx="4146550" cy="3606801"/>
              </a:xfrm>
            </p:grpSpPr>
            <p:sp>
              <p:nvSpPr>
                <p:cNvPr id="142" name="Freeform 34"/>
                <p:cNvSpPr>
                  <a:spLocks noEditPoints="1"/>
                </p:cNvSpPr>
                <p:nvPr/>
              </p:nvSpPr>
              <p:spPr bwMode="auto">
                <a:xfrm>
                  <a:off x="-2043113" y="2303463"/>
                  <a:ext cx="2073275" cy="2065338"/>
                </a:xfrm>
                <a:custGeom>
                  <a:avLst/>
                  <a:gdLst>
                    <a:gd name="T0" fmla="*/ 389 w 400"/>
                    <a:gd name="T1" fmla="*/ 158 h 399"/>
                    <a:gd name="T2" fmla="*/ 360 w 400"/>
                    <a:gd name="T3" fmla="*/ 157 h 399"/>
                    <a:gd name="T4" fmla="*/ 343 w 400"/>
                    <a:gd name="T5" fmla="*/ 116 h 399"/>
                    <a:gd name="T6" fmla="*/ 363 w 400"/>
                    <a:gd name="T7" fmla="*/ 95 h 399"/>
                    <a:gd name="T8" fmla="*/ 363 w 400"/>
                    <a:gd name="T9" fmla="*/ 78 h 399"/>
                    <a:gd name="T10" fmla="*/ 321 w 400"/>
                    <a:gd name="T11" fmla="*/ 37 h 399"/>
                    <a:gd name="T12" fmla="*/ 321 w 400"/>
                    <a:gd name="T13" fmla="*/ 37 h 399"/>
                    <a:gd name="T14" fmla="*/ 310 w 400"/>
                    <a:gd name="T15" fmla="*/ 35 h 399"/>
                    <a:gd name="T16" fmla="*/ 304 w 400"/>
                    <a:gd name="T17" fmla="*/ 38 h 399"/>
                    <a:gd name="T18" fmla="*/ 284 w 400"/>
                    <a:gd name="T19" fmla="*/ 57 h 399"/>
                    <a:gd name="T20" fmla="*/ 243 w 400"/>
                    <a:gd name="T21" fmla="*/ 40 h 399"/>
                    <a:gd name="T22" fmla="*/ 241 w 400"/>
                    <a:gd name="T23" fmla="*/ 11 h 399"/>
                    <a:gd name="T24" fmla="*/ 230 w 400"/>
                    <a:gd name="T25" fmla="*/ 0 h 399"/>
                    <a:gd name="T26" fmla="*/ 171 w 400"/>
                    <a:gd name="T27" fmla="*/ 0 h 399"/>
                    <a:gd name="T28" fmla="*/ 160 w 400"/>
                    <a:gd name="T29" fmla="*/ 11 h 399"/>
                    <a:gd name="T30" fmla="*/ 159 w 400"/>
                    <a:gd name="T31" fmla="*/ 40 h 399"/>
                    <a:gd name="T32" fmla="*/ 118 w 400"/>
                    <a:gd name="T33" fmla="*/ 57 h 399"/>
                    <a:gd name="T34" fmla="*/ 96 w 400"/>
                    <a:gd name="T35" fmla="*/ 37 h 399"/>
                    <a:gd name="T36" fmla="*/ 80 w 400"/>
                    <a:gd name="T37" fmla="*/ 37 h 399"/>
                    <a:gd name="T38" fmla="*/ 38 w 400"/>
                    <a:gd name="T39" fmla="*/ 78 h 399"/>
                    <a:gd name="T40" fmla="*/ 38 w 400"/>
                    <a:gd name="T41" fmla="*/ 95 h 399"/>
                    <a:gd name="T42" fmla="*/ 58 w 400"/>
                    <a:gd name="T43" fmla="*/ 116 h 399"/>
                    <a:gd name="T44" fmla="*/ 40 w 400"/>
                    <a:gd name="T45" fmla="*/ 157 h 399"/>
                    <a:gd name="T46" fmla="*/ 11 w 400"/>
                    <a:gd name="T47" fmla="*/ 158 h 399"/>
                    <a:gd name="T48" fmla="*/ 0 w 400"/>
                    <a:gd name="T49" fmla="*/ 170 h 399"/>
                    <a:gd name="T50" fmla="*/ 0 w 400"/>
                    <a:gd name="T51" fmla="*/ 228 h 399"/>
                    <a:gd name="T52" fmla="*/ 11 w 400"/>
                    <a:gd name="T53" fmla="*/ 240 h 399"/>
                    <a:gd name="T54" fmla="*/ 40 w 400"/>
                    <a:gd name="T55" fmla="*/ 241 h 399"/>
                    <a:gd name="T56" fmla="*/ 57 w 400"/>
                    <a:gd name="T57" fmla="*/ 282 h 399"/>
                    <a:gd name="T58" fmla="*/ 38 w 400"/>
                    <a:gd name="T59" fmla="*/ 305 h 399"/>
                    <a:gd name="T60" fmla="*/ 38 w 400"/>
                    <a:gd name="T61" fmla="*/ 321 h 399"/>
                    <a:gd name="T62" fmla="*/ 79 w 400"/>
                    <a:gd name="T63" fmla="*/ 362 h 399"/>
                    <a:gd name="T64" fmla="*/ 95 w 400"/>
                    <a:gd name="T65" fmla="*/ 362 h 399"/>
                    <a:gd name="T66" fmla="*/ 116 w 400"/>
                    <a:gd name="T67" fmla="*/ 342 h 399"/>
                    <a:gd name="T68" fmla="*/ 157 w 400"/>
                    <a:gd name="T69" fmla="*/ 359 h 399"/>
                    <a:gd name="T70" fmla="*/ 159 w 400"/>
                    <a:gd name="T71" fmla="*/ 388 h 399"/>
                    <a:gd name="T72" fmla="*/ 170 w 400"/>
                    <a:gd name="T73" fmla="*/ 399 h 399"/>
                    <a:gd name="T74" fmla="*/ 229 w 400"/>
                    <a:gd name="T75" fmla="*/ 399 h 399"/>
                    <a:gd name="T76" fmla="*/ 240 w 400"/>
                    <a:gd name="T77" fmla="*/ 388 h 399"/>
                    <a:gd name="T78" fmla="*/ 241 w 400"/>
                    <a:gd name="T79" fmla="*/ 359 h 399"/>
                    <a:gd name="T80" fmla="*/ 282 w 400"/>
                    <a:gd name="T81" fmla="*/ 342 h 399"/>
                    <a:gd name="T82" fmla="*/ 304 w 400"/>
                    <a:gd name="T83" fmla="*/ 362 h 399"/>
                    <a:gd name="T84" fmla="*/ 320 w 400"/>
                    <a:gd name="T85" fmla="*/ 362 h 399"/>
                    <a:gd name="T86" fmla="*/ 361 w 400"/>
                    <a:gd name="T87" fmla="*/ 321 h 399"/>
                    <a:gd name="T88" fmla="*/ 361 w 400"/>
                    <a:gd name="T89" fmla="*/ 305 h 399"/>
                    <a:gd name="T90" fmla="*/ 341 w 400"/>
                    <a:gd name="T91" fmla="*/ 283 h 399"/>
                    <a:gd name="T92" fmla="*/ 359 w 400"/>
                    <a:gd name="T93" fmla="*/ 242 h 399"/>
                    <a:gd name="T94" fmla="*/ 388 w 400"/>
                    <a:gd name="T95" fmla="*/ 241 h 399"/>
                    <a:gd name="T96" fmla="*/ 399 w 400"/>
                    <a:gd name="T97" fmla="*/ 230 h 399"/>
                    <a:gd name="T98" fmla="*/ 399 w 400"/>
                    <a:gd name="T99" fmla="*/ 171 h 399"/>
                    <a:gd name="T100" fmla="*/ 389 w 400"/>
                    <a:gd name="T101" fmla="*/ 158 h 399"/>
                    <a:gd name="T102" fmla="*/ 201 w 400"/>
                    <a:gd name="T103" fmla="*/ 272 h 399"/>
                    <a:gd name="T104" fmla="*/ 129 w 400"/>
                    <a:gd name="T105" fmla="*/ 200 h 399"/>
                    <a:gd name="T106" fmla="*/ 200 w 400"/>
                    <a:gd name="T107" fmla="*/ 128 h 399"/>
                    <a:gd name="T108" fmla="*/ 273 w 400"/>
                    <a:gd name="T109" fmla="*/ 200 h 399"/>
                    <a:gd name="T110" fmla="*/ 201 w 400"/>
                    <a:gd name="T111" fmla="*/ 2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399">
                      <a:moveTo>
                        <a:pt x="389" y="158"/>
                      </a:moveTo>
                      <a:lnTo>
                        <a:pt x="360" y="157"/>
                      </a:lnTo>
                      <a:cubicBezTo>
                        <a:pt x="356" y="142"/>
                        <a:pt x="350" y="128"/>
                        <a:pt x="343" y="116"/>
                      </a:cubicBezTo>
                      <a:lnTo>
                        <a:pt x="363" y="95"/>
                      </a:lnTo>
                      <a:cubicBezTo>
                        <a:pt x="366" y="90"/>
                        <a:pt x="366" y="83"/>
                        <a:pt x="363" y="78"/>
                      </a:cubicBezTo>
                      <a:lnTo>
                        <a:pt x="321" y="37"/>
                      </a:lnTo>
                      <a:lnTo>
                        <a:pt x="321" y="37"/>
                      </a:lnTo>
                      <a:cubicBezTo>
                        <a:pt x="319" y="35"/>
                        <a:pt x="314" y="33"/>
                        <a:pt x="310" y="35"/>
                      </a:cubicBezTo>
                      <a:cubicBezTo>
                        <a:pt x="308" y="35"/>
                        <a:pt x="306" y="37"/>
                        <a:pt x="304" y="38"/>
                      </a:cubicBezTo>
                      <a:lnTo>
                        <a:pt x="284" y="57"/>
                      </a:lnTo>
                      <a:cubicBezTo>
                        <a:pt x="271" y="49"/>
                        <a:pt x="258" y="43"/>
                        <a:pt x="243" y="40"/>
                      </a:cubicBezTo>
                      <a:lnTo>
                        <a:pt x="241" y="11"/>
                      </a:lnTo>
                      <a:cubicBezTo>
                        <a:pt x="241" y="5"/>
                        <a:pt x="236" y="0"/>
                        <a:pt x="230" y="0"/>
                      </a:cubicBezTo>
                      <a:lnTo>
                        <a:pt x="171" y="0"/>
                      </a:lnTo>
                      <a:cubicBezTo>
                        <a:pt x="165" y="0"/>
                        <a:pt x="160" y="5"/>
                        <a:pt x="160" y="11"/>
                      </a:cubicBezTo>
                      <a:lnTo>
                        <a:pt x="159" y="40"/>
                      </a:lnTo>
                      <a:cubicBezTo>
                        <a:pt x="144" y="43"/>
                        <a:pt x="130" y="49"/>
                        <a:pt x="118" y="57"/>
                      </a:cubicBezTo>
                      <a:lnTo>
                        <a:pt x="96" y="37"/>
                      </a:lnTo>
                      <a:cubicBezTo>
                        <a:pt x="91" y="33"/>
                        <a:pt x="85" y="33"/>
                        <a:pt x="80" y="37"/>
                      </a:cubicBezTo>
                      <a:lnTo>
                        <a:pt x="38" y="78"/>
                      </a:lnTo>
                      <a:cubicBezTo>
                        <a:pt x="33" y="83"/>
                        <a:pt x="33" y="90"/>
                        <a:pt x="38" y="95"/>
                      </a:cubicBezTo>
                      <a:lnTo>
                        <a:pt x="58" y="116"/>
                      </a:lnTo>
                      <a:cubicBezTo>
                        <a:pt x="50" y="128"/>
                        <a:pt x="44" y="142"/>
                        <a:pt x="40" y="157"/>
                      </a:cubicBezTo>
                      <a:lnTo>
                        <a:pt x="11" y="158"/>
                      </a:lnTo>
                      <a:cubicBezTo>
                        <a:pt x="5" y="158"/>
                        <a:pt x="0" y="163"/>
                        <a:pt x="0" y="170"/>
                      </a:cubicBezTo>
                      <a:lnTo>
                        <a:pt x="0" y="228"/>
                      </a:lnTo>
                      <a:cubicBezTo>
                        <a:pt x="0" y="235"/>
                        <a:pt x="5" y="240"/>
                        <a:pt x="11" y="240"/>
                      </a:cubicBezTo>
                      <a:lnTo>
                        <a:pt x="40" y="241"/>
                      </a:lnTo>
                      <a:cubicBezTo>
                        <a:pt x="44" y="256"/>
                        <a:pt x="50" y="270"/>
                        <a:pt x="57" y="282"/>
                      </a:cubicBezTo>
                      <a:lnTo>
                        <a:pt x="38" y="305"/>
                      </a:lnTo>
                      <a:cubicBezTo>
                        <a:pt x="34" y="309"/>
                        <a:pt x="34" y="316"/>
                        <a:pt x="38" y="321"/>
                      </a:cubicBezTo>
                      <a:lnTo>
                        <a:pt x="79" y="362"/>
                      </a:lnTo>
                      <a:cubicBezTo>
                        <a:pt x="84" y="367"/>
                        <a:pt x="90" y="367"/>
                        <a:pt x="95" y="362"/>
                      </a:cubicBezTo>
                      <a:lnTo>
                        <a:pt x="116" y="342"/>
                      </a:lnTo>
                      <a:cubicBezTo>
                        <a:pt x="129" y="349"/>
                        <a:pt x="143" y="356"/>
                        <a:pt x="157" y="359"/>
                      </a:cubicBezTo>
                      <a:lnTo>
                        <a:pt x="159" y="388"/>
                      </a:lnTo>
                      <a:cubicBezTo>
                        <a:pt x="159" y="394"/>
                        <a:pt x="164" y="399"/>
                        <a:pt x="170" y="399"/>
                      </a:cubicBezTo>
                      <a:lnTo>
                        <a:pt x="229" y="399"/>
                      </a:lnTo>
                      <a:cubicBezTo>
                        <a:pt x="235" y="399"/>
                        <a:pt x="240" y="394"/>
                        <a:pt x="240" y="388"/>
                      </a:cubicBezTo>
                      <a:lnTo>
                        <a:pt x="241" y="359"/>
                      </a:lnTo>
                      <a:cubicBezTo>
                        <a:pt x="256" y="356"/>
                        <a:pt x="270" y="349"/>
                        <a:pt x="282" y="342"/>
                      </a:cubicBezTo>
                      <a:lnTo>
                        <a:pt x="304" y="362"/>
                      </a:lnTo>
                      <a:cubicBezTo>
                        <a:pt x="309" y="366"/>
                        <a:pt x="315" y="366"/>
                        <a:pt x="320" y="362"/>
                      </a:cubicBezTo>
                      <a:lnTo>
                        <a:pt x="361" y="321"/>
                      </a:lnTo>
                      <a:cubicBezTo>
                        <a:pt x="366" y="317"/>
                        <a:pt x="366" y="309"/>
                        <a:pt x="361" y="305"/>
                      </a:cubicBezTo>
                      <a:lnTo>
                        <a:pt x="341" y="283"/>
                      </a:lnTo>
                      <a:cubicBezTo>
                        <a:pt x="349" y="271"/>
                        <a:pt x="355" y="257"/>
                        <a:pt x="359" y="242"/>
                      </a:cubicBezTo>
                      <a:lnTo>
                        <a:pt x="388" y="241"/>
                      </a:lnTo>
                      <a:cubicBezTo>
                        <a:pt x="394" y="241"/>
                        <a:pt x="399" y="236"/>
                        <a:pt x="399" y="230"/>
                      </a:cubicBezTo>
                      <a:lnTo>
                        <a:pt x="399" y="171"/>
                      </a:lnTo>
                      <a:cubicBezTo>
                        <a:pt x="400" y="165"/>
                        <a:pt x="395" y="160"/>
                        <a:pt x="389" y="158"/>
                      </a:cubicBezTo>
                      <a:close/>
                      <a:moveTo>
                        <a:pt x="201" y="272"/>
                      </a:moveTo>
                      <a:cubicBezTo>
                        <a:pt x="161" y="272"/>
                        <a:pt x="129" y="240"/>
                        <a:pt x="129" y="200"/>
                      </a:cubicBezTo>
                      <a:cubicBezTo>
                        <a:pt x="129" y="160"/>
                        <a:pt x="161" y="128"/>
                        <a:pt x="200" y="128"/>
                      </a:cubicBezTo>
                      <a:cubicBezTo>
                        <a:pt x="240" y="128"/>
                        <a:pt x="273" y="161"/>
                        <a:pt x="273" y="200"/>
                      </a:cubicBezTo>
                      <a:cubicBezTo>
                        <a:pt x="273" y="238"/>
                        <a:pt x="240" y="271"/>
                        <a:pt x="201" y="27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43" name="Oval 35"/>
                <p:cNvSpPr>
                  <a:spLocks noChangeArrowheads="1"/>
                </p:cNvSpPr>
                <p:nvPr/>
              </p:nvSpPr>
              <p:spPr bwMode="auto">
                <a:xfrm>
                  <a:off x="-3473450" y="762000"/>
                  <a:ext cx="1176338" cy="1179513"/>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44" name="Freeform 36"/>
                <p:cNvSpPr>
                  <a:spLocks/>
                </p:cNvSpPr>
                <p:nvPr/>
              </p:nvSpPr>
              <p:spPr bwMode="auto">
                <a:xfrm>
                  <a:off x="-4116388" y="2106613"/>
                  <a:ext cx="2389188" cy="1314450"/>
                </a:xfrm>
                <a:custGeom>
                  <a:avLst/>
                  <a:gdLst>
                    <a:gd name="T0" fmla="*/ 421 w 461"/>
                    <a:gd name="T1" fmla="*/ 171 h 254"/>
                    <a:gd name="T2" fmla="*/ 426 w 461"/>
                    <a:gd name="T3" fmla="*/ 159 h 254"/>
                    <a:gd name="T4" fmla="*/ 419 w 461"/>
                    <a:gd name="T5" fmla="*/ 150 h 254"/>
                    <a:gd name="T6" fmla="*/ 420 w 461"/>
                    <a:gd name="T7" fmla="*/ 99 h 254"/>
                    <a:gd name="T8" fmla="*/ 461 w 461"/>
                    <a:gd name="T9" fmla="*/ 58 h 254"/>
                    <a:gd name="T10" fmla="*/ 363 w 461"/>
                    <a:gd name="T11" fmla="*/ 0 h 254"/>
                    <a:gd name="T12" fmla="*/ 319 w 461"/>
                    <a:gd name="T13" fmla="*/ 0 h 254"/>
                    <a:gd name="T14" fmla="*/ 309 w 461"/>
                    <a:gd name="T15" fmla="*/ 5 h 254"/>
                    <a:gd name="T16" fmla="*/ 238 w 461"/>
                    <a:gd name="T17" fmla="*/ 41 h 254"/>
                    <a:gd name="T18" fmla="*/ 166 w 461"/>
                    <a:gd name="T19" fmla="*/ 5 h 254"/>
                    <a:gd name="T20" fmla="*/ 156 w 461"/>
                    <a:gd name="T21" fmla="*/ 0 h 254"/>
                    <a:gd name="T22" fmla="*/ 113 w 461"/>
                    <a:gd name="T23" fmla="*/ 0 h 254"/>
                    <a:gd name="T24" fmla="*/ 0 w 461"/>
                    <a:gd name="T25" fmla="*/ 112 h 254"/>
                    <a:gd name="T26" fmla="*/ 0 w 461"/>
                    <a:gd name="T27" fmla="*/ 241 h 254"/>
                    <a:gd name="T28" fmla="*/ 13 w 461"/>
                    <a:gd name="T29" fmla="*/ 254 h 254"/>
                    <a:gd name="T30" fmla="*/ 375 w 461"/>
                    <a:gd name="T31" fmla="*/ 254 h 254"/>
                    <a:gd name="T32" fmla="*/ 375 w 461"/>
                    <a:gd name="T33" fmla="*/ 208 h 254"/>
                    <a:gd name="T34" fmla="*/ 410 w 461"/>
                    <a:gd name="T35" fmla="*/ 171 h 254"/>
                    <a:gd name="T36" fmla="*/ 421 w 461"/>
                    <a:gd name="T37" fmla="*/ 17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254">
                      <a:moveTo>
                        <a:pt x="421" y="171"/>
                      </a:moveTo>
                      <a:cubicBezTo>
                        <a:pt x="423" y="168"/>
                        <a:pt x="425" y="162"/>
                        <a:pt x="426" y="159"/>
                      </a:cubicBezTo>
                      <a:lnTo>
                        <a:pt x="419" y="150"/>
                      </a:lnTo>
                      <a:cubicBezTo>
                        <a:pt x="405" y="135"/>
                        <a:pt x="406" y="112"/>
                        <a:pt x="420" y="99"/>
                      </a:cubicBezTo>
                      <a:lnTo>
                        <a:pt x="461" y="58"/>
                      </a:lnTo>
                      <a:cubicBezTo>
                        <a:pt x="441" y="23"/>
                        <a:pt x="404" y="0"/>
                        <a:pt x="363" y="0"/>
                      </a:cubicBezTo>
                      <a:lnTo>
                        <a:pt x="319" y="0"/>
                      </a:lnTo>
                      <a:cubicBezTo>
                        <a:pt x="315" y="0"/>
                        <a:pt x="311" y="3"/>
                        <a:pt x="309" y="5"/>
                      </a:cubicBezTo>
                      <a:cubicBezTo>
                        <a:pt x="293" y="28"/>
                        <a:pt x="266" y="41"/>
                        <a:pt x="238" y="41"/>
                      </a:cubicBezTo>
                      <a:cubicBezTo>
                        <a:pt x="209" y="41"/>
                        <a:pt x="183" y="27"/>
                        <a:pt x="166" y="5"/>
                      </a:cubicBezTo>
                      <a:cubicBezTo>
                        <a:pt x="164" y="1"/>
                        <a:pt x="160" y="0"/>
                        <a:pt x="156" y="0"/>
                      </a:cubicBezTo>
                      <a:lnTo>
                        <a:pt x="113" y="0"/>
                      </a:lnTo>
                      <a:cubicBezTo>
                        <a:pt x="50" y="0"/>
                        <a:pt x="0" y="50"/>
                        <a:pt x="0" y="112"/>
                      </a:cubicBezTo>
                      <a:lnTo>
                        <a:pt x="0" y="241"/>
                      </a:lnTo>
                      <a:cubicBezTo>
                        <a:pt x="0" y="248"/>
                        <a:pt x="5" y="254"/>
                        <a:pt x="13" y="254"/>
                      </a:cubicBezTo>
                      <a:lnTo>
                        <a:pt x="375" y="254"/>
                      </a:lnTo>
                      <a:lnTo>
                        <a:pt x="375" y="208"/>
                      </a:lnTo>
                      <a:cubicBezTo>
                        <a:pt x="375" y="187"/>
                        <a:pt x="390" y="171"/>
                        <a:pt x="410" y="171"/>
                      </a:cubicBezTo>
                      <a:lnTo>
                        <a:pt x="421" y="17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grpSp>
        </p:grpSp>
      </p:grpSp>
      <p:grpSp>
        <p:nvGrpSpPr>
          <p:cNvPr id="7" name="Group 6"/>
          <p:cNvGrpSpPr/>
          <p:nvPr/>
        </p:nvGrpSpPr>
        <p:grpSpPr>
          <a:xfrm>
            <a:off x="548320" y="4730976"/>
            <a:ext cx="11100755" cy="1384995"/>
            <a:chOff x="548320" y="4789326"/>
            <a:chExt cx="11100755" cy="1384995"/>
          </a:xfrm>
        </p:grpSpPr>
        <p:sp>
          <p:nvSpPr>
            <p:cNvPr id="71" name="TextBox 70"/>
            <p:cNvSpPr txBox="1"/>
            <p:nvPr/>
          </p:nvSpPr>
          <p:spPr>
            <a:xfrm>
              <a:off x="2031448" y="4789326"/>
              <a:ext cx="3950252" cy="1384995"/>
            </a:xfrm>
            <a:prstGeom prst="rect">
              <a:avLst/>
            </a:prstGeom>
            <a:noFill/>
          </p:spPr>
          <p:txBody>
            <a:bodyPr wrap="square" lIns="0" tIns="0" rIns="0" bIns="0" rtlCol="0" anchor="ctr">
              <a:spAutoFit/>
            </a:bodyPr>
            <a:lstStyle/>
            <a:p>
              <a:pPr>
                <a:defRPr/>
              </a:pPr>
              <a:r>
                <a:rPr lang="en-CA" b="1" dirty="0">
                  <a:solidFill>
                    <a:srgbClr val="000000"/>
                  </a:solidFill>
                  <a:cs typeface="Arial" panose="020B0604020202020204" pitchFamily="34" charset="0"/>
                </a:rPr>
                <a:t>Demonstrating active and visible leadership </a:t>
              </a:r>
              <a:r>
                <a:rPr lang="en-CA" dirty="0">
                  <a:solidFill>
                    <a:srgbClr val="000000"/>
                  </a:solidFill>
                  <a:cs typeface="Arial" panose="020B0604020202020204" pitchFamily="34" charset="0"/>
                </a:rPr>
                <a:t>(champions and ambassadors) supporting the vision and the aspects of change throughout the life of the </a:t>
              </a:r>
              <a:r>
                <a:rPr lang="en-CA" dirty="0" smtClean="0">
                  <a:solidFill>
                    <a:srgbClr val="000000"/>
                  </a:solidFill>
                  <a:cs typeface="Arial" panose="020B0604020202020204" pitchFamily="34" charset="0"/>
                </a:rPr>
                <a:t>modernization initiative.</a:t>
              </a:r>
              <a:endParaRPr lang="en-CA" dirty="0">
                <a:solidFill>
                  <a:srgbClr val="000000"/>
                </a:solidFill>
                <a:cs typeface="Arial" panose="020B0604020202020204" pitchFamily="34" charset="0"/>
              </a:endParaRPr>
            </a:p>
          </p:txBody>
        </p:sp>
        <p:sp>
          <p:nvSpPr>
            <p:cNvPr id="84" name="TextBox 83"/>
            <p:cNvSpPr txBox="1"/>
            <p:nvPr/>
          </p:nvSpPr>
          <p:spPr>
            <a:xfrm>
              <a:off x="7658703" y="4927826"/>
              <a:ext cx="3990372" cy="1107996"/>
            </a:xfrm>
            <a:prstGeom prst="rect">
              <a:avLst/>
            </a:prstGeom>
            <a:noFill/>
          </p:spPr>
          <p:txBody>
            <a:bodyPr wrap="square" lIns="0" tIns="0" rIns="0" bIns="0" rtlCol="0" anchor="ctr">
              <a:spAutoFit/>
            </a:bodyPr>
            <a:lstStyle/>
            <a:p>
              <a:pPr>
                <a:defRPr/>
              </a:pPr>
              <a:r>
                <a:rPr lang="en-CA" dirty="0">
                  <a:solidFill>
                    <a:srgbClr val="000000"/>
                  </a:solidFill>
                  <a:cs typeface="Arial" panose="020B0604020202020204" pitchFamily="34" charset="0"/>
                </a:rPr>
                <a:t>Creating opportunities to </a:t>
              </a:r>
              <a:r>
                <a:rPr lang="en-CA" b="1" dirty="0">
                  <a:solidFill>
                    <a:srgbClr val="000000"/>
                  </a:solidFill>
                  <a:cs typeface="Arial" panose="020B0604020202020204" pitchFamily="34" charset="0"/>
                </a:rPr>
                <a:t>experience the change </a:t>
              </a:r>
              <a:r>
                <a:rPr lang="en-CA" dirty="0">
                  <a:solidFill>
                    <a:srgbClr val="000000"/>
                  </a:solidFill>
                  <a:cs typeface="Arial" panose="020B0604020202020204" pitchFamily="34" charset="0"/>
                </a:rPr>
                <a:t>through pilots, pathfinders and demonstration: seeing is believing, experiencing is </a:t>
              </a:r>
              <a:r>
                <a:rPr lang="en-CA" dirty="0" smtClean="0">
                  <a:solidFill>
                    <a:srgbClr val="000000"/>
                  </a:solidFill>
                  <a:cs typeface="Arial" panose="020B0604020202020204" pitchFamily="34" charset="0"/>
                </a:rPr>
                <a:t>knowing.</a:t>
              </a:r>
              <a:endParaRPr lang="en-CA" dirty="0">
                <a:solidFill>
                  <a:srgbClr val="000000"/>
                </a:solidFill>
                <a:cs typeface="Arial" panose="020B0604020202020204" pitchFamily="34" charset="0"/>
              </a:endParaRPr>
            </a:p>
          </p:txBody>
        </p:sp>
        <p:grpSp>
          <p:nvGrpSpPr>
            <p:cNvPr id="155" name="Group 154"/>
            <p:cNvGrpSpPr/>
            <p:nvPr/>
          </p:nvGrpSpPr>
          <p:grpSpPr>
            <a:xfrm>
              <a:off x="548320" y="4858950"/>
              <a:ext cx="1261125" cy="1245747"/>
              <a:chOff x="548320" y="4858950"/>
              <a:chExt cx="1261125" cy="1245747"/>
            </a:xfrm>
          </p:grpSpPr>
          <p:grpSp>
            <p:nvGrpSpPr>
              <p:cNvPr id="66" name="Group 65"/>
              <p:cNvGrpSpPr/>
              <p:nvPr/>
            </p:nvGrpSpPr>
            <p:grpSpPr>
              <a:xfrm>
                <a:off x="548320" y="4858950"/>
                <a:ext cx="1261125" cy="1245747"/>
                <a:chOff x="4279221" y="2033354"/>
                <a:chExt cx="1412875" cy="1395646"/>
              </a:xfrm>
            </p:grpSpPr>
            <p:sp>
              <p:nvSpPr>
                <p:cNvPr id="67"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1600" dirty="0">
                    <a:solidFill>
                      <a:srgbClr val="000000"/>
                    </a:solidFill>
                  </a:endParaRPr>
                </a:p>
              </p:txBody>
            </p:sp>
            <p:sp>
              <p:nvSpPr>
                <p:cNvPr id="68"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rgbClr val="1745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600" dirty="0">
                    <a:solidFill>
                      <a:srgbClr val="000000"/>
                    </a:solidFill>
                  </a:endParaRPr>
                </a:p>
              </p:txBody>
            </p:sp>
          </p:grpSp>
          <p:grpSp>
            <p:nvGrpSpPr>
              <p:cNvPr id="133" name="Group 132"/>
              <p:cNvGrpSpPr/>
              <p:nvPr/>
            </p:nvGrpSpPr>
            <p:grpSpPr>
              <a:xfrm>
                <a:off x="904377" y="5163251"/>
                <a:ext cx="601541" cy="604014"/>
                <a:chOff x="-5551488" y="1012825"/>
                <a:chExt cx="3862388" cy="3878263"/>
              </a:xfrm>
              <a:solidFill>
                <a:schemeClr val="bg1"/>
              </a:solidFill>
            </p:grpSpPr>
            <p:sp>
              <p:nvSpPr>
                <p:cNvPr id="129" name="Freeform 23"/>
                <p:cNvSpPr>
                  <a:spLocks noEditPoints="1"/>
                </p:cNvSpPr>
                <p:nvPr/>
              </p:nvSpPr>
              <p:spPr bwMode="auto">
                <a:xfrm>
                  <a:off x="-3827463" y="1012825"/>
                  <a:ext cx="2138363" cy="3298825"/>
                </a:xfrm>
                <a:custGeom>
                  <a:avLst/>
                  <a:gdLst>
                    <a:gd name="T0" fmla="*/ 75 w 413"/>
                    <a:gd name="T1" fmla="*/ 338 h 638"/>
                    <a:gd name="T2" fmla="*/ 100 w 413"/>
                    <a:gd name="T3" fmla="*/ 255 h 638"/>
                    <a:gd name="T4" fmla="*/ 88 w 413"/>
                    <a:gd name="T5" fmla="*/ 434 h 638"/>
                    <a:gd name="T6" fmla="*/ 21 w 413"/>
                    <a:gd name="T7" fmla="*/ 615 h 638"/>
                    <a:gd name="T8" fmla="*/ 58 w 413"/>
                    <a:gd name="T9" fmla="*/ 638 h 638"/>
                    <a:gd name="T10" fmla="*/ 173 w 413"/>
                    <a:gd name="T11" fmla="*/ 494 h 638"/>
                    <a:gd name="T12" fmla="*/ 189 w 413"/>
                    <a:gd name="T13" fmla="*/ 438 h 638"/>
                    <a:gd name="T14" fmla="*/ 212 w 413"/>
                    <a:gd name="T15" fmla="*/ 505 h 638"/>
                    <a:gd name="T16" fmla="*/ 303 w 413"/>
                    <a:gd name="T17" fmla="*/ 509 h 638"/>
                    <a:gd name="T18" fmla="*/ 300 w 413"/>
                    <a:gd name="T19" fmla="*/ 425 h 638"/>
                    <a:gd name="T20" fmla="*/ 274 w 413"/>
                    <a:gd name="T21" fmla="*/ 358 h 638"/>
                    <a:gd name="T22" fmla="*/ 225 w 413"/>
                    <a:gd name="T23" fmla="*/ 350 h 638"/>
                    <a:gd name="T24" fmla="*/ 266 w 413"/>
                    <a:gd name="T25" fmla="*/ 316 h 638"/>
                    <a:gd name="T26" fmla="*/ 298 w 413"/>
                    <a:gd name="T27" fmla="*/ 310 h 638"/>
                    <a:gd name="T28" fmla="*/ 286 w 413"/>
                    <a:gd name="T29" fmla="*/ 246 h 638"/>
                    <a:gd name="T30" fmla="*/ 298 w 413"/>
                    <a:gd name="T31" fmla="*/ 125 h 638"/>
                    <a:gd name="T32" fmla="*/ 411 w 413"/>
                    <a:gd name="T33" fmla="*/ 119 h 638"/>
                    <a:gd name="T34" fmla="*/ 389 w 413"/>
                    <a:gd name="T35" fmla="*/ 63 h 638"/>
                    <a:gd name="T36" fmla="*/ 411 w 413"/>
                    <a:gd name="T37" fmla="*/ 6 h 638"/>
                    <a:gd name="T38" fmla="*/ 288 w 413"/>
                    <a:gd name="T39" fmla="*/ 0 h 638"/>
                    <a:gd name="T40" fmla="*/ 275 w 413"/>
                    <a:gd name="T41" fmla="*/ 111 h 638"/>
                    <a:gd name="T42" fmla="*/ 225 w 413"/>
                    <a:gd name="T43" fmla="*/ 228 h 638"/>
                    <a:gd name="T44" fmla="*/ 163 w 413"/>
                    <a:gd name="T45" fmla="*/ 163 h 638"/>
                    <a:gd name="T46" fmla="*/ 71 w 413"/>
                    <a:gd name="T47" fmla="*/ 173 h 638"/>
                    <a:gd name="T48" fmla="*/ 0 w 413"/>
                    <a:gd name="T49" fmla="*/ 250 h 638"/>
                    <a:gd name="T50" fmla="*/ 38 w 413"/>
                    <a:gd name="T51" fmla="*/ 375 h 638"/>
                    <a:gd name="T52" fmla="*/ 380 w 413"/>
                    <a:gd name="T53" fmla="*/ 25 h 638"/>
                    <a:gd name="T54" fmla="*/ 364 w 413"/>
                    <a:gd name="T55" fmla="*/ 68 h 638"/>
                    <a:gd name="T56" fmla="*/ 300 w 413"/>
                    <a:gd name="T57" fmla="*/ 100 h 638"/>
                    <a:gd name="T58" fmla="*/ 275 w 413"/>
                    <a:gd name="T59" fmla="*/ 428 h 638"/>
                    <a:gd name="T60" fmla="*/ 258 w 413"/>
                    <a:gd name="T61" fmla="*/ 525 h 638"/>
                    <a:gd name="T62" fmla="*/ 235 w 413"/>
                    <a:gd name="T63" fmla="*/ 425 h 638"/>
                    <a:gd name="T64" fmla="*/ 179 w 413"/>
                    <a:gd name="T65" fmla="*/ 413 h 638"/>
                    <a:gd name="T66" fmla="*/ 185 w 413"/>
                    <a:gd name="T67" fmla="*/ 375 h 638"/>
                    <a:gd name="T68" fmla="*/ 254 w 413"/>
                    <a:gd name="T69" fmla="*/ 375 h 638"/>
                    <a:gd name="T70" fmla="*/ 288 w 413"/>
                    <a:gd name="T71" fmla="*/ 281 h 638"/>
                    <a:gd name="T72" fmla="*/ 273 w 413"/>
                    <a:gd name="T73" fmla="*/ 292 h 638"/>
                    <a:gd name="T74" fmla="*/ 175 w 413"/>
                    <a:gd name="T75" fmla="*/ 265 h 638"/>
                    <a:gd name="T76" fmla="*/ 209 w 413"/>
                    <a:gd name="T77" fmla="*/ 250 h 638"/>
                    <a:gd name="T78" fmla="*/ 288 w 413"/>
                    <a:gd name="T79" fmla="*/ 281 h 638"/>
                    <a:gd name="T80" fmla="*/ 89 w 413"/>
                    <a:gd name="T81" fmla="*/ 191 h 638"/>
                    <a:gd name="T82" fmla="*/ 163 w 413"/>
                    <a:gd name="T83" fmla="*/ 188 h 638"/>
                    <a:gd name="T84" fmla="*/ 166 w 413"/>
                    <a:gd name="T85" fmla="*/ 213 h 638"/>
                    <a:gd name="T86" fmla="*/ 150 w 413"/>
                    <a:gd name="T87" fmla="*/ 225 h 638"/>
                    <a:gd name="T88" fmla="*/ 160 w 413"/>
                    <a:gd name="T89" fmla="*/ 287 h 638"/>
                    <a:gd name="T90" fmla="*/ 200 w 413"/>
                    <a:gd name="T91" fmla="*/ 350 h 638"/>
                    <a:gd name="T92" fmla="*/ 163 w 413"/>
                    <a:gd name="T93" fmla="*/ 360 h 638"/>
                    <a:gd name="T94" fmla="*/ 153 w 413"/>
                    <a:gd name="T95" fmla="*/ 433 h 638"/>
                    <a:gd name="T96" fmla="*/ 163 w 413"/>
                    <a:gd name="T97" fmla="*/ 438 h 638"/>
                    <a:gd name="T98" fmla="*/ 73 w 413"/>
                    <a:gd name="T99" fmla="*/ 604 h 638"/>
                    <a:gd name="T100" fmla="*/ 43 w 413"/>
                    <a:gd name="T101" fmla="*/ 604 h 638"/>
                    <a:gd name="T102" fmla="*/ 111 w 413"/>
                    <a:gd name="T103" fmla="*/ 443 h 638"/>
                    <a:gd name="T104" fmla="*/ 125 w 413"/>
                    <a:gd name="T105" fmla="*/ 365 h 638"/>
                    <a:gd name="T106" fmla="*/ 125 w 413"/>
                    <a:gd name="T107" fmla="*/ 225 h 638"/>
                    <a:gd name="T108" fmla="*/ 113 w 413"/>
                    <a:gd name="T109" fmla="*/ 213 h 638"/>
                    <a:gd name="T110" fmla="*/ 54 w 413"/>
                    <a:gd name="T111" fmla="*/ 266 h 638"/>
                    <a:gd name="T112" fmla="*/ 50 w 413"/>
                    <a:gd name="T113" fmla="*/ 338 h 638"/>
                    <a:gd name="T114" fmla="*/ 25 w 413"/>
                    <a:gd name="T115" fmla="*/ 3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638">
                      <a:moveTo>
                        <a:pt x="38" y="375"/>
                      </a:moveTo>
                      <a:cubicBezTo>
                        <a:pt x="58" y="375"/>
                        <a:pt x="75" y="358"/>
                        <a:pt x="75" y="338"/>
                      </a:cubicBezTo>
                      <a:lnTo>
                        <a:pt x="75" y="280"/>
                      </a:lnTo>
                      <a:lnTo>
                        <a:pt x="100" y="255"/>
                      </a:lnTo>
                      <a:lnTo>
                        <a:pt x="100" y="361"/>
                      </a:lnTo>
                      <a:lnTo>
                        <a:pt x="88" y="434"/>
                      </a:lnTo>
                      <a:lnTo>
                        <a:pt x="20" y="577"/>
                      </a:lnTo>
                      <a:cubicBezTo>
                        <a:pt x="15" y="589"/>
                        <a:pt x="15" y="603"/>
                        <a:pt x="21" y="615"/>
                      </a:cubicBezTo>
                      <a:cubicBezTo>
                        <a:pt x="26" y="626"/>
                        <a:pt x="36" y="633"/>
                        <a:pt x="48" y="636"/>
                      </a:cubicBezTo>
                      <a:cubicBezTo>
                        <a:pt x="51" y="637"/>
                        <a:pt x="55" y="638"/>
                        <a:pt x="58" y="638"/>
                      </a:cubicBezTo>
                      <a:cubicBezTo>
                        <a:pt x="73" y="638"/>
                        <a:pt x="87" y="630"/>
                        <a:pt x="94" y="617"/>
                      </a:cubicBezTo>
                      <a:lnTo>
                        <a:pt x="173" y="494"/>
                      </a:lnTo>
                      <a:cubicBezTo>
                        <a:pt x="174" y="493"/>
                        <a:pt x="174" y="492"/>
                        <a:pt x="175" y="491"/>
                      </a:cubicBezTo>
                      <a:lnTo>
                        <a:pt x="189" y="438"/>
                      </a:lnTo>
                      <a:lnTo>
                        <a:pt x="210" y="438"/>
                      </a:lnTo>
                      <a:lnTo>
                        <a:pt x="212" y="505"/>
                      </a:lnTo>
                      <a:cubicBezTo>
                        <a:pt x="212" y="530"/>
                        <a:pt x="233" y="550"/>
                        <a:pt x="258" y="550"/>
                      </a:cubicBezTo>
                      <a:cubicBezTo>
                        <a:pt x="281" y="550"/>
                        <a:pt x="301" y="532"/>
                        <a:pt x="303" y="509"/>
                      </a:cubicBezTo>
                      <a:cubicBezTo>
                        <a:pt x="303" y="509"/>
                        <a:pt x="303" y="508"/>
                        <a:pt x="303" y="507"/>
                      </a:cubicBezTo>
                      <a:lnTo>
                        <a:pt x="300" y="425"/>
                      </a:lnTo>
                      <a:cubicBezTo>
                        <a:pt x="300" y="423"/>
                        <a:pt x="300" y="422"/>
                        <a:pt x="299" y="420"/>
                      </a:cubicBezTo>
                      <a:lnTo>
                        <a:pt x="274" y="358"/>
                      </a:lnTo>
                      <a:cubicBezTo>
                        <a:pt x="272" y="353"/>
                        <a:pt x="268" y="350"/>
                        <a:pt x="263" y="350"/>
                      </a:cubicBezTo>
                      <a:lnTo>
                        <a:pt x="225" y="350"/>
                      </a:lnTo>
                      <a:lnTo>
                        <a:pt x="225" y="304"/>
                      </a:lnTo>
                      <a:lnTo>
                        <a:pt x="266" y="316"/>
                      </a:lnTo>
                      <a:cubicBezTo>
                        <a:pt x="269" y="317"/>
                        <a:pt x="273" y="317"/>
                        <a:pt x="276" y="317"/>
                      </a:cubicBezTo>
                      <a:cubicBezTo>
                        <a:pt x="284" y="317"/>
                        <a:pt x="292" y="315"/>
                        <a:pt x="298" y="310"/>
                      </a:cubicBezTo>
                      <a:cubicBezTo>
                        <a:pt x="307" y="303"/>
                        <a:pt x="313" y="292"/>
                        <a:pt x="313" y="281"/>
                      </a:cubicBezTo>
                      <a:cubicBezTo>
                        <a:pt x="313" y="264"/>
                        <a:pt x="302" y="250"/>
                        <a:pt x="286" y="246"/>
                      </a:cubicBezTo>
                      <a:lnTo>
                        <a:pt x="277" y="243"/>
                      </a:lnTo>
                      <a:lnTo>
                        <a:pt x="298" y="125"/>
                      </a:lnTo>
                      <a:lnTo>
                        <a:pt x="400" y="125"/>
                      </a:lnTo>
                      <a:cubicBezTo>
                        <a:pt x="404" y="125"/>
                        <a:pt x="408" y="123"/>
                        <a:pt x="411" y="119"/>
                      </a:cubicBezTo>
                      <a:cubicBezTo>
                        <a:pt x="413" y="115"/>
                        <a:pt x="413" y="111"/>
                        <a:pt x="411" y="107"/>
                      </a:cubicBezTo>
                      <a:lnTo>
                        <a:pt x="389" y="63"/>
                      </a:lnTo>
                      <a:lnTo>
                        <a:pt x="411" y="18"/>
                      </a:lnTo>
                      <a:cubicBezTo>
                        <a:pt x="413" y="14"/>
                        <a:pt x="413" y="10"/>
                        <a:pt x="411" y="6"/>
                      </a:cubicBezTo>
                      <a:cubicBezTo>
                        <a:pt x="408" y="2"/>
                        <a:pt x="404" y="0"/>
                        <a:pt x="400" y="0"/>
                      </a:cubicBezTo>
                      <a:lnTo>
                        <a:pt x="288" y="0"/>
                      </a:lnTo>
                      <a:cubicBezTo>
                        <a:pt x="281" y="0"/>
                        <a:pt x="275" y="6"/>
                        <a:pt x="275" y="13"/>
                      </a:cubicBezTo>
                      <a:lnTo>
                        <a:pt x="275" y="111"/>
                      </a:lnTo>
                      <a:lnTo>
                        <a:pt x="252" y="236"/>
                      </a:lnTo>
                      <a:lnTo>
                        <a:pt x="225" y="228"/>
                      </a:lnTo>
                      <a:lnTo>
                        <a:pt x="225" y="225"/>
                      </a:lnTo>
                      <a:cubicBezTo>
                        <a:pt x="225" y="191"/>
                        <a:pt x="197" y="163"/>
                        <a:pt x="163" y="163"/>
                      </a:cubicBezTo>
                      <a:lnTo>
                        <a:pt x="98" y="163"/>
                      </a:lnTo>
                      <a:cubicBezTo>
                        <a:pt x="88" y="163"/>
                        <a:pt x="78" y="166"/>
                        <a:pt x="71" y="173"/>
                      </a:cubicBezTo>
                      <a:lnTo>
                        <a:pt x="4" y="241"/>
                      </a:lnTo>
                      <a:cubicBezTo>
                        <a:pt x="1" y="244"/>
                        <a:pt x="0" y="247"/>
                        <a:pt x="0" y="250"/>
                      </a:cubicBezTo>
                      <a:lnTo>
                        <a:pt x="0" y="338"/>
                      </a:lnTo>
                      <a:cubicBezTo>
                        <a:pt x="0" y="358"/>
                        <a:pt x="17" y="375"/>
                        <a:pt x="38" y="375"/>
                      </a:cubicBezTo>
                      <a:close/>
                      <a:moveTo>
                        <a:pt x="300" y="25"/>
                      </a:moveTo>
                      <a:lnTo>
                        <a:pt x="380" y="25"/>
                      </a:lnTo>
                      <a:lnTo>
                        <a:pt x="364" y="57"/>
                      </a:lnTo>
                      <a:cubicBezTo>
                        <a:pt x="362" y="60"/>
                        <a:pt x="362" y="65"/>
                        <a:pt x="364" y="68"/>
                      </a:cubicBezTo>
                      <a:lnTo>
                        <a:pt x="380" y="100"/>
                      </a:lnTo>
                      <a:lnTo>
                        <a:pt x="300" y="100"/>
                      </a:lnTo>
                      <a:lnTo>
                        <a:pt x="300" y="25"/>
                      </a:lnTo>
                      <a:close/>
                      <a:moveTo>
                        <a:pt x="275" y="428"/>
                      </a:moveTo>
                      <a:lnTo>
                        <a:pt x="278" y="507"/>
                      </a:lnTo>
                      <a:cubicBezTo>
                        <a:pt x="277" y="517"/>
                        <a:pt x="268" y="525"/>
                        <a:pt x="258" y="525"/>
                      </a:cubicBezTo>
                      <a:cubicBezTo>
                        <a:pt x="246" y="525"/>
                        <a:pt x="237" y="516"/>
                        <a:pt x="237" y="505"/>
                      </a:cubicBezTo>
                      <a:lnTo>
                        <a:pt x="235" y="425"/>
                      </a:lnTo>
                      <a:cubicBezTo>
                        <a:pt x="235" y="418"/>
                        <a:pt x="229" y="413"/>
                        <a:pt x="222" y="413"/>
                      </a:cubicBezTo>
                      <a:lnTo>
                        <a:pt x="179" y="413"/>
                      </a:lnTo>
                      <a:lnTo>
                        <a:pt x="178" y="413"/>
                      </a:lnTo>
                      <a:lnTo>
                        <a:pt x="185" y="375"/>
                      </a:lnTo>
                      <a:lnTo>
                        <a:pt x="213" y="375"/>
                      </a:lnTo>
                      <a:lnTo>
                        <a:pt x="254" y="375"/>
                      </a:lnTo>
                      <a:lnTo>
                        <a:pt x="275" y="428"/>
                      </a:lnTo>
                      <a:close/>
                      <a:moveTo>
                        <a:pt x="288" y="281"/>
                      </a:moveTo>
                      <a:cubicBezTo>
                        <a:pt x="288" y="284"/>
                        <a:pt x="286" y="288"/>
                        <a:pt x="283" y="290"/>
                      </a:cubicBezTo>
                      <a:cubicBezTo>
                        <a:pt x="280" y="292"/>
                        <a:pt x="276" y="293"/>
                        <a:pt x="273" y="292"/>
                      </a:cubicBezTo>
                      <a:lnTo>
                        <a:pt x="216" y="275"/>
                      </a:lnTo>
                      <a:lnTo>
                        <a:pt x="175" y="265"/>
                      </a:lnTo>
                      <a:lnTo>
                        <a:pt x="175" y="241"/>
                      </a:lnTo>
                      <a:lnTo>
                        <a:pt x="209" y="250"/>
                      </a:lnTo>
                      <a:lnTo>
                        <a:pt x="279" y="270"/>
                      </a:lnTo>
                      <a:cubicBezTo>
                        <a:pt x="284" y="271"/>
                        <a:pt x="288" y="276"/>
                        <a:pt x="288" y="281"/>
                      </a:cubicBezTo>
                      <a:close/>
                      <a:moveTo>
                        <a:pt x="25" y="255"/>
                      </a:moveTo>
                      <a:lnTo>
                        <a:pt x="89" y="191"/>
                      </a:lnTo>
                      <a:cubicBezTo>
                        <a:pt x="91" y="189"/>
                        <a:pt x="95" y="188"/>
                        <a:pt x="98" y="188"/>
                      </a:cubicBezTo>
                      <a:lnTo>
                        <a:pt x="163" y="188"/>
                      </a:lnTo>
                      <a:cubicBezTo>
                        <a:pt x="182" y="188"/>
                        <a:pt x="198" y="202"/>
                        <a:pt x="200" y="221"/>
                      </a:cubicBezTo>
                      <a:lnTo>
                        <a:pt x="166" y="213"/>
                      </a:lnTo>
                      <a:cubicBezTo>
                        <a:pt x="162" y="212"/>
                        <a:pt x="158" y="213"/>
                        <a:pt x="155" y="215"/>
                      </a:cubicBezTo>
                      <a:cubicBezTo>
                        <a:pt x="152" y="218"/>
                        <a:pt x="150" y="221"/>
                        <a:pt x="150" y="225"/>
                      </a:cubicBezTo>
                      <a:lnTo>
                        <a:pt x="150" y="275"/>
                      </a:lnTo>
                      <a:cubicBezTo>
                        <a:pt x="150" y="281"/>
                        <a:pt x="154" y="286"/>
                        <a:pt x="160" y="287"/>
                      </a:cubicBezTo>
                      <a:lnTo>
                        <a:pt x="200" y="297"/>
                      </a:lnTo>
                      <a:lnTo>
                        <a:pt x="200" y="350"/>
                      </a:lnTo>
                      <a:lnTo>
                        <a:pt x="175" y="350"/>
                      </a:lnTo>
                      <a:cubicBezTo>
                        <a:pt x="169" y="350"/>
                        <a:pt x="164" y="354"/>
                        <a:pt x="163" y="360"/>
                      </a:cubicBezTo>
                      <a:lnTo>
                        <a:pt x="150" y="423"/>
                      </a:lnTo>
                      <a:cubicBezTo>
                        <a:pt x="150" y="426"/>
                        <a:pt x="151" y="430"/>
                        <a:pt x="153" y="433"/>
                      </a:cubicBezTo>
                      <a:cubicBezTo>
                        <a:pt x="155" y="436"/>
                        <a:pt x="159" y="438"/>
                        <a:pt x="163" y="438"/>
                      </a:cubicBezTo>
                      <a:lnTo>
                        <a:pt x="163" y="438"/>
                      </a:lnTo>
                      <a:lnTo>
                        <a:pt x="151" y="482"/>
                      </a:lnTo>
                      <a:lnTo>
                        <a:pt x="73" y="604"/>
                      </a:lnTo>
                      <a:cubicBezTo>
                        <a:pt x="69" y="611"/>
                        <a:pt x="61" y="614"/>
                        <a:pt x="54" y="612"/>
                      </a:cubicBezTo>
                      <a:cubicBezTo>
                        <a:pt x="48" y="611"/>
                        <a:pt x="44" y="607"/>
                        <a:pt x="43" y="604"/>
                      </a:cubicBezTo>
                      <a:cubicBezTo>
                        <a:pt x="40" y="599"/>
                        <a:pt x="40" y="592"/>
                        <a:pt x="43" y="587"/>
                      </a:cubicBezTo>
                      <a:lnTo>
                        <a:pt x="111" y="443"/>
                      </a:lnTo>
                      <a:cubicBezTo>
                        <a:pt x="112" y="442"/>
                        <a:pt x="112" y="441"/>
                        <a:pt x="112" y="440"/>
                      </a:cubicBezTo>
                      <a:lnTo>
                        <a:pt x="125" y="365"/>
                      </a:lnTo>
                      <a:cubicBezTo>
                        <a:pt x="125" y="364"/>
                        <a:pt x="125" y="363"/>
                        <a:pt x="125" y="363"/>
                      </a:cubicBezTo>
                      <a:lnTo>
                        <a:pt x="125" y="225"/>
                      </a:lnTo>
                      <a:cubicBezTo>
                        <a:pt x="125" y="220"/>
                        <a:pt x="122" y="215"/>
                        <a:pt x="117" y="213"/>
                      </a:cubicBezTo>
                      <a:cubicBezTo>
                        <a:pt x="116" y="213"/>
                        <a:pt x="114" y="213"/>
                        <a:pt x="113" y="213"/>
                      </a:cubicBezTo>
                      <a:cubicBezTo>
                        <a:pt x="109" y="213"/>
                        <a:pt x="106" y="214"/>
                        <a:pt x="104" y="216"/>
                      </a:cubicBezTo>
                      <a:lnTo>
                        <a:pt x="54" y="266"/>
                      </a:lnTo>
                      <a:cubicBezTo>
                        <a:pt x="51" y="269"/>
                        <a:pt x="50" y="272"/>
                        <a:pt x="50" y="275"/>
                      </a:cubicBezTo>
                      <a:lnTo>
                        <a:pt x="50" y="338"/>
                      </a:lnTo>
                      <a:cubicBezTo>
                        <a:pt x="50" y="344"/>
                        <a:pt x="44" y="350"/>
                        <a:pt x="38" y="350"/>
                      </a:cubicBezTo>
                      <a:cubicBezTo>
                        <a:pt x="31" y="350"/>
                        <a:pt x="25" y="344"/>
                        <a:pt x="25" y="338"/>
                      </a:cubicBezTo>
                      <a:lnTo>
                        <a:pt x="25" y="2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sp>
              <p:nvSpPr>
                <p:cNvPr id="130" name="Freeform 24"/>
                <p:cNvSpPr>
                  <a:spLocks noEditPoints="1"/>
                </p:cNvSpPr>
                <p:nvPr/>
              </p:nvSpPr>
              <p:spPr bwMode="auto">
                <a:xfrm>
                  <a:off x="-3371850" y="1079500"/>
                  <a:ext cx="709613" cy="709613"/>
                </a:xfrm>
                <a:custGeom>
                  <a:avLst/>
                  <a:gdLst>
                    <a:gd name="T0" fmla="*/ 68 w 137"/>
                    <a:gd name="T1" fmla="*/ 137 h 137"/>
                    <a:gd name="T2" fmla="*/ 137 w 137"/>
                    <a:gd name="T3" fmla="*/ 68 h 137"/>
                    <a:gd name="T4" fmla="*/ 68 w 137"/>
                    <a:gd name="T5" fmla="*/ 0 h 137"/>
                    <a:gd name="T6" fmla="*/ 0 w 137"/>
                    <a:gd name="T7" fmla="*/ 68 h 137"/>
                    <a:gd name="T8" fmla="*/ 68 w 137"/>
                    <a:gd name="T9" fmla="*/ 137 h 137"/>
                    <a:gd name="T10" fmla="*/ 68 w 137"/>
                    <a:gd name="T11" fmla="*/ 25 h 137"/>
                    <a:gd name="T12" fmla="*/ 112 w 137"/>
                    <a:gd name="T13" fmla="*/ 68 h 137"/>
                    <a:gd name="T14" fmla="*/ 68 w 137"/>
                    <a:gd name="T15" fmla="*/ 112 h 137"/>
                    <a:gd name="T16" fmla="*/ 25 w 137"/>
                    <a:gd name="T17" fmla="*/ 68 h 137"/>
                    <a:gd name="T18" fmla="*/ 68 w 137"/>
                    <a:gd name="T19"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8" y="137"/>
                      </a:moveTo>
                      <a:cubicBezTo>
                        <a:pt x="106" y="137"/>
                        <a:pt x="137" y="106"/>
                        <a:pt x="137" y="68"/>
                      </a:cubicBezTo>
                      <a:cubicBezTo>
                        <a:pt x="137" y="30"/>
                        <a:pt x="106" y="0"/>
                        <a:pt x="68" y="0"/>
                      </a:cubicBezTo>
                      <a:cubicBezTo>
                        <a:pt x="30" y="0"/>
                        <a:pt x="0" y="30"/>
                        <a:pt x="0" y="68"/>
                      </a:cubicBezTo>
                      <a:cubicBezTo>
                        <a:pt x="0" y="106"/>
                        <a:pt x="30" y="137"/>
                        <a:pt x="68" y="137"/>
                      </a:cubicBezTo>
                      <a:close/>
                      <a:moveTo>
                        <a:pt x="68" y="25"/>
                      </a:moveTo>
                      <a:cubicBezTo>
                        <a:pt x="92" y="25"/>
                        <a:pt x="112" y="44"/>
                        <a:pt x="112" y="68"/>
                      </a:cubicBezTo>
                      <a:cubicBezTo>
                        <a:pt x="112" y="92"/>
                        <a:pt x="92" y="112"/>
                        <a:pt x="68" y="112"/>
                      </a:cubicBezTo>
                      <a:cubicBezTo>
                        <a:pt x="44" y="112"/>
                        <a:pt x="25" y="92"/>
                        <a:pt x="25" y="68"/>
                      </a:cubicBezTo>
                      <a:cubicBezTo>
                        <a:pt x="25" y="44"/>
                        <a:pt x="44" y="25"/>
                        <a:pt x="68"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sp>
              <p:nvSpPr>
                <p:cNvPr id="131" name="Freeform 25"/>
                <p:cNvSpPr>
                  <a:spLocks/>
                </p:cNvSpPr>
                <p:nvPr/>
              </p:nvSpPr>
              <p:spPr bwMode="auto">
                <a:xfrm>
                  <a:off x="-3889375" y="3536950"/>
                  <a:ext cx="2200275" cy="1354138"/>
                </a:xfrm>
                <a:custGeom>
                  <a:avLst/>
                  <a:gdLst>
                    <a:gd name="T0" fmla="*/ 350 w 425"/>
                    <a:gd name="T1" fmla="*/ 12 h 262"/>
                    <a:gd name="T2" fmla="*/ 350 w 425"/>
                    <a:gd name="T3" fmla="*/ 87 h 262"/>
                    <a:gd name="T4" fmla="*/ 187 w 425"/>
                    <a:gd name="T5" fmla="*/ 87 h 262"/>
                    <a:gd name="T6" fmla="*/ 175 w 425"/>
                    <a:gd name="T7" fmla="*/ 100 h 262"/>
                    <a:gd name="T8" fmla="*/ 175 w 425"/>
                    <a:gd name="T9" fmla="*/ 175 h 262"/>
                    <a:gd name="T10" fmla="*/ 12 w 425"/>
                    <a:gd name="T11" fmla="*/ 175 h 262"/>
                    <a:gd name="T12" fmla="*/ 0 w 425"/>
                    <a:gd name="T13" fmla="*/ 187 h 262"/>
                    <a:gd name="T14" fmla="*/ 0 w 425"/>
                    <a:gd name="T15" fmla="*/ 262 h 262"/>
                    <a:gd name="T16" fmla="*/ 25 w 425"/>
                    <a:gd name="T17" fmla="*/ 262 h 262"/>
                    <a:gd name="T18" fmla="*/ 25 w 425"/>
                    <a:gd name="T19" fmla="*/ 200 h 262"/>
                    <a:gd name="T20" fmla="*/ 187 w 425"/>
                    <a:gd name="T21" fmla="*/ 200 h 262"/>
                    <a:gd name="T22" fmla="*/ 200 w 425"/>
                    <a:gd name="T23" fmla="*/ 187 h 262"/>
                    <a:gd name="T24" fmla="*/ 200 w 425"/>
                    <a:gd name="T25" fmla="*/ 112 h 262"/>
                    <a:gd name="T26" fmla="*/ 362 w 425"/>
                    <a:gd name="T27" fmla="*/ 112 h 262"/>
                    <a:gd name="T28" fmla="*/ 375 w 425"/>
                    <a:gd name="T29" fmla="*/ 100 h 262"/>
                    <a:gd name="T30" fmla="*/ 375 w 425"/>
                    <a:gd name="T31" fmla="*/ 25 h 262"/>
                    <a:gd name="T32" fmla="*/ 425 w 425"/>
                    <a:gd name="T33" fmla="*/ 25 h 262"/>
                    <a:gd name="T34" fmla="*/ 425 w 425"/>
                    <a:gd name="T35" fmla="*/ 0 h 262"/>
                    <a:gd name="T36" fmla="*/ 362 w 425"/>
                    <a:gd name="T37" fmla="*/ 0 h 262"/>
                    <a:gd name="T38" fmla="*/ 350 w 425"/>
                    <a:gd name="T39"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5" h="262">
                      <a:moveTo>
                        <a:pt x="350" y="12"/>
                      </a:moveTo>
                      <a:lnTo>
                        <a:pt x="350" y="87"/>
                      </a:lnTo>
                      <a:lnTo>
                        <a:pt x="187" y="87"/>
                      </a:lnTo>
                      <a:cubicBezTo>
                        <a:pt x="180" y="87"/>
                        <a:pt x="175" y="93"/>
                        <a:pt x="175" y="100"/>
                      </a:cubicBezTo>
                      <a:lnTo>
                        <a:pt x="175" y="175"/>
                      </a:lnTo>
                      <a:lnTo>
                        <a:pt x="12" y="175"/>
                      </a:lnTo>
                      <a:cubicBezTo>
                        <a:pt x="5" y="175"/>
                        <a:pt x="0" y="180"/>
                        <a:pt x="0" y="187"/>
                      </a:cubicBezTo>
                      <a:lnTo>
                        <a:pt x="0" y="262"/>
                      </a:lnTo>
                      <a:lnTo>
                        <a:pt x="25" y="262"/>
                      </a:lnTo>
                      <a:lnTo>
                        <a:pt x="25" y="200"/>
                      </a:lnTo>
                      <a:lnTo>
                        <a:pt x="187" y="200"/>
                      </a:lnTo>
                      <a:cubicBezTo>
                        <a:pt x="194" y="200"/>
                        <a:pt x="200" y="194"/>
                        <a:pt x="200" y="187"/>
                      </a:cubicBezTo>
                      <a:lnTo>
                        <a:pt x="200" y="112"/>
                      </a:lnTo>
                      <a:lnTo>
                        <a:pt x="362" y="112"/>
                      </a:lnTo>
                      <a:cubicBezTo>
                        <a:pt x="369" y="112"/>
                        <a:pt x="375" y="106"/>
                        <a:pt x="375" y="100"/>
                      </a:cubicBezTo>
                      <a:lnTo>
                        <a:pt x="375" y="25"/>
                      </a:lnTo>
                      <a:lnTo>
                        <a:pt x="425" y="25"/>
                      </a:lnTo>
                      <a:lnTo>
                        <a:pt x="425" y="0"/>
                      </a:lnTo>
                      <a:lnTo>
                        <a:pt x="362" y="0"/>
                      </a:lnTo>
                      <a:cubicBezTo>
                        <a:pt x="355" y="0"/>
                        <a:pt x="350" y="5"/>
                        <a:pt x="350"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sp>
              <p:nvSpPr>
                <p:cNvPr id="132" name="Freeform 26"/>
                <p:cNvSpPr>
                  <a:spLocks noEditPoints="1"/>
                </p:cNvSpPr>
                <p:nvPr/>
              </p:nvSpPr>
              <p:spPr bwMode="auto">
                <a:xfrm>
                  <a:off x="-5551488" y="2047875"/>
                  <a:ext cx="1465263" cy="2843213"/>
                </a:xfrm>
                <a:custGeom>
                  <a:avLst/>
                  <a:gdLst>
                    <a:gd name="T0" fmla="*/ 47 w 283"/>
                    <a:gd name="T1" fmla="*/ 550 h 550"/>
                    <a:gd name="T2" fmla="*/ 123 w 283"/>
                    <a:gd name="T3" fmla="*/ 369 h 550"/>
                    <a:gd name="T4" fmla="*/ 217 w 283"/>
                    <a:gd name="T5" fmla="*/ 550 h 550"/>
                    <a:gd name="T6" fmla="*/ 258 w 283"/>
                    <a:gd name="T7" fmla="*/ 495 h 550"/>
                    <a:gd name="T8" fmla="*/ 208 w 283"/>
                    <a:gd name="T9" fmla="*/ 287 h 550"/>
                    <a:gd name="T10" fmla="*/ 246 w 283"/>
                    <a:gd name="T11" fmla="*/ 294 h 550"/>
                    <a:gd name="T12" fmla="*/ 283 w 283"/>
                    <a:gd name="T13" fmla="*/ 257 h 550"/>
                    <a:gd name="T14" fmla="*/ 208 w 283"/>
                    <a:gd name="T15" fmla="*/ 212 h 550"/>
                    <a:gd name="T16" fmla="*/ 167 w 283"/>
                    <a:gd name="T17" fmla="*/ 104 h 550"/>
                    <a:gd name="T18" fmla="*/ 121 w 283"/>
                    <a:gd name="T19" fmla="*/ 0 h 550"/>
                    <a:gd name="T20" fmla="*/ 74 w 283"/>
                    <a:gd name="T21" fmla="*/ 104 h 550"/>
                    <a:gd name="T22" fmla="*/ 33 w 283"/>
                    <a:gd name="T23" fmla="*/ 311 h 550"/>
                    <a:gd name="T24" fmla="*/ 11 w 283"/>
                    <a:gd name="T25" fmla="*/ 535 h 550"/>
                    <a:gd name="T26" fmla="*/ 258 w 283"/>
                    <a:gd name="T27" fmla="*/ 258 h 550"/>
                    <a:gd name="T28" fmla="*/ 244 w 283"/>
                    <a:gd name="T29" fmla="*/ 269 h 550"/>
                    <a:gd name="T30" fmla="*/ 108 w 283"/>
                    <a:gd name="T31" fmla="*/ 188 h 550"/>
                    <a:gd name="T32" fmla="*/ 133 w 283"/>
                    <a:gd name="T33" fmla="*/ 188 h 550"/>
                    <a:gd name="T34" fmla="*/ 143 w 283"/>
                    <a:gd name="T35" fmla="*/ 225 h 550"/>
                    <a:gd name="T36" fmla="*/ 258 w 283"/>
                    <a:gd name="T37" fmla="*/ 258 h 550"/>
                    <a:gd name="T38" fmla="*/ 158 w 283"/>
                    <a:gd name="T39" fmla="*/ 63 h 550"/>
                    <a:gd name="T40" fmla="*/ 83 w 283"/>
                    <a:gd name="T41" fmla="*/ 63 h 550"/>
                    <a:gd name="T42" fmla="*/ 26 w 283"/>
                    <a:gd name="T43" fmla="*/ 504 h 550"/>
                    <a:gd name="T44" fmla="*/ 58 w 283"/>
                    <a:gd name="T45" fmla="*/ 312 h 550"/>
                    <a:gd name="T46" fmla="*/ 96 w 283"/>
                    <a:gd name="T47" fmla="*/ 125 h 550"/>
                    <a:gd name="T48" fmla="*/ 183 w 283"/>
                    <a:gd name="T49" fmla="*/ 163 h 550"/>
                    <a:gd name="T50" fmla="*/ 158 w 283"/>
                    <a:gd name="T51" fmla="*/ 202 h 550"/>
                    <a:gd name="T52" fmla="*/ 121 w 283"/>
                    <a:gd name="T53" fmla="*/ 150 h 550"/>
                    <a:gd name="T54" fmla="*/ 83 w 283"/>
                    <a:gd name="T55" fmla="*/ 250 h 550"/>
                    <a:gd name="T56" fmla="*/ 183 w 283"/>
                    <a:gd name="T57" fmla="*/ 282 h 550"/>
                    <a:gd name="T58" fmla="*/ 184 w 283"/>
                    <a:gd name="T59" fmla="*/ 341 h 550"/>
                    <a:gd name="T60" fmla="*/ 231 w 283"/>
                    <a:gd name="T61" fmla="*/ 518 h 550"/>
                    <a:gd name="T62" fmla="*/ 200 w 283"/>
                    <a:gd name="T63" fmla="*/ 513 h 550"/>
                    <a:gd name="T64" fmla="*/ 121 w 283"/>
                    <a:gd name="T65" fmla="*/ 313 h 550"/>
                    <a:gd name="T66" fmla="*/ 108 w 283"/>
                    <a:gd name="T67" fmla="*/ 322 h 550"/>
                    <a:gd name="T68" fmla="*/ 47 w 283"/>
                    <a:gd name="T69" fmla="*/ 525 h 550"/>
                    <a:gd name="T70" fmla="*/ 30 w 283"/>
                    <a:gd name="T71" fmla="*/ 5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550">
                      <a:moveTo>
                        <a:pt x="44" y="550"/>
                      </a:moveTo>
                      <a:lnTo>
                        <a:pt x="47" y="550"/>
                      </a:lnTo>
                      <a:cubicBezTo>
                        <a:pt x="67" y="550"/>
                        <a:pt x="84" y="536"/>
                        <a:pt x="88" y="517"/>
                      </a:cubicBezTo>
                      <a:lnTo>
                        <a:pt x="123" y="369"/>
                      </a:lnTo>
                      <a:lnTo>
                        <a:pt x="177" y="522"/>
                      </a:lnTo>
                      <a:cubicBezTo>
                        <a:pt x="183" y="539"/>
                        <a:pt x="199" y="550"/>
                        <a:pt x="217" y="550"/>
                      </a:cubicBezTo>
                      <a:cubicBezTo>
                        <a:pt x="231" y="550"/>
                        <a:pt x="243" y="544"/>
                        <a:pt x="251" y="533"/>
                      </a:cubicBezTo>
                      <a:cubicBezTo>
                        <a:pt x="259" y="522"/>
                        <a:pt x="262" y="508"/>
                        <a:pt x="258" y="495"/>
                      </a:cubicBezTo>
                      <a:lnTo>
                        <a:pt x="208" y="336"/>
                      </a:lnTo>
                      <a:lnTo>
                        <a:pt x="208" y="287"/>
                      </a:lnTo>
                      <a:lnTo>
                        <a:pt x="239" y="293"/>
                      </a:lnTo>
                      <a:cubicBezTo>
                        <a:pt x="241" y="294"/>
                        <a:pt x="244" y="294"/>
                        <a:pt x="246" y="294"/>
                      </a:cubicBezTo>
                      <a:cubicBezTo>
                        <a:pt x="255" y="294"/>
                        <a:pt x="263" y="291"/>
                        <a:pt x="269" y="286"/>
                      </a:cubicBezTo>
                      <a:cubicBezTo>
                        <a:pt x="278" y="279"/>
                        <a:pt x="283" y="269"/>
                        <a:pt x="283" y="257"/>
                      </a:cubicBezTo>
                      <a:cubicBezTo>
                        <a:pt x="283" y="240"/>
                        <a:pt x="271" y="225"/>
                        <a:pt x="254" y="221"/>
                      </a:cubicBezTo>
                      <a:lnTo>
                        <a:pt x="208" y="212"/>
                      </a:lnTo>
                      <a:lnTo>
                        <a:pt x="208" y="163"/>
                      </a:lnTo>
                      <a:cubicBezTo>
                        <a:pt x="208" y="136"/>
                        <a:pt x="191" y="113"/>
                        <a:pt x="167" y="104"/>
                      </a:cubicBezTo>
                      <a:cubicBezTo>
                        <a:pt x="177" y="93"/>
                        <a:pt x="183" y="78"/>
                        <a:pt x="183" y="62"/>
                      </a:cubicBezTo>
                      <a:cubicBezTo>
                        <a:pt x="183" y="28"/>
                        <a:pt x="155" y="0"/>
                        <a:pt x="121" y="0"/>
                      </a:cubicBezTo>
                      <a:cubicBezTo>
                        <a:pt x="86" y="0"/>
                        <a:pt x="58" y="28"/>
                        <a:pt x="58" y="62"/>
                      </a:cubicBezTo>
                      <a:cubicBezTo>
                        <a:pt x="58" y="78"/>
                        <a:pt x="64" y="93"/>
                        <a:pt x="74" y="104"/>
                      </a:cubicBezTo>
                      <a:cubicBezTo>
                        <a:pt x="50" y="113"/>
                        <a:pt x="33" y="136"/>
                        <a:pt x="33" y="163"/>
                      </a:cubicBezTo>
                      <a:lnTo>
                        <a:pt x="33" y="311"/>
                      </a:lnTo>
                      <a:lnTo>
                        <a:pt x="2" y="500"/>
                      </a:lnTo>
                      <a:cubicBezTo>
                        <a:pt x="0" y="513"/>
                        <a:pt x="3" y="525"/>
                        <a:pt x="11" y="535"/>
                      </a:cubicBezTo>
                      <a:cubicBezTo>
                        <a:pt x="19" y="545"/>
                        <a:pt x="31" y="550"/>
                        <a:pt x="44" y="550"/>
                      </a:cubicBezTo>
                      <a:close/>
                      <a:moveTo>
                        <a:pt x="258" y="258"/>
                      </a:moveTo>
                      <a:cubicBezTo>
                        <a:pt x="258" y="261"/>
                        <a:pt x="256" y="264"/>
                        <a:pt x="254" y="267"/>
                      </a:cubicBezTo>
                      <a:cubicBezTo>
                        <a:pt x="251" y="269"/>
                        <a:pt x="247" y="270"/>
                        <a:pt x="244" y="269"/>
                      </a:cubicBezTo>
                      <a:lnTo>
                        <a:pt x="108" y="240"/>
                      </a:lnTo>
                      <a:lnTo>
                        <a:pt x="108" y="188"/>
                      </a:lnTo>
                      <a:cubicBezTo>
                        <a:pt x="108" y="181"/>
                        <a:pt x="114" y="175"/>
                        <a:pt x="121" y="175"/>
                      </a:cubicBezTo>
                      <a:cubicBezTo>
                        <a:pt x="127" y="175"/>
                        <a:pt x="133" y="181"/>
                        <a:pt x="133" y="188"/>
                      </a:cubicBezTo>
                      <a:lnTo>
                        <a:pt x="133" y="213"/>
                      </a:lnTo>
                      <a:cubicBezTo>
                        <a:pt x="133" y="218"/>
                        <a:pt x="137" y="224"/>
                        <a:pt x="143" y="225"/>
                      </a:cubicBezTo>
                      <a:lnTo>
                        <a:pt x="249" y="246"/>
                      </a:lnTo>
                      <a:cubicBezTo>
                        <a:pt x="254" y="247"/>
                        <a:pt x="258" y="252"/>
                        <a:pt x="258" y="258"/>
                      </a:cubicBezTo>
                      <a:close/>
                      <a:moveTo>
                        <a:pt x="121" y="25"/>
                      </a:moveTo>
                      <a:cubicBezTo>
                        <a:pt x="141" y="25"/>
                        <a:pt x="158" y="42"/>
                        <a:pt x="158" y="63"/>
                      </a:cubicBezTo>
                      <a:cubicBezTo>
                        <a:pt x="158" y="83"/>
                        <a:pt x="141" y="100"/>
                        <a:pt x="121" y="100"/>
                      </a:cubicBezTo>
                      <a:cubicBezTo>
                        <a:pt x="100" y="100"/>
                        <a:pt x="83" y="83"/>
                        <a:pt x="83" y="63"/>
                      </a:cubicBezTo>
                      <a:cubicBezTo>
                        <a:pt x="83" y="42"/>
                        <a:pt x="100" y="25"/>
                        <a:pt x="121" y="25"/>
                      </a:cubicBezTo>
                      <a:close/>
                      <a:moveTo>
                        <a:pt x="26" y="504"/>
                      </a:moveTo>
                      <a:lnTo>
                        <a:pt x="58" y="315"/>
                      </a:lnTo>
                      <a:cubicBezTo>
                        <a:pt x="58" y="314"/>
                        <a:pt x="58" y="313"/>
                        <a:pt x="58" y="312"/>
                      </a:cubicBezTo>
                      <a:lnTo>
                        <a:pt x="58" y="163"/>
                      </a:lnTo>
                      <a:cubicBezTo>
                        <a:pt x="58" y="142"/>
                        <a:pt x="75" y="125"/>
                        <a:pt x="96" y="125"/>
                      </a:cubicBezTo>
                      <a:lnTo>
                        <a:pt x="146" y="125"/>
                      </a:lnTo>
                      <a:cubicBezTo>
                        <a:pt x="166" y="125"/>
                        <a:pt x="183" y="142"/>
                        <a:pt x="183" y="163"/>
                      </a:cubicBezTo>
                      <a:lnTo>
                        <a:pt x="183" y="207"/>
                      </a:lnTo>
                      <a:lnTo>
                        <a:pt x="158" y="202"/>
                      </a:lnTo>
                      <a:lnTo>
                        <a:pt x="158" y="188"/>
                      </a:lnTo>
                      <a:cubicBezTo>
                        <a:pt x="158" y="167"/>
                        <a:pt x="141" y="150"/>
                        <a:pt x="121" y="150"/>
                      </a:cubicBezTo>
                      <a:cubicBezTo>
                        <a:pt x="100" y="150"/>
                        <a:pt x="83" y="167"/>
                        <a:pt x="83" y="188"/>
                      </a:cubicBezTo>
                      <a:lnTo>
                        <a:pt x="83" y="250"/>
                      </a:lnTo>
                      <a:cubicBezTo>
                        <a:pt x="83" y="256"/>
                        <a:pt x="87" y="261"/>
                        <a:pt x="93" y="262"/>
                      </a:cubicBezTo>
                      <a:lnTo>
                        <a:pt x="183" y="282"/>
                      </a:lnTo>
                      <a:lnTo>
                        <a:pt x="183" y="338"/>
                      </a:lnTo>
                      <a:cubicBezTo>
                        <a:pt x="183" y="339"/>
                        <a:pt x="183" y="340"/>
                        <a:pt x="184" y="341"/>
                      </a:cubicBezTo>
                      <a:lnTo>
                        <a:pt x="234" y="502"/>
                      </a:lnTo>
                      <a:cubicBezTo>
                        <a:pt x="236" y="507"/>
                        <a:pt x="235" y="513"/>
                        <a:pt x="231" y="518"/>
                      </a:cubicBezTo>
                      <a:cubicBezTo>
                        <a:pt x="228" y="522"/>
                        <a:pt x="223" y="525"/>
                        <a:pt x="217" y="525"/>
                      </a:cubicBezTo>
                      <a:cubicBezTo>
                        <a:pt x="209" y="525"/>
                        <a:pt x="203" y="520"/>
                        <a:pt x="200" y="513"/>
                      </a:cubicBezTo>
                      <a:lnTo>
                        <a:pt x="132" y="321"/>
                      </a:lnTo>
                      <a:cubicBezTo>
                        <a:pt x="131" y="316"/>
                        <a:pt x="126" y="313"/>
                        <a:pt x="121" y="313"/>
                      </a:cubicBezTo>
                      <a:cubicBezTo>
                        <a:pt x="120" y="313"/>
                        <a:pt x="120" y="313"/>
                        <a:pt x="120" y="313"/>
                      </a:cubicBezTo>
                      <a:cubicBezTo>
                        <a:pt x="114" y="313"/>
                        <a:pt x="110" y="317"/>
                        <a:pt x="108" y="322"/>
                      </a:cubicBezTo>
                      <a:lnTo>
                        <a:pt x="64" y="511"/>
                      </a:lnTo>
                      <a:cubicBezTo>
                        <a:pt x="62" y="519"/>
                        <a:pt x="55" y="525"/>
                        <a:pt x="47" y="525"/>
                      </a:cubicBezTo>
                      <a:lnTo>
                        <a:pt x="44" y="525"/>
                      </a:lnTo>
                      <a:cubicBezTo>
                        <a:pt x="39" y="525"/>
                        <a:pt x="34" y="523"/>
                        <a:pt x="30" y="519"/>
                      </a:cubicBezTo>
                      <a:cubicBezTo>
                        <a:pt x="27" y="515"/>
                        <a:pt x="25" y="510"/>
                        <a:pt x="26" y="5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grpSp>
        </p:grpSp>
        <p:grpSp>
          <p:nvGrpSpPr>
            <p:cNvPr id="158" name="Group 157"/>
            <p:cNvGrpSpPr/>
            <p:nvPr/>
          </p:nvGrpSpPr>
          <p:grpSpPr>
            <a:xfrm>
              <a:off x="6175575" y="4858950"/>
              <a:ext cx="1261125" cy="1245747"/>
              <a:chOff x="6175575" y="4858950"/>
              <a:chExt cx="1261125" cy="1245747"/>
            </a:xfrm>
          </p:grpSpPr>
          <p:grpSp>
            <p:nvGrpSpPr>
              <p:cNvPr id="98" name="Group 97"/>
              <p:cNvGrpSpPr/>
              <p:nvPr/>
            </p:nvGrpSpPr>
            <p:grpSpPr>
              <a:xfrm>
                <a:off x="6175575" y="4858950"/>
                <a:ext cx="1261125" cy="1245747"/>
                <a:chOff x="4279221" y="2033354"/>
                <a:chExt cx="1412875" cy="1395646"/>
              </a:xfrm>
            </p:grpSpPr>
            <p:sp>
              <p:nvSpPr>
                <p:cNvPr id="99"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1600" dirty="0">
                    <a:solidFill>
                      <a:srgbClr val="000000"/>
                    </a:solidFill>
                  </a:endParaRPr>
                </a:p>
              </p:txBody>
            </p:sp>
            <p:sp>
              <p:nvSpPr>
                <p:cNvPr id="100"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600" dirty="0">
                    <a:solidFill>
                      <a:srgbClr val="000000"/>
                    </a:solidFill>
                  </a:endParaRPr>
                </a:p>
              </p:txBody>
            </p:sp>
          </p:grpSp>
          <p:grpSp>
            <p:nvGrpSpPr>
              <p:cNvPr id="152" name="Group 151"/>
              <p:cNvGrpSpPr/>
              <p:nvPr/>
            </p:nvGrpSpPr>
            <p:grpSpPr>
              <a:xfrm>
                <a:off x="6485379" y="5228418"/>
                <a:ext cx="674147" cy="483056"/>
                <a:chOff x="-6677025" y="309563"/>
                <a:chExt cx="5824538" cy="4173537"/>
              </a:xfrm>
            </p:grpSpPr>
            <p:sp>
              <p:nvSpPr>
                <p:cNvPr id="150" name="Freeform 40"/>
                <p:cNvSpPr>
                  <a:spLocks/>
                </p:cNvSpPr>
                <p:nvPr/>
              </p:nvSpPr>
              <p:spPr bwMode="auto">
                <a:xfrm>
                  <a:off x="-4641850" y="309563"/>
                  <a:ext cx="3789363" cy="2368550"/>
                </a:xfrm>
                <a:custGeom>
                  <a:avLst/>
                  <a:gdLst>
                    <a:gd name="T0" fmla="*/ 340 w 732"/>
                    <a:gd name="T1" fmla="*/ 138 h 458"/>
                    <a:gd name="T2" fmla="*/ 340 w 732"/>
                    <a:gd name="T3" fmla="*/ 0 h 458"/>
                    <a:gd name="T4" fmla="*/ 0 w 732"/>
                    <a:gd name="T5" fmla="*/ 229 h 458"/>
                    <a:gd name="T6" fmla="*/ 340 w 732"/>
                    <a:gd name="T7" fmla="*/ 458 h 458"/>
                    <a:gd name="T8" fmla="*/ 340 w 732"/>
                    <a:gd name="T9" fmla="*/ 309 h 458"/>
                    <a:gd name="T10" fmla="*/ 492 w 732"/>
                    <a:gd name="T11" fmla="*/ 316 h 458"/>
                    <a:gd name="T12" fmla="*/ 732 w 732"/>
                    <a:gd name="T13" fmla="*/ 458 h 458"/>
                    <a:gd name="T14" fmla="*/ 340 w 732"/>
                    <a:gd name="T15" fmla="*/ 13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458">
                      <a:moveTo>
                        <a:pt x="340" y="138"/>
                      </a:moveTo>
                      <a:lnTo>
                        <a:pt x="340" y="0"/>
                      </a:lnTo>
                      <a:lnTo>
                        <a:pt x="0" y="229"/>
                      </a:lnTo>
                      <a:lnTo>
                        <a:pt x="340" y="458"/>
                      </a:lnTo>
                      <a:lnTo>
                        <a:pt x="340" y="309"/>
                      </a:lnTo>
                      <a:cubicBezTo>
                        <a:pt x="414" y="309"/>
                        <a:pt x="462" y="313"/>
                        <a:pt x="492" y="316"/>
                      </a:cubicBezTo>
                      <a:cubicBezTo>
                        <a:pt x="682" y="339"/>
                        <a:pt x="732" y="458"/>
                        <a:pt x="732" y="458"/>
                      </a:cubicBezTo>
                      <a:cubicBezTo>
                        <a:pt x="732" y="168"/>
                        <a:pt x="340" y="138"/>
                        <a:pt x="340" y="13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sp>
              <p:nvSpPr>
                <p:cNvPr id="151" name="Freeform 41"/>
                <p:cNvSpPr>
                  <a:spLocks/>
                </p:cNvSpPr>
                <p:nvPr/>
              </p:nvSpPr>
              <p:spPr bwMode="auto">
                <a:xfrm>
                  <a:off x="-6677025" y="2119313"/>
                  <a:ext cx="3794125" cy="2363787"/>
                </a:xfrm>
                <a:custGeom>
                  <a:avLst/>
                  <a:gdLst>
                    <a:gd name="T0" fmla="*/ 393 w 733"/>
                    <a:gd name="T1" fmla="*/ 149 h 457"/>
                    <a:gd name="T2" fmla="*/ 240 w 733"/>
                    <a:gd name="T3" fmla="*/ 141 h 457"/>
                    <a:gd name="T4" fmla="*/ 0 w 733"/>
                    <a:gd name="T5" fmla="*/ 0 h 457"/>
                    <a:gd name="T6" fmla="*/ 393 w 733"/>
                    <a:gd name="T7" fmla="*/ 320 h 457"/>
                    <a:gd name="T8" fmla="*/ 393 w 733"/>
                    <a:gd name="T9" fmla="*/ 457 h 457"/>
                    <a:gd name="T10" fmla="*/ 733 w 733"/>
                    <a:gd name="T11" fmla="*/ 229 h 457"/>
                    <a:gd name="T12" fmla="*/ 393 w 733"/>
                    <a:gd name="T13" fmla="*/ 0 h 457"/>
                    <a:gd name="T14" fmla="*/ 393 w 733"/>
                    <a:gd name="T15" fmla="*/ 149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3" h="457">
                      <a:moveTo>
                        <a:pt x="393" y="149"/>
                      </a:moveTo>
                      <a:cubicBezTo>
                        <a:pt x="318" y="149"/>
                        <a:pt x="270" y="145"/>
                        <a:pt x="240" y="141"/>
                      </a:cubicBezTo>
                      <a:cubicBezTo>
                        <a:pt x="50" y="119"/>
                        <a:pt x="0" y="0"/>
                        <a:pt x="0" y="0"/>
                      </a:cubicBezTo>
                      <a:cubicBezTo>
                        <a:pt x="0" y="290"/>
                        <a:pt x="393" y="320"/>
                        <a:pt x="393" y="320"/>
                      </a:cubicBezTo>
                      <a:lnTo>
                        <a:pt x="393" y="457"/>
                      </a:lnTo>
                      <a:lnTo>
                        <a:pt x="733" y="229"/>
                      </a:lnTo>
                      <a:lnTo>
                        <a:pt x="393" y="0"/>
                      </a:lnTo>
                      <a:lnTo>
                        <a:pt x="393" y="14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grpSp>
        </p:grpSp>
      </p:grpSp>
      <p:sp>
        <p:nvSpPr>
          <p:cNvPr id="72"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latin typeface="Arial" panose="020B0604020202020204" pitchFamily="34" charset="0"/>
                <a:cs typeface="Arial" panose="020B0604020202020204" pitchFamily="34" charset="0"/>
              </a:rPr>
              <a:t>13</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77494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2864" r="-1"/>
          <a:stretch/>
        </p:blipFill>
        <p:spPr>
          <a:xfrm>
            <a:off x="-25757" y="3175"/>
            <a:ext cx="5289996" cy="6858000"/>
          </a:xfrm>
          <a:prstGeom prst="rect">
            <a:avLst/>
          </a:prstGeom>
        </p:spPr>
      </p:pic>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55"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51DFDDCC-BBF3-1046-8EEF-7AB67659EC15}"/>
              </a:ext>
            </a:extLst>
          </p:cNvPr>
          <p:cNvSpPr>
            <a:spLocks noGrp="1"/>
          </p:cNvSpPr>
          <p:nvPr>
            <p:ph type="title"/>
          </p:nvPr>
        </p:nvSpPr>
        <p:spPr>
          <a:xfrm>
            <a:off x="6213821" y="2989330"/>
            <a:ext cx="5443537" cy="879338"/>
          </a:xfrm>
        </p:spPr>
        <p:txBody>
          <a:bodyPr anchor="t">
            <a:normAutofit/>
          </a:bodyPr>
          <a:lstStyle/>
          <a:p>
            <a:r>
              <a:rPr lang="en-US" sz="4300" dirty="0">
                <a:solidFill>
                  <a:schemeClr val="accent2"/>
                </a:solidFill>
              </a:rPr>
              <a:t>Thank </a:t>
            </a:r>
            <a:r>
              <a:rPr lang="en-US" sz="4300" dirty="0" smtClean="0">
                <a:solidFill>
                  <a:schemeClr val="accent2"/>
                </a:solidFill>
              </a:rPr>
              <a:t>you!</a:t>
            </a:r>
            <a:endParaRPr lang="en-US" sz="4300" dirty="0">
              <a:solidFill>
                <a:schemeClr val="accent2"/>
              </a:solidFill>
            </a:endParaRPr>
          </a:p>
        </p:txBody>
      </p:sp>
      <p:sp>
        <p:nvSpPr>
          <p:cNvPr id="5"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latin typeface="Arial" panose="020B0604020202020204" pitchFamily="34" charset="0"/>
                <a:cs typeface="Arial" panose="020B0604020202020204" pitchFamily="34" charset="0"/>
              </a:rPr>
              <a:t>14</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764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4"/>
          <p:cNvPicPr>
            <a:picLocks noChangeAspect="1"/>
          </p:cNvPicPr>
          <p:nvPr/>
        </p:nvPicPr>
        <p:blipFill rotWithShape="1">
          <a:blip r:embed="rId3" cstate="print">
            <a:extLst>
              <a:ext uri="{28A0092B-C50C-407E-A947-70E740481C1C}">
                <a14:useLocalDpi xmlns:a14="http://schemas.microsoft.com/office/drawing/2010/main" val="0"/>
              </a:ext>
            </a:extLst>
          </a:blip>
          <a:srcRect t="1389" b="4562"/>
          <a:stretch/>
        </p:blipFill>
        <p:spPr>
          <a:xfrm flipH="1">
            <a:off x="7025463" y="1764739"/>
            <a:ext cx="966595" cy="833046"/>
          </a:xfrm>
          <a:prstGeom prst="rect">
            <a:avLst/>
          </a:prstGeom>
        </p:spPr>
      </p:pic>
      <p:pic>
        <p:nvPicPr>
          <p:cNvPr id="23" name="Picture Placeholder 22"/>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t="4726" b="11906"/>
          <a:stretch/>
        </p:blipFill>
        <p:spPr>
          <a:xfrm>
            <a:off x="1333708" y="1825154"/>
            <a:ext cx="992049" cy="793963"/>
          </a:xfrm>
        </p:spPr>
      </p:pic>
      <p:pic>
        <p:nvPicPr>
          <p:cNvPr id="24" name="Picture Placeholder 23"/>
          <p:cNvPicPr>
            <a:picLocks noGrp="1" noChangeAspect="1"/>
          </p:cNvPicPr>
          <p:nvPr>
            <p:ph type="pic" sz="quarter" idx="16"/>
          </p:nvPr>
        </p:nvPicPr>
        <p:blipFill rotWithShape="1">
          <a:blip r:embed="rId5" cstate="print">
            <a:extLst>
              <a:ext uri="{28A0092B-C50C-407E-A947-70E740481C1C}">
                <a14:useLocalDpi xmlns:a14="http://schemas.microsoft.com/office/drawing/2010/main" val="0"/>
              </a:ext>
            </a:extLst>
          </a:blip>
          <a:srcRect t="11237" b="7060"/>
          <a:stretch/>
        </p:blipFill>
        <p:spPr>
          <a:xfrm>
            <a:off x="4184132" y="1835888"/>
            <a:ext cx="951774" cy="754062"/>
          </a:xfrm>
        </p:spPr>
      </p:pic>
      <p:pic>
        <p:nvPicPr>
          <p:cNvPr id="26" name="Picture Placeholder 25"/>
          <p:cNvPicPr>
            <a:picLocks noGrp="1" noChangeAspect="1"/>
          </p:cNvPicPr>
          <p:nvPr>
            <p:ph type="pic" sz="quarter" idx="22"/>
          </p:nvPr>
        </p:nvPicPr>
        <p:blipFill rotWithShape="1">
          <a:blip r:embed="rId6" cstate="print">
            <a:extLst>
              <a:ext uri="{28A0092B-C50C-407E-A947-70E740481C1C}">
                <a14:useLocalDpi xmlns:a14="http://schemas.microsoft.com/office/drawing/2010/main" val="0"/>
              </a:ext>
            </a:extLst>
          </a:blip>
          <a:srcRect t="6734" b="6526"/>
          <a:stretch/>
        </p:blipFill>
        <p:spPr>
          <a:xfrm>
            <a:off x="9841831" y="1844111"/>
            <a:ext cx="912971" cy="725773"/>
          </a:xfrm>
        </p:spPr>
      </p:pic>
      <p:sp>
        <p:nvSpPr>
          <p:cNvPr id="7" name="Text Placeholder 6"/>
          <p:cNvSpPr>
            <a:spLocks noGrp="1"/>
          </p:cNvSpPr>
          <p:nvPr>
            <p:ph type="body" idx="1"/>
          </p:nvPr>
        </p:nvSpPr>
        <p:spPr>
          <a:xfrm>
            <a:off x="541476" y="2774484"/>
            <a:ext cx="2588620" cy="311138"/>
          </a:xfrm>
        </p:spPr>
        <p:txBody>
          <a:bodyPr>
            <a:normAutofit lnSpcReduction="10000"/>
          </a:bodyPr>
          <a:lstStyle/>
          <a:p>
            <a:pPr algn="ctr"/>
            <a:r>
              <a:rPr lang="en-US" sz="1600" dirty="0" smtClean="0">
                <a:solidFill>
                  <a:schemeClr val="tx1">
                    <a:lumMod val="75000"/>
                    <a:lumOff val="25000"/>
                  </a:schemeClr>
                </a:solidFill>
              </a:rPr>
              <a:t>BEHAVIOURAL SHIFT</a:t>
            </a:r>
            <a:endParaRPr lang="en-US" sz="1600" dirty="0">
              <a:solidFill>
                <a:schemeClr val="tx1">
                  <a:lumMod val="75000"/>
                  <a:lumOff val="25000"/>
                </a:schemeClr>
              </a:solidFill>
            </a:endParaRPr>
          </a:p>
        </p:txBody>
      </p:sp>
      <p:sp>
        <p:nvSpPr>
          <p:cNvPr id="8" name="Content Placeholder 7"/>
          <p:cNvSpPr>
            <a:spLocks noGrp="1"/>
          </p:cNvSpPr>
          <p:nvPr>
            <p:ph idx="15"/>
          </p:nvPr>
        </p:nvSpPr>
        <p:spPr>
          <a:xfrm>
            <a:off x="541476" y="3693739"/>
            <a:ext cx="2576514" cy="1556218"/>
          </a:xfrm>
        </p:spPr>
        <p:txBody>
          <a:bodyPr>
            <a:normAutofit/>
          </a:bodyPr>
          <a:lstStyle/>
          <a:p>
            <a:pPr marL="0" indent="0" algn="ctr">
              <a:lnSpc>
                <a:spcPct val="100000"/>
              </a:lnSpc>
              <a:buNone/>
            </a:pPr>
            <a:r>
              <a:rPr lang="en-US" sz="1600" b="1" dirty="0" smtClean="0">
                <a:solidFill>
                  <a:schemeClr val="accent2"/>
                </a:solidFill>
              </a:rPr>
              <a:t>The idea that work and private life existed in two separate universe is being challenged by technology</a:t>
            </a:r>
            <a:endParaRPr lang="en-US" sz="1600" b="1" dirty="0">
              <a:solidFill>
                <a:schemeClr val="accent2"/>
              </a:solidFill>
            </a:endParaRPr>
          </a:p>
        </p:txBody>
      </p:sp>
      <p:sp>
        <p:nvSpPr>
          <p:cNvPr id="9" name="Text Placeholder 8"/>
          <p:cNvSpPr>
            <a:spLocks noGrp="1"/>
          </p:cNvSpPr>
          <p:nvPr>
            <p:ph type="body" idx="23"/>
          </p:nvPr>
        </p:nvSpPr>
        <p:spPr>
          <a:xfrm>
            <a:off x="3371762" y="2774484"/>
            <a:ext cx="2588620" cy="311138"/>
          </a:xfrm>
        </p:spPr>
        <p:txBody>
          <a:bodyPr>
            <a:noAutofit/>
          </a:bodyPr>
          <a:lstStyle/>
          <a:p>
            <a:pPr algn="ctr"/>
            <a:r>
              <a:rPr lang="en-US" sz="1600" dirty="0" smtClean="0">
                <a:solidFill>
                  <a:schemeClr val="tx1">
                    <a:lumMod val="75000"/>
                    <a:lumOff val="25000"/>
                  </a:schemeClr>
                </a:solidFill>
              </a:rPr>
              <a:t>EMPOWERMENT</a:t>
            </a:r>
            <a:endParaRPr lang="en-US" sz="1600" dirty="0">
              <a:solidFill>
                <a:schemeClr val="tx1">
                  <a:lumMod val="75000"/>
                  <a:lumOff val="25000"/>
                </a:schemeClr>
              </a:solidFill>
            </a:endParaRPr>
          </a:p>
        </p:txBody>
      </p:sp>
      <p:sp>
        <p:nvSpPr>
          <p:cNvPr id="10" name="Content Placeholder 9"/>
          <p:cNvSpPr>
            <a:spLocks noGrp="1"/>
          </p:cNvSpPr>
          <p:nvPr>
            <p:ph idx="24"/>
          </p:nvPr>
        </p:nvSpPr>
        <p:spPr>
          <a:xfrm>
            <a:off x="3371762" y="3693739"/>
            <a:ext cx="2576514" cy="2211406"/>
          </a:xfrm>
        </p:spPr>
        <p:txBody>
          <a:bodyPr>
            <a:normAutofit/>
          </a:bodyPr>
          <a:lstStyle/>
          <a:p>
            <a:pPr marL="0" indent="0" algn="ctr">
              <a:lnSpc>
                <a:spcPct val="100000"/>
              </a:lnSpc>
              <a:buNone/>
            </a:pPr>
            <a:r>
              <a:rPr lang="en-US" sz="1600" b="1" dirty="0" smtClean="0">
                <a:solidFill>
                  <a:schemeClr val="accent2"/>
                </a:solidFill>
              </a:rPr>
              <a:t>Modern tools and a culture of trust can empower employees to decide where and how they are most productive</a:t>
            </a:r>
            <a:endParaRPr lang="en-US" sz="1600" b="1" dirty="0">
              <a:solidFill>
                <a:schemeClr val="accent2"/>
              </a:solidFill>
            </a:endParaRPr>
          </a:p>
          <a:p>
            <a:pPr marL="0" indent="0" algn="ctr">
              <a:lnSpc>
                <a:spcPct val="120000"/>
              </a:lnSpc>
              <a:buNone/>
            </a:pPr>
            <a:endParaRPr lang="en-US" dirty="0">
              <a:solidFill>
                <a:schemeClr val="tx2"/>
              </a:solidFill>
            </a:endParaRPr>
          </a:p>
        </p:txBody>
      </p:sp>
      <p:sp>
        <p:nvSpPr>
          <p:cNvPr id="11" name="Text Placeholder 10"/>
          <p:cNvSpPr>
            <a:spLocks noGrp="1"/>
          </p:cNvSpPr>
          <p:nvPr>
            <p:ph type="body" idx="25"/>
          </p:nvPr>
        </p:nvSpPr>
        <p:spPr>
          <a:xfrm>
            <a:off x="6100355" y="2774483"/>
            <a:ext cx="2847702" cy="510645"/>
          </a:xfrm>
        </p:spPr>
        <p:txBody>
          <a:bodyPr>
            <a:noAutofit/>
          </a:bodyPr>
          <a:lstStyle/>
          <a:p>
            <a:pPr algn="ctr"/>
            <a:r>
              <a:rPr lang="en-US" sz="1600" dirty="0" smtClean="0">
                <a:solidFill>
                  <a:schemeClr val="tx1">
                    <a:lumMod val="75000"/>
                    <a:lumOff val="25000"/>
                  </a:schemeClr>
                </a:solidFill>
              </a:rPr>
              <a:t>A WORKFORCE IN FLUX:</a:t>
            </a:r>
            <a:br>
              <a:rPr lang="en-US" sz="1600" dirty="0" smtClean="0">
                <a:solidFill>
                  <a:schemeClr val="tx1">
                    <a:lumMod val="75000"/>
                    <a:lumOff val="25000"/>
                  </a:schemeClr>
                </a:solidFill>
              </a:rPr>
            </a:br>
            <a:r>
              <a:rPr lang="en-US" sz="1600" dirty="0" smtClean="0">
                <a:solidFill>
                  <a:schemeClr val="tx1">
                    <a:lumMod val="75000"/>
                    <a:lumOff val="25000"/>
                  </a:schemeClr>
                </a:solidFill>
              </a:rPr>
              <a:t>GENERATION Z</a:t>
            </a:r>
            <a:endParaRPr lang="en-US" sz="1600" dirty="0">
              <a:solidFill>
                <a:schemeClr val="tx1">
                  <a:lumMod val="75000"/>
                  <a:lumOff val="25000"/>
                </a:schemeClr>
              </a:solidFill>
            </a:endParaRPr>
          </a:p>
        </p:txBody>
      </p:sp>
      <p:sp>
        <p:nvSpPr>
          <p:cNvPr id="12" name="Content Placeholder 11"/>
          <p:cNvSpPr>
            <a:spLocks noGrp="1"/>
          </p:cNvSpPr>
          <p:nvPr>
            <p:ph idx="26"/>
          </p:nvPr>
        </p:nvSpPr>
        <p:spPr>
          <a:xfrm>
            <a:off x="6220504" y="3706802"/>
            <a:ext cx="2576514" cy="2211406"/>
          </a:xfrm>
        </p:spPr>
        <p:txBody>
          <a:bodyPr>
            <a:normAutofit/>
          </a:bodyPr>
          <a:lstStyle/>
          <a:p>
            <a:pPr marL="0" indent="0" algn="ctr">
              <a:lnSpc>
                <a:spcPct val="100000"/>
              </a:lnSpc>
              <a:buNone/>
            </a:pPr>
            <a:r>
              <a:rPr lang="en-US" sz="1600" b="1" dirty="0" smtClean="0">
                <a:solidFill>
                  <a:schemeClr val="accent2"/>
                </a:solidFill>
              </a:rPr>
              <a:t>Are </a:t>
            </a:r>
            <a:r>
              <a:rPr lang="en-US" sz="1600" b="1" dirty="0">
                <a:solidFill>
                  <a:schemeClr val="accent2"/>
                </a:solidFill>
              </a:rPr>
              <a:t>we anticipating their needs?</a:t>
            </a:r>
          </a:p>
          <a:p>
            <a:pPr marL="0" indent="0" algn="ctr">
              <a:lnSpc>
                <a:spcPct val="120000"/>
              </a:lnSpc>
              <a:buNone/>
            </a:pPr>
            <a:endParaRPr lang="en-US" dirty="0">
              <a:solidFill>
                <a:schemeClr val="tx2"/>
              </a:solidFill>
            </a:endParaRPr>
          </a:p>
        </p:txBody>
      </p:sp>
      <p:sp>
        <p:nvSpPr>
          <p:cNvPr id="13" name="Text Placeholder 12"/>
          <p:cNvSpPr>
            <a:spLocks noGrp="1"/>
          </p:cNvSpPr>
          <p:nvPr>
            <p:ph type="body" idx="27"/>
          </p:nvPr>
        </p:nvSpPr>
        <p:spPr>
          <a:xfrm>
            <a:off x="9077325" y="2774484"/>
            <a:ext cx="2437779" cy="510644"/>
          </a:xfrm>
        </p:spPr>
        <p:txBody>
          <a:bodyPr>
            <a:noAutofit/>
          </a:bodyPr>
          <a:lstStyle/>
          <a:p>
            <a:pPr algn="ctr"/>
            <a:r>
              <a:rPr lang="en-US" sz="1600" dirty="0" smtClean="0">
                <a:solidFill>
                  <a:schemeClr val="tx1">
                    <a:lumMod val="75000"/>
                    <a:lumOff val="25000"/>
                  </a:schemeClr>
                </a:solidFill>
              </a:rPr>
              <a:t>MEASURING PERFORMANCE</a:t>
            </a:r>
            <a:endParaRPr lang="en-US" sz="1600" dirty="0">
              <a:solidFill>
                <a:schemeClr val="tx1">
                  <a:lumMod val="75000"/>
                  <a:lumOff val="25000"/>
                </a:schemeClr>
              </a:solidFill>
            </a:endParaRPr>
          </a:p>
        </p:txBody>
      </p:sp>
      <p:sp>
        <p:nvSpPr>
          <p:cNvPr id="14" name="Content Placeholder 13"/>
          <p:cNvSpPr>
            <a:spLocks noGrp="1"/>
          </p:cNvSpPr>
          <p:nvPr>
            <p:ph idx="28"/>
          </p:nvPr>
        </p:nvSpPr>
        <p:spPr>
          <a:xfrm>
            <a:off x="9072561" y="3693739"/>
            <a:ext cx="2442543" cy="1556218"/>
          </a:xfrm>
        </p:spPr>
        <p:txBody>
          <a:bodyPr>
            <a:noAutofit/>
          </a:bodyPr>
          <a:lstStyle/>
          <a:p>
            <a:pPr marL="0" indent="0" algn="ctr">
              <a:lnSpc>
                <a:spcPct val="100000"/>
              </a:lnSpc>
              <a:spcBef>
                <a:spcPts val="0"/>
              </a:spcBef>
              <a:buNone/>
            </a:pPr>
            <a:r>
              <a:rPr lang="en-US" sz="1600" b="1" dirty="0" smtClean="0">
                <a:solidFill>
                  <a:schemeClr val="accent2"/>
                </a:solidFill>
              </a:rPr>
              <a:t>Success is not measured on the physical presence of staff but rather on results, creativity and commitment</a:t>
            </a:r>
            <a:endParaRPr lang="en-US" sz="1600" b="1" dirty="0">
              <a:solidFill>
                <a:schemeClr val="accent2"/>
              </a:solidFill>
            </a:endParaRPr>
          </a:p>
        </p:txBody>
      </p:sp>
      <p:sp>
        <p:nvSpPr>
          <p:cNvPr id="17" name="Title 16"/>
          <p:cNvSpPr>
            <a:spLocks noGrp="1"/>
          </p:cNvSpPr>
          <p:nvPr>
            <p:ph type="title"/>
          </p:nvPr>
        </p:nvSpPr>
        <p:spPr>
          <a:xfrm>
            <a:off x="508759" y="454212"/>
            <a:ext cx="11006345" cy="835027"/>
          </a:xfrm>
        </p:spPr>
        <p:txBody>
          <a:bodyPr>
            <a:noAutofit/>
          </a:bodyPr>
          <a:lstStyle/>
          <a:p>
            <a:r>
              <a:rPr lang="en-US" dirty="0" smtClean="0"/>
              <a:t>The landscape is changing. </a:t>
            </a:r>
            <a:br>
              <a:rPr lang="en-US" dirty="0" smtClean="0"/>
            </a:br>
            <a:r>
              <a:rPr lang="en-US" dirty="0" smtClean="0"/>
              <a:t>Are we ready to change the way we work?</a:t>
            </a:r>
            <a:endParaRPr lang="en-US" dirty="0"/>
          </a:p>
        </p:txBody>
      </p:sp>
      <p:sp>
        <p:nvSpPr>
          <p:cNvPr id="22" name="Content Placeholder 13"/>
          <p:cNvSpPr txBox="1">
            <a:spLocks/>
          </p:cNvSpPr>
          <p:nvPr/>
        </p:nvSpPr>
        <p:spPr>
          <a:xfrm>
            <a:off x="9075876" y="5461004"/>
            <a:ext cx="2442543" cy="673798"/>
          </a:xfrm>
          <a:prstGeom prst="rect">
            <a:avLst/>
          </a:prstGeom>
        </p:spPr>
        <p:txBody>
          <a:bodyPr vert="horz" lIns="91440" tIns="45720" rIns="91440" bIns="45720" rtlCol="0">
            <a:normAutofit/>
          </a:bodyPr>
          <a:lstStyle>
            <a:lvl1pPr marL="228600" indent="-228600" algn="l" defTabSz="914400" rtl="0" eaLnBrk="1" latinLnBrk="0" hangingPunct="1">
              <a:lnSpc>
                <a:spcPts val="2100"/>
              </a:lnSpc>
              <a:spcBef>
                <a:spcPts val="1000"/>
              </a:spcBef>
              <a:buFont typeface="Arial" panose="020B0604020202020204" pitchFamily="34" charset="0"/>
              <a:buChar char="•"/>
              <a:defRPr sz="12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1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b="1" dirty="0">
              <a:solidFill>
                <a:srgbClr val="A8CE75"/>
              </a:solidFill>
            </a:endParaRPr>
          </a:p>
        </p:txBody>
      </p:sp>
      <p:sp>
        <p:nvSpPr>
          <p:cNvPr id="16"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BDB041-EBC2-4440-B05F-7E65F943D643}" type="slidenum">
              <a:rPr lang="en-US" sz="800" smtClean="0">
                <a:latin typeface="Arial" panose="020B0604020202020204" pitchFamily="34" charset="0"/>
                <a:cs typeface="Arial" panose="020B0604020202020204" pitchFamily="34" charset="0"/>
              </a:rPr>
              <a:pPr algn="ctr"/>
              <a:t>2</a:t>
            </a:fld>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765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280647" y="2909486"/>
            <a:ext cx="3500438" cy="3811990"/>
          </a:xfrm>
          <a:prstGeom prst="rect">
            <a:avLst/>
          </a:prstGeom>
        </p:spPr>
        <p:txBody>
          <a:bodyPr>
            <a:normAutofit fontScale="25000" lnSpcReduction="20000"/>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30000"/>
              </a:lnSpc>
              <a:spcBef>
                <a:spcPts val="529"/>
              </a:spcBef>
              <a:buClr>
                <a:schemeClr val="accent3"/>
              </a:buClr>
              <a:buFont typeface="Wingdings" panose="05000000000000000000" pitchFamily="2" charset="2"/>
              <a:buChar char="§"/>
            </a:pPr>
            <a:r>
              <a:rPr lang="en-US" sz="5600" dirty="0">
                <a:solidFill>
                  <a:srgbClr val="36353C"/>
                </a:solidFill>
                <a:latin typeface="Arial" panose="020B0604020202020204" pitchFamily="34" charset="0"/>
                <a:cs typeface="Arial" panose="020B0604020202020204" pitchFamily="34" charset="0"/>
              </a:rPr>
              <a:t>Strong PSES scores</a:t>
            </a:r>
            <a:r>
              <a:rPr lang="en-CA" sz="5600" dirty="0">
                <a:solidFill>
                  <a:srgbClr val="36353C"/>
                </a:solidFill>
                <a:latin typeface="Arial" panose="020B0604020202020204" pitchFamily="34" charset="0"/>
                <a:cs typeface="Arial" panose="020B0604020202020204" pitchFamily="34" charset="0"/>
              </a:rPr>
              <a:t> and to </a:t>
            </a:r>
            <a:r>
              <a:rPr lang="en-US" sz="5600" dirty="0">
                <a:solidFill>
                  <a:srgbClr val="36353C"/>
                </a:solidFill>
                <a:latin typeface="Arial" panose="020B0604020202020204" pitchFamily="34" charset="0"/>
                <a:cs typeface="Arial" panose="020B0604020202020204" pitchFamily="34" charset="0"/>
              </a:rPr>
              <a:t>be an employer of choice, competitive in recruitment and retention</a:t>
            </a:r>
          </a:p>
          <a:p>
            <a:pPr>
              <a:lnSpc>
                <a:spcPct val="130000"/>
              </a:lnSpc>
              <a:spcBef>
                <a:spcPts val="529"/>
              </a:spcBef>
              <a:buClr>
                <a:schemeClr val="accent3"/>
              </a:buClr>
              <a:buFont typeface="Wingdings" panose="05000000000000000000" pitchFamily="2" charset="2"/>
              <a:buChar char="§"/>
            </a:pPr>
            <a:r>
              <a:rPr lang="en-US" sz="5600" dirty="0">
                <a:solidFill>
                  <a:srgbClr val="36353C"/>
                </a:solidFill>
                <a:latin typeface="Arial" panose="020B0604020202020204" pitchFamily="34" charset="0"/>
                <a:cs typeface="Arial" panose="020B0604020202020204" pitchFamily="34" charset="0"/>
              </a:rPr>
              <a:t>Their business needs to be reflected in the outcome of the modern workplace</a:t>
            </a:r>
            <a:endParaRPr lang="en-CA" sz="5600" dirty="0">
              <a:solidFill>
                <a:srgbClr val="36353C"/>
              </a:solidFill>
              <a:latin typeface="Arial" panose="020B0604020202020204" pitchFamily="34" charset="0"/>
              <a:cs typeface="Arial" panose="020B0604020202020204" pitchFamily="34" charset="0"/>
            </a:endParaRPr>
          </a:p>
          <a:p>
            <a:pPr>
              <a:lnSpc>
                <a:spcPct val="130000"/>
              </a:lnSpc>
              <a:spcBef>
                <a:spcPts val="529"/>
              </a:spcBef>
              <a:buClr>
                <a:schemeClr val="accent3"/>
              </a:buClr>
              <a:buFont typeface="Wingdings" panose="05000000000000000000" pitchFamily="2" charset="2"/>
              <a:buChar char="§"/>
            </a:pPr>
            <a:r>
              <a:rPr lang="en-CA" sz="5600" dirty="0" smtClean="0">
                <a:solidFill>
                  <a:srgbClr val="36353C"/>
                </a:solidFill>
                <a:latin typeface="Arial" panose="020B0604020202020204" pitchFamily="34" charset="0"/>
                <a:cs typeface="Arial" panose="020B0604020202020204" pitchFamily="34" charset="0"/>
              </a:rPr>
              <a:t>Modernise when they are ready to do so</a:t>
            </a:r>
            <a:endParaRPr lang="en-CA" sz="5600" dirty="0">
              <a:solidFill>
                <a:srgbClr val="36353C"/>
              </a:solidFill>
              <a:latin typeface="Arial" panose="020B0604020202020204" pitchFamily="34" charset="0"/>
              <a:cs typeface="Arial" panose="020B0604020202020204" pitchFamily="34" charset="0"/>
            </a:endParaRPr>
          </a:p>
          <a:p>
            <a:pPr>
              <a:lnSpc>
                <a:spcPct val="130000"/>
              </a:lnSpc>
              <a:spcBef>
                <a:spcPts val="529"/>
              </a:spcBef>
              <a:buClr>
                <a:schemeClr val="accent3"/>
              </a:buClr>
              <a:buFont typeface="Wingdings" panose="05000000000000000000" pitchFamily="2" charset="2"/>
              <a:buChar char="§"/>
            </a:pPr>
            <a:r>
              <a:rPr lang="en-CA" sz="5600" dirty="0">
                <a:solidFill>
                  <a:srgbClr val="36353C"/>
                </a:solidFill>
                <a:latin typeface="Arial" panose="020B0604020202020204" pitchFamily="34" charset="0"/>
                <a:cs typeface="Arial" panose="020B0604020202020204" pitchFamily="34" charset="0"/>
              </a:rPr>
              <a:t>Strong partnerships and support </a:t>
            </a:r>
          </a:p>
          <a:p>
            <a:pPr>
              <a:lnSpc>
                <a:spcPct val="130000"/>
              </a:lnSpc>
              <a:spcBef>
                <a:spcPts val="529"/>
              </a:spcBef>
              <a:buClr>
                <a:schemeClr val="accent3"/>
              </a:buClr>
              <a:buFont typeface="Wingdings" panose="05000000000000000000" pitchFamily="2" charset="2"/>
              <a:buChar char="§"/>
            </a:pPr>
            <a:r>
              <a:rPr lang="en-CA" sz="5600" dirty="0">
                <a:solidFill>
                  <a:srgbClr val="36353C"/>
                </a:solidFill>
                <a:latin typeface="Arial" panose="020B0604020202020204" pitchFamily="34" charset="0"/>
                <a:cs typeface="Arial" panose="020B0604020202020204" pitchFamily="34" charset="0"/>
              </a:rPr>
              <a:t>Consideration for their realities, responsiveness to their accommodation needs, and predictability of project delivery</a:t>
            </a:r>
          </a:p>
          <a:p>
            <a:pPr marL="0" indent="0">
              <a:buNone/>
            </a:pPr>
            <a:endParaRPr lang="en-CA" sz="1412" dirty="0">
              <a:solidFill>
                <a:schemeClr val="accent3"/>
              </a:solidFill>
              <a:latin typeface="Arial" panose="020B0604020202020204" pitchFamily="34" charset="0"/>
              <a:cs typeface="Arial" panose="020B0604020202020204" pitchFamily="34" charset="0"/>
            </a:endParaRPr>
          </a:p>
          <a:p>
            <a:pPr marL="0" indent="0">
              <a:buNone/>
            </a:pPr>
            <a:endParaRPr lang="en-CA" sz="2800" dirty="0">
              <a:latin typeface="Arial" panose="020B0604020202020204" pitchFamily="34" charset="0"/>
              <a:cs typeface="Arial" panose="020B0604020202020204" pitchFamily="34" charset="0"/>
            </a:endParaRPr>
          </a:p>
        </p:txBody>
      </p:sp>
      <p:sp>
        <p:nvSpPr>
          <p:cNvPr id="5" name="Content Placeholder 7"/>
          <p:cNvSpPr txBox="1">
            <a:spLocks/>
          </p:cNvSpPr>
          <p:nvPr/>
        </p:nvSpPr>
        <p:spPr>
          <a:xfrm>
            <a:off x="427200" y="2939350"/>
            <a:ext cx="3365831" cy="3811990"/>
          </a:xfrm>
          <a:prstGeom prst="rect">
            <a:avLst/>
          </a:prstGeom>
        </p:spPr>
        <p:txBody>
          <a:bodyPr>
            <a:norm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10000"/>
              </a:lnSpc>
              <a:spcBef>
                <a:spcPts val="529"/>
              </a:spcBef>
              <a:buClr>
                <a:schemeClr val="accent3"/>
              </a:buClr>
              <a:buFont typeface="Wingdings" panose="05000000000000000000" pitchFamily="2" charset="2"/>
              <a:buChar char="§"/>
            </a:pPr>
            <a:r>
              <a:rPr lang="en-CA" sz="1400" dirty="0" smtClean="0">
                <a:solidFill>
                  <a:srgbClr val="36353C"/>
                </a:solidFill>
                <a:latin typeface="Arial" panose="020B0604020202020204" pitchFamily="34" charset="0"/>
                <a:cs typeface="Arial" panose="020B0604020202020204" pitchFamily="34" charset="0"/>
              </a:rPr>
              <a:t>“One GC” </a:t>
            </a:r>
            <a:r>
              <a:rPr lang="en-CA" sz="1400" dirty="0">
                <a:solidFill>
                  <a:srgbClr val="36353C"/>
                </a:solidFill>
                <a:latin typeface="Arial" panose="020B0604020202020204" pitchFamily="34" charset="0"/>
                <a:cs typeface="Arial" panose="020B0604020202020204" pitchFamily="34" charset="0"/>
              </a:rPr>
              <a:t>experience</a:t>
            </a:r>
          </a:p>
          <a:p>
            <a:pPr>
              <a:lnSpc>
                <a:spcPct val="110000"/>
              </a:lnSpc>
              <a:spcBef>
                <a:spcPts val="529"/>
              </a:spcBef>
              <a:buClr>
                <a:schemeClr val="accent3"/>
              </a:buClr>
              <a:buFont typeface="Wingdings" panose="05000000000000000000" pitchFamily="2" charset="2"/>
              <a:buChar char="§"/>
            </a:pPr>
            <a:r>
              <a:rPr lang="en-CA" sz="1400" dirty="0">
                <a:solidFill>
                  <a:srgbClr val="36353C"/>
                </a:solidFill>
                <a:latin typeface="Arial" panose="020B0604020202020204" pitchFamily="34" charset="0"/>
                <a:cs typeface="Arial" panose="020B0604020202020204" pitchFamily="34" charset="0"/>
              </a:rPr>
              <a:t>Have tech that allows them to be mobile and collaborate with colleagues in other </a:t>
            </a:r>
            <a:r>
              <a:rPr lang="en-CA" sz="1400" dirty="0" smtClean="0">
                <a:solidFill>
                  <a:srgbClr val="36353C"/>
                </a:solidFill>
                <a:latin typeface="Arial" panose="020B0604020202020204" pitchFamily="34" charset="0"/>
                <a:cs typeface="Arial" panose="020B0604020202020204" pitchFamily="34" charset="0"/>
              </a:rPr>
              <a:t>departments</a:t>
            </a:r>
            <a:endParaRPr lang="en-CA" sz="1400" dirty="0">
              <a:solidFill>
                <a:srgbClr val="36353C"/>
              </a:solidFill>
              <a:latin typeface="Arial" panose="020B0604020202020204" pitchFamily="34" charset="0"/>
              <a:cs typeface="Arial" panose="020B0604020202020204" pitchFamily="34" charset="0"/>
            </a:endParaRPr>
          </a:p>
          <a:p>
            <a:pPr>
              <a:lnSpc>
                <a:spcPct val="110000"/>
              </a:lnSpc>
              <a:spcBef>
                <a:spcPts val="529"/>
              </a:spcBef>
              <a:buClr>
                <a:schemeClr val="accent3"/>
              </a:buClr>
              <a:buFont typeface="Wingdings" panose="05000000000000000000" pitchFamily="2" charset="2"/>
              <a:buChar char="§"/>
            </a:pPr>
            <a:r>
              <a:rPr lang="en-CA" sz="1400" dirty="0">
                <a:solidFill>
                  <a:srgbClr val="36353C"/>
                </a:solidFill>
                <a:latin typeface="Arial" panose="020B0604020202020204" pitchFamily="34" charset="0"/>
                <a:cs typeface="Arial" panose="020B0604020202020204" pitchFamily="34" charset="0"/>
              </a:rPr>
              <a:t>Flexibility to work from anywhere</a:t>
            </a:r>
          </a:p>
          <a:p>
            <a:pPr>
              <a:lnSpc>
                <a:spcPct val="110000"/>
              </a:lnSpc>
              <a:spcBef>
                <a:spcPts val="529"/>
              </a:spcBef>
              <a:buClr>
                <a:schemeClr val="accent3"/>
              </a:buClr>
              <a:buFont typeface="Wingdings" panose="05000000000000000000" pitchFamily="2" charset="2"/>
              <a:buChar char="§"/>
            </a:pPr>
            <a:r>
              <a:rPr lang="en-CA" sz="1400" dirty="0">
                <a:solidFill>
                  <a:srgbClr val="36353C"/>
                </a:solidFill>
                <a:latin typeface="Arial" panose="020B0604020202020204" pitchFamily="34" charset="0"/>
                <a:cs typeface="Arial" panose="020B0604020202020204" pitchFamily="34" charset="0"/>
              </a:rPr>
              <a:t>Management support for their wellbeing</a:t>
            </a:r>
          </a:p>
          <a:p>
            <a:pPr>
              <a:lnSpc>
                <a:spcPct val="110000"/>
              </a:lnSpc>
              <a:spcBef>
                <a:spcPts val="529"/>
              </a:spcBef>
              <a:buClr>
                <a:schemeClr val="accent3"/>
              </a:buClr>
              <a:buFont typeface="Wingdings" panose="05000000000000000000" pitchFamily="2" charset="2"/>
              <a:buChar char="§"/>
            </a:pPr>
            <a:r>
              <a:rPr lang="en-US" sz="1400" dirty="0">
                <a:solidFill>
                  <a:srgbClr val="36353C"/>
                </a:solidFill>
                <a:latin typeface="Arial" panose="020B0604020202020204" pitchFamily="34" charset="0"/>
                <a:cs typeface="Arial" panose="020B0604020202020204" pitchFamily="34" charset="0"/>
              </a:rPr>
              <a:t>Spaces that are accessible and meets their diverse needs</a:t>
            </a:r>
            <a:endParaRPr lang="en-CA" sz="1400" dirty="0">
              <a:solidFill>
                <a:srgbClr val="36353C"/>
              </a:solidFill>
              <a:latin typeface="Arial" panose="020B0604020202020204" pitchFamily="34" charset="0"/>
              <a:cs typeface="Arial" panose="020B0604020202020204" pitchFamily="34" charset="0"/>
            </a:endParaRPr>
          </a:p>
          <a:p>
            <a:pPr marL="0" indent="0">
              <a:buNone/>
            </a:pPr>
            <a:endParaRPr lang="en-CA" sz="1400" b="1" dirty="0">
              <a:solidFill>
                <a:schemeClr val="accent3"/>
              </a:solidFill>
              <a:latin typeface="Arial" panose="020B0604020202020204" pitchFamily="34" charset="0"/>
              <a:cs typeface="Arial" panose="020B0604020202020204" pitchFamily="34" charset="0"/>
            </a:endParaRPr>
          </a:p>
        </p:txBody>
      </p:sp>
      <p:sp>
        <p:nvSpPr>
          <p:cNvPr id="6" name="Content Placeholder 9"/>
          <p:cNvSpPr txBox="1">
            <a:spLocks/>
          </p:cNvSpPr>
          <p:nvPr/>
        </p:nvSpPr>
        <p:spPr>
          <a:xfrm>
            <a:off x="8068873" y="2909486"/>
            <a:ext cx="3765176" cy="3811990"/>
          </a:xfrm>
          <a:prstGeom prst="rect">
            <a:avLst/>
          </a:prstGeom>
        </p:spPr>
        <p:txBody>
          <a:bodyPr>
            <a:normAutofit fontScale="25000" lnSpcReduction="20000"/>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30000"/>
              </a:lnSpc>
              <a:spcBef>
                <a:spcPts val="529"/>
              </a:spcBef>
              <a:buClr>
                <a:schemeClr val="accent3"/>
              </a:buClr>
              <a:buFont typeface="Wingdings" panose="05000000000000000000" pitchFamily="2" charset="2"/>
              <a:buChar char="§"/>
            </a:pPr>
            <a:r>
              <a:rPr lang="en-CA" sz="5647" dirty="0">
                <a:solidFill>
                  <a:srgbClr val="36353C"/>
                </a:solidFill>
                <a:latin typeface="Arial" panose="020B0604020202020204" pitchFamily="34" charset="0"/>
                <a:cs typeface="Arial" panose="020B0604020202020204" pitchFamily="34" charset="0"/>
              </a:rPr>
              <a:t>High-performing modern </a:t>
            </a:r>
            <a:r>
              <a:rPr lang="en-CA" sz="5647" dirty="0" smtClean="0">
                <a:solidFill>
                  <a:srgbClr val="36353C"/>
                </a:solidFill>
                <a:latin typeface="Arial" panose="020B0604020202020204" pitchFamily="34" charset="0"/>
                <a:cs typeface="Arial" panose="020B0604020202020204" pitchFamily="34" charset="0"/>
              </a:rPr>
              <a:t>public </a:t>
            </a:r>
            <a:r>
              <a:rPr lang="en-CA" sz="5647" dirty="0">
                <a:solidFill>
                  <a:srgbClr val="36353C"/>
                </a:solidFill>
                <a:latin typeface="Arial" panose="020B0604020202020204" pitchFamily="34" charset="0"/>
                <a:cs typeface="Arial" panose="020B0604020202020204" pitchFamily="34" charset="0"/>
              </a:rPr>
              <a:t>s</a:t>
            </a:r>
            <a:r>
              <a:rPr lang="en-CA" sz="5647" dirty="0" smtClean="0">
                <a:solidFill>
                  <a:srgbClr val="36353C"/>
                </a:solidFill>
                <a:latin typeface="Arial" panose="020B0604020202020204" pitchFamily="34" charset="0"/>
                <a:cs typeface="Arial" panose="020B0604020202020204" pitchFamily="34" charset="0"/>
              </a:rPr>
              <a:t>ervice</a:t>
            </a:r>
            <a:endParaRPr lang="en-CA" sz="5647" dirty="0">
              <a:solidFill>
                <a:srgbClr val="36353C"/>
              </a:solidFill>
              <a:latin typeface="Arial" panose="020B0604020202020204" pitchFamily="34" charset="0"/>
              <a:cs typeface="Arial" panose="020B0604020202020204" pitchFamily="34" charset="0"/>
            </a:endParaRPr>
          </a:p>
          <a:p>
            <a:pPr>
              <a:lnSpc>
                <a:spcPct val="130000"/>
              </a:lnSpc>
              <a:spcBef>
                <a:spcPts val="529"/>
              </a:spcBef>
              <a:buClr>
                <a:schemeClr val="accent3"/>
              </a:buClr>
              <a:buFont typeface="Wingdings" panose="05000000000000000000" pitchFamily="2" charset="2"/>
              <a:buChar char="§"/>
            </a:pPr>
            <a:r>
              <a:rPr lang="en-US" sz="5647" dirty="0">
                <a:solidFill>
                  <a:srgbClr val="36353C"/>
                </a:solidFill>
                <a:latin typeface="Arial" panose="020B0604020202020204" pitchFamily="34" charset="0"/>
                <a:cs typeface="Arial" panose="020B0604020202020204" pitchFamily="34" charset="0"/>
              </a:rPr>
              <a:t>Departments working together on policy and operations</a:t>
            </a:r>
          </a:p>
          <a:p>
            <a:pPr>
              <a:lnSpc>
                <a:spcPct val="130000"/>
              </a:lnSpc>
              <a:spcBef>
                <a:spcPts val="529"/>
              </a:spcBef>
              <a:buClr>
                <a:schemeClr val="accent3"/>
              </a:buClr>
              <a:buFont typeface="Wingdings" panose="05000000000000000000" pitchFamily="2" charset="2"/>
              <a:buChar char="§"/>
            </a:pPr>
            <a:r>
              <a:rPr lang="en-US" sz="5647" dirty="0">
                <a:solidFill>
                  <a:srgbClr val="36353C"/>
                </a:solidFill>
                <a:latin typeface="Arial" panose="020B0604020202020204" pitchFamily="34" charset="0"/>
                <a:cs typeface="Arial" panose="020B0604020202020204" pitchFamily="34" charset="0"/>
              </a:rPr>
              <a:t>Barriers removed to serving Canadians, including the Canada Digital First Strategy</a:t>
            </a:r>
          </a:p>
          <a:p>
            <a:pPr>
              <a:lnSpc>
                <a:spcPct val="130000"/>
              </a:lnSpc>
              <a:spcBef>
                <a:spcPts val="529"/>
              </a:spcBef>
              <a:buClr>
                <a:schemeClr val="accent3"/>
              </a:buClr>
              <a:buFont typeface="Wingdings" panose="05000000000000000000" pitchFamily="2" charset="2"/>
              <a:buChar char="§"/>
            </a:pPr>
            <a:r>
              <a:rPr lang="en-US" sz="5647" dirty="0">
                <a:solidFill>
                  <a:srgbClr val="36353C"/>
                </a:solidFill>
                <a:latin typeface="Arial" panose="020B0604020202020204" pitchFamily="34" charset="0"/>
                <a:cs typeface="Arial" panose="020B0604020202020204" pitchFamily="34" charset="0"/>
              </a:rPr>
              <a:t>Strong leadership in the </a:t>
            </a:r>
            <a:r>
              <a:rPr lang="en-US" sz="5647" dirty="0" smtClean="0">
                <a:solidFill>
                  <a:srgbClr val="36353C"/>
                </a:solidFill>
                <a:latin typeface="Arial" panose="020B0604020202020204" pitchFamily="34" charset="0"/>
                <a:cs typeface="Arial" panose="020B0604020202020204" pitchFamily="34" charset="0"/>
              </a:rPr>
              <a:t>real property sector</a:t>
            </a:r>
            <a:r>
              <a:rPr lang="en-US" sz="5647" dirty="0">
                <a:solidFill>
                  <a:srgbClr val="36353C"/>
                </a:solidFill>
                <a:latin typeface="Arial" panose="020B0604020202020204" pitchFamily="34" charset="0"/>
                <a:cs typeface="Arial" panose="020B0604020202020204" pitchFamily="34" charset="0"/>
              </a:rPr>
              <a:t>, greening, innovation, collaboration</a:t>
            </a:r>
          </a:p>
          <a:p>
            <a:pPr>
              <a:lnSpc>
                <a:spcPct val="130000"/>
              </a:lnSpc>
              <a:spcBef>
                <a:spcPts val="529"/>
              </a:spcBef>
              <a:buClr>
                <a:schemeClr val="accent3"/>
              </a:buClr>
              <a:buFont typeface="Wingdings" panose="05000000000000000000" pitchFamily="2" charset="2"/>
              <a:buChar char="§"/>
            </a:pPr>
            <a:r>
              <a:rPr lang="en-US" sz="5647" dirty="0">
                <a:solidFill>
                  <a:srgbClr val="36353C"/>
                </a:solidFill>
                <a:latin typeface="Arial" panose="020B0604020202020204" pitchFamily="34" charset="0"/>
                <a:cs typeface="Arial" panose="020B0604020202020204" pitchFamily="34" charset="0"/>
              </a:rPr>
              <a:t>For </a:t>
            </a:r>
            <a:r>
              <a:rPr lang="en-US" sz="5647" dirty="0" smtClean="0">
                <a:solidFill>
                  <a:srgbClr val="36353C"/>
                </a:solidFill>
                <a:latin typeface="Arial" panose="020B0604020202020204" pitchFamily="34" charset="0"/>
                <a:cs typeface="Arial" panose="020B0604020202020204" pitchFamily="34" charset="0"/>
              </a:rPr>
              <a:t>departments </a:t>
            </a:r>
            <a:r>
              <a:rPr lang="en-US" sz="5647" dirty="0">
                <a:solidFill>
                  <a:srgbClr val="36353C"/>
                </a:solidFill>
                <a:latin typeface="Arial" panose="020B0604020202020204" pitchFamily="34" charset="0"/>
                <a:cs typeface="Arial" panose="020B0604020202020204" pitchFamily="34" charset="0"/>
              </a:rPr>
              <a:t>to be good </a:t>
            </a:r>
            <a:r>
              <a:rPr lang="en-US" sz="5647" dirty="0" smtClean="0">
                <a:solidFill>
                  <a:srgbClr val="36353C"/>
                </a:solidFill>
                <a:latin typeface="Arial" panose="020B0604020202020204" pitchFamily="34" charset="0"/>
                <a:cs typeface="Arial" panose="020B0604020202020204" pitchFamily="34" charset="0"/>
              </a:rPr>
              <a:t>neighbors </a:t>
            </a:r>
            <a:r>
              <a:rPr lang="en-US" sz="5647" dirty="0">
                <a:solidFill>
                  <a:srgbClr val="36353C"/>
                </a:solidFill>
                <a:latin typeface="Arial" panose="020B0604020202020204" pitchFamily="34" charset="0"/>
                <a:cs typeface="Arial" panose="020B0604020202020204" pitchFamily="34" charset="0"/>
              </a:rPr>
              <a:t>with all levels of government</a:t>
            </a:r>
            <a:endParaRPr lang="en-CA" sz="5647" dirty="0">
              <a:solidFill>
                <a:srgbClr val="36353C"/>
              </a:solidFill>
              <a:latin typeface="Arial" panose="020B0604020202020204" pitchFamily="34" charset="0"/>
              <a:cs typeface="Arial" panose="020B0604020202020204" pitchFamily="34" charset="0"/>
            </a:endParaRPr>
          </a:p>
          <a:p>
            <a:pPr marL="0" indent="0">
              <a:buNone/>
            </a:pPr>
            <a:r>
              <a:rPr lang="en-CA" sz="5647" dirty="0">
                <a:solidFill>
                  <a:srgbClr val="36353C"/>
                </a:solidFill>
                <a:latin typeface="Futura PT Book" panose="020B0502020204020303" pitchFamily="34" charset="0"/>
              </a:rPr>
              <a:t> </a:t>
            </a:r>
          </a:p>
          <a:p>
            <a:pPr marL="0" indent="0">
              <a:buNone/>
            </a:pPr>
            <a:endParaRPr lang="en-CA" sz="2800" dirty="0"/>
          </a:p>
        </p:txBody>
      </p:sp>
      <p:sp>
        <p:nvSpPr>
          <p:cNvPr id="7" name="Title 2"/>
          <p:cNvSpPr txBox="1">
            <a:spLocks/>
          </p:cNvSpPr>
          <p:nvPr/>
        </p:nvSpPr>
        <p:spPr>
          <a:xfrm>
            <a:off x="601443" y="2468231"/>
            <a:ext cx="2487706" cy="546655"/>
          </a:xfrm>
          <a:prstGeom prst="rect">
            <a:avLst/>
          </a:prstGeom>
        </p:spPr>
        <p:txBody>
          <a:bodyPr vert="horz" lIns="80682" tIns="40341" rIns="80682" bIns="40341" rtlCol="0" anchor="ct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r>
              <a:rPr lang="en-CA" sz="1600" b="1" dirty="0">
                <a:solidFill>
                  <a:schemeClr val="accent2"/>
                </a:solidFill>
                <a:latin typeface="Arial Black" panose="020B0A04020102020204" pitchFamily="34" charset="0"/>
              </a:rPr>
              <a:t>EMPLOYEES WANT…</a:t>
            </a:r>
          </a:p>
        </p:txBody>
      </p:sp>
      <p:sp>
        <p:nvSpPr>
          <p:cNvPr id="8" name="Title 2"/>
          <p:cNvSpPr txBox="1">
            <a:spLocks/>
          </p:cNvSpPr>
          <p:nvPr/>
        </p:nvSpPr>
        <p:spPr>
          <a:xfrm>
            <a:off x="4586843" y="2392695"/>
            <a:ext cx="2823882" cy="546655"/>
          </a:xfrm>
          <a:prstGeom prst="rect">
            <a:avLst/>
          </a:prstGeom>
        </p:spPr>
        <p:txBody>
          <a:bodyPr vert="horz" lIns="80682" tIns="40341" rIns="80682" bIns="40341" rtlCol="0" anchor="ct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r>
              <a:rPr lang="en-CA" sz="1600" b="1" dirty="0">
                <a:solidFill>
                  <a:schemeClr val="accent2"/>
                </a:solidFill>
                <a:latin typeface="Arial Black" panose="020B0A04020102020204" pitchFamily="34" charset="0"/>
              </a:rPr>
              <a:t>DEPARTMENTS WANT…</a:t>
            </a:r>
          </a:p>
        </p:txBody>
      </p:sp>
      <p:sp>
        <p:nvSpPr>
          <p:cNvPr id="9" name="Title 2"/>
          <p:cNvSpPr txBox="1">
            <a:spLocks/>
          </p:cNvSpPr>
          <p:nvPr/>
        </p:nvSpPr>
        <p:spPr>
          <a:xfrm>
            <a:off x="8503023" y="2415531"/>
            <a:ext cx="2958353" cy="546655"/>
          </a:xfrm>
          <a:prstGeom prst="rect">
            <a:avLst/>
          </a:prstGeom>
        </p:spPr>
        <p:txBody>
          <a:bodyPr vert="horz" lIns="80682" tIns="40341" rIns="80682" bIns="40341" rtlCol="0" anchor="ct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r>
              <a:rPr lang="en-CA" sz="1600" b="1" dirty="0">
                <a:solidFill>
                  <a:schemeClr val="accent2"/>
                </a:solidFill>
                <a:latin typeface="Arial Black" panose="020B0A04020102020204" pitchFamily="34" charset="0"/>
              </a:rPr>
              <a:t>GOVERNMENT WANTS…</a:t>
            </a:r>
          </a:p>
        </p:txBody>
      </p:sp>
      <p:sp>
        <p:nvSpPr>
          <p:cNvPr id="10" name="Title 10"/>
          <p:cNvSpPr>
            <a:spLocks noGrp="1"/>
          </p:cNvSpPr>
          <p:nvPr>
            <p:ph type="title"/>
          </p:nvPr>
        </p:nvSpPr>
        <p:spPr>
          <a:xfrm>
            <a:off x="568451" y="611563"/>
            <a:ext cx="11006345" cy="835027"/>
          </a:xfrm>
        </p:spPr>
        <p:txBody>
          <a:bodyPr>
            <a:normAutofit/>
          </a:bodyPr>
          <a:lstStyle/>
          <a:p>
            <a:r>
              <a:rPr lang="en-US" dirty="0" smtClean="0"/>
              <a:t>The workplace of the future: What we’ve heard</a:t>
            </a:r>
            <a:endParaRPr lang="en-CA" dirty="0"/>
          </a:p>
        </p:txBody>
      </p:sp>
      <p:pic>
        <p:nvPicPr>
          <p:cNvPr id="11" name="Picture 10" descr="crown-wants-5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3075" y="1382284"/>
            <a:ext cx="1029218" cy="1085947"/>
          </a:xfrm>
          <a:prstGeom prst="rect">
            <a:avLst/>
          </a:prstGeom>
        </p:spPr>
      </p:pic>
      <p:pic>
        <p:nvPicPr>
          <p:cNvPr id="12" name="Picture 11" descr="departmentswant-5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9177" y="1382284"/>
            <a:ext cx="1143000" cy="1205999"/>
          </a:xfrm>
          <a:prstGeom prst="rect">
            <a:avLst/>
          </a:prstGeom>
        </p:spPr>
      </p:pic>
      <p:pic>
        <p:nvPicPr>
          <p:cNvPr id="13" name="Picture 12" descr="GCWorkplaceVision-rev-0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934" y="1304074"/>
            <a:ext cx="1760317" cy="1080195"/>
          </a:xfrm>
          <a:prstGeom prst="rect">
            <a:avLst/>
          </a:prstGeom>
        </p:spPr>
      </p:pic>
      <p:sp>
        <p:nvSpPr>
          <p:cNvPr id="15"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955780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0374" y="3453990"/>
            <a:ext cx="1566114" cy="1566114"/>
          </a:xfrm>
          <a:prstGeom prst="rect">
            <a:avLst/>
          </a:prstGeom>
        </p:spPr>
      </p:pic>
      <p:sp>
        <p:nvSpPr>
          <p:cNvPr id="7" name="Text Placeholder 6"/>
          <p:cNvSpPr>
            <a:spLocks noGrp="1"/>
          </p:cNvSpPr>
          <p:nvPr>
            <p:ph type="body" idx="1"/>
          </p:nvPr>
        </p:nvSpPr>
        <p:spPr>
          <a:xfrm>
            <a:off x="1207085" y="5083102"/>
            <a:ext cx="2588620" cy="711666"/>
          </a:xfrm>
        </p:spPr>
        <p:txBody>
          <a:bodyPr>
            <a:normAutofit/>
          </a:bodyPr>
          <a:lstStyle/>
          <a:p>
            <a:pPr algn="ctr"/>
            <a:r>
              <a:rPr lang="en-US" sz="1600" dirty="0" smtClean="0">
                <a:solidFill>
                  <a:schemeClr val="tx1">
                    <a:lumMod val="75000"/>
                    <a:lumOff val="25000"/>
                  </a:schemeClr>
                </a:solidFill>
              </a:rPr>
              <a:t>LESSONS LEARNED FROM WP 2.0</a:t>
            </a:r>
            <a:endParaRPr lang="en-US" sz="1600" dirty="0">
              <a:solidFill>
                <a:schemeClr val="tx1">
                  <a:lumMod val="75000"/>
                  <a:lumOff val="25000"/>
                </a:schemeClr>
              </a:solidFill>
            </a:endParaRPr>
          </a:p>
        </p:txBody>
      </p:sp>
      <p:sp>
        <p:nvSpPr>
          <p:cNvPr id="9" name="Text Placeholder 8"/>
          <p:cNvSpPr>
            <a:spLocks noGrp="1"/>
          </p:cNvSpPr>
          <p:nvPr>
            <p:ph type="body" idx="23"/>
          </p:nvPr>
        </p:nvSpPr>
        <p:spPr>
          <a:xfrm>
            <a:off x="4429917" y="5083102"/>
            <a:ext cx="2588620" cy="819250"/>
          </a:xfrm>
        </p:spPr>
        <p:txBody>
          <a:bodyPr>
            <a:noAutofit/>
          </a:bodyPr>
          <a:lstStyle/>
          <a:p>
            <a:pPr algn="ctr"/>
            <a:r>
              <a:rPr lang="en-US" sz="1600" dirty="0" smtClean="0">
                <a:solidFill>
                  <a:schemeClr val="tx1">
                    <a:lumMod val="75000"/>
                    <a:lumOff val="25000"/>
                  </a:schemeClr>
                </a:solidFill>
              </a:rPr>
              <a:t>ENGAGEMENT THROUGH BP2020</a:t>
            </a:r>
            <a:endParaRPr lang="en-US" sz="1600" dirty="0">
              <a:solidFill>
                <a:schemeClr val="tx1">
                  <a:lumMod val="75000"/>
                  <a:lumOff val="25000"/>
                </a:schemeClr>
              </a:solidFill>
            </a:endParaRPr>
          </a:p>
        </p:txBody>
      </p:sp>
      <p:sp>
        <p:nvSpPr>
          <p:cNvPr id="11" name="Text Placeholder 10"/>
          <p:cNvSpPr>
            <a:spLocks noGrp="1"/>
          </p:cNvSpPr>
          <p:nvPr>
            <p:ph type="body" idx="25"/>
          </p:nvPr>
        </p:nvSpPr>
        <p:spPr>
          <a:xfrm>
            <a:off x="7812102" y="5090057"/>
            <a:ext cx="2847702" cy="510645"/>
          </a:xfrm>
        </p:spPr>
        <p:txBody>
          <a:bodyPr>
            <a:noAutofit/>
          </a:bodyPr>
          <a:lstStyle/>
          <a:p>
            <a:pPr algn="ctr"/>
            <a:r>
              <a:rPr lang="en-US" sz="1600" dirty="0" smtClean="0">
                <a:solidFill>
                  <a:schemeClr val="tx1">
                    <a:lumMod val="75000"/>
                    <a:lumOff val="25000"/>
                  </a:schemeClr>
                </a:solidFill>
              </a:rPr>
              <a:t>LOOKING AT GLOBAL WORKPLACE TRENDS AND INNOVATIONS</a:t>
            </a:r>
            <a:endParaRPr lang="en-US" sz="1600" dirty="0">
              <a:solidFill>
                <a:schemeClr val="tx1">
                  <a:lumMod val="75000"/>
                  <a:lumOff val="25000"/>
                </a:schemeClr>
              </a:solidFill>
            </a:endParaRPr>
          </a:p>
        </p:txBody>
      </p:sp>
      <p:sp>
        <p:nvSpPr>
          <p:cNvPr id="17" name="Title 16"/>
          <p:cNvSpPr>
            <a:spLocks noGrp="1"/>
          </p:cNvSpPr>
          <p:nvPr>
            <p:ph type="title"/>
          </p:nvPr>
        </p:nvSpPr>
        <p:spPr>
          <a:xfrm>
            <a:off x="551384" y="606862"/>
            <a:ext cx="11006345" cy="835027"/>
          </a:xfrm>
        </p:spPr>
        <p:txBody>
          <a:bodyPr>
            <a:normAutofit/>
          </a:bodyPr>
          <a:lstStyle/>
          <a:p>
            <a:r>
              <a:rPr lang="en-US" b="1" dirty="0" smtClean="0">
                <a:latin typeface="Arial" panose="020B0604020202020204" pitchFamily="34" charset="0"/>
                <a:cs typeface="Arial" panose="020B0604020202020204" pitchFamily="34" charset="0"/>
              </a:rPr>
              <a:t>A vision for the Government of Canada workplace</a:t>
            </a:r>
            <a:endParaRPr lang="en-US"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9033" y="3477080"/>
            <a:ext cx="1565070" cy="156611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1170" y="3346740"/>
            <a:ext cx="1566114" cy="1566114"/>
          </a:xfrm>
          <a:prstGeom prst="rect">
            <a:avLst/>
          </a:prstGeom>
        </p:spPr>
      </p:pic>
      <p:cxnSp>
        <p:nvCxnSpPr>
          <p:cNvPr id="10" name="Straight Connector 9"/>
          <p:cNvCxnSpPr/>
          <p:nvPr/>
        </p:nvCxnSpPr>
        <p:spPr>
          <a:xfrm flipV="1">
            <a:off x="2423592" y="2996952"/>
            <a:ext cx="0" cy="288032"/>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9140116" y="2996952"/>
            <a:ext cx="0" cy="265546"/>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742388" y="2636912"/>
            <a:ext cx="0" cy="642219"/>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423592" y="2980631"/>
            <a:ext cx="6716524" cy="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pic>
        <p:nvPicPr>
          <p:cNvPr id="24" name="Picture 23" descr="GCworkplace-FullColour.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9145" y="1740388"/>
            <a:ext cx="3245418" cy="896524"/>
          </a:xfrm>
          <a:prstGeom prst="rect">
            <a:avLst/>
          </a:prstGeom>
        </p:spPr>
      </p:pic>
      <p:sp>
        <p:nvSpPr>
          <p:cNvPr id="14"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415010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CWorkplaceVision-animation-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306" y="2064053"/>
            <a:ext cx="3736848" cy="4998720"/>
          </a:xfrm>
          <a:prstGeom prst="rect">
            <a:avLst/>
          </a:prstGeom>
        </p:spPr>
      </p:pic>
      <p:sp>
        <p:nvSpPr>
          <p:cNvPr id="4" name="Title 3"/>
          <p:cNvSpPr>
            <a:spLocks noGrp="1"/>
          </p:cNvSpPr>
          <p:nvPr>
            <p:ph type="title"/>
          </p:nvPr>
        </p:nvSpPr>
        <p:spPr>
          <a:xfrm>
            <a:off x="479376" y="377997"/>
            <a:ext cx="10515600" cy="1325563"/>
          </a:xfrm>
        </p:spPr>
        <p:txBody>
          <a:bodyPr>
            <a:normAutofit/>
          </a:bodyPr>
          <a:lstStyle/>
          <a:p>
            <a:r>
              <a:rPr lang="fr-CA" b="1" dirty="0" err="1" smtClean="0">
                <a:latin typeface="Arial" panose="020B0604020202020204" pitchFamily="34" charset="0"/>
                <a:cs typeface="Arial" panose="020B0604020202020204" pitchFamily="34" charset="0"/>
              </a:rPr>
              <a:t>GCworkplace</a:t>
            </a:r>
            <a:r>
              <a:rPr lang="fr-CA" b="1" dirty="0" smtClean="0">
                <a:latin typeface="Arial" panose="020B0604020202020204" pitchFamily="34" charset="0"/>
                <a:cs typeface="Arial" panose="020B0604020202020204" pitchFamily="34" charset="0"/>
              </a:rPr>
              <a:t> vision</a:t>
            </a:r>
            <a:endParaRPr lang="en-CA" b="1" dirty="0">
              <a:latin typeface="Arial" panose="020B0604020202020204" pitchFamily="34" charset="0"/>
              <a:cs typeface="Arial" panose="020B0604020202020204" pitchFamily="34" charset="0"/>
            </a:endParaRPr>
          </a:p>
        </p:txBody>
      </p:sp>
      <p:sp>
        <p:nvSpPr>
          <p:cNvPr id="2" name="TextBox 1"/>
          <p:cNvSpPr txBox="1"/>
          <p:nvPr/>
        </p:nvSpPr>
        <p:spPr>
          <a:xfrm>
            <a:off x="508759" y="1554827"/>
            <a:ext cx="2290446" cy="615553"/>
          </a:xfrm>
          <a:prstGeom prst="rect">
            <a:avLst/>
          </a:prstGeom>
          <a:noFill/>
        </p:spPr>
        <p:txBody>
          <a:bodyPr wrap="square" rtlCol="0">
            <a:spAutoFit/>
          </a:bodyPr>
          <a:lstStyle/>
          <a:p>
            <a:endParaRPr lang="en-CA"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 </a:t>
            </a:r>
            <a:endParaRPr lang="en-CA" sz="1600" dirty="0">
              <a:latin typeface="Arial" panose="020B0604020202020204" pitchFamily="34" charset="0"/>
              <a:cs typeface="Arial" panose="020B0604020202020204" pitchFamily="34" charset="0"/>
            </a:endParaRPr>
          </a:p>
        </p:txBody>
      </p:sp>
      <p:sp>
        <p:nvSpPr>
          <p:cNvPr id="5" name="Text Placeholder 2"/>
          <p:cNvSpPr txBox="1">
            <a:spLocks/>
          </p:cNvSpPr>
          <p:nvPr/>
        </p:nvSpPr>
        <p:spPr>
          <a:xfrm>
            <a:off x="508759" y="1864975"/>
            <a:ext cx="3064173" cy="2160995"/>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CA" dirty="0" smtClean="0"/>
              <a:t>A </a:t>
            </a:r>
            <a:r>
              <a:rPr lang="en-CA" b="1" dirty="0" smtClean="0"/>
              <a:t>modern </a:t>
            </a:r>
            <a:r>
              <a:rPr lang="en-CA" b="1" dirty="0" err="1" smtClean="0"/>
              <a:t>GCworkplace</a:t>
            </a:r>
            <a:endParaRPr lang="en-CA" b="1" dirty="0" smtClean="0"/>
          </a:p>
          <a:p>
            <a:pPr marL="0" indent="0">
              <a:spcBef>
                <a:spcPts val="0"/>
              </a:spcBef>
              <a:buNone/>
            </a:pPr>
            <a:r>
              <a:rPr lang="en-CA" dirty="0"/>
              <a:t>f</a:t>
            </a:r>
            <a:r>
              <a:rPr lang="en-CA" dirty="0" smtClean="0"/>
              <a:t>or the new </a:t>
            </a:r>
            <a:r>
              <a:rPr lang="en-CA" b="1" dirty="0" smtClean="0"/>
              <a:t>agile</a:t>
            </a:r>
            <a:r>
              <a:rPr lang="en-CA" dirty="0" smtClean="0"/>
              <a:t>, </a:t>
            </a:r>
            <a:r>
              <a:rPr lang="en-CA" b="1" dirty="0" smtClean="0"/>
              <a:t>inclusive</a:t>
            </a:r>
            <a:r>
              <a:rPr lang="en-CA" dirty="0" smtClean="0"/>
              <a:t>, and </a:t>
            </a:r>
            <a:r>
              <a:rPr lang="en-CA" b="1" dirty="0" smtClean="0"/>
              <a:t>equipped</a:t>
            </a:r>
            <a:r>
              <a:rPr lang="en-CA" dirty="0" smtClean="0"/>
              <a:t> public service.</a:t>
            </a:r>
            <a:endParaRPr lang="en-CA" dirty="0">
              <a:latin typeface="Georgia" panose="02040502050405020303" pitchFamily="18" charset="0"/>
            </a:endParaRPr>
          </a:p>
        </p:txBody>
      </p:sp>
      <p:pic>
        <p:nvPicPr>
          <p:cNvPr id="7" name="Picture 6" descr="GCWorkplaceVision-animation-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362" y="2064053"/>
            <a:ext cx="3736848" cy="4998720"/>
          </a:xfrm>
          <a:prstGeom prst="rect">
            <a:avLst/>
          </a:prstGeom>
        </p:spPr>
      </p:pic>
      <p:pic>
        <p:nvPicPr>
          <p:cNvPr id="8" name="Picture 7" descr="GCWorkplaceVision-animation-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8966" y="1967291"/>
            <a:ext cx="3742944" cy="4998720"/>
          </a:xfrm>
          <a:prstGeom prst="rect">
            <a:avLst/>
          </a:prstGeom>
        </p:spPr>
      </p:pic>
      <p:pic>
        <p:nvPicPr>
          <p:cNvPr id="9" name="Picture 8" descr="GCWorkplaceVision-animation-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5261" y="2064053"/>
            <a:ext cx="3742944" cy="4998720"/>
          </a:xfrm>
          <a:prstGeom prst="rect">
            <a:avLst/>
          </a:prstGeom>
        </p:spPr>
      </p:pic>
      <p:pic>
        <p:nvPicPr>
          <p:cNvPr id="10" name="Picture 9" descr="GCWorkplaceVision-animation-1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7733" y="2064053"/>
            <a:ext cx="3736848" cy="4998720"/>
          </a:xfrm>
          <a:prstGeom prst="rect">
            <a:avLst/>
          </a:prstGeom>
        </p:spPr>
      </p:pic>
      <p:pic>
        <p:nvPicPr>
          <p:cNvPr id="11" name="Picture 10" descr="GCWorkplaceVision-animation-1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7978" y="2170380"/>
            <a:ext cx="3736848" cy="4998720"/>
          </a:xfrm>
          <a:prstGeom prst="rect">
            <a:avLst/>
          </a:prstGeom>
        </p:spPr>
      </p:pic>
      <p:pic>
        <p:nvPicPr>
          <p:cNvPr id="12" name="Picture 11" descr="GCWorkplaceVision-animation-09.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3163" y="2170380"/>
            <a:ext cx="3736848" cy="4998720"/>
          </a:xfrm>
          <a:prstGeom prst="rect">
            <a:avLst/>
          </a:prstGeom>
        </p:spPr>
      </p:pic>
      <p:sp>
        <p:nvSpPr>
          <p:cNvPr id="13" name="Rectangle 12"/>
          <p:cNvSpPr/>
          <p:nvPr/>
        </p:nvSpPr>
        <p:spPr>
          <a:xfrm>
            <a:off x="4789715" y="6120190"/>
            <a:ext cx="5338734" cy="7378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CWorkplaceVision-animation-0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9680" y="770465"/>
            <a:ext cx="9217152" cy="5468112"/>
          </a:xfrm>
          <a:prstGeom prst="rect">
            <a:avLst/>
          </a:prstGeom>
        </p:spPr>
      </p:pic>
      <p:sp>
        <p:nvSpPr>
          <p:cNvPr id="14"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latin typeface="Arial" panose="020B0604020202020204" pitchFamily="34" charset="0"/>
                <a:cs typeface="Arial" panose="020B0604020202020204" pitchFamily="34" charset="0"/>
              </a:rPr>
              <a:t>5</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3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6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6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6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6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6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9376" y="786282"/>
            <a:ext cx="11006345" cy="835027"/>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An </a:t>
            </a:r>
            <a:r>
              <a:rPr lang="en-CA" dirty="0" smtClean="0"/>
              <a:t>integrated approach</a:t>
            </a:r>
            <a:endParaRPr lang="en-CA" dirty="0"/>
          </a:p>
        </p:txBody>
      </p:sp>
      <p:sp>
        <p:nvSpPr>
          <p:cNvPr id="4" name="TextBox 3"/>
          <p:cNvSpPr txBox="1"/>
          <p:nvPr/>
        </p:nvSpPr>
        <p:spPr>
          <a:xfrm>
            <a:off x="508759" y="3284570"/>
            <a:ext cx="3507609" cy="2492990"/>
          </a:xfrm>
          <a:prstGeom prst="rect">
            <a:avLst/>
          </a:prstGeom>
          <a:noFill/>
        </p:spPr>
        <p:txBody>
          <a:bodyPr wrap="square" rtlCol="0">
            <a:spAutoFit/>
          </a:bodyPr>
          <a:lstStyle/>
          <a:p>
            <a:pPr lvl="0">
              <a:spcBef>
                <a:spcPts val="1000"/>
              </a:spcBef>
            </a:pPr>
            <a:r>
              <a:rPr lang="en-CA" sz="1600" dirty="0" smtClean="0">
                <a:latin typeface="Arial"/>
                <a:cs typeface="Arial"/>
              </a:rPr>
              <a:t>Each </a:t>
            </a:r>
            <a:r>
              <a:rPr lang="en-CA" sz="1600" dirty="0">
                <a:latin typeface="Arial"/>
                <a:cs typeface="Arial"/>
              </a:rPr>
              <a:t>key enabler is integral to the function of the others. They need to support one another and integrate their modernizations strategies to </a:t>
            </a:r>
            <a:r>
              <a:rPr lang="en-CA" sz="1600" dirty="0" smtClean="0">
                <a:latin typeface="Arial"/>
                <a:cs typeface="Arial"/>
              </a:rPr>
              <a:t>equip</a:t>
            </a:r>
            <a:r>
              <a:rPr lang="en-CA" sz="1600" b="1" dirty="0" smtClean="0">
                <a:latin typeface="Arial"/>
                <a:cs typeface="Arial"/>
              </a:rPr>
              <a:t> </a:t>
            </a:r>
            <a:r>
              <a:rPr lang="en-CA" sz="1600" dirty="0">
                <a:latin typeface="Arial"/>
                <a:cs typeface="Arial"/>
              </a:rPr>
              <a:t>GC employees with the right tool and process to support fundamental changes in the way we </a:t>
            </a:r>
            <a:r>
              <a:rPr lang="en-CA" sz="1600" dirty="0" smtClean="0">
                <a:latin typeface="Arial"/>
                <a:cs typeface="Arial"/>
              </a:rPr>
              <a:t>work</a:t>
            </a:r>
            <a:r>
              <a:rPr lang="en-CA" sz="1600" dirty="0">
                <a:latin typeface="Arial"/>
                <a:cs typeface="Arial"/>
              </a:rPr>
              <a:t>.</a:t>
            </a:r>
          </a:p>
          <a:p>
            <a:pPr marL="285750" indent="-285750">
              <a:buFont typeface="Arial" panose="020B0604020202020204" pitchFamily="34" charset="0"/>
              <a:buChar char="•"/>
            </a:pPr>
            <a:endParaRPr lang="en-CA" sz="1400" dirty="0" smtClean="0">
              <a:latin typeface="Arial"/>
              <a:cs typeface="Arial"/>
            </a:endParaRPr>
          </a:p>
          <a:p>
            <a:endParaRPr lang="en-CA" sz="1400" dirty="0" smtClean="0">
              <a:latin typeface="Arial"/>
              <a:cs typeface="Arial"/>
            </a:endParaRPr>
          </a:p>
        </p:txBody>
      </p:sp>
      <p:sp>
        <p:nvSpPr>
          <p:cNvPr id="6" name="Rectangle 5"/>
          <p:cNvSpPr/>
          <p:nvPr/>
        </p:nvSpPr>
        <p:spPr>
          <a:xfrm>
            <a:off x="508759" y="1882611"/>
            <a:ext cx="4042294" cy="923330"/>
          </a:xfrm>
          <a:prstGeom prst="rect">
            <a:avLst/>
          </a:prstGeom>
        </p:spPr>
        <p:txBody>
          <a:bodyPr wrap="square">
            <a:spAutoFit/>
          </a:bodyPr>
          <a:lstStyle/>
          <a:p>
            <a:r>
              <a:rPr lang="en-CA" b="1" dirty="0" smtClean="0">
                <a:solidFill>
                  <a:srgbClr val="4CB6A0"/>
                </a:solidFill>
                <a:latin typeface="Arial" panose="020B0604020202020204" pitchFamily="34" charset="0"/>
                <a:cs typeface="Arial" panose="020B0604020202020204" pitchFamily="34" charset="0"/>
              </a:rPr>
              <a:t>Going beyond space,</a:t>
            </a:r>
          </a:p>
          <a:p>
            <a:r>
              <a:rPr lang="en-CA" b="1" dirty="0" smtClean="0">
                <a:solidFill>
                  <a:srgbClr val="4CB6A0"/>
                </a:solidFill>
                <a:latin typeface="Arial" panose="020B0604020202020204" pitchFamily="34" charset="0"/>
                <a:cs typeface="Arial" panose="020B0604020202020204" pitchFamily="34" charset="0"/>
              </a:rPr>
              <a:t>towards </a:t>
            </a:r>
            <a:r>
              <a:rPr lang="en-CA" b="1" dirty="0">
                <a:solidFill>
                  <a:srgbClr val="4CB6A0"/>
                </a:solidFill>
                <a:latin typeface="Arial" panose="020B0604020202020204" pitchFamily="34" charset="0"/>
                <a:cs typeface="Arial" panose="020B0604020202020204" pitchFamily="34" charset="0"/>
              </a:rPr>
              <a:t>an integrated </a:t>
            </a:r>
            <a:r>
              <a:rPr lang="en-CA" b="1" dirty="0" smtClean="0">
                <a:solidFill>
                  <a:srgbClr val="4CB6A0"/>
                </a:solidFill>
                <a:latin typeface="Arial" panose="020B0604020202020204" pitchFamily="34" charset="0"/>
                <a:cs typeface="Arial" panose="020B0604020202020204" pitchFamily="34" charset="0"/>
              </a:rPr>
              <a:t>vision</a:t>
            </a:r>
          </a:p>
          <a:p>
            <a:r>
              <a:rPr lang="en-CA" b="1" dirty="0" smtClean="0">
                <a:solidFill>
                  <a:srgbClr val="4CB6A0"/>
                </a:solidFill>
                <a:latin typeface="Arial" panose="020B0604020202020204" pitchFamily="34" charset="0"/>
                <a:cs typeface="Arial" panose="020B0604020202020204" pitchFamily="34" charset="0"/>
              </a:rPr>
              <a:t>for workplace modernization</a:t>
            </a:r>
            <a:endParaRPr lang="en-CA" b="1" dirty="0">
              <a:solidFill>
                <a:srgbClr val="4CB6A0"/>
              </a:solidFill>
              <a:latin typeface="Arial" panose="020B0604020202020204" pitchFamily="34" charset="0"/>
              <a:cs typeface="Arial" panose="020B0604020202020204" pitchFamily="34" charset="0"/>
            </a:endParaRPr>
          </a:p>
        </p:txBody>
      </p:sp>
      <p:pic>
        <p:nvPicPr>
          <p:cNvPr id="8" name="Picture 7" descr="piepieces-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24" y="1597046"/>
            <a:ext cx="2482041" cy="2325610"/>
          </a:xfrm>
          <a:prstGeom prst="rect">
            <a:avLst/>
          </a:prstGeom>
        </p:spPr>
      </p:pic>
      <p:pic>
        <p:nvPicPr>
          <p:cNvPr id="9" name="Picture 8" descr="piepieces-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7789" y="3106042"/>
            <a:ext cx="2482040" cy="2575899"/>
          </a:xfrm>
          <a:prstGeom prst="rect">
            <a:avLst/>
          </a:prstGeom>
        </p:spPr>
      </p:pic>
      <p:pic>
        <p:nvPicPr>
          <p:cNvPr id="10" name="Picture 9" descr="piepieces-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214" y="3865916"/>
            <a:ext cx="2654114" cy="2283895"/>
          </a:xfrm>
          <a:prstGeom prst="rect">
            <a:avLst/>
          </a:prstGeom>
        </p:spPr>
      </p:pic>
      <p:pic>
        <p:nvPicPr>
          <p:cNvPr id="11" name="Picture 10" descr="piepieces-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7459" y="3173567"/>
            <a:ext cx="2482039" cy="2528969"/>
          </a:xfrm>
          <a:prstGeom prst="rect">
            <a:avLst/>
          </a:prstGeom>
        </p:spPr>
      </p:pic>
      <p:pic>
        <p:nvPicPr>
          <p:cNvPr id="12" name="Picture 11" descr="piepieces-0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2602" y="1615213"/>
            <a:ext cx="2482041" cy="2346466"/>
          </a:xfrm>
          <a:prstGeom prst="rect">
            <a:avLst/>
          </a:prstGeom>
        </p:spPr>
      </p:pic>
      <p:pic>
        <p:nvPicPr>
          <p:cNvPr id="13" name="Picture 12" descr="piepieces-0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3797" y="3039683"/>
            <a:ext cx="1632100" cy="1600811"/>
          </a:xfrm>
          <a:prstGeom prst="rect">
            <a:avLst/>
          </a:prstGeom>
        </p:spPr>
      </p:pic>
      <p:sp>
        <p:nvSpPr>
          <p:cNvPr id="14" name="Title 4"/>
          <p:cNvSpPr txBox="1">
            <a:spLocks/>
          </p:cNvSpPr>
          <p:nvPr/>
        </p:nvSpPr>
        <p:spPr>
          <a:xfrm>
            <a:off x="508759" y="588375"/>
            <a:ext cx="11006345" cy="835027"/>
          </a:xfrm>
          <a:prstGeom prst="rect">
            <a:avLst/>
          </a:prstGeom>
        </p:spPr>
        <p:txBody>
          <a:bodyPr>
            <a:normAutofit fontScale="975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smtClean="0"/>
              <a:t/>
            </a:r>
            <a:br>
              <a:rPr lang="en-CA" dirty="0" smtClean="0"/>
            </a:br>
            <a:endParaRPr lang="en-CA" sz="2500" dirty="0"/>
          </a:p>
        </p:txBody>
      </p:sp>
      <p:sp>
        <p:nvSpPr>
          <p:cNvPr id="15"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344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volution-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691" y="1141176"/>
            <a:ext cx="5585713" cy="5496874"/>
          </a:xfrm>
          <a:prstGeom prst="rect">
            <a:avLst/>
          </a:prstGeom>
        </p:spPr>
      </p:pic>
      <p:sp>
        <p:nvSpPr>
          <p:cNvPr id="2" name="Text Placeholder 1"/>
          <p:cNvSpPr>
            <a:spLocks noGrp="1"/>
          </p:cNvSpPr>
          <p:nvPr>
            <p:ph type="body" sz="half" idx="2"/>
          </p:nvPr>
        </p:nvSpPr>
        <p:spPr>
          <a:xfrm>
            <a:off x="482031" y="1408255"/>
            <a:ext cx="8771390" cy="603026"/>
          </a:xfrm>
        </p:spPr>
        <p:txBody>
          <a:bodyPr>
            <a:normAutofit/>
          </a:bodyPr>
          <a:lstStyle/>
          <a:p>
            <a:r>
              <a:rPr lang="en-US" sz="1600" dirty="0">
                <a:latin typeface="Arial"/>
                <a:cs typeface="Arial"/>
              </a:rPr>
              <a:t>Where the vision for the </a:t>
            </a:r>
            <a:r>
              <a:rPr lang="en-US" sz="1600" b="1" dirty="0">
                <a:latin typeface="Arial"/>
                <a:cs typeface="Arial"/>
              </a:rPr>
              <a:t>workforce</a:t>
            </a:r>
            <a:r>
              <a:rPr lang="en-US" sz="1600" dirty="0">
                <a:latin typeface="Arial"/>
                <a:cs typeface="Arial"/>
              </a:rPr>
              <a:t> goes, the vision for the </a:t>
            </a:r>
            <a:r>
              <a:rPr lang="en-US" sz="1600" b="1" dirty="0">
                <a:latin typeface="Arial"/>
                <a:cs typeface="Arial"/>
              </a:rPr>
              <a:t>workplace</a:t>
            </a:r>
            <a:r>
              <a:rPr lang="en-US" sz="1600" dirty="0">
                <a:latin typeface="Arial"/>
                <a:cs typeface="Arial"/>
              </a:rPr>
              <a:t> goes</a:t>
            </a:r>
            <a:endParaRPr lang="en-CA" sz="1600" dirty="0">
              <a:latin typeface="Arial"/>
              <a:cs typeface="Arial"/>
            </a:endParaRPr>
          </a:p>
        </p:txBody>
      </p:sp>
      <p:sp>
        <p:nvSpPr>
          <p:cNvPr id="5" name="Title 4"/>
          <p:cNvSpPr>
            <a:spLocks noGrp="1"/>
          </p:cNvSpPr>
          <p:nvPr>
            <p:ph type="title"/>
          </p:nvPr>
        </p:nvSpPr>
        <p:spPr>
          <a:xfrm>
            <a:off x="479374" y="614434"/>
            <a:ext cx="11006345" cy="835027"/>
          </a:xfrm>
        </p:spPr>
        <p:txBody>
          <a:bodyPr>
            <a:normAutofit/>
          </a:bodyPr>
          <a:lstStyle/>
          <a:p>
            <a:r>
              <a:rPr lang="fr-CA" b="1" dirty="0" err="1" smtClean="0">
                <a:latin typeface="Arial" panose="020B0604020202020204" pitchFamily="34" charset="0"/>
                <a:cs typeface="Arial" panose="020B0604020202020204" pitchFamily="34" charset="0"/>
              </a:rPr>
              <a:t>GCworkplace</a:t>
            </a:r>
            <a:r>
              <a:rPr lang="fr-CA" b="1" dirty="0" smtClean="0">
                <a:latin typeface="Arial" panose="020B0604020202020204" pitchFamily="34" charset="0"/>
                <a:cs typeface="Arial" panose="020B0604020202020204" pitchFamily="34" charset="0"/>
              </a:rPr>
              <a:t> and Beyond 2020 – one direction</a:t>
            </a:r>
            <a:endParaRPr lang="en-CA" b="1" dirty="0">
              <a:latin typeface="Arial" panose="020B0604020202020204" pitchFamily="34" charset="0"/>
              <a:cs typeface="Arial" panose="020B0604020202020204" pitchFamily="34" charset="0"/>
            </a:endParaRPr>
          </a:p>
        </p:txBody>
      </p:sp>
      <p:pic>
        <p:nvPicPr>
          <p:cNvPr id="4" name="Picture 3" descr="evolution-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672" y="1940028"/>
            <a:ext cx="4553750" cy="4686257"/>
          </a:xfrm>
          <a:prstGeom prst="rect">
            <a:avLst/>
          </a:prstGeom>
        </p:spPr>
      </p:pic>
      <p:pic>
        <p:nvPicPr>
          <p:cNvPr id="9" name="Picture 8"/>
          <p:cNvPicPr>
            <a:picLocks noChangeAspect="1"/>
          </p:cNvPicPr>
          <p:nvPr/>
        </p:nvPicPr>
        <p:blipFill>
          <a:blip r:embed="rId5"/>
          <a:stretch>
            <a:fillRect/>
          </a:stretch>
        </p:blipFill>
        <p:spPr>
          <a:xfrm>
            <a:off x="9696400" y="2086136"/>
            <a:ext cx="1354668" cy="355814"/>
          </a:xfrm>
          <a:prstGeom prst="rect">
            <a:avLst/>
          </a:prstGeom>
        </p:spPr>
      </p:pic>
      <p:sp>
        <p:nvSpPr>
          <p:cNvPr id="10" name="TextBox 9"/>
          <p:cNvSpPr txBox="1"/>
          <p:nvPr/>
        </p:nvSpPr>
        <p:spPr>
          <a:xfrm>
            <a:off x="719035" y="2079658"/>
            <a:ext cx="2733524" cy="338554"/>
          </a:xfrm>
          <a:prstGeom prst="rect">
            <a:avLst/>
          </a:prstGeom>
          <a:noFill/>
        </p:spPr>
        <p:txBody>
          <a:bodyPr wrap="square" rtlCol="0">
            <a:spAutoFit/>
          </a:bodyPr>
          <a:lstStyle/>
          <a:p>
            <a:pPr algn="ctr"/>
            <a:r>
              <a:rPr lang="en-US" sz="1600" b="1" dirty="0" smtClean="0">
                <a:latin typeface="Arial"/>
                <a:cs typeface="Arial"/>
              </a:rPr>
              <a:t>Beyond 2020</a:t>
            </a:r>
            <a:endParaRPr lang="en-US" sz="1600" b="1" dirty="0">
              <a:latin typeface="Arial"/>
              <a:cs typeface="Arial"/>
            </a:endParaRPr>
          </a:p>
        </p:txBody>
      </p:sp>
      <p:pic>
        <p:nvPicPr>
          <p:cNvPr id="3" name="Picture 2" descr="evolution-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699" y="1692885"/>
            <a:ext cx="5556466" cy="5550710"/>
          </a:xfrm>
          <a:prstGeom prst="rect">
            <a:avLst/>
          </a:prstGeom>
        </p:spPr>
      </p:pic>
      <p:sp>
        <p:nvSpPr>
          <p:cNvPr id="11"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01439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4.44444E-6 L 0.23204 4.44444E-6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08333E-6 3.7037E-7 L -0.24297 3.7037E-7 " pathEditMode="relative" ptsTypes="AA">
                                      <p:cBhvr>
                                        <p:cTn id="8" dur="2000" fill="hold"/>
                                        <p:tgtEl>
                                          <p:spTgt spid="4"/>
                                        </p:tgtEl>
                                        <p:attrNameLst>
                                          <p:attrName>ppt_x</p:attrName>
                                          <p:attrName>ppt_y</p:attrName>
                                        </p:attrNameLst>
                                      </p:cBhvr>
                                    </p:animMotion>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xit" presetSubtype="0" fill="hold" nodeType="with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759" y="414422"/>
            <a:ext cx="11006345" cy="835027"/>
          </a:xfrm>
        </p:spPr>
        <p:txBody>
          <a:bodyPr>
            <a:noAutofit/>
          </a:bodyPr>
          <a:lstStyle/>
          <a:p>
            <a:r>
              <a:rPr lang="fr-CA" dirty="0" err="1"/>
              <a:t>Past</a:t>
            </a:r>
            <a:r>
              <a:rPr lang="en-CA" dirty="0"/>
              <a:t/>
            </a:r>
            <a:br>
              <a:rPr lang="en-CA" dirty="0"/>
            </a:br>
            <a:r>
              <a:rPr lang="fr-CA" dirty="0" err="1"/>
              <a:t>w</a:t>
            </a:r>
            <a:r>
              <a:rPr lang="fr-CA" dirty="0" err="1" smtClean="0"/>
              <a:t>orkplace</a:t>
            </a:r>
            <a:endParaRPr lang="en-CA" dirty="0"/>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293961" y="635000"/>
            <a:ext cx="7278687"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6879" y="1851801"/>
            <a:ext cx="3010526" cy="1569660"/>
          </a:xfrm>
          <a:prstGeom prst="rect">
            <a:avLst/>
          </a:prstGeom>
          <a:noFill/>
        </p:spPr>
        <p:txBody>
          <a:bodyPr wrap="square" rtlCol="0">
            <a:spAutoFit/>
          </a:bodyPr>
          <a:lstStyle/>
          <a:p>
            <a:r>
              <a:rPr lang="fr-CA" sz="1600" dirty="0" err="1" smtClean="0">
                <a:latin typeface="Arial" panose="020B0604020202020204" pitchFamily="34" charset="0"/>
                <a:cs typeface="Arial" panose="020B0604020202020204" pitchFamily="34" charset="0"/>
              </a:rPr>
              <a:t>Taken</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together</a:t>
            </a:r>
            <a:r>
              <a:rPr lang="fr-CA" sz="1600" dirty="0" smtClean="0">
                <a:latin typeface="Arial" panose="020B0604020202020204" pitchFamily="34" charset="0"/>
                <a:cs typeface="Arial" panose="020B0604020202020204" pitchFamily="34" charset="0"/>
              </a:rPr>
              <a:t>, Public Services and </a:t>
            </a:r>
            <a:r>
              <a:rPr lang="fr-CA" sz="1600" dirty="0" err="1" smtClean="0">
                <a:latin typeface="Arial" panose="020B0604020202020204" pitchFamily="34" charset="0"/>
                <a:cs typeface="Arial" panose="020B0604020202020204" pitchFamily="34" charset="0"/>
              </a:rPr>
              <a:t>Procurement</a:t>
            </a:r>
            <a:r>
              <a:rPr lang="fr-CA" sz="1600" dirty="0" smtClean="0">
                <a:latin typeface="Arial" panose="020B0604020202020204" pitchFamily="34" charset="0"/>
                <a:cs typeface="Arial" panose="020B0604020202020204" pitchFamily="34" charset="0"/>
              </a:rPr>
              <a:t> Canada </a:t>
            </a:r>
            <a:r>
              <a:rPr lang="fr-CA" sz="1600" dirty="0" err="1" smtClean="0">
                <a:latin typeface="Arial" panose="020B0604020202020204" pitchFamily="34" charset="0"/>
                <a:cs typeface="Arial" panose="020B0604020202020204" pitchFamily="34" charset="0"/>
              </a:rPr>
              <a:t>employees</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travel</a:t>
            </a:r>
            <a:r>
              <a:rPr lang="fr-CA" sz="1600" dirty="0" smtClean="0">
                <a:latin typeface="Arial" panose="020B0604020202020204" pitchFamily="34" charset="0"/>
                <a:cs typeface="Arial" panose="020B0604020202020204" pitchFamily="34" charset="0"/>
              </a:rPr>
              <a:t> the globe </a:t>
            </a:r>
            <a:r>
              <a:rPr lang="fr-CA" sz="1600" b="1" dirty="0">
                <a:latin typeface="Arial" panose="020B0604020202020204" pitchFamily="34" charset="0"/>
                <a:cs typeface="Arial" panose="020B0604020202020204" pitchFamily="34" charset="0"/>
              </a:rPr>
              <a:t>3</a:t>
            </a:r>
            <a:r>
              <a:rPr lang="fr-CA" sz="1600" b="1" dirty="0" smtClean="0">
                <a:latin typeface="Arial" panose="020B0604020202020204" pitchFamily="34" charset="0"/>
                <a:cs typeface="Arial" panose="020B0604020202020204" pitchFamily="34" charset="0"/>
              </a:rPr>
              <a:t> X</a:t>
            </a:r>
            <a:r>
              <a:rPr lang="fr-CA" sz="1600" dirty="0" smtClean="0">
                <a:latin typeface="Arial" panose="020B0604020202020204" pitchFamily="34" charset="0"/>
                <a:cs typeface="Arial" panose="020B0604020202020204" pitchFamily="34" charset="0"/>
              </a:rPr>
              <a:t> to </a:t>
            </a:r>
            <a:r>
              <a:rPr lang="fr-CA" sz="1600" dirty="0" err="1" smtClean="0">
                <a:latin typeface="Arial" panose="020B0604020202020204" pitchFamily="34" charset="0"/>
                <a:cs typeface="Arial" panose="020B0604020202020204" pitchFamily="34" charset="0"/>
              </a:rPr>
              <a:t>get</a:t>
            </a:r>
            <a:r>
              <a:rPr lang="fr-CA" sz="1600" dirty="0" smtClean="0">
                <a:latin typeface="Arial" panose="020B0604020202020204" pitchFamily="34" charset="0"/>
                <a:cs typeface="Arial" panose="020B0604020202020204" pitchFamily="34" charset="0"/>
              </a:rPr>
              <a:t> to </a:t>
            </a:r>
            <a:r>
              <a:rPr lang="fr-CA" sz="1600" dirty="0" err="1" smtClean="0">
                <a:latin typeface="Arial" panose="020B0604020202020204" pitchFamily="34" charset="0"/>
                <a:cs typeface="Arial" panose="020B0604020202020204" pitchFamily="34" charset="0"/>
              </a:rPr>
              <a:t>work</a:t>
            </a:r>
            <a:r>
              <a:rPr lang="fr-CA" sz="1600" dirty="0" smtClean="0">
                <a:latin typeface="Arial" panose="020B0604020202020204" pitchFamily="34" charset="0"/>
                <a:cs typeface="Arial" panose="020B0604020202020204" pitchFamily="34" charset="0"/>
              </a:rPr>
              <a:t> at the Place du Portage </a:t>
            </a:r>
            <a:r>
              <a:rPr lang="fr-CA" sz="1600" dirty="0" err="1" smtClean="0">
                <a:latin typeface="Arial" panose="020B0604020202020204" pitchFamily="34" charset="0"/>
                <a:cs typeface="Arial" panose="020B0604020202020204" pitchFamily="34" charset="0"/>
              </a:rPr>
              <a:t>complex</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every</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day</a:t>
            </a:r>
            <a:r>
              <a:rPr lang="fr-CA" sz="1600" dirty="0" smtClean="0">
                <a:latin typeface="Arial" panose="020B0604020202020204" pitchFamily="34" charset="0"/>
                <a:cs typeface="Arial" panose="020B0604020202020204" pitchFamily="34" charset="0"/>
              </a:rPr>
              <a:t>.</a:t>
            </a:r>
            <a:endParaRPr lang="en-CA" sz="1600" dirty="0">
              <a:latin typeface="Arial" panose="020B0604020202020204" pitchFamily="34" charset="0"/>
              <a:cs typeface="Arial" panose="020B0604020202020204" pitchFamily="34" charset="0"/>
            </a:endParaRPr>
          </a:p>
        </p:txBody>
      </p:sp>
      <p:sp>
        <p:nvSpPr>
          <p:cNvPr id="10" name="TextBox 9"/>
          <p:cNvSpPr txBox="1"/>
          <p:nvPr/>
        </p:nvSpPr>
        <p:spPr>
          <a:xfrm>
            <a:off x="1935253" y="3863069"/>
            <a:ext cx="2018350" cy="584775"/>
          </a:xfrm>
          <a:prstGeom prst="rect">
            <a:avLst/>
          </a:prstGeom>
          <a:noFill/>
        </p:spPr>
        <p:txBody>
          <a:bodyPr wrap="square" rtlCol="0">
            <a:spAutoFit/>
          </a:bodyPr>
          <a:lstStyle/>
          <a:p>
            <a:r>
              <a:rPr lang="fr-CA" sz="1600" dirty="0" smtClean="0">
                <a:latin typeface="Arial" panose="020B0604020202020204" pitchFamily="34" charset="0"/>
                <a:cs typeface="Arial" panose="020B0604020202020204" pitchFamily="34" charset="0"/>
              </a:rPr>
              <a:t>Paper document </a:t>
            </a:r>
            <a:r>
              <a:rPr lang="fr-CA" sz="1600" dirty="0" err="1" smtClean="0">
                <a:latin typeface="Arial" panose="020B0604020202020204" pitchFamily="34" charset="0"/>
                <a:cs typeface="Arial" panose="020B0604020202020204" pitchFamily="34" charset="0"/>
              </a:rPr>
              <a:t>storage</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burden</a:t>
            </a:r>
            <a:endParaRPr lang="en-CA" sz="1600" dirty="0">
              <a:latin typeface="Arial" panose="020B0604020202020204" pitchFamily="34" charset="0"/>
              <a:cs typeface="Arial" panose="020B0604020202020204" pitchFamily="34" charset="0"/>
            </a:endParaRPr>
          </a:p>
        </p:txBody>
      </p:sp>
      <p:sp>
        <p:nvSpPr>
          <p:cNvPr id="11" name="TextBox 10"/>
          <p:cNvSpPr txBox="1"/>
          <p:nvPr/>
        </p:nvSpPr>
        <p:spPr>
          <a:xfrm>
            <a:off x="809766" y="5062151"/>
            <a:ext cx="3145917" cy="584775"/>
          </a:xfrm>
          <a:prstGeom prst="rect">
            <a:avLst/>
          </a:prstGeom>
          <a:noFill/>
        </p:spPr>
        <p:txBody>
          <a:bodyPr wrap="square" rtlCol="0">
            <a:spAutoFit/>
          </a:bodyPr>
          <a:lstStyle/>
          <a:p>
            <a:r>
              <a:rPr lang="fr-CA" sz="1600" dirty="0" err="1" smtClean="0">
                <a:latin typeface="Arial" panose="020B0604020202020204" pitchFamily="34" charset="0"/>
                <a:cs typeface="Arial" panose="020B0604020202020204" pitchFamily="34" charset="0"/>
              </a:rPr>
              <a:t>Average</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daily</a:t>
            </a:r>
            <a:r>
              <a:rPr lang="fr-CA" sz="1600" dirty="0" smtClean="0">
                <a:latin typeface="Arial" panose="020B0604020202020204" pitchFamily="34" charset="0"/>
                <a:cs typeface="Arial" panose="020B0604020202020204" pitchFamily="34" charset="0"/>
              </a:rPr>
              <a:t> </a:t>
            </a:r>
            <a:r>
              <a:rPr lang="fr-CA" sz="1600" dirty="0" err="1">
                <a:latin typeface="Arial" panose="020B0604020202020204" pitchFamily="34" charset="0"/>
                <a:cs typeface="Arial" panose="020B0604020202020204" pitchFamily="34" charset="0"/>
              </a:rPr>
              <a:t>u</a:t>
            </a:r>
            <a:r>
              <a:rPr lang="fr-CA" sz="1600" dirty="0" err="1" smtClean="0">
                <a:latin typeface="Arial" panose="020B0604020202020204" pitchFamily="34" charset="0"/>
                <a:cs typeface="Arial" panose="020B0604020202020204" pitchFamily="34" charset="0"/>
              </a:rPr>
              <a:t>tilization</a:t>
            </a:r>
            <a:r>
              <a:rPr lang="fr-CA" sz="1600" dirty="0" smtClean="0">
                <a:latin typeface="Arial" panose="020B0604020202020204" pitchFamily="34" charset="0"/>
                <a:cs typeface="Arial" panose="020B0604020202020204" pitchFamily="34" charset="0"/>
              </a:rPr>
              <a:t> rate of Portage IV = 47%</a:t>
            </a:r>
            <a:endParaRPr lang="en-CA" sz="1600" dirty="0">
              <a:latin typeface="Arial" panose="020B0604020202020204" pitchFamily="34" charset="0"/>
              <a:cs typeface="Arial" panose="020B0604020202020204" pitchFamily="34" charset="0"/>
            </a:endParaRPr>
          </a:p>
        </p:txBody>
      </p:sp>
      <p:cxnSp>
        <p:nvCxnSpPr>
          <p:cNvPr id="8" name="Curved Connector 7"/>
          <p:cNvCxnSpPr/>
          <p:nvPr/>
        </p:nvCxnSpPr>
        <p:spPr>
          <a:xfrm flipV="1">
            <a:off x="3580886" y="3827055"/>
            <a:ext cx="745434" cy="51330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flipV="1">
            <a:off x="3405614" y="1635892"/>
            <a:ext cx="1095978" cy="7171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a:off x="3674949" y="5363186"/>
            <a:ext cx="997503" cy="59567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6879" y="1523132"/>
            <a:ext cx="1186703" cy="338554"/>
          </a:xfrm>
          <a:prstGeom prst="rect">
            <a:avLst/>
          </a:prstGeom>
          <a:noFill/>
        </p:spPr>
        <p:txBody>
          <a:bodyPr wrap="square" rtlCol="0">
            <a:spAutoFit/>
          </a:bodyPr>
          <a:lstStyle/>
          <a:p>
            <a:r>
              <a:rPr lang="en-US" sz="1600" b="1" dirty="0" smtClean="0">
                <a:solidFill>
                  <a:schemeClr val="accent2"/>
                </a:solidFill>
                <a:latin typeface="Arial" charset="0"/>
                <a:ea typeface="Arial" charset="0"/>
                <a:cs typeface="Arial" charset="0"/>
              </a:rPr>
              <a:t>FACTS</a:t>
            </a:r>
            <a:endParaRPr lang="en-US" sz="1600" b="1" dirty="0">
              <a:solidFill>
                <a:schemeClr val="accent2"/>
              </a:solidFill>
              <a:latin typeface="Arial" charset="0"/>
              <a:ea typeface="Arial" charset="0"/>
              <a:cs typeface="Arial" charset="0"/>
            </a:endParaRPr>
          </a:p>
        </p:txBody>
      </p:sp>
      <p:sp>
        <p:nvSpPr>
          <p:cNvPr id="12"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latin typeface="Arial" panose="020B0604020202020204" pitchFamily="34" charset="0"/>
                <a:cs typeface="Arial" panose="020B0604020202020204" pitchFamily="34" charset="0"/>
              </a:rPr>
              <a:t>8</a:t>
            </a:r>
          </a:p>
        </p:txBody>
      </p:sp>
      <p:sp>
        <p:nvSpPr>
          <p:cNvPr id="13" name="TextBox 12">
            <a:extLst>
              <a:ext uri="{FF2B5EF4-FFF2-40B4-BE49-F238E27FC236}">
                <a16:creationId xmlns="" xmlns:a16="http://schemas.microsoft.com/office/drawing/2014/main" id="{D10D2FEB-19C4-774D-A603-97A25CE963AD}"/>
              </a:ext>
            </a:extLst>
          </p:cNvPr>
          <p:cNvSpPr txBox="1"/>
          <p:nvPr/>
        </p:nvSpPr>
        <p:spPr>
          <a:xfrm>
            <a:off x="4700024" y="6117838"/>
            <a:ext cx="4864376" cy="276999"/>
          </a:xfrm>
          <a:prstGeom prst="rect">
            <a:avLst/>
          </a:prstGeom>
          <a:noFill/>
        </p:spPr>
        <p:txBody>
          <a:bodyPr wrap="square" rtlCol="0">
            <a:spAutoFit/>
          </a:bodyPr>
          <a:lstStyle/>
          <a:p>
            <a:r>
              <a:rPr lang="en-US" sz="1200" i="1" dirty="0" smtClean="0">
                <a:solidFill>
                  <a:schemeClr val="tx1">
                    <a:lumMod val="50000"/>
                    <a:lumOff val="50000"/>
                  </a:schemeClr>
                </a:solidFill>
                <a:latin typeface="Arial" panose="020B0604020202020204" pitchFamily="34" charset="0"/>
                <a:cs typeface="Arial" panose="020B0604020202020204" pitchFamily="34" charset="0"/>
              </a:rPr>
              <a:t>Illustration by Véronique Boton, PSPC.</a:t>
            </a:r>
            <a:endParaRPr lang="en-US" sz="1200" i="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680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54039" y="1973260"/>
            <a:ext cx="3484562" cy="948844"/>
          </a:xfrm>
        </p:spPr>
        <p:txBody>
          <a:bodyPr/>
          <a:lstStyle/>
          <a:p>
            <a:pPr>
              <a:lnSpc>
                <a:spcPct val="100000"/>
              </a:lnSpc>
            </a:pPr>
            <a:r>
              <a:rPr lang="en-US" dirty="0" smtClean="0"/>
              <a:t>Providing greater flexibility in where and how employees work so they can be as productive as possible in delivering programs and services to Canadians.</a:t>
            </a:r>
            <a:endParaRPr lang="en-US" dirty="0"/>
          </a:p>
        </p:txBody>
      </p:sp>
      <p:sp>
        <p:nvSpPr>
          <p:cNvPr id="4" name="Text Placeholder 3"/>
          <p:cNvSpPr>
            <a:spLocks noGrp="1"/>
          </p:cNvSpPr>
          <p:nvPr>
            <p:ph type="body" idx="13"/>
          </p:nvPr>
        </p:nvSpPr>
        <p:spPr/>
        <p:txBody>
          <a:bodyPr/>
          <a:lstStyle/>
          <a:p>
            <a:r>
              <a:rPr lang="en-US" dirty="0" smtClean="0">
                <a:solidFill>
                  <a:schemeClr val="accent2"/>
                </a:solidFill>
              </a:rPr>
              <a:t>OUR PURPOSE</a:t>
            </a:r>
            <a:endParaRPr lang="en-US" dirty="0">
              <a:solidFill>
                <a:schemeClr val="accent2"/>
              </a:solidFill>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00538" y="1820999"/>
            <a:ext cx="7215187" cy="4130401"/>
          </a:xfrm>
        </p:spPr>
      </p:pic>
      <p:sp>
        <p:nvSpPr>
          <p:cNvPr id="8" name="Title 7"/>
          <p:cNvSpPr>
            <a:spLocks noGrp="1"/>
          </p:cNvSpPr>
          <p:nvPr>
            <p:ph type="title"/>
          </p:nvPr>
        </p:nvSpPr>
        <p:spPr>
          <a:xfrm>
            <a:off x="508759" y="583819"/>
            <a:ext cx="11006345" cy="835027"/>
          </a:xfrm>
        </p:spPr>
        <p:txBody>
          <a:bodyPr/>
          <a:lstStyle/>
          <a:p>
            <a:r>
              <a:rPr lang="en-US" dirty="0" smtClean="0"/>
              <a:t>GCworkplace is designed to service modern Canada</a:t>
            </a:r>
            <a:endParaRPr lang="en-US" dirty="0"/>
          </a:p>
        </p:txBody>
      </p:sp>
      <p:sp>
        <p:nvSpPr>
          <p:cNvPr id="11" name="Text Placeholder 1"/>
          <p:cNvSpPr txBox="1">
            <a:spLocks/>
          </p:cNvSpPr>
          <p:nvPr/>
        </p:nvSpPr>
        <p:spPr>
          <a:xfrm>
            <a:off x="557354" y="3348174"/>
            <a:ext cx="3484562" cy="646742"/>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pPr>
            <a:r>
              <a:rPr lang="en-US" dirty="0" smtClean="0"/>
              <a:t>Creating a modern workplace that puts employee experiences and quality of service at the core.</a:t>
            </a:r>
            <a:endParaRPr lang="en-US" dirty="0"/>
          </a:p>
        </p:txBody>
      </p:sp>
      <p:sp>
        <p:nvSpPr>
          <p:cNvPr id="12" name="Text Placeholder 3"/>
          <p:cNvSpPr txBox="1">
            <a:spLocks/>
          </p:cNvSpPr>
          <p:nvPr/>
        </p:nvSpPr>
        <p:spPr>
          <a:xfrm>
            <a:off x="546240" y="3032264"/>
            <a:ext cx="3495675" cy="27780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solidFill>
                  <a:schemeClr val="accent2"/>
                </a:solidFill>
              </a:rPr>
              <a:t>OUR PEOPLE</a:t>
            </a:r>
            <a:endParaRPr lang="en-US" dirty="0">
              <a:solidFill>
                <a:schemeClr val="accent2"/>
              </a:solidFill>
            </a:endParaRPr>
          </a:p>
        </p:txBody>
      </p:sp>
      <p:sp>
        <p:nvSpPr>
          <p:cNvPr id="13" name="Text Placeholder 1"/>
          <p:cNvSpPr txBox="1">
            <a:spLocks/>
          </p:cNvSpPr>
          <p:nvPr/>
        </p:nvSpPr>
        <p:spPr>
          <a:xfrm>
            <a:off x="560669" y="4544187"/>
            <a:ext cx="3484562" cy="948844"/>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pPr>
            <a:r>
              <a:rPr lang="en-US" dirty="0" smtClean="0"/>
              <a:t>Retooling work environments to encourage collaboration, using technology in smarter ways, and fostering a culture of health and well-being.</a:t>
            </a:r>
            <a:endParaRPr lang="en-US" dirty="0"/>
          </a:p>
        </p:txBody>
      </p:sp>
      <p:sp>
        <p:nvSpPr>
          <p:cNvPr id="14" name="Text Placeholder 3"/>
          <p:cNvSpPr txBox="1">
            <a:spLocks/>
          </p:cNvSpPr>
          <p:nvPr/>
        </p:nvSpPr>
        <p:spPr>
          <a:xfrm>
            <a:off x="549555" y="4228277"/>
            <a:ext cx="3495675" cy="27780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solidFill>
                  <a:schemeClr val="accent2"/>
                </a:solidFill>
              </a:rPr>
              <a:t>OUR PLACE</a:t>
            </a:r>
            <a:endParaRPr lang="en-US" dirty="0">
              <a:solidFill>
                <a:schemeClr val="accent2"/>
              </a:solidFill>
            </a:endParaRPr>
          </a:p>
        </p:txBody>
      </p:sp>
      <p:sp>
        <p:nvSpPr>
          <p:cNvPr id="15" name="TextBox 14">
            <a:extLst>
              <a:ext uri="{FF2B5EF4-FFF2-40B4-BE49-F238E27FC236}">
                <a16:creationId xmlns="" xmlns:a16="http://schemas.microsoft.com/office/drawing/2014/main" id="{D10D2FEB-19C4-774D-A603-97A25CE963AD}"/>
              </a:ext>
            </a:extLst>
          </p:cNvPr>
          <p:cNvSpPr txBox="1"/>
          <p:nvPr/>
        </p:nvSpPr>
        <p:spPr>
          <a:xfrm>
            <a:off x="4727576" y="5782671"/>
            <a:ext cx="4864376" cy="276999"/>
          </a:xfrm>
          <a:prstGeom prst="rect">
            <a:avLst/>
          </a:prstGeom>
          <a:noFill/>
        </p:spPr>
        <p:txBody>
          <a:bodyPr wrap="square" rtlCol="0">
            <a:spAutoFit/>
          </a:bodyPr>
          <a:lstStyle/>
          <a:p>
            <a:r>
              <a:rPr lang="en-US" sz="1200" i="1" dirty="0" smtClean="0">
                <a:solidFill>
                  <a:schemeClr val="tx1">
                    <a:lumMod val="50000"/>
                    <a:lumOff val="50000"/>
                  </a:schemeClr>
                </a:solidFill>
                <a:latin typeface="Arial" panose="020B0604020202020204" pitchFamily="34" charset="0"/>
                <a:cs typeface="Arial" panose="020B0604020202020204" pitchFamily="34" charset="0"/>
              </a:rPr>
              <a:t>Illustration by Véronique Boton, PSPC.</a:t>
            </a:r>
            <a:endParaRPr lang="en-US" sz="12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Slide Number Placeholder 2"/>
          <p:cNvSpPr txBox="1">
            <a:spLocks/>
          </p:cNvSpPr>
          <p:nvPr/>
        </p:nvSpPr>
        <p:spPr>
          <a:xfrm>
            <a:off x="4700024" y="6416121"/>
            <a:ext cx="2743200" cy="2475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2169016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d3217aa36354313047c54f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13868</TotalTime>
  <Words>1283</Words>
  <Application>Microsoft Office PowerPoint</Application>
  <PresentationFormat>Widescreen</PresentationFormat>
  <Paragraphs>188</Paragraphs>
  <Slides>14</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Arial Black</vt:lpstr>
      <vt:lpstr>Calibri</vt:lpstr>
      <vt:lpstr>Calibri Light</vt:lpstr>
      <vt:lpstr>Futura PT Book</vt:lpstr>
      <vt:lpstr>Georgia</vt:lpstr>
      <vt:lpstr>Times New Roman</vt:lpstr>
      <vt:lpstr>Wingdings</vt:lpstr>
      <vt:lpstr>Office Theme</vt:lpstr>
      <vt:lpstr>think-cell Slide</vt:lpstr>
      <vt:lpstr>Welcome to GCworkplace</vt:lpstr>
      <vt:lpstr>The landscape is changing.  Are we ready to change the way we work?</vt:lpstr>
      <vt:lpstr>The workplace of the future: What we’ve heard</vt:lpstr>
      <vt:lpstr>A vision for the Government of Canada workplace</vt:lpstr>
      <vt:lpstr>GCworkplace vision</vt:lpstr>
      <vt:lpstr>PowerPoint Presentation</vt:lpstr>
      <vt:lpstr>GCworkplace and Beyond 2020 – one direction</vt:lpstr>
      <vt:lpstr>Past workplace</vt:lpstr>
      <vt:lpstr>GCworkplace is designed to service modern Canada</vt:lpstr>
      <vt:lpstr>GCworkplace delivers what our public service needs</vt:lpstr>
      <vt:lpstr>PowerPoint Presentation</vt:lpstr>
      <vt:lpstr>The Future is now</vt:lpstr>
      <vt:lpstr>Top key success factors for workplace change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Martine Renaud</cp:lastModifiedBy>
  <cp:revision>453</cp:revision>
  <dcterms:created xsi:type="dcterms:W3CDTF">2018-01-23T15:59:12Z</dcterms:created>
  <dcterms:modified xsi:type="dcterms:W3CDTF">2019-07-19T19:19:10Z</dcterms:modified>
</cp:coreProperties>
</file>