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2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F49A26-5DD7-0549-8C0E-C3A4275B3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8696" y="-100800"/>
            <a:ext cx="12545393" cy="7056784"/>
          </a:xfrm>
          <a:prstGeom prst="rect">
            <a:avLst/>
          </a:prstGeom>
        </p:spPr>
      </p:pic>
      <p:sp>
        <p:nvSpPr>
          <p:cNvPr id="3" name="Slide Number Placeholder 2" descr="Une zone de texte pour un numéro de page est incluse dans le coin inférieur droit de la diapositive.">
            <a:extLst>
              <a:ext uri="{FF2B5EF4-FFF2-40B4-BE49-F238E27FC236}">
                <a16:creationId xmlns:a16="http://schemas.microsoft.com/office/drawing/2014/main" id="{C62C68BD-85FE-4A45-A299-8E257DA3F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0216" y="6381328"/>
            <a:ext cx="2089448" cy="365125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42BD6-6073-403A-9407-24E079BF8E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11824" y="912206"/>
            <a:ext cx="5904656" cy="86817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pPr lvl="0"/>
            <a:r>
              <a:rPr lang="fr-CA" noProof="0" dirty="0" err="1"/>
              <a:t>Title</a:t>
            </a:r>
            <a:endParaRPr lang="en-C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5FB78C-AE03-4FC9-93FB-9891F589BC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1824" y="1988840"/>
            <a:ext cx="5904656" cy="3312368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no Pro" panose="02020502040506020403" pitchFamily="18" charset="0"/>
              </a:defRPr>
            </a:lvl1pPr>
            <a:lvl2pPr marL="363537" indent="0">
              <a:buNone/>
              <a:defRPr b="0" i="0">
                <a:latin typeface="ITC Lubalin Graph Std Book" panose="02060502020205020404" pitchFamily="18" charset="77"/>
              </a:defRPr>
            </a:lvl2pPr>
            <a:lvl5pPr>
              <a:defRPr b="0" i="0">
                <a:latin typeface="ITC Lubalin Graph Std Book" panose="02060502020205020404" pitchFamily="18" charset="77"/>
              </a:defRPr>
            </a:lvl5pPr>
          </a:lstStyle>
          <a:p>
            <a:pPr lvl="0"/>
            <a:r>
              <a:rPr lang="en-US" dirty="0"/>
              <a:t>Subtitle</a:t>
            </a:r>
          </a:p>
          <a:p>
            <a:pPr lvl="4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875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: Séparateur de section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7" name="Section title placeholder" descr="Une zone de texte pour le titre de la présentation est incluse au milieu de la diapositive.">
            <a:extLst>
              <a:ext uri="{FF2B5EF4-FFF2-40B4-BE49-F238E27FC236}">
                <a16:creationId xmlns:a16="http://schemas.microsoft.com/office/drawing/2014/main" id="{041A59C5-B764-0A4C-B7FC-5469F404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1196752"/>
            <a:ext cx="8208912" cy="3888432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algn="ctr">
              <a:defRPr sz="6600" b="1" i="0" cap="none" baseline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92885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 : Graphique avec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B24F744-63CF-A146-BD91-580A844DA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6223475"/>
            <a:ext cx="12360696" cy="733917"/>
          </a:xfrm>
          <a:prstGeom prst="rect">
            <a:avLst/>
          </a:prstGeom>
        </p:spPr>
      </p:pic>
      <p:sp>
        <p:nvSpPr>
          <p:cNvPr id="2" name="Slide title placeholder" descr="Une zone de texte pour le titre de la diapositive est incluse au haut de la diapositive."/>
          <p:cNvSpPr>
            <a:spLocks noGrp="1"/>
          </p:cNvSpPr>
          <p:nvPr>
            <p:ph type="title" hasCustomPrompt="1"/>
          </p:nvPr>
        </p:nvSpPr>
        <p:spPr>
          <a:xfrm>
            <a:off x="480000" y="224744"/>
            <a:ext cx="11376156" cy="900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marR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 text</a:t>
            </a:r>
            <a:endParaRPr lang="en-CA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44472" y="6344988"/>
            <a:ext cx="1129341" cy="513012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6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C677769A-0720-4117-BD38-C414E58348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85" y="1358329"/>
            <a:ext cx="11376156" cy="475307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  <a:p>
            <a:pPr lvl="1"/>
            <a:r>
              <a:rPr lang="fr-CA" noProof="0" dirty="0"/>
              <a:t>Second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niveau</a:t>
            </a:r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3426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1" y="908719"/>
            <a:ext cx="7632848" cy="648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 text</a:t>
            </a:r>
            <a:endParaRPr lang="en-CA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0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127AB415-4C6F-4B4F-A373-6016749EEB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71463" y="1772816"/>
            <a:ext cx="9361041" cy="3368822"/>
          </a:xfrm>
          <a:prstGeom prst="rect">
            <a:avLst/>
          </a:prstGeom>
          <a:noFill/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  <a:p>
            <a:pPr lvl="1"/>
            <a:r>
              <a:rPr lang="fr-CA" noProof="0" dirty="0"/>
              <a:t>Second </a:t>
            </a:r>
            <a:r>
              <a:rPr lang="fr-CA" noProof="0" dirty="0" err="1"/>
              <a:t>level</a:t>
            </a:r>
            <a:endParaRPr lang="fr-CA" noProof="0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niveau</a:t>
            </a:r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7358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0" y="908719"/>
            <a:ext cx="7776865" cy="80764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Header text</a:t>
            </a:r>
            <a:endParaRPr lang="en-CA" dirty="0"/>
          </a:p>
        </p:txBody>
      </p:sp>
      <p:sp>
        <p:nvSpPr>
          <p:cNvPr id="14" name="Slide text placeholder" descr="Une zone de texte dans laquelle vous pouvez ajouter une légende de photo est incluse sous l’encadré où sera placée la photo.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15480" y="4910054"/>
            <a:ext cx="8856984" cy="44446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0" indent="0">
              <a:buNone/>
              <a:defRPr b="0" i="0">
                <a:solidFill>
                  <a:schemeClr val="tx2"/>
                </a:solidFill>
                <a:latin typeface="Arno Pro" panose="02020502040506020403" pitchFamily="18" charset="0"/>
              </a:defRPr>
            </a:lvl1pPr>
          </a:lstStyle>
          <a:p>
            <a:pPr lvl="0"/>
            <a:r>
              <a:rPr lang="en-US" dirty="0"/>
              <a:t>Photo Caption</a:t>
            </a:r>
            <a:endParaRPr lang="fr-CA" noProof="0" dirty="0"/>
          </a:p>
        </p:txBody>
      </p:sp>
      <p:sp>
        <p:nvSpPr>
          <p:cNvPr id="16" name="Picture placeholder" descr="Une grande zone pour une image est située au milieu de la diapositive.">
            <a:extLst>
              <a:ext uri="{FF2B5EF4-FFF2-40B4-BE49-F238E27FC236}">
                <a16:creationId xmlns:a16="http://schemas.microsoft.com/office/drawing/2014/main" id="{965D6A6D-B655-4DA1-A26F-D7EA34ADFE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71464" y="1844824"/>
            <a:ext cx="9361040" cy="2952328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="0" i="0">
                <a:latin typeface="Arno Pro" panose="02020502040506020403" pitchFamily="18" charset="0"/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6438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 title placeholder"/>
          <p:cNvSpPr>
            <a:spLocks noGrp="1"/>
          </p:cNvSpPr>
          <p:nvPr>
            <p:ph type="title"/>
          </p:nvPr>
        </p:nvSpPr>
        <p:spPr>
          <a:xfrm>
            <a:off x="623392" y="72000"/>
            <a:ext cx="10945216" cy="9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fr-CA" noProof="0" dirty="0"/>
          </a:p>
        </p:txBody>
      </p:sp>
      <p:sp>
        <p:nvSpPr>
          <p:cNvPr id="5" name="Master slide number placeholder">
            <a:extLst>
              <a:ext uri="{FF2B5EF4-FFF2-40B4-BE49-F238E27FC236}">
                <a16:creationId xmlns:a16="http://schemas.microsoft.com/office/drawing/2014/main" id="{7BA77F87-0C66-4005-8680-A219D888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8368" y="6309320"/>
            <a:ext cx="228146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 i="0">
                <a:solidFill>
                  <a:srgbClr val="000000"/>
                </a:solidFill>
                <a:latin typeface="Barlow" pitchFamily="2" charset="77"/>
                <a:cs typeface="Arial" panose="020B0604020202020204" pitchFamily="34" charset="0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41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i="0" kern="1200" baseline="0">
          <a:solidFill>
            <a:schemeClr val="tx1"/>
          </a:solidFill>
          <a:latin typeface="Barlow" pitchFamily="2" charset="77"/>
          <a:ea typeface="+mj-ea"/>
          <a:cs typeface="Arial" panose="020B0604020202020204" pitchFamily="34" charset="0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7550" indent="-354013" algn="l" defTabSz="914400" rtl="0" eaLnBrk="1" latinLnBrk="0" hangingPunct="1">
        <a:spcBef>
          <a:spcPct val="20000"/>
        </a:spcBef>
        <a:buSzPct val="7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742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698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717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hyperlink" Target="mailto:Info-ollo@tbs-sct.gc.ca" TargetMode="Externa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hyperlink" Target="mailto:OLCE-2OL-Learning_CELO-Apprentissage-2LO@tbs-sct.gc.ca" TargetMode="Externa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hyperlink" Target="https://www.tbs-sct.canada.ca/ap/list-liste/ol-lo-fra.asp" TargetMode="External"/><Relationship Id="rId40" Type="http://schemas.openxmlformats.org/officeDocument/2006/relationships/hyperlink" Target="mailto:OLReview-BilanLO@tbs-sct.gc.ca" TargetMode="Externa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slideLayout" Target="../slideLayouts/slideLayout3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hyperlink" Target="mailto:OLCEInformationCELO@tbs-sct.g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E04555CB-661B-59B0-4800-D74471081DA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739516" y="1088423"/>
            <a:ext cx="8712968" cy="513012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81F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D797EE7-240F-4B58-F42A-B36D3CAA34A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72145" y="224398"/>
            <a:ext cx="10152574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81F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00A1C-2303-874F-AEE2-34F94171445F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1044153" y="179755"/>
            <a:ext cx="10152574" cy="57606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chemeClr val="accent6"/>
                </a:solidFill>
              </a:rPr>
              <a:t>Communiquer</a:t>
            </a:r>
            <a:r>
              <a:rPr lang="en-US" b="1" dirty="0">
                <a:solidFill>
                  <a:schemeClr val="accent6"/>
                </a:solidFill>
              </a:rPr>
              <a:t> avec le Centre </a:t>
            </a:r>
            <a:r>
              <a:rPr lang="en-US" b="1" dirty="0" err="1">
                <a:solidFill>
                  <a:schemeClr val="accent6"/>
                </a:solidFill>
              </a:rPr>
              <a:t>d’excellence</a:t>
            </a:r>
            <a:r>
              <a:rPr lang="en-US" b="1" dirty="0">
                <a:solidFill>
                  <a:schemeClr val="accent6"/>
                </a:solidFill>
              </a:rPr>
              <a:t> en </a:t>
            </a:r>
            <a:r>
              <a:rPr lang="en-US" b="1" dirty="0" err="1">
                <a:solidFill>
                  <a:schemeClr val="accent6"/>
                </a:solidFill>
              </a:rPr>
              <a:t>langues</a:t>
            </a:r>
            <a:r>
              <a:rPr lang="en-US" b="1" dirty="0">
                <a:solidFill>
                  <a:schemeClr val="accent6"/>
                </a:solidFill>
              </a:rPr>
              <a:t> officielles 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199BCF92-5637-3DC6-5D6F-21E26AC8086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763956" y="1043780"/>
            <a:ext cx="8712968" cy="513012"/>
          </a:xfrm>
          <a:prstGeom prst="flowChartAlternateProcess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 êtes la personne responsable des langues officielles (PRLO) de votre institution,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 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vertu de </a:t>
            </a: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l’exigence 6.1.2 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la Politique sur les langues officielles ?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3B616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C40AA3C0-6773-C54C-D2FF-EAC1E87FEFA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451484" y="1827260"/>
            <a:ext cx="576064" cy="288032"/>
          </a:xfrm>
          <a:prstGeom prst="flowChartAlternateProces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D3A7A2E6-096B-F8C8-450D-4CB6BC9FA88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094532" y="1889396"/>
            <a:ext cx="611529" cy="288032"/>
          </a:xfrm>
          <a:prstGeom prst="flowChartAlternateProcess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913D79D-BD6B-8784-3580-CD561EE6DF89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6096000" y="753916"/>
            <a:ext cx="0" cy="2879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5782D49-8115-BB17-5562-C407830506B8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5976424" y="800462"/>
            <a:ext cx="0" cy="2433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BF7E4584-9141-088D-C6C0-38EAE8546C91}"/>
              </a:ext>
            </a:extLst>
          </p:cNvPr>
          <p:cNvCxnSpPr>
            <a:cxnSpLocks/>
            <a:endCxn id="10" idx="1"/>
          </p:cNvCxnSpPr>
          <p:nvPr>
            <p:custDataLst>
              <p:tags r:id="rId9"/>
            </p:custDataLst>
          </p:nvPr>
        </p:nvCxnSpPr>
        <p:spPr>
          <a:xfrm>
            <a:off x="5976424" y="1577620"/>
            <a:ext cx="3118108" cy="455792"/>
          </a:xfrm>
          <a:prstGeom prst="bentConnector3">
            <a:avLst>
              <a:gd name="adj1" fmla="val -311"/>
            </a:avLst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FFE0BACD-A919-A25F-1843-B5E1A5A16A9E}"/>
              </a:ext>
            </a:extLst>
          </p:cNvPr>
          <p:cNvCxnSpPr>
            <a:cxnSpLocks/>
            <a:stCxn id="8" idx="2"/>
            <a:endCxn id="9" idx="3"/>
          </p:cNvCxnSpPr>
          <p:nvPr>
            <p:custDataLst>
              <p:tags r:id="rId10"/>
            </p:custDataLst>
          </p:nvPr>
        </p:nvCxnSpPr>
        <p:spPr>
          <a:xfrm rot="5400000">
            <a:off x="3866752" y="-282412"/>
            <a:ext cx="414484" cy="409289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Alternate Process 45">
            <a:extLst>
              <a:ext uri="{FF2B5EF4-FFF2-40B4-BE49-F238E27FC236}">
                <a16:creationId xmlns:a16="http://schemas.microsoft.com/office/drawing/2014/main" id="{1A729456-0626-14B0-4025-62AD57C8CCC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024923" y="2697806"/>
            <a:ext cx="2171804" cy="102888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Envoyez votre demande à la personne responsable des langues officielles de votre institution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7"/>
              </a:rPr>
              <a:t>Liste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7"/>
              </a:rPr>
              <a:t> des PRLO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5D5FA822-E41C-35C8-FAC7-569C1E247AC6}"/>
              </a:ext>
            </a:extLst>
          </p:cNvPr>
          <p:cNvCxnSpPr>
            <a:cxnSpLocks/>
            <a:stCxn id="10" idx="3"/>
            <a:endCxn id="46" idx="0"/>
          </p:cNvCxnSpPr>
          <p:nvPr>
            <p:custDataLst>
              <p:tags r:id="rId12"/>
            </p:custDataLst>
          </p:nvPr>
        </p:nvCxnSpPr>
        <p:spPr>
          <a:xfrm>
            <a:off x="9706061" y="2033412"/>
            <a:ext cx="404764" cy="66439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5" name="Flowchart: Alternate Process 54">
            <a:extLst>
              <a:ext uri="{FF2B5EF4-FFF2-40B4-BE49-F238E27FC236}">
                <a16:creationId xmlns:a16="http://schemas.microsoft.com/office/drawing/2014/main" id="{86435E3A-7E97-E8AA-69E2-C689A542B4D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27767" y="2371726"/>
            <a:ext cx="3355848" cy="43656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Demandes d'interprétation de la Politique sur les langues officielles et de ses directives connexes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3B616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Flowchart: Alternate Process 55">
            <a:extLst>
              <a:ext uri="{FF2B5EF4-FFF2-40B4-BE49-F238E27FC236}">
                <a16:creationId xmlns:a16="http://schemas.microsoft.com/office/drawing/2014/main" id="{29B3FD5E-0653-ADF6-4CF9-1D424BB13E9D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27767" y="2946824"/>
            <a:ext cx="3355848" cy="42367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Demandes de réunions, de présentations, de breffages ou de renseignements généraux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3B616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Flowchart: Alternate Process 56">
            <a:extLst>
              <a:ext uri="{FF2B5EF4-FFF2-40B4-BE49-F238E27FC236}">
                <a16:creationId xmlns:a16="http://schemas.microsoft.com/office/drawing/2014/main" id="{783D088B-65BA-E4FD-0C35-86CD7AEBB9B3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48983" y="3508799"/>
            <a:ext cx="3355848" cy="80351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3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Demandes relatives au Règlement sur les langues officielles, l’Exercice de révision de l’application du règlement sur les langues officielles ou le Système d'obligations pour les langues officielles (SOLO)</a:t>
            </a:r>
            <a:endParaRPr kumimoji="0" lang="en-US" sz="1030" b="1" i="0" u="none" strike="noStrike" kern="1200" cap="none" spc="0" normalizeH="0" baseline="0" noProof="0" dirty="0">
              <a:ln>
                <a:noFill/>
              </a:ln>
              <a:solidFill>
                <a:srgbClr val="3B616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Flowchart: Alternate Process 57">
            <a:extLst>
              <a:ext uri="{FF2B5EF4-FFF2-40B4-BE49-F238E27FC236}">
                <a16:creationId xmlns:a16="http://schemas.microsoft.com/office/drawing/2014/main" id="{42DEA1D9-C06A-358E-D0E8-E6CA5298708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700659" y="3989932"/>
            <a:ext cx="2820332" cy="1820875"/>
          </a:xfrm>
          <a:prstGeom prst="flowChartAlternateProcess">
            <a:avLst/>
          </a:prstGeom>
          <a:ln>
            <a:solidFill>
              <a:schemeClr val="accent3"/>
            </a:solidFill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</a:t>
            </a:r>
            <a:r>
              <a:rPr lang="en-US" sz="1050" b="1" dirty="0" err="1">
                <a:solidFill>
                  <a:srgbClr val="3B616C"/>
                </a:solidFill>
                <a:latin typeface="Arial"/>
              </a:rPr>
              <a:t>personne</a:t>
            </a:r>
            <a:r>
              <a:rPr lang="en-US" sz="1050" b="1" dirty="0">
                <a:solidFill>
                  <a:srgbClr val="3B616C"/>
                </a:solidFill>
                <a:latin typeface="Arial"/>
              </a:rPr>
              <a:t> </a:t>
            </a:r>
            <a:r>
              <a:rPr lang="en-US" sz="1050" b="1" dirty="0" err="1">
                <a:solidFill>
                  <a:srgbClr val="3B616C"/>
                </a:solidFill>
                <a:latin typeface="Arial"/>
              </a:rPr>
              <a:t>responsable</a:t>
            </a:r>
            <a:r>
              <a:rPr lang="en-US" sz="1050" b="1" dirty="0">
                <a:solidFill>
                  <a:srgbClr val="3B616C"/>
                </a:solidFill>
                <a:latin typeface="Arial"/>
              </a:rPr>
              <a:t> des </a:t>
            </a:r>
            <a:r>
              <a:rPr lang="en-US" sz="1050" b="1" dirty="0" err="1">
                <a:solidFill>
                  <a:srgbClr val="3B616C"/>
                </a:solidFill>
                <a:latin typeface="Arial"/>
              </a:rPr>
              <a:t>langues</a:t>
            </a:r>
            <a:r>
              <a:rPr lang="en-US" sz="1050" b="1" dirty="0">
                <a:solidFill>
                  <a:srgbClr val="3B616C"/>
                </a:solidFill>
                <a:latin typeface="Arial"/>
              </a:rPr>
              <a:t> officielles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(PRLO)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le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spécialiste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des </a:t>
            </a:r>
            <a:r>
              <a:rPr lang="en-US" sz="1050" b="1" dirty="0" err="1">
                <a:solidFill>
                  <a:srgbClr val="3B616C"/>
                </a:solidFill>
                <a:latin typeface="Arial"/>
              </a:rPr>
              <a:t>langues</a:t>
            </a:r>
            <a:r>
              <a:rPr lang="en-US" sz="1050" b="1" dirty="0">
                <a:solidFill>
                  <a:srgbClr val="3B616C"/>
                </a:solidFill>
                <a:latin typeface="Arial"/>
              </a:rPr>
              <a:t> officielles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votre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instutiton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et assure la liaison entre le Centre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d’excellence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en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langues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officielles (CELO) et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votre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institution. Si la PRLO ne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peut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pas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répondre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à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votre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demande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elle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contactera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le CELO en 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votre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nom.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4BC8847-3929-B9D1-8A35-2D283FB54C2F}"/>
              </a:ext>
            </a:extLst>
          </p:cNvPr>
          <p:cNvCxnSpPr>
            <a:cxnSpLocks/>
            <a:stCxn id="46" idx="2"/>
            <a:endCxn id="58" idx="0"/>
          </p:cNvCxnSpPr>
          <p:nvPr>
            <p:custDataLst>
              <p:tags r:id="rId17"/>
            </p:custDataLst>
          </p:nvPr>
        </p:nvCxnSpPr>
        <p:spPr>
          <a:xfrm>
            <a:off x="10110825" y="3726688"/>
            <a:ext cx="0" cy="263244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Alternate Process 61">
            <a:extLst>
              <a:ext uri="{FF2B5EF4-FFF2-40B4-BE49-F238E27FC236}">
                <a16:creationId xmlns:a16="http://schemas.microsoft.com/office/drawing/2014/main" id="{0557AA2D-5D3A-54A7-63F2-854748EA461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55990" y="4450611"/>
            <a:ext cx="3355848" cy="56809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Demandes relatives au Rapport annuel sur les langues officielles ou au Bilan annuel sur les langues officielles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3B616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82D845D-A9E0-5FE2-C53D-73E53FA9DE8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079679" y="5963501"/>
            <a:ext cx="6081522" cy="77715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Normes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 Centre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d’excellence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en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langues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officielles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maintient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100" dirty="0">
                <a:solidFill>
                  <a:srgbClr val="3B616C"/>
                </a:solidFill>
                <a:latin typeface="Arial"/>
              </a:rPr>
              <a:t>des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normes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service de 10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jours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ouvrables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pour les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réponses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aux questions. Dans le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des questions complexes, le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délai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pourrait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être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prolongé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</a:p>
        </p:txBody>
      </p:sp>
      <p:sp>
        <p:nvSpPr>
          <p:cNvPr id="66" name="Flowchart: Alternate Process 65">
            <a:extLst>
              <a:ext uri="{FF2B5EF4-FFF2-40B4-BE49-F238E27FC236}">
                <a16:creationId xmlns:a16="http://schemas.microsoft.com/office/drawing/2014/main" id="{ED8231D6-CF9D-1BD5-DC16-87F0DED9154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457604" y="2412641"/>
            <a:ext cx="3351048" cy="34440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8"/>
              </a:rPr>
              <a:t>OLCEInformationCELO@tbs-sct.gc.ca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67" name="Flowchart: Alternate Process 66">
            <a:extLst>
              <a:ext uri="{FF2B5EF4-FFF2-40B4-BE49-F238E27FC236}">
                <a16:creationId xmlns:a16="http://schemas.microsoft.com/office/drawing/2014/main" id="{03D30AE9-BE13-160C-27DC-24054F5646A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457604" y="2981650"/>
            <a:ext cx="3351048" cy="34440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8"/>
              </a:rPr>
              <a:t>OLCEInformationCELO@tbs-sct.gc.ca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id="{40864BCC-95D2-1685-BD02-927891A9C57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457604" y="3692222"/>
            <a:ext cx="3351048" cy="34440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9"/>
              </a:rPr>
              <a:t>info-ollo@tbs-sct.gc.ca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</p:txBody>
      </p:sp>
      <p:sp>
        <p:nvSpPr>
          <p:cNvPr id="70" name="Flowchart: Alternate Process 69">
            <a:extLst>
              <a:ext uri="{FF2B5EF4-FFF2-40B4-BE49-F238E27FC236}">
                <a16:creationId xmlns:a16="http://schemas.microsoft.com/office/drawing/2014/main" id="{E5988F00-2CD4-73DA-90B5-AA2F8CB7A9B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457604" y="4555968"/>
            <a:ext cx="3351048" cy="34440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0"/>
              </a:rPr>
              <a:t>OLReview-BilanLO@tbs-sct.gc.ca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D15DF12D-3EB4-6B3C-A93D-BE488F80140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55990" y="5192339"/>
            <a:ext cx="3355848" cy="43656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Demandes relatives au Cadre de formation en langue seconde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3B616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E27BB4E-B7C1-512C-6022-64E419746F2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457604" y="5192339"/>
            <a:ext cx="3351048" cy="43656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366B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1"/>
              </a:rPr>
              <a:t>OLCE-2OL-Learning_CELO-Apprentissage-2LO@tbs-sct.gc.ca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366B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3B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2940F8A-E716-93D4-DFC3-AD72E8204C14}"/>
              </a:ext>
            </a:extLst>
          </p:cNvPr>
          <p:cNvCxnSpPr>
            <a:stCxn id="9" idx="1"/>
            <a:endCxn id="7" idx="1"/>
          </p:cNvCxnSpPr>
          <p:nvPr>
            <p:custDataLst>
              <p:tags r:id="rId26"/>
            </p:custDataLst>
          </p:nvPr>
        </p:nvCxnSpPr>
        <p:spPr>
          <a:xfrm rot="10800000" flipV="1">
            <a:off x="655990" y="1971275"/>
            <a:ext cx="795494" cy="3439345"/>
          </a:xfrm>
          <a:prstGeom prst="bentConnector3">
            <a:avLst>
              <a:gd name="adj1" fmla="val 15299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0F1B1CC-2547-C144-721E-32AC1DA69B47}"/>
              </a:ext>
            </a:extLst>
          </p:cNvPr>
          <p:cNvCxnSpPr>
            <a:cxnSpLocks/>
            <a:endCxn id="55" idx="1"/>
          </p:cNvCxnSpPr>
          <p:nvPr>
            <p:custDataLst>
              <p:tags r:id="rId27"/>
            </p:custDataLst>
          </p:nvPr>
        </p:nvCxnSpPr>
        <p:spPr>
          <a:xfrm>
            <a:off x="235349" y="2590008"/>
            <a:ext cx="39241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2B8A911-A9C0-052D-3FB4-04C203F7B329}"/>
              </a:ext>
            </a:extLst>
          </p:cNvPr>
          <p:cNvCxnSpPr>
            <a:cxnSpLocks/>
          </p:cNvCxnSpPr>
          <p:nvPr>
            <p:custDataLst>
              <p:tags r:id="rId28"/>
            </p:custDataLst>
          </p:nvPr>
        </p:nvCxnSpPr>
        <p:spPr>
          <a:xfrm>
            <a:off x="228343" y="3153059"/>
            <a:ext cx="4206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07FEC0-162B-9D66-1C8D-4D7780FDCFBB}"/>
              </a:ext>
            </a:extLst>
          </p:cNvPr>
          <p:cNvCxnSpPr>
            <a:cxnSpLocks/>
          </p:cNvCxnSpPr>
          <p:nvPr>
            <p:custDataLst>
              <p:tags r:id="rId29"/>
            </p:custDataLst>
          </p:nvPr>
        </p:nvCxnSpPr>
        <p:spPr>
          <a:xfrm>
            <a:off x="228343" y="3910556"/>
            <a:ext cx="4206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5F509FF-5229-5924-61FB-400DB6F9EABF}"/>
              </a:ext>
            </a:extLst>
          </p:cNvPr>
          <p:cNvCxnSpPr>
            <a:cxnSpLocks/>
          </p:cNvCxnSpPr>
          <p:nvPr>
            <p:custDataLst>
              <p:tags r:id="rId30"/>
            </p:custDataLst>
          </p:nvPr>
        </p:nvCxnSpPr>
        <p:spPr>
          <a:xfrm>
            <a:off x="235349" y="4734660"/>
            <a:ext cx="4206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49253D3-7989-2E99-D729-C1B378A6CF5F}"/>
              </a:ext>
            </a:extLst>
          </p:cNvPr>
          <p:cNvCxnSpPr>
            <a:cxnSpLocks/>
          </p:cNvCxnSpPr>
          <p:nvPr>
            <p:custDataLst>
              <p:tags r:id="rId31"/>
            </p:custDataLst>
          </p:nvPr>
        </p:nvCxnSpPr>
        <p:spPr>
          <a:xfrm>
            <a:off x="3983615" y="2584842"/>
            <a:ext cx="46130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4CA4C40-4C26-1DE2-D1BF-57B0ABF24387}"/>
              </a:ext>
            </a:extLst>
          </p:cNvPr>
          <p:cNvCxnSpPr>
            <a:cxnSpLocks/>
          </p:cNvCxnSpPr>
          <p:nvPr>
            <p:custDataLst>
              <p:tags r:id="rId32"/>
            </p:custDataLst>
          </p:nvPr>
        </p:nvCxnSpPr>
        <p:spPr>
          <a:xfrm>
            <a:off x="3983615" y="3153059"/>
            <a:ext cx="46130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DACF92B-FCC9-D38B-F623-152EA8787269}"/>
              </a:ext>
            </a:extLst>
          </p:cNvPr>
          <p:cNvCxnSpPr>
            <a:cxnSpLocks/>
          </p:cNvCxnSpPr>
          <p:nvPr>
            <p:custDataLst>
              <p:tags r:id="rId33"/>
            </p:custDataLst>
          </p:nvPr>
        </p:nvCxnSpPr>
        <p:spPr>
          <a:xfrm>
            <a:off x="4004831" y="3864423"/>
            <a:ext cx="46130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E028FC0-F18C-54AD-E688-4BABACB517F7}"/>
              </a:ext>
            </a:extLst>
          </p:cNvPr>
          <p:cNvCxnSpPr>
            <a:cxnSpLocks/>
          </p:cNvCxnSpPr>
          <p:nvPr>
            <p:custDataLst>
              <p:tags r:id="rId34"/>
            </p:custDataLst>
          </p:nvPr>
        </p:nvCxnSpPr>
        <p:spPr>
          <a:xfrm>
            <a:off x="4011838" y="4734660"/>
            <a:ext cx="46130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0602DC4-321E-B502-B593-7126A984C182}"/>
              </a:ext>
            </a:extLst>
          </p:cNvPr>
          <p:cNvCxnSpPr>
            <a:cxnSpLocks/>
          </p:cNvCxnSpPr>
          <p:nvPr>
            <p:custDataLst>
              <p:tags r:id="rId35"/>
            </p:custDataLst>
          </p:nvPr>
        </p:nvCxnSpPr>
        <p:spPr>
          <a:xfrm>
            <a:off x="4011837" y="5410620"/>
            <a:ext cx="46130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954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53acbe13631313c38c21ade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heme/theme1.xml><?xml version="1.0" encoding="utf-8"?>
<a:theme xmlns:a="http://schemas.openxmlformats.org/drawingml/2006/main" name="Norme">
  <a:themeElements>
    <a:clrScheme name="OLCE">
      <a:dk1>
        <a:srgbClr val="381F34"/>
      </a:dk1>
      <a:lt1>
        <a:srgbClr val="FFFFFF"/>
      </a:lt1>
      <a:dk2>
        <a:srgbClr val="000000"/>
      </a:dk2>
      <a:lt2>
        <a:srgbClr val="FFFFFF"/>
      </a:lt2>
      <a:accent1>
        <a:srgbClr val="3C616C"/>
      </a:accent1>
      <a:accent2>
        <a:srgbClr val="70C1AE"/>
      </a:accent2>
      <a:accent3>
        <a:srgbClr val="F9AB69"/>
      </a:accent3>
      <a:accent4>
        <a:srgbClr val="F5EAD3"/>
      </a:accent4>
      <a:accent5>
        <a:srgbClr val="71C1AE"/>
      </a:accent5>
      <a:accent6>
        <a:srgbClr val="3B616C"/>
      </a:accent6>
      <a:hlink>
        <a:srgbClr val="1F3338"/>
      </a:hlink>
      <a:folHlink>
        <a:srgbClr val="3C616C"/>
      </a:folHlink>
    </a:clrScheme>
    <a:fontScheme name="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 presentation template - revised_colour_FR.potx (1)" id="{5DABAE4B-BD16-4E9D-A2E8-F46B2D80A25C}" vid="{07551946-B20E-48D5-8A08-C83E58E6603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eca75663-3d7c-4072-8b9a-c9c44c961132" xsi:nil="true"/>
    <OG_x002f_GP xmlns="eca75663-3d7c-4072-8b9a-c9c44c961132" xsi:nil="true"/>
    <TaxCatchAll xmlns="ee5a1490-a780-4a4e-b617-2a7b7d300ac2" xsi:nil="true"/>
    <Purpose xmlns="eca75663-3d7c-4072-8b9a-c9c44c961132" xsi:nil="true"/>
    <GCdocsFolderNames xmlns="eca75663-3d7c-4072-8b9a-c9c44c961132" xsi:nil="true"/>
    <DocType xmlns="eca75663-3d7c-4072-8b9a-c9c44c961132" xsi:nil="true"/>
    <Community xmlns="eca75663-3d7c-4072-8b9a-c9c44c961132" xsi:nil="true"/>
    <Audience xmlns="eca75663-3d7c-4072-8b9a-c9c44c961132" xsi:nil="true"/>
    <Status_x002f_Statut xmlns="eca75663-3d7c-4072-8b9a-c9c44c961132">Draft/Ébauche</Status_x002f_Statut>
    <GCdocsListofFiles xmlns="eca75663-3d7c-4072-8b9a-c9c44c961132" xsi:nil="true"/>
    <EXPMP2021_x002d_2022 xmlns="eca75663-3d7c-4072-8b9a-c9c44c961132" xsi:nil="true"/>
    <MeetingDate_x0028_ifapplicable_x0029_ xmlns="eca75663-3d7c-4072-8b9a-c9c44c961132" xsi:nil="true"/>
    <Year xmlns="eca75663-3d7c-4072-8b9a-c9c44c961132" xsi:nil="true"/>
    <lcf76f155ced4ddcb4097134ff3c332f xmlns="eca75663-3d7c-4072-8b9a-c9c44c961132">
      <Terms xmlns="http://schemas.microsoft.com/office/infopath/2007/PartnerControls"/>
    </lcf76f155ced4ddcb4097134ff3c332f>
    <_dlc_DocId xmlns="ee5a1490-a780-4a4e-b617-2a7b7d300ac2">HXSNVVFFSQX6-1073597720-478554</_dlc_DocId>
    <_dlc_DocIdUrl xmlns="ee5a1490-a780-4a4e-b617-2a7b7d300ac2">
      <Url>https://056gc.sharepoint.com/sites/Pol-PMP_Pol-PGP/_layouts/15/DocIdRedir.aspx?ID=HXSNVVFFSQX6-1073597720-478554</Url>
      <Description>HXSNVVFFSQX6-1073597720-478554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EE0DB5371CA4A85C3290B7E17C0D3" ma:contentTypeVersion="32" ma:contentTypeDescription="Create a new document." ma:contentTypeScope="" ma:versionID="994f2febb2f0aae9a6c417b41f738509">
  <xsd:schema xmlns:xsd="http://www.w3.org/2001/XMLSchema" xmlns:xs="http://www.w3.org/2001/XMLSchema" xmlns:p="http://schemas.microsoft.com/office/2006/metadata/properties" xmlns:ns2="ee5a1490-a780-4a4e-b617-2a7b7d300ac2" xmlns:ns3="eca75663-3d7c-4072-8b9a-c9c44c961132" targetNamespace="http://schemas.microsoft.com/office/2006/metadata/properties" ma:root="true" ma:fieldsID="e39b7be7aa193435d036ecc84520d935" ns2:_="" ns3:_="">
    <xsd:import namespace="ee5a1490-a780-4a4e-b617-2a7b7d300ac2"/>
    <xsd:import namespace="eca75663-3d7c-4072-8b9a-c9c44c9611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2:SharedWithUsers" minOccurs="0"/>
                <xsd:element ref="ns2:SharedWithDetails" minOccurs="0"/>
                <xsd:element ref="ns3:GCdocsFolderNames" minOccurs="0"/>
                <xsd:element ref="ns3:Status_x002f_Statut" minOccurs="0"/>
                <xsd:element ref="ns3:GCdocsListofFiles" minOccurs="0"/>
                <xsd:element ref="ns3:EXPMP2021_x002d_2022" minOccurs="0"/>
                <xsd:element ref="ns3:Purpose" minOccurs="0"/>
                <xsd:element ref="ns3:OG_x002f_GP" minOccurs="0"/>
                <xsd:element ref="ns3:DocType" minOccurs="0"/>
                <xsd:element ref="ns3:MeetingDate_x0028_ifapplicable_x0029_" minOccurs="0"/>
                <xsd:element ref="ns3:Community" minOccurs="0"/>
                <xsd:element ref="ns3:MediaServiceObjectDetectorVersions" minOccurs="0"/>
                <xsd:element ref="ns3:Year" minOccurs="0"/>
                <xsd:element ref="ns3:Month" minOccurs="0"/>
                <xsd:element ref="ns3: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1490-a780-4a4e-b617-2a7b7d300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ec03bd97-9e13-4cb2-9ce1-c5da618efc7d}" ma:internalName="TaxCatchAll" ma:showField="CatchAllData" ma:web="ee5a1490-a780-4a4e-b617-2a7b7d300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75663-3d7c-4072-8b9a-c9c44c961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GCdocsFolderNames" ma:index="24" nillable="true" ma:displayName="GCdocs Folder Names" ma:format="Dropdown" ma:internalName="GCdocsFolderNames">
      <xsd:simpleType>
        <xsd:restriction base="dms:Choice">
          <xsd:enumeration value="Governance"/>
          <xsd:enumeration value="-CT- Job Evaluation Reports"/>
          <xsd:enumeration value="-PA- Job Evaluation Reports"/>
          <xsd:enumeration value="Onboarding for New Team Members"/>
          <xsd:enumeration value="PA-CT Automation Research"/>
          <xsd:enumeration value="PA-CT Conversion Phase 1 - Planning Workshops"/>
          <xsd:enumeration value="Change Control"/>
          <xsd:enumeration value="CT Conversion"/>
          <xsd:enumeration value="Executive Presentations"/>
          <xsd:enumeration value="Gartner Review"/>
          <xsd:enumeration value="PA-CT Engagement Group Activity Tracking"/>
          <xsd:enumeration value="Choice 12"/>
          <xsd:enumeration value="Steering Committee"/>
          <xsd:enumeration value="Project Charter"/>
          <xsd:enumeration value="Project Office Processes"/>
          <xsd:enumeration value="Risk and Issue Management"/>
          <xsd:enumeration value="PSAC-ACFO Dues Transfer"/>
        </xsd:restriction>
      </xsd:simpleType>
    </xsd:element>
    <xsd:element name="Status_x002f_Statut" ma:index="25" nillable="true" ma:displayName="Status/Statut" ma:default="Draft/Ébauche" ma:format="Dropdown" ma:internalName="Status_x002f_Statut">
      <xsd:simpleType>
        <xsd:restriction base="dms:Choice">
          <xsd:enumeration value="Draft/Ébauche"/>
          <xsd:enumeration value="Final"/>
          <xsd:enumeration value="Obsolete/Désuet"/>
          <xsd:enumeration value="Copy"/>
        </xsd:restriction>
      </xsd:simpleType>
    </xsd:element>
    <xsd:element name="GCdocsListofFiles" ma:index="26" nillable="true" ma:displayName="GCdocs List of Files" ma:format="Dropdown" ma:internalName="GCdocsListofFiles">
      <xsd:simpleType>
        <xsd:restriction base="dms:Choice">
          <xsd:enumeration value="PA-CT Automation Research"/>
          <xsd:enumeration value="Change Control"/>
          <xsd:enumeration value="CT Conversion"/>
        </xsd:restriction>
      </xsd:simpleType>
    </xsd:element>
    <xsd:element name="EXPMP2021_x002d_2022" ma:index="27" nillable="true" ma:displayName="Cycle" ma:description="EXPMP results for 2021-2022 &amp; publication." ma:format="Dropdown" ma:internalName="EXPMP2021_x002d_2022">
      <xsd:simpleType>
        <xsd:restriction base="dms:Text">
          <xsd:maxLength value="255"/>
        </xsd:restriction>
      </xsd:simpleType>
    </xsd:element>
    <xsd:element name="Purpose" ma:index="28" nillable="true" ma:displayName="Purpose" ma:description="use instead of addgin additional directory" ma:format="Dropdown" ma:internalName="Purpose">
      <xsd:simpleType>
        <xsd:restriction base="dms:Choice">
          <xsd:enumeration value="Advisory Committee"/>
          <xsd:enumeration value="EXPMP"/>
          <xsd:enumeration value="Compensation"/>
          <xsd:enumeration value="Market Comparison"/>
          <xsd:enumeration value="Coms/QPCards/OGGO"/>
          <xsd:enumeration value="Briefing"/>
        </xsd:restriction>
      </xsd:simpleType>
    </xsd:element>
    <xsd:element name="OG_x002f_GP" ma:index="29" nillable="true" ma:displayName="OG / GP" ma:description="occupational group / groupe professionnel" ma:format="Dropdown" ma:internalName="OG_x002f_GP">
      <xsd:simpleType>
        <xsd:restriction base="dms:Choice">
          <xsd:enumeration value="AI"/>
          <xsd:enumeration value="AO"/>
          <xsd:enumeration value="AV"/>
          <xsd:enumeration value="CX"/>
          <xsd:enumeration value="EB"/>
          <xsd:enumeration value="EC"/>
          <xsd:enumeration value="EL"/>
          <xsd:enumeration value="EX"/>
          <xsd:enumeration value="FB"/>
          <xsd:enumeration value="FI"/>
          <xsd:enumeration value="FS"/>
          <xsd:enumeration value="HM"/>
          <xsd:enumeration value="IT"/>
          <xsd:enumeration value="LC"/>
          <xsd:enumeration value="LP"/>
          <xsd:enumeration value="NR"/>
          <xsd:enumeration value="PA"/>
          <xsd:enumeration value="PO"/>
          <xsd:enumeration value="PR"/>
          <xsd:enumeration value="RE"/>
          <xsd:enumeration value="RO"/>
          <xsd:enumeration value="SH"/>
          <xsd:enumeration value="SP"/>
          <xsd:enumeration value="SRC"/>
          <xsd:enumeration value="SRE"/>
          <xsd:enumeration value="SRW"/>
          <xsd:enumeration value="SV"/>
          <xsd:enumeration value="TC"/>
          <xsd:enumeration value="TR"/>
          <xsd:enumeration value="UT"/>
        </xsd:restriction>
      </xsd:simpleType>
    </xsd:element>
    <xsd:element name="DocType" ma:index="30" nillable="true" ma:displayName="Doc Type" ma:format="Dropdown" ma:indexed="true" ma:internalName="DocType">
      <xsd:simpleType>
        <xsd:restriction base="dms:Choice">
          <xsd:enumeration value="analysis/analyse"/>
          <xsd:enumeration value="background/contexte"/>
          <xsd:enumeration value="briefing/breffage"/>
          <xsd:enumeration value="business case/bilan de rentabilite"/>
          <xsd:enumeration value="correspondence"/>
          <xsd:enumeration value="dataset/ensemble de donnees"/>
          <xsd:enumeration value="deck/présentation"/>
          <xsd:enumeration value="JD/DE"/>
          <xsd:enumeration value="JES/NEE"/>
          <xsd:enumeration value="log"/>
          <xsd:enumeration value="policy/politique"/>
          <xsd:enumeration value="report/rapport"/>
          <xsd:enumeration value="speaking points/notes d'allocution"/>
        </xsd:restriction>
      </xsd:simpleType>
    </xsd:element>
    <xsd:element name="MeetingDate_x0028_ifapplicable_x0029_" ma:index="31" nillable="true" ma:displayName="Meeting Date (if applicable)" ma:format="DateOnly" ma:internalName="MeetingDate_x0028_ifapplicable_x0029_">
      <xsd:simpleType>
        <xsd:restriction base="dms:DateTime"/>
      </xsd:simpleType>
    </xsd:element>
    <xsd:element name="Community" ma:index="32" nillable="true" ma:displayName="Community" ma:format="Dropdown" ma:internalName="Community">
      <xsd:simpleType>
        <xsd:restriction base="dms:Text">
          <xsd:maxLength value="255"/>
        </xsd:restriction>
      </xsd:simple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Year" ma:index="34" nillable="true" ma:displayName="Year" ma:description="Applicable year for salary increase / updated T&amp;Cs" ma:format="Dropdown" ma:internalName="Year">
      <xsd:simpleType>
        <xsd:restriction base="dms:Text">
          <xsd:maxLength value="255"/>
        </xsd:restriction>
      </xsd:simpleType>
    </xsd:element>
    <xsd:element name="Month" ma:index="35" nillable="true" ma:displayName="Month" ma:description="If applicable" ma:format="Dropdown" ma:internalName="Month">
      <xsd:simpleType>
        <xsd:restriction base="dms:Text">
          <xsd:maxLength value="255"/>
        </xsd:restriction>
      </xsd:simpleType>
    </xsd:element>
    <xsd:element name="Audience" ma:index="36" nillable="true" ma:displayName="Audience" ma:format="Dropdown" ma:internalName="Audienc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B20817-DE33-4F1C-A562-E128783A66AD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eca75663-3d7c-4072-8b9a-c9c44c961132"/>
    <ds:schemaRef ds:uri="ee5a1490-a780-4a4e-b617-2a7b7d300ac2"/>
  </ds:schemaRefs>
</ds:datastoreItem>
</file>

<file path=customXml/itemProps2.xml><?xml version="1.0" encoding="utf-8"?>
<ds:datastoreItem xmlns:ds="http://schemas.openxmlformats.org/officeDocument/2006/customXml" ds:itemID="{0849B182-5869-482E-A589-D1D95F1307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1490-a780-4a4e-b617-2a7b7d300ac2"/>
    <ds:schemaRef ds:uri="eca75663-3d7c-4072-8b9a-c9c44c961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A8FF09-43D8-4D38-A7D1-315B27D8705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AA4117F-1F7B-4C6D-A5C4-D3E30744D2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Arno Pro</vt:lpstr>
      <vt:lpstr>Barlow</vt:lpstr>
      <vt:lpstr>Courier New</vt:lpstr>
      <vt:lpstr>ITC Lubalin Graph Std Book</vt:lpstr>
      <vt:lpstr>Wingdings</vt:lpstr>
      <vt:lpstr>Norme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Ladouceur, Mélanie</dc:creator>
  <cp:lastModifiedBy>Boisvert, Paul</cp:lastModifiedBy>
  <cp:revision>2</cp:revision>
  <dcterms:created xsi:type="dcterms:W3CDTF">2023-10-25T16:33:52Z</dcterms:created>
  <dcterms:modified xsi:type="dcterms:W3CDTF">2023-11-09T16:45:54Z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0x010100DB2EE0DB5371CA4A85C3290B7E17C0D3</vt:lpwstr>
  </property>
  <property fmtid="{D5CDD505-2E9C-101B-9397-08002B2CF9AE}" pid="3" name="MSIP_Label_3515d617-256d-4284-aedb-1064be1c4b48_Enabled">
    <vt:lpwstr>true</vt:lpwstr>
  </property>
  <property fmtid="{D5CDD505-2E9C-101B-9397-08002B2CF9AE}" pid="4" name="MSIP_Label_3515d617-256d-4284-aedb-1064be1c4b48_SetDate">
    <vt:lpwstr>2023-10-25T16:34:50Z</vt:lpwstr>
  </property>
  <property fmtid="{D5CDD505-2E9C-101B-9397-08002B2CF9AE}" pid="5" name="MSIP_Label_3515d617-256d-4284-aedb-1064be1c4b48_Method">
    <vt:lpwstr>Privileged</vt:lpwstr>
  </property>
  <property fmtid="{D5CDD505-2E9C-101B-9397-08002B2CF9AE}" pid="6" name="MSIP_Label_3515d617-256d-4284-aedb-1064be1c4b48_Name">
    <vt:lpwstr>3515d617-256d-4284-aedb-1064be1c4b48</vt:lpwstr>
  </property>
  <property fmtid="{D5CDD505-2E9C-101B-9397-08002B2CF9AE}" pid="7" name="MSIP_Label_3515d617-256d-4284-aedb-1064be1c4b48_SiteId">
    <vt:lpwstr>6397df10-4595-4047-9c4f-03311282152b</vt:lpwstr>
  </property>
  <property fmtid="{D5CDD505-2E9C-101B-9397-08002B2CF9AE}" pid="8" name="MSIP_Label_3515d617-256d-4284-aedb-1064be1c4b48_ActionId">
    <vt:lpwstr>a33daac7-017d-4893-afe8-88f3e6bce5e1</vt:lpwstr>
  </property>
  <property fmtid="{D5CDD505-2E9C-101B-9397-08002B2CF9AE}" pid="9" name="MSIP_Label_3515d617-256d-4284-aedb-1064be1c4b48_ContentBits">
    <vt:lpwstr>0</vt:lpwstr>
  </property>
  <property fmtid="{D5CDD505-2E9C-101B-9397-08002B2CF9AE}" pid="10" name="_dlc_DocIdItemGuid">
    <vt:lpwstr>964bb270-b4f8-4cff-9c63-772a6adbb03a</vt:lpwstr>
  </property>
  <property fmtid="{D5CDD505-2E9C-101B-9397-08002B2CF9AE}" pid="11" name="MediaServiceImageTags">
    <vt:lpwstr/>
  </property>
</Properties>
</file>