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6"/>
  </p:notesMasterIdLst>
  <p:handoutMasterIdLst>
    <p:handoutMasterId r:id="rId17"/>
  </p:handoutMasterIdLst>
  <p:sldIdLst>
    <p:sldId id="299" r:id="rId2"/>
    <p:sldId id="325" r:id="rId3"/>
    <p:sldId id="349" r:id="rId4"/>
    <p:sldId id="350" r:id="rId5"/>
    <p:sldId id="278" r:id="rId6"/>
    <p:sldId id="344" r:id="rId7"/>
    <p:sldId id="321" r:id="rId8"/>
    <p:sldId id="323" r:id="rId9"/>
    <p:sldId id="352" r:id="rId10"/>
    <p:sldId id="320" r:id="rId11"/>
    <p:sldId id="322" r:id="rId12"/>
    <p:sldId id="351" r:id="rId13"/>
    <p:sldId id="336" r:id="rId14"/>
    <p:sldId id="337"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10" autoAdjust="0"/>
    <p:restoredTop sz="51282" autoAdjust="0"/>
  </p:normalViewPr>
  <p:slideViewPr>
    <p:cSldViewPr snapToObjects="1" showGuides="1">
      <p:cViewPr varScale="1">
        <p:scale>
          <a:sx n="54" d="100"/>
          <a:sy n="54" d="100"/>
        </p:scale>
        <p:origin x="336" y="7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32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youtube.com/watch?v=qBBy5Jx_xrQ" TargetMode="External"/><Relationship Id="rId3" Type="http://schemas.openxmlformats.org/officeDocument/2006/relationships/hyperlink" Target="https://www.youtube.com/watch?v=ErzUlNhtz5Q" TargetMode="External"/><Relationship Id="rId7" Type="http://schemas.openxmlformats.org/officeDocument/2006/relationships/hyperlink" Target="https://www.youtube.com/watch?v=Fevw8ahkeeU"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vimeo.com/470384287" TargetMode="External"/><Relationship Id="rId5" Type="http://schemas.openxmlformats.org/officeDocument/2006/relationships/hyperlink" Target="https://www.youtube.com/watch?v=Tyl6YXp1Y6M" TargetMode="External"/><Relationship Id="rId4" Type="http://schemas.openxmlformats.org/officeDocument/2006/relationships/hyperlink" Target="https://www.youtube.com/watch?v=skw9M-mC9v4&amp;t=4s" TargetMode="External"/><Relationship Id="rId9" Type="http://schemas.openxmlformats.org/officeDocument/2006/relationships/hyperlink" Target="https://www.youtube.com/watch?v=5nsySCMH36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lf-compassion.org/wp-content/uploads/2020/08/self-compassion.break__01-cleanedbydan.mp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youtube.com/watch?v=nQSAcY-7Xic" TargetMode="External"/><Relationship Id="rId5" Type="http://schemas.openxmlformats.org/officeDocument/2006/relationships/hyperlink" Target="https://www.youtube.com/watch?v=Fevw8ahkeeU" TargetMode="External"/><Relationship Id="rId4" Type="http://schemas.openxmlformats.org/officeDocument/2006/relationships/hyperlink" Target="https://vimeo.com/470384287"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sysk.fr/2018/11/13/pleine-conscience-numerique-transformation/" TargetMode="External"/><Relationship Id="rId3" Type="http://schemas.openxmlformats.org/officeDocument/2006/relationships/hyperlink" Target="https://www.youtube.com/watch?v=qBBy5Jx_xrQ" TargetMode="External"/><Relationship Id="rId7" Type="http://schemas.openxmlformats.org/officeDocument/2006/relationships/hyperlink" Target="https://www.mindspacewellbeing.com/fr/communiquer-en-pleine-conscienc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learn.rumie.org/jR/bytes/practice-digital-mindfulness-for-wellbeing" TargetMode="External"/><Relationship Id="rId5" Type="http://schemas.openxmlformats.org/officeDocument/2006/relationships/hyperlink" Target="https://gcconnex.gc.ca/blog/view/14813318/day-1721-days-challenge-kindspring-make-a-mindful-phone-call" TargetMode="External"/><Relationship Id="rId4" Type="http://schemas.openxmlformats.org/officeDocument/2006/relationships/hyperlink" Target="https://www.youtube.com/watch?v=5nsySCMH36s" TargetMode="External"/><Relationship Id="rId9" Type="http://schemas.openxmlformats.org/officeDocument/2006/relationships/hyperlink" Target="https://positiveleadership.fr/plus-de-conscience-dans-nos-email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13" Type="http://schemas.openxmlformats.org/officeDocument/2006/relationships/hyperlink" Target="https://www.youtube.com/watch?v=nQSAcY-7Xic" TargetMode="External"/><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12" Type="http://schemas.openxmlformats.org/officeDocument/2006/relationships/hyperlink" Target="https://vimeo.com/466742570"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hyperlink" Target="https://www.youtube.com/watch?v=Fevw8ahkeeU" TargetMode="External"/><Relationship Id="rId5" Type="http://schemas.openxmlformats.org/officeDocument/2006/relationships/hyperlink" Target="https://soundcloud.com/breathworks-mindfulness/mindfulness-for-women-track-5-self-compassion-meditation" TargetMode="External"/><Relationship Id="rId10" Type="http://schemas.openxmlformats.org/officeDocument/2006/relationships/hyperlink" Target="https://vimeo.com/470384287" TargetMode="External"/><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7" Type="http://schemas.openxmlformats.org/officeDocument/2006/relationships/hyperlink" Target="https://en.wikipedia.org/wiki/Kristin_Nef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Suffering" TargetMode="External"/><Relationship Id="rId5" Type="http://schemas.openxmlformats.org/officeDocument/2006/relationships/hyperlink" Target="https://en.wikipedia.org/wiki/Compassion" TargetMode="External"/><Relationship Id="rId4" Type="http://schemas.openxmlformats.org/officeDocument/2006/relationships/hyperlink" Target="https://en.wikipedia.org/wiki/Self-compass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meditation-pleine-conscience-la-rochelle.fr/content/article-de-kristin-neff-%C2%AB%C2%A0la-physiologie-de-lauto-compassion%C2%A0%C2%BB"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English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aseline="0" dirty="0"/>
              <a:t>Choose from these three videos: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 - </a:t>
            </a:r>
            <a:r>
              <a:rPr lang="en-CA" sz="1200" dirty="0" err="1"/>
              <a:t>L’autocompassion</a:t>
            </a:r>
            <a:r>
              <a:rPr lang="en-CA" sz="1200" dirty="0"/>
              <a:t> - </a:t>
            </a:r>
            <a:r>
              <a:rPr lang="en-CA" sz="1800" u="sng" dirty="0">
                <a:solidFill>
                  <a:srgbClr val="0563C1"/>
                </a:solidFill>
                <a:effectLst/>
                <a:latin typeface="Arial" panose="020B0604020202020204" pitchFamily="34" charset="0"/>
                <a:ea typeface="Calibri" panose="020F0502020204030204" pitchFamily="34" charset="0"/>
                <a:hlinkClick r:id="rId3"/>
              </a:rPr>
              <a:t>https://www.youtube.com/watch?v=ErzUlNhtz5Q</a:t>
            </a:r>
            <a:r>
              <a:rPr lang="en-CA" sz="1800" u="sng" dirty="0">
                <a:solidFill>
                  <a:srgbClr val="0563C1"/>
                </a:solidFill>
                <a:effectLst/>
                <a:latin typeface="Arial" panose="020B0604020202020204" pitchFamily="34" charset="0"/>
                <a:ea typeface="Calibri" panose="020F050202020403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3 min - </a:t>
            </a:r>
            <a:r>
              <a:rPr lang="en-CA" dirty="0" err="1">
                <a:solidFill>
                  <a:srgbClr val="FF0000"/>
                </a:solidFill>
              </a:rPr>
              <a:t>Qu’est-ce</a:t>
            </a:r>
            <a:r>
              <a:rPr lang="en-CA" dirty="0">
                <a:solidFill>
                  <a:srgbClr val="FF0000"/>
                </a:solidFill>
              </a:rPr>
              <a:t> que la compassion </a:t>
            </a:r>
            <a:r>
              <a:rPr lang="en-CA" dirty="0" err="1">
                <a:solidFill>
                  <a:srgbClr val="FF0000"/>
                </a:solidFill>
              </a:rPr>
              <a:t>envers</a:t>
            </a:r>
            <a:r>
              <a:rPr lang="en-CA" dirty="0">
                <a:solidFill>
                  <a:srgbClr val="FF0000"/>
                </a:solidFill>
              </a:rPr>
              <a:t> soi-</a:t>
            </a:r>
            <a:r>
              <a:rPr lang="en-CA" dirty="0" err="1">
                <a:solidFill>
                  <a:srgbClr val="FF0000"/>
                </a:solidFill>
              </a:rPr>
              <a:t>même</a:t>
            </a:r>
            <a:r>
              <a:rPr lang="en-CA" dirty="0">
                <a:solidFill>
                  <a:srgbClr val="FF0000"/>
                </a:solidFill>
              </a:rPr>
              <a:t>? - </a:t>
            </a:r>
            <a:r>
              <a:rPr lang="en-CA" sz="1200" u="sng" dirty="0">
                <a:solidFill>
                  <a:srgbClr val="0563C1"/>
                </a:solidFill>
                <a:latin typeface="Arial" panose="020B0604020202020204" pitchFamily="34" charset="0"/>
                <a:ea typeface="Calibri" panose="020F0502020204030204" pitchFamily="34" charset="0"/>
                <a:hlinkClick r:id="rId4"/>
              </a:rPr>
              <a:t>https://www.youtube.com/watch?v=skw9M-mC9v4</a:t>
            </a:r>
            <a:endParaRPr lang="en-CA" sz="1200" u="sng" dirty="0">
              <a:solidFill>
                <a:srgbClr val="0563C1"/>
              </a:solidFill>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3 mins - Kristin Neff’s What is Self-Compassion - Part</a:t>
            </a:r>
            <a:r>
              <a:rPr lang="en-CA" sz="1200" baseline="0" dirty="0"/>
              <a:t> 1:</a:t>
            </a:r>
            <a:r>
              <a:rPr lang="en-CA" sz="1200" dirty="0"/>
              <a:t> </a:t>
            </a:r>
            <a:r>
              <a:rPr lang="en-CA" sz="1200" u="sng" dirty="0">
                <a:hlinkClick r:id="rId5"/>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ea typeface="Calibri" panose="020F0502020204030204" pitchFamily="34" charset="0"/>
                <a:cs typeface="Times New Roman" panose="02020603050405020304" pitchFamily="18" charset="0"/>
              </a:rPr>
              <a:t>5 mins - Une pause d’autocompassion - </a:t>
            </a:r>
            <a:r>
              <a:rPr lang="fr-FR" sz="1200" dirty="0">
                <a:effectLst/>
                <a:ea typeface="Calibri" panose="020F0502020204030204" pitchFamily="34" charset="0"/>
                <a:cs typeface="Times New Roman" panose="02020603050405020304" pitchFamily="18" charset="0"/>
                <a:hlinkClick r:id="rId6"/>
              </a:rPr>
              <a:t>https://vimeo.com/470384287</a:t>
            </a:r>
            <a:r>
              <a:rPr lang="fr-FR" sz="1200" dirty="0">
                <a:effectLs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ea typeface="Calibri" panose="020F0502020204030204" pitchFamily="34" charset="0"/>
                <a:cs typeface="Times New Roman" panose="02020603050405020304" pitchFamily="18" charset="0"/>
              </a:rPr>
              <a:t>8 mins - La pause d'</a:t>
            </a:r>
            <a:r>
              <a:rPr lang="fr-FR" sz="1200" dirty="0" err="1">
                <a:effectLst/>
                <a:ea typeface="Calibri" panose="020F0502020204030204" pitchFamily="34" charset="0"/>
                <a:cs typeface="Times New Roman" panose="02020603050405020304" pitchFamily="18" charset="0"/>
              </a:rPr>
              <a:t>auto-compassion</a:t>
            </a:r>
            <a:r>
              <a:rPr lang="fr-FR" sz="1200" dirty="0">
                <a:effectLst/>
                <a:ea typeface="Calibri" panose="020F0502020204030204" pitchFamily="34" charset="0"/>
                <a:cs typeface="Times New Roman" panose="02020603050405020304" pitchFamily="18" charset="0"/>
              </a:rPr>
              <a:t> : </a:t>
            </a:r>
            <a:r>
              <a:rPr lang="fr-FR" sz="1200" dirty="0">
                <a:effectLst/>
                <a:ea typeface="Calibri" panose="020F0502020204030204" pitchFamily="34" charset="0"/>
                <a:cs typeface="Times New Roman" panose="02020603050405020304" pitchFamily="18" charset="0"/>
                <a:hlinkClick r:id="rId7"/>
              </a:rPr>
              <a:t>https://www.youtube.com/watch?v=Fevw8ahkeeU</a:t>
            </a:r>
            <a:r>
              <a:rPr lang="fr-FR" sz="1200" dirty="0">
                <a:effectLst/>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2 mins - How to Practice Mindful Emailing: </a:t>
            </a:r>
            <a:r>
              <a:rPr lang="en-US" sz="1200" u="sng" dirty="0">
                <a:hlinkClick r:id="rId8"/>
              </a:rPr>
              <a:t>https://www.youtube.com/watch?v=qBBy5Jx_xrQ</a:t>
            </a:r>
            <a:r>
              <a:rPr lang="en-US" sz="1200" u="sng" dirty="0"/>
              <a:t> -</a:t>
            </a:r>
            <a:r>
              <a:rPr lang="en-US" sz="1800" u="sng" dirty="0"/>
              <a:t> </a:t>
            </a:r>
            <a:r>
              <a:rPr lang="en-US" sz="1800" u="sng" dirty="0" err="1"/>
              <a:t>soutitres</a:t>
            </a:r>
            <a:r>
              <a:rPr lang="en-US" sz="1800" u="sng" dirty="0"/>
              <a:t> en </a:t>
            </a:r>
            <a:r>
              <a:rPr lang="en-US" sz="1800" u="sng" dirty="0" err="1"/>
              <a:t>français</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3 mins - </a:t>
            </a:r>
            <a:r>
              <a:rPr lang="fr-CA" dirty="0" err="1"/>
              <a:t>Updated</a:t>
            </a:r>
            <a:r>
              <a:rPr lang="fr-CA" dirty="0"/>
              <a:t> the Monkey and Panda story: </a:t>
            </a:r>
            <a:r>
              <a:rPr lang="en-CA" sz="1100" u="sng" dirty="0">
                <a:hlinkClick r:id="rId9"/>
              </a:rPr>
              <a:t>https://www.youtube.com/watch?v=5nsySCMH36s</a:t>
            </a:r>
            <a:r>
              <a:rPr lang="en-CA" sz="1100" u="sng" dirty="0"/>
              <a:t> -</a:t>
            </a:r>
            <a:r>
              <a:rPr lang="en-US" sz="1800" u="sng" dirty="0"/>
              <a:t> </a:t>
            </a:r>
            <a:r>
              <a:rPr lang="en-US" sz="1800" u="sng" dirty="0" err="1"/>
              <a:t>soutitres</a:t>
            </a:r>
            <a:r>
              <a:rPr lang="en-US" sz="1800" u="sng" dirty="0"/>
              <a:t> en </a:t>
            </a:r>
            <a:r>
              <a:rPr lang="en-US" sz="1800" u="sng" dirty="0" err="1"/>
              <a:t>français</a:t>
            </a:r>
            <a:endParaRPr lang="en-US" sz="18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u="sng" dirty="0">
              <a:solidFill>
                <a:srgbClr val="C00000"/>
              </a:solidFill>
              <a:effectLst/>
              <a:highlight>
                <a:srgbClr val="FFFF00"/>
              </a:highligh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5 mins - Apprendre à </a:t>
            </a:r>
            <a:r>
              <a:rPr lang="fr-FR" b="0" i="0" dirty="0" err="1">
                <a:effectLst/>
                <a:latin typeface="Roboto" panose="02000000000000000000" pitchFamily="2" charset="0"/>
              </a:rPr>
              <a:t>être</a:t>
            </a:r>
            <a:r>
              <a:rPr lang="fr-FR" b="0" i="0" dirty="0">
                <a:effectLst/>
                <a:latin typeface="Roboto" panose="02000000000000000000" pitchFamily="2" charset="0"/>
              </a:rPr>
              <a:t> bienveillant envers soi </a:t>
            </a:r>
            <a:r>
              <a:rPr lang="fr-FR" b="0" i="0" dirty="0" err="1">
                <a:effectLst/>
                <a:latin typeface="Roboto" panose="02000000000000000000" pitchFamily="2" charset="0"/>
              </a:rPr>
              <a:t>même</a:t>
            </a:r>
            <a:r>
              <a:rPr lang="fr-FR" b="0" i="0" dirty="0">
                <a:effectLst/>
                <a:latin typeface="Roboto" panose="02000000000000000000" pitchFamily="2" charset="0"/>
              </a:rPr>
              <a:t> -</a:t>
            </a:r>
            <a:r>
              <a:rPr lang="en-US" dirty="0"/>
              <a:t> </a:t>
            </a:r>
            <a:r>
              <a:rPr lang="fr-CA" sz="1800" u="sng" dirty="0">
                <a:solidFill>
                  <a:srgbClr val="0563C1"/>
                </a:solidFill>
                <a:effectLst/>
                <a:latin typeface="Arial" panose="020B0604020202020204" pitchFamily="34" charset="0"/>
                <a:ea typeface="Calibri" panose="020F0502020204030204" pitchFamily="34" charset="0"/>
              </a:rPr>
              <a:t>https://www.youtube.com/watch?v=RKZ7MGQQXXI</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a:t>(</a:t>
            </a:r>
            <a:r>
              <a:rPr lang="fr-CA" sz="1400" dirty="0" err="1"/>
              <a:t>Choose</a:t>
            </a:r>
            <a:r>
              <a:rPr lang="fr-CA" sz="1400" dirty="0"/>
              <a:t> one of </a:t>
            </a:r>
            <a:r>
              <a:rPr lang="fr-CA" sz="1400" dirty="0" err="1"/>
              <a:t>these</a:t>
            </a:r>
            <a:r>
              <a:rPr lang="fr-CA" sz="1400" dirty="0"/>
              <a:t>)</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fr-CA" sz="1400" dirty="0"/>
              <a:t>Kristin </a:t>
            </a:r>
            <a:r>
              <a:rPr lang="fr-CA" sz="1400" dirty="0" err="1"/>
              <a:t>Neff’s</a:t>
            </a:r>
            <a:r>
              <a:rPr lang="fr-CA" sz="1400" dirty="0"/>
              <a:t> </a:t>
            </a:r>
            <a:r>
              <a:rPr lang="fr-CA" sz="1400" dirty="0" err="1"/>
              <a:t>recording</a:t>
            </a:r>
            <a:r>
              <a:rPr lang="fr-CA" sz="1400" dirty="0"/>
              <a:t> on Self-compassion</a:t>
            </a:r>
            <a:r>
              <a:rPr lang="fr-CA" sz="1400" baseline="0" dirty="0"/>
              <a:t> break, 5 mins: </a:t>
            </a:r>
            <a:r>
              <a:rPr lang="en-US" sz="1400" u="sng" dirty="0">
                <a:hlinkClick r:id="rId3"/>
              </a:rPr>
              <a:t>https://self-compassion.org/wp-content/uploads/2020/08/self-compassion.break__01-cleanedbydan.mp3</a:t>
            </a:r>
            <a:br>
              <a:rPr lang="en-US" sz="1400" u="sng" dirty="0"/>
            </a:br>
            <a:r>
              <a:rPr lang="en-US" sz="1400" b="1" u="none" dirty="0"/>
              <a:t>OR</a:t>
            </a:r>
          </a:p>
          <a:p>
            <a:pPr marL="342900" marR="0" indent="-342900" algn="l" defTabSz="914400" rtl="0" eaLnBrk="1" fontAlgn="auto" latinLnBrk="0" hangingPunct="1">
              <a:lnSpc>
                <a:spcPct val="100000"/>
              </a:lnSpc>
              <a:spcBef>
                <a:spcPts val="599"/>
              </a:spcBef>
              <a:spcAft>
                <a:spcPts val="300"/>
              </a:spcAft>
              <a:buClrTx/>
              <a:buSzTx/>
              <a:buFontTx/>
              <a:buAutoNum type="arabicPeriod"/>
              <a:tabLst/>
              <a:defRPr/>
            </a:pPr>
            <a:r>
              <a:rPr lang="en-US" sz="2000" dirty="0"/>
              <a:t>Or, you can guide participants through a self-compassion exercise, as follows…</a:t>
            </a:r>
          </a:p>
          <a:p>
            <a:pPr marL="742493" lvl="1" indent="-285293">
              <a:spcBef>
                <a:spcPts val="599"/>
              </a:spcBef>
              <a:spcAft>
                <a:spcPts val="300"/>
              </a:spcAft>
              <a:buFont typeface="Arial" panose="020B0604020202020204" pitchFamily="34" charset="0"/>
              <a:buChar char="•"/>
            </a:pPr>
            <a:r>
              <a:rPr lang="fr-CA" sz="1200" dirty="0" err="1"/>
              <a:t>I’ll</a:t>
            </a:r>
            <a:r>
              <a:rPr lang="fr-CA" sz="1200" dirty="0"/>
              <a:t> guide us </a:t>
            </a:r>
            <a:r>
              <a:rPr lang="fr-CA" sz="1200" dirty="0" err="1"/>
              <a:t>doing</a:t>
            </a:r>
            <a:r>
              <a:rPr lang="fr-CA" sz="1200" dirty="0"/>
              <a:t> a </a:t>
            </a:r>
            <a:r>
              <a:rPr lang="fr-CA" sz="1200" dirty="0" err="1"/>
              <a:t>similar</a:t>
            </a:r>
            <a:r>
              <a:rPr lang="fr-CA" sz="1200" dirty="0"/>
              <a:t> </a:t>
            </a:r>
            <a:r>
              <a:rPr lang="fr-CA" sz="1200" dirty="0" err="1"/>
              <a:t>loving-kindness</a:t>
            </a:r>
            <a:r>
              <a:rPr lang="fr-CA" sz="1200" baseline="0" dirty="0"/>
              <a:t> </a:t>
            </a:r>
            <a:r>
              <a:rPr lang="fr-CA" sz="1200" baseline="0" dirty="0" err="1"/>
              <a:t>meditation</a:t>
            </a:r>
            <a:endParaRPr lang="fr-CA" sz="1200" baseline="0" dirty="0"/>
          </a:p>
          <a:p>
            <a:pPr marL="742493" lvl="1" indent="-285293">
              <a:spcBef>
                <a:spcPts val="599"/>
              </a:spcBef>
              <a:spcAft>
                <a:spcPts val="300"/>
              </a:spcAft>
              <a:buFont typeface="Arial" panose="020B0604020202020204" pitchFamily="34" charset="0"/>
              <a:buChar char="•"/>
            </a:pPr>
            <a:r>
              <a:rPr lang="fr-CA" sz="1300" baseline="0" dirty="0"/>
              <a:t>First, </a:t>
            </a:r>
            <a:r>
              <a:rPr lang="fr-CA" sz="1300" baseline="0" dirty="0" err="1"/>
              <a:t>think</a:t>
            </a:r>
            <a:r>
              <a:rPr lang="fr-CA" sz="1300" baseline="0" dirty="0"/>
              <a:t> of </a:t>
            </a:r>
            <a:r>
              <a:rPr lang="fr-CA" sz="1300" baseline="0" dirty="0" err="1"/>
              <a:t>something</a:t>
            </a:r>
            <a:r>
              <a:rPr lang="fr-CA" sz="1300" baseline="0" dirty="0"/>
              <a:t> </a:t>
            </a:r>
            <a:r>
              <a:rPr lang="fr-CA" sz="1300" baseline="0" dirty="0" err="1"/>
              <a:t>that</a:t>
            </a:r>
            <a:r>
              <a:rPr lang="fr-CA" sz="1300" baseline="0" dirty="0"/>
              <a:t> </a:t>
            </a:r>
            <a:r>
              <a:rPr lang="fr-CA" sz="1300" baseline="0" dirty="0" err="1"/>
              <a:t>hooked</a:t>
            </a:r>
            <a:r>
              <a:rPr lang="fr-CA" sz="1300" baseline="0" dirty="0"/>
              <a:t> </a:t>
            </a:r>
            <a:r>
              <a:rPr lang="fr-CA" sz="1300" baseline="0" dirty="0" err="1"/>
              <a:t>you</a:t>
            </a:r>
            <a:r>
              <a:rPr lang="fr-CA" sz="1300" baseline="0" dirty="0"/>
              <a:t>, </a:t>
            </a:r>
            <a:r>
              <a:rPr lang="fr-CA" sz="1300" baseline="0" dirty="0" err="1"/>
              <a:t>something</a:t>
            </a:r>
            <a:r>
              <a:rPr lang="fr-CA" sz="1300" baseline="0" dirty="0"/>
              <a:t> </a:t>
            </a:r>
            <a:r>
              <a:rPr lang="fr-CA" sz="1300" baseline="0" dirty="0" err="1"/>
              <a:t>that</a:t>
            </a:r>
            <a:r>
              <a:rPr lang="fr-CA" sz="1300" baseline="0" dirty="0"/>
              <a:t> bugs </a:t>
            </a:r>
            <a:r>
              <a:rPr lang="fr-CA" sz="1300" baseline="0" dirty="0" err="1"/>
              <a:t>you</a:t>
            </a:r>
            <a:r>
              <a:rPr lang="fr-CA" sz="1300" baseline="0" dirty="0"/>
              <a:t> and </a:t>
            </a:r>
            <a:r>
              <a:rPr lang="fr-CA" sz="1300" baseline="0" dirty="0" err="1"/>
              <a:t>keeps</a:t>
            </a:r>
            <a:r>
              <a:rPr lang="fr-CA" sz="1300" baseline="0" dirty="0"/>
              <a:t> </a:t>
            </a:r>
            <a:r>
              <a:rPr lang="fr-CA" sz="1300" baseline="0" dirty="0" err="1"/>
              <a:t>repeating</a:t>
            </a:r>
            <a:r>
              <a:rPr lang="fr-CA" sz="1300" baseline="0" dirty="0"/>
              <a:t> in </a:t>
            </a:r>
            <a:r>
              <a:rPr lang="fr-CA" sz="1300" baseline="0" dirty="0" err="1"/>
              <a:t>yourself</a:t>
            </a:r>
            <a:r>
              <a:rPr lang="fr-CA" sz="1300" baseline="0" dirty="0"/>
              <a:t>, in </a:t>
            </a:r>
            <a:r>
              <a:rPr lang="fr-CA" sz="1300" baseline="0" dirty="0" err="1"/>
              <a:t>your</a:t>
            </a:r>
            <a:r>
              <a:rPr lang="fr-CA" sz="1300" baseline="0" dirty="0"/>
              <a:t> </a:t>
            </a:r>
            <a:r>
              <a:rPr lang="fr-CA" sz="1300" baseline="0" dirty="0" err="1"/>
              <a:t>mind</a:t>
            </a:r>
            <a:r>
              <a:rPr lang="fr-CA" sz="1300" baseline="0" dirty="0"/>
              <a:t>, </a:t>
            </a:r>
            <a:r>
              <a:rPr lang="fr-CA" sz="1300" baseline="0" dirty="0" err="1"/>
              <a:t>ideally</a:t>
            </a:r>
            <a:r>
              <a:rPr lang="fr-CA" sz="1300" baseline="0" dirty="0"/>
              <a:t> </a:t>
            </a:r>
            <a:r>
              <a:rPr lang="fr-CA" sz="1300" baseline="0" dirty="0" err="1"/>
              <a:t>try</a:t>
            </a:r>
            <a:r>
              <a:rPr lang="fr-CA" sz="1300" baseline="0" dirty="0"/>
              <a:t> </a:t>
            </a:r>
            <a:r>
              <a:rPr lang="fr-CA" sz="1300" baseline="0" dirty="0" err="1"/>
              <a:t>this</a:t>
            </a:r>
            <a:r>
              <a:rPr lang="fr-CA" sz="1300" baseline="0" dirty="0"/>
              <a:t> </a:t>
            </a:r>
            <a:r>
              <a:rPr lang="fr-CA" sz="1300" baseline="0" dirty="0" err="1"/>
              <a:t>with</a:t>
            </a:r>
            <a:r>
              <a:rPr lang="fr-CA" sz="1300" baseline="0" dirty="0"/>
              <a:t> </a:t>
            </a:r>
            <a:r>
              <a:rPr lang="fr-CA" sz="1300" baseline="0" dirty="0" err="1"/>
              <a:t>something</a:t>
            </a:r>
            <a:r>
              <a:rPr lang="fr-CA" sz="1300" baseline="0" dirty="0"/>
              <a:t> light… </a:t>
            </a:r>
            <a:endParaRPr lang="en-US" sz="1300" baseline="0" dirty="0"/>
          </a:p>
          <a:p>
            <a:pPr marL="742493" marR="0" lvl="1" indent="-285293"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300" baseline="0" dirty="0"/>
              <a:t>Remember, </a:t>
            </a:r>
            <a:r>
              <a:rPr lang="en-US" sz="1300" dirty="0"/>
              <a:t>We all are in</a:t>
            </a:r>
            <a:r>
              <a:rPr lang="en-US" sz="1300" baseline="0" dirty="0"/>
              <a:t> the same boat (pausing between phrases, do 2 in the personal form “I”, then 2 in the plural form “we”)</a:t>
            </a:r>
          </a:p>
          <a:p>
            <a:pPr marL="1200150" lvl="2" indent="-285750">
              <a:spcBef>
                <a:spcPts val="600"/>
              </a:spcBef>
              <a:buFont typeface="Arial" panose="020B0604020202020204" pitchFamily="34" charset="0"/>
              <a:buChar char="•"/>
            </a:pPr>
            <a:r>
              <a:rPr lang="en-US" sz="1700" dirty="0"/>
              <a:t>My I</a:t>
            </a:r>
            <a:r>
              <a:rPr lang="en-US" sz="1700" baseline="0" dirty="0"/>
              <a:t> (we all)</a:t>
            </a:r>
            <a:r>
              <a:rPr lang="en-US" sz="1700" dirty="0"/>
              <a:t> be safe</a:t>
            </a:r>
          </a:p>
          <a:p>
            <a:pPr marL="1200150" lvl="2" indent="-285750">
              <a:spcBef>
                <a:spcPts val="600"/>
              </a:spcBef>
              <a:buFont typeface="Arial" panose="020B0604020202020204" pitchFamily="34" charset="0"/>
              <a:buChar char="•"/>
            </a:pPr>
            <a:r>
              <a:rPr lang="en-US" sz="1700" dirty="0"/>
              <a:t>May I (we all) be peaceful</a:t>
            </a:r>
          </a:p>
          <a:p>
            <a:pPr marL="1200150" lvl="2" indent="-285750">
              <a:spcBef>
                <a:spcPts val="600"/>
              </a:spcBef>
              <a:buFont typeface="Arial" panose="020B0604020202020204" pitchFamily="34" charset="0"/>
              <a:buChar char="•"/>
            </a:pPr>
            <a:r>
              <a:rPr lang="en-US" sz="1700" dirty="0"/>
              <a:t>May I (we) be kind to myself (ourselves)</a:t>
            </a:r>
          </a:p>
          <a:p>
            <a:pPr marL="1200150" lvl="2" indent="-285750">
              <a:spcBef>
                <a:spcPts val="600"/>
              </a:spcBef>
              <a:buFont typeface="Arial" panose="020B0604020202020204" pitchFamily="34" charset="0"/>
              <a:buChar char="•"/>
            </a:pPr>
            <a:r>
              <a:rPr lang="en-US" sz="1700" dirty="0"/>
              <a:t>May I accept myself as I am (may we accept ourselves as we are)</a:t>
            </a:r>
          </a:p>
          <a:p>
            <a:pPr marL="0" lvl="0" indent="0">
              <a:spcBef>
                <a:spcPts val="599"/>
              </a:spcBef>
              <a:spcAft>
                <a:spcPts val="300"/>
              </a:spcAft>
              <a:buFont typeface="Arial" panose="020B0604020202020204" pitchFamily="34" charset="0"/>
              <a:buNone/>
            </a:pPr>
            <a:endParaRPr lang="en-US" sz="1300" dirty="0"/>
          </a:p>
          <a:p>
            <a:pPr marL="0" marR="0" indent="0" algn="l" defTabSz="914400" rtl="0" eaLnBrk="1" fontAlgn="auto" latinLnBrk="0" hangingPunct="1">
              <a:lnSpc>
                <a:spcPct val="100000"/>
              </a:lnSpc>
              <a:spcBef>
                <a:spcPts val="599"/>
              </a:spcBef>
              <a:spcAft>
                <a:spcPts val="300"/>
              </a:spcAft>
              <a:buClrTx/>
              <a:buSzTx/>
              <a:buFontTx/>
              <a:buNone/>
              <a:tabLst/>
              <a:defRPr/>
            </a:pPr>
            <a:r>
              <a:rPr lang="fr-CA" sz="1400" dirty="0" err="1"/>
              <a:t>Ressuorces</a:t>
            </a:r>
            <a:r>
              <a:rPr lang="fr-CA" sz="1400" dirty="0"/>
              <a:t> en anglais :</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From: https://centerformsc.org/practice-msc/guided-meditations-and-exercises/</a:t>
            </a:r>
          </a:p>
          <a:p>
            <a:pPr marL="285750" marR="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CA" sz="1400" dirty="0"/>
              <a:t>Self-compassion</a:t>
            </a:r>
            <a:r>
              <a:rPr lang="fr-CA" sz="1400" baseline="0" dirty="0"/>
              <a:t> break, 5 mins: </a:t>
            </a:r>
            <a:r>
              <a:rPr lang="en-US" sz="1400" u="sng" dirty="0">
                <a:hlinkClick r:id="rId3"/>
              </a:rPr>
              <a:t>https://self-compassion.org/wp-content/uploads/2020/08/self-compassion.break__01-cleanedbydan.mp3</a:t>
            </a:r>
            <a:endParaRPr lang="en-US" sz="1400" u="sng" dirty="0"/>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2000" dirty="0"/>
              <a:t>Self-compassion, 20 minutes - http://self-compassion.org/wp-content/uploads/meditations/LKM.self-compassion.MP3</a:t>
            </a:r>
            <a:br>
              <a:rPr lang="en-US" sz="2000" u="sng" dirty="0"/>
            </a:br>
            <a:endParaRPr lang="fr-CA" sz="1400" dirty="0"/>
          </a:p>
          <a:p>
            <a:pPr marL="0" marR="0" lvl="0" indent="0" algn="l" defTabSz="914400" rtl="0" eaLnBrk="1" fontAlgn="auto" latinLnBrk="0" hangingPunct="1">
              <a:lnSpc>
                <a:spcPct val="100000"/>
              </a:lnSpc>
              <a:spcBef>
                <a:spcPts val="599"/>
              </a:spcBef>
              <a:spcAft>
                <a:spcPts val="300"/>
              </a:spcAft>
              <a:buClrTx/>
              <a:buSzTx/>
              <a:buFontTx/>
              <a:buNone/>
              <a:tabLst/>
              <a:defRPr/>
            </a:pPr>
            <a:r>
              <a:rPr lang="fr-FR" sz="1100" b="0" i="0" dirty="0">
                <a:effectLst/>
                <a:latin typeface="Roboto" panose="02000000000000000000" pitchFamily="2" charset="0"/>
              </a:rPr>
              <a:t>Ressources en français : </a:t>
            </a:r>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400" dirty="0"/>
              <a:t>5 mins - Une pause d’autocompassion - </a:t>
            </a:r>
            <a:r>
              <a:rPr lang="fr-FR" sz="1400" dirty="0">
                <a:hlinkClick r:id="rId4"/>
              </a:rPr>
              <a:t>https://vimeo.com/470384287</a:t>
            </a:r>
            <a:r>
              <a:rPr lang="fr-FR" sz="1400" dirty="0"/>
              <a:t> </a:t>
            </a:r>
            <a:endParaRPr lang="en-US" sz="14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400" dirty="0"/>
              <a:t>8 mins - La pause </a:t>
            </a:r>
            <a:r>
              <a:rPr lang="en-US" sz="1400" dirty="0" err="1"/>
              <a:t>d'auto</a:t>
            </a:r>
            <a:r>
              <a:rPr lang="en-US" sz="1400" dirty="0"/>
              <a:t>-compassion : </a:t>
            </a:r>
            <a:r>
              <a:rPr lang="en-US" sz="1100" dirty="0">
                <a:hlinkClick r:id="rId5"/>
              </a:rPr>
              <a:t>https://www.youtube.com/watch?v=Fevw8ahkeeU</a:t>
            </a:r>
            <a:endParaRPr lang="en-US" sz="1100" dirty="0"/>
          </a:p>
          <a:p>
            <a:pPr marL="342900" marR="0" lvl="0" indent="-34290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900" dirty="0" err="1"/>
              <a:t>Méditation</a:t>
            </a:r>
            <a:r>
              <a:rPr lang="en-US" sz="900" dirty="0"/>
              <a:t> </a:t>
            </a:r>
            <a:r>
              <a:rPr lang="en-US" sz="900" dirty="0" err="1"/>
              <a:t>guidée</a:t>
            </a:r>
            <a:r>
              <a:rPr lang="en-US" sz="900" dirty="0"/>
              <a:t>:</a:t>
            </a:r>
            <a:r>
              <a:rPr lang="en-US" sz="900" baseline="0" dirty="0"/>
              <a:t> </a:t>
            </a:r>
            <a:r>
              <a:rPr lang="en-US" sz="900" baseline="0" dirty="0" err="1"/>
              <a:t>votre</a:t>
            </a:r>
            <a:r>
              <a:rPr lang="en-US" sz="900" baseline="0" dirty="0"/>
              <a:t> moment </a:t>
            </a:r>
            <a:r>
              <a:rPr lang="en-US" sz="900" baseline="0" dirty="0" err="1"/>
              <a:t>d’auto</a:t>
            </a:r>
            <a:r>
              <a:rPr lang="en-US" sz="900" baseline="0" dirty="0"/>
              <a:t>-compassion (17 mins) - </a:t>
            </a:r>
            <a:r>
              <a:rPr lang="en-US" sz="900" dirty="0">
                <a:hlinkClick r:id="rId6"/>
              </a:rPr>
              <a:t>https://www.youtube.com/watch?v=nQSAcY-7Xic</a:t>
            </a:r>
            <a:r>
              <a:rPr lang="en-US" sz="900" dirty="0"/>
              <a:t> </a:t>
            </a:r>
          </a:p>
          <a:p>
            <a:pPr marL="0" lvl="0" indent="0">
              <a:spcBef>
                <a:spcPts val="599"/>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6147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Now</a:t>
            </a:r>
            <a:r>
              <a:rPr lang="fr-CA" baseline="0" dirty="0"/>
              <a:t> I </a:t>
            </a:r>
            <a:r>
              <a:rPr lang="fr-CA" baseline="0" dirty="0" err="1"/>
              <a:t>would</a:t>
            </a:r>
            <a:r>
              <a:rPr lang="fr-CA" baseline="0" dirty="0"/>
              <a:t> like to switch topics to </a:t>
            </a:r>
            <a:r>
              <a:rPr lang="fr-CA" baseline="0" dirty="0" err="1"/>
              <a:t>cleaning</a:t>
            </a:r>
            <a:r>
              <a:rPr lang="fr-CA" baseline="0" dirty="0"/>
              <a:t> </a:t>
            </a:r>
            <a:r>
              <a:rPr lang="fr-CA" baseline="0" dirty="0" err="1"/>
              <a:t>our</a:t>
            </a:r>
            <a:r>
              <a:rPr lang="fr-CA" baseline="0" dirty="0"/>
              <a:t> </a:t>
            </a:r>
            <a:r>
              <a:rPr lang="fr-CA" baseline="0" dirty="0" err="1"/>
              <a:t>environments</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taking</a:t>
            </a:r>
            <a:r>
              <a:rPr lang="fr-CA" baseline="0" dirty="0"/>
              <a:t> calls phone calls - </a:t>
            </a:r>
            <a:r>
              <a:rPr lang="fr-CA" baseline="0" dirty="0" err="1"/>
              <a:t>get</a:t>
            </a:r>
            <a:r>
              <a:rPr lang="fr-CA" baseline="0" dirty="0"/>
              <a:t> </a:t>
            </a:r>
            <a:r>
              <a:rPr lang="fr-CA" baseline="0" dirty="0" err="1"/>
              <a:t>rid</a:t>
            </a:r>
            <a:r>
              <a:rPr lang="fr-CA" baseline="0" dirty="0"/>
              <a:t> of distractions </a:t>
            </a:r>
            <a:r>
              <a:rPr lang="fr-CA" baseline="0" dirty="0" err="1"/>
              <a:t>when</a:t>
            </a:r>
            <a:r>
              <a:rPr lang="fr-CA" baseline="0" dirty="0"/>
              <a:t> </a:t>
            </a:r>
            <a:r>
              <a:rPr lang="fr-CA" baseline="0" dirty="0" err="1"/>
              <a:t>speaking</a:t>
            </a:r>
            <a:r>
              <a:rPr lang="fr-CA" baseline="0" dirty="0"/>
              <a:t> to people, </a:t>
            </a:r>
            <a:r>
              <a:rPr lang="fr-CA" baseline="0" dirty="0" err="1"/>
              <a:t>also</a:t>
            </a:r>
            <a:r>
              <a:rPr lang="fr-CA" baseline="0" dirty="0"/>
              <a:t> </a:t>
            </a:r>
            <a:r>
              <a:rPr lang="fr-CA" baseline="0" dirty="0" err="1"/>
              <a:t>when</a:t>
            </a:r>
            <a:r>
              <a:rPr lang="fr-CA" baseline="0" dirty="0"/>
              <a:t> </a:t>
            </a:r>
            <a:r>
              <a:rPr lang="fr-CA" baseline="0" dirty="0" err="1"/>
              <a:t>using</a:t>
            </a:r>
            <a:r>
              <a:rPr lang="fr-CA" baseline="0" dirty="0"/>
              <a:t> </a:t>
            </a:r>
            <a:r>
              <a:rPr lang="fr-CA" baseline="0" dirty="0" err="1"/>
              <a:t>MSTeams</a:t>
            </a:r>
            <a:r>
              <a:rPr lang="fr-CA" baseline="0" dirty="0"/>
              <a:t>,  </a:t>
            </a:r>
            <a:r>
              <a:rPr lang="fr-CA" baseline="0" dirty="0" err="1"/>
              <a:t>try</a:t>
            </a:r>
            <a:r>
              <a:rPr lang="fr-CA" baseline="0" dirty="0"/>
              <a:t> </a:t>
            </a:r>
            <a:r>
              <a:rPr lang="fr-CA" baseline="0" dirty="0" err="1"/>
              <a:t>smiling</a:t>
            </a:r>
            <a:r>
              <a:rPr lang="fr-CA" baseline="0" dirty="0"/>
              <a:t> </a:t>
            </a:r>
            <a:r>
              <a:rPr lang="fr-CA" baseline="0" dirty="0" err="1"/>
              <a:t>when</a:t>
            </a:r>
            <a:r>
              <a:rPr lang="fr-CA" baseline="0" dirty="0"/>
              <a:t> </a:t>
            </a:r>
            <a:r>
              <a:rPr lang="fr-CA" baseline="0" dirty="0" err="1"/>
              <a:t>you</a:t>
            </a:r>
            <a:r>
              <a:rPr lang="fr-CA" baseline="0" dirty="0"/>
              <a:t> are on camera </a:t>
            </a:r>
            <a:r>
              <a:rPr lang="fr-CA" baseline="0" dirty="0" err="1"/>
              <a:t>it</a:t>
            </a:r>
            <a:r>
              <a:rPr lang="fr-CA" baseline="0" dirty="0"/>
              <a:t> </a:t>
            </a:r>
            <a:r>
              <a:rPr lang="fr-CA" baseline="0" dirty="0" err="1"/>
              <a:t>makes</a:t>
            </a:r>
            <a:r>
              <a:rPr lang="fr-CA" baseline="0" dirty="0"/>
              <a:t> a </a:t>
            </a:r>
            <a:r>
              <a:rPr lang="fr-CA" baseline="0" dirty="0" err="1"/>
              <a:t>difference</a:t>
            </a:r>
            <a:r>
              <a:rPr lang="fr-CA" baseline="0" dirty="0"/>
              <a:t>.</a:t>
            </a:r>
            <a:br>
              <a:rPr lang="fr-CA" baseline="0" dirty="0"/>
            </a:br>
            <a:r>
              <a:rPr lang="en-US" b="0" i="0" dirty="0">
                <a:solidFill>
                  <a:srgbClr val="333333"/>
                </a:solidFill>
                <a:effectLst/>
                <a:latin typeface="Helvetica" panose="020B0604020202020204" pitchFamily="34" charset="0"/>
              </a:rPr>
              <a:t>make a phone call today with a determination to stay as mindful and present as you can through all of it.  Maybe this means you resist the temptation of the so called “multitasking” while you’re talking.  Maybe it means you take a few moments to genuinely inquire about the other person’s day.  </a:t>
            </a:r>
            <a:br>
              <a:rPr lang="en-US" b="0" i="0" dirty="0">
                <a:solidFill>
                  <a:srgbClr val="333333"/>
                </a:solidFill>
                <a:effectLst/>
                <a:latin typeface="Helvetica" panose="020B0604020202020204" pitchFamily="34" charset="0"/>
              </a:rPr>
            </a:br>
            <a:r>
              <a:rPr lang="en-US" b="0" i="0" dirty="0">
                <a:solidFill>
                  <a:srgbClr val="333333"/>
                </a:solidFill>
                <a:effectLst/>
                <a:latin typeface="Helvetica" panose="020B0604020202020204" pitchFamily="34" charset="0"/>
              </a:rPr>
              <a:t>And if it’s a particularly challenging phone call, maybe you practice holding back your sharp retorts, and try to respond with empathy while still being true to yourself.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Practicing</a:t>
            </a:r>
            <a:r>
              <a:rPr lang="fr-CA" baseline="0" dirty="0"/>
              <a:t> digital </a:t>
            </a:r>
            <a:r>
              <a:rPr lang="fr-CA" baseline="0" dirty="0" err="1"/>
              <a:t>mindfulness</a:t>
            </a:r>
            <a:r>
              <a:rPr lang="fr-CA" baseline="0" dirty="0"/>
              <a:t> – </a:t>
            </a:r>
            <a:r>
              <a:rPr lang="fr-CA" baseline="0" dirty="0" err="1"/>
              <a:t>some</a:t>
            </a:r>
            <a:r>
              <a:rPr lang="fr-CA" baseline="0" dirty="0"/>
              <a:t> of the articles state </a:t>
            </a:r>
            <a:r>
              <a:rPr lang="fr-CA" baseline="0" dirty="0" err="1"/>
              <a:t>that</a:t>
            </a:r>
            <a:r>
              <a:rPr lang="fr-CA" baseline="0" dirty="0"/>
              <a:t> </a:t>
            </a:r>
            <a:r>
              <a:rPr lang="fr-CA" baseline="0" dirty="0" err="1"/>
              <a:t>you</a:t>
            </a:r>
            <a:r>
              <a:rPr lang="fr-CA" baseline="0" dirty="0"/>
              <a:t> </a:t>
            </a:r>
            <a:r>
              <a:rPr lang="fr-CA" baseline="0" dirty="0" err="1"/>
              <a:t>should</a:t>
            </a:r>
            <a:r>
              <a:rPr lang="fr-CA" baseline="0" dirty="0"/>
              <a:t> </a:t>
            </a:r>
            <a:r>
              <a:rPr lang="fr-CA" baseline="0" dirty="0" err="1"/>
              <a:t>get</a:t>
            </a:r>
            <a:r>
              <a:rPr lang="fr-CA" baseline="0" dirty="0"/>
              <a:t> </a:t>
            </a:r>
            <a:r>
              <a:rPr lang="fr-CA" baseline="0" dirty="0" err="1"/>
              <a:t>rid</a:t>
            </a:r>
            <a:r>
              <a:rPr lang="fr-CA" baseline="0" dirty="0"/>
              <a:t> of </a:t>
            </a:r>
            <a:r>
              <a:rPr lang="fr-CA" baseline="0" dirty="0" err="1"/>
              <a:t>your</a:t>
            </a:r>
            <a:r>
              <a:rPr lang="fr-CA" baseline="0" dirty="0"/>
              <a:t> screens one to </a:t>
            </a:r>
            <a:r>
              <a:rPr lang="fr-CA" baseline="0" dirty="0" err="1"/>
              <a:t>two</a:t>
            </a:r>
            <a:r>
              <a:rPr lang="fr-CA" baseline="0" dirty="0"/>
              <a:t> </a:t>
            </a:r>
            <a:r>
              <a:rPr lang="fr-CA" baseline="0" dirty="0" err="1"/>
              <a:t>hours</a:t>
            </a:r>
            <a:r>
              <a:rPr lang="fr-CA" baseline="0" dirty="0"/>
              <a:t>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and </a:t>
            </a:r>
            <a:r>
              <a:rPr lang="fr-CA" baseline="0" dirty="0" err="1"/>
              <a:t>even</a:t>
            </a:r>
            <a:r>
              <a:rPr lang="fr-CA" baseline="0" dirty="0"/>
              <a:t> a few minutes </a:t>
            </a:r>
            <a:r>
              <a:rPr lang="fr-CA" baseline="0" dirty="0" err="1"/>
              <a:t>before</a:t>
            </a:r>
            <a:r>
              <a:rPr lang="fr-CA" baseline="0" dirty="0"/>
              <a:t> </a:t>
            </a:r>
            <a:r>
              <a:rPr lang="fr-CA" baseline="0" dirty="0" err="1"/>
              <a:t>going</a:t>
            </a:r>
            <a:r>
              <a:rPr lang="fr-CA" baseline="0" dirty="0"/>
              <a:t> to </a:t>
            </a:r>
            <a:r>
              <a:rPr lang="fr-CA" baseline="0" dirty="0" err="1"/>
              <a:t>bed</a:t>
            </a:r>
            <a:r>
              <a:rPr lang="fr-CA" baseline="0" dirty="0"/>
              <a:t> </a:t>
            </a:r>
            <a:r>
              <a:rPr lang="fr-CA" baseline="0" dirty="0" err="1"/>
              <a:t>is</a:t>
            </a:r>
            <a:r>
              <a:rPr lang="fr-CA" baseline="0" dirty="0"/>
              <a:t> a good </a:t>
            </a:r>
            <a:r>
              <a:rPr lang="fr-CA" baseline="0" dirty="0" err="1"/>
              <a:t>idea</a:t>
            </a:r>
            <a:r>
              <a:rPr lang="fr-CA" baseline="0" dirty="0"/>
              <a:t> to help </a:t>
            </a:r>
            <a:r>
              <a:rPr lang="fr-CA" baseline="0" dirty="0" err="1"/>
              <a:t>with</a:t>
            </a:r>
            <a:r>
              <a:rPr lang="fr-CA" baseline="0" dirty="0"/>
              <a:t> </a:t>
            </a:r>
            <a:r>
              <a:rPr lang="fr-CA" baseline="0" dirty="0" err="1"/>
              <a:t>mindfulness</a:t>
            </a:r>
            <a:r>
              <a:rPr lang="fr-CA" baseline="0" dirty="0"/>
              <a:t> </a:t>
            </a:r>
            <a:r>
              <a:rPr lang="fr-CA" baseline="0" dirty="0" err="1"/>
              <a:t>sleep</a:t>
            </a:r>
            <a:r>
              <a:rPr lang="fr-CA" baseline="0" dirty="0"/>
              <a:t>. </a:t>
            </a:r>
            <a:r>
              <a:rPr lang="fr-CA" baseline="0" dirty="0" err="1"/>
              <a:t>Sometimes</a:t>
            </a:r>
            <a:r>
              <a:rPr lang="fr-CA" baseline="0" dirty="0"/>
              <a:t> I </a:t>
            </a:r>
            <a:r>
              <a:rPr lang="fr-CA" baseline="0" dirty="0" err="1"/>
              <a:t>am</a:t>
            </a:r>
            <a:r>
              <a:rPr lang="fr-CA" baseline="0" dirty="0"/>
              <a:t> </a:t>
            </a:r>
            <a:r>
              <a:rPr lang="fr-CA" baseline="0" dirty="0" err="1"/>
              <a:t>guilty</a:t>
            </a:r>
            <a:r>
              <a:rPr lang="fr-CA" baseline="0" dirty="0"/>
              <a:t> of </a:t>
            </a:r>
            <a:r>
              <a:rPr lang="fr-CA" baseline="0" dirty="0" err="1"/>
              <a:t>this</a:t>
            </a:r>
            <a:r>
              <a:rPr lang="fr-CA" baseline="0" dirty="0"/>
              <a:t> to </a:t>
            </a:r>
            <a:r>
              <a:rPr lang="fr-CA" baseline="0" dirty="0" err="1"/>
              <a:t>be</a:t>
            </a:r>
            <a:r>
              <a:rPr lang="fr-CA" baseline="0" dirty="0"/>
              <a:t> on </a:t>
            </a:r>
            <a:r>
              <a:rPr lang="fr-CA" baseline="0" dirty="0" err="1"/>
              <a:t>my</a:t>
            </a:r>
            <a:r>
              <a:rPr lang="fr-CA" baseline="0" dirty="0"/>
              <a:t> screen </a:t>
            </a:r>
            <a:r>
              <a:rPr lang="fr-CA" baseline="0" dirty="0" err="1"/>
              <a:t>while</a:t>
            </a:r>
            <a:r>
              <a:rPr lang="fr-CA" baseline="0" dirty="0"/>
              <a:t> in </a:t>
            </a:r>
            <a:r>
              <a:rPr lang="fr-CA" baseline="0" dirty="0" err="1"/>
              <a:t>bed</a:t>
            </a:r>
            <a:r>
              <a:rPr lang="fr-CA" baseline="0" dirty="0"/>
              <a:t>. </a:t>
            </a:r>
            <a:r>
              <a:rPr lang="fr-CA" baseline="0" dirty="0" err="1"/>
              <a:t>Who</a:t>
            </a:r>
            <a:r>
              <a:rPr lang="fr-CA" baseline="0" dirty="0"/>
              <a:t> can relate to </a:t>
            </a:r>
            <a:r>
              <a:rPr lang="fr-CA" baseline="0" dirty="0" err="1"/>
              <a:t>this</a:t>
            </a:r>
            <a:r>
              <a:rPr lang="fr-CA" baseline="0" dirty="0"/>
              <a:t>?</a:t>
            </a:r>
            <a:br>
              <a:rPr lang="fr-CA" baseline="0" dirty="0"/>
            </a:br>
            <a:r>
              <a:rPr lang="fr-CA" baseline="0" dirty="0" err="1"/>
              <a:t>Also</a:t>
            </a:r>
            <a:r>
              <a:rPr lang="fr-CA" baseline="0" dirty="0"/>
              <a:t> </a:t>
            </a:r>
            <a:r>
              <a:rPr lang="fr-CA" baseline="0" dirty="0" err="1"/>
              <a:t>be</a:t>
            </a:r>
            <a:r>
              <a:rPr lang="fr-CA" baseline="0" dirty="0"/>
              <a:t> </a:t>
            </a:r>
            <a:r>
              <a:rPr lang="fr-CA" baseline="0" dirty="0" err="1"/>
              <a:t>mindful</a:t>
            </a:r>
            <a:r>
              <a:rPr lang="fr-CA" baseline="0" dirty="0"/>
              <a:t> of the notifications, </a:t>
            </a:r>
            <a:r>
              <a:rPr lang="fr-CA" baseline="0" dirty="0" err="1"/>
              <a:t>now</a:t>
            </a:r>
            <a:r>
              <a:rPr lang="fr-CA" baseline="0" dirty="0"/>
              <a:t> I </a:t>
            </a:r>
            <a:r>
              <a:rPr lang="fr-CA" baseline="0" dirty="0" err="1"/>
              <a:t>unsubscribed</a:t>
            </a:r>
            <a:r>
              <a:rPr lang="fr-CA" baseline="0" dirty="0"/>
              <a:t> from </a:t>
            </a:r>
            <a:r>
              <a:rPr lang="fr-CA" baseline="0" dirty="0" err="1"/>
              <a:t>those</a:t>
            </a:r>
            <a:r>
              <a:rPr lang="fr-CA" baseline="0" dirty="0"/>
              <a:t> </a:t>
            </a:r>
            <a:r>
              <a:rPr lang="fr-CA" baseline="0" dirty="0" err="1"/>
              <a:t>automatic</a:t>
            </a:r>
            <a:r>
              <a:rPr lang="fr-CA" baseline="0" dirty="0"/>
              <a:t> notifications </a:t>
            </a:r>
            <a:r>
              <a:rPr lang="fr-CA" baseline="0" dirty="0" err="1"/>
              <a:t>that</a:t>
            </a:r>
            <a:r>
              <a:rPr lang="fr-CA" baseline="0" dirty="0"/>
              <a:t> </a:t>
            </a:r>
            <a:r>
              <a:rPr lang="fr-CA" baseline="0" dirty="0" err="1"/>
              <a:t>don’t</a:t>
            </a:r>
            <a:r>
              <a:rPr lang="fr-CA" baseline="0" dirty="0"/>
              <a:t> </a:t>
            </a:r>
            <a:r>
              <a:rPr lang="fr-CA" baseline="0" dirty="0" err="1"/>
              <a:t>add</a:t>
            </a:r>
            <a:r>
              <a:rPr lang="fr-CA" baseline="0" dirty="0"/>
              <a:t> value to </a:t>
            </a:r>
            <a:r>
              <a:rPr lang="fr-CA" baseline="0" dirty="0" err="1"/>
              <a:t>my</a:t>
            </a:r>
            <a:r>
              <a:rPr lang="fr-CA" baseline="0" dirty="0"/>
              <a:t> life.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Be </a:t>
            </a:r>
            <a:r>
              <a:rPr lang="fr-CA" baseline="0" dirty="0" err="1"/>
              <a:t>mindful</a:t>
            </a:r>
            <a:r>
              <a:rPr lang="fr-CA" baseline="0" dirty="0"/>
              <a:t> about emailing – </a:t>
            </a:r>
            <a:r>
              <a:rPr lang="fr-CA" baseline="0" dirty="0" err="1"/>
              <a:t>when</a:t>
            </a:r>
            <a:r>
              <a:rPr lang="fr-CA" baseline="0" dirty="0"/>
              <a:t> I </a:t>
            </a:r>
            <a:r>
              <a:rPr lang="fr-CA" baseline="0" dirty="0" err="1"/>
              <a:t>was</a:t>
            </a:r>
            <a:r>
              <a:rPr lang="fr-CA" baseline="0" dirty="0"/>
              <a:t> </a:t>
            </a:r>
            <a:r>
              <a:rPr lang="fr-CA" baseline="0" dirty="0" err="1"/>
              <a:t>working</a:t>
            </a:r>
            <a:r>
              <a:rPr lang="fr-CA" baseline="0" dirty="0"/>
              <a:t> in an IT shop </a:t>
            </a:r>
            <a:r>
              <a:rPr lang="fr-CA" baseline="0" dirty="0" err="1"/>
              <a:t>where</a:t>
            </a:r>
            <a:r>
              <a:rPr lang="fr-CA" baseline="0" dirty="0"/>
              <a:t> I </a:t>
            </a:r>
            <a:r>
              <a:rPr lang="fr-CA" baseline="0" dirty="0" err="1"/>
              <a:t>emailed</a:t>
            </a:r>
            <a:r>
              <a:rPr lang="fr-CA" baseline="0" dirty="0"/>
              <a:t> </a:t>
            </a:r>
            <a:r>
              <a:rPr lang="fr-CA" baseline="0" dirty="0" err="1"/>
              <a:t>that</a:t>
            </a:r>
            <a:r>
              <a:rPr lang="fr-CA" baseline="0" dirty="0"/>
              <a:t> I </a:t>
            </a:r>
            <a:r>
              <a:rPr lang="fr-CA" baseline="0" dirty="0" err="1"/>
              <a:t>would</a:t>
            </a:r>
            <a:r>
              <a:rPr lang="fr-CA" baseline="0" dirty="0"/>
              <a:t> </a:t>
            </a:r>
            <a:r>
              <a:rPr lang="fr-CA" baseline="0" dirty="0" err="1"/>
              <a:t>take</a:t>
            </a:r>
            <a:r>
              <a:rPr lang="fr-CA" baseline="0" dirty="0"/>
              <a:t> </a:t>
            </a:r>
            <a:r>
              <a:rPr lang="fr-CA" baseline="0" dirty="0" err="1"/>
              <a:t>away</a:t>
            </a:r>
            <a:r>
              <a:rPr lang="fr-CA" baseline="0" dirty="0"/>
              <a:t> the </a:t>
            </a:r>
            <a:r>
              <a:rPr lang="fr-CA" baseline="0" dirty="0" err="1"/>
              <a:t>rights</a:t>
            </a:r>
            <a:r>
              <a:rPr lang="fr-CA" baseline="0" dirty="0"/>
              <a:t> to a certain site.  I practice </a:t>
            </a:r>
            <a:r>
              <a:rPr lang="fr-CA" baseline="0" dirty="0" err="1"/>
              <a:t>having</a:t>
            </a:r>
            <a:r>
              <a:rPr lang="fr-CA" baseline="0" dirty="0"/>
              <a:t> a </a:t>
            </a:r>
            <a:r>
              <a:rPr lang="fr-CA" baseline="0" dirty="0" err="1"/>
              <a:t>colleague</a:t>
            </a:r>
            <a:r>
              <a:rPr lang="fr-CA" baseline="0" dirty="0"/>
              <a:t> </a:t>
            </a:r>
            <a:r>
              <a:rPr lang="fr-CA" baseline="0" dirty="0" err="1"/>
              <a:t>review</a:t>
            </a:r>
            <a:r>
              <a:rPr lang="fr-CA" baseline="0" dirty="0"/>
              <a:t> the email </a:t>
            </a:r>
            <a:r>
              <a:rPr lang="fr-CA" baseline="0" dirty="0" err="1"/>
              <a:t>before</a:t>
            </a:r>
            <a:r>
              <a:rPr lang="fr-CA" baseline="0" dirty="0"/>
              <a:t> </a:t>
            </a:r>
            <a:r>
              <a:rPr lang="fr-CA" baseline="0" dirty="0" err="1"/>
              <a:t>sending</a:t>
            </a:r>
            <a:r>
              <a:rPr lang="fr-CA" baseline="0" dirty="0"/>
              <a:t>. I </a:t>
            </a:r>
            <a:r>
              <a:rPr lang="fr-CA" baseline="0" dirty="0" err="1"/>
              <a:t>keep</a:t>
            </a:r>
            <a:r>
              <a:rPr lang="fr-CA" baseline="0" dirty="0"/>
              <a:t> </a:t>
            </a:r>
            <a:r>
              <a:rPr lang="fr-CA" baseline="0" dirty="0" err="1"/>
              <a:t>it</a:t>
            </a:r>
            <a:r>
              <a:rPr lang="fr-CA" baseline="0" dirty="0"/>
              <a:t> in draft for a  </a:t>
            </a:r>
            <a:r>
              <a:rPr lang="fr-CA" baseline="0" dirty="0" err="1"/>
              <a:t>day</a:t>
            </a:r>
            <a:r>
              <a:rPr lang="fr-CA" baseline="0" dirty="0"/>
              <a:t> or </a:t>
            </a:r>
            <a:r>
              <a:rPr lang="fr-CA" baseline="0" dirty="0" err="1"/>
              <a:t>two</a:t>
            </a:r>
            <a:r>
              <a:rPr lang="fr-CA" baseline="0" dirty="0"/>
              <a:t> if I can to </a:t>
            </a:r>
            <a:r>
              <a:rPr lang="fr-CA" baseline="0" dirty="0" err="1"/>
              <a:t>make</a:t>
            </a:r>
            <a:r>
              <a:rPr lang="fr-CA" baseline="0" dirty="0"/>
              <a:t> sure </a:t>
            </a:r>
            <a:r>
              <a:rPr lang="fr-CA" baseline="0" dirty="0" err="1"/>
              <a:t>that</a:t>
            </a:r>
            <a:r>
              <a:rPr lang="fr-CA" baseline="0" dirty="0"/>
              <a:t> I </a:t>
            </a:r>
            <a:r>
              <a:rPr lang="fr-CA" baseline="0" dirty="0" err="1"/>
              <a:t>am</a:t>
            </a:r>
            <a:r>
              <a:rPr lang="fr-CA" baseline="0" dirty="0"/>
              <a:t> </a:t>
            </a:r>
            <a:r>
              <a:rPr lang="fr-CA" baseline="0" dirty="0" err="1"/>
              <a:t>being</a:t>
            </a:r>
            <a:r>
              <a:rPr lang="fr-CA" baseline="0" dirty="0"/>
              <a:t> </a:t>
            </a:r>
            <a:r>
              <a:rPr lang="fr-CA" baseline="0" dirty="0" err="1"/>
              <a:t>mindful</a:t>
            </a:r>
            <a:r>
              <a:rPr lang="fr-CA" baseline="0" dirty="0"/>
              <a:t> </a:t>
            </a:r>
            <a:r>
              <a:rPr lang="fr-CA" baseline="0" dirty="0" err="1"/>
              <a:t>towards</a:t>
            </a:r>
            <a:r>
              <a:rPr lang="fr-CA" baseline="0" dirty="0"/>
              <a:t> the </a:t>
            </a:r>
            <a:r>
              <a:rPr lang="fr-CA" baseline="0" dirty="0" err="1"/>
              <a:t>recipients</a:t>
            </a:r>
            <a:r>
              <a:rPr lang="fr-CA" baseline="0" dirty="0"/>
              <a:t>.</a:t>
            </a:r>
            <a:br>
              <a:rPr lang="fr-CA" baseline="0" dirty="0"/>
            </a:br>
            <a:r>
              <a:rPr lang="fr-CA" baseline="0" dirty="0" err="1"/>
              <a:t>Here</a:t>
            </a:r>
            <a:r>
              <a:rPr lang="fr-CA" baseline="0" dirty="0"/>
              <a:t> a </a:t>
            </a:r>
            <a:r>
              <a:rPr lang="fr-CA" baseline="0" dirty="0" err="1"/>
              <a:t>video</a:t>
            </a:r>
            <a:r>
              <a:rPr lang="fr-CA" baseline="0" dirty="0"/>
              <a:t> on « </a:t>
            </a:r>
            <a:r>
              <a:rPr lang="en-US" sz="1200" u="none" dirty="0"/>
              <a:t>How to Practice Mindful Emailing</a:t>
            </a:r>
            <a:r>
              <a:rPr lang="fr-CA" baseline="0" dirty="0"/>
              <a:t> »</a:t>
            </a:r>
            <a:r>
              <a:rPr lang="en-US" sz="1200" u="none" dirty="0"/>
              <a:t> - </a:t>
            </a:r>
            <a:r>
              <a:rPr lang="en-US" sz="1200" u="sng" dirty="0">
                <a:hlinkClick r:id="rId3"/>
              </a:rPr>
              <a:t>https://www.youtube.com/watch?v=qBBy5Jx_xrQ</a:t>
            </a:r>
            <a:r>
              <a:rPr lang="en-US" sz="1200" u="sng" dirty="0"/>
              <a:t> -</a:t>
            </a:r>
            <a:r>
              <a:rPr lang="en-US" sz="1800" u="sng" dirty="0"/>
              <a:t> </a:t>
            </a:r>
            <a:r>
              <a:rPr lang="en-US" sz="1800" u="sng" dirty="0" err="1"/>
              <a:t>soutitres</a:t>
            </a:r>
            <a:r>
              <a:rPr lang="en-US" sz="1800" u="sng" dirty="0"/>
              <a:t> en </a:t>
            </a:r>
            <a:r>
              <a:rPr lang="en-US" sz="1800" u="sng" dirty="0" err="1"/>
              <a:t>français</a:t>
            </a:r>
            <a:endParaRPr lang="fr-CA"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When</a:t>
            </a:r>
            <a:r>
              <a:rPr lang="fr-CA" baseline="0" dirty="0"/>
              <a:t> </a:t>
            </a:r>
            <a:r>
              <a:rPr lang="fr-CA" baseline="0" dirty="0" err="1"/>
              <a:t>eating</a:t>
            </a:r>
            <a:r>
              <a:rPr lang="fr-CA" baseline="0" dirty="0"/>
              <a:t>, </a:t>
            </a:r>
            <a:r>
              <a:rPr lang="fr-CA" baseline="0" dirty="0" err="1"/>
              <a:t>turn</a:t>
            </a:r>
            <a:r>
              <a:rPr lang="fr-CA" baseline="0" dirty="0"/>
              <a:t> off the TV, </a:t>
            </a:r>
            <a:r>
              <a:rPr lang="fr-CA" baseline="0" dirty="0" err="1"/>
              <a:t>don’t</a:t>
            </a:r>
            <a:r>
              <a:rPr lang="fr-CA" baseline="0" dirty="0"/>
              <a:t> </a:t>
            </a:r>
            <a:r>
              <a:rPr lang="fr-CA" baseline="0" dirty="0" err="1"/>
              <a:t>read</a:t>
            </a:r>
            <a:r>
              <a:rPr lang="fr-CA" baseline="0" dirty="0"/>
              <a:t>, and </a:t>
            </a:r>
            <a:r>
              <a:rPr lang="fr-CA" baseline="0" dirty="0" err="1"/>
              <a:t>take</a:t>
            </a:r>
            <a:r>
              <a:rPr lang="fr-CA" baseline="0" dirty="0"/>
              <a:t> the time to </a:t>
            </a:r>
            <a:r>
              <a:rPr lang="fr-CA" baseline="0" dirty="0" err="1"/>
              <a:t>be</a:t>
            </a:r>
            <a:r>
              <a:rPr lang="fr-CA" baseline="0" dirty="0"/>
              <a:t> </a:t>
            </a:r>
            <a:r>
              <a:rPr lang="fr-CA" baseline="0" dirty="0" err="1"/>
              <a:t>present</a:t>
            </a:r>
            <a:r>
              <a:rPr lang="fr-CA" baseline="0"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aseline="0" dirty="0"/>
              <a:t>(click)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err="1"/>
              <a:t>While</a:t>
            </a:r>
            <a:r>
              <a:rPr lang="fr-CA" baseline="0" dirty="0"/>
              <a:t> </a:t>
            </a:r>
            <a:r>
              <a:rPr lang="fr-CA" baseline="0" dirty="0" err="1"/>
              <a:t>driving</a:t>
            </a:r>
            <a:r>
              <a:rPr lang="fr-CA" baseline="0" dirty="0"/>
              <a:t> </a:t>
            </a:r>
            <a:r>
              <a:rPr lang="fr-CA" baseline="0" dirty="0" err="1"/>
              <a:t>be</a:t>
            </a:r>
            <a:r>
              <a:rPr lang="fr-CA" baseline="0" dirty="0"/>
              <a:t> </a:t>
            </a:r>
            <a:r>
              <a:rPr lang="fr-CA" baseline="0" dirty="0" err="1"/>
              <a:t>mindful</a:t>
            </a:r>
            <a:r>
              <a:rPr lang="fr-CA" baseline="0" dirty="0"/>
              <a:t> of the </a:t>
            </a:r>
            <a:r>
              <a:rPr lang="fr-CA" baseline="0" dirty="0" err="1"/>
              <a:t>present</a:t>
            </a:r>
            <a:r>
              <a:rPr lang="fr-CA" baseline="0" dirty="0"/>
              <a:t> moment, </a:t>
            </a:r>
            <a:r>
              <a:rPr lang="fr-CA" baseline="0" dirty="0" err="1"/>
              <a:t>avoid</a:t>
            </a:r>
            <a:r>
              <a:rPr lang="fr-CA" baseline="0" dirty="0"/>
              <a:t> distractions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err="1"/>
              <a:t>Let’s</a:t>
            </a:r>
            <a:r>
              <a:rPr lang="fr-CA" sz="1400" dirty="0"/>
              <a:t> look at the </a:t>
            </a:r>
            <a:r>
              <a:rPr lang="fr-CA" sz="1400" dirty="0" err="1"/>
              <a:t>following</a:t>
            </a:r>
            <a:r>
              <a:rPr lang="fr-CA" sz="1400" dirty="0"/>
              <a:t> </a:t>
            </a:r>
            <a:r>
              <a:rPr lang="fr-CA" sz="1400" dirty="0" err="1"/>
              <a:t>video</a:t>
            </a:r>
            <a:r>
              <a:rPr lang="fr-CA" sz="1400" dirty="0"/>
              <a:t> « The Monkey and Panda story » </a:t>
            </a:r>
            <a:r>
              <a:rPr lang="fr-CA" sz="1400" dirty="0" err="1"/>
              <a:t>with</a:t>
            </a:r>
            <a:r>
              <a:rPr lang="fr-CA" sz="1400" dirty="0"/>
              <a:t> </a:t>
            </a:r>
            <a:r>
              <a:rPr lang="fr-CA" sz="1400" dirty="0" err="1"/>
              <a:t>hopes</a:t>
            </a:r>
            <a:r>
              <a:rPr lang="fr-CA" sz="1400" dirty="0"/>
              <a:t> </a:t>
            </a:r>
            <a:r>
              <a:rPr lang="fr-CA" sz="1400" dirty="0" err="1"/>
              <a:t>that</a:t>
            </a:r>
            <a:r>
              <a:rPr lang="fr-CA" sz="1400" dirty="0"/>
              <a:t> </a:t>
            </a:r>
            <a:r>
              <a:rPr lang="fr-CA" sz="1400" dirty="0" err="1"/>
              <a:t>it</a:t>
            </a:r>
            <a:r>
              <a:rPr lang="fr-CA" sz="1400" dirty="0"/>
              <a:t> </a:t>
            </a:r>
            <a:r>
              <a:rPr lang="fr-CA" sz="1400" dirty="0" err="1"/>
              <a:t>will</a:t>
            </a:r>
            <a:r>
              <a:rPr lang="fr-CA" sz="1400" dirty="0"/>
              <a:t> inspire us  - </a:t>
            </a:r>
            <a:r>
              <a:rPr lang="en-CA" sz="1200" u="sng" dirty="0">
                <a:hlinkClick r:id="rId4"/>
              </a:rPr>
              <a:t>https://www.youtube.com/watch?v=5nsySCMH36s</a:t>
            </a:r>
            <a:r>
              <a:rPr lang="en-CA" sz="1200" u="sng" dirty="0"/>
              <a:t> -</a:t>
            </a:r>
            <a:r>
              <a:rPr lang="en-US" sz="2000" u="sng" dirty="0"/>
              <a:t> </a:t>
            </a:r>
            <a:r>
              <a:rPr lang="en-US" sz="2000" u="sng" dirty="0" err="1"/>
              <a:t>soutitres</a:t>
            </a:r>
            <a:r>
              <a:rPr lang="en-US" sz="2000" u="sng" dirty="0"/>
              <a:t> en </a:t>
            </a:r>
            <a:r>
              <a:rPr lang="en-US" sz="2000" u="sng" dirty="0" err="1"/>
              <a:t>français</a:t>
            </a:r>
            <a:endParaRPr lang="en-US" sz="2000" u="sn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Resources</a:t>
            </a:r>
            <a:r>
              <a:rPr lang="fr-CA" dirty="0"/>
              <a:t>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Phone call:</a:t>
            </a:r>
            <a:r>
              <a:rPr lang="fr-CA" baseline="0" dirty="0"/>
              <a:t> </a:t>
            </a:r>
            <a:r>
              <a:rPr lang="fr-CA" dirty="0">
                <a:hlinkClick r:id="rId5"/>
              </a:rPr>
              <a:t>https://gcconnex.gc.ca/blog/view/14813318/day-1721-days-challenge-kindspring-make-a-mindful-phone-call</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Digital </a:t>
            </a:r>
            <a:r>
              <a:rPr lang="fr-CA" baseline="0" dirty="0" err="1"/>
              <a:t>Mindfulness</a:t>
            </a:r>
            <a:r>
              <a:rPr lang="fr-CA" baseline="0" dirty="0"/>
              <a:t>: </a:t>
            </a:r>
            <a:r>
              <a:rPr lang="en-CA" dirty="0">
                <a:hlinkClick r:id="rId6"/>
              </a:rPr>
              <a:t>https://learn.rumie.org/jR/bytes/practice-digital-mindfulness-for-wellbeing</a:t>
            </a:r>
            <a:br>
              <a:rPr lang="en-CA" sz="1200" dirty="0"/>
            </a:br>
            <a:r>
              <a:rPr lang="en-US" sz="1600" dirty="0"/>
              <a:t>How to Manage Emails Mindfully: </a:t>
            </a:r>
            <a:r>
              <a:rPr lang="en-CA" sz="1200" u="sng" kern="1200" dirty="0">
                <a:solidFill>
                  <a:schemeClr val="tx1"/>
                </a:solidFill>
                <a:effectLst/>
                <a:latin typeface="+mn-lt"/>
                <a:ea typeface="+mn-ea"/>
                <a:cs typeface="+mn-cs"/>
                <a:hlinkClick r:id="rId7"/>
              </a:rPr>
              <a:t>https://www.mindspacewellbeing.com/fr/communiquer-en-pleine-conscience/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600" dirty="0"/>
              <a:t>Ressources en français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La pleine conscience numérique, étape ultime de la transformation -</a:t>
            </a:r>
            <a:r>
              <a:rPr lang="fr-CA" sz="1600" dirty="0"/>
              <a:t> </a:t>
            </a:r>
            <a:r>
              <a:rPr lang="en-US" sz="1600" dirty="0">
                <a:hlinkClick r:id="rId8"/>
              </a:rPr>
              <a:t>https://www.sysk.fr/2018/11/13/pleine-conscience-numerique-transformation/</a:t>
            </a:r>
            <a:r>
              <a:rPr lang="en-US"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a:t>Plus de conscience dans nos emails ? -</a:t>
            </a:r>
            <a:r>
              <a:rPr lang="en-CA" sz="1600" dirty="0"/>
              <a:t> </a:t>
            </a:r>
            <a:r>
              <a:rPr lang="en-US" sz="1600" dirty="0">
                <a:hlinkClick r:id="rId9"/>
              </a:rPr>
              <a:t>https://positiveleadership.fr/plus-de-conscience-dans-nos-emails</a:t>
            </a:r>
            <a:endParaRPr lang="en-CA"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50785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now I would like to give the floor to 2 or 3 people who would like to make referrals to the plenary. If you're first, just open your mic and speak, if you're second or third, please raise your hand.</a:t>
            </a:r>
          </a:p>
          <a:p>
            <a:endParaRPr lang="en-US" dirty="0"/>
          </a:p>
          <a:p>
            <a:r>
              <a:rPr lang="en-US" dirty="0"/>
              <a:t>((prepare for chat rooms)</a:t>
            </a:r>
          </a:p>
          <a:p>
            <a:r>
              <a:rPr lang="en-US" dirty="0"/>
              <a:t>And now, you will have the opportunity to hold a reception, in small groups of 4 to 6 people who will be assigned at random. Just be aware and share the time available among you</a:t>
            </a:r>
          </a:p>
          <a:p>
            <a:endParaRPr lang="en-US" dirty="0"/>
          </a:p>
          <a:p>
            <a:r>
              <a:rPr lang="en-US" dirty="0"/>
              <a:t>Debriefing on water driving exercise, self-compassion, mindful cleaning of your environment (multimedia and others)</a:t>
            </a:r>
          </a:p>
          <a:p>
            <a:endParaRPr lang="en-US" dirty="0"/>
          </a:p>
          <a:p>
            <a:r>
              <a:rPr lang="en-US" dirty="0"/>
              <a:t>Talk about how the experience went for you.</a:t>
            </a:r>
          </a:p>
          <a:p>
            <a:r>
              <a:rPr lang="en-US" dirty="0"/>
              <a:t>What did you learn ?</a:t>
            </a:r>
          </a:p>
          <a:p>
            <a:r>
              <a:rPr lang="en-US" dirty="0"/>
              <a:t>What did you notice?</a:t>
            </a:r>
          </a:p>
          <a:p>
            <a:r>
              <a:rPr lang="en-US" dirty="0"/>
              <a:t>What was difficult or excessively easy?</a:t>
            </a:r>
          </a:p>
          <a:p>
            <a:endParaRPr lang="en-US" dirty="0"/>
          </a:p>
          <a:p>
            <a:r>
              <a:rPr lang="en-US" dirty="0"/>
              <a:t>(opens chat rooms)</a:t>
            </a:r>
          </a:p>
          <a:p>
            <a:r>
              <a:rPr lang="en-US" dirty="0"/>
              <a:t>Once complete, you can simply exit the WebEx</a:t>
            </a:r>
          </a:p>
          <a:p>
            <a:endParaRPr lang="en-US" dirty="0"/>
          </a:p>
          <a:p>
            <a:r>
              <a:rPr lang="en-US" dirty="0"/>
              <a:t>I wish you happiness! / </a:t>
            </a:r>
            <a:r>
              <a:rPr lang="fr-FR" dirty="0"/>
              <a:t>Je te souhaite du bonheur!</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34568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fr-CA" dirty="0"/>
              <a:t>(</a:t>
            </a:r>
            <a:r>
              <a:rPr lang="fr-CA" dirty="0" err="1"/>
              <a:t>read</a:t>
            </a:r>
            <a:r>
              <a:rPr lang="fr-CA" dirty="0"/>
              <a:t>/</a:t>
            </a:r>
            <a:r>
              <a:rPr lang="fr-CA" dirty="0" err="1"/>
              <a:t>paraphase</a:t>
            </a:r>
            <a:r>
              <a:rPr lang="fr-CA" dirty="0"/>
              <a:t> from the slide)</a:t>
            </a:r>
          </a:p>
          <a:p>
            <a:endParaRPr lang="fr-CA" dirty="0"/>
          </a:p>
          <a:p>
            <a:r>
              <a:rPr lang="fr-CA" dirty="0"/>
              <a:t>Try</a:t>
            </a:r>
            <a:r>
              <a:rPr lang="fr-CA" baseline="0" dirty="0"/>
              <a:t> to practice for longer </a:t>
            </a:r>
            <a:r>
              <a:rPr lang="fr-CA" baseline="0" dirty="0" err="1"/>
              <a:t>period</a:t>
            </a:r>
            <a:r>
              <a:rPr lang="fr-CA" baseline="0" dirty="0"/>
              <a:t> of time </a:t>
            </a:r>
            <a:r>
              <a:rPr lang="fr-CA" baseline="0" dirty="0" err="1"/>
              <a:t>every</a:t>
            </a:r>
            <a:r>
              <a:rPr lang="fr-CA" baseline="0" dirty="0"/>
              <a:t> </a:t>
            </a:r>
            <a:r>
              <a:rPr lang="fr-CA" baseline="0" dirty="0" err="1"/>
              <a:t>day</a:t>
            </a:r>
            <a:r>
              <a:rPr lang="fr-CA" baseline="0" dirty="0"/>
              <a:t> if possible, if </a:t>
            </a:r>
            <a:r>
              <a:rPr lang="fr-CA" baseline="0" dirty="0" err="1"/>
              <a:t>you</a:t>
            </a:r>
            <a:r>
              <a:rPr lang="fr-CA" baseline="0" dirty="0"/>
              <a:t> </a:t>
            </a:r>
            <a:r>
              <a:rPr lang="fr-CA" baseline="0" dirty="0" err="1"/>
              <a:t>feel</a:t>
            </a:r>
            <a:r>
              <a:rPr lang="fr-CA" baseline="0" dirty="0"/>
              <a:t> </a:t>
            </a:r>
            <a:r>
              <a:rPr lang="fr-CA" baseline="0" dirty="0" err="1"/>
              <a:t>comfortable</a:t>
            </a:r>
            <a:r>
              <a:rPr lang="fr-CA" baseline="0" dirty="0"/>
              <a:t> or </a:t>
            </a:r>
            <a:r>
              <a:rPr lang="fr-CA" baseline="0" dirty="0" err="1"/>
              <a:t>challenged</a:t>
            </a:r>
            <a:r>
              <a:rPr lang="fr-CA" baseline="0" dirty="0"/>
              <a:t> </a:t>
            </a:r>
            <a:r>
              <a:rPr lang="fr-CA" baseline="0" dirty="0" err="1"/>
              <a:t>enough</a:t>
            </a:r>
            <a:r>
              <a:rPr lang="fr-CA" baseline="0" dirty="0"/>
              <a:t> – if </a:t>
            </a:r>
            <a:r>
              <a:rPr lang="fr-CA" baseline="0" dirty="0" err="1"/>
              <a:t>you</a:t>
            </a:r>
            <a:r>
              <a:rPr lang="fr-CA" baseline="0" dirty="0"/>
              <a:t> </a:t>
            </a:r>
            <a:r>
              <a:rPr lang="fr-CA" baseline="0" dirty="0" err="1"/>
              <a:t>feel</a:t>
            </a:r>
            <a:r>
              <a:rPr lang="fr-CA" baseline="0" dirty="0"/>
              <a:t> </a:t>
            </a:r>
            <a:r>
              <a:rPr lang="fr-CA" baseline="0" dirty="0" err="1"/>
              <a:t>that’s</a:t>
            </a:r>
            <a:r>
              <a:rPr lang="fr-CA" baseline="0" dirty="0"/>
              <a:t> not possible, </a:t>
            </a:r>
            <a:r>
              <a:rPr lang="fr-CA" baseline="0" dirty="0" err="1"/>
              <a:t>try</a:t>
            </a:r>
            <a:r>
              <a:rPr lang="fr-CA" baseline="0" dirty="0"/>
              <a:t> to practice as </a:t>
            </a:r>
            <a:r>
              <a:rPr lang="fr-CA" baseline="0" dirty="0" err="1"/>
              <a:t>much</a:t>
            </a:r>
            <a:r>
              <a:rPr lang="fr-CA" baseline="0" dirty="0"/>
              <a:t> as </a:t>
            </a:r>
            <a:r>
              <a:rPr lang="fr-CA" baseline="0" dirty="0" err="1"/>
              <a:t>you</a:t>
            </a:r>
            <a:r>
              <a:rPr lang="fr-CA" baseline="0" dirty="0"/>
              <a:t> can, </a:t>
            </a:r>
            <a:r>
              <a:rPr lang="fr-CA" baseline="0" dirty="0" err="1"/>
              <a:t>it</a:t>
            </a:r>
            <a:r>
              <a:rPr lang="fr-CA" baseline="0" dirty="0"/>
              <a:t> </a:t>
            </a:r>
            <a:r>
              <a:rPr lang="fr-CA" baseline="0" dirty="0" err="1"/>
              <a:t>is</a:t>
            </a:r>
            <a:r>
              <a:rPr lang="fr-CA" baseline="0" dirty="0"/>
              <a:t> </a:t>
            </a:r>
            <a:r>
              <a:rPr lang="fr-CA" baseline="0" dirty="0" err="1"/>
              <a:t>always</a:t>
            </a:r>
            <a:r>
              <a:rPr lang="fr-CA" baseline="0" dirty="0"/>
              <a:t> </a:t>
            </a:r>
            <a:r>
              <a:rPr lang="fr-CA" baseline="0" dirty="0" err="1"/>
              <a:t>better</a:t>
            </a:r>
            <a:r>
              <a:rPr lang="fr-CA" baseline="0" dirty="0"/>
              <a:t> to practice </a:t>
            </a:r>
            <a:r>
              <a:rPr lang="fr-CA" baseline="0" dirty="0" err="1"/>
              <a:t>say</a:t>
            </a:r>
            <a:r>
              <a:rPr lang="fr-CA" baseline="0" dirty="0"/>
              <a:t> 2 minutes </a:t>
            </a:r>
            <a:r>
              <a:rPr lang="fr-CA" baseline="0" dirty="0" err="1"/>
              <a:t>every</a:t>
            </a:r>
            <a:r>
              <a:rPr lang="fr-CA" baseline="0" dirty="0"/>
              <a:t> </a:t>
            </a:r>
            <a:r>
              <a:rPr lang="fr-CA" baseline="0" dirty="0" err="1"/>
              <a:t>day</a:t>
            </a:r>
            <a:r>
              <a:rPr lang="fr-CA" baseline="0" dirty="0"/>
              <a:t> </a:t>
            </a:r>
            <a:r>
              <a:rPr lang="fr-CA" baseline="0" dirty="0" err="1"/>
              <a:t>than</a:t>
            </a:r>
            <a:r>
              <a:rPr lang="fr-CA" baseline="0" dirty="0"/>
              <a:t> </a:t>
            </a:r>
            <a:r>
              <a:rPr lang="fr-CA" baseline="0" dirty="0" err="1"/>
              <a:t>nothing</a:t>
            </a:r>
            <a:r>
              <a:rPr lang="fr-CA" baseline="0" dirty="0"/>
              <a:t> at all. It </a:t>
            </a:r>
            <a:r>
              <a:rPr lang="fr-CA" baseline="0" dirty="0" err="1"/>
              <a:t>is</a:t>
            </a:r>
            <a:r>
              <a:rPr lang="fr-CA" baseline="0" dirty="0"/>
              <a:t> </a:t>
            </a:r>
            <a:r>
              <a:rPr lang="fr-CA" baseline="0" dirty="0" err="1"/>
              <a:t>also</a:t>
            </a:r>
            <a:r>
              <a:rPr lang="fr-CA" baseline="0" dirty="0"/>
              <a:t> </a:t>
            </a:r>
            <a:r>
              <a:rPr lang="fr-CA" baseline="0" dirty="0" err="1"/>
              <a:t>better</a:t>
            </a:r>
            <a:r>
              <a:rPr lang="fr-CA" baseline="0" dirty="0"/>
              <a:t> to practice 2 </a:t>
            </a:r>
            <a:r>
              <a:rPr lang="fr-CA" baseline="0" dirty="0" err="1"/>
              <a:t>mintues</a:t>
            </a:r>
            <a:r>
              <a:rPr lang="fr-CA" baseline="0" dirty="0"/>
              <a:t> </a:t>
            </a:r>
            <a:r>
              <a:rPr lang="fr-CA" baseline="0" dirty="0" err="1"/>
              <a:t>mindfulness</a:t>
            </a:r>
            <a:r>
              <a:rPr lang="fr-CA" baseline="0" dirty="0"/>
              <a:t> </a:t>
            </a:r>
            <a:r>
              <a:rPr lang="fr-CA" baseline="0" dirty="0" err="1"/>
              <a:t>exercises</a:t>
            </a:r>
            <a:r>
              <a:rPr lang="fr-CA" baseline="0" dirty="0"/>
              <a:t> </a:t>
            </a:r>
            <a:r>
              <a:rPr lang="fr-CA" baseline="0" dirty="0" err="1"/>
              <a:t>throughout</a:t>
            </a:r>
            <a:r>
              <a:rPr lang="fr-CA" baseline="0" dirty="0"/>
              <a:t> the </a:t>
            </a:r>
            <a:r>
              <a:rPr lang="fr-CA" baseline="0" dirty="0" err="1"/>
              <a:t>day</a:t>
            </a:r>
            <a:r>
              <a:rPr lang="fr-CA" baseline="0" dirty="0"/>
              <a:t>. As </a:t>
            </a:r>
            <a:r>
              <a:rPr lang="fr-CA" baseline="0" dirty="0" err="1"/>
              <a:t>you</a:t>
            </a:r>
            <a:r>
              <a:rPr lang="fr-CA" baseline="0" dirty="0"/>
              <a:t> can tell, </a:t>
            </a:r>
            <a:r>
              <a:rPr lang="fr-CA" baseline="0" dirty="0" err="1"/>
              <a:t>here</a:t>
            </a:r>
            <a:r>
              <a:rPr lang="fr-CA" baseline="0" dirty="0"/>
              <a:t> the </a:t>
            </a:r>
            <a:r>
              <a:rPr lang="fr-CA" baseline="0" dirty="0" err="1"/>
              <a:t>idea</a:t>
            </a:r>
            <a:r>
              <a:rPr lang="fr-CA" baseline="0" dirty="0"/>
              <a:t> </a:t>
            </a:r>
            <a:r>
              <a:rPr lang="fr-CA" baseline="0" dirty="0" err="1"/>
              <a:t>is</a:t>
            </a:r>
            <a:r>
              <a:rPr lang="fr-CA" baseline="0" dirty="0"/>
              <a:t> to practice.</a:t>
            </a:r>
          </a:p>
          <a:p>
            <a:endParaRPr lang="fr-CA" baseline="0" dirty="0"/>
          </a:p>
          <a:p>
            <a:r>
              <a:rPr lang="fr-CA" baseline="0" dirty="0" err="1"/>
              <a:t>Resources</a:t>
            </a:r>
            <a:r>
              <a:rPr lang="fr-CA" baseline="0" dirty="0"/>
              <a:t> in English:</a:t>
            </a:r>
          </a:p>
          <a:p>
            <a:pPr lvl="1">
              <a:spcBef>
                <a:spcPts val="0"/>
              </a:spcBef>
            </a:pPr>
            <a:r>
              <a:rPr lang="en-CA" sz="2000" dirty="0"/>
              <a:t>- Body scan or Breathing</a:t>
            </a:r>
            <a:br>
              <a:rPr lang="en-CA" sz="2000" dirty="0"/>
            </a:br>
            <a:r>
              <a:rPr lang="en-CA" sz="1200" dirty="0"/>
              <a:t>15 mins – </a:t>
            </a:r>
            <a:r>
              <a:rPr lang="en-CA" sz="1200" dirty="0">
                <a:solidFill>
                  <a:srgbClr val="FF0000"/>
                </a:solidFill>
                <a:hlinkClick r:id="rId3"/>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4"/>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5"/>
              </a:rPr>
              <a:t>https://soundcloud.com/breathworks-mindfulness/mindfulness-for-women-track-5-self-compassion-meditation</a:t>
            </a:r>
            <a:br>
              <a:rPr lang="en-CA" sz="1200" dirty="0"/>
            </a:br>
            <a:r>
              <a:rPr lang="en-CA" sz="1200" dirty="0"/>
              <a:t>10 mins – </a:t>
            </a:r>
            <a:r>
              <a:rPr lang="en-CA" sz="1200" dirty="0">
                <a:hlinkClick r:id="rId6"/>
              </a:rPr>
              <a:t>https://soundcloud.com/user-640851605/self-compassion-giving-and-receiving-meditation-10-minutes</a:t>
            </a:r>
            <a:r>
              <a:rPr lang="en-CA" sz="1200" dirty="0"/>
              <a:t>   </a:t>
            </a:r>
            <a:br>
              <a:rPr lang="en-CA" sz="1200" dirty="0"/>
            </a:br>
            <a:r>
              <a:rPr lang="en-CA" sz="1200" dirty="0"/>
              <a:t>15 mins – </a:t>
            </a:r>
            <a:r>
              <a:rPr lang="en-CA" sz="1200" dirty="0">
                <a:hlinkClick r:id="rId7"/>
              </a:rPr>
              <a:t>https://soundcloud.com/mindfullivingcoach/self-compassion-meditation</a:t>
            </a:r>
            <a:br>
              <a:rPr lang="en-CA" sz="1200" dirty="0"/>
            </a:br>
            <a:r>
              <a:rPr lang="en-CA" sz="1200" dirty="0"/>
              <a:t>15 mins – </a:t>
            </a:r>
            <a:r>
              <a:rPr lang="en-CA" sz="1200" dirty="0">
                <a:hlinkClick r:id="rId8"/>
              </a:rPr>
              <a:t>https://soundcloud.com/awakeningcompassion/awakening-compassion-class-4</a:t>
            </a:r>
            <a:r>
              <a:rPr lang="en-CA" sz="1200" dirty="0"/>
              <a:t>   </a:t>
            </a:r>
            <a:br>
              <a:rPr lang="en-CA" sz="1200" dirty="0"/>
            </a:br>
            <a:r>
              <a:rPr lang="en-CA" sz="1200" dirty="0"/>
              <a:t>20 mins – </a:t>
            </a:r>
            <a:r>
              <a:rPr lang="en-CA" sz="1200" dirty="0">
                <a:hlinkClick r:id="rId9"/>
              </a:rPr>
              <a:t>http://self-compassion.org/wp-content/uploads/meditations/LKM.self-compassion.MP3 </a:t>
            </a:r>
            <a:endParaRPr lang="en-CA" sz="1200" dirty="0"/>
          </a:p>
          <a:p>
            <a:endParaRPr lang="fr-CA" baseline="0" dirty="0"/>
          </a:p>
          <a:p>
            <a:r>
              <a:rPr lang="fr-CA" noProof="0" dirty="0"/>
              <a:t>Ressources en français : </a:t>
            </a:r>
          </a:p>
          <a:p>
            <a:pPr marL="742950" marR="0" lvl="1" indent="-285750">
              <a:spcBef>
                <a:spcPts val="0"/>
              </a:spcBef>
              <a:spcAft>
                <a:spcPts val="0"/>
              </a:spcAft>
              <a:buFont typeface="Arial" panose="020B0604020202020204" pitchFamily="34" charset="0"/>
              <a:buChar char="–"/>
              <a:tabLst>
                <a:tab pos="914400" algn="l"/>
              </a:tabLst>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10"/>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11"/>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12"/>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13"/>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J’aimerais vous rappeler que </a:t>
            </a:r>
            <a:r>
              <a:rPr lang="fr-FR" dirty="0"/>
              <a:t>vous pouvez utiliser la langue de votre choix pour exprimer vos commentaires ou vos questions</a:t>
            </a:r>
            <a:r>
              <a:rPr lang="fr-CA" dirty="0"/>
              <a:t> au courant de la session.</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Let's start by doing a mindfulness breathing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Sit as comfortably as possible in a position that allows you to be awake, attentive or attentive and at ease at the same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You can put your feet flat on the floor; and rest your hands on your knees, palms up or down, whichever is more comfortable for you.</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Feel free to close your eyes or close them halfway.</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Follow my voice, which will guide you during the exercise.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Gently pay attention to your breathing. No need to change the way you breathe; just notice your breathing.</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Don't worry about time.</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pay attention: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On 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At expiration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If at any point your mind wanders, be kind to your reason, acknowledge that thought, let it go, and bring your attention back to the object of your attention, which is your breath. .</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Inspiration</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Expiry</a:t>
            </a:r>
          </a:p>
          <a:p>
            <a:pPr marL="0" marR="0" lvl="0" indent="0" algn="l" defTabSz="931649"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Now we are going to take a full minute of self-awareness breathing.</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I'll have you sign when the moment has passed.</a:t>
            </a:r>
          </a:p>
          <a:p>
            <a:pPr marL="0" marR="0" lvl="0" indent="0" algn="l" defTabSz="931649" rtl="0" eaLnBrk="1" fontAlgn="auto" latinLnBrk="0" hangingPunct="1">
              <a:lnSpc>
                <a:spcPct val="100000"/>
              </a:lnSpc>
              <a:spcBef>
                <a:spcPts val="0"/>
              </a:spcBef>
              <a:spcAft>
                <a:spcPts val="0"/>
              </a:spcAft>
              <a:buClrTx/>
              <a:buSzTx/>
              <a:buFontTx/>
              <a:buNone/>
              <a:tabLst/>
              <a:defRPr/>
            </a:pPr>
            <a:r>
              <a:rPr lang="en-US" dirty="0"/>
              <a:t>Just keep focusing on your breathing.</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886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raise</a:t>
            </a:r>
            <a:r>
              <a:rPr lang="fr-CA" dirty="0"/>
              <a:t> </a:t>
            </a:r>
            <a:r>
              <a:rPr lang="fr-CA" dirty="0" err="1"/>
              <a:t>your</a:t>
            </a:r>
            <a:r>
              <a:rPr lang="fr-CA" dirty="0"/>
              <a:t> hand to </a:t>
            </a:r>
            <a:r>
              <a:rPr lang="fr-CA" dirty="0" err="1"/>
              <a:t>speak</a:t>
            </a:r>
            <a:r>
              <a:rPr lang="fr-CA" dirty="0"/>
              <a:t>, or type in</a:t>
            </a:r>
            <a:r>
              <a:rPr lang="fr-CA" baseline="0" dirty="0"/>
              <a:t> the chat… </a:t>
            </a:r>
            <a:r>
              <a:rPr lang="fr-CA" baseline="0" dirty="0" err="1"/>
              <a:t>let’s</a:t>
            </a:r>
            <a:r>
              <a:rPr lang="fr-CA" baseline="0" dirty="0"/>
              <a:t> have about 3 </a:t>
            </a:r>
            <a:r>
              <a:rPr lang="fr-CA" dirty="0"/>
              <a:t>people sharing </a:t>
            </a:r>
            <a:r>
              <a:rPr lang="fr-CA" dirty="0" err="1"/>
              <a:t>any</a:t>
            </a:r>
            <a:r>
              <a:rPr lang="fr-CA" baseline="0" dirty="0"/>
              <a:t> insights </a:t>
            </a:r>
            <a:r>
              <a:rPr lang="fr-CA" baseline="0" dirty="0" err="1"/>
              <a:t>you</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a:t>
            </a:r>
          </a:p>
          <a:p>
            <a:endParaRPr lang="fr-CA" baseline="0" dirty="0"/>
          </a:p>
          <a:p>
            <a:r>
              <a:rPr lang="fr-CA" baseline="0" dirty="0" err="1"/>
              <a:t>Including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the gratitude journaling.</a:t>
            </a:r>
          </a:p>
          <a:p>
            <a:pPr marL="171450" indent="-171450">
              <a:buFont typeface="Arial" panose="020B0604020202020204" pitchFamily="34" charset="0"/>
              <a:buChar char="•"/>
            </a:pPr>
            <a:r>
              <a:rPr lang="fr-CA" baseline="0" dirty="0"/>
              <a:t>the </a:t>
            </a:r>
            <a:r>
              <a:rPr lang="fr-CA" baseline="0" dirty="0" err="1"/>
              <a:t>Mindfulness</a:t>
            </a:r>
            <a:r>
              <a:rPr lang="fr-CA" baseline="0" dirty="0"/>
              <a:t> </a:t>
            </a:r>
            <a:r>
              <a:rPr lang="fr-CA" baseline="0" dirty="0" err="1"/>
              <a:t>Breathing</a:t>
            </a:r>
            <a:r>
              <a:rPr lang="fr-CA" baseline="0" dirty="0"/>
              <a:t> or Body Scan, </a:t>
            </a:r>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Listening</a:t>
            </a:r>
            <a:endParaRPr lang="fr-CA" baseline="0" dirty="0"/>
          </a:p>
          <a:p>
            <a:pPr marL="171450" indent="-171450">
              <a:buFont typeface="Arial" panose="020B0604020202020204" pitchFamily="34" charset="0"/>
              <a:buChar char="•"/>
            </a:pPr>
            <a:r>
              <a:rPr lang="fr-CA" baseline="0" dirty="0"/>
              <a:t>The </a:t>
            </a:r>
            <a:r>
              <a:rPr lang="fr-CA" baseline="0" dirty="0" err="1"/>
              <a:t>mindful</a:t>
            </a:r>
            <a:r>
              <a:rPr lang="fr-CA" baseline="0" dirty="0"/>
              <a:t> </a:t>
            </a:r>
            <a:r>
              <a:rPr lang="fr-CA" baseline="0" dirty="0" err="1"/>
              <a:t>decision</a:t>
            </a:r>
            <a:r>
              <a:rPr lang="fr-CA" baseline="0" dirty="0"/>
              <a:t> </a:t>
            </a:r>
            <a:r>
              <a:rPr lang="fr-CA" baseline="0" dirty="0" err="1"/>
              <a:t>making</a:t>
            </a:r>
            <a:r>
              <a:rPr lang="fr-CA" baseline="0" dirty="0"/>
              <a:t>/</a:t>
            </a:r>
            <a:r>
              <a:rPr lang="fr-CA" baseline="0" dirty="0" err="1"/>
              <a:t>taking</a:t>
            </a:r>
            <a:endParaRPr lang="fr-CA" baseline="0" dirty="0"/>
          </a:p>
          <a:p>
            <a:pPr marL="171450" indent="-171450">
              <a:buFont typeface="Arial" panose="020B0604020202020204" pitchFamily="34" charset="0"/>
              <a:buChar char="•"/>
            </a:pPr>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endParaRPr lang="fr-CA" baseline="0" dirty="0"/>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a:t>(clic)</a:t>
            </a:r>
          </a:p>
          <a:p>
            <a:pPr marL="0" indent="0">
              <a:buFont typeface="Arial" panose="020B0604020202020204" pitchFamily="34" charset="0"/>
              <a:buNone/>
            </a:pPr>
            <a:r>
              <a:rPr lang="fr-CA" baseline="0" dirty="0"/>
              <a:t>And </a:t>
            </a:r>
            <a:r>
              <a:rPr lang="fr-CA" baseline="0" dirty="0" err="1"/>
              <a:t>ayone</a:t>
            </a:r>
            <a:r>
              <a:rPr lang="fr-CA" baseline="0" dirty="0"/>
              <a:t> </a:t>
            </a:r>
            <a:r>
              <a:rPr lang="fr-CA" baseline="0" dirty="0" err="1"/>
              <a:t>who</a:t>
            </a:r>
            <a:r>
              <a:rPr lang="fr-CA" baseline="0" dirty="0"/>
              <a:t> </a:t>
            </a:r>
            <a:r>
              <a:rPr lang="fr-CA" baseline="0" dirty="0" err="1"/>
              <a:t>may</a:t>
            </a:r>
            <a:r>
              <a:rPr lang="fr-CA" baseline="0" dirty="0"/>
              <a:t> </a:t>
            </a:r>
            <a:r>
              <a:rPr lang="fr-CA" baseline="0" dirty="0" err="1"/>
              <a:t>need</a:t>
            </a:r>
            <a:r>
              <a:rPr lang="fr-CA" baseline="0" dirty="0"/>
              <a:t> re-</a:t>
            </a:r>
            <a:r>
              <a:rPr lang="fr-CA" baseline="0" dirty="0" err="1"/>
              <a:t>pairing</a:t>
            </a:r>
            <a:r>
              <a:rPr lang="fr-CA" baseline="0" dirty="0"/>
              <a:t>, </a:t>
            </a:r>
            <a:r>
              <a:rPr lang="fr-CA" baseline="0" dirty="0" err="1"/>
              <a:t>either</a:t>
            </a:r>
            <a:r>
              <a:rPr lang="fr-CA" baseline="0" dirty="0"/>
              <a:t> </a:t>
            </a:r>
            <a:r>
              <a:rPr lang="fr-CA" baseline="0" dirty="0" err="1"/>
              <a:t>because</a:t>
            </a:r>
            <a:r>
              <a:rPr lang="fr-CA" baseline="0" dirty="0"/>
              <a:t> </a:t>
            </a:r>
            <a:r>
              <a:rPr lang="fr-CA" baseline="0" dirty="0" err="1"/>
              <a:t>you</a:t>
            </a:r>
            <a:r>
              <a:rPr lang="fr-CA" baseline="0" dirty="0"/>
              <a:t> </a:t>
            </a:r>
            <a:r>
              <a:rPr lang="fr-CA" baseline="0" dirty="0" err="1"/>
              <a:t>haven’t</a:t>
            </a:r>
            <a:r>
              <a:rPr lang="fr-CA" baseline="0" dirty="0"/>
              <a:t> been able to </a:t>
            </a:r>
            <a:r>
              <a:rPr lang="fr-CA" baseline="0" dirty="0" err="1"/>
              <a:t>agree</a:t>
            </a:r>
            <a:r>
              <a:rPr lang="fr-CA" baseline="0" dirty="0"/>
              <a:t> on </a:t>
            </a:r>
            <a:r>
              <a:rPr lang="fr-CA" baseline="0" dirty="0" err="1"/>
              <a:t>when</a:t>
            </a:r>
            <a:r>
              <a:rPr lang="fr-CA" baseline="0" dirty="0"/>
              <a:t> to </a:t>
            </a:r>
            <a:r>
              <a:rPr lang="fr-CA" baseline="0" dirty="0" err="1"/>
              <a:t>meet</a:t>
            </a:r>
            <a:r>
              <a:rPr lang="fr-CA" baseline="0" dirty="0"/>
              <a:t>, or </a:t>
            </a:r>
            <a:r>
              <a:rPr lang="fr-CA" baseline="0" dirty="0" err="1"/>
              <a:t>someone</a:t>
            </a:r>
            <a:r>
              <a:rPr lang="fr-CA" baseline="0" dirty="0"/>
              <a:t> </a:t>
            </a:r>
            <a:r>
              <a:rPr lang="fr-CA" baseline="0" dirty="0" err="1"/>
              <a:t>abandonned</a:t>
            </a:r>
            <a:r>
              <a:rPr lang="fr-CA" baseline="0" dirty="0"/>
              <a:t> the program?</a:t>
            </a:r>
          </a:p>
          <a:p>
            <a:pPr marL="0" indent="0">
              <a:buFont typeface="Arial" panose="020B0604020202020204" pitchFamily="34" charset="0"/>
              <a:buNone/>
            </a:pPr>
            <a:r>
              <a:rPr lang="fr-CA" baseline="0" dirty="0"/>
              <a:t>Just </a:t>
            </a:r>
            <a:r>
              <a:rPr lang="fr-CA" baseline="0" dirty="0" err="1"/>
              <a:t>consider</a:t>
            </a:r>
            <a:r>
              <a:rPr lang="fr-CA" baseline="0" dirty="0"/>
              <a:t>, </a:t>
            </a:r>
            <a:r>
              <a:rPr lang="fr-CA" baseline="0" dirty="0" err="1"/>
              <a:t>you</a:t>
            </a:r>
            <a:r>
              <a:rPr lang="fr-CA" baseline="0" dirty="0"/>
              <a:t> have the </a:t>
            </a:r>
            <a:r>
              <a:rPr lang="fr-CA" baseline="0" dirty="0" err="1"/>
              <a:t>list</a:t>
            </a:r>
            <a:r>
              <a:rPr lang="fr-CA" baseline="0" dirty="0"/>
              <a:t> of people </a:t>
            </a:r>
            <a:r>
              <a:rPr lang="fr-CA" baseline="0" dirty="0" err="1"/>
              <a:t>involved</a:t>
            </a:r>
            <a:r>
              <a:rPr lang="fr-CA" baseline="0" dirty="0"/>
              <a:t>, email </a:t>
            </a:r>
            <a:r>
              <a:rPr lang="fr-CA" baseline="0" dirty="0" err="1"/>
              <a:t>them</a:t>
            </a:r>
            <a:r>
              <a:rPr lang="fr-CA" baseline="0" dirty="0"/>
              <a:t> if </a:t>
            </a:r>
            <a:r>
              <a:rPr lang="fr-CA" baseline="0" dirty="0" err="1"/>
              <a:t>you</a:t>
            </a:r>
            <a:r>
              <a:rPr lang="fr-CA" baseline="0" dirty="0"/>
              <a:t> </a:t>
            </a:r>
            <a:r>
              <a:rPr lang="fr-CA" baseline="0" dirty="0" err="1"/>
              <a:t>see</a:t>
            </a:r>
            <a:r>
              <a:rPr lang="fr-CA" baseline="0" dirty="0"/>
              <a:t> </a:t>
            </a:r>
            <a:r>
              <a:rPr lang="fr-CA" baseline="0" dirty="0" err="1"/>
              <a:t>need</a:t>
            </a:r>
            <a:r>
              <a:rPr lang="fr-CA" baseline="0" dirty="0"/>
              <a:t>. And </a:t>
            </a:r>
            <a:r>
              <a:rPr lang="fr-CA" baseline="0" dirty="0" err="1"/>
              <a:t>don’t</a:t>
            </a:r>
            <a:r>
              <a:rPr lang="fr-CA" baseline="0" dirty="0"/>
              <a:t> </a:t>
            </a:r>
            <a:r>
              <a:rPr lang="fr-CA" baseline="0" dirty="0" err="1"/>
              <a:t>need</a:t>
            </a:r>
            <a:r>
              <a:rPr lang="fr-CA" baseline="0" dirty="0"/>
              <a:t> to cc us in the discussion </a:t>
            </a:r>
            <a:r>
              <a:rPr lang="fr-CA" baseline="0" dirty="0" err="1"/>
              <a:t>except</a:t>
            </a:r>
            <a:r>
              <a:rPr lang="fr-CA" baseline="0" dirty="0"/>
              <a:t> to </a:t>
            </a:r>
            <a:r>
              <a:rPr lang="fr-CA" baseline="0" dirty="0" err="1"/>
              <a:t>confirm</a:t>
            </a:r>
            <a:r>
              <a:rPr lang="fr-CA" baseline="0" dirty="0"/>
              <a:t> the change, </a:t>
            </a:r>
            <a:r>
              <a:rPr lang="fr-CA" baseline="0" dirty="0" err="1"/>
              <a:t>so</a:t>
            </a:r>
            <a:r>
              <a:rPr lang="fr-CA" baseline="0" dirty="0"/>
              <a:t> </a:t>
            </a:r>
            <a:r>
              <a:rPr lang="fr-CA" baseline="0" dirty="0" err="1"/>
              <a:t>we</a:t>
            </a:r>
            <a:r>
              <a:rPr lang="fr-CA" baseline="0" dirty="0"/>
              <a:t> can update the Buddy System file.</a:t>
            </a:r>
          </a:p>
          <a:p>
            <a:pPr marL="171450" indent="-171450">
              <a:buFont typeface="Arial" panose="020B0604020202020204" pitchFamily="34" charset="0"/>
              <a:buChar char="•"/>
            </a:pPr>
            <a:endParaRPr lang="fr-CA" baseline="0"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00836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Carmen</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C00000"/>
                </a:solidFill>
                <a:effectLst/>
                <a:latin typeface="Arial" panose="020B0604020202020204" pitchFamily="34" charset="0"/>
              </a:rPr>
              <a:t>(while guiding this exercise, take the time needed, go slow, pause… we should take good 5 minutes to do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With your water glass in your hand think about the origins of water continue your breathing and focus or the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Think about the journey the water made to come to you, about its source, and its cycle, it evaporates, turns into a cloud, it rains, it’s captured in lakes and rivers, it is then taken and brought home, it may go through a treatment plant, and arrive with us either via the tap water or bought in a plastic bottle for us to drink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now, appreciating how lucky we are, to have clean water to drink at will, take a sip, take the extra time to savor it, feel its temperature, feel how it hydrates your, and enjoy absorbing 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a:solidFill>
                  <a:srgbClr val="C00000"/>
                </a:solidFill>
                <a:effectLst/>
                <a:latin typeface="Arial" panose="020B0604020202020204" pitchFamily="34" charset="0"/>
              </a:rPr>
              <a:t>And when you’re ready, I invite you to open your eyes and come back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1052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dirty="0"/>
              <a:t>(</a:t>
            </a:r>
            <a:r>
              <a:rPr lang="fr-CA" b="0" dirty="0" err="1"/>
              <a:t>read</a:t>
            </a:r>
            <a:r>
              <a:rPr lang="fr-CA" b="0" dirty="0"/>
              <a:t> the 2 main </a:t>
            </a:r>
            <a:r>
              <a:rPr lang="fr-CA" b="0" dirty="0" err="1"/>
              <a:t>bullets</a:t>
            </a:r>
            <a:r>
              <a:rPr lang="fr-CA" b="0" dirty="0"/>
              <a:t>)</a:t>
            </a: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The “happily ever after” I believed when I was a kid does not really exists, we all need to face challenges daily and personal failure is part of the human existence. We all are complex human being, and we face challenges day and night, human experience is hard and by definition we fail. How do we take that failure?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a:t>(read the second bullet’s </a:t>
            </a:r>
            <a:r>
              <a:rPr lang="en-CA" sz="1200" baseline="0" dirty="0" err="1"/>
              <a:t>subbullets</a:t>
            </a:r>
            <a:r>
              <a:rPr lang="en-CA" sz="1200" baseline="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dirty="0"/>
              <a:t>Here, Kristin Neff’s video on Self-Compassion - Part</a:t>
            </a:r>
            <a:r>
              <a:rPr lang="en-CA" sz="1200" baseline="0" dirty="0"/>
              <a:t> 1:</a:t>
            </a:r>
            <a:r>
              <a:rPr lang="en-CA" sz="1200" dirty="0"/>
              <a:t> </a:t>
            </a:r>
            <a:r>
              <a:rPr lang="en-CA" sz="1200" u="sng" dirty="0">
                <a:hlinkClick r:id="rId3"/>
              </a:rPr>
              <a:t>https://www.youtube.com/watch?v=Tyl6YXp1Y6M</a:t>
            </a:r>
            <a:r>
              <a:rPr lang="en-CA" sz="1200" u="sng" dirty="0"/>
              <a:t> (</a:t>
            </a:r>
            <a:r>
              <a:rPr lang="en-US" sz="1200" u="sng" dirty="0" err="1"/>
              <a:t>soutitres</a:t>
            </a:r>
            <a:r>
              <a:rPr lang="en-US" sz="1200" u="sng" dirty="0"/>
              <a:t> en </a:t>
            </a:r>
            <a:r>
              <a:rPr lang="en-US" sz="1200" u="sng" dirty="0" err="1"/>
              <a:t>français</a:t>
            </a:r>
            <a:r>
              <a:rPr lang="en-US" sz="1200" u="sng" dirty="0"/>
              <a:t>)</a:t>
            </a:r>
            <a:endParaRPr lang="en-CA"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err="1"/>
              <a:t>Ressources</a:t>
            </a:r>
            <a:r>
              <a:rPr lang="en-CA" dirty="0"/>
              <a:t> en </a:t>
            </a:r>
            <a:r>
              <a:rPr lang="en-CA" dirty="0" err="1"/>
              <a:t>anglais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From </a:t>
            </a:r>
            <a:r>
              <a:rPr lang="en-CA" dirty="0" err="1"/>
              <a:t>WikiPedia</a:t>
            </a:r>
            <a:r>
              <a:rPr lang="en-CA" dirty="0"/>
              <a:t> </a:t>
            </a:r>
            <a:r>
              <a:rPr lang="en-CA" dirty="0">
                <a:hlinkClick r:id="rId4"/>
              </a:rPr>
              <a:t>https://en.wikipedia.org/wiki/Self-compassion</a:t>
            </a:r>
            <a:endParaRPr lang="en-CA" sz="1200" baseline="0"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Kristin Neff’s What is Self-Compassion - Part</a:t>
            </a:r>
            <a:r>
              <a:rPr lang="en-CA" sz="1800" baseline="0" dirty="0"/>
              <a:t> 1:</a:t>
            </a:r>
            <a:r>
              <a:rPr lang="en-CA" sz="1800" dirty="0"/>
              <a:t> </a:t>
            </a:r>
            <a:r>
              <a:rPr lang="en-CA" sz="1800" u="sng" dirty="0">
                <a:hlinkClick r:id="rId3"/>
              </a:rPr>
              <a:t>https://www.youtube.com/watch?v=Tyl6YXp1Y6M</a:t>
            </a:r>
            <a:r>
              <a:rPr lang="en-CA" sz="1800" u="sng" dirty="0"/>
              <a:t> (</a:t>
            </a:r>
            <a:r>
              <a:rPr lang="en-US" sz="1800" u="sng" dirty="0" err="1"/>
              <a:t>soutitres</a:t>
            </a:r>
            <a:r>
              <a:rPr lang="en-US" sz="1800" u="sng" dirty="0"/>
              <a:t> en </a:t>
            </a:r>
            <a:r>
              <a:rPr lang="en-US" sz="1800" u="sng" dirty="0" err="1"/>
              <a:t>français</a:t>
            </a:r>
            <a:r>
              <a:rPr lang="en-US" sz="1800" u="sng"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rgbClr val="FF0000"/>
                </a:solidFill>
              </a:rPr>
              <a:t>I</a:t>
            </a:r>
            <a:r>
              <a:rPr lang="en-CA" baseline="0" dirty="0">
                <a:solidFill>
                  <a:srgbClr val="FF0000"/>
                </a:solidFill>
              </a:rPr>
              <a:t> can’t give what I don’t have… book: https://www.amazon.ca/Cant-Give-What-Dont-Have-ebook/dp/B07CYC32WT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aseline="0" dirty="0" err="1"/>
              <a:t>Ressources</a:t>
            </a:r>
            <a:r>
              <a:rPr lang="en-CA" sz="1200" baseline="0" dirty="0"/>
              <a:t> :</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5" tooltip="Compassion"/>
              </a:rPr>
              <a:t>compassion</a:t>
            </a:r>
            <a:r>
              <a:rPr lang="en-US" dirty="0"/>
              <a:t> - https://fr.wikipedia.org/wiki/Compassion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6" tooltip="Suffering"/>
              </a:rPr>
              <a:t>suffering</a:t>
            </a:r>
            <a:r>
              <a:rPr lang="en-US" dirty="0"/>
              <a:t> - https://fr.wikipedia.org/wiki/Souffrance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7" tooltip="Kristin Neff"/>
              </a:rPr>
              <a:t>Kristin Neff</a:t>
            </a:r>
            <a:r>
              <a:rPr lang="en-US" dirty="0"/>
              <a:t> - https://fr.wikipedia.org/wiki/Kristin_Neff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Mindfulness - https://fr.wikipedia.org/wiki/Pleine_conscience</a:t>
            </a:r>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50923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C00000"/>
                </a:solidFill>
                <a:effectLst/>
                <a:latin typeface="Arial" panose="020B0604020202020204" pitchFamily="34" charset="0"/>
                <a:ea typeface="Calibri" panose="020F0502020204030204" pitchFamily="34" charset="0"/>
              </a:rPr>
              <a:t>According to Dr. Kristin</a:t>
            </a:r>
            <a:r>
              <a:rPr lang="en-US" sz="1200" baseline="0" dirty="0">
                <a:solidFill>
                  <a:srgbClr val="C00000"/>
                </a:solidFill>
                <a:effectLst/>
                <a:latin typeface="Arial" panose="020B0604020202020204" pitchFamily="34" charset="0"/>
                <a:ea typeface="Calibri" panose="020F0502020204030204" pitchFamily="34" charset="0"/>
              </a:rPr>
              <a:t> Neff t</a:t>
            </a:r>
            <a:r>
              <a:rPr lang="en-US" sz="1200" dirty="0">
                <a:solidFill>
                  <a:srgbClr val="C00000"/>
                </a:solidFill>
                <a:effectLst/>
                <a:latin typeface="Arial" panose="020B0604020202020204" pitchFamily="34" charset="0"/>
                <a:ea typeface="Calibri" panose="020F0502020204030204" pitchFamily="34" charset="0"/>
              </a:rPr>
              <a:t>here are 5 myths of self compassion</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People do not see any problem seeing compassion as a thoroughly commendable quality particularly unto others.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Compassion refers to good qualities, like kindness, understanding, empathy, with an impulse to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However, self-compassion may be seen as bad, like self-pity, or selfish… even to the point that if </a:t>
            </a:r>
            <a:r>
              <a:rPr lang="en-US" sz="1200" dirty="0"/>
              <a:t>we aren’t blaming and punishing ourselves for something, we risk moral complacency, and the sin of false pride.</a:t>
            </a:r>
            <a:endParaRPr lang="en-US" sz="1200" baseline="0" dirty="0">
              <a:solidFill>
                <a:srgbClr val="C00000"/>
              </a:solidFill>
              <a:effectLst/>
              <a:latin typeface="Arial" panose="020B060402020202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solidFill>
                  <a:srgbClr val="C00000"/>
                </a:solidFill>
                <a:effectLst/>
                <a:latin typeface="Arial" panose="020B0604020202020204" pitchFamily="34" charset="0"/>
                <a:ea typeface="Calibri" panose="020F0502020204030204" pitchFamily="34" charset="0"/>
              </a:rPr>
              <a:t>These are the five myths of self-compassion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solidFill>
                  <a:srgbClr val="C00000"/>
                </a:solidFill>
                <a:effectLst/>
                <a:latin typeface="Arial" panose="020B0604020202020204" pitchFamily="34" charset="0"/>
                <a:ea typeface="Calibri" panose="020F0502020204030204" pitchFamily="34" charset="0"/>
              </a:rPr>
              <a:t>(read the 5 myths of self-compassion)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err="1"/>
              <a:t>Ressources</a:t>
            </a:r>
            <a:r>
              <a:rPr lang="en-CA" sz="1200" dirty="0"/>
              <a:t> en </a:t>
            </a:r>
            <a:r>
              <a:rPr lang="en-CA" sz="1200" dirty="0" err="1"/>
              <a:t>anglais</a:t>
            </a:r>
            <a:r>
              <a:rPr lang="en-CA" sz="1200"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trike="noStrike" baseline="0" dirty="0"/>
              <a:t>The Five Myths of Self-Compassion - </a:t>
            </a:r>
            <a:r>
              <a:rPr lang="en-CA" sz="1200" strike="noStrike" baseline="0" dirty="0">
                <a:highlight>
                  <a:srgbClr val="FFFF00"/>
                </a:highlight>
                <a:hlinkClick r:id="rId3"/>
              </a:rPr>
              <a:t>http://greatergood.berkeley.edu/article/item/the_five_myths_of_self_compassion</a:t>
            </a:r>
            <a:endParaRPr lang="en-CA" sz="1200" strike="noStrike" baseline="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a:t>Article de Kristin Neff* « La physiologie de l'</a:t>
            </a:r>
            <a:r>
              <a:rPr lang="fr-FR" dirty="0" err="1"/>
              <a:t>auto-compassion</a:t>
            </a:r>
            <a:r>
              <a:rPr lang="fr-FR" dirty="0"/>
              <a:t> » -</a:t>
            </a:r>
            <a:r>
              <a:rPr lang="en-CA" dirty="0"/>
              <a:t> </a:t>
            </a:r>
            <a:r>
              <a:rPr lang="en-CA" sz="1200" dirty="0">
                <a:hlinkClick r:id="rId4"/>
              </a:rPr>
              <a:t>https://meditation-pleine-conscience-la-rochelle.fr/content/article-de-kristin-neff-%C2%AB%C2%A0la-physiologie-de-lauto-compassion%C2%A0%C2%BB</a:t>
            </a:r>
            <a:endParaRPr lang="en-CA" sz="120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trike="noStrike"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109476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I’m about to say may resonate, or maybe different for each one of us, the point is about perspectives on how we are seen</a:t>
            </a:r>
          </a:p>
          <a:p>
            <a:endParaRPr lang="en-CA" dirty="0"/>
          </a:p>
          <a:p>
            <a:r>
              <a:rPr lang="en-CA" dirty="0"/>
              <a:t>In this example:</a:t>
            </a:r>
          </a:p>
          <a:p>
            <a:r>
              <a:rPr lang="en-CA" dirty="0"/>
              <a:t>(click)</a:t>
            </a:r>
          </a:p>
          <a:p>
            <a:r>
              <a:rPr lang="en-CA" dirty="0"/>
              <a:t>How</a:t>
            </a:r>
            <a:r>
              <a:rPr lang="en-CA" baseline="0" dirty="0"/>
              <a:t> my mom and dad see me – specially when young, as an angel, extremely good kid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girlfriend/wife sees me – particularly during the “honey moon phase”, as strong, brilliant, cute, funny, smart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my older brother sees me – typically my older brother used to see me as weak</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(click)</a:t>
            </a:r>
          </a:p>
          <a:p>
            <a:r>
              <a:rPr lang="en-CA" baseline="0" dirty="0"/>
              <a:t>How I see myself – usually I’m the hardest person to judge my own self, maybe because from my perspective I see outside usually seeing others… if this is also your case, it is time fix that and start seeing ourselves for who we really are</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93741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2023-05-16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948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97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4107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9940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5661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436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2023-05-16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8786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2023-05-16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661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2023-05-16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325643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5473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4698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2023-05-16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43771603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self-compassion.org/wp-content/uploads/2020/08/self-compassion.break__01-cleanedbydan.mp3"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5nsySCMH36s" TargetMode="External"/><Relationship Id="rId13"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hyperlink" Target="https://siyli.org/mindful-emails/" TargetMode="External"/><Relationship Id="rId12" Type="http://schemas.openxmlformats.org/officeDocument/2006/relationships/image" Target="../media/image37.jpg"/><Relationship Id="rId17" Type="http://schemas.openxmlformats.org/officeDocument/2006/relationships/image" Target="../media/image41.png"/><Relationship Id="rId2" Type="http://schemas.openxmlformats.org/officeDocument/2006/relationships/notesSlide" Target="../notesSlides/notesSlide11.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www.youtube.com/watch?v=qBBy5Jx_xrQ" TargetMode="External"/><Relationship Id="rId11" Type="http://schemas.openxmlformats.org/officeDocument/2006/relationships/image" Target="../media/image36.png"/><Relationship Id="rId5" Type="http://schemas.openxmlformats.org/officeDocument/2006/relationships/hyperlink" Target="https://learn.rumie.org/jR/bytes/practice-digital-mindfulness-for-wellbeing" TargetMode="External"/><Relationship Id="rId15" Type="http://schemas.openxmlformats.org/officeDocument/2006/relationships/image" Target="../media/image40.jpg"/><Relationship Id="rId10" Type="http://schemas.openxmlformats.org/officeDocument/2006/relationships/image" Target="../media/image35.png"/><Relationship Id="rId4" Type="http://schemas.openxmlformats.org/officeDocument/2006/relationships/hyperlink" Target="https://gcconnex.gc.ca/blog/view/14813318/day-1721-days-challenge-kindspring-make-a-mindful-phone-call" TargetMode="External"/><Relationship Id="rId9" Type="http://schemas.openxmlformats.org/officeDocument/2006/relationships/image" Target="../media/image34.png"/><Relationship Id="rId14" Type="http://schemas.openxmlformats.org/officeDocument/2006/relationships/image" Target="../media/image3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5.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hyperlink" Target="https://soundcloud.com/awakeningcompassion/awakening-compassion-class-4" TargetMode="External"/><Relationship Id="rId13" Type="http://schemas.openxmlformats.org/officeDocument/2006/relationships/image" Target="../media/image20.png"/><Relationship Id="rId3" Type="http://schemas.openxmlformats.org/officeDocument/2006/relationships/hyperlink" Target="https://www.rightlifeproject.com/meditate" TargetMode="External"/><Relationship Id="rId7" Type="http://schemas.openxmlformats.org/officeDocument/2006/relationships/hyperlink" Target="https://soundcloud.com/mindfullivingcoach/self-compassion-meditation" TargetMode="External"/><Relationship Id="rId12"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oundcloud.com/user-640851605/self-compassion-giving-and-receiving-meditation-10-minutes" TargetMode="External"/><Relationship Id="rId11" Type="http://schemas.openxmlformats.org/officeDocument/2006/relationships/image" Target="../media/image43.gif"/><Relationship Id="rId5" Type="http://schemas.openxmlformats.org/officeDocument/2006/relationships/hyperlink" Target="https://soundcloud.com/breathworks-mindfulness/mindfulness-for-women-track-5-self-compassion-meditation" TargetMode="External"/><Relationship Id="rId15" Type="http://schemas.openxmlformats.org/officeDocument/2006/relationships/image" Target="../media/image15.png"/><Relationship Id="rId10" Type="http://schemas.openxmlformats.org/officeDocument/2006/relationships/image" Target="../media/image42.png"/><Relationship Id="rId4" Type="http://schemas.openxmlformats.org/officeDocument/2006/relationships/hyperlink" Target="https://soundcloud.com/dharma-gus/15-min-body-scan-augusta-mbsr" TargetMode="External"/><Relationship Id="rId9" Type="http://schemas.openxmlformats.org/officeDocument/2006/relationships/hyperlink" Target="http://self-compassion.org/wp-content/uploads/meditations/LKM.self-compassion.MP3" TargetMode="External"/><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image" Target="../media/image22.jpg"/><Relationship Id="rId3" Type="http://schemas.openxmlformats.org/officeDocument/2006/relationships/image" Target="../media/image14.jpeg"/><Relationship Id="rId7" Type="http://schemas.openxmlformats.org/officeDocument/2006/relationships/image" Target="../media/image17.jpg"/><Relationship Id="rId12"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3.jp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3.jpg"/></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yl6YXp1Y6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hyperlink" Target="http://greatergood.berkeley.edu/article/item/the_five_myths_of_self_compass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03C99DE-2CF3-FD7B-0E7B-365E49053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123" y="439022"/>
            <a:ext cx="3573016" cy="35730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Inline 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56" y="437636"/>
            <a:ext cx="3633119" cy="3633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719606" y="5451038"/>
            <a:ext cx="6948738" cy="1143000"/>
          </a:xfrm>
        </p:spPr>
        <p:txBody>
          <a:bodyPr>
            <a:normAutofit/>
          </a:bodyPr>
          <a:lstStyle/>
          <a:p>
            <a:r>
              <a:rPr lang="en-CA" sz="2800" dirty="0">
                <a:latin typeface="+mn-lt"/>
              </a:rPr>
              <a:t>Today we will do a Mindfulness Water drinking exercise, please go grab a small glass of water</a:t>
            </a:r>
          </a:p>
        </p:txBody>
      </p:sp>
      <p:pic>
        <p:nvPicPr>
          <p:cNvPr id="5" name="Picture 6" descr="C:\Users\GonzalA1\AppData\Local\Microsoft\Windows\Temporary Internet Files\Content.IE5\H7G048II\촉촉한피부1[1].jpg"/>
          <p:cNvPicPr>
            <a:picLocks noChangeAspect="1" noChangeArrowheads="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0312" y="5366355"/>
            <a:ext cx="1368152" cy="11225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572000" y="2239591"/>
            <a:ext cx="4422478" cy="4422478"/>
          </a:xfrm>
          <a:prstGeom prst="rect">
            <a:avLst/>
          </a:prstGeom>
        </p:spPr>
      </p:pic>
      <p:sp>
        <p:nvSpPr>
          <p:cNvPr id="2" name="Title 1"/>
          <p:cNvSpPr>
            <a:spLocks noGrp="1"/>
          </p:cNvSpPr>
          <p:nvPr>
            <p:ph type="title"/>
          </p:nvPr>
        </p:nvSpPr>
        <p:spPr/>
        <p:txBody>
          <a:bodyPr/>
          <a:lstStyle/>
          <a:p>
            <a:r>
              <a:rPr lang="en-CA" dirty="0"/>
              <a:t>Mindful – self-compassion</a:t>
            </a:r>
          </a:p>
        </p:txBody>
      </p:sp>
      <p:sp>
        <p:nvSpPr>
          <p:cNvPr id="3" name="Content Placeholder 2"/>
          <p:cNvSpPr>
            <a:spLocks noGrp="1"/>
          </p:cNvSpPr>
          <p:nvPr>
            <p:ph idx="1"/>
          </p:nvPr>
        </p:nvSpPr>
        <p:spPr>
          <a:xfrm>
            <a:off x="457200" y="1600201"/>
            <a:ext cx="8363272" cy="3701008"/>
          </a:xfrm>
        </p:spPr>
        <p:txBody>
          <a:bodyPr>
            <a:noAutofit/>
          </a:bodyPr>
          <a:lstStyle/>
          <a:p>
            <a:pPr>
              <a:spcBef>
                <a:spcPts val="600"/>
              </a:spcBef>
            </a:pPr>
            <a:r>
              <a:rPr lang="en-US" sz="2000" dirty="0"/>
              <a:t>If you want to hear it from Kristin Neff: Self-compassion Break:</a:t>
            </a:r>
            <a:br>
              <a:rPr lang="en-US" sz="2000" dirty="0"/>
            </a:br>
            <a:r>
              <a:rPr lang="en-US" sz="1400" u="sng" dirty="0">
                <a:hlinkClick r:id="rId4"/>
              </a:rPr>
              <a:t>https://self-compassion.org/wp-content/uploads/2020/08/self-compassion.break__01-cleanedbydan.mp3</a:t>
            </a:r>
            <a:br>
              <a:rPr lang="en-US" sz="2000" u="sng" dirty="0"/>
            </a:br>
            <a:r>
              <a:rPr lang="en-US" sz="1600" dirty="0"/>
              <a:t>Time required – 5 minutes</a:t>
            </a:r>
          </a:p>
        </p:txBody>
      </p:sp>
      <p:pic>
        <p:nvPicPr>
          <p:cNvPr id="4" name="Picture 2" descr="C:\Users\GonzalA1\AppData\Local\Microsoft\Windows\Temporary Internet Files\Content.IE5\3XXIV14Y\kindness-two-kids-walking-together[1].jpg"/>
          <p:cNvPicPr>
            <a:picLocks noChangeAspect="1" noChangeArrowheads="1"/>
          </p:cNvPicPr>
          <p:nvPr/>
        </p:nvPicPr>
        <p:blipFill rotWithShape="1">
          <a:blip r:embed="rId5">
            <a:extLst>
              <a:ext uri="{28A0092B-C50C-407E-A947-70E740481C1C}">
                <a14:useLocalDpi xmlns:a14="http://schemas.microsoft.com/office/drawing/2010/main" val="0"/>
              </a:ext>
            </a:extLst>
          </a:blip>
          <a:srcRect l="15940" t="2276" r="32084" b="-2276"/>
          <a:stretch/>
        </p:blipFill>
        <p:spPr bwMode="auto">
          <a:xfrm>
            <a:off x="1110444" y="3089606"/>
            <a:ext cx="31683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iends Friendship - Free vector graphic on Pixabay"/>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124803"/>
            <a:ext cx="1937374" cy="1695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GonzalA1\AppData\Local\Microsoft\Windows\Temporary Internet Files\Content.IE5\QDHZ6E8K\podcast-icon-150x15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8924" y="1081404"/>
            <a:ext cx="781548" cy="78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4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049" y="2645943"/>
            <a:ext cx="1222577" cy="1217238"/>
          </a:xfrm>
          <a:prstGeom prst="rect">
            <a:avLst/>
          </a:prstGeom>
        </p:spPr>
      </p:pic>
      <p:sp>
        <p:nvSpPr>
          <p:cNvPr id="2" name="Title 1"/>
          <p:cNvSpPr>
            <a:spLocks noGrp="1"/>
          </p:cNvSpPr>
          <p:nvPr>
            <p:ph type="title"/>
          </p:nvPr>
        </p:nvSpPr>
        <p:spPr/>
        <p:txBody>
          <a:bodyPr>
            <a:normAutofit fontScale="90000"/>
          </a:bodyPr>
          <a:lstStyle/>
          <a:p>
            <a:pPr>
              <a:spcBef>
                <a:spcPts val="0"/>
              </a:spcBef>
            </a:pPr>
            <a:r>
              <a:rPr lang="en-CA" dirty="0"/>
              <a:t>Mindful Cleaning Your Environment</a:t>
            </a:r>
          </a:p>
        </p:txBody>
      </p:sp>
      <p:sp>
        <p:nvSpPr>
          <p:cNvPr id="3" name="Content Placeholder 2"/>
          <p:cNvSpPr>
            <a:spLocks noGrp="1"/>
          </p:cNvSpPr>
          <p:nvPr>
            <p:ph idx="1"/>
          </p:nvPr>
        </p:nvSpPr>
        <p:spPr/>
        <p:txBody>
          <a:bodyPr>
            <a:normAutofit/>
          </a:bodyPr>
          <a:lstStyle/>
          <a:p>
            <a:pPr lvl="0" fontAlgn="base"/>
            <a:r>
              <a:rPr lang="en-CA" sz="2000" dirty="0"/>
              <a:t>Take on the mini-challenge to be mindful around the distractions</a:t>
            </a:r>
          </a:p>
          <a:p>
            <a:pPr lvl="1" fontAlgn="base"/>
            <a:r>
              <a:rPr lang="en-CA" sz="1800" u="sng" dirty="0">
                <a:hlinkClick r:id="rId4"/>
              </a:rPr>
              <a:t>Day 17/21 days challenge - </a:t>
            </a:r>
            <a:r>
              <a:rPr lang="en-CA" sz="1800" u="sng" dirty="0" err="1">
                <a:hlinkClick r:id="rId4"/>
              </a:rPr>
              <a:t>KindSpring</a:t>
            </a:r>
            <a:r>
              <a:rPr lang="en-CA" sz="1800" u="sng" dirty="0">
                <a:hlinkClick r:id="rId4"/>
              </a:rPr>
              <a:t> - Make A Mindful Phone Call</a:t>
            </a:r>
            <a:endParaRPr lang="en-CA" sz="1800" dirty="0"/>
          </a:p>
          <a:p>
            <a:pPr lvl="1"/>
            <a:r>
              <a:rPr lang="en-US" sz="1800" u="sng" dirty="0">
                <a:hlinkClick r:id="rId5"/>
              </a:rPr>
              <a:t>Practice Digital Mindfulness</a:t>
            </a:r>
            <a:endParaRPr lang="en-US" sz="1800" dirty="0"/>
          </a:p>
          <a:p>
            <a:pPr lvl="1"/>
            <a:r>
              <a:rPr lang="en-US" sz="1800" u="sng" dirty="0">
                <a:hlinkClick r:id="rId6"/>
              </a:rPr>
              <a:t>How to Practice Mindful Emailing</a:t>
            </a:r>
            <a:r>
              <a:rPr lang="en-US" sz="1800" dirty="0"/>
              <a:t> and </a:t>
            </a:r>
            <a:r>
              <a:rPr lang="en-US" sz="1800" dirty="0">
                <a:hlinkClick r:id="rId7"/>
              </a:rPr>
              <a:t>How to Manage Emails Mindfully</a:t>
            </a:r>
            <a:endParaRPr lang="en-CA" sz="1800" dirty="0"/>
          </a:p>
          <a:p>
            <a:pPr lvl="1" fontAlgn="base"/>
            <a:r>
              <a:rPr lang="en-CA" sz="1800" dirty="0"/>
              <a:t>Check the story of the Monkey and the Panda, use it as for inspiration: </a:t>
            </a:r>
            <a:r>
              <a:rPr lang="en-CA" sz="1800" u="sng" dirty="0">
                <a:hlinkClick r:id="rId8"/>
              </a:rPr>
              <a:t>https://www.youtube.com/watch?v=5nsySCMH36s</a:t>
            </a:r>
            <a:r>
              <a:rPr lang="en-CA" sz="1800" u="sng" dirty="0"/>
              <a:t> </a:t>
            </a:r>
            <a:endParaRPr lang="en-CA" sz="1800" dirty="0"/>
          </a:p>
        </p:txBody>
      </p:sp>
      <p:pic>
        <p:nvPicPr>
          <p:cNvPr id="4" name="Picture 3"/>
          <p:cNvPicPr>
            <a:picLocks noChangeAspect="1"/>
          </p:cNvPicPr>
          <p:nvPr/>
        </p:nvPicPr>
        <p:blipFill>
          <a:blip r:embed="rId9">
            <a:clrChange>
              <a:clrFrom>
                <a:srgbClr val="FFFFFF"/>
              </a:clrFrom>
              <a:clrTo>
                <a:srgbClr val="FFFFFF">
                  <a:alpha val="0"/>
                </a:srgbClr>
              </a:clrTo>
            </a:clrChange>
          </a:blip>
          <a:stretch>
            <a:fillRect/>
          </a:stretch>
        </p:blipFill>
        <p:spPr>
          <a:xfrm>
            <a:off x="7625742" y="1025810"/>
            <a:ext cx="1288959" cy="985958"/>
          </a:xfrm>
          <a:prstGeom prst="rect">
            <a:avLst/>
          </a:prstGeom>
        </p:spPr>
      </p:pic>
      <p:pic>
        <p:nvPicPr>
          <p:cNvPr id="9" name="Picture 8"/>
          <p:cNvPicPr>
            <a:picLocks noChangeAspect="1"/>
          </p:cNvPicPr>
          <p:nvPr/>
        </p:nvPicPr>
        <p:blipFill>
          <a:blip r:embed="rId10"/>
          <a:stretch>
            <a:fillRect/>
          </a:stretch>
        </p:blipFill>
        <p:spPr>
          <a:xfrm>
            <a:off x="454580" y="3933056"/>
            <a:ext cx="2379285" cy="1800200"/>
          </a:xfrm>
          <a:prstGeom prst="rect">
            <a:avLst/>
          </a:prstGeom>
        </p:spPr>
      </p:pic>
      <p:grpSp>
        <p:nvGrpSpPr>
          <p:cNvPr id="7" name="Group 6"/>
          <p:cNvGrpSpPr/>
          <p:nvPr/>
        </p:nvGrpSpPr>
        <p:grpSpPr>
          <a:xfrm>
            <a:off x="5961023" y="4045105"/>
            <a:ext cx="2265784" cy="2081058"/>
            <a:chOff x="5762600" y="3724206"/>
            <a:chExt cx="1967989" cy="1767597"/>
          </a:xfrm>
        </p:grpSpPr>
        <p:grpSp>
          <p:nvGrpSpPr>
            <p:cNvPr id="17" name="Group 16"/>
            <p:cNvGrpSpPr/>
            <p:nvPr/>
          </p:nvGrpSpPr>
          <p:grpSpPr>
            <a:xfrm>
              <a:off x="6766214" y="3856856"/>
              <a:ext cx="868685" cy="887106"/>
              <a:chOff x="4067944" y="4558118"/>
              <a:chExt cx="1228725" cy="1228725"/>
            </a:xfrm>
          </p:grpSpPr>
          <p:pic>
            <p:nvPicPr>
              <p:cNvPr id="16" name="Picture 15"/>
              <p:cNvPicPr>
                <a:picLocks noChangeAspect="1"/>
              </p:cNvPicPr>
              <p:nvPr/>
            </p:nvPicPr>
            <p:blipFill>
              <a:blip r:embed="rId11"/>
              <a:stretch>
                <a:fillRect/>
              </a:stretch>
            </p:blipFill>
            <p:spPr>
              <a:xfrm>
                <a:off x="4067944" y="4558118"/>
                <a:ext cx="1228725" cy="1228725"/>
              </a:xfrm>
              <a:prstGeom prst="rect">
                <a:avLst/>
              </a:prstGeom>
            </p:spPr>
          </p:pic>
          <p:pic>
            <p:nvPicPr>
              <p:cNvPr id="15" name="Picture 1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83968" y="4725144"/>
                <a:ext cx="857790" cy="857790"/>
              </a:xfrm>
              <a:prstGeom prst="rect">
                <a:avLst/>
              </a:prstGeom>
            </p:spPr>
          </p:pic>
        </p:grpSp>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48953" y="3724206"/>
              <a:ext cx="942975" cy="942975"/>
            </a:xfrm>
            <a:prstGeom prst="rect">
              <a:avLst/>
            </a:prstGeom>
          </p:spPr>
        </p:pic>
        <p:pic>
          <p:nvPicPr>
            <p:cNvPr id="10" name="Picture 9"/>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62600" y="4376609"/>
              <a:ext cx="1967989" cy="1115194"/>
            </a:xfrm>
            <a:prstGeom prst="rect">
              <a:avLst/>
            </a:prstGeom>
          </p:spPr>
        </p:pic>
      </p:grpSp>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41300" y="3998018"/>
            <a:ext cx="1926840" cy="2148719"/>
          </a:xfrm>
          <a:prstGeom prst="rect">
            <a:avLst/>
          </a:prstGeom>
        </p:spPr>
      </p:pic>
      <p:pic>
        <p:nvPicPr>
          <p:cNvPr id="18" name="Picture 4" descr="C:\Users\GonzalA1\AppData\Local\Microsoft\Windows\Temporary Internet Files\Content.IE5\3XXIV14Y\Movie-icon-2[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01765" y="6200006"/>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7">
            <a:clrChange>
              <a:clrFrom>
                <a:srgbClr val="FFFFFF"/>
              </a:clrFrom>
              <a:clrTo>
                <a:srgbClr val="FFFFFF">
                  <a:alpha val="0"/>
                </a:srgbClr>
              </a:clrTo>
            </a:clrChange>
          </a:blip>
          <a:stretch>
            <a:fillRect/>
          </a:stretch>
        </p:blipFill>
        <p:spPr>
          <a:xfrm>
            <a:off x="8169125" y="1560977"/>
            <a:ext cx="703088" cy="653224"/>
          </a:xfrm>
          <a:prstGeom prst="rect">
            <a:avLst/>
          </a:prstGeom>
        </p:spPr>
      </p:pic>
      <p:pic>
        <p:nvPicPr>
          <p:cNvPr id="20" name="Picture 4" descr="C:\Users\GonzalA1\AppData\Local\Microsoft\Windows\Temporary Internet Files\Content.IE5\3XXIV14Y\Movie-icon-2[1].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957" y="6220580"/>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7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1500"/>
                            </p:stCondLst>
                            <p:childTnLst>
                              <p:par>
                                <p:cTn id="37" presetID="10" presetClass="entr" presetSubtype="0" fill="hold" nodeType="after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the 3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5528" y="1526585"/>
            <a:ext cx="1656184" cy="15035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duotone>
              <a:schemeClr val="accent1">
                <a:shade val="45000"/>
                <a:satMod val="135000"/>
              </a:schemeClr>
              <a:prstClr val="white"/>
            </a:duotone>
          </a:blip>
          <a:stretch>
            <a:fillRect/>
          </a:stretch>
        </p:blipFill>
        <p:spPr>
          <a:xfrm>
            <a:off x="1384663" y="4723782"/>
            <a:ext cx="1617914" cy="1224136"/>
          </a:xfrm>
          <a:prstGeom prst="rect">
            <a:avLst/>
          </a:prstGeom>
        </p:spPr>
      </p:pic>
      <p:grpSp>
        <p:nvGrpSpPr>
          <p:cNvPr id="3" name="Group 2"/>
          <p:cNvGrpSpPr/>
          <p:nvPr/>
        </p:nvGrpSpPr>
        <p:grpSpPr>
          <a:xfrm>
            <a:off x="1221663" y="2909703"/>
            <a:ext cx="1943915" cy="1836576"/>
            <a:chOff x="1115917" y="2424130"/>
            <a:chExt cx="2481406" cy="2481406"/>
          </a:xfrm>
        </p:grpSpPr>
        <p:pic>
          <p:nvPicPr>
            <p:cNvPr id="10" name="Picture 9"/>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13" name="Picture 2" descr="Friends Friendship - Free vector graphic on Pixabay"/>
            <p:cNvPicPr>
              <a:picLocks noChangeAspect="1" noChangeArrowheads="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62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4</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a:t>Connecting – once a week with you buddy</a:t>
            </a:r>
          </a:p>
          <a:p>
            <a:pPr>
              <a:spcBef>
                <a:spcPts val="0"/>
              </a:spcBef>
            </a:pPr>
            <a:r>
              <a:rPr lang="en-CA" sz="2400" dirty="0"/>
              <a:t>Gratitude Journaling – daily</a:t>
            </a:r>
          </a:p>
          <a:p>
            <a:pPr>
              <a:spcBef>
                <a:spcPts val="0"/>
              </a:spcBef>
            </a:pPr>
            <a:r>
              <a:rPr lang="en-CA" sz="2400" dirty="0"/>
              <a:t>Practice </a:t>
            </a:r>
            <a:r>
              <a:rPr lang="en-CA" sz="2400" b="1" i="1" dirty="0"/>
              <a:t>up to 15 </a:t>
            </a:r>
            <a:r>
              <a:rPr lang="en-CA" sz="2400" b="1" i="1" dirty="0" err="1"/>
              <a:t>mins</a:t>
            </a:r>
            <a:r>
              <a:rPr lang="en-CA" sz="2400" dirty="0"/>
              <a:t>… chose one of the following </a:t>
            </a:r>
            <a:br>
              <a:rPr lang="en-CA" sz="2400" dirty="0"/>
            </a:br>
            <a:r>
              <a:rPr lang="en-CA" sz="2400" dirty="0"/>
              <a:t>and keep doing it for the whole week - daily</a:t>
            </a:r>
          </a:p>
          <a:p>
            <a:pPr lvl="1">
              <a:spcBef>
                <a:spcPts val="0"/>
              </a:spcBef>
            </a:pPr>
            <a:r>
              <a:rPr lang="en-CA" sz="2000" dirty="0"/>
              <a:t>Body scan or Breathing</a:t>
            </a:r>
            <a:br>
              <a:rPr lang="en-CA" sz="2000" dirty="0"/>
            </a:br>
            <a:r>
              <a:rPr lang="en-CA" sz="1200" dirty="0"/>
              <a:t>15 </a:t>
            </a:r>
            <a:r>
              <a:rPr lang="en-CA" sz="1200" dirty="0" err="1"/>
              <a:t>mins</a:t>
            </a:r>
            <a:r>
              <a:rPr lang="en-CA" sz="1200" dirty="0"/>
              <a:t> – </a:t>
            </a:r>
            <a:r>
              <a:rPr lang="en-CA" sz="1200" dirty="0">
                <a:solidFill>
                  <a:srgbClr val="FF0000"/>
                </a:solidFill>
                <a:hlinkClick r:id="rId3"/>
              </a:rPr>
              <a:t>https://www.rightlifeproject.com/meditate</a:t>
            </a:r>
            <a:r>
              <a:rPr lang="en-CA" sz="1200" dirty="0"/>
              <a:t> (may need to scroll down)</a:t>
            </a:r>
            <a:br>
              <a:rPr lang="en-CA" sz="1200" dirty="0"/>
            </a:br>
            <a:r>
              <a:rPr lang="en-CA" sz="1200" dirty="0"/>
              <a:t>15 </a:t>
            </a:r>
            <a:r>
              <a:rPr lang="en-CA" sz="1200" dirty="0" err="1"/>
              <a:t>mins</a:t>
            </a:r>
            <a:r>
              <a:rPr lang="en-CA" sz="1200" dirty="0"/>
              <a:t> – </a:t>
            </a:r>
            <a:r>
              <a:rPr lang="en-CA" sz="1200" dirty="0">
                <a:solidFill>
                  <a:srgbClr val="FF0000"/>
                </a:solidFill>
                <a:hlinkClick r:id="rId4"/>
              </a:rPr>
              <a:t>https://soundcloud.com/dharma-gus/15-min-body-scan-augusta-mbsr</a:t>
            </a:r>
            <a:r>
              <a:rPr lang="en-CA" sz="1200" dirty="0">
                <a:solidFill>
                  <a:srgbClr val="FF0000"/>
                </a:solidFill>
              </a:rPr>
              <a:t> </a:t>
            </a:r>
          </a:p>
          <a:p>
            <a:pPr lvl="1">
              <a:spcBef>
                <a:spcPts val="0"/>
              </a:spcBef>
            </a:pPr>
            <a:r>
              <a:rPr lang="en-CA" sz="2000" dirty="0"/>
              <a:t>Self-compassion</a:t>
            </a:r>
            <a:br>
              <a:rPr lang="en-CA" sz="2000" dirty="0"/>
            </a:br>
            <a:r>
              <a:rPr lang="en-CA" sz="1200" dirty="0"/>
              <a:t>10 </a:t>
            </a:r>
            <a:r>
              <a:rPr lang="en-CA" sz="1200" dirty="0" err="1"/>
              <a:t>mins</a:t>
            </a:r>
            <a:r>
              <a:rPr lang="en-CA" sz="1200" dirty="0"/>
              <a:t> – </a:t>
            </a:r>
            <a:r>
              <a:rPr lang="en-CA" sz="1200" dirty="0">
                <a:hlinkClick r:id="rId5"/>
              </a:rPr>
              <a:t>https://soundcloud.com/breathworks-mindfulness/mindfulness-for-women-track-5-self-compassion-meditation</a:t>
            </a:r>
            <a:br>
              <a:rPr lang="en-CA" sz="1200" dirty="0"/>
            </a:br>
            <a:r>
              <a:rPr lang="en-CA" sz="1200" dirty="0"/>
              <a:t>10 </a:t>
            </a:r>
            <a:r>
              <a:rPr lang="en-CA" sz="1200" dirty="0" err="1"/>
              <a:t>mins</a:t>
            </a:r>
            <a:r>
              <a:rPr lang="en-CA" sz="1200" dirty="0"/>
              <a:t> – </a:t>
            </a:r>
            <a:r>
              <a:rPr lang="en-CA" sz="1200" dirty="0">
                <a:hlinkClick r:id="rId6"/>
              </a:rPr>
              <a:t>https://soundcloud.com/user-640851605/self-compassion-giving-and-receiving-meditation-10-minutes</a:t>
            </a:r>
            <a:r>
              <a:rPr lang="en-CA" sz="1200" dirty="0"/>
              <a:t>   </a:t>
            </a:r>
            <a:br>
              <a:rPr lang="en-CA" sz="1200" dirty="0"/>
            </a:br>
            <a:r>
              <a:rPr lang="en-CA" sz="1200" dirty="0"/>
              <a:t>15 </a:t>
            </a:r>
            <a:r>
              <a:rPr lang="en-CA" sz="1200" dirty="0" err="1"/>
              <a:t>mins</a:t>
            </a:r>
            <a:r>
              <a:rPr lang="en-CA" sz="1200" dirty="0"/>
              <a:t> – </a:t>
            </a:r>
            <a:r>
              <a:rPr lang="en-CA" sz="1200" dirty="0">
                <a:hlinkClick r:id="rId7"/>
              </a:rPr>
              <a:t>https://soundcloud.com/mindfullivingcoach/self-compassion-meditation</a:t>
            </a:r>
            <a:br>
              <a:rPr lang="en-CA" sz="1200" dirty="0"/>
            </a:br>
            <a:r>
              <a:rPr lang="en-CA" sz="1200" dirty="0"/>
              <a:t>15 </a:t>
            </a:r>
            <a:r>
              <a:rPr lang="en-CA" sz="1200" dirty="0" err="1"/>
              <a:t>mins</a:t>
            </a:r>
            <a:r>
              <a:rPr lang="en-CA" sz="1200" dirty="0"/>
              <a:t> – </a:t>
            </a:r>
            <a:r>
              <a:rPr lang="en-CA" sz="1200" dirty="0">
                <a:hlinkClick r:id="rId8"/>
              </a:rPr>
              <a:t>https://soundcloud.com/awakeningcompassion/awakening-compassion-class-4</a:t>
            </a:r>
            <a:r>
              <a:rPr lang="en-CA" sz="1200" dirty="0"/>
              <a:t>   </a:t>
            </a:r>
            <a:br>
              <a:rPr lang="en-CA" sz="1200" dirty="0"/>
            </a:br>
            <a:r>
              <a:rPr lang="en-CA" sz="1200" dirty="0"/>
              <a:t>20 </a:t>
            </a:r>
            <a:r>
              <a:rPr lang="en-CA" sz="1200" dirty="0" err="1"/>
              <a:t>mins</a:t>
            </a:r>
            <a:r>
              <a:rPr lang="en-CA" sz="1200" dirty="0"/>
              <a:t> – </a:t>
            </a:r>
            <a:r>
              <a:rPr lang="en-CA" sz="1200" dirty="0">
                <a:hlinkClick r:id="rId9"/>
              </a:rPr>
              <a:t>http://self-compassion.org/wp-content/uploads/meditations/LKM.self-compassion.MP3 </a:t>
            </a:r>
            <a:endParaRPr lang="en-CA" sz="1200" dirty="0"/>
          </a:p>
          <a:p>
            <a:pPr>
              <a:spcBef>
                <a:spcPts val="0"/>
              </a:spcBef>
            </a:pPr>
            <a:r>
              <a:rPr lang="en-CA" sz="2400" dirty="0"/>
              <a:t>Apply Mindful Cleaning Your Environment – as possible</a:t>
            </a:r>
          </a:p>
        </p:txBody>
      </p:sp>
      <p:pic>
        <p:nvPicPr>
          <p:cNvPr id="2057" name="Picture 9" descr="C:\Users\GonzalA1\AppData\Local\Microsoft\Windows\Temporary Internet Files\Content.IE5\3XXIV14Y\boy-playing-with-toy-truck-6565-large[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304" y="4987874"/>
            <a:ext cx="1332128" cy="124554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GonzalA1\AppData\Local\Microsoft\Windows\Temporary Internet Files\Content.IE5\H7G048II\childrenlaughandplay[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98319" y="96594"/>
            <a:ext cx="2317352" cy="137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7332783" y="1540956"/>
            <a:ext cx="1172680" cy="1209033"/>
          </a:xfrm>
          <a:prstGeom prst="rect">
            <a:avLst/>
          </a:prstGeom>
        </p:spPr>
      </p:pic>
      <p:grpSp>
        <p:nvGrpSpPr>
          <p:cNvPr id="7" name="Group 6"/>
          <p:cNvGrpSpPr/>
          <p:nvPr/>
        </p:nvGrpSpPr>
        <p:grpSpPr>
          <a:xfrm>
            <a:off x="7874389" y="3039359"/>
            <a:ext cx="766043" cy="910869"/>
            <a:chOff x="6542261" y="506769"/>
            <a:chExt cx="523699" cy="570787"/>
          </a:xfrm>
        </p:grpSpPr>
        <p:pic>
          <p:nvPicPr>
            <p:cNvPr id="8" name="Picture 7"/>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25795" y="2664296"/>
            <a:ext cx="831200" cy="764704"/>
          </a:xfrm>
          <a:prstGeom prst="rect">
            <a:avLst/>
          </a:prstGeom>
        </p:spPr>
      </p:pic>
    </p:spTree>
    <p:extLst>
      <p:ext uri="{BB962C8B-B14F-4D97-AF65-F5344CB8AC3E}">
        <p14:creationId xmlns:p14="http://schemas.microsoft.com/office/powerpoint/2010/main" val="21547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4 (of 8)</a:t>
            </a:r>
          </a:p>
          <a:p>
            <a:r>
              <a:rPr lang="en-US" dirty="0"/>
              <a:t>May 29, 2023</a:t>
            </a:r>
            <a:endParaRPr lang="en-US" dirty="0">
              <a:solidFill>
                <a:srgbClr val="FF0000"/>
              </a:solidFill>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226231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week</a:t>
            </a:r>
            <a:r>
              <a:rPr lang="en-US" sz="3600" dirty="0"/>
              <a:t> (3)</a:t>
            </a:r>
            <a:endParaRPr lang="en-US" dirty="0"/>
          </a:p>
        </p:txBody>
      </p:sp>
      <p:sp>
        <p:nvSpPr>
          <p:cNvPr id="48" name="Content Placeholder 2"/>
          <p:cNvSpPr>
            <a:spLocks noGrp="1"/>
          </p:cNvSpPr>
          <p:nvPr>
            <p:ph idx="1"/>
          </p:nvPr>
        </p:nvSpPr>
        <p:spPr>
          <a:xfrm>
            <a:off x="662460" y="1660136"/>
            <a:ext cx="6692887" cy="3164224"/>
          </a:xfrm>
        </p:spPr>
        <p:txBody>
          <a:bodyPr>
            <a:normAutofit/>
          </a:bodyPr>
          <a:lstStyle/>
          <a:p>
            <a:pPr marL="0" lvl="0" indent="0">
              <a:buNone/>
            </a:pPr>
            <a:r>
              <a:rPr lang="en-US" dirty="0"/>
              <a:t>Any </a:t>
            </a:r>
            <a:r>
              <a:rPr lang="en-US" b="1" i="1" dirty="0"/>
              <a:t>Insights</a:t>
            </a:r>
            <a:r>
              <a:rPr lang="en-US" dirty="0"/>
              <a:t> you’d like to share</a:t>
            </a:r>
          </a:p>
          <a:p>
            <a:pPr marL="0" lvl="0" indent="0">
              <a:buNone/>
            </a:pPr>
            <a:endParaRPr lang="en-US" sz="2000" dirty="0"/>
          </a:p>
          <a:p>
            <a:pPr lvl="0"/>
            <a:r>
              <a:rPr lang="en-US" dirty="0"/>
              <a:t>Your </a:t>
            </a:r>
            <a:r>
              <a:rPr lang="en-CA" b="1" i="1" dirty="0">
                <a:latin typeface="Bradley Hand ITC" panose="03070402050302030203" pitchFamily="66" charset="0"/>
              </a:rPr>
              <a:t>Buddy </a:t>
            </a:r>
            <a:r>
              <a:rPr lang="en-CA" b="1" i="1" dirty="0" err="1">
                <a:latin typeface="Bradley Hand ITC" panose="03070402050302030203" pitchFamily="66" charset="0"/>
              </a:rPr>
              <a:t>Sytem</a:t>
            </a:r>
            <a:br>
              <a:rPr lang="en-CA" b="1" i="1" dirty="0">
                <a:latin typeface="Bradley Hand ITC" panose="03070402050302030203" pitchFamily="66" charset="0"/>
              </a:rPr>
            </a:br>
            <a:endParaRPr lang="en-US" sz="2800" dirty="0"/>
          </a:p>
          <a:p>
            <a:pPr lvl="0"/>
            <a:endParaRPr lang="en-US" dirty="0"/>
          </a:p>
          <a:p>
            <a:pPr lvl="0"/>
            <a:r>
              <a:rPr lang="en-US" dirty="0"/>
              <a:t>Your practice</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1784" y="4888358"/>
            <a:ext cx="1092677" cy="1005263"/>
          </a:xfrm>
          <a:prstGeom prst="rect">
            <a:avLst/>
          </a:prstGeom>
        </p:spPr>
      </p:pic>
      <p:pic>
        <p:nvPicPr>
          <p:cNvPr id="22" name="Picture 21"/>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61484" y="4720052"/>
            <a:ext cx="1488592" cy="1205120"/>
          </a:xfrm>
          <a:prstGeom prst="rect">
            <a:avLst/>
          </a:prstGeom>
        </p:spPr>
      </p:pic>
      <p:pic>
        <p:nvPicPr>
          <p:cNvPr id="23" name="Picture 22"/>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89458" y="4906660"/>
            <a:ext cx="1184491" cy="943578"/>
          </a:xfrm>
          <a:prstGeom prst="rect">
            <a:avLst/>
          </a:prstGeom>
        </p:spPr>
      </p:pic>
      <p:pic>
        <p:nvPicPr>
          <p:cNvPr id="24" name="Picture 23"/>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15749" y="4778921"/>
            <a:ext cx="1343862" cy="1343862"/>
          </a:xfrm>
          <a:prstGeom prst="rect">
            <a:avLst/>
          </a:prstGeom>
        </p:spPr>
      </p:pic>
      <p:pic>
        <p:nvPicPr>
          <p:cNvPr id="25" name="Picture 24"/>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010006" y="4766381"/>
            <a:ext cx="1265256" cy="1224136"/>
          </a:xfrm>
          <a:prstGeom prst="ellipse">
            <a:avLst/>
          </a:prstGeom>
          <a:ln>
            <a:noFill/>
          </a:ln>
          <a:effectLst>
            <a:softEdge rad="63500"/>
          </a:effectLst>
        </p:spPr>
      </p:pic>
      <p:pic>
        <p:nvPicPr>
          <p:cNvPr id="49" name="Picture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745437">
            <a:off x="5506499" y="2290755"/>
            <a:ext cx="1172680" cy="1209033"/>
          </a:xfrm>
          <a:prstGeom prst="rect">
            <a:avLst/>
          </a:prstGeom>
        </p:spPr>
      </p:pic>
      <p:grpSp>
        <p:nvGrpSpPr>
          <p:cNvPr id="50" name="Group 49"/>
          <p:cNvGrpSpPr/>
          <p:nvPr/>
        </p:nvGrpSpPr>
        <p:grpSpPr>
          <a:xfrm>
            <a:off x="5646909" y="3596108"/>
            <a:ext cx="766043" cy="910869"/>
            <a:chOff x="6542261" y="506769"/>
            <a:chExt cx="523699" cy="570787"/>
          </a:xfrm>
        </p:grpSpPr>
        <p:pic>
          <p:nvPicPr>
            <p:cNvPr id="51" name="Picture 50"/>
            <p:cNvPicPr>
              <a:picLocks noChangeAspect="1"/>
            </p:cNvPicPr>
            <p:nvPr/>
          </p:nvPicPr>
          <p:blipFill>
            <a:blip r:embed="rId10">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52" name="Picture 51"/>
            <p:cNvPicPr>
              <a:picLocks noChangeAspect="1"/>
            </p:cNvPicPr>
            <p:nvPr/>
          </p:nvPicPr>
          <p:blipFill>
            <a:blip r:embed="rId11">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2">
                      <a14:imgEffect>
                        <a14:saturation sat="300000"/>
                      </a14:imgEffect>
                    </a14:imgLayer>
                  </a14:imgProps>
                </a:ext>
              </a:extLst>
            </a:blip>
            <a:stretch>
              <a:fillRect/>
            </a:stretch>
          </p:blipFill>
          <p:spPr>
            <a:xfrm>
              <a:off x="6626827" y="506769"/>
              <a:ext cx="439133" cy="538540"/>
            </a:xfrm>
            <a:prstGeom prst="rect">
              <a:avLst/>
            </a:prstGeom>
          </p:spPr>
        </p:pic>
      </p:grpSp>
      <p:grpSp>
        <p:nvGrpSpPr>
          <p:cNvPr id="54" name="Group 53"/>
          <p:cNvGrpSpPr/>
          <p:nvPr/>
        </p:nvGrpSpPr>
        <p:grpSpPr>
          <a:xfrm>
            <a:off x="7041335" y="2737950"/>
            <a:ext cx="1165137" cy="1313968"/>
            <a:chOff x="1646186" y="5099238"/>
            <a:chExt cx="934423" cy="1061985"/>
          </a:xfrm>
        </p:grpSpPr>
        <p:pic>
          <p:nvPicPr>
            <p:cNvPr id="55" name="Picture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56" name="Oval 55"/>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58" name="Right Brace 57"/>
          <p:cNvSpPr/>
          <p:nvPr/>
        </p:nvSpPr>
        <p:spPr>
          <a:xfrm>
            <a:off x="6384291" y="2290407"/>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4853" y="3012258"/>
            <a:ext cx="816347" cy="1013554"/>
          </a:xfrm>
          <a:prstGeom prst="rect">
            <a:avLst/>
          </a:prstGeom>
        </p:spPr>
      </p:pic>
      <p:sp>
        <p:nvSpPr>
          <p:cNvPr id="4" name="Rectangle 3"/>
          <p:cNvSpPr/>
          <p:nvPr/>
        </p:nvSpPr>
        <p:spPr>
          <a:xfrm>
            <a:off x="1005207" y="3096020"/>
            <a:ext cx="3732497" cy="523220"/>
          </a:xfrm>
          <a:prstGeom prst="rect">
            <a:avLst/>
          </a:prstGeom>
        </p:spPr>
        <p:txBody>
          <a:bodyPr wrap="none">
            <a:spAutoFit/>
          </a:bodyPr>
          <a:lstStyle/>
          <a:p>
            <a:r>
              <a:rPr lang="en-CA" sz="2800" dirty="0"/>
              <a:t>anyone need re-pairing?</a:t>
            </a:r>
          </a:p>
        </p:txBody>
      </p:sp>
    </p:spTree>
    <p:extLst>
      <p:ext uri="{BB962C8B-B14F-4D97-AF65-F5344CB8AC3E}">
        <p14:creationId xmlns:p14="http://schemas.microsoft.com/office/powerpoint/2010/main" val="289034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fade">
                                      <p:cBhvr>
                                        <p:cTn id="7" dur="500"/>
                                        <p:tgtEl>
                                          <p:spTgt spid="4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8">
                                            <p:txEl>
                                              <p:pRg st="2" end="2"/>
                                            </p:txEl>
                                          </p:spTgt>
                                        </p:tgtEl>
                                        <p:attrNameLst>
                                          <p:attrName>style.visibility</p:attrName>
                                        </p:attrNameLst>
                                      </p:cBhvr>
                                      <p:to>
                                        <p:strVal val="visible"/>
                                      </p:to>
                                    </p:set>
                                    <p:animEffect transition="in" filter="fade">
                                      <p:cBhvr>
                                        <p:cTn id="11" dur="500"/>
                                        <p:tgtEl>
                                          <p:spTgt spid="48">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8">
                                            <p:txEl>
                                              <p:pRg st="4" end="4"/>
                                            </p:txEl>
                                          </p:spTgt>
                                        </p:tgtEl>
                                        <p:attrNameLst>
                                          <p:attrName>style.visibility</p:attrName>
                                        </p:attrNameLst>
                                      </p:cBhvr>
                                      <p:to>
                                        <p:strVal val="visible"/>
                                      </p:to>
                                    </p:set>
                                    <p:animEffect transition="in" filter="fade">
                                      <p:cBhvr>
                                        <p:cTn id="15" dur="500"/>
                                        <p:tgtEl>
                                          <p:spTgt spid="4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childTnLst>
                          </p:cTn>
                        </p:par>
                        <p:par>
                          <p:cTn id="28" fill="hold">
                            <p:stCondLst>
                              <p:cond delay="2500"/>
                            </p:stCondLst>
                            <p:childTnLst>
                              <p:par>
                                <p:cTn id="29" presetID="10" presetClass="entr" presetSubtype="0" fill="hold" nodeType="afterEffect">
                                  <p:stCondLst>
                                    <p:cond delay="5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nodeType="afterEffect">
                                  <p:stCondLst>
                                    <p:cond delay="50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4500"/>
                            </p:stCondLst>
                            <p:childTnLst>
                              <p:par>
                                <p:cTn id="37" presetID="10" presetClass="entr" presetSubtype="0" fill="hold" nodeType="afterEffect">
                                  <p:stCondLst>
                                    <p:cond delay="50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50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6500"/>
                            </p:stCondLst>
                            <p:childTnLst>
                              <p:par>
                                <p:cTn id="45" presetID="10" presetClass="entr" presetSubtype="0" fill="hold" nodeType="after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P spid="58"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4</a:t>
            </a:r>
          </a:p>
        </p:txBody>
      </p:sp>
      <p:sp>
        <p:nvSpPr>
          <p:cNvPr id="3" name="Content Placeholder 2"/>
          <p:cNvSpPr>
            <a:spLocks noGrp="1"/>
          </p:cNvSpPr>
          <p:nvPr>
            <p:ph idx="1"/>
          </p:nvPr>
        </p:nvSpPr>
        <p:spPr>
          <a:xfrm>
            <a:off x="457200" y="1600200"/>
            <a:ext cx="8229600" cy="4983162"/>
          </a:xfrm>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3</a:t>
            </a:r>
          </a:p>
          <a:p>
            <a:r>
              <a:rPr lang="en-US" dirty="0"/>
              <a:t>Today’s intentions: Compassion &amp; Clarity</a:t>
            </a:r>
          </a:p>
          <a:p>
            <a:pPr lvl="1"/>
            <a:r>
              <a:rPr lang="en-US" dirty="0"/>
              <a:t>Mindfulness – Water drinking</a:t>
            </a:r>
            <a:endParaRPr lang="en-CA" dirty="0"/>
          </a:p>
          <a:p>
            <a:pPr lvl="1"/>
            <a:r>
              <a:rPr lang="en-CA" dirty="0"/>
              <a:t>Mindful Cleaning Your Environment</a:t>
            </a:r>
          </a:p>
          <a:p>
            <a:pPr lvl="1"/>
            <a:r>
              <a:rPr lang="en-US" dirty="0"/>
              <a:t>Mindful Self-Compassion</a:t>
            </a:r>
            <a:endParaRPr lang="en-CA" dirty="0"/>
          </a:p>
          <a:p>
            <a:r>
              <a:rPr lang="en-US" dirty="0"/>
              <a:t>Self-Compassion theory</a:t>
            </a:r>
          </a:p>
          <a:p>
            <a:pPr lvl="1"/>
            <a:r>
              <a:rPr lang="en-US" dirty="0"/>
              <a:t>A definition</a:t>
            </a:r>
          </a:p>
          <a:p>
            <a:pPr lvl="1"/>
            <a:r>
              <a:rPr lang="en-US" dirty="0"/>
              <a:t>The five myths of Self-Compassion</a:t>
            </a:r>
          </a:p>
          <a:p>
            <a:r>
              <a:rPr lang="en-US" dirty="0"/>
              <a:t>Your take away assignment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Mindfulness – Water drinking</a:t>
            </a:r>
          </a:p>
        </p:txBody>
      </p:sp>
      <p:sp>
        <p:nvSpPr>
          <p:cNvPr id="2" name="Content Placeholder 1"/>
          <p:cNvSpPr>
            <a:spLocks noGrp="1"/>
          </p:cNvSpPr>
          <p:nvPr>
            <p:ph idx="1"/>
          </p:nvPr>
        </p:nvSpPr>
        <p:spPr>
          <a:xfrm>
            <a:off x="685800" y="1567333"/>
            <a:ext cx="7414592" cy="4525963"/>
          </a:xfrm>
        </p:spPr>
        <p:txBody>
          <a:bodyPr>
            <a:normAutofit/>
          </a:bodyPr>
          <a:lstStyle/>
          <a:p>
            <a:r>
              <a:rPr lang="en-CA" dirty="0"/>
              <a:t>With your back straight, sit as comfortable as possible</a:t>
            </a:r>
          </a:p>
          <a:p>
            <a:r>
              <a:rPr lang="en-CA" dirty="0"/>
              <a:t>Gently bring attention to your breath</a:t>
            </a:r>
          </a:p>
          <a:p>
            <a:r>
              <a:rPr lang="en-CA" dirty="0"/>
              <a:t>Let’s take a moment to think about the origins of this water</a:t>
            </a:r>
          </a:p>
          <a:p>
            <a:r>
              <a:rPr lang="en-CA" dirty="0"/>
              <a:t>As you continue breathing...</a:t>
            </a:r>
          </a:p>
          <a:p>
            <a:r>
              <a:rPr lang="en-CA" dirty="0"/>
              <a:t>Think about the time it took for this water to come to you...</a:t>
            </a:r>
          </a:p>
        </p:txBody>
      </p:sp>
      <p:pic>
        <p:nvPicPr>
          <p:cNvPr id="5" name="Picture 6" descr="C:\Users\GonzalA1\AppData\Local\Microsoft\Windows\Temporary Internet Files\Content.IE5\H7G048II\촉촉한피부1[1].jpg"/>
          <p:cNvPicPr>
            <a:picLocks noChangeAspect="1" noChangeArrowheads="1"/>
          </p:cNvPicPr>
          <p:nvPr/>
        </p:nvPicPr>
        <p:blipFill>
          <a:blip r:embed="rId3">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63910" y="980728"/>
            <a:ext cx="3072964" cy="2521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63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Self-compassion – a definition</a:t>
            </a:r>
          </a:p>
        </p:txBody>
      </p:sp>
      <p:sp>
        <p:nvSpPr>
          <p:cNvPr id="3" name="Content Placeholder 2"/>
          <p:cNvSpPr>
            <a:spLocks noGrp="1"/>
          </p:cNvSpPr>
          <p:nvPr>
            <p:ph idx="1"/>
          </p:nvPr>
        </p:nvSpPr>
        <p:spPr/>
        <p:txBody>
          <a:bodyPr>
            <a:normAutofit/>
          </a:bodyPr>
          <a:lstStyle/>
          <a:p>
            <a:pPr>
              <a:spcBef>
                <a:spcPts val="600"/>
              </a:spcBef>
            </a:pPr>
            <a:r>
              <a:rPr lang="en-US" sz="2400" dirty="0"/>
              <a:t>Self-compassion is extending compassion to one's self in instances of perceived inadequacy, failure, or general suffering. </a:t>
            </a:r>
          </a:p>
          <a:p>
            <a:pPr marL="342900" lvl="1" indent="-342900">
              <a:spcBef>
                <a:spcPts val="600"/>
              </a:spcBef>
              <a:buFont typeface="Arial"/>
              <a:buChar char="•"/>
            </a:pPr>
            <a:r>
              <a:rPr lang="en-US" sz="2400" dirty="0"/>
              <a:t>Dr. Kristin Neff has defined self-compassion as being composed of </a:t>
            </a:r>
            <a:r>
              <a:rPr lang="en-US" sz="2400" dirty="0">
                <a:solidFill>
                  <a:srgbClr val="7030A0"/>
                </a:solidFill>
              </a:rPr>
              <a:t>three main components - self-kindness, common humanity, and mindfulness</a:t>
            </a:r>
            <a:r>
              <a:rPr lang="en-US" sz="2400" dirty="0"/>
              <a:t>.</a:t>
            </a:r>
            <a:endParaRPr lang="en-CA" sz="2400" dirty="0"/>
          </a:p>
          <a:p>
            <a:pPr lvl="1">
              <a:spcBef>
                <a:spcPts val="600"/>
              </a:spcBef>
            </a:pPr>
            <a:r>
              <a:rPr lang="en-CA" sz="2000" dirty="0"/>
              <a:t>Self-kindness: being kind and warm to oneself;</a:t>
            </a:r>
          </a:p>
          <a:p>
            <a:pPr lvl="1">
              <a:spcBef>
                <a:spcPts val="600"/>
              </a:spcBef>
            </a:pPr>
            <a:r>
              <a:rPr lang="en-CA" sz="2000" dirty="0"/>
              <a:t>Common humanity: understanding that </a:t>
            </a:r>
            <a:r>
              <a:rPr lang="en-US" sz="2000" dirty="0"/>
              <a:t>suffering and personal failure is part of the shared human experience; and</a:t>
            </a:r>
          </a:p>
          <a:p>
            <a:pPr lvl="1">
              <a:spcBef>
                <a:spcPts val="600"/>
              </a:spcBef>
            </a:pPr>
            <a:r>
              <a:rPr lang="en-CA" sz="2000" dirty="0"/>
              <a:t>Mindfulness: being mindful of your </a:t>
            </a:r>
            <a:r>
              <a:rPr lang="en-US" sz="2000" dirty="0"/>
              <a:t>negative thoughts and emotions to be observed with openness, so that they are held in mindful awareness, with no judgment.</a:t>
            </a:r>
          </a:p>
        </p:txBody>
      </p:sp>
      <p:sp>
        <p:nvSpPr>
          <p:cNvPr id="4" name="Rectangle 3"/>
          <p:cNvSpPr/>
          <p:nvPr/>
        </p:nvSpPr>
        <p:spPr>
          <a:xfrm>
            <a:off x="459024" y="6257249"/>
            <a:ext cx="7425344" cy="338554"/>
          </a:xfrm>
          <a:prstGeom prst="rect">
            <a:avLst/>
          </a:prstGeom>
        </p:spPr>
        <p:txBody>
          <a:bodyPr wrap="square">
            <a:spAutoFit/>
          </a:bodyPr>
          <a:lstStyle/>
          <a:p>
            <a:r>
              <a:rPr lang="en-CA" sz="1600" dirty="0"/>
              <a:t>Kristin Neff’s </a:t>
            </a:r>
            <a:r>
              <a:rPr lang="en-CA" sz="1600" u="sng" dirty="0">
                <a:hlinkClick r:id="rId3"/>
              </a:rPr>
              <a:t>https://www.youtube.com/watch?v=Tyl6YXp1Y6M</a:t>
            </a:r>
            <a:endParaRPr lang="en-CA" sz="1600" u="sng"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747" y="116632"/>
            <a:ext cx="1983296" cy="1483568"/>
          </a:xfrm>
          <a:prstGeom prst="rect">
            <a:avLst/>
          </a:prstGeom>
        </p:spPr>
      </p:pic>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6126162"/>
            <a:ext cx="787808" cy="667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85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Self-Compassion </a:t>
            </a:r>
            <a:r>
              <a:rPr lang="en-US" sz="3100" dirty="0"/>
              <a:t>(1/2)</a:t>
            </a:r>
            <a:endParaRPr lang="en-CA" dirty="0"/>
          </a:p>
        </p:txBody>
      </p:sp>
      <p:sp>
        <p:nvSpPr>
          <p:cNvPr id="3" name="Content Placeholder 2"/>
          <p:cNvSpPr>
            <a:spLocks noGrp="1"/>
          </p:cNvSpPr>
          <p:nvPr>
            <p:ph idx="1"/>
          </p:nvPr>
        </p:nvSpPr>
        <p:spPr>
          <a:xfrm>
            <a:off x="286138" y="1048465"/>
            <a:ext cx="8686800" cy="5691762"/>
          </a:xfrm>
        </p:spPr>
        <p:txBody>
          <a:bodyPr>
            <a:noAutofit/>
          </a:bodyPr>
          <a:lstStyle/>
          <a:p>
            <a:pPr>
              <a:spcBef>
                <a:spcPts val="400"/>
              </a:spcBef>
            </a:pPr>
            <a:r>
              <a:rPr lang="en-US" sz="2000" dirty="0"/>
              <a:t>Most people don’t have any problem with seeing compassion as a thoroughly commendable quality. </a:t>
            </a:r>
          </a:p>
          <a:p>
            <a:pPr>
              <a:spcBef>
                <a:spcPts val="400"/>
              </a:spcBef>
            </a:pPr>
            <a:r>
              <a:rPr lang="en-US" sz="2000" dirty="0"/>
              <a:t>It refer to the following good qualities: kindness, mercy, tenderness, benevolence, understanding, empathy, sympathy, and fellow-feeling, along with an impulse to help other living creatures, human or animal, in distress.</a:t>
            </a:r>
          </a:p>
          <a:p>
            <a:pPr>
              <a:spcBef>
                <a:spcPts val="400"/>
              </a:spcBef>
            </a:pPr>
            <a:r>
              <a:rPr lang="en-US" sz="2000" dirty="0"/>
              <a:t>But for many, </a:t>
            </a:r>
            <a:r>
              <a:rPr lang="en-US" sz="2000" i="1" dirty="0"/>
              <a:t>self-compassion</a:t>
            </a:r>
            <a:r>
              <a:rPr lang="en-US" sz="2000" dirty="0"/>
              <a:t> carries the whiff of all those other bad “self” terms: self-pity, self-serving, self-indulgent, self-centered, just plain selfish. Even many generations still seem to believe that if we aren’t blaming and punishing ourselves for something, we risk moral complacency, runaway egotism, and the sin of false pride.</a:t>
            </a:r>
          </a:p>
          <a:p>
            <a:pPr>
              <a:spcBef>
                <a:spcPts val="400"/>
              </a:spcBef>
            </a:pPr>
            <a:r>
              <a:rPr lang="en-US" sz="2000" dirty="0"/>
              <a:t>The Five Myths of Self-Compassion – article, addresses these legends:</a:t>
            </a:r>
          </a:p>
          <a:p>
            <a:pPr marL="857250" lvl="1" indent="-457200">
              <a:spcBef>
                <a:spcPts val="400"/>
              </a:spcBef>
              <a:buFont typeface="+mj-lt"/>
              <a:buAutoNum type="arabicPeriod"/>
            </a:pPr>
            <a:r>
              <a:rPr lang="en-US" sz="1600" dirty="0"/>
              <a:t>Self-compassion is a form of self-pity</a:t>
            </a:r>
          </a:p>
          <a:p>
            <a:pPr marL="857250" lvl="1" indent="-457200">
              <a:spcBef>
                <a:spcPts val="400"/>
              </a:spcBef>
              <a:buFont typeface="+mj-lt"/>
              <a:buAutoNum type="arabicPeriod"/>
            </a:pPr>
            <a:r>
              <a:rPr lang="en-CA" sz="1600" dirty="0"/>
              <a:t>Self-compassion means weakness</a:t>
            </a:r>
          </a:p>
          <a:p>
            <a:pPr marL="857250" lvl="1" indent="-457200">
              <a:spcBef>
                <a:spcPts val="400"/>
              </a:spcBef>
              <a:buFont typeface="+mj-lt"/>
              <a:buAutoNum type="arabicPeriod"/>
            </a:pPr>
            <a:r>
              <a:rPr lang="en-US" sz="1600" dirty="0"/>
              <a:t>Self-compassion will make me complacent</a:t>
            </a:r>
          </a:p>
          <a:p>
            <a:pPr marL="857250" lvl="1" indent="-457200">
              <a:spcBef>
                <a:spcPts val="400"/>
              </a:spcBef>
              <a:buFont typeface="+mj-lt"/>
              <a:buAutoNum type="arabicPeriod"/>
            </a:pPr>
            <a:r>
              <a:rPr lang="en-CA" sz="1600" dirty="0"/>
              <a:t>Self-compassion is narcissistic</a:t>
            </a:r>
          </a:p>
          <a:p>
            <a:pPr marL="857250" lvl="1" indent="-457200">
              <a:spcBef>
                <a:spcPts val="400"/>
              </a:spcBef>
              <a:buFont typeface="+mj-lt"/>
              <a:buAutoNum type="arabicPeriod"/>
            </a:pPr>
            <a:r>
              <a:rPr lang="en-CA" sz="1600" dirty="0"/>
              <a:t>Self-compassion is selfish</a:t>
            </a:r>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5854412" y="4431636"/>
            <a:ext cx="3110076" cy="2405125"/>
          </a:xfrm>
          <a:prstGeom prst="rect">
            <a:avLst/>
          </a:prstGeom>
        </p:spPr>
      </p:pic>
    </p:spTree>
    <p:extLst>
      <p:ext uri="{BB962C8B-B14F-4D97-AF65-F5344CB8AC3E}">
        <p14:creationId xmlns:p14="http://schemas.microsoft.com/office/powerpoint/2010/main" val="55403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a:t>The Five Myths of Self-Compassion </a:t>
            </a:r>
            <a:r>
              <a:rPr lang="en-US" sz="3100" dirty="0"/>
              <a:t>(2/2)</a:t>
            </a:r>
            <a:endParaRPr lang="en-CA" dirty="0"/>
          </a:p>
        </p:txBody>
      </p:sp>
      <p:sp>
        <p:nvSpPr>
          <p:cNvPr id="4" name="Rectangle 3"/>
          <p:cNvSpPr/>
          <p:nvPr/>
        </p:nvSpPr>
        <p:spPr>
          <a:xfrm>
            <a:off x="457200" y="6217007"/>
            <a:ext cx="7571184" cy="523220"/>
          </a:xfrm>
          <a:prstGeom prst="rect">
            <a:avLst/>
          </a:prstGeom>
        </p:spPr>
        <p:txBody>
          <a:bodyPr wrap="square">
            <a:spAutoFit/>
          </a:bodyPr>
          <a:lstStyle/>
          <a:p>
            <a:r>
              <a:rPr lang="en-CA" sz="1400" dirty="0"/>
              <a:t>Greater Good Science Center - Kristin Neff’s article: </a:t>
            </a:r>
            <a:r>
              <a:rPr lang="en-CA" sz="1400" dirty="0">
                <a:hlinkClick r:id="rId3"/>
              </a:rPr>
              <a:t>http://greatergood.berkeley.edu/article/item/the_five_myths_of_self_compassion</a:t>
            </a:r>
            <a:r>
              <a:rPr lang="en-CA" sz="1400" dirty="0"/>
              <a:t> </a:t>
            </a:r>
          </a:p>
        </p:txBody>
      </p:sp>
      <p:pic>
        <p:nvPicPr>
          <p:cNvPr id="1026" name="Picture 2" descr="Looking-glass self - Wikipedia"/>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1" t="5687" r="7476" b="6357"/>
          <a:stretch/>
        </p:blipFill>
        <p:spPr bwMode="auto">
          <a:xfrm>
            <a:off x="1257325" y="1250736"/>
            <a:ext cx="6413884" cy="4958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69712" y="1574141"/>
            <a:ext cx="1439151" cy="523220"/>
          </a:xfrm>
          <a:prstGeom prst="rect">
            <a:avLst/>
          </a:prstGeom>
          <a:solidFill>
            <a:schemeClr val="bg1"/>
          </a:solidFill>
        </p:spPr>
        <p:txBody>
          <a:bodyPr wrap="square">
            <a:spAutoFit/>
          </a:bodyPr>
          <a:lstStyle/>
          <a:p>
            <a:pPr algn="ctr"/>
            <a:r>
              <a:rPr lang="en-CA" sz="1400" dirty="0"/>
              <a:t>Or how I see myself</a:t>
            </a:r>
          </a:p>
        </p:txBody>
      </p:sp>
      <p:sp>
        <p:nvSpPr>
          <p:cNvPr id="6" name="Freeform 5"/>
          <p:cNvSpPr/>
          <p:nvPr/>
        </p:nvSpPr>
        <p:spPr>
          <a:xfrm>
            <a:off x="2836718" y="1641764"/>
            <a:ext cx="1485900" cy="3283527"/>
          </a:xfrm>
          <a:custGeom>
            <a:avLst/>
            <a:gdLst>
              <a:gd name="connsiteX0" fmla="*/ 93518 w 1485900"/>
              <a:gd name="connsiteY0" fmla="*/ 426027 h 3283527"/>
              <a:gd name="connsiteX1" fmla="*/ 114300 w 1485900"/>
              <a:gd name="connsiteY1" fmla="*/ 654627 h 3283527"/>
              <a:gd name="connsiteX2" fmla="*/ 124691 w 1485900"/>
              <a:gd name="connsiteY2" fmla="*/ 737754 h 3283527"/>
              <a:gd name="connsiteX3" fmla="*/ 145473 w 1485900"/>
              <a:gd name="connsiteY3" fmla="*/ 914400 h 3283527"/>
              <a:gd name="connsiteX4" fmla="*/ 135082 w 1485900"/>
              <a:gd name="connsiteY4" fmla="*/ 1787236 h 3283527"/>
              <a:gd name="connsiteX5" fmla="*/ 124691 w 1485900"/>
              <a:gd name="connsiteY5" fmla="*/ 1828800 h 3283527"/>
              <a:gd name="connsiteX6" fmla="*/ 114300 w 1485900"/>
              <a:gd name="connsiteY6" fmla="*/ 1911927 h 3283527"/>
              <a:gd name="connsiteX7" fmla="*/ 103909 w 1485900"/>
              <a:gd name="connsiteY7" fmla="*/ 1963881 h 3283527"/>
              <a:gd name="connsiteX8" fmla="*/ 83127 w 1485900"/>
              <a:gd name="connsiteY8" fmla="*/ 2088572 h 3283527"/>
              <a:gd name="connsiteX9" fmla="*/ 72737 w 1485900"/>
              <a:gd name="connsiteY9" fmla="*/ 2130136 h 3283527"/>
              <a:gd name="connsiteX10" fmla="*/ 41564 w 1485900"/>
              <a:gd name="connsiteY10" fmla="*/ 2223654 h 3283527"/>
              <a:gd name="connsiteX11" fmla="*/ 31173 w 1485900"/>
              <a:gd name="connsiteY11" fmla="*/ 2306781 h 3283527"/>
              <a:gd name="connsiteX12" fmla="*/ 20782 w 1485900"/>
              <a:gd name="connsiteY12" fmla="*/ 2348345 h 3283527"/>
              <a:gd name="connsiteX13" fmla="*/ 0 w 1485900"/>
              <a:gd name="connsiteY13" fmla="*/ 2556163 h 3283527"/>
              <a:gd name="connsiteX14" fmla="*/ 10391 w 1485900"/>
              <a:gd name="connsiteY14" fmla="*/ 3106881 h 3283527"/>
              <a:gd name="connsiteX15" fmla="*/ 62346 w 1485900"/>
              <a:gd name="connsiteY15" fmla="*/ 3210791 h 3283527"/>
              <a:gd name="connsiteX16" fmla="*/ 93518 w 1485900"/>
              <a:gd name="connsiteY16" fmla="*/ 3231572 h 3283527"/>
              <a:gd name="connsiteX17" fmla="*/ 114300 w 1485900"/>
              <a:gd name="connsiteY17" fmla="*/ 3262745 h 3283527"/>
              <a:gd name="connsiteX18" fmla="*/ 145473 w 1485900"/>
              <a:gd name="connsiteY18" fmla="*/ 3283527 h 3283527"/>
              <a:gd name="connsiteX19" fmla="*/ 654627 w 1485900"/>
              <a:gd name="connsiteY19" fmla="*/ 3273136 h 3283527"/>
              <a:gd name="connsiteX20" fmla="*/ 727364 w 1485900"/>
              <a:gd name="connsiteY20" fmla="*/ 3252354 h 3283527"/>
              <a:gd name="connsiteX21" fmla="*/ 820882 w 1485900"/>
              <a:gd name="connsiteY21" fmla="*/ 3221181 h 3283527"/>
              <a:gd name="connsiteX22" fmla="*/ 852055 w 1485900"/>
              <a:gd name="connsiteY22" fmla="*/ 3210791 h 3283527"/>
              <a:gd name="connsiteX23" fmla="*/ 935182 w 1485900"/>
              <a:gd name="connsiteY23" fmla="*/ 3190009 h 3283527"/>
              <a:gd name="connsiteX24" fmla="*/ 966355 w 1485900"/>
              <a:gd name="connsiteY24" fmla="*/ 2992581 h 3283527"/>
              <a:gd name="connsiteX25" fmla="*/ 997527 w 1485900"/>
              <a:gd name="connsiteY25" fmla="*/ 2888672 h 3283527"/>
              <a:gd name="connsiteX26" fmla="*/ 1132609 w 1485900"/>
              <a:gd name="connsiteY26" fmla="*/ 2774372 h 3283527"/>
              <a:gd name="connsiteX27" fmla="*/ 1163782 w 1485900"/>
              <a:gd name="connsiteY27" fmla="*/ 2753591 h 3283527"/>
              <a:gd name="connsiteX28" fmla="*/ 1205346 w 1485900"/>
              <a:gd name="connsiteY28" fmla="*/ 2722418 h 3283527"/>
              <a:gd name="connsiteX29" fmla="*/ 1236518 w 1485900"/>
              <a:gd name="connsiteY29" fmla="*/ 2712027 h 3283527"/>
              <a:gd name="connsiteX30" fmla="*/ 1246909 w 1485900"/>
              <a:gd name="connsiteY30" fmla="*/ 2639291 h 3283527"/>
              <a:gd name="connsiteX31" fmla="*/ 1226127 w 1485900"/>
              <a:gd name="connsiteY31" fmla="*/ 2452254 h 3283527"/>
              <a:gd name="connsiteX32" fmla="*/ 1205346 w 1485900"/>
              <a:gd name="connsiteY32" fmla="*/ 2410691 h 3283527"/>
              <a:gd name="connsiteX33" fmla="*/ 1163782 w 1485900"/>
              <a:gd name="connsiteY33" fmla="*/ 2348345 h 3283527"/>
              <a:gd name="connsiteX34" fmla="*/ 1122218 w 1485900"/>
              <a:gd name="connsiteY34" fmla="*/ 2317172 h 3283527"/>
              <a:gd name="connsiteX35" fmla="*/ 1111827 w 1485900"/>
              <a:gd name="connsiteY35" fmla="*/ 2286000 h 3283527"/>
              <a:gd name="connsiteX36" fmla="*/ 1091046 w 1485900"/>
              <a:gd name="connsiteY36" fmla="*/ 2254827 h 3283527"/>
              <a:gd name="connsiteX37" fmla="*/ 1070264 w 1485900"/>
              <a:gd name="connsiteY37" fmla="*/ 2192481 h 3283527"/>
              <a:gd name="connsiteX38" fmla="*/ 1059873 w 1485900"/>
              <a:gd name="connsiteY38" fmla="*/ 2161309 h 3283527"/>
              <a:gd name="connsiteX39" fmla="*/ 1059873 w 1485900"/>
              <a:gd name="connsiteY39" fmla="*/ 1828800 h 3283527"/>
              <a:gd name="connsiteX40" fmla="*/ 1091046 w 1485900"/>
              <a:gd name="connsiteY40" fmla="*/ 1797627 h 3283527"/>
              <a:gd name="connsiteX41" fmla="*/ 1143000 w 1485900"/>
              <a:gd name="connsiteY41" fmla="*/ 1745672 h 3283527"/>
              <a:gd name="connsiteX42" fmla="*/ 1194955 w 1485900"/>
              <a:gd name="connsiteY42" fmla="*/ 1683327 h 3283527"/>
              <a:gd name="connsiteX43" fmla="*/ 1246909 w 1485900"/>
              <a:gd name="connsiteY43" fmla="*/ 1620981 h 3283527"/>
              <a:gd name="connsiteX44" fmla="*/ 1257300 w 1485900"/>
              <a:gd name="connsiteY44" fmla="*/ 1589809 h 3283527"/>
              <a:gd name="connsiteX45" fmla="*/ 1319646 w 1485900"/>
              <a:gd name="connsiteY45" fmla="*/ 1548245 h 3283527"/>
              <a:gd name="connsiteX46" fmla="*/ 1350818 w 1485900"/>
              <a:gd name="connsiteY46" fmla="*/ 1527463 h 3283527"/>
              <a:gd name="connsiteX47" fmla="*/ 1381991 w 1485900"/>
              <a:gd name="connsiteY47" fmla="*/ 1496291 h 3283527"/>
              <a:gd name="connsiteX48" fmla="*/ 1402773 w 1485900"/>
              <a:gd name="connsiteY48" fmla="*/ 1465118 h 3283527"/>
              <a:gd name="connsiteX49" fmla="*/ 1433946 w 1485900"/>
              <a:gd name="connsiteY49" fmla="*/ 1444336 h 3283527"/>
              <a:gd name="connsiteX50" fmla="*/ 1444337 w 1485900"/>
              <a:gd name="connsiteY50" fmla="*/ 1402772 h 3283527"/>
              <a:gd name="connsiteX51" fmla="*/ 1454727 w 1485900"/>
              <a:gd name="connsiteY51" fmla="*/ 1371600 h 3283527"/>
              <a:gd name="connsiteX52" fmla="*/ 1465118 w 1485900"/>
              <a:gd name="connsiteY52" fmla="*/ 332509 h 3283527"/>
              <a:gd name="connsiteX53" fmla="*/ 1485900 w 1485900"/>
              <a:gd name="connsiteY53" fmla="*/ 197427 h 3283527"/>
              <a:gd name="connsiteX54" fmla="*/ 1475509 w 1485900"/>
              <a:gd name="connsiteY54" fmla="*/ 51954 h 3283527"/>
              <a:gd name="connsiteX55" fmla="*/ 1444337 w 1485900"/>
              <a:gd name="connsiteY55" fmla="*/ 31172 h 3283527"/>
              <a:gd name="connsiteX56" fmla="*/ 1392382 w 1485900"/>
              <a:gd name="connsiteY56" fmla="*/ 10391 h 3283527"/>
              <a:gd name="connsiteX57" fmla="*/ 1174173 w 1485900"/>
              <a:gd name="connsiteY57" fmla="*/ 0 h 3283527"/>
              <a:gd name="connsiteX58" fmla="*/ 207818 w 1485900"/>
              <a:gd name="connsiteY58" fmla="*/ 10391 h 3283527"/>
              <a:gd name="connsiteX59" fmla="*/ 155864 w 1485900"/>
              <a:gd name="connsiteY59" fmla="*/ 20781 h 3283527"/>
              <a:gd name="connsiteX60" fmla="*/ 51955 w 1485900"/>
              <a:gd name="connsiteY60" fmla="*/ 62345 h 3283527"/>
              <a:gd name="connsiteX61" fmla="*/ 41564 w 1485900"/>
              <a:gd name="connsiteY61" fmla="*/ 145472 h 32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85900" h="3283527">
                <a:moveTo>
                  <a:pt x="93518" y="426027"/>
                </a:moveTo>
                <a:cubicBezTo>
                  <a:pt x="115999" y="560908"/>
                  <a:pt x="94791" y="420525"/>
                  <a:pt x="114300" y="654627"/>
                </a:cubicBezTo>
                <a:cubicBezTo>
                  <a:pt x="116619" y="682455"/>
                  <a:pt x="122163" y="709944"/>
                  <a:pt x="124691" y="737754"/>
                </a:cubicBezTo>
                <a:cubicBezTo>
                  <a:pt x="140052" y="906720"/>
                  <a:pt x="118765" y="834276"/>
                  <a:pt x="145473" y="914400"/>
                </a:cubicBezTo>
                <a:cubicBezTo>
                  <a:pt x="142009" y="1205345"/>
                  <a:pt x="141693" y="1496345"/>
                  <a:pt x="135082" y="1787236"/>
                </a:cubicBezTo>
                <a:cubicBezTo>
                  <a:pt x="134758" y="1801513"/>
                  <a:pt x="127039" y="1814713"/>
                  <a:pt x="124691" y="1828800"/>
                </a:cubicBezTo>
                <a:cubicBezTo>
                  <a:pt x="120100" y="1856345"/>
                  <a:pt x="118546" y="1884327"/>
                  <a:pt x="114300" y="1911927"/>
                </a:cubicBezTo>
                <a:cubicBezTo>
                  <a:pt x="111614" y="1929383"/>
                  <a:pt x="106812" y="1946460"/>
                  <a:pt x="103909" y="1963881"/>
                </a:cubicBezTo>
                <a:cubicBezTo>
                  <a:pt x="89447" y="2050651"/>
                  <a:pt x="99456" y="2015090"/>
                  <a:pt x="83127" y="2088572"/>
                </a:cubicBezTo>
                <a:cubicBezTo>
                  <a:pt x="80029" y="2102513"/>
                  <a:pt x="76937" y="2116487"/>
                  <a:pt x="72737" y="2130136"/>
                </a:cubicBezTo>
                <a:cubicBezTo>
                  <a:pt x="63074" y="2161542"/>
                  <a:pt x="41564" y="2223654"/>
                  <a:pt x="41564" y="2223654"/>
                </a:cubicBezTo>
                <a:cubicBezTo>
                  <a:pt x="38100" y="2251363"/>
                  <a:pt x="35764" y="2279236"/>
                  <a:pt x="31173" y="2306781"/>
                </a:cubicBezTo>
                <a:cubicBezTo>
                  <a:pt x="28825" y="2320868"/>
                  <a:pt x="22277" y="2334142"/>
                  <a:pt x="20782" y="2348345"/>
                </a:cubicBezTo>
                <a:cubicBezTo>
                  <a:pt x="-4919" y="2592508"/>
                  <a:pt x="25397" y="2429178"/>
                  <a:pt x="0" y="2556163"/>
                </a:cubicBezTo>
                <a:cubicBezTo>
                  <a:pt x="3464" y="2739736"/>
                  <a:pt x="3953" y="2923389"/>
                  <a:pt x="10391" y="3106881"/>
                </a:cubicBezTo>
                <a:cubicBezTo>
                  <a:pt x="11514" y="3138880"/>
                  <a:pt x="39665" y="3195670"/>
                  <a:pt x="62346" y="3210791"/>
                </a:cubicBezTo>
                <a:lnTo>
                  <a:pt x="93518" y="3231572"/>
                </a:lnTo>
                <a:cubicBezTo>
                  <a:pt x="100445" y="3241963"/>
                  <a:pt x="105469" y="3253914"/>
                  <a:pt x="114300" y="3262745"/>
                </a:cubicBezTo>
                <a:cubicBezTo>
                  <a:pt x="123131" y="3271576"/>
                  <a:pt x="132987" y="3283287"/>
                  <a:pt x="145473" y="3283527"/>
                </a:cubicBezTo>
                <a:lnTo>
                  <a:pt x="654627" y="3273136"/>
                </a:lnTo>
                <a:cubicBezTo>
                  <a:pt x="759399" y="3238212"/>
                  <a:pt x="596878" y="3291500"/>
                  <a:pt x="727364" y="3252354"/>
                </a:cubicBezTo>
                <a:lnTo>
                  <a:pt x="820882" y="3221181"/>
                </a:lnTo>
                <a:cubicBezTo>
                  <a:pt x="831273" y="3217718"/>
                  <a:pt x="841429" y="3213448"/>
                  <a:pt x="852055" y="3210791"/>
                </a:cubicBezTo>
                <a:lnTo>
                  <a:pt x="935182" y="3190009"/>
                </a:lnTo>
                <a:cubicBezTo>
                  <a:pt x="988538" y="3109975"/>
                  <a:pt x="947300" y="3183127"/>
                  <a:pt x="966355" y="2992581"/>
                </a:cubicBezTo>
                <a:cubicBezTo>
                  <a:pt x="967925" y="2976885"/>
                  <a:pt x="993912" y="2892287"/>
                  <a:pt x="997527" y="2888672"/>
                </a:cubicBezTo>
                <a:cubicBezTo>
                  <a:pt x="1087920" y="2798280"/>
                  <a:pt x="1041738" y="2834952"/>
                  <a:pt x="1132609" y="2774372"/>
                </a:cubicBezTo>
                <a:cubicBezTo>
                  <a:pt x="1143000" y="2767445"/>
                  <a:pt x="1153791" y="2761084"/>
                  <a:pt x="1163782" y="2753591"/>
                </a:cubicBezTo>
                <a:cubicBezTo>
                  <a:pt x="1177637" y="2743200"/>
                  <a:pt x="1190310" y="2731010"/>
                  <a:pt x="1205346" y="2722418"/>
                </a:cubicBezTo>
                <a:cubicBezTo>
                  <a:pt x="1214856" y="2716984"/>
                  <a:pt x="1226127" y="2715491"/>
                  <a:pt x="1236518" y="2712027"/>
                </a:cubicBezTo>
                <a:cubicBezTo>
                  <a:pt x="1239982" y="2687782"/>
                  <a:pt x="1246909" y="2663782"/>
                  <a:pt x="1246909" y="2639291"/>
                </a:cubicBezTo>
                <a:cubicBezTo>
                  <a:pt x="1246909" y="2583556"/>
                  <a:pt x="1250645" y="2509464"/>
                  <a:pt x="1226127" y="2452254"/>
                </a:cubicBezTo>
                <a:cubicBezTo>
                  <a:pt x="1220025" y="2438017"/>
                  <a:pt x="1213315" y="2423973"/>
                  <a:pt x="1205346" y="2410691"/>
                </a:cubicBezTo>
                <a:cubicBezTo>
                  <a:pt x="1192496" y="2389273"/>
                  <a:pt x="1183763" y="2363331"/>
                  <a:pt x="1163782" y="2348345"/>
                </a:cubicBezTo>
                <a:lnTo>
                  <a:pt x="1122218" y="2317172"/>
                </a:lnTo>
                <a:cubicBezTo>
                  <a:pt x="1118754" y="2306781"/>
                  <a:pt x="1116725" y="2295796"/>
                  <a:pt x="1111827" y="2286000"/>
                </a:cubicBezTo>
                <a:cubicBezTo>
                  <a:pt x="1106242" y="2274830"/>
                  <a:pt x="1096118" y="2266239"/>
                  <a:pt x="1091046" y="2254827"/>
                </a:cubicBezTo>
                <a:cubicBezTo>
                  <a:pt x="1082149" y="2234809"/>
                  <a:pt x="1077191" y="2213263"/>
                  <a:pt x="1070264" y="2192481"/>
                </a:cubicBezTo>
                <a:lnTo>
                  <a:pt x="1059873" y="2161309"/>
                </a:lnTo>
                <a:cubicBezTo>
                  <a:pt x="1045598" y="2032831"/>
                  <a:pt x="1035608" y="1986522"/>
                  <a:pt x="1059873" y="1828800"/>
                </a:cubicBezTo>
                <a:cubicBezTo>
                  <a:pt x="1062108" y="1814276"/>
                  <a:pt x="1081639" y="1808916"/>
                  <a:pt x="1091046" y="1797627"/>
                </a:cubicBezTo>
                <a:cubicBezTo>
                  <a:pt x="1134342" y="1745671"/>
                  <a:pt x="1085848" y="1783773"/>
                  <a:pt x="1143000" y="1745672"/>
                </a:cubicBezTo>
                <a:cubicBezTo>
                  <a:pt x="1194601" y="1668273"/>
                  <a:pt x="1128278" y="1763339"/>
                  <a:pt x="1194955" y="1683327"/>
                </a:cubicBezTo>
                <a:cubicBezTo>
                  <a:pt x="1267295" y="1596519"/>
                  <a:pt x="1155831" y="1712062"/>
                  <a:pt x="1246909" y="1620981"/>
                </a:cubicBezTo>
                <a:cubicBezTo>
                  <a:pt x="1250373" y="1610590"/>
                  <a:pt x="1249555" y="1597554"/>
                  <a:pt x="1257300" y="1589809"/>
                </a:cubicBezTo>
                <a:cubicBezTo>
                  <a:pt x="1274961" y="1572148"/>
                  <a:pt x="1298864" y="1562100"/>
                  <a:pt x="1319646" y="1548245"/>
                </a:cubicBezTo>
                <a:cubicBezTo>
                  <a:pt x="1330037" y="1541318"/>
                  <a:pt x="1341987" y="1536293"/>
                  <a:pt x="1350818" y="1527463"/>
                </a:cubicBezTo>
                <a:cubicBezTo>
                  <a:pt x="1361209" y="1517072"/>
                  <a:pt x="1372583" y="1507580"/>
                  <a:pt x="1381991" y="1496291"/>
                </a:cubicBezTo>
                <a:cubicBezTo>
                  <a:pt x="1389986" y="1486697"/>
                  <a:pt x="1393942" y="1473949"/>
                  <a:pt x="1402773" y="1465118"/>
                </a:cubicBezTo>
                <a:cubicBezTo>
                  <a:pt x="1411604" y="1456287"/>
                  <a:pt x="1423555" y="1451263"/>
                  <a:pt x="1433946" y="1444336"/>
                </a:cubicBezTo>
                <a:cubicBezTo>
                  <a:pt x="1437410" y="1430481"/>
                  <a:pt x="1440414" y="1416504"/>
                  <a:pt x="1444337" y="1402772"/>
                </a:cubicBezTo>
                <a:cubicBezTo>
                  <a:pt x="1447346" y="1392241"/>
                  <a:pt x="1454514" y="1382551"/>
                  <a:pt x="1454727" y="1371600"/>
                </a:cubicBezTo>
                <a:cubicBezTo>
                  <a:pt x="1461451" y="1025284"/>
                  <a:pt x="1455925" y="678768"/>
                  <a:pt x="1465118" y="332509"/>
                </a:cubicBezTo>
                <a:cubicBezTo>
                  <a:pt x="1466327" y="286968"/>
                  <a:pt x="1478973" y="242454"/>
                  <a:pt x="1485900" y="197427"/>
                </a:cubicBezTo>
                <a:cubicBezTo>
                  <a:pt x="1482436" y="148936"/>
                  <a:pt x="1487300" y="99117"/>
                  <a:pt x="1475509" y="51954"/>
                </a:cubicBezTo>
                <a:cubicBezTo>
                  <a:pt x="1472480" y="39839"/>
                  <a:pt x="1455507" y="36757"/>
                  <a:pt x="1444337" y="31172"/>
                </a:cubicBezTo>
                <a:cubicBezTo>
                  <a:pt x="1427654" y="22831"/>
                  <a:pt x="1410911" y="12529"/>
                  <a:pt x="1392382" y="10391"/>
                </a:cubicBezTo>
                <a:cubicBezTo>
                  <a:pt x="1320043" y="2044"/>
                  <a:pt x="1246909" y="3464"/>
                  <a:pt x="1174173" y="0"/>
                </a:cubicBezTo>
                <a:lnTo>
                  <a:pt x="207818" y="10391"/>
                </a:lnTo>
                <a:cubicBezTo>
                  <a:pt x="190161" y="10751"/>
                  <a:pt x="172903" y="16134"/>
                  <a:pt x="155864" y="20781"/>
                </a:cubicBezTo>
                <a:cubicBezTo>
                  <a:pt x="99368" y="36189"/>
                  <a:pt x="98584" y="39030"/>
                  <a:pt x="51955" y="62345"/>
                </a:cubicBezTo>
                <a:cubicBezTo>
                  <a:pt x="36088" y="109947"/>
                  <a:pt x="41564" y="82565"/>
                  <a:pt x="41564" y="145472"/>
                </a:cubicBezTo>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4482536" y="1588168"/>
            <a:ext cx="1617475" cy="3441032"/>
          </a:xfrm>
          <a:custGeom>
            <a:avLst/>
            <a:gdLst>
              <a:gd name="connsiteX0" fmla="*/ 185717 w 1617475"/>
              <a:gd name="connsiteY0" fmla="*/ 1491916 h 3441032"/>
              <a:gd name="connsiteX1" fmla="*/ 294001 w 1617475"/>
              <a:gd name="connsiteY1" fmla="*/ 1503948 h 3441032"/>
              <a:gd name="connsiteX2" fmla="*/ 366190 w 1617475"/>
              <a:gd name="connsiteY2" fmla="*/ 1528011 h 3441032"/>
              <a:gd name="connsiteX3" fmla="*/ 438380 w 1617475"/>
              <a:gd name="connsiteY3" fmla="*/ 1600200 h 3441032"/>
              <a:gd name="connsiteX4" fmla="*/ 486506 w 1617475"/>
              <a:gd name="connsiteY4" fmla="*/ 1660358 h 3441032"/>
              <a:gd name="connsiteX5" fmla="*/ 510569 w 1617475"/>
              <a:gd name="connsiteY5" fmla="*/ 1732548 h 3441032"/>
              <a:gd name="connsiteX6" fmla="*/ 582759 w 1617475"/>
              <a:gd name="connsiteY6" fmla="*/ 1780674 h 3441032"/>
              <a:gd name="connsiteX7" fmla="*/ 618853 w 1617475"/>
              <a:gd name="connsiteY7" fmla="*/ 1852864 h 3441032"/>
              <a:gd name="connsiteX8" fmla="*/ 642917 w 1617475"/>
              <a:gd name="connsiteY8" fmla="*/ 1925053 h 3441032"/>
              <a:gd name="connsiteX9" fmla="*/ 654948 w 1617475"/>
              <a:gd name="connsiteY9" fmla="*/ 1973179 h 3441032"/>
              <a:gd name="connsiteX10" fmla="*/ 679011 w 1617475"/>
              <a:gd name="connsiteY10" fmla="*/ 2009274 h 3441032"/>
              <a:gd name="connsiteX11" fmla="*/ 666980 w 1617475"/>
              <a:gd name="connsiteY11" fmla="*/ 2261937 h 3441032"/>
              <a:gd name="connsiteX12" fmla="*/ 606822 w 1617475"/>
              <a:gd name="connsiteY12" fmla="*/ 2322095 h 3441032"/>
              <a:gd name="connsiteX13" fmla="*/ 570727 w 1617475"/>
              <a:gd name="connsiteY13" fmla="*/ 2358190 h 3441032"/>
              <a:gd name="connsiteX14" fmla="*/ 522601 w 1617475"/>
              <a:gd name="connsiteY14" fmla="*/ 2430379 h 3441032"/>
              <a:gd name="connsiteX15" fmla="*/ 486506 w 1617475"/>
              <a:gd name="connsiteY15" fmla="*/ 2502569 h 3441032"/>
              <a:gd name="connsiteX16" fmla="*/ 450411 w 1617475"/>
              <a:gd name="connsiteY16" fmla="*/ 2526632 h 3441032"/>
              <a:gd name="connsiteX17" fmla="*/ 414317 w 1617475"/>
              <a:gd name="connsiteY17" fmla="*/ 2562727 h 3441032"/>
              <a:gd name="connsiteX18" fmla="*/ 330096 w 1617475"/>
              <a:gd name="connsiteY18" fmla="*/ 2586790 h 3441032"/>
              <a:gd name="connsiteX19" fmla="*/ 294001 w 1617475"/>
              <a:gd name="connsiteY19" fmla="*/ 2610853 h 3441032"/>
              <a:gd name="connsiteX20" fmla="*/ 221811 w 1617475"/>
              <a:gd name="connsiteY20" fmla="*/ 2634916 h 3441032"/>
              <a:gd name="connsiteX21" fmla="*/ 245875 w 1617475"/>
              <a:gd name="connsiteY21" fmla="*/ 2731169 h 3441032"/>
              <a:gd name="connsiteX22" fmla="*/ 318064 w 1617475"/>
              <a:gd name="connsiteY22" fmla="*/ 2755232 h 3441032"/>
              <a:gd name="connsiteX23" fmla="*/ 691043 w 1617475"/>
              <a:gd name="connsiteY23" fmla="*/ 2767264 h 3441032"/>
              <a:gd name="connsiteX24" fmla="*/ 715106 w 1617475"/>
              <a:gd name="connsiteY24" fmla="*/ 2803358 h 3441032"/>
              <a:gd name="connsiteX25" fmla="*/ 739169 w 1617475"/>
              <a:gd name="connsiteY25" fmla="*/ 2911643 h 3441032"/>
              <a:gd name="connsiteX26" fmla="*/ 763232 w 1617475"/>
              <a:gd name="connsiteY26" fmla="*/ 2983832 h 3441032"/>
              <a:gd name="connsiteX27" fmla="*/ 811359 w 1617475"/>
              <a:gd name="connsiteY27" fmla="*/ 3429000 h 3441032"/>
              <a:gd name="connsiteX28" fmla="*/ 847453 w 1617475"/>
              <a:gd name="connsiteY28" fmla="*/ 3441032 h 3441032"/>
              <a:gd name="connsiteX29" fmla="*/ 1208401 w 1617475"/>
              <a:gd name="connsiteY29" fmla="*/ 3429000 h 3441032"/>
              <a:gd name="connsiteX30" fmla="*/ 1400906 w 1617475"/>
              <a:gd name="connsiteY30" fmla="*/ 3404937 h 3441032"/>
              <a:gd name="connsiteX31" fmla="*/ 1437001 w 1617475"/>
              <a:gd name="connsiteY31" fmla="*/ 3368843 h 3441032"/>
              <a:gd name="connsiteX32" fmla="*/ 1485127 w 1617475"/>
              <a:gd name="connsiteY32" fmla="*/ 3284621 h 3441032"/>
              <a:gd name="connsiteX33" fmla="*/ 1497159 w 1617475"/>
              <a:gd name="connsiteY33" fmla="*/ 3248527 h 3441032"/>
              <a:gd name="connsiteX34" fmla="*/ 1509190 w 1617475"/>
              <a:gd name="connsiteY34" fmla="*/ 2815390 h 3441032"/>
              <a:gd name="connsiteX35" fmla="*/ 1533253 w 1617475"/>
              <a:gd name="connsiteY35" fmla="*/ 1094874 h 3441032"/>
              <a:gd name="connsiteX36" fmla="*/ 1557317 w 1617475"/>
              <a:gd name="connsiteY36" fmla="*/ 950495 h 3441032"/>
              <a:gd name="connsiteX37" fmla="*/ 1581380 w 1617475"/>
              <a:gd name="connsiteY37" fmla="*/ 721895 h 3441032"/>
              <a:gd name="connsiteX38" fmla="*/ 1593411 w 1617475"/>
              <a:gd name="connsiteY38" fmla="*/ 649706 h 3441032"/>
              <a:gd name="connsiteX39" fmla="*/ 1617475 w 1617475"/>
              <a:gd name="connsiteY39" fmla="*/ 457200 h 3441032"/>
              <a:gd name="connsiteX40" fmla="*/ 1605443 w 1617475"/>
              <a:gd name="connsiteY40" fmla="*/ 60158 h 3441032"/>
              <a:gd name="connsiteX41" fmla="*/ 1593411 w 1617475"/>
              <a:gd name="connsiteY41" fmla="*/ 24064 h 3441032"/>
              <a:gd name="connsiteX42" fmla="*/ 1569348 w 1617475"/>
              <a:gd name="connsiteY42" fmla="*/ 0 h 3441032"/>
              <a:gd name="connsiteX43" fmla="*/ 630885 w 1617475"/>
              <a:gd name="connsiteY43" fmla="*/ 12032 h 3441032"/>
              <a:gd name="connsiteX44" fmla="*/ 486506 w 1617475"/>
              <a:gd name="connsiteY44" fmla="*/ 36095 h 3441032"/>
              <a:gd name="connsiteX45" fmla="*/ 281969 w 1617475"/>
              <a:gd name="connsiteY45" fmla="*/ 48127 h 3441032"/>
              <a:gd name="connsiteX46" fmla="*/ 245875 w 1617475"/>
              <a:gd name="connsiteY46" fmla="*/ 60158 h 3441032"/>
              <a:gd name="connsiteX47" fmla="*/ 173685 w 1617475"/>
              <a:gd name="connsiteY47" fmla="*/ 72190 h 3441032"/>
              <a:gd name="connsiteX48" fmla="*/ 137590 w 1617475"/>
              <a:gd name="connsiteY48" fmla="*/ 96253 h 3441032"/>
              <a:gd name="connsiteX49" fmla="*/ 65401 w 1617475"/>
              <a:gd name="connsiteY49" fmla="*/ 120316 h 3441032"/>
              <a:gd name="connsiteX50" fmla="*/ 41338 w 1617475"/>
              <a:gd name="connsiteY50" fmla="*/ 445169 h 3441032"/>
              <a:gd name="connsiteX51" fmla="*/ 65401 w 1617475"/>
              <a:gd name="connsiteY51" fmla="*/ 577516 h 3441032"/>
              <a:gd name="connsiteX52" fmla="*/ 77432 w 1617475"/>
              <a:gd name="connsiteY52" fmla="*/ 613611 h 3441032"/>
              <a:gd name="connsiteX53" fmla="*/ 101496 w 1617475"/>
              <a:gd name="connsiteY53" fmla="*/ 709864 h 3441032"/>
              <a:gd name="connsiteX54" fmla="*/ 113527 w 1617475"/>
              <a:gd name="connsiteY54" fmla="*/ 757990 h 3441032"/>
              <a:gd name="connsiteX55" fmla="*/ 125559 w 1617475"/>
              <a:gd name="connsiteY55" fmla="*/ 794085 h 3441032"/>
              <a:gd name="connsiteX56" fmla="*/ 161653 w 1617475"/>
              <a:gd name="connsiteY56" fmla="*/ 1203158 h 3441032"/>
              <a:gd name="connsiteX57" fmla="*/ 185717 w 1617475"/>
              <a:gd name="connsiteY57" fmla="*/ 1347537 h 3441032"/>
              <a:gd name="connsiteX58" fmla="*/ 185717 w 1617475"/>
              <a:gd name="connsiteY58" fmla="*/ 1491916 h 344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17475" h="3441032">
                <a:moveTo>
                  <a:pt x="185717" y="1491916"/>
                </a:moveTo>
                <a:cubicBezTo>
                  <a:pt x="203764" y="1517985"/>
                  <a:pt x="258389" y="1496826"/>
                  <a:pt x="294001" y="1503948"/>
                </a:cubicBezTo>
                <a:cubicBezTo>
                  <a:pt x="318873" y="1508922"/>
                  <a:pt x="366190" y="1528011"/>
                  <a:pt x="366190" y="1528011"/>
                </a:cubicBezTo>
                <a:lnTo>
                  <a:pt x="438380" y="1600200"/>
                </a:lnTo>
                <a:cubicBezTo>
                  <a:pt x="458378" y="1620198"/>
                  <a:pt x="474366" y="1633043"/>
                  <a:pt x="486506" y="1660358"/>
                </a:cubicBezTo>
                <a:cubicBezTo>
                  <a:pt x="496808" y="1683537"/>
                  <a:pt x="489464" y="1718478"/>
                  <a:pt x="510569" y="1732548"/>
                </a:cubicBezTo>
                <a:lnTo>
                  <a:pt x="582759" y="1780674"/>
                </a:lnTo>
                <a:cubicBezTo>
                  <a:pt x="626628" y="1912287"/>
                  <a:pt x="556668" y="1712950"/>
                  <a:pt x="618853" y="1852864"/>
                </a:cubicBezTo>
                <a:cubicBezTo>
                  <a:pt x="629155" y="1876043"/>
                  <a:pt x="634896" y="1900990"/>
                  <a:pt x="642917" y="1925053"/>
                </a:cubicBezTo>
                <a:cubicBezTo>
                  <a:pt x="648146" y="1940740"/>
                  <a:pt x="648434" y="1957980"/>
                  <a:pt x="654948" y="1973179"/>
                </a:cubicBezTo>
                <a:cubicBezTo>
                  <a:pt x="660644" y="1986470"/>
                  <a:pt x="670990" y="1997242"/>
                  <a:pt x="679011" y="2009274"/>
                </a:cubicBezTo>
                <a:cubicBezTo>
                  <a:pt x="675001" y="2093495"/>
                  <a:pt x="677438" y="2178272"/>
                  <a:pt x="666980" y="2261937"/>
                </a:cubicBezTo>
                <a:cubicBezTo>
                  <a:pt x="662876" y="2294768"/>
                  <a:pt x="626968" y="2305306"/>
                  <a:pt x="606822" y="2322095"/>
                </a:cubicBezTo>
                <a:cubicBezTo>
                  <a:pt x="593750" y="2332988"/>
                  <a:pt x="581173" y="2344759"/>
                  <a:pt x="570727" y="2358190"/>
                </a:cubicBezTo>
                <a:cubicBezTo>
                  <a:pt x="552972" y="2381018"/>
                  <a:pt x="531747" y="2402943"/>
                  <a:pt x="522601" y="2430379"/>
                </a:cubicBezTo>
                <a:cubicBezTo>
                  <a:pt x="512815" y="2459735"/>
                  <a:pt x="509829" y="2479246"/>
                  <a:pt x="486506" y="2502569"/>
                </a:cubicBezTo>
                <a:cubicBezTo>
                  <a:pt x="476281" y="2512794"/>
                  <a:pt x="461520" y="2517375"/>
                  <a:pt x="450411" y="2526632"/>
                </a:cubicBezTo>
                <a:cubicBezTo>
                  <a:pt x="437340" y="2537525"/>
                  <a:pt x="428474" y="2553289"/>
                  <a:pt x="414317" y="2562727"/>
                </a:cubicBezTo>
                <a:cubicBezTo>
                  <a:pt x="403964" y="2569629"/>
                  <a:pt x="336509" y="2585187"/>
                  <a:pt x="330096" y="2586790"/>
                </a:cubicBezTo>
                <a:cubicBezTo>
                  <a:pt x="318064" y="2594811"/>
                  <a:pt x="307215" y="2604980"/>
                  <a:pt x="294001" y="2610853"/>
                </a:cubicBezTo>
                <a:cubicBezTo>
                  <a:pt x="270822" y="2621155"/>
                  <a:pt x="221811" y="2634916"/>
                  <a:pt x="221811" y="2634916"/>
                </a:cubicBezTo>
                <a:cubicBezTo>
                  <a:pt x="229832" y="2667000"/>
                  <a:pt x="225215" y="2705344"/>
                  <a:pt x="245875" y="2731169"/>
                </a:cubicBezTo>
                <a:cubicBezTo>
                  <a:pt x="261720" y="2750975"/>
                  <a:pt x="292713" y="2754414"/>
                  <a:pt x="318064" y="2755232"/>
                </a:cubicBezTo>
                <a:lnTo>
                  <a:pt x="691043" y="2767264"/>
                </a:lnTo>
                <a:cubicBezTo>
                  <a:pt x="699064" y="2779295"/>
                  <a:pt x="708639" y="2790425"/>
                  <a:pt x="715106" y="2803358"/>
                </a:cubicBezTo>
                <a:cubicBezTo>
                  <a:pt x="732319" y="2837784"/>
                  <a:pt x="729926" y="2874669"/>
                  <a:pt x="739169" y="2911643"/>
                </a:cubicBezTo>
                <a:cubicBezTo>
                  <a:pt x="745321" y="2936250"/>
                  <a:pt x="763232" y="2983832"/>
                  <a:pt x="763232" y="2983832"/>
                </a:cubicBezTo>
                <a:cubicBezTo>
                  <a:pt x="768503" y="3168295"/>
                  <a:pt x="659161" y="3352900"/>
                  <a:pt x="811359" y="3429000"/>
                </a:cubicBezTo>
                <a:cubicBezTo>
                  <a:pt x="822702" y="3434672"/>
                  <a:pt x="835422" y="3437021"/>
                  <a:pt x="847453" y="3441032"/>
                </a:cubicBezTo>
                <a:lnTo>
                  <a:pt x="1208401" y="3429000"/>
                </a:lnTo>
                <a:cubicBezTo>
                  <a:pt x="1340876" y="3422692"/>
                  <a:pt x="1315647" y="3426253"/>
                  <a:pt x="1400906" y="3404937"/>
                </a:cubicBezTo>
                <a:cubicBezTo>
                  <a:pt x="1412938" y="3392906"/>
                  <a:pt x="1426108" y="3381914"/>
                  <a:pt x="1437001" y="3368843"/>
                </a:cubicBezTo>
                <a:cubicBezTo>
                  <a:pt x="1454771" y="3347520"/>
                  <a:pt x="1474743" y="3308849"/>
                  <a:pt x="1485127" y="3284621"/>
                </a:cubicBezTo>
                <a:cubicBezTo>
                  <a:pt x="1490123" y="3272964"/>
                  <a:pt x="1493148" y="3260558"/>
                  <a:pt x="1497159" y="3248527"/>
                </a:cubicBezTo>
                <a:cubicBezTo>
                  <a:pt x="1501169" y="3104148"/>
                  <a:pt x="1507264" y="2959812"/>
                  <a:pt x="1509190" y="2815390"/>
                </a:cubicBezTo>
                <a:cubicBezTo>
                  <a:pt x="1510102" y="2746973"/>
                  <a:pt x="1508556" y="1539421"/>
                  <a:pt x="1533253" y="1094874"/>
                </a:cubicBezTo>
                <a:cubicBezTo>
                  <a:pt x="1537689" y="1015025"/>
                  <a:pt x="1547286" y="1020710"/>
                  <a:pt x="1557317" y="950495"/>
                </a:cubicBezTo>
                <a:cubicBezTo>
                  <a:pt x="1569019" y="868582"/>
                  <a:pt x="1571039" y="804621"/>
                  <a:pt x="1581380" y="721895"/>
                </a:cubicBezTo>
                <a:cubicBezTo>
                  <a:pt x="1584406" y="697688"/>
                  <a:pt x="1590187" y="673887"/>
                  <a:pt x="1593411" y="649706"/>
                </a:cubicBezTo>
                <a:cubicBezTo>
                  <a:pt x="1654028" y="195072"/>
                  <a:pt x="1564814" y="825815"/>
                  <a:pt x="1617475" y="457200"/>
                </a:cubicBezTo>
                <a:cubicBezTo>
                  <a:pt x="1613464" y="324853"/>
                  <a:pt x="1612788" y="192362"/>
                  <a:pt x="1605443" y="60158"/>
                </a:cubicBezTo>
                <a:cubicBezTo>
                  <a:pt x="1604739" y="47495"/>
                  <a:pt x="1599936" y="34939"/>
                  <a:pt x="1593411" y="24064"/>
                </a:cubicBezTo>
                <a:cubicBezTo>
                  <a:pt x="1587575" y="14337"/>
                  <a:pt x="1577369" y="8021"/>
                  <a:pt x="1569348" y="0"/>
                </a:cubicBezTo>
                <a:lnTo>
                  <a:pt x="630885" y="12032"/>
                </a:lnTo>
                <a:cubicBezTo>
                  <a:pt x="36280" y="25702"/>
                  <a:pt x="722484" y="12497"/>
                  <a:pt x="486506" y="36095"/>
                </a:cubicBezTo>
                <a:cubicBezTo>
                  <a:pt x="418548" y="42891"/>
                  <a:pt x="350148" y="44116"/>
                  <a:pt x="281969" y="48127"/>
                </a:cubicBezTo>
                <a:cubicBezTo>
                  <a:pt x="269938" y="52137"/>
                  <a:pt x="258255" y="57407"/>
                  <a:pt x="245875" y="60158"/>
                </a:cubicBezTo>
                <a:cubicBezTo>
                  <a:pt x="222061" y="65450"/>
                  <a:pt x="196828" y="64476"/>
                  <a:pt x="173685" y="72190"/>
                </a:cubicBezTo>
                <a:cubicBezTo>
                  <a:pt x="159967" y="76763"/>
                  <a:pt x="150804" y="90380"/>
                  <a:pt x="137590" y="96253"/>
                </a:cubicBezTo>
                <a:cubicBezTo>
                  <a:pt x="114411" y="106555"/>
                  <a:pt x="65401" y="120316"/>
                  <a:pt x="65401" y="120316"/>
                </a:cubicBezTo>
                <a:cubicBezTo>
                  <a:pt x="-53204" y="199385"/>
                  <a:pt x="21919" y="134469"/>
                  <a:pt x="41338" y="445169"/>
                </a:cubicBezTo>
                <a:cubicBezTo>
                  <a:pt x="44065" y="488802"/>
                  <a:pt x="53279" y="535090"/>
                  <a:pt x="65401" y="577516"/>
                </a:cubicBezTo>
                <a:cubicBezTo>
                  <a:pt x="68885" y="589710"/>
                  <a:pt x="74095" y="601375"/>
                  <a:pt x="77432" y="613611"/>
                </a:cubicBezTo>
                <a:cubicBezTo>
                  <a:pt x="86134" y="645518"/>
                  <a:pt x="93475" y="677780"/>
                  <a:pt x="101496" y="709864"/>
                </a:cubicBezTo>
                <a:cubicBezTo>
                  <a:pt x="105507" y="725906"/>
                  <a:pt x="108298" y="742303"/>
                  <a:pt x="113527" y="757990"/>
                </a:cubicBezTo>
                <a:lnTo>
                  <a:pt x="125559" y="794085"/>
                </a:lnTo>
                <a:cubicBezTo>
                  <a:pt x="171087" y="1067254"/>
                  <a:pt x="134835" y="814293"/>
                  <a:pt x="161653" y="1203158"/>
                </a:cubicBezTo>
                <a:cubicBezTo>
                  <a:pt x="168159" y="1297499"/>
                  <a:pt x="174193" y="1266872"/>
                  <a:pt x="185717" y="1347537"/>
                </a:cubicBezTo>
                <a:cubicBezTo>
                  <a:pt x="198191" y="1434855"/>
                  <a:pt x="167670" y="1465847"/>
                  <a:pt x="185717" y="1491916"/>
                </a:cubicBez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6156176" y="1412776"/>
            <a:ext cx="2592288"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le 10"/>
          <p:cNvSpPr/>
          <p:nvPr/>
        </p:nvSpPr>
        <p:spPr>
          <a:xfrm>
            <a:off x="1187623" y="1401289"/>
            <a:ext cx="1682307" cy="4032448"/>
          </a:xfrm>
          <a:prstGeom prst="round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75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3143</TotalTime>
  <Words>3571</Words>
  <Application>Microsoft Office PowerPoint</Application>
  <PresentationFormat>On-screen Show (4:3)</PresentationFormat>
  <Paragraphs>242</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Bradley Hand ITC</vt:lpstr>
      <vt:lpstr>Calibri</vt:lpstr>
      <vt:lpstr>Helvetica</vt:lpstr>
      <vt:lpstr>Roboto</vt:lpstr>
      <vt:lpstr>2_Office Theme</vt:lpstr>
      <vt:lpstr>Today we will do a Mindfulness Water drinking exercise, please go grab a small glass of water</vt:lpstr>
      <vt:lpstr>Mindful Change Leadership Development Program</vt:lpstr>
      <vt:lpstr>Mindful Breathing Exercise – Centering</vt:lpstr>
      <vt:lpstr>Debrief from last week (3)</vt:lpstr>
      <vt:lpstr>Agenda – week 4</vt:lpstr>
      <vt:lpstr>Mindfulness – Water drinking</vt:lpstr>
      <vt:lpstr>Self-compassion – a definition</vt:lpstr>
      <vt:lpstr>The Five Myths of Self-Compassion (1/2)</vt:lpstr>
      <vt:lpstr>The Five Myths of Self-Compassion (2/2)</vt:lpstr>
      <vt:lpstr>Mindful – self-compassion</vt:lpstr>
      <vt:lpstr>Mindful Cleaning Your Environment</vt:lpstr>
      <vt:lpstr>Reflect about the 3 exercises</vt:lpstr>
      <vt:lpstr>Your take away practice for week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364</cp:revision>
  <cp:lastPrinted>2016-05-02T17:15:08Z</cp:lastPrinted>
  <dcterms:created xsi:type="dcterms:W3CDTF">2015-04-14T20:39:51Z</dcterms:created>
  <dcterms:modified xsi:type="dcterms:W3CDTF">2023-05-16T11:48:11Z</dcterms:modified>
</cp:coreProperties>
</file>