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37" r:id="rId2"/>
  </p:sldMasterIdLst>
  <p:notesMasterIdLst>
    <p:notesMasterId r:id="rId24"/>
  </p:notesMasterIdLst>
  <p:handoutMasterIdLst>
    <p:handoutMasterId r:id="rId25"/>
  </p:handoutMasterIdLst>
  <p:sldIdLst>
    <p:sldId id="300" r:id="rId3"/>
    <p:sldId id="301" r:id="rId4"/>
    <p:sldId id="311" r:id="rId5"/>
    <p:sldId id="312" r:id="rId6"/>
    <p:sldId id="295" r:id="rId7"/>
    <p:sldId id="271" r:id="rId8"/>
    <p:sldId id="260" r:id="rId9"/>
    <p:sldId id="336" r:id="rId10"/>
    <p:sldId id="329" r:id="rId11"/>
    <p:sldId id="261" r:id="rId12"/>
    <p:sldId id="334" r:id="rId13"/>
    <p:sldId id="267" r:id="rId14"/>
    <p:sldId id="270" r:id="rId15"/>
    <p:sldId id="338" r:id="rId16"/>
    <p:sldId id="316" r:id="rId17"/>
    <p:sldId id="332" r:id="rId18"/>
    <p:sldId id="331" r:id="rId19"/>
    <p:sldId id="335" r:id="rId20"/>
    <p:sldId id="339" r:id="rId21"/>
    <p:sldId id="337" r:id="rId22"/>
    <p:sldId id="313" r:id="rId23"/>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EN" id="{376DD575-66C2-4953-A1E1-05DDD8420B9C}">
          <p14:sldIdLst>
            <p14:sldId id="300"/>
            <p14:sldId id="301"/>
          </p14:sldIdLst>
        </p14:section>
        <p14:section name="Instructions FR" id="{4E840AE0-11B6-46FD-AEFB-7E950DF08952}">
          <p14:sldIdLst>
            <p14:sldId id="311"/>
            <p14:sldId id="312"/>
          </p14:sldIdLst>
        </p14:section>
        <p14:section name="Title / Titre" id="{87C5241E-7DCB-4430-A77A-8E1005BEC466}">
          <p14:sldIdLst>
            <p14:sldId id="295"/>
          </p14:sldIdLst>
        </p14:section>
        <p14:section name="Data graphs" id="{0CFEA1EE-85D5-4118-A39B-06EC60C8960A}">
          <p14:sldIdLst>
            <p14:sldId id="271"/>
            <p14:sldId id="260"/>
            <p14:sldId id="336"/>
            <p14:sldId id="329"/>
            <p14:sldId id="261"/>
            <p14:sldId id="334"/>
            <p14:sldId id="267"/>
            <p14:sldId id="270"/>
            <p14:sldId id="338"/>
          </p14:sldIdLst>
        </p14:section>
        <p14:section name="List of survey questions / Liste des questions du sondage" id="{C9978A57-3298-4950-863D-AC29BEEACDE0}">
          <p14:sldIdLst>
            <p14:sldId id="316"/>
            <p14:sldId id="332"/>
            <p14:sldId id="331"/>
            <p14:sldId id="335"/>
            <p14:sldId id="339"/>
            <p14:sldId id="337"/>
          </p14:sldIdLst>
        </p14:section>
        <p14:section name="Appendix / Annexe" id="{84CEA2FB-AB6B-4072-8095-467AC73F35A6}">
          <p14:sldIdLst>
            <p14:sldId id="31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anne Kentzinger" initials="KK" lastIdx="25" clrIdx="0">
    <p:extLst>
      <p:ext uri="{19B8F6BF-5375-455C-9EA6-DF929625EA0E}">
        <p15:presenceInfo xmlns:p15="http://schemas.microsoft.com/office/powerpoint/2012/main" userId="S-1-5-21-1097746622-914383597-1481268402-229661" providerId="AD"/>
      </p:ext>
    </p:extLst>
  </p:cmAuthor>
  <p:cmAuthor id="2" name="Kelanne Kentzinger" initials="KK [2]" lastIdx="37" clrIdx="1">
    <p:extLst>
      <p:ext uri="{19B8F6BF-5375-455C-9EA6-DF929625EA0E}">
        <p15:presenceInfo xmlns:p15="http://schemas.microsoft.com/office/powerpoint/2012/main" userId="S::Kelanne.Kentzinger@tpsgc-pwgsc.gc.ca::511b90f8-ae34-4fe4-8d66-14bcafc4d2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BADF"/>
    <a:srgbClr val="BCB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0688" autoAdjust="0"/>
  </p:normalViewPr>
  <p:slideViewPr>
    <p:cSldViewPr snapToGrid="0">
      <p:cViewPr varScale="1">
        <p:scale>
          <a:sx n="60" d="100"/>
          <a:sy n="60" d="100"/>
        </p:scale>
        <p:origin x="916" y="56"/>
      </p:cViewPr>
      <p:guideLst/>
    </p:cSldViewPr>
  </p:slideViewPr>
  <p:notesTextViewPr>
    <p:cViewPr>
      <p:scale>
        <a:sx n="1" d="1"/>
        <a:sy n="1" d="1"/>
      </p:scale>
      <p:origin x="0" y="0"/>
    </p:cViewPr>
  </p:notesTextViewPr>
  <p:notesViewPr>
    <p:cSldViewPr snapToGrid="0">
      <p:cViewPr varScale="1">
        <p:scale>
          <a:sx n="68" d="100"/>
          <a:sy n="68" d="100"/>
        </p:scale>
        <p:origin x="310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41599134244924"/>
          <c:y val="6.0639147409574455E-2"/>
          <c:w val="0.59907977502878562"/>
          <c:h val="0.65402396769216631"/>
        </c:manualLayout>
      </c:layout>
      <c:doughnutChart>
        <c:varyColors val="1"/>
        <c:ser>
          <c:idx val="0"/>
          <c:order val="0"/>
          <c:tx>
            <c:strRef>
              <c:f>Sheet1!$B$1</c:f>
              <c:strCache>
                <c:ptCount val="1"/>
                <c:pt idx="0">
                  <c:v>Number of responses / Nombre de réponses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142A-44DB-8889-5F30DA5BE01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142A-44DB-8889-5F30DA5BE01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142A-44DB-8889-5F30DA5BE015}"/>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2A-44DB-8889-5F30DA5BE015}"/>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2A-44DB-8889-5F30DA5BE015}"/>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2A-44DB-8889-5F30DA5BE015}"/>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Department / Département 1 </c:v>
                </c:pt>
                <c:pt idx="1">
                  <c:v>Department / Département 2</c:v>
                </c:pt>
                <c:pt idx="2">
                  <c:v>Department / Département 3</c:v>
                </c:pt>
              </c:strCache>
            </c:strRef>
          </c:cat>
          <c:val>
            <c:numRef>
              <c:f>Sheet1!$B$2:$B$4</c:f>
              <c:numCache>
                <c:formatCode>General</c:formatCode>
                <c:ptCount val="3"/>
                <c:pt idx="0">
                  <c:v>50</c:v>
                </c:pt>
                <c:pt idx="1">
                  <c:v>40</c:v>
                </c:pt>
                <c:pt idx="2">
                  <c:v>10</c:v>
                </c:pt>
              </c:numCache>
            </c:numRef>
          </c:val>
          <c:extLst>
            <c:ext xmlns:c16="http://schemas.microsoft.com/office/drawing/2014/chart" uri="{C3380CC4-5D6E-409C-BE32-E72D297353CC}">
              <c16:uniqueId val="{00000006-142A-44DB-8889-5F30DA5BE015}"/>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06143254672934"/>
          <c:y val="1.6187359182875557E-2"/>
          <c:w val="0.85586902610284921"/>
          <c:h val="0.63125917703853163"/>
        </c:manualLayout>
      </c:layout>
      <c:barChart>
        <c:barDir val="col"/>
        <c:grouping val="clustered"/>
        <c:varyColors val="1"/>
        <c:ser>
          <c:idx val="0"/>
          <c:order val="0"/>
          <c:tx>
            <c:strRef>
              <c:f>Sheet1!$B$1</c:f>
              <c:strCache>
                <c:ptCount val="1"/>
                <c:pt idx="0">
                  <c:v>Number of responses / Nombre de réponses</c:v>
                </c:pt>
              </c:strCache>
            </c:strRef>
          </c:tx>
          <c:invertIfNegative val="0"/>
          <c:dPt>
            <c:idx val="0"/>
            <c:invertIfNegative val="0"/>
            <c:bubble3D val="0"/>
            <c:spPr>
              <a:pattFill prst="narHorz">
                <a:fgClr>
                  <a:schemeClr val="accent1"/>
                </a:fgClr>
                <a:bgClr>
                  <a:schemeClr val="accent1">
                    <a:lumMod val="20000"/>
                    <a:lumOff val="80000"/>
                  </a:schemeClr>
                </a:bgClr>
              </a:pattFill>
              <a:ln>
                <a:noFill/>
              </a:ln>
              <a:effectLst>
                <a:innerShdw blurRad="114300">
                  <a:schemeClr val="accent1"/>
                </a:innerShdw>
              </a:effectLst>
            </c:spPr>
            <c:extLst>
              <c:ext xmlns:c16="http://schemas.microsoft.com/office/drawing/2014/chart" uri="{C3380CC4-5D6E-409C-BE32-E72D297353CC}">
                <c16:uniqueId val="{00000001-B70C-4B2E-A56D-21207FAE8C9B}"/>
              </c:ext>
            </c:extLst>
          </c:dPt>
          <c:dPt>
            <c:idx val="1"/>
            <c:invertIfNegative val="0"/>
            <c:bubble3D val="0"/>
            <c:spPr>
              <a:pattFill prst="narHorz">
                <a:fgClr>
                  <a:schemeClr val="accent2"/>
                </a:fgClr>
                <a:bgClr>
                  <a:schemeClr val="accent2">
                    <a:lumMod val="20000"/>
                    <a:lumOff val="80000"/>
                  </a:schemeClr>
                </a:bgClr>
              </a:pattFill>
              <a:ln>
                <a:noFill/>
              </a:ln>
              <a:effectLst>
                <a:innerShdw blurRad="114300">
                  <a:schemeClr val="accent2"/>
                </a:innerShdw>
              </a:effectLst>
            </c:spPr>
            <c:extLst>
              <c:ext xmlns:c16="http://schemas.microsoft.com/office/drawing/2014/chart" uri="{C3380CC4-5D6E-409C-BE32-E72D297353CC}">
                <c16:uniqueId val="{00000003-B70C-4B2E-A56D-21207FAE8C9B}"/>
              </c:ext>
            </c:extLst>
          </c:dPt>
          <c:dPt>
            <c:idx val="2"/>
            <c:invertIfNegative val="0"/>
            <c:bubble3D val="0"/>
            <c:spPr>
              <a:pattFill prst="narHorz">
                <a:fgClr>
                  <a:schemeClr val="accent3"/>
                </a:fgClr>
                <a:bgClr>
                  <a:schemeClr val="accent3">
                    <a:lumMod val="20000"/>
                    <a:lumOff val="80000"/>
                  </a:schemeClr>
                </a:bgClr>
              </a:pattFill>
              <a:ln>
                <a:noFill/>
              </a:ln>
              <a:effectLst>
                <a:innerShdw blurRad="114300">
                  <a:schemeClr val="accent3"/>
                </a:innerShdw>
              </a:effectLst>
            </c:spPr>
            <c:extLst>
              <c:ext xmlns:c16="http://schemas.microsoft.com/office/drawing/2014/chart" uri="{C3380CC4-5D6E-409C-BE32-E72D297353CC}">
                <c16:uniqueId val="{00000005-B70C-4B2E-A56D-21207FAE8C9B}"/>
              </c:ext>
            </c:extLst>
          </c:dPt>
          <c:dPt>
            <c:idx val="3"/>
            <c:invertIfNegative val="0"/>
            <c:bubble3D val="0"/>
            <c:spPr>
              <a:pattFill prst="narHorz">
                <a:fgClr>
                  <a:schemeClr val="accent4"/>
                </a:fgClr>
                <a:bgClr>
                  <a:schemeClr val="accent4">
                    <a:lumMod val="20000"/>
                    <a:lumOff val="80000"/>
                  </a:schemeClr>
                </a:bgClr>
              </a:pattFill>
              <a:ln>
                <a:noFill/>
              </a:ln>
              <a:effectLst>
                <a:innerShdw blurRad="114300">
                  <a:schemeClr val="accent4"/>
                </a:innerShdw>
              </a:effectLst>
            </c:spPr>
            <c:extLst>
              <c:ext xmlns:c16="http://schemas.microsoft.com/office/drawing/2014/chart" uri="{C3380CC4-5D6E-409C-BE32-E72D297353CC}">
                <c16:uniqueId val="{00000007-B70C-4B2E-A56D-21207FAE8C9B}"/>
              </c:ext>
            </c:extLst>
          </c:dPt>
          <c:dPt>
            <c:idx val="4"/>
            <c:invertIfNegative val="0"/>
            <c:bubble3D val="0"/>
            <c:spPr>
              <a:pattFill prst="narHorz">
                <a:fgClr>
                  <a:schemeClr val="accent5"/>
                </a:fgClr>
                <a:bgClr>
                  <a:schemeClr val="accent5">
                    <a:lumMod val="20000"/>
                    <a:lumOff val="80000"/>
                  </a:schemeClr>
                </a:bgClr>
              </a:pattFill>
              <a:ln>
                <a:noFill/>
              </a:ln>
              <a:effectLst>
                <a:innerShdw blurRad="114300">
                  <a:schemeClr val="accent5"/>
                </a:innerShdw>
              </a:effectLst>
            </c:spPr>
            <c:extLst>
              <c:ext xmlns:c16="http://schemas.microsoft.com/office/drawing/2014/chart" uri="{C3380CC4-5D6E-409C-BE32-E72D297353CC}">
                <c16:uniqueId val="{00000009-B70C-4B2E-A56D-21207FAE8C9B}"/>
              </c:ext>
            </c:extLst>
          </c:dPt>
          <c:dPt>
            <c:idx val="5"/>
            <c:invertIfNegative val="0"/>
            <c:bubble3D val="0"/>
            <c:spPr>
              <a:pattFill prst="narHorz">
                <a:fgClr>
                  <a:schemeClr val="accent6"/>
                </a:fgClr>
                <a:bgClr>
                  <a:schemeClr val="accent6">
                    <a:lumMod val="20000"/>
                    <a:lumOff val="80000"/>
                  </a:schemeClr>
                </a:bgClr>
              </a:pattFill>
              <a:ln>
                <a:noFill/>
              </a:ln>
              <a:effectLst>
                <a:innerShdw blurRad="114300">
                  <a:schemeClr val="accent6"/>
                </a:innerShdw>
              </a:effectLst>
            </c:spPr>
            <c:extLst>
              <c:ext xmlns:c16="http://schemas.microsoft.com/office/drawing/2014/chart" uri="{C3380CC4-5D6E-409C-BE32-E72D297353CC}">
                <c16:uniqueId val="{0000000B-B70C-4B2E-A56D-21207FAE8C9B}"/>
              </c:ext>
            </c:extLst>
          </c:dPt>
          <c:dPt>
            <c:idx val="6"/>
            <c:invertIfNegative val="0"/>
            <c:bubble3D val="0"/>
            <c:spPr>
              <a:pattFill prst="narHorz">
                <a:fgClr>
                  <a:schemeClr val="accent1">
                    <a:lumMod val="60000"/>
                  </a:schemeClr>
                </a:fgClr>
                <a:bgClr>
                  <a:schemeClr val="accent1">
                    <a:lumMod val="60000"/>
                    <a:lumMod val="20000"/>
                    <a:lumOff val="80000"/>
                  </a:schemeClr>
                </a:bgClr>
              </a:pattFill>
              <a:ln>
                <a:noFill/>
              </a:ln>
              <a:effectLst>
                <a:innerShdw blurRad="114300">
                  <a:schemeClr val="accent1">
                    <a:lumMod val="60000"/>
                  </a:schemeClr>
                </a:innerShdw>
              </a:effectLst>
            </c:spPr>
            <c:extLst>
              <c:ext xmlns:c16="http://schemas.microsoft.com/office/drawing/2014/chart" uri="{C3380CC4-5D6E-409C-BE32-E72D297353CC}">
                <c16:uniqueId val="{0000000D-8917-4B56-B2FF-A8F45916A50A}"/>
              </c:ext>
            </c:extLst>
          </c:dPt>
          <c:dPt>
            <c:idx val="7"/>
            <c:invertIfNegative val="0"/>
            <c:bubble3D val="0"/>
            <c:spPr>
              <a:pattFill prst="narHorz">
                <a:fgClr>
                  <a:schemeClr val="accent2">
                    <a:lumMod val="60000"/>
                  </a:schemeClr>
                </a:fgClr>
                <a:bgClr>
                  <a:schemeClr val="accent2">
                    <a:lumMod val="60000"/>
                    <a:lumMod val="20000"/>
                    <a:lumOff val="80000"/>
                  </a:schemeClr>
                </a:bgClr>
              </a:pattFill>
              <a:ln>
                <a:noFill/>
              </a:ln>
              <a:effectLst>
                <a:innerShdw blurRad="114300">
                  <a:schemeClr val="accent2">
                    <a:lumMod val="60000"/>
                  </a:schemeClr>
                </a:innerShdw>
              </a:effectLst>
            </c:spPr>
            <c:extLst>
              <c:ext xmlns:c16="http://schemas.microsoft.com/office/drawing/2014/chart" uri="{C3380CC4-5D6E-409C-BE32-E72D297353CC}">
                <c16:uniqueId val="{0000000F-7BD0-42C6-A742-5BF4CD733203}"/>
              </c:ext>
            </c:extLst>
          </c:dPt>
          <c:dPt>
            <c:idx val="8"/>
            <c:invertIfNegative val="0"/>
            <c:bubble3D val="0"/>
            <c:spPr>
              <a:pattFill prst="narHorz">
                <a:fgClr>
                  <a:schemeClr val="accent3">
                    <a:lumMod val="60000"/>
                  </a:schemeClr>
                </a:fgClr>
                <a:bgClr>
                  <a:schemeClr val="accent3">
                    <a:lumMod val="60000"/>
                    <a:lumMod val="20000"/>
                    <a:lumOff val="80000"/>
                  </a:schemeClr>
                </a:bgClr>
              </a:pattFill>
              <a:ln>
                <a:noFill/>
              </a:ln>
              <a:effectLst>
                <a:innerShdw blurRad="114300">
                  <a:schemeClr val="accent3">
                    <a:lumMod val="60000"/>
                  </a:schemeClr>
                </a:innerShdw>
              </a:effectLst>
            </c:spPr>
            <c:extLst>
              <c:ext xmlns:c16="http://schemas.microsoft.com/office/drawing/2014/chart" uri="{C3380CC4-5D6E-409C-BE32-E72D297353CC}">
                <c16:uniqueId val="{00000011-7BD0-42C6-A742-5BF4CD73320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Sheet1!$B$2:$B$10</c:f>
              <c:numCache>
                <c:formatCode>0</c:formatCode>
                <c:ptCount val="9"/>
                <c:pt idx="0">
                  <c:v>90</c:v>
                </c:pt>
                <c:pt idx="1">
                  <c:v>80</c:v>
                </c:pt>
                <c:pt idx="2">
                  <c:v>70</c:v>
                </c:pt>
                <c:pt idx="3">
                  <c:v>60</c:v>
                </c:pt>
                <c:pt idx="4">
                  <c:v>50</c:v>
                </c:pt>
                <c:pt idx="5">
                  <c:v>40</c:v>
                </c:pt>
                <c:pt idx="6">
                  <c:v>30</c:v>
                </c:pt>
                <c:pt idx="7">
                  <c:v>20</c:v>
                </c:pt>
                <c:pt idx="8">
                  <c:v>10</c:v>
                </c:pt>
              </c:numCache>
            </c:numRef>
          </c:val>
          <c:extLst>
            <c:ext xmlns:c16="http://schemas.microsoft.com/office/drawing/2014/chart" uri="{C3380CC4-5D6E-409C-BE32-E72D297353CC}">
              <c16:uniqueId val="{00000012-B70C-4B2E-A56D-21207FAE8C9B}"/>
            </c:ext>
          </c:extLst>
        </c:ser>
        <c:dLbls>
          <c:dLblPos val="outEnd"/>
          <c:showLegendKey val="0"/>
          <c:showVal val="1"/>
          <c:showCatName val="0"/>
          <c:showSerName val="0"/>
          <c:showPercent val="0"/>
          <c:showBubbleSize val="0"/>
        </c:dLbls>
        <c:gapWidth val="10"/>
        <c:axId val="723839424"/>
        <c:axId val="723835504"/>
      </c:barChart>
      <c:catAx>
        <c:axId val="723839424"/>
        <c:scaling>
          <c:orientation val="minMax"/>
        </c:scaling>
        <c:delete val="1"/>
        <c:axPos val="b"/>
        <c:numFmt formatCode="General" sourceLinked="1"/>
        <c:majorTickMark val="out"/>
        <c:minorTickMark val="none"/>
        <c:tickLblPos val="nextTo"/>
        <c:crossAx val="723835504"/>
        <c:crossesAt val="0"/>
        <c:auto val="1"/>
        <c:lblAlgn val="ctr"/>
        <c:lblOffset val="100"/>
        <c:noMultiLvlLbl val="0"/>
      </c:catAx>
      <c:valAx>
        <c:axId val="723835504"/>
        <c:scaling>
          <c:orientation val="minMax"/>
        </c:scaling>
        <c:delete val="1"/>
        <c:axPos val="l"/>
        <c:majorGridlines>
          <c:spPr>
            <a:ln>
              <a:solidFill>
                <a:schemeClr val="tx1">
                  <a:lumMod val="15000"/>
                  <a:lumOff val="85000"/>
                </a:schemeClr>
              </a:solidFill>
            </a:ln>
            <a:effectLst/>
          </c:spPr>
        </c:majorGridlines>
        <c:numFmt formatCode="0" sourceLinked="1"/>
        <c:majorTickMark val="out"/>
        <c:minorTickMark val="none"/>
        <c:tickLblPos val="nextTo"/>
        <c:crossAx val="723839424"/>
        <c:crosses val="autoZero"/>
        <c:crossBetween val="between"/>
      </c:valAx>
      <c:spPr>
        <a:noFill/>
        <a:ln>
          <a:noFill/>
        </a:ln>
        <a:effectLst/>
      </c:spPr>
    </c:plotArea>
    <c:legend>
      <c:legendPos val="b"/>
      <c:layout>
        <c:manualLayout>
          <c:xMode val="edge"/>
          <c:yMode val="edge"/>
          <c:x val="0.10800949739160891"/>
          <c:y val="0.65087842935701301"/>
          <c:w val="0.84150464045382734"/>
          <c:h val="0.3077182906397252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20799179867178"/>
          <c:y val="2.9040691235127876E-2"/>
          <c:w val="0.49139579951709284"/>
          <c:h val="0.85539075651460539"/>
        </c:manualLayout>
      </c:layout>
      <c:barChart>
        <c:barDir val="bar"/>
        <c:grouping val="clustered"/>
        <c:varyColors val="0"/>
        <c:ser>
          <c:idx val="0"/>
          <c:order val="0"/>
          <c:tx>
            <c:strRef>
              <c:f>Sheet1!$B$1</c:f>
              <c:strCache>
                <c:ptCount val="1"/>
                <c:pt idx="0">
                  <c:v>At the office / Au bureau</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Sheet1!$B$2:$B$10</c:f>
              <c:numCache>
                <c:formatCode>General</c:formatCode>
                <c:ptCount val="9"/>
                <c:pt idx="0">
                  <c:v>1</c:v>
                </c:pt>
                <c:pt idx="1">
                  <c:v>2</c:v>
                </c:pt>
                <c:pt idx="2">
                  <c:v>3</c:v>
                </c:pt>
                <c:pt idx="3">
                  <c:v>10</c:v>
                </c:pt>
                <c:pt idx="4">
                  <c:v>4</c:v>
                </c:pt>
                <c:pt idx="5">
                  <c:v>6</c:v>
                </c:pt>
                <c:pt idx="6">
                  <c:v>7</c:v>
                </c:pt>
                <c:pt idx="7">
                  <c:v>4</c:v>
                </c:pt>
                <c:pt idx="8">
                  <c:v>1</c:v>
                </c:pt>
              </c:numCache>
            </c:numRef>
          </c:val>
          <c:extLst>
            <c:ext xmlns:c16="http://schemas.microsoft.com/office/drawing/2014/chart" uri="{C3380CC4-5D6E-409C-BE32-E72D297353CC}">
              <c16:uniqueId val="{00000000-744C-467C-89B3-CE6CCBD6FC1F}"/>
            </c:ext>
          </c:extLst>
        </c:ser>
        <c:ser>
          <c:idx val="1"/>
          <c:order val="1"/>
          <c:tx>
            <c:strRef>
              <c:f>Sheet1!$C$1</c:f>
              <c:strCache>
                <c:ptCount val="1"/>
                <c:pt idx="0">
                  <c:v>Remotely / À distance</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Sheet1!$C$2:$C$10</c:f>
              <c:numCache>
                <c:formatCode>General</c:formatCode>
                <c:ptCount val="9"/>
                <c:pt idx="0">
                  <c:v>9</c:v>
                </c:pt>
                <c:pt idx="1">
                  <c:v>8</c:v>
                </c:pt>
                <c:pt idx="2">
                  <c:v>7</c:v>
                </c:pt>
                <c:pt idx="3">
                  <c:v>0</c:v>
                </c:pt>
                <c:pt idx="4">
                  <c:v>6</c:v>
                </c:pt>
                <c:pt idx="5">
                  <c:v>4</c:v>
                </c:pt>
                <c:pt idx="6">
                  <c:v>3</c:v>
                </c:pt>
                <c:pt idx="7">
                  <c:v>0</c:v>
                </c:pt>
                <c:pt idx="8">
                  <c:v>0</c:v>
                </c:pt>
              </c:numCache>
            </c:numRef>
          </c:val>
          <c:extLst>
            <c:ext xmlns:c16="http://schemas.microsoft.com/office/drawing/2014/chart" uri="{C3380CC4-5D6E-409C-BE32-E72D297353CC}">
              <c16:uniqueId val="{00000001-744C-467C-89B3-CE6CCBD6FC1F}"/>
            </c:ext>
          </c:extLst>
        </c:ser>
        <c:dLbls>
          <c:showLegendKey val="0"/>
          <c:showVal val="0"/>
          <c:showCatName val="0"/>
          <c:showSerName val="0"/>
          <c:showPercent val="0"/>
          <c:showBubbleSize val="0"/>
        </c:dLbls>
        <c:gapWidth val="75"/>
        <c:axId val="723836288"/>
        <c:axId val="723840208"/>
      </c:barChart>
      <c:catAx>
        <c:axId val="723836288"/>
        <c:scaling>
          <c:orientation val="maxMin"/>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723840208"/>
        <c:crosses val="autoZero"/>
        <c:auto val="1"/>
        <c:lblAlgn val="ctr"/>
        <c:lblOffset val="100"/>
        <c:noMultiLvlLbl val="0"/>
      </c:catAx>
      <c:valAx>
        <c:axId val="723840208"/>
        <c:scaling>
          <c:orientation val="minMax"/>
        </c:scaling>
        <c:delete val="0"/>
        <c:axPos val="b"/>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72383628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sz="1100"/>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957513225063309E-2"/>
          <c:y val="8.9661561843498647E-2"/>
          <c:w val="0.94012860348021976"/>
          <c:h val="0.27907985636351368"/>
        </c:manualLayout>
      </c:layout>
      <c:barChart>
        <c:barDir val="bar"/>
        <c:grouping val="stacked"/>
        <c:varyColors val="0"/>
        <c:ser>
          <c:idx val="0"/>
          <c:order val="0"/>
          <c:spPr>
            <a:gradFill flip="none" rotWithShape="1">
              <a:gsLst>
                <a:gs pos="70000">
                  <a:schemeClr val="accent2"/>
                </a:gs>
                <a:gs pos="50000">
                  <a:schemeClr val="accent1"/>
                </a:gs>
                <a:gs pos="0">
                  <a:schemeClr val="accent1"/>
                </a:gs>
                <a:gs pos="100000">
                  <a:schemeClr val="accent2"/>
                </a:gs>
              </a:gsLst>
              <a:lin ang="0" scaled="1"/>
              <a:tileRect/>
            </a:gradFill>
            <a:ln w="19050">
              <a:noFill/>
            </a:ln>
            <a:effectLst/>
          </c:spPr>
          <c:invertIfNegative val="0"/>
          <c:dPt>
            <c:idx val="0"/>
            <c:invertIfNegative val="0"/>
            <c:bubble3D val="0"/>
            <c:spPr>
              <a:gradFill flip="none" rotWithShape="1">
                <a:gsLst>
                  <a:gs pos="70000">
                    <a:schemeClr val="accent2"/>
                  </a:gs>
                  <a:gs pos="50000">
                    <a:schemeClr val="accent1"/>
                  </a:gs>
                  <a:gs pos="0">
                    <a:schemeClr val="accent1"/>
                  </a:gs>
                  <a:gs pos="100000">
                    <a:schemeClr val="accent2"/>
                  </a:gs>
                </a:gsLst>
                <a:lin ang="0" scaled="1"/>
                <a:tileRect/>
              </a:gradFill>
              <a:ln w="19050">
                <a:noFill/>
              </a:ln>
              <a:effectLst/>
            </c:spPr>
            <c:extLst>
              <c:ext xmlns:c16="http://schemas.microsoft.com/office/drawing/2014/chart" uri="{C3380CC4-5D6E-409C-BE32-E72D297353CC}">
                <c16:uniqueId val="{00000001-7503-40A7-A3FF-ECF9E7DDFD53}"/>
              </c:ext>
            </c:extLst>
          </c:dPt>
          <c:val>
            <c:numRef>
              <c:f>'Step 2 - Refresh the graph'!$B$11</c:f>
              <c:numCache>
                <c:formatCode>0.00%</c:formatCode>
                <c:ptCount val="1"/>
                <c:pt idx="0">
                  <c:v>-1</c:v>
                </c:pt>
              </c:numCache>
            </c:numRef>
          </c:val>
          <c:extLst>
            <c:ext xmlns:c16="http://schemas.microsoft.com/office/drawing/2014/chart" uri="{C3380CC4-5D6E-409C-BE32-E72D297353CC}">
              <c16:uniqueId val="{00000000-9A5C-4A80-99B1-A30C830ABF1F}"/>
            </c:ext>
          </c:extLst>
        </c:ser>
        <c:ser>
          <c:idx val="2"/>
          <c:order val="1"/>
          <c:spPr>
            <a:gradFill flip="none" rotWithShape="1">
              <a:gsLst>
                <a:gs pos="80000">
                  <a:schemeClr val="accent3"/>
                </a:gs>
                <a:gs pos="40000">
                  <a:schemeClr val="accent2"/>
                </a:gs>
                <a:gs pos="0">
                  <a:schemeClr val="accent2"/>
                </a:gs>
                <a:gs pos="100000">
                  <a:schemeClr val="accent3"/>
                </a:gs>
              </a:gsLst>
              <a:lin ang="0" scaled="1"/>
              <a:tileRect/>
            </a:gradFill>
            <a:ln w="19050">
              <a:noFill/>
            </a:ln>
            <a:effectLst/>
          </c:spPr>
          <c:invertIfNegative val="0"/>
          <c:dPt>
            <c:idx val="0"/>
            <c:invertIfNegative val="0"/>
            <c:bubble3D val="0"/>
            <c:spPr>
              <a:gradFill flip="none" rotWithShape="1">
                <a:gsLst>
                  <a:gs pos="50000">
                    <a:schemeClr val="accent3"/>
                  </a:gs>
                  <a:gs pos="30000">
                    <a:schemeClr val="accent2"/>
                  </a:gs>
                  <a:gs pos="0">
                    <a:schemeClr val="accent2"/>
                  </a:gs>
                  <a:gs pos="100000">
                    <a:schemeClr val="accent3"/>
                  </a:gs>
                </a:gsLst>
                <a:lin ang="0" scaled="1"/>
                <a:tileRect/>
              </a:gradFill>
              <a:ln w="19050">
                <a:noFill/>
              </a:ln>
              <a:effectLst/>
            </c:spPr>
            <c:extLst>
              <c:ext xmlns:c16="http://schemas.microsoft.com/office/drawing/2014/chart" uri="{C3380CC4-5D6E-409C-BE32-E72D297353CC}">
                <c16:uniqueId val="{00000171-7503-40A7-A3FF-ECF9E7DDFD53}"/>
              </c:ext>
            </c:extLst>
          </c:dPt>
          <c:val>
            <c:numRef>
              <c:f>'Step 2 - Refresh the graph'!$B$12</c:f>
              <c:numCache>
                <c:formatCode>0.00%</c:formatCode>
                <c:ptCount val="1"/>
                <c:pt idx="0">
                  <c:v>1</c:v>
                </c:pt>
              </c:numCache>
            </c:numRef>
          </c:val>
          <c:extLst>
            <c:ext xmlns:c16="http://schemas.microsoft.com/office/drawing/2014/chart" uri="{C3380CC4-5D6E-409C-BE32-E72D297353CC}">
              <c16:uniqueId val="{00000003-9A5C-4A80-99B1-A30C830ABF1F}"/>
            </c:ext>
          </c:extLst>
        </c:ser>
        <c:dLbls>
          <c:showLegendKey val="0"/>
          <c:showVal val="0"/>
          <c:showCatName val="0"/>
          <c:showSerName val="0"/>
          <c:showPercent val="0"/>
          <c:showBubbleSize val="0"/>
        </c:dLbls>
        <c:gapWidth val="100"/>
        <c:overlap val="100"/>
        <c:axId val="721828024"/>
        <c:axId val="721826456"/>
      </c:barChart>
      <c:barChart>
        <c:barDir val="bar"/>
        <c:grouping val="stacked"/>
        <c:varyColors val="0"/>
        <c:ser>
          <c:idx val="1"/>
          <c:order val="2"/>
          <c:spPr>
            <a:solidFill>
              <a:schemeClr val="accent2"/>
            </a:solidFill>
            <a:ln w="19050">
              <a:solidFill>
                <a:schemeClr val="lt1"/>
              </a:solidFill>
            </a:ln>
            <a:effectLst/>
          </c:spPr>
          <c:invertIfNegative val="0"/>
          <c:dPt>
            <c:idx val="0"/>
            <c:invertIfNegative val="0"/>
            <c:bubble3D val="0"/>
            <c:spPr>
              <a:noFill/>
              <a:ln w="19050">
                <a:noFill/>
              </a:ln>
              <a:effectLst/>
            </c:spPr>
            <c:extLst>
              <c:ext xmlns:c16="http://schemas.microsoft.com/office/drawing/2014/chart" uri="{C3380CC4-5D6E-409C-BE32-E72D297353CC}">
                <c16:uniqueId val="{00000005-C089-4BA6-BA43-652F53EAFEBA}"/>
              </c:ext>
            </c:extLst>
          </c:dPt>
          <c:val>
            <c:numRef>
              <c:f>'Step 2 - Refresh the graph'!$B$13</c:f>
              <c:numCache>
                <c:formatCode>0.00%</c:formatCode>
                <c:ptCount val="1"/>
                <c:pt idx="0">
                  <c:v>0.15254237288135597</c:v>
                </c:pt>
              </c:numCache>
            </c:numRef>
          </c:val>
          <c:extLst>
            <c:ext xmlns:c16="http://schemas.microsoft.com/office/drawing/2014/chart" uri="{C3380CC4-5D6E-409C-BE32-E72D297353CC}">
              <c16:uniqueId val="{00000006-C089-4BA6-BA43-652F53EAFEBA}"/>
            </c:ext>
          </c:extLst>
        </c:ser>
        <c:ser>
          <c:idx val="3"/>
          <c:order val="3"/>
          <c:spPr>
            <a:solidFill>
              <a:schemeClr val="bg1"/>
            </a:solidFill>
            <a:ln w="12700">
              <a:solidFill>
                <a:schemeClr val="tx1"/>
              </a:solidFill>
            </a:ln>
            <a:effectLst/>
          </c:spPr>
          <c:invertIfNegative val="0"/>
          <c:dPt>
            <c:idx val="0"/>
            <c:invertIfNegative val="0"/>
            <c:bubble3D val="0"/>
            <c:spPr>
              <a:solidFill>
                <a:schemeClr val="bg1"/>
              </a:solidFill>
              <a:ln w="12700">
                <a:solidFill>
                  <a:schemeClr val="tx1"/>
                </a:solidFill>
              </a:ln>
              <a:effectLst/>
            </c:spPr>
            <c:extLst>
              <c:ext xmlns:c16="http://schemas.microsoft.com/office/drawing/2014/chart" uri="{C3380CC4-5D6E-409C-BE32-E72D297353CC}">
                <c16:uniqueId val="{00000008-C089-4BA6-BA43-652F53EAFEBA}"/>
              </c:ext>
            </c:extLst>
          </c:dPt>
          <c:val>
            <c:numRef>
              <c:f>'Step 2 - Refresh the graph'!$B$14</c:f>
              <c:numCache>
                <c:formatCode>0.00%</c:formatCode>
                <c:ptCount val="1"/>
                <c:pt idx="0">
                  <c:v>0.03</c:v>
                </c:pt>
              </c:numCache>
            </c:numRef>
          </c:val>
          <c:extLst>
            <c:ext xmlns:c16="http://schemas.microsoft.com/office/drawing/2014/chart" uri="{C3380CC4-5D6E-409C-BE32-E72D297353CC}">
              <c16:uniqueId val="{00000009-C089-4BA6-BA43-652F53EAFEBA}"/>
            </c:ext>
          </c:extLst>
        </c:ser>
        <c:dLbls>
          <c:showLegendKey val="0"/>
          <c:showVal val="0"/>
          <c:showCatName val="0"/>
          <c:showSerName val="0"/>
          <c:showPercent val="0"/>
          <c:showBubbleSize val="0"/>
        </c:dLbls>
        <c:gapWidth val="60"/>
        <c:overlap val="100"/>
        <c:axId val="721826064"/>
        <c:axId val="721829592"/>
      </c:barChart>
      <c:valAx>
        <c:axId val="721826456"/>
        <c:scaling>
          <c:orientation val="minMax"/>
          <c:max val="1"/>
          <c:min val="-1"/>
        </c:scaling>
        <c:delete val="1"/>
        <c:axPos val="b"/>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crossAx val="721828024"/>
        <c:crosses val="autoZero"/>
        <c:crossBetween val="between"/>
        <c:majorUnit val="0.25"/>
      </c:valAx>
      <c:catAx>
        <c:axId val="721828024"/>
        <c:scaling>
          <c:orientation val="minMax"/>
        </c:scaling>
        <c:delete val="1"/>
        <c:axPos val="l"/>
        <c:majorTickMark val="out"/>
        <c:minorTickMark val="none"/>
        <c:tickLblPos val="nextTo"/>
        <c:crossAx val="721826456"/>
        <c:crosses val="autoZero"/>
        <c:auto val="1"/>
        <c:lblAlgn val="ctr"/>
        <c:lblOffset val="100"/>
        <c:noMultiLvlLbl val="0"/>
      </c:catAx>
      <c:valAx>
        <c:axId val="721829592"/>
        <c:scaling>
          <c:orientation val="minMax"/>
          <c:max val="1"/>
          <c:min val="-1"/>
        </c:scaling>
        <c:delete val="1"/>
        <c:axPos val="t"/>
        <c:numFmt formatCode="0.00%" sourceLinked="1"/>
        <c:majorTickMark val="out"/>
        <c:minorTickMark val="none"/>
        <c:tickLblPos val="nextTo"/>
        <c:crossAx val="721826064"/>
        <c:crosses val="max"/>
        <c:crossBetween val="between"/>
      </c:valAx>
      <c:catAx>
        <c:axId val="721826064"/>
        <c:scaling>
          <c:orientation val="minMax"/>
        </c:scaling>
        <c:delete val="1"/>
        <c:axPos val="l"/>
        <c:majorTickMark val="out"/>
        <c:minorTickMark val="none"/>
        <c:tickLblPos val="nextTo"/>
        <c:crossAx val="721829592"/>
        <c:crosses val="autoZero"/>
        <c:auto val="1"/>
        <c:lblAlgn val="ctr"/>
        <c:lblOffset val="100"/>
        <c:noMultiLvlLbl val="0"/>
      </c:cat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8575">
      <a:noFill/>
      <a:prstDash val="dash"/>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361245946818242"/>
          <c:y val="2.5960713653885893E-2"/>
          <c:w val="0.51306488552599017"/>
          <c:h val="0.72884787207630708"/>
        </c:manualLayout>
      </c:layout>
      <c:barChart>
        <c:barDir val="bar"/>
        <c:grouping val="percentStacked"/>
        <c:varyColors val="0"/>
        <c:ser>
          <c:idx val="0"/>
          <c:order val="0"/>
          <c:tx>
            <c:strRef>
              <c:f>Sheet1!$B$1</c:f>
              <c:strCache>
                <c:ptCount val="1"/>
                <c:pt idx="0">
                  <c:v>Less than 1 hour/ Moins d'une heure</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Sheet1!$B$2:$B$10</c:f>
              <c:numCache>
                <c:formatCode>General</c:formatCode>
                <c:ptCount val="9"/>
                <c:pt idx="0">
                  <c:v>1</c:v>
                </c:pt>
                <c:pt idx="1">
                  <c:v>2</c:v>
                </c:pt>
                <c:pt idx="2">
                  <c:v>3</c:v>
                </c:pt>
                <c:pt idx="3">
                  <c:v>4</c:v>
                </c:pt>
                <c:pt idx="4">
                  <c:v>5</c:v>
                </c:pt>
                <c:pt idx="5">
                  <c:v>6</c:v>
                </c:pt>
                <c:pt idx="6">
                  <c:v>7</c:v>
                </c:pt>
                <c:pt idx="7">
                  <c:v>8</c:v>
                </c:pt>
                <c:pt idx="8">
                  <c:v>9</c:v>
                </c:pt>
              </c:numCache>
            </c:numRef>
          </c:val>
          <c:extLst>
            <c:ext xmlns:c16="http://schemas.microsoft.com/office/drawing/2014/chart" uri="{C3380CC4-5D6E-409C-BE32-E72D297353CC}">
              <c16:uniqueId val="{00000000-744C-467C-89B3-CE6CCBD6FC1F}"/>
            </c:ext>
          </c:extLst>
        </c:ser>
        <c:ser>
          <c:idx val="1"/>
          <c:order val="1"/>
          <c:tx>
            <c:strRef>
              <c:f>Sheet1!$C$1</c:f>
              <c:strCache>
                <c:ptCount val="1"/>
                <c:pt idx="0">
                  <c:v>1 to 2 hours / 1 à 2 heures</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Sheet1!$C$2:$C$10</c:f>
              <c:numCache>
                <c:formatCode>General</c:formatCode>
                <c:ptCount val="9"/>
                <c:pt idx="0">
                  <c:v>9</c:v>
                </c:pt>
                <c:pt idx="1">
                  <c:v>8</c:v>
                </c:pt>
                <c:pt idx="2">
                  <c:v>7</c:v>
                </c:pt>
                <c:pt idx="3">
                  <c:v>6</c:v>
                </c:pt>
                <c:pt idx="4">
                  <c:v>5</c:v>
                </c:pt>
                <c:pt idx="5">
                  <c:v>4</c:v>
                </c:pt>
                <c:pt idx="6">
                  <c:v>3</c:v>
                </c:pt>
                <c:pt idx="7">
                  <c:v>2</c:v>
                </c:pt>
                <c:pt idx="8">
                  <c:v>1</c:v>
                </c:pt>
              </c:numCache>
            </c:numRef>
          </c:val>
          <c:extLst>
            <c:ext xmlns:c16="http://schemas.microsoft.com/office/drawing/2014/chart" uri="{C3380CC4-5D6E-409C-BE32-E72D297353CC}">
              <c16:uniqueId val="{00000001-744C-467C-89B3-CE6CCBD6FC1F}"/>
            </c:ext>
          </c:extLst>
        </c:ser>
        <c:ser>
          <c:idx val="2"/>
          <c:order val="2"/>
          <c:tx>
            <c:strRef>
              <c:f>Sheet1!$D$1</c:f>
              <c:strCache>
                <c:ptCount val="1"/>
                <c:pt idx="0">
                  <c:v>Half day / Une demi-journée</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Sheet1!$D$2:$D$10</c:f>
              <c:numCache>
                <c:formatCode>General</c:formatCode>
                <c:ptCount val="9"/>
                <c:pt idx="0">
                  <c:v>9</c:v>
                </c:pt>
                <c:pt idx="1">
                  <c:v>8</c:v>
                </c:pt>
                <c:pt idx="2">
                  <c:v>7</c:v>
                </c:pt>
                <c:pt idx="3">
                  <c:v>6</c:v>
                </c:pt>
                <c:pt idx="4">
                  <c:v>5</c:v>
                </c:pt>
                <c:pt idx="5">
                  <c:v>4</c:v>
                </c:pt>
                <c:pt idx="6">
                  <c:v>3</c:v>
                </c:pt>
                <c:pt idx="7">
                  <c:v>2</c:v>
                </c:pt>
                <c:pt idx="8">
                  <c:v>1</c:v>
                </c:pt>
              </c:numCache>
            </c:numRef>
          </c:val>
          <c:extLst>
            <c:ext xmlns:c16="http://schemas.microsoft.com/office/drawing/2014/chart" uri="{C3380CC4-5D6E-409C-BE32-E72D297353CC}">
              <c16:uniqueId val="{00000002-744C-467C-89B3-CE6CCBD6FC1F}"/>
            </c:ext>
          </c:extLst>
        </c:ser>
        <c:ser>
          <c:idx val="3"/>
          <c:order val="3"/>
          <c:tx>
            <c:strRef>
              <c:f>Sheet1!$E$1</c:f>
              <c:strCache>
                <c:ptCount val="1"/>
                <c:pt idx="0">
                  <c:v>Full day / Une journée complète</c:v>
                </c:pt>
              </c:strCache>
            </c:strRef>
          </c:tx>
          <c:spPr>
            <a:pattFill prst="narHorz">
              <a:fgClr>
                <a:schemeClr val="accent4"/>
              </a:fgClr>
              <a:bgClr>
                <a:schemeClr val="accent4">
                  <a:lumMod val="20000"/>
                  <a:lumOff val="80000"/>
                </a:schemeClr>
              </a:bgClr>
            </a:pattFill>
            <a:ln>
              <a:noFill/>
            </a:ln>
            <a:effectLst>
              <a:innerShdw blurRad="114300">
                <a:schemeClr val="accent4"/>
              </a:innerShdw>
            </a:effectLst>
          </c:spPr>
          <c:invertIfNegative val="0"/>
          <c:cat>
            <c:strRef>
              <c:f>Sheet1!$A$2:$A$10</c:f>
              <c:strCache>
                <c:ptCount val="9"/>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pt idx="7">
                  <c:v>Using technical equiment or materials / Utilisation d'équipements ou de matériels techniques</c:v>
                </c:pt>
                <c:pt idx="8">
                  <c:v>Using specialized collaborative or support spaces / Utilisation d'espaces de collaboration ou de soutien spécialisés</c:v>
                </c:pt>
              </c:strCache>
            </c:strRef>
          </c:cat>
          <c:val>
            <c:numRef>
              <c:f>Sheet1!$E$2:$E$10</c:f>
              <c:numCache>
                <c:formatCode>General</c:formatCode>
                <c:ptCount val="9"/>
                <c:pt idx="0">
                  <c:v>1</c:v>
                </c:pt>
                <c:pt idx="1">
                  <c:v>2</c:v>
                </c:pt>
                <c:pt idx="2">
                  <c:v>3</c:v>
                </c:pt>
                <c:pt idx="3">
                  <c:v>4</c:v>
                </c:pt>
                <c:pt idx="4">
                  <c:v>5</c:v>
                </c:pt>
                <c:pt idx="5">
                  <c:v>6</c:v>
                </c:pt>
                <c:pt idx="6">
                  <c:v>7</c:v>
                </c:pt>
                <c:pt idx="7">
                  <c:v>8</c:v>
                </c:pt>
                <c:pt idx="8">
                  <c:v>9</c:v>
                </c:pt>
              </c:numCache>
            </c:numRef>
          </c:val>
          <c:extLst>
            <c:ext xmlns:c16="http://schemas.microsoft.com/office/drawing/2014/chart" uri="{C3380CC4-5D6E-409C-BE32-E72D297353CC}">
              <c16:uniqueId val="{00000003-744C-467C-89B3-CE6CCBD6FC1F}"/>
            </c:ext>
          </c:extLst>
        </c:ser>
        <c:dLbls>
          <c:showLegendKey val="0"/>
          <c:showVal val="0"/>
          <c:showCatName val="0"/>
          <c:showSerName val="0"/>
          <c:showPercent val="0"/>
          <c:showBubbleSize val="0"/>
        </c:dLbls>
        <c:gapWidth val="20"/>
        <c:overlap val="100"/>
        <c:axId val="723836288"/>
        <c:axId val="723840208"/>
      </c:barChart>
      <c:catAx>
        <c:axId val="723836288"/>
        <c:scaling>
          <c:orientation val="maxMin"/>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fr-FR"/>
          </a:p>
        </c:txPr>
        <c:crossAx val="723840208"/>
        <c:crosses val="autoZero"/>
        <c:auto val="1"/>
        <c:lblAlgn val="ctr"/>
        <c:lblOffset val="100"/>
        <c:tickMarkSkip val="1"/>
        <c:noMultiLvlLbl val="0"/>
      </c:catAx>
      <c:valAx>
        <c:axId val="723840208"/>
        <c:scaling>
          <c:orientation val="minMax"/>
        </c:scaling>
        <c:delete val="1"/>
        <c:axPos val="b"/>
        <c:majorGridlines>
          <c:spPr>
            <a:ln>
              <a:solidFill>
                <a:schemeClr val="tx1">
                  <a:lumMod val="15000"/>
                  <a:lumOff val="85000"/>
                </a:schemeClr>
              </a:solidFill>
            </a:ln>
            <a:effectLst/>
          </c:spPr>
        </c:majorGridlines>
        <c:numFmt formatCode="0%" sourceLinked="1"/>
        <c:majorTickMark val="none"/>
        <c:minorTickMark val="none"/>
        <c:tickLblPos val="nextTo"/>
        <c:crossAx val="723836288"/>
        <c:crosses val="max"/>
        <c:crossBetween val="between"/>
      </c:valAx>
      <c:spPr>
        <a:noFill/>
        <a:ln>
          <a:noFill/>
        </a:ln>
        <a:effectLst/>
      </c:spPr>
    </c:plotArea>
    <c:legend>
      <c:legendPos val="b"/>
      <c:layout>
        <c:manualLayout>
          <c:xMode val="edge"/>
          <c:yMode val="edge"/>
          <c:x val="7.2138854934703248E-2"/>
          <c:y val="0.77295971462169843"/>
          <c:w val="0.7536484900816155"/>
          <c:h val="0.1413485596542635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Limited visual distractions / Distractions visuelles limitées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Sheet1!$A$2:$A$8</c:f>
              <c:strCache>
                <c:ptCount val="7"/>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strCache>
            </c:strRef>
          </c:cat>
          <c:val>
            <c:numRef>
              <c:f>Sheet1!$B$2:$B$8</c:f>
              <c:numCache>
                <c:formatCode>General</c:formatCode>
                <c:ptCount val="7"/>
                <c:pt idx="0">
                  <c:v>1</c:v>
                </c:pt>
                <c:pt idx="1">
                  <c:v>2</c:v>
                </c:pt>
                <c:pt idx="2">
                  <c:v>3</c:v>
                </c:pt>
                <c:pt idx="3">
                  <c:v>4</c:v>
                </c:pt>
                <c:pt idx="4">
                  <c:v>5</c:v>
                </c:pt>
                <c:pt idx="5">
                  <c:v>6</c:v>
                </c:pt>
                <c:pt idx="6">
                  <c:v>7</c:v>
                </c:pt>
              </c:numCache>
            </c:numRef>
          </c:val>
          <c:extLst>
            <c:ext xmlns:c16="http://schemas.microsoft.com/office/drawing/2014/chart" uri="{C3380CC4-5D6E-409C-BE32-E72D297353CC}">
              <c16:uniqueId val="{00000000-744C-467C-89B3-CE6CCBD6FC1F}"/>
            </c:ext>
          </c:extLst>
        </c:ser>
        <c:ser>
          <c:idx val="1"/>
          <c:order val="1"/>
          <c:tx>
            <c:strRef>
              <c:f>Sheet1!$C$1</c:f>
              <c:strCache>
                <c:ptCount val="1"/>
                <c:pt idx="0">
                  <c:v>Quiet sapce or acoustic privacy / Espace silencieux ou confidentialité acoustique</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Sheet1!$A$2:$A$8</c:f>
              <c:strCache>
                <c:ptCount val="7"/>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strCache>
            </c:strRef>
          </c:cat>
          <c:val>
            <c:numRef>
              <c:f>Sheet1!$C$2:$C$8</c:f>
              <c:numCache>
                <c:formatCode>General</c:formatCode>
                <c:ptCount val="7"/>
                <c:pt idx="0">
                  <c:v>7</c:v>
                </c:pt>
                <c:pt idx="1">
                  <c:v>6</c:v>
                </c:pt>
                <c:pt idx="2">
                  <c:v>5</c:v>
                </c:pt>
                <c:pt idx="3">
                  <c:v>4</c:v>
                </c:pt>
                <c:pt idx="4">
                  <c:v>3</c:v>
                </c:pt>
                <c:pt idx="5">
                  <c:v>2</c:v>
                </c:pt>
                <c:pt idx="6">
                  <c:v>1</c:v>
                </c:pt>
              </c:numCache>
            </c:numRef>
          </c:val>
          <c:extLst>
            <c:ext xmlns:c16="http://schemas.microsoft.com/office/drawing/2014/chart" uri="{C3380CC4-5D6E-409C-BE32-E72D297353CC}">
              <c16:uniqueId val="{00000001-744C-467C-89B3-CE6CCBD6FC1F}"/>
            </c:ext>
          </c:extLst>
        </c:ser>
        <c:ser>
          <c:idx val="2"/>
          <c:order val="2"/>
          <c:tx>
            <c:strRef>
              <c:f>Sheet1!$D$1</c:f>
              <c:strCache>
                <c:ptCount val="1"/>
                <c:pt idx="0">
                  <c:v>Casual or lounge furnishing / Ameublement décontracté ou informel</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cat>
            <c:strRef>
              <c:f>Sheet1!$A$2:$A$8</c:f>
              <c:strCache>
                <c:ptCount val="7"/>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strCache>
            </c:strRef>
          </c:cat>
          <c:val>
            <c:numRef>
              <c:f>Sheet1!$D$2:$D$8</c:f>
              <c:numCache>
                <c:formatCode>General</c:formatCode>
                <c:ptCount val="7"/>
                <c:pt idx="0">
                  <c:v>1</c:v>
                </c:pt>
                <c:pt idx="1">
                  <c:v>2</c:v>
                </c:pt>
                <c:pt idx="2">
                  <c:v>3</c:v>
                </c:pt>
                <c:pt idx="3">
                  <c:v>4</c:v>
                </c:pt>
                <c:pt idx="4">
                  <c:v>5</c:v>
                </c:pt>
                <c:pt idx="5">
                  <c:v>6</c:v>
                </c:pt>
                <c:pt idx="6">
                  <c:v>7</c:v>
                </c:pt>
              </c:numCache>
            </c:numRef>
          </c:val>
          <c:extLst>
            <c:ext xmlns:c16="http://schemas.microsoft.com/office/drawing/2014/chart" uri="{C3380CC4-5D6E-409C-BE32-E72D297353CC}">
              <c16:uniqueId val="{00000002-744C-467C-89B3-CE6CCBD6FC1F}"/>
            </c:ext>
          </c:extLst>
        </c:ser>
        <c:ser>
          <c:idx val="3"/>
          <c:order val="3"/>
          <c:tx>
            <c:strRef>
              <c:f>Sheet1!$E$1</c:f>
              <c:strCache>
                <c:ptCount val="1"/>
                <c:pt idx="0">
                  <c:v>Formal or ergonomic furnishing / Ameublement formel ou ergonomique</c:v>
                </c:pt>
              </c:strCache>
            </c:strRef>
          </c:tx>
          <c:spPr>
            <a:pattFill prst="narHorz">
              <a:fgClr>
                <a:schemeClr val="accent4"/>
              </a:fgClr>
              <a:bgClr>
                <a:schemeClr val="accent4">
                  <a:lumMod val="20000"/>
                  <a:lumOff val="80000"/>
                </a:schemeClr>
              </a:bgClr>
            </a:pattFill>
            <a:ln>
              <a:noFill/>
            </a:ln>
            <a:effectLst>
              <a:innerShdw blurRad="114300">
                <a:schemeClr val="accent4"/>
              </a:innerShdw>
            </a:effectLst>
          </c:spPr>
          <c:invertIfNegative val="0"/>
          <c:cat>
            <c:strRef>
              <c:f>Sheet1!$A$2:$A$8</c:f>
              <c:strCache>
                <c:ptCount val="7"/>
                <c:pt idx="0">
                  <c:v>Concentrating / Concentration</c:v>
                </c:pt>
                <c:pt idx="1">
                  <c:v>Routine tasks / Tâches de routine</c:v>
                </c:pt>
                <c:pt idx="2">
                  <c:v>Calling or communicating / Appeler ou communiquer </c:v>
                </c:pt>
                <c:pt idx="3">
                  <c:v>Filing or use of equipment / Classement de document ou utilisation de l'équipement</c:v>
                </c:pt>
                <c:pt idx="4">
                  <c:v>Information sharing / Partage d'information</c:v>
                </c:pt>
                <c:pt idx="5">
                  <c:v>Idea generation / Génération d'idées</c:v>
                </c:pt>
                <c:pt idx="6">
                  <c:v>In-person/hybrid meetings / Réunions en personne/hybride</c:v>
                </c:pt>
              </c:strCache>
            </c:strRef>
          </c:cat>
          <c:val>
            <c:numRef>
              <c:f>Sheet1!$E$2:$E$8</c:f>
              <c:numCache>
                <c:formatCode>General</c:formatCode>
                <c:ptCount val="7"/>
                <c:pt idx="0">
                  <c:v>7</c:v>
                </c:pt>
                <c:pt idx="1">
                  <c:v>6</c:v>
                </c:pt>
                <c:pt idx="2">
                  <c:v>5</c:v>
                </c:pt>
                <c:pt idx="3">
                  <c:v>4</c:v>
                </c:pt>
                <c:pt idx="4">
                  <c:v>3</c:v>
                </c:pt>
                <c:pt idx="5">
                  <c:v>2</c:v>
                </c:pt>
                <c:pt idx="6">
                  <c:v>1</c:v>
                </c:pt>
              </c:numCache>
            </c:numRef>
          </c:val>
          <c:extLst>
            <c:ext xmlns:c16="http://schemas.microsoft.com/office/drawing/2014/chart" uri="{C3380CC4-5D6E-409C-BE32-E72D297353CC}">
              <c16:uniqueId val="{00000003-744C-467C-89B3-CE6CCBD6FC1F}"/>
            </c:ext>
          </c:extLst>
        </c:ser>
        <c:dLbls>
          <c:showLegendKey val="0"/>
          <c:showVal val="0"/>
          <c:showCatName val="0"/>
          <c:showSerName val="0"/>
          <c:showPercent val="0"/>
          <c:showBubbleSize val="0"/>
        </c:dLbls>
        <c:gapWidth val="75"/>
        <c:overlap val="-25"/>
        <c:axId val="723836288"/>
        <c:axId val="723840208"/>
      </c:barChart>
      <c:catAx>
        <c:axId val="72383628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fr-FR"/>
          </a:p>
        </c:txPr>
        <c:crossAx val="723840208"/>
        <c:crosses val="autoZero"/>
        <c:auto val="1"/>
        <c:lblAlgn val="ctr"/>
        <c:lblOffset val="100"/>
        <c:noMultiLvlLbl val="0"/>
      </c:catAx>
      <c:valAx>
        <c:axId val="723840208"/>
        <c:scaling>
          <c:orientation val="minMax"/>
        </c:scaling>
        <c:delete val="0"/>
        <c:axPos val="r"/>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2383628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82682973753086"/>
          <c:y val="1.8329507093610857E-2"/>
          <c:w val="0.86429077177248037"/>
          <c:h val="0.76238503473398067"/>
        </c:manualLayout>
      </c:layout>
      <c:pieChart>
        <c:varyColors val="1"/>
        <c:ser>
          <c:idx val="0"/>
          <c:order val="0"/>
          <c:tx>
            <c:strRef>
              <c:f>Sheet1!$B$1</c:f>
              <c:strCache>
                <c:ptCount val="1"/>
                <c:pt idx="0">
                  <c:v>Number of responses / Nombre de réponses</c:v>
                </c:pt>
              </c:strCache>
            </c:strRef>
          </c:tx>
          <c:dPt>
            <c:idx val="0"/>
            <c:bubble3D val="0"/>
            <c:spPr>
              <a:pattFill prst="narHorz">
                <a:fgClr>
                  <a:schemeClr val="accent2"/>
                </a:fgClr>
                <a:bgClr>
                  <a:schemeClr val="accent2">
                    <a:lumMod val="20000"/>
                    <a:lumOff val="80000"/>
                  </a:schemeClr>
                </a:bgClr>
              </a:pattFill>
              <a:ln>
                <a:noFill/>
              </a:ln>
              <a:effectLst>
                <a:innerShdw blurRad="114300">
                  <a:schemeClr val="accent2"/>
                </a:innerShdw>
              </a:effectLst>
            </c:spPr>
            <c:extLst>
              <c:ext xmlns:c16="http://schemas.microsoft.com/office/drawing/2014/chart" uri="{C3380CC4-5D6E-409C-BE32-E72D297353CC}">
                <c16:uniqueId val="{00000001-AF2F-4643-91E4-2FB4359E8800}"/>
              </c:ext>
            </c:extLst>
          </c:dPt>
          <c:dPt>
            <c:idx val="1"/>
            <c:bubble3D val="0"/>
            <c:spPr>
              <a:pattFill prst="narHorz">
                <a:fgClr>
                  <a:schemeClr val="accent4"/>
                </a:fgClr>
                <a:bgClr>
                  <a:schemeClr val="accent4">
                    <a:lumMod val="20000"/>
                    <a:lumOff val="80000"/>
                  </a:schemeClr>
                </a:bgClr>
              </a:pattFill>
              <a:ln>
                <a:noFill/>
              </a:ln>
              <a:effectLst>
                <a:innerShdw blurRad="114300">
                  <a:schemeClr val="accent4"/>
                </a:innerShdw>
              </a:effectLst>
            </c:spPr>
            <c:extLst>
              <c:ext xmlns:c16="http://schemas.microsoft.com/office/drawing/2014/chart" uri="{C3380CC4-5D6E-409C-BE32-E72D297353CC}">
                <c16:uniqueId val="{00000003-AF2F-4643-91E4-2FB4359E880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Sheet1!$A$2:$A$3</c:f>
              <c:strCache>
                <c:ptCount val="2"/>
                <c:pt idx="0">
                  <c:v>No / Non</c:v>
                </c:pt>
                <c:pt idx="1">
                  <c:v>Yes / Oui </c:v>
                </c:pt>
              </c:strCache>
            </c:strRef>
          </c:cat>
          <c:val>
            <c:numRef>
              <c:f>Sheet1!$B$2:$B$3</c:f>
              <c:numCache>
                <c:formatCode>0</c:formatCode>
                <c:ptCount val="2"/>
                <c:pt idx="0">
                  <c:v>50</c:v>
                </c:pt>
                <c:pt idx="1">
                  <c:v>50</c:v>
                </c:pt>
              </c:numCache>
            </c:numRef>
          </c:val>
          <c:extLst>
            <c:ext xmlns:c16="http://schemas.microsoft.com/office/drawing/2014/chart" uri="{C3380CC4-5D6E-409C-BE32-E72D297353CC}">
              <c16:uniqueId val="{00000000-E52B-4961-A698-AD154DD8659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76701507186119"/>
          <c:y val="3.4952122187343372E-2"/>
          <c:w val="0.87373358324794725"/>
          <c:h val="0.78461306100876882"/>
        </c:manualLayout>
      </c:layout>
      <c:barChart>
        <c:barDir val="col"/>
        <c:grouping val="clustered"/>
        <c:varyColors val="1"/>
        <c:ser>
          <c:idx val="0"/>
          <c:order val="0"/>
          <c:tx>
            <c:strRef>
              <c:f>Sheet1!$B$1</c:f>
              <c:strCache>
                <c:ptCount val="1"/>
                <c:pt idx="0">
                  <c:v>Number of response / Nombre de réponse</c:v>
                </c:pt>
              </c:strCache>
            </c:strRef>
          </c:tx>
          <c:invertIfNegative val="0"/>
          <c:dPt>
            <c:idx val="0"/>
            <c:invertIfNegative val="0"/>
            <c:bubble3D val="0"/>
            <c:spPr>
              <a:pattFill prst="narHorz">
                <a:fgClr>
                  <a:schemeClr val="accent1"/>
                </a:fgClr>
                <a:bgClr>
                  <a:schemeClr val="accent1">
                    <a:lumMod val="20000"/>
                    <a:lumOff val="80000"/>
                  </a:schemeClr>
                </a:bgClr>
              </a:pattFill>
              <a:ln>
                <a:noFill/>
              </a:ln>
              <a:effectLst>
                <a:innerShdw blurRad="114300">
                  <a:schemeClr val="accent1"/>
                </a:innerShdw>
              </a:effectLst>
            </c:spPr>
            <c:extLst>
              <c:ext xmlns:c16="http://schemas.microsoft.com/office/drawing/2014/chart" uri="{C3380CC4-5D6E-409C-BE32-E72D297353CC}">
                <c16:uniqueId val="{00000001-A53E-4055-A1DE-331ADE880312}"/>
              </c:ext>
            </c:extLst>
          </c:dPt>
          <c:dPt>
            <c:idx val="1"/>
            <c:invertIfNegative val="0"/>
            <c:bubble3D val="0"/>
            <c:spPr>
              <a:pattFill prst="narHorz">
                <a:fgClr>
                  <a:schemeClr val="accent2"/>
                </a:fgClr>
                <a:bgClr>
                  <a:schemeClr val="accent2">
                    <a:lumMod val="20000"/>
                    <a:lumOff val="80000"/>
                  </a:schemeClr>
                </a:bgClr>
              </a:pattFill>
              <a:ln>
                <a:noFill/>
              </a:ln>
              <a:effectLst>
                <a:innerShdw blurRad="114300">
                  <a:schemeClr val="accent2"/>
                </a:innerShdw>
              </a:effectLst>
            </c:spPr>
            <c:extLst>
              <c:ext xmlns:c16="http://schemas.microsoft.com/office/drawing/2014/chart" uri="{C3380CC4-5D6E-409C-BE32-E72D297353CC}">
                <c16:uniqueId val="{00000003-A53E-4055-A1DE-331ADE88031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No / Non</c:v>
                </c:pt>
                <c:pt idx="1">
                  <c:v>Yes / Oui</c:v>
                </c:pt>
              </c:strCache>
            </c:strRef>
          </c:cat>
          <c:val>
            <c:numRef>
              <c:f>Sheet1!$B$2:$B$3</c:f>
              <c:numCache>
                <c:formatCode>General</c:formatCode>
                <c:ptCount val="2"/>
                <c:pt idx="0">
                  <c:v>50</c:v>
                </c:pt>
                <c:pt idx="1">
                  <c:v>50</c:v>
                </c:pt>
              </c:numCache>
            </c:numRef>
          </c:val>
          <c:extLst>
            <c:ext xmlns:c16="http://schemas.microsoft.com/office/drawing/2014/chart" uri="{C3380CC4-5D6E-409C-BE32-E72D297353CC}">
              <c16:uniqueId val="{00000010-A53E-4055-A1DE-331ADE880312}"/>
            </c:ext>
          </c:extLst>
        </c:ser>
        <c:dLbls>
          <c:dLblPos val="outEnd"/>
          <c:showLegendKey val="0"/>
          <c:showVal val="1"/>
          <c:showCatName val="0"/>
          <c:showSerName val="0"/>
          <c:showPercent val="0"/>
          <c:showBubbleSize val="0"/>
        </c:dLbls>
        <c:gapWidth val="10"/>
        <c:axId val="922497728"/>
        <c:axId val="922498120"/>
      </c:barChart>
      <c:catAx>
        <c:axId val="922497728"/>
        <c:scaling>
          <c:orientation val="minMax"/>
        </c:scaling>
        <c:delete val="1"/>
        <c:axPos val="b"/>
        <c:numFmt formatCode="General" sourceLinked="1"/>
        <c:majorTickMark val="none"/>
        <c:minorTickMark val="none"/>
        <c:tickLblPos val="nextTo"/>
        <c:crossAx val="922498120"/>
        <c:crosses val="autoZero"/>
        <c:auto val="1"/>
        <c:lblAlgn val="ctr"/>
        <c:lblOffset val="100"/>
        <c:noMultiLvlLbl val="0"/>
      </c:catAx>
      <c:valAx>
        <c:axId val="922498120"/>
        <c:scaling>
          <c:orientation val="minMax"/>
        </c:scaling>
        <c:delete val="1"/>
        <c:axPos val="l"/>
        <c:majorGridlines>
          <c:spPr>
            <a:ln>
              <a:solidFill>
                <a:schemeClr val="tx1">
                  <a:lumMod val="15000"/>
                  <a:lumOff val="85000"/>
                </a:schemeClr>
              </a:solidFill>
            </a:ln>
            <a:effectLst/>
          </c:spPr>
        </c:majorGridlines>
        <c:numFmt formatCode="General" sourceLinked="1"/>
        <c:majorTickMark val="out"/>
        <c:minorTickMark val="none"/>
        <c:tickLblPos val="nextTo"/>
        <c:crossAx val="922497728"/>
        <c:crosses val="autoZero"/>
        <c:crossBetween val="between"/>
      </c:valAx>
      <c:spPr>
        <a:noFill/>
        <a:ln>
          <a:noFill/>
        </a:ln>
        <a:effectLst/>
      </c:spPr>
    </c:plotArea>
    <c:legend>
      <c:legendPos val="b"/>
      <c:layout>
        <c:manualLayout>
          <c:xMode val="edge"/>
          <c:yMode val="edge"/>
          <c:x val="2.6590201985680909E-2"/>
          <c:y val="0.86789307177854147"/>
          <c:w val="0.97112474782793001"/>
          <c:h val="0.1201421759594737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576128599637434E-2"/>
          <c:y val="2.9040691235127876E-2"/>
          <c:w val="0.93501586538220571"/>
          <c:h val="0.7182019353275324"/>
        </c:manualLayout>
      </c:layout>
      <c:barChart>
        <c:barDir val="col"/>
        <c:grouping val="clustered"/>
        <c:varyColors val="0"/>
        <c:ser>
          <c:idx val="0"/>
          <c:order val="0"/>
          <c:tx>
            <c:strRef>
              <c:f>Sheet1!$B$1</c:f>
              <c:strCache>
                <c:ptCount val="1"/>
                <c:pt idx="0">
                  <c:v>Number of responses / Nombre de réponses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Sheet1!$A$2:$A$4</c:f>
              <c:strCache>
                <c:ptCount val="3"/>
                <c:pt idx="0">
                  <c:v>Access to a small lockable cubby on an as-needed basis / Accès à un petit casier verrouillable au besoin</c:v>
                </c:pt>
                <c:pt idx="1">
                  <c:v>Access to a full-height locker on an as-needed basis / Accès à un casier pleine hauteur au besoin</c:v>
                </c:pt>
                <c:pt idx="2">
                  <c:v>Dedicated half-height locker / Casier demi-hauteur dédié </c:v>
                </c:pt>
              </c:strCache>
            </c:strRef>
          </c:cat>
          <c:val>
            <c:numRef>
              <c:f>Sheet1!$B$2:$B$4</c:f>
              <c:numCache>
                <c:formatCode>General</c:formatCode>
                <c:ptCount val="3"/>
                <c:pt idx="0">
                  <c:v>30</c:v>
                </c:pt>
                <c:pt idx="1">
                  <c:v>20</c:v>
                </c:pt>
                <c:pt idx="2">
                  <c:v>10</c:v>
                </c:pt>
              </c:numCache>
            </c:numRef>
          </c:val>
          <c:extLst>
            <c:ext xmlns:c16="http://schemas.microsoft.com/office/drawing/2014/chart" uri="{C3380CC4-5D6E-409C-BE32-E72D297353CC}">
              <c16:uniqueId val="{00000000-744C-467C-89B3-CE6CCBD6FC1F}"/>
            </c:ext>
          </c:extLst>
        </c:ser>
        <c:dLbls>
          <c:showLegendKey val="0"/>
          <c:showVal val="0"/>
          <c:showCatName val="0"/>
          <c:showSerName val="0"/>
          <c:showPercent val="0"/>
          <c:showBubbleSize val="0"/>
        </c:dLbls>
        <c:gapWidth val="75"/>
        <c:overlap val="-25"/>
        <c:axId val="723836288"/>
        <c:axId val="723840208"/>
      </c:barChart>
      <c:catAx>
        <c:axId val="72383628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0"/>
          <a:lstStyle/>
          <a:p>
            <a:pPr>
              <a:defRPr sz="1100" b="0" i="0" u="none" strike="noStrike" kern="1200" baseline="0">
                <a:solidFill>
                  <a:schemeClr val="tx1">
                    <a:lumMod val="65000"/>
                    <a:lumOff val="35000"/>
                  </a:schemeClr>
                </a:solidFill>
                <a:latin typeface="+mn-lt"/>
                <a:ea typeface="+mn-ea"/>
                <a:cs typeface="+mn-cs"/>
              </a:defRPr>
            </a:pPr>
            <a:endParaRPr lang="fr-FR"/>
          </a:p>
        </c:txPr>
        <c:crossAx val="723840208"/>
        <c:crosses val="autoZero"/>
        <c:auto val="1"/>
        <c:lblAlgn val="ctr"/>
        <c:lblOffset val="100"/>
        <c:noMultiLvlLbl val="0"/>
      </c:catAx>
      <c:valAx>
        <c:axId val="723840208"/>
        <c:scaling>
          <c:orientation val="minMax"/>
        </c:scaling>
        <c:delete val="0"/>
        <c:axPos val="r"/>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23836288"/>
        <c:crosses val="max"/>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51E540-22B0-42BB-A083-2AF266F5E61F}" type="datetimeFigureOut">
              <a:rPr lang="en-US" smtClean="0"/>
              <a:t>4/29/2022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82FD27-21D8-4522-89CB-6A4C32D46651}" type="slidenum">
              <a:rPr lang="en-US" smtClean="0"/>
              <a:t>‹N°›</a:t>
            </a:fld>
            <a:endParaRPr lang="en-US"/>
          </a:p>
        </p:txBody>
      </p:sp>
    </p:spTree>
    <p:extLst>
      <p:ext uri="{BB962C8B-B14F-4D97-AF65-F5344CB8AC3E}">
        <p14:creationId xmlns:p14="http://schemas.microsoft.com/office/powerpoint/2010/main" val="3078911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E9D96-4A2E-4A9F-A13D-59E7D837DD96}" type="datetimeFigureOut">
              <a:rPr lang="en-US" smtClean="0"/>
              <a:t>4/29/2022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D38F0-AE70-4509-A029-A2CBBC8D9AF6}" type="slidenum">
              <a:rPr lang="en-US" smtClean="0"/>
              <a:t>‹N°›</a:t>
            </a:fld>
            <a:endParaRPr lang="en-US"/>
          </a:p>
        </p:txBody>
      </p:sp>
    </p:spTree>
    <p:extLst>
      <p:ext uri="{BB962C8B-B14F-4D97-AF65-F5344CB8AC3E}">
        <p14:creationId xmlns:p14="http://schemas.microsoft.com/office/powerpoint/2010/main" val="2406171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0" i="0" dirty="0">
                <a:solidFill>
                  <a:srgbClr val="32363A"/>
                </a:solidFill>
                <a:effectLst/>
                <a:latin typeface="72" panose="020B0503030000000003" pitchFamily="34" charset="0"/>
              </a:rPr>
              <a:t>GCworkplace follows a user-centric approach to design, which includes the GCworkplace design survey as part of the functional needs assessment of a project or organization. In order to identify future workplace requirements for your organization, we need to hear directly from you! The purpose of the following survey is to gather data on how you work and specify your functional needs and preferences for your future workplace. The survey results will contribute to the design of your workplace, informing the basic components and </a:t>
            </a:r>
            <a:r>
              <a:rPr lang="en-US" b="0" i="0" dirty="0" err="1">
                <a:solidFill>
                  <a:srgbClr val="32363A"/>
                </a:solidFill>
                <a:effectLst/>
                <a:latin typeface="72" panose="020B0503030000000003" pitchFamily="34" charset="0"/>
              </a:rPr>
              <a:t>workpoint</a:t>
            </a:r>
            <a:r>
              <a:rPr lang="en-US" b="0" i="0" dirty="0">
                <a:solidFill>
                  <a:srgbClr val="32363A"/>
                </a:solidFill>
                <a:effectLst/>
                <a:latin typeface="72" panose="020B0503030000000003" pitchFamily="34" charset="0"/>
              </a:rPr>
              <a:t> distributions that will make up your space. When responding, please think about the workplace in a </a:t>
            </a:r>
            <a:r>
              <a:rPr lang="en-US" b="1" i="0" dirty="0">
                <a:solidFill>
                  <a:srgbClr val="32363A"/>
                </a:solidFill>
                <a:effectLst/>
                <a:latin typeface="72" panose="020B0503030000000003" pitchFamily="34" charset="0"/>
              </a:rPr>
              <a:t>post-pandemic context</a:t>
            </a:r>
            <a:r>
              <a:rPr lang="en-US" b="0" i="0" dirty="0">
                <a:solidFill>
                  <a:srgbClr val="32363A"/>
                </a:solidFill>
                <a:effectLst/>
                <a:latin typeface="72" panose="020B0503030000000003" pitchFamily="34" charset="0"/>
              </a:rPr>
              <a:t> (i.e. no restricted access to the workplace or physical distancing). All information collected is anonymous and confidential.</a:t>
            </a:r>
            <a:endParaRPr lang="fr-CA" dirty="0"/>
          </a:p>
        </p:txBody>
      </p:sp>
      <p:sp>
        <p:nvSpPr>
          <p:cNvPr id="4" name="Espace réservé du numéro de diapositive 3"/>
          <p:cNvSpPr>
            <a:spLocks noGrp="1"/>
          </p:cNvSpPr>
          <p:nvPr>
            <p:ph type="sldNum" sz="quarter" idx="5"/>
          </p:nvPr>
        </p:nvSpPr>
        <p:spPr/>
        <p:txBody>
          <a:bodyPr/>
          <a:lstStyle/>
          <a:p>
            <a:fld id="{B3FD38F0-AE70-4509-A029-A2CBBC8D9AF6}" type="slidenum">
              <a:rPr lang="en-US" smtClean="0"/>
              <a:t>1</a:t>
            </a:fld>
            <a:endParaRPr lang="en-US"/>
          </a:p>
        </p:txBody>
      </p:sp>
    </p:spTree>
    <p:extLst>
      <p:ext uri="{BB962C8B-B14F-4D97-AF65-F5344CB8AC3E}">
        <p14:creationId xmlns:p14="http://schemas.microsoft.com/office/powerpoint/2010/main" val="4221555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11</a:t>
            </a:fld>
            <a:endParaRPr lang="en-US"/>
          </a:p>
        </p:txBody>
      </p:sp>
    </p:spTree>
    <p:extLst>
      <p:ext uri="{BB962C8B-B14F-4D97-AF65-F5344CB8AC3E}">
        <p14:creationId xmlns:p14="http://schemas.microsoft.com/office/powerpoint/2010/main" val="2668522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NOTE:</a:t>
            </a:r>
            <a:r>
              <a:rPr lang="fr-FR" b="0" baseline="0" dirty="0"/>
              <a:t> </a:t>
            </a:r>
            <a:r>
              <a:rPr lang="en-CA" dirty="0"/>
              <a:t>It is possible to add a text box "please specify" to question 5 (added on request only)</a:t>
            </a:r>
          </a:p>
          <a:p>
            <a:r>
              <a:rPr lang="fr-FR" i="1" dirty="0"/>
              <a:t>Il est possible d'ajouter une case de texte «veuillez préciser» à la question 5 (Ajoutée sur demande</a:t>
            </a:r>
            <a:r>
              <a:rPr lang="fr-FR" i="1" baseline="0" dirty="0"/>
              <a:t> seulement)</a:t>
            </a:r>
            <a:endParaRPr lang="fr-CA" i="1" dirty="0"/>
          </a:p>
          <a:p>
            <a:endParaRPr lang="fr-CA" dirty="0"/>
          </a:p>
        </p:txBody>
      </p:sp>
      <p:sp>
        <p:nvSpPr>
          <p:cNvPr id="4" name="Espace réservé du numéro de diapositive 3"/>
          <p:cNvSpPr>
            <a:spLocks noGrp="1"/>
          </p:cNvSpPr>
          <p:nvPr>
            <p:ph type="sldNum" sz="quarter" idx="5"/>
          </p:nvPr>
        </p:nvSpPr>
        <p:spPr/>
        <p:txBody>
          <a:bodyPr/>
          <a:lstStyle/>
          <a:p>
            <a:fld id="{B3FD38F0-AE70-4509-A029-A2CBBC8D9AF6}" type="slidenum">
              <a:rPr lang="en-US" smtClean="0"/>
              <a:t>12</a:t>
            </a:fld>
            <a:endParaRPr lang="en-US"/>
          </a:p>
        </p:txBody>
      </p:sp>
    </p:spTree>
    <p:extLst>
      <p:ext uri="{BB962C8B-B14F-4D97-AF65-F5344CB8AC3E}">
        <p14:creationId xmlns:p14="http://schemas.microsoft.com/office/powerpoint/2010/main" val="1273892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NOTE:</a:t>
            </a:r>
            <a:r>
              <a:rPr lang="fr-FR" b="0" baseline="0" dirty="0"/>
              <a:t> </a:t>
            </a:r>
            <a:r>
              <a:rPr lang="en-CA" dirty="0"/>
              <a:t>It is possible to add a text box "please specify" to question 6 (added on request only)</a:t>
            </a:r>
          </a:p>
          <a:p>
            <a:r>
              <a:rPr lang="fr-FR" i="1" dirty="0"/>
              <a:t>Il est possible d'ajouter une case de texte «veuillez préciser» à la question 6 (Ajoutée sur demande</a:t>
            </a:r>
            <a:r>
              <a:rPr lang="fr-FR" i="1" baseline="0" dirty="0"/>
              <a:t> seulement)</a:t>
            </a:r>
            <a:endParaRPr lang="fr-CA" i="1" dirty="0"/>
          </a:p>
          <a:p>
            <a:endParaRPr lang="fr-CA" dirty="0"/>
          </a:p>
        </p:txBody>
      </p:sp>
      <p:sp>
        <p:nvSpPr>
          <p:cNvPr id="4" name="Espace réservé du numéro de diapositive 3"/>
          <p:cNvSpPr>
            <a:spLocks noGrp="1"/>
          </p:cNvSpPr>
          <p:nvPr>
            <p:ph type="sldNum" sz="quarter" idx="5"/>
          </p:nvPr>
        </p:nvSpPr>
        <p:spPr/>
        <p:txBody>
          <a:bodyPr/>
          <a:lstStyle/>
          <a:p>
            <a:fld id="{B3FD38F0-AE70-4509-A029-A2CBBC8D9AF6}" type="slidenum">
              <a:rPr lang="en-US" smtClean="0"/>
              <a:t>13</a:t>
            </a:fld>
            <a:endParaRPr lang="en-US"/>
          </a:p>
        </p:txBody>
      </p:sp>
    </p:spTree>
    <p:extLst>
      <p:ext uri="{BB962C8B-B14F-4D97-AF65-F5344CB8AC3E}">
        <p14:creationId xmlns:p14="http://schemas.microsoft.com/office/powerpoint/2010/main" val="3859462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14</a:t>
            </a:fld>
            <a:endParaRPr lang="en-US"/>
          </a:p>
        </p:txBody>
      </p:sp>
    </p:spTree>
    <p:extLst>
      <p:ext uri="{BB962C8B-B14F-4D97-AF65-F5344CB8AC3E}">
        <p14:creationId xmlns:p14="http://schemas.microsoft.com/office/powerpoint/2010/main" val="1521435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chemeClr val="bg1"/>
                </a:solidFill>
              </a:rPr>
              <a:t>NOTE 1: </a:t>
            </a:r>
            <a:r>
              <a:rPr lang="en-CA" dirty="0">
                <a:solidFill>
                  <a:schemeClr val="bg1"/>
                </a:solidFill>
              </a:rPr>
              <a:t>Due to the Privacy Act of Canada, we, as the researcher, are responsible for ensuring the confidentiality of the data collected during this survey. In addition, we must at all times and in all circumstances ensure the anonymity of participants. https://www.priv.gc.ca/en/privacy-topics/privacy-laws-in-canada/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i="1" dirty="0">
                <a:solidFill>
                  <a:schemeClr val="bg1"/>
                </a:solidFill>
              </a:rPr>
              <a:t>En raison de la Loi sur la protection des renseignements personnels du Canada, nous, en tant que chercheur, avons la responsabilité d'assurer la confidentialité des données </a:t>
            </a:r>
            <a:r>
              <a:rPr lang="fr-FR" i="1" dirty="0" err="1">
                <a:solidFill>
                  <a:schemeClr val="bg1"/>
                </a:solidFill>
              </a:rPr>
              <a:t>receuillis</a:t>
            </a:r>
            <a:r>
              <a:rPr lang="fr-FR" i="1" dirty="0">
                <a:solidFill>
                  <a:schemeClr val="bg1"/>
                </a:solidFill>
              </a:rPr>
              <a:t> lors de ce sondage. De plus, nous devons en tout temps et en toutes circonstances assurer l'anonymat des participants. https://www.priv.gc.ca/fr/sujets-lies-a-la-protection-de-la-vie-privee/lois-sur-la-protection-des-renseignements-personnels-au-canada/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i="1" dirty="0">
              <a:solidFill>
                <a:schemeClr val="bg1"/>
              </a:solidFill>
            </a:endParaRPr>
          </a:p>
          <a:p>
            <a:r>
              <a:rPr lang="fr-CA" b="1" dirty="0"/>
              <a:t>NOTE 2:</a:t>
            </a:r>
            <a:r>
              <a:rPr lang="fr-CA" b="0" dirty="0"/>
              <a:t> </a:t>
            </a:r>
            <a:r>
              <a:rPr lang="en-CA" b="0" dirty="0"/>
              <a:t>Questions 1, 2 and 3 use carry-over logic, which means that selected</a:t>
            </a:r>
            <a:r>
              <a:rPr lang="en-CA" b="0" baseline="0" dirty="0"/>
              <a:t> </a:t>
            </a:r>
            <a:r>
              <a:rPr lang="en-CA" b="0" dirty="0"/>
              <a:t>answers to question 1 are used as the choice for question 2 and so on.</a:t>
            </a:r>
          </a:p>
          <a:p>
            <a:r>
              <a:rPr lang="fr-FR" b="0" i="1" dirty="0"/>
              <a:t>Les questions 1, 2 et 3 utilisent une logique de report, ce qui signifie que les réponses sélectionnées</a:t>
            </a:r>
            <a:r>
              <a:rPr lang="fr-FR" b="0" i="1" baseline="0" dirty="0"/>
              <a:t> à </a:t>
            </a:r>
            <a:r>
              <a:rPr lang="fr-FR" b="0" i="1" dirty="0"/>
              <a:t>la question 1 sont utilisées comme choix pour la question 2 et ainsi de suite.</a:t>
            </a:r>
            <a:endParaRPr lang="fr-CA"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solidFill>
                <a:schemeClr val="bg1"/>
              </a:solidFill>
            </a:endParaRPr>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15</a:t>
            </a:fld>
            <a:endParaRPr lang="en-US"/>
          </a:p>
        </p:txBody>
      </p:sp>
    </p:spTree>
    <p:extLst>
      <p:ext uri="{BB962C8B-B14F-4D97-AF65-F5344CB8AC3E}">
        <p14:creationId xmlns:p14="http://schemas.microsoft.com/office/powerpoint/2010/main" val="1224087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2, 3, 4 and 5 use carry-over logic, which means that selected</a:t>
            </a:r>
            <a:r>
              <a:rPr lang="en-CA" b="0" baseline="0" dirty="0"/>
              <a:t> </a:t>
            </a:r>
            <a:r>
              <a:rPr lang="en-CA" b="0" dirty="0"/>
              <a:t>answers to question 2 are used as the choice for question 3 and so on.</a:t>
            </a:r>
          </a:p>
          <a:p>
            <a:r>
              <a:rPr lang="fr-FR" b="0" i="1" dirty="0"/>
              <a:t>Les questions 2, 3, 4 et 5 utilisent une logique de report, ce qui signifie que les réponses sélectionnées</a:t>
            </a:r>
            <a:r>
              <a:rPr lang="fr-FR" b="0" i="1" baseline="0" dirty="0"/>
              <a:t> à </a:t>
            </a:r>
            <a:r>
              <a:rPr lang="fr-FR" b="0" i="1" dirty="0"/>
              <a:t>la question 2 sont utilisées comme choix pour la question 3 et ainsi de suite.</a:t>
            </a:r>
            <a:endParaRPr lang="fr-CA" b="0" i="1" dirty="0"/>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16</a:t>
            </a:fld>
            <a:endParaRPr lang="en-US"/>
          </a:p>
        </p:txBody>
      </p:sp>
    </p:spTree>
    <p:extLst>
      <p:ext uri="{BB962C8B-B14F-4D97-AF65-F5344CB8AC3E}">
        <p14:creationId xmlns:p14="http://schemas.microsoft.com/office/powerpoint/2010/main" val="1850999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2, 3, 4 and 5 use carry-over logic, which means that selected</a:t>
            </a:r>
            <a:r>
              <a:rPr lang="en-CA" b="0" baseline="0" dirty="0"/>
              <a:t> </a:t>
            </a:r>
            <a:r>
              <a:rPr lang="en-CA" b="0" dirty="0"/>
              <a:t>answers to question 2 are used as the choice for question 3 and so on.</a:t>
            </a:r>
          </a:p>
          <a:p>
            <a:r>
              <a:rPr lang="fr-FR" b="0" i="1" dirty="0"/>
              <a:t>Les questions 2, 3, 4 et 5 utilisent une logique de report, ce qui signifie que les réponses sélectionnées</a:t>
            </a:r>
            <a:r>
              <a:rPr lang="fr-FR" b="0" i="1" baseline="0" dirty="0"/>
              <a:t> à </a:t>
            </a:r>
            <a:r>
              <a:rPr lang="fr-FR" b="0" i="1" dirty="0"/>
              <a:t>la question 2 sont utilisées comme choix pour la question 3 et ainsi de suite.</a:t>
            </a:r>
            <a:endParaRPr lang="fr-CA" b="0" i="1" dirty="0"/>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17</a:t>
            </a:fld>
            <a:endParaRPr lang="en-US"/>
          </a:p>
        </p:txBody>
      </p:sp>
    </p:spTree>
    <p:extLst>
      <p:ext uri="{BB962C8B-B14F-4D97-AF65-F5344CB8AC3E}">
        <p14:creationId xmlns:p14="http://schemas.microsoft.com/office/powerpoint/2010/main" val="860071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2, 3, 4 and 5 use carry-over logic, which means that selected</a:t>
            </a:r>
            <a:r>
              <a:rPr lang="en-CA" b="0" baseline="0" dirty="0"/>
              <a:t> </a:t>
            </a:r>
            <a:r>
              <a:rPr lang="en-CA" b="0" dirty="0"/>
              <a:t>answers to question 2 are used as the choice for question 3 and so on.</a:t>
            </a:r>
          </a:p>
          <a:p>
            <a:r>
              <a:rPr lang="fr-FR" b="0" i="1" dirty="0"/>
              <a:t>Les questions 2, 3, 4 et 5 utilisent une logique de report, ce qui signifie que les réponses sélectionnées</a:t>
            </a:r>
            <a:r>
              <a:rPr lang="fr-FR" b="0" i="1" baseline="0" dirty="0"/>
              <a:t> à </a:t>
            </a:r>
            <a:r>
              <a:rPr lang="fr-FR" b="0" i="1" dirty="0"/>
              <a:t>la question 2 sont utilisées comme choix pour la question 3 et ainsi de suite.</a:t>
            </a:r>
            <a:endParaRPr lang="fr-CA" b="0" i="1" dirty="0"/>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18</a:t>
            </a:fld>
            <a:endParaRPr lang="en-US"/>
          </a:p>
        </p:txBody>
      </p:sp>
    </p:spTree>
    <p:extLst>
      <p:ext uri="{BB962C8B-B14F-4D97-AF65-F5344CB8AC3E}">
        <p14:creationId xmlns:p14="http://schemas.microsoft.com/office/powerpoint/2010/main" val="4071600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2, 3, 4 and 5 use carry-over logic, which means that selected</a:t>
            </a:r>
            <a:r>
              <a:rPr lang="en-CA" b="0" baseline="0" dirty="0"/>
              <a:t> </a:t>
            </a:r>
            <a:r>
              <a:rPr lang="en-CA" b="0" dirty="0"/>
              <a:t>answers to question 2 are used as the choice for question 3 and so on.</a:t>
            </a:r>
          </a:p>
          <a:p>
            <a:r>
              <a:rPr lang="fr-FR" b="0" i="1" dirty="0"/>
              <a:t>Les questions 2, 3, 4 et 5 utilisent une logique de report, ce qui signifie que les réponses sélectionnées</a:t>
            </a:r>
            <a:r>
              <a:rPr lang="fr-FR" b="0" i="1" baseline="0" dirty="0"/>
              <a:t> à </a:t>
            </a:r>
            <a:r>
              <a:rPr lang="fr-FR" b="0" i="1" dirty="0"/>
              <a:t>la question 2 sont utilisées comme choix pour la question 3 et ainsi de suite.</a:t>
            </a:r>
            <a:endParaRPr lang="fr-CA" b="0" i="1" dirty="0"/>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19</a:t>
            </a:fld>
            <a:endParaRPr lang="en-US"/>
          </a:p>
        </p:txBody>
      </p:sp>
    </p:spTree>
    <p:extLst>
      <p:ext uri="{BB962C8B-B14F-4D97-AF65-F5344CB8AC3E}">
        <p14:creationId xmlns:p14="http://schemas.microsoft.com/office/powerpoint/2010/main" val="688225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NOTE:</a:t>
            </a:r>
            <a:r>
              <a:rPr lang="fr-FR" b="0" baseline="0" dirty="0"/>
              <a:t> </a:t>
            </a:r>
            <a:r>
              <a:rPr lang="en-CA" dirty="0"/>
              <a:t>It is possible to add a text box "please specify" to question 6 and 7 (added on request only)</a:t>
            </a:r>
          </a:p>
          <a:p>
            <a:r>
              <a:rPr lang="fr-FR" i="1" dirty="0"/>
              <a:t>Il est possible d'ajouter une case de texte «veuillez préciser» à la question 6 et 7 (Ajoutée sur demande</a:t>
            </a:r>
            <a:r>
              <a:rPr lang="fr-FR" i="1" baseline="0" dirty="0"/>
              <a:t> seulement)</a:t>
            </a:r>
            <a:endParaRPr lang="fr-CA" i="1" dirty="0"/>
          </a:p>
        </p:txBody>
      </p:sp>
      <p:sp>
        <p:nvSpPr>
          <p:cNvPr id="4" name="Slide Number Placeholder 3"/>
          <p:cNvSpPr>
            <a:spLocks noGrp="1"/>
          </p:cNvSpPr>
          <p:nvPr>
            <p:ph type="sldNum" sz="quarter" idx="10"/>
          </p:nvPr>
        </p:nvSpPr>
        <p:spPr/>
        <p:txBody>
          <a:bodyPr/>
          <a:lstStyle/>
          <a:p>
            <a:fld id="{B3FD38F0-AE70-4509-A029-A2CBBC8D9AF6}" type="slidenum">
              <a:rPr lang="en-US" smtClean="0"/>
              <a:t>20</a:t>
            </a:fld>
            <a:endParaRPr lang="en-US"/>
          </a:p>
        </p:txBody>
      </p:sp>
    </p:spTree>
    <p:extLst>
      <p:ext uri="{BB962C8B-B14F-4D97-AF65-F5344CB8AC3E}">
        <p14:creationId xmlns:p14="http://schemas.microsoft.com/office/powerpoint/2010/main" val="4231201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B3FD38F0-AE70-4509-A029-A2CBBC8D9AF6}" type="slidenum">
              <a:rPr lang="en-US" smtClean="0"/>
              <a:t>2</a:t>
            </a:fld>
            <a:endParaRPr lang="en-US"/>
          </a:p>
        </p:txBody>
      </p:sp>
    </p:spTree>
    <p:extLst>
      <p:ext uri="{BB962C8B-B14F-4D97-AF65-F5344CB8AC3E}">
        <p14:creationId xmlns:p14="http://schemas.microsoft.com/office/powerpoint/2010/main" val="35423654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21</a:t>
            </a:fld>
            <a:endParaRPr lang="en-US"/>
          </a:p>
        </p:txBody>
      </p:sp>
    </p:spTree>
    <p:extLst>
      <p:ext uri="{BB962C8B-B14F-4D97-AF65-F5344CB8AC3E}">
        <p14:creationId xmlns:p14="http://schemas.microsoft.com/office/powerpoint/2010/main" val="129357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0" i="0" dirty="0">
                <a:solidFill>
                  <a:srgbClr val="404040"/>
                </a:solidFill>
                <a:effectLst/>
                <a:latin typeface="72" panose="020B0503030000000003" pitchFamily="34" charset="0"/>
              </a:rPr>
              <a:t>Le Milieu de travail GC adopte une approche de conception plus centrée sur l'utilisateur, qui comprend le sondage sur la conception du Milieu de travail GC. Afin d'identifier les futures exigences en matière de milieu de travail pour votre organisation, nous avons besoin de vous entendre directement! Le but du sondage suivant est de vous donner l'occasion de nous dire comment vous travaillez et de préciser vos besoins fonctionnels ainsi que vos préférences. Les résultats du sondage nous aideront à concevoir votre milieu de travail, à choisir les composantes de base et les points de travail qui créeront votre espace. Lorsque vous répondez, veuillez penser au milieu de travail dans un </a:t>
            </a:r>
            <a:r>
              <a:rPr lang="fr-CA" b="1" i="0" dirty="0">
                <a:solidFill>
                  <a:srgbClr val="404040"/>
                </a:solidFill>
                <a:effectLst/>
                <a:latin typeface="72" panose="020B0503030000000003" pitchFamily="34" charset="0"/>
              </a:rPr>
              <a:t>contexte non pandémique</a:t>
            </a:r>
            <a:r>
              <a:rPr lang="fr-CA" b="0" i="0" dirty="0">
                <a:solidFill>
                  <a:srgbClr val="404040"/>
                </a:solidFill>
                <a:effectLst/>
                <a:latin typeface="72" panose="020B0503030000000003" pitchFamily="34" charset="0"/>
              </a:rPr>
              <a:t> (c'est-à-dire sans accès restreint au milieu de travail ni de distanciation physique). Toutes les informations recueillies sont anonymes et confidentielles.</a:t>
            </a:r>
            <a:endParaRPr lang="fr-CA" dirty="0"/>
          </a:p>
        </p:txBody>
      </p:sp>
      <p:sp>
        <p:nvSpPr>
          <p:cNvPr id="4" name="Espace réservé du numéro de diapositive 3"/>
          <p:cNvSpPr>
            <a:spLocks noGrp="1"/>
          </p:cNvSpPr>
          <p:nvPr>
            <p:ph type="sldNum" sz="quarter" idx="5"/>
          </p:nvPr>
        </p:nvSpPr>
        <p:spPr/>
        <p:txBody>
          <a:bodyPr/>
          <a:lstStyle/>
          <a:p>
            <a:fld id="{B3FD38F0-AE70-4509-A029-A2CBBC8D9AF6}" type="slidenum">
              <a:rPr lang="en-US" smtClean="0"/>
              <a:t>3</a:t>
            </a:fld>
            <a:endParaRPr lang="en-US"/>
          </a:p>
        </p:txBody>
      </p:sp>
    </p:spTree>
    <p:extLst>
      <p:ext uri="{BB962C8B-B14F-4D97-AF65-F5344CB8AC3E}">
        <p14:creationId xmlns:p14="http://schemas.microsoft.com/office/powerpoint/2010/main" val="1609885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chemeClr val="bg1"/>
                </a:solidFill>
              </a:rPr>
              <a:t>NOTE: </a:t>
            </a:r>
            <a:r>
              <a:rPr lang="en-CA" dirty="0">
                <a:solidFill>
                  <a:schemeClr val="bg1"/>
                </a:solidFill>
              </a:rPr>
              <a:t>Due to the Privacy Act of Canada, we, as the researcher, are responsible for ensuring the confidentiality of the data collected during this survey. In addition, we must at all times and in all circumstances ensure the anonymity of participants. https://www.priv.gc.ca/en/privacy-topics/privacy-laws-in-canada/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i="1" dirty="0">
                <a:solidFill>
                  <a:schemeClr val="bg1"/>
                </a:solidFill>
              </a:rPr>
              <a:t>En raison de la Loi sur la protection des renseignements personnels du Canada, nous, en tant que chercheur, avons la responsabilité d'assurer la confidentialité des données recueillis lors de ce sondage. De plus, nous devons en tout temps et en toutes circonstances assurer l'anonymat des participants. https://www.priv.gc.ca/fr/sujets-lies-a-la-protection-de-la-vie-privee/lois-sur-la-protection-des-renseignements-personnels-au-canada/</a:t>
            </a:r>
            <a:endParaRPr lang="en-US" i="1" dirty="0">
              <a:solidFill>
                <a:schemeClr val="bg1"/>
              </a:solidFill>
            </a:endParaRPr>
          </a:p>
        </p:txBody>
      </p:sp>
      <p:sp>
        <p:nvSpPr>
          <p:cNvPr id="4" name="Slide Number Placeholder 3"/>
          <p:cNvSpPr>
            <a:spLocks noGrp="1"/>
          </p:cNvSpPr>
          <p:nvPr>
            <p:ph type="sldNum" sz="quarter" idx="10"/>
          </p:nvPr>
        </p:nvSpPr>
        <p:spPr/>
        <p:txBody>
          <a:bodyPr/>
          <a:lstStyle/>
          <a:p>
            <a:fld id="{11F9BAFD-0AFE-FC47-B839-C833EEBF7ECA}"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178642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FF0000"/>
                </a:solidFill>
              </a:rPr>
              <a:t>INSTRUCTIONS: </a:t>
            </a:r>
            <a:r>
              <a:rPr lang="en-US" b="0" i="0" dirty="0">
                <a:solidFill>
                  <a:srgbClr val="FF0000"/>
                </a:solidFill>
              </a:rPr>
              <a:t>Client to provide list to ensure the options reflect the required departments. (French translation of departments to be provided by client)</a:t>
            </a:r>
          </a:p>
          <a:p>
            <a:r>
              <a:rPr lang="fr-FR" sz="1200" b="0" i="1" dirty="0">
                <a:solidFill>
                  <a:srgbClr val="FF0000"/>
                </a:solidFill>
              </a:rPr>
              <a:t>Le client doit fournir une liste pour s’assurer que les options correspondent aux lignes de service. (Traduction en anglais des départements est également fournis par le client) </a:t>
            </a:r>
            <a:endParaRPr lang="fr-CA" i="0" dirty="0"/>
          </a:p>
        </p:txBody>
      </p:sp>
      <p:sp>
        <p:nvSpPr>
          <p:cNvPr id="4" name="Slide Number Placeholder 3"/>
          <p:cNvSpPr>
            <a:spLocks noGrp="1"/>
          </p:cNvSpPr>
          <p:nvPr>
            <p:ph type="sldNum" sz="quarter" idx="10"/>
          </p:nvPr>
        </p:nvSpPr>
        <p:spPr/>
        <p:txBody>
          <a:bodyPr/>
          <a:lstStyle/>
          <a:p>
            <a:fld id="{B3FD38F0-AE70-4509-A029-A2CBBC8D9AF6}" type="slidenum">
              <a:rPr lang="en-US" smtClean="0"/>
              <a:t>6</a:t>
            </a:fld>
            <a:endParaRPr lang="en-US"/>
          </a:p>
        </p:txBody>
      </p:sp>
    </p:spTree>
    <p:extLst>
      <p:ext uri="{BB962C8B-B14F-4D97-AF65-F5344CB8AC3E}">
        <p14:creationId xmlns:p14="http://schemas.microsoft.com/office/powerpoint/2010/main" val="156450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1, 2 and 3 use carry-over logic, which means that selected</a:t>
            </a:r>
            <a:r>
              <a:rPr lang="en-CA" b="0" baseline="0" dirty="0"/>
              <a:t> </a:t>
            </a:r>
            <a:r>
              <a:rPr lang="en-CA" b="0" dirty="0"/>
              <a:t>answers to question 1 are used as the choice for question 2 and so on.</a:t>
            </a:r>
          </a:p>
          <a:p>
            <a:r>
              <a:rPr lang="fr-FR" b="0" i="1" dirty="0"/>
              <a:t>Les questions 1, 2 et 3 utilisent une logique de report, ce qui signifie que les réponses sélectionnées</a:t>
            </a:r>
            <a:r>
              <a:rPr lang="fr-FR" b="0" i="1" baseline="0" dirty="0"/>
              <a:t> à </a:t>
            </a:r>
            <a:r>
              <a:rPr lang="fr-FR" b="0" i="1" dirty="0"/>
              <a:t>la question 1 sont utilisées comme choix pour la question 2 et ainsi de suite.</a:t>
            </a:r>
            <a:endParaRPr lang="fr-CA" b="0" i="1" dirty="0"/>
          </a:p>
        </p:txBody>
      </p:sp>
      <p:sp>
        <p:nvSpPr>
          <p:cNvPr id="4" name="Slide Number Placeholder 3"/>
          <p:cNvSpPr>
            <a:spLocks noGrp="1"/>
          </p:cNvSpPr>
          <p:nvPr>
            <p:ph type="sldNum" sz="quarter" idx="10"/>
          </p:nvPr>
        </p:nvSpPr>
        <p:spPr/>
        <p:txBody>
          <a:bodyPr/>
          <a:lstStyle/>
          <a:p>
            <a:fld id="{B3FD38F0-AE70-4509-A029-A2CBBC8D9AF6}" type="slidenum">
              <a:rPr lang="en-US" smtClean="0"/>
              <a:t>7</a:t>
            </a:fld>
            <a:endParaRPr lang="en-US"/>
          </a:p>
        </p:txBody>
      </p:sp>
    </p:spTree>
    <p:extLst>
      <p:ext uri="{BB962C8B-B14F-4D97-AF65-F5344CB8AC3E}">
        <p14:creationId xmlns:p14="http://schemas.microsoft.com/office/powerpoint/2010/main" val="387214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8</a:t>
            </a:fld>
            <a:endParaRPr lang="en-US"/>
          </a:p>
        </p:txBody>
      </p:sp>
    </p:spTree>
    <p:extLst>
      <p:ext uri="{BB962C8B-B14F-4D97-AF65-F5344CB8AC3E}">
        <p14:creationId xmlns:p14="http://schemas.microsoft.com/office/powerpoint/2010/main" val="2632651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CA" b="1" dirty="0"/>
              <a:t>NOTE:</a:t>
            </a:r>
            <a:r>
              <a:rPr lang="fr-CA" b="0" dirty="0"/>
              <a:t> </a:t>
            </a:r>
            <a:r>
              <a:rPr lang="en-CA" b="0" dirty="0"/>
              <a:t>Questions 1, 2 and 3 use carry-over logic, which means that selected</a:t>
            </a:r>
            <a:r>
              <a:rPr lang="en-CA" b="0" baseline="0" dirty="0"/>
              <a:t> </a:t>
            </a:r>
            <a:r>
              <a:rPr lang="en-CA" b="0" dirty="0"/>
              <a:t>answers to question 1 are used as the choice for question 2 and so on.</a:t>
            </a:r>
          </a:p>
          <a:p>
            <a:r>
              <a:rPr lang="fr-FR" b="0" i="1" dirty="0"/>
              <a:t>Les questions 1, 2 et 3 utilisent une logique de report, ce qui signifie que les réponses sélectionnées</a:t>
            </a:r>
            <a:r>
              <a:rPr lang="fr-FR" b="0" i="1" baseline="0" dirty="0"/>
              <a:t> à </a:t>
            </a:r>
            <a:r>
              <a:rPr lang="fr-FR" b="0" i="1" dirty="0"/>
              <a:t>la question 1 sont utilisées comme choix pour la question 2 et ainsi de suite.</a:t>
            </a:r>
            <a:endParaRPr lang="fr-CA" b="0" i="1" dirty="0"/>
          </a:p>
          <a:p>
            <a:r>
              <a:rPr lang="fr-FR" b="1" dirty="0"/>
              <a:t>INSTRUCTIONS:</a:t>
            </a:r>
            <a:r>
              <a:rPr lang="fr-FR" b="1" baseline="0" dirty="0"/>
              <a:t> </a:t>
            </a:r>
            <a:r>
              <a:rPr lang="fr-FR" dirty="0" err="1"/>
              <a:t>Refer</a:t>
            </a:r>
            <a:r>
              <a:rPr lang="fr-FR" dirty="0"/>
              <a:t> to Appendix A for </a:t>
            </a:r>
            <a:r>
              <a:rPr lang="fr-FR" dirty="0" err="1"/>
              <a:t>definition</a:t>
            </a:r>
            <a:r>
              <a:rPr lang="fr-FR" dirty="0"/>
              <a:t> of </a:t>
            </a:r>
            <a:r>
              <a:rPr lang="fr-FR" dirty="0" err="1"/>
              <a:t>each</a:t>
            </a:r>
            <a:r>
              <a:rPr lang="fr-FR" dirty="0"/>
              <a:t> </a:t>
            </a:r>
            <a:r>
              <a:rPr lang="fr-FR" dirty="0" err="1"/>
              <a:t>activity</a:t>
            </a:r>
            <a:r>
              <a:rPr lang="fr-FR" dirty="0"/>
              <a:t> profiles.</a:t>
            </a:r>
          </a:p>
          <a:p>
            <a:r>
              <a:rPr lang="fr-FR" i="1" dirty="0"/>
              <a:t>Référez vous à l’annexe A pour la définition de chacun des profils d’activité.</a:t>
            </a:r>
          </a:p>
          <a:p>
            <a:endParaRPr lang="en-US" dirty="0"/>
          </a:p>
        </p:txBody>
      </p:sp>
      <p:sp>
        <p:nvSpPr>
          <p:cNvPr id="4" name="Slide Number Placeholder 3"/>
          <p:cNvSpPr>
            <a:spLocks noGrp="1"/>
          </p:cNvSpPr>
          <p:nvPr>
            <p:ph type="sldNum" sz="quarter" idx="10"/>
          </p:nvPr>
        </p:nvSpPr>
        <p:spPr/>
        <p:txBody>
          <a:bodyPr/>
          <a:lstStyle/>
          <a:p>
            <a:fld id="{B3FD38F0-AE70-4509-A029-A2CBBC8D9AF6}" type="slidenum">
              <a:rPr lang="en-US" smtClean="0"/>
              <a:t>9</a:t>
            </a:fld>
            <a:endParaRPr lang="en-US"/>
          </a:p>
        </p:txBody>
      </p:sp>
    </p:spTree>
    <p:extLst>
      <p:ext uri="{BB962C8B-B14F-4D97-AF65-F5344CB8AC3E}">
        <p14:creationId xmlns:p14="http://schemas.microsoft.com/office/powerpoint/2010/main" val="3476099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a:t>NOTE:</a:t>
            </a:r>
            <a:r>
              <a:rPr lang="fr-CA" b="0" dirty="0"/>
              <a:t> </a:t>
            </a:r>
            <a:r>
              <a:rPr lang="en-CA" b="0" dirty="0"/>
              <a:t>Questions 1, 2 and 3 use carry-over logic, which means that selected</a:t>
            </a:r>
            <a:r>
              <a:rPr lang="en-CA" b="0" baseline="0" dirty="0"/>
              <a:t> </a:t>
            </a:r>
            <a:r>
              <a:rPr lang="en-CA" b="0" dirty="0"/>
              <a:t>answers to question 1 are used as the choice for question 2 and so on.</a:t>
            </a:r>
          </a:p>
          <a:p>
            <a:r>
              <a:rPr lang="fr-FR" b="0" i="1" dirty="0"/>
              <a:t>Les questions 1, 2 et 3 utilisent une logique de report, ce qui signifie que les réponses sélectionnées</a:t>
            </a:r>
            <a:r>
              <a:rPr lang="fr-FR" b="0" i="1" baseline="0" dirty="0"/>
              <a:t> à </a:t>
            </a:r>
            <a:r>
              <a:rPr lang="fr-FR" b="0" i="1" dirty="0"/>
              <a:t>la question 1 sont utilisées comme choix pour la question 2 et ainsi de suite.</a:t>
            </a:r>
            <a:endParaRPr lang="fr-CA" b="0" i="1" dirty="0"/>
          </a:p>
          <a:p>
            <a:endParaRPr lang="fr-CA" dirty="0"/>
          </a:p>
        </p:txBody>
      </p:sp>
      <p:sp>
        <p:nvSpPr>
          <p:cNvPr id="4" name="Slide Number Placeholder 3"/>
          <p:cNvSpPr>
            <a:spLocks noGrp="1"/>
          </p:cNvSpPr>
          <p:nvPr>
            <p:ph type="sldNum" sz="quarter" idx="10"/>
          </p:nvPr>
        </p:nvSpPr>
        <p:spPr/>
        <p:txBody>
          <a:bodyPr/>
          <a:lstStyle/>
          <a:p>
            <a:fld id="{B3FD38F0-AE70-4509-A029-A2CBBC8D9AF6}" type="slidenum">
              <a:rPr lang="en-US" smtClean="0"/>
              <a:t>10</a:t>
            </a:fld>
            <a:endParaRPr lang="en-US"/>
          </a:p>
        </p:txBody>
      </p:sp>
    </p:spTree>
    <p:extLst>
      <p:ext uri="{BB962C8B-B14F-4D97-AF65-F5344CB8AC3E}">
        <p14:creationId xmlns:p14="http://schemas.microsoft.com/office/powerpoint/2010/main" val="30463401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372"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7"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7"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4" y="4335681"/>
            <a:ext cx="3494087" cy="526957"/>
          </a:xfrm>
        </p:spPr>
        <p:txBody>
          <a:bodyPr>
            <a:noAutofit/>
          </a:bodyPr>
          <a:lstStyle>
            <a:lvl1pPr marL="0" indent="0">
              <a:lnSpc>
                <a:spcPct val="100000"/>
              </a:lnSpc>
              <a:buNone/>
              <a:defRPr sz="1000"/>
            </a:lvl1pPr>
            <a:lvl2pPr marL="457189" indent="0">
              <a:buNone/>
              <a:defRPr sz="900"/>
            </a:lvl2pPr>
            <a:lvl3pPr marL="914377" indent="0">
              <a:buNone/>
              <a:defRPr sz="800"/>
            </a:lvl3pPr>
            <a:lvl4pPr marL="1371566" indent="0">
              <a:buNone/>
              <a:defRPr sz="700"/>
            </a:lvl4pPr>
            <a:lvl5pPr marL="1828754" indent="0">
              <a:buNone/>
              <a:defRPr sz="700"/>
            </a:lvl5pPr>
          </a:lstStyle>
          <a:p>
            <a:pPr lvl="0"/>
            <a:r>
              <a:rPr lang="en-US" dirty="0"/>
              <a:t>Edit Master text styles</a:t>
            </a:r>
          </a:p>
        </p:txBody>
      </p:sp>
    </p:spTree>
    <p:extLst>
      <p:ext uri="{BB962C8B-B14F-4D97-AF65-F5344CB8AC3E}">
        <p14:creationId xmlns:p14="http://schemas.microsoft.com/office/powerpoint/2010/main" val="120422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50"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8"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50"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6"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90"/>
            <a:ext cx="2576515"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90"/>
            <a:ext cx="2576515"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9"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90"/>
            <a:ext cx="2576515"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2" y="3194690"/>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112868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5430839" cy="25225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7" y="1606538"/>
            <a:ext cx="5271467" cy="2522550"/>
          </a:xfr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6" y="4307350"/>
            <a:ext cx="543083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41"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6"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480304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1"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90"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6" y="4307350"/>
            <a:ext cx="3516887"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2" y="4601670"/>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7"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7" y="4601670"/>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4"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70"/>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788792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1" cy="2522550"/>
          </a:xfr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1" cy="2522550"/>
          </a:xfr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1" cy="2522550"/>
          </a:xfr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6"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70"/>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5" y="4601670"/>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1" y="4601670"/>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5"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70"/>
            <a:ext cx="24643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3584758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1390175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
        <p:nvSpPr>
          <p:cNvPr id="3" name="Text Placeholder 2"/>
          <p:cNvSpPr>
            <a:spLocks noGrp="1"/>
          </p:cNvSpPr>
          <p:nvPr>
            <p:ph type="body" sz="quarter" idx="10"/>
          </p:nvPr>
        </p:nvSpPr>
        <p:spPr>
          <a:xfrm>
            <a:off x="508000" y="1658938"/>
            <a:ext cx="4605867" cy="2032000"/>
          </a:xfrm>
        </p:spPr>
        <p:txBody>
          <a:bodyPr>
            <a:normAutofit/>
          </a:bodyPr>
          <a:lstStyle>
            <a:lvl1pPr marL="0" indent="0">
              <a:lnSpc>
                <a:spcPct val="100000"/>
              </a:lnSpc>
              <a:spcBef>
                <a:spcPts val="0"/>
              </a:spcBef>
              <a:buFontTx/>
              <a:buNone/>
              <a:defRPr sz="1051"/>
            </a:lvl1pPr>
            <a:lvl2pPr marL="457189" indent="0">
              <a:lnSpc>
                <a:spcPct val="100000"/>
              </a:lnSpc>
              <a:spcBef>
                <a:spcPts val="0"/>
              </a:spcBef>
              <a:buFontTx/>
              <a:buNone/>
              <a:defRPr sz="1051"/>
            </a:lvl2pPr>
            <a:lvl3pPr marL="914377" indent="0">
              <a:lnSpc>
                <a:spcPct val="100000"/>
              </a:lnSpc>
              <a:spcBef>
                <a:spcPts val="0"/>
              </a:spcBef>
              <a:buFontTx/>
              <a:buNone/>
              <a:defRPr sz="1051"/>
            </a:lvl3pPr>
            <a:lvl4pPr marL="1371566" indent="0">
              <a:lnSpc>
                <a:spcPct val="100000"/>
              </a:lnSpc>
              <a:spcBef>
                <a:spcPts val="0"/>
              </a:spcBef>
              <a:buFontTx/>
              <a:buNone/>
              <a:defRPr sz="1051"/>
            </a:lvl4pPr>
            <a:lvl5pPr marL="1828754" indent="0">
              <a:lnSpc>
                <a:spcPct val="100000"/>
              </a:lnSpc>
              <a:spcBef>
                <a:spcPts val="0"/>
              </a:spcBef>
              <a:buFontTx/>
              <a:buNone/>
              <a:defRPr sz="105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11"/>
          </p:nvPr>
        </p:nvSpPr>
        <p:spPr>
          <a:xfrm>
            <a:off x="508000" y="3963988"/>
            <a:ext cx="4605867" cy="2032000"/>
          </a:xfrm>
        </p:spPr>
        <p:txBody>
          <a:bodyPr vert="horz" lIns="91440" tIns="45720" rIns="91440" bIns="45720" rtlCol="0">
            <a:normAutofit/>
          </a:bodyPr>
          <a:lstStyle>
            <a:lvl1pPr>
              <a:defRPr lang="en-US" sz="1051" smtClean="0"/>
            </a:lvl1pPr>
            <a:lvl2pPr>
              <a:defRPr lang="en-US" sz="1051" smtClean="0"/>
            </a:lvl2pPr>
            <a:lvl3pPr>
              <a:defRPr lang="en-US" sz="1051" smtClean="0"/>
            </a:lvl3pPr>
            <a:lvl4pPr>
              <a:defRPr lang="en-US" sz="1051" smtClean="0"/>
            </a:lvl4pPr>
            <a:lvl5pPr>
              <a:defRPr lang="en-US" sz="1051"/>
            </a:lvl5pPr>
          </a:lstStyle>
          <a:p>
            <a:pPr marL="0" lvl="0" indent="0">
              <a:lnSpc>
                <a:spcPct val="100000"/>
              </a:lnSpc>
              <a:spcBef>
                <a:spcPts val="0"/>
              </a:spcBef>
              <a:buFontTx/>
              <a:buNone/>
            </a:pPr>
            <a:r>
              <a:rPr lang="en-US"/>
              <a:t>Click to edit Master text styles</a:t>
            </a:r>
          </a:p>
          <a:p>
            <a:pPr marL="457189" lvl="1" indent="0">
              <a:lnSpc>
                <a:spcPct val="100000"/>
              </a:lnSpc>
              <a:spcBef>
                <a:spcPts val="0"/>
              </a:spcBef>
              <a:buFontTx/>
              <a:buNone/>
            </a:pPr>
            <a:r>
              <a:rPr lang="en-US"/>
              <a:t>Second level</a:t>
            </a:r>
          </a:p>
          <a:p>
            <a:pPr marL="914377" lvl="2" indent="0">
              <a:lnSpc>
                <a:spcPct val="100000"/>
              </a:lnSpc>
              <a:spcBef>
                <a:spcPts val="0"/>
              </a:spcBef>
              <a:buFontTx/>
              <a:buNone/>
            </a:pPr>
            <a:r>
              <a:rPr lang="en-US"/>
              <a:t>Third level</a:t>
            </a:r>
          </a:p>
          <a:p>
            <a:pPr marL="1371566" lvl="3" indent="0">
              <a:lnSpc>
                <a:spcPct val="100000"/>
              </a:lnSpc>
              <a:spcBef>
                <a:spcPts val="0"/>
              </a:spcBef>
              <a:buFontTx/>
              <a:buNone/>
            </a:pPr>
            <a:r>
              <a:rPr lang="en-US"/>
              <a:t>Fourth level</a:t>
            </a:r>
          </a:p>
          <a:p>
            <a:pPr marL="1828754" lvl="4" indent="0">
              <a:lnSpc>
                <a:spcPct val="100000"/>
              </a:lnSpc>
              <a:spcBef>
                <a:spcPts val="0"/>
              </a:spcBef>
              <a:buFontTx/>
              <a:buNone/>
            </a:pPr>
            <a:r>
              <a:rPr lang="en-US"/>
              <a:t>Fifth level</a:t>
            </a:r>
          </a:p>
        </p:txBody>
      </p:sp>
      <p:sp>
        <p:nvSpPr>
          <p:cNvPr id="8" name="Text Placeholder 2"/>
          <p:cNvSpPr>
            <a:spLocks noGrp="1"/>
          </p:cNvSpPr>
          <p:nvPr>
            <p:ph type="body" sz="quarter" idx="12"/>
          </p:nvPr>
        </p:nvSpPr>
        <p:spPr>
          <a:xfrm>
            <a:off x="6909237" y="1658938"/>
            <a:ext cx="4605867" cy="2032000"/>
          </a:xfrm>
        </p:spPr>
        <p:txBody>
          <a:bodyPr vert="horz" lIns="91440" tIns="45720" rIns="91440" bIns="45720" rtlCol="0">
            <a:normAutofit/>
          </a:bodyPr>
          <a:lstStyle>
            <a:lvl1pPr>
              <a:defRPr lang="en-US" sz="1051" smtClean="0"/>
            </a:lvl1pPr>
            <a:lvl2pPr>
              <a:defRPr lang="en-US" sz="1051" smtClean="0"/>
            </a:lvl2pPr>
            <a:lvl3pPr>
              <a:defRPr lang="en-US" sz="1051" smtClean="0"/>
            </a:lvl3pPr>
            <a:lvl4pPr>
              <a:defRPr lang="en-US" sz="1051" smtClean="0"/>
            </a:lvl4pPr>
            <a:lvl5pPr>
              <a:defRPr lang="en-US" sz="1051"/>
            </a:lvl5pPr>
          </a:lstStyle>
          <a:p>
            <a:pPr marL="0" lvl="0" indent="0">
              <a:lnSpc>
                <a:spcPct val="100000"/>
              </a:lnSpc>
              <a:spcBef>
                <a:spcPts val="0"/>
              </a:spcBef>
              <a:buFontTx/>
              <a:buNone/>
            </a:pPr>
            <a:r>
              <a:rPr lang="en-US"/>
              <a:t>Click to edit Master text styles</a:t>
            </a:r>
          </a:p>
          <a:p>
            <a:pPr marL="457189" lvl="1" indent="0">
              <a:lnSpc>
                <a:spcPct val="100000"/>
              </a:lnSpc>
              <a:spcBef>
                <a:spcPts val="0"/>
              </a:spcBef>
              <a:buFontTx/>
              <a:buNone/>
            </a:pPr>
            <a:r>
              <a:rPr lang="en-US"/>
              <a:t>Second level</a:t>
            </a:r>
          </a:p>
          <a:p>
            <a:pPr marL="914377" lvl="2" indent="0">
              <a:lnSpc>
                <a:spcPct val="100000"/>
              </a:lnSpc>
              <a:spcBef>
                <a:spcPts val="0"/>
              </a:spcBef>
              <a:buFontTx/>
              <a:buNone/>
            </a:pPr>
            <a:r>
              <a:rPr lang="en-US"/>
              <a:t>Third level</a:t>
            </a:r>
          </a:p>
          <a:p>
            <a:pPr marL="1371566" lvl="3" indent="0">
              <a:lnSpc>
                <a:spcPct val="100000"/>
              </a:lnSpc>
              <a:spcBef>
                <a:spcPts val="0"/>
              </a:spcBef>
              <a:buFontTx/>
              <a:buNone/>
            </a:pPr>
            <a:r>
              <a:rPr lang="en-US"/>
              <a:t>Fourth level</a:t>
            </a:r>
          </a:p>
          <a:p>
            <a:pPr marL="1828754" lvl="4" indent="0">
              <a:lnSpc>
                <a:spcPct val="100000"/>
              </a:lnSpc>
              <a:spcBef>
                <a:spcPts val="0"/>
              </a:spcBef>
              <a:buFontTx/>
              <a:buNone/>
            </a:pPr>
            <a:r>
              <a:rPr lang="en-US"/>
              <a:t>Fifth level</a:t>
            </a:r>
          </a:p>
        </p:txBody>
      </p:sp>
      <p:sp>
        <p:nvSpPr>
          <p:cNvPr id="9" name="Text Placeholder 2"/>
          <p:cNvSpPr>
            <a:spLocks noGrp="1"/>
          </p:cNvSpPr>
          <p:nvPr>
            <p:ph type="body" sz="quarter" idx="13"/>
          </p:nvPr>
        </p:nvSpPr>
        <p:spPr>
          <a:xfrm>
            <a:off x="6929185" y="3963988"/>
            <a:ext cx="4605867" cy="2032000"/>
          </a:xfrm>
        </p:spPr>
        <p:txBody>
          <a:bodyPr vert="horz" lIns="91440" tIns="45720" rIns="91440" bIns="45720" rtlCol="0">
            <a:normAutofit/>
          </a:bodyPr>
          <a:lstStyle>
            <a:lvl1pPr>
              <a:defRPr lang="en-US" sz="1051" smtClean="0"/>
            </a:lvl1pPr>
            <a:lvl2pPr>
              <a:defRPr lang="en-US" sz="1051" smtClean="0"/>
            </a:lvl2pPr>
            <a:lvl3pPr>
              <a:defRPr lang="en-US" sz="1051" smtClean="0"/>
            </a:lvl3pPr>
            <a:lvl4pPr>
              <a:defRPr lang="en-US" sz="1051" smtClean="0"/>
            </a:lvl4pPr>
            <a:lvl5pPr>
              <a:defRPr lang="en-US" sz="1051"/>
            </a:lvl5pPr>
          </a:lstStyle>
          <a:p>
            <a:pPr marL="0" lvl="0" indent="0">
              <a:lnSpc>
                <a:spcPct val="100000"/>
              </a:lnSpc>
              <a:spcBef>
                <a:spcPts val="0"/>
              </a:spcBef>
              <a:buFontTx/>
              <a:buNone/>
            </a:pPr>
            <a:r>
              <a:rPr lang="en-US"/>
              <a:t>Click to edit Master text styles</a:t>
            </a:r>
          </a:p>
          <a:p>
            <a:pPr marL="457189" lvl="1" indent="0">
              <a:lnSpc>
                <a:spcPct val="100000"/>
              </a:lnSpc>
              <a:spcBef>
                <a:spcPts val="0"/>
              </a:spcBef>
              <a:buFontTx/>
              <a:buNone/>
            </a:pPr>
            <a:r>
              <a:rPr lang="en-US"/>
              <a:t>Second level</a:t>
            </a:r>
          </a:p>
          <a:p>
            <a:pPr marL="914377" lvl="2" indent="0">
              <a:lnSpc>
                <a:spcPct val="100000"/>
              </a:lnSpc>
              <a:spcBef>
                <a:spcPts val="0"/>
              </a:spcBef>
              <a:buFontTx/>
              <a:buNone/>
            </a:pPr>
            <a:r>
              <a:rPr lang="en-US"/>
              <a:t>Third level</a:t>
            </a:r>
          </a:p>
          <a:p>
            <a:pPr marL="1371566" lvl="3" indent="0">
              <a:lnSpc>
                <a:spcPct val="100000"/>
              </a:lnSpc>
              <a:spcBef>
                <a:spcPts val="0"/>
              </a:spcBef>
              <a:buFontTx/>
              <a:buNone/>
            </a:pPr>
            <a:r>
              <a:rPr lang="en-US"/>
              <a:t>Fourth level</a:t>
            </a:r>
          </a:p>
          <a:p>
            <a:pPr marL="1828754" lvl="4" indent="0">
              <a:lnSpc>
                <a:spcPct val="100000"/>
              </a:lnSpc>
              <a:spcBef>
                <a:spcPts val="0"/>
              </a:spcBef>
              <a:buFontTx/>
              <a:buNone/>
            </a:pPr>
            <a:r>
              <a:rPr lang="en-US"/>
              <a:t>Fifth level</a:t>
            </a:r>
          </a:p>
        </p:txBody>
      </p:sp>
    </p:spTree>
    <p:extLst>
      <p:ext uri="{BB962C8B-B14F-4D97-AF65-F5344CB8AC3E}">
        <p14:creationId xmlns:p14="http://schemas.microsoft.com/office/powerpoint/2010/main" val="3295433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5444"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6" y="5592103"/>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3595661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3" cy="4141790"/>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2"/>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8"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5834312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9"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6" y="1657352"/>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1735998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Wide content with caption on left">
    <p:bg>
      <p:bgPr>
        <a:solidFill>
          <a:schemeClr val="bg1"/>
        </a:solidFill>
        <a:effectLst/>
      </p:bgPr>
    </p:bg>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274FB544-0753-1E4B-A414-CB8CEF8925D1}"/>
              </a:ext>
            </a:extLst>
          </p:cNvPr>
          <p:cNvSpPr>
            <a:spLocks noGrp="1"/>
          </p:cNvSpPr>
          <p:nvPr>
            <p:ph type="title" hasCustomPrompt="1"/>
          </p:nvPr>
        </p:nvSpPr>
        <p:spPr>
          <a:xfrm>
            <a:off x="3200400" y="444500"/>
            <a:ext cx="8314704" cy="516844"/>
          </a:xfrm>
        </p:spPr>
        <p:txBody>
          <a:bodyPr anchor="t"/>
          <a:lstStyle>
            <a:lvl1pPr>
              <a:defRPr/>
            </a:lvl1pPr>
          </a:lstStyle>
          <a:p>
            <a:r>
              <a:rPr lang="en-US" dirty="0"/>
              <a:t>Click to edit Master title style</a:t>
            </a:r>
            <a:br>
              <a:rPr lang="en-US" dirty="0"/>
            </a:br>
            <a:endParaRPr lang="en-US" dirty="0"/>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
        <p:nvSpPr>
          <p:cNvPr id="8" name="Round Single Corner Rectangle 7"/>
          <p:cNvSpPr/>
          <p:nvPr userDrawn="1"/>
        </p:nvSpPr>
        <p:spPr>
          <a:xfrm>
            <a:off x="550333" y="195945"/>
            <a:ext cx="2650067" cy="5919107"/>
          </a:xfrm>
          <a:prstGeom prst="round1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ext Placeholder 15"/>
          <p:cNvSpPr>
            <a:spLocks noGrp="1"/>
          </p:cNvSpPr>
          <p:nvPr>
            <p:ph type="body" sz="quarter" idx="10" hasCustomPrompt="1"/>
          </p:nvPr>
        </p:nvSpPr>
        <p:spPr>
          <a:xfrm>
            <a:off x="898525" y="550865"/>
            <a:ext cx="1974851" cy="414337"/>
          </a:xfrm>
        </p:spPr>
        <p:txBody>
          <a:bodyPr anchor="b">
            <a:normAutofit/>
          </a:bodyPr>
          <a:lstStyle>
            <a:lvl1pPr marL="0" indent="0" algn="ctr">
              <a:buNone/>
              <a:defRPr sz="2000" b="1"/>
            </a:lvl1pPr>
          </a:lstStyle>
          <a:p>
            <a:pPr lvl="0"/>
            <a:r>
              <a:rPr lang="en-US" dirty="0"/>
              <a:t>Q</a:t>
            </a:r>
          </a:p>
        </p:txBody>
      </p:sp>
      <p:sp>
        <p:nvSpPr>
          <p:cNvPr id="21" name="Text Placeholder 20"/>
          <p:cNvSpPr>
            <a:spLocks noGrp="1"/>
          </p:cNvSpPr>
          <p:nvPr>
            <p:ph type="body" sz="quarter" idx="11" hasCustomPrompt="1"/>
          </p:nvPr>
        </p:nvSpPr>
        <p:spPr>
          <a:xfrm>
            <a:off x="749301" y="1054099"/>
            <a:ext cx="2247900" cy="969964"/>
          </a:xfrm>
        </p:spPr>
        <p:txBody>
          <a:bodyPr>
            <a:normAutofit/>
          </a:bodyPr>
          <a:lstStyle>
            <a:lvl1pPr marL="0" indent="0" algn="l">
              <a:buNone/>
              <a:defRPr sz="1200" b="1"/>
            </a:lvl1pPr>
          </a:lstStyle>
          <a:p>
            <a:pPr lvl="0"/>
            <a:r>
              <a:rPr lang="en-US" dirty="0"/>
              <a:t>Question</a:t>
            </a:r>
          </a:p>
        </p:txBody>
      </p:sp>
      <p:sp>
        <p:nvSpPr>
          <p:cNvPr id="22" name="TextBox 21"/>
          <p:cNvSpPr txBox="1"/>
          <p:nvPr userDrawn="1"/>
        </p:nvSpPr>
        <p:spPr>
          <a:xfrm>
            <a:off x="920589" y="3406983"/>
            <a:ext cx="1930723" cy="338554"/>
          </a:xfrm>
          <a:prstGeom prst="rect">
            <a:avLst/>
          </a:prstGeom>
          <a:noFill/>
        </p:spPr>
        <p:txBody>
          <a:bodyPr wrap="square" rtlCol="0">
            <a:spAutoFit/>
          </a:bodyPr>
          <a:lstStyle/>
          <a:p>
            <a:pPr algn="ctr"/>
            <a:r>
              <a:rPr lang="en-US" sz="1600" b="1" dirty="0">
                <a:solidFill>
                  <a:schemeClr val="tx1"/>
                </a:solidFill>
                <a:latin typeface="Arial" panose="020B0604020202020204" pitchFamily="34" charset="0"/>
                <a:ea typeface="Verdana" panose="020B0604030504040204" pitchFamily="34" charset="0"/>
                <a:cs typeface="Arial" panose="020B0604020202020204" pitchFamily="34" charset="0"/>
              </a:rPr>
              <a:t>Key Findings</a:t>
            </a:r>
          </a:p>
        </p:txBody>
      </p:sp>
      <p:sp>
        <p:nvSpPr>
          <p:cNvPr id="23" name="Text Placeholder 22"/>
          <p:cNvSpPr>
            <a:spLocks noGrp="1"/>
          </p:cNvSpPr>
          <p:nvPr>
            <p:ph type="body" sz="quarter" idx="14"/>
          </p:nvPr>
        </p:nvSpPr>
        <p:spPr>
          <a:xfrm>
            <a:off x="749301" y="3745538"/>
            <a:ext cx="2247900" cy="2253248"/>
          </a:xfrm>
          <a:prstGeom prst="rect">
            <a:avLst/>
          </a:prstGeom>
        </p:spPr>
        <p:txBody>
          <a:bodyPr/>
          <a:lstStyle>
            <a:lvl1pPr>
              <a:defRPr sz="1200"/>
            </a:lvl1pPr>
            <a:lvl2pPr>
              <a:defRPr sz="1200"/>
            </a:lvl2pPr>
            <a:lvl3pPr>
              <a:defRPr sz="1200"/>
            </a:lvl3pPr>
            <a:lvl4pPr>
              <a:defRPr sz="1200"/>
            </a:lvl4pPr>
            <a:lvl5pPr>
              <a:defRPr sz="1200"/>
            </a:lvl5pPr>
          </a:lstStyle>
          <a:p>
            <a:pPr lvl="0"/>
            <a:r>
              <a:rPr lang="en-US" dirty="0"/>
              <a:t>Click to edit Master text styles</a:t>
            </a:r>
          </a:p>
        </p:txBody>
      </p:sp>
      <p:cxnSp>
        <p:nvCxnSpPr>
          <p:cNvPr id="25" name="Straight Connector 24"/>
          <p:cNvCxnSpPr/>
          <p:nvPr userDrawn="1"/>
        </p:nvCxnSpPr>
        <p:spPr>
          <a:xfrm>
            <a:off x="898525" y="1054100"/>
            <a:ext cx="1997075" cy="0"/>
          </a:xfrm>
          <a:prstGeom prst="line">
            <a:avLst/>
          </a:prstGeom>
        </p:spPr>
        <p:style>
          <a:lnRef idx="1">
            <a:schemeClr val="dk1"/>
          </a:lnRef>
          <a:fillRef idx="0">
            <a:schemeClr val="dk1"/>
          </a:fillRef>
          <a:effectRef idx="0">
            <a:schemeClr val="dk1"/>
          </a:effectRef>
          <a:fontRef idx="minor">
            <a:schemeClr val="tx1"/>
          </a:fontRef>
        </p:style>
      </p:cxnSp>
      <p:sp>
        <p:nvSpPr>
          <p:cNvPr id="32" name="Text Placeholder 31"/>
          <p:cNvSpPr>
            <a:spLocks noGrp="1"/>
          </p:cNvSpPr>
          <p:nvPr>
            <p:ph type="body" sz="quarter" idx="15" hasCustomPrompt="1"/>
          </p:nvPr>
        </p:nvSpPr>
        <p:spPr>
          <a:xfrm>
            <a:off x="3221569" y="961346"/>
            <a:ext cx="8293537" cy="341313"/>
          </a:xfrm>
        </p:spPr>
        <p:txBody>
          <a:bodyPr>
            <a:noAutofit/>
          </a:bodyPr>
          <a:lstStyle>
            <a:lvl1pPr marL="0" indent="0">
              <a:buNone/>
              <a:defRPr sz="1200" baseline="0">
                <a:solidFill>
                  <a:schemeClr val="bg1">
                    <a:lumMod val="50000"/>
                  </a:schemeClr>
                </a:solidFill>
              </a:defRPr>
            </a:lvl1pPr>
            <a:lvl2pPr>
              <a:defRPr sz="1200">
                <a:solidFill>
                  <a:schemeClr val="bg1">
                    <a:lumMod val="50000"/>
                  </a:schemeClr>
                </a:solidFill>
              </a:defRPr>
            </a:lvl2pPr>
            <a:lvl3pPr>
              <a:defRPr sz="1200">
                <a:solidFill>
                  <a:schemeClr val="bg1">
                    <a:lumMod val="50000"/>
                  </a:schemeClr>
                </a:solidFill>
              </a:defRPr>
            </a:lvl3pPr>
            <a:lvl4pPr>
              <a:defRPr sz="1200">
                <a:solidFill>
                  <a:schemeClr val="bg1">
                    <a:lumMod val="50000"/>
                  </a:schemeClr>
                </a:solidFill>
              </a:defRPr>
            </a:lvl4pPr>
            <a:lvl5pPr>
              <a:defRPr sz="1200">
                <a:solidFill>
                  <a:schemeClr val="bg1">
                    <a:lumMod val="50000"/>
                  </a:schemeClr>
                </a:solidFill>
              </a:defRPr>
            </a:lvl5pPr>
          </a:lstStyle>
          <a:p>
            <a:pPr lvl="0"/>
            <a:r>
              <a:rPr lang="en-US" dirty="0"/>
              <a:t># of Respondents</a:t>
            </a:r>
          </a:p>
        </p:txBody>
      </p:sp>
    </p:spTree>
    <p:extLst>
      <p:ext uri="{BB962C8B-B14F-4D97-AF65-F5344CB8AC3E}">
        <p14:creationId xmlns:p14="http://schemas.microsoft.com/office/powerpoint/2010/main" val="427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7" y="3622896"/>
            <a:ext cx="11115675"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7" y="2085280"/>
            <a:ext cx="11115675"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3055089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Wide content with caption on left">
    <p:bg>
      <p:bgPr>
        <a:solidFill>
          <a:schemeClr val="bg1"/>
        </a:solidFill>
        <a:effectLst/>
      </p:bgPr>
    </p:bg>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274FB544-0753-1E4B-A414-CB8CEF8925D1}"/>
              </a:ext>
            </a:extLst>
          </p:cNvPr>
          <p:cNvSpPr>
            <a:spLocks noGrp="1"/>
          </p:cNvSpPr>
          <p:nvPr>
            <p:ph type="title" hasCustomPrompt="1"/>
          </p:nvPr>
        </p:nvSpPr>
        <p:spPr>
          <a:xfrm>
            <a:off x="3200400" y="444500"/>
            <a:ext cx="8314704" cy="516844"/>
          </a:xfrm>
        </p:spPr>
        <p:txBody>
          <a:bodyPr anchor="t"/>
          <a:lstStyle>
            <a:lvl1pPr>
              <a:defRPr/>
            </a:lvl1pPr>
          </a:lstStyle>
          <a:p>
            <a:r>
              <a:rPr lang="en-US" dirty="0"/>
              <a:t>Click to edit Master title style</a:t>
            </a:r>
            <a:br>
              <a:rPr lang="en-US" dirty="0"/>
            </a:br>
            <a:endParaRPr lang="en-US" dirty="0"/>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
        <p:nvSpPr>
          <p:cNvPr id="8" name="Rectangle 7"/>
          <p:cNvSpPr/>
          <p:nvPr userDrawn="1"/>
        </p:nvSpPr>
        <p:spPr>
          <a:xfrm>
            <a:off x="550333" y="195945"/>
            <a:ext cx="2650067" cy="5919107"/>
          </a:xfrm>
          <a:prstGeom prst="rect">
            <a:avLst/>
          </a:prstGeom>
          <a:solidFill>
            <a:srgbClr val="BCBEC0"/>
          </a:solidFill>
          <a:ln>
            <a:solidFill>
              <a:srgbClr val="BCBE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ext Placeholder 15"/>
          <p:cNvSpPr>
            <a:spLocks noGrp="1"/>
          </p:cNvSpPr>
          <p:nvPr>
            <p:ph type="body" sz="quarter" idx="10" hasCustomPrompt="1"/>
          </p:nvPr>
        </p:nvSpPr>
        <p:spPr>
          <a:xfrm>
            <a:off x="898525" y="550865"/>
            <a:ext cx="1974851" cy="414337"/>
          </a:xfrm>
        </p:spPr>
        <p:txBody>
          <a:bodyPr anchor="b">
            <a:normAutofit/>
          </a:bodyPr>
          <a:lstStyle>
            <a:lvl1pPr marL="0" indent="0" algn="ctr">
              <a:buNone/>
              <a:defRPr sz="2000" b="1"/>
            </a:lvl1pPr>
          </a:lstStyle>
          <a:p>
            <a:pPr lvl="0"/>
            <a:r>
              <a:rPr lang="en-US" dirty="0"/>
              <a:t>Q</a:t>
            </a:r>
          </a:p>
        </p:txBody>
      </p:sp>
      <p:sp>
        <p:nvSpPr>
          <p:cNvPr id="21" name="Text Placeholder 20"/>
          <p:cNvSpPr>
            <a:spLocks noGrp="1"/>
          </p:cNvSpPr>
          <p:nvPr>
            <p:ph type="body" sz="quarter" idx="11" hasCustomPrompt="1"/>
          </p:nvPr>
        </p:nvSpPr>
        <p:spPr>
          <a:xfrm>
            <a:off x="749301" y="1054099"/>
            <a:ext cx="2247900" cy="969964"/>
          </a:xfrm>
        </p:spPr>
        <p:txBody>
          <a:bodyPr>
            <a:normAutofit/>
          </a:bodyPr>
          <a:lstStyle>
            <a:lvl1pPr marL="0" indent="0" algn="l">
              <a:buNone/>
              <a:defRPr sz="1200" b="1"/>
            </a:lvl1pPr>
          </a:lstStyle>
          <a:p>
            <a:pPr lvl="0"/>
            <a:r>
              <a:rPr lang="en-US" dirty="0"/>
              <a:t>Question</a:t>
            </a:r>
          </a:p>
        </p:txBody>
      </p:sp>
      <p:sp>
        <p:nvSpPr>
          <p:cNvPr id="23" name="Text Placeholder 22"/>
          <p:cNvSpPr>
            <a:spLocks noGrp="1"/>
          </p:cNvSpPr>
          <p:nvPr>
            <p:ph type="body" sz="quarter" idx="14"/>
          </p:nvPr>
        </p:nvSpPr>
        <p:spPr>
          <a:xfrm>
            <a:off x="749301" y="3745538"/>
            <a:ext cx="2247900" cy="2253248"/>
          </a:xfrm>
          <a:prstGeom prst="rect">
            <a:avLst/>
          </a:prstGeom>
        </p:spPr>
        <p:txBody>
          <a:bodyPr/>
          <a:lstStyle>
            <a:lvl1pPr>
              <a:defRPr sz="1200"/>
            </a:lvl1pPr>
            <a:lvl2pPr>
              <a:defRPr sz="1200"/>
            </a:lvl2pPr>
            <a:lvl3pPr>
              <a:defRPr sz="1200"/>
            </a:lvl3pPr>
            <a:lvl4pPr>
              <a:defRPr sz="1200"/>
            </a:lvl4pPr>
            <a:lvl5pPr>
              <a:defRPr sz="1200"/>
            </a:lvl5pPr>
          </a:lstStyle>
          <a:p>
            <a:pPr lvl="0"/>
            <a:r>
              <a:rPr lang="en-US" dirty="0"/>
              <a:t>Click to edit Master text styles</a:t>
            </a:r>
          </a:p>
        </p:txBody>
      </p:sp>
      <p:cxnSp>
        <p:nvCxnSpPr>
          <p:cNvPr id="25" name="Straight Connector 24"/>
          <p:cNvCxnSpPr/>
          <p:nvPr userDrawn="1"/>
        </p:nvCxnSpPr>
        <p:spPr>
          <a:xfrm>
            <a:off x="898525" y="1054100"/>
            <a:ext cx="1997075" cy="0"/>
          </a:xfrm>
          <a:prstGeom prst="line">
            <a:avLst/>
          </a:prstGeom>
        </p:spPr>
        <p:style>
          <a:lnRef idx="1">
            <a:schemeClr val="dk1"/>
          </a:lnRef>
          <a:fillRef idx="0">
            <a:schemeClr val="dk1"/>
          </a:fillRef>
          <a:effectRef idx="0">
            <a:schemeClr val="dk1"/>
          </a:effectRef>
          <a:fontRef idx="minor">
            <a:schemeClr val="tx1"/>
          </a:fontRef>
        </p:style>
      </p:cxnSp>
      <p:sp>
        <p:nvSpPr>
          <p:cNvPr id="32" name="Text Placeholder 31"/>
          <p:cNvSpPr>
            <a:spLocks noGrp="1"/>
          </p:cNvSpPr>
          <p:nvPr>
            <p:ph type="body" sz="quarter" idx="15" hasCustomPrompt="1"/>
          </p:nvPr>
        </p:nvSpPr>
        <p:spPr>
          <a:xfrm>
            <a:off x="3221569" y="961346"/>
            <a:ext cx="8293537" cy="341313"/>
          </a:xfrm>
        </p:spPr>
        <p:txBody>
          <a:bodyPr>
            <a:noAutofit/>
          </a:bodyPr>
          <a:lstStyle>
            <a:lvl1pPr marL="0" indent="0">
              <a:buNone/>
              <a:defRPr sz="1200" baseline="0">
                <a:solidFill>
                  <a:schemeClr val="bg1">
                    <a:lumMod val="50000"/>
                  </a:schemeClr>
                </a:solidFill>
              </a:defRPr>
            </a:lvl1pPr>
            <a:lvl2pPr>
              <a:defRPr sz="1200">
                <a:solidFill>
                  <a:schemeClr val="bg1">
                    <a:lumMod val="50000"/>
                  </a:schemeClr>
                </a:solidFill>
              </a:defRPr>
            </a:lvl2pPr>
            <a:lvl3pPr>
              <a:defRPr sz="1200">
                <a:solidFill>
                  <a:schemeClr val="bg1">
                    <a:lumMod val="50000"/>
                  </a:schemeClr>
                </a:solidFill>
              </a:defRPr>
            </a:lvl3pPr>
            <a:lvl4pPr>
              <a:defRPr sz="1200">
                <a:solidFill>
                  <a:schemeClr val="bg1">
                    <a:lumMod val="50000"/>
                  </a:schemeClr>
                </a:solidFill>
              </a:defRPr>
            </a:lvl4pPr>
            <a:lvl5pPr>
              <a:defRPr sz="1200">
                <a:solidFill>
                  <a:schemeClr val="bg1">
                    <a:lumMod val="50000"/>
                  </a:schemeClr>
                </a:solidFill>
              </a:defRPr>
            </a:lvl5pPr>
          </a:lstStyle>
          <a:p>
            <a:pPr lvl="0"/>
            <a:r>
              <a:rPr lang="en-US" dirty="0"/>
              <a:t># of Respondents</a:t>
            </a:r>
          </a:p>
        </p:txBody>
      </p:sp>
      <p:sp>
        <p:nvSpPr>
          <p:cNvPr id="15" name="Text Placeholder 15"/>
          <p:cNvSpPr>
            <a:spLocks noGrp="1"/>
          </p:cNvSpPr>
          <p:nvPr>
            <p:ph type="body" sz="quarter" idx="16" hasCustomPrompt="1"/>
          </p:nvPr>
        </p:nvSpPr>
        <p:spPr>
          <a:xfrm>
            <a:off x="885825" y="3223590"/>
            <a:ext cx="1974851" cy="414337"/>
          </a:xfrm>
        </p:spPr>
        <p:txBody>
          <a:bodyPr anchor="b">
            <a:normAutofit/>
          </a:bodyPr>
          <a:lstStyle>
            <a:lvl1pPr marL="0" indent="0" algn="ctr">
              <a:buNone/>
              <a:defRPr sz="1600" b="1"/>
            </a:lvl1pPr>
          </a:lstStyle>
          <a:p>
            <a:pPr lvl="0"/>
            <a:r>
              <a:rPr lang="en-US" dirty="0"/>
              <a:t>Key Findings</a:t>
            </a:r>
          </a:p>
        </p:txBody>
      </p:sp>
    </p:spTree>
    <p:extLst>
      <p:ext uri="{BB962C8B-B14F-4D97-AF65-F5344CB8AC3E}">
        <p14:creationId xmlns:p14="http://schemas.microsoft.com/office/powerpoint/2010/main" val="4151675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5"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6" y="1995032"/>
            <a:ext cx="4437061"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2"/>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232207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1"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2" y="1657352"/>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1"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1735199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2" y="1657350"/>
            <a:ext cx="824388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6" y="1995032"/>
            <a:ext cx="2514479"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2"/>
            <a:ext cx="252249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5680364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1"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20" y="1657352"/>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5788376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6468"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500"/>
            <a:ext cx="7160592" cy="4400551"/>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3"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2"/>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480998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1" y="1714499"/>
            <a:ext cx="7289799" cy="4415846"/>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49" y="1995032"/>
            <a:ext cx="3355355" cy="4120018"/>
          </a:xfrm>
        </p:spPr>
        <p:txBody>
          <a:bodyPr>
            <a:normAutofit/>
          </a:bodyPr>
          <a:lstStyle>
            <a:lvl1pPr marL="0" indent="0">
              <a:lnSpc>
                <a:spcPts val="1900"/>
              </a:lnSpc>
              <a:buNone/>
              <a:defRPr sz="1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8" y="1657352"/>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31146132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23A5F8A0-063A-4A79-805A-E449B83D5748}" type="datetimeFigureOut">
              <a:rPr lang="en-CA" smtClean="0">
                <a:solidFill>
                  <a:prstClr val="white">
                    <a:tint val="75000"/>
                  </a:prstClr>
                </a:solidFill>
              </a:rPr>
              <a:pPr/>
              <a:t>2022-04-29</a:t>
            </a:fld>
            <a:endParaRPr lang="en-CA"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CA"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1D7A6927-A7C9-40F1-BC47-87DE38DEB89D}" type="slidenum">
              <a:rPr lang="en-CA" smtClean="0">
                <a:solidFill>
                  <a:prstClr val="white">
                    <a:tint val="75000"/>
                  </a:prstClr>
                </a:solidFill>
              </a:rPr>
              <a:pPr/>
              <a:t>‹N°›</a:t>
            </a:fld>
            <a:endParaRPr lang="en-CA" dirty="0">
              <a:solidFill>
                <a:prstClr val="white">
                  <a:tint val="75000"/>
                </a:prstClr>
              </a:solidFill>
            </a:endParaRPr>
          </a:p>
        </p:txBody>
      </p:sp>
    </p:spTree>
    <p:extLst>
      <p:ext uri="{BB962C8B-B14F-4D97-AF65-F5344CB8AC3E}">
        <p14:creationId xmlns:p14="http://schemas.microsoft.com/office/powerpoint/2010/main" val="196820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3396"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7" y="1822566"/>
            <a:ext cx="11115675"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361247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3" y="3900494"/>
            <a:ext cx="2584173" cy="22298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9" y="361247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3" y="3900494"/>
            <a:ext cx="2586037" cy="22298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9" y="361247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3" y="3900494"/>
            <a:ext cx="2586037" cy="22298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3" y="3900494"/>
            <a:ext cx="2587900" cy="22298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347669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4420"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2"/>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2"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9" y="219145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9" y="2491482"/>
            <a:ext cx="2586037" cy="1593197"/>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3"/>
            <a:ext cx="2543175"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2"/>
            <a:ext cx="2543175" cy="1593197"/>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9" y="4426165"/>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9" y="4726194"/>
            <a:ext cx="2586037" cy="14041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5"/>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4"/>
            <a:ext cx="2586037" cy="1404153"/>
          </a:xfrm>
        </p:spPr>
        <p:txBody>
          <a:bodyPr>
            <a:normAutofit/>
          </a:bodyPr>
          <a:lstStyle>
            <a:lvl1pPr marL="0" indent="0">
              <a:lnSpc>
                <a:spcPct val="100000"/>
              </a:lnSpc>
              <a:buNone/>
              <a:defRPr sz="10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Tree>
    <p:extLst>
      <p:ext uri="{BB962C8B-B14F-4D97-AF65-F5344CB8AC3E}">
        <p14:creationId xmlns:p14="http://schemas.microsoft.com/office/powerpoint/2010/main" val="3951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5412694"/>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9" y="5412694"/>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9" y="5412694"/>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9"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9"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1"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189" indent="0">
              <a:buNone/>
              <a:defRPr/>
            </a:lvl2pPr>
            <a:lvl3pPr marL="914377" indent="0">
              <a:buNone/>
              <a:defRPr/>
            </a:lvl3pPr>
            <a:lvl4pPr marL="1371566" indent="0">
              <a:buNone/>
              <a:defRPr/>
            </a:lvl4pPr>
            <a:lvl5pPr marL="1828754"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51063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8"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1">
                <a:latin typeface="Arial" panose="020B0604020202020204" pitchFamily="34" charset="0"/>
                <a:cs typeface="Arial" panose="020B0604020202020204" pitchFamily="34" charset="0"/>
              </a:defRPr>
            </a:lvl4pPr>
            <a:lvl5pPr>
              <a:lnSpc>
                <a:spcPts val="2100"/>
              </a:lnSpc>
              <a:defRPr sz="1051">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119158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6"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6"/>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8" y="1986376"/>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9"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8"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1" cy="730802"/>
          </a:xfrm>
        </p:spPr>
        <p:txBody>
          <a:bodyPr anchor="b">
            <a:normAutofit/>
          </a:bodyPr>
          <a:lstStyle>
            <a:lvl1pPr marL="0" indent="0">
              <a:buNone/>
              <a:defRPr sz="2000" b="1"/>
            </a:lvl1pPr>
            <a:lvl2pPr marL="457189" indent="0">
              <a:buNone/>
              <a:defRPr/>
            </a:lvl2pPr>
            <a:lvl3pPr marL="914377" indent="0">
              <a:buNone/>
              <a:defRPr/>
            </a:lvl3pPr>
            <a:lvl4pPr marL="1371566" indent="0">
              <a:buNone/>
              <a:defRPr/>
            </a:lvl4pPr>
            <a:lvl5pPr marL="1828754"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95780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7" y="1606538"/>
            <a:ext cx="5271467" cy="1085850"/>
          </a:xfr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6" y="2878599"/>
            <a:ext cx="543083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90"/>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8" y="3194690"/>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21303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4"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2" y="1606538"/>
            <a:ext cx="3430303" cy="1085850"/>
          </a:xfr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4"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50" y="3194690"/>
            <a:ext cx="3500439"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9"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90"/>
            <a:ext cx="3500439"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8" y="3194690"/>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1">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61"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8"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8"/>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z="800" smtClean="0">
                <a:solidFill>
                  <a:srgbClr val="000000"/>
                </a:solidFill>
              </a:rPr>
              <a:pPr/>
              <a:t>‹N°›</a:t>
            </a:fld>
            <a:endParaRPr lang="en-US" sz="800" dirty="0">
              <a:solidFill>
                <a:srgbClr val="000000"/>
              </a:solidFill>
            </a:endParaRPr>
          </a:p>
        </p:txBody>
      </p:sp>
    </p:spTree>
    <p:extLst>
      <p:ext uri="{BB962C8B-B14F-4D97-AF65-F5344CB8AC3E}">
        <p14:creationId xmlns:p14="http://schemas.microsoft.com/office/powerpoint/2010/main" val="287266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vmlDrawing" Target="../drawings/vmlDrawing1.vml"/><Relationship Id="rId36"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2.png"/><Relationship Id="rId35"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615684" y="6372251"/>
            <a:ext cx="2294641" cy="246483"/>
          </a:xfrm>
          <a:prstGeom prst="rect">
            <a:avLst/>
          </a:prstGeom>
        </p:spPr>
      </p:pic>
      <p:graphicFrame>
        <p:nvGraphicFramePr>
          <p:cNvPr id="4" name="Object 3" hidden="1"/>
          <p:cNvGraphicFramePr>
            <a:graphicFrameLocks noChangeAspect="1"/>
          </p:cNvGraphicFramePr>
          <p:nvPr userDrawn="1">
            <p:custDataLst>
              <p:tags r:id="rId29"/>
            </p:custData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365" name="think-cell Slide" r:id="rId31" imgW="473" imgH="473" progId="TCLayout.ActiveDocument.1">
                  <p:embed/>
                </p:oleObj>
              </mc:Choice>
              <mc:Fallback>
                <p:oleObj name="think-cell Slide" r:id="rId31" imgW="473" imgH="473" progId="TCLayout.ActiveDocument.1">
                  <p:embed/>
                  <p:pic>
                    <p:nvPicPr>
                      <p:cNvPr id="0" name=""/>
                      <p:cNvPicPr/>
                      <p:nvPr/>
                    </p:nvPicPr>
                    <p:blipFill>
                      <a:blip r:embed="rId32"/>
                      <a:stretch>
                        <a:fillRect/>
                      </a:stretch>
                    </p:blipFill>
                    <p:spPr>
                      <a:xfrm>
                        <a:off x="1589" y="1590"/>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6CD8F89-9FB8-7B4E-9786-63C07B8CCA0A}"/>
              </a:ext>
            </a:extLst>
          </p:cNvPr>
          <p:cNvSpPr>
            <a:spLocks noGrp="1"/>
          </p:cNvSpPr>
          <p:nvPr>
            <p:ph type="title"/>
          </p:nvPr>
        </p:nvSpPr>
        <p:spPr>
          <a:xfrm>
            <a:off x="552450" y="550861"/>
            <a:ext cx="11091863"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1D4ACC-A397-1E47-B656-2FC4113DC455}"/>
              </a:ext>
            </a:extLst>
          </p:cNvPr>
          <p:cNvSpPr>
            <a:spLocks noGrp="1"/>
          </p:cNvSpPr>
          <p:nvPr>
            <p:ph type="body" idx="1"/>
          </p:nvPr>
        </p:nvSpPr>
        <p:spPr>
          <a:xfrm>
            <a:off x="552450"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33"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4" cstate="email">
            <a:extLst>
              <a:ext uri="{28A0092B-C50C-407E-A947-70E740481C1C}">
                <a14:useLocalDpi xmlns:a14="http://schemas.microsoft.com/office/drawing/2010/main"/>
              </a:ext>
            </a:extLst>
          </a:blip>
          <a:srcRect/>
          <a:stretch>
            <a:fillRect/>
          </a:stretch>
        </p:blipFill>
        <p:spPr bwMode="auto">
          <a:xfrm>
            <a:off x="10758920" y="6396195"/>
            <a:ext cx="885392" cy="229331"/>
          </a:xfrm>
          <a:prstGeom prst="rect">
            <a:avLst/>
          </a:prstGeom>
          <a:noFill/>
          <a:ln>
            <a:noFill/>
          </a:ln>
        </p:spPr>
      </p:pic>
      <p:pic>
        <p:nvPicPr>
          <p:cNvPr id="12" name="Picture 11"/>
          <p:cNvPicPr>
            <a:picLocks noChangeAspect="1"/>
          </p:cNvPicPr>
          <p:nvPr userDrawn="1"/>
        </p:nvPicPr>
        <p:blipFill>
          <a:blip r:embed="rId35" cstate="email">
            <a:extLst>
              <a:ext uri="{28A0092B-C50C-407E-A947-70E740481C1C}">
                <a14:useLocalDpi xmlns:a14="http://schemas.microsoft.com/office/drawing/2010/main"/>
              </a:ext>
            </a:extLst>
          </a:blip>
          <a:stretch>
            <a:fillRect/>
          </a:stretch>
        </p:blipFill>
        <p:spPr>
          <a:xfrm>
            <a:off x="8670594" y="66673"/>
            <a:ext cx="1392143" cy="414819"/>
          </a:xfrm>
          <a:prstGeom prst="rect">
            <a:avLst/>
          </a:prstGeom>
        </p:spPr>
      </p:pic>
      <p:pic>
        <p:nvPicPr>
          <p:cNvPr id="11" name="Picture 10" descr="GCworkplace-FullColour-FR-grey.png"/>
          <p:cNvPicPr>
            <a:picLocks noChangeAspect="1"/>
          </p:cNvPicPr>
          <p:nvPr userDrawn="1"/>
        </p:nvPicPr>
        <p:blipFill>
          <a:blip r:embed="rId36" cstate="print">
            <a:extLst>
              <a:ext uri="{28A0092B-C50C-407E-A947-70E740481C1C}">
                <a14:useLocalDpi xmlns:a14="http://schemas.microsoft.com/office/drawing/2010/main" val="0"/>
              </a:ext>
            </a:extLst>
          </a:blip>
          <a:stretch>
            <a:fillRect/>
          </a:stretch>
        </p:blipFill>
        <p:spPr>
          <a:xfrm>
            <a:off x="10149386" y="167146"/>
            <a:ext cx="1598612" cy="296476"/>
          </a:xfrm>
          <a:prstGeom prst="rect">
            <a:avLst/>
          </a:prstGeom>
        </p:spPr>
      </p:pic>
    </p:spTree>
    <p:extLst>
      <p:ext uri="{BB962C8B-B14F-4D97-AF65-F5344CB8AC3E}">
        <p14:creationId xmlns:p14="http://schemas.microsoft.com/office/powerpoint/2010/main" val="1433154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85" r:id="rId15"/>
    <p:sldLayoutId id="2147483675" r:id="rId16"/>
    <p:sldLayoutId id="2147483676" r:id="rId17"/>
    <p:sldLayoutId id="2147483677" r:id="rId18"/>
    <p:sldLayoutId id="2147483684" r:id="rId19"/>
    <p:sldLayoutId id="2147483686" r:id="rId20"/>
    <p:sldLayoutId id="2147483678" r:id="rId21"/>
    <p:sldLayoutId id="2147483679" r:id="rId22"/>
    <p:sldLayoutId id="2147483680" r:id="rId23"/>
    <p:sldLayoutId id="2147483681" r:id="rId24"/>
    <p:sldLayoutId id="2147483682" r:id="rId25"/>
    <p:sldLayoutId id="2147483683" r:id="rId26"/>
  </p:sldLayoutIdLst>
  <p:hf hdr="0" ftr="0" dt="0"/>
  <p:txStyles>
    <p:titleStyle>
      <a:lvl1pPr algn="l" defTabSz="914377"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3A5F8A0-063A-4A79-805A-E449B83D5748}" type="datetimeFigureOut">
              <a:rPr lang="en-CA" smtClean="0">
                <a:solidFill>
                  <a:prstClr val="white">
                    <a:tint val="75000"/>
                  </a:prstClr>
                </a:solidFill>
              </a:rPr>
              <a:pPr/>
              <a:t>2022-04-29</a:t>
            </a:fld>
            <a:endParaRPr lang="en-CA" dirty="0">
              <a:solidFill>
                <a:prstClr val="white">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solidFill>
                <a:prstClr val="white">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7A6927-A7C9-40F1-BC47-87DE38DEB89D}" type="slidenum">
              <a:rPr lang="en-CA" smtClean="0">
                <a:solidFill>
                  <a:prstClr val="white">
                    <a:tint val="75000"/>
                  </a:prstClr>
                </a:solidFill>
              </a:rPr>
              <a:pPr/>
              <a:t>‹N°›</a:t>
            </a:fld>
            <a:endParaRPr lang="en-CA" dirty="0">
              <a:solidFill>
                <a:prstClr val="white">
                  <a:tint val="75000"/>
                </a:prstClr>
              </a:solidFill>
            </a:endParaRPr>
          </a:p>
        </p:txBody>
      </p:sp>
    </p:spTree>
    <p:extLst>
      <p:ext uri="{BB962C8B-B14F-4D97-AF65-F5344CB8AC3E}">
        <p14:creationId xmlns:p14="http://schemas.microsoft.com/office/powerpoint/2010/main" val="3015523568"/>
      </p:ext>
    </p:extLst>
  </p:cSld>
  <p:clrMap bg1="dk1" tx1="lt1" bg2="dk2" tx2="lt2" accent1="accent1" accent2="accent2" accent3="accent3" accent4="accent4" accent5="accent5" accent6="accent6" hlink="hlink" folHlink="folHlink"/>
  <p:sldLayoutIdLst>
    <p:sldLayoutId id="2147483738" r:id="rId1"/>
  </p:sldLayoutIdLst>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notesSlide" Target="../notesSlides/notesSlide3.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Layout" Target="../slideLayouts/slideLayout18.xml"/><Relationship Id="rId5" Type="http://schemas.openxmlformats.org/officeDocument/2006/relationships/tags" Target="../tags/tag1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8" Type="http://schemas.openxmlformats.org/officeDocument/2006/relationships/tags" Target="../tags/tag20.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image" Target="../media/image8.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image" Target="../media/image7.png"/><Relationship Id="rId5" Type="http://schemas.openxmlformats.org/officeDocument/2006/relationships/tags" Target="../tags/tag17.xml"/><Relationship Id="rId10" Type="http://schemas.openxmlformats.org/officeDocument/2006/relationships/image" Target="../media/image6.png"/><Relationship Id="rId4" Type="http://schemas.openxmlformats.org/officeDocument/2006/relationships/tags" Target="../tags/tag16.xml"/><Relationship Id="rId9"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3" Type="http://schemas.openxmlformats.org/officeDocument/2006/relationships/slideLayout" Target="../slideLayouts/slideLayout1.xml"/><Relationship Id="rId7" Type="http://schemas.openxmlformats.org/officeDocument/2006/relationships/image" Target="../media/image1.emf"/><Relationship Id="rId2" Type="http://schemas.openxmlformats.org/officeDocument/2006/relationships/tags" Target="../tags/tag21.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9.jpeg"/><Relationship Id="rId10" Type="http://schemas.openxmlformats.org/officeDocument/2006/relationships/image" Target="../media/image10.png"/><Relationship Id="rId4" Type="http://schemas.openxmlformats.org/officeDocument/2006/relationships/notesSlide" Target="../notesSlides/notesSlide4.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0.xml"/><Relationship Id="rId7" Type="http://schemas.openxmlformats.org/officeDocument/2006/relationships/image" Target="../media/image12.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11.png"/><Relationship Id="rId5" Type="http://schemas.openxmlformats.org/officeDocument/2006/relationships/chart" Target="../charts/chart4.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00426" y="1995032"/>
            <a:ext cx="8114679" cy="4515496"/>
          </a:xfrm>
        </p:spPr>
        <p:txBody>
          <a:bodyPr>
            <a:normAutofit/>
          </a:bodyPr>
          <a:lstStyle/>
          <a:p>
            <a:pPr marL="0" indent="0">
              <a:buNone/>
            </a:pPr>
            <a:r>
              <a:rPr lang="en-CA" sz="1200" dirty="0"/>
              <a:t>The </a:t>
            </a:r>
            <a:r>
              <a:rPr lang="en-CA" sz="1200" dirty="0" err="1"/>
              <a:t>GCworkplace</a:t>
            </a:r>
            <a:r>
              <a:rPr lang="en-CA" sz="1200" dirty="0"/>
              <a:t> survey report is a template outlining the different way to visualize the data gather through the </a:t>
            </a:r>
            <a:r>
              <a:rPr lang="en-CA" sz="1200" dirty="0" err="1"/>
              <a:t>Qualtrics</a:t>
            </a:r>
            <a:r>
              <a:rPr lang="en-CA" sz="1200" dirty="0"/>
              <a:t> </a:t>
            </a:r>
            <a:r>
              <a:rPr lang="en-CA" sz="1200" dirty="0" err="1"/>
              <a:t>GCworkplace</a:t>
            </a:r>
            <a:r>
              <a:rPr lang="en-CA" sz="1200" dirty="0"/>
              <a:t> survey in the context of a Government of Canada fit-up project.  As the top-down information gathering model that has been used until now is no longer effective in gathering data about how an organization works, the survey report give a broad idea of fundamental functional needs of employees.</a:t>
            </a:r>
          </a:p>
          <a:p>
            <a:r>
              <a:rPr lang="en-CA" sz="1200" dirty="0"/>
              <a:t>You must use the data output from the </a:t>
            </a:r>
            <a:r>
              <a:rPr lang="en-CA" sz="1200" dirty="0" err="1"/>
              <a:t>Qualtrics</a:t>
            </a:r>
            <a:r>
              <a:rPr lang="en-CA" sz="1200" dirty="0"/>
              <a:t> data report</a:t>
            </a:r>
          </a:p>
          <a:p>
            <a:r>
              <a:rPr lang="en-CA" sz="1200" dirty="0"/>
              <a:t>You may use as many or as few of the slides/ data visualizations as are necessary to communicate key findings</a:t>
            </a:r>
          </a:p>
          <a:p>
            <a:r>
              <a:rPr lang="en-CA" sz="1200" dirty="0"/>
              <a:t>You may modify chart types according to optimal representation of results</a:t>
            </a:r>
          </a:p>
          <a:p>
            <a:r>
              <a:rPr lang="en-CA" sz="1200" dirty="0"/>
              <a:t>You must add your own design recommendations for each key findings – text box set up on left side of each slide</a:t>
            </a:r>
          </a:p>
          <a:p>
            <a:r>
              <a:rPr lang="en-CA" sz="1200" dirty="0"/>
              <a:t>You must follow instruction in red and remove them before presenting any final survey result</a:t>
            </a:r>
          </a:p>
          <a:p>
            <a:endParaRPr lang="en-CA" dirty="0"/>
          </a:p>
        </p:txBody>
      </p:sp>
      <p:sp>
        <p:nvSpPr>
          <p:cNvPr id="3" name="Text Placeholder 2"/>
          <p:cNvSpPr>
            <a:spLocks noGrp="1"/>
          </p:cNvSpPr>
          <p:nvPr>
            <p:ph type="body" sz="half" idx="2"/>
          </p:nvPr>
        </p:nvSpPr>
        <p:spPr/>
        <p:txBody>
          <a:bodyPr/>
          <a:lstStyle/>
          <a:p>
            <a:pPr>
              <a:lnSpc>
                <a:spcPct val="100000"/>
              </a:lnSpc>
              <a:spcBef>
                <a:spcPts val="0"/>
              </a:spcBef>
            </a:pPr>
            <a:r>
              <a:rPr lang="en-CA" i="1" dirty="0">
                <a:solidFill>
                  <a:srgbClr val="FF0000"/>
                </a:solidFill>
              </a:rPr>
              <a:t>Instructions are for consultants' use only, for information purposes, to help to properly use the </a:t>
            </a:r>
            <a:r>
              <a:rPr lang="en-CA" i="1" dirty="0" err="1">
                <a:solidFill>
                  <a:srgbClr val="FF0000"/>
                </a:solidFill>
              </a:rPr>
              <a:t>GCworkplace</a:t>
            </a:r>
            <a:r>
              <a:rPr lang="en-CA" i="1" dirty="0">
                <a:solidFill>
                  <a:srgbClr val="FF0000"/>
                </a:solidFill>
              </a:rPr>
              <a:t> survey report template.</a:t>
            </a:r>
          </a:p>
          <a:p>
            <a:pPr>
              <a:lnSpc>
                <a:spcPct val="100000"/>
              </a:lnSpc>
              <a:spcBef>
                <a:spcPts val="0"/>
              </a:spcBef>
            </a:pPr>
            <a:endParaRPr lang="en-US" i="1" dirty="0">
              <a:solidFill>
                <a:srgbClr val="FF0000"/>
              </a:solidFill>
            </a:endParaRPr>
          </a:p>
          <a:p>
            <a:pPr>
              <a:lnSpc>
                <a:spcPct val="100000"/>
              </a:lnSpc>
              <a:spcBef>
                <a:spcPts val="0"/>
              </a:spcBef>
            </a:pPr>
            <a:r>
              <a:rPr lang="en-CA" i="1" dirty="0">
                <a:solidFill>
                  <a:srgbClr val="FF0000"/>
                </a:solidFill>
              </a:rPr>
              <a:t>Remove this slide before presenting any final survey results report to the client.</a:t>
            </a:r>
          </a:p>
          <a:p>
            <a:pPr>
              <a:lnSpc>
                <a:spcPct val="100000"/>
              </a:lnSpc>
              <a:spcBef>
                <a:spcPts val="0"/>
              </a:spcBef>
            </a:pPr>
            <a:endParaRPr lang="en-CA" i="1" dirty="0">
              <a:solidFill>
                <a:srgbClr val="FF0000"/>
              </a:solidFill>
            </a:endParaRPr>
          </a:p>
          <a:p>
            <a:pPr>
              <a:lnSpc>
                <a:spcPct val="100000"/>
              </a:lnSpc>
              <a:spcBef>
                <a:spcPts val="0"/>
              </a:spcBef>
            </a:pPr>
            <a:endParaRPr lang="en-US" i="1" dirty="0">
              <a:solidFill>
                <a:srgbClr val="FF0000"/>
              </a:solidFill>
            </a:endParaRPr>
          </a:p>
        </p:txBody>
      </p:sp>
      <p:sp>
        <p:nvSpPr>
          <p:cNvPr id="4" name="Text Placeholder 3"/>
          <p:cNvSpPr>
            <a:spLocks noGrp="1"/>
          </p:cNvSpPr>
          <p:nvPr>
            <p:ph type="body" idx="13"/>
          </p:nvPr>
        </p:nvSpPr>
        <p:spPr>
          <a:xfrm>
            <a:off x="3400426" y="1717223"/>
            <a:ext cx="3631310" cy="277809"/>
          </a:xfrm>
        </p:spPr>
        <p:txBody>
          <a:bodyPr/>
          <a:lstStyle/>
          <a:p>
            <a:r>
              <a:rPr lang="en-CA" dirty="0"/>
              <a:t>HOW TO USE THIS DOCUMENT</a:t>
            </a:r>
          </a:p>
        </p:txBody>
      </p:sp>
      <p:sp>
        <p:nvSpPr>
          <p:cNvPr id="5" name="Title 4"/>
          <p:cNvSpPr>
            <a:spLocks noGrp="1"/>
          </p:cNvSpPr>
          <p:nvPr>
            <p:ph type="title"/>
          </p:nvPr>
        </p:nvSpPr>
        <p:spPr/>
        <p:txBody>
          <a:bodyPr/>
          <a:lstStyle/>
          <a:p>
            <a:r>
              <a:rPr lang="en-CA" dirty="0"/>
              <a:t>INSTRUCTIONS</a:t>
            </a:r>
          </a:p>
        </p:txBody>
      </p:sp>
      <p:sp>
        <p:nvSpPr>
          <p:cNvPr id="6" name="Text Placeholder 3"/>
          <p:cNvSpPr txBox="1">
            <a:spLocks/>
          </p:cNvSpPr>
          <p:nvPr/>
        </p:nvSpPr>
        <p:spPr>
          <a:xfrm>
            <a:off x="554039" y="1717223"/>
            <a:ext cx="2654801"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NOTES</a:t>
            </a:r>
          </a:p>
        </p:txBody>
      </p:sp>
    </p:spTree>
    <p:extLst>
      <p:ext uri="{BB962C8B-B14F-4D97-AF65-F5344CB8AC3E}">
        <p14:creationId xmlns:p14="http://schemas.microsoft.com/office/powerpoint/2010/main" val="889281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1565" y="230745"/>
            <a:ext cx="8314704" cy="516844"/>
          </a:xfrm>
        </p:spPr>
        <p:txBody>
          <a:bodyPr>
            <a:noAutofit/>
          </a:bodyPr>
          <a:lstStyle/>
          <a:p>
            <a:r>
              <a:rPr lang="en-US" sz="2500" dirty="0"/>
              <a:t>Activities</a:t>
            </a:r>
            <a:br>
              <a:rPr lang="en-US" sz="2500" dirty="0"/>
            </a:br>
            <a:r>
              <a:rPr lang="en-US" sz="2500" i="1" dirty="0" err="1"/>
              <a:t>Activités</a:t>
            </a:r>
            <a:endParaRPr lang="en-US" sz="2500" dirty="0"/>
          </a:p>
        </p:txBody>
      </p:sp>
      <p:sp>
        <p:nvSpPr>
          <p:cNvPr id="3" name="Text Placeholder 2"/>
          <p:cNvSpPr>
            <a:spLocks noGrp="1"/>
          </p:cNvSpPr>
          <p:nvPr>
            <p:ph type="body" sz="quarter" idx="10"/>
          </p:nvPr>
        </p:nvSpPr>
        <p:spPr/>
        <p:txBody>
          <a:bodyPr/>
          <a:lstStyle/>
          <a:p>
            <a:r>
              <a:rPr lang="en-US" dirty="0"/>
              <a:t>Question 4</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What is the typical duration of activities performed at the office?</a:t>
            </a:r>
          </a:p>
          <a:p>
            <a:pPr>
              <a:lnSpc>
                <a:spcPct val="100000"/>
              </a:lnSpc>
              <a:spcBef>
                <a:spcPts val="0"/>
              </a:spcBef>
            </a:pPr>
            <a:endParaRPr lang="en-US" dirty="0"/>
          </a:p>
          <a:p>
            <a:pPr>
              <a:lnSpc>
                <a:spcPct val="100000"/>
              </a:lnSpc>
              <a:spcBef>
                <a:spcPts val="0"/>
              </a:spcBef>
            </a:pPr>
            <a:r>
              <a:rPr lang="fr-CA" i="1" dirty="0"/>
              <a:t>Quelle est la durée type des activités exercées au bureau?</a:t>
            </a:r>
            <a:endParaRPr lang="en-US" dirty="0"/>
          </a:p>
        </p:txBody>
      </p:sp>
      <p:sp>
        <p:nvSpPr>
          <p:cNvPr id="7" name="Text Placeholder 6"/>
          <p:cNvSpPr>
            <a:spLocks noGrp="1"/>
          </p:cNvSpPr>
          <p:nvPr>
            <p:ph type="body" sz="quarter" idx="14"/>
          </p:nvPr>
        </p:nvSpPr>
        <p:spPr/>
        <p:txBody>
          <a:bodyPr/>
          <a:lstStyle/>
          <a:p>
            <a:pPr>
              <a:lnSpc>
                <a:spcPct val="100000"/>
              </a:lnSpc>
            </a:pPr>
            <a:endParaRPr lang="en-US" dirty="0"/>
          </a:p>
        </p:txBody>
      </p:sp>
      <p:sp>
        <p:nvSpPr>
          <p:cNvPr id="10" name="Text Placeholder 9"/>
          <p:cNvSpPr>
            <a:spLocks noGrp="1"/>
          </p:cNvSpPr>
          <p:nvPr>
            <p:ph type="body" sz="quarter" idx="16"/>
          </p:nvPr>
        </p:nvSpPr>
        <p:spPr/>
        <p:txBody>
          <a:bodyPr/>
          <a:lstStyle/>
          <a:p>
            <a:r>
              <a:rPr lang="en-US" dirty="0"/>
              <a:t>Conclusions</a:t>
            </a:r>
          </a:p>
        </p:txBody>
      </p:sp>
      <p:graphicFrame>
        <p:nvGraphicFramePr>
          <p:cNvPr id="8" name="Chart 7"/>
          <p:cNvGraphicFramePr/>
          <p:nvPr>
            <p:extLst>
              <p:ext uri="{D42A27DB-BD31-4B8C-83A1-F6EECF244321}">
                <p14:modId xmlns:p14="http://schemas.microsoft.com/office/powerpoint/2010/main" val="2945869547"/>
              </p:ext>
            </p:extLst>
          </p:nvPr>
        </p:nvGraphicFramePr>
        <p:xfrm>
          <a:off x="3221565" y="1054099"/>
          <a:ext cx="8579371" cy="53812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254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2131"/>
            <a:ext cx="8314704" cy="759213"/>
          </a:xfrm>
        </p:spPr>
        <p:txBody>
          <a:bodyPr>
            <a:normAutofit fontScale="90000"/>
          </a:bodyPr>
          <a:lstStyle/>
          <a:p>
            <a:r>
              <a:rPr lang="en-US" sz="2800" dirty="0"/>
              <a:t>Activities</a:t>
            </a:r>
            <a:br>
              <a:rPr lang="en-US" sz="2800" dirty="0"/>
            </a:br>
            <a:r>
              <a:rPr lang="en-US" sz="2800" i="1" dirty="0" err="1"/>
              <a:t>Activités</a:t>
            </a:r>
            <a:endParaRPr lang="en-US" dirty="0"/>
          </a:p>
        </p:txBody>
      </p:sp>
      <p:sp>
        <p:nvSpPr>
          <p:cNvPr id="3" name="Text Placeholder 2"/>
          <p:cNvSpPr>
            <a:spLocks noGrp="1"/>
          </p:cNvSpPr>
          <p:nvPr>
            <p:ph type="body" sz="quarter" idx="10"/>
          </p:nvPr>
        </p:nvSpPr>
        <p:spPr/>
        <p:txBody>
          <a:bodyPr/>
          <a:lstStyle/>
          <a:p>
            <a:r>
              <a:rPr lang="en-US" dirty="0"/>
              <a:t>Question 5</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Which of the following features are important when activities are performed at the office? </a:t>
            </a:r>
          </a:p>
          <a:p>
            <a:pPr>
              <a:lnSpc>
                <a:spcPct val="100000"/>
              </a:lnSpc>
              <a:spcBef>
                <a:spcPts val="0"/>
              </a:spcBef>
            </a:pPr>
            <a:endParaRPr lang="en-US" dirty="0"/>
          </a:p>
          <a:p>
            <a:pPr>
              <a:lnSpc>
                <a:spcPct val="100000"/>
              </a:lnSpc>
              <a:spcBef>
                <a:spcPts val="0"/>
              </a:spcBef>
            </a:pPr>
            <a:r>
              <a:rPr lang="fr-CA" i="1" dirty="0"/>
              <a:t>Lesquelles des caractéristiques suivantes sont importantes lorsque des activités sont effectuées au bureau?</a:t>
            </a:r>
            <a:endParaRPr lang="en-US" dirty="0"/>
          </a:p>
        </p:txBody>
      </p:sp>
      <p:sp>
        <p:nvSpPr>
          <p:cNvPr id="7" name="Text Placeholder 6"/>
          <p:cNvSpPr>
            <a:spLocks noGrp="1"/>
          </p:cNvSpPr>
          <p:nvPr>
            <p:ph type="body" sz="quarter" idx="14"/>
          </p:nvPr>
        </p:nvSpPr>
        <p:spPr/>
        <p:txBody>
          <a:bodyPr/>
          <a:lstStyle/>
          <a:p>
            <a:pPr>
              <a:lnSpc>
                <a:spcPct val="100000"/>
              </a:lnSpc>
            </a:pPr>
            <a:endParaRPr lang="en-US" dirty="0"/>
          </a:p>
        </p:txBody>
      </p:sp>
      <p:sp>
        <p:nvSpPr>
          <p:cNvPr id="10" name="Text Placeholder 9"/>
          <p:cNvSpPr>
            <a:spLocks noGrp="1"/>
          </p:cNvSpPr>
          <p:nvPr>
            <p:ph type="body" sz="quarter" idx="16"/>
          </p:nvPr>
        </p:nvSpPr>
        <p:spPr/>
        <p:txBody>
          <a:bodyPr/>
          <a:lstStyle/>
          <a:p>
            <a:r>
              <a:rPr lang="en-US" dirty="0"/>
              <a:t>Conclusions</a:t>
            </a:r>
          </a:p>
        </p:txBody>
      </p:sp>
      <p:graphicFrame>
        <p:nvGraphicFramePr>
          <p:cNvPr id="8" name="Chart 7"/>
          <p:cNvGraphicFramePr/>
          <p:nvPr>
            <p:extLst>
              <p:ext uri="{D42A27DB-BD31-4B8C-83A1-F6EECF244321}">
                <p14:modId xmlns:p14="http://schemas.microsoft.com/office/powerpoint/2010/main" val="3246130644"/>
              </p:ext>
            </p:extLst>
          </p:nvPr>
        </p:nvGraphicFramePr>
        <p:xfrm>
          <a:off x="3213315" y="1054099"/>
          <a:ext cx="8579371" cy="53812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5681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2" y="202131"/>
            <a:ext cx="8314704" cy="759213"/>
          </a:xfrm>
        </p:spPr>
        <p:txBody>
          <a:bodyPr>
            <a:normAutofit fontScale="90000"/>
          </a:bodyPr>
          <a:lstStyle/>
          <a:p>
            <a:r>
              <a:rPr lang="en-US" dirty="0" err="1"/>
              <a:t>Workpoints</a:t>
            </a:r>
            <a:br>
              <a:rPr lang="en-US" dirty="0"/>
            </a:br>
            <a:r>
              <a:rPr lang="en-US" i="1" dirty="0"/>
              <a:t>Points de travail</a:t>
            </a:r>
            <a:endParaRPr lang="en-US" dirty="0"/>
          </a:p>
        </p:txBody>
      </p:sp>
      <p:sp>
        <p:nvSpPr>
          <p:cNvPr id="3" name="Text Placeholder 2"/>
          <p:cNvSpPr>
            <a:spLocks noGrp="1"/>
          </p:cNvSpPr>
          <p:nvPr>
            <p:ph type="body" sz="quarter" idx="10"/>
          </p:nvPr>
        </p:nvSpPr>
        <p:spPr>
          <a:xfrm>
            <a:off x="885825" y="547007"/>
            <a:ext cx="1974851" cy="414337"/>
          </a:xfrm>
        </p:spPr>
        <p:txBody>
          <a:bodyPr/>
          <a:lstStyle/>
          <a:p>
            <a:r>
              <a:rPr lang="en-US" dirty="0"/>
              <a:t>Question 6</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Do you have any accessibility needs that require a Duty to Accommodate (not including ergonomic assessments)?</a:t>
            </a:r>
          </a:p>
          <a:p>
            <a:pPr>
              <a:lnSpc>
                <a:spcPct val="100000"/>
              </a:lnSpc>
              <a:spcBef>
                <a:spcPts val="0"/>
              </a:spcBef>
            </a:pPr>
            <a:endParaRPr lang="en-CA" dirty="0"/>
          </a:p>
          <a:p>
            <a:pPr>
              <a:lnSpc>
                <a:spcPct val="100000"/>
              </a:lnSpc>
              <a:spcBef>
                <a:spcPts val="0"/>
              </a:spcBef>
            </a:pPr>
            <a:r>
              <a:rPr lang="fr-CA" i="1" dirty="0"/>
              <a:t>Avez-vous des besoins en matière d'accessibilité qui nécessitent une obligation de prendre des mesures d'adaptation (ne pas inclure les évaluation ergonomique)?</a:t>
            </a:r>
            <a:endParaRPr lang="en-US" dirty="0"/>
          </a:p>
        </p:txBody>
      </p:sp>
      <p:sp>
        <p:nvSpPr>
          <p:cNvPr id="7" name="Text Placeholder 6"/>
          <p:cNvSpPr>
            <a:spLocks noGrp="1"/>
          </p:cNvSpPr>
          <p:nvPr>
            <p:ph type="body" sz="quarter" idx="14"/>
          </p:nvPr>
        </p:nvSpPr>
        <p:spPr>
          <a:xfrm>
            <a:off x="749301" y="4159874"/>
            <a:ext cx="2247900" cy="1838911"/>
          </a:xfrm>
        </p:spPr>
        <p:txBody>
          <a:bodyPr/>
          <a:lstStyle/>
          <a:p>
            <a:pPr>
              <a:lnSpc>
                <a:spcPct val="100000"/>
              </a:lnSpc>
            </a:pPr>
            <a:endParaRPr lang="en-US" dirty="0"/>
          </a:p>
        </p:txBody>
      </p:sp>
      <p:sp>
        <p:nvSpPr>
          <p:cNvPr id="9" name="Text Placeholder 8"/>
          <p:cNvSpPr>
            <a:spLocks noGrp="1"/>
          </p:cNvSpPr>
          <p:nvPr>
            <p:ph type="body" sz="quarter" idx="15"/>
          </p:nvPr>
        </p:nvSpPr>
        <p:spPr/>
        <p:txBody>
          <a:bodyPr/>
          <a:lstStyle/>
          <a:p>
            <a:r>
              <a:rPr lang="en-US" dirty="0"/>
              <a:t># of respondents / </a:t>
            </a:r>
            <a:r>
              <a:rPr lang="en-US" i="1" dirty="0"/>
              <a:t># de </a:t>
            </a:r>
            <a:r>
              <a:rPr lang="en-US" i="1" dirty="0" err="1"/>
              <a:t>répondants</a:t>
            </a:r>
            <a:endParaRPr lang="en-US" i="1" dirty="0"/>
          </a:p>
        </p:txBody>
      </p:sp>
      <p:sp>
        <p:nvSpPr>
          <p:cNvPr id="10" name="Text Placeholder 9"/>
          <p:cNvSpPr>
            <a:spLocks noGrp="1"/>
          </p:cNvSpPr>
          <p:nvPr>
            <p:ph type="body" sz="quarter" idx="16"/>
          </p:nvPr>
        </p:nvSpPr>
        <p:spPr>
          <a:xfrm>
            <a:off x="885825" y="3745538"/>
            <a:ext cx="1974851" cy="414337"/>
          </a:xfrm>
        </p:spPr>
        <p:txBody>
          <a:bodyPr/>
          <a:lstStyle/>
          <a:p>
            <a:r>
              <a:rPr lang="en-US" dirty="0"/>
              <a:t>Conclusions</a:t>
            </a:r>
          </a:p>
        </p:txBody>
      </p:sp>
      <p:graphicFrame>
        <p:nvGraphicFramePr>
          <p:cNvPr id="8" name="Chart 7"/>
          <p:cNvGraphicFramePr/>
          <p:nvPr>
            <p:extLst>
              <p:ext uri="{D42A27DB-BD31-4B8C-83A1-F6EECF244321}">
                <p14:modId xmlns:p14="http://schemas.microsoft.com/office/powerpoint/2010/main" val="1296718614"/>
              </p:ext>
            </p:extLst>
          </p:nvPr>
        </p:nvGraphicFramePr>
        <p:xfrm>
          <a:off x="3221569" y="1539081"/>
          <a:ext cx="8098704" cy="45508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2415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Question 7</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Do you require any specialized equipment to perform your job function (other than standard computer equipment or office furnishings)?</a:t>
            </a:r>
          </a:p>
          <a:p>
            <a:pPr>
              <a:lnSpc>
                <a:spcPct val="100000"/>
              </a:lnSpc>
              <a:spcBef>
                <a:spcPts val="0"/>
              </a:spcBef>
            </a:pPr>
            <a:endParaRPr lang="en-US" dirty="0"/>
          </a:p>
          <a:p>
            <a:pPr>
              <a:lnSpc>
                <a:spcPct val="100000"/>
              </a:lnSpc>
              <a:spcBef>
                <a:spcPts val="0"/>
              </a:spcBef>
            </a:pPr>
            <a:r>
              <a:rPr lang="fr-CA" i="1" dirty="0">
                <a:solidFill>
                  <a:srgbClr val="000000"/>
                </a:solidFill>
                <a:effectLst/>
              </a:rPr>
              <a:t>Avez-vous besoin d'équipement spécialisé pour effectuer votre travail (autre que du matériel informatique standard ou du mobilier de bureau)?</a:t>
            </a:r>
            <a:endParaRPr lang="en-US" i="1" dirty="0"/>
          </a:p>
        </p:txBody>
      </p:sp>
      <p:sp>
        <p:nvSpPr>
          <p:cNvPr id="8" name="Text Placeholder 7"/>
          <p:cNvSpPr>
            <a:spLocks noGrp="1"/>
          </p:cNvSpPr>
          <p:nvPr>
            <p:ph type="body" sz="quarter" idx="14"/>
          </p:nvPr>
        </p:nvSpPr>
        <p:spPr>
          <a:xfrm>
            <a:off x="749301" y="3963051"/>
            <a:ext cx="2247900" cy="2035735"/>
          </a:xfrm>
        </p:spPr>
        <p:txBody>
          <a:bodyPr/>
          <a:lstStyle/>
          <a:p>
            <a:pPr>
              <a:lnSpc>
                <a:spcPct val="100000"/>
              </a:lnSpc>
            </a:pPr>
            <a:endParaRPr lang="en-US" dirty="0"/>
          </a:p>
        </p:txBody>
      </p:sp>
      <p:sp>
        <p:nvSpPr>
          <p:cNvPr id="9" name="Text Placeholder 8"/>
          <p:cNvSpPr>
            <a:spLocks noGrp="1"/>
          </p:cNvSpPr>
          <p:nvPr>
            <p:ph type="body" sz="quarter" idx="15"/>
          </p:nvPr>
        </p:nvSpPr>
        <p:spPr/>
        <p:txBody>
          <a:bodyPr/>
          <a:lstStyle/>
          <a:p>
            <a:r>
              <a:rPr lang="en-US" dirty="0"/>
              <a:t># of respondents / </a:t>
            </a:r>
            <a:r>
              <a:rPr lang="en-US" i="1" dirty="0"/>
              <a:t># de </a:t>
            </a:r>
            <a:r>
              <a:rPr lang="en-US" i="1" dirty="0" err="1"/>
              <a:t>répondants</a:t>
            </a:r>
            <a:endParaRPr lang="en-US" i="1" dirty="0"/>
          </a:p>
          <a:p>
            <a:endParaRPr lang="en-US" dirty="0"/>
          </a:p>
        </p:txBody>
      </p:sp>
      <p:sp>
        <p:nvSpPr>
          <p:cNvPr id="10" name="Text Placeholder 9"/>
          <p:cNvSpPr>
            <a:spLocks noGrp="1"/>
          </p:cNvSpPr>
          <p:nvPr>
            <p:ph type="body" sz="quarter" idx="16"/>
          </p:nvPr>
        </p:nvSpPr>
        <p:spPr>
          <a:xfrm>
            <a:off x="898524" y="3548714"/>
            <a:ext cx="1974851" cy="414337"/>
          </a:xfrm>
        </p:spPr>
        <p:txBody>
          <a:bodyPr/>
          <a:lstStyle/>
          <a:p>
            <a:r>
              <a:rPr lang="en-US" dirty="0"/>
              <a:t>Conclusions</a:t>
            </a:r>
          </a:p>
        </p:txBody>
      </p:sp>
      <p:graphicFrame>
        <p:nvGraphicFramePr>
          <p:cNvPr id="7" name="Chart 6"/>
          <p:cNvGraphicFramePr/>
          <p:nvPr>
            <p:extLst>
              <p:ext uri="{D42A27DB-BD31-4B8C-83A1-F6EECF244321}">
                <p14:modId xmlns:p14="http://schemas.microsoft.com/office/powerpoint/2010/main" val="2207731008"/>
              </p:ext>
            </p:extLst>
          </p:nvPr>
        </p:nvGraphicFramePr>
        <p:xfrm>
          <a:off x="3200400" y="1302658"/>
          <a:ext cx="8314704" cy="5184407"/>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F250C6DC-C8AF-4CA4-80BD-97DA9DAA00B7}"/>
              </a:ext>
            </a:extLst>
          </p:cNvPr>
          <p:cNvSpPr>
            <a:spLocks noGrp="1"/>
          </p:cNvSpPr>
          <p:nvPr>
            <p:ph type="title"/>
          </p:nvPr>
        </p:nvSpPr>
        <p:spPr>
          <a:xfrm>
            <a:off x="3200402" y="202131"/>
            <a:ext cx="8314704" cy="759213"/>
          </a:xfrm>
        </p:spPr>
        <p:txBody>
          <a:bodyPr>
            <a:normAutofit fontScale="90000"/>
          </a:bodyPr>
          <a:lstStyle/>
          <a:p>
            <a:r>
              <a:rPr lang="en-US" dirty="0" err="1"/>
              <a:t>Workpoints</a:t>
            </a:r>
            <a:br>
              <a:rPr lang="en-US" dirty="0"/>
            </a:br>
            <a:r>
              <a:rPr lang="en-US" i="1" dirty="0"/>
              <a:t>Points de travail</a:t>
            </a:r>
            <a:endParaRPr lang="en-US" dirty="0"/>
          </a:p>
        </p:txBody>
      </p:sp>
    </p:spTree>
    <p:extLst>
      <p:ext uri="{BB962C8B-B14F-4D97-AF65-F5344CB8AC3E}">
        <p14:creationId xmlns:p14="http://schemas.microsoft.com/office/powerpoint/2010/main" val="1456319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2131"/>
            <a:ext cx="8314704" cy="759213"/>
          </a:xfrm>
        </p:spPr>
        <p:txBody>
          <a:bodyPr>
            <a:normAutofit fontScale="90000"/>
          </a:bodyPr>
          <a:lstStyle/>
          <a:p>
            <a:r>
              <a:rPr lang="en-US" dirty="0" err="1"/>
              <a:t>Workpoints</a:t>
            </a:r>
            <a:br>
              <a:rPr lang="en-US" dirty="0"/>
            </a:br>
            <a:r>
              <a:rPr lang="en-US" i="1" dirty="0"/>
              <a:t>Points de travail</a:t>
            </a:r>
            <a:endParaRPr lang="en-US" dirty="0"/>
          </a:p>
        </p:txBody>
      </p:sp>
      <p:sp>
        <p:nvSpPr>
          <p:cNvPr id="3" name="Text Placeholder 2"/>
          <p:cNvSpPr>
            <a:spLocks noGrp="1"/>
          </p:cNvSpPr>
          <p:nvPr>
            <p:ph type="body" sz="quarter" idx="10"/>
          </p:nvPr>
        </p:nvSpPr>
        <p:spPr/>
        <p:txBody>
          <a:bodyPr/>
          <a:lstStyle/>
          <a:p>
            <a:r>
              <a:rPr lang="en-US" dirty="0"/>
              <a:t>Question 8</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In addition to shared coat closets and general equipment/supply storage, please indicate which personal storage solution best meets your needs when working in the office:</a:t>
            </a:r>
          </a:p>
          <a:p>
            <a:pPr>
              <a:lnSpc>
                <a:spcPct val="100000"/>
              </a:lnSpc>
              <a:spcBef>
                <a:spcPts val="0"/>
              </a:spcBef>
            </a:pPr>
            <a:endParaRPr lang="fr-CA" i="1" dirty="0"/>
          </a:p>
          <a:p>
            <a:pPr>
              <a:lnSpc>
                <a:spcPct val="100000"/>
              </a:lnSpc>
              <a:spcBef>
                <a:spcPts val="0"/>
              </a:spcBef>
            </a:pPr>
            <a:r>
              <a:rPr lang="fr-CA" i="1" dirty="0"/>
              <a:t>En plus des garde-robes partagés et du rangement général de l'équipement/des fournitures de bureau, veuillez indiquer quelle solution de rangement personnel répond le mieux à vos besoins lorsque vous travaillez au bureau :</a:t>
            </a:r>
            <a:endParaRPr lang="fr-CA" b="0" i="1" dirty="0">
              <a:solidFill>
                <a:srgbClr val="FF0000"/>
              </a:solidFill>
            </a:endParaRPr>
          </a:p>
        </p:txBody>
      </p:sp>
      <p:sp>
        <p:nvSpPr>
          <p:cNvPr id="7" name="Text Placeholder 6"/>
          <p:cNvSpPr>
            <a:spLocks noGrp="1"/>
          </p:cNvSpPr>
          <p:nvPr>
            <p:ph type="body" sz="quarter" idx="14"/>
          </p:nvPr>
        </p:nvSpPr>
        <p:spPr>
          <a:xfrm>
            <a:off x="749301" y="4679916"/>
            <a:ext cx="2247900" cy="1318869"/>
          </a:xfrm>
        </p:spPr>
        <p:txBody>
          <a:bodyPr/>
          <a:lstStyle/>
          <a:p>
            <a:pPr>
              <a:lnSpc>
                <a:spcPct val="100000"/>
              </a:lnSpc>
            </a:pPr>
            <a:endParaRPr lang="en-US" dirty="0"/>
          </a:p>
        </p:txBody>
      </p:sp>
      <p:sp>
        <p:nvSpPr>
          <p:cNvPr id="10" name="Text Placeholder 9"/>
          <p:cNvSpPr>
            <a:spLocks noGrp="1"/>
          </p:cNvSpPr>
          <p:nvPr>
            <p:ph type="body" sz="quarter" idx="16"/>
          </p:nvPr>
        </p:nvSpPr>
        <p:spPr>
          <a:xfrm>
            <a:off x="885825" y="4265580"/>
            <a:ext cx="1974851" cy="414337"/>
          </a:xfrm>
        </p:spPr>
        <p:txBody>
          <a:bodyPr/>
          <a:lstStyle/>
          <a:p>
            <a:r>
              <a:rPr lang="en-US" dirty="0"/>
              <a:t>Conclusions</a:t>
            </a:r>
          </a:p>
        </p:txBody>
      </p:sp>
      <p:graphicFrame>
        <p:nvGraphicFramePr>
          <p:cNvPr id="8" name="Chart 7"/>
          <p:cNvGraphicFramePr/>
          <p:nvPr>
            <p:extLst>
              <p:ext uri="{D42A27DB-BD31-4B8C-83A1-F6EECF244321}">
                <p14:modId xmlns:p14="http://schemas.microsoft.com/office/powerpoint/2010/main" val="2635969761"/>
              </p:ext>
            </p:extLst>
          </p:nvPr>
        </p:nvGraphicFramePr>
        <p:xfrm>
          <a:off x="3221567" y="1304133"/>
          <a:ext cx="8579371" cy="538120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a:extLst>
              <a:ext uri="{FF2B5EF4-FFF2-40B4-BE49-F238E27FC236}">
                <a16:creationId xmlns:a16="http://schemas.microsoft.com/office/drawing/2014/main" id="{53C95704-4961-4DAC-8E51-FB66B7ED8DB5}"/>
              </a:ext>
            </a:extLst>
          </p:cNvPr>
          <p:cNvSpPr txBox="1">
            <a:spLocks/>
          </p:cNvSpPr>
          <p:nvPr/>
        </p:nvSpPr>
        <p:spPr>
          <a:xfrm>
            <a:off x="3221567" y="961344"/>
            <a:ext cx="8293537" cy="341313"/>
          </a:xfrm>
          <a:prstGeom prst="rect">
            <a:avLst/>
          </a:prstGeom>
        </p:spPr>
        <p:txBody>
          <a:bodyPr vert="horz" lIns="91440" tIns="45720" rIns="91440" bIns="45720" rtlCol="0">
            <a:noAutofit/>
          </a:bodyPr>
          <a:lstStyle>
            <a:lvl1pPr marL="0" indent="0" algn="l" defTabSz="914377" rtl="0" eaLnBrk="1" latinLnBrk="0" hangingPunct="1">
              <a:lnSpc>
                <a:spcPts val="2400"/>
              </a:lnSpc>
              <a:spcBef>
                <a:spcPts val="1000"/>
              </a:spcBef>
              <a:buFont typeface="Arial" panose="020B0604020202020204" pitchFamily="34" charset="0"/>
              <a:buNone/>
              <a:defRPr sz="1200" kern="1200" baseline="0">
                <a:solidFill>
                  <a:schemeClr val="bg1">
                    <a:lumMod val="50000"/>
                  </a:schemeClr>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 of respondents / </a:t>
            </a:r>
            <a:r>
              <a:rPr lang="en-US" i="1"/>
              <a:t># de répondants</a:t>
            </a:r>
            <a:endParaRPr lang="en-US" i="1" dirty="0"/>
          </a:p>
        </p:txBody>
      </p:sp>
    </p:spTree>
    <p:extLst>
      <p:ext uri="{BB962C8B-B14F-4D97-AF65-F5344CB8AC3E}">
        <p14:creationId xmlns:p14="http://schemas.microsoft.com/office/powerpoint/2010/main" val="1178374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3" name="Text Box 2"/>
          <p:cNvSpPr txBox="1">
            <a:spLocks noChangeArrowheads="1"/>
          </p:cNvSpPr>
          <p:nvPr/>
        </p:nvSpPr>
        <p:spPr bwMode="auto">
          <a:xfrm>
            <a:off x="595563" y="1463274"/>
            <a:ext cx="10940493" cy="1371914"/>
          </a:xfrm>
          <a:prstGeom prst="rect">
            <a:avLst/>
          </a:prstGeom>
          <a:solidFill>
            <a:srgbClr val="FFFFFF"/>
          </a:solidFill>
          <a:ln w="19050">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en-CA" sz="1200" b="1" dirty="0">
                <a:effectLst/>
                <a:latin typeface="Calibri" panose="020F0502020204030204" pitchFamily="34" charset="0"/>
                <a:ea typeface="Calibri" panose="020F0502020204030204" pitchFamily="34" charset="0"/>
                <a:cs typeface="Times New Roman" panose="02020603050405020304" pitchFamily="18" charset="0"/>
              </a:rPr>
              <a:t>WARNING: The </a:t>
            </a:r>
            <a:r>
              <a:rPr lang="en-CA" sz="1200" b="1" dirty="0" err="1">
                <a:effectLst/>
                <a:latin typeface="Calibri" panose="020F0502020204030204" pitchFamily="34" charset="0"/>
                <a:ea typeface="Calibri" panose="020F0502020204030204" pitchFamily="34" charset="0"/>
                <a:cs typeface="Times New Roman" panose="02020603050405020304" pitchFamily="18" charset="0"/>
              </a:rPr>
              <a:t>GCworkplace</a:t>
            </a:r>
            <a:r>
              <a:rPr lang="en-CA" sz="1200" b="1" dirty="0">
                <a:effectLst/>
                <a:latin typeface="Calibri" panose="020F0502020204030204" pitchFamily="34" charset="0"/>
                <a:ea typeface="Calibri" panose="020F0502020204030204" pitchFamily="34" charset="0"/>
                <a:cs typeface="Times New Roman" panose="02020603050405020304" pitchFamily="18" charset="0"/>
              </a:rPr>
              <a:t> Functional Programming Survey is a standardized survey. It is not possible to make changes to the survey. It is intended to be used as is for each project. That being said, if you or your client want to collect any information that you think is missing by creating your own information gathering process, which can be done through the consultant, you can do it in parallel with the survey.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200" b="1" i="1" dirty="0">
                <a:effectLst/>
                <a:latin typeface="Calibri" panose="020F0502020204030204" pitchFamily="34" charset="0"/>
                <a:ea typeface="Calibri" panose="020F0502020204030204" pitchFamily="34" charset="0"/>
                <a:cs typeface="Times New Roman" panose="02020603050405020304" pitchFamily="18" charset="0"/>
              </a:rPr>
              <a:t>ATTENTION : Le sondage de la programmation </a:t>
            </a:r>
            <a:r>
              <a:rPr lang="fr-CA" sz="1200" b="1" i="1" dirty="0" err="1">
                <a:effectLst/>
                <a:latin typeface="Calibri" panose="020F0502020204030204" pitchFamily="34" charset="0"/>
                <a:ea typeface="Calibri" panose="020F0502020204030204" pitchFamily="34" charset="0"/>
                <a:cs typeface="Times New Roman" panose="02020603050405020304" pitchFamily="18" charset="0"/>
              </a:rPr>
              <a:t>fonctionnelledu</a:t>
            </a:r>
            <a:r>
              <a:rPr lang="fr-CA" sz="1200" b="1" i="1" dirty="0">
                <a:effectLst/>
                <a:latin typeface="Calibri" panose="020F0502020204030204" pitchFamily="34" charset="0"/>
                <a:ea typeface="Calibri" panose="020F0502020204030204" pitchFamily="34" charset="0"/>
                <a:cs typeface="Times New Roman" panose="02020603050405020304" pitchFamily="18" charset="0"/>
              </a:rPr>
              <a:t> Milieu de travail GC est un sondage standardisé. Il n’est pas possible d’apporter des modifications au sondage. Il est destiné à être utilisé tel quel pour chaque projet. Cela étant dit, si jamais vous ou votre client souhaitez collecter des informations qui vous semblent manquantes en créant votre propre processus de collecte d'informations, qui peut être fait par le biais du consultant, vous pouvez le faire en parallèle du sondage.</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Placeholder 3"/>
          <p:cNvSpPr txBox="1">
            <a:spLocks/>
          </p:cNvSpPr>
          <p:nvPr/>
        </p:nvSpPr>
        <p:spPr>
          <a:xfrm>
            <a:off x="508761" y="2983832"/>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FR" sz="1050" i="1" dirty="0"/>
          </a:p>
        </p:txBody>
      </p:sp>
      <p:sp>
        <p:nvSpPr>
          <p:cNvPr id="9" name="ZoneTexte 8">
            <a:extLst>
              <a:ext uri="{FF2B5EF4-FFF2-40B4-BE49-F238E27FC236}">
                <a16:creationId xmlns:a16="http://schemas.microsoft.com/office/drawing/2014/main" id="{7B938512-7226-4717-B55E-A82355E78497}"/>
              </a:ext>
            </a:extLst>
          </p:cNvPr>
          <p:cNvSpPr txBox="1"/>
          <p:nvPr/>
        </p:nvSpPr>
        <p:spPr>
          <a:xfrm>
            <a:off x="595563" y="2971669"/>
            <a:ext cx="6094428" cy="2336152"/>
          </a:xfrm>
          <a:prstGeom prst="rect">
            <a:avLst/>
          </a:prstGeom>
          <a:noFill/>
        </p:spPr>
        <p:txBody>
          <a:bodyPr wrap="square">
            <a:spAutoFit/>
          </a:bodyPr>
          <a:lstStyle/>
          <a:p>
            <a:pPr marL="0" marR="0">
              <a:lnSpc>
                <a:spcPct val="115000"/>
              </a:lnSpc>
              <a:spcBef>
                <a:spcPts val="0"/>
              </a:spcBef>
              <a:spcAft>
                <a:spcPts val="0"/>
              </a:spcAft>
            </a:pPr>
            <a:r>
              <a:rPr lang="en-US" sz="1100" dirty="0">
                <a:effectLst/>
                <a:ea typeface="Times New Roman" panose="02020603050405020304" pitchFamily="18" charset="0"/>
                <a:cs typeface="Arial" panose="020B0604020202020204" pitchFamily="34" charset="0"/>
              </a:rPr>
              <a:t>Q1 </a:t>
            </a:r>
            <a:r>
              <a:rPr lang="en-US" sz="1100" b="1" dirty="0">
                <a:effectLst/>
                <a:ea typeface="Times New Roman" panose="02020603050405020304" pitchFamily="18" charset="0"/>
                <a:cs typeface="Arial" panose="020B0604020202020204" pitchFamily="34" charset="0"/>
              </a:rPr>
              <a:t>Please select your branch and/or directorate: </a:t>
            </a:r>
          </a:p>
          <a:p>
            <a:pPr marL="0" marR="0">
              <a:lnSpc>
                <a:spcPct val="115000"/>
              </a:lnSpc>
              <a:spcBef>
                <a:spcPts val="0"/>
              </a:spcBef>
              <a:spcAft>
                <a:spcPts val="0"/>
              </a:spcAft>
            </a:pPr>
            <a:r>
              <a:rPr lang="fr-CA" sz="1100" b="1" i="1" dirty="0">
                <a:effectLst/>
                <a:ea typeface="Times New Roman" panose="02020603050405020304" pitchFamily="18" charset="0"/>
                <a:cs typeface="Arial" panose="020B0604020202020204" pitchFamily="34" charset="0"/>
              </a:rPr>
              <a:t>Veuillez indiquer votre département et/ou division</a:t>
            </a:r>
            <a:r>
              <a:rPr lang="fr-CA" sz="1100" b="1" dirty="0">
                <a:effectLst/>
                <a:ea typeface="Times New Roman" panose="02020603050405020304" pitchFamily="18" charset="0"/>
                <a:cs typeface="Arial" panose="020B0604020202020204" pitchFamily="34" charset="0"/>
              </a:rPr>
              <a:t>:</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Arial" panose="020B0604020202020204" pitchFamily="34" charset="0"/>
              </a:rPr>
              <a:t>Branch 1 / </a:t>
            </a:r>
            <a:r>
              <a:rPr lang="en-US" sz="1100" i="1" dirty="0" err="1">
                <a:effectLst/>
                <a:ea typeface="Courier New" panose="02070309020205020404" pitchFamily="49" charset="0"/>
                <a:cs typeface="Arial" panose="020B0604020202020204" pitchFamily="34" charset="0"/>
              </a:rPr>
              <a:t>Département</a:t>
            </a:r>
            <a:r>
              <a:rPr lang="en-US" sz="1100" i="1" dirty="0">
                <a:effectLst/>
                <a:ea typeface="Courier New" panose="02070309020205020404" pitchFamily="49" charset="0"/>
                <a:cs typeface="Arial" panose="020B0604020202020204" pitchFamily="34" charset="0"/>
              </a:rPr>
              <a:t> 1</a:t>
            </a:r>
            <a:endParaRPr lang="fr-CA" sz="1100" i="1" dirty="0">
              <a:effectLst/>
              <a:ea typeface="Courier New" panose="02070309020205020404" pitchFamily="49" charset="0"/>
              <a:cs typeface="Arial" panose="020B0604020202020204" pitchFamily="34" charset="0"/>
            </a:endParaRP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Arial" panose="020B0604020202020204" pitchFamily="34" charset="0"/>
              </a:rPr>
              <a:t>Branch 2 / </a:t>
            </a:r>
            <a:r>
              <a:rPr lang="en-US" sz="1100" i="1" dirty="0" err="1">
                <a:effectLst/>
                <a:ea typeface="Courier New" panose="02070309020205020404" pitchFamily="49" charset="0"/>
                <a:cs typeface="Arial" panose="020B0604020202020204" pitchFamily="34" charset="0"/>
              </a:rPr>
              <a:t>Département</a:t>
            </a:r>
            <a:r>
              <a:rPr lang="en-US" sz="1100" i="1" dirty="0">
                <a:effectLst/>
                <a:ea typeface="Courier New" panose="02070309020205020404" pitchFamily="49" charset="0"/>
                <a:cs typeface="Arial" panose="020B0604020202020204" pitchFamily="34" charset="0"/>
              </a:rPr>
              <a:t> 2</a:t>
            </a:r>
            <a:endParaRPr lang="fr-CA" sz="1100" i="1" dirty="0">
              <a:effectLst/>
              <a:ea typeface="Courier New" panose="02070309020205020404" pitchFamily="49" charset="0"/>
              <a:cs typeface="Arial" panose="020B0604020202020204" pitchFamily="34" charset="0"/>
            </a:endParaRP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Arial" panose="020B0604020202020204" pitchFamily="34" charset="0"/>
              </a:rPr>
              <a:t>Branch 3 /</a:t>
            </a:r>
            <a:r>
              <a:rPr lang="en-US" sz="1100" i="1" dirty="0">
                <a:effectLst/>
                <a:ea typeface="Courier New" panose="02070309020205020404" pitchFamily="49" charset="0"/>
                <a:cs typeface="Arial" panose="020B0604020202020204" pitchFamily="34" charset="0"/>
              </a:rPr>
              <a:t> </a:t>
            </a:r>
            <a:r>
              <a:rPr lang="en-US" sz="1100" i="1" dirty="0" err="1">
                <a:effectLst/>
                <a:ea typeface="Courier New" panose="02070309020205020404" pitchFamily="49" charset="0"/>
                <a:cs typeface="Arial" panose="020B0604020202020204" pitchFamily="34" charset="0"/>
              </a:rPr>
              <a:t>Département</a:t>
            </a:r>
            <a:r>
              <a:rPr lang="en-US" sz="1100" i="1" dirty="0">
                <a:effectLst/>
                <a:ea typeface="Courier New" panose="02070309020205020404" pitchFamily="49" charset="0"/>
                <a:cs typeface="Arial" panose="020B0604020202020204" pitchFamily="34" charset="0"/>
              </a:rPr>
              <a:t> 3</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endParaRPr lang="en-US" sz="1100" i="1" dirty="0">
              <a:ea typeface="Courier New" panose="02070309020205020404" pitchFamily="49" charset="0"/>
              <a:cs typeface="Arial" panose="020B0604020202020204" pitchFamily="34" charset="0"/>
            </a:endParaRPr>
          </a:p>
          <a:p>
            <a:pPr marL="0" indent="0">
              <a:lnSpc>
                <a:spcPct val="100000"/>
              </a:lnSpc>
              <a:spcBef>
                <a:spcPts val="0"/>
              </a:spcBef>
              <a:buNone/>
            </a:pPr>
            <a:endParaRPr lang="fr-CA" sz="1100" b="1" dirty="0"/>
          </a:p>
          <a:p>
            <a:pPr marL="0" lvl="0" indent="0" defTabSz="914400">
              <a:lnSpc>
                <a:spcPct val="100000"/>
              </a:lnSpc>
              <a:spcBef>
                <a:spcPts val="0"/>
              </a:spcBef>
              <a:buNone/>
              <a:defRPr/>
            </a:pPr>
            <a:r>
              <a:rPr lang="en-US" sz="1100" b="1" dirty="0">
                <a:solidFill>
                  <a:srgbClr val="FF0000"/>
                </a:solidFill>
              </a:rPr>
              <a:t>INSTRUCTIONS: </a:t>
            </a:r>
            <a:r>
              <a:rPr lang="en-US" sz="1100" dirty="0">
                <a:solidFill>
                  <a:srgbClr val="FF0000"/>
                </a:solidFill>
              </a:rPr>
              <a:t>Client to provide list to ensure the options reflect the required departments. </a:t>
            </a:r>
          </a:p>
          <a:p>
            <a:pPr marL="0" lvl="0" indent="0" defTabSz="914400">
              <a:lnSpc>
                <a:spcPct val="100000"/>
              </a:lnSpc>
              <a:spcBef>
                <a:spcPts val="0"/>
              </a:spcBef>
              <a:buNone/>
              <a:defRPr/>
            </a:pPr>
            <a:r>
              <a:rPr lang="fr-FR" sz="1100" i="1" dirty="0">
                <a:solidFill>
                  <a:srgbClr val="FF0000"/>
                </a:solidFill>
              </a:rPr>
              <a:t>Le client doit fournir une liste pour s’assurer que les options correspondent aux lignes de service.</a:t>
            </a:r>
            <a:endParaRPr lang="fr-CA" sz="1100" b="1" dirty="0"/>
          </a:p>
          <a:p>
            <a:pPr marR="0" lvl="0">
              <a:lnSpc>
                <a:spcPct val="115000"/>
              </a:lnSpc>
              <a:spcBef>
                <a:spcPts val="600"/>
              </a:spcBef>
              <a:spcAft>
                <a:spcPts val="0"/>
              </a:spcAft>
              <a:buClr>
                <a:srgbClr val="BFBFBF"/>
              </a:buClr>
              <a:buSzPts val="2600"/>
            </a:pPr>
            <a:endParaRPr lang="fr-CA" sz="1100" i="1" dirty="0">
              <a:effectLst/>
              <a:ea typeface="Courier New" panose="02070309020205020404" pitchFamily="49" charset="0"/>
              <a:cs typeface="Arial" panose="020B0604020202020204" pitchFamily="34" charset="0"/>
            </a:endParaRPr>
          </a:p>
        </p:txBody>
      </p:sp>
    </p:spTree>
    <p:extLst>
      <p:ext uri="{BB962C8B-B14F-4D97-AF65-F5344CB8AC3E}">
        <p14:creationId xmlns:p14="http://schemas.microsoft.com/office/powerpoint/2010/main" val="907915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5" name="Text Placeholder 3"/>
          <p:cNvSpPr txBox="1">
            <a:spLocks/>
          </p:cNvSpPr>
          <p:nvPr/>
        </p:nvSpPr>
        <p:spPr>
          <a:xfrm>
            <a:off x="6909239" y="1407686"/>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CA" sz="1050" i="1" dirty="0"/>
          </a:p>
        </p:txBody>
      </p:sp>
      <p:sp>
        <p:nvSpPr>
          <p:cNvPr id="7" name="ZoneTexte 6">
            <a:extLst>
              <a:ext uri="{FF2B5EF4-FFF2-40B4-BE49-F238E27FC236}">
                <a16:creationId xmlns:a16="http://schemas.microsoft.com/office/drawing/2014/main" id="{5E40ECF8-CE20-4C63-BB2D-4C97167AEA9E}"/>
              </a:ext>
            </a:extLst>
          </p:cNvPr>
          <p:cNvSpPr txBox="1"/>
          <p:nvPr/>
        </p:nvSpPr>
        <p:spPr>
          <a:xfrm>
            <a:off x="508761" y="1385888"/>
            <a:ext cx="11006344" cy="4082784"/>
          </a:xfrm>
          <a:prstGeom prst="rect">
            <a:avLst/>
          </a:prstGeom>
          <a:noFill/>
        </p:spPr>
        <p:txBody>
          <a:bodyPr wrap="square">
            <a:spAutoFit/>
          </a:bodyPr>
          <a:lstStyle/>
          <a:p>
            <a:pPr marL="0" marR="0">
              <a:lnSpc>
                <a:spcPct val="115000"/>
              </a:lnSpc>
              <a:spcBef>
                <a:spcPts val="0"/>
              </a:spcBef>
              <a:spcAft>
                <a:spcPts val="0"/>
              </a:spcAft>
            </a:pPr>
            <a:r>
              <a:rPr lang="en-US" sz="1100" dirty="0">
                <a:effectLst/>
                <a:ea typeface="Times New Roman" panose="02020603050405020304" pitchFamily="18" charset="0"/>
                <a:cs typeface="Arial" panose="020B0604020202020204" pitchFamily="34" charset="0"/>
              </a:rPr>
              <a:t>Q2 </a:t>
            </a:r>
            <a:r>
              <a:rPr lang="en-US" sz="1100" b="1" dirty="0">
                <a:effectLst/>
                <a:ea typeface="Times New Roman" panose="02020603050405020304" pitchFamily="18" charset="0"/>
                <a:cs typeface="Arial" panose="020B0604020202020204" pitchFamily="34" charset="0"/>
              </a:rPr>
              <a:t>Which of the following tasks do you typically perform as part of your job function? (select all that apply)</a:t>
            </a:r>
          </a:p>
          <a:p>
            <a:pPr marL="0" marR="0">
              <a:lnSpc>
                <a:spcPct val="115000"/>
              </a:lnSpc>
              <a:spcBef>
                <a:spcPts val="0"/>
              </a:spcBef>
              <a:spcAft>
                <a:spcPts val="0"/>
              </a:spcAft>
            </a:pPr>
            <a:r>
              <a:rPr lang="fr-CA" sz="1100" b="1" i="1" dirty="0">
                <a:effectLst/>
                <a:ea typeface="Times New Roman" panose="02020603050405020304" pitchFamily="18" charset="0"/>
                <a:cs typeface="Arial" panose="020B0604020202020204" pitchFamily="34" charset="0"/>
              </a:rPr>
              <a:t>Parmi les tâches suivantes, lesquelles effectuez-vous généralement dans le cadre de votre fonction ?(Veuillez sélectionner toutes celles qui s'appliquent)</a:t>
            </a:r>
          </a:p>
          <a:p>
            <a:pPr marL="0" marR="0">
              <a:lnSpc>
                <a:spcPct val="115000"/>
              </a:lnSpc>
              <a:spcBef>
                <a:spcPts val="0"/>
              </a:spcBef>
              <a:spcAft>
                <a:spcPts val="0"/>
              </a:spcAft>
            </a:pPr>
            <a:endParaRPr lang="fr-CA" sz="1100" b="1" dirty="0">
              <a:effectLst/>
              <a:ea typeface="Times New Roman" panose="02020603050405020304" pitchFamily="18" charset="0"/>
              <a:cs typeface="Arial" panose="020B0604020202020204" pitchFamily="34" charset="0"/>
            </a:endParaRP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Concentrating (i.e. writing, analysis, reading, or research) / </a:t>
            </a:r>
            <a:r>
              <a:rPr lang="fr-CA" sz="1100" i="1" dirty="0">
                <a:effectLst/>
                <a:ea typeface="Courier New" panose="02070309020205020404" pitchFamily="49" charset="0"/>
                <a:cs typeface="Arial" panose="020B0604020202020204" pitchFamily="34" charset="0"/>
              </a:rPr>
              <a:t>Concentration (écrire, analyser, lire ou faire des recherches) </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Routine tasks (i.e. email and administrative tasks) / </a:t>
            </a:r>
            <a:r>
              <a:rPr lang="fr-CA" sz="1100" i="1" dirty="0">
                <a:effectLst/>
                <a:ea typeface="Courier New" panose="02070309020205020404" pitchFamily="49" charset="0"/>
                <a:cs typeface="Arial" panose="020B0604020202020204" pitchFamily="34" charset="0"/>
              </a:rPr>
              <a:t>Tâches de routine (courriel et tâches administratives) </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Calling or communicating (phone call or virtual meeting without others physically present) / </a:t>
            </a:r>
            <a:r>
              <a:rPr lang="fr-CA" sz="1100" i="1" dirty="0">
                <a:effectLst/>
                <a:ea typeface="Courier New" panose="02070309020205020404" pitchFamily="49" charset="0"/>
                <a:cs typeface="Arial" panose="020B0604020202020204" pitchFamily="34" charset="0"/>
              </a:rPr>
              <a:t>Appeler ou communiquer (appel téléphonique ou réunion virtuelle sans personne d'autres de physiquement présent) </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Filling and use of equipment (i.e. scanning/copying, printing, or routine paperwork) / </a:t>
            </a:r>
            <a:r>
              <a:rPr lang="fr-CA" sz="1100" i="1" dirty="0">
                <a:effectLst/>
                <a:ea typeface="Courier New" panose="02070309020205020404" pitchFamily="49" charset="0"/>
                <a:cs typeface="Arial" panose="020B0604020202020204" pitchFamily="34" charset="0"/>
              </a:rPr>
              <a:t>Classement de document et utilisation de l'équipement (numérisation/photocopie, impression ou travail sur papier)</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Information sharing (i.e. peer-to-peer learning or presentations) / </a:t>
            </a:r>
            <a:r>
              <a:rPr lang="fr-CA" sz="1100" i="1" dirty="0">
                <a:effectLst/>
                <a:ea typeface="Courier New" panose="02070309020205020404" pitchFamily="49" charset="0"/>
                <a:cs typeface="Arial" panose="020B0604020202020204" pitchFamily="34" charset="0"/>
              </a:rPr>
              <a:t>Partage d'informations (apprentissage entre pairs ou présentation) </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Idea generation (i.e. creative work, brainstorming or collective development of outputs) / </a:t>
            </a:r>
            <a:r>
              <a:rPr lang="fr-CA" sz="1100" i="1" dirty="0">
                <a:effectLst/>
                <a:ea typeface="Courier New" panose="02070309020205020404" pitchFamily="49" charset="0"/>
                <a:cs typeface="Arial" panose="020B0604020202020204" pitchFamily="34" charset="0"/>
              </a:rPr>
              <a:t>Génération d'idées (travail créatif, remue-méninges ou développement collectif de résultats) </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In-person/ hybrid meetings (meetings with more than one physical occupant co-located) / </a:t>
            </a:r>
            <a:r>
              <a:rPr lang="fr-CA" sz="1100" i="1" dirty="0">
                <a:effectLst/>
                <a:ea typeface="Courier New" panose="02070309020205020404" pitchFamily="49" charset="0"/>
                <a:cs typeface="Arial" panose="020B0604020202020204" pitchFamily="34" charset="0"/>
              </a:rPr>
              <a:t>Réunions en personne/hybrides (réunions avec plus d'un occupant physique colocalisé)</a:t>
            </a: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Using technical equipment or materials (i.e. secure network or specialized workstation terminal) – Please specify / </a:t>
            </a:r>
            <a:r>
              <a:rPr lang="fr-CA" sz="1100" i="1" dirty="0">
                <a:effectLst/>
                <a:ea typeface="Courier New" panose="02070309020205020404" pitchFamily="49" charset="0"/>
                <a:cs typeface="Arial" panose="020B0604020202020204" pitchFamily="34" charset="0"/>
              </a:rPr>
              <a:t>Utilisation d'équipements ou de matériels techniques (réseau sécurisé ou terminal de poste de travail spécialisé) – Veuillez Spécifier</a:t>
            </a:r>
            <a:r>
              <a:rPr lang="en-US" sz="1100" i="1" dirty="0">
                <a:effectLst/>
                <a:ea typeface="Courier New" panose="02070309020205020404" pitchFamily="49" charset="0"/>
                <a:cs typeface="Arial" panose="020B0604020202020204" pitchFamily="34" charset="0"/>
              </a:rPr>
              <a:t> </a:t>
            </a:r>
            <a:r>
              <a:rPr lang="en-US" sz="1100" dirty="0">
                <a:effectLst/>
                <a:ea typeface="Courier New" panose="02070309020205020404" pitchFamily="49" charset="0"/>
                <a:cs typeface="Arial" panose="020B0604020202020204" pitchFamily="34" charset="0"/>
              </a:rPr>
              <a:t>________________________________________________</a:t>
            </a:r>
            <a:endParaRPr lang="fr-CA" sz="1100" dirty="0">
              <a:effectLst/>
              <a:ea typeface="Courier New" panose="02070309020205020404" pitchFamily="49" charset="0"/>
              <a:cs typeface="Arial" panose="020B0604020202020204" pitchFamily="34" charset="0"/>
            </a:endParaRPr>
          </a:p>
          <a:p>
            <a:pPr marL="342900" marR="0" lvl="0" indent="-342900">
              <a:lnSpc>
                <a:spcPct val="115000"/>
              </a:lnSpc>
              <a:spcBef>
                <a:spcPts val="600"/>
              </a:spcBef>
              <a:spcAft>
                <a:spcPts val="0"/>
              </a:spcAft>
              <a:buClr>
                <a:srgbClr val="BFBFBF"/>
              </a:buClr>
              <a:buSzPts val="2800"/>
              <a:buFont typeface="Arial" panose="020B0604020202020204" pitchFamily="34" charset="0"/>
              <a:buChar char="▢"/>
            </a:pPr>
            <a:r>
              <a:rPr lang="en-US" sz="1100" dirty="0">
                <a:effectLst/>
                <a:ea typeface="Courier New" panose="02070309020205020404" pitchFamily="49" charset="0"/>
                <a:cs typeface="Arial" panose="020B0604020202020204" pitchFamily="34" charset="0"/>
              </a:rPr>
              <a:t>Using specialized collaborative or support spaces (i.e. resource libraries, interview rooms, or other program-specific spaces not including Special Purpose Spaces such as laboratories or warehouses) – Please specify / </a:t>
            </a:r>
            <a:r>
              <a:rPr lang="fr-CA" sz="1100" i="1" dirty="0">
                <a:effectLst/>
                <a:ea typeface="Courier New" panose="02070309020205020404" pitchFamily="49" charset="0"/>
                <a:cs typeface="Arial" panose="020B0604020202020204" pitchFamily="34" charset="0"/>
              </a:rPr>
              <a:t>Utilisation d'espaces de collaboration ou de soutien spécialisés (bibliothèques de ressources, salles d'entrevue ou d'autres espaces spécifiques à un programme n'incluant pas les espaces à usage particulier comme les laboratoires ou les entrepôts) – Veuillez spécifier</a:t>
            </a:r>
            <a:r>
              <a:rPr lang="en-US" sz="1100" i="1" dirty="0">
                <a:effectLst/>
                <a:ea typeface="Courier New" panose="02070309020205020404" pitchFamily="49" charset="0"/>
                <a:cs typeface="Arial" panose="020B0604020202020204" pitchFamily="34" charset="0"/>
              </a:rPr>
              <a:t> </a:t>
            </a:r>
            <a:r>
              <a:rPr lang="en-US" sz="1100" dirty="0">
                <a:effectLst/>
                <a:ea typeface="Courier New" panose="02070309020205020404" pitchFamily="49" charset="0"/>
                <a:cs typeface="Arial" panose="020B0604020202020204" pitchFamily="34" charset="0"/>
              </a:rPr>
              <a:t>________________________________________________</a:t>
            </a:r>
            <a:endParaRPr lang="fr-CA" sz="1100" dirty="0">
              <a:effectLst/>
              <a:ea typeface="Courier New" panose="02070309020205020404" pitchFamily="49" charset="0"/>
              <a:cs typeface="Arial" panose="020B0604020202020204" pitchFamily="34" charset="0"/>
            </a:endParaRPr>
          </a:p>
        </p:txBody>
      </p:sp>
    </p:spTree>
    <p:extLst>
      <p:ext uri="{BB962C8B-B14F-4D97-AF65-F5344CB8AC3E}">
        <p14:creationId xmlns:p14="http://schemas.microsoft.com/office/powerpoint/2010/main" val="2385143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5" name="Text Placeholder 3"/>
          <p:cNvSpPr txBox="1">
            <a:spLocks/>
          </p:cNvSpPr>
          <p:nvPr/>
        </p:nvSpPr>
        <p:spPr>
          <a:xfrm>
            <a:off x="6909239" y="1407686"/>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CA" sz="1050" i="1" dirty="0"/>
          </a:p>
        </p:txBody>
      </p:sp>
      <p:sp>
        <p:nvSpPr>
          <p:cNvPr id="10" name="Rectangle 2">
            <a:extLst>
              <a:ext uri="{FF2B5EF4-FFF2-40B4-BE49-F238E27FC236}">
                <a16:creationId xmlns:a16="http://schemas.microsoft.com/office/drawing/2014/main" id="{BC27A37D-CCFB-41F7-8ACB-AF986F949AC8}"/>
              </a:ext>
            </a:extLst>
          </p:cNvPr>
          <p:cNvSpPr>
            <a:spLocks noChangeArrowheads="1"/>
          </p:cNvSpPr>
          <p:nvPr/>
        </p:nvSpPr>
        <p:spPr bwMode="auto">
          <a:xfrm>
            <a:off x="508761" y="1402924"/>
            <a:ext cx="1430411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1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Q3 </a:t>
            </a:r>
            <a:r>
              <a:rPr kumimoji="0" lang="en-US" altLang="fr-FR" sz="11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Where do you expect to perform the following activities?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100" b="1" i="1" u="none" strike="noStrike" cap="none" normalizeH="0" baseline="0" dirty="0">
                <a:ln>
                  <a:noFill/>
                </a:ln>
                <a:solidFill>
                  <a:schemeClr val="tx1"/>
                </a:solidFill>
                <a:effectLst/>
                <a:latin typeface="+mn-lt"/>
              </a:rPr>
              <a:t>Où comptez-vous effectuer les activités suivantes ?</a:t>
            </a:r>
            <a:endParaRPr kumimoji="0" lang="en-US" altLang="fr-FR" sz="1100" b="1" i="1" u="none" strike="noStrike" cap="none" normalizeH="0" baseline="0" dirty="0">
              <a:ln>
                <a:noFill/>
              </a:ln>
              <a:solidFill>
                <a:schemeClr val="tx1"/>
              </a:solidFill>
              <a:effectLst/>
              <a:latin typeface="+mn-lt"/>
            </a:endParaRPr>
          </a:p>
        </p:txBody>
      </p:sp>
      <p:graphicFrame>
        <p:nvGraphicFramePr>
          <p:cNvPr id="11" name="Tableau 11">
            <a:extLst>
              <a:ext uri="{FF2B5EF4-FFF2-40B4-BE49-F238E27FC236}">
                <a16:creationId xmlns:a16="http://schemas.microsoft.com/office/drawing/2014/main" id="{1C63D8EA-78A4-47F5-945A-3E806043BA34}"/>
              </a:ext>
            </a:extLst>
          </p:cNvPr>
          <p:cNvGraphicFramePr>
            <a:graphicFrameLocks noGrp="1"/>
          </p:cNvGraphicFramePr>
          <p:nvPr>
            <p:extLst>
              <p:ext uri="{D42A27DB-BD31-4B8C-83A1-F6EECF244321}">
                <p14:modId xmlns:p14="http://schemas.microsoft.com/office/powerpoint/2010/main" val="4110866188"/>
              </p:ext>
            </p:extLst>
          </p:nvPr>
        </p:nvGraphicFramePr>
        <p:xfrm>
          <a:off x="508761" y="1945640"/>
          <a:ext cx="11006346" cy="3752850"/>
        </p:xfrm>
        <a:graphic>
          <a:graphicData uri="http://schemas.openxmlformats.org/drawingml/2006/table">
            <a:tbl>
              <a:tblPr firstRow="1" bandRow="1">
                <a:tableStyleId>{69CF1AB2-1976-4502-BF36-3FF5EA218861}</a:tableStyleId>
              </a:tblPr>
              <a:tblGrid>
                <a:gridCol w="5644389">
                  <a:extLst>
                    <a:ext uri="{9D8B030D-6E8A-4147-A177-3AD203B41FA5}">
                      <a16:colId xmlns:a16="http://schemas.microsoft.com/office/drawing/2014/main" val="3657885454"/>
                    </a:ext>
                  </a:extLst>
                </a:gridCol>
                <a:gridCol w="2828925">
                  <a:extLst>
                    <a:ext uri="{9D8B030D-6E8A-4147-A177-3AD203B41FA5}">
                      <a16:colId xmlns:a16="http://schemas.microsoft.com/office/drawing/2014/main" val="3964578827"/>
                    </a:ext>
                  </a:extLst>
                </a:gridCol>
                <a:gridCol w="2533032">
                  <a:extLst>
                    <a:ext uri="{9D8B030D-6E8A-4147-A177-3AD203B41FA5}">
                      <a16:colId xmlns:a16="http://schemas.microsoft.com/office/drawing/2014/main" val="3238141851"/>
                    </a:ext>
                  </a:extLst>
                </a:gridCol>
              </a:tblGrid>
              <a:tr h="359410">
                <a:tc>
                  <a:txBody>
                    <a:bodyPr/>
                    <a:lstStyle/>
                    <a:p>
                      <a:endParaRPr lang="fr-CA" sz="1100" b="0" i="1" dirty="0">
                        <a:latin typeface="+mn-lt"/>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fr-CA" sz="1100" b="1" dirty="0">
                          <a:latin typeface="+mn-lt"/>
                        </a:rPr>
                        <a:t>At the office / </a:t>
                      </a:r>
                      <a:r>
                        <a:rPr lang="fr-CA" sz="1100" b="1" i="1" dirty="0">
                          <a:latin typeface="+mn-lt"/>
                        </a:rPr>
                        <a:t>Au bureau</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fr-CA" sz="1100" b="1" dirty="0" err="1">
                          <a:latin typeface="+mn-lt"/>
                        </a:rPr>
                        <a:t>Remotely</a:t>
                      </a:r>
                      <a:r>
                        <a:rPr lang="fr-CA" sz="1100" b="1" dirty="0">
                          <a:latin typeface="+mn-lt"/>
                        </a:rPr>
                        <a:t> / </a:t>
                      </a:r>
                      <a:r>
                        <a:rPr lang="fr-CA" sz="1100" b="1" i="1" dirty="0">
                          <a:latin typeface="+mn-lt"/>
                        </a:rPr>
                        <a:t>À distance</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817980659"/>
                  </a:ext>
                </a:extLst>
              </a:tr>
              <a:tr h="370840">
                <a:tc>
                  <a:txBody>
                    <a:bodyPr/>
                    <a:lstStyle/>
                    <a:p>
                      <a:r>
                        <a:rPr lang="fr-CA" sz="1100" b="0" dirty="0" err="1">
                          <a:latin typeface="+mn-lt"/>
                        </a:rPr>
                        <a:t>Concentrating</a:t>
                      </a:r>
                      <a:r>
                        <a:rPr lang="fr-CA" sz="1100" b="0" dirty="0">
                          <a:latin typeface="+mn-lt"/>
                        </a:rPr>
                        <a:t> / </a:t>
                      </a:r>
                      <a:r>
                        <a:rPr lang="fr-CA" sz="1100" b="0" i="1" dirty="0">
                          <a:latin typeface="+mn-lt"/>
                        </a:rPr>
                        <a:t>Concentration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23460682"/>
                  </a:ext>
                </a:extLst>
              </a:tr>
              <a:tr h="370840">
                <a:tc>
                  <a:txBody>
                    <a:bodyPr/>
                    <a:lstStyle/>
                    <a:p>
                      <a:r>
                        <a:rPr lang="fr-CA" sz="1100" b="0" dirty="0">
                          <a:latin typeface="+mn-lt"/>
                        </a:rPr>
                        <a:t>Routine </a:t>
                      </a:r>
                      <a:r>
                        <a:rPr lang="fr-CA" sz="1100" b="0" dirty="0" err="1">
                          <a:latin typeface="+mn-lt"/>
                        </a:rPr>
                        <a:t>tasks</a:t>
                      </a:r>
                      <a:r>
                        <a:rPr lang="fr-CA" sz="1100" b="0" dirty="0">
                          <a:latin typeface="+mn-lt"/>
                        </a:rPr>
                        <a:t> / Tâches de routine</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184988344"/>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latin typeface="+mn-lt"/>
                        </a:rPr>
                        <a:t>Calling or </a:t>
                      </a:r>
                      <a:r>
                        <a:rPr lang="fr-CA" sz="1100" b="0" dirty="0" err="1">
                          <a:latin typeface="+mn-lt"/>
                        </a:rPr>
                        <a:t>communicating</a:t>
                      </a:r>
                      <a:r>
                        <a:rPr lang="fr-CA" sz="1100" b="0" dirty="0">
                          <a:latin typeface="+mn-lt"/>
                        </a:rPr>
                        <a:t> / </a:t>
                      </a:r>
                      <a:r>
                        <a:rPr lang="fr-CA" sz="1100" b="0" i="1" dirty="0">
                          <a:latin typeface="+mn-lt"/>
                        </a:rPr>
                        <a:t>Appeler ou communiquer</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451439877"/>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latin typeface="+mn-lt"/>
                        </a:rPr>
                        <a:t>Filling</a:t>
                      </a:r>
                      <a:r>
                        <a:rPr lang="fr-CA" sz="1100" b="0" dirty="0">
                          <a:latin typeface="+mn-lt"/>
                        </a:rPr>
                        <a:t> and use of </a:t>
                      </a:r>
                      <a:r>
                        <a:rPr lang="fr-CA" sz="1100" b="0" dirty="0" err="1">
                          <a:latin typeface="+mn-lt"/>
                        </a:rPr>
                        <a:t>equipment</a:t>
                      </a:r>
                      <a:r>
                        <a:rPr lang="fr-CA" sz="1100" b="0" dirty="0">
                          <a:latin typeface="+mn-lt"/>
                        </a:rPr>
                        <a:t> / </a:t>
                      </a:r>
                      <a:r>
                        <a:rPr lang="fr-CA" sz="1100" b="0" i="1" dirty="0">
                          <a:latin typeface="+mn-lt"/>
                        </a:rPr>
                        <a:t>Classement de document et utilisation de l'équipement</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95311638"/>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latin typeface="+mn-lt"/>
                        </a:rPr>
                        <a:t>Information sharing / </a:t>
                      </a:r>
                      <a:r>
                        <a:rPr lang="fr-CA" sz="1100" b="0" i="1" dirty="0">
                          <a:latin typeface="+mn-lt"/>
                        </a:rPr>
                        <a:t>Partage d'informations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438442407"/>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latin typeface="+mn-lt"/>
                        </a:rPr>
                        <a:t>Idea</a:t>
                      </a:r>
                      <a:r>
                        <a:rPr lang="fr-CA" sz="1100" b="0" dirty="0">
                          <a:latin typeface="+mn-lt"/>
                        </a:rPr>
                        <a:t> </a:t>
                      </a:r>
                      <a:r>
                        <a:rPr lang="fr-CA" sz="1100" b="0" dirty="0" err="1">
                          <a:latin typeface="+mn-lt"/>
                        </a:rPr>
                        <a:t>generation</a:t>
                      </a:r>
                      <a:r>
                        <a:rPr lang="fr-CA" sz="1100" b="0" dirty="0">
                          <a:latin typeface="+mn-lt"/>
                        </a:rPr>
                        <a:t> / </a:t>
                      </a:r>
                      <a:r>
                        <a:rPr lang="fr-CA" sz="1100" b="0" i="1" dirty="0">
                          <a:latin typeface="+mn-lt"/>
                        </a:rPr>
                        <a:t>Génération d'idées</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616122148"/>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latin typeface="+mn-lt"/>
                        </a:rPr>
                        <a:t>In-</a:t>
                      </a:r>
                      <a:r>
                        <a:rPr lang="fr-CA" sz="1100" b="0" dirty="0" err="1">
                          <a:latin typeface="+mn-lt"/>
                        </a:rPr>
                        <a:t>person</a:t>
                      </a:r>
                      <a:r>
                        <a:rPr lang="fr-CA" sz="1100" b="0" dirty="0">
                          <a:latin typeface="+mn-lt"/>
                        </a:rPr>
                        <a:t>/ </a:t>
                      </a:r>
                      <a:r>
                        <a:rPr lang="fr-CA" sz="1100" b="0" dirty="0" err="1">
                          <a:latin typeface="+mn-lt"/>
                        </a:rPr>
                        <a:t>hybrid</a:t>
                      </a:r>
                      <a:r>
                        <a:rPr lang="fr-CA" sz="1100" b="0" dirty="0">
                          <a:latin typeface="+mn-lt"/>
                        </a:rPr>
                        <a:t> meetings / </a:t>
                      </a:r>
                      <a:r>
                        <a:rPr lang="fr-CA" sz="1100" b="0" i="1" dirty="0">
                          <a:latin typeface="+mn-lt"/>
                        </a:rPr>
                        <a:t>Réunions en personne/hybrides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020354906"/>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latin typeface="+mn-lt"/>
                        </a:rPr>
                        <a:t>Using</a:t>
                      </a:r>
                      <a:r>
                        <a:rPr lang="fr-CA" sz="1100" b="0" dirty="0">
                          <a:latin typeface="+mn-lt"/>
                        </a:rPr>
                        <a:t> </a:t>
                      </a:r>
                      <a:r>
                        <a:rPr lang="fr-CA" sz="1100" b="0" dirty="0" err="1">
                          <a:latin typeface="+mn-lt"/>
                        </a:rPr>
                        <a:t>technical</a:t>
                      </a:r>
                      <a:r>
                        <a:rPr lang="fr-CA" sz="1100" b="0" dirty="0">
                          <a:latin typeface="+mn-lt"/>
                        </a:rPr>
                        <a:t> </a:t>
                      </a:r>
                      <a:r>
                        <a:rPr lang="fr-CA" sz="1100" b="0" dirty="0" err="1">
                          <a:latin typeface="+mn-lt"/>
                        </a:rPr>
                        <a:t>equipment</a:t>
                      </a:r>
                      <a:r>
                        <a:rPr lang="fr-CA" sz="1100" b="0" dirty="0">
                          <a:latin typeface="+mn-lt"/>
                        </a:rPr>
                        <a:t> or </a:t>
                      </a:r>
                      <a:r>
                        <a:rPr lang="fr-CA" sz="1100" b="0" dirty="0" err="1">
                          <a:latin typeface="+mn-lt"/>
                        </a:rPr>
                        <a:t>materials</a:t>
                      </a:r>
                      <a:r>
                        <a:rPr lang="fr-CA" sz="1100" b="0" dirty="0">
                          <a:latin typeface="+mn-lt"/>
                        </a:rPr>
                        <a:t> / </a:t>
                      </a:r>
                      <a:r>
                        <a:rPr lang="fr-CA" sz="1100" b="0" i="1" dirty="0">
                          <a:latin typeface="+mn-lt"/>
                        </a:rPr>
                        <a:t>Utilisation d'équipements ou de matériels techniques</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40590374"/>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latin typeface="+mn-lt"/>
                        </a:rPr>
                        <a:t>Using</a:t>
                      </a:r>
                      <a:r>
                        <a:rPr lang="fr-CA" sz="1100" b="0" dirty="0">
                          <a:latin typeface="+mn-lt"/>
                        </a:rPr>
                        <a:t> </a:t>
                      </a:r>
                      <a:r>
                        <a:rPr lang="fr-CA" sz="1100" b="0" dirty="0" err="1">
                          <a:latin typeface="+mn-lt"/>
                        </a:rPr>
                        <a:t>specialized</a:t>
                      </a:r>
                      <a:r>
                        <a:rPr lang="fr-CA" sz="1100" b="0" dirty="0">
                          <a:latin typeface="+mn-lt"/>
                        </a:rPr>
                        <a:t> collaborative or support </a:t>
                      </a:r>
                      <a:r>
                        <a:rPr lang="fr-CA" sz="1100" b="0" dirty="0" err="1">
                          <a:latin typeface="+mn-lt"/>
                        </a:rPr>
                        <a:t>spaces</a:t>
                      </a:r>
                      <a:r>
                        <a:rPr lang="fr-CA" sz="1100" b="0" dirty="0">
                          <a:latin typeface="+mn-lt"/>
                        </a:rPr>
                        <a:t> / </a:t>
                      </a:r>
                      <a:r>
                        <a:rPr lang="fr-CA" sz="1100" b="0" i="1" dirty="0">
                          <a:latin typeface="+mn-lt"/>
                        </a:rPr>
                        <a:t>Utilisation d'espaces de collaboration ou de soutien spécialisés</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marR="0" lvl="0" indent="-342900" algn="ctr">
                        <a:lnSpc>
                          <a:spcPct val="115000"/>
                        </a:lnSpc>
                        <a:spcBef>
                          <a:spcPts val="600"/>
                        </a:spcBef>
                        <a:spcAft>
                          <a:spcPts val="0"/>
                        </a:spcAft>
                        <a:buClr>
                          <a:srgbClr val="BFBFBF"/>
                        </a:buClr>
                        <a:buSzPts val="2800"/>
                        <a:buFont typeface="Arial" panose="020B0604020202020204" pitchFamily="34" charset="0"/>
                        <a:buChar char="▢"/>
                      </a:pPr>
                      <a:r>
                        <a:rPr lang="en-US" sz="1100" dirty="0">
                          <a:effectLst/>
                          <a:latin typeface="+mn-lt"/>
                          <a:ea typeface="Courier New" panose="02070309020205020404" pitchFamily="49" charset="0"/>
                          <a:cs typeface="Courier New" panose="02070309020205020404" pitchFamily="49" charset="0"/>
                        </a:rPr>
                        <a:t> </a:t>
                      </a:r>
                      <a:endParaRPr lang="fr-CA" sz="1100" dirty="0">
                        <a:effectLst/>
                        <a:latin typeface="+mn-lt"/>
                        <a:ea typeface="Courier New" panose="02070309020205020404" pitchFamily="49" charset="0"/>
                        <a:cs typeface="Courier New" panose="02070309020205020404" pitchFamily="49" charset="0"/>
                      </a:endParaRPr>
                    </a:p>
                  </a:txBody>
                  <a:tcPr marL="73025" marR="73025" marT="27305" marB="73025"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07291955"/>
                  </a:ext>
                </a:extLst>
              </a:tr>
            </a:tbl>
          </a:graphicData>
        </a:graphic>
      </p:graphicFrame>
    </p:spTree>
    <p:extLst>
      <p:ext uri="{BB962C8B-B14F-4D97-AF65-F5344CB8AC3E}">
        <p14:creationId xmlns:p14="http://schemas.microsoft.com/office/powerpoint/2010/main" val="4144881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5" name="Text Placeholder 3"/>
          <p:cNvSpPr txBox="1">
            <a:spLocks/>
          </p:cNvSpPr>
          <p:nvPr/>
        </p:nvSpPr>
        <p:spPr>
          <a:xfrm>
            <a:off x="6909239" y="1407686"/>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CA" sz="1050" i="1" dirty="0"/>
          </a:p>
        </p:txBody>
      </p:sp>
      <p:graphicFrame>
        <p:nvGraphicFramePr>
          <p:cNvPr id="3" name="Tableau 2">
            <a:extLst>
              <a:ext uri="{FF2B5EF4-FFF2-40B4-BE49-F238E27FC236}">
                <a16:creationId xmlns:a16="http://schemas.microsoft.com/office/drawing/2014/main" id="{5C189CF2-1137-4E0D-9D5F-6A19089AE48D}"/>
              </a:ext>
            </a:extLst>
          </p:cNvPr>
          <p:cNvGraphicFramePr>
            <a:graphicFrameLocks noGrp="1"/>
          </p:cNvGraphicFramePr>
          <p:nvPr>
            <p:extLst>
              <p:ext uri="{D42A27DB-BD31-4B8C-83A1-F6EECF244321}">
                <p14:modId xmlns:p14="http://schemas.microsoft.com/office/powerpoint/2010/main" val="3810117398"/>
              </p:ext>
            </p:extLst>
          </p:nvPr>
        </p:nvGraphicFramePr>
        <p:xfrm>
          <a:off x="676894" y="1898652"/>
          <a:ext cx="10838210" cy="4548283"/>
        </p:xfrm>
        <a:graphic>
          <a:graphicData uri="http://schemas.openxmlformats.org/drawingml/2006/table">
            <a:tbl>
              <a:tblPr firstRow="1" firstCol="1" lastRow="1" lastCol="1">
                <a:tableStyleId>{3B4B98B0-60AC-42C2-AFA5-B58CD77FA1E5}</a:tableStyleId>
              </a:tblPr>
              <a:tblGrid>
                <a:gridCol w="6181106">
                  <a:extLst>
                    <a:ext uri="{9D8B030D-6E8A-4147-A177-3AD203B41FA5}">
                      <a16:colId xmlns:a16="http://schemas.microsoft.com/office/drawing/2014/main" val="2685656179"/>
                    </a:ext>
                  </a:extLst>
                </a:gridCol>
                <a:gridCol w="1171575">
                  <a:extLst>
                    <a:ext uri="{9D8B030D-6E8A-4147-A177-3AD203B41FA5}">
                      <a16:colId xmlns:a16="http://schemas.microsoft.com/office/drawing/2014/main" val="3611242936"/>
                    </a:ext>
                  </a:extLst>
                </a:gridCol>
                <a:gridCol w="1038225">
                  <a:extLst>
                    <a:ext uri="{9D8B030D-6E8A-4147-A177-3AD203B41FA5}">
                      <a16:colId xmlns:a16="http://schemas.microsoft.com/office/drawing/2014/main" val="114798130"/>
                    </a:ext>
                  </a:extLst>
                </a:gridCol>
                <a:gridCol w="1238250">
                  <a:extLst>
                    <a:ext uri="{9D8B030D-6E8A-4147-A177-3AD203B41FA5}">
                      <a16:colId xmlns:a16="http://schemas.microsoft.com/office/drawing/2014/main" val="806994445"/>
                    </a:ext>
                  </a:extLst>
                </a:gridCol>
                <a:gridCol w="1209054">
                  <a:extLst>
                    <a:ext uri="{9D8B030D-6E8A-4147-A177-3AD203B41FA5}">
                      <a16:colId xmlns:a16="http://schemas.microsoft.com/office/drawing/2014/main" val="317797248"/>
                    </a:ext>
                  </a:extLst>
                </a:gridCol>
              </a:tblGrid>
              <a:tr h="140769">
                <a:tc>
                  <a:txBody>
                    <a:bodyPr/>
                    <a:lstStyle/>
                    <a:p>
                      <a:pPr marL="0" marR="0" algn="ctr">
                        <a:lnSpc>
                          <a:spcPct val="115000"/>
                        </a:lnSpc>
                        <a:spcBef>
                          <a:spcPts val="0"/>
                        </a:spcBef>
                        <a:spcAft>
                          <a:spcPts val="0"/>
                        </a:spcAft>
                      </a:pPr>
                      <a:r>
                        <a:rPr lang="en-US" sz="1100" dirty="0">
                          <a:effectLst/>
                        </a:rPr>
                        <a:t> </a:t>
                      </a:r>
                      <a:endParaRPr lang="fr-C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Less than 1 hour/ </a:t>
                      </a:r>
                      <a:r>
                        <a:rPr lang="en-US" sz="1100" i="1" dirty="0" err="1">
                          <a:effectLst/>
                        </a:rPr>
                        <a:t>Moins</a:t>
                      </a:r>
                      <a:r>
                        <a:rPr lang="en-US" sz="1100" i="1" dirty="0">
                          <a:effectLst/>
                        </a:rPr>
                        <a:t> </a:t>
                      </a:r>
                      <a:r>
                        <a:rPr lang="en-US" sz="1100" i="1" dirty="0" err="1">
                          <a:effectLst/>
                        </a:rPr>
                        <a:t>d’une</a:t>
                      </a:r>
                      <a:r>
                        <a:rPr lang="en-US" sz="1100" i="1" dirty="0">
                          <a:effectLst/>
                        </a:rPr>
                        <a:t> </a:t>
                      </a:r>
                      <a:r>
                        <a:rPr lang="en-US" sz="1100" i="1" dirty="0" err="1">
                          <a:effectLst/>
                        </a:rPr>
                        <a:t>heure</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1 to 2 hours /</a:t>
                      </a:r>
                      <a:r>
                        <a:rPr lang="en-US" sz="1100" i="1" dirty="0">
                          <a:effectLst/>
                        </a:rPr>
                        <a:t> 1 à 2 </a:t>
                      </a:r>
                      <a:r>
                        <a:rPr lang="en-US" sz="1100" i="1" dirty="0" err="1">
                          <a:effectLst/>
                        </a:rPr>
                        <a:t>heures</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Half-day / </a:t>
                      </a:r>
                      <a:r>
                        <a:rPr lang="en-US" sz="1100" i="1" dirty="0">
                          <a:effectLst/>
                        </a:rPr>
                        <a:t>Une demi-</a:t>
                      </a:r>
                      <a:r>
                        <a:rPr lang="en-US" sz="1100" i="1" dirty="0" err="1">
                          <a:effectLst/>
                        </a:rPr>
                        <a:t>journée</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Full-day / </a:t>
                      </a:r>
                      <a:r>
                        <a:rPr lang="en-US" sz="1100" i="1" dirty="0">
                          <a:effectLst/>
                        </a:rPr>
                        <a:t>Une </a:t>
                      </a:r>
                      <a:r>
                        <a:rPr lang="en-US" sz="1100" i="1" dirty="0" err="1">
                          <a:effectLst/>
                        </a:rPr>
                        <a:t>journée</a:t>
                      </a:r>
                      <a:r>
                        <a:rPr lang="en-US" sz="1100" i="1" dirty="0">
                          <a:effectLst/>
                        </a:rPr>
                        <a:t> </a:t>
                      </a:r>
                      <a:r>
                        <a:rPr lang="en-US" sz="1100" i="1" dirty="0" err="1">
                          <a:effectLst/>
                        </a:rPr>
                        <a:t>complète</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extLst>
                  <a:ext uri="{0D108BD9-81ED-4DB2-BD59-A6C34878D82A}">
                    <a16:rowId xmlns:a16="http://schemas.microsoft.com/office/drawing/2014/main" val="3250417970"/>
                  </a:ext>
                </a:extLst>
              </a:tr>
              <a:tr h="316770">
                <a:tc>
                  <a:txBody>
                    <a:bodyPr/>
                    <a:lstStyle/>
                    <a:p>
                      <a:r>
                        <a:rPr lang="fr-CA" sz="1100" b="0" dirty="0" err="1"/>
                        <a:t>Concentrating</a:t>
                      </a:r>
                      <a:r>
                        <a:rPr lang="fr-CA" sz="1100" b="0" dirty="0"/>
                        <a:t> / </a:t>
                      </a:r>
                      <a:r>
                        <a:rPr lang="fr-CA" sz="1100" b="0" i="1" dirty="0"/>
                        <a:t>Concentration </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55603615"/>
                  </a:ext>
                </a:extLst>
              </a:tr>
              <a:tr h="258103">
                <a:tc>
                  <a:txBody>
                    <a:bodyPr/>
                    <a:lstStyle/>
                    <a:p>
                      <a:r>
                        <a:rPr lang="fr-CA" sz="1100" b="0" dirty="0"/>
                        <a:t>Routine </a:t>
                      </a:r>
                      <a:r>
                        <a:rPr lang="fr-CA" sz="1100" b="0" dirty="0" err="1"/>
                        <a:t>tasks</a:t>
                      </a:r>
                      <a:r>
                        <a:rPr lang="fr-CA" sz="1100" b="0" dirty="0"/>
                        <a:t> / Tâches de routine</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149322023"/>
                  </a:ext>
                </a:extLst>
              </a:tr>
              <a:tr h="43410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Calling or </a:t>
                      </a:r>
                      <a:r>
                        <a:rPr lang="fr-CA" sz="1100" b="0" dirty="0" err="1"/>
                        <a:t>communicating</a:t>
                      </a:r>
                      <a:r>
                        <a:rPr lang="fr-CA" sz="1100" b="0" dirty="0"/>
                        <a:t> / </a:t>
                      </a:r>
                      <a:r>
                        <a:rPr lang="fr-CA" sz="1100" b="0" i="1" dirty="0"/>
                        <a:t>Appeler ou communiquer</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494375790"/>
                  </a:ext>
                </a:extLst>
              </a:tr>
              <a:tr h="492771">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Filling</a:t>
                      </a:r>
                      <a:r>
                        <a:rPr lang="fr-CA" sz="1100" b="0" dirty="0"/>
                        <a:t> and use of </a:t>
                      </a:r>
                      <a:r>
                        <a:rPr lang="fr-CA" sz="1100" b="0" dirty="0" err="1"/>
                        <a:t>equipment</a:t>
                      </a:r>
                      <a:r>
                        <a:rPr lang="fr-CA" sz="1100" b="0" dirty="0"/>
                        <a:t> / </a:t>
                      </a:r>
                      <a:r>
                        <a:rPr lang="fr-CA" sz="1100" b="0" i="1" dirty="0"/>
                        <a:t>Classement de document et utilisation de l'équipement</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2032028500"/>
                  </a:ext>
                </a:extLst>
              </a:tr>
              <a:tr h="37543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Information sharing / </a:t>
                      </a:r>
                      <a:r>
                        <a:rPr lang="fr-CA" sz="1100" b="0" i="1" dirty="0"/>
                        <a:t>Partage d'informations </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4056012107"/>
                  </a:ext>
                </a:extLst>
              </a:tr>
              <a:tr h="43410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Idea</a:t>
                      </a:r>
                      <a:r>
                        <a:rPr lang="fr-CA" sz="1100" b="0" dirty="0"/>
                        <a:t> </a:t>
                      </a:r>
                      <a:r>
                        <a:rPr lang="fr-CA" sz="1100" b="0" dirty="0" err="1"/>
                        <a:t>generation</a:t>
                      </a:r>
                      <a:r>
                        <a:rPr lang="fr-CA" sz="1100" b="0" dirty="0"/>
                        <a:t> / </a:t>
                      </a:r>
                      <a:r>
                        <a:rPr lang="fr-CA" sz="1100" b="0" i="1" dirty="0"/>
                        <a:t>Génération d'idées</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1958383589"/>
                  </a:ext>
                </a:extLst>
              </a:tr>
              <a:tr h="43410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In-</a:t>
                      </a:r>
                      <a:r>
                        <a:rPr lang="fr-CA" sz="1100" b="0" dirty="0" err="1"/>
                        <a:t>person</a:t>
                      </a:r>
                      <a:r>
                        <a:rPr lang="fr-CA" sz="1100" b="0" dirty="0"/>
                        <a:t>/ </a:t>
                      </a:r>
                      <a:r>
                        <a:rPr lang="fr-CA" sz="1100" b="0" dirty="0" err="1"/>
                        <a:t>hybrid</a:t>
                      </a:r>
                      <a:r>
                        <a:rPr lang="fr-CA" sz="1100" b="0" dirty="0"/>
                        <a:t> meetings / </a:t>
                      </a:r>
                      <a:r>
                        <a:rPr lang="fr-CA" sz="1100" b="0" i="1" dirty="0"/>
                        <a:t>Réunions en personne/hybrides </a:t>
                      </a:r>
                    </a:p>
                  </a:txBody>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2148878145"/>
                  </a:ext>
                </a:extLst>
              </a:tr>
              <a:tr h="43410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Using</a:t>
                      </a:r>
                      <a:r>
                        <a:rPr lang="fr-CA" sz="1100" b="0" dirty="0"/>
                        <a:t> </a:t>
                      </a:r>
                      <a:r>
                        <a:rPr lang="fr-CA" sz="1100" b="0" dirty="0" err="1"/>
                        <a:t>technical</a:t>
                      </a:r>
                      <a:r>
                        <a:rPr lang="fr-CA" sz="1100" b="0" dirty="0"/>
                        <a:t> </a:t>
                      </a:r>
                      <a:r>
                        <a:rPr lang="fr-CA" sz="1100" b="0" dirty="0" err="1"/>
                        <a:t>equipment</a:t>
                      </a:r>
                      <a:r>
                        <a:rPr lang="fr-CA" sz="1100" b="0" dirty="0"/>
                        <a:t> or </a:t>
                      </a:r>
                      <a:r>
                        <a:rPr lang="fr-CA" sz="1100" b="0" dirty="0" err="1"/>
                        <a:t>materials</a:t>
                      </a:r>
                      <a:r>
                        <a:rPr lang="fr-CA" sz="1100" b="0" dirty="0"/>
                        <a:t> / </a:t>
                      </a:r>
                      <a:r>
                        <a:rPr lang="fr-CA" sz="1100" b="0" i="1" dirty="0"/>
                        <a:t>Utilisation d'équipements ou de matériels techniques</a:t>
                      </a:r>
                    </a:p>
                  </a:txBody>
                  <a:tcPr>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extLst>
                  <a:ext uri="{0D108BD9-81ED-4DB2-BD59-A6C34878D82A}">
                    <a16:rowId xmlns:a16="http://schemas.microsoft.com/office/drawing/2014/main" val="3147770270"/>
                  </a:ext>
                </a:extLst>
              </a:tr>
              <a:tr h="96210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Using</a:t>
                      </a:r>
                      <a:r>
                        <a:rPr lang="fr-CA" sz="1100" b="0" dirty="0"/>
                        <a:t> </a:t>
                      </a:r>
                      <a:r>
                        <a:rPr lang="fr-CA" sz="1100" b="0" dirty="0" err="1"/>
                        <a:t>specialized</a:t>
                      </a:r>
                      <a:r>
                        <a:rPr lang="fr-CA" sz="1100" b="0" dirty="0"/>
                        <a:t> collaborative or support </a:t>
                      </a:r>
                      <a:r>
                        <a:rPr lang="fr-CA" sz="1100" b="0" dirty="0" err="1"/>
                        <a:t>spaces</a:t>
                      </a:r>
                      <a:r>
                        <a:rPr lang="fr-CA" sz="1100" b="0" dirty="0"/>
                        <a:t> / </a:t>
                      </a:r>
                      <a:r>
                        <a:rPr lang="fr-CA" sz="1100" b="0" i="1" dirty="0"/>
                        <a:t>Utilisation d'espaces de collaboration ou de soutien spécialisés</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ctr">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082099427"/>
                  </a:ext>
                </a:extLst>
              </a:tr>
            </a:tbl>
          </a:graphicData>
        </a:graphic>
      </p:graphicFrame>
      <p:sp>
        <p:nvSpPr>
          <p:cNvPr id="6" name="Rectangle 1">
            <a:extLst>
              <a:ext uri="{FF2B5EF4-FFF2-40B4-BE49-F238E27FC236}">
                <a16:creationId xmlns:a16="http://schemas.microsoft.com/office/drawing/2014/main" id="{94F965F9-4390-47FC-ABF8-D1B5CD753B6B}"/>
              </a:ext>
            </a:extLst>
          </p:cNvPr>
          <p:cNvSpPr>
            <a:spLocks noChangeArrowheads="1"/>
          </p:cNvSpPr>
          <p:nvPr/>
        </p:nvSpPr>
        <p:spPr bwMode="auto">
          <a:xfrm>
            <a:off x="508761" y="1385888"/>
            <a:ext cx="556661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1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Q4 </a:t>
            </a:r>
            <a:r>
              <a:rPr kumimoji="0" lang="en-US" altLang="fr-FR" sz="11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What is the typical duration of activities performed at the office?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100" b="1" i="0" u="none" strike="noStrike" cap="none" normalizeH="0" baseline="0" dirty="0">
                <a:ln>
                  <a:noFill/>
                </a:ln>
                <a:solidFill>
                  <a:schemeClr val="tx1"/>
                </a:solidFill>
                <a:effectLst/>
                <a:latin typeface="+mn-lt"/>
              </a:rPr>
              <a:t>Quelle est la durée type des activités exercées au bureau?</a:t>
            </a:r>
            <a:endParaRPr kumimoji="0" lang="en-US" altLang="fr-FR" sz="11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66581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5" name="Text Placeholder 3"/>
          <p:cNvSpPr txBox="1">
            <a:spLocks/>
          </p:cNvSpPr>
          <p:nvPr/>
        </p:nvSpPr>
        <p:spPr>
          <a:xfrm>
            <a:off x="6909239" y="1407686"/>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CA" sz="1050" i="1" dirty="0"/>
          </a:p>
        </p:txBody>
      </p:sp>
      <p:graphicFrame>
        <p:nvGraphicFramePr>
          <p:cNvPr id="3" name="Tableau 2">
            <a:extLst>
              <a:ext uri="{FF2B5EF4-FFF2-40B4-BE49-F238E27FC236}">
                <a16:creationId xmlns:a16="http://schemas.microsoft.com/office/drawing/2014/main" id="{5C189CF2-1137-4E0D-9D5F-6A19089AE48D}"/>
              </a:ext>
            </a:extLst>
          </p:cNvPr>
          <p:cNvGraphicFramePr>
            <a:graphicFrameLocks noGrp="1"/>
          </p:cNvGraphicFramePr>
          <p:nvPr>
            <p:extLst>
              <p:ext uri="{D42A27DB-BD31-4B8C-83A1-F6EECF244321}">
                <p14:modId xmlns:p14="http://schemas.microsoft.com/office/powerpoint/2010/main" val="95802086"/>
              </p:ext>
            </p:extLst>
          </p:nvPr>
        </p:nvGraphicFramePr>
        <p:xfrm>
          <a:off x="508761" y="1838574"/>
          <a:ext cx="11006342" cy="3337127"/>
        </p:xfrm>
        <a:graphic>
          <a:graphicData uri="http://schemas.openxmlformats.org/drawingml/2006/table">
            <a:tbl>
              <a:tblPr firstRow="1" firstCol="1" lastRow="1" lastCol="1">
                <a:tableStyleId>{3B4B98B0-60AC-42C2-AFA5-B58CD77FA1E5}</a:tableStyleId>
              </a:tblPr>
              <a:tblGrid>
                <a:gridCol w="5486686">
                  <a:extLst>
                    <a:ext uri="{9D8B030D-6E8A-4147-A177-3AD203B41FA5}">
                      <a16:colId xmlns:a16="http://schemas.microsoft.com/office/drawing/2014/main" val="2685656179"/>
                    </a:ext>
                  </a:extLst>
                </a:gridCol>
                <a:gridCol w="1348033">
                  <a:extLst>
                    <a:ext uri="{9D8B030D-6E8A-4147-A177-3AD203B41FA5}">
                      <a16:colId xmlns:a16="http://schemas.microsoft.com/office/drawing/2014/main" val="3611242936"/>
                    </a:ext>
                  </a:extLst>
                </a:gridCol>
                <a:gridCol w="1545996">
                  <a:extLst>
                    <a:ext uri="{9D8B030D-6E8A-4147-A177-3AD203B41FA5}">
                      <a16:colId xmlns:a16="http://schemas.microsoft.com/office/drawing/2014/main" val="114798130"/>
                    </a:ext>
                  </a:extLst>
                </a:gridCol>
                <a:gridCol w="1357460">
                  <a:extLst>
                    <a:ext uri="{9D8B030D-6E8A-4147-A177-3AD203B41FA5}">
                      <a16:colId xmlns:a16="http://schemas.microsoft.com/office/drawing/2014/main" val="806994445"/>
                    </a:ext>
                  </a:extLst>
                </a:gridCol>
                <a:gridCol w="1268167">
                  <a:extLst>
                    <a:ext uri="{9D8B030D-6E8A-4147-A177-3AD203B41FA5}">
                      <a16:colId xmlns:a16="http://schemas.microsoft.com/office/drawing/2014/main" val="317797248"/>
                    </a:ext>
                  </a:extLst>
                </a:gridCol>
              </a:tblGrid>
              <a:tr h="988605">
                <a:tc>
                  <a:txBody>
                    <a:bodyPr/>
                    <a:lstStyle/>
                    <a:p>
                      <a:pPr marL="0" marR="0" algn="ctr">
                        <a:lnSpc>
                          <a:spcPct val="115000"/>
                        </a:lnSpc>
                        <a:spcBef>
                          <a:spcPts val="0"/>
                        </a:spcBef>
                        <a:spcAft>
                          <a:spcPts val="0"/>
                        </a:spcAft>
                      </a:pPr>
                      <a:r>
                        <a:rPr lang="en-US" sz="1100" dirty="0">
                          <a:effectLst/>
                        </a:rPr>
                        <a:t> </a:t>
                      </a:r>
                      <a:endParaRPr lang="fr-C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Limited visual distraction/ </a:t>
                      </a:r>
                      <a:r>
                        <a:rPr lang="en-US" sz="1100" i="1" dirty="0">
                          <a:effectLst/>
                        </a:rPr>
                        <a:t>Distraction </a:t>
                      </a:r>
                      <a:r>
                        <a:rPr lang="en-US" sz="1100" i="1" dirty="0" err="1">
                          <a:effectLst/>
                        </a:rPr>
                        <a:t>visuelles</a:t>
                      </a:r>
                      <a:r>
                        <a:rPr lang="en-US" sz="1100" i="1" dirty="0">
                          <a:effectLst/>
                        </a:rPr>
                        <a:t> </a:t>
                      </a:r>
                      <a:r>
                        <a:rPr lang="en-US" sz="1100" i="1" dirty="0" err="1">
                          <a:effectLst/>
                        </a:rPr>
                        <a:t>limitées</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Quiet space or acoustic privacy /</a:t>
                      </a:r>
                      <a:r>
                        <a:rPr lang="en-US" sz="1100" i="1" dirty="0">
                          <a:effectLst/>
                        </a:rPr>
                        <a:t> </a:t>
                      </a:r>
                      <a:r>
                        <a:rPr lang="en-US" sz="1100" i="1" dirty="0" err="1">
                          <a:effectLst/>
                        </a:rPr>
                        <a:t>Espace</a:t>
                      </a:r>
                      <a:r>
                        <a:rPr lang="en-US" sz="1100" i="1" dirty="0">
                          <a:effectLst/>
                        </a:rPr>
                        <a:t> </a:t>
                      </a:r>
                      <a:r>
                        <a:rPr lang="en-US" sz="1100" i="1" dirty="0" err="1">
                          <a:effectLst/>
                        </a:rPr>
                        <a:t>silencieux</a:t>
                      </a:r>
                      <a:r>
                        <a:rPr lang="en-US" sz="1100" i="1" dirty="0">
                          <a:effectLst/>
                        </a:rPr>
                        <a:t> </a:t>
                      </a:r>
                      <a:r>
                        <a:rPr lang="en-US" sz="1100" i="1" dirty="0" err="1">
                          <a:effectLst/>
                        </a:rPr>
                        <a:t>ou</a:t>
                      </a:r>
                      <a:r>
                        <a:rPr lang="en-US" sz="1100" i="1" dirty="0">
                          <a:effectLst/>
                        </a:rPr>
                        <a:t> </a:t>
                      </a:r>
                      <a:r>
                        <a:rPr lang="en-US" sz="1100" i="1" dirty="0" err="1">
                          <a:effectLst/>
                        </a:rPr>
                        <a:t>confidentialité</a:t>
                      </a:r>
                      <a:r>
                        <a:rPr lang="en-US" sz="1100" i="1" dirty="0">
                          <a:effectLst/>
                        </a:rPr>
                        <a:t> </a:t>
                      </a:r>
                      <a:r>
                        <a:rPr lang="en-US" sz="1100" i="1" dirty="0" err="1">
                          <a:effectLst/>
                        </a:rPr>
                        <a:t>acoustiques</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Casual or lounge furnishing /</a:t>
                      </a:r>
                      <a:r>
                        <a:rPr lang="en-US" sz="1100" dirty="0" err="1">
                          <a:effectLst/>
                        </a:rPr>
                        <a:t>Ameublement</a:t>
                      </a:r>
                      <a:r>
                        <a:rPr lang="en-US" sz="1100" dirty="0">
                          <a:effectLst/>
                        </a:rPr>
                        <a:t> </a:t>
                      </a:r>
                      <a:r>
                        <a:rPr lang="en-US" sz="1100" dirty="0" err="1">
                          <a:effectLst/>
                        </a:rPr>
                        <a:t>décontracté</a:t>
                      </a:r>
                      <a:r>
                        <a:rPr lang="en-US" sz="1100" dirty="0">
                          <a:effectLst/>
                        </a:rPr>
                        <a:t> </a:t>
                      </a:r>
                      <a:r>
                        <a:rPr lang="en-US" sz="1100" dirty="0" err="1">
                          <a:effectLst/>
                        </a:rPr>
                        <a:t>ou</a:t>
                      </a:r>
                      <a:r>
                        <a:rPr lang="en-US" sz="1100" dirty="0">
                          <a:effectLst/>
                        </a:rPr>
                        <a:t> </a:t>
                      </a:r>
                      <a:r>
                        <a:rPr lang="en-US" sz="1100" dirty="0" err="1">
                          <a:effectLst/>
                        </a:rPr>
                        <a:t>informel</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tc>
                  <a:txBody>
                    <a:bodyPr/>
                    <a:lstStyle/>
                    <a:p>
                      <a:pPr marL="0" marR="0" algn="ctr">
                        <a:lnSpc>
                          <a:spcPct val="115000"/>
                        </a:lnSpc>
                        <a:spcBef>
                          <a:spcPts val="0"/>
                        </a:spcBef>
                        <a:spcAft>
                          <a:spcPts val="0"/>
                        </a:spcAft>
                      </a:pPr>
                      <a:r>
                        <a:rPr lang="en-US" sz="1100" dirty="0">
                          <a:effectLst/>
                        </a:rPr>
                        <a:t>Formal or ergonomic furnishing / </a:t>
                      </a:r>
                      <a:r>
                        <a:rPr lang="en-US" sz="1100" i="1" dirty="0" err="1">
                          <a:effectLst/>
                        </a:rPr>
                        <a:t>Ameublement</a:t>
                      </a:r>
                      <a:r>
                        <a:rPr lang="en-US" sz="1100" i="1" dirty="0">
                          <a:effectLst/>
                        </a:rPr>
                        <a:t> </a:t>
                      </a:r>
                      <a:r>
                        <a:rPr lang="en-US" sz="1100" i="1" dirty="0" err="1">
                          <a:effectLst/>
                        </a:rPr>
                        <a:t>formel</a:t>
                      </a:r>
                      <a:r>
                        <a:rPr lang="en-US" sz="1100" i="1" dirty="0">
                          <a:effectLst/>
                        </a:rPr>
                        <a:t> </a:t>
                      </a:r>
                      <a:r>
                        <a:rPr lang="en-US" sz="1100" i="1" dirty="0" err="1">
                          <a:effectLst/>
                        </a:rPr>
                        <a:t>ou</a:t>
                      </a:r>
                      <a:r>
                        <a:rPr lang="en-US" sz="1100" i="1" dirty="0">
                          <a:effectLst/>
                        </a:rPr>
                        <a:t> </a:t>
                      </a:r>
                      <a:r>
                        <a:rPr lang="en-US" sz="1100" i="1" dirty="0" err="1">
                          <a:effectLst/>
                        </a:rPr>
                        <a:t>ergonomique</a:t>
                      </a:r>
                      <a:endParaRPr lang="fr-CA"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3664" marR="23664" marT="8848" marB="23664" anchor="ctr"/>
                </a:tc>
                <a:extLst>
                  <a:ext uri="{0D108BD9-81ED-4DB2-BD59-A6C34878D82A}">
                    <a16:rowId xmlns:a16="http://schemas.microsoft.com/office/drawing/2014/main" val="3250417970"/>
                  </a:ext>
                </a:extLst>
              </a:tr>
              <a:tr h="266102">
                <a:tc>
                  <a:txBody>
                    <a:bodyPr/>
                    <a:lstStyle/>
                    <a:p>
                      <a:pPr>
                        <a:lnSpc>
                          <a:spcPct val="100000"/>
                        </a:lnSpc>
                      </a:pPr>
                      <a:r>
                        <a:rPr lang="fr-CA" sz="1100" b="0" dirty="0" err="1"/>
                        <a:t>Concentrating</a:t>
                      </a:r>
                      <a:r>
                        <a:rPr lang="fr-CA" sz="1100" b="0" dirty="0"/>
                        <a:t> / </a:t>
                      </a:r>
                      <a:r>
                        <a:rPr lang="fr-CA" sz="1100" b="0" i="1" dirty="0"/>
                        <a:t>Concentration </a:t>
                      </a:r>
                    </a:p>
                  </a:txBody>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55603615"/>
                  </a:ext>
                </a:extLst>
              </a:tr>
              <a:tr h="217639">
                <a:tc>
                  <a:txBody>
                    <a:bodyPr/>
                    <a:lstStyle/>
                    <a:p>
                      <a:pPr>
                        <a:lnSpc>
                          <a:spcPct val="100000"/>
                        </a:lnSpc>
                      </a:pPr>
                      <a:r>
                        <a:rPr lang="fr-CA" sz="1100" b="0" dirty="0"/>
                        <a:t>Routine </a:t>
                      </a:r>
                      <a:r>
                        <a:rPr lang="fr-CA" sz="1100" b="0" dirty="0" err="1"/>
                        <a:t>tasks</a:t>
                      </a:r>
                      <a:r>
                        <a:rPr lang="fr-CA" sz="1100" b="0" dirty="0"/>
                        <a:t> / Tâches de routine</a:t>
                      </a:r>
                    </a:p>
                  </a:txBody>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149322023"/>
                  </a:ext>
                </a:extLst>
              </a:tr>
              <a:tr h="36466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Calling or </a:t>
                      </a:r>
                      <a:r>
                        <a:rPr lang="fr-CA" sz="1100" b="0" dirty="0" err="1"/>
                        <a:t>communicating</a:t>
                      </a:r>
                      <a:r>
                        <a:rPr lang="fr-CA" sz="1100" b="0" dirty="0"/>
                        <a:t> / </a:t>
                      </a:r>
                      <a:r>
                        <a:rPr lang="fr-CA" sz="1100" b="0" i="1" dirty="0"/>
                        <a:t>Appeler ou communiquer</a:t>
                      </a:r>
                    </a:p>
                  </a:txBody>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494375790"/>
                  </a:ext>
                </a:extLst>
              </a:tr>
              <a:tr h="413951">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Filling</a:t>
                      </a:r>
                      <a:r>
                        <a:rPr lang="fr-CA" sz="1100" b="0" dirty="0"/>
                        <a:t> and use of </a:t>
                      </a:r>
                      <a:r>
                        <a:rPr lang="fr-CA" sz="1100" b="0" dirty="0" err="1"/>
                        <a:t>equipment</a:t>
                      </a:r>
                      <a:r>
                        <a:rPr lang="fr-CA" sz="1100" b="0" dirty="0"/>
                        <a:t> / </a:t>
                      </a:r>
                      <a:r>
                        <a:rPr lang="fr-CA" sz="1100" b="0" i="1" dirty="0"/>
                        <a:t>Classement de document et utilisation de l'équipement</a:t>
                      </a:r>
                    </a:p>
                  </a:txBody>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2032028500"/>
                  </a:ext>
                </a:extLst>
              </a:tr>
              <a:tr h="315385">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Information sharing / </a:t>
                      </a:r>
                      <a:r>
                        <a:rPr lang="fr-CA" sz="1100" b="0" i="1" dirty="0"/>
                        <a:t>Partage d'informations </a:t>
                      </a:r>
                    </a:p>
                  </a:txBody>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tc>
                <a:extLst>
                  <a:ext uri="{0D108BD9-81ED-4DB2-BD59-A6C34878D82A}">
                    <a16:rowId xmlns:a16="http://schemas.microsoft.com/office/drawing/2014/main" val="4056012107"/>
                  </a:ext>
                </a:extLst>
              </a:tr>
              <a:tr h="36466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err="1"/>
                        <a:t>Idea</a:t>
                      </a:r>
                      <a:r>
                        <a:rPr lang="fr-CA" sz="1100" b="0" dirty="0"/>
                        <a:t> </a:t>
                      </a:r>
                      <a:r>
                        <a:rPr lang="fr-CA" sz="1100" b="0" dirty="0" err="1"/>
                        <a:t>generation</a:t>
                      </a:r>
                      <a:r>
                        <a:rPr lang="fr-CA" sz="1100" b="0" dirty="0"/>
                        <a:t> / </a:t>
                      </a:r>
                      <a:r>
                        <a:rPr lang="fr-CA" sz="1100" b="0" i="1" dirty="0"/>
                        <a:t>Génération d'idées</a:t>
                      </a:r>
                    </a:p>
                  </a:txBody>
                  <a:tcPr>
                    <a:lnB w="12700" cap="flat" cmpd="sng" algn="ctr">
                      <a:noFill/>
                      <a:prstDash val="solid"/>
                      <a:round/>
                      <a:headEnd type="none" w="med" len="med"/>
                      <a:tailEnd type="none" w="med" len="med"/>
                    </a:lnB>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B w="12700" cap="flat" cmpd="sng" algn="ctr">
                      <a:noFill/>
                      <a:prstDash val="solid"/>
                      <a:round/>
                      <a:headEnd type="none" w="med" len="med"/>
                      <a:tailEnd type="none" w="med" len="med"/>
                    </a:lnB>
                  </a:tcPr>
                </a:tc>
                <a:extLst>
                  <a:ext uri="{0D108BD9-81ED-4DB2-BD59-A6C34878D82A}">
                    <a16:rowId xmlns:a16="http://schemas.microsoft.com/office/drawing/2014/main" val="1958383589"/>
                  </a:ext>
                </a:extLst>
              </a:tr>
              <a:tr h="36466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fr-CA" sz="1100" b="0" dirty="0"/>
                        <a:t>In-</a:t>
                      </a:r>
                      <a:r>
                        <a:rPr lang="fr-CA" sz="1100" b="0" dirty="0" err="1"/>
                        <a:t>person</a:t>
                      </a:r>
                      <a:r>
                        <a:rPr lang="fr-CA" sz="1100" b="0" dirty="0"/>
                        <a:t>/ </a:t>
                      </a:r>
                      <a:r>
                        <a:rPr lang="fr-CA" sz="1100" b="0" dirty="0" err="1"/>
                        <a:t>hybrid</a:t>
                      </a:r>
                      <a:r>
                        <a:rPr lang="fr-CA" sz="1100" b="0" dirty="0"/>
                        <a:t> meetings / </a:t>
                      </a:r>
                      <a:r>
                        <a:rPr lang="fr-CA" sz="1100" b="0" i="1" dirty="0"/>
                        <a:t>Réunions en personne/hybrides </a:t>
                      </a:r>
                    </a:p>
                  </a:txBody>
                  <a:tcPr>
                    <a:lnT w="12700" cap="flat" cmpd="sng" algn="ctr">
                      <a:noFill/>
                      <a:prstDash val="solid"/>
                      <a:round/>
                      <a:headEnd type="none" w="med" len="med"/>
                      <a:tailEnd type="none" w="med" len="med"/>
                    </a:lnT>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a:effectLst/>
                        </a:rPr>
                        <a:t> </a:t>
                      </a:r>
                      <a:endParaRPr lang="fr-CA" sz="110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tcPr>
                </a:tc>
                <a:tc>
                  <a:txBody>
                    <a:bodyPr/>
                    <a:lstStyle/>
                    <a:p>
                      <a:pPr marL="342900" marR="0" lvl="0" indent="-342900" algn="ctr">
                        <a:lnSpc>
                          <a:spcPct val="100000"/>
                        </a:lnSpc>
                        <a:spcBef>
                          <a:spcPts val="600"/>
                        </a:spcBef>
                        <a:spcAft>
                          <a:spcPts val="0"/>
                        </a:spcAft>
                        <a:buClr>
                          <a:srgbClr val="BFBFBF"/>
                        </a:buClr>
                        <a:buSzPts val="2600"/>
                        <a:buFont typeface="Courier New" panose="02070309020205020404" pitchFamily="49" charset="0"/>
                        <a:buChar char="o"/>
                      </a:pPr>
                      <a:r>
                        <a:rPr lang="en-US" sz="1100" dirty="0">
                          <a:effectLst/>
                        </a:rPr>
                        <a:t> </a:t>
                      </a:r>
                      <a:endParaRPr lang="fr-CA" sz="1100" dirty="0">
                        <a:effectLst/>
                        <a:latin typeface="Courier New" panose="02070309020205020404" pitchFamily="49" charset="0"/>
                        <a:ea typeface="Courier New" panose="02070309020205020404" pitchFamily="49" charset="0"/>
                        <a:cs typeface="Courier New" panose="02070309020205020404" pitchFamily="49" charset="0"/>
                      </a:endParaRPr>
                    </a:p>
                  </a:txBody>
                  <a:tcPr marL="23664" marR="23664" marT="8848" marB="23664" anchor="ctr">
                    <a:lnT w="12700" cap="flat" cmpd="sng" algn="ctr">
                      <a:noFill/>
                      <a:prstDash val="solid"/>
                      <a:round/>
                      <a:headEnd type="none" w="med" len="med"/>
                      <a:tailEnd type="none" w="med" len="med"/>
                    </a:lnT>
                  </a:tcPr>
                </a:tc>
                <a:extLst>
                  <a:ext uri="{0D108BD9-81ED-4DB2-BD59-A6C34878D82A}">
                    <a16:rowId xmlns:a16="http://schemas.microsoft.com/office/drawing/2014/main" val="2148878145"/>
                  </a:ext>
                </a:extLst>
              </a:tr>
            </a:tbl>
          </a:graphicData>
        </a:graphic>
      </p:graphicFrame>
      <p:sp>
        <p:nvSpPr>
          <p:cNvPr id="6" name="Rectangle 1">
            <a:extLst>
              <a:ext uri="{FF2B5EF4-FFF2-40B4-BE49-F238E27FC236}">
                <a16:creationId xmlns:a16="http://schemas.microsoft.com/office/drawing/2014/main" id="{94F965F9-4390-47FC-ABF8-D1B5CD753B6B}"/>
              </a:ext>
            </a:extLst>
          </p:cNvPr>
          <p:cNvSpPr>
            <a:spLocks noChangeArrowheads="1"/>
          </p:cNvSpPr>
          <p:nvPr/>
        </p:nvSpPr>
        <p:spPr bwMode="auto">
          <a:xfrm>
            <a:off x="508761" y="1385888"/>
            <a:ext cx="1100634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1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Q5 </a:t>
            </a:r>
            <a:r>
              <a:rPr kumimoji="0" lang="en-US" altLang="fr-FR" sz="11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Which of the following features are required to perform these activities at the office?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fr-FR" sz="1100" b="1" i="0" u="none" strike="noStrike" cap="none" normalizeH="0" baseline="0" dirty="0">
                <a:ln>
                  <a:noFill/>
                </a:ln>
                <a:solidFill>
                  <a:schemeClr val="tx1"/>
                </a:solidFill>
                <a:effectLst/>
                <a:latin typeface="+mn-lt"/>
              </a:rPr>
              <a:t>Quelle est la durée type des activités exercées au bureau?</a:t>
            </a:r>
            <a:endParaRPr kumimoji="0" lang="en-US" altLang="fr-FR" sz="11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2879753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00426" y="1935161"/>
            <a:ext cx="8114679" cy="2122802"/>
          </a:xfrm>
        </p:spPr>
        <p:txBody>
          <a:bodyPr>
            <a:normAutofit fontScale="85000" lnSpcReduction="10000"/>
          </a:bodyPr>
          <a:lstStyle/>
          <a:p>
            <a:r>
              <a:rPr lang="en-CA" dirty="0"/>
              <a:t>All data visualizations are currently using sample data. You must edit the </a:t>
            </a:r>
            <a:r>
              <a:rPr lang="en-CA" dirty="0" err="1"/>
              <a:t>datas</a:t>
            </a:r>
            <a:r>
              <a:rPr lang="en-CA" dirty="0"/>
              <a:t> manually by clicking on the charts, selecting ‘edit data’ in the chart tools tab and replacing the numeric values for each question with the numbers generated by your </a:t>
            </a:r>
            <a:r>
              <a:rPr lang="en-CA" dirty="0" err="1"/>
              <a:t>Qualtrics</a:t>
            </a:r>
            <a:r>
              <a:rPr lang="en-CA" dirty="0"/>
              <a:t> data report, matching each corresponding question</a:t>
            </a:r>
          </a:p>
          <a:p>
            <a:r>
              <a:rPr lang="en-CA" dirty="0"/>
              <a:t>You should note the variation in response rate and document them in the methodology of the survey. You must note the questions that had particularly low response rates.</a:t>
            </a:r>
          </a:p>
          <a:p>
            <a:r>
              <a:rPr lang="en-CA" dirty="0"/>
              <a:t>You must manually refresh the Pivot table after adding the data</a:t>
            </a:r>
          </a:p>
          <a:p>
            <a:endParaRPr lang="en-CA" dirty="0"/>
          </a:p>
        </p:txBody>
      </p:sp>
      <p:sp>
        <p:nvSpPr>
          <p:cNvPr id="3" name="Text Placeholder 2"/>
          <p:cNvSpPr>
            <a:spLocks noGrp="1"/>
          </p:cNvSpPr>
          <p:nvPr>
            <p:ph type="body" sz="half" idx="2"/>
          </p:nvPr>
        </p:nvSpPr>
        <p:spPr/>
        <p:txBody>
          <a:bodyPr/>
          <a:lstStyle/>
          <a:p>
            <a:pPr>
              <a:lnSpc>
                <a:spcPct val="100000"/>
              </a:lnSpc>
              <a:spcBef>
                <a:spcPts val="0"/>
              </a:spcBef>
            </a:pPr>
            <a:r>
              <a:rPr lang="en-CA" i="1" dirty="0">
                <a:solidFill>
                  <a:srgbClr val="FF0000"/>
                </a:solidFill>
              </a:rPr>
              <a:t>Instructions are for consultants' use only, for information purposes, to help to properly use the </a:t>
            </a:r>
            <a:r>
              <a:rPr lang="en-CA" i="1" dirty="0" err="1">
                <a:solidFill>
                  <a:srgbClr val="FF0000"/>
                </a:solidFill>
              </a:rPr>
              <a:t>GCworkplace</a:t>
            </a:r>
            <a:r>
              <a:rPr lang="en-CA" i="1" dirty="0">
                <a:solidFill>
                  <a:srgbClr val="FF0000"/>
                </a:solidFill>
              </a:rPr>
              <a:t> survey report template.</a:t>
            </a:r>
          </a:p>
          <a:p>
            <a:pPr>
              <a:lnSpc>
                <a:spcPct val="100000"/>
              </a:lnSpc>
              <a:spcBef>
                <a:spcPts val="0"/>
              </a:spcBef>
            </a:pPr>
            <a:endParaRPr lang="en-US" i="1" dirty="0">
              <a:solidFill>
                <a:srgbClr val="FF0000"/>
              </a:solidFill>
            </a:endParaRPr>
          </a:p>
          <a:p>
            <a:pPr>
              <a:lnSpc>
                <a:spcPct val="100000"/>
              </a:lnSpc>
              <a:spcBef>
                <a:spcPts val="0"/>
              </a:spcBef>
            </a:pPr>
            <a:r>
              <a:rPr lang="en-CA" i="1" dirty="0">
                <a:solidFill>
                  <a:srgbClr val="FF0000"/>
                </a:solidFill>
              </a:rPr>
              <a:t>Remove this slide before presenting any final survey results report to the client.</a:t>
            </a:r>
          </a:p>
          <a:p>
            <a:pPr>
              <a:lnSpc>
                <a:spcPct val="100000"/>
              </a:lnSpc>
              <a:spcBef>
                <a:spcPts val="0"/>
              </a:spcBef>
            </a:pPr>
            <a:endParaRPr lang="en-US" i="1" dirty="0">
              <a:solidFill>
                <a:srgbClr val="FF0000"/>
              </a:solidFill>
            </a:endParaRPr>
          </a:p>
        </p:txBody>
      </p:sp>
      <p:sp>
        <p:nvSpPr>
          <p:cNvPr id="4" name="Text Placeholder 3"/>
          <p:cNvSpPr>
            <a:spLocks noGrp="1"/>
          </p:cNvSpPr>
          <p:nvPr>
            <p:ph type="body" idx="13"/>
          </p:nvPr>
        </p:nvSpPr>
        <p:spPr>
          <a:xfrm>
            <a:off x="3400426" y="1717223"/>
            <a:ext cx="3631310" cy="277809"/>
          </a:xfrm>
        </p:spPr>
        <p:txBody>
          <a:bodyPr/>
          <a:lstStyle/>
          <a:p>
            <a:r>
              <a:rPr lang="en-CA" dirty="0"/>
              <a:t>HOW TO USE THIS DOCUMENT</a:t>
            </a:r>
          </a:p>
        </p:txBody>
      </p:sp>
      <p:sp>
        <p:nvSpPr>
          <p:cNvPr id="5" name="Title 4"/>
          <p:cNvSpPr>
            <a:spLocks noGrp="1"/>
          </p:cNvSpPr>
          <p:nvPr>
            <p:ph type="title"/>
          </p:nvPr>
        </p:nvSpPr>
        <p:spPr/>
        <p:txBody>
          <a:bodyPr/>
          <a:lstStyle/>
          <a:p>
            <a:r>
              <a:rPr lang="en-CA" dirty="0"/>
              <a:t>INSTRUCTIONS</a:t>
            </a:r>
          </a:p>
        </p:txBody>
      </p:sp>
      <p:sp>
        <p:nvSpPr>
          <p:cNvPr id="6" name="Text Placeholder 3"/>
          <p:cNvSpPr txBox="1">
            <a:spLocks/>
          </p:cNvSpPr>
          <p:nvPr/>
        </p:nvSpPr>
        <p:spPr>
          <a:xfrm>
            <a:off x="554039" y="1717223"/>
            <a:ext cx="2654801"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NOTES</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4676" y="5395047"/>
            <a:ext cx="560881" cy="573074"/>
          </a:xfrm>
          <a:prstGeom prst="rect">
            <a:avLst/>
          </a:prstGeom>
        </p:spPr>
      </p:pic>
      <p:sp>
        <p:nvSpPr>
          <p:cNvPr id="10" name="Text Placeholder 3"/>
          <p:cNvSpPr txBox="1">
            <a:spLocks/>
          </p:cNvSpPr>
          <p:nvPr/>
        </p:nvSpPr>
        <p:spPr>
          <a:xfrm>
            <a:off x="260986" y="4307456"/>
            <a:ext cx="3631310"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err="1"/>
              <a:t>Qualtrics</a:t>
            </a:r>
            <a:r>
              <a:rPr lang="en-CA" dirty="0"/>
              <a:t> data report</a:t>
            </a:r>
          </a:p>
        </p:txBody>
      </p:sp>
      <p:sp>
        <p:nvSpPr>
          <p:cNvPr id="13" name="Text Placeholder 3"/>
          <p:cNvSpPr txBox="1">
            <a:spLocks/>
          </p:cNvSpPr>
          <p:nvPr/>
        </p:nvSpPr>
        <p:spPr>
          <a:xfrm>
            <a:off x="6011933" y="4301802"/>
            <a:ext cx="3631310"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err="1"/>
              <a:t>GCworkplace</a:t>
            </a:r>
            <a:r>
              <a:rPr lang="en-CA" dirty="0"/>
              <a:t> survey report</a:t>
            </a:r>
          </a:p>
        </p:txBody>
      </p:sp>
      <p:pic>
        <p:nvPicPr>
          <p:cNvPr id="8" name="Picture 7">
            <a:extLst>
              <a:ext uri="{FF2B5EF4-FFF2-40B4-BE49-F238E27FC236}">
                <a16:creationId xmlns:a16="http://schemas.microsoft.com/office/drawing/2014/main" id="{BB151AA7-78FD-45DE-B3D9-2F74583471F1}"/>
              </a:ext>
            </a:extLst>
          </p:cNvPr>
          <p:cNvPicPr>
            <a:picLocks noChangeAspect="1"/>
          </p:cNvPicPr>
          <p:nvPr/>
        </p:nvPicPr>
        <p:blipFill rotWithShape="1">
          <a:blip r:embed="rId4"/>
          <a:srcRect b="2678"/>
          <a:stretch/>
        </p:blipFill>
        <p:spPr>
          <a:xfrm>
            <a:off x="228982" y="4684791"/>
            <a:ext cx="5139903" cy="1602114"/>
          </a:xfrm>
          <a:prstGeom prst="rect">
            <a:avLst/>
          </a:prstGeom>
        </p:spPr>
      </p:pic>
      <p:pic>
        <p:nvPicPr>
          <p:cNvPr id="14" name="Picture 13">
            <a:extLst>
              <a:ext uri="{FF2B5EF4-FFF2-40B4-BE49-F238E27FC236}">
                <a16:creationId xmlns:a16="http://schemas.microsoft.com/office/drawing/2014/main" id="{D0D84BAC-8504-469B-8427-ADC7C5F4F1FD}"/>
              </a:ext>
            </a:extLst>
          </p:cNvPr>
          <p:cNvPicPr>
            <a:picLocks noChangeAspect="1"/>
          </p:cNvPicPr>
          <p:nvPr/>
        </p:nvPicPr>
        <p:blipFill>
          <a:blip r:embed="rId5"/>
          <a:stretch>
            <a:fillRect/>
          </a:stretch>
        </p:blipFill>
        <p:spPr>
          <a:xfrm>
            <a:off x="6011922" y="5011307"/>
            <a:ext cx="5567332" cy="1275598"/>
          </a:xfrm>
          <a:prstGeom prst="rect">
            <a:avLst/>
          </a:prstGeom>
        </p:spPr>
      </p:pic>
    </p:spTree>
    <p:extLst>
      <p:ext uri="{BB962C8B-B14F-4D97-AF65-F5344CB8AC3E}">
        <p14:creationId xmlns:p14="http://schemas.microsoft.com/office/powerpoint/2010/main" val="725112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List of questions / </a:t>
            </a:r>
            <a:r>
              <a:rPr lang="fr-CA" i="1" dirty="0"/>
              <a:t>Liste de questions</a:t>
            </a:r>
          </a:p>
        </p:txBody>
      </p:sp>
      <p:sp>
        <p:nvSpPr>
          <p:cNvPr id="5" name="Text Placeholder 3"/>
          <p:cNvSpPr txBox="1">
            <a:spLocks/>
          </p:cNvSpPr>
          <p:nvPr/>
        </p:nvSpPr>
        <p:spPr>
          <a:xfrm>
            <a:off x="6909239" y="1407686"/>
            <a:ext cx="4605867" cy="3170080"/>
          </a:xfrm>
          <a:prstGeom prst="rect">
            <a:avLst/>
          </a:prstGeom>
        </p:spPr>
        <p:txBody>
          <a:bodyPr/>
          <a:lstStyle>
            <a:lvl1pPr marL="228594" indent="-228594" algn="l" defTabSz="914377"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endParaRPr lang="fr-CA" sz="1050" i="1" dirty="0"/>
          </a:p>
        </p:txBody>
      </p:sp>
      <p:sp>
        <p:nvSpPr>
          <p:cNvPr id="7" name="ZoneTexte 6">
            <a:extLst>
              <a:ext uri="{FF2B5EF4-FFF2-40B4-BE49-F238E27FC236}">
                <a16:creationId xmlns:a16="http://schemas.microsoft.com/office/drawing/2014/main" id="{B5AB8A96-0FE5-4150-9382-9EFB934EFED3}"/>
              </a:ext>
            </a:extLst>
          </p:cNvPr>
          <p:cNvSpPr txBox="1"/>
          <p:nvPr/>
        </p:nvSpPr>
        <p:spPr>
          <a:xfrm>
            <a:off x="508761" y="1407686"/>
            <a:ext cx="11006344" cy="4431341"/>
          </a:xfrm>
          <a:prstGeom prst="rect">
            <a:avLst/>
          </a:prstGeom>
          <a:noFill/>
        </p:spPr>
        <p:txBody>
          <a:bodyPr wrap="square">
            <a:spAutoFit/>
          </a:bodyPr>
          <a:lstStyle/>
          <a:p>
            <a:pPr marL="0" marR="0">
              <a:lnSpc>
                <a:spcPct val="115000"/>
              </a:lnSpc>
              <a:spcBef>
                <a:spcPts val="0"/>
              </a:spcBef>
              <a:spcAft>
                <a:spcPts val="0"/>
              </a:spcAft>
            </a:pPr>
            <a:r>
              <a:rPr lang="en-US" sz="1100" dirty="0">
                <a:effectLst/>
                <a:ea typeface="Times New Roman" panose="02020603050405020304" pitchFamily="18" charset="0"/>
                <a:cs typeface="Times New Roman" panose="02020603050405020304" pitchFamily="18" charset="0"/>
              </a:rPr>
              <a:t>Q6 </a:t>
            </a:r>
            <a:r>
              <a:rPr lang="en-US" sz="1100" b="1" dirty="0">
                <a:effectLst/>
                <a:ea typeface="Times New Roman" panose="02020603050405020304" pitchFamily="18" charset="0"/>
                <a:cs typeface="Times New Roman" panose="02020603050405020304" pitchFamily="18" charset="0"/>
              </a:rPr>
              <a:t>Do you have any accessibility needs that require a Duty to Accommodate (not including ergonomic assessments)? </a:t>
            </a:r>
          </a:p>
          <a:p>
            <a:pPr marL="0" marR="0">
              <a:lnSpc>
                <a:spcPct val="115000"/>
              </a:lnSpc>
              <a:spcBef>
                <a:spcPts val="0"/>
              </a:spcBef>
              <a:spcAft>
                <a:spcPts val="0"/>
              </a:spcAft>
            </a:pPr>
            <a:r>
              <a:rPr lang="fr-CA" sz="1100" b="1" i="1" dirty="0">
                <a:effectLst/>
                <a:ea typeface="Times New Roman" panose="02020603050405020304" pitchFamily="18" charset="0"/>
                <a:cs typeface="Times New Roman" panose="02020603050405020304" pitchFamily="18" charset="0"/>
              </a:rPr>
              <a:t>Avez-vous des besoins en matière d'accessibilité qui nécessitent une obligation de prendre des mesures d'adaptation (ne pas inclure les évaluation ergonomique)?</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No / </a:t>
            </a:r>
            <a:r>
              <a:rPr lang="en-US" sz="1100" i="1" dirty="0">
                <a:effectLst/>
                <a:ea typeface="Courier New" panose="02070309020205020404" pitchFamily="49" charset="0"/>
                <a:cs typeface="Courier New" panose="02070309020205020404" pitchFamily="49" charset="0"/>
              </a:rPr>
              <a:t>Non</a:t>
            </a:r>
            <a:endParaRPr lang="fr-CA" sz="1100" i="1" dirty="0">
              <a:effectLst/>
              <a:ea typeface="Courier New" panose="02070309020205020404" pitchFamily="49" charset="0"/>
              <a:cs typeface="Courier New" panose="02070309020205020404" pitchFamily="49" charset="0"/>
            </a:endParaRP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Yes (please specify) / </a:t>
            </a:r>
            <a:r>
              <a:rPr lang="en-US" sz="1100" i="1" dirty="0" err="1">
                <a:effectLst/>
                <a:ea typeface="Courier New" panose="02070309020205020404" pitchFamily="49" charset="0"/>
                <a:cs typeface="Courier New" panose="02070309020205020404" pitchFamily="49" charset="0"/>
              </a:rPr>
              <a:t>Oui</a:t>
            </a:r>
            <a:r>
              <a:rPr lang="en-US" sz="1100" i="1" dirty="0">
                <a:effectLst/>
                <a:ea typeface="Courier New" panose="02070309020205020404" pitchFamily="49" charset="0"/>
                <a:cs typeface="Courier New" panose="02070309020205020404" pitchFamily="49" charset="0"/>
              </a:rPr>
              <a:t> (</a:t>
            </a:r>
            <a:r>
              <a:rPr lang="en-US" sz="1100" i="1" dirty="0" err="1">
                <a:effectLst/>
                <a:ea typeface="Courier New" panose="02070309020205020404" pitchFamily="49" charset="0"/>
                <a:cs typeface="Courier New" panose="02070309020205020404" pitchFamily="49" charset="0"/>
              </a:rPr>
              <a:t>Veuillez</a:t>
            </a:r>
            <a:r>
              <a:rPr lang="en-US" sz="1100" i="1" dirty="0">
                <a:effectLst/>
                <a:ea typeface="Courier New" panose="02070309020205020404" pitchFamily="49" charset="0"/>
                <a:cs typeface="Courier New" panose="02070309020205020404" pitchFamily="49" charset="0"/>
              </a:rPr>
              <a:t> </a:t>
            </a:r>
            <a:r>
              <a:rPr lang="en-US" sz="1100" i="1" dirty="0" err="1">
                <a:effectLst/>
                <a:ea typeface="Courier New" panose="02070309020205020404" pitchFamily="49" charset="0"/>
                <a:cs typeface="Courier New" panose="02070309020205020404" pitchFamily="49" charset="0"/>
              </a:rPr>
              <a:t>spécifier</a:t>
            </a:r>
            <a:r>
              <a:rPr lang="en-US" sz="1100" i="1" dirty="0">
                <a:effectLst/>
                <a:ea typeface="Courier New" panose="02070309020205020404" pitchFamily="49" charset="0"/>
                <a:cs typeface="Courier New" panose="02070309020205020404" pitchFamily="49" charset="0"/>
              </a:rPr>
              <a:t>) </a:t>
            </a:r>
            <a:r>
              <a:rPr lang="en-US" sz="1100" dirty="0">
                <a:effectLst/>
                <a:ea typeface="Courier New" panose="02070309020205020404" pitchFamily="49" charset="0"/>
                <a:cs typeface="Courier New" panose="02070309020205020404" pitchFamily="49" charset="0"/>
              </a:rPr>
              <a:t>________________________________________________</a:t>
            </a:r>
          </a:p>
          <a:p>
            <a:pPr marR="0" lvl="0">
              <a:lnSpc>
                <a:spcPct val="115000"/>
              </a:lnSpc>
              <a:spcBef>
                <a:spcPts val="600"/>
              </a:spcBef>
              <a:spcAft>
                <a:spcPts val="0"/>
              </a:spcAft>
              <a:buClr>
                <a:srgbClr val="BFBFBF"/>
              </a:buClr>
              <a:buSzPts val="2600"/>
            </a:pPr>
            <a:endParaRPr lang="en-US" sz="1100" dirty="0">
              <a:ea typeface="Courier New" panose="02070309020205020404" pitchFamily="49" charset="0"/>
              <a:cs typeface="Courier New" panose="02070309020205020404" pitchFamily="49" charset="0"/>
            </a:endParaRPr>
          </a:p>
          <a:p>
            <a:pPr marL="0" marR="0">
              <a:lnSpc>
                <a:spcPct val="115000"/>
              </a:lnSpc>
              <a:spcBef>
                <a:spcPts val="0"/>
              </a:spcBef>
              <a:spcAft>
                <a:spcPts val="0"/>
              </a:spcAft>
            </a:pPr>
            <a:r>
              <a:rPr lang="en-US" sz="1100" dirty="0">
                <a:effectLst/>
                <a:ea typeface="Times New Roman" panose="02020603050405020304" pitchFamily="18" charset="0"/>
                <a:cs typeface="Times New Roman" panose="02020603050405020304" pitchFamily="18" charset="0"/>
              </a:rPr>
              <a:t>Q7 </a:t>
            </a:r>
            <a:r>
              <a:rPr lang="en-US" sz="1100" b="1" dirty="0">
                <a:effectLst/>
                <a:ea typeface="Times New Roman" panose="02020603050405020304" pitchFamily="18" charset="0"/>
                <a:cs typeface="Times New Roman" panose="02020603050405020304" pitchFamily="18" charset="0"/>
              </a:rPr>
              <a:t>Do you require any specialized equipment to perform your job function (other than standard computer equipment or office furnishings)?</a:t>
            </a:r>
          </a:p>
          <a:p>
            <a:pPr marL="0" marR="0">
              <a:lnSpc>
                <a:spcPct val="115000"/>
              </a:lnSpc>
              <a:spcBef>
                <a:spcPts val="0"/>
              </a:spcBef>
              <a:spcAft>
                <a:spcPts val="0"/>
              </a:spcAft>
            </a:pPr>
            <a:r>
              <a:rPr lang="fr-CA" sz="1100" b="1" i="1" dirty="0">
                <a:effectLst/>
                <a:ea typeface="Times New Roman" panose="02020603050405020304" pitchFamily="18" charset="0"/>
                <a:cs typeface="Times New Roman" panose="02020603050405020304" pitchFamily="18" charset="0"/>
              </a:rPr>
              <a:t>Avez-vous besoin d'équipement spécialisé pour effectuer votre travail (autre que du matériel informatique standard ou du mobilier de bureau)?</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No / </a:t>
            </a:r>
            <a:r>
              <a:rPr lang="en-US" sz="1100" i="1" dirty="0">
                <a:effectLst/>
                <a:ea typeface="Courier New" panose="02070309020205020404" pitchFamily="49" charset="0"/>
                <a:cs typeface="Courier New" panose="02070309020205020404" pitchFamily="49" charset="0"/>
              </a:rPr>
              <a:t>Non</a:t>
            </a:r>
            <a:endParaRPr lang="fr-CA" sz="1100" i="1" dirty="0">
              <a:effectLst/>
              <a:ea typeface="Courier New" panose="02070309020205020404" pitchFamily="49" charset="0"/>
              <a:cs typeface="Courier New" panose="02070309020205020404" pitchFamily="49" charset="0"/>
            </a:endParaRP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Yes (please specify) / </a:t>
            </a:r>
            <a:r>
              <a:rPr lang="en-US" sz="1100" i="1" dirty="0" err="1">
                <a:effectLst/>
                <a:ea typeface="Courier New" panose="02070309020205020404" pitchFamily="49" charset="0"/>
                <a:cs typeface="Courier New" panose="02070309020205020404" pitchFamily="49" charset="0"/>
              </a:rPr>
              <a:t>Oui</a:t>
            </a:r>
            <a:r>
              <a:rPr lang="en-US" sz="1100" i="1" dirty="0">
                <a:effectLst/>
                <a:ea typeface="Courier New" panose="02070309020205020404" pitchFamily="49" charset="0"/>
                <a:cs typeface="Courier New" panose="02070309020205020404" pitchFamily="49" charset="0"/>
              </a:rPr>
              <a:t> (</a:t>
            </a:r>
            <a:r>
              <a:rPr lang="en-US" sz="1100" i="1" dirty="0" err="1">
                <a:effectLst/>
                <a:ea typeface="Courier New" panose="02070309020205020404" pitchFamily="49" charset="0"/>
                <a:cs typeface="Courier New" panose="02070309020205020404" pitchFamily="49" charset="0"/>
              </a:rPr>
              <a:t>Veuillez</a:t>
            </a:r>
            <a:r>
              <a:rPr lang="en-US" sz="1100" i="1" dirty="0">
                <a:effectLst/>
                <a:ea typeface="Courier New" panose="02070309020205020404" pitchFamily="49" charset="0"/>
                <a:cs typeface="Courier New" panose="02070309020205020404" pitchFamily="49" charset="0"/>
              </a:rPr>
              <a:t> specifier)</a:t>
            </a:r>
            <a:r>
              <a:rPr lang="en-US" sz="1100" dirty="0">
                <a:effectLst/>
                <a:ea typeface="Courier New" panose="02070309020205020404" pitchFamily="49" charset="0"/>
                <a:cs typeface="Courier New" panose="02070309020205020404" pitchFamily="49" charset="0"/>
              </a:rPr>
              <a:t> ________________________________________________</a:t>
            </a:r>
          </a:p>
          <a:p>
            <a:pPr marR="0" lvl="0">
              <a:lnSpc>
                <a:spcPct val="115000"/>
              </a:lnSpc>
              <a:spcBef>
                <a:spcPts val="600"/>
              </a:spcBef>
              <a:spcAft>
                <a:spcPts val="0"/>
              </a:spcAft>
              <a:buClr>
                <a:srgbClr val="BFBFBF"/>
              </a:buClr>
              <a:buSzPts val="2600"/>
            </a:pPr>
            <a:endParaRPr lang="en-US" sz="1100" dirty="0">
              <a:ea typeface="Courier New" panose="02070309020205020404" pitchFamily="49" charset="0"/>
              <a:cs typeface="Courier New" panose="02070309020205020404" pitchFamily="49" charset="0"/>
            </a:endParaRPr>
          </a:p>
          <a:p>
            <a:pPr marL="0" marR="0">
              <a:lnSpc>
                <a:spcPct val="115000"/>
              </a:lnSpc>
              <a:spcBef>
                <a:spcPts val="0"/>
              </a:spcBef>
              <a:spcAft>
                <a:spcPts val="0"/>
              </a:spcAft>
            </a:pPr>
            <a:r>
              <a:rPr lang="en-US" sz="1100" dirty="0">
                <a:effectLst/>
                <a:ea typeface="Times New Roman" panose="02020603050405020304" pitchFamily="18" charset="0"/>
                <a:cs typeface="Times New Roman" panose="02020603050405020304" pitchFamily="18" charset="0"/>
              </a:rPr>
              <a:t>Q8 </a:t>
            </a:r>
            <a:r>
              <a:rPr lang="en-US" sz="1100" b="1" dirty="0">
                <a:effectLst/>
                <a:ea typeface="Times New Roman" panose="02020603050405020304" pitchFamily="18" charset="0"/>
                <a:cs typeface="Times New Roman" panose="02020603050405020304" pitchFamily="18" charset="0"/>
              </a:rPr>
              <a:t>In addition to shared coat closets and general equipment/supply storage, please indicate which personal storage solution best meets your needs when working in the office:</a:t>
            </a:r>
          </a:p>
          <a:p>
            <a:pPr marL="0" marR="0">
              <a:lnSpc>
                <a:spcPct val="115000"/>
              </a:lnSpc>
              <a:spcBef>
                <a:spcPts val="0"/>
              </a:spcBef>
              <a:spcAft>
                <a:spcPts val="0"/>
              </a:spcAft>
            </a:pPr>
            <a:r>
              <a:rPr lang="fr-CA" sz="1100" b="1" i="1" dirty="0">
                <a:effectLst/>
                <a:ea typeface="Times New Roman" panose="02020603050405020304" pitchFamily="18" charset="0"/>
                <a:cs typeface="Times New Roman" panose="02020603050405020304" pitchFamily="18" charset="0"/>
              </a:rPr>
              <a:t>En plus des garde-robes partagés et du rangement général de l'équipement/des fournitures de bureau, veuillez indiquer quelle solution de rangement personnel répond le mieux à vos besoins lorsque vous travaillez au bureau :</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Access to a small lockable cubby on an as-needed basis / </a:t>
            </a:r>
            <a:r>
              <a:rPr lang="fr-CA" sz="1100" i="1" dirty="0">
                <a:effectLst/>
                <a:ea typeface="Courier New" panose="02070309020205020404" pitchFamily="49" charset="0"/>
                <a:cs typeface="Courier New" panose="02070309020205020404" pitchFamily="49" charset="0"/>
              </a:rPr>
              <a:t>Accès à un petit casier verrouillable au besoin </a:t>
            </a:r>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r>
              <a:rPr lang="en-US" sz="1100" dirty="0">
                <a:effectLst/>
                <a:ea typeface="Courier New" panose="02070309020205020404" pitchFamily="49" charset="0"/>
                <a:cs typeface="Courier New" panose="02070309020205020404" pitchFamily="49" charset="0"/>
              </a:rPr>
              <a:t>Access to a full-height locker on an as-needed basis / </a:t>
            </a:r>
            <a:r>
              <a:rPr lang="fr-CA" sz="1100" i="1" dirty="0">
                <a:effectLst/>
                <a:ea typeface="Courier New" panose="02070309020205020404" pitchFamily="49" charset="0"/>
                <a:cs typeface="Courier New" panose="02070309020205020404" pitchFamily="49" charset="0"/>
              </a:rPr>
              <a:t>Accès à un casier pleine hauteur au besoin </a:t>
            </a:r>
            <a:endParaRPr lang="en-US" sz="1100" i="1" dirty="0">
              <a:effectLst/>
              <a:ea typeface="Courier New" panose="02070309020205020404" pitchFamily="49" charset="0"/>
              <a:cs typeface="Courier New" panose="02070309020205020404" pitchFamily="49" charset="0"/>
            </a:endParaRPr>
          </a:p>
          <a:p>
            <a:pPr marL="342900" indent="-342900">
              <a:lnSpc>
                <a:spcPct val="115000"/>
              </a:lnSpc>
              <a:spcBef>
                <a:spcPts val="600"/>
              </a:spcBef>
              <a:buClr>
                <a:srgbClr val="BFBFBF"/>
              </a:buClr>
              <a:buSzPts val="2600"/>
              <a:buFont typeface="Courier New" panose="02070309020205020404" pitchFamily="49" charset="0"/>
              <a:buChar char="o"/>
            </a:pPr>
            <a:r>
              <a:rPr lang="en-US" sz="1100" dirty="0">
                <a:effectLst/>
                <a:ea typeface="Times New Roman" panose="02020603050405020304" pitchFamily="18" charset="0"/>
                <a:cs typeface="Times New Roman" panose="02020603050405020304" pitchFamily="18" charset="0"/>
              </a:rPr>
              <a:t>Dedicated half-height locker / </a:t>
            </a:r>
            <a:r>
              <a:rPr lang="en-US" sz="1100" i="1" dirty="0" err="1">
                <a:effectLst/>
                <a:ea typeface="Times New Roman" panose="02020603050405020304" pitchFamily="18" charset="0"/>
                <a:cs typeface="Times New Roman" panose="02020603050405020304" pitchFamily="18" charset="0"/>
              </a:rPr>
              <a:t>Casier</a:t>
            </a:r>
            <a:r>
              <a:rPr lang="en-US" sz="1100" i="1" dirty="0">
                <a:effectLst/>
                <a:ea typeface="Times New Roman" panose="02020603050405020304" pitchFamily="18" charset="0"/>
                <a:cs typeface="Times New Roman" panose="02020603050405020304" pitchFamily="18" charset="0"/>
              </a:rPr>
              <a:t> demi-hauteur </a:t>
            </a:r>
            <a:r>
              <a:rPr lang="en-US" sz="1100" i="1" dirty="0" err="1">
                <a:effectLst/>
                <a:ea typeface="Times New Roman" panose="02020603050405020304" pitchFamily="18" charset="0"/>
                <a:cs typeface="Times New Roman" panose="02020603050405020304" pitchFamily="18" charset="0"/>
              </a:rPr>
              <a:t>dédié</a:t>
            </a:r>
            <a:endParaRPr lang="fr-CA" sz="1100" i="1" dirty="0"/>
          </a:p>
          <a:p>
            <a:pPr marL="342900" marR="0" lvl="0" indent="-342900">
              <a:lnSpc>
                <a:spcPct val="115000"/>
              </a:lnSpc>
              <a:spcBef>
                <a:spcPts val="600"/>
              </a:spcBef>
              <a:spcAft>
                <a:spcPts val="0"/>
              </a:spcAft>
              <a:buClr>
                <a:srgbClr val="BFBFBF"/>
              </a:buClr>
              <a:buSzPts val="2600"/>
              <a:buFont typeface="Courier New" panose="02070309020205020404" pitchFamily="49" charset="0"/>
              <a:buChar char="o"/>
            </a:pPr>
            <a:endParaRPr lang="fr-CA" sz="1100" dirty="0">
              <a:effectLst/>
              <a:ea typeface="Courier New" panose="02070309020205020404" pitchFamily="49" charset="0"/>
              <a:cs typeface="Courier New" panose="02070309020205020404" pitchFamily="49" charset="0"/>
            </a:endParaRPr>
          </a:p>
          <a:p>
            <a:pPr marR="0" lvl="0">
              <a:lnSpc>
                <a:spcPct val="115000"/>
              </a:lnSpc>
              <a:spcBef>
                <a:spcPts val="600"/>
              </a:spcBef>
              <a:spcAft>
                <a:spcPts val="0"/>
              </a:spcAft>
              <a:buClr>
                <a:srgbClr val="BFBFBF"/>
              </a:buClr>
              <a:buSzPts val="2600"/>
            </a:pPr>
            <a:endParaRPr lang="fr-CA" sz="1100" dirty="0">
              <a:effectLst/>
              <a:ea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30306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Activity Profiles / </a:t>
            </a:r>
            <a:r>
              <a:rPr lang="fr-CA" i="1" dirty="0"/>
              <a:t>Profils d’activité</a:t>
            </a:r>
          </a:p>
        </p:txBody>
      </p:sp>
      <p:sp>
        <p:nvSpPr>
          <p:cNvPr id="6" name="Text Placeholder 4">
            <a:extLst>
              <a:ext uri="{FF2B5EF4-FFF2-40B4-BE49-F238E27FC236}">
                <a16:creationId xmlns:a16="http://schemas.microsoft.com/office/drawing/2014/main" id="{8AAC2F3F-4905-48E8-8237-458ADDB88837}"/>
              </a:ext>
            </a:extLst>
          </p:cNvPr>
          <p:cNvSpPr txBox="1">
            <a:spLocks/>
          </p:cNvSpPr>
          <p:nvPr/>
        </p:nvSpPr>
        <p:spPr>
          <a:xfrm>
            <a:off x="3427658" y="5518065"/>
            <a:ext cx="2393186" cy="503411"/>
          </a:xfrm>
          <a:prstGeom prst="rect">
            <a:avLst/>
          </a:prstGeom>
          <a:solidFill>
            <a:schemeClr val="bg1"/>
          </a:solidFill>
        </p:spPr>
        <p:txBody>
          <a:bodyPr vert="horz" lIns="91440" tIns="45720" rIns="91440" bIns="45720" rtlCol="0">
            <a:noAutofit/>
          </a:bodyPr>
          <a:lstStyle>
            <a:lvl1pPr marL="0" indent="0" algn="l" defTabSz="914377" rtl="0" eaLnBrk="1" latinLnBrk="0" hangingPunct="1">
              <a:lnSpc>
                <a:spcPts val="2400"/>
              </a:lnSpc>
              <a:spcBef>
                <a:spcPts val="1000"/>
              </a:spcBef>
              <a:buFont typeface="Arial" panose="020B0604020202020204" pitchFamily="34" charset="0"/>
              <a:buNone/>
              <a:defRPr sz="1200" b="1"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pPr>
            <a:endParaRPr lang="en-US" sz="1000" dirty="0">
              <a:solidFill>
                <a:prstClr val="black"/>
              </a:solidFill>
            </a:endParaRPr>
          </a:p>
        </p:txBody>
      </p:sp>
      <p:sp>
        <p:nvSpPr>
          <p:cNvPr id="18" name="TextBox 17"/>
          <p:cNvSpPr txBox="1"/>
          <p:nvPr/>
        </p:nvSpPr>
        <p:spPr>
          <a:xfrm>
            <a:off x="4188989" y="1650340"/>
            <a:ext cx="3906078" cy="4401205"/>
          </a:xfrm>
          <a:prstGeom prst="rect">
            <a:avLst/>
          </a:prstGeom>
          <a:noFill/>
        </p:spPr>
        <p:txBody>
          <a:bodyPr wrap="square" rtlCol="0">
            <a:spAutoFit/>
          </a:bodyPr>
          <a:lstStyle>
            <a:defPPr>
              <a:defRPr lang="en-US"/>
            </a:defPPr>
            <a:lvl1pPr marR="0" lvl="0" indent="0" defTabSz="457200" fontAlgn="auto">
              <a:lnSpc>
                <a:spcPct val="100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latin typeface="Tw Cen MT" panose="020B0602020104020603" pitchFamily="34" charset="0"/>
              </a:defRPr>
            </a:lvl1pPr>
          </a:lstStyle>
          <a:p>
            <a:pPr algn="ctr" defTabSz="457200">
              <a:defRPr/>
            </a:pPr>
            <a:r>
              <a:rPr lang="en-US" sz="1400" b="1" kern="0" dirty="0">
                <a:solidFill>
                  <a:prstClr val="black"/>
                </a:solidFill>
                <a:latin typeface="Tw Cen MT"/>
                <a:cs typeface="Tw Cen MT"/>
              </a:rPr>
              <a:t>BALANCED</a:t>
            </a:r>
          </a:p>
          <a:p>
            <a:pPr algn="ctr" defTabSz="457200">
              <a:defRPr/>
            </a:pPr>
            <a:r>
              <a:rPr lang="en-US" sz="1400" b="1" i="1" kern="0" dirty="0">
                <a:solidFill>
                  <a:prstClr val="black"/>
                </a:solidFill>
                <a:latin typeface="Tw Cen MT"/>
                <a:cs typeface="Tw Cen MT"/>
              </a:rPr>
              <a:t>ÉQUILIBRÉ</a:t>
            </a:r>
          </a:p>
          <a:p>
            <a:pPr>
              <a:defRPr/>
            </a:pPr>
            <a:endParaRPr lang="en-US" sz="1200" dirty="0">
              <a:solidFill>
                <a:schemeClr val="tx1"/>
              </a:solidFill>
            </a:endParaRPr>
          </a:p>
          <a:p>
            <a:pPr>
              <a:defRPr/>
            </a:pPr>
            <a:r>
              <a:rPr lang="en-US" sz="1200" dirty="0">
                <a:solidFill>
                  <a:schemeClr val="tx1"/>
                </a:solidFill>
              </a:rPr>
              <a:t>The Balanced Profile is better suited to groups that will work both individually and collaboratively in the office with </a:t>
            </a:r>
            <a:r>
              <a:rPr lang="en-US" sz="1200" b="1" dirty="0">
                <a:solidFill>
                  <a:schemeClr val="tx1"/>
                </a:solidFill>
              </a:rPr>
              <a:t>moderate</a:t>
            </a:r>
            <a:r>
              <a:rPr lang="en-US" sz="1200" dirty="0">
                <a:solidFill>
                  <a:schemeClr val="tx1"/>
                </a:solidFill>
              </a:rPr>
              <a:t> level of interaction. It has the most balanced distribution of </a:t>
            </a:r>
            <a:r>
              <a:rPr lang="en-US" sz="1200" dirty="0" err="1">
                <a:solidFill>
                  <a:schemeClr val="tx1"/>
                </a:solidFill>
              </a:rPr>
              <a:t>workpoint</a:t>
            </a:r>
            <a:r>
              <a:rPr lang="en-US" sz="1200" dirty="0">
                <a:solidFill>
                  <a:schemeClr val="tx1"/>
                </a:solidFill>
              </a:rPr>
              <a:t> with an equal proportion of individual and collaborative </a:t>
            </a:r>
            <a:r>
              <a:rPr lang="en-US" sz="1200" dirty="0" err="1">
                <a:solidFill>
                  <a:schemeClr val="tx1"/>
                </a:solidFill>
              </a:rPr>
              <a:t>workpoints</a:t>
            </a:r>
            <a:r>
              <a:rPr lang="en-US" sz="1200" dirty="0">
                <a:solidFill>
                  <a:schemeClr val="tx1"/>
                </a:solidFill>
              </a:rPr>
              <a:t>.</a:t>
            </a:r>
          </a:p>
          <a:p>
            <a:pPr>
              <a:defRPr/>
            </a:pPr>
            <a:endParaRPr lang="en-CA" sz="1200" dirty="0">
              <a:solidFill>
                <a:schemeClr val="tx1"/>
              </a:solidFill>
            </a:endParaRPr>
          </a:p>
          <a:p>
            <a:pPr>
              <a:defRPr/>
            </a:pPr>
            <a:r>
              <a:rPr lang="fr-CA" sz="1200" i="1" dirty="0">
                <a:solidFill>
                  <a:schemeClr val="tx1"/>
                </a:solidFill>
              </a:rPr>
              <a:t>Le profil équilibré convient mieux aux groupes qui travailleront à la fois individuellement et en collaboration au bureau avec un niveau d'interaction </a:t>
            </a:r>
            <a:r>
              <a:rPr lang="fr-CA" sz="1200" b="1" i="1" dirty="0">
                <a:solidFill>
                  <a:schemeClr val="tx1"/>
                </a:solidFill>
              </a:rPr>
              <a:t>modéré</a:t>
            </a:r>
            <a:r>
              <a:rPr lang="fr-CA" sz="1200" i="1" dirty="0">
                <a:solidFill>
                  <a:schemeClr val="tx1"/>
                </a:solidFill>
              </a:rPr>
              <a:t>. Il a la distribution la plus équilibrée de points de travail avec une proportion égale de points de travail individuels et collaboratifs. </a:t>
            </a:r>
          </a:p>
          <a:p>
            <a:pPr>
              <a:defRPr/>
            </a:pPr>
            <a:endParaRPr lang="fr-CA" sz="1200" i="1" dirty="0">
              <a:solidFill>
                <a:schemeClr val="tx1"/>
              </a:solidFill>
            </a:endParaRPr>
          </a:p>
          <a:p>
            <a:pPr>
              <a:defRPr/>
            </a:pPr>
            <a:endParaRPr lang="fr-CA" sz="1200" i="1" dirty="0">
              <a:solidFill>
                <a:schemeClr val="tx1"/>
              </a:solidFill>
            </a:endParaRPr>
          </a:p>
          <a:p>
            <a:pPr>
              <a:defRPr/>
            </a:pPr>
            <a:endParaRPr lang="fr-FR" sz="1200" b="1" i="1" dirty="0">
              <a:solidFill>
                <a:schemeClr val="tx1"/>
              </a:solidFill>
            </a:endParaRPr>
          </a:p>
          <a:p>
            <a:pPr algn="ctr"/>
            <a:r>
              <a:rPr lang="en-US" sz="1200" b="1" dirty="0">
                <a:solidFill>
                  <a:schemeClr val="tx1"/>
                </a:solidFill>
              </a:rPr>
              <a:t>BALANCED WORKPOINT RATIOS</a:t>
            </a:r>
          </a:p>
          <a:p>
            <a:pPr algn="ctr"/>
            <a:r>
              <a:rPr lang="en-US" sz="1200" b="1" i="1" dirty="0">
                <a:solidFill>
                  <a:schemeClr val="tx1"/>
                </a:solidFill>
              </a:rPr>
              <a:t>RATIO DE POINT DE TRAVAIL DU PROFIL ÉQUILIBRÉ</a:t>
            </a:r>
          </a:p>
          <a:p>
            <a:pPr algn="ctr"/>
            <a:r>
              <a:rPr lang="en-US" sz="1200" dirty="0">
                <a:solidFill>
                  <a:schemeClr val="tx1"/>
                </a:solidFill>
              </a:rPr>
              <a:t>30%-50% Individual </a:t>
            </a:r>
            <a:r>
              <a:rPr lang="en-US" sz="1200" dirty="0" err="1">
                <a:solidFill>
                  <a:schemeClr val="tx1"/>
                </a:solidFill>
              </a:rPr>
              <a:t>workpoints</a:t>
            </a:r>
            <a:r>
              <a:rPr lang="en-US" sz="1200" dirty="0">
                <a:solidFill>
                  <a:schemeClr val="tx1"/>
                </a:solidFill>
              </a:rPr>
              <a:t>/ </a:t>
            </a:r>
            <a:r>
              <a:rPr lang="en-US" sz="1200" i="1" dirty="0">
                <a:solidFill>
                  <a:schemeClr val="tx1"/>
                </a:solidFill>
              </a:rPr>
              <a:t>Points de travail </a:t>
            </a:r>
            <a:r>
              <a:rPr lang="en-US" sz="1200" i="1" dirty="0" err="1">
                <a:solidFill>
                  <a:schemeClr val="tx1"/>
                </a:solidFill>
              </a:rPr>
              <a:t>individuel</a:t>
            </a:r>
            <a:endParaRPr lang="en-US" sz="1200" i="1" dirty="0">
              <a:solidFill>
                <a:schemeClr val="tx1"/>
              </a:solidFill>
            </a:endParaRPr>
          </a:p>
          <a:p>
            <a:pPr algn="ctr"/>
            <a:r>
              <a:rPr lang="en-US" sz="1200" dirty="0">
                <a:solidFill>
                  <a:schemeClr val="tx1"/>
                </a:solidFill>
              </a:rPr>
              <a:t>50%-70% Collaborative </a:t>
            </a:r>
            <a:r>
              <a:rPr lang="en-US" sz="1200" dirty="0" err="1">
                <a:solidFill>
                  <a:schemeClr val="tx1"/>
                </a:solidFill>
              </a:rPr>
              <a:t>workpoints</a:t>
            </a:r>
            <a:r>
              <a:rPr lang="en-US" sz="1200" dirty="0">
                <a:solidFill>
                  <a:schemeClr val="tx1"/>
                </a:solidFill>
              </a:rPr>
              <a:t>/ </a:t>
            </a:r>
            <a:r>
              <a:rPr lang="en-US" sz="1200" i="1" dirty="0">
                <a:solidFill>
                  <a:schemeClr val="tx1"/>
                </a:solidFill>
              </a:rPr>
              <a:t>Points de travail </a:t>
            </a:r>
            <a:r>
              <a:rPr lang="en-US" sz="1200" i="1" dirty="0" err="1">
                <a:solidFill>
                  <a:schemeClr val="tx1"/>
                </a:solidFill>
              </a:rPr>
              <a:t>collaboratif</a:t>
            </a:r>
            <a:endParaRPr lang="en-US" sz="1200" i="1" dirty="0">
              <a:solidFill>
                <a:schemeClr val="tx1"/>
              </a:solidFill>
            </a:endParaRPr>
          </a:p>
          <a:p>
            <a:pPr algn="ctr"/>
            <a:endParaRPr lang="en-US" sz="1200" dirty="0">
              <a:solidFill>
                <a:prstClr val="black"/>
              </a:solidFill>
            </a:endParaRPr>
          </a:p>
        </p:txBody>
      </p:sp>
      <p:sp>
        <p:nvSpPr>
          <p:cNvPr id="24" name="TextBox 23"/>
          <p:cNvSpPr txBox="1"/>
          <p:nvPr/>
        </p:nvSpPr>
        <p:spPr>
          <a:xfrm>
            <a:off x="512260" y="1650340"/>
            <a:ext cx="3680229" cy="4401205"/>
          </a:xfrm>
          <a:prstGeom prst="rect">
            <a:avLst/>
          </a:prstGeom>
          <a:noFill/>
        </p:spPr>
        <p:txBody>
          <a:bodyPr wrap="square" rtlCol="0">
            <a:spAutoFit/>
          </a:bodyPr>
          <a:lstStyle/>
          <a:p>
            <a:pPr algn="ctr" defTabSz="457200">
              <a:defRPr/>
            </a:pPr>
            <a:r>
              <a:rPr lang="en-US" sz="1400" b="1" kern="0" dirty="0">
                <a:solidFill>
                  <a:prstClr val="black"/>
                </a:solidFill>
                <a:latin typeface="Tw Cen MT"/>
                <a:cs typeface="Tw Cen MT"/>
              </a:rPr>
              <a:t>AUTONOMOUS</a:t>
            </a:r>
          </a:p>
          <a:p>
            <a:pPr algn="ctr" defTabSz="457200">
              <a:defRPr/>
            </a:pPr>
            <a:r>
              <a:rPr lang="en-US" sz="1400" b="1" i="1" kern="0" dirty="0">
                <a:solidFill>
                  <a:prstClr val="black"/>
                </a:solidFill>
                <a:latin typeface="Tw Cen MT"/>
                <a:cs typeface="Tw Cen MT"/>
              </a:rPr>
              <a:t>AUTONOME</a:t>
            </a:r>
          </a:p>
          <a:p>
            <a:pPr defTabSz="457200">
              <a:defRPr/>
            </a:pPr>
            <a:endParaRPr lang="en-US" sz="1200" kern="0" dirty="0">
              <a:latin typeface="Tw Cen MT" panose="020B0602020104020603" pitchFamily="34" charset="0"/>
            </a:endParaRPr>
          </a:p>
          <a:p>
            <a:pPr defTabSz="457200">
              <a:defRPr/>
            </a:pPr>
            <a:r>
              <a:rPr lang="en-US" sz="1200" kern="0" dirty="0">
                <a:latin typeface="Tw Cen MT" panose="020B0602020104020603" pitchFamily="34" charset="0"/>
              </a:rPr>
              <a:t>The Autonomous Profile is better suited to groups that will work individually in the office with </a:t>
            </a:r>
            <a:r>
              <a:rPr lang="en-US" sz="1200" b="1" kern="0" dirty="0">
                <a:latin typeface="Tw Cen MT" panose="020B0602020104020603" pitchFamily="34" charset="0"/>
              </a:rPr>
              <a:t>limited</a:t>
            </a:r>
            <a:r>
              <a:rPr lang="en-US" sz="1200" kern="0" dirty="0">
                <a:latin typeface="Tw Cen MT" panose="020B0602020104020603" pitchFamily="34" charset="0"/>
              </a:rPr>
              <a:t> interaction. It features the highest proportion of individual </a:t>
            </a:r>
            <a:r>
              <a:rPr lang="en-US" sz="1200" kern="0" dirty="0" err="1">
                <a:latin typeface="Tw Cen MT" panose="020B0602020104020603" pitchFamily="34" charset="0"/>
              </a:rPr>
              <a:t>workpoints</a:t>
            </a:r>
            <a:r>
              <a:rPr lang="en-US" sz="1200" kern="0" dirty="0">
                <a:latin typeface="Tw Cen MT" panose="020B0602020104020603" pitchFamily="34" charset="0"/>
              </a:rPr>
              <a:t>.</a:t>
            </a:r>
          </a:p>
          <a:p>
            <a:pPr defTabSz="457200">
              <a:defRPr/>
            </a:pPr>
            <a:endParaRPr lang="fr-FR" sz="1200" i="1" kern="0" dirty="0">
              <a:latin typeface="Tw Cen MT" panose="020B0602020104020603" pitchFamily="34" charset="0"/>
            </a:endParaRPr>
          </a:p>
          <a:p>
            <a:pPr defTabSz="457200">
              <a:defRPr/>
            </a:pPr>
            <a:r>
              <a:rPr lang="fr-CA" sz="1200" i="1" kern="0" dirty="0">
                <a:latin typeface="Tw Cen MT" panose="020B0602020104020603" pitchFamily="34" charset="0"/>
              </a:rPr>
              <a:t>Le profil autonome est mieux adapté aux groupes qui travailleront individuellement au bureau avec un niveau d'interaction</a:t>
            </a:r>
            <a:r>
              <a:rPr lang="fr-CA" sz="1200" b="1" i="1" kern="0" dirty="0">
                <a:latin typeface="Tw Cen MT" panose="020B0602020104020603" pitchFamily="34" charset="0"/>
              </a:rPr>
              <a:t> limité</a:t>
            </a:r>
            <a:r>
              <a:rPr lang="fr-CA" sz="1200" i="1" kern="0" dirty="0">
                <a:latin typeface="Tw Cen MT" panose="020B0602020104020603" pitchFamily="34" charset="0"/>
              </a:rPr>
              <a:t>. Il présente la plus forte proportion de points de travail individuels. </a:t>
            </a:r>
          </a:p>
          <a:p>
            <a:pPr defTabSz="457200">
              <a:defRPr/>
            </a:pPr>
            <a:endParaRPr lang="fr-CA" sz="1200" i="1" kern="0" dirty="0">
              <a:latin typeface="Tw Cen MT" panose="020B0602020104020603" pitchFamily="34" charset="0"/>
            </a:endParaRPr>
          </a:p>
          <a:p>
            <a:pPr defTabSz="457200">
              <a:defRPr/>
            </a:pPr>
            <a:endParaRPr lang="fr-CA" sz="1200" i="1" kern="0" dirty="0">
              <a:latin typeface="Tw Cen MT" panose="020B0602020104020603" pitchFamily="34" charset="0"/>
            </a:endParaRPr>
          </a:p>
          <a:p>
            <a:pPr defTabSz="457200">
              <a:defRPr/>
            </a:pPr>
            <a:endParaRPr lang="fr-CA" sz="1200" i="1" kern="0" dirty="0">
              <a:latin typeface="Tw Cen MT" panose="020B0602020104020603" pitchFamily="34" charset="0"/>
            </a:endParaRPr>
          </a:p>
          <a:p>
            <a:pPr defTabSz="457200">
              <a:defRPr/>
            </a:pPr>
            <a:endParaRPr lang="fr-CA" sz="1200" i="1" kern="0" dirty="0">
              <a:latin typeface="Tw Cen MT" panose="020B0602020104020603" pitchFamily="34" charset="0"/>
            </a:endParaRPr>
          </a:p>
          <a:p>
            <a:pPr defTabSz="457200">
              <a:defRPr/>
            </a:pPr>
            <a:endParaRPr lang="fr-CA" sz="1200" i="1" kern="0" dirty="0">
              <a:latin typeface="Tw Cen MT" panose="020B0602020104020603" pitchFamily="34" charset="0"/>
            </a:endParaRPr>
          </a:p>
          <a:p>
            <a:pPr defTabSz="457200">
              <a:defRPr/>
            </a:pPr>
            <a:endParaRPr lang="en-US" sz="1200" kern="0" dirty="0">
              <a:latin typeface="Tw Cen MT" panose="020B0602020104020603" pitchFamily="34" charset="0"/>
            </a:endParaRPr>
          </a:p>
          <a:p>
            <a:pPr algn="ctr">
              <a:lnSpc>
                <a:spcPct val="100000"/>
              </a:lnSpc>
              <a:spcBef>
                <a:spcPts val="0"/>
              </a:spcBef>
            </a:pPr>
            <a:r>
              <a:rPr lang="en-US" sz="1200" b="1" dirty="0">
                <a:latin typeface="Tw Cen MT" panose="020B0602020104020603" pitchFamily="34" charset="0"/>
              </a:rPr>
              <a:t>AUTONOMOUS PROFILE WORKPOINT RATIOS</a:t>
            </a:r>
          </a:p>
          <a:p>
            <a:pPr algn="ctr">
              <a:lnSpc>
                <a:spcPct val="100000"/>
              </a:lnSpc>
              <a:spcBef>
                <a:spcPts val="0"/>
              </a:spcBef>
            </a:pPr>
            <a:r>
              <a:rPr lang="en-US" sz="1200" b="1" i="1" dirty="0">
                <a:latin typeface="Tw Cen MT" panose="020B0602020104020603" pitchFamily="34" charset="0"/>
              </a:rPr>
              <a:t>RATIO DE POINT DE TRAVAIL DU PROFIL AUTONOME</a:t>
            </a:r>
          </a:p>
          <a:p>
            <a:pPr algn="ctr">
              <a:lnSpc>
                <a:spcPct val="100000"/>
              </a:lnSpc>
              <a:spcBef>
                <a:spcPts val="0"/>
              </a:spcBef>
            </a:pPr>
            <a:r>
              <a:rPr lang="en-US" sz="1200" dirty="0">
                <a:latin typeface="Tw Cen MT" panose="020B0602020104020603" pitchFamily="34" charset="0"/>
              </a:rPr>
              <a:t>50%-65% Individual </a:t>
            </a:r>
            <a:r>
              <a:rPr lang="en-US" sz="1200" dirty="0" err="1">
                <a:latin typeface="Tw Cen MT" panose="020B0602020104020603" pitchFamily="34" charset="0"/>
              </a:rPr>
              <a:t>workpoints</a:t>
            </a:r>
            <a:r>
              <a:rPr lang="en-US" sz="1200" dirty="0">
                <a:latin typeface="Tw Cen MT" panose="020B0602020104020603" pitchFamily="34" charset="0"/>
              </a:rPr>
              <a:t>/ </a:t>
            </a:r>
            <a:r>
              <a:rPr lang="en-US" sz="1200" i="1" dirty="0">
                <a:latin typeface="Tw Cen MT" panose="020B0602020104020603" pitchFamily="34" charset="0"/>
              </a:rPr>
              <a:t>Points de travail </a:t>
            </a:r>
            <a:r>
              <a:rPr lang="en-US" sz="1200" i="1" dirty="0" err="1">
                <a:latin typeface="Tw Cen MT" panose="020B0602020104020603" pitchFamily="34" charset="0"/>
              </a:rPr>
              <a:t>individuel</a:t>
            </a:r>
            <a:endParaRPr lang="en-US" sz="1200" i="1" dirty="0">
              <a:latin typeface="Tw Cen MT" panose="020B0602020104020603" pitchFamily="34" charset="0"/>
            </a:endParaRPr>
          </a:p>
          <a:p>
            <a:pPr algn="ctr">
              <a:lnSpc>
                <a:spcPct val="100000"/>
              </a:lnSpc>
              <a:spcBef>
                <a:spcPts val="0"/>
              </a:spcBef>
            </a:pPr>
            <a:r>
              <a:rPr lang="en-US" sz="1200" dirty="0">
                <a:latin typeface="Tw Cen MT" panose="020B0602020104020603" pitchFamily="34" charset="0"/>
              </a:rPr>
              <a:t>35%-60% Collaborative </a:t>
            </a:r>
            <a:r>
              <a:rPr lang="en-US" sz="1200" dirty="0" err="1">
                <a:latin typeface="Tw Cen MT" panose="020B0602020104020603" pitchFamily="34" charset="0"/>
              </a:rPr>
              <a:t>workpoints</a:t>
            </a:r>
            <a:r>
              <a:rPr lang="en-US" sz="1200" dirty="0">
                <a:latin typeface="Tw Cen MT" panose="020B0602020104020603" pitchFamily="34" charset="0"/>
              </a:rPr>
              <a:t>/ </a:t>
            </a:r>
            <a:r>
              <a:rPr lang="en-US" sz="1200" i="1" dirty="0">
                <a:latin typeface="Tw Cen MT" panose="020B0602020104020603" pitchFamily="34" charset="0"/>
              </a:rPr>
              <a:t>Points de travail </a:t>
            </a:r>
            <a:r>
              <a:rPr lang="en-US" sz="1200" i="1" dirty="0" err="1">
                <a:latin typeface="Tw Cen MT" panose="020B0602020104020603" pitchFamily="34" charset="0"/>
              </a:rPr>
              <a:t>collaboratif</a:t>
            </a:r>
            <a:endParaRPr lang="en-US" sz="1200" i="1" dirty="0">
              <a:latin typeface="Tw Cen MT" panose="020B0602020104020603" pitchFamily="34" charset="0"/>
            </a:endParaRPr>
          </a:p>
        </p:txBody>
      </p:sp>
      <p:sp>
        <p:nvSpPr>
          <p:cNvPr id="26" name="TextBox 25"/>
          <p:cNvSpPr txBox="1"/>
          <p:nvPr/>
        </p:nvSpPr>
        <p:spPr>
          <a:xfrm>
            <a:off x="8091569" y="1650340"/>
            <a:ext cx="3588171" cy="4585871"/>
          </a:xfrm>
          <a:prstGeom prst="rect">
            <a:avLst/>
          </a:prstGeom>
          <a:noFill/>
        </p:spPr>
        <p:txBody>
          <a:bodyPr wrap="square" rtlCol="0">
            <a:spAutoFit/>
          </a:bodyPr>
          <a:lstStyle>
            <a:defPPr>
              <a:defRPr lang="en-US"/>
            </a:defPPr>
            <a:lvl1pPr marR="0" lvl="0" indent="0" defTabSz="457200" fontAlgn="auto">
              <a:lnSpc>
                <a:spcPct val="100000"/>
              </a:lnSpc>
              <a:spcBef>
                <a:spcPts val="0"/>
              </a:spcBef>
              <a:spcAft>
                <a:spcPts val="0"/>
              </a:spcAft>
              <a:buClrTx/>
              <a:buSzTx/>
              <a:buFontTx/>
              <a:buNone/>
              <a:tabLst/>
              <a:defRPr kumimoji="0" sz="1100" b="0" i="0" u="none" strike="noStrike" kern="0" cap="none" spc="0" normalizeH="0" baseline="0">
                <a:ln>
                  <a:noFill/>
                </a:ln>
                <a:solidFill>
                  <a:schemeClr val="bg1"/>
                </a:solidFill>
                <a:effectLst/>
                <a:uLnTx/>
                <a:uFillTx/>
                <a:latin typeface="Tw Cen MT" panose="020B0602020104020603" pitchFamily="34" charset="0"/>
              </a:defRPr>
            </a:lvl1pPr>
          </a:lstStyle>
          <a:p>
            <a:pPr algn="ctr" defTabSz="457200">
              <a:defRPr/>
            </a:pPr>
            <a:r>
              <a:rPr lang="en-US" sz="1400" b="1" kern="0" dirty="0">
                <a:solidFill>
                  <a:prstClr val="black"/>
                </a:solidFill>
                <a:latin typeface="Tw Cen MT"/>
                <a:cs typeface="Tw Cen MT"/>
              </a:rPr>
              <a:t>INTERACTIVE</a:t>
            </a:r>
          </a:p>
          <a:p>
            <a:pPr algn="ctr" defTabSz="457200">
              <a:defRPr/>
            </a:pPr>
            <a:r>
              <a:rPr lang="en-US" sz="1400" b="1" i="1" kern="0" dirty="0">
                <a:solidFill>
                  <a:prstClr val="black"/>
                </a:solidFill>
                <a:latin typeface="Tw Cen MT"/>
                <a:cs typeface="Tw Cen MT"/>
              </a:rPr>
              <a:t>INTERACTIF</a:t>
            </a:r>
          </a:p>
          <a:p>
            <a:pPr>
              <a:defRPr/>
            </a:pPr>
            <a:endParaRPr lang="en-US" sz="1200" dirty="0">
              <a:solidFill>
                <a:schemeClr val="tx1"/>
              </a:solidFill>
            </a:endParaRPr>
          </a:p>
          <a:p>
            <a:pPr>
              <a:defRPr/>
            </a:pPr>
            <a:r>
              <a:rPr lang="en-US" sz="1200" dirty="0">
                <a:solidFill>
                  <a:schemeClr val="tx1"/>
                </a:solidFill>
              </a:rPr>
              <a:t>The Interactive Profile is better suited to groups that will work collaboratively in the office with high level of interaction. It features the highest proportion of collaborative </a:t>
            </a:r>
            <a:r>
              <a:rPr lang="en-US" sz="1200" dirty="0" err="1">
                <a:solidFill>
                  <a:schemeClr val="tx1"/>
                </a:solidFill>
              </a:rPr>
              <a:t>workpoints</a:t>
            </a:r>
            <a:r>
              <a:rPr lang="en-US" sz="1200" dirty="0">
                <a:solidFill>
                  <a:schemeClr val="tx1"/>
                </a:solidFill>
              </a:rPr>
              <a:t>.</a:t>
            </a:r>
          </a:p>
          <a:p>
            <a:pPr>
              <a:defRPr/>
            </a:pPr>
            <a:endParaRPr lang="en-US" sz="1200" dirty="0">
              <a:solidFill>
                <a:schemeClr val="tx1"/>
              </a:solidFill>
            </a:endParaRPr>
          </a:p>
          <a:p>
            <a:pPr>
              <a:defRPr/>
            </a:pPr>
            <a:r>
              <a:rPr lang="fr-CA" sz="1200" i="1" dirty="0">
                <a:solidFill>
                  <a:schemeClr val="tx1"/>
                </a:solidFill>
              </a:rPr>
              <a:t>Le profil interactif est mieux adapté aux groupes qui travailleront en collaboration au bureau avec un niveau d'interaction </a:t>
            </a:r>
            <a:r>
              <a:rPr lang="fr-CA" sz="1200" b="1" i="1" dirty="0">
                <a:solidFill>
                  <a:schemeClr val="tx1"/>
                </a:solidFill>
              </a:rPr>
              <a:t>élevé</a:t>
            </a:r>
            <a:r>
              <a:rPr lang="fr-CA" sz="1200" i="1" dirty="0">
                <a:solidFill>
                  <a:schemeClr val="tx1"/>
                </a:solidFill>
              </a:rPr>
              <a:t> . Il présente la plus forte proportion de points de travail collaboratifs. </a:t>
            </a:r>
          </a:p>
          <a:p>
            <a:pPr>
              <a:defRPr/>
            </a:pPr>
            <a:endParaRPr lang="fr-FR" sz="1200" dirty="0">
              <a:solidFill>
                <a:schemeClr val="tx1"/>
              </a:solidFill>
            </a:endParaRPr>
          </a:p>
          <a:p>
            <a:pPr>
              <a:defRPr/>
            </a:pPr>
            <a:endParaRPr lang="fr-FR" sz="1200" dirty="0">
              <a:solidFill>
                <a:schemeClr val="tx1"/>
              </a:solidFill>
            </a:endParaRPr>
          </a:p>
          <a:p>
            <a:pPr>
              <a:defRPr/>
            </a:pPr>
            <a:endParaRPr lang="fr-FR" sz="1200" dirty="0">
              <a:solidFill>
                <a:schemeClr val="tx1"/>
              </a:solidFill>
            </a:endParaRPr>
          </a:p>
          <a:p>
            <a:pPr>
              <a:defRPr/>
            </a:pPr>
            <a:endParaRPr lang="fr-FR" sz="1200" dirty="0">
              <a:solidFill>
                <a:schemeClr val="tx1"/>
              </a:solidFill>
            </a:endParaRPr>
          </a:p>
          <a:p>
            <a:pPr>
              <a:defRPr/>
            </a:pPr>
            <a:endParaRPr lang="fr-FR" sz="1200" dirty="0">
              <a:solidFill>
                <a:schemeClr val="tx1"/>
              </a:solidFill>
            </a:endParaRPr>
          </a:p>
          <a:p>
            <a:pPr algn="ctr">
              <a:defRPr/>
            </a:pPr>
            <a:r>
              <a:rPr lang="en-CA" sz="1200" b="1" dirty="0">
                <a:solidFill>
                  <a:schemeClr val="tx1"/>
                </a:solidFill>
              </a:rPr>
              <a:t>INTERACTIVE WORKPOINT RATIOS</a:t>
            </a:r>
          </a:p>
          <a:p>
            <a:pPr algn="ctr">
              <a:defRPr/>
            </a:pPr>
            <a:r>
              <a:rPr lang="en-CA" sz="1200" b="1" i="1" dirty="0">
                <a:solidFill>
                  <a:schemeClr val="tx1"/>
                </a:solidFill>
              </a:rPr>
              <a:t>RATIO DE POINT DE TRAVAIL DU PROFIL INTERACTIF</a:t>
            </a:r>
            <a:endParaRPr lang="en-CA" sz="1200" i="1" dirty="0">
              <a:solidFill>
                <a:schemeClr val="tx1"/>
              </a:solidFill>
            </a:endParaRPr>
          </a:p>
          <a:p>
            <a:pPr algn="ctr"/>
            <a:r>
              <a:rPr lang="en-CA" sz="1200" dirty="0">
                <a:solidFill>
                  <a:schemeClr val="tx1"/>
                </a:solidFill>
              </a:rPr>
              <a:t>5%-30% </a:t>
            </a:r>
            <a:r>
              <a:rPr lang="en-US" sz="1200" dirty="0">
                <a:solidFill>
                  <a:schemeClr val="tx1"/>
                </a:solidFill>
              </a:rPr>
              <a:t>Individual </a:t>
            </a:r>
            <a:r>
              <a:rPr lang="en-US" sz="1200" dirty="0" err="1">
                <a:solidFill>
                  <a:schemeClr val="tx1"/>
                </a:solidFill>
              </a:rPr>
              <a:t>workpoints</a:t>
            </a:r>
            <a:r>
              <a:rPr lang="en-US" sz="1200" dirty="0">
                <a:solidFill>
                  <a:schemeClr val="tx1"/>
                </a:solidFill>
              </a:rPr>
              <a:t>/ </a:t>
            </a:r>
            <a:r>
              <a:rPr lang="en-US" sz="1200" i="1" dirty="0">
                <a:solidFill>
                  <a:schemeClr val="tx1"/>
                </a:solidFill>
              </a:rPr>
              <a:t>Points de travail </a:t>
            </a:r>
            <a:r>
              <a:rPr lang="en-US" sz="1200" i="1" dirty="0" err="1">
                <a:solidFill>
                  <a:schemeClr val="tx1"/>
                </a:solidFill>
              </a:rPr>
              <a:t>individuel</a:t>
            </a:r>
            <a:endParaRPr lang="en-US" sz="1200" i="1" dirty="0">
              <a:solidFill>
                <a:schemeClr val="tx1"/>
              </a:solidFill>
            </a:endParaRPr>
          </a:p>
          <a:p>
            <a:pPr algn="ctr"/>
            <a:r>
              <a:rPr lang="en-CA" sz="1200" dirty="0">
                <a:solidFill>
                  <a:schemeClr val="tx1"/>
                </a:solidFill>
              </a:rPr>
              <a:t>70%-95% </a:t>
            </a:r>
            <a:r>
              <a:rPr lang="en-US" sz="1200" dirty="0">
                <a:solidFill>
                  <a:schemeClr val="tx1"/>
                </a:solidFill>
              </a:rPr>
              <a:t>Collaborative </a:t>
            </a:r>
            <a:r>
              <a:rPr lang="en-US" sz="1200" dirty="0" err="1">
                <a:solidFill>
                  <a:schemeClr val="tx1"/>
                </a:solidFill>
              </a:rPr>
              <a:t>workpoints</a:t>
            </a:r>
            <a:r>
              <a:rPr lang="en-US" sz="1200" dirty="0">
                <a:solidFill>
                  <a:schemeClr val="tx1"/>
                </a:solidFill>
              </a:rPr>
              <a:t>/ </a:t>
            </a:r>
            <a:r>
              <a:rPr lang="en-US" sz="1200" i="1" dirty="0">
                <a:solidFill>
                  <a:schemeClr val="tx1"/>
                </a:solidFill>
              </a:rPr>
              <a:t>Points de travail </a:t>
            </a:r>
            <a:r>
              <a:rPr lang="en-US" sz="1200" i="1" dirty="0" err="1">
                <a:solidFill>
                  <a:schemeClr val="tx1"/>
                </a:solidFill>
              </a:rPr>
              <a:t>collaboratif</a:t>
            </a:r>
            <a:endParaRPr lang="en-US" sz="1200" i="1" dirty="0">
              <a:solidFill>
                <a:schemeClr val="tx1"/>
              </a:solidFill>
            </a:endParaRPr>
          </a:p>
          <a:p>
            <a:pPr>
              <a:defRPr/>
            </a:pPr>
            <a:endParaRPr lang="fr-FR" sz="1200" dirty="0">
              <a:solidFill>
                <a:srgbClr val="FF0000"/>
              </a:solidFill>
            </a:endParaRPr>
          </a:p>
        </p:txBody>
      </p:sp>
    </p:spTree>
    <p:extLst>
      <p:ext uri="{BB962C8B-B14F-4D97-AF65-F5344CB8AC3E}">
        <p14:creationId xmlns:p14="http://schemas.microsoft.com/office/powerpoint/2010/main" val="223973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3400426" y="1995032"/>
            <a:ext cx="8114679" cy="4515496"/>
          </a:xfrm>
        </p:spPr>
        <p:txBody>
          <a:bodyPr>
            <a:normAutofit fontScale="85000" lnSpcReduction="10000"/>
          </a:bodyPr>
          <a:lstStyle/>
          <a:p>
            <a:pPr marL="0" indent="0">
              <a:buNone/>
            </a:pPr>
            <a:r>
              <a:rPr lang="fr-FR" dirty="0"/>
              <a:t>Le rapport du sondage sur Milieu de travail GC est un modèle décrivant les différentes manières de visualiser les données collectées lors du sondage du Milieu de travail GC avec </a:t>
            </a:r>
            <a:r>
              <a:rPr lang="fr-FR" dirty="0" err="1"/>
              <a:t>Qualtrics</a:t>
            </a:r>
            <a:r>
              <a:rPr lang="fr-FR" dirty="0"/>
              <a:t> dans le contexte d’un projet d’aménagement du gouvernement du Canada. Comme le modèle de collecte d'informations utilisé jusqu'à présent ne permet plus de recueillir efficacement des données sur le fonctionnement d'une organisation, le rapport du sondage donne une idée générale des besoins fonctionnels fondamentaux des employés.</a:t>
            </a:r>
          </a:p>
          <a:p>
            <a:r>
              <a:rPr lang="fr-FR" dirty="0"/>
              <a:t>Vous devez utiliser les données du rapport de données </a:t>
            </a:r>
            <a:r>
              <a:rPr lang="fr-FR" dirty="0" err="1"/>
              <a:t>Qualtrics</a:t>
            </a:r>
            <a:r>
              <a:rPr lang="fr-FR" dirty="0"/>
              <a:t>.</a:t>
            </a:r>
          </a:p>
          <a:p>
            <a:r>
              <a:rPr lang="fr-FR" dirty="0"/>
              <a:t>Vous pouvez utiliser autant de diapositives / visualisations de données que nécessaire pour communiquer les résultats clés.</a:t>
            </a:r>
          </a:p>
          <a:p>
            <a:r>
              <a:rPr lang="fr-FR" dirty="0"/>
              <a:t>Vous pouvez modifier les types de graphiques en fonction de la représentation optimale des résultats.</a:t>
            </a:r>
          </a:p>
          <a:p>
            <a:r>
              <a:rPr lang="fr-FR" dirty="0"/>
              <a:t>Vous devez ajouter vos propres recommandations de conception pour chaque conclusion principale – une zone de texte dédiée a été configurée à gauche de chaque diapositive.</a:t>
            </a:r>
          </a:p>
          <a:p>
            <a:r>
              <a:rPr lang="fr-FR" dirty="0"/>
              <a:t>Vous devez suivre les instructions en rouge et les supprimer avant de présenter tout résultat final du sondage.</a:t>
            </a:r>
          </a:p>
          <a:p>
            <a:endParaRPr lang="en-CA" dirty="0"/>
          </a:p>
        </p:txBody>
      </p:sp>
      <p:sp>
        <p:nvSpPr>
          <p:cNvPr id="3" name="Text Placeholder 2"/>
          <p:cNvSpPr>
            <a:spLocks noGrp="1"/>
          </p:cNvSpPr>
          <p:nvPr>
            <p:ph type="body" sz="half" idx="2"/>
            <p:custDataLst>
              <p:tags r:id="rId2"/>
            </p:custDataLst>
          </p:nvPr>
        </p:nvSpPr>
        <p:spPr/>
        <p:txBody>
          <a:bodyPr/>
          <a:lstStyle/>
          <a:p>
            <a:pPr>
              <a:lnSpc>
                <a:spcPct val="100000"/>
              </a:lnSpc>
              <a:spcBef>
                <a:spcPts val="0"/>
              </a:spcBef>
            </a:pPr>
            <a:r>
              <a:rPr lang="fr-FR" i="1" dirty="0">
                <a:solidFill>
                  <a:srgbClr val="FF0000"/>
                </a:solidFill>
              </a:rPr>
              <a:t>Les instructions sont destinées uniquement aux consultants, à des fins d'information, pour vous aider à utiliser correctement le modèle de rapport du sondage du Milieu de travail GC.</a:t>
            </a:r>
          </a:p>
          <a:p>
            <a:pPr>
              <a:lnSpc>
                <a:spcPct val="100000"/>
              </a:lnSpc>
              <a:spcBef>
                <a:spcPts val="0"/>
              </a:spcBef>
            </a:pPr>
            <a:endParaRPr lang="fr-FR" i="1" dirty="0">
              <a:solidFill>
                <a:srgbClr val="FF0000"/>
              </a:solidFill>
            </a:endParaRPr>
          </a:p>
          <a:p>
            <a:pPr>
              <a:lnSpc>
                <a:spcPct val="100000"/>
              </a:lnSpc>
              <a:spcBef>
                <a:spcPts val="0"/>
              </a:spcBef>
            </a:pPr>
            <a:r>
              <a:rPr lang="fr-FR" i="1" dirty="0">
                <a:solidFill>
                  <a:srgbClr val="FF0000"/>
                </a:solidFill>
              </a:rPr>
              <a:t>Supprimez cette diapositive avant de présenter tout rapport final des résultats du sondage au client.</a:t>
            </a:r>
            <a:endParaRPr lang="en-US" i="1" dirty="0">
              <a:solidFill>
                <a:srgbClr val="FF0000"/>
              </a:solidFill>
            </a:endParaRPr>
          </a:p>
        </p:txBody>
      </p:sp>
      <p:sp>
        <p:nvSpPr>
          <p:cNvPr id="4" name="Text Placeholder 3"/>
          <p:cNvSpPr>
            <a:spLocks noGrp="1"/>
          </p:cNvSpPr>
          <p:nvPr>
            <p:ph type="body" idx="13"/>
            <p:custDataLst>
              <p:tags r:id="rId3"/>
            </p:custDataLst>
          </p:nvPr>
        </p:nvSpPr>
        <p:spPr>
          <a:xfrm>
            <a:off x="3400426" y="1717223"/>
            <a:ext cx="3631310" cy="277809"/>
          </a:xfrm>
        </p:spPr>
        <p:txBody>
          <a:bodyPr/>
          <a:lstStyle/>
          <a:p>
            <a:r>
              <a:rPr lang="en-CA" dirty="0"/>
              <a:t>COMMENT UTILISER CE DOCUMENT</a:t>
            </a:r>
          </a:p>
        </p:txBody>
      </p:sp>
      <p:sp>
        <p:nvSpPr>
          <p:cNvPr id="5" name="Title 4"/>
          <p:cNvSpPr>
            <a:spLocks noGrp="1"/>
          </p:cNvSpPr>
          <p:nvPr>
            <p:ph type="title"/>
            <p:custDataLst>
              <p:tags r:id="rId4"/>
            </p:custDataLst>
          </p:nvPr>
        </p:nvSpPr>
        <p:spPr/>
        <p:txBody>
          <a:bodyPr/>
          <a:lstStyle/>
          <a:p>
            <a:r>
              <a:rPr lang="en-CA" dirty="0"/>
              <a:t>INSTRUCTIONS</a:t>
            </a:r>
          </a:p>
        </p:txBody>
      </p:sp>
      <p:sp>
        <p:nvSpPr>
          <p:cNvPr id="6" name="Text Placeholder 3"/>
          <p:cNvSpPr txBox="1">
            <a:spLocks/>
          </p:cNvSpPr>
          <p:nvPr>
            <p:custDataLst>
              <p:tags r:id="rId5"/>
            </p:custDataLst>
          </p:nvPr>
        </p:nvSpPr>
        <p:spPr>
          <a:xfrm>
            <a:off x="554039" y="1717223"/>
            <a:ext cx="2654801"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NOTES</a:t>
            </a:r>
          </a:p>
        </p:txBody>
      </p:sp>
    </p:spTree>
    <p:extLst>
      <p:ext uri="{BB962C8B-B14F-4D97-AF65-F5344CB8AC3E}">
        <p14:creationId xmlns:p14="http://schemas.microsoft.com/office/powerpoint/2010/main" val="3419303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3400426" y="1935161"/>
            <a:ext cx="8114679" cy="2605628"/>
          </a:xfrm>
        </p:spPr>
        <p:txBody>
          <a:bodyPr>
            <a:normAutofit fontScale="92500"/>
          </a:bodyPr>
          <a:lstStyle/>
          <a:p>
            <a:r>
              <a:rPr lang="fr-FR" dirty="0"/>
              <a:t>Toutes les visualisations de données utilisent actuellement des exemples de données. Vous devez modifier les données manuellement en cliquant sur le graphique, en sélectionnant « Modifier les données" dans l'onglet "Outils de graphique" et en remplaçant les valeurs numériques de chaque question par les nombres générés par votre rapport de donnée </a:t>
            </a:r>
            <a:r>
              <a:rPr lang="fr-FR" dirty="0" err="1"/>
              <a:t>Qualtrics</a:t>
            </a:r>
            <a:r>
              <a:rPr lang="fr-FR" dirty="0"/>
              <a:t>.</a:t>
            </a:r>
          </a:p>
          <a:p>
            <a:r>
              <a:rPr lang="fr-FR" dirty="0"/>
              <a:t>Vous devriez noter et documenter la variation du taux de réponse dans la méthodologie du sondage. Vous devez noter les questions qui ont eu des taux de réponse particulièrement faibles.</a:t>
            </a:r>
          </a:p>
          <a:p>
            <a:r>
              <a:rPr lang="fr-FR" dirty="0"/>
              <a:t>Vous devez actualiser manuellement le tableau croisé après avoir ajouté les données.</a:t>
            </a:r>
            <a:endParaRPr lang="en-CA" dirty="0"/>
          </a:p>
        </p:txBody>
      </p:sp>
      <p:sp>
        <p:nvSpPr>
          <p:cNvPr id="3" name="Text Placeholder 2"/>
          <p:cNvSpPr>
            <a:spLocks noGrp="1"/>
          </p:cNvSpPr>
          <p:nvPr>
            <p:ph type="body" sz="half" idx="2"/>
            <p:custDataLst>
              <p:tags r:id="rId2"/>
            </p:custDataLst>
          </p:nvPr>
        </p:nvSpPr>
        <p:spPr>
          <a:xfrm>
            <a:off x="554039" y="1995032"/>
            <a:ext cx="2646361" cy="2062930"/>
          </a:xfrm>
        </p:spPr>
        <p:txBody>
          <a:bodyPr/>
          <a:lstStyle/>
          <a:p>
            <a:pPr>
              <a:lnSpc>
                <a:spcPct val="100000"/>
              </a:lnSpc>
              <a:spcBef>
                <a:spcPts val="0"/>
              </a:spcBef>
            </a:pPr>
            <a:r>
              <a:rPr lang="fr-FR" i="1" dirty="0">
                <a:solidFill>
                  <a:srgbClr val="FF0000"/>
                </a:solidFill>
              </a:rPr>
              <a:t>Les instructions sont destinées uniquement aux consultants, à des fins d'information, pour vous aider à utiliser correctement le modèle de rapport du sondage du Milieu de travail GC.</a:t>
            </a:r>
          </a:p>
          <a:p>
            <a:pPr>
              <a:lnSpc>
                <a:spcPct val="100000"/>
              </a:lnSpc>
              <a:spcBef>
                <a:spcPts val="0"/>
              </a:spcBef>
            </a:pPr>
            <a:endParaRPr lang="fr-FR" i="1" dirty="0">
              <a:solidFill>
                <a:srgbClr val="FF0000"/>
              </a:solidFill>
            </a:endParaRPr>
          </a:p>
          <a:p>
            <a:pPr>
              <a:lnSpc>
                <a:spcPct val="100000"/>
              </a:lnSpc>
              <a:spcBef>
                <a:spcPts val="0"/>
              </a:spcBef>
            </a:pPr>
            <a:r>
              <a:rPr lang="fr-FR" i="1" dirty="0">
                <a:solidFill>
                  <a:srgbClr val="FF0000"/>
                </a:solidFill>
              </a:rPr>
              <a:t>Supprimez cette diapositive avant de présenter tout rapport final des résultats du sondage au client.</a:t>
            </a:r>
            <a:endParaRPr lang="en-US" i="1" dirty="0">
              <a:solidFill>
                <a:srgbClr val="FF0000"/>
              </a:solidFill>
            </a:endParaRPr>
          </a:p>
          <a:p>
            <a:pPr>
              <a:lnSpc>
                <a:spcPct val="100000"/>
              </a:lnSpc>
              <a:spcBef>
                <a:spcPts val="0"/>
              </a:spcBef>
            </a:pPr>
            <a:endParaRPr lang="en-US" i="1" dirty="0">
              <a:solidFill>
                <a:srgbClr val="FF0000"/>
              </a:solidFill>
            </a:endParaRPr>
          </a:p>
        </p:txBody>
      </p:sp>
      <p:sp>
        <p:nvSpPr>
          <p:cNvPr id="4" name="Text Placeholder 3"/>
          <p:cNvSpPr>
            <a:spLocks noGrp="1"/>
          </p:cNvSpPr>
          <p:nvPr>
            <p:ph type="body" idx="13"/>
            <p:custDataLst>
              <p:tags r:id="rId3"/>
            </p:custDataLst>
          </p:nvPr>
        </p:nvSpPr>
        <p:spPr>
          <a:xfrm>
            <a:off x="3400426" y="1717223"/>
            <a:ext cx="3631310" cy="277809"/>
          </a:xfrm>
        </p:spPr>
        <p:txBody>
          <a:bodyPr/>
          <a:lstStyle/>
          <a:p>
            <a:r>
              <a:rPr lang="en-CA" dirty="0"/>
              <a:t>COMMENT UTILISER CE DOCUMENT</a:t>
            </a:r>
          </a:p>
        </p:txBody>
      </p:sp>
      <p:sp>
        <p:nvSpPr>
          <p:cNvPr id="5" name="Title 4"/>
          <p:cNvSpPr>
            <a:spLocks noGrp="1"/>
          </p:cNvSpPr>
          <p:nvPr>
            <p:ph type="title"/>
            <p:custDataLst>
              <p:tags r:id="rId4"/>
            </p:custDataLst>
          </p:nvPr>
        </p:nvSpPr>
        <p:spPr/>
        <p:txBody>
          <a:bodyPr/>
          <a:lstStyle/>
          <a:p>
            <a:r>
              <a:rPr lang="en-CA" dirty="0"/>
              <a:t>INSTRUCTIONS</a:t>
            </a:r>
          </a:p>
        </p:txBody>
      </p:sp>
      <p:sp>
        <p:nvSpPr>
          <p:cNvPr id="6" name="Text Placeholder 3"/>
          <p:cNvSpPr txBox="1">
            <a:spLocks/>
          </p:cNvSpPr>
          <p:nvPr>
            <p:custDataLst>
              <p:tags r:id="rId5"/>
            </p:custDataLst>
          </p:nvPr>
        </p:nvSpPr>
        <p:spPr>
          <a:xfrm>
            <a:off x="554039" y="1717223"/>
            <a:ext cx="2654801"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NOTES</a:t>
            </a:r>
          </a:p>
        </p:txBody>
      </p:sp>
      <p:pic>
        <p:nvPicPr>
          <p:cNvPr id="12" name="Picture 11"/>
          <p:cNvPicPr>
            <a:picLocks noChangeAspect="1"/>
          </p:cNvPicPr>
          <p:nvPr>
            <p:custDataLst>
              <p:tags r:id="rId6"/>
            </p:custDataLst>
          </p:nvPr>
        </p:nvPicPr>
        <p:blipFill>
          <a:blip r:embed="rId10">
            <a:extLst>
              <a:ext uri="{28A0092B-C50C-407E-A947-70E740481C1C}">
                <a14:useLocalDpi xmlns:a14="http://schemas.microsoft.com/office/drawing/2010/main" val="0"/>
              </a:ext>
            </a:extLst>
          </a:blip>
          <a:stretch>
            <a:fillRect/>
          </a:stretch>
        </p:blipFill>
        <p:spPr>
          <a:xfrm>
            <a:off x="5384676" y="5434671"/>
            <a:ext cx="560881" cy="573074"/>
          </a:xfrm>
          <a:prstGeom prst="rect">
            <a:avLst/>
          </a:prstGeom>
        </p:spPr>
      </p:pic>
      <p:sp>
        <p:nvSpPr>
          <p:cNvPr id="10" name="Text Placeholder 3"/>
          <p:cNvSpPr txBox="1">
            <a:spLocks/>
          </p:cNvSpPr>
          <p:nvPr>
            <p:custDataLst>
              <p:tags r:id="rId7"/>
            </p:custDataLst>
          </p:nvPr>
        </p:nvSpPr>
        <p:spPr>
          <a:xfrm>
            <a:off x="260986" y="4347080"/>
            <a:ext cx="3631310" cy="277809"/>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Rapport de </a:t>
            </a:r>
            <a:r>
              <a:rPr lang="en-CA" dirty="0" err="1"/>
              <a:t>données</a:t>
            </a:r>
            <a:r>
              <a:rPr lang="en-CA" dirty="0"/>
              <a:t> </a:t>
            </a:r>
            <a:r>
              <a:rPr lang="en-CA" dirty="0" err="1"/>
              <a:t>Qualtrics</a:t>
            </a:r>
            <a:r>
              <a:rPr lang="en-CA" dirty="0"/>
              <a:t> </a:t>
            </a:r>
          </a:p>
        </p:txBody>
      </p:sp>
      <p:sp>
        <p:nvSpPr>
          <p:cNvPr id="13" name="Text Placeholder 3"/>
          <p:cNvSpPr txBox="1">
            <a:spLocks/>
          </p:cNvSpPr>
          <p:nvPr>
            <p:custDataLst>
              <p:tags r:id="rId8"/>
            </p:custDataLst>
          </p:nvPr>
        </p:nvSpPr>
        <p:spPr>
          <a:xfrm>
            <a:off x="6011932" y="4341426"/>
            <a:ext cx="4348219" cy="283463"/>
          </a:xfrm>
          <a:prstGeom prst="rect">
            <a:avLst/>
          </a:prstGeom>
        </p:spPr>
        <p:txBody>
          <a:bodyPr vert="horz" lIns="91440" tIns="45720" rIns="91440" bIns="45720" rtlCol="0" anchor="t">
            <a:noAutofit/>
          </a:bodyPr>
          <a:lstStyle>
            <a:lvl1pPr marL="0" indent="0" algn="l" defTabSz="914377" rtl="0" eaLnBrk="1" latinLnBrk="0" hangingPunct="1">
              <a:lnSpc>
                <a:spcPct val="100000"/>
              </a:lnSpc>
              <a:spcBef>
                <a:spcPts val="1000"/>
              </a:spcBef>
              <a:buFont typeface="Arial" panose="020B0604020202020204" pitchFamily="34" charset="0"/>
              <a:buNone/>
              <a:defRPr sz="1400" b="1" kern="1200">
                <a:solidFill>
                  <a:schemeClr val="tx1"/>
                </a:solidFill>
                <a:latin typeface="Arial" panose="020B0604020202020204" pitchFamily="34" charset="0"/>
                <a:ea typeface="+mn-ea"/>
                <a:cs typeface="Arial" panose="020B0604020202020204" pitchFamily="34" charset="0"/>
              </a:defRPr>
            </a:lvl1pPr>
            <a:lvl2pPr marL="457189" indent="0" algn="l" defTabSz="914377" rtl="0" eaLnBrk="1" latinLnBrk="0" hangingPunct="1">
              <a:lnSpc>
                <a:spcPts val="24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377" indent="0" algn="l" defTabSz="914377" rtl="0" eaLnBrk="1" latinLnBrk="0" hangingPunct="1">
              <a:lnSpc>
                <a:spcPts val="24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566"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754" indent="0" algn="l" defTabSz="914377" rtl="0" eaLnBrk="1" latinLnBrk="0" hangingPunct="1">
              <a:lnSpc>
                <a:spcPts val="24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5943"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131"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320"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509" indent="0" algn="l" defTabSz="914377"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CA" dirty="0"/>
              <a:t>Rapport du </a:t>
            </a:r>
            <a:r>
              <a:rPr lang="en-CA" dirty="0" err="1"/>
              <a:t>sondage</a:t>
            </a:r>
            <a:r>
              <a:rPr lang="en-CA" dirty="0"/>
              <a:t> du Milieu de travail GC</a:t>
            </a:r>
          </a:p>
        </p:txBody>
      </p:sp>
      <p:pic>
        <p:nvPicPr>
          <p:cNvPr id="14" name="Picture 13">
            <a:extLst>
              <a:ext uri="{FF2B5EF4-FFF2-40B4-BE49-F238E27FC236}">
                <a16:creationId xmlns:a16="http://schemas.microsoft.com/office/drawing/2014/main" id="{24173470-DFBA-4F6C-9CC1-C87A1F8251B6}"/>
              </a:ext>
            </a:extLst>
          </p:cNvPr>
          <p:cNvPicPr>
            <a:picLocks noChangeAspect="1"/>
          </p:cNvPicPr>
          <p:nvPr/>
        </p:nvPicPr>
        <p:blipFill rotWithShape="1">
          <a:blip r:embed="rId11"/>
          <a:srcRect b="2678"/>
          <a:stretch/>
        </p:blipFill>
        <p:spPr>
          <a:xfrm>
            <a:off x="228982" y="4684791"/>
            <a:ext cx="5139903" cy="1602114"/>
          </a:xfrm>
          <a:prstGeom prst="rect">
            <a:avLst/>
          </a:prstGeom>
        </p:spPr>
      </p:pic>
      <p:pic>
        <p:nvPicPr>
          <p:cNvPr id="15" name="Picture 14">
            <a:extLst>
              <a:ext uri="{FF2B5EF4-FFF2-40B4-BE49-F238E27FC236}">
                <a16:creationId xmlns:a16="http://schemas.microsoft.com/office/drawing/2014/main" id="{7321AF21-6237-4662-B9ED-7B495FB20489}"/>
              </a:ext>
            </a:extLst>
          </p:cNvPr>
          <p:cNvPicPr>
            <a:picLocks noChangeAspect="1"/>
          </p:cNvPicPr>
          <p:nvPr/>
        </p:nvPicPr>
        <p:blipFill>
          <a:blip r:embed="rId12"/>
          <a:stretch>
            <a:fillRect/>
          </a:stretch>
        </p:blipFill>
        <p:spPr>
          <a:xfrm>
            <a:off x="6011922" y="5011307"/>
            <a:ext cx="5567332" cy="1275598"/>
          </a:xfrm>
          <a:prstGeom prst="rect">
            <a:avLst/>
          </a:prstGeom>
        </p:spPr>
      </p:pic>
    </p:spTree>
    <p:extLst>
      <p:ext uri="{BB962C8B-B14F-4D97-AF65-F5344CB8AC3E}">
        <p14:creationId xmlns:p14="http://schemas.microsoft.com/office/powerpoint/2010/main" val="357778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99" name="Picture 31" descr="ABWPilot-4te-12-PRINT.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83464" y="0"/>
            <a:ext cx="13633087" cy="61303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Object 3"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628" name="think-cell Slide" r:id="rId6" imgW="473" imgH="473" progId="TCLayout.ActiveDocument.1">
                  <p:embed/>
                </p:oleObj>
              </mc:Choice>
              <mc:Fallback>
                <p:oleObj name="think-cell Slide" r:id="rId6" imgW="473" imgH="473"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8" name="Rectangle 7"/>
          <p:cNvSpPr/>
          <p:nvPr/>
        </p:nvSpPr>
        <p:spPr>
          <a:xfrm>
            <a:off x="-383465" y="0"/>
            <a:ext cx="11368064" cy="6867848"/>
          </a:xfrm>
          <a:prstGeom prst="rect">
            <a:avLst/>
          </a:prstGeom>
          <a:gradFill flip="none" rotWithShape="1">
            <a:gsLst>
              <a:gs pos="0">
                <a:schemeClr val="tx1">
                  <a:alpha val="80000"/>
                </a:schemeClr>
              </a:gs>
              <a:gs pos="50000">
                <a:schemeClr val="tx1">
                  <a:alpha val="59000"/>
                </a:schemeClr>
              </a:gs>
              <a:gs pos="100000">
                <a:schemeClr val="tx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ctrTitle"/>
          </p:nvPr>
        </p:nvSpPr>
        <p:spPr>
          <a:xfrm>
            <a:off x="545305" y="2529665"/>
            <a:ext cx="9284495" cy="1587701"/>
          </a:xfrm>
        </p:spPr>
        <p:txBody>
          <a:bodyPr>
            <a:noAutofit/>
          </a:bodyPr>
          <a:lstStyle/>
          <a:p>
            <a:r>
              <a:rPr lang="en-US" sz="4000" dirty="0" err="1">
                <a:solidFill>
                  <a:schemeClr val="bg1"/>
                </a:solidFill>
                <a:effectLst>
                  <a:outerShdw blurRad="38100" dist="38100" dir="2700000" algn="tl">
                    <a:srgbClr val="000000">
                      <a:alpha val="43137"/>
                    </a:srgbClr>
                  </a:outerShdw>
                </a:effectLst>
              </a:rPr>
              <a:t>GCworkplace</a:t>
            </a:r>
            <a:r>
              <a:rPr lang="en-US" sz="4000" dirty="0">
                <a:solidFill>
                  <a:schemeClr val="bg1"/>
                </a:solidFill>
                <a:effectLst>
                  <a:outerShdw blurRad="38100" dist="38100" dir="2700000" algn="tl">
                    <a:srgbClr val="000000">
                      <a:alpha val="43137"/>
                    </a:srgbClr>
                  </a:outerShdw>
                </a:effectLst>
              </a:rPr>
              <a:t> Design Survey Report  </a:t>
            </a:r>
            <a:br>
              <a:rPr lang="en-US" sz="4000" dirty="0">
                <a:solidFill>
                  <a:schemeClr val="bg1"/>
                </a:solidFill>
                <a:effectLst>
                  <a:outerShdw blurRad="38100" dist="38100" dir="2700000" algn="tl">
                    <a:srgbClr val="000000">
                      <a:alpha val="43137"/>
                    </a:srgbClr>
                  </a:outerShdw>
                </a:effectLst>
              </a:rPr>
            </a:br>
            <a:br>
              <a:rPr lang="en-US" sz="4000" dirty="0">
                <a:solidFill>
                  <a:schemeClr val="bg1"/>
                </a:solidFill>
                <a:effectLst>
                  <a:outerShdw blurRad="38100" dist="38100" dir="2700000" algn="tl">
                    <a:srgbClr val="000000">
                      <a:alpha val="43137"/>
                    </a:srgbClr>
                  </a:outerShdw>
                </a:effectLst>
              </a:rPr>
            </a:br>
            <a:r>
              <a:rPr lang="en-US" sz="4000" i="1" dirty="0">
                <a:solidFill>
                  <a:schemeClr val="bg1"/>
                </a:solidFill>
                <a:effectLst>
                  <a:outerShdw blurRad="38100" dist="38100" dir="2700000" algn="tl">
                    <a:srgbClr val="000000">
                      <a:alpha val="43137"/>
                    </a:srgbClr>
                  </a:outerShdw>
                </a:effectLst>
              </a:rPr>
              <a:t>Rapport du </a:t>
            </a:r>
            <a:r>
              <a:rPr lang="en-US" sz="4000" i="1" dirty="0" err="1">
                <a:solidFill>
                  <a:schemeClr val="bg1"/>
                </a:solidFill>
                <a:effectLst>
                  <a:outerShdw blurRad="38100" dist="38100" dir="2700000" algn="tl">
                    <a:srgbClr val="000000">
                      <a:alpha val="43137"/>
                    </a:srgbClr>
                  </a:outerShdw>
                </a:effectLst>
              </a:rPr>
              <a:t>sondage</a:t>
            </a:r>
            <a:r>
              <a:rPr lang="en-US" sz="4000" i="1" dirty="0">
                <a:solidFill>
                  <a:schemeClr val="bg1"/>
                </a:solidFill>
                <a:effectLst>
                  <a:outerShdw blurRad="38100" dist="38100" dir="2700000" algn="tl">
                    <a:srgbClr val="000000">
                      <a:alpha val="43137"/>
                    </a:srgbClr>
                  </a:outerShdw>
                </a:effectLst>
              </a:rPr>
              <a:t> de conception du Milieu de travail GC</a:t>
            </a:r>
            <a:endParaRPr lang="en-US" sz="4000" i="1" dirty="0">
              <a:effectLst>
                <a:outerShdw blurRad="38100" dist="38100" dir="2700000" algn="tl">
                  <a:srgbClr val="000000">
                    <a:alpha val="43137"/>
                  </a:srgbClr>
                </a:outerShdw>
              </a:effectLst>
            </a:endParaRPr>
          </a:p>
        </p:txBody>
      </p:sp>
      <p:sp>
        <p:nvSpPr>
          <p:cNvPr id="16" name="Subtitle 15"/>
          <p:cNvSpPr>
            <a:spLocks noGrp="1"/>
          </p:cNvSpPr>
          <p:nvPr>
            <p:ph type="subTitle" idx="1"/>
          </p:nvPr>
        </p:nvSpPr>
        <p:spPr>
          <a:xfrm>
            <a:off x="545307" y="4258799"/>
            <a:ext cx="4982388" cy="366292"/>
          </a:xfrm>
        </p:spPr>
        <p:txBody>
          <a:bodyPr/>
          <a:lstStyle/>
          <a:p>
            <a:r>
              <a:rPr lang="en-US" dirty="0">
                <a:solidFill>
                  <a:schemeClr val="accent2"/>
                </a:solidFill>
              </a:rPr>
              <a:t>[Project name / </a:t>
            </a:r>
            <a:r>
              <a:rPr lang="en-US" i="1" dirty="0">
                <a:solidFill>
                  <a:schemeClr val="accent2"/>
                </a:solidFill>
              </a:rPr>
              <a:t>Nom du </a:t>
            </a:r>
            <a:r>
              <a:rPr lang="en-US" i="1" dirty="0" err="1">
                <a:solidFill>
                  <a:schemeClr val="accent2"/>
                </a:solidFill>
              </a:rPr>
              <a:t>projet</a:t>
            </a:r>
            <a:r>
              <a:rPr lang="en-US" dirty="0">
                <a:solidFill>
                  <a:schemeClr val="accent2"/>
                </a:solidFill>
              </a:rPr>
              <a:t>, address / </a:t>
            </a:r>
            <a:r>
              <a:rPr lang="en-US" i="1" dirty="0" err="1">
                <a:solidFill>
                  <a:schemeClr val="accent2"/>
                </a:solidFill>
              </a:rPr>
              <a:t>adresse</a:t>
            </a:r>
            <a:r>
              <a:rPr lang="en-US" dirty="0">
                <a:solidFill>
                  <a:schemeClr val="accent2"/>
                </a:solidFill>
              </a:rPr>
              <a:t>]</a:t>
            </a:r>
          </a:p>
        </p:txBody>
      </p:sp>
      <p:sp>
        <p:nvSpPr>
          <p:cNvPr id="5" name="Text Placeholder 4"/>
          <p:cNvSpPr>
            <a:spLocks noGrp="1"/>
          </p:cNvSpPr>
          <p:nvPr>
            <p:ph type="body" sz="quarter" idx="13"/>
          </p:nvPr>
        </p:nvSpPr>
        <p:spPr>
          <a:xfrm>
            <a:off x="544514" y="4778129"/>
            <a:ext cx="3494087" cy="526957"/>
          </a:xfrm>
        </p:spPr>
        <p:txBody>
          <a:bodyPr/>
          <a:lstStyle/>
          <a:p>
            <a:r>
              <a:rPr lang="en-US" dirty="0">
                <a:solidFill>
                  <a:schemeClr val="bg1"/>
                </a:solidFill>
              </a:rPr>
              <a:t>Date: Month / </a:t>
            </a:r>
            <a:r>
              <a:rPr lang="en-US" i="1" dirty="0" err="1">
                <a:solidFill>
                  <a:schemeClr val="bg1"/>
                </a:solidFill>
              </a:rPr>
              <a:t>Mois</a:t>
            </a:r>
            <a:r>
              <a:rPr lang="en-US" dirty="0">
                <a:solidFill>
                  <a:schemeClr val="bg1"/>
                </a:solidFill>
              </a:rPr>
              <a:t>, 2022</a:t>
            </a:r>
          </a:p>
        </p:txBody>
      </p:sp>
      <p:sp>
        <p:nvSpPr>
          <p:cNvPr id="9" name="Rectangle 8"/>
          <p:cNvSpPr/>
          <p:nvPr/>
        </p:nvSpPr>
        <p:spPr>
          <a:xfrm>
            <a:off x="-383465" y="6146674"/>
            <a:ext cx="13633087" cy="737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4" name="Picture 13" descr="Image result for canada wordmark">
            <a:hlinkClick r:id="rId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p:nvPicPr>
        <p:blipFill>
          <a:blip r:embed="rId9" cstate="email">
            <a:extLst>
              <a:ext uri="{28A0092B-C50C-407E-A947-70E740481C1C}">
                <a14:useLocalDpi xmlns:a14="http://schemas.microsoft.com/office/drawing/2010/main"/>
              </a:ext>
            </a:extLst>
          </a:blip>
          <a:srcRect/>
          <a:stretch>
            <a:fillRect/>
          </a:stretch>
        </p:blipFill>
        <p:spPr bwMode="auto">
          <a:xfrm>
            <a:off x="10752888" y="6396331"/>
            <a:ext cx="885392" cy="229331"/>
          </a:xfrm>
          <a:prstGeom prst="rect">
            <a:avLst/>
          </a:prstGeom>
          <a:noFill/>
          <a:ln>
            <a:noFill/>
          </a:ln>
        </p:spPr>
      </p:pic>
      <p:pic>
        <p:nvPicPr>
          <p:cNvPr id="12" name="Picture 11" descr="goc_fip_2c_f.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5684" y="6369438"/>
            <a:ext cx="2294641" cy="217128"/>
          </a:xfrm>
          <a:prstGeom prst="rect">
            <a:avLst/>
          </a:prstGeom>
        </p:spPr>
      </p:pic>
    </p:spTree>
    <p:extLst>
      <p:ext uri="{BB962C8B-B14F-4D97-AF65-F5344CB8AC3E}">
        <p14:creationId xmlns:p14="http://schemas.microsoft.com/office/powerpoint/2010/main" val="403128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92505"/>
            <a:ext cx="8314704" cy="768839"/>
          </a:xfrm>
        </p:spPr>
        <p:txBody>
          <a:bodyPr>
            <a:normAutofit fontScale="90000"/>
          </a:bodyPr>
          <a:lstStyle/>
          <a:p>
            <a:r>
              <a:rPr lang="en-US" dirty="0"/>
              <a:t>Demographic</a:t>
            </a:r>
            <a:br>
              <a:rPr lang="en-US" dirty="0"/>
            </a:br>
            <a:r>
              <a:rPr lang="en-US" i="1" dirty="0" err="1"/>
              <a:t>Démographie</a:t>
            </a:r>
            <a:endParaRPr lang="en-US" i="1" dirty="0"/>
          </a:p>
        </p:txBody>
      </p:sp>
      <p:sp>
        <p:nvSpPr>
          <p:cNvPr id="3" name="Text Placeholder 2"/>
          <p:cNvSpPr>
            <a:spLocks noGrp="1"/>
          </p:cNvSpPr>
          <p:nvPr>
            <p:ph type="body" sz="quarter" idx="10"/>
          </p:nvPr>
        </p:nvSpPr>
        <p:spPr/>
        <p:txBody>
          <a:bodyPr/>
          <a:lstStyle/>
          <a:p>
            <a:r>
              <a:rPr lang="en-US" dirty="0"/>
              <a:t>Question 1</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Please select your branch and/or department.</a:t>
            </a:r>
          </a:p>
          <a:p>
            <a:pPr>
              <a:lnSpc>
                <a:spcPct val="100000"/>
              </a:lnSpc>
              <a:spcBef>
                <a:spcPts val="0"/>
              </a:spcBef>
            </a:pPr>
            <a:endParaRPr lang="en-US" dirty="0"/>
          </a:p>
          <a:p>
            <a:pPr>
              <a:lnSpc>
                <a:spcPct val="100000"/>
              </a:lnSpc>
              <a:spcBef>
                <a:spcPts val="0"/>
              </a:spcBef>
            </a:pPr>
            <a:r>
              <a:rPr lang="en-US" i="1" dirty="0" err="1"/>
              <a:t>Veuillez</a:t>
            </a:r>
            <a:r>
              <a:rPr lang="en-US" i="1" dirty="0"/>
              <a:t> </a:t>
            </a:r>
            <a:r>
              <a:rPr lang="en-US" i="1" dirty="0" err="1"/>
              <a:t>sélectionner</a:t>
            </a:r>
            <a:r>
              <a:rPr lang="en-US" i="1" dirty="0"/>
              <a:t> </a:t>
            </a:r>
            <a:r>
              <a:rPr lang="en-US" i="1" dirty="0" err="1"/>
              <a:t>votre</a:t>
            </a:r>
            <a:r>
              <a:rPr lang="en-US" i="1" dirty="0"/>
              <a:t> </a:t>
            </a:r>
            <a:r>
              <a:rPr lang="en-US" i="1" dirty="0" err="1"/>
              <a:t>département</a:t>
            </a:r>
            <a:r>
              <a:rPr lang="en-US" i="1" dirty="0"/>
              <a:t> et/</a:t>
            </a:r>
            <a:r>
              <a:rPr lang="en-US" i="1" dirty="0" err="1"/>
              <a:t>ou</a:t>
            </a:r>
            <a:r>
              <a:rPr lang="en-US" i="1" dirty="0"/>
              <a:t> division.</a:t>
            </a:r>
          </a:p>
          <a:p>
            <a:pPr>
              <a:lnSpc>
                <a:spcPct val="100000"/>
              </a:lnSpc>
              <a:spcBef>
                <a:spcPts val="0"/>
              </a:spcBef>
            </a:pPr>
            <a:endParaRPr lang="en-US" dirty="0"/>
          </a:p>
        </p:txBody>
      </p:sp>
      <p:sp>
        <p:nvSpPr>
          <p:cNvPr id="8" name="Text Placeholder 7"/>
          <p:cNvSpPr>
            <a:spLocks noGrp="1"/>
          </p:cNvSpPr>
          <p:nvPr>
            <p:ph type="body" sz="quarter" idx="14"/>
          </p:nvPr>
        </p:nvSpPr>
        <p:spPr/>
        <p:txBody>
          <a:bodyPr/>
          <a:lstStyle/>
          <a:p>
            <a:pPr>
              <a:lnSpc>
                <a:spcPct val="100000"/>
              </a:lnSpc>
            </a:pPr>
            <a:endParaRPr lang="en-US" dirty="0"/>
          </a:p>
        </p:txBody>
      </p:sp>
      <p:sp>
        <p:nvSpPr>
          <p:cNvPr id="9" name="Text Placeholder 8"/>
          <p:cNvSpPr>
            <a:spLocks noGrp="1"/>
          </p:cNvSpPr>
          <p:nvPr>
            <p:ph type="body" sz="quarter" idx="15"/>
          </p:nvPr>
        </p:nvSpPr>
        <p:spPr/>
        <p:txBody>
          <a:bodyPr/>
          <a:lstStyle/>
          <a:p>
            <a:r>
              <a:rPr lang="en-US" dirty="0"/>
              <a:t># of respondents / </a:t>
            </a:r>
            <a:r>
              <a:rPr lang="en-US" i="1" dirty="0"/>
              <a:t># de </a:t>
            </a:r>
            <a:r>
              <a:rPr lang="en-US" i="1" dirty="0" err="1"/>
              <a:t>répondants</a:t>
            </a:r>
            <a:endParaRPr lang="en-US" i="1" dirty="0"/>
          </a:p>
        </p:txBody>
      </p:sp>
      <p:sp>
        <p:nvSpPr>
          <p:cNvPr id="10" name="Text Placeholder 9"/>
          <p:cNvSpPr>
            <a:spLocks noGrp="1"/>
          </p:cNvSpPr>
          <p:nvPr>
            <p:ph type="body" sz="quarter" idx="16"/>
          </p:nvPr>
        </p:nvSpPr>
        <p:spPr/>
        <p:txBody>
          <a:bodyPr/>
          <a:lstStyle/>
          <a:p>
            <a:r>
              <a:rPr lang="en-US" dirty="0"/>
              <a:t>Conclusions</a:t>
            </a:r>
          </a:p>
        </p:txBody>
      </p:sp>
      <p:graphicFrame>
        <p:nvGraphicFramePr>
          <p:cNvPr id="7" name="Chart 6"/>
          <p:cNvGraphicFramePr/>
          <p:nvPr>
            <p:extLst>
              <p:ext uri="{D42A27DB-BD31-4B8C-83A1-F6EECF244321}">
                <p14:modId xmlns:p14="http://schemas.microsoft.com/office/powerpoint/2010/main" val="3090599831"/>
              </p:ext>
            </p:extLst>
          </p:nvPr>
        </p:nvGraphicFramePr>
        <p:xfrm>
          <a:off x="4896629" y="1302657"/>
          <a:ext cx="5510907" cy="486538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8">
            <a:extLst>
              <a:ext uri="{FF2B5EF4-FFF2-40B4-BE49-F238E27FC236}">
                <a16:creationId xmlns:a16="http://schemas.microsoft.com/office/drawing/2014/main" id="{73F14617-8153-49B3-8C84-4DDC90200E00}"/>
              </a:ext>
            </a:extLst>
          </p:cNvPr>
          <p:cNvSpPr txBox="1">
            <a:spLocks/>
          </p:cNvSpPr>
          <p:nvPr/>
        </p:nvSpPr>
        <p:spPr>
          <a:xfrm>
            <a:off x="3221567" y="961344"/>
            <a:ext cx="8293537" cy="341313"/>
          </a:xfrm>
          <a:prstGeom prst="rect">
            <a:avLst/>
          </a:prstGeom>
        </p:spPr>
        <p:txBody>
          <a:bodyPr vert="horz" lIns="91440" tIns="45720" rIns="91440" bIns="45720" rtlCol="0">
            <a:noAutofit/>
          </a:bodyPr>
          <a:lstStyle>
            <a:lvl1pPr marL="0" indent="0" algn="l" defTabSz="914377" rtl="0" eaLnBrk="1" latinLnBrk="0" hangingPunct="1">
              <a:lnSpc>
                <a:spcPts val="2400"/>
              </a:lnSpc>
              <a:spcBef>
                <a:spcPts val="1000"/>
              </a:spcBef>
              <a:buFont typeface="Arial" panose="020B0604020202020204" pitchFamily="34" charset="0"/>
              <a:buNone/>
              <a:defRPr sz="1200" kern="1200" baseline="0">
                <a:solidFill>
                  <a:schemeClr val="bg1">
                    <a:lumMod val="50000"/>
                  </a:schemeClr>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200" kern="1200">
                <a:solidFill>
                  <a:schemeClr val="bg1">
                    <a:lumMod val="50000"/>
                  </a:schemeClr>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 of respondents / </a:t>
            </a:r>
            <a:r>
              <a:rPr lang="en-US" i="1"/>
              <a:t># de répondants</a:t>
            </a:r>
            <a:endParaRPr lang="en-US" i="1" dirty="0"/>
          </a:p>
        </p:txBody>
      </p:sp>
    </p:spTree>
    <p:extLst>
      <p:ext uri="{BB962C8B-B14F-4D97-AF65-F5344CB8AC3E}">
        <p14:creationId xmlns:p14="http://schemas.microsoft.com/office/powerpoint/2010/main" val="2945408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00400" y="198777"/>
            <a:ext cx="8314704" cy="516844"/>
          </a:xfrm>
        </p:spPr>
        <p:txBody>
          <a:bodyPr>
            <a:noAutofit/>
          </a:bodyPr>
          <a:lstStyle/>
          <a:p>
            <a:r>
              <a:rPr lang="en-US" sz="2500" dirty="0"/>
              <a:t>Activities</a:t>
            </a:r>
            <a:br>
              <a:rPr lang="en-US" sz="2500" dirty="0"/>
            </a:br>
            <a:r>
              <a:rPr lang="en-US" sz="2500" i="1" dirty="0" err="1"/>
              <a:t>Activités</a:t>
            </a:r>
            <a:endParaRPr lang="en-US" sz="2500" dirty="0"/>
          </a:p>
        </p:txBody>
      </p:sp>
      <p:sp>
        <p:nvSpPr>
          <p:cNvPr id="4" name="Text Placeholder 3"/>
          <p:cNvSpPr>
            <a:spLocks noGrp="1"/>
          </p:cNvSpPr>
          <p:nvPr>
            <p:ph type="body" sz="quarter" idx="10"/>
          </p:nvPr>
        </p:nvSpPr>
        <p:spPr/>
        <p:txBody>
          <a:bodyPr/>
          <a:lstStyle/>
          <a:p>
            <a:r>
              <a:rPr lang="en-US" dirty="0"/>
              <a:t>Question 2</a:t>
            </a:r>
          </a:p>
        </p:txBody>
      </p:sp>
      <p:sp>
        <p:nvSpPr>
          <p:cNvPr id="5" name="Text Placeholder 4"/>
          <p:cNvSpPr>
            <a:spLocks noGrp="1"/>
          </p:cNvSpPr>
          <p:nvPr>
            <p:ph type="body" sz="quarter" idx="11"/>
          </p:nvPr>
        </p:nvSpPr>
        <p:spPr>
          <a:xfrm>
            <a:off x="749301" y="1054099"/>
            <a:ext cx="2247900" cy="969964"/>
          </a:xfrm>
        </p:spPr>
        <p:txBody>
          <a:bodyPr vert="horz" lIns="91440" tIns="45720" rIns="91440" bIns="45720" rtlCol="0">
            <a:noAutofit/>
          </a:bodyPr>
          <a:lstStyle/>
          <a:p>
            <a:pPr>
              <a:lnSpc>
                <a:spcPct val="100000"/>
              </a:lnSpc>
              <a:spcBef>
                <a:spcPts val="0"/>
              </a:spcBef>
            </a:pPr>
            <a:r>
              <a:rPr lang="en-US" dirty="0"/>
              <a:t>Which of the following tasks do you typically perform as part of your job function? (select all that apply)</a:t>
            </a:r>
          </a:p>
          <a:p>
            <a:pPr>
              <a:lnSpc>
                <a:spcPct val="100000"/>
              </a:lnSpc>
              <a:spcBef>
                <a:spcPts val="0"/>
              </a:spcBef>
            </a:pPr>
            <a:endParaRPr lang="en-US" dirty="0"/>
          </a:p>
          <a:p>
            <a:pPr>
              <a:lnSpc>
                <a:spcPct val="100000"/>
              </a:lnSpc>
              <a:spcBef>
                <a:spcPts val="0"/>
              </a:spcBef>
            </a:pPr>
            <a:r>
              <a:rPr lang="fr-CA" i="1" dirty="0"/>
              <a:t>Parmi les tâches suivantes, lesquelles effectuez-vous généralement dans le cadre de votre fonction ?(Veuillez sélectionner toutes celles qui s'appliquent)</a:t>
            </a:r>
            <a:endParaRPr lang="en-US" dirty="0"/>
          </a:p>
        </p:txBody>
      </p:sp>
      <p:sp>
        <p:nvSpPr>
          <p:cNvPr id="9" name="Text Placeholder 8"/>
          <p:cNvSpPr>
            <a:spLocks noGrp="1"/>
          </p:cNvSpPr>
          <p:nvPr>
            <p:ph type="body" sz="quarter" idx="14"/>
          </p:nvPr>
        </p:nvSpPr>
        <p:spPr/>
        <p:txBody>
          <a:bodyPr/>
          <a:lstStyle/>
          <a:p>
            <a:pPr>
              <a:lnSpc>
                <a:spcPct val="100000"/>
              </a:lnSpc>
            </a:pPr>
            <a:endParaRPr lang="en-US" dirty="0"/>
          </a:p>
        </p:txBody>
      </p:sp>
      <p:sp>
        <p:nvSpPr>
          <p:cNvPr id="11" name="Text Placeholder 10"/>
          <p:cNvSpPr>
            <a:spLocks noGrp="1"/>
          </p:cNvSpPr>
          <p:nvPr>
            <p:ph type="body" sz="quarter" idx="16"/>
          </p:nvPr>
        </p:nvSpPr>
        <p:spPr/>
        <p:txBody>
          <a:bodyPr/>
          <a:lstStyle/>
          <a:p>
            <a:r>
              <a:rPr lang="en-US" dirty="0"/>
              <a:t>Conclusions</a:t>
            </a:r>
          </a:p>
        </p:txBody>
      </p:sp>
      <p:graphicFrame>
        <p:nvGraphicFramePr>
          <p:cNvPr id="7" name="Chart 6"/>
          <p:cNvGraphicFramePr/>
          <p:nvPr>
            <p:extLst>
              <p:ext uri="{D42A27DB-BD31-4B8C-83A1-F6EECF244321}">
                <p14:modId xmlns:p14="http://schemas.microsoft.com/office/powerpoint/2010/main" val="90134298"/>
              </p:ext>
            </p:extLst>
          </p:nvPr>
        </p:nvGraphicFramePr>
        <p:xfrm>
          <a:off x="3200400" y="1054099"/>
          <a:ext cx="8314704" cy="53467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9379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2131"/>
            <a:ext cx="8314704" cy="759213"/>
          </a:xfrm>
        </p:spPr>
        <p:txBody>
          <a:bodyPr>
            <a:normAutofit fontScale="90000"/>
          </a:bodyPr>
          <a:lstStyle/>
          <a:p>
            <a:r>
              <a:rPr lang="en-US" sz="2800" dirty="0"/>
              <a:t>Activities</a:t>
            </a:r>
            <a:br>
              <a:rPr lang="en-US" sz="2800" dirty="0"/>
            </a:br>
            <a:r>
              <a:rPr lang="en-US" sz="2800" i="1" dirty="0" err="1"/>
              <a:t>Activités</a:t>
            </a:r>
            <a:endParaRPr lang="en-US" dirty="0"/>
          </a:p>
        </p:txBody>
      </p:sp>
      <p:sp>
        <p:nvSpPr>
          <p:cNvPr id="3" name="Text Placeholder 2"/>
          <p:cNvSpPr>
            <a:spLocks noGrp="1"/>
          </p:cNvSpPr>
          <p:nvPr>
            <p:ph type="body" sz="quarter" idx="10"/>
          </p:nvPr>
        </p:nvSpPr>
        <p:spPr/>
        <p:txBody>
          <a:bodyPr/>
          <a:lstStyle/>
          <a:p>
            <a:r>
              <a:rPr lang="en-US" dirty="0"/>
              <a:t>Question 3</a:t>
            </a:r>
          </a:p>
        </p:txBody>
      </p:sp>
      <p:sp>
        <p:nvSpPr>
          <p:cNvPr id="4" name="Text Placeholder 3"/>
          <p:cNvSpPr>
            <a:spLocks noGrp="1"/>
          </p:cNvSpPr>
          <p:nvPr>
            <p:ph type="body" sz="quarter" idx="11"/>
          </p:nvPr>
        </p:nvSpPr>
        <p:spPr/>
        <p:txBody>
          <a:bodyPr vert="horz" lIns="91440" tIns="45720" rIns="91440" bIns="45720" rtlCol="0">
            <a:noAutofit/>
          </a:bodyPr>
          <a:lstStyle/>
          <a:p>
            <a:pPr>
              <a:lnSpc>
                <a:spcPct val="100000"/>
              </a:lnSpc>
              <a:spcBef>
                <a:spcPts val="0"/>
              </a:spcBef>
            </a:pPr>
            <a:r>
              <a:rPr lang="en-US" dirty="0"/>
              <a:t>Where do you expect to perform the following activities? </a:t>
            </a:r>
          </a:p>
          <a:p>
            <a:pPr>
              <a:lnSpc>
                <a:spcPct val="100000"/>
              </a:lnSpc>
              <a:spcBef>
                <a:spcPts val="0"/>
              </a:spcBef>
            </a:pPr>
            <a:endParaRPr lang="en-US" dirty="0"/>
          </a:p>
          <a:p>
            <a:pPr>
              <a:lnSpc>
                <a:spcPct val="100000"/>
              </a:lnSpc>
              <a:spcBef>
                <a:spcPts val="0"/>
              </a:spcBef>
            </a:pPr>
            <a:r>
              <a:rPr lang="fr-CA" i="1" dirty="0"/>
              <a:t>Où comptez-vous effectuer les activités suivantes ?</a:t>
            </a:r>
            <a:endParaRPr lang="fr-CA" b="0" i="1" dirty="0">
              <a:solidFill>
                <a:srgbClr val="FF0000"/>
              </a:solidFill>
            </a:endParaRPr>
          </a:p>
        </p:txBody>
      </p:sp>
      <p:sp>
        <p:nvSpPr>
          <p:cNvPr id="7" name="Text Placeholder 6"/>
          <p:cNvSpPr>
            <a:spLocks noGrp="1"/>
          </p:cNvSpPr>
          <p:nvPr>
            <p:ph type="body" sz="quarter" idx="14"/>
          </p:nvPr>
        </p:nvSpPr>
        <p:spPr/>
        <p:txBody>
          <a:bodyPr/>
          <a:lstStyle/>
          <a:p>
            <a:pPr>
              <a:lnSpc>
                <a:spcPct val="100000"/>
              </a:lnSpc>
            </a:pPr>
            <a:endParaRPr lang="en-US" dirty="0"/>
          </a:p>
        </p:txBody>
      </p:sp>
      <p:sp>
        <p:nvSpPr>
          <p:cNvPr id="10" name="Text Placeholder 9"/>
          <p:cNvSpPr>
            <a:spLocks noGrp="1"/>
          </p:cNvSpPr>
          <p:nvPr>
            <p:ph type="body" sz="quarter" idx="16"/>
          </p:nvPr>
        </p:nvSpPr>
        <p:spPr/>
        <p:txBody>
          <a:bodyPr/>
          <a:lstStyle/>
          <a:p>
            <a:r>
              <a:rPr lang="en-US" dirty="0"/>
              <a:t>Conclusions</a:t>
            </a:r>
          </a:p>
        </p:txBody>
      </p:sp>
      <p:graphicFrame>
        <p:nvGraphicFramePr>
          <p:cNvPr id="8" name="Chart 7"/>
          <p:cNvGraphicFramePr/>
          <p:nvPr>
            <p:extLst>
              <p:ext uri="{D42A27DB-BD31-4B8C-83A1-F6EECF244321}">
                <p14:modId xmlns:p14="http://schemas.microsoft.com/office/powerpoint/2010/main" val="2830440543"/>
              </p:ext>
            </p:extLst>
          </p:nvPr>
        </p:nvGraphicFramePr>
        <p:xfrm>
          <a:off x="3200400" y="1054099"/>
          <a:ext cx="8896120" cy="50915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4471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F5406A0F-4907-48B2-9834-30CD152D6873}"/>
              </a:ext>
            </a:extLst>
          </p:cNvPr>
          <p:cNvGraphicFramePr/>
          <p:nvPr>
            <p:custDataLst>
              <p:tags r:id="rId1"/>
            </p:custDataLst>
            <p:extLst>
              <p:ext uri="{D42A27DB-BD31-4B8C-83A1-F6EECF244321}">
                <p14:modId xmlns:p14="http://schemas.microsoft.com/office/powerpoint/2010/main" val="1652097665"/>
              </p:ext>
            </p:extLst>
          </p:nvPr>
        </p:nvGraphicFramePr>
        <p:xfrm>
          <a:off x="3221569" y="2013267"/>
          <a:ext cx="8314705" cy="4134679"/>
        </p:xfrm>
        <a:graphic>
          <a:graphicData uri="http://schemas.openxmlformats.org/drawingml/2006/chart">
            <c:chart xmlns:c="http://schemas.openxmlformats.org/drawingml/2006/chart" xmlns:r="http://schemas.openxmlformats.org/officeDocument/2006/relationships" r:id="rId5"/>
          </a:graphicData>
        </a:graphic>
      </p:graphicFrame>
      <p:sp>
        <p:nvSpPr>
          <p:cNvPr id="8" name="Title 7"/>
          <p:cNvSpPr>
            <a:spLocks noGrp="1"/>
          </p:cNvSpPr>
          <p:nvPr>
            <p:ph type="title"/>
            <p:custDataLst>
              <p:tags r:id="rId2"/>
            </p:custDataLst>
          </p:nvPr>
        </p:nvSpPr>
        <p:spPr>
          <a:xfrm>
            <a:off x="3182559" y="193210"/>
            <a:ext cx="8314704" cy="516844"/>
          </a:xfrm>
        </p:spPr>
        <p:txBody>
          <a:bodyPr>
            <a:normAutofit fontScale="90000"/>
          </a:bodyPr>
          <a:lstStyle/>
          <a:p>
            <a:r>
              <a:rPr lang="en-US" dirty="0"/>
              <a:t>Recommended Activity Profile</a:t>
            </a:r>
            <a:br>
              <a:rPr lang="en-US" dirty="0"/>
            </a:br>
            <a:r>
              <a:rPr lang="en-US" i="1" dirty="0" err="1"/>
              <a:t>Profil</a:t>
            </a:r>
            <a:r>
              <a:rPr lang="en-US" i="1" dirty="0"/>
              <a:t> </a:t>
            </a:r>
            <a:r>
              <a:rPr lang="en-US" i="1" dirty="0" err="1"/>
              <a:t>d’activité</a:t>
            </a:r>
            <a:r>
              <a:rPr lang="en-US" i="1" dirty="0"/>
              <a:t> </a:t>
            </a:r>
            <a:r>
              <a:rPr lang="en-US" i="1" dirty="0" err="1"/>
              <a:t>recommandé</a:t>
            </a:r>
            <a:r>
              <a:rPr lang="en-US" i="1" dirty="0"/>
              <a:t> </a:t>
            </a:r>
          </a:p>
        </p:txBody>
      </p:sp>
      <p:sp>
        <p:nvSpPr>
          <p:cNvPr id="40" name="Rectangular Callout 39"/>
          <p:cNvSpPr/>
          <p:nvPr/>
        </p:nvSpPr>
        <p:spPr>
          <a:xfrm>
            <a:off x="6124328" y="1804482"/>
            <a:ext cx="2630070" cy="566671"/>
          </a:xfrm>
          <a:prstGeom prst="wedgeRectCallout">
            <a:avLst>
              <a:gd name="adj1" fmla="val -55654"/>
              <a:gd name="adj2" fmla="val 15113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black"/>
                </a:solidFill>
              </a:rPr>
              <a:t>Right-click the tab to edit data / </a:t>
            </a:r>
            <a:r>
              <a:rPr lang="fr-FR" sz="1200" i="1" dirty="0">
                <a:solidFill>
                  <a:prstClr val="black"/>
                </a:solidFill>
              </a:rPr>
              <a:t>Clic droit sur la barre pour modifier les données</a:t>
            </a:r>
          </a:p>
        </p:txBody>
      </p:sp>
      <p:sp>
        <p:nvSpPr>
          <p:cNvPr id="42" name="Text Placeholder 15"/>
          <p:cNvSpPr>
            <a:spLocks noGrp="1"/>
          </p:cNvSpPr>
          <p:nvPr>
            <p:ph type="body" sz="quarter" idx="10"/>
          </p:nvPr>
        </p:nvSpPr>
        <p:spPr>
          <a:xfrm>
            <a:off x="898525" y="550865"/>
            <a:ext cx="1974851" cy="414337"/>
          </a:xfrm>
        </p:spPr>
        <p:txBody>
          <a:bodyPr>
            <a:normAutofit/>
          </a:bodyPr>
          <a:lstStyle/>
          <a:p>
            <a:r>
              <a:rPr lang="en-US" dirty="0"/>
              <a:t>Question 3</a:t>
            </a:r>
          </a:p>
        </p:txBody>
      </p:sp>
      <p:sp>
        <p:nvSpPr>
          <p:cNvPr id="11" name="TextBox 10"/>
          <p:cNvSpPr txBox="1"/>
          <p:nvPr/>
        </p:nvSpPr>
        <p:spPr>
          <a:xfrm>
            <a:off x="3503087" y="3852178"/>
            <a:ext cx="1368353" cy="523220"/>
          </a:xfrm>
          <a:prstGeom prst="rect">
            <a:avLst/>
          </a:prstGeom>
          <a:noFill/>
        </p:spPr>
        <p:txBody>
          <a:bodyPr wrap="square" rtlCol="0">
            <a:spAutoFit/>
          </a:bodyPr>
          <a:lstStyle/>
          <a:p>
            <a:pPr algn="ctr" defTabSz="457200">
              <a:defRPr/>
            </a:pPr>
            <a:r>
              <a:rPr lang="en-US" sz="1400" b="1" kern="0" dirty="0">
                <a:solidFill>
                  <a:prstClr val="black"/>
                </a:solidFill>
                <a:latin typeface="Tw Cen MT"/>
                <a:cs typeface="Tw Cen MT"/>
              </a:rPr>
              <a:t>AUTONOMOUS </a:t>
            </a:r>
          </a:p>
          <a:p>
            <a:pPr algn="ctr" defTabSz="457200">
              <a:defRPr/>
            </a:pPr>
            <a:r>
              <a:rPr lang="en-US" sz="1400" b="1" i="1" kern="0" dirty="0">
                <a:solidFill>
                  <a:prstClr val="black"/>
                </a:solidFill>
                <a:latin typeface="Tw Cen MT"/>
                <a:cs typeface="Tw Cen MT"/>
              </a:rPr>
              <a:t>AUTONOME</a:t>
            </a:r>
          </a:p>
        </p:txBody>
      </p:sp>
      <p:sp>
        <p:nvSpPr>
          <p:cNvPr id="12" name="TextBox 11"/>
          <p:cNvSpPr txBox="1"/>
          <p:nvPr/>
        </p:nvSpPr>
        <p:spPr>
          <a:xfrm>
            <a:off x="6724240" y="3852178"/>
            <a:ext cx="1368353" cy="523220"/>
          </a:xfrm>
          <a:prstGeom prst="rect">
            <a:avLst/>
          </a:prstGeom>
          <a:noFill/>
        </p:spPr>
        <p:txBody>
          <a:bodyPr wrap="square" rtlCol="0">
            <a:spAutoFit/>
          </a:bodyPr>
          <a:lstStyle/>
          <a:p>
            <a:pPr algn="ctr" defTabSz="457200">
              <a:defRPr/>
            </a:pPr>
            <a:r>
              <a:rPr lang="en-US" sz="1400" b="1" kern="0" dirty="0">
                <a:solidFill>
                  <a:prstClr val="black"/>
                </a:solidFill>
                <a:latin typeface="Tw Cen MT"/>
                <a:cs typeface="Tw Cen MT"/>
              </a:rPr>
              <a:t>BALANCED</a:t>
            </a:r>
          </a:p>
          <a:p>
            <a:pPr algn="ctr" defTabSz="457200">
              <a:defRPr/>
            </a:pPr>
            <a:r>
              <a:rPr lang="en-US" sz="1400" b="1" kern="0" dirty="0">
                <a:solidFill>
                  <a:prstClr val="black"/>
                </a:solidFill>
                <a:latin typeface="Tw Cen MT"/>
                <a:cs typeface="Tw Cen MT"/>
              </a:rPr>
              <a:t>É</a:t>
            </a:r>
            <a:r>
              <a:rPr lang="en-US" sz="1400" b="1" i="1" kern="0" dirty="0">
                <a:solidFill>
                  <a:prstClr val="black"/>
                </a:solidFill>
                <a:latin typeface="Tw Cen MT"/>
                <a:cs typeface="Tw Cen MT"/>
              </a:rPr>
              <a:t>QUILIBRÉ</a:t>
            </a:r>
            <a:endParaRPr lang="en-US" sz="1400" b="1" kern="0" dirty="0">
              <a:solidFill>
                <a:prstClr val="black"/>
              </a:solidFill>
              <a:latin typeface="Tw Cen MT"/>
              <a:cs typeface="Tw Cen MT"/>
            </a:endParaRPr>
          </a:p>
        </p:txBody>
      </p:sp>
      <p:sp>
        <p:nvSpPr>
          <p:cNvPr id="13" name="TextBox 12"/>
          <p:cNvSpPr txBox="1"/>
          <p:nvPr/>
        </p:nvSpPr>
        <p:spPr>
          <a:xfrm>
            <a:off x="10002466" y="3867918"/>
            <a:ext cx="1368353" cy="523220"/>
          </a:xfrm>
          <a:prstGeom prst="rect">
            <a:avLst/>
          </a:prstGeom>
          <a:noFill/>
        </p:spPr>
        <p:txBody>
          <a:bodyPr wrap="square" rtlCol="0">
            <a:spAutoFit/>
          </a:bodyPr>
          <a:lstStyle/>
          <a:p>
            <a:pPr algn="ctr" defTabSz="457200">
              <a:defRPr/>
            </a:pPr>
            <a:r>
              <a:rPr lang="en-US" sz="1400" b="1" kern="0" dirty="0">
                <a:solidFill>
                  <a:prstClr val="black"/>
                </a:solidFill>
                <a:latin typeface="Tw Cen MT"/>
                <a:cs typeface="Tw Cen MT"/>
              </a:rPr>
              <a:t>INTERACTIVE</a:t>
            </a:r>
          </a:p>
          <a:p>
            <a:pPr algn="ctr" defTabSz="457200">
              <a:defRPr/>
            </a:pPr>
            <a:r>
              <a:rPr lang="en-US" sz="1400" b="1" i="1" kern="0" dirty="0">
                <a:solidFill>
                  <a:prstClr val="black"/>
                </a:solidFill>
                <a:latin typeface="Tw Cen MT"/>
                <a:cs typeface="Tw Cen MT"/>
              </a:rPr>
              <a:t>INTERACTIF</a:t>
            </a:r>
          </a:p>
        </p:txBody>
      </p:sp>
      <p:pic>
        <p:nvPicPr>
          <p:cNvPr id="14" name="Picture 13" descr="activityprofile-autonomous.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30326" y="4402715"/>
            <a:ext cx="1141133" cy="1119398"/>
          </a:xfrm>
          <a:prstGeom prst="rect">
            <a:avLst/>
          </a:prstGeom>
        </p:spPr>
      </p:pic>
      <p:pic>
        <p:nvPicPr>
          <p:cNvPr id="15" name="Picture 14" descr="activityprofile-interactive.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52409" y="4450107"/>
            <a:ext cx="1141133" cy="1119398"/>
          </a:xfrm>
          <a:prstGeom prst="rect">
            <a:avLst/>
          </a:prstGeom>
        </p:spPr>
      </p:pic>
      <p:pic>
        <p:nvPicPr>
          <p:cNvPr id="16" name="Picture 15" descr="activityprofile-balanced.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97279" y="4431177"/>
            <a:ext cx="1094938" cy="1075681"/>
          </a:xfrm>
          <a:prstGeom prst="rect">
            <a:avLst/>
          </a:prstGeom>
        </p:spPr>
      </p:pic>
      <p:sp>
        <p:nvSpPr>
          <p:cNvPr id="17" name="Text Placeholder 4">
            <a:extLst>
              <a:ext uri="{FF2B5EF4-FFF2-40B4-BE49-F238E27FC236}">
                <a16:creationId xmlns:a16="http://schemas.microsoft.com/office/drawing/2014/main" id="{F0A8CA7F-5F6B-4C22-A971-9D7C03C32C8E}"/>
              </a:ext>
            </a:extLst>
          </p:cNvPr>
          <p:cNvSpPr>
            <a:spLocks noGrp="1"/>
          </p:cNvSpPr>
          <p:nvPr>
            <p:ph type="body" sz="quarter" idx="11"/>
          </p:nvPr>
        </p:nvSpPr>
        <p:spPr>
          <a:xfrm>
            <a:off x="749301" y="1054099"/>
            <a:ext cx="2247900" cy="969964"/>
          </a:xfrm>
        </p:spPr>
        <p:txBody>
          <a:bodyPr vert="horz" lIns="91440" tIns="45720" rIns="91440" bIns="45720" rtlCol="0">
            <a:noAutofit/>
          </a:bodyPr>
          <a:lstStyle/>
          <a:p>
            <a:pPr>
              <a:lnSpc>
                <a:spcPct val="100000"/>
              </a:lnSpc>
              <a:spcBef>
                <a:spcPts val="0"/>
              </a:spcBef>
            </a:pPr>
            <a:r>
              <a:rPr lang="en-US" dirty="0"/>
              <a:t>Where do you expect to performed the following activities? </a:t>
            </a:r>
            <a:r>
              <a:rPr lang="en-US" b="0" i="1" dirty="0">
                <a:solidFill>
                  <a:srgbClr val="FF0000"/>
                </a:solidFill>
              </a:rPr>
              <a:t>(Responses from the selected response choices and ‘In the office’ only)</a:t>
            </a:r>
          </a:p>
          <a:p>
            <a:pPr>
              <a:lnSpc>
                <a:spcPct val="100000"/>
              </a:lnSpc>
              <a:spcBef>
                <a:spcPts val="0"/>
              </a:spcBef>
            </a:pPr>
            <a:endParaRPr lang="en-US" dirty="0"/>
          </a:p>
          <a:p>
            <a:pPr>
              <a:lnSpc>
                <a:spcPct val="100000"/>
              </a:lnSpc>
              <a:spcBef>
                <a:spcPts val="0"/>
              </a:spcBef>
            </a:pPr>
            <a:r>
              <a:rPr lang="fr-CA" i="1" dirty="0"/>
              <a:t>Où comptez-vous effectuer les activités suivantes ?</a:t>
            </a:r>
            <a:r>
              <a:rPr lang="fr-CA" b="0" i="1" dirty="0">
                <a:solidFill>
                  <a:srgbClr val="FF0000"/>
                </a:solidFill>
              </a:rPr>
              <a:t> (Réponses provenant des choix de réponse sélectionnés et ‘Au bureau’ seulement)</a:t>
            </a:r>
            <a:endParaRPr lang="en-US" b="0" dirty="0">
              <a:solidFill>
                <a:srgbClr val="FF0000"/>
              </a:solidFill>
            </a:endParaRPr>
          </a:p>
        </p:txBody>
      </p:sp>
      <p:sp>
        <p:nvSpPr>
          <p:cNvPr id="18" name="Text Placeholder 8">
            <a:extLst>
              <a:ext uri="{FF2B5EF4-FFF2-40B4-BE49-F238E27FC236}">
                <a16:creationId xmlns:a16="http://schemas.microsoft.com/office/drawing/2014/main" id="{F3F59D6A-154D-4367-B467-1DBAF98E19C0}"/>
              </a:ext>
            </a:extLst>
          </p:cNvPr>
          <p:cNvSpPr>
            <a:spLocks noGrp="1"/>
          </p:cNvSpPr>
          <p:nvPr>
            <p:ph type="body" sz="quarter" idx="14"/>
          </p:nvPr>
        </p:nvSpPr>
        <p:spPr>
          <a:xfrm>
            <a:off x="749301" y="3745538"/>
            <a:ext cx="2247900" cy="2253248"/>
          </a:xfrm>
        </p:spPr>
        <p:txBody>
          <a:bodyPr/>
          <a:lstStyle/>
          <a:p>
            <a:pPr>
              <a:lnSpc>
                <a:spcPct val="100000"/>
              </a:lnSpc>
            </a:pPr>
            <a:endParaRPr lang="en-US" dirty="0"/>
          </a:p>
        </p:txBody>
      </p:sp>
      <p:sp>
        <p:nvSpPr>
          <p:cNvPr id="19" name="Text Placeholder 10">
            <a:extLst>
              <a:ext uri="{FF2B5EF4-FFF2-40B4-BE49-F238E27FC236}">
                <a16:creationId xmlns:a16="http://schemas.microsoft.com/office/drawing/2014/main" id="{682E107F-E452-4BD4-ABF6-2115593388F9}"/>
              </a:ext>
            </a:extLst>
          </p:cNvPr>
          <p:cNvSpPr txBox="1">
            <a:spLocks/>
          </p:cNvSpPr>
          <p:nvPr/>
        </p:nvSpPr>
        <p:spPr>
          <a:xfrm>
            <a:off x="885825" y="3223590"/>
            <a:ext cx="1974851" cy="414337"/>
          </a:xfrm>
          <a:prstGeom prst="rect">
            <a:avLst/>
          </a:prstGeom>
        </p:spPr>
        <p:txBody>
          <a:bodyPr vert="horz" lIns="91440" tIns="45720" rIns="91440" bIns="45720" rtlCol="0" anchor="b">
            <a:normAutofit/>
          </a:bodyPr>
          <a:lstStyle>
            <a:lvl1pPr marL="0" indent="0" algn="ctr" defTabSz="914377" rtl="0" eaLnBrk="1" latinLnBrk="0" hangingPunct="1">
              <a:lnSpc>
                <a:spcPts val="2400"/>
              </a:lnSpc>
              <a:spcBef>
                <a:spcPts val="10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Conclusions</a:t>
            </a:r>
            <a:endParaRPr lang="en-US" dirty="0"/>
          </a:p>
        </p:txBody>
      </p:sp>
      <p:sp>
        <p:nvSpPr>
          <p:cNvPr id="21" name="Rectangular Callout 40">
            <a:extLst>
              <a:ext uri="{FF2B5EF4-FFF2-40B4-BE49-F238E27FC236}">
                <a16:creationId xmlns:a16="http://schemas.microsoft.com/office/drawing/2014/main" id="{979D1E6C-7FC2-425E-8518-F0B7013704D9}"/>
              </a:ext>
            </a:extLst>
          </p:cNvPr>
          <p:cNvSpPr/>
          <p:nvPr/>
        </p:nvSpPr>
        <p:spPr>
          <a:xfrm>
            <a:off x="9005918" y="2918494"/>
            <a:ext cx="2602326" cy="529298"/>
          </a:xfrm>
          <a:prstGeom prst="wedgeRectCallout">
            <a:avLst>
              <a:gd name="adj1" fmla="val -55654"/>
              <a:gd name="adj2" fmla="val -1465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black"/>
                </a:solidFill>
              </a:rPr>
              <a:t>Do not edit data for background gradient / </a:t>
            </a:r>
            <a:r>
              <a:rPr lang="fr-FR" sz="1200" i="1" dirty="0">
                <a:solidFill>
                  <a:prstClr val="black"/>
                </a:solidFill>
              </a:rPr>
              <a:t>Ne pas modifier les données du fond dégradé</a:t>
            </a:r>
            <a:endParaRPr lang="en-CA" sz="1200" dirty="0">
              <a:solidFill>
                <a:prstClr val="black"/>
              </a:solidFill>
            </a:endParaRPr>
          </a:p>
        </p:txBody>
      </p:sp>
    </p:spTree>
    <p:extLst>
      <p:ext uri="{BB962C8B-B14F-4D97-AF65-F5344CB8AC3E}">
        <p14:creationId xmlns:p14="http://schemas.microsoft.com/office/powerpoint/2010/main" val="31257731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579311|-10846711|-14797230|-8244963|-11249614|PSPC&quot;,&quot;Id&quot;:&quot;60b6943c42414438587716fb&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8"/>
</p:tagLst>
</file>

<file path=ppt/tags/tag19.xml><?xml version="1.0" encoding="utf-8"?>
<p:tagLst xmlns:a="http://schemas.openxmlformats.org/drawingml/2006/main" xmlns:r="http://schemas.openxmlformats.org/officeDocument/2006/relationships" xmlns:p="http://schemas.openxmlformats.org/presentationml/2006/main">
  <p:tag name="NUM" val="9"/>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UM" val="10"/>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1_Office Theme">
  <a:themeElements>
    <a:clrScheme name="Custom 2">
      <a:dk1>
        <a:sysClr val="windowText" lastClr="000000"/>
      </a:dk1>
      <a:lt1>
        <a:sysClr val="window" lastClr="FFFFFF"/>
      </a:lt1>
      <a:dk2>
        <a:srgbClr val="212745"/>
      </a:dk2>
      <a:lt2>
        <a:srgbClr val="B4DCFA"/>
      </a:lt2>
      <a:accent1>
        <a:srgbClr val="00B050"/>
      </a:accent1>
      <a:accent2>
        <a:srgbClr val="DB63F3"/>
      </a:accent2>
      <a:accent3>
        <a:srgbClr val="46486A"/>
      </a:accent3>
      <a:accent4>
        <a:srgbClr val="FDEB03"/>
      </a:accent4>
      <a:accent5>
        <a:srgbClr val="89CB1F"/>
      </a:accent5>
      <a:accent6>
        <a:srgbClr val="586050"/>
      </a:accent6>
      <a:hlink>
        <a:srgbClr val="F14124"/>
      </a:hlink>
      <a:folHlink>
        <a:srgbClr val="FF8021"/>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1600" b="1" dirty="0" smtClean="0">
            <a:solidFill>
              <a:schemeClr val="tx1"/>
            </a:solidFill>
            <a:latin typeface="Arial" panose="020B0604020202020204" pitchFamily="34" charset="0"/>
            <a:ea typeface="Verdana" panose="020B060403050404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Cworkplace">
  <a:themeElements>
    <a:clrScheme name="Custom 2">
      <a:dk1>
        <a:sysClr val="windowText" lastClr="000000"/>
      </a:dk1>
      <a:lt1>
        <a:sysClr val="window" lastClr="FFFFFF"/>
      </a:lt1>
      <a:dk2>
        <a:srgbClr val="212745"/>
      </a:dk2>
      <a:lt2>
        <a:srgbClr val="B4DCFA"/>
      </a:lt2>
      <a:accent1>
        <a:srgbClr val="00B050"/>
      </a:accent1>
      <a:accent2>
        <a:srgbClr val="DB63F3"/>
      </a:accent2>
      <a:accent3>
        <a:srgbClr val="46486A"/>
      </a:accent3>
      <a:accent4>
        <a:srgbClr val="FDEB03"/>
      </a:accent4>
      <a:accent5>
        <a:srgbClr val="89CB1F"/>
      </a:accent5>
      <a:accent6>
        <a:srgbClr val="586050"/>
      </a:accent6>
      <a:hlink>
        <a:srgbClr val="F14124"/>
      </a:hlink>
      <a:folHlink>
        <a:srgbClr val="FF8021"/>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25523</TotalTime>
  <Words>4196</Words>
  <Application>Microsoft Office PowerPoint</Application>
  <PresentationFormat>Grand écran</PresentationFormat>
  <Paragraphs>386</Paragraphs>
  <Slides>21</Slides>
  <Notes>20</Notes>
  <HiddenSlides>0</HiddenSlides>
  <MMClips>0</MMClips>
  <ScaleCrop>false</ScaleCrop>
  <HeadingPairs>
    <vt:vector size="8" baseType="variant">
      <vt:variant>
        <vt:lpstr>Polices utilisées</vt:lpstr>
      </vt:variant>
      <vt:variant>
        <vt:i4>7</vt:i4>
      </vt:variant>
      <vt:variant>
        <vt:lpstr>Thème</vt:lpstr>
      </vt:variant>
      <vt:variant>
        <vt:i4>2</vt:i4>
      </vt:variant>
      <vt:variant>
        <vt:lpstr>Serveurs OLE incorporés</vt:lpstr>
      </vt:variant>
      <vt:variant>
        <vt:i4>1</vt:i4>
      </vt:variant>
      <vt:variant>
        <vt:lpstr>Titres des diapositives</vt:lpstr>
      </vt:variant>
      <vt:variant>
        <vt:i4>21</vt:i4>
      </vt:variant>
    </vt:vector>
  </HeadingPairs>
  <TitlesOfParts>
    <vt:vector size="31" baseType="lpstr">
      <vt:lpstr>72</vt:lpstr>
      <vt:lpstr>Arial</vt:lpstr>
      <vt:lpstr>Calibri</vt:lpstr>
      <vt:lpstr>Calibri Light</vt:lpstr>
      <vt:lpstr>Courier New</vt:lpstr>
      <vt:lpstr>Georgia</vt:lpstr>
      <vt:lpstr>Tw Cen MT</vt:lpstr>
      <vt:lpstr>1_Office Theme</vt:lpstr>
      <vt:lpstr>GCworkplace</vt:lpstr>
      <vt:lpstr>think-cell Slide</vt:lpstr>
      <vt:lpstr>INSTRUCTIONS</vt:lpstr>
      <vt:lpstr>INSTRUCTIONS</vt:lpstr>
      <vt:lpstr>INSTRUCTIONS</vt:lpstr>
      <vt:lpstr>INSTRUCTIONS</vt:lpstr>
      <vt:lpstr>GCworkplace Design Survey Report    Rapport du sondage de conception du Milieu de travail GC</vt:lpstr>
      <vt:lpstr>Demographic Démographie</vt:lpstr>
      <vt:lpstr>Activities Activités</vt:lpstr>
      <vt:lpstr>Activities Activités</vt:lpstr>
      <vt:lpstr>Recommended Activity Profile Profil d’activité recommandé </vt:lpstr>
      <vt:lpstr>Activities Activités</vt:lpstr>
      <vt:lpstr>Activities Activités</vt:lpstr>
      <vt:lpstr>Workpoints Points de travail</vt:lpstr>
      <vt:lpstr>Workpoints Points de travail</vt:lpstr>
      <vt:lpstr>Workpoints Points de travail</vt:lpstr>
      <vt:lpstr>List of questions / Liste de questions</vt:lpstr>
      <vt:lpstr>List of questions / Liste de questions</vt:lpstr>
      <vt:lpstr>List of questions / Liste de questions</vt:lpstr>
      <vt:lpstr>List of questions / Liste de questions</vt:lpstr>
      <vt:lpstr>List of questions / Liste de questions</vt:lpstr>
      <vt:lpstr>List of questions / Liste de questions</vt:lpstr>
      <vt:lpstr>Activity Profiles / Profils d’activité</vt:lpstr>
    </vt:vector>
  </TitlesOfParts>
  <Company>Brookfield Global Integrated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GCworkplace Brand Guide</dc:title>
  <dc:creator>Syreeta Wright</dc:creator>
  <cp:lastModifiedBy>Kelanne Kentzinger</cp:lastModifiedBy>
  <cp:revision>480</cp:revision>
  <dcterms:created xsi:type="dcterms:W3CDTF">2019-03-19T13:28:48Z</dcterms:created>
  <dcterms:modified xsi:type="dcterms:W3CDTF">2022-04-29T11:20:42Z</dcterms:modified>
</cp:coreProperties>
</file>