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68" r:id="rId2"/>
    <p:sldId id="270" r:id="rId3"/>
    <p:sldId id="269" r:id="rId4"/>
    <p:sldId id="276" r:id="rId5"/>
    <p:sldId id="277" r:id="rId6"/>
    <p:sldId id="271" r:id="rId7"/>
    <p:sldId id="272" r:id="rId8"/>
    <p:sldId id="278" r:id="rId9"/>
    <p:sldId id="280" r:id="rId10"/>
    <p:sldId id="281" r:id="rId11"/>
    <p:sldId id="283" r:id="rId12"/>
    <p:sldId id="282" r:id="rId13"/>
    <p:sldId id="273" r:id="rId14"/>
    <p:sldId id="275" r:id="rId15"/>
    <p:sldId id="274" r:id="rId16"/>
    <p:sldId id="279"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0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566DE57-8385-0247-BEC0-99249BF238FA}" type="datetimeFigureOut">
              <a:t>3/5/2020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84F779B-4BA3-1049-96DD-F0F05269DEAF}" type="slidenum">
              <a:t>‹#›</a:t>
            </a:fld>
            <a:endParaRPr lang="en-US"/>
          </a:p>
        </p:txBody>
      </p:sp>
    </p:spTree>
    <p:extLst>
      <p:ext uri="{BB962C8B-B14F-4D97-AF65-F5344CB8AC3E}">
        <p14:creationId xmlns:p14="http://schemas.microsoft.com/office/powerpoint/2010/main" val="574483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B11632-AF48-FC4B-A082-8C387D3BE013}" type="datetimeFigureOut">
              <a:t>3/5/2020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378105-A7FD-9548-9FC6-12BDA270A623}" type="slidenum">
              <a:t>‹#›</a:t>
            </a:fld>
            <a:endParaRPr lang="en-US"/>
          </a:p>
        </p:txBody>
      </p:sp>
    </p:spTree>
    <p:extLst>
      <p:ext uri="{BB962C8B-B14F-4D97-AF65-F5344CB8AC3E}">
        <p14:creationId xmlns:p14="http://schemas.microsoft.com/office/powerpoint/2010/main" val="4467475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02-15-1540-PPT-PHAC-EN-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sz="3000">
                <a:solidFill>
                  <a:srgbClr val="4F0D1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789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4869" y="450201"/>
            <a:ext cx="8581679" cy="58832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56109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3639"/>
            <a:ext cx="2057400" cy="5662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463639"/>
            <a:ext cx="6192837" cy="5662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48555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50201"/>
            <a:ext cx="8581679" cy="5883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87090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5970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36762"/>
            <a:ext cx="8581679" cy="6017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37951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869" y="436762"/>
            <a:ext cx="8581679" cy="601767"/>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E40D50F-0626-7A4B-A742-09CCAA5CF4F6}" type="slidenum">
              <a:t>‹#›</a:t>
            </a:fld>
            <a:endParaRPr lang="en-US"/>
          </a:p>
        </p:txBody>
      </p:sp>
      <p:sp>
        <p:nvSpPr>
          <p:cNvPr id="10" name="TextBox 9"/>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11"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3958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869" y="443481"/>
            <a:ext cx="8581679" cy="595048"/>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E40D50F-0626-7A4B-A742-09CCAA5CF4F6}" type="slidenum">
              <a:t>‹#›</a:t>
            </a:fld>
            <a:endParaRPr lang="en-US"/>
          </a:p>
        </p:txBody>
      </p:sp>
      <p:sp>
        <p:nvSpPr>
          <p:cNvPr id="6" name="TextBox 5"/>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7"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62788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E40D50F-0626-7A4B-A742-09CCAA5CF4F6}" type="slidenum">
              <a:t>‹#›</a:t>
            </a:fld>
            <a:endParaRPr lang="en-US"/>
          </a:p>
        </p:txBody>
      </p:sp>
      <p:sp>
        <p:nvSpPr>
          <p:cNvPr id="5" name="TextBox 4"/>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6"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71613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3480"/>
            <a:ext cx="3008313" cy="9916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43480"/>
            <a:ext cx="5111750" cy="56826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1739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70047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2-15-1540-PPT-PHAC-EN-Insid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84869" y="274638"/>
            <a:ext cx="8581679" cy="763891"/>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284869" y="1139416"/>
            <a:ext cx="8581679" cy="48959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24818" y="6449568"/>
            <a:ext cx="568529" cy="365125"/>
          </a:xfrm>
          <a:prstGeom prst="rect">
            <a:avLst/>
          </a:prstGeom>
        </p:spPr>
        <p:txBody>
          <a:bodyPr vert="horz" lIns="91440" tIns="45720" rIns="91440" bIns="45720" rtlCol="0" anchor="ctr"/>
          <a:lstStyle>
            <a:lvl1pPr algn="l">
              <a:defRPr sz="1100" b="0" i="0">
                <a:solidFill>
                  <a:schemeClr val="bg1"/>
                </a:solidFill>
              </a:defRPr>
            </a:lvl1pPr>
          </a:lstStyle>
          <a:p>
            <a:fld id="{5E40D50F-0626-7A4B-A742-09CCAA5CF4F6}" type="slidenum">
              <a:rPr lang="en-US"/>
              <a:pPr/>
              <a:t>‹#›</a:t>
            </a:fld>
            <a:endParaRPr lang="en-US"/>
          </a:p>
        </p:txBody>
      </p:sp>
    </p:spTree>
    <p:extLst>
      <p:ext uri="{BB962C8B-B14F-4D97-AF65-F5344CB8AC3E}">
        <p14:creationId xmlns:p14="http://schemas.microsoft.com/office/powerpoint/2010/main" val="17608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cap="none">
          <a:solidFill>
            <a:srgbClr val="4F0D1E"/>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99023"/>
            <a:ext cx="6858000" cy="854024"/>
          </a:xfrm>
        </p:spPr>
        <p:txBody>
          <a:bodyPr>
            <a:normAutofit/>
          </a:bodyPr>
          <a:lstStyle/>
          <a:p>
            <a:pPr algn="ctr"/>
            <a:r>
              <a:rPr lang="en-CA" sz="2800" dirty="0" smtClean="0"/>
              <a:t>CCDIC Planning System</a:t>
            </a:r>
            <a:endParaRPr lang="en-CA" sz="2800" dirty="0"/>
          </a:p>
        </p:txBody>
      </p:sp>
      <p:sp>
        <p:nvSpPr>
          <p:cNvPr id="3" name="Subtitle 2"/>
          <p:cNvSpPr>
            <a:spLocks noGrp="1"/>
          </p:cNvSpPr>
          <p:nvPr>
            <p:ph type="subTitle" idx="1"/>
          </p:nvPr>
        </p:nvSpPr>
        <p:spPr>
          <a:xfrm>
            <a:off x="1210901" y="2754516"/>
            <a:ext cx="6400800" cy="1752600"/>
          </a:xfrm>
        </p:spPr>
        <p:txBody>
          <a:bodyPr/>
          <a:lstStyle/>
          <a:p>
            <a:endParaRPr lang="en-CA" dirty="0"/>
          </a:p>
        </p:txBody>
      </p:sp>
    </p:spTree>
    <p:extLst>
      <p:ext uri="{BB962C8B-B14F-4D97-AF65-F5344CB8AC3E}">
        <p14:creationId xmlns:p14="http://schemas.microsoft.com/office/powerpoint/2010/main" val="42663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10</a:t>
            </a:fld>
            <a:endParaRPr lang="en-CA"/>
          </a:p>
        </p:txBody>
      </p:sp>
      <p:sp>
        <p:nvSpPr>
          <p:cNvPr id="5" name="Text Placeholder 4"/>
          <p:cNvSpPr>
            <a:spLocks noGrp="1"/>
          </p:cNvSpPr>
          <p:nvPr>
            <p:ph type="body" sz="quarter" idx="13"/>
          </p:nvPr>
        </p:nvSpPr>
        <p:spPr/>
        <p:txBody>
          <a:bodyPr/>
          <a:lstStyle/>
          <a:p>
            <a:r>
              <a:rPr lang="en-CA" dirty="0" smtClean="0"/>
              <a:t>Creating a cascade of planning data  </a:t>
            </a:r>
            <a:endParaRPr lang="en-CA"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865" t="10781" r="13247" b="17276"/>
          <a:stretch/>
        </p:blipFill>
        <p:spPr>
          <a:xfrm>
            <a:off x="3109682" y="369332"/>
            <a:ext cx="2453489" cy="2525917"/>
          </a:xfrm>
          <a:prstGeom prst="rect">
            <a:avLst/>
          </a:prstGeom>
        </p:spPr>
      </p:pic>
      <p:sp>
        <p:nvSpPr>
          <p:cNvPr id="39" name="Rectangle 38"/>
          <p:cNvSpPr/>
          <p:nvPr/>
        </p:nvSpPr>
        <p:spPr>
          <a:xfrm>
            <a:off x="468974" y="488507"/>
            <a:ext cx="2249334" cy="369332"/>
          </a:xfrm>
          <a:prstGeom prst="rect">
            <a:avLst/>
          </a:prstGeom>
        </p:spPr>
        <p:txBody>
          <a:bodyPr wrap="square">
            <a:spAutoFit/>
          </a:bodyPr>
          <a:lstStyle/>
          <a:p>
            <a:r>
              <a:rPr lang="en-CA" dirty="0" smtClean="0"/>
              <a:t>PMR Data Structure</a:t>
            </a:r>
            <a:endParaRPr lang="en-CA" dirty="0"/>
          </a:p>
        </p:txBody>
      </p:sp>
      <p:sp>
        <p:nvSpPr>
          <p:cNvPr id="40" name="Rectangle 39"/>
          <p:cNvSpPr/>
          <p:nvPr/>
        </p:nvSpPr>
        <p:spPr>
          <a:xfrm>
            <a:off x="6173607" y="510641"/>
            <a:ext cx="2219518" cy="369332"/>
          </a:xfrm>
          <a:prstGeom prst="rect">
            <a:avLst/>
          </a:prstGeom>
        </p:spPr>
        <p:txBody>
          <a:bodyPr wrap="none">
            <a:spAutoFit/>
          </a:bodyPr>
          <a:lstStyle/>
          <a:p>
            <a:r>
              <a:rPr lang="en-CA" dirty="0" smtClean="0"/>
              <a:t>BOP Data Structure</a:t>
            </a:r>
            <a:endParaRPr lang="en-CA" dirty="0"/>
          </a:p>
        </p:txBody>
      </p:sp>
      <p:sp>
        <p:nvSpPr>
          <p:cNvPr id="3" name="TextBox 2"/>
          <p:cNvSpPr txBox="1"/>
          <p:nvPr/>
        </p:nvSpPr>
        <p:spPr>
          <a:xfrm>
            <a:off x="281755" y="879973"/>
            <a:ext cx="2718308" cy="646331"/>
          </a:xfrm>
          <a:prstGeom prst="rect">
            <a:avLst/>
          </a:prstGeom>
          <a:noFill/>
        </p:spPr>
        <p:txBody>
          <a:bodyPr wrap="square" rtlCol="0">
            <a:spAutoFit/>
          </a:bodyPr>
          <a:lstStyle/>
          <a:p>
            <a:pPr algn="ctr"/>
            <a:r>
              <a:rPr lang="en-CA" sz="1200" dirty="0" smtClean="0"/>
              <a:t>Section level deliverables planned and tracked as Section Deliverables containing </a:t>
            </a:r>
            <a:r>
              <a:rPr lang="en-CA" sz="1200" b="1" dirty="0" smtClean="0"/>
              <a:t>Milestones </a:t>
            </a:r>
            <a:r>
              <a:rPr lang="en-CA" sz="1200" dirty="0" smtClean="0"/>
              <a:t>(dates)</a:t>
            </a:r>
            <a:endParaRPr lang="en-CA" sz="1200" dirty="0"/>
          </a:p>
        </p:txBody>
      </p:sp>
      <p:sp>
        <p:nvSpPr>
          <p:cNvPr id="50" name="TextBox 49"/>
          <p:cNvSpPr txBox="1"/>
          <p:nvPr/>
        </p:nvSpPr>
        <p:spPr>
          <a:xfrm>
            <a:off x="5828165" y="879973"/>
            <a:ext cx="2880917" cy="461665"/>
          </a:xfrm>
          <a:prstGeom prst="rect">
            <a:avLst/>
          </a:prstGeom>
          <a:noFill/>
        </p:spPr>
        <p:txBody>
          <a:bodyPr wrap="square" rtlCol="0">
            <a:spAutoFit/>
          </a:bodyPr>
          <a:lstStyle/>
          <a:p>
            <a:pPr algn="ctr"/>
            <a:r>
              <a:rPr lang="en-CA" sz="1200" dirty="0" smtClean="0"/>
              <a:t>Branch level deliverables planned and tracked as Branch level </a:t>
            </a:r>
            <a:r>
              <a:rPr lang="en-CA" sz="1200" b="1" dirty="0" smtClean="0"/>
              <a:t>Activities</a:t>
            </a:r>
            <a:endParaRPr lang="en-CA" sz="1200" b="1" dirty="0"/>
          </a:p>
        </p:txBody>
      </p:sp>
      <p:sp>
        <p:nvSpPr>
          <p:cNvPr id="9" name="TextBox 8"/>
          <p:cNvSpPr txBox="1"/>
          <p:nvPr/>
        </p:nvSpPr>
        <p:spPr>
          <a:xfrm>
            <a:off x="1437960" y="1519818"/>
            <a:ext cx="3092570" cy="5101397"/>
          </a:xfrm>
          <a:prstGeom prst="rect">
            <a:avLst/>
          </a:prstGeom>
          <a:noFill/>
        </p:spPr>
        <p:txBody>
          <a:bodyPr wrap="square" rtlCol="0">
            <a:spAutoFit/>
          </a:bodyPr>
          <a:lstStyle/>
          <a:p>
            <a:pPr fontAlgn="b"/>
            <a:r>
              <a:rPr lang="en-CA" sz="1050" dirty="0" err="1">
                <a:solidFill>
                  <a:schemeClr val="accent5">
                    <a:lumMod val="75000"/>
                  </a:schemeClr>
                </a:solidFill>
              </a:rPr>
              <a:t>SectionID</a:t>
            </a:r>
            <a:endParaRPr lang="en-CA" sz="1050" dirty="0">
              <a:solidFill>
                <a:schemeClr val="accent5">
                  <a:lumMod val="75000"/>
                </a:schemeClr>
              </a:solidFill>
            </a:endParaRPr>
          </a:p>
          <a:p>
            <a:pPr fontAlgn="b"/>
            <a:r>
              <a:rPr lang="en-CA" sz="1050" dirty="0">
                <a:solidFill>
                  <a:schemeClr val="accent5">
                    <a:lumMod val="75000"/>
                  </a:schemeClr>
                </a:solidFill>
              </a:rPr>
              <a:t>2020-21</a:t>
            </a:r>
          </a:p>
          <a:p>
            <a:pPr fontAlgn="b"/>
            <a:r>
              <a:rPr lang="en-CA" sz="1050" dirty="0">
                <a:solidFill>
                  <a:schemeClr val="accent5">
                    <a:lumMod val="75000"/>
                  </a:schemeClr>
                </a:solidFill>
              </a:rPr>
              <a:t>Section</a:t>
            </a:r>
          </a:p>
          <a:p>
            <a:pPr fontAlgn="b"/>
            <a:r>
              <a:rPr lang="en-CA" sz="1050" dirty="0">
                <a:solidFill>
                  <a:schemeClr val="accent5">
                    <a:lumMod val="75000"/>
                  </a:schemeClr>
                </a:solidFill>
              </a:rPr>
              <a:t>Team Lead</a:t>
            </a:r>
          </a:p>
          <a:p>
            <a:pPr fontAlgn="b"/>
            <a:r>
              <a:rPr lang="en-CA" sz="1050" dirty="0">
                <a:solidFill>
                  <a:schemeClr val="accent6">
                    <a:lumMod val="75000"/>
                  </a:schemeClr>
                </a:solidFill>
              </a:rPr>
              <a:t>Activities (BOP)</a:t>
            </a:r>
          </a:p>
          <a:p>
            <a:pPr fontAlgn="b"/>
            <a:r>
              <a:rPr lang="en-CA" sz="1050" dirty="0">
                <a:solidFill>
                  <a:schemeClr val="accent6">
                    <a:lumMod val="75000"/>
                  </a:schemeClr>
                </a:solidFill>
              </a:rPr>
              <a:t>Key Activity Area</a:t>
            </a:r>
          </a:p>
          <a:p>
            <a:pPr fontAlgn="b"/>
            <a:r>
              <a:rPr lang="en-CA" sz="1050" dirty="0">
                <a:solidFill>
                  <a:schemeClr val="accent6">
                    <a:lumMod val="75000"/>
                  </a:schemeClr>
                </a:solidFill>
              </a:rPr>
              <a:t>(Key Activity) Function</a:t>
            </a:r>
          </a:p>
          <a:p>
            <a:pPr fontAlgn="b"/>
            <a:r>
              <a:rPr lang="en-CA" sz="1050" dirty="0"/>
              <a:t>CDIC PMT</a:t>
            </a:r>
          </a:p>
          <a:p>
            <a:pPr fontAlgn="b"/>
            <a:r>
              <a:rPr lang="en-CA" sz="1050" dirty="0">
                <a:solidFill>
                  <a:schemeClr val="accent2"/>
                </a:solidFill>
              </a:rPr>
              <a:t>Deliverable Purpose</a:t>
            </a:r>
          </a:p>
          <a:p>
            <a:pPr fontAlgn="b"/>
            <a:r>
              <a:rPr lang="en-CA" sz="1050" dirty="0">
                <a:solidFill>
                  <a:schemeClr val="accent2"/>
                </a:solidFill>
              </a:rPr>
              <a:t>Deliverable Types</a:t>
            </a:r>
          </a:p>
          <a:p>
            <a:pPr fontAlgn="b"/>
            <a:r>
              <a:rPr lang="en-CA" sz="1050" dirty="0">
                <a:solidFill>
                  <a:schemeClr val="accent2"/>
                </a:solidFill>
              </a:rPr>
              <a:t>Risks</a:t>
            </a:r>
          </a:p>
          <a:p>
            <a:pPr fontAlgn="b"/>
            <a:r>
              <a:rPr lang="en-CA" sz="1050" dirty="0">
                <a:solidFill>
                  <a:schemeClr val="accent2"/>
                </a:solidFill>
              </a:rPr>
              <a:t>Deliverables</a:t>
            </a:r>
          </a:p>
          <a:p>
            <a:pPr fontAlgn="b"/>
            <a:r>
              <a:rPr lang="en-CA" sz="1050" dirty="0">
                <a:solidFill>
                  <a:schemeClr val="accent2"/>
                </a:solidFill>
              </a:rPr>
              <a:t>Deliverable Delivery (Q1,Q2,Q3 or Q4)</a:t>
            </a:r>
          </a:p>
          <a:p>
            <a:pPr fontAlgn="b"/>
            <a:r>
              <a:rPr lang="en-CA" sz="1050" dirty="0">
                <a:solidFill>
                  <a:schemeClr val="accent2"/>
                </a:solidFill>
              </a:rPr>
              <a:t>Deliverable Status</a:t>
            </a:r>
          </a:p>
          <a:p>
            <a:pPr fontAlgn="b"/>
            <a:r>
              <a:rPr lang="en-CA" sz="1050" dirty="0">
                <a:solidFill>
                  <a:srgbClr val="00B0F0"/>
                </a:solidFill>
              </a:rPr>
              <a:t>Key Milestone</a:t>
            </a:r>
          </a:p>
          <a:p>
            <a:pPr fontAlgn="b"/>
            <a:r>
              <a:rPr lang="en-CA" sz="1050" dirty="0">
                <a:solidFill>
                  <a:srgbClr val="00B0F0"/>
                </a:solidFill>
              </a:rPr>
              <a:t>Key Milestone Delivery</a:t>
            </a:r>
          </a:p>
          <a:p>
            <a:pPr fontAlgn="b"/>
            <a:r>
              <a:rPr lang="en-CA" sz="1050" dirty="0">
                <a:solidFill>
                  <a:srgbClr val="00B0F0"/>
                </a:solidFill>
              </a:rPr>
              <a:t>Key Milestone Status</a:t>
            </a:r>
          </a:p>
          <a:p>
            <a:pPr fontAlgn="b"/>
            <a:r>
              <a:rPr lang="en-CA" sz="1050" dirty="0">
                <a:solidFill>
                  <a:srgbClr val="FF0000"/>
                </a:solidFill>
              </a:rPr>
              <a:t>Funding Source</a:t>
            </a:r>
          </a:p>
          <a:p>
            <a:pPr fontAlgn="b"/>
            <a:r>
              <a:rPr lang="en-CA" sz="1050" dirty="0">
                <a:solidFill>
                  <a:srgbClr val="FF0000"/>
                </a:solidFill>
              </a:rPr>
              <a:t>FTEs</a:t>
            </a:r>
          </a:p>
          <a:p>
            <a:pPr fontAlgn="b"/>
            <a:r>
              <a:rPr lang="en-CA" sz="1050" dirty="0">
                <a:solidFill>
                  <a:srgbClr val="FF0000"/>
                </a:solidFill>
              </a:rPr>
              <a:t>Salary</a:t>
            </a:r>
          </a:p>
          <a:p>
            <a:pPr fontAlgn="b"/>
            <a:r>
              <a:rPr lang="en-CA" sz="1050" dirty="0">
                <a:solidFill>
                  <a:srgbClr val="FF0000"/>
                </a:solidFill>
              </a:rPr>
              <a:t>EBP</a:t>
            </a:r>
          </a:p>
          <a:p>
            <a:pPr fontAlgn="b"/>
            <a:r>
              <a:rPr lang="en-CA" sz="1050" dirty="0">
                <a:solidFill>
                  <a:srgbClr val="FF0000"/>
                </a:solidFill>
              </a:rPr>
              <a:t>O&amp;M</a:t>
            </a:r>
          </a:p>
          <a:p>
            <a:pPr fontAlgn="b"/>
            <a:r>
              <a:rPr lang="en-CA" sz="1050" dirty="0">
                <a:solidFill>
                  <a:srgbClr val="FF0000"/>
                </a:solidFill>
              </a:rPr>
              <a:t>G&amp;Cs</a:t>
            </a:r>
          </a:p>
          <a:p>
            <a:pPr fontAlgn="b"/>
            <a:r>
              <a:rPr lang="en-CA" sz="1050" dirty="0">
                <a:solidFill>
                  <a:srgbClr val="FF0000"/>
                </a:solidFill>
              </a:rPr>
              <a:t>Capital</a:t>
            </a:r>
          </a:p>
          <a:p>
            <a:pPr fontAlgn="b"/>
            <a:r>
              <a:rPr lang="en-CA" sz="1050" dirty="0">
                <a:solidFill>
                  <a:srgbClr val="FF0000"/>
                </a:solidFill>
              </a:rPr>
              <a:t>Banking Days</a:t>
            </a:r>
          </a:p>
          <a:p>
            <a:pPr fontAlgn="b"/>
            <a:r>
              <a:rPr lang="en-CA" sz="1050" dirty="0">
                <a:solidFill>
                  <a:srgbClr val="C00000"/>
                </a:solidFill>
              </a:rPr>
              <a:t>Risks</a:t>
            </a:r>
          </a:p>
          <a:p>
            <a:pPr fontAlgn="b"/>
            <a:r>
              <a:rPr lang="en-CA" sz="1050" dirty="0">
                <a:solidFill>
                  <a:srgbClr val="7030A0"/>
                </a:solidFill>
              </a:rPr>
              <a:t>Professional Service Requirement</a:t>
            </a:r>
          </a:p>
          <a:p>
            <a:pPr fontAlgn="b"/>
            <a:r>
              <a:rPr lang="en-CA" sz="1050" dirty="0">
                <a:solidFill>
                  <a:srgbClr val="7030A0"/>
                </a:solidFill>
              </a:rPr>
              <a:t>Number of Pages (ENGLISH PUBLICATION)</a:t>
            </a:r>
          </a:p>
          <a:p>
            <a:pPr fontAlgn="b"/>
            <a:r>
              <a:rPr lang="en-CA" sz="1050" dirty="0">
                <a:solidFill>
                  <a:srgbClr val="7030A0"/>
                </a:solidFill>
              </a:rPr>
              <a:t>Number of Pages (FRENCH PUBLICATION)</a:t>
            </a:r>
          </a:p>
          <a:p>
            <a:pPr fontAlgn="b"/>
            <a:r>
              <a:rPr lang="en-CA" sz="1050" dirty="0">
                <a:solidFill>
                  <a:srgbClr val="7030A0"/>
                </a:solidFill>
              </a:rPr>
              <a:t>Forecast Month to Engage Services</a:t>
            </a:r>
          </a:p>
          <a:p>
            <a:endParaRPr lang="en-CA" sz="1050" dirty="0"/>
          </a:p>
        </p:txBody>
      </p:sp>
      <p:sp>
        <p:nvSpPr>
          <p:cNvPr id="10" name="TextBox 9"/>
          <p:cNvSpPr txBox="1"/>
          <p:nvPr/>
        </p:nvSpPr>
        <p:spPr>
          <a:xfrm>
            <a:off x="567076" y="1713656"/>
            <a:ext cx="799118" cy="507831"/>
          </a:xfrm>
          <a:prstGeom prst="rect">
            <a:avLst/>
          </a:prstGeom>
          <a:noFill/>
        </p:spPr>
        <p:txBody>
          <a:bodyPr wrap="square" rtlCol="0">
            <a:spAutoFit/>
          </a:bodyPr>
          <a:lstStyle/>
          <a:p>
            <a:pPr algn="ctr"/>
            <a:r>
              <a:rPr lang="en-CA" sz="1350" dirty="0">
                <a:solidFill>
                  <a:schemeClr val="accent5">
                    <a:lumMod val="75000"/>
                  </a:schemeClr>
                </a:solidFill>
              </a:rPr>
              <a:t>Header Section</a:t>
            </a:r>
          </a:p>
        </p:txBody>
      </p:sp>
      <p:sp>
        <p:nvSpPr>
          <p:cNvPr id="11" name="Rectangle 10"/>
          <p:cNvSpPr/>
          <p:nvPr/>
        </p:nvSpPr>
        <p:spPr>
          <a:xfrm>
            <a:off x="575988" y="2234824"/>
            <a:ext cx="781293" cy="507831"/>
          </a:xfrm>
          <a:prstGeom prst="rect">
            <a:avLst/>
          </a:prstGeom>
        </p:spPr>
        <p:txBody>
          <a:bodyPr wrap="square">
            <a:spAutoFit/>
          </a:bodyPr>
          <a:lstStyle/>
          <a:p>
            <a:pPr algn="ctr"/>
            <a:r>
              <a:rPr lang="en-CA" sz="1350" dirty="0">
                <a:solidFill>
                  <a:schemeClr val="accent6">
                    <a:lumMod val="75000"/>
                  </a:schemeClr>
                </a:solidFill>
              </a:rPr>
              <a:t>Activity Section</a:t>
            </a:r>
          </a:p>
        </p:txBody>
      </p:sp>
      <p:sp>
        <p:nvSpPr>
          <p:cNvPr id="12" name="Rectangle 11"/>
          <p:cNvSpPr/>
          <p:nvPr/>
        </p:nvSpPr>
        <p:spPr>
          <a:xfrm>
            <a:off x="418226" y="3057117"/>
            <a:ext cx="1146270" cy="507831"/>
          </a:xfrm>
          <a:prstGeom prst="rect">
            <a:avLst/>
          </a:prstGeom>
        </p:spPr>
        <p:txBody>
          <a:bodyPr wrap="square">
            <a:spAutoFit/>
          </a:bodyPr>
          <a:lstStyle/>
          <a:p>
            <a:pPr algn="ctr"/>
            <a:r>
              <a:rPr lang="en-CA" sz="1350" dirty="0">
                <a:solidFill>
                  <a:schemeClr val="accent2"/>
                </a:solidFill>
              </a:rPr>
              <a:t>Deliverable Section</a:t>
            </a:r>
          </a:p>
        </p:txBody>
      </p:sp>
      <p:sp>
        <p:nvSpPr>
          <p:cNvPr id="13" name="Rectangle 12"/>
          <p:cNvSpPr/>
          <p:nvPr/>
        </p:nvSpPr>
        <p:spPr>
          <a:xfrm>
            <a:off x="456227" y="3805904"/>
            <a:ext cx="998050" cy="507831"/>
          </a:xfrm>
          <a:prstGeom prst="rect">
            <a:avLst/>
          </a:prstGeom>
        </p:spPr>
        <p:txBody>
          <a:bodyPr wrap="square">
            <a:spAutoFit/>
          </a:bodyPr>
          <a:lstStyle/>
          <a:p>
            <a:pPr algn="ctr"/>
            <a:r>
              <a:rPr lang="en-CA" sz="1350" dirty="0">
                <a:solidFill>
                  <a:srgbClr val="00B0F0"/>
                </a:solidFill>
              </a:rPr>
              <a:t>Milestone Section</a:t>
            </a:r>
          </a:p>
        </p:txBody>
      </p:sp>
      <p:sp>
        <p:nvSpPr>
          <p:cNvPr id="14" name="Rectangle 13"/>
          <p:cNvSpPr/>
          <p:nvPr/>
        </p:nvSpPr>
        <p:spPr>
          <a:xfrm>
            <a:off x="452661" y="4668605"/>
            <a:ext cx="1077399" cy="507831"/>
          </a:xfrm>
          <a:prstGeom prst="rect">
            <a:avLst/>
          </a:prstGeom>
        </p:spPr>
        <p:txBody>
          <a:bodyPr wrap="square">
            <a:spAutoFit/>
          </a:bodyPr>
          <a:lstStyle/>
          <a:p>
            <a:pPr algn="ctr"/>
            <a:r>
              <a:rPr lang="en-CA" sz="1350" dirty="0">
                <a:solidFill>
                  <a:srgbClr val="FF0000"/>
                </a:solidFill>
              </a:rPr>
              <a:t>Resources Section</a:t>
            </a:r>
          </a:p>
        </p:txBody>
      </p:sp>
      <p:sp>
        <p:nvSpPr>
          <p:cNvPr id="15" name="Rectangle 14"/>
          <p:cNvSpPr/>
          <p:nvPr/>
        </p:nvSpPr>
        <p:spPr>
          <a:xfrm>
            <a:off x="427934" y="5716239"/>
            <a:ext cx="1077399" cy="715581"/>
          </a:xfrm>
          <a:prstGeom prst="rect">
            <a:avLst/>
          </a:prstGeom>
        </p:spPr>
        <p:txBody>
          <a:bodyPr wrap="square">
            <a:spAutoFit/>
          </a:bodyPr>
          <a:lstStyle/>
          <a:p>
            <a:pPr algn="ctr"/>
            <a:r>
              <a:rPr lang="en-CA" sz="1350" dirty="0" smtClean="0">
                <a:solidFill>
                  <a:srgbClr val="7030A0"/>
                </a:solidFill>
              </a:rPr>
              <a:t>Pro Services </a:t>
            </a:r>
            <a:r>
              <a:rPr lang="en-CA" sz="1350" dirty="0">
                <a:solidFill>
                  <a:srgbClr val="7030A0"/>
                </a:solidFill>
              </a:rPr>
              <a:t>Section</a:t>
            </a:r>
          </a:p>
        </p:txBody>
      </p:sp>
      <p:sp>
        <p:nvSpPr>
          <p:cNvPr id="19" name="TextBox 18"/>
          <p:cNvSpPr txBox="1"/>
          <p:nvPr/>
        </p:nvSpPr>
        <p:spPr>
          <a:xfrm>
            <a:off x="5551051" y="1335771"/>
            <a:ext cx="799118" cy="507831"/>
          </a:xfrm>
          <a:prstGeom prst="rect">
            <a:avLst/>
          </a:prstGeom>
          <a:noFill/>
        </p:spPr>
        <p:txBody>
          <a:bodyPr wrap="square" rtlCol="0">
            <a:spAutoFit/>
          </a:bodyPr>
          <a:lstStyle/>
          <a:p>
            <a:pPr algn="ctr"/>
            <a:r>
              <a:rPr lang="en-CA" sz="1350" dirty="0">
                <a:solidFill>
                  <a:schemeClr val="accent5">
                    <a:lumMod val="75000"/>
                  </a:schemeClr>
                </a:solidFill>
              </a:rPr>
              <a:t>Header Section</a:t>
            </a:r>
          </a:p>
        </p:txBody>
      </p:sp>
      <p:graphicFrame>
        <p:nvGraphicFramePr>
          <p:cNvPr id="16" name="Table 15"/>
          <p:cNvGraphicFramePr>
            <a:graphicFrameLocks noGrp="1"/>
          </p:cNvGraphicFramePr>
          <p:nvPr>
            <p:extLst>
              <p:ext uri="{D42A27DB-BD31-4B8C-83A1-F6EECF244321}">
                <p14:modId xmlns:p14="http://schemas.microsoft.com/office/powerpoint/2010/main" val="3149948255"/>
              </p:ext>
            </p:extLst>
          </p:nvPr>
        </p:nvGraphicFramePr>
        <p:xfrm>
          <a:off x="6595812" y="1390614"/>
          <a:ext cx="1692768" cy="4899044"/>
        </p:xfrm>
        <a:graphic>
          <a:graphicData uri="http://schemas.openxmlformats.org/drawingml/2006/table">
            <a:tbl>
              <a:tblPr>
                <a:tableStyleId>{5C22544A-7EE6-4342-B048-85BDC9FD1C3A}</a:tableStyleId>
              </a:tblPr>
              <a:tblGrid>
                <a:gridCol w="1692768">
                  <a:extLst>
                    <a:ext uri="{9D8B030D-6E8A-4147-A177-3AD203B41FA5}">
                      <a16:colId xmlns:a16="http://schemas.microsoft.com/office/drawing/2014/main" val="482033797"/>
                    </a:ext>
                  </a:extLst>
                </a:gridCol>
              </a:tblGrid>
              <a:tr h="159647">
                <a:tc>
                  <a:txBody>
                    <a:bodyPr/>
                    <a:lstStyle/>
                    <a:p>
                      <a:pPr algn="l" fontAlgn="ctr"/>
                      <a:r>
                        <a:rPr lang="en-CA" sz="1000" u="none" strike="noStrike">
                          <a:effectLst/>
                        </a:rPr>
                        <a:t>Division</a:t>
                      </a:r>
                      <a:endParaRPr lang="en-CA" sz="1000" b="0" i="0" u="none" strike="noStrike">
                        <a:solidFill>
                          <a:srgbClr val="366092"/>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1420527337"/>
                  </a:ext>
                </a:extLst>
              </a:tr>
              <a:tr h="159647">
                <a:tc>
                  <a:txBody>
                    <a:bodyPr/>
                    <a:lstStyle/>
                    <a:p>
                      <a:pPr algn="l" fontAlgn="ctr"/>
                      <a:r>
                        <a:rPr lang="en-CA" sz="1000" u="none" strike="noStrike">
                          <a:effectLst/>
                        </a:rPr>
                        <a:t>DP / DRR Plan (x)</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1472018595"/>
                  </a:ext>
                </a:extLst>
              </a:tr>
              <a:tr h="159647">
                <a:tc>
                  <a:txBody>
                    <a:bodyPr/>
                    <a:lstStyle/>
                    <a:p>
                      <a:pPr algn="l" fontAlgn="ctr"/>
                      <a:r>
                        <a:rPr lang="en-CA" sz="1000" u="none" strike="noStrike">
                          <a:effectLst/>
                        </a:rPr>
                        <a:t>Activities</a:t>
                      </a:r>
                      <a:endParaRPr lang="en-CA" sz="1000" b="0" i="0" u="none" strike="noStrike">
                        <a:solidFill>
                          <a:srgbClr val="F79646"/>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2097368219"/>
                  </a:ext>
                </a:extLst>
              </a:tr>
              <a:tr h="418124">
                <a:tc>
                  <a:txBody>
                    <a:bodyPr/>
                    <a:lstStyle/>
                    <a:p>
                      <a:pPr algn="l" fontAlgn="ctr"/>
                      <a:r>
                        <a:rPr lang="en-CA" sz="1000" u="none" strike="noStrike">
                          <a:effectLst/>
                        </a:rPr>
                        <a:t>MILESTONES/TARGET DATES (Month/Year)</a:t>
                      </a:r>
                      <a:endParaRPr lang="en-CA" sz="1000" b="0" i="0" u="none" strike="noStrike">
                        <a:solidFill>
                          <a:srgbClr val="00B0F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3193254026"/>
                  </a:ext>
                </a:extLst>
              </a:tr>
              <a:tr h="159647">
                <a:tc>
                  <a:txBody>
                    <a:bodyPr/>
                    <a:lstStyle/>
                    <a:p>
                      <a:pPr algn="l" fontAlgn="ctr"/>
                      <a:r>
                        <a:rPr lang="en-CA" sz="1000" u="none" strike="noStrike">
                          <a:effectLst/>
                        </a:rPr>
                        <a:t>Financials</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3757038673"/>
                  </a:ext>
                </a:extLst>
              </a:tr>
              <a:tr h="159647">
                <a:tc>
                  <a:txBody>
                    <a:bodyPr/>
                    <a:lstStyle/>
                    <a:p>
                      <a:pPr algn="l" fontAlgn="ctr"/>
                      <a:r>
                        <a:rPr lang="en-CA" sz="1000" u="none" strike="noStrike">
                          <a:effectLst/>
                        </a:rPr>
                        <a:t>FTEs</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4254976865"/>
                  </a:ext>
                </a:extLst>
              </a:tr>
              <a:tr h="805839">
                <a:tc>
                  <a:txBody>
                    <a:bodyPr/>
                    <a:lstStyle/>
                    <a:p>
                      <a:pPr algn="l" fontAlgn="ctr"/>
                      <a:r>
                        <a:rPr lang="en-CA" sz="1000" u="none" strike="noStrike">
                          <a:effectLst/>
                        </a:rPr>
                        <a:t>AGENCY PRIORITY </a:t>
                      </a:r>
                      <a:br>
                        <a:rPr lang="en-CA" sz="1000" u="none" strike="noStrike">
                          <a:effectLst/>
                        </a:rPr>
                      </a:br>
                      <a:r>
                        <a:rPr lang="en-CA" sz="1000" u="none" strike="noStrike">
                          <a:effectLst/>
                        </a:rPr>
                        <a:t>(AR #1-4)</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2316561140"/>
                  </a:ext>
                </a:extLst>
              </a:tr>
              <a:tr h="326897">
                <a:tc>
                  <a:txBody>
                    <a:bodyPr/>
                    <a:lstStyle/>
                    <a:p>
                      <a:pPr algn="l" fontAlgn="ctr"/>
                      <a:r>
                        <a:rPr lang="en-CA" sz="1000" u="none" strike="noStrike">
                          <a:effectLst/>
                        </a:rPr>
                        <a:t>BRANCH PRIORITY </a:t>
                      </a:r>
                      <a:br>
                        <a:rPr lang="en-CA" sz="1000" u="none" strike="noStrike">
                          <a:effectLst/>
                        </a:rPr>
                      </a:br>
                      <a:r>
                        <a:rPr lang="en-CA" sz="1000" u="none" strike="noStrike">
                          <a:effectLst/>
                        </a:rPr>
                        <a:t>(BP #1-11)</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568651934"/>
                  </a:ext>
                </a:extLst>
              </a:tr>
              <a:tr h="326897">
                <a:tc>
                  <a:txBody>
                    <a:bodyPr/>
                    <a:lstStyle/>
                    <a:p>
                      <a:pPr algn="l" fontAlgn="ctr"/>
                      <a:r>
                        <a:rPr lang="en-CA" sz="1000" u="none" strike="noStrike">
                          <a:effectLst/>
                        </a:rPr>
                        <a:t>AGENCY RISK</a:t>
                      </a:r>
                      <a:br>
                        <a:rPr lang="en-CA" sz="1000" u="none" strike="noStrike">
                          <a:effectLst/>
                        </a:rPr>
                      </a:br>
                      <a:r>
                        <a:rPr lang="en-CA" sz="1000" u="none" strike="noStrike">
                          <a:effectLst/>
                        </a:rPr>
                        <a:t>(CR #1-4)</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2166881210"/>
                  </a:ext>
                </a:extLst>
              </a:tr>
              <a:tr h="326897">
                <a:tc>
                  <a:txBody>
                    <a:bodyPr/>
                    <a:lstStyle/>
                    <a:p>
                      <a:pPr algn="l" fontAlgn="ctr"/>
                      <a:r>
                        <a:rPr lang="en-CA" sz="1000" u="none" strike="noStrike">
                          <a:effectLst/>
                        </a:rPr>
                        <a:t>BRANCH RISK </a:t>
                      </a:r>
                      <a:br>
                        <a:rPr lang="en-CA" sz="1000" u="none" strike="noStrike">
                          <a:effectLst/>
                        </a:rPr>
                      </a:br>
                      <a:r>
                        <a:rPr lang="en-CA" sz="1000" u="none" strike="noStrike">
                          <a:effectLst/>
                        </a:rPr>
                        <a:t>(BR #1-6)</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2769922567"/>
                  </a:ext>
                </a:extLst>
              </a:tr>
              <a:tr h="159647">
                <a:tc>
                  <a:txBody>
                    <a:bodyPr/>
                    <a:lstStyle/>
                    <a:p>
                      <a:pPr algn="l" fontAlgn="ctr"/>
                      <a:r>
                        <a:rPr lang="en-CA" sz="1000" u="none" strike="noStrike">
                          <a:effectLst/>
                        </a:rPr>
                        <a:t>MYR STATUS</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2062415212"/>
                  </a:ext>
                </a:extLst>
              </a:tr>
              <a:tr h="159647">
                <a:tc>
                  <a:txBody>
                    <a:bodyPr/>
                    <a:lstStyle/>
                    <a:p>
                      <a:pPr algn="l" fontAlgn="ctr"/>
                      <a:r>
                        <a:rPr lang="en-CA" sz="1000" u="none" strike="noStrike">
                          <a:effectLst/>
                        </a:rPr>
                        <a:t>STATUS UPDATE</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4041288506"/>
                  </a:ext>
                </a:extLst>
              </a:tr>
              <a:tr h="319295">
                <a:tc>
                  <a:txBody>
                    <a:bodyPr/>
                    <a:lstStyle/>
                    <a:p>
                      <a:pPr algn="l" fontAlgn="ctr"/>
                      <a:r>
                        <a:rPr lang="en-CA" sz="1000" u="none" strike="noStrike">
                          <a:effectLst/>
                        </a:rPr>
                        <a:t>MITIGATION STRATEGIES/NEXT STEPS</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4029581340"/>
                  </a:ext>
                </a:extLst>
              </a:tr>
              <a:tr h="159647">
                <a:tc>
                  <a:txBody>
                    <a:bodyPr/>
                    <a:lstStyle/>
                    <a:p>
                      <a:pPr algn="l" fontAlgn="ctr"/>
                      <a:r>
                        <a:rPr lang="en-CA" sz="1000" u="none" strike="noStrike">
                          <a:effectLst/>
                        </a:rPr>
                        <a:t>YER STATUS</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1447125436"/>
                  </a:ext>
                </a:extLst>
              </a:tr>
              <a:tr h="159647">
                <a:tc>
                  <a:txBody>
                    <a:bodyPr/>
                    <a:lstStyle/>
                    <a:p>
                      <a:pPr algn="l" fontAlgn="ctr"/>
                      <a:r>
                        <a:rPr lang="en-CA" sz="1000" u="none" strike="noStrike">
                          <a:effectLst/>
                        </a:rPr>
                        <a:t>STATUS UPDATE</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2304089068"/>
                  </a:ext>
                </a:extLst>
              </a:tr>
              <a:tr h="319295">
                <a:tc>
                  <a:txBody>
                    <a:bodyPr/>
                    <a:lstStyle/>
                    <a:p>
                      <a:pPr algn="l" fontAlgn="ctr"/>
                      <a:r>
                        <a:rPr lang="en-CA" sz="1000" u="none" strike="noStrike">
                          <a:effectLst/>
                        </a:rPr>
                        <a:t>MITIGATION STRATEGIES/NEXT STEPS</a:t>
                      </a:r>
                      <a:endParaRPr lang="en-CA" sz="1000" b="0" i="0" u="none" strike="noStrike">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248186248"/>
                  </a:ext>
                </a:extLst>
              </a:tr>
              <a:tr h="615782">
                <a:tc>
                  <a:txBody>
                    <a:bodyPr/>
                    <a:lstStyle/>
                    <a:p>
                      <a:pPr algn="l" fontAlgn="ctr"/>
                      <a:r>
                        <a:rPr lang="en-CA" sz="1000" u="none" strike="noStrike" dirty="0">
                          <a:effectLst/>
                        </a:rPr>
                        <a:t>ADDITIONAL COMMENTS / CONSIDERATIONS / RISKS / IMPACTS</a:t>
                      </a:r>
                      <a:endParaRPr lang="en-CA" sz="1000" b="0" i="0" u="none" strike="noStrike" dirty="0">
                        <a:solidFill>
                          <a:srgbClr val="000000"/>
                        </a:solidFill>
                        <a:effectLst/>
                        <a:latin typeface="Calibri" panose="020F0502020204030204" pitchFamily="34" charset="0"/>
                      </a:endParaRPr>
                    </a:p>
                  </a:txBody>
                  <a:tcPr marL="7602" marR="7602" marT="7602" marB="0" anchor="ctr">
                    <a:noFill/>
                  </a:tcPr>
                </a:tc>
                <a:extLst>
                  <a:ext uri="{0D108BD9-81ED-4DB2-BD59-A6C34878D82A}">
                    <a16:rowId xmlns:a16="http://schemas.microsoft.com/office/drawing/2014/main" val="2216159216"/>
                  </a:ext>
                </a:extLst>
              </a:tr>
            </a:tbl>
          </a:graphicData>
        </a:graphic>
      </p:graphicFrame>
      <p:sp>
        <p:nvSpPr>
          <p:cNvPr id="17" name="Right Brace 16"/>
          <p:cNvSpPr/>
          <p:nvPr/>
        </p:nvSpPr>
        <p:spPr>
          <a:xfrm>
            <a:off x="3840681" y="2895249"/>
            <a:ext cx="414223" cy="94488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20" name="Straight Arrow Connector 19"/>
          <p:cNvCxnSpPr/>
          <p:nvPr/>
        </p:nvCxnSpPr>
        <p:spPr>
          <a:xfrm flipV="1">
            <a:off x="4355579" y="2109457"/>
            <a:ext cx="2152150" cy="12582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272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5104" y="1012526"/>
            <a:ext cx="3092570" cy="5101397"/>
          </a:xfrm>
          <a:prstGeom prst="rect">
            <a:avLst/>
          </a:prstGeom>
          <a:noFill/>
        </p:spPr>
        <p:txBody>
          <a:bodyPr wrap="square" rtlCol="0">
            <a:spAutoFit/>
          </a:bodyPr>
          <a:lstStyle/>
          <a:p>
            <a:pPr fontAlgn="b"/>
            <a:r>
              <a:rPr lang="en-CA" sz="1050" dirty="0" err="1"/>
              <a:t>SectionID</a:t>
            </a:r>
            <a:endParaRPr lang="en-CA" sz="1050" dirty="0"/>
          </a:p>
          <a:p>
            <a:pPr fontAlgn="b"/>
            <a:r>
              <a:rPr lang="en-CA" sz="1050" dirty="0"/>
              <a:t>2020-21</a:t>
            </a:r>
          </a:p>
          <a:p>
            <a:pPr fontAlgn="b"/>
            <a:r>
              <a:rPr lang="en-CA" sz="1050" dirty="0"/>
              <a:t>Section</a:t>
            </a:r>
          </a:p>
          <a:p>
            <a:pPr fontAlgn="b"/>
            <a:r>
              <a:rPr lang="en-CA" sz="1050" dirty="0"/>
              <a:t>Key Activity Area</a:t>
            </a:r>
          </a:p>
          <a:p>
            <a:pPr fontAlgn="b"/>
            <a:r>
              <a:rPr lang="en-CA" sz="1050" dirty="0"/>
              <a:t>Function</a:t>
            </a:r>
          </a:p>
          <a:p>
            <a:pPr fontAlgn="b"/>
            <a:r>
              <a:rPr lang="en-CA" sz="1050" dirty="0"/>
              <a:t>CDIC PMT</a:t>
            </a:r>
          </a:p>
          <a:p>
            <a:pPr fontAlgn="b"/>
            <a:r>
              <a:rPr lang="en-CA" sz="1050" dirty="0"/>
              <a:t>Deliverable Purpose</a:t>
            </a:r>
          </a:p>
          <a:p>
            <a:pPr fontAlgn="b"/>
            <a:r>
              <a:rPr lang="en-CA" sz="1050" dirty="0"/>
              <a:t>Activities (BOP)</a:t>
            </a:r>
          </a:p>
          <a:p>
            <a:pPr fontAlgn="b"/>
            <a:r>
              <a:rPr lang="en-CA" sz="1050" dirty="0"/>
              <a:t>Deliverable Types</a:t>
            </a:r>
          </a:p>
          <a:p>
            <a:pPr fontAlgn="b"/>
            <a:r>
              <a:rPr lang="en-CA" sz="1050" dirty="0"/>
              <a:t>Risks</a:t>
            </a:r>
          </a:p>
          <a:p>
            <a:pPr fontAlgn="b"/>
            <a:r>
              <a:rPr lang="en-CA" sz="1050" dirty="0"/>
              <a:t>Deliverables</a:t>
            </a:r>
          </a:p>
          <a:p>
            <a:pPr fontAlgn="b"/>
            <a:r>
              <a:rPr lang="en-CA" sz="1050" dirty="0"/>
              <a:t>Deliverable Delivery (Q1,Q2,Q3 or Q4)</a:t>
            </a:r>
          </a:p>
          <a:p>
            <a:pPr fontAlgn="b"/>
            <a:r>
              <a:rPr lang="en-CA" sz="1050" dirty="0"/>
              <a:t>Deliverable Status</a:t>
            </a:r>
          </a:p>
          <a:p>
            <a:pPr fontAlgn="b"/>
            <a:r>
              <a:rPr lang="en-CA" sz="1050" dirty="0"/>
              <a:t>Key Milestone</a:t>
            </a:r>
          </a:p>
          <a:p>
            <a:pPr fontAlgn="b"/>
            <a:r>
              <a:rPr lang="en-CA" sz="1050" dirty="0"/>
              <a:t>Key Milestone Delivery</a:t>
            </a:r>
          </a:p>
          <a:p>
            <a:pPr fontAlgn="b"/>
            <a:r>
              <a:rPr lang="en-CA" sz="1050" dirty="0"/>
              <a:t>Key Milestone Status</a:t>
            </a:r>
          </a:p>
          <a:p>
            <a:pPr fontAlgn="b"/>
            <a:r>
              <a:rPr lang="en-CA" sz="1050" dirty="0"/>
              <a:t>Funding Source</a:t>
            </a:r>
          </a:p>
          <a:p>
            <a:pPr fontAlgn="b"/>
            <a:r>
              <a:rPr lang="en-CA" sz="1050" dirty="0"/>
              <a:t>FTEs</a:t>
            </a:r>
          </a:p>
          <a:p>
            <a:pPr fontAlgn="b"/>
            <a:r>
              <a:rPr lang="en-CA" sz="1050" dirty="0"/>
              <a:t>Salary</a:t>
            </a:r>
          </a:p>
          <a:p>
            <a:pPr fontAlgn="b"/>
            <a:r>
              <a:rPr lang="en-CA" sz="1050" dirty="0"/>
              <a:t>EBP</a:t>
            </a:r>
          </a:p>
          <a:p>
            <a:pPr fontAlgn="b"/>
            <a:r>
              <a:rPr lang="en-CA" sz="1050" dirty="0"/>
              <a:t>O&amp;M</a:t>
            </a:r>
          </a:p>
          <a:p>
            <a:pPr fontAlgn="b"/>
            <a:r>
              <a:rPr lang="en-CA" sz="1050" dirty="0"/>
              <a:t>G&amp;Cs</a:t>
            </a:r>
          </a:p>
          <a:p>
            <a:pPr fontAlgn="b"/>
            <a:r>
              <a:rPr lang="en-CA" sz="1050" dirty="0"/>
              <a:t>Capital</a:t>
            </a:r>
          </a:p>
          <a:p>
            <a:pPr fontAlgn="b"/>
            <a:r>
              <a:rPr lang="en-CA" sz="1050" dirty="0"/>
              <a:t>Banking Days</a:t>
            </a:r>
          </a:p>
          <a:p>
            <a:pPr fontAlgn="b"/>
            <a:r>
              <a:rPr lang="en-CA" sz="1050" dirty="0"/>
              <a:t>Risks</a:t>
            </a:r>
          </a:p>
          <a:p>
            <a:pPr fontAlgn="b"/>
            <a:r>
              <a:rPr lang="en-CA" sz="1050" dirty="0"/>
              <a:t>Staff Lead</a:t>
            </a:r>
          </a:p>
          <a:p>
            <a:pPr fontAlgn="b"/>
            <a:r>
              <a:rPr lang="en-CA" sz="1050" dirty="0"/>
              <a:t>Professional Service Requirement</a:t>
            </a:r>
          </a:p>
          <a:p>
            <a:pPr fontAlgn="b"/>
            <a:r>
              <a:rPr lang="en-CA" sz="1050" dirty="0"/>
              <a:t>Number of Pages (ENGLISH PUBLICATION)</a:t>
            </a:r>
          </a:p>
          <a:p>
            <a:pPr fontAlgn="b"/>
            <a:r>
              <a:rPr lang="en-CA" sz="1050" dirty="0"/>
              <a:t>Number of Pages (FRENCH PUBLICATION)</a:t>
            </a:r>
          </a:p>
          <a:p>
            <a:pPr fontAlgn="b"/>
            <a:r>
              <a:rPr lang="en-CA" sz="1050" dirty="0"/>
              <a:t>Forecast Month to Engage Services</a:t>
            </a:r>
          </a:p>
          <a:p>
            <a:endParaRPr lang="en-CA" sz="1050" dirty="0"/>
          </a:p>
        </p:txBody>
      </p:sp>
      <p:sp>
        <p:nvSpPr>
          <p:cNvPr id="3" name="TextBox 2"/>
          <p:cNvSpPr txBox="1"/>
          <p:nvPr/>
        </p:nvSpPr>
        <p:spPr>
          <a:xfrm>
            <a:off x="4863142" y="1012526"/>
            <a:ext cx="3092570" cy="5101397"/>
          </a:xfrm>
          <a:prstGeom prst="rect">
            <a:avLst/>
          </a:prstGeom>
          <a:noFill/>
        </p:spPr>
        <p:txBody>
          <a:bodyPr wrap="square" rtlCol="0">
            <a:spAutoFit/>
          </a:bodyPr>
          <a:lstStyle/>
          <a:p>
            <a:pPr fontAlgn="b"/>
            <a:r>
              <a:rPr lang="en-CA" sz="1050" dirty="0" err="1">
                <a:solidFill>
                  <a:schemeClr val="accent5">
                    <a:lumMod val="75000"/>
                  </a:schemeClr>
                </a:solidFill>
              </a:rPr>
              <a:t>SectionID</a:t>
            </a:r>
            <a:endParaRPr lang="en-CA" sz="1050" dirty="0">
              <a:solidFill>
                <a:schemeClr val="accent5">
                  <a:lumMod val="75000"/>
                </a:schemeClr>
              </a:solidFill>
            </a:endParaRPr>
          </a:p>
          <a:p>
            <a:pPr fontAlgn="b"/>
            <a:r>
              <a:rPr lang="en-CA" sz="1050" dirty="0">
                <a:solidFill>
                  <a:schemeClr val="accent5">
                    <a:lumMod val="75000"/>
                  </a:schemeClr>
                </a:solidFill>
              </a:rPr>
              <a:t>2020-21</a:t>
            </a:r>
          </a:p>
          <a:p>
            <a:pPr fontAlgn="b"/>
            <a:r>
              <a:rPr lang="en-CA" sz="1050" dirty="0">
                <a:solidFill>
                  <a:schemeClr val="accent5">
                    <a:lumMod val="75000"/>
                  </a:schemeClr>
                </a:solidFill>
              </a:rPr>
              <a:t>Section</a:t>
            </a:r>
          </a:p>
          <a:p>
            <a:pPr fontAlgn="b"/>
            <a:r>
              <a:rPr lang="en-CA" sz="1050" dirty="0">
                <a:solidFill>
                  <a:schemeClr val="accent5">
                    <a:lumMod val="75000"/>
                  </a:schemeClr>
                </a:solidFill>
              </a:rPr>
              <a:t>Team Lead</a:t>
            </a:r>
          </a:p>
          <a:p>
            <a:pPr fontAlgn="b"/>
            <a:r>
              <a:rPr lang="en-CA" sz="1050" dirty="0">
                <a:solidFill>
                  <a:schemeClr val="accent6">
                    <a:lumMod val="75000"/>
                  </a:schemeClr>
                </a:solidFill>
              </a:rPr>
              <a:t>Activities (BOP)</a:t>
            </a:r>
          </a:p>
          <a:p>
            <a:pPr fontAlgn="b"/>
            <a:r>
              <a:rPr lang="en-CA" sz="1050" dirty="0">
                <a:solidFill>
                  <a:schemeClr val="accent6">
                    <a:lumMod val="75000"/>
                  </a:schemeClr>
                </a:solidFill>
              </a:rPr>
              <a:t>Key Activity Area</a:t>
            </a:r>
          </a:p>
          <a:p>
            <a:pPr fontAlgn="b"/>
            <a:r>
              <a:rPr lang="en-CA" sz="1050" dirty="0">
                <a:solidFill>
                  <a:schemeClr val="accent6">
                    <a:lumMod val="75000"/>
                  </a:schemeClr>
                </a:solidFill>
              </a:rPr>
              <a:t>(Key Activity) Function</a:t>
            </a:r>
          </a:p>
          <a:p>
            <a:pPr fontAlgn="b"/>
            <a:r>
              <a:rPr lang="en-CA" sz="1050" dirty="0"/>
              <a:t>CDIC PMT</a:t>
            </a:r>
          </a:p>
          <a:p>
            <a:pPr fontAlgn="b"/>
            <a:r>
              <a:rPr lang="en-CA" sz="1050" dirty="0">
                <a:solidFill>
                  <a:schemeClr val="accent2"/>
                </a:solidFill>
              </a:rPr>
              <a:t>Deliverable Purpose</a:t>
            </a:r>
          </a:p>
          <a:p>
            <a:pPr fontAlgn="b"/>
            <a:r>
              <a:rPr lang="en-CA" sz="1050" dirty="0">
                <a:solidFill>
                  <a:schemeClr val="accent2"/>
                </a:solidFill>
              </a:rPr>
              <a:t>Deliverable Types</a:t>
            </a:r>
          </a:p>
          <a:p>
            <a:pPr fontAlgn="b"/>
            <a:r>
              <a:rPr lang="en-CA" sz="1050" dirty="0">
                <a:solidFill>
                  <a:schemeClr val="accent2"/>
                </a:solidFill>
              </a:rPr>
              <a:t>Risks</a:t>
            </a:r>
          </a:p>
          <a:p>
            <a:pPr fontAlgn="b"/>
            <a:r>
              <a:rPr lang="en-CA" sz="1050" dirty="0">
                <a:solidFill>
                  <a:schemeClr val="accent2"/>
                </a:solidFill>
              </a:rPr>
              <a:t>Deliverables</a:t>
            </a:r>
          </a:p>
          <a:p>
            <a:pPr fontAlgn="b"/>
            <a:r>
              <a:rPr lang="en-CA" sz="1050" dirty="0">
                <a:solidFill>
                  <a:schemeClr val="accent2"/>
                </a:solidFill>
              </a:rPr>
              <a:t>Deliverable Delivery (Q1,Q2,Q3 or Q4)</a:t>
            </a:r>
          </a:p>
          <a:p>
            <a:pPr fontAlgn="b"/>
            <a:r>
              <a:rPr lang="en-CA" sz="1050" dirty="0">
                <a:solidFill>
                  <a:schemeClr val="accent2"/>
                </a:solidFill>
              </a:rPr>
              <a:t>Deliverable Status</a:t>
            </a:r>
          </a:p>
          <a:p>
            <a:pPr fontAlgn="b"/>
            <a:r>
              <a:rPr lang="en-CA" sz="1050" dirty="0">
                <a:solidFill>
                  <a:srgbClr val="00B0F0"/>
                </a:solidFill>
              </a:rPr>
              <a:t>Key Milestone</a:t>
            </a:r>
          </a:p>
          <a:p>
            <a:pPr fontAlgn="b"/>
            <a:r>
              <a:rPr lang="en-CA" sz="1050" dirty="0">
                <a:solidFill>
                  <a:srgbClr val="00B0F0"/>
                </a:solidFill>
              </a:rPr>
              <a:t>Key Milestone Delivery</a:t>
            </a:r>
          </a:p>
          <a:p>
            <a:pPr fontAlgn="b"/>
            <a:r>
              <a:rPr lang="en-CA" sz="1050" dirty="0">
                <a:solidFill>
                  <a:srgbClr val="00B0F0"/>
                </a:solidFill>
              </a:rPr>
              <a:t>Key Milestone Status</a:t>
            </a:r>
          </a:p>
          <a:p>
            <a:pPr fontAlgn="b"/>
            <a:r>
              <a:rPr lang="en-CA" sz="1050" dirty="0">
                <a:solidFill>
                  <a:srgbClr val="FF0000"/>
                </a:solidFill>
              </a:rPr>
              <a:t>Funding Source</a:t>
            </a:r>
          </a:p>
          <a:p>
            <a:pPr fontAlgn="b"/>
            <a:r>
              <a:rPr lang="en-CA" sz="1050" dirty="0">
                <a:solidFill>
                  <a:srgbClr val="FF0000"/>
                </a:solidFill>
              </a:rPr>
              <a:t>FTEs</a:t>
            </a:r>
          </a:p>
          <a:p>
            <a:pPr fontAlgn="b"/>
            <a:r>
              <a:rPr lang="en-CA" sz="1050" dirty="0">
                <a:solidFill>
                  <a:srgbClr val="FF0000"/>
                </a:solidFill>
              </a:rPr>
              <a:t>Salary</a:t>
            </a:r>
          </a:p>
          <a:p>
            <a:pPr fontAlgn="b"/>
            <a:r>
              <a:rPr lang="en-CA" sz="1050" dirty="0">
                <a:solidFill>
                  <a:srgbClr val="FF0000"/>
                </a:solidFill>
              </a:rPr>
              <a:t>EBP</a:t>
            </a:r>
          </a:p>
          <a:p>
            <a:pPr fontAlgn="b"/>
            <a:r>
              <a:rPr lang="en-CA" sz="1050" dirty="0">
                <a:solidFill>
                  <a:srgbClr val="FF0000"/>
                </a:solidFill>
              </a:rPr>
              <a:t>O&amp;M</a:t>
            </a:r>
          </a:p>
          <a:p>
            <a:pPr fontAlgn="b"/>
            <a:r>
              <a:rPr lang="en-CA" sz="1050" dirty="0">
                <a:solidFill>
                  <a:srgbClr val="FF0000"/>
                </a:solidFill>
              </a:rPr>
              <a:t>G&amp;Cs</a:t>
            </a:r>
          </a:p>
          <a:p>
            <a:pPr fontAlgn="b"/>
            <a:r>
              <a:rPr lang="en-CA" sz="1050" dirty="0">
                <a:solidFill>
                  <a:srgbClr val="FF0000"/>
                </a:solidFill>
              </a:rPr>
              <a:t>Capital</a:t>
            </a:r>
          </a:p>
          <a:p>
            <a:pPr fontAlgn="b"/>
            <a:r>
              <a:rPr lang="en-CA" sz="1050" dirty="0">
                <a:solidFill>
                  <a:srgbClr val="FF0000"/>
                </a:solidFill>
              </a:rPr>
              <a:t>Banking Days</a:t>
            </a:r>
          </a:p>
          <a:p>
            <a:pPr fontAlgn="b"/>
            <a:r>
              <a:rPr lang="en-CA" sz="1050" dirty="0">
                <a:solidFill>
                  <a:srgbClr val="C00000"/>
                </a:solidFill>
              </a:rPr>
              <a:t>Risks</a:t>
            </a:r>
          </a:p>
          <a:p>
            <a:pPr fontAlgn="b"/>
            <a:r>
              <a:rPr lang="en-CA" sz="1050" dirty="0">
                <a:solidFill>
                  <a:srgbClr val="7030A0"/>
                </a:solidFill>
              </a:rPr>
              <a:t>Professional Service Requirement</a:t>
            </a:r>
          </a:p>
          <a:p>
            <a:pPr fontAlgn="b"/>
            <a:r>
              <a:rPr lang="en-CA" sz="1050" dirty="0">
                <a:solidFill>
                  <a:srgbClr val="7030A0"/>
                </a:solidFill>
              </a:rPr>
              <a:t>Number of Pages (ENGLISH PUBLICATION)</a:t>
            </a:r>
          </a:p>
          <a:p>
            <a:pPr fontAlgn="b"/>
            <a:r>
              <a:rPr lang="en-CA" sz="1050" dirty="0">
                <a:solidFill>
                  <a:srgbClr val="7030A0"/>
                </a:solidFill>
              </a:rPr>
              <a:t>Number of Pages (FRENCH PUBLICATION)</a:t>
            </a:r>
          </a:p>
          <a:p>
            <a:pPr fontAlgn="b"/>
            <a:r>
              <a:rPr lang="en-CA" sz="1050" dirty="0">
                <a:solidFill>
                  <a:srgbClr val="7030A0"/>
                </a:solidFill>
              </a:rPr>
              <a:t>Forecast Month to Engage Services</a:t>
            </a:r>
          </a:p>
          <a:p>
            <a:endParaRPr lang="en-CA" sz="1050" dirty="0"/>
          </a:p>
        </p:txBody>
      </p:sp>
      <p:sp>
        <p:nvSpPr>
          <p:cNvPr id="4" name="TextBox 3"/>
          <p:cNvSpPr txBox="1"/>
          <p:nvPr/>
        </p:nvSpPr>
        <p:spPr>
          <a:xfrm>
            <a:off x="5855179" y="1232500"/>
            <a:ext cx="1216325" cy="507831"/>
          </a:xfrm>
          <a:prstGeom prst="rect">
            <a:avLst/>
          </a:prstGeom>
          <a:noFill/>
        </p:spPr>
        <p:txBody>
          <a:bodyPr wrap="square" rtlCol="0">
            <a:spAutoFit/>
          </a:bodyPr>
          <a:lstStyle/>
          <a:p>
            <a:r>
              <a:rPr lang="en-CA" sz="1350" dirty="0">
                <a:solidFill>
                  <a:schemeClr val="accent5">
                    <a:lumMod val="75000"/>
                  </a:schemeClr>
                </a:solidFill>
              </a:rPr>
              <a:t>Header Section</a:t>
            </a:r>
          </a:p>
        </p:txBody>
      </p:sp>
      <p:sp>
        <p:nvSpPr>
          <p:cNvPr id="5" name="Rectangle 4"/>
          <p:cNvSpPr/>
          <p:nvPr/>
        </p:nvSpPr>
        <p:spPr>
          <a:xfrm>
            <a:off x="6409427" y="1936507"/>
            <a:ext cx="1358064" cy="300082"/>
          </a:xfrm>
          <a:prstGeom prst="rect">
            <a:avLst/>
          </a:prstGeom>
        </p:spPr>
        <p:txBody>
          <a:bodyPr wrap="none">
            <a:spAutoFit/>
          </a:bodyPr>
          <a:lstStyle/>
          <a:p>
            <a:r>
              <a:rPr lang="en-CA" sz="1350" dirty="0">
                <a:solidFill>
                  <a:schemeClr val="accent6">
                    <a:lumMod val="75000"/>
                  </a:schemeClr>
                </a:solidFill>
              </a:rPr>
              <a:t>Activity Section</a:t>
            </a:r>
          </a:p>
        </p:txBody>
      </p:sp>
      <p:sp>
        <p:nvSpPr>
          <p:cNvPr id="6" name="Rectangle 5"/>
          <p:cNvSpPr/>
          <p:nvPr/>
        </p:nvSpPr>
        <p:spPr>
          <a:xfrm>
            <a:off x="6326204" y="2618700"/>
            <a:ext cx="1675459" cy="300082"/>
          </a:xfrm>
          <a:prstGeom prst="rect">
            <a:avLst/>
          </a:prstGeom>
        </p:spPr>
        <p:txBody>
          <a:bodyPr wrap="none">
            <a:spAutoFit/>
          </a:bodyPr>
          <a:lstStyle/>
          <a:p>
            <a:r>
              <a:rPr lang="en-CA" sz="1350" dirty="0">
                <a:solidFill>
                  <a:schemeClr val="accent2"/>
                </a:solidFill>
              </a:rPr>
              <a:t>Deliverable Section</a:t>
            </a:r>
          </a:p>
        </p:txBody>
      </p:sp>
      <p:sp>
        <p:nvSpPr>
          <p:cNvPr id="7" name="Rectangle 6"/>
          <p:cNvSpPr/>
          <p:nvPr/>
        </p:nvSpPr>
        <p:spPr>
          <a:xfrm>
            <a:off x="6326204" y="3413182"/>
            <a:ext cx="1550424" cy="300082"/>
          </a:xfrm>
          <a:prstGeom prst="rect">
            <a:avLst/>
          </a:prstGeom>
        </p:spPr>
        <p:txBody>
          <a:bodyPr wrap="none">
            <a:spAutoFit/>
          </a:bodyPr>
          <a:lstStyle/>
          <a:p>
            <a:r>
              <a:rPr lang="en-CA" sz="1350" dirty="0">
                <a:solidFill>
                  <a:srgbClr val="00B0F0"/>
                </a:solidFill>
              </a:rPr>
              <a:t>Milestone Section</a:t>
            </a:r>
          </a:p>
        </p:txBody>
      </p:sp>
      <p:sp>
        <p:nvSpPr>
          <p:cNvPr id="8" name="Rectangle 7"/>
          <p:cNvSpPr/>
          <p:nvPr/>
        </p:nvSpPr>
        <p:spPr>
          <a:xfrm>
            <a:off x="6113321" y="4225771"/>
            <a:ext cx="1636987" cy="300082"/>
          </a:xfrm>
          <a:prstGeom prst="rect">
            <a:avLst/>
          </a:prstGeom>
        </p:spPr>
        <p:txBody>
          <a:bodyPr wrap="none">
            <a:spAutoFit/>
          </a:bodyPr>
          <a:lstStyle/>
          <a:p>
            <a:r>
              <a:rPr lang="en-CA" sz="1350" dirty="0">
                <a:solidFill>
                  <a:srgbClr val="FF0000"/>
                </a:solidFill>
              </a:rPr>
              <a:t>Resources Section</a:t>
            </a:r>
          </a:p>
        </p:txBody>
      </p:sp>
      <p:sp>
        <p:nvSpPr>
          <p:cNvPr id="9" name="Rectangle 8"/>
          <p:cNvSpPr/>
          <p:nvPr/>
        </p:nvSpPr>
        <p:spPr>
          <a:xfrm>
            <a:off x="7364315" y="5348094"/>
            <a:ext cx="1553729" cy="507831"/>
          </a:xfrm>
          <a:prstGeom prst="rect">
            <a:avLst/>
          </a:prstGeom>
        </p:spPr>
        <p:txBody>
          <a:bodyPr wrap="square">
            <a:spAutoFit/>
          </a:bodyPr>
          <a:lstStyle/>
          <a:p>
            <a:pPr algn="ctr"/>
            <a:r>
              <a:rPr lang="en-CA" sz="1350" dirty="0">
                <a:solidFill>
                  <a:srgbClr val="7030A0"/>
                </a:solidFill>
              </a:rPr>
              <a:t>Professional Services Section</a:t>
            </a:r>
          </a:p>
        </p:txBody>
      </p:sp>
      <p:sp>
        <p:nvSpPr>
          <p:cNvPr id="10" name="Rectangle 9"/>
          <p:cNvSpPr/>
          <p:nvPr/>
        </p:nvSpPr>
        <p:spPr>
          <a:xfrm>
            <a:off x="5148025" y="4985232"/>
            <a:ext cx="3450355" cy="507831"/>
          </a:xfrm>
          <a:prstGeom prst="rect">
            <a:avLst/>
          </a:prstGeom>
        </p:spPr>
        <p:txBody>
          <a:bodyPr wrap="square">
            <a:spAutoFit/>
          </a:bodyPr>
          <a:lstStyle/>
          <a:p>
            <a:r>
              <a:rPr lang="en-CA" sz="1350" dirty="0">
                <a:solidFill>
                  <a:srgbClr val="C00000"/>
                </a:solidFill>
              </a:rPr>
              <a:t>???  </a:t>
            </a:r>
            <a:r>
              <a:rPr lang="en-CA" sz="1350" dirty="0">
                <a:solidFill>
                  <a:srgbClr val="C00000"/>
                </a:solidFill>
                <a:sym typeface="Wingdings" panose="05000000000000000000" pitchFamily="2" charset="2"/>
              </a:rPr>
              <a:t>---------------------------------------------&lt;</a:t>
            </a:r>
          </a:p>
          <a:p>
            <a:endParaRPr lang="en-CA" sz="1350" dirty="0">
              <a:solidFill>
                <a:srgbClr val="C00000"/>
              </a:solidFill>
            </a:endParaRPr>
          </a:p>
        </p:txBody>
      </p:sp>
    </p:spTree>
    <p:extLst>
      <p:ext uri="{BB962C8B-B14F-4D97-AF65-F5344CB8AC3E}">
        <p14:creationId xmlns:p14="http://schemas.microsoft.com/office/powerpoint/2010/main" val="142270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5104" y="1012526"/>
            <a:ext cx="3092570" cy="5101397"/>
          </a:xfrm>
          <a:prstGeom prst="rect">
            <a:avLst/>
          </a:prstGeom>
          <a:noFill/>
        </p:spPr>
        <p:txBody>
          <a:bodyPr wrap="square" rtlCol="0">
            <a:spAutoFit/>
          </a:bodyPr>
          <a:lstStyle/>
          <a:p>
            <a:pPr fontAlgn="b"/>
            <a:r>
              <a:rPr lang="en-CA" sz="1050" dirty="0" err="1"/>
              <a:t>SectionID</a:t>
            </a:r>
            <a:endParaRPr lang="en-CA" sz="1050" dirty="0"/>
          </a:p>
          <a:p>
            <a:pPr fontAlgn="b"/>
            <a:r>
              <a:rPr lang="en-CA" sz="1050" dirty="0"/>
              <a:t>2020-21</a:t>
            </a:r>
          </a:p>
          <a:p>
            <a:pPr fontAlgn="b"/>
            <a:r>
              <a:rPr lang="en-CA" sz="1050" dirty="0"/>
              <a:t>Section</a:t>
            </a:r>
          </a:p>
          <a:p>
            <a:pPr fontAlgn="b"/>
            <a:r>
              <a:rPr lang="en-CA" sz="1050" dirty="0"/>
              <a:t>Key Activity Area</a:t>
            </a:r>
          </a:p>
          <a:p>
            <a:pPr fontAlgn="b"/>
            <a:r>
              <a:rPr lang="en-CA" sz="1050" dirty="0"/>
              <a:t>Function</a:t>
            </a:r>
          </a:p>
          <a:p>
            <a:pPr fontAlgn="b"/>
            <a:r>
              <a:rPr lang="en-CA" sz="1050" dirty="0"/>
              <a:t>CDIC PMT</a:t>
            </a:r>
          </a:p>
          <a:p>
            <a:pPr fontAlgn="b"/>
            <a:r>
              <a:rPr lang="en-CA" sz="1050" dirty="0"/>
              <a:t>Deliverable Purpose</a:t>
            </a:r>
          </a:p>
          <a:p>
            <a:pPr fontAlgn="b"/>
            <a:r>
              <a:rPr lang="en-CA" sz="1050" dirty="0"/>
              <a:t>Activities (BOP)</a:t>
            </a:r>
          </a:p>
          <a:p>
            <a:pPr fontAlgn="b"/>
            <a:r>
              <a:rPr lang="en-CA" sz="1050" dirty="0"/>
              <a:t>Deliverable Types</a:t>
            </a:r>
          </a:p>
          <a:p>
            <a:pPr fontAlgn="b"/>
            <a:r>
              <a:rPr lang="en-CA" sz="1050" dirty="0"/>
              <a:t>Risks</a:t>
            </a:r>
          </a:p>
          <a:p>
            <a:pPr fontAlgn="b"/>
            <a:r>
              <a:rPr lang="en-CA" sz="1050" dirty="0"/>
              <a:t>Deliverables</a:t>
            </a:r>
          </a:p>
          <a:p>
            <a:pPr fontAlgn="b"/>
            <a:r>
              <a:rPr lang="en-CA" sz="1050" dirty="0"/>
              <a:t>Deliverable Delivery (Q1,Q2,Q3 or Q4)</a:t>
            </a:r>
          </a:p>
          <a:p>
            <a:pPr fontAlgn="b"/>
            <a:r>
              <a:rPr lang="en-CA" sz="1050" dirty="0"/>
              <a:t>Deliverable Status</a:t>
            </a:r>
          </a:p>
          <a:p>
            <a:pPr fontAlgn="b"/>
            <a:r>
              <a:rPr lang="en-CA" sz="1050" dirty="0"/>
              <a:t>Key Milestone</a:t>
            </a:r>
          </a:p>
          <a:p>
            <a:pPr fontAlgn="b"/>
            <a:r>
              <a:rPr lang="en-CA" sz="1050" dirty="0"/>
              <a:t>Key Milestone Delivery</a:t>
            </a:r>
          </a:p>
          <a:p>
            <a:pPr fontAlgn="b"/>
            <a:r>
              <a:rPr lang="en-CA" sz="1050" dirty="0"/>
              <a:t>Key Milestone Status</a:t>
            </a:r>
          </a:p>
          <a:p>
            <a:pPr fontAlgn="b"/>
            <a:r>
              <a:rPr lang="en-CA" sz="1050" dirty="0"/>
              <a:t>Funding Source</a:t>
            </a:r>
          </a:p>
          <a:p>
            <a:pPr fontAlgn="b"/>
            <a:r>
              <a:rPr lang="en-CA" sz="1050" dirty="0"/>
              <a:t>FTEs</a:t>
            </a:r>
          </a:p>
          <a:p>
            <a:pPr fontAlgn="b"/>
            <a:r>
              <a:rPr lang="en-CA" sz="1050" dirty="0"/>
              <a:t>Salary</a:t>
            </a:r>
          </a:p>
          <a:p>
            <a:pPr fontAlgn="b"/>
            <a:r>
              <a:rPr lang="en-CA" sz="1050" dirty="0"/>
              <a:t>EBP</a:t>
            </a:r>
          </a:p>
          <a:p>
            <a:pPr fontAlgn="b"/>
            <a:r>
              <a:rPr lang="en-CA" sz="1050" dirty="0"/>
              <a:t>O&amp;M</a:t>
            </a:r>
          </a:p>
          <a:p>
            <a:pPr fontAlgn="b"/>
            <a:r>
              <a:rPr lang="en-CA" sz="1050" dirty="0"/>
              <a:t>G&amp;Cs</a:t>
            </a:r>
          </a:p>
          <a:p>
            <a:pPr fontAlgn="b"/>
            <a:r>
              <a:rPr lang="en-CA" sz="1050" dirty="0"/>
              <a:t>Capital</a:t>
            </a:r>
          </a:p>
          <a:p>
            <a:pPr fontAlgn="b"/>
            <a:r>
              <a:rPr lang="en-CA" sz="1050" dirty="0"/>
              <a:t>Banking Days</a:t>
            </a:r>
          </a:p>
          <a:p>
            <a:pPr fontAlgn="b"/>
            <a:r>
              <a:rPr lang="en-CA" sz="1050" dirty="0"/>
              <a:t>Risks</a:t>
            </a:r>
          </a:p>
          <a:p>
            <a:pPr fontAlgn="b"/>
            <a:r>
              <a:rPr lang="en-CA" sz="1050" dirty="0"/>
              <a:t>Staff Lead</a:t>
            </a:r>
          </a:p>
          <a:p>
            <a:pPr fontAlgn="b"/>
            <a:r>
              <a:rPr lang="en-CA" sz="1050" dirty="0"/>
              <a:t>Professional Service Requirement</a:t>
            </a:r>
          </a:p>
          <a:p>
            <a:pPr fontAlgn="b"/>
            <a:r>
              <a:rPr lang="en-CA" sz="1050" dirty="0"/>
              <a:t>Number of Pages (ENGLISH PUBLICATION)</a:t>
            </a:r>
          </a:p>
          <a:p>
            <a:pPr fontAlgn="b"/>
            <a:r>
              <a:rPr lang="en-CA" sz="1050" dirty="0"/>
              <a:t>Number of Pages (FRENCH PUBLICATION)</a:t>
            </a:r>
          </a:p>
          <a:p>
            <a:pPr fontAlgn="b"/>
            <a:r>
              <a:rPr lang="en-CA" sz="1050" dirty="0"/>
              <a:t>Forecast Month to Engage Services</a:t>
            </a:r>
          </a:p>
          <a:p>
            <a:endParaRPr lang="en-CA" sz="1050" dirty="0"/>
          </a:p>
        </p:txBody>
      </p:sp>
      <p:sp>
        <p:nvSpPr>
          <p:cNvPr id="3" name="TextBox 2"/>
          <p:cNvSpPr txBox="1"/>
          <p:nvPr/>
        </p:nvSpPr>
        <p:spPr>
          <a:xfrm>
            <a:off x="4863142" y="1012526"/>
            <a:ext cx="3092570" cy="5101397"/>
          </a:xfrm>
          <a:prstGeom prst="rect">
            <a:avLst/>
          </a:prstGeom>
          <a:noFill/>
        </p:spPr>
        <p:txBody>
          <a:bodyPr wrap="square" rtlCol="0">
            <a:spAutoFit/>
          </a:bodyPr>
          <a:lstStyle/>
          <a:p>
            <a:pPr fontAlgn="b"/>
            <a:r>
              <a:rPr lang="en-CA" sz="1050" dirty="0" err="1">
                <a:solidFill>
                  <a:schemeClr val="accent5">
                    <a:lumMod val="75000"/>
                  </a:schemeClr>
                </a:solidFill>
              </a:rPr>
              <a:t>SectionID</a:t>
            </a:r>
            <a:endParaRPr lang="en-CA" sz="1050" dirty="0">
              <a:solidFill>
                <a:schemeClr val="accent5">
                  <a:lumMod val="75000"/>
                </a:schemeClr>
              </a:solidFill>
            </a:endParaRPr>
          </a:p>
          <a:p>
            <a:pPr fontAlgn="b"/>
            <a:r>
              <a:rPr lang="en-CA" sz="1050" dirty="0">
                <a:solidFill>
                  <a:schemeClr val="accent5">
                    <a:lumMod val="75000"/>
                  </a:schemeClr>
                </a:solidFill>
              </a:rPr>
              <a:t>2020-21</a:t>
            </a:r>
          </a:p>
          <a:p>
            <a:pPr fontAlgn="b"/>
            <a:r>
              <a:rPr lang="en-CA" sz="1050" dirty="0">
                <a:solidFill>
                  <a:schemeClr val="accent5">
                    <a:lumMod val="75000"/>
                  </a:schemeClr>
                </a:solidFill>
              </a:rPr>
              <a:t>Section</a:t>
            </a:r>
          </a:p>
          <a:p>
            <a:pPr fontAlgn="b"/>
            <a:r>
              <a:rPr lang="en-CA" sz="1050" dirty="0">
                <a:solidFill>
                  <a:schemeClr val="accent5">
                    <a:lumMod val="75000"/>
                  </a:schemeClr>
                </a:solidFill>
              </a:rPr>
              <a:t>Team Lead</a:t>
            </a:r>
          </a:p>
          <a:p>
            <a:pPr fontAlgn="b"/>
            <a:r>
              <a:rPr lang="en-CA" sz="1050" dirty="0">
                <a:solidFill>
                  <a:schemeClr val="accent6">
                    <a:lumMod val="75000"/>
                  </a:schemeClr>
                </a:solidFill>
              </a:rPr>
              <a:t>Activities (BOP)</a:t>
            </a:r>
          </a:p>
          <a:p>
            <a:pPr fontAlgn="b"/>
            <a:r>
              <a:rPr lang="en-CA" sz="1050" dirty="0">
                <a:solidFill>
                  <a:schemeClr val="accent6">
                    <a:lumMod val="75000"/>
                  </a:schemeClr>
                </a:solidFill>
              </a:rPr>
              <a:t>Key Activity Area</a:t>
            </a:r>
          </a:p>
          <a:p>
            <a:pPr fontAlgn="b"/>
            <a:r>
              <a:rPr lang="en-CA" sz="1050" dirty="0">
                <a:solidFill>
                  <a:schemeClr val="accent6">
                    <a:lumMod val="75000"/>
                  </a:schemeClr>
                </a:solidFill>
              </a:rPr>
              <a:t>(Key Activity) Function</a:t>
            </a:r>
          </a:p>
          <a:p>
            <a:pPr fontAlgn="b"/>
            <a:r>
              <a:rPr lang="en-CA" sz="1050" dirty="0"/>
              <a:t>CDIC PMT</a:t>
            </a:r>
          </a:p>
          <a:p>
            <a:pPr fontAlgn="b"/>
            <a:r>
              <a:rPr lang="en-CA" sz="1050" dirty="0">
                <a:solidFill>
                  <a:schemeClr val="accent2"/>
                </a:solidFill>
              </a:rPr>
              <a:t>Deliverable Purpose</a:t>
            </a:r>
          </a:p>
          <a:p>
            <a:pPr fontAlgn="b"/>
            <a:r>
              <a:rPr lang="en-CA" sz="1050" dirty="0">
                <a:solidFill>
                  <a:schemeClr val="accent2"/>
                </a:solidFill>
              </a:rPr>
              <a:t>Deliverable Types</a:t>
            </a:r>
          </a:p>
          <a:p>
            <a:pPr fontAlgn="b"/>
            <a:r>
              <a:rPr lang="en-CA" sz="1050" dirty="0">
                <a:solidFill>
                  <a:schemeClr val="accent2"/>
                </a:solidFill>
              </a:rPr>
              <a:t>Risks</a:t>
            </a:r>
          </a:p>
          <a:p>
            <a:pPr fontAlgn="b"/>
            <a:r>
              <a:rPr lang="en-CA" sz="1050" dirty="0">
                <a:solidFill>
                  <a:schemeClr val="accent2"/>
                </a:solidFill>
              </a:rPr>
              <a:t>Deliverables</a:t>
            </a:r>
          </a:p>
          <a:p>
            <a:pPr fontAlgn="b"/>
            <a:r>
              <a:rPr lang="en-CA" sz="1050" dirty="0">
                <a:solidFill>
                  <a:schemeClr val="accent2"/>
                </a:solidFill>
              </a:rPr>
              <a:t>Deliverable Delivery (Q1,Q2,Q3 or Q4)</a:t>
            </a:r>
          </a:p>
          <a:p>
            <a:pPr fontAlgn="b"/>
            <a:r>
              <a:rPr lang="en-CA" sz="1050" dirty="0">
                <a:solidFill>
                  <a:schemeClr val="accent2"/>
                </a:solidFill>
              </a:rPr>
              <a:t>Deliverable Status</a:t>
            </a:r>
          </a:p>
          <a:p>
            <a:pPr fontAlgn="b"/>
            <a:r>
              <a:rPr lang="en-CA" sz="1050" dirty="0">
                <a:solidFill>
                  <a:srgbClr val="00B0F0"/>
                </a:solidFill>
              </a:rPr>
              <a:t>Key Milestone</a:t>
            </a:r>
          </a:p>
          <a:p>
            <a:pPr fontAlgn="b"/>
            <a:r>
              <a:rPr lang="en-CA" sz="1050" dirty="0">
                <a:solidFill>
                  <a:srgbClr val="00B0F0"/>
                </a:solidFill>
              </a:rPr>
              <a:t>Key Milestone Delivery</a:t>
            </a:r>
          </a:p>
          <a:p>
            <a:pPr fontAlgn="b"/>
            <a:r>
              <a:rPr lang="en-CA" sz="1050" dirty="0">
                <a:solidFill>
                  <a:srgbClr val="00B0F0"/>
                </a:solidFill>
              </a:rPr>
              <a:t>Key Milestone Status</a:t>
            </a:r>
          </a:p>
          <a:p>
            <a:pPr fontAlgn="b"/>
            <a:r>
              <a:rPr lang="en-CA" sz="1050" dirty="0">
                <a:solidFill>
                  <a:srgbClr val="FF0000"/>
                </a:solidFill>
              </a:rPr>
              <a:t>Funding Source</a:t>
            </a:r>
          </a:p>
          <a:p>
            <a:pPr fontAlgn="b"/>
            <a:r>
              <a:rPr lang="en-CA" sz="1050" dirty="0">
                <a:solidFill>
                  <a:srgbClr val="FF0000"/>
                </a:solidFill>
              </a:rPr>
              <a:t>FTEs</a:t>
            </a:r>
          </a:p>
          <a:p>
            <a:pPr fontAlgn="b"/>
            <a:r>
              <a:rPr lang="en-CA" sz="1050" dirty="0">
                <a:solidFill>
                  <a:srgbClr val="FF0000"/>
                </a:solidFill>
              </a:rPr>
              <a:t>Salary</a:t>
            </a:r>
          </a:p>
          <a:p>
            <a:pPr fontAlgn="b"/>
            <a:r>
              <a:rPr lang="en-CA" sz="1050" dirty="0">
                <a:solidFill>
                  <a:srgbClr val="FF0000"/>
                </a:solidFill>
              </a:rPr>
              <a:t>EBP</a:t>
            </a:r>
          </a:p>
          <a:p>
            <a:pPr fontAlgn="b"/>
            <a:r>
              <a:rPr lang="en-CA" sz="1050" dirty="0">
                <a:solidFill>
                  <a:srgbClr val="FF0000"/>
                </a:solidFill>
              </a:rPr>
              <a:t>O&amp;M</a:t>
            </a:r>
          </a:p>
          <a:p>
            <a:pPr fontAlgn="b"/>
            <a:r>
              <a:rPr lang="en-CA" sz="1050" dirty="0">
                <a:solidFill>
                  <a:srgbClr val="FF0000"/>
                </a:solidFill>
              </a:rPr>
              <a:t>G&amp;Cs</a:t>
            </a:r>
          </a:p>
          <a:p>
            <a:pPr fontAlgn="b"/>
            <a:r>
              <a:rPr lang="en-CA" sz="1050" dirty="0">
                <a:solidFill>
                  <a:srgbClr val="FF0000"/>
                </a:solidFill>
              </a:rPr>
              <a:t>Capital</a:t>
            </a:r>
          </a:p>
          <a:p>
            <a:pPr fontAlgn="b"/>
            <a:r>
              <a:rPr lang="en-CA" sz="1050" dirty="0">
                <a:solidFill>
                  <a:srgbClr val="FF0000"/>
                </a:solidFill>
              </a:rPr>
              <a:t>Banking Days</a:t>
            </a:r>
          </a:p>
          <a:p>
            <a:pPr fontAlgn="b"/>
            <a:r>
              <a:rPr lang="en-CA" sz="1050" dirty="0">
                <a:solidFill>
                  <a:srgbClr val="C00000"/>
                </a:solidFill>
              </a:rPr>
              <a:t>Risks</a:t>
            </a:r>
          </a:p>
          <a:p>
            <a:pPr fontAlgn="b"/>
            <a:r>
              <a:rPr lang="en-CA" sz="1050" dirty="0">
                <a:solidFill>
                  <a:srgbClr val="7030A0"/>
                </a:solidFill>
              </a:rPr>
              <a:t>Professional Service Requirement</a:t>
            </a:r>
          </a:p>
          <a:p>
            <a:pPr fontAlgn="b"/>
            <a:r>
              <a:rPr lang="en-CA" sz="1050" dirty="0">
                <a:solidFill>
                  <a:srgbClr val="7030A0"/>
                </a:solidFill>
              </a:rPr>
              <a:t>Number of Pages (ENGLISH PUBLICATION)</a:t>
            </a:r>
          </a:p>
          <a:p>
            <a:pPr fontAlgn="b"/>
            <a:r>
              <a:rPr lang="en-CA" sz="1050" dirty="0">
                <a:solidFill>
                  <a:srgbClr val="7030A0"/>
                </a:solidFill>
              </a:rPr>
              <a:t>Number of Pages (FRENCH PUBLICATION)</a:t>
            </a:r>
          </a:p>
          <a:p>
            <a:pPr fontAlgn="b"/>
            <a:r>
              <a:rPr lang="en-CA" sz="1050" dirty="0">
                <a:solidFill>
                  <a:srgbClr val="7030A0"/>
                </a:solidFill>
              </a:rPr>
              <a:t>Forecast Month to Engage Services</a:t>
            </a:r>
          </a:p>
          <a:p>
            <a:endParaRPr lang="en-CA" sz="1050" dirty="0"/>
          </a:p>
        </p:txBody>
      </p:sp>
      <p:sp>
        <p:nvSpPr>
          <p:cNvPr id="4" name="TextBox 3"/>
          <p:cNvSpPr txBox="1"/>
          <p:nvPr/>
        </p:nvSpPr>
        <p:spPr>
          <a:xfrm>
            <a:off x="5855179" y="1232500"/>
            <a:ext cx="1216325" cy="507831"/>
          </a:xfrm>
          <a:prstGeom prst="rect">
            <a:avLst/>
          </a:prstGeom>
          <a:noFill/>
        </p:spPr>
        <p:txBody>
          <a:bodyPr wrap="square" rtlCol="0">
            <a:spAutoFit/>
          </a:bodyPr>
          <a:lstStyle/>
          <a:p>
            <a:r>
              <a:rPr lang="en-CA" sz="1350" dirty="0">
                <a:solidFill>
                  <a:schemeClr val="accent5">
                    <a:lumMod val="75000"/>
                  </a:schemeClr>
                </a:solidFill>
              </a:rPr>
              <a:t>Header Section</a:t>
            </a:r>
          </a:p>
        </p:txBody>
      </p:sp>
      <p:sp>
        <p:nvSpPr>
          <p:cNvPr id="5" name="Rectangle 4"/>
          <p:cNvSpPr/>
          <p:nvPr/>
        </p:nvSpPr>
        <p:spPr>
          <a:xfrm>
            <a:off x="6409427" y="1936507"/>
            <a:ext cx="1358064" cy="300082"/>
          </a:xfrm>
          <a:prstGeom prst="rect">
            <a:avLst/>
          </a:prstGeom>
        </p:spPr>
        <p:txBody>
          <a:bodyPr wrap="none">
            <a:spAutoFit/>
          </a:bodyPr>
          <a:lstStyle/>
          <a:p>
            <a:r>
              <a:rPr lang="en-CA" sz="1350" dirty="0">
                <a:solidFill>
                  <a:schemeClr val="accent6">
                    <a:lumMod val="75000"/>
                  </a:schemeClr>
                </a:solidFill>
              </a:rPr>
              <a:t>Activity Section</a:t>
            </a:r>
          </a:p>
        </p:txBody>
      </p:sp>
      <p:sp>
        <p:nvSpPr>
          <p:cNvPr id="6" name="Rectangle 5"/>
          <p:cNvSpPr/>
          <p:nvPr/>
        </p:nvSpPr>
        <p:spPr>
          <a:xfrm>
            <a:off x="6326204" y="2618700"/>
            <a:ext cx="1675459" cy="300082"/>
          </a:xfrm>
          <a:prstGeom prst="rect">
            <a:avLst/>
          </a:prstGeom>
        </p:spPr>
        <p:txBody>
          <a:bodyPr wrap="none">
            <a:spAutoFit/>
          </a:bodyPr>
          <a:lstStyle/>
          <a:p>
            <a:r>
              <a:rPr lang="en-CA" sz="1350" dirty="0">
                <a:solidFill>
                  <a:schemeClr val="accent2"/>
                </a:solidFill>
              </a:rPr>
              <a:t>Deliverable Section</a:t>
            </a:r>
          </a:p>
        </p:txBody>
      </p:sp>
      <p:sp>
        <p:nvSpPr>
          <p:cNvPr id="7" name="Rectangle 6"/>
          <p:cNvSpPr/>
          <p:nvPr/>
        </p:nvSpPr>
        <p:spPr>
          <a:xfrm>
            <a:off x="6326204" y="3413182"/>
            <a:ext cx="1550424" cy="300082"/>
          </a:xfrm>
          <a:prstGeom prst="rect">
            <a:avLst/>
          </a:prstGeom>
        </p:spPr>
        <p:txBody>
          <a:bodyPr wrap="none">
            <a:spAutoFit/>
          </a:bodyPr>
          <a:lstStyle/>
          <a:p>
            <a:r>
              <a:rPr lang="en-CA" sz="1350" dirty="0">
                <a:solidFill>
                  <a:srgbClr val="00B0F0"/>
                </a:solidFill>
              </a:rPr>
              <a:t>Milestone Section</a:t>
            </a:r>
          </a:p>
        </p:txBody>
      </p:sp>
      <p:sp>
        <p:nvSpPr>
          <p:cNvPr id="8" name="Rectangle 7"/>
          <p:cNvSpPr/>
          <p:nvPr/>
        </p:nvSpPr>
        <p:spPr>
          <a:xfrm>
            <a:off x="6113321" y="4225771"/>
            <a:ext cx="1636987" cy="300082"/>
          </a:xfrm>
          <a:prstGeom prst="rect">
            <a:avLst/>
          </a:prstGeom>
        </p:spPr>
        <p:txBody>
          <a:bodyPr wrap="none">
            <a:spAutoFit/>
          </a:bodyPr>
          <a:lstStyle/>
          <a:p>
            <a:r>
              <a:rPr lang="en-CA" sz="1350" dirty="0">
                <a:solidFill>
                  <a:srgbClr val="FF0000"/>
                </a:solidFill>
              </a:rPr>
              <a:t>Resources Section</a:t>
            </a:r>
          </a:p>
        </p:txBody>
      </p:sp>
      <p:sp>
        <p:nvSpPr>
          <p:cNvPr id="9" name="Rectangle 8"/>
          <p:cNvSpPr/>
          <p:nvPr/>
        </p:nvSpPr>
        <p:spPr>
          <a:xfrm>
            <a:off x="7364315" y="5348094"/>
            <a:ext cx="1553729" cy="507831"/>
          </a:xfrm>
          <a:prstGeom prst="rect">
            <a:avLst/>
          </a:prstGeom>
        </p:spPr>
        <p:txBody>
          <a:bodyPr wrap="square">
            <a:spAutoFit/>
          </a:bodyPr>
          <a:lstStyle/>
          <a:p>
            <a:pPr algn="ctr"/>
            <a:r>
              <a:rPr lang="en-CA" sz="1350" dirty="0">
                <a:solidFill>
                  <a:srgbClr val="7030A0"/>
                </a:solidFill>
              </a:rPr>
              <a:t>Professional Services Section</a:t>
            </a:r>
          </a:p>
        </p:txBody>
      </p:sp>
    </p:spTree>
    <p:extLst>
      <p:ext uri="{BB962C8B-B14F-4D97-AF65-F5344CB8AC3E}">
        <p14:creationId xmlns:p14="http://schemas.microsoft.com/office/powerpoint/2010/main" val="67072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13</a:t>
            </a:fld>
            <a:endParaRPr lang="en-CA"/>
          </a:p>
        </p:txBody>
      </p:sp>
      <p:sp>
        <p:nvSpPr>
          <p:cNvPr id="5" name="Text Placeholder 4"/>
          <p:cNvSpPr>
            <a:spLocks noGrp="1"/>
          </p:cNvSpPr>
          <p:nvPr>
            <p:ph type="body" sz="quarter" idx="13"/>
          </p:nvPr>
        </p:nvSpPr>
        <p:spPr/>
        <p:txBody>
          <a:bodyPr/>
          <a:lstStyle/>
          <a:p>
            <a:endParaRPr lang="en-CA"/>
          </a:p>
        </p:txBody>
      </p:sp>
      <p:sp>
        <p:nvSpPr>
          <p:cNvPr id="8" name="TextBox 7"/>
          <p:cNvSpPr txBox="1"/>
          <p:nvPr/>
        </p:nvSpPr>
        <p:spPr>
          <a:xfrm>
            <a:off x="407406" y="452692"/>
            <a:ext cx="8017412" cy="369332"/>
          </a:xfrm>
          <a:prstGeom prst="rect">
            <a:avLst/>
          </a:prstGeom>
          <a:noFill/>
        </p:spPr>
        <p:txBody>
          <a:bodyPr wrap="square" rtlCol="0">
            <a:spAutoFit/>
          </a:bodyPr>
          <a:lstStyle/>
          <a:p>
            <a:r>
              <a:rPr lang="en-CA" dirty="0" smtClean="0"/>
              <a:t>Benefits to PPMG</a:t>
            </a:r>
            <a:endParaRPr lang="en-CA" dirty="0"/>
          </a:p>
        </p:txBody>
      </p:sp>
      <p:sp>
        <p:nvSpPr>
          <p:cNvPr id="11" name="TextBox 10"/>
          <p:cNvSpPr txBox="1"/>
          <p:nvPr/>
        </p:nvSpPr>
        <p:spPr>
          <a:xfrm>
            <a:off x="284163" y="822024"/>
            <a:ext cx="8481443" cy="7294305"/>
          </a:xfrm>
          <a:prstGeom prst="rect">
            <a:avLst/>
          </a:prstGeom>
          <a:noFill/>
        </p:spPr>
        <p:txBody>
          <a:bodyPr wrap="square" rtlCol="0">
            <a:spAutoFit/>
          </a:bodyPr>
          <a:lstStyle/>
          <a:p>
            <a:pPr marL="285750" indent="-285750">
              <a:lnSpc>
                <a:spcPct val="150000"/>
              </a:lnSpc>
              <a:buFontTx/>
              <a:buChar char="-"/>
            </a:pPr>
            <a:r>
              <a:rPr lang="en-CA" sz="1200" dirty="0" smtClean="0"/>
              <a:t>Wholesome, innovative planning process </a:t>
            </a:r>
          </a:p>
          <a:p>
            <a:pPr marL="742950" lvl="1" indent="-285750">
              <a:lnSpc>
                <a:spcPct val="150000"/>
              </a:lnSpc>
              <a:buFontTx/>
              <a:buChar char="-"/>
            </a:pPr>
            <a:r>
              <a:rPr lang="en-CA" sz="1200" dirty="0" smtClean="0"/>
              <a:t>Because planning time is created by the new PMR and BOP data provisioning processes, PPMG has the time to effectively plan.  PPMG can also experiment with Balanced Scorecard and Lean methods in an effort to improve planning and the communication of its plans.</a:t>
            </a:r>
          </a:p>
          <a:p>
            <a:pPr marL="742950" lvl="1" indent="-285750">
              <a:lnSpc>
                <a:spcPct val="150000"/>
              </a:lnSpc>
              <a:buFontTx/>
              <a:buChar char="-"/>
            </a:pPr>
            <a:endParaRPr lang="en-CA" sz="1200" dirty="0" smtClean="0"/>
          </a:p>
          <a:p>
            <a:pPr marL="285750" indent="-285750">
              <a:lnSpc>
                <a:spcPct val="150000"/>
              </a:lnSpc>
              <a:buFontTx/>
              <a:buChar char="-"/>
            </a:pPr>
            <a:r>
              <a:rPr lang="en-CA" sz="1200" dirty="0" smtClean="0"/>
              <a:t>BOP Reporting</a:t>
            </a:r>
          </a:p>
          <a:p>
            <a:pPr marL="742950" lvl="1" indent="-285750">
              <a:lnSpc>
                <a:spcPct val="150000"/>
              </a:lnSpc>
              <a:buFontTx/>
              <a:buChar char="-"/>
            </a:pPr>
            <a:r>
              <a:rPr lang="en-CA" sz="1200" dirty="0" smtClean="0"/>
              <a:t>PPMG will achieve an “On time delivery” reputation with the reporting authority</a:t>
            </a:r>
          </a:p>
          <a:p>
            <a:pPr marL="742950" lvl="1" indent="-285750">
              <a:lnSpc>
                <a:spcPct val="150000"/>
              </a:lnSpc>
              <a:buFontTx/>
              <a:buChar char="-"/>
            </a:pPr>
            <a:endParaRPr lang="en-CA" sz="1200" dirty="0"/>
          </a:p>
          <a:p>
            <a:pPr marL="285750" indent="-285750">
              <a:lnSpc>
                <a:spcPct val="150000"/>
              </a:lnSpc>
              <a:buFontTx/>
              <a:buChar char="-"/>
            </a:pPr>
            <a:r>
              <a:rPr lang="en-CA" sz="1200" dirty="0" smtClean="0"/>
              <a:t>Refining the PMR</a:t>
            </a:r>
          </a:p>
          <a:p>
            <a:pPr marL="742950" lvl="1" indent="-285750">
              <a:lnSpc>
                <a:spcPct val="150000"/>
              </a:lnSpc>
              <a:buFontTx/>
              <a:buChar char="-"/>
            </a:pPr>
            <a:r>
              <a:rPr lang="en-CA" sz="1200" dirty="0" smtClean="0"/>
              <a:t>PPMG has the time now to “reinvent” or “revitalize” the original promise of the PMR with new activities considered by many to be “missing” from reporting of this nature.</a:t>
            </a:r>
          </a:p>
          <a:p>
            <a:pPr marL="742950" lvl="1" indent="-285750">
              <a:lnSpc>
                <a:spcPct val="150000"/>
              </a:lnSpc>
              <a:buFontTx/>
              <a:buChar char="-"/>
            </a:pPr>
            <a:r>
              <a:rPr lang="en-CA" sz="1200" dirty="0" smtClean="0"/>
              <a:t>The status updating, the partitioning of workload to meet RBM emerging requirements and continuous reporting can now form a new series of experiments.</a:t>
            </a:r>
          </a:p>
          <a:p>
            <a:pPr marL="742950" lvl="1" indent="-285750">
              <a:lnSpc>
                <a:spcPct val="150000"/>
              </a:lnSpc>
              <a:buFontTx/>
              <a:buChar char="-"/>
            </a:pPr>
            <a:endParaRPr lang="en-CA" sz="1200" dirty="0" smtClean="0"/>
          </a:p>
          <a:p>
            <a:pPr marL="285750" indent="-285750">
              <a:lnSpc>
                <a:spcPct val="150000"/>
              </a:lnSpc>
              <a:buFontTx/>
              <a:buChar char="-"/>
            </a:pPr>
            <a:r>
              <a:rPr lang="en-CA" sz="1200" dirty="0" smtClean="0"/>
              <a:t>Analysis</a:t>
            </a:r>
            <a:endParaRPr lang="en-CA" sz="1200" dirty="0"/>
          </a:p>
          <a:p>
            <a:pPr marL="742950" lvl="1" indent="-285750">
              <a:lnSpc>
                <a:spcPct val="150000"/>
              </a:lnSpc>
              <a:buFontTx/>
              <a:buChar char="-"/>
            </a:pPr>
            <a:r>
              <a:rPr lang="en-CA" sz="1200" dirty="0"/>
              <a:t>PPMG will </a:t>
            </a:r>
            <a:r>
              <a:rPr lang="en-CA" sz="1200" dirty="0" smtClean="0"/>
              <a:t>be enabled to experiment with new analysis techniques and reporting.</a:t>
            </a:r>
          </a:p>
          <a:p>
            <a:pPr marL="742950" lvl="1" indent="-285750">
              <a:lnSpc>
                <a:spcPct val="150000"/>
              </a:lnSpc>
              <a:buFontTx/>
              <a:buChar char="-"/>
            </a:pPr>
            <a:endParaRPr lang="en-CA" sz="1200" dirty="0"/>
          </a:p>
          <a:p>
            <a:pPr marL="285750" indent="-285750">
              <a:lnSpc>
                <a:spcPct val="150000"/>
              </a:lnSpc>
              <a:buFontTx/>
              <a:buChar char="-"/>
            </a:pPr>
            <a:r>
              <a:rPr lang="en-CA" sz="1200" dirty="0" smtClean="0"/>
              <a:t>Succession</a:t>
            </a:r>
            <a:endParaRPr lang="en-CA" sz="1200" dirty="0"/>
          </a:p>
          <a:p>
            <a:pPr marL="742950" lvl="1" indent="-285750">
              <a:lnSpc>
                <a:spcPct val="150000"/>
              </a:lnSpc>
              <a:buFontTx/>
              <a:buChar char="-"/>
            </a:pPr>
            <a:r>
              <a:rPr lang="en-CA" sz="1200" dirty="0"/>
              <a:t>PPMG will </a:t>
            </a:r>
            <a:r>
              <a:rPr lang="en-CA" sz="1200" dirty="0" smtClean="0"/>
              <a:t>be able to develop mitigations or innovations intended to overcome the issues created by database capacity leaving the group.</a:t>
            </a:r>
            <a:endParaRPr lang="en-CA" sz="1200" dirty="0"/>
          </a:p>
          <a:p>
            <a:pPr marL="742950" lvl="1" indent="-285750">
              <a:lnSpc>
                <a:spcPct val="150000"/>
              </a:lnSpc>
              <a:buFontTx/>
              <a:buChar char="-"/>
            </a:pPr>
            <a:endParaRPr lang="en-CA" sz="1200" dirty="0"/>
          </a:p>
          <a:p>
            <a:pPr lvl="1">
              <a:lnSpc>
                <a:spcPct val="150000"/>
              </a:lnSpc>
            </a:pPr>
            <a:endParaRPr lang="en-CA" sz="1200" dirty="0"/>
          </a:p>
          <a:p>
            <a:pPr marL="742950" lvl="1" indent="-285750">
              <a:lnSpc>
                <a:spcPct val="150000"/>
              </a:lnSpc>
              <a:buFontTx/>
              <a:buChar char="-"/>
            </a:pPr>
            <a:endParaRPr lang="en-CA" sz="1200" dirty="0" smtClean="0"/>
          </a:p>
          <a:p>
            <a:pPr lvl="1">
              <a:lnSpc>
                <a:spcPct val="150000"/>
              </a:lnSpc>
            </a:pPr>
            <a:r>
              <a:rPr lang="en-CA" sz="1200" dirty="0" smtClean="0"/>
              <a:t>  </a:t>
            </a:r>
            <a:endParaRPr lang="en-CA" sz="1200" dirty="0"/>
          </a:p>
          <a:p>
            <a:pPr lvl="1">
              <a:lnSpc>
                <a:spcPct val="150000"/>
              </a:lnSpc>
            </a:pPr>
            <a:r>
              <a:rPr lang="en-CA" sz="1200" dirty="0" smtClean="0"/>
              <a:t> </a:t>
            </a:r>
            <a:endParaRPr lang="en-CA" sz="1200" dirty="0"/>
          </a:p>
          <a:p>
            <a:pPr lvl="1">
              <a:lnSpc>
                <a:spcPct val="150000"/>
              </a:lnSpc>
            </a:pPr>
            <a:r>
              <a:rPr lang="en-CA" sz="1200" dirty="0" smtClean="0"/>
              <a:t> </a:t>
            </a:r>
            <a:endParaRPr lang="en-CA" sz="1200" dirty="0"/>
          </a:p>
        </p:txBody>
      </p:sp>
    </p:spTree>
    <p:extLst>
      <p:ext uri="{BB962C8B-B14F-4D97-AF65-F5344CB8AC3E}">
        <p14:creationId xmlns:p14="http://schemas.microsoft.com/office/powerpoint/2010/main" val="411221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14</a:t>
            </a:fld>
            <a:endParaRPr lang="en-CA"/>
          </a:p>
        </p:txBody>
      </p:sp>
      <p:sp>
        <p:nvSpPr>
          <p:cNvPr id="5" name="Text Placeholder 4"/>
          <p:cNvSpPr>
            <a:spLocks noGrp="1"/>
          </p:cNvSpPr>
          <p:nvPr>
            <p:ph type="body" sz="quarter" idx="13"/>
          </p:nvPr>
        </p:nvSpPr>
        <p:spPr/>
        <p:txBody>
          <a:bodyPr/>
          <a:lstStyle/>
          <a:p>
            <a:endParaRPr lang="en-CA"/>
          </a:p>
        </p:txBody>
      </p:sp>
      <p:sp>
        <p:nvSpPr>
          <p:cNvPr id="8" name="TextBox 7"/>
          <p:cNvSpPr txBox="1"/>
          <p:nvPr/>
        </p:nvSpPr>
        <p:spPr>
          <a:xfrm>
            <a:off x="407406" y="452692"/>
            <a:ext cx="8017412" cy="369332"/>
          </a:xfrm>
          <a:prstGeom prst="rect">
            <a:avLst/>
          </a:prstGeom>
          <a:noFill/>
        </p:spPr>
        <p:txBody>
          <a:bodyPr wrap="square" rtlCol="0">
            <a:spAutoFit/>
          </a:bodyPr>
          <a:lstStyle/>
          <a:p>
            <a:r>
              <a:rPr lang="en-CA" dirty="0" smtClean="0"/>
              <a:t>Additional Benefits </a:t>
            </a:r>
            <a:endParaRPr lang="en-CA" dirty="0"/>
          </a:p>
        </p:txBody>
      </p:sp>
      <p:sp>
        <p:nvSpPr>
          <p:cNvPr id="11" name="TextBox 10"/>
          <p:cNvSpPr txBox="1"/>
          <p:nvPr/>
        </p:nvSpPr>
        <p:spPr>
          <a:xfrm>
            <a:off x="284163" y="953972"/>
            <a:ext cx="8481443" cy="5909310"/>
          </a:xfrm>
          <a:prstGeom prst="rect">
            <a:avLst/>
          </a:prstGeom>
          <a:noFill/>
        </p:spPr>
        <p:txBody>
          <a:bodyPr wrap="square" rtlCol="0">
            <a:spAutoFit/>
          </a:bodyPr>
          <a:lstStyle/>
          <a:p>
            <a:pPr marL="285750" indent="-285750">
              <a:lnSpc>
                <a:spcPct val="150000"/>
              </a:lnSpc>
              <a:buFontTx/>
              <a:buChar char="-"/>
            </a:pPr>
            <a:r>
              <a:rPr lang="en-CA" sz="1200" dirty="0" smtClean="0"/>
              <a:t>Continuous Reporting</a:t>
            </a:r>
          </a:p>
          <a:p>
            <a:pPr marL="742950" lvl="1" indent="-285750">
              <a:lnSpc>
                <a:spcPct val="150000"/>
              </a:lnSpc>
              <a:buFontTx/>
              <a:buChar char="-"/>
            </a:pPr>
            <a:r>
              <a:rPr lang="en-CA" sz="1200" dirty="0" smtClean="0"/>
              <a:t>The PMR can go into a continuous reporting mode because the Team Lead’s spreadsheets send data to the Planning System </a:t>
            </a:r>
            <a:r>
              <a:rPr lang="en-CA" sz="1200" dirty="0" err="1" smtClean="0"/>
              <a:t>Dbs</a:t>
            </a:r>
            <a:r>
              <a:rPr lang="en-CA" sz="1200" dirty="0" smtClean="0"/>
              <a:t> whenever required using a VB macro.</a:t>
            </a:r>
          </a:p>
          <a:p>
            <a:pPr marL="285750" indent="-285750">
              <a:lnSpc>
                <a:spcPct val="150000"/>
              </a:lnSpc>
              <a:buFontTx/>
              <a:buChar char="-"/>
            </a:pPr>
            <a:r>
              <a:rPr lang="en-CA" sz="1200" dirty="0" smtClean="0"/>
              <a:t>BOP </a:t>
            </a:r>
            <a:r>
              <a:rPr lang="en-CA" sz="1200" dirty="0"/>
              <a:t>Reporting</a:t>
            </a:r>
          </a:p>
          <a:p>
            <a:pPr marL="742950" lvl="1" indent="-285750">
              <a:lnSpc>
                <a:spcPct val="150000"/>
              </a:lnSpc>
              <a:buFontTx/>
              <a:buChar char="-"/>
            </a:pPr>
            <a:r>
              <a:rPr lang="en-CA" sz="1200" dirty="0"/>
              <a:t>The </a:t>
            </a:r>
            <a:r>
              <a:rPr lang="en-CA" sz="1200" dirty="0" smtClean="0"/>
              <a:t>BOP </a:t>
            </a:r>
            <a:r>
              <a:rPr lang="en-CA" sz="1200" dirty="0"/>
              <a:t>can </a:t>
            </a:r>
            <a:r>
              <a:rPr lang="en-CA" sz="1200" dirty="0" smtClean="0"/>
              <a:t>consider introducing status updates to it’s BOP activities with the same ease</a:t>
            </a:r>
            <a:endParaRPr lang="en-CA" sz="1200" dirty="0"/>
          </a:p>
          <a:p>
            <a:pPr marL="285750" indent="-285750">
              <a:lnSpc>
                <a:spcPct val="150000"/>
              </a:lnSpc>
              <a:buFontTx/>
              <a:buChar char="-"/>
            </a:pPr>
            <a:r>
              <a:rPr lang="en-CA" sz="1200" dirty="0" smtClean="0"/>
              <a:t>Other </a:t>
            </a:r>
            <a:r>
              <a:rPr lang="en-CA" sz="1200" dirty="0"/>
              <a:t>Reporting</a:t>
            </a:r>
          </a:p>
          <a:p>
            <a:pPr marL="742950" lvl="1" indent="-285750">
              <a:lnSpc>
                <a:spcPct val="150000"/>
              </a:lnSpc>
              <a:buFontTx/>
              <a:buChar char="-"/>
            </a:pPr>
            <a:r>
              <a:rPr lang="en-CA" sz="1200" dirty="0" smtClean="0"/>
              <a:t>The yearly PIP build, the DRR and DP work may be accelerated by focussing on the gathering of inputs.</a:t>
            </a:r>
            <a:endParaRPr lang="en-CA" sz="1200" dirty="0"/>
          </a:p>
          <a:p>
            <a:pPr marL="285750" indent="-285750">
              <a:lnSpc>
                <a:spcPct val="150000"/>
              </a:lnSpc>
              <a:buFontTx/>
              <a:buChar char="-"/>
            </a:pPr>
            <a:r>
              <a:rPr lang="en-CA" sz="1200" dirty="0" smtClean="0"/>
              <a:t>New Reports</a:t>
            </a:r>
            <a:endParaRPr lang="en-CA" sz="1200" dirty="0"/>
          </a:p>
          <a:p>
            <a:pPr marL="742950" lvl="1" indent="-285750">
              <a:lnSpc>
                <a:spcPct val="150000"/>
              </a:lnSpc>
              <a:buFontTx/>
              <a:buChar char="-"/>
            </a:pPr>
            <a:r>
              <a:rPr lang="en-CA" sz="1200" dirty="0" smtClean="0"/>
              <a:t>With a wholesome set of planning records for most of the sections in CCDIC, a methodology of “matching” totals provided by MVR reports with metrics in the planning system grouped by </a:t>
            </a:r>
            <a:r>
              <a:rPr lang="en-CA" sz="1200" dirty="0" err="1" smtClean="0"/>
              <a:t>BoP</a:t>
            </a:r>
            <a:r>
              <a:rPr lang="en-CA" sz="1200" dirty="0" smtClean="0"/>
              <a:t> Activity and Cost Centre allowing Team Leads to quickly and accurately assess variances in financials.</a:t>
            </a:r>
          </a:p>
          <a:p>
            <a:pPr marL="742950" lvl="1" indent="-285750">
              <a:lnSpc>
                <a:spcPct val="150000"/>
              </a:lnSpc>
              <a:buFontTx/>
              <a:buChar char="-"/>
            </a:pPr>
            <a:r>
              <a:rPr lang="en-CA" sz="1200" dirty="0" smtClean="0"/>
              <a:t>New elements can be added to the CCDIC planning data like publications and MRAP commitments enabling new reports.</a:t>
            </a:r>
          </a:p>
          <a:p>
            <a:pPr marL="742950" lvl="1" indent="-285750">
              <a:lnSpc>
                <a:spcPct val="150000"/>
              </a:lnSpc>
              <a:buFontTx/>
              <a:buChar char="-"/>
            </a:pPr>
            <a:r>
              <a:rPr lang="en-CA" sz="1200" dirty="0" smtClean="0"/>
              <a:t>New collaborations’ efforts can be quickly included in the planning data and reporting as well.</a:t>
            </a:r>
          </a:p>
          <a:p>
            <a:pPr marL="742950" lvl="1" indent="-285750">
              <a:lnSpc>
                <a:spcPct val="150000"/>
              </a:lnSpc>
              <a:buFontTx/>
              <a:buChar char="-"/>
            </a:pPr>
            <a:r>
              <a:rPr lang="en-CA" sz="1200" dirty="0" smtClean="0"/>
              <a:t>New experiments can be performed within the PPMG world with the new system:</a:t>
            </a:r>
          </a:p>
          <a:p>
            <a:pPr marL="1200150" lvl="2" indent="-285750">
              <a:lnSpc>
                <a:spcPct val="150000"/>
              </a:lnSpc>
              <a:buFontTx/>
              <a:buChar char="-"/>
            </a:pPr>
            <a:r>
              <a:rPr lang="en-CA" sz="1200" dirty="0" smtClean="0"/>
              <a:t>Indicators</a:t>
            </a:r>
          </a:p>
          <a:p>
            <a:pPr marL="1200150" lvl="2" indent="-285750">
              <a:lnSpc>
                <a:spcPct val="150000"/>
              </a:lnSpc>
              <a:buFontTx/>
              <a:buChar char="-"/>
            </a:pPr>
            <a:r>
              <a:rPr lang="en-CA" sz="1200" dirty="0" smtClean="0"/>
              <a:t>New data sources</a:t>
            </a:r>
          </a:p>
          <a:p>
            <a:pPr marL="1200150" lvl="2" indent="-285750">
              <a:lnSpc>
                <a:spcPct val="150000"/>
              </a:lnSpc>
              <a:buFontTx/>
              <a:buChar char="-"/>
            </a:pPr>
            <a:r>
              <a:rPr lang="en-CA" sz="1200" dirty="0" smtClean="0"/>
              <a:t>Analysis techniques</a:t>
            </a:r>
          </a:p>
          <a:p>
            <a:pPr lvl="1">
              <a:lnSpc>
                <a:spcPct val="150000"/>
              </a:lnSpc>
            </a:pPr>
            <a:r>
              <a:rPr lang="en-CA" sz="1200" dirty="0" smtClean="0"/>
              <a:t>  </a:t>
            </a:r>
            <a:endParaRPr lang="en-CA" sz="1200" dirty="0"/>
          </a:p>
          <a:p>
            <a:pPr lvl="1">
              <a:lnSpc>
                <a:spcPct val="150000"/>
              </a:lnSpc>
            </a:pPr>
            <a:r>
              <a:rPr lang="en-CA" sz="1200" dirty="0" smtClean="0"/>
              <a:t> </a:t>
            </a:r>
            <a:endParaRPr lang="en-CA" sz="1200" dirty="0"/>
          </a:p>
          <a:p>
            <a:pPr lvl="1">
              <a:lnSpc>
                <a:spcPct val="150000"/>
              </a:lnSpc>
            </a:pPr>
            <a:r>
              <a:rPr lang="en-CA" sz="1200" dirty="0" smtClean="0"/>
              <a:t> </a:t>
            </a:r>
            <a:endParaRPr lang="en-CA" sz="1200" dirty="0"/>
          </a:p>
        </p:txBody>
      </p:sp>
    </p:spTree>
    <p:extLst>
      <p:ext uri="{BB962C8B-B14F-4D97-AF65-F5344CB8AC3E}">
        <p14:creationId xmlns:p14="http://schemas.microsoft.com/office/powerpoint/2010/main" val="281686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15</a:t>
            </a:fld>
            <a:endParaRPr lang="en-CA"/>
          </a:p>
        </p:txBody>
      </p:sp>
      <p:sp>
        <p:nvSpPr>
          <p:cNvPr id="5" name="Text Placeholder 4"/>
          <p:cNvSpPr>
            <a:spLocks noGrp="1"/>
          </p:cNvSpPr>
          <p:nvPr>
            <p:ph type="body" sz="quarter" idx="13"/>
          </p:nvPr>
        </p:nvSpPr>
        <p:spPr/>
        <p:txBody>
          <a:bodyPr/>
          <a:lstStyle/>
          <a:p>
            <a:endParaRPr lang="en-CA"/>
          </a:p>
        </p:txBody>
      </p:sp>
      <p:sp>
        <p:nvSpPr>
          <p:cNvPr id="6" name="TextBox 5"/>
          <p:cNvSpPr txBox="1"/>
          <p:nvPr/>
        </p:nvSpPr>
        <p:spPr>
          <a:xfrm>
            <a:off x="407406" y="452692"/>
            <a:ext cx="8017412" cy="369332"/>
          </a:xfrm>
          <a:prstGeom prst="rect">
            <a:avLst/>
          </a:prstGeom>
          <a:noFill/>
        </p:spPr>
        <p:txBody>
          <a:bodyPr wrap="square" rtlCol="0">
            <a:spAutoFit/>
          </a:bodyPr>
          <a:lstStyle/>
          <a:p>
            <a:r>
              <a:rPr lang="en-CA" dirty="0" smtClean="0"/>
              <a:t>Next Steps</a:t>
            </a:r>
            <a:endParaRPr lang="en-CA" dirty="0"/>
          </a:p>
        </p:txBody>
      </p:sp>
      <p:sp>
        <p:nvSpPr>
          <p:cNvPr id="7" name="TextBox 6"/>
          <p:cNvSpPr txBox="1"/>
          <p:nvPr/>
        </p:nvSpPr>
        <p:spPr>
          <a:xfrm>
            <a:off x="284163" y="953972"/>
            <a:ext cx="8481443" cy="4524315"/>
          </a:xfrm>
          <a:prstGeom prst="rect">
            <a:avLst/>
          </a:prstGeom>
          <a:noFill/>
        </p:spPr>
        <p:txBody>
          <a:bodyPr wrap="square" rtlCol="0">
            <a:spAutoFit/>
          </a:bodyPr>
          <a:lstStyle/>
          <a:p>
            <a:pPr marL="285750" indent="-285750">
              <a:lnSpc>
                <a:spcPct val="150000"/>
              </a:lnSpc>
              <a:buFontTx/>
              <a:buChar char="-"/>
            </a:pPr>
            <a:r>
              <a:rPr lang="en-CA" sz="1200" dirty="0" smtClean="0"/>
              <a:t>Data Input Form</a:t>
            </a:r>
          </a:p>
          <a:p>
            <a:pPr marL="742950" lvl="1" indent="-285750">
              <a:lnSpc>
                <a:spcPct val="150000"/>
              </a:lnSpc>
              <a:buFontTx/>
              <a:buChar char="-"/>
            </a:pPr>
            <a:r>
              <a:rPr lang="en-CA" sz="1200" dirty="0" smtClean="0"/>
              <a:t>Testing, elaboration, presentation and socialization.</a:t>
            </a:r>
          </a:p>
          <a:p>
            <a:pPr marL="742950" lvl="1" indent="-285750">
              <a:lnSpc>
                <a:spcPct val="150000"/>
              </a:lnSpc>
              <a:buFontTx/>
              <a:buChar char="-"/>
            </a:pPr>
            <a:r>
              <a:rPr lang="en-CA" sz="1200" dirty="0" smtClean="0"/>
              <a:t>Create the code to allow the form to “walk” through the planning records with full edit functionality.</a:t>
            </a:r>
          </a:p>
          <a:p>
            <a:pPr lvl="1">
              <a:lnSpc>
                <a:spcPct val="150000"/>
              </a:lnSpc>
            </a:pPr>
            <a:r>
              <a:rPr lang="en-CA" sz="1200" dirty="0" smtClean="0"/>
              <a:t> </a:t>
            </a:r>
          </a:p>
          <a:p>
            <a:pPr marL="285750" indent="-285750">
              <a:lnSpc>
                <a:spcPct val="150000"/>
              </a:lnSpc>
              <a:buFontTx/>
              <a:buChar char="-"/>
            </a:pPr>
            <a:r>
              <a:rPr lang="en-CA" sz="1200" dirty="0" smtClean="0"/>
              <a:t>BOP </a:t>
            </a:r>
            <a:r>
              <a:rPr lang="en-CA" sz="1200" dirty="0"/>
              <a:t>Reporting</a:t>
            </a:r>
          </a:p>
          <a:p>
            <a:pPr marL="742950" lvl="1" indent="-285750">
              <a:lnSpc>
                <a:spcPct val="150000"/>
              </a:lnSpc>
              <a:buFontTx/>
              <a:buChar char="-"/>
            </a:pPr>
            <a:r>
              <a:rPr lang="en-CA" sz="1200" dirty="0" smtClean="0"/>
              <a:t>A collaboration with the BOP reporting authority from which requirements for the yearly transfer of planning records from the CCDIC Planning System to the BOP system will emerge..</a:t>
            </a:r>
          </a:p>
          <a:p>
            <a:pPr marL="742950" lvl="1" indent="-285750">
              <a:lnSpc>
                <a:spcPct val="150000"/>
              </a:lnSpc>
              <a:buFontTx/>
              <a:buChar char="-"/>
            </a:pPr>
            <a:r>
              <a:rPr lang="en-CA" sz="1200" dirty="0" smtClean="0"/>
              <a:t>Expanding that collaboration to include reporting and analysis topics and lateral initiatives.</a:t>
            </a:r>
          </a:p>
          <a:p>
            <a:pPr marL="742950" lvl="1" indent="-285750">
              <a:lnSpc>
                <a:spcPct val="150000"/>
              </a:lnSpc>
              <a:buFontTx/>
              <a:buChar char="-"/>
            </a:pPr>
            <a:endParaRPr lang="en-CA" sz="1200" dirty="0"/>
          </a:p>
          <a:p>
            <a:pPr marL="285750" indent="-285750">
              <a:lnSpc>
                <a:spcPct val="150000"/>
              </a:lnSpc>
              <a:buFontTx/>
              <a:buChar char="-"/>
            </a:pPr>
            <a:r>
              <a:rPr lang="en-CA" sz="1200" dirty="0" smtClean="0"/>
              <a:t>Other Reporting</a:t>
            </a:r>
          </a:p>
          <a:p>
            <a:pPr marL="742950" lvl="1" indent="-285750">
              <a:lnSpc>
                <a:spcPct val="150000"/>
              </a:lnSpc>
              <a:buFontTx/>
              <a:buChar char="-"/>
            </a:pPr>
            <a:r>
              <a:rPr lang="en-CA" sz="1200" dirty="0" smtClean="0"/>
              <a:t>Now PPMG can collaborate effectively with the Financial reporting authority.</a:t>
            </a:r>
          </a:p>
          <a:p>
            <a:pPr marL="742950" lvl="1" indent="-285750">
              <a:lnSpc>
                <a:spcPct val="150000"/>
              </a:lnSpc>
              <a:buFontTx/>
              <a:buChar char="-"/>
            </a:pPr>
            <a:r>
              <a:rPr lang="en-CA" sz="1200" dirty="0" smtClean="0"/>
              <a:t>While a new method of interpreting variance reporting in terms of our records, PPMG will be able to seriously collaborate with the authority to obtain, view and report on other data sets provided or data sets that are mutually built by both collaborators which did not exist before.</a:t>
            </a:r>
          </a:p>
          <a:p>
            <a:pPr marL="742950" lvl="1" indent="-285750">
              <a:lnSpc>
                <a:spcPct val="150000"/>
              </a:lnSpc>
              <a:buFontTx/>
              <a:buChar char="-"/>
            </a:pPr>
            <a:r>
              <a:rPr lang="en-CA" sz="1200" dirty="0" smtClean="0"/>
              <a:t>PPMG can initiate an outreach program to promulgate the decoupling ideal behind our system.to others in CCDIC and beyond. </a:t>
            </a:r>
            <a:endParaRPr lang="en-CA" sz="1200" dirty="0"/>
          </a:p>
        </p:txBody>
      </p:sp>
    </p:spTree>
    <p:extLst>
      <p:ext uri="{BB962C8B-B14F-4D97-AF65-F5344CB8AC3E}">
        <p14:creationId xmlns:p14="http://schemas.microsoft.com/office/powerpoint/2010/main" val="258723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5E40D50F-0626-7A4B-A742-09CCAA5CF4F6}" type="slidenum">
              <a:rPr lang="en-CA" smtClean="0"/>
              <a:t>16</a:t>
            </a:fld>
            <a:endParaRPr lang="en-CA"/>
          </a:p>
        </p:txBody>
      </p:sp>
      <p:sp>
        <p:nvSpPr>
          <p:cNvPr id="5" name="Text Placeholder 4"/>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329545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2</a:t>
            </a:fld>
            <a:endParaRPr lang="en-CA"/>
          </a:p>
        </p:txBody>
      </p:sp>
      <p:sp>
        <p:nvSpPr>
          <p:cNvPr id="5" name="Text Placeholder 4"/>
          <p:cNvSpPr>
            <a:spLocks noGrp="1"/>
          </p:cNvSpPr>
          <p:nvPr>
            <p:ph type="body" sz="quarter" idx="13"/>
          </p:nvPr>
        </p:nvSpPr>
        <p:spPr/>
        <p:txBody>
          <a:bodyPr/>
          <a:lstStyle/>
          <a:p>
            <a:endParaRPr lang="en-CA"/>
          </a:p>
        </p:txBody>
      </p:sp>
      <p:cxnSp>
        <p:nvCxnSpPr>
          <p:cNvPr id="7" name="Straight Connector 6"/>
          <p:cNvCxnSpPr/>
          <p:nvPr/>
        </p:nvCxnSpPr>
        <p:spPr>
          <a:xfrm>
            <a:off x="4562947" y="534154"/>
            <a:ext cx="18106" cy="591541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07406" y="452692"/>
            <a:ext cx="706170" cy="369332"/>
          </a:xfrm>
          <a:prstGeom prst="rect">
            <a:avLst/>
          </a:prstGeom>
          <a:noFill/>
        </p:spPr>
        <p:txBody>
          <a:bodyPr wrap="square" rtlCol="0">
            <a:spAutoFit/>
          </a:bodyPr>
          <a:lstStyle/>
          <a:p>
            <a:r>
              <a:rPr lang="en-CA" dirty="0" smtClean="0"/>
              <a:t>As Is </a:t>
            </a:r>
            <a:endParaRPr lang="en-CA" dirty="0"/>
          </a:p>
        </p:txBody>
      </p:sp>
      <p:sp>
        <p:nvSpPr>
          <p:cNvPr id="9" name="TextBox 8"/>
          <p:cNvSpPr txBox="1"/>
          <p:nvPr/>
        </p:nvSpPr>
        <p:spPr>
          <a:xfrm>
            <a:off x="4751559" y="420426"/>
            <a:ext cx="888749" cy="369332"/>
          </a:xfrm>
          <a:prstGeom prst="rect">
            <a:avLst/>
          </a:prstGeom>
          <a:noFill/>
        </p:spPr>
        <p:txBody>
          <a:bodyPr wrap="square" rtlCol="0">
            <a:spAutoFit/>
          </a:bodyPr>
          <a:lstStyle/>
          <a:p>
            <a:r>
              <a:rPr lang="en-CA" dirty="0" smtClean="0"/>
              <a:t>To Be</a:t>
            </a:r>
            <a:endParaRPr lang="en-CA" dirty="0"/>
          </a:p>
        </p:txBody>
      </p:sp>
      <p:sp>
        <p:nvSpPr>
          <p:cNvPr id="10" name="TextBox 9"/>
          <p:cNvSpPr txBox="1"/>
          <p:nvPr/>
        </p:nvSpPr>
        <p:spPr>
          <a:xfrm>
            <a:off x="126749" y="1158844"/>
            <a:ext cx="3903554" cy="4247317"/>
          </a:xfrm>
          <a:prstGeom prst="rect">
            <a:avLst/>
          </a:prstGeom>
          <a:noFill/>
        </p:spPr>
        <p:txBody>
          <a:bodyPr wrap="square" rtlCol="0">
            <a:spAutoFit/>
          </a:bodyPr>
          <a:lstStyle/>
          <a:p>
            <a:pPr marL="285750" indent="-285750">
              <a:lnSpc>
                <a:spcPct val="150000"/>
              </a:lnSpc>
              <a:buFontTx/>
              <a:buChar char="-"/>
            </a:pPr>
            <a:r>
              <a:rPr lang="en-CA" sz="1200" dirty="0" smtClean="0"/>
              <a:t>The planning process is driven by the requirement to provide PPMG planning inputs to the BOP Reporting System</a:t>
            </a:r>
          </a:p>
          <a:p>
            <a:pPr marL="285750" indent="-285750">
              <a:lnSpc>
                <a:spcPct val="150000"/>
              </a:lnSpc>
              <a:buFontTx/>
              <a:buChar char="-"/>
            </a:pPr>
            <a:r>
              <a:rPr lang="en-CA" sz="1200" dirty="0" smtClean="0"/>
              <a:t>PPMG planning is not completed before the BOP data gathering process begins </a:t>
            </a:r>
          </a:p>
          <a:p>
            <a:pPr marL="285750" indent="-285750">
              <a:lnSpc>
                <a:spcPct val="150000"/>
              </a:lnSpc>
              <a:buFontTx/>
              <a:buChar char="-"/>
            </a:pPr>
            <a:r>
              <a:rPr lang="en-CA" sz="1200" dirty="0" smtClean="0"/>
              <a:t>The values to the PPMG team of performing a planning process (like Balance scorecard process) are not realized</a:t>
            </a:r>
          </a:p>
          <a:p>
            <a:pPr marL="285750" indent="-285750">
              <a:lnSpc>
                <a:spcPct val="150000"/>
              </a:lnSpc>
              <a:buFontTx/>
              <a:buChar char="-"/>
            </a:pPr>
            <a:r>
              <a:rPr lang="en-CA" sz="1200" dirty="0" smtClean="0"/>
              <a:t>The Team is in a reactive mode because their processes and tools require streamlining and innovation – they cannot react in a proactive mode.</a:t>
            </a:r>
          </a:p>
          <a:p>
            <a:pPr marL="285750" indent="-285750">
              <a:lnSpc>
                <a:spcPct val="150000"/>
              </a:lnSpc>
              <a:buFontTx/>
              <a:buChar char="-"/>
            </a:pPr>
            <a:r>
              <a:rPr lang="en-CA" sz="1200" dirty="0" smtClean="0"/>
              <a:t>. </a:t>
            </a:r>
          </a:p>
          <a:p>
            <a:pPr marL="285750" indent="-285750">
              <a:lnSpc>
                <a:spcPct val="150000"/>
              </a:lnSpc>
              <a:buFontTx/>
              <a:buChar char="-"/>
            </a:pPr>
            <a:endParaRPr lang="en-CA" sz="1200" dirty="0"/>
          </a:p>
          <a:p>
            <a:pPr marL="285750" indent="-285750">
              <a:lnSpc>
                <a:spcPct val="150000"/>
              </a:lnSpc>
              <a:buFontTx/>
              <a:buChar char="-"/>
            </a:pPr>
            <a:endParaRPr lang="en-CA" sz="1200" dirty="0"/>
          </a:p>
        </p:txBody>
      </p:sp>
      <p:sp>
        <p:nvSpPr>
          <p:cNvPr id="11" name="TextBox 10"/>
          <p:cNvSpPr txBox="1"/>
          <p:nvPr/>
        </p:nvSpPr>
        <p:spPr>
          <a:xfrm>
            <a:off x="4581053" y="1093961"/>
            <a:ext cx="4200808" cy="5632311"/>
          </a:xfrm>
          <a:prstGeom prst="rect">
            <a:avLst/>
          </a:prstGeom>
          <a:noFill/>
        </p:spPr>
        <p:txBody>
          <a:bodyPr wrap="square" rtlCol="0">
            <a:spAutoFit/>
          </a:bodyPr>
          <a:lstStyle/>
          <a:p>
            <a:pPr marL="285750" indent="-285750">
              <a:lnSpc>
                <a:spcPct val="150000"/>
              </a:lnSpc>
              <a:buFontTx/>
              <a:buChar char="-"/>
            </a:pPr>
            <a:r>
              <a:rPr lang="en-CA" sz="1200" dirty="0" smtClean="0"/>
              <a:t>The planning process is driven by the requirement to provide PPMG planning inputs to the PPMG Planning System</a:t>
            </a:r>
          </a:p>
          <a:p>
            <a:pPr marL="285750" indent="-285750">
              <a:lnSpc>
                <a:spcPct val="150000"/>
              </a:lnSpc>
              <a:buFontTx/>
              <a:buChar char="-"/>
            </a:pPr>
            <a:r>
              <a:rPr lang="en-CA" sz="1200" dirty="0" smtClean="0"/>
              <a:t>PPMG planning is completed before the BOP data gathering process begins. </a:t>
            </a:r>
          </a:p>
          <a:p>
            <a:pPr marL="285750" indent="-285750">
              <a:lnSpc>
                <a:spcPct val="150000"/>
              </a:lnSpc>
              <a:buFontTx/>
              <a:buChar char="-"/>
            </a:pPr>
            <a:r>
              <a:rPr lang="en-CA" sz="1200" dirty="0" smtClean="0"/>
              <a:t>The values to the PPMG team of performing a planning process (like Balance scorecard process) are realized</a:t>
            </a:r>
          </a:p>
          <a:p>
            <a:pPr marL="285750" indent="-285750">
              <a:lnSpc>
                <a:spcPct val="150000"/>
              </a:lnSpc>
              <a:buFontTx/>
              <a:buChar char="-"/>
            </a:pPr>
            <a:r>
              <a:rPr lang="en-CA" sz="1200" dirty="0" smtClean="0"/>
              <a:t>Both the </a:t>
            </a:r>
            <a:r>
              <a:rPr lang="en-CA" sz="1200" b="1" i="1" dirty="0" smtClean="0"/>
              <a:t>BOP and PMR input requirements are met by data dumps from PPMG Planning System </a:t>
            </a:r>
            <a:r>
              <a:rPr lang="en-CA" sz="1200" dirty="0" smtClean="0"/>
              <a:t>rather than by the typical high-anxiety, heroic efforts of PPMG staff to meet these requirements at the last minute.</a:t>
            </a:r>
          </a:p>
          <a:p>
            <a:pPr marL="285750" indent="-285750">
              <a:lnSpc>
                <a:spcPct val="150000"/>
              </a:lnSpc>
              <a:buFontTx/>
              <a:buChar char="-"/>
            </a:pPr>
            <a:r>
              <a:rPr lang="en-CA" sz="1200" dirty="0" smtClean="0"/>
              <a:t>The System provides a data dumps which meet both the PMR and the BOP System’s requirements on the date it is required.</a:t>
            </a:r>
          </a:p>
          <a:p>
            <a:pPr marL="285750" indent="-285750">
              <a:lnSpc>
                <a:spcPct val="150000"/>
              </a:lnSpc>
              <a:buFontTx/>
              <a:buChar char="-"/>
            </a:pPr>
            <a:r>
              <a:rPr lang="en-CA" sz="1200" dirty="0" smtClean="0"/>
              <a:t>The Team performs it’s basic PPMG planning before the PMR and BOP events and avoids any participation in their data gathering altogether.</a:t>
            </a:r>
          </a:p>
          <a:p>
            <a:pPr marL="285750" indent="-285750">
              <a:lnSpc>
                <a:spcPct val="150000"/>
              </a:lnSpc>
              <a:buFontTx/>
              <a:buChar char="-"/>
            </a:pPr>
            <a:r>
              <a:rPr lang="en-CA" sz="1200" dirty="0" smtClean="0"/>
              <a:t>. </a:t>
            </a:r>
          </a:p>
          <a:p>
            <a:pPr marL="285750" indent="-285750">
              <a:lnSpc>
                <a:spcPct val="150000"/>
              </a:lnSpc>
              <a:buFontTx/>
              <a:buChar char="-"/>
            </a:pPr>
            <a:endParaRPr lang="en-CA" sz="1200" dirty="0"/>
          </a:p>
          <a:p>
            <a:pPr marL="285750" indent="-285750">
              <a:lnSpc>
                <a:spcPct val="150000"/>
              </a:lnSpc>
              <a:buFontTx/>
              <a:buChar char="-"/>
            </a:pPr>
            <a:endParaRPr lang="en-CA" sz="1200" dirty="0"/>
          </a:p>
        </p:txBody>
      </p:sp>
    </p:spTree>
    <p:extLst>
      <p:ext uri="{BB962C8B-B14F-4D97-AF65-F5344CB8AC3E}">
        <p14:creationId xmlns:p14="http://schemas.microsoft.com/office/powerpoint/2010/main" val="169269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3</a:t>
            </a:fld>
            <a:endParaRPr lang="en-CA"/>
          </a:p>
        </p:txBody>
      </p:sp>
      <p:sp>
        <p:nvSpPr>
          <p:cNvPr id="5" name="Text Placeholder 4"/>
          <p:cNvSpPr>
            <a:spLocks noGrp="1"/>
          </p:cNvSpPr>
          <p:nvPr>
            <p:ph type="body" sz="quarter" idx="13"/>
          </p:nvPr>
        </p:nvSpPr>
        <p:spPr/>
        <p:txBody>
          <a:bodyPr/>
          <a:lstStyle/>
          <a:p>
            <a:endParaRPr lang="en-CA"/>
          </a:p>
        </p:txBody>
      </p:sp>
      <p:cxnSp>
        <p:nvCxnSpPr>
          <p:cNvPr id="7" name="Straight Connector 6"/>
          <p:cNvCxnSpPr/>
          <p:nvPr/>
        </p:nvCxnSpPr>
        <p:spPr>
          <a:xfrm>
            <a:off x="4562947" y="534154"/>
            <a:ext cx="18106" cy="591541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07406" y="452692"/>
            <a:ext cx="706170" cy="369332"/>
          </a:xfrm>
          <a:prstGeom prst="rect">
            <a:avLst/>
          </a:prstGeom>
          <a:noFill/>
        </p:spPr>
        <p:txBody>
          <a:bodyPr wrap="square" rtlCol="0">
            <a:spAutoFit/>
          </a:bodyPr>
          <a:lstStyle/>
          <a:p>
            <a:r>
              <a:rPr lang="en-CA" dirty="0" smtClean="0"/>
              <a:t>As Is </a:t>
            </a:r>
            <a:endParaRPr lang="en-CA" dirty="0"/>
          </a:p>
        </p:txBody>
      </p:sp>
      <p:sp>
        <p:nvSpPr>
          <p:cNvPr id="9" name="TextBox 8"/>
          <p:cNvSpPr txBox="1"/>
          <p:nvPr/>
        </p:nvSpPr>
        <p:spPr>
          <a:xfrm>
            <a:off x="4751559" y="420426"/>
            <a:ext cx="888749" cy="369332"/>
          </a:xfrm>
          <a:prstGeom prst="rect">
            <a:avLst/>
          </a:prstGeom>
          <a:noFill/>
        </p:spPr>
        <p:txBody>
          <a:bodyPr wrap="square" rtlCol="0">
            <a:spAutoFit/>
          </a:bodyPr>
          <a:lstStyle/>
          <a:p>
            <a:r>
              <a:rPr lang="en-CA" dirty="0" smtClean="0"/>
              <a:t>To Be</a:t>
            </a:r>
            <a:endParaRPr lang="en-CA" dirty="0"/>
          </a:p>
        </p:txBody>
      </p:sp>
      <p:sp>
        <p:nvSpPr>
          <p:cNvPr id="10" name="TextBox 9"/>
          <p:cNvSpPr txBox="1"/>
          <p:nvPr/>
        </p:nvSpPr>
        <p:spPr>
          <a:xfrm>
            <a:off x="4581053" y="1158844"/>
            <a:ext cx="3903554" cy="4801314"/>
          </a:xfrm>
          <a:prstGeom prst="rect">
            <a:avLst/>
          </a:prstGeom>
          <a:noFill/>
        </p:spPr>
        <p:txBody>
          <a:bodyPr wrap="square" rtlCol="0">
            <a:spAutoFit/>
          </a:bodyPr>
          <a:lstStyle/>
          <a:p>
            <a:pPr marL="285750" indent="-285750">
              <a:lnSpc>
                <a:spcPct val="150000"/>
              </a:lnSpc>
              <a:buFontTx/>
              <a:buChar char="-"/>
            </a:pPr>
            <a:r>
              <a:rPr lang="en-CA" sz="1200" dirty="0" smtClean="0"/>
              <a:t>The Status Updating Process for both the PMR and the BOP is streamlined</a:t>
            </a:r>
          </a:p>
          <a:p>
            <a:pPr marL="285750" indent="-285750">
              <a:lnSpc>
                <a:spcPct val="150000"/>
              </a:lnSpc>
              <a:buFontTx/>
              <a:buChar char="-"/>
            </a:pPr>
            <a:r>
              <a:rPr lang="en-CA" sz="1200" dirty="0" smtClean="0"/>
              <a:t>The time, effort and coordination required to:</a:t>
            </a:r>
          </a:p>
          <a:p>
            <a:pPr marL="1200150" lvl="2" indent="-285750">
              <a:lnSpc>
                <a:spcPct val="150000"/>
              </a:lnSpc>
              <a:buFontTx/>
              <a:buChar char="-"/>
            </a:pPr>
            <a:r>
              <a:rPr lang="en-CA" sz="1200" dirty="0" smtClean="0"/>
              <a:t> provide new forms data filled with previous inputs for each update cycle,</a:t>
            </a:r>
          </a:p>
          <a:p>
            <a:pPr marL="1200150" lvl="2" indent="-285750">
              <a:lnSpc>
                <a:spcPct val="150000"/>
              </a:lnSpc>
              <a:buFontTx/>
              <a:buChar char="-"/>
            </a:pPr>
            <a:r>
              <a:rPr lang="en-CA" sz="1200" dirty="0"/>
              <a:t>g</a:t>
            </a:r>
            <a:r>
              <a:rPr lang="en-CA" sz="1200" dirty="0" smtClean="0"/>
              <a:t>ather the forms, </a:t>
            </a:r>
          </a:p>
          <a:p>
            <a:pPr marL="1200150" lvl="2" indent="-285750">
              <a:lnSpc>
                <a:spcPct val="150000"/>
              </a:lnSpc>
              <a:buFontTx/>
              <a:buChar char="-"/>
            </a:pPr>
            <a:r>
              <a:rPr lang="en-CA" sz="1200" dirty="0"/>
              <a:t>v</a:t>
            </a:r>
            <a:r>
              <a:rPr lang="en-CA" sz="1200" dirty="0" smtClean="0"/>
              <a:t>alidate, clean and import the data into the system</a:t>
            </a:r>
          </a:p>
          <a:p>
            <a:pPr marL="1200150" lvl="2" indent="-285750">
              <a:lnSpc>
                <a:spcPct val="150000"/>
              </a:lnSpc>
              <a:buFontTx/>
              <a:buChar char="-"/>
            </a:pPr>
            <a:r>
              <a:rPr lang="en-CA" sz="1200" dirty="0"/>
              <a:t>e</a:t>
            </a:r>
            <a:r>
              <a:rPr lang="en-CA" sz="1200" dirty="0" smtClean="0"/>
              <a:t>nsure each planning record has a status update after import cycle</a:t>
            </a:r>
          </a:p>
          <a:p>
            <a:pPr marL="1200150" lvl="2" indent="-285750">
              <a:lnSpc>
                <a:spcPct val="150000"/>
              </a:lnSpc>
              <a:buFontTx/>
              <a:buChar char="-"/>
            </a:pPr>
            <a:r>
              <a:rPr lang="en-CA" sz="1200" dirty="0"/>
              <a:t>g</a:t>
            </a:r>
            <a:r>
              <a:rPr lang="en-CA" sz="1200" dirty="0" smtClean="0"/>
              <a:t>enerate the required reports </a:t>
            </a:r>
          </a:p>
          <a:p>
            <a:pPr lvl="1">
              <a:lnSpc>
                <a:spcPct val="150000"/>
              </a:lnSpc>
            </a:pPr>
            <a:r>
              <a:rPr lang="en-CA" sz="1200" b="1" i="1" dirty="0" smtClean="0"/>
              <a:t>All of this is eliminated.</a:t>
            </a:r>
          </a:p>
          <a:p>
            <a:pPr marL="742950" lvl="1" indent="-285750">
              <a:lnSpc>
                <a:spcPct val="150000"/>
              </a:lnSpc>
              <a:buFontTx/>
              <a:buChar char="-"/>
            </a:pPr>
            <a:endParaRPr lang="en-CA" sz="1200" dirty="0" smtClean="0"/>
          </a:p>
          <a:p>
            <a:pPr marL="285750" indent="-285750">
              <a:lnSpc>
                <a:spcPct val="150000"/>
              </a:lnSpc>
              <a:buFontTx/>
              <a:buChar char="-"/>
            </a:pPr>
            <a:r>
              <a:rPr lang="en-CA" sz="1200" dirty="0" smtClean="0"/>
              <a:t>. </a:t>
            </a:r>
          </a:p>
          <a:p>
            <a:pPr marL="285750" indent="-285750">
              <a:lnSpc>
                <a:spcPct val="150000"/>
              </a:lnSpc>
              <a:buFontTx/>
              <a:buChar char="-"/>
            </a:pPr>
            <a:endParaRPr lang="en-CA" sz="1200" dirty="0"/>
          </a:p>
          <a:p>
            <a:pPr marL="285750" indent="-285750">
              <a:lnSpc>
                <a:spcPct val="150000"/>
              </a:lnSpc>
              <a:buFontTx/>
              <a:buChar char="-"/>
            </a:pPr>
            <a:endParaRPr lang="en-CA" sz="1200" dirty="0"/>
          </a:p>
        </p:txBody>
      </p:sp>
      <p:sp>
        <p:nvSpPr>
          <p:cNvPr id="11" name="TextBox 10"/>
          <p:cNvSpPr txBox="1"/>
          <p:nvPr/>
        </p:nvSpPr>
        <p:spPr>
          <a:xfrm>
            <a:off x="108642" y="1148282"/>
            <a:ext cx="4200808" cy="3139321"/>
          </a:xfrm>
          <a:prstGeom prst="rect">
            <a:avLst/>
          </a:prstGeom>
          <a:noFill/>
        </p:spPr>
        <p:txBody>
          <a:bodyPr wrap="square" rtlCol="0">
            <a:spAutoFit/>
          </a:bodyPr>
          <a:lstStyle/>
          <a:p>
            <a:pPr marL="285750" indent="-285750">
              <a:lnSpc>
                <a:spcPct val="150000"/>
              </a:lnSpc>
              <a:buFontTx/>
              <a:buChar char="-"/>
            </a:pPr>
            <a:r>
              <a:rPr lang="en-CA" sz="1200" dirty="0"/>
              <a:t>The Status Updating Process for both the PMR and the </a:t>
            </a:r>
            <a:r>
              <a:rPr lang="en-CA" sz="1200" dirty="0" smtClean="0"/>
              <a:t>BOP include significant time, effort and coordination to complete. </a:t>
            </a:r>
          </a:p>
          <a:p>
            <a:pPr marL="742950" lvl="1" indent="-285750">
              <a:lnSpc>
                <a:spcPct val="150000"/>
              </a:lnSpc>
              <a:buFontTx/>
              <a:buChar char="-"/>
            </a:pPr>
            <a:r>
              <a:rPr lang="en-CA" sz="1200" dirty="0" smtClean="0"/>
              <a:t>New pre-</a:t>
            </a:r>
            <a:r>
              <a:rPr lang="en-CA" sz="1200" dirty="0" err="1" smtClean="0"/>
              <a:t>datafilled</a:t>
            </a:r>
            <a:r>
              <a:rPr lang="en-CA" sz="1200" dirty="0" smtClean="0"/>
              <a:t> forms must be prepared and sent out to each Team Lead.</a:t>
            </a:r>
          </a:p>
          <a:p>
            <a:pPr marL="742950" lvl="1" indent="-285750">
              <a:lnSpc>
                <a:spcPct val="150000"/>
              </a:lnSpc>
              <a:buFontTx/>
              <a:buChar char="-"/>
            </a:pPr>
            <a:r>
              <a:rPr lang="en-CA" sz="1200" dirty="0" smtClean="0"/>
              <a:t>These forms must be gathered </a:t>
            </a:r>
          </a:p>
          <a:p>
            <a:pPr marL="742950" lvl="1" indent="-285750">
              <a:lnSpc>
                <a:spcPct val="150000"/>
              </a:lnSpc>
              <a:buFontTx/>
              <a:buChar char="-"/>
            </a:pPr>
            <a:r>
              <a:rPr lang="en-CA" sz="1200" dirty="0" smtClean="0"/>
              <a:t>The data must be validated, cleaned and imported into a system to be combined with the original planning information in order to create reports.</a:t>
            </a:r>
            <a:endParaRPr lang="en-CA" sz="1200" dirty="0"/>
          </a:p>
          <a:p>
            <a:pPr marL="285750" indent="-285750">
              <a:lnSpc>
                <a:spcPct val="150000"/>
              </a:lnSpc>
              <a:buFontTx/>
              <a:buChar char="-"/>
            </a:pPr>
            <a:endParaRPr lang="en-CA" sz="1200" dirty="0"/>
          </a:p>
        </p:txBody>
      </p:sp>
    </p:spTree>
    <p:extLst>
      <p:ext uri="{BB962C8B-B14F-4D97-AF65-F5344CB8AC3E}">
        <p14:creationId xmlns:p14="http://schemas.microsoft.com/office/powerpoint/2010/main" val="402258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a:xfrm>
            <a:off x="7030554" y="1984687"/>
            <a:ext cx="1890426" cy="388597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7" name="Rounded Rectangle 56"/>
          <p:cNvSpPr/>
          <p:nvPr/>
        </p:nvSpPr>
        <p:spPr>
          <a:xfrm>
            <a:off x="5203278" y="1660274"/>
            <a:ext cx="1890426" cy="388597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694" y="4731436"/>
            <a:ext cx="657171" cy="657171"/>
          </a:xfrm>
          <a:prstGeom prst="rect">
            <a:avLst/>
          </a:prstGeom>
        </p:spPr>
      </p:pic>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416" y="2112674"/>
            <a:ext cx="537669" cy="537669"/>
          </a:xfrm>
          <a:prstGeom prst="rect">
            <a:avLst/>
          </a:prstGeom>
        </p:spPr>
      </p:pic>
      <p:sp>
        <p:nvSpPr>
          <p:cNvPr id="60" name="TextBox 59"/>
          <p:cNvSpPr txBox="1"/>
          <p:nvPr/>
        </p:nvSpPr>
        <p:spPr>
          <a:xfrm>
            <a:off x="5273783" y="1748770"/>
            <a:ext cx="982616" cy="400110"/>
          </a:xfrm>
          <a:prstGeom prst="rect">
            <a:avLst/>
          </a:prstGeom>
          <a:noFill/>
        </p:spPr>
        <p:txBody>
          <a:bodyPr wrap="square" rtlCol="0">
            <a:spAutoFit/>
          </a:bodyPr>
          <a:lstStyle/>
          <a:p>
            <a:pPr algn="ctr"/>
            <a:r>
              <a:rPr lang="en-CA" sz="1000" dirty="0" smtClean="0"/>
              <a:t>Reporting Admin</a:t>
            </a:r>
            <a:endParaRPr lang="en-CA" sz="1000" dirty="0"/>
          </a:p>
        </p:txBody>
      </p:sp>
      <p:cxnSp>
        <p:nvCxnSpPr>
          <p:cNvPr id="61" name="Straight Arrow Connector 60"/>
          <p:cNvCxnSpPr/>
          <p:nvPr/>
        </p:nvCxnSpPr>
        <p:spPr>
          <a:xfrm>
            <a:off x="5792250" y="4067438"/>
            <a:ext cx="0" cy="6639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5265067" y="2642198"/>
            <a:ext cx="1110184" cy="1015663"/>
          </a:xfrm>
          <a:prstGeom prst="rect">
            <a:avLst/>
          </a:prstGeom>
          <a:noFill/>
        </p:spPr>
        <p:txBody>
          <a:bodyPr wrap="square" rtlCol="0">
            <a:spAutoFit/>
          </a:bodyPr>
          <a:lstStyle/>
          <a:p>
            <a:pPr algn="ctr"/>
            <a:r>
              <a:rPr lang="en-CA" sz="1000" dirty="0" smtClean="0"/>
              <a:t>Excel sheet pre-data filled with initial inputs sent to user in order  to gather </a:t>
            </a:r>
            <a:r>
              <a:rPr lang="en-CA" sz="1000" b="1" dirty="0" smtClean="0"/>
              <a:t>status update</a:t>
            </a:r>
            <a:endParaRPr lang="en-CA" sz="1000" b="1" dirty="0"/>
          </a:p>
        </p:txBody>
      </p:sp>
      <p:cxnSp>
        <p:nvCxnSpPr>
          <p:cNvPr id="64" name="Elbow Connector 63"/>
          <p:cNvCxnSpPr>
            <a:stCxn id="58" idx="3"/>
            <a:endCxn id="59" idx="3"/>
          </p:cNvCxnSpPr>
          <p:nvPr/>
        </p:nvCxnSpPr>
        <p:spPr>
          <a:xfrm flipH="1" flipV="1">
            <a:off x="6061085" y="2381509"/>
            <a:ext cx="78780" cy="2678513"/>
          </a:xfrm>
          <a:prstGeom prst="bentConnector3">
            <a:avLst>
              <a:gd name="adj1" fmla="val -290175"/>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6399045" y="2773552"/>
            <a:ext cx="711990" cy="1169551"/>
          </a:xfrm>
          <a:prstGeom prst="rect">
            <a:avLst/>
          </a:prstGeom>
          <a:noFill/>
        </p:spPr>
        <p:txBody>
          <a:bodyPr wrap="square" rtlCol="0">
            <a:spAutoFit/>
          </a:bodyPr>
          <a:lstStyle/>
          <a:p>
            <a:pPr algn="ctr"/>
            <a:r>
              <a:rPr lang="en-CA" sz="1000" dirty="0" smtClean="0"/>
              <a:t>Excel sheet with </a:t>
            </a:r>
            <a:r>
              <a:rPr lang="en-CA" sz="1000" b="1" dirty="0" smtClean="0"/>
              <a:t>status</a:t>
            </a:r>
            <a:r>
              <a:rPr lang="en-CA" sz="1000" dirty="0" smtClean="0"/>
              <a:t> inputs returned to admin</a:t>
            </a:r>
            <a:endParaRPr lang="en-CA" sz="1000" dirty="0"/>
          </a:p>
        </p:txBody>
      </p:sp>
      <p:sp>
        <p:nvSpPr>
          <p:cNvPr id="4" name="Slide Number Placeholder 3"/>
          <p:cNvSpPr>
            <a:spLocks noGrp="1"/>
          </p:cNvSpPr>
          <p:nvPr>
            <p:ph type="sldNum" sz="quarter" idx="12"/>
          </p:nvPr>
        </p:nvSpPr>
        <p:spPr>
          <a:xfrm>
            <a:off x="8488189" y="6449568"/>
            <a:ext cx="568529" cy="365125"/>
          </a:xfrm>
        </p:spPr>
        <p:txBody>
          <a:bodyPr/>
          <a:lstStyle/>
          <a:p>
            <a:fld id="{5E40D50F-0626-7A4B-A742-09CCAA5CF4F6}" type="slidenum">
              <a:rPr lang="en-CA" smtClean="0"/>
              <a:t>4</a:t>
            </a:fld>
            <a:endParaRPr lang="en-CA"/>
          </a:p>
        </p:txBody>
      </p:sp>
      <p:sp>
        <p:nvSpPr>
          <p:cNvPr id="5" name="Text Placeholder 4"/>
          <p:cNvSpPr>
            <a:spLocks noGrp="1"/>
          </p:cNvSpPr>
          <p:nvPr>
            <p:ph type="body" sz="quarter" idx="13"/>
          </p:nvPr>
        </p:nvSpPr>
        <p:spPr/>
        <p:txBody>
          <a:bodyPr/>
          <a:lstStyle/>
          <a:p>
            <a:r>
              <a:rPr lang="en-CA" sz="1600" dirty="0"/>
              <a:t>“As Is” Performance Data Gathering</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44" y="4372040"/>
            <a:ext cx="657171" cy="657171"/>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44" y="1747058"/>
            <a:ext cx="537669" cy="537669"/>
          </a:xfrm>
          <a:prstGeom prst="rect">
            <a:avLst/>
          </a:prstGeom>
        </p:spPr>
      </p:pic>
      <p:sp>
        <p:nvSpPr>
          <p:cNvPr id="8" name="TextBox 7"/>
          <p:cNvSpPr txBox="1"/>
          <p:nvPr/>
        </p:nvSpPr>
        <p:spPr>
          <a:xfrm>
            <a:off x="617911" y="1383154"/>
            <a:ext cx="982616" cy="400110"/>
          </a:xfrm>
          <a:prstGeom prst="rect">
            <a:avLst/>
          </a:prstGeom>
          <a:noFill/>
        </p:spPr>
        <p:txBody>
          <a:bodyPr wrap="square" rtlCol="0">
            <a:spAutoFit/>
          </a:bodyPr>
          <a:lstStyle/>
          <a:p>
            <a:pPr algn="ctr"/>
            <a:r>
              <a:rPr lang="en-CA" sz="1000" dirty="0" smtClean="0"/>
              <a:t>Reporting Admin</a:t>
            </a:r>
            <a:endParaRPr lang="en-CA" sz="1000" dirty="0"/>
          </a:p>
        </p:txBody>
      </p:sp>
      <p:cxnSp>
        <p:nvCxnSpPr>
          <p:cNvPr id="10" name="Straight Arrow Connector 9"/>
          <p:cNvCxnSpPr/>
          <p:nvPr/>
        </p:nvCxnSpPr>
        <p:spPr>
          <a:xfrm flipH="1">
            <a:off x="1136377" y="3422219"/>
            <a:ext cx="1" cy="8600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25100" y="2457321"/>
            <a:ext cx="1121615" cy="553998"/>
          </a:xfrm>
          <a:prstGeom prst="rect">
            <a:avLst/>
          </a:prstGeom>
          <a:noFill/>
        </p:spPr>
        <p:txBody>
          <a:bodyPr wrap="square" rtlCol="0">
            <a:spAutoFit/>
          </a:bodyPr>
          <a:lstStyle/>
          <a:p>
            <a:pPr algn="ctr"/>
            <a:r>
              <a:rPr lang="en-CA" sz="1000" dirty="0" smtClean="0"/>
              <a:t>Excel sheet for</a:t>
            </a:r>
            <a:r>
              <a:rPr lang="en-CA" sz="1000" b="1" dirty="0" smtClean="0"/>
              <a:t> initial </a:t>
            </a:r>
            <a:r>
              <a:rPr lang="en-CA" sz="1000" dirty="0" smtClean="0"/>
              <a:t>input set to user</a:t>
            </a:r>
            <a:endParaRPr lang="en-CA" sz="1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998" y="3033522"/>
            <a:ext cx="263835" cy="188453"/>
          </a:xfrm>
          <a:prstGeom prst="rect">
            <a:avLst/>
          </a:prstGeom>
        </p:spPr>
      </p:pic>
      <p:cxnSp>
        <p:nvCxnSpPr>
          <p:cNvPr id="15" name="Elbow Connector 14"/>
          <p:cNvCxnSpPr>
            <a:stCxn id="6" idx="3"/>
            <a:endCxn id="7" idx="3"/>
          </p:cNvCxnSpPr>
          <p:nvPr/>
        </p:nvCxnSpPr>
        <p:spPr>
          <a:xfrm flipH="1" flipV="1">
            <a:off x="1405213" y="2015893"/>
            <a:ext cx="119502" cy="2684733"/>
          </a:xfrm>
          <a:prstGeom prst="bentConnector3">
            <a:avLst>
              <a:gd name="adj1" fmla="val -191294"/>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727413" y="2310044"/>
            <a:ext cx="1238645" cy="707886"/>
          </a:xfrm>
          <a:prstGeom prst="rect">
            <a:avLst/>
          </a:prstGeom>
          <a:noFill/>
        </p:spPr>
        <p:txBody>
          <a:bodyPr wrap="square" rtlCol="0">
            <a:spAutoFit/>
          </a:bodyPr>
          <a:lstStyle/>
          <a:p>
            <a:pPr algn="ctr"/>
            <a:r>
              <a:rPr lang="en-CA" sz="1000" dirty="0" smtClean="0"/>
              <a:t>Excel sheet with </a:t>
            </a:r>
            <a:r>
              <a:rPr lang="en-CA" sz="1000" b="1" dirty="0" smtClean="0"/>
              <a:t>initia</a:t>
            </a:r>
            <a:r>
              <a:rPr lang="en-CA" sz="1000" dirty="0" smtClean="0"/>
              <a:t>l inputs returned to admin set to user</a:t>
            </a:r>
            <a:endParaRPr lang="en-CA" sz="1000" dirty="0"/>
          </a:p>
        </p:txBody>
      </p:sp>
      <p:sp>
        <p:nvSpPr>
          <p:cNvPr id="21" name="Rounded Rectangle 20"/>
          <p:cNvSpPr/>
          <p:nvPr/>
        </p:nvSpPr>
        <p:spPr>
          <a:xfrm>
            <a:off x="303349" y="1328825"/>
            <a:ext cx="2681189" cy="383783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TextBox 21"/>
          <p:cNvSpPr txBox="1"/>
          <p:nvPr/>
        </p:nvSpPr>
        <p:spPr>
          <a:xfrm>
            <a:off x="720138" y="965444"/>
            <a:ext cx="2145621" cy="307777"/>
          </a:xfrm>
          <a:prstGeom prst="rect">
            <a:avLst/>
          </a:prstGeom>
          <a:noFill/>
        </p:spPr>
        <p:txBody>
          <a:bodyPr wrap="square" rtlCol="0">
            <a:spAutoFit/>
          </a:bodyPr>
          <a:lstStyle/>
          <a:p>
            <a:pPr algn="ctr"/>
            <a:r>
              <a:rPr lang="en-CA" sz="1400" dirty="0" smtClean="0"/>
              <a:t>Phase 1 </a:t>
            </a:r>
            <a:r>
              <a:rPr lang="en-CA" sz="1000" dirty="0" smtClean="0"/>
              <a:t>(Initial Data Inputs)</a:t>
            </a:r>
            <a:endParaRPr lang="en-CA" sz="1000" dirty="0"/>
          </a:p>
        </p:txBody>
      </p:sp>
      <p:sp>
        <p:nvSpPr>
          <p:cNvPr id="32" name="Rounded Rectangle 31"/>
          <p:cNvSpPr/>
          <p:nvPr/>
        </p:nvSpPr>
        <p:spPr>
          <a:xfrm>
            <a:off x="3489206" y="1328825"/>
            <a:ext cx="1821712" cy="388597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463" y="4399987"/>
            <a:ext cx="657171" cy="657171"/>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185" y="1781225"/>
            <a:ext cx="537669" cy="537669"/>
          </a:xfrm>
          <a:prstGeom prst="rect">
            <a:avLst/>
          </a:prstGeom>
        </p:spPr>
      </p:pic>
      <p:sp>
        <p:nvSpPr>
          <p:cNvPr id="25" name="TextBox 24"/>
          <p:cNvSpPr txBox="1"/>
          <p:nvPr/>
        </p:nvSpPr>
        <p:spPr>
          <a:xfrm>
            <a:off x="3532552" y="1417321"/>
            <a:ext cx="982616" cy="400110"/>
          </a:xfrm>
          <a:prstGeom prst="rect">
            <a:avLst/>
          </a:prstGeom>
          <a:noFill/>
        </p:spPr>
        <p:txBody>
          <a:bodyPr wrap="square" rtlCol="0">
            <a:spAutoFit/>
          </a:bodyPr>
          <a:lstStyle/>
          <a:p>
            <a:pPr algn="ctr"/>
            <a:r>
              <a:rPr lang="en-CA" sz="1000" dirty="0" smtClean="0"/>
              <a:t>Reporting Admin</a:t>
            </a:r>
            <a:endParaRPr lang="en-CA" sz="1000" dirty="0"/>
          </a:p>
        </p:txBody>
      </p:sp>
      <p:cxnSp>
        <p:nvCxnSpPr>
          <p:cNvPr id="26" name="Straight Arrow Connector 25"/>
          <p:cNvCxnSpPr/>
          <p:nvPr/>
        </p:nvCxnSpPr>
        <p:spPr>
          <a:xfrm>
            <a:off x="4051019" y="3735989"/>
            <a:ext cx="0" cy="6639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523836" y="2310749"/>
            <a:ext cx="1110184" cy="1015663"/>
          </a:xfrm>
          <a:prstGeom prst="rect">
            <a:avLst/>
          </a:prstGeom>
          <a:noFill/>
        </p:spPr>
        <p:txBody>
          <a:bodyPr wrap="square" rtlCol="0">
            <a:spAutoFit/>
          </a:bodyPr>
          <a:lstStyle/>
          <a:p>
            <a:pPr algn="ctr"/>
            <a:r>
              <a:rPr lang="en-CA" sz="1000" dirty="0" smtClean="0"/>
              <a:t>Excel sheet pre-data filled with initial inputs sent to user in order  to gather </a:t>
            </a:r>
            <a:r>
              <a:rPr lang="en-CA" sz="1000" b="1" dirty="0" smtClean="0"/>
              <a:t>status update</a:t>
            </a:r>
            <a:endParaRPr lang="en-CA" sz="1000" b="1" dirty="0"/>
          </a:p>
        </p:txBody>
      </p:sp>
      <p:cxnSp>
        <p:nvCxnSpPr>
          <p:cNvPr id="29" name="Elbow Connector 28"/>
          <p:cNvCxnSpPr>
            <a:stCxn id="23" idx="3"/>
            <a:endCxn id="24" idx="3"/>
          </p:cNvCxnSpPr>
          <p:nvPr/>
        </p:nvCxnSpPr>
        <p:spPr>
          <a:xfrm flipH="1" flipV="1">
            <a:off x="4319854" y="2050060"/>
            <a:ext cx="78780" cy="2678513"/>
          </a:xfrm>
          <a:prstGeom prst="bentConnector3">
            <a:avLst>
              <a:gd name="adj1" fmla="val -290175"/>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657814" y="2442103"/>
            <a:ext cx="711990" cy="1169551"/>
          </a:xfrm>
          <a:prstGeom prst="rect">
            <a:avLst/>
          </a:prstGeom>
          <a:noFill/>
        </p:spPr>
        <p:txBody>
          <a:bodyPr wrap="square" rtlCol="0">
            <a:spAutoFit/>
          </a:bodyPr>
          <a:lstStyle/>
          <a:p>
            <a:pPr algn="ctr"/>
            <a:r>
              <a:rPr lang="en-CA" sz="1000" dirty="0" smtClean="0"/>
              <a:t>Excel sheet with </a:t>
            </a:r>
            <a:r>
              <a:rPr lang="en-CA" sz="1000" b="1" dirty="0" smtClean="0"/>
              <a:t>status</a:t>
            </a:r>
            <a:r>
              <a:rPr lang="en-CA" sz="1000" dirty="0" smtClean="0"/>
              <a:t> inputs returned to admin</a:t>
            </a:r>
            <a:endParaRPr lang="en-CA" sz="1000" dirty="0"/>
          </a:p>
        </p:txBody>
      </p:sp>
      <p:sp>
        <p:nvSpPr>
          <p:cNvPr id="33" name="TextBox 32"/>
          <p:cNvSpPr txBox="1"/>
          <p:nvPr/>
        </p:nvSpPr>
        <p:spPr>
          <a:xfrm>
            <a:off x="5117516" y="974841"/>
            <a:ext cx="2090257" cy="307777"/>
          </a:xfrm>
          <a:prstGeom prst="rect">
            <a:avLst/>
          </a:prstGeom>
          <a:noFill/>
        </p:spPr>
        <p:txBody>
          <a:bodyPr wrap="square" rtlCol="0">
            <a:spAutoFit/>
          </a:bodyPr>
          <a:lstStyle/>
          <a:p>
            <a:pPr algn="ctr"/>
            <a:r>
              <a:rPr lang="en-CA" sz="1400" dirty="0" smtClean="0"/>
              <a:t>Phase 2 </a:t>
            </a:r>
            <a:r>
              <a:rPr lang="en-CA" sz="1000" dirty="0" smtClean="0"/>
              <a:t>(Status Updates x 3)</a:t>
            </a:r>
            <a:endParaRPr lang="en-CA" sz="1000" dirty="0"/>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647" y="3013907"/>
            <a:ext cx="263835" cy="188453"/>
          </a:xfrm>
          <a:prstGeom prst="rect">
            <a:avLst/>
          </a:prstGeom>
        </p:spPr>
      </p:pic>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794" y="3404540"/>
            <a:ext cx="263835" cy="188453"/>
          </a:xfrm>
          <a:prstGeom prst="rect">
            <a:avLst/>
          </a:prstGeom>
        </p:spPr>
      </p:pic>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969" y="3611515"/>
            <a:ext cx="263835" cy="188453"/>
          </a:xfrm>
          <a:prstGeom prst="rect">
            <a:avLst/>
          </a:prstGeom>
        </p:spPr>
      </p:pic>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705" y="3745393"/>
            <a:ext cx="263835" cy="188453"/>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880" y="3952368"/>
            <a:ext cx="263835" cy="188453"/>
          </a:xfrm>
          <a:prstGeom prst="rect">
            <a:avLst/>
          </a:prstGeom>
        </p:spPr>
      </p:pic>
      <p:pic>
        <p:nvPicPr>
          <p:cNvPr id="84" name="Picture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811" y="5055849"/>
            <a:ext cx="657171" cy="657171"/>
          </a:xfrm>
          <a:prstGeom prst="rect">
            <a:avLst/>
          </a:prstGeom>
        </p:spPr>
      </p:pic>
      <p:pic>
        <p:nvPicPr>
          <p:cNvPr id="85" name="Picture 8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533" y="2437087"/>
            <a:ext cx="537669" cy="537669"/>
          </a:xfrm>
          <a:prstGeom prst="rect">
            <a:avLst/>
          </a:prstGeom>
        </p:spPr>
      </p:pic>
      <p:sp>
        <p:nvSpPr>
          <p:cNvPr id="86" name="TextBox 85"/>
          <p:cNvSpPr txBox="1"/>
          <p:nvPr/>
        </p:nvSpPr>
        <p:spPr>
          <a:xfrm>
            <a:off x="7073900" y="2073183"/>
            <a:ext cx="982616" cy="400110"/>
          </a:xfrm>
          <a:prstGeom prst="rect">
            <a:avLst/>
          </a:prstGeom>
          <a:noFill/>
        </p:spPr>
        <p:txBody>
          <a:bodyPr wrap="square" rtlCol="0">
            <a:spAutoFit/>
          </a:bodyPr>
          <a:lstStyle/>
          <a:p>
            <a:pPr algn="ctr"/>
            <a:r>
              <a:rPr lang="en-CA" sz="1000" dirty="0" smtClean="0"/>
              <a:t>Reporting Admin</a:t>
            </a:r>
            <a:endParaRPr lang="en-CA" sz="1000" dirty="0"/>
          </a:p>
        </p:txBody>
      </p:sp>
      <p:cxnSp>
        <p:nvCxnSpPr>
          <p:cNvPr id="87" name="Straight Arrow Connector 86"/>
          <p:cNvCxnSpPr/>
          <p:nvPr/>
        </p:nvCxnSpPr>
        <p:spPr>
          <a:xfrm>
            <a:off x="7592367" y="4391851"/>
            <a:ext cx="0" cy="6639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7065184" y="2966611"/>
            <a:ext cx="1110184" cy="1015663"/>
          </a:xfrm>
          <a:prstGeom prst="rect">
            <a:avLst/>
          </a:prstGeom>
          <a:noFill/>
        </p:spPr>
        <p:txBody>
          <a:bodyPr wrap="square" rtlCol="0">
            <a:spAutoFit/>
          </a:bodyPr>
          <a:lstStyle/>
          <a:p>
            <a:pPr algn="ctr"/>
            <a:r>
              <a:rPr lang="en-CA" sz="1000" dirty="0" smtClean="0"/>
              <a:t>Excel sheet pre-data filled with initial inputs sent to user in order  to gather </a:t>
            </a:r>
            <a:r>
              <a:rPr lang="en-CA" sz="1000" b="1" dirty="0" smtClean="0"/>
              <a:t>status update</a:t>
            </a:r>
            <a:endParaRPr lang="en-CA" sz="1000" b="1" dirty="0"/>
          </a:p>
        </p:txBody>
      </p:sp>
      <p:cxnSp>
        <p:nvCxnSpPr>
          <p:cNvPr id="89" name="Elbow Connector 88"/>
          <p:cNvCxnSpPr>
            <a:stCxn id="84" idx="3"/>
            <a:endCxn id="85" idx="3"/>
          </p:cNvCxnSpPr>
          <p:nvPr/>
        </p:nvCxnSpPr>
        <p:spPr>
          <a:xfrm flipH="1" flipV="1">
            <a:off x="7861202" y="2705922"/>
            <a:ext cx="78780" cy="2678513"/>
          </a:xfrm>
          <a:prstGeom prst="bentConnector3">
            <a:avLst>
              <a:gd name="adj1" fmla="val -290175"/>
            </a:avLst>
          </a:prstGeom>
          <a:ln>
            <a:tailEnd type="triangle"/>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199162" y="3097965"/>
            <a:ext cx="711990" cy="1169551"/>
          </a:xfrm>
          <a:prstGeom prst="rect">
            <a:avLst/>
          </a:prstGeom>
          <a:noFill/>
        </p:spPr>
        <p:txBody>
          <a:bodyPr wrap="square" rtlCol="0">
            <a:spAutoFit/>
          </a:bodyPr>
          <a:lstStyle/>
          <a:p>
            <a:pPr algn="ctr"/>
            <a:r>
              <a:rPr lang="en-CA" sz="1000" dirty="0" smtClean="0"/>
              <a:t>Excel sheet with </a:t>
            </a:r>
            <a:r>
              <a:rPr lang="en-CA" sz="1000" b="1" dirty="0" smtClean="0"/>
              <a:t>status</a:t>
            </a:r>
            <a:r>
              <a:rPr lang="en-CA" sz="1000" dirty="0" smtClean="0"/>
              <a:t> inputs returned to admin</a:t>
            </a:r>
            <a:endParaRPr lang="en-CA" sz="1000" dirty="0"/>
          </a:p>
        </p:txBody>
      </p:sp>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822" y="4069806"/>
            <a:ext cx="263835" cy="188453"/>
          </a:xfrm>
          <a:prstGeom prst="rect">
            <a:avLst/>
          </a:prstGeom>
        </p:spPr>
      </p:pic>
      <p:pic>
        <p:nvPicPr>
          <p:cNvPr id="92" name="Pictur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997" y="4276781"/>
            <a:ext cx="263835" cy="188453"/>
          </a:xfrm>
          <a:prstGeom prst="rect">
            <a:avLst/>
          </a:prstGeom>
        </p:spPr>
      </p:pic>
    </p:spTree>
    <p:extLst>
      <p:ext uri="{BB962C8B-B14F-4D97-AF65-F5344CB8AC3E}">
        <p14:creationId xmlns:p14="http://schemas.microsoft.com/office/powerpoint/2010/main" val="209237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5</a:t>
            </a:fld>
            <a:endParaRPr lang="en-CA"/>
          </a:p>
        </p:txBody>
      </p:sp>
      <p:sp>
        <p:nvSpPr>
          <p:cNvPr id="5" name="Text Placeholder 4"/>
          <p:cNvSpPr>
            <a:spLocks noGrp="1"/>
          </p:cNvSpPr>
          <p:nvPr>
            <p:ph type="body" sz="quarter" idx="13"/>
          </p:nvPr>
        </p:nvSpPr>
        <p:spPr/>
        <p:txBody>
          <a:bodyPr/>
          <a:lstStyle/>
          <a:p>
            <a:r>
              <a:rPr lang="en-CA" dirty="0"/>
              <a:t>FTE Savings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506" y="1044685"/>
            <a:ext cx="790906" cy="79090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154" y="1409418"/>
            <a:ext cx="4953691" cy="4039164"/>
          </a:xfrm>
          <a:prstGeom prst="rect">
            <a:avLst/>
          </a:prstGeom>
        </p:spPr>
      </p:pic>
    </p:spTree>
    <p:extLst>
      <p:ext uri="{BB962C8B-B14F-4D97-AF65-F5344CB8AC3E}">
        <p14:creationId xmlns:p14="http://schemas.microsoft.com/office/powerpoint/2010/main" val="72865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6</a:t>
            </a:fld>
            <a:endParaRPr lang="en-CA"/>
          </a:p>
        </p:txBody>
      </p:sp>
      <p:sp>
        <p:nvSpPr>
          <p:cNvPr id="5" name="Text Placeholder 4"/>
          <p:cNvSpPr>
            <a:spLocks noGrp="1"/>
          </p:cNvSpPr>
          <p:nvPr>
            <p:ph type="body" sz="quarter" idx="13"/>
          </p:nvPr>
        </p:nvSpPr>
        <p:spPr/>
        <p:txBody>
          <a:bodyPr/>
          <a:lstStyle/>
          <a:p>
            <a:endParaRPr lang="en-CA"/>
          </a:p>
        </p:txBody>
      </p:sp>
      <p:cxnSp>
        <p:nvCxnSpPr>
          <p:cNvPr id="7" name="Straight Connector 6"/>
          <p:cNvCxnSpPr/>
          <p:nvPr/>
        </p:nvCxnSpPr>
        <p:spPr>
          <a:xfrm>
            <a:off x="4571583" y="959667"/>
            <a:ext cx="9470" cy="5489901"/>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83110" y="858725"/>
            <a:ext cx="706170" cy="369332"/>
          </a:xfrm>
          <a:prstGeom prst="rect">
            <a:avLst/>
          </a:prstGeom>
          <a:noFill/>
        </p:spPr>
        <p:txBody>
          <a:bodyPr wrap="square" rtlCol="0">
            <a:spAutoFit/>
          </a:bodyPr>
          <a:lstStyle/>
          <a:p>
            <a:r>
              <a:rPr lang="en-CA" dirty="0" smtClean="0"/>
              <a:t>As Is </a:t>
            </a:r>
            <a:endParaRPr lang="en-CA" dirty="0"/>
          </a:p>
        </p:txBody>
      </p:sp>
      <p:sp>
        <p:nvSpPr>
          <p:cNvPr id="9" name="TextBox 8"/>
          <p:cNvSpPr txBox="1"/>
          <p:nvPr/>
        </p:nvSpPr>
        <p:spPr>
          <a:xfrm>
            <a:off x="4742642" y="870607"/>
            <a:ext cx="888749" cy="369332"/>
          </a:xfrm>
          <a:prstGeom prst="rect">
            <a:avLst/>
          </a:prstGeom>
          <a:noFill/>
        </p:spPr>
        <p:txBody>
          <a:bodyPr wrap="square" rtlCol="0">
            <a:spAutoFit/>
          </a:bodyPr>
          <a:lstStyle/>
          <a:p>
            <a:r>
              <a:rPr lang="en-CA" dirty="0" smtClean="0"/>
              <a:t>To Be</a:t>
            </a: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585"/>
            <a:ext cx="3497659" cy="164618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104"/>
          <a:stretch/>
        </p:blipFill>
        <p:spPr>
          <a:xfrm>
            <a:off x="5914173" y="369332"/>
            <a:ext cx="3223034" cy="1964784"/>
          </a:xfrm>
          <a:prstGeom prst="rect">
            <a:avLst/>
          </a:prstGeom>
        </p:spPr>
      </p:pic>
      <p:cxnSp>
        <p:nvCxnSpPr>
          <p:cNvPr id="13" name="Straight Connector 12"/>
          <p:cNvCxnSpPr/>
          <p:nvPr/>
        </p:nvCxnSpPr>
        <p:spPr>
          <a:xfrm>
            <a:off x="181069" y="2833738"/>
            <a:ext cx="4037846" cy="92345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304610" y="3225344"/>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754227">
            <a:off x="2239367" y="2847900"/>
            <a:ext cx="471763" cy="400110"/>
          </a:xfrm>
          <a:prstGeom prst="rect">
            <a:avLst/>
          </a:prstGeom>
          <a:noFill/>
        </p:spPr>
        <p:txBody>
          <a:bodyPr wrap="square" rtlCol="0">
            <a:spAutoFit/>
          </a:bodyPr>
          <a:lstStyle/>
          <a:p>
            <a:r>
              <a:rPr lang="en-CA" sz="1000" dirty="0" smtClean="0"/>
              <a:t>New Year</a:t>
            </a:r>
            <a:endParaRPr lang="en-CA" sz="1000" dirty="0"/>
          </a:p>
        </p:txBody>
      </p:sp>
      <p:cxnSp>
        <p:nvCxnSpPr>
          <p:cNvPr id="18" name="Straight Connector 17"/>
          <p:cNvCxnSpPr/>
          <p:nvPr/>
        </p:nvCxnSpPr>
        <p:spPr>
          <a:xfrm flipH="1">
            <a:off x="1355312" y="3007254"/>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754227">
            <a:off x="1728392" y="2994790"/>
            <a:ext cx="400736" cy="246221"/>
          </a:xfrm>
          <a:prstGeom prst="rect">
            <a:avLst/>
          </a:prstGeom>
          <a:noFill/>
        </p:spPr>
        <p:txBody>
          <a:bodyPr wrap="square" rtlCol="0">
            <a:spAutoFit/>
          </a:bodyPr>
          <a:lstStyle/>
          <a:p>
            <a:r>
              <a:rPr lang="en-CA" sz="1000" dirty="0" smtClean="0"/>
              <a:t>Q4</a:t>
            </a:r>
            <a:endParaRPr lang="en-CA" sz="1000"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b="8647"/>
          <a:stretch/>
        </p:blipFill>
        <p:spPr>
          <a:xfrm>
            <a:off x="2667686" y="2492506"/>
            <a:ext cx="576981" cy="506534"/>
          </a:xfrm>
          <a:prstGeom prst="rect">
            <a:avLst/>
          </a:prstGeom>
        </p:spPr>
      </p:pic>
      <p:cxnSp>
        <p:nvCxnSpPr>
          <p:cNvPr id="23" name="Straight Arrow Connector 22"/>
          <p:cNvCxnSpPr/>
          <p:nvPr/>
        </p:nvCxnSpPr>
        <p:spPr>
          <a:xfrm flipH="1">
            <a:off x="2707602" y="3007254"/>
            <a:ext cx="155675" cy="371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872789">
            <a:off x="2639136" y="2258195"/>
            <a:ext cx="1211060" cy="276999"/>
          </a:xfrm>
          <a:prstGeom prst="rect">
            <a:avLst/>
          </a:prstGeom>
          <a:noFill/>
        </p:spPr>
        <p:txBody>
          <a:bodyPr wrap="square" rtlCol="0">
            <a:spAutoFit/>
          </a:bodyPr>
          <a:lstStyle/>
          <a:p>
            <a:r>
              <a:rPr lang="en-CA" sz="1200" dirty="0" smtClean="0"/>
              <a:t>“The BOP”</a:t>
            </a:r>
            <a:endParaRPr lang="en-CA" sz="1200" dirty="0"/>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1468" y="2728615"/>
            <a:ext cx="697614" cy="565936"/>
          </a:xfrm>
          <a:prstGeom prst="rect">
            <a:avLst/>
          </a:prstGeom>
        </p:spPr>
      </p:pic>
      <p:sp>
        <p:nvSpPr>
          <p:cNvPr id="26" name="TextBox 25"/>
          <p:cNvSpPr txBox="1"/>
          <p:nvPr/>
        </p:nvSpPr>
        <p:spPr>
          <a:xfrm rot="872789">
            <a:off x="3459132" y="2547681"/>
            <a:ext cx="1211060" cy="276999"/>
          </a:xfrm>
          <a:prstGeom prst="rect">
            <a:avLst/>
          </a:prstGeom>
          <a:noFill/>
        </p:spPr>
        <p:txBody>
          <a:bodyPr wrap="square" rtlCol="0">
            <a:spAutoFit/>
          </a:bodyPr>
          <a:lstStyle/>
          <a:p>
            <a:r>
              <a:rPr lang="en-CA" sz="1200" dirty="0" smtClean="0"/>
              <a:t>“The PMR”</a:t>
            </a:r>
            <a:endParaRPr lang="en-CA" sz="1200" dirty="0"/>
          </a:p>
        </p:txBody>
      </p:sp>
      <p:cxnSp>
        <p:nvCxnSpPr>
          <p:cNvPr id="28" name="Straight Arrow Connector 27"/>
          <p:cNvCxnSpPr/>
          <p:nvPr/>
        </p:nvCxnSpPr>
        <p:spPr>
          <a:xfrm flipH="1">
            <a:off x="2809638" y="3116549"/>
            <a:ext cx="634119" cy="289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754227">
            <a:off x="2734252" y="3112796"/>
            <a:ext cx="400736" cy="246221"/>
          </a:xfrm>
          <a:prstGeom prst="rect">
            <a:avLst/>
          </a:prstGeom>
          <a:noFill/>
        </p:spPr>
        <p:txBody>
          <a:bodyPr wrap="square" rtlCol="0">
            <a:spAutoFit/>
          </a:bodyPr>
          <a:lstStyle/>
          <a:p>
            <a:r>
              <a:rPr lang="en-CA" sz="1000" dirty="0" smtClean="0"/>
              <a:t>Q1</a:t>
            </a:r>
            <a:endParaRPr lang="en-CA" sz="1000" dirty="0"/>
          </a:p>
        </p:txBody>
      </p:sp>
      <p:cxnSp>
        <p:nvCxnSpPr>
          <p:cNvPr id="32" name="Straight Arrow Connector 31"/>
          <p:cNvCxnSpPr/>
          <p:nvPr/>
        </p:nvCxnSpPr>
        <p:spPr>
          <a:xfrm>
            <a:off x="1698701" y="2866173"/>
            <a:ext cx="0" cy="2821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rot="825360">
            <a:off x="1519728" y="3262625"/>
            <a:ext cx="609335" cy="120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6" name="TextBox 35"/>
          <p:cNvSpPr txBox="1"/>
          <p:nvPr/>
        </p:nvSpPr>
        <p:spPr>
          <a:xfrm rot="428948">
            <a:off x="1342451" y="2370548"/>
            <a:ext cx="802495" cy="553998"/>
          </a:xfrm>
          <a:prstGeom prst="rect">
            <a:avLst/>
          </a:prstGeom>
          <a:noFill/>
        </p:spPr>
        <p:txBody>
          <a:bodyPr wrap="square" rtlCol="0">
            <a:spAutoFit/>
          </a:bodyPr>
          <a:lstStyle/>
          <a:p>
            <a:r>
              <a:rPr lang="en-CA" sz="1000" dirty="0" smtClean="0"/>
              <a:t>Typical Planning Window</a:t>
            </a:r>
            <a:endParaRPr lang="en-CA" sz="1000" dirty="0"/>
          </a:p>
        </p:txBody>
      </p:sp>
      <p:sp>
        <p:nvSpPr>
          <p:cNvPr id="37" name="Rectangle 36"/>
          <p:cNvSpPr/>
          <p:nvPr/>
        </p:nvSpPr>
        <p:spPr>
          <a:xfrm rot="825360">
            <a:off x="2506829" y="3447474"/>
            <a:ext cx="248497" cy="114647"/>
          </a:xfrm>
          <a:prstGeom prst="rect">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8" name="TextBox 37"/>
          <p:cNvSpPr txBox="1"/>
          <p:nvPr/>
        </p:nvSpPr>
        <p:spPr>
          <a:xfrm rot="744951">
            <a:off x="2310295" y="3596260"/>
            <a:ext cx="1072832" cy="400110"/>
          </a:xfrm>
          <a:prstGeom prst="rect">
            <a:avLst/>
          </a:prstGeom>
          <a:noFill/>
        </p:spPr>
        <p:txBody>
          <a:bodyPr wrap="square" rtlCol="0">
            <a:spAutoFit/>
          </a:bodyPr>
          <a:lstStyle/>
          <a:p>
            <a:r>
              <a:rPr lang="en-CA" sz="1000" dirty="0" smtClean="0"/>
              <a:t>Actual Planning Window</a:t>
            </a:r>
            <a:endParaRPr lang="en-CA" sz="1000" dirty="0"/>
          </a:p>
        </p:txBody>
      </p:sp>
      <p:cxnSp>
        <p:nvCxnSpPr>
          <p:cNvPr id="39" name="Straight Connector 38"/>
          <p:cNvCxnSpPr/>
          <p:nvPr/>
        </p:nvCxnSpPr>
        <p:spPr>
          <a:xfrm>
            <a:off x="4724414" y="2895608"/>
            <a:ext cx="4037846" cy="92345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6847955" y="3287214"/>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754227">
            <a:off x="6782712" y="2909770"/>
            <a:ext cx="471763" cy="400110"/>
          </a:xfrm>
          <a:prstGeom prst="rect">
            <a:avLst/>
          </a:prstGeom>
          <a:noFill/>
        </p:spPr>
        <p:txBody>
          <a:bodyPr wrap="square" rtlCol="0">
            <a:spAutoFit/>
          </a:bodyPr>
          <a:lstStyle/>
          <a:p>
            <a:r>
              <a:rPr lang="en-CA" sz="1000" dirty="0" smtClean="0"/>
              <a:t>New Year</a:t>
            </a:r>
            <a:endParaRPr lang="en-CA" sz="1000" dirty="0"/>
          </a:p>
        </p:txBody>
      </p:sp>
      <p:cxnSp>
        <p:nvCxnSpPr>
          <p:cNvPr id="42" name="Straight Connector 41"/>
          <p:cNvCxnSpPr/>
          <p:nvPr/>
        </p:nvCxnSpPr>
        <p:spPr>
          <a:xfrm flipH="1">
            <a:off x="5898657" y="3069124"/>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rot="754227">
            <a:off x="6271737" y="3056660"/>
            <a:ext cx="400736" cy="246221"/>
          </a:xfrm>
          <a:prstGeom prst="rect">
            <a:avLst/>
          </a:prstGeom>
          <a:noFill/>
        </p:spPr>
        <p:txBody>
          <a:bodyPr wrap="square" rtlCol="0">
            <a:spAutoFit/>
          </a:bodyPr>
          <a:lstStyle/>
          <a:p>
            <a:r>
              <a:rPr lang="en-CA" sz="1000" dirty="0" smtClean="0"/>
              <a:t>Q4</a:t>
            </a:r>
            <a:endParaRPr lang="en-CA" sz="1000" dirty="0"/>
          </a:p>
        </p:txBody>
      </p:sp>
      <p:cxnSp>
        <p:nvCxnSpPr>
          <p:cNvPr id="44" name="Straight Arrow Connector 43"/>
          <p:cNvCxnSpPr/>
          <p:nvPr/>
        </p:nvCxnSpPr>
        <p:spPr>
          <a:xfrm flipH="1">
            <a:off x="7250947" y="3069124"/>
            <a:ext cx="155675" cy="371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7352983" y="3178419"/>
            <a:ext cx="634119" cy="289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rot="754227">
            <a:off x="7277597" y="3174666"/>
            <a:ext cx="400736" cy="246221"/>
          </a:xfrm>
          <a:prstGeom prst="rect">
            <a:avLst/>
          </a:prstGeom>
          <a:noFill/>
        </p:spPr>
        <p:txBody>
          <a:bodyPr wrap="square" rtlCol="0">
            <a:spAutoFit/>
          </a:bodyPr>
          <a:lstStyle/>
          <a:p>
            <a:r>
              <a:rPr lang="en-CA" sz="1000" dirty="0" smtClean="0"/>
              <a:t>Q1</a:t>
            </a:r>
            <a:endParaRPr lang="en-CA" sz="1000" dirty="0"/>
          </a:p>
        </p:txBody>
      </p:sp>
      <p:cxnSp>
        <p:nvCxnSpPr>
          <p:cNvPr id="48" name="Straight Arrow Connector 47"/>
          <p:cNvCxnSpPr/>
          <p:nvPr/>
        </p:nvCxnSpPr>
        <p:spPr>
          <a:xfrm>
            <a:off x="6242046" y="2928043"/>
            <a:ext cx="0" cy="2821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rot="825360">
            <a:off x="6063073" y="3324495"/>
            <a:ext cx="609335" cy="120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0" name="TextBox 49"/>
          <p:cNvSpPr txBox="1"/>
          <p:nvPr/>
        </p:nvSpPr>
        <p:spPr>
          <a:xfrm rot="428948">
            <a:off x="5885796" y="2509362"/>
            <a:ext cx="802495" cy="400110"/>
          </a:xfrm>
          <a:prstGeom prst="rect">
            <a:avLst/>
          </a:prstGeom>
          <a:noFill/>
        </p:spPr>
        <p:txBody>
          <a:bodyPr wrap="square" rtlCol="0">
            <a:spAutoFit/>
          </a:bodyPr>
          <a:lstStyle/>
          <a:p>
            <a:r>
              <a:rPr lang="en-CA" sz="1000" dirty="0" smtClean="0"/>
              <a:t>Planning Window</a:t>
            </a:r>
            <a:endParaRPr lang="en-CA" sz="1000" dirty="0"/>
          </a:p>
        </p:txBody>
      </p:sp>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947" y="2581978"/>
            <a:ext cx="445180" cy="445180"/>
          </a:xfrm>
          <a:prstGeom prst="rect">
            <a:avLst/>
          </a:prstGeom>
        </p:spPr>
      </p:pic>
      <p:sp>
        <p:nvSpPr>
          <p:cNvPr id="54" name="TextBox 53"/>
          <p:cNvSpPr txBox="1"/>
          <p:nvPr/>
        </p:nvSpPr>
        <p:spPr>
          <a:xfrm rot="872789">
            <a:off x="7064512" y="2374375"/>
            <a:ext cx="1211060" cy="276999"/>
          </a:xfrm>
          <a:prstGeom prst="rect">
            <a:avLst/>
          </a:prstGeom>
          <a:noFill/>
        </p:spPr>
        <p:txBody>
          <a:bodyPr wrap="square" rtlCol="0">
            <a:spAutoFit/>
          </a:bodyPr>
          <a:lstStyle/>
          <a:p>
            <a:r>
              <a:rPr lang="en-CA" sz="1200" dirty="0" smtClean="0"/>
              <a:t>“The BOP”</a:t>
            </a:r>
            <a:endParaRPr lang="en-CA" sz="1200" dirty="0"/>
          </a:p>
        </p:txBody>
      </p:sp>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2917" y="2833738"/>
            <a:ext cx="525459" cy="563726"/>
          </a:xfrm>
          <a:prstGeom prst="rect">
            <a:avLst/>
          </a:prstGeom>
        </p:spPr>
      </p:pic>
      <p:sp>
        <p:nvSpPr>
          <p:cNvPr id="56" name="TextBox 55"/>
          <p:cNvSpPr txBox="1"/>
          <p:nvPr/>
        </p:nvSpPr>
        <p:spPr>
          <a:xfrm rot="872789">
            <a:off x="7915210" y="2590019"/>
            <a:ext cx="934113" cy="276999"/>
          </a:xfrm>
          <a:prstGeom prst="rect">
            <a:avLst/>
          </a:prstGeom>
          <a:noFill/>
        </p:spPr>
        <p:txBody>
          <a:bodyPr wrap="square" rtlCol="0">
            <a:spAutoFit/>
          </a:bodyPr>
          <a:lstStyle/>
          <a:p>
            <a:r>
              <a:rPr lang="en-CA" sz="1200" dirty="0" smtClean="0"/>
              <a:t>“The PMR”</a:t>
            </a:r>
            <a:endParaRPr lang="en-CA" sz="1200" dirty="0"/>
          </a:p>
        </p:txBody>
      </p:sp>
      <p:sp>
        <p:nvSpPr>
          <p:cNvPr id="57" name="Rectangle 56"/>
          <p:cNvSpPr/>
          <p:nvPr/>
        </p:nvSpPr>
        <p:spPr>
          <a:xfrm rot="825360">
            <a:off x="7070219" y="3519762"/>
            <a:ext cx="248497" cy="114647"/>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9" name="Straight Arrow Connector 58"/>
          <p:cNvCxnSpPr>
            <a:stCxn id="57" idx="3"/>
          </p:cNvCxnSpPr>
          <p:nvPr/>
        </p:nvCxnSpPr>
        <p:spPr>
          <a:xfrm>
            <a:off x="7315152" y="3606631"/>
            <a:ext cx="880494" cy="5003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rot="165008">
            <a:off x="8219469" y="4033635"/>
            <a:ext cx="802495" cy="246221"/>
          </a:xfrm>
          <a:prstGeom prst="rect">
            <a:avLst/>
          </a:prstGeom>
          <a:noFill/>
        </p:spPr>
        <p:txBody>
          <a:bodyPr wrap="square" rtlCol="0">
            <a:spAutoFit/>
          </a:bodyPr>
          <a:lstStyle/>
          <a:p>
            <a:r>
              <a:rPr lang="en-CA" sz="1000" dirty="0" smtClean="0"/>
              <a:t>No Effort</a:t>
            </a:r>
            <a:endParaRPr lang="en-CA" sz="1000" dirty="0"/>
          </a:p>
        </p:txBody>
      </p:sp>
      <p:sp>
        <p:nvSpPr>
          <p:cNvPr id="62" name="TextBox 61"/>
          <p:cNvSpPr txBox="1"/>
          <p:nvPr/>
        </p:nvSpPr>
        <p:spPr>
          <a:xfrm>
            <a:off x="2506310" y="4565176"/>
            <a:ext cx="721960" cy="707886"/>
          </a:xfrm>
          <a:prstGeom prst="rect">
            <a:avLst/>
          </a:prstGeom>
          <a:noFill/>
          <a:ln>
            <a:solidFill>
              <a:schemeClr val="tx1"/>
            </a:solidFill>
          </a:ln>
        </p:spPr>
        <p:txBody>
          <a:bodyPr wrap="square" rtlCol="0">
            <a:spAutoFit/>
          </a:bodyPr>
          <a:lstStyle/>
          <a:p>
            <a:pPr algn="ctr"/>
            <a:r>
              <a:rPr lang="en-CA" sz="1000" dirty="0" smtClean="0"/>
              <a:t>Forms filled out &amp; returned</a:t>
            </a:r>
            <a:endParaRPr lang="en-CA" sz="1000" dirty="0"/>
          </a:p>
        </p:txBody>
      </p:sp>
      <p:sp>
        <p:nvSpPr>
          <p:cNvPr id="64" name="TextBox 63"/>
          <p:cNvSpPr txBox="1"/>
          <p:nvPr/>
        </p:nvSpPr>
        <p:spPr>
          <a:xfrm>
            <a:off x="3517423" y="4916935"/>
            <a:ext cx="815608" cy="707886"/>
          </a:xfrm>
          <a:prstGeom prst="rect">
            <a:avLst/>
          </a:prstGeom>
          <a:noFill/>
          <a:ln>
            <a:solidFill>
              <a:schemeClr val="tx1"/>
            </a:solidFill>
          </a:ln>
        </p:spPr>
        <p:txBody>
          <a:bodyPr wrap="square" rtlCol="0">
            <a:spAutoFit/>
          </a:bodyPr>
          <a:lstStyle/>
          <a:p>
            <a:pPr algn="ctr"/>
            <a:r>
              <a:rPr lang="en-CA" sz="1000" dirty="0" smtClean="0"/>
              <a:t>Forms Received – Data Imported</a:t>
            </a:r>
            <a:endParaRPr lang="en-CA" sz="1000" dirty="0"/>
          </a:p>
        </p:txBody>
      </p:sp>
      <p:sp>
        <p:nvSpPr>
          <p:cNvPr id="65" name="TextBox 64"/>
          <p:cNvSpPr txBox="1"/>
          <p:nvPr/>
        </p:nvSpPr>
        <p:spPr>
          <a:xfrm>
            <a:off x="400637" y="5063272"/>
            <a:ext cx="815608" cy="400110"/>
          </a:xfrm>
          <a:prstGeom prst="rect">
            <a:avLst/>
          </a:prstGeom>
          <a:noFill/>
          <a:ln>
            <a:solidFill>
              <a:schemeClr val="tx1"/>
            </a:solidFill>
          </a:ln>
        </p:spPr>
        <p:txBody>
          <a:bodyPr wrap="square" rtlCol="0">
            <a:spAutoFit/>
          </a:bodyPr>
          <a:lstStyle/>
          <a:p>
            <a:pPr algn="ctr"/>
            <a:r>
              <a:rPr lang="en-CA" sz="1000" dirty="0" smtClean="0"/>
              <a:t>Data Validated</a:t>
            </a:r>
            <a:endParaRPr lang="en-CA" sz="1000" dirty="0"/>
          </a:p>
        </p:txBody>
      </p:sp>
      <p:sp>
        <p:nvSpPr>
          <p:cNvPr id="66" name="TextBox 65"/>
          <p:cNvSpPr txBox="1"/>
          <p:nvPr/>
        </p:nvSpPr>
        <p:spPr>
          <a:xfrm>
            <a:off x="1335894" y="5669003"/>
            <a:ext cx="815608" cy="400110"/>
          </a:xfrm>
          <a:prstGeom prst="rect">
            <a:avLst/>
          </a:prstGeom>
          <a:noFill/>
          <a:ln>
            <a:solidFill>
              <a:schemeClr val="tx1"/>
            </a:solidFill>
          </a:ln>
        </p:spPr>
        <p:txBody>
          <a:bodyPr wrap="square" rtlCol="0">
            <a:spAutoFit/>
          </a:bodyPr>
          <a:lstStyle/>
          <a:p>
            <a:pPr algn="ctr"/>
            <a:r>
              <a:rPr lang="en-CA" sz="1000" dirty="0" smtClean="0"/>
              <a:t>Reports Produced</a:t>
            </a:r>
            <a:endParaRPr lang="en-CA" sz="1000" dirty="0"/>
          </a:p>
        </p:txBody>
      </p:sp>
      <p:cxnSp>
        <p:nvCxnSpPr>
          <p:cNvPr id="68" name="Straight Arrow Connector 67"/>
          <p:cNvCxnSpPr>
            <a:stCxn id="109" idx="3"/>
            <a:endCxn id="62" idx="1"/>
          </p:cNvCxnSpPr>
          <p:nvPr/>
        </p:nvCxnSpPr>
        <p:spPr>
          <a:xfrm>
            <a:off x="2258591" y="4603159"/>
            <a:ext cx="247719" cy="315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2" idx="3"/>
            <a:endCxn id="64" idx="1"/>
          </p:cNvCxnSpPr>
          <p:nvPr/>
        </p:nvCxnSpPr>
        <p:spPr>
          <a:xfrm>
            <a:off x="3228270" y="4919119"/>
            <a:ext cx="289153" cy="3517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Elbow Connector 73"/>
          <p:cNvCxnSpPr>
            <a:stCxn id="64" idx="2"/>
            <a:endCxn id="65" idx="3"/>
          </p:cNvCxnSpPr>
          <p:nvPr/>
        </p:nvCxnSpPr>
        <p:spPr>
          <a:xfrm rot="5400000" flipH="1">
            <a:off x="2389989" y="4089583"/>
            <a:ext cx="361494" cy="2708982"/>
          </a:xfrm>
          <a:prstGeom prst="bentConnector4">
            <a:avLst>
              <a:gd name="adj1" fmla="val -63238"/>
              <a:gd name="adj2" fmla="val 5752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5" idx="2"/>
            <a:endCxn id="66" idx="1"/>
          </p:cNvCxnSpPr>
          <p:nvPr/>
        </p:nvCxnSpPr>
        <p:spPr>
          <a:xfrm>
            <a:off x="808441" y="5463382"/>
            <a:ext cx="527453" cy="4056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4682644" y="3615775"/>
            <a:ext cx="825574" cy="553998"/>
          </a:xfrm>
          <a:prstGeom prst="rect">
            <a:avLst/>
          </a:prstGeom>
          <a:noFill/>
          <a:ln>
            <a:solidFill>
              <a:schemeClr val="tx1"/>
            </a:solidFill>
          </a:ln>
        </p:spPr>
        <p:txBody>
          <a:bodyPr wrap="square" rtlCol="0">
            <a:spAutoFit/>
          </a:bodyPr>
          <a:lstStyle/>
          <a:p>
            <a:pPr algn="ctr"/>
            <a:r>
              <a:rPr lang="en-CA" sz="1000" dirty="0" smtClean="0"/>
              <a:t>Send Forms to Team Lead</a:t>
            </a:r>
            <a:endParaRPr lang="en-CA" sz="1000" dirty="0"/>
          </a:p>
        </p:txBody>
      </p:sp>
      <p:sp>
        <p:nvSpPr>
          <p:cNvPr id="78" name="TextBox 77"/>
          <p:cNvSpPr txBox="1"/>
          <p:nvPr/>
        </p:nvSpPr>
        <p:spPr>
          <a:xfrm>
            <a:off x="6521616" y="4531404"/>
            <a:ext cx="932620" cy="1015663"/>
          </a:xfrm>
          <a:prstGeom prst="rect">
            <a:avLst/>
          </a:prstGeom>
          <a:noFill/>
          <a:ln>
            <a:solidFill>
              <a:schemeClr val="tx1"/>
            </a:solidFill>
          </a:ln>
        </p:spPr>
        <p:txBody>
          <a:bodyPr wrap="square" rtlCol="0">
            <a:spAutoFit/>
          </a:bodyPr>
          <a:lstStyle/>
          <a:p>
            <a:pPr algn="ctr"/>
            <a:r>
              <a:rPr lang="en-CA" sz="1000" dirty="0" smtClean="0"/>
              <a:t>Form Sends Data to </a:t>
            </a:r>
            <a:r>
              <a:rPr lang="en-CA" sz="1000" dirty="0" err="1" smtClean="0"/>
              <a:t>Dbs</a:t>
            </a:r>
            <a:r>
              <a:rPr lang="en-CA" sz="1000" dirty="0" smtClean="0"/>
              <a:t> &amp; form remains on Team Lead’s PC</a:t>
            </a:r>
            <a:endParaRPr lang="en-CA" sz="1000" dirty="0"/>
          </a:p>
        </p:txBody>
      </p:sp>
      <p:sp>
        <p:nvSpPr>
          <p:cNvPr id="80" name="TextBox 79"/>
          <p:cNvSpPr txBox="1"/>
          <p:nvPr/>
        </p:nvSpPr>
        <p:spPr>
          <a:xfrm>
            <a:off x="7893474" y="4836816"/>
            <a:ext cx="815608" cy="400110"/>
          </a:xfrm>
          <a:prstGeom prst="rect">
            <a:avLst/>
          </a:prstGeom>
          <a:noFill/>
          <a:ln>
            <a:solidFill>
              <a:schemeClr val="tx1"/>
            </a:solidFill>
          </a:ln>
        </p:spPr>
        <p:txBody>
          <a:bodyPr wrap="square" rtlCol="0">
            <a:spAutoFit/>
          </a:bodyPr>
          <a:lstStyle/>
          <a:p>
            <a:pPr algn="ctr"/>
            <a:r>
              <a:rPr lang="en-CA" sz="1000" dirty="0" smtClean="0"/>
              <a:t>Data Imported</a:t>
            </a:r>
            <a:endParaRPr lang="en-CA" sz="1000" dirty="0"/>
          </a:p>
        </p:txBody>
      </p:sp>
      <p:sp>
        <p:nvSpPr>
          <p:cNvPr id="81" name="TextBox 80"/>
          <p:cNvSpPr txBox="1"/>
          <p:nvPr/>
        </p:nvSpPr>
        <p:spPr>
          <a:xfrm>
            <a:off x="5293586" y="4323340"/>
            <a:ext cx="984579" cy="553998"/>
          </a:xfrm>
          <a:prstGeom prst="rect">
            <a:avLst/>
          </a:prstGeom>
          <a:noFill/>
          <a:ln>
            <a:solidFill>
              <a:schemeClr val="tx1"/>
            </a:solidFill>
          </a:ln>
        </p:spPr>
        <p:txBody>
          <a:bodyPr wrap="square" rtlCol="0">
            <a:spAutoFit/>
          </a:bodyPr>
          <a:lstStyle/>
          <a:p>
            <a:pPr algn="ctr"/>
            <a:r>
              <a:rPr lang="en-CA" sz="1000" dirty="0" smtClean="0"/>
              <a:t>Data Input &amp; Validated by input form</a:t>
            </a:r>
            <a:endParaRPr lang="en-CA" sz="1000" dirty="0"/>
          </a:p>
        </p:txBody>
      </p:sp>
      <p:sp>
        <p:nvSpPr>
          <p:cNvPr id="82" name="TextBox 81"/>
          <p:cNvSpPr txBox="1"/>
          <p:nvPr/>
        </p:nvSpPr>
        <p:spPr>
          <a:xfrm>
            <a:off x="7895395" y="5503074"/>
            <a:ext cx="815608" cy="400110"/>
          </a:xfrm>
          <a:prstGeom prst="rect">
            <a:avLst/>
          </a:prstGeom>
          <a:noFill/>
          <a:ln>
            <a:solidFill>
              <a:schemeClr val="tx1"/>
            </a:solidFill>
          </a:ln>
        </p:spPr>
        <p:txBody>
          <a:bodyPr wrap="square" rtlCol="0">
            <a:spAutoFit/>
          </a:bodyPr>
          <a:lstStyle/>
          <a:p>
            <a:pPr algn="ctr"/>
            <a:r>
              <a:rPr lang="en-CA" sz="1000" dirty="0" smtClean="0"/>
              <a:t>Reports Produced</a:t>
            </a:r>
            <a:endParaRPr lang="en-CA" sz="1000" dirty="0"/>
          </a:p>
        </p:txBody>
      </p:sp>
      <p:cxnSp>
        <p:nvCxnSpPr>
          <p:cNvPr id="85" name="Straight Arrow Connector 84"/>
          <p:cNvCxnSpPr>
            <a:stCxn id="78" idx="3"/>
            <a:endCxn id="80" idx="1"/>
          </p:cNvCxnSpPr>
          <p:nvPr/>
        </p:nvCxnSpPr>
        <p:spPr>
          <a:xfrm flipV="1">
            <a:off x="7454236" y="5036871"/>
            <a:ext cx="439238" cy="23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 name="Elbow Connector 102"/>
          <p:cNvCxnSpPr>
            <a:stCxn id="77" idx="2"/>
            <a:endCxn id="81" idx="1"/>
          </p:cNvCxnSpPr>
          <p:nvPr/>
        </p:nvCxnSpPr>
        <p:spPr>
          <a:xfrm rot="16200000" flipH="1">
            <a:off x="4979225" y="4285978"/>
            <a:ext cx="430566" cy="19815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1433017" y="4326160"/>
            <a:ext cx="825574" cy="553998"/>
          </a:xfrm>
          <a:prstGeom prst="rect">
            <a:avLst/>
          </a:prstGeom>
          <a:noFill/>
          <a:ln>
            <a:solidFill>
              <a:schemeClr val="tx1"/>
            </a:solidFill>
          </a:ln>
        </p:spPr>
        <p:txBody>
          <a:bodyPr wrap="square" rtlCol="0">
            <a:spAutoFit/>
          </a:bodyPr>
          <a:lstStyle/>
          <a:p>
            <a:pPr algn="ctr"/>
            <a:r>
              <a:rPr lang="en-CA" sz="1000" dirty="0" smtClean="0"/>
              <a:t>Send Forms to Team Lead</a:t>
            </a:r>
            <a:endParaRPr lang="en-CA" sz="1000" dirty="0"/>
          </a:p>
        </p:txBody>
      </p:sp>
      <p:cxnSp>
        <p:nvCxnSpPr>
          <p:cNvPr id="115" name="Elbow Connector 114"/>
          <p:cNvCxnSpPr>
            <a:stCxn id="81" idx="2"/>
            <a:endCxn id="78" idx="1"/>
          </p:cNvCxnSpPr>
          <p:nvPr/>
        </p:nvCxnSpPr>
        <p:spPr>
          <a:xfrm rot="16200000" flipH="1">
            <a:off x="6072797" y="4590417"/>
            <a:ext cx="161898" cy="73574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80" idx="2"/>
            <a:endCxn id="82" idx="0"/>
          </p:cNvCxnSpPr>
          <p:nvPr/>
        </p:nvCxnSpPr>
        <p:spPr>
          <a:xfrm>
            <a:off x="8301278" y="5236926"/>
            <a:ext cx="1921" cy="2661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3625327" y="447347"/>
            <a:ext cx="1919015" cy="369332"/>
          </a:xfrm>
          <a:prstGeom prst="rect">
            <a:avLst/>
          </a:prstGeom>
          <a:noFill/>
          <a:ln>
            <a:solidFill>
              <a:schemeClr val="tx1"/>
            </a:solidFill>
          </a:ln>
        </p:spPr>
        <p:txBody>
          <a:bodyPr wrap="square" rtlCol="0">
            <a:spAutoFit/>
          </a:bodyPr>
          <a:lstStyle/>
          <a:p>
            <a:r>
              <a:rPr lang="en-CA" dirty="0" smtClean="0"/>
              <a:t>Data Input Cycle</a:t>
            </a:r>
            <a:endParaRPr lang="en-CA" dirty="0"/>
          </a:p>
        </p:txBody>
      </p:sp>
      <p:sp>
        <p:nvSpPr>
          <p:cNvPr id="126" name="TextBox 125"/>
          <p:cNvSpPr txBox="1"/>
          <p:nvPr/>
        </p:nvSpPr>
        <p:spPr>
          <a:xfrm>
            <a:off x="24383" y="3459213"/>
            <a:ext cx="1107704" cy="1323439"/>
          </a:xfrm>
          <a:prstGeom prst="rect">
            <a:avLst/>
          </a:prstGeom>
          <a:noFill/>
          <a:ln>
            <a:solidFill>
              <a:schemeClr val="tx1"/>
            </a:solidFill>
          </a:ln>
        </p:spPr>
        <p:txBody>
          <a:bodyPr wrap="square" rtlCol="0">
            <a:spAutoFit/>
          </a:bodyPr>
          <a:lstStyle/>
          <a:p>
            <a:pPr algn="ctr"/>
            <a:r>
              <a:rPr lang="en-CA" sz="1000" dirty="0" smtClean="0"/>
              <a:t>Prepare separate Spreadsheets (21), one for each Team Lead data-filled with current planning info</a:t>
            </a:r>
            <a:endParaRPr lang="en-CA" sz="1000" dirty="0"/>
          </a:p>
        </p:txBody>
      </p:sp>
      <p:cxnSp>
        <p:nvCxnSpPr>
          <p:cNvPr id="140" name="Straight Arrow Connector 139"/>
          <p:cNvCxnSpPr>
            <a:stCxn id="126" idx="3"/>
            <a:endCxn id="109" idx="1"/>
          </p:cNvCxnSpPr>
          <p:nvPr/>
        </p:nvCxnSpPr>
        <p:spPr>
          <a:xfrm>
            <a:off x="1132087" y="4120933"/>
            <a:ext cx="300930" cy="4822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82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1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486" y="2666342"/>
            <a:ext cx="363880" cy="390380"/>
          </a:xfrm>
          <a:prstGeom prst="rect">
            <a:avLst/>
          </a:prstGeom>
        </p:spPr>
      </p:pic>
      <p:pic>
        <p:nvPicPr>
          <p:cNvPr id="171" name="Picture 1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119" y="2827921"/>
            <a:ext cx="363880" cy="390380"/>
          </a:xfrm>
          <a:prstGeom prst="rect">
            <a:avLst/>
          </a:prstGeom>
        </p:spPr>
      </p:pic>
      <p:pic>
        <p:nvPicPr>
          <p:cNvPr id="172" name="Picture 1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524" y="3012418"/>
            <a:ext cx="363880" cy="390380"/>
          </a:xfrm>
          <a:prstGeom prst="rect">
            <a:avLst/>
          </a:prstGeom>
        </p:spPr>
      </p:pic>
      <p:pic>
        <p:nvPicPr>
          <p:cNvPr id="173" name="Picture 1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234" y="3170837"/>
            <a:ext cx="363880" cy="390380"/>
          </a:xfrm>
          <a:prstGeom prst="rect">
            <a:avLst/>
          </a:prstGeom>
        </p:spPr>
      </p:pic>
      <p:sp>
        <p:nvSpPr>
          <p:cNvPr id="4" name="Slide Number Placeholder 3"/>
          <p:cNvSpPr>
            <a:spLocks noGrp="1"/>
          </p:cNvSpPr>
          <p:nvPr>
            <p:ph type="sldNum" sz="quarter" idx="12"/>
          </p:nvPr>
        </p:nvSpPr>
        <p:spPr>
          <a:xfrm>
            <a:off x="8419724" y="6196244"/>
            <a:ext cx="568529" cy="365125"/>
          </a:xfrm>
        </p:spPr>
        <p:txBody>
          <a:bodyPr/>
          <a:lstStyle/>
          <a:p>
            <a:fld id="{5E40D50F-0626-7A4B-A742-09CCAA5CF4F6}" type="slidenum">
              <a:rPr lang="en-CA" smtClean="0"/>
              <a:t>7</a:t>
            </a:fld>
            <a:endParaRPr lang="en-CA"/>
          </a:p>
        </p:txBody>
      </p:sp>
      <p:sp>
        <p:nvSpPr>
          <p:cNvPr id="5" name="Text Placeholder 4"/>
          <p:cNvSpPr>
            <a:spLocks noGrp="1"/>
          </p:cNvSpPr>
          <p:nvPr>
            <p:ph type="body" sz="quarter" idx="13"/>
          </p:nvPr>
        </p:nvSpPr>
        <p:spPr/>
        <p:txBody>
          <a:bodyPr/>
          <a:lstStyle/>
          <a:p>
            <a:endParaRPr lang="en-CA"/>
          </a:p>
        </p:txBody>
      </p:sp>
      <p:cxnSp>
        <p:nvCxnSpPr>
          <p:cNvPr id="7" name="Straight Connector 6"/>
          <p:cNvCxnSpPr/>
          <p:nvPr/>
        </p:nvCxnSpPr>
        <p:spPr>
          <a:xfrm>
            <a:off x="4571583" y="959667"/>
            <a:ext cx="9470" cy="5489901"/>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83110" y="858725"/>
            <a:ext cx="706170" cy="369332"/>
          </a:xfrm>
          <a:prstGeom prst="rect">
            <a:avLst/>
          </a:prstGeom>
          <a:noFill/>
        </p:spPr>
        <p:txBody>
          <a:bodyPr wrap="square" rtlCol="0">
            <a:spAutoFit/>
          </a:bodyPr>
          <a:lstStyle/>
          <a:p>
            <a:r>
              <a:rPr lang="en-CA" dirty="0" smtClean="0"/>
              <a:t>As Is </a:t>
            </a:r>
            <a:endParaRPr lang="en-CA" dirty="0"/>
          </a:p>
        </p:txBody>
      </p:sp>
      <p:sp>
        <p:nvSpPr>
          <p:cNvPr id="9" name="TextBox 8"/>
          <p:cNvSpPr txBox="1"/>
          <p:nvPr/>
        </p:nvSpPr>
        <p:spPr>
          <a:xfrm>
            <a:off x="4742642" y="870607"/>
            <a:ext cx="888749" cy="369332"/>
          </a:xfrm>
          <a:prstGeom prst="rect">
            <a:avLst/>
          </a:prstGeom>
          <a:noFill/>
        </p:spPr>
        <p:txBody>
          <a:bodyPr wrap="square" rtlCol="0">
            <a:spAutoFit/>
          </a:bodyPr>
          <a:lstStyle/>
          <a:p>
            <a:r>
              <a:rPr lang="en-CA" dirty="0" smtClean="0"/>
              <a:t>To Be</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8585"/>
            <a:ext cx="3497659" cy="173614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0104"/>
          <a:stretch/>
        </p:blipFill>
        <p:spPr>
          <a:xfrm>
            <a:off x="5914173" y="369332"/>
            <a:ext cx="3223034" cy="1964784"/>
          </a:xfrm>
          <a:prstGeom prst="rect">
            <a:avLst/>
          </a:prstGeom>
        </p:spPr>
      </p:pic>
      <p:cxnSp>
        <p:nvCxnSpPr>
          <p:cNvPr id="13" name="Straight Connector 12"/>
          <p:cNvCxnSpPr/>
          <p:nvPr/>
        </p:nvCxnSpPr>
        <p:spPr>
          <a:xfrm>
            <a:off x="181069" y="2833738"/>
            <a:ext cx="4037846" cy="92345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38738" y="2863224"/>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754227">
            <a:off x="655199" y="2462124"/>
            <a:ext cx="471763" cy="400110"/>
          </a:xfrm>
          <a:prstGeom prst="rect">
            <a:avLst/>
          </a:prstGeom>
          <a:noFill/>
        </p:spPr>
        <p:txBody>
          <a:bodyPr wrap="square" rtlCol="0">
            <a:spAutoFit/>
          </a:bodyPr>
          <a:lstStyle/>
          <a:p>
            <a:r>
              <a:rPr lang="en-CA" sz="1000" dirty="0" smtClean="0"/>
              <a:t>New Year</a:t>
            </a:r>
            <a:endParaRPr lang="en-CA" sz="1000" dirty="0"/>
          </a:p>
        </p:txBody>
      </p:sp>
      <p:cxnSp>
        <p:nvCxnSpPr>
          <p:cNvPr id="18" name="Straight Connector 17"/>
          <p:cNvCxnSpPr/>
          <p:nvPr/>
        </p:nvCxnSpPr>
        <p:spPr>
          <a:xfrm flipH="1">
            <a:off x="1446082" y="3016540"/>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754227">
            <a:off x="3159536" y="3313745"/>
            <a:ext cx="400736" cy="246221"/>
          </a:xfrm>
          <a:prstGeom prst="rect">
            <a:avLst/>
          </a:prstGeom>
          <a:noFill/>
        </p:spPr>
        <p:txBody>
          <a:bodyPr wrap="square" rtlCol="0">
            <a:spAutoFit/>
          </a:bodyPr>
          <a:lstStyle/>
          <a:p>
            <a:r>
              <a:rPr lang="en-CA" sz="1000" dirty="0" smtClean="0"/>
              <a:t>Q4</a:t>
            </a:r>
            <a:endParaRPr lang="en-CA" sz="1000" dirty="0"/>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179" y="2595256"/>
            <a:ext cx="309736" cy="251272"/>
          </a:xfrm>
          <a:prstGeom prst="rect">
            <a:avLst/>
          </a:prstGeom>
        </p:spPr>
      </p:pic>
      <p:sp>
        <p:nvSpPr>
          <p:cNvPr id="26" name="TextBox 25"/>
          <p:cNvSpPr txBox="1"/>
          <p:nvPr/>
        </p:nvSpPr>
        <p:spPr>
          <a:xfrm rot="872789">
            <a:off x="1224019" y="2299708"/>
            <a:ext cx="474315" cy="338554"/>
          </a:xfrm>
          <a:prstGeom prst="rect">
            <a:avLst/>
          </a:prstGeom>
          <a:noFill/>
        </p:spPr>
        <p:txBody>
          <a:bodyPr wrap="square" rtlCol="0">
            <a:spAutoFit/>
          </a:bodyPr>
          <a:lstStyle/>
          <a:p>
            <a:r>
              <a:rPr lang="en-CA" sz="800" dirty="0" smtClean="0"/>
              <a:t>“The PMR”</a:t>
            </a:r>
            <a:endParaRPr lang="en-CA" sz="800" dirty="0"/>
          </a:p>
        </p:txBody>
      </p:sp>
      <p:sp>
        <p:nvSpPr>
          <p:cNvPr id="64" name="TextBox 63"/>
          <p:cNvSpPr txBox="1"/>
          <p:nvPr/>
        </p:nvSpPr>
        <p:spPr>
          <a:xfrm>
            <a:off x="3573131" y="4794094"/>
            <a:ext cx="815608" cy="707886"/>
          </a:xfrm>
          <a:prstGeom prst="rect">
            <a:avLst/>
          </a:prstGeom>
          <a:noFill/>
          <a:ln>
            <a:solidFill>
              <a:schemeClr val="tx1"/>
            </a:solidFill>
          </a:ln>
        </p:spPr>
        <p:txBody>
          <a:bodyPr wrap="square" rtlCol="0">
            <a:spAutoFit/>
          </a:bodyPr>
          <a:lstStyle/>
          <a:p>
            <a:pPr algn="ctr"/>
            <a:r>
              <a:rPr lang="en-CA" sz="1000" dirty="0" smtClean="0"/>
              <a:t>Forms Received –</a:t>
            </a:r>
            <a:r>
              <a:rPr lang="en-CA" sz="1000" dirty="0"/>
              <a:t>Data </a:t>
            </a:r>
            <a:r>
              <a:rPr lang="en-CA" sz="1000" dirty="0" smtClean="0"/>
              <a:t>Validated </a:t>
            </a:r>
            <a:endParaRPr lang="en-CA" sz="1000" dirty="0"/>
          </a:p>
        </p:txBody>
      </p:sp>
      <p:sp>
        <p:nvSpPr>
          <p:cNvPr id="65" name="TextBox 64"/>
          <p:cNvSpPr txBox="1"/>
          <p:nvPr/>
        </p:nvSpPr>
        <p:spPr>
          <a:xfrm>
            <a:off x="2397367" y="5505392"/>
            <a:ext cx="815608" cy="400110"/>
          </a:xfrm>
          <a:prstGeom prst="rect">
            <a:avLst/>
          </a:prstGeom>
          <a:noFill/>
          <a:ln>
            <a:solidFill>
              <a:schemeClr val="tx1"/>
            </a:solidFill>
          </a:ln>
        </p:spPr>
        <p:txBody>
          <a:bodyPr wrap="square" rtlCol="0">
            <a:spAutoFit/>
          </a:bodyPr>
          <a:lstStyle/>
          <a:p>
            <a:pPr algn="ctr"/>
            <a:r>
              <a:rPr lang="en-CA" sz="1000" dirty="0"/>
              <a:t>Data </a:t>
            </a:r>
            <a:r>
              <a:rPr lang="en-CA" sz="1000" dirty="0" smtClean="0"/>
              <a:t>Imported</a:t>
            </a:r>
            <a:endParaRPr lang="en-CA" sz="1000" dirty="0"/>
          </a:p>
        </p:txBody>
      </p:sp>
      <p:sp>
        <p:nvSpPr>
          <p:cNvPr id="66" name="TextBox 65"/>
          <p:cNvSpPr txBox="1"/>
          <p:nvPr/>
        </p:nvSpPr>
        <p:spPr>
          <a:xfrm>
            <a:off x="891133" y="5501218"/>
            <a:ext cx="815608" cy="400110"/>
          </a:xfrm>
          <a:prstGeom prst="rect">
            <a:avLst/>
          </a:prstGeom>
          <a:noFill/>
          <a:ln>
            <a:solidFill>
              <a:schemeClr val="tx1"/>
            </a:solidFill>
          </a:ln>
        </p:spPr>
        <p:txBody>
          <a:bodyPr wrap="square" rtlCol="0">
            <a:spAutoFit/>
          </a:bodyPr>
          <a:lstStyle/>
          <a:p>
            <a:pPr algn="ctr"/>
            <a:r>
              <a:rPr lang="en-CA" sz="1000" dirty="0" smtClean="0"/>
              <a:t>Reports Produced</a:t>
            </a:r>
            <a:endParaRPr lang="en-CA" sz="1000" dirty="0"/>
          </a:p>
        </p:txBody>
      </p:sp>
      <p:cxnSp>
        <p:nvCxnSpPr>
          <p:cNvPr id="68" name="Straight Arrow Connector 67"/>
          <p:cNvCxnSpPr>
            <a:stCxn id="90" idx="3"/>
            <a:endCxn id="109" idx="1"/>
          </p:cNvCxnSpPr>
          <p:nvPr/>
        </p:nvCxnSpPr>
        <p:spPr>
          <a:xfrm>
            <a:off x="1164848" y="4183135"/>
            <a:ext cx="233784" cy="5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Elbow Connector 73"/>
          <p:cNvCxnSpPr>
            <a:stCxn id="64" idx="2"/>
            <a:endCxn id="65" idx="3"/>
          </p:cNvCxnSpPr>
          <p:nvPr/>
        </p:nvCxnSpPr>
        <p:spPr>
          <a:xfrm rot="5400000">
            <a:off x="3495222" y="5219733"/>
            <a:ext cx="203467" cy="76796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5" idx="1"/>
            <a:endCxn id="66" idx="3"/>
          </p:cNvCxnSpPr>
          <p:nvPr/>
        </p:nvCxnSpPr>
        <p:spPr>
          <a:xfrm flipH="1" flipV="1">
            <a:off x="1706741" y="5701273"/>
            <a:ext cx="690626" cy="41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5700284" y="4375530"/>
            <a:ext cx="932620" cy="861774"/>
          </a:xfrm>
          <a:prstGeom prst="rect">
            <a:avLst/>
          </a:prstGeom>
          <a:noFill/>
          <a:ln>
            <a:solidFill>
              <a:schemeClr val="tx1"/>
            </a:solidFill>
          </a:ln>
        </p:spPr>
        <p:txBody>
          <a:bodyPr wrap="square" rtlCol="0">
            <a:spAutoFit/>
          </a:bodyPr>
          <a:lstStyle/>
          <a:p>
            <a:pPr algn="ctr"/>
            <a:r>
              <a:rPr lang="en-CA" sz="1000" dirty="0" smtClean="0"/>
              <a:t>Form Validates data &amp; Sends Data to </a:t>
            </a:r>
            <a:r>
              <a:rPr lang="en-CA" sz="1000" dirty="0" err="1" smtClean="0"/>
              <a:t>Dbs</a:t>
            </a:r>
            <a:endParaRPr lang="en-CA" sz="1000" dirty="0"/>
          </a:p>
        </p:txBody>
      </p:sp>
      <p:sp>
        <p:nvSpPr>
          <p:cNvPr id="80" name="TextBox 79"/>
          <p:cNvSpPr txBox="1"/>
          <p:nvPr/>
        </p:nvSpPr>
        <p:spPr>
          <a:xfrm>
            <a:off x="6532281" y="5374913"/>
            <a:ext cx="815608" cy="400110"/>
          </a:xfrm>
          <a:prstGeom prst="rect">
            <a:avLst/>
          </a:prstGeom>
          <a:noFill/>
          <a:ln>
            <a:solidFill>
              <a:schemeClr val="tx1"/>
            </a:solidFill>
          </a:ln>
        </p:spPr>
        <p:txBody>
          <a:bodyPr wrap="square" rtlCol="0">
            <a:spAutoFit/>
          </a:bodyPr>
          <a:lstStyle/>
          <a:p>
            <a:pPr algn="ctr"/>
            <a:r>
              <a:rPr lang="en-CA" sz="1000" dirty="0" smtClean="0"/>
              <a:t>Data Imported</a:t>
            </a:r>
            <a:endParaRPr lang="en-CA" sz="1000" dirty="0"/>
          </a:p>
        </p:txBody>
      </p:sp>
      <p:sp>
        <p:nvSpPr>
          <p:cNvPr id="82" name="TextBox 81"/>
          <p:cNvSpPr txBox="1"/>
          <p:nvPr/>
        </p:nvSpPr>
        <p:spPr>
          <a:xfrm>
            <a:off x="7801126" y="5375224"/>
            <a:ext cx="815608" cy="400110"/>
          </a:xfrm>
          <a:prstGeom prst="rect">
            <a:avLst/>
          </a:prstGeom>
          <a:noFill/>
          <a:ln>
            <a:solidFill>
              <a:schemeClr val="tx1"/>
            </a:solidFill>
          </a:ln>
        </p:spPr>
        <p:txBody>
          <a:bodyPr wrap="square" rtlCol="0">
            <a:spAutoFit/>
          </a:bodyPr>
          <a:lstStyle/>
          <a:p>
            <a:pPr algn="ctr"/>
            <a:r>
              <a:rPr lang="en-CA" sz="1000" dirty="0" smtClean="0"/>
              <a:t>Reports Produced</a:t>
            </a:r>
            <a:endParaRPr lang="en-CA" sz="1000" dirty="0"/>
          </a:p>
        </p:txBody>
      </p:sp>
      <p:sp>
        <p:nvSpPr>
          <p:cNvPr id="109" name="TextBox 108"/>
          <p:cNvSpPr txBox="1"/>
          <p:nvPr/>
        </p:nvSpPr>
        <p:spPr>
          <a:xfrm>
            <a:off x="1398632" y="3906719"/>
            <a:ext cx="670692" cy="553998"/>
          </a:xfrm>
          <a:prstGeom prst="rect">
            <a:avLst/>
          </a:prstGeom>
          <a:noFill/>
          <a:ln>
            <a:solidFill>
              <a:schemeClr val="tx1"/>
            </a:solidFill>
          </a:ln>
        </p:spPr>
        <p:txBody>
          <a:bodyPr wrap="square" rtlCol="0">
            <a:spAutoFit/>
          </a:bodyPr>
          <a:lstStyle/>
          <a:p>
            <a:pPr algn="ctr"/>
            <a:r>
              <a:rPr lang="en-CA" sz="1000" dirty="0" smtClean="0"/>
              <a:t>Send Updated Forms </a:t>
            </a:r>
            <a:endParaRPr lang="en-CA" sz="1000" dirty="0"/>
          </a:p>
        </p:txBody>
      </p:sp>
      <p:cxnSp>
        <p:nvCxnSpPr>
          <p:cNvPr id="115" name="Elbow Connector 114"/>
          <p:cNvCxnSpPr>
            <a:stCxn id="93" idx="2"/>
            <a:endCxn id="78" idx="1"/>
          </p:cNvCxnSpPr>
          <p:nvPr/>
        </p:nvCxnSpPr>
        <p:spPr>
          <a:xfrm rot="16200000" flipH="1">
            <a:off x="5272078" y="4378211"/>
            <a:ext cx="568496" cy="28791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3353736" y="501275"/>
            <a:ext cx="2432139" cy="369332"/>
          </a:xfrm>
          <a:prstGeom prst="rect">
            <a:avLst/>
          </a:prstGeom>
          <a:noFill/>
          <a:ln>
            <a:solidFill>
              <a:schemeClr val="tx1"/>
            </a:solidFill>
          </a:ln>
        </p:spPr>
        <p:txBody>
          <a:bodyPr wrap="square" rtlCol="0">
            <a:spAutoFit/>
          </a:bodyPr>
          <a:lstStyle/>
          <a:p>
            <a:r>
              <a:rPr lang="en-CA" dirty="0" smtClean="0"/>
              <a:t>Status Update Cycle</a:t>
            </a:r>
            <a:endParaRPr lang="en-CA" dirty="0"/>
          </a:p>
        </p:txBody>
      </p:sp>
      <p:cxnSp>
        <p:nvCxnSpPr>
          <p:cNvPr id="67" name="Straight Connector 66"/>
          <p:cNvCxnSpPr/>
          <p:nvPr/>
        </p:nvCxnSpPr>
        <p:spPr>
          <a:xfrm flipH="1">
            <a:off x="2114306" y="3150779"/>
            <a:ext cx="89024" cy="262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3625538" y="3513456"/>
            <a:ext cx="89024" cy="262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2864288" y="3312321"/>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rot="754227">
            <a:off x="2407358" y="3130668"/>
            <a:ext cx="400736" cy="246221"/>
          </a:xfrm>
          <a:prstGeom prst="rect">
            <a:avLst/>
          </a:prstGeom>
          <a:noFill/>
        </p:spPr>
        <p:txBody>
          <a:bodyPr wrap="square" rtlCol="0">
            <a:spAutoFit/>
          </a:bodyPr>
          <a:lstStyle/>
          <a:p>
            <a:r>
              <a:rPr lang="en-CA" sz="1000" dirty="0" smtClean="0"/>
              <a:t>Q3</a:t>
            </a:r>
            <a:endParaRPr lang="en-CA" sz="1000" dirty="0"/>
          </a:p>
        </p:txBody>
      </p:sp>
      <p:sp>
        <p:nvSpPr>
          <p:cNvPr id="75" name="TextBox 74"/>
          <p:cNvSpPr txBox="1"/>
          <p:nvPr/>
        </p:nvSpPr>
        <p:spPr>
          <a:xfrm rot="754227">
            <a:off x="1689235" y="2956499"/>
            <a:ext cx="400736" cy="246221"/>
          </a:xfrm>
          <a:prstGeom prst="rect">
            <a:avLst/>
          </a:prstGeom>
          <a:noFill/>
        </p:spPr>
        <p:txBody>
          <a:bodyPr wrap="square" rtlCol="0">
            <a:spAutoFit/>
          </a:bodyPr>
          <a:lstStyle/>
          <a:p>
            <a:r>
              <a:rPr lang="en-CA" sz="1000" dirty="0" smtClean="0"/>
              <a:t>Q2</a:t>
            </a:r>
            <a:endParaRPr lang="en-CA" sz="1000" dirty="0"/>
          </a:p>
        </p:txBody>
      </p:sp>
      <p:sp>
        <p:nvSpPr>
          <p:cNvPr id="79" name="TextBox 78"/>
          <p:cNvSpPr txBox="1"/>
          <p:nvPr/>
        </p:nvSpPr>
        <p:spPr>
          <a:xfrm rot="754227">
            <a:off x="1011302" y="2798302"/>
            <a:ext cx="393534" cy="246221"/>
          </a:xfrm>
          <a:prstGeom prst="rect">
            <a:avLst/>
          </a:prstGeom>
          <a:noFill/>
        </p:spPr>
        <p:txBody>
          <a:bodyPr wrap="square" rtlCol="0">
            <a:spAutoFit/>
          </a:bodyPr>
          <a:lstStyle/>
          <a:p>
            <a:r>
              <a:rPr lang="en-CA" sz="1000" dirty="0" smtClean="0"/>
              <a:t>Q1</a:t>
            </a:r>
            <a:endParaRPr lang="en-CA" sz="1000" dirty="0"/>
          </a:p>
        </p:txBody>
      </p:sp>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469" y="2775886"/>
            <a:ext cx="309736" cy="251272"/>
          </a:xfrm>
          <a:prstGeom prst="rect">
            <a:avLst/>
          </a:prstGeom>
        </p:spPr>
      </p:pic>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442" y="2936847"/>
            <a:ext cx="309736" cy="251272"/>
          </a:xfrm>
          <a:prstGeom prst="rect">
            <a:avLst/>
          </a:prstGeom>
        </p:spPr>
      </p:pic>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6317" y="3117742"/>
            <a:ext cx="309736" cy="251272"/>
          </a:xfrm>
          <a:prstGeom prst="rect">
            <a:avLst/>
          </a:prstGeom>
        </p:spPr>
      </p:pic>
      <p:sp>
        <p:nvSpPr>
          <p:cNvPr id="87" name="TextBox 86"/>
          <p:cNvSpPr txBox="1"/>
          <p:nvPr/>
        </p:nvSpPr>
        <p:spPr>
          <a:xfrm rot="872789">
            <a:off x="1837855" y="2478966"/>
            <a:ext cx="474315" cy="338554"/>
          </a:xfrm>
          <a:prstGeom prst="rect">
            <a:avLst/>
          </a:prstGeom>
          <a:noFill/>
        </p:spPr>
        <p:txBody>
          <a:bodyPr wrap="square" rtlCol="0">
            <a:spAutoFit/>
          </a:bodyPr>
          <a:lstStyle/>
          <a:p>
            <a:r>
              <a:rPr lang="en-CA" sz="800" dirty="0" smtClean="0"/>
              <a:t>“The PMR”</a:t>
            </a:r>
            <a:endParaRPr lang="en-CA" sz="800" dirty="0"/>
          </a:p>
        </p:txBody>
      </p:sp>
      <p:sp>
        <p:nvSpPr>
          <p:cNvPr id="88" name="TextBox 87"/>
          <p:cNvSpPr txBox="1"/>
          <p:nvPr/>
        </p:nvSpPr>
        <p:spPr>
          <a:xfrm rot="872789">
            <a:off x="2526433" y="2624286"/>
            <a:ext cx="474315" cy="338554"/>
          </a:xfrm>
          <a:prstGeom prst="rect">
            <a:avLst/>
          </a:prstGeom>
          <a:noFill/>
        </p:spPr>
        <p:txBody>
          <a:bodyPr wrap="square" rtlCol="0">
            <a:spAutoFit/>
          </a:bodyPr>
          <a:lstStyle/>
          <a:p>
            <a:r>
              <a:rPr lang="en-CA" sz="800" dirty="0" smtClean="0"/>
              <a:t>“The PMR”</a:t>
            </a:r>
            <a:endParaRPr lang="en-CA" sz="800" dirty="0"/>
          </a:p>
        </p:txBody>
      </p:sp>
      <p:sp>
        <p:nvSpPr>
          <p:cNvPr id="89" name="TextBox 88"/>
          <p:cNvSpPr txBox="1"/>
          <p:nvPr/>
        </p:nvSpPr>
        <p:spPr>
          <a:xfrm rot="872789">
            <a:off x="3276978" y="2795719"/>
            <a:ext cx="474315" cy="338554"/>
          </a:xfrm>
          <a:prstGeom prst="rect">
            <a:avLst/>
          </a:prstGeom>
          <a:noFill/>
        </p:spPr>
        <p:txBody>
          <a:bodyPr wrap="square" rtlCol="0">
            <a:spAutoFit/>
          </a:bodyPr>
          <a:lstStyle/>
          <a:p>
            <a:r>
              <a:rPr lang="en-CA" sz="800" dirty="0" smtClean="0"/>
              <a:t>“The PMR”</a:t>
            </a:r>
            <a:endParaRPr lang="en-CA" sz="800" dirty="0"/>
          </a:p>
        </p:txBody>
      </p:sp>
      <p:sp>
        <p:nvSpPr>
          <p:cNvPr id="90" name="TextBox 89"/>
          <p:cNvSpPr txBox="1"/>
          <p:nvPr/>
        </p:nvSpPr>
        <p:spPr>
          <a:xfrm>
            <a:off x="134637" y="3521415"/>
            <a:ext cx="1030211" cy="1323439"/>
          </a:xfrm>
          <a:prstGeom prst="rect">
            <a:avLst/>
          </a:prstGeom>
          <a:noFill/>
          <a:ln>
            <a:solidFill>
              <a:schemeClr val="tx1"/>
            </a:solidFill>
          </a:ln>
        </p:spPr>
        <p:txBody>
          <a:bodyPr wrap="square" rtlCol="0">
            <a:spAutoFit/>
          </a:bodyPr>
          <a:lstStyle/>
          <a:p>
            <a:pPr algn="ctr"/>
            <a:r>
              <a:rPr lang="en-CA" sz="1000" dirty="0" smtClean="0"/>
              <a:t>Prepare separate Spreadsheets (21) for each Team Lead data-filled with current planning info</a:t>
            </a:r>
            <a:endParaRPr lang="en-CA" sz="1000" dirty="0"/>
          </a:p>
        </p:txBody>
      </p:sp>
      <p:sp>
        <p:nvSpPr>
          <p:cNvPr id="91" name="TextBox 90"/>
          <p:cNvSpPr txBox="1"/>
          <p:nvPr/>
        </p:nvSpPr>
        <p:spPr>
          <a:xfrm>
            <a:off x="2232311" y="4296046"/>
            <a:ext cx="956244" cy="553998"/>
          </a:xfrm>
          <a:prstGeom prst="rect">
            <a:avLst/>
          </a:prstGeom>
          <a:noFill/>
          <a:ln>
            <a:solidFill>
              <a:schemeClr val="tx1"/>
            </a:solidFill>
          </a:ln>
        </p:spPr>
        <p:txBody>
          <a:bodyPr wrap="square" rtlCol="0">
            <a:spAutoFit/>
          </a:bodyPr>
          <a:lstStyle/>
          <a:p>
            <a:pPr algn="ctr"/>
            <a:r>
              <a:rPr lang="en-CA" sz="1000" dirty="0" smtClean="0"/>
              <a:t>Status Updated &amp; form returned</a:t>
            </a:r>
            <a:endParaRPr lang="en-CA" sz="1000" dirty="0"/>
          </a:p>
        </p:txBody>
      </p:sp>
      <p:sp>
        <p:nvSpPr>
          <p:cNvPr id="93" name="TextBox 92"/>
          <p:cNvSpPr txBox="1"/>
          <p:nvPr/>
        </p:nvSpPr>
        <p:spPr>
          <a:xfrm>
            <a:off x="4988794" y="3683923"/>
            <a:ext cx="847147" cy="553998"/>
          </a:xfrm>
          <a:prstGeom prst="rect">
            <a:avLst/>
          </a:prstGeom>
          <a:noFill/>
          <a:ln>
            <a:solidFill>
              <a:schemeClr val="tx1"/>
            </a:solidFill>
          </a:ln>
        </p:spPr>
        <p:txBody>
          <a:bodyPr wrap="square" rtlCol="0">
            <a:spAutoFit/>
          </a:bodyPr>
          <a:lstStyle/>
          <a:p>
            <a:pPr algn="ctr"/>
            <a:r>
              <a:rPr lang="en-CA" sz="1000" dirty="0" smtClean="0"/>
              <a:t>Existing Forms Updated</a:t>
            </a:r>
            <a:endParaRPr lang="en-CA" sz="1000" dirty="0"/>
          </a:p>
        </p:txBody>
      </p:sp>
      <p:cxnSp>
        <p:nvCxnSpPr>
          <p:cNvPr id="99" name="Elbow Connector 98"/>
          <p:cNvCxnSpPr>
            <a:stCxn id="78" idx="2"/>
            <a:endCxn id="80" idx="1"/>
          </p:cNvCxnSpPr>
          <p:nvPr/>
        </p:nvCxnSpPr>
        <p:spPr>
          <a:xfrm rot="16200000" flipH="1">
            <a:off x="6180605" y="5223292"/>
            <a:ext cx="337664" cy="36568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3" name="Elbow Connector 112"/>
          <p:cNvCxnSpPr>
            <a:stCxn id="109" idx="2"/>
            <a:endCxn id="91" idx="1"/>
          </p:cNvCxnSpPr>
          <p:nvPr/>
        </p:nvCxnSpPr>
        <p:spPr>
          <a:xfrm rot="16200000" flipH="1">
            <a:off x="1926980" y="4267714"/>
            <a:ext cx="112328" cy="49833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6" name="Elbow Connector 115"/>
          <p:cNvCxnSpPr>
            <a:stCxn id="91" idx="2"/>
            <a:endCxn id="64" idx="1"/>
          </p:cNvCxnSpPr>
          <p:nvPr/>
        </p:nvCxnSpPr>
        <p:spPr>
          <a:xfrm rot="16200000" flipH="1">
            <a:off x="2992786" y="4567691"/>
            <a:ext cx="297993" cy="86269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80" idx="3"/>
            <a:endCxn id="82" idx="1"/>
          </p:cNvCxnSpPr>
          <p:nvPr/>
        </p:nvCxnSpPr>
        <p:spPr>
          <a:xfrm>
            <a:off x="7347889" y="5574968"/>
            <a:ext cx="453237" cy="3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4895603" y="3045910"/>
            <a:ext cx="4037846" cy="92345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a:off x="5453272" y="3075396"/>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rot="754227">
            <a:off x="5369733" y="2674296"/>
            <a:ext cx="471763" cy="400110"/>
          </a:xfrm>
          <a:prstGeom prst="rect">
            <a:avLst/>
          </a:prstGeom>
          <a:noFill/>
        </p:spPr>
        <p:txBody>
          <a:bodyPr wrap="square" rtlCol="0">
            <a:spAutoFit/>
          </a:bodyPr>
          <a:lstStyle/>
          <a:p>
            <a:r>
              <a:rPr lang="en-CA" sz="1000" dirty="0" smtClean="0"/>
              <a:t>New Year</a:t>
            </a:r>
            <a:endParaRPr lang="en-CA" sz="1000" dirty="0"/>
          </a:p>
        </p:txBody>
      </p:sp>
      <p:cxnSp>
        <p:nvCxnSpPr>
          <p:cNvPr id="145" name="Straight Connector 144"/>
          <p:cNvCxnSpPr/>
          <p:nvPr/>
        </p:nvCxnSpPr>
        <p:spPr>
          <a:xfrm flipH="1">
            <a:off x="6160616" y="3228712"/>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rot="754227">
            <a:off x="7874070" y="3525917"/>
            <a:ext cx="400736" cy="246221"/>
          </a:xfrm>
          <a:prstGeom prst="rect">
            <a:avLst/>
          </a:prstGeom>
          <a:noFill/>
        </p:spPr>
        <p:txBody>
          <a:bodyPr wrap="square" rtlCol="0">
            <a:spAutoFit/>
          </a:bodyPr>
          <a:lstStyle/>
          <a:p>
            <a:r>
              <a:rPr lang="en-CA" sz="1000" dirty="0" smtClean="0"/>
              <a:t>Q4</a:t>
            </a:r>
            <a:endParaRPr lang="en-CA" sz="1000" dirty="0"/>
          </a:p>
        </p:txBody>
      </p:sp>
      <p:sp>
        <p:nvSpPr>
          <p:cNvPr id="148" name="TextBox 147"/>
          <p:cNvSpPr txBox="1"/>
          <p:nvPr/>
        </p:nvSpPr>
        <p:spPr>
          <a:xfrm rot="872789">
            <a:off x="5947345" y="2353624"/>
            <a:ext cx="474315" cy="338554"/>
          </a:xfrm>
          <a:prstGeom prst="rect">
            <a:avLst/>
          </a:prstGeom>
          <a:noFill/>
        </p:spPr>
        <p:txBody>
          <a:bodyPr wrap="square" rtlCol="0">
            <a:spAutoFit/>
          </a:bodyPr>
          <a:lstStyle/>
          <a:p>
            <a:r>
              <a:rPr lang="en-CA" sz="800" dirty="0" smtClean="0"/>
              <a:t>“The PMR”</a:t>
            </a:r>
            <a:endParaRPr lang="en-CA" sz="800" dirty="0"/>
          </a:p>
        </p:txBody>
      </p:sp>
      <p:cxnSp>
        <p:nvCxnSpPr>
          <p:cNvPr id="149" name="Straight Connector 148"/>
          <p:cNvCxnSpPr/>
          <p:nvPr/>
        </p:nvCxnSpPr>
        <p:spPr>
          <a:xfrm flipH="1">
            <a:off x="6828840" y="3362951"/>
            <a:ext cx="89024" cy="262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H="1">
            <a:off x="8340072" y="3725628"/>
            <a:ext cx="89024" cy="2625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7578822" y="3524493"/>
            <a:ext cx="89024" cy="262551"/>
          </a:xfrm>
          <a:prstGeom prst="line">
            <a:avLst/>
          </a:prstGeom>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rot="754227">
            <a:off x="7121892" y="3342840"/>
            <a:ext cx="400736" cy="246221"/>
          </a:xfrm>
          <a:prstGeom prst="rect">
            <a:avLst/>
          </a:prstGeom>
          <a:noFill/>
        </p:spPr>
        <p:txBody>
          <a:bodyPr wrap="square" rtlCol="0">
            <a:spAutoFit/>
          </a:bodyPr>
          <a:lstStyle/>
          <a:p>
            <a:r>
              <a:rPr lang="en-CA" sz="1000" dirty="0" smtClean="0"/>
              <a:t>Q3</a:t>
            </a:r>
            <a:endParaRPr lang="en-CA" sz="1000" dirty="0"/>
          </a:p>
        </p:txBody>
      </p:sp>
      <p:sp>
        <p:nvSpPr>
          <p:cNvPr id="153" name="TextBox 152"/>
          <p:cNvSpPr txBox="1"/>
          <p:nvPr/>
        </p:nvSpPr>
        <p:spPr>
          <a:xfrm rot="754227">
            <a:off x="6403769" y="3168671"/>
            <a:ext cx="400736" cy="246221"/>
          </a:xfrm>
          <a:prstGeom prst="rect">
            <a:avLst/>
          </a:prstGeom>
          <a:noFill/>
        </p:spPr>
        <p:txBody>
          <a:bodyPr wrap="square" rtlCol="0">
            <a:spAutoFit/>
          </a:bodyPr>
          <a:lstStyle/>
          <a:p>
            <a:r>
              <a:rPr lang="en-CA" sz="1000" dirty="0" smtClean="0"/>
              <a:t>Q2</a:t>
            </a:r>
            <a:endParaRPr lang="en-CA" sz="1000" dirty="0"/>
          </a:p>
        </p:txBody>
      </p:sp>
      <p:sp>
        <p:nvSpPr>
          <p:cNvPr id="154" name="TextBox 153"/>
          <p:cNvSpPr txBox="1"/>
          <p:nvPr/>
        </p:nvSpPr>
        <p:spPr>
          <a:xfrm rot="754227">
            <a:off x="5725836" y="3010474"/>
            <a:ext cx="393534" cy="246221"/>
          </a:xfrm>
          <a:prstGeom prst="rect">
            <a:avLst/>
          </a:prstGeom>
          <a:noFill/>
        </p:spPr>
        <p:txBody>
          <a:bodyPr wrap="square" rtlCol="0">
            <a:spAutoFit/>
          </a:bodyPr>
          <a:lstStyle/>
          <a:p>
            <a:r>
              <a:rPr lang="en-CA" sz="1000" dirty="0" smtClean="0"/>
              <a:t>Q1</a:t>
            </a:r>
            <a:endParaRPr lang="en-CA" sz="1000" dirty="0"/>
          </a:p>
        </p:txBody>
      </p:sp>
      <p:sp>
        <p:nvSpPr>
          <p:cNvPr id="158" name="TextBox 157"/>
          <p:cNvSpPr txBox="1"/>
          <p:nvPr/>
        </p:nvSpPr>
        <p:spPr>
          <a:xfrm rot="872789">
            <a:off x="6561181" y="2532882"/>
            <a:ext cx="474315" cy="338554"/>
          </a:xfrm>
          <a:prstGeom prst="rect">
            <a:avLst/>
          </a:prstGeom>
          <a:noFill/>
        </p:spPr>
        <p:txBody>
          <a:bodyPr wrap="square" rtlCol="0">
            <a:spAutoFit/>
          </a:bodyPr>
          <a:lstStyle/>
          <a:p>
            <a:r>
              <a:rPr lang="en-CA" sz="800" dirty="0" smtClean="0"/>
              <a:t>“The PMR”</a:t>
            </a:r>
            <a:endParaRPr lang="en-CA" sz="800" dirty="0"/>
          </a:p>
        </p:txBody>
      </p:sp>
      <p:sp>
        <p:nvSpPr>
          <p:cNvPr id="159" name="TextBox 158"/>
          <p:cNvSpPr txBox="1"/>
          <p:nvPr/>
        </p:nvSpPr>
        <p:spPr>
          <a:xfrm rot="872789">
            <a:off x="7249759" y="2678202"/>
            <a:ext cx="474315" cy="338554"/>
          </a:xfrm>
          <a:prstGeom prst="rect">
            <a:avLst/>
          </a:prstGeom>
          <a:noFill/>
        </p:spPr>
        <p:txBody>
          <a:bodyPr wrap="square" rtlCol="0">
            <a:spAutoFit/>
          </a:bodyPr>
          <a:lstStyle/>
          <a:p>
            <a:r>
              <a:rPr lang="en-CA" sz="800" dirty="0" smtClean="0"/>
              <a:t>“The PMR”</a:t>
            </a:r>
            <a:endParaRPr lang="en-CA" sz="800" dirty="0"/>
          </a:p>
        </p:txBody>
      </p:sp>
      <p:sp>
        <p:nvSpPr>
          <p:cNvPr id="160" name="TextBox 159"/>
          <p:cNvSpPr txBox="1"/>
          <p:nvPr/>
        </p:nvSpPr>
        <p:spPr>
          <a:xfrm rot="872789">
            <a:off x="8000304" y="2849635"/>
            <a:ext cx="474315" cy="338554"/>
          </a:xfrm>
          <a:prstGeom prst="rect">
            <a:avLst/>
          </a:prstGeom>
          <a:noFill/>
        </p:spPr>
        <p:txBody>
          <a:bodyPr wrap="square" rtlCol="0">
            <a:spAutoFit/>
          </a:bodyPr>
          <a:lstStyle/>
          <a:p>
            <a:r>
              <a:rPr lang="en-CA" sz="800" dirty="0" smtClean="0"/>
              <a:t>“The PMR”</a:t>
            </a:r>
            <a:endParaRPr lang="en-CA" sz="800" dirty="0"/>
          </a:p>
        </p:txBody>
      </p:sp>
    </p:spTree>
    <p:extLst>
      <p:ext uri="{BB962C8B-B14F-4D97-AF65-F5344CB8AC3E}">
        <p14:creationId xmlns:p14="http://schemas.microsoft.com/office/powerpoint/2010/main" val="131063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8</a:t>
            </a:fld>
            <a:endParaRPr lang="en-CA"/>
          </a:p>
        </p:txBody>
      </p:sp>
      <p:sp>
        <p:nvSpPr>
          <p:cNvPr id="5" name="Text Placeholder 4"/>
          <p:cNvSpPr>
            <a:spLocks noGrp="1"/>
          </p:cNvSpPr>
          <p:nvPr>
            <p:ph type="body" sz="quarter" idx="13"/>
          </p:nvPr>
        </p:nvSpPr>
        <p:spPr/>
        <p:txBody>
          <a:bodyPr/>
          <a:lstStyle/>
          <a:p>
            <a:r>
              <a:rPr lang="en-CA" dirty="0" smtClean="0"/>
              <a:t>The Benefits of Local </a:t>
            </a:r>
            <a:r>
              <a:rPr lang="en-CA" dirty="0"/>
              <a:t>Data </a:t>
            </a:r>
            <a:r>
              <a:rPr lang="en-CA" dirty="0" smtClean="0"/>
              <a:t>Gathering </a:t>
            </a:r>
            <a:r>
              <a:rPr lang="en-CA" dirty="0"/>
              <a:t>for </a:t>
            </a:r>
            <a:r>
              <a:rPr lang="en-CA" dirty="0" smtClean="0"/>
              <a:t>PHAC reporting </a:t>
            </a:r>
            <a:r>
              <a:rPr lang="en-CA" dirty="0"/>
              <a:t>systems</a:t>
            </a:r>
          </a:p>
          <a:p>
            <a:endParaRPr lang="en-CA" dirty="0"/>
          </a:p>
        </p:txBody>
      </p:sp>
      <p:cxnSp>
        <p:nvCxnSpPr>
          <p:cNvPr id="7" name="Straight Connector 6"/>
          <p:cNvCxnSpPr/>
          <p:nvPr/>
        </p:nvCxnSpPr>
        <p:spPr>
          <a:xfrm>
            <a:off x="4390882" y="992049"/>
            <a:ext cx="9470" cy="5489901"/>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07437" y="622717"/>
            <a:ext cx="706170" cy="369332"/>
          </a:xfrm>
          <a:prstGeom prst="rect">
            <a:avLst/>
          </a:prstGeom>
          <a:noFill/>
        </p:spPr>
        <p:txBody>
          <a:bodyPr wrap="square" rtlCol="0">
            <a:spAutoFit/>
          </a:bodyPr>
          <a:lstStyle/>
          <a:p>
            <a:r>
              <a:rPr lang="en-CA" dirty="0" smtClean="0"/>
              <a:t>As Is </a:t>
            </a:r>
            <a:endParaRPr lang="en-CA" dirty="0"/>
          </a:p>
        </p:txBody>
      </p:sp>
      <p:sp>
        <p:nvSpPr>
          <p:cNvPr id="9" name="TextBox 8"/>
          <p:cNvSpPr txBox="1"/>
          <p:nvPr/>
        </p:nvSpPr>
        <p:spPr>
          <a:xfrm>
            <a:off x="6316527" y="585178"/>
            <a:ext cx="888749" cy="369332"/>
          </a:xfrm>
          <a:prstGeom prst="rect">
            <a:avLst/>
          </a:prstGeom>
          <a:noFill/>
        </p:spPr>
        <p:txBody>
          <a:bodyPr wrap="square" rtlCol="0">
            <a:spAutoFit/>
          </a:bodyPr>
          <a:lstStyle/>
          <a:p>
            <a:r>
              <a:rPr lang="en-CA" dirty="0" smtClean="0"/>
              <a:t>To Be</a:t>
            </a:r>
            <a:endParaRPr lang="en-CA" dirty="0"/>
          </a:p>
        </p:txBody>
      </p:sp>
      <p:cxnSp>
        <p:nvCxnSpPr>
          <p:cNvPr id="13" name="Straight Connector 12"/>
          <p:cNvCxnSpPr/>
          <p:nvPr/>
        </p:nvCxnSpPr>
        <p:spPr>
          <a:xfrm>
            <a:off x="284163" y="1476056"/>
            <a:ext cx="3860303" cy="2134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72240" y="1313363"/>
            <a:ext cx="0" cy="279521"/>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44482" y="1580113"/>
            <a:ext cx="471763" cy="400110"/>
          </a:xfrm>
          <a:prstGeom prst="rect">
            <a:avLst/>
          </a:prstGeom>
          <a:noFill/>
        </p:spPr>
        <p:txBody>
          <a:bodyPr wrap="square" rtlCol="0">
            <a:spAutoFit/>
          </a:bodyPr>
          <a:lstStyle/>
          <a:p>
            <a:r>
              <a:rPr lang="en-CA" sz="1000" dirty="0" smtClean="0"/>
              <a:t>New Year</a:t>
            </a:r>
            <a:endParaRPr lang="en-CA" sz="1000" dirty="0"/>
          </a:p>
        </p:txBody>
      </p:sp>
      <p:sp>
        <p:nvSpPr>
          <p:cNvPr id="24" name="TextBox 23"/>
          <p:cNvSpPr txBox="1"/>
          <p:nvPr/>
        </p:nvSpPr>
        <p:spPr>
          <a:xfrm>
            <a:off x="479920" y="2096881"/>
            <a:ext cx="1002518" cy="400110"/>
          </a:xfrm>
          <a:prstGeom prst="rect">
            <a:avLst/>
          </a:prstGeom>
          <a:noFill/>
        </p:spPr>
        <p:txBody>
          <a:bodyPr wrap="square" rtlCol="0">
            <a:spAutoFit/>
          </a:bodyPr>
          <a:lstStyle/>
          <a:p>
            <a:pPr algn="ctr"/>
            <a:r>
              <a:rPr lang="en-CA" sz="1200" dirty="0" smtClean="0"/>
              <a:t>“BOP</a:t>
            </a:r>
            <a:r>
              <a:rPr lang="en-CA" sz="1200" dirty="0"/>
              <a:t>” </a:t>
            </a:r>
            <a:endParaRPr lang="en-CA" sz="1200" dirty="0" smtClean="0"/>
          </a:p>
          <a:p>
            <a:pPr algn="ctr"/>
            <a:r>
              <a:rPr lang="en-CA" sz="800" dirty="0" smtClean="0"/>
              <a:t>Data </a:t>
            </a:r>
            <a:r>
              <a:rPr lang="en-CA" sz="800" dirty="0"/>
              <a:t>Gathering </a:t>
            </a:r>
          </a:p>
        </p:txBody>
      </p:sp>
      <p:sp>
        <p:nvSpPr>
          <p:cNvPr id="26" name="TextBox 25"/>
          <p:cNvSpPr txBox="1"/>
          <p:nvPr/>
        </p:nvSpPr>
        <p:spPr>
          <a:xfrm>
            <a:off x="1216245" y="1988238"/>
            <a:ext cx="944277" cy="400110"/>
          </a:xfrm>
          <a:prstGeom prst="rect">
            <a:avLst/>
          </a:prstGeom>
          <a:noFill/>
        </p:spPr>
        <p:txBody>
          <a:bodyPr wrap="square" rtlCol="0">
            <a:spAutoFit/>
          </a:bodyPr>
          <a:lstStyle/>
          <a:p>
            <a:pPr algn="ctr"/>
            <a:r>
              <a:rPr lang="en-CA" sz="1200" dirty="0" smtClean="0"/>
              <a:t>“PMR”</a:t>
            </a:r>
          </a:p>
          <a:p>
            <a:pPr algn="ctr"/>
            <a:r>
              <a:rPr lang="en-CA" sz="800" dirty="0"/>
              <a:t>Data Gathering</a:t>
            </a:r>
          </a:p>
        </p:txBody>
      </p:sp>
      <p:sp>
        <p:nvSpPr>
          <p:cNvPr id="62" name="TextBox 61"/>
          <p:cNvSpPr txBox="1"/>
          <p:nvPr/>
        </p:nvSpPr>
        <p:spPr>
          <a:xfrm>
            <a:off x="3364470" y="3867269"/>
            <a:ext cx="721960" cy="707886"/>
          </a:xfrm>
          <a:prstGeom prst="rect">
            <a:avLst/>
          </a:prstGeom>
          <a:noFill/>
          <a:ln>
            <a:solidFill>
              <a:schemeClr val="tx1"/>
            </a:solidFill>
          </a:ln>
        </p:spPr>
        <p:txBody>
          <a:bodyPr wrap="square" rtlCol="0">
            <a:spAutoFit/>
          </a:bodyPr>
          <a:lstStyle/>
          <a:p>
            <a:pPr algn="ctr"/>
            <a:r>
              <a:rPr lang="en-CA" sz="1000" dirty="0" smtClean="0"/>
              <a:t>Forms filled out &amp; returned</a:t>
            </a:r>
            <a:endParaRPr lang="en-CA" sz="1000" dirty="0"/>
          </a:p>
        </p:txBody>
      </p:sp>
      <p:sp>
        <p:nvSpPr>
          <p:cNvPr id="64" name="TextBox 63"/>
          <p:cNvSpPr txBox="1"/>
          <p:nvPr/>
        </p:nvSpPr>
        <p:spPr>
          <a:xfrm>
            <a:off x="746386" y="5224738"/>
            <a:ext cx="815608" cy="707886"/>
          </a:xfrm>
          <a:prstGeom prst="rect">
            <a:avLst/>
          </a:prstGeom>
          <a:noFill/>
          <a:ln>
            <a:solidFill>
              <a:schemeClr val="tx1"/>
            </a:solidFill>
          </a:ln>
        </p:spPr>
        <p:txBody>
          <a:bodyPr wrap="square" rtlCol="0">
            <a:spAutoFit/>
          </a:bodyPr>
          <a:lstStyle/>
          <a:p>
            <a:pPr algn="ctr"/>
            <a:r>
              <a:rPr lang="en-CA" sz="1000" dirty="0" smtClean="0"/>
              <a:t>Forms Received – Data Imported</a:t>
            </a:r>
            <a:endParaRPr lang="en-CA" sz="1000" dirty="0"/>
          </a:p>
        </p:txBody>
      </p:sp>
      <p:sp>
        <p:nvSpPr>
          <p:cNvPr id="66" name="TextBox 65"/>
          <p:cNvSpPr txBox="1"/>
          <p:nvPr/>
        </p:nvSpPr>
        <p:spPr>
          <a:xfrm>
            <a:off x="2396517" y="5384715"/>
            <a:ext cx="815608" cy="400110"/>
          </a:xfrm>
          <a:prstGeom prst="rect">
            <a:avLst/>
          </a:prstGeom>
          <a:noFill/>
          <a:ln>
            <a:solidFill>
              <a:schemeClr val="tx1"/>
            </a:solidFill>
          </a:ln>
        </p:spPr>
        <p:txBody>
          <a:bodyPr wrap="square" rtlCol="0">
            <a:spAutoFit/>
          </a:bodyPr>
          <a:lstStyle/>
          <a:p>
            <a:pPr algn="ctr"/>
            <a:r>
              <a:rPr lang="en-CA" sz="1000" dirty="0" smtClean="0"/>
              <a:t>Reports Produced</a:t>
            </a:r>
            <a:endParaRPr lang="en-CA" sz="1000" dirty="0"/>
          </a:p>
        </p:txBody>
      </p:sp>
      <p:cxnSp>
        <p:nvCxnSpPr>
          <p:cNvPr id="68" name="Straight Arrow Connector 67"/>
          <p:cNvCxnSpPr>
            <a:stCxn id="109" idx="3"/>
            <a:endCxn id="62" idx="1"/>
          </p:cNvCxnSpPr>
          <p:nvPr/>
        </p:nvCxnSpPr>
        <p:spPr>
          <a:xfrm>
            <a:off x="3059781" y="4215122"/>
            <a:ext cx="304689" cy="6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4" idx="3"/>
            <a:endCxn id="66" idx="1"/>
          </p:cNvCxnSpPr>
          <p:nvPr/>
        </p:nvCxnSpPr>
        <p:spPr>
          <a:xfrm>
            <a:off x="1561994" y="5578681"/>
            <a:ext cx="834523" cy="60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4654026" y="3752329"/>
            <a:ext cx="1025366" cy="707886"/>
          </a:xfrm>
          <a:prstGeom prst="rect">
            <a:avLst/>
          </a:prstGeom>
          <a:noFill/>
          <a:ln>
            <a:solidFill>
              <a:schemeClr val="tx1"/>
            </a:solidFill>
          </a:ln>
        </p:spPr>
        <p:txBody>
          <a:bodyPr wrap="square" rtlCol="0">
            <a:spAutoFit/>
          </a:bodyPr>
          <a:lstStyle/>
          <a:p>
            <a:pPr algn="ctr"/>
            <a:r>
              <a:rPr lang="en-CA" sz="1000" dirty="0" smtClean="0"/>
              <a:t>Input Forms sent to Team Lead are kept on TL PC</a:t>
            </a:r>
            <a:endParaRPr lang="en-CA" sz="1000" dirty="0"/>
          </a:p>
        </p:txBody>
      </p:sp>
      <p:sp>
        <p:nvSpPr>
          <p:cNvPr id="78" name="TextBox 77"/>
          <p:cNvSpPr txBox="1"/>
          <p:nvPr/>
        </p:nvSpPr>
        <p:spPr>
          <a:xfrm>
            <a:off x="6861164" y="4622511"/>
            <a:ext cx="1118073" cy="707886"/>
          </a:xfrm>
          <a:prstGeom prst="rect">
            <a:avLst/>
          </a:prstGeom>
          <a:noFill/>
          <a:ln>
            <a:solidFill>
              <a:schemeClr val="tx1"/>
            </a:solidFill>
          </a:ln>
        </p:spPr>
        <p:txBody>
          <a:bodyPr wrap="square" rtlCol="0">
            <a:spAutoFit/>
          </a:bodyPr>
          <a:lstStyle/>
          <a:p>
            <a:pPr algn="ctr"/>
            <a:r>
              <a:rPr lang="en-CA" sz="1000" dirty="0" smtClean="0"/>
              <a:t>Form Sends initial Data &amp; </a:t>
            </a:r>
            <a:r>
              <a:rPr lang="en-CA" sz="1000" b="1" dirty="0"/>
              <a:t>updates </a:t>
            </a:r>
            <a:r>
              <a:rPr lang="en-CA" sz="1000" dirty="0"/>
              <a:t>during the year to </a:t>
            </a:r>
            <a:r>
              <a:rPr lang="en-CA" sz="1000" dirty="0" err="1" smtClean="0"/>
              <a:t>Dbs</a:t>
            </a:r>
            <a:r>
              <a:rPr lang="en-CA" sz="1000" dirty="0" smtClean="0"/>
              <a:t> </a:t>
            </a:r>
            <a:endParaRPr lang="en-CA" sz="1000" dirty="0"/>
          </a:p>
        </p:txBody>
      </p:sp>
      <p:sp>
        <p:nvSpPr>
          <p:cNvPr id="81" name="TextBox 80"/>
          <p:cNvSpPr txBox="1"/>
          <p:nvPr/>
        </p:nvSpPr>
        <p:spPr>
          <a:xfrm>
            <a:off x="5322166" y="4701788"/>
            <a:ext cx="1323078" cy="553998"/>
          </a:xfrm>
          <a:prstGeom prst="rect">
            <a:avLst/>
          </a:prstGeom>
          <a:noFill/>
          <a:ln>
            <a:solidFill>
              <a:schemeClr val="tx1"/>
            </a:solidFill>
          </a:ln>
        </p:spPr>
        <p:txBody>
          <a:bodyPr wrap="square" rtlCol="0">
            <a:spAutoFit/>
          </a:bodyPr>
          <a:lstStyle/>
          <a:p>
            <a:pPr algn="ctr"/>
            <a:r>
              <a:rPr lang="en-CA" sz="1000" dirty="0" smtClean="0"/>
              <a:t>Team Leader inputs data which is </a:t>
            </a:r>
            <a:r>
              <a:rPr lang="en-CA" sz="1000" b="1" dirty="0" smtClean="0"/>
              <a:t>validated</a:t>
            </a:r>
            <a:r>
              <a:rPr lang="en-CA" sz="1000" dirty="0" smtClean="0"/>
              <a:t> by form</a:t>
            </a:r>
            <a:endParaRPr lang="en-CA" sz="1000" dirty="0"/>
          </a:p>
        </p:txBody>
      </p:sp>
      <p:sp>
        <p:nvSpPr>
          <p:cNvPr id="82" name="TextBox 81"/>
          <p:cNvSpPr txBox="1"/>
          <p:nvPr/>
        </p:nvSpPr>
        <p:spPr>
          <a:xfrm>
            <a:off x="8154233" y="4785452"/>
            <a:ext cx="730967" cy="400110"/>
          </a:xfrm>
          <a:prstGeom prst="rect">
            <a:avLst/>
          </a:prstGeom>
          <a:noFill/>
          <a:ln>
            <a:solidFill>
              <a:schemeClr val="tx1"/>
            </a:solidFill>
          </a:ln>
        </p:spPr>
        <p:txBody>
          <a:bodyPr wrap="square" rtlCol="0">
            <a:spAutoFit/>
          </a:bodyPr>
          <a:lstStyle/>
          <a:p>
            <a:pPr algn="ctr"/>
            <a:r>
              <a:rPr lang="en-CA" sz="1000" dirty="0" smtClean="0"/>
              <a:t>Reports Produced</a:t>
            </a:r>
            <a:endParaRPr lang="en-CA" sz="1000" dirty="0"/>
          </a:p>
        </p:txBody>
      </p:sp>
      <p:cxnSp>
        <p:nvCxnSpPr>
          <p:cNvPr id="85" name="Straight Arrow Connector 84"/>
          <p:cNvCxnSpPr>
            <a:stCxn id="78" idx="3"/>
            <a:endCxn id="82" idx="1"/>
          </p:cNvCxnSpPr>
          <p:nvPr/>
        </p:nvCxnSpPr>
        <p:spPr>
          <a:xfrm>
            <a:off x="7979237" y="4976454"/>
            <a:ext cx="174996" cy="90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 name="Elbow Connector 102"/>
          <p:cNvCxnSpPr>
            <a:endCxn id="81" idx="1"/>
          </p:cNvCxnSpPr>
          <p:nvPr/>
        </p:nvCxnSpPr>
        <p:spPr>
          <a:xfrm rot="16200000" flipH="1">
            <a:off x="4937952" y="4594573"/>
            <a:ext cx="525146" cy="24328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2234207" y="3938123"/>
            <a:ext cx="825574" cy="553998"/>
          </a:xfrm>
          <a:prstGeom prst="rect">
            <a:avLst/>
          </a:prstGeom>
          <a:noFill/>
          <a:ln>
            <a:solidFill>
              <a:schemeClr val="tx1"/>
            </a:solidFill>
          </a:ln>
        </p:spPr>
        <p:txBody>
          <a:bodyPr wrap="square" rtlCol="0">
            <a:spAutoFit/>
          </a:bodyPr>
          <a:lstStyle/>
          <a:p>
            <a:pPr algn="ctr"/>
            <a:r>
              <a:rPr lang="en-CA" sz="1000" dirty="0" smtClean="0"/>
              <a:t>Send Forms to Team Lead</a:t>
            </a:r>
            <a:endParaRPr lang="en-CA" sz="1000" dirty="0"/>
          </a:p>
        </p:txBody>
      </p:sp>
      <p:sp>
        <p:nvSpPr>
          <p:cNvPr id="126" name="TextBox 125"/>
          <p:cNvSpPr txBox="1"/>
          <p:nvPr/>
        </p:nvSpPr>
        <p:spPr>
          <a:xfrm>
            <a:off x="662393" y="3549749"/>
            <a:ext cx="1107704" cy="1323439"/>
          </a:xfrm>
          <a:prstGeom prst="rect">
            <a:avLst/>
          </a:prstGeom>
          <a:noFill/>
          <a:ln>
            <a:solidFill>
              <a:schemeClr val="tx1"/>
            </a:solidFill>
          </a:ln>
        </p:spPr>
        <p:txBody>
          <a:bodyPr wrap="square" rtlCol="0">
            <a:spAutoFit/>
          </a:bodyPr>
          <a:lstStyle/>
          <a:p>
            <a:pPr algn="ctr"/>
            <a:r>
              <a:rPr lang="en-CA" sz="1000" dirty="0" smtClean="0"/>
              <a:t>Prepare separate Spreadsheets (21), one for each Team Lead data-filled with current planning info</a:t>
            </a:r>
            <a:endParaRPr lang="en-CA" sz="1000" dirty="0"/>
          </a:p>
        </p:txBody>
      </p:sp>
      <p:cxnSp>
        <p:nvCxnSpPr>
          <p:cNvPr id="70" name="Straight Arrow Connector 69"/>
          <p:cNvCxnSpPr/>
          <p:nvPr/>
        </p:nvCxnSpPr>
        <p:spPr>
          <a:xfrm flipV="1">
            <a:off x="1688383" y="1535899"/>
            <a:ext cx="0" cy="45233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2409792" y="2049695"/>
            <a:ext cx="944277" cy="400110"/>
          </a:xfrm>
          <a:prstGeom prst="rect">
            <a:avLst/>
          </a:prstGeom>
          <a:noFill/>
        </p:spPr>
        <p:txBody>
          <a:bodyPr wrap="square" rtlCol="0">
            <a:spAutoFit/>
          </a:bodyPr>
          <a:lstStyle/>
          <a:p>
            <a:pPr algn="ctr"/>
            <a:r>
              <a:rPr lang="en-CA" sz="1200" dirty="0" smtClean="0"/>
              <a:t>“PMR”</a:t>
            </a:r>
          </a:p>
          <a:p>
            <a:pPr algn="ctr"/>
            <a:r>
              <a:rPr lang="en-CA" sz="800" dirty="0" smtClean="0"/>
              <a:t>Status Updates</a:t>
            </a:r>
            <a:endParaRPr lang="en-CA" sz="800" dirty="0"/>
          </a:p>
        </p:txBody>
      </p:sp>
      <p:cxnSp>
        <p:nvCxnSpPr>
          <p:cNvPr id="75" name="Straight Arrow Connector 74"/>
          <p:cNvCxnSpPr/>
          <p:nvPr/>
        </p:nvCxnSpPr>
        <p:spPr>
          <a:xfrm flipV="1">
            <a:off x="2294803" y="1557115"/>
            <a:ext cx="0" cy="452339"/>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2881931" y="1570606"/>
            <a:ext cx="0" cy="452339"/>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3384829" y="1570605"/>
            <a:ext cx="0" cy="452339"/>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815028" y="1870624"/>
            <a:ext cx="471763" cy="400110"/>
          </a:xfrm>
          <a:prstGeom prst="rect">
            <a:avLst/>
          </a:prstGeom>
          <a:noFill/>
        </p:spPr>
        <p:txBody>
          <a:bodyPr wrap="square" rtlCol="0">
            <a:spAutoFit/>
          </a:bodyPr>
          <a:lstStyle/>
          <a:p>
            <a:r>
              <a:rPr lang="en-CA" sz="1000" dirty="0" smtClean="0"/>
              <a:t>Year End</a:t>
            </a:r>
            <a:endParaRPr lang="en-CA" sz="1000" dirty="0"/>
          </a:p>
        </p:txBody>
      </p:sp>
      <p:cxnSp>
        <p:nvCxnSpPr>
          <p:cNvPr id="86" name="Straight Connector 85"/>
          <p:cNvCxnSpPr/>
          <p:nvPr/>
        </p:nvCxnSpPr>
        <p:spPr>
          <a:xfrm>
            <a:off x="4021749" y="1331909"/>
            <a:ext cx="0" cy="279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882572" y="1492627"/>
            <a:ext cx="3860303" cy="2134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570649" y="1329934"/>
            <a:ext cx="0" cy="279521"/>
          </a:xfrm>
          <a:prstGeom prst="line">
            <a:avLst/>
          </a:prstGeom>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5342891" y="1596684"/>
            <a:ext cx="471763" cy="400110"/>
          </a:xfrm>
          <a:prstGeom prst="rect">
            <a:avLst/>
          </a:prstGeom>
          <a:noFill/>
        </p:spPr>
        <p:txBody>
          <a:bodyPr wrap="square" rtlCol="0">
            <a:spAutoFit/>
          </a:bodyPr>
          <a:lstStyle/>
          <a:p>
            <a:r>
              <a:rPr lang="en-CA" sz="1000" dirty="0" smtClean="0"/>
              <a:t>New Year</a:t>
            </a:r>
            <a:endParaRPr lang="en-CA" sz="1000" dirty="0"/>
          </a:p>
        </p:txBody>
      </p:sp>
      <p:sp>
        <p:nvSpPr>
          <p:cNvPr id="91" name="TextBox 90"/>
          <p:cNvSpPr txBox="1"/>
          <p:nvPr/>
        </p:nvSpPr>
        <p:spPr>
          <a:xfrm>
            <a:off x="5614242" y="1252460"/>
            <a:ext cx="1002518" cy="276999"/>
          </a:xfrm>
          <a:prstGeom prst="rect">
            <a:avLst/>
          </a:prstGeom>
          <a:noFill/>
        </p:spPr>
        <p:txBody>
          <a:bodyPr wrap="square" rtlCol="0">
            <a:spAutoFit/>
          </a:bodyPr>
          <a:lstStyle/>
          <a:p>
            <a:pPr algn="ctr"/>
            <a:r>
              <a:rPr lang="en-CA" sz="1200" dirty="0" smtClean="0"/>
              <a:t>“BOP</a:t>
            </a:r>
            <a:r>
              <a:rPr lang="en-CA" sz="1200" dirty="0"/>
              <a:t>” </a:t>
            </a:r>
            <a:endParaRPr lang="en-CA" sz="1200" dirty="0" smtClean="0"/>
          </a:p>
        </p:txBody>
      </p:sp>
      <p:sp>
        <p:nvSpPr>
          <p:cNvPr id="92" name="TextBox 91"/>
          <p:cNvSpPr txBox="1"/>
          <p:nvPr/>
        </p:nvSpPr>
        <p:spPr>
          <a:xfrm>
            <a:off x="4546025" y="2122143"/>
            <a:ext cx="944277" cy="523220"/>
          </a:xfrm>
          <a:prstGeom prst="rect">
            <a:avLst/>
          </a:prstGeom>
          <a:noFill/>
        </p:spPr>
        <p:txBody>
          <a:bodyPr wrap="square" rtlCol="0">
            <a:spAutoFit/>
          </a:bodyPr>
          <a:lstStyle/>
          <a:p>
            <a:pPr algn="ctr"/>
            <a:r>
              <a:rPr lang="en-CA" sz="1200" dirty="0" smtClean="0"/>
              <a:t>“PPMG”</a:t>
            </a:r>
          </a:p>
          <a:p>
            <a:pPr algn="ctr"/>
            <a:r>
              <a:rPr lang="en-CA" sz="800" dirty="0" smtClean="0"/>
              <a:t>New Year Planning</a:t>
            </a:r>
            <a:endParaRPr lang="en-CA" sz="800" dirty="0"/>
          </a:p>
        </p:txBody>
      </p:sp>
      <p:cxnSp>
        <p:nvCxnSpPr>
          <p:cNvPr id="93" name="Straight Arrow Connector 92"/>
          <p:cNvCxnSpPr/>
          <p:nvPr/>
        </p:nvCxnSpPr>
        <p:spPr>
          <a:xfrm flipH="1" flipV="1">
            <a:off x="6090069" y="1556672"/>
            <a:ext cx="564228" cy="13467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2" idx="0"/>
          </p:cNvCxnSpPr>
          <p:nvPr/>
        </p:nvCxnSpPr>
        <p:spPr>
          <a:xfrm flipV="1">
            <a:off x="5018164" y="1535899"/>
            <a:ext cx="69773" cy="586244"/>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529854" y="1250787"/>
            <a:ext cx="693980" cy="276999"/>
          </a:xfrm>
          <a:prstGeom prst="rect">
            <a:avLst/>
          </a:prstGeom>
          <a:noFill/>
        </p:spPr>
        <p:txBody>
          <a:bodyPr wrap="square" rtlCol="0">
            <a:spAutoFit/>
          </a:bodyPr>
          <a:lstStyle/>
          <a:p>
            <a:pPr algn="ctr"/>
            <a:r>
              <a:rPr lang="en-CA" sz="1200" dirty="0" smtClean="0"/>
              <a:t>“PMR”</a:t>
            </a:r>
          </a:p>
        </p:txBody>
      </p:sp>
      <p:sp>
        <p:nvSpPr>
          <p:cNvPr id="99" name="TextBox 98"/>
          <p:cNvSpPr txBox="1"/>
          <p:nvPr/>
        </p:nvSpPr>
        <p:spPr>
          <a:xfrm>
            <a:off x="8413437" y="1697082"/>
            <a:ext cx="471763" cy="400110"/>
          </a:xfrm>
          <a:prstGeom prst="rect">
            <a:avLst/>
          </a:prstGeom>
          <a:noFill/>
        </p:spPr>
        <p:txBody>
          <a:bodyPr wrap="square" rtlCol="0">
            <a:spAutoFit/>
          </a:bodyPr>
          <a:lstStyle/>
          <a:p>
            <a:r>
              <a:rPr lang="en-CA" sz="1000" dirty="0" smtClean="0"/>
              <a:t>Year End</a:t>
            </a:r>
            <a:endParaRPr lang="en-CA" sz="1000" dirty="0"/>
          </a:p>
        </p:txBody>
      </p:sp>
      <p:cxnSp>
        <p:nvCxnSpPr>
          <p:cNvPr id="100" name="Straight Connector 99"/>
          <p:cNvCxnSpPr/>
          <p:nvPr/>
        </p:nvCxnSpPr>
        <p:spPr>
          <a:xfrm>
            <a:off x="8620158" y="1348480"/>
            <a:ext cx="0" cy="279521"/>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999" y="2940837"/>
            <a:ext cx="512277" cy="542826"/>
          </a:xfrm>
          <a:prstGeom prst="rect">
            <a:avLst/>
          </a:prstGeom>
        </p:spPr>
      </p:pic>
      <p:cxnSp>
        <p:nvCxnSpPr>
          <p:cNvPr id="30" name="Straight Arrow Connector 29"/>
          <p:cNvCxnSpPr/>
          <p:nvPr/>
        </p:nvCxnSpPr>
        <p:spPr>
          <a:xfrm>
            <a:off x="5293586" y="2638110"/>
            <a:ext cx="1304257" cy="430536"/>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6969127" y="3014652"/>
            <a:ext cx="1038475" cy="553998"/>
          </a:xfrm>
          <a:prstGeom prst="rect">
            <a:avLst/>
          </a:prstGeom>
        </p:spPr>
        <p:txBody>
          <a:bodyPr wrap="square">
            <a:spAutoFit/>
          </a:bodyPr>
          <a:lstStyle/>
          <a:p>
            <a:pPr algn="ctr"/>
            <a:r>
              <a:rPr lang="en-CA" sz="1000" dirty="0" smtClean="0"/>
              <a:t>Section Planning System</a:t>
            </a:r>
            <a:endParaRPr lang="en-CA" sz="1000" dirty="0"/>
          </a:p>
        </p:txBody>
      </p:sp>
      <p:sp>
        <p:nvSpPr>
          <p:cNvPr id="101" name="Rectangle 100"/>
          <p:cNvSpPr/>
          <p:nvPr/>
        </p:nvSpPr>
        <p:spPr>
          <a:xfrm>
            <a:off x="5643398" y="1858294"/>
            <a:ext cx="792035" cy="553998"/>
          </a:xfrm>
          <a:prstGeom prst="rect">
            <a:avLst/>
          </a:prstGeom>
        </p:spPr>
        <p:txBody>
          <a:bodyPr wrap="square">
            <a:spAutoFit/>
          </a:bodyPr>
          <a:lstStyle/>
          <a:p>
            <a:pPr algn="ctr"/>
            <a:r>
              <a:rPr lang="en-CA" sz="1000" dirty="0" smtClean="0">
                <a:solidFill>
                  <a:srgbClr val="0070C0"/>
                </a:solidFill>
              </a:rPr>
              <a:t>Data Transfer for BOP</a:t>
            </a:r>
            <a:endParaRPr lang="en-CA" sz="1000" dirty="0">
              <a:solidFill>
                <a:srgbClr val="0070C0"/>
              </a:solidFill>
            </a:endParaRPr>
          </a:p>
        </p:txBody>
      </p:sp>
      <p:cxnSp>
        <p:nvCxnSpPr>
          <p:cNvPr id="102" name="Straight Arrow Connector 101"/>
          <p:cNvCxnSpPr/>
          <p:nvPr/>
        </p:nvCxnSpPr>
        <p:spPr>
          <a:xfrm flipH="1" flipV="1">
            <a:off x="6576493" y="1543902"/>
            <a:ext cx="165137" cy="135951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5" name="Rectangle 104"/>
          <p:cNvSpPr/>
          <p:nvPr/>
        </p:nvSpPr>
        <p:spPr>
          <a:xfrm>
            <a:off x="6492635" y="1494273"/>
            <a:ext cx="792035" cy="553998"/>
          </a:xfrm>
          <a:prstGeom prst="rect">
            <a:avLst/>
          </a:prstGeom>
        </p:spPr>
        <p:txBody>
          <a:bodyPr wrap="square">
            <a:spAutoFit/>
          </a:bodyPr>
          <a:lstStyle/>
          <a:p>
            <a:pPr algn="ctr"/>
            <a:r>
              <a:rPr lang="en-CA" sz="1000" dirty="0" smtClean="0">
                <a:solidFill>
                  <a:srgbClr val="00B050"/>
                </a:solidFill>
              </a:rPr>
              <a:t>Data Transfer for PMR</a:t>
            </a:r>
            <a:endParaRPr lang="en-CA" sz="1000" dirty="0">
              <a:solidFill>
                <a:srgbClr val="00B050"/>
              </a:solidFill>
            </a:endParaRPr>
          </a:p>
        </p:txBody>
      </p:sp>
      <p:cxnSp>
        <p:nvCxnSpPr>
          <p:cNvPr id="63" name="Straight Arrow Connector 62"/>
          <p:cNvCxnSpPr/>
          <p:nvPr/>
        </p:nvCxnSpPr>
        <p:spPr>
          <a:xfrm flipH="1">
            <a:off x="7151642" y="1596684"/>
            <a:ext cx="84996" cy="114978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H="1">
            <a:off x="7140721" y="1609455"/>
            <a:ext cx="469987" cy="132466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H="1">
            <a:off x="7291137" y="1633783"/>
            <a:ext cx="693223" cy="114387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12" name="Rectangle 111"/>
          <p:cNvSpPr/>
          <p:nvPr/>
        </p:nvSpPr>
        <p:spPr>
          <a:xfrm>
            <a:off x="7470345" y="2247727"/>
            <a:ext cx="792035" cy="553998"/>
          </a:xfrm>
          <a:prstGeom prst="rect">
            <a:avLst/>
          </a:prstGeom>
          <a:ln>
            <a:noFill/>
          </a:ln>
        </p:spPr>
        <p:txBody>
          <a:bodyPr wrap="square">
            <a:spAutoFit/>
          </a:bodyPr>
          <a:lstStyle/>
          <a:p>
            <a:pPr algn="ctr"/>
            <a:r>
              <a:rPr lang="en-CA" sz="1000" dirty="0" smtClean="0">
                <a:solidFill>
                  <a:schemeClr val="accent2"/>
                </a:solidFill>
              </a:rPr>
              <a:t>Status Updates for PMR</a:t>
            </a:r>
            <a:endParaRPr lang="en-CA" sz="1000" dirty="0">
              <a:solidFill>
                <a:schemeClr val="accent2"/>
              </a:solidFill>
            </a:endParaRPr>
          </a:p>
        </p:txBody>
      </p:sp>
      <p:cxnSp>
        <p:nvCxnSpPr>
          <p:cNvPr id="121" name="Straight Arrow Connector 120"/>
          <p:cNvCxnSpPr>
            <a:stCxn id="126" idx="3"/>
            <a:endCxn id="109" idx="1"/>
          </p:cNvCxnSpPr>
          <p:nvPr/>
        </p:nvCxnSpPr>
        <p:spPr>
          <a:xfrm>
            <a:off x="1770097" y="4211469"/>
            <a:ext cx="464110" cy="3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2" name="Elbow Connector 131"/>
          <p:cNvCxnSpPr>
            <a:stCxn id="62" idx="2"/>
            <a:endCxn id="64" idx="0"/>
          </p:cNvCxnSpPr>
          <p:nvPr/>
        </p:nvCxnSpPr>
        <p:spPr>
          <a:xfrm rot="5400000">
            <a:off x="2115029" y="3614316"/>
            <a:ext cx="649583" cy="2571260"/>
          </a:xfrm>
          <a:prstGeom prst="bentConnector3">
            <a:avLst>
              <a:gd name="adj1" fmla="val 66725"/>
            </a:avLst>
          </a:prstGeom>
          <a:ln>
            <a:tailEnd type="triangle"/>
          </a:ln>
        </p:spPr>
        <p:style>
          <a:lnRef idx="2">
            <a:schemeClr val="accent1"/>
          </a:lnRef>
          <a:fillRef idx="0">
            <a:schemeClr val="accent1"/>
          </a:fillRef>
          <a:effectRef idx="1">
            <a:schemeClr val="accent1"/>
          </a:effectRef>
          <a:fontRef idx="minor">
            <a:schemeClr val="tx1"/>
          </a:fontRef>
        </p:style>
      </p:cxnSp>
      <p:sp>
        <p:nvSpPr>
          <p:cNvPr id="141" name="Rounded Rectangle 140"/>
          <p:cNvSpPr/>
          <p:nvPr/>
        </p:nvSpPr>
        <p:spPr>
          <a:xfrm>
            <a:off x="416459" y="3373652"/>
            <a:ext cx="3728007" cy="268312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143" name="Straight Arrow Connector 142"/>
          <p:cNvCxnSpPr/>
          <p:nvPr/>
        </p:nvCxnSpPr>
        <p:spPr>
          <a:xfrm flipH="1">
            <a:off x="1077362" y="1528839"/>
            <a:ext cx="286083" cy="1779290"/>
          </a:xfrm>
          <a:prstGeom prst="straightConnector1">
            <a:avLst/>
          </a:prstGeom>
          <a:ln>
            <a:solidFill>
              <a:schemeClr val="bg1">
                <a:lumMod val="75000"/>
              </a:schemeClr>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26" idx="2"/>
          </p:cNvCxnSpPr>
          <p:nvPr/>
        </p:nvCxnSpPr>
        <p:spPr>
          <a:xfrm flipH="1">
            <a:off x="1688383" y="2388348"/>
            <a:ext cx="1" cy="875095"/>
          </a:xfrm>
          <a:prstGeom prst="straightConnector1">
            <a:avLst/>
          </a:prstGeom>
          <a:ln>
            <a:solidFill>
              <a:schemeClr val="bg1">
                <a:lumMod val="75000"/>
              </a:schemeClr>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H="1">
            <a:off x="2287633" y="2104475"/>
            <a:ext cx="14340" cy="1293031"/>
          </a:xfrm>
          <a:prstGeom prst="straightConnector1">
            <a:avLst/>
          </a:prstGeom>
          <a:ln>
            <a:solidFill>
              <a:schemeClr val="bg1">
                <a:lumMod val="75000"/>
              </a:schemeClr>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flipH="1">
            <a:off x="2848851" y="2468121"/>
            <a:ext cx="30780" cy="847855"/>
          </a:xfrm>
          <a:prstGeom prst="straightConnector1">
            <a:avLst/>
          </a:prstGeom>
          <a:ln>
            <a:solidFill>
              <a:schemeClr val="bg1">
                <a:lumMod val="75000"/>
              </a:schemeClr>
            </a:solidFill>
            <a:prstDash val="lgDash"/>
            <a:tailEnd type="triangle"/>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H="1">
            <a:off x="3384829" y="2114057"/>
            <a:ext cx="10344" cy="1116180"/>
          </a:xfrm>
          <a:prstGeom prst="straightConnector1">
            <a:avLst/>
          </a:prstGeom>
          <a:ln>
            <a:solidFill>
              <a:schemeClr val="bg1">
                <a:lumMod val="75000"/>
              </a:schemeClr>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159" name="Rectangle 158"/>
          <p:cNvSpPr/>
          <p:nvPr/>
        </p:nvSpPr>
        <p:spPr>
          <a:xfrm>
            <a:off x="648284" y="2916425"/>
            <a:ext cx="3296560" cy="2364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0" name="TextBox 159"/>
          <p:cNvSpPr txBox="1"/>
          <p:nvPr/>
        </p:nvSpPr>
        <p:spPr>
          <a:xfrm>
            <a:off x="1133177" y="2905212"/>
            <a:ext cx="2417650" cy="246221"/>
          </a:xfrm>
          <a:prstGeom prst="rect">
            <a:avLst/>
          </a:prstGeom>
          <a:noFill/>
        </p:spPr>
        <p:txBody>
          <a:bodyPr wrap="none" rtlCol="0">
            <a:spAutoFit/>
          </a:bodyPr>
          <a:lstStyle/>
          <a:p>
            <a:r>
              <a:rPr lang="en-CA" sz="1000" dirty="0" smtClean="0"/>
              <a:t>All 5 manual events initiate this process</a:t>
            </a:r>
            <a:endParaRPr lang="en-CA" sz="1000" dirty="0"/>
          </a:p>
        </p:txBody>
      </p:sp>
      <p:cxnSp>
        <p:nvCxnSpPr>
          <p:cNvPr id="161" name="Straight Arrow Connector 160"/>
          <p:cNvCxnSpPr/>
          <p:nvPr/>
        </p:nvCxnSpPr>
        <p:spPr>
          <a:xfrm>
            <a:off x="5053050" y="2664537"/>
            <a:ext cx="0" cy="1081628"/>
          </a:xfrm>
          <a:prstGeom prst="straightConnector1">
            <a:avLst/>
          </a:prstGeom>
          <a:ln>
            <a:solidFill>
              <a:schemeClr val="bg1">
                <a:lumMod val="75000"/>
              </a:schemeClr>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163" name="Rectangle 162"/>
          <p:cNvSpPr/>
          <p:nvPr/>
        </p:nvSpPr>
        <p:spPr>
          <a:xfrm>
            <a:off x="4638177" y="3308836"/>
            <a:ext cx="1122486" cy="2364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5" name="Rectangle 164"/>
          <p:cNvSpPr/>
          <p:nvPr/>
        </p:nvSpPr>
        <p:spPr>
          <a:xfrm>
            <a:off x="4577801" y="3303963"/>
            <a:ext cx="1255472" cy="246221"/>
          </a:xfrm>
          <a:prstGeom prst="rect">
            <a:avLst/>
          </a:prstGeom>
        </p:spPr>
        <p:txBody>
          <a:bodyPr wrap="none">
            <a:spAutoFit/>
          </a:bodyPr>
          <a:lstStyle/>
          <a:p>
            <a:r>
              <a:rPr lang="en-CA" sz="1000" b="1" dirty="0" smtClean="0"/>
              <a:t>One time process</a:t>
            </a:r>
            <a:endParaRPr lang="en-CA" sz="1000" b="1" dirty="0"/>
          </a:p>
        </p:txBody>
      </p:sp>
      <p:cxnSp>
        <p:nvCxnSpPr>
          <p:cNvPr id="174" name="Straight Arrow Connector 173"/>
          <p:cNvCxnSpPr>
            <a:stCxn id="81" idx="3"/>
            <a:endCxn id="78" idx="1"/>
          </p:cNvCxnSpPr>
          <p:nvPr/>
        </p:nvCxnSpPr>
        <p:spPr>
          <a:xfrm flipV="1">
            <a:off x="6645244" y="4976454"/>
            <a:ext cx="215920" cy="23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p:cNvSpPr txBox="1"/>
          <p:nvPr/>
        </p:nvSpPr>
        <p:spPr>
          <a:xfrm>
            <a:off x="4634351" y="5487002"/>
            <a:ext cx="3826689" cy="646331"/>
          </a:xfrm>
          <a:prstGeom prst="rect">
            <a:avLst/>
          </a:prstGeom>
          <a:noFill/>
        </p:spPr>
        <p:txBody>
          <a:bodyPr wrap="none" rtlCol="0">
            <a:spAutoFit/>
          </a:bodyPr>
          <a:lstStyle/>
          <a:p>
            <a:r>
              <a:rPr lang="en-CA" sz="1200" b="1" dirty="0" smtClean="0"/>
              <a:t>Next Steps</a:t>
            </a:r>
            <a:r>
              <a:rPr lang="en-CA" sz="1200" dirty="0" smtClean="0"/>
              <a:t>: </a:t>
            </a:r>
          </a:p>
          <a:p>
            <a:pPr marL="228600" indent="-228600">
              <a:buAutoNum type="arabicParenR"/>
            </a:pPr>
            <a:r>
              <a:rPr lang="en-CA" sz="1200" dirty="0" smtClean="0"/>
              <a:t>Include Publications, Financials &amp; MVR processes</a:t>
            </a:r>
          </a:p>
          <a:p>
            <a:pPr marL="228600" indent="-228600">
              <a:buAutoNum type="arabicParenR"/>
            </a:pPr>
            <a:r>
              <a:rPr lang="en-CA" sz="1200" dirty="0" smtClean="0"/>
              <a:t>Continuous reporting</a:t>
            </a:r>
            <a:endParaRPr lang="en-CA" sz="1200" dirty="0"/>
          </a:p>
        </p:txBody>
      </p:sp>
      <p:sp>
        <p:nvSpPr>
          <p:cNvPr id="180" name="TextBox 179"/>
          <p:cNvSpPr txBox="1"/>
          <p:nvPr/>
        </p:nvSpPr>
        <p:spPr>
          <a:xfrm>
            <a:off x="1342643" y="913741"/>
            <a:ext cx="1717137" cy="307777"/>
          </a:xfrm>
          <a:prstGeom prst="rect">
            <a:avLst/>
          </a:prstGeom>
          <a:noFill/>
        </p:spPr>
        <p:txBody>
          <a:bodyPr wrap="none" rtlCol="0">
            <a:spAutoFit/>
          </a:bodyPr>
          <a:lstStyle/>
          <a:p>
            <a:r>
              <a:rPr lang="en-CA" sz="1400" dirty="0" smtClean="0">
                <a:solidFill>
                  <a:schemeClr val="accent2"/>
                </a:solidFill>
              </a:rPr>
              <a:t>Many Moving Parts</a:t>
            </a:r>
            <a:endParaRPr lang="en-CA" sz="1400" dirty="0">
              <a:solidFill>
                <a:schemeClr val="accent2"/>
              </a:solidFill>
            </a:endParaRPr>
          </a:p>
        </p:txBody>
      </p:sp>
      <p:sp>
        <p:nvSpPr>
          <p:cNvPr id="181" name="TextBox 180"/>
          <p:cNvSpPr txBox="1"/>
          <p:nvPr/>
        </p:nvSpPr>
        <p:spPr>
          <a:xfrm>
            <a:off x="5591074" y="875105"/>
            <a:ext cx="2443298" cy="307777"/>
          </a:xfrm>
          <a:prstGeom prst="rect">
            <a:avLst/>
          </a:prstGeom>
          <a:noFill/>
        </p:spPr>
        <p:txBody>
          <a:bodyPr wrap="none" rtlCol="0">
            <a:spAutoFit/>
          </a:bodyPr>
          <a:lstStyle/>
          <a:p>
            <a:r>
              <a:rPr lang="en-CA" sz="1400" dirty="0" smtClean="0">
                <a:solidFill>
                  <a:schemeClr val="accent2"/>
                </a:solidFill>
              </a:rPr>
              <a:t>Simple, on time, expandable</a:t>
            </a:r>
            <a:endParaRPr lang="en-CA" sz="1400" dirty="0">
              <a:solidFill>
                <a:schemeClr val="accent2"/>
              </a:solidFill>
            </a:endParaRPr>
          </a:p>
        </p:txBody>
      </p:sp>
      <p:sp>
        <p:nvSpPr>
          <p:cNvPr id="182" name="Rectangle 181"/>
          <p:cNvSpPr/>
          <p:nvPr/>
        </p:nvSpPr>
        <p:spPr>
          <a:xfrm>
            <a:off x="6411040" y="3818434"/>
            <a:ext cx="1729082" cy="553998"/>
          </a:xfrm>
          <a:prstGeom prst="rect">
            <a:avLst/>
          </a:prstGeom>
        </p:spPr>
        <p:txBody>
          <a:bodyPr wrap="square">
            <a:spAutoFit/>
          </a:bodyPr>
          <a:lstStyle/>
          <a:p>
            <a:pPr algn="ctr"/>
            <a:r>
              <a:rPr lang="en-CA" sz="1000" b="1" dirty="0" smtClean="0">
                <a:solidFill>
                  <a:schemeClr val="accent3">
                    <a:lumMod val="75000"/>
                  </a:schemeClr>
                </a:solidFill>
              </a:rPr>
              <a:t>Updates are </a:t>
            </a:r>
            <a:r>
              <a:rPr lang="en-CA" sz="1000" dirty="0" smtClean="0">
                <a:solidFill>
                  <a:schemeClr val="accent3">
                    <a:lumMod val="75000"/>
                  </a:schemeClr>
                </a:solidFill>
              </a:rPr>
              <a:t>driven by environmental changes not by reporting requirements</a:t>
            </a:r>
            <a:endParaRPr lang="en-CA" sz="1000" dirty="0">
              <a:solidFill>
                <a:schemeClr val="accent3">
                  <a:lumMod val="75000"/>
                </a:schemeClr>
              </a:solidFill>
            </a:endParaRPr>
          </a:p>
        </p:txBody>
      </p:sp>
      <p:sp>
        <p:nvSpPr>
          <p:cNvPr id="189" name="Rounded Rectangle 188"/>
          <p:cNvSpPr/>
          <p:nvPr/>
        </p:nvSpPr>
        <p:spPr>
          <a:xfrm>
            <a:off x="4532469" y="3592718"/>
            <a:ext cx="4460878" cy="182776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3" name="TextBox 192"/>
          <p:cNvSpPr txBox="1"/>
          <p:nvPr/>
        </p:nvSpPr>
        <p:spPr>
          <a:xfrm>
            <a:off x="6202318" y="2368122"/>
            <a:ext cx="690753" cy="215444"/>
          </a:xfrm>
          <a:prstGeom prst="rect">
            <a:avLst/>
          </a:prstGeom>
          <a:solidFill>
            <a:schemeClr val="bg1"/>
          </a:solidFill>
          <a:ln>
            <a:solidFill>
              <a:schemeClr val="accent6"/>
            </a:solidFill>
          </a:ln>
        </p:spPr>
        <p:txBody>
          <a:bodyPr wrap="square" rtlCol="0">
            <a:spAutoFit/>
          </a:bodyPr>
          <a:lstStyle/>
          <a:p>
            <a:r>
              <a:rPr lang="en-CA" sz="800" dirty="0" smtClean="0">
                <a:solidFill>
                  <a:schemeClr val="accent6">
                    <a:lumMod val="75000"/>
                  </a:schemeClr>
                </a:solidFill>
              </a:rPr>
              <a:t>Automated</a:t>
            </a:r>
            <a:endParaRPr lang="en-CA" sz="800" dirty="0">
              <a:solidFill>
                <a:schemeClr val="accent6">
                  <a:lumMod val="75000"/>
                </a:schemeClr>
              </a:solidFill>
            </a:endParaRPr>
          </a:p>
        </p:txBody>
      </p:sp>
      <p:sp>
        <p:nvSpPr>
          <p:cNvPr id="194" name="TextBox 193"/>
          <p:cNvSpPr txBox="1"/>
          <p:nvPr/>
        </p:nvSpPr>
        <p:spPr>
          <a:xfrm>
            <a:off x="7082549" y="2032283"/>
            <a:ext cx="690753" cy="215444"/>
          </a:xfrm>
          <a:prstGeom prst="rect">
            <a:avLst/>
          </a:prstGeom>
          <a:solidFill>
            <a:schemeClr val="bg1"/>
          </a:solidFill>
          <a:ln>
            <a:solidFill>
              <a:schemeClr val="accent6"/>
            </a:solidFill>
          </a:ln>
        </p:spPr>
        <p:txBody>
          <a:bodyPr wrap="square" rtlCol="0">
            <a:spAutoFit/>
          </a:bodyPr>
          <a:lstStyle/>
          <a:p>
            <a:r>
              <a:rPr lang="en-CA" sz="800" dirty="0" smtClean="0">
                <a:solidFill>
                  <a:schemeClr val="accent6">
                    <a:lumMod val="75000"/>
                  </a:schemeClr>
                </a:solidFill>
              </a:rPr>
              <a:t>Automated</a:t>
            </a:r>
            <a:endParaRPr lang="en-CA" sz="800" dirty="0">
              <a:solidFill>
                <a:schemeClr val="accent6">
                  <a:lumMod val="75000"/>
                </a:schemeClr>
              </a:solidFill>
            </a:endParaRPr>
          </a:p>
        </p:txBody>
      </p:sp>
      <p:sp>
        <p:nvSpPr>
          <p:cNvPr id="195" name="TextBox 194"/>
          <p:cNvSpPr txBox="1"/>
          <p:nvPr/>
        </p:nvSpPr>
        <p:spPr>
          <a:xfrm>
            <a:off x="5440518" y="2693578"/>
            <a:ext cx="690753" cy="215444"/>
          </a:xfrm>
          <a:prstGeom prst="rect">
            <a:avLst/>
          </a:prstGeom>
          <a:solidFill>
            <a:schemeClr val="bg1"/>
          </a:solidFill>
          <a:ln>
            <a:solidFill>
              <a:schemeClr val="accent6"/>
            </a:solidFill>
          </a:ln>
        </p:spPr>
        <p:txBody>
          <a:bodyPr wrap="square" rtlCol="0">
            <a:spAutoFit/>
          </a:bodyPr>
          <a:lstStyle/>
          <a:p>
            <a:r>
              <a:rPr lang="en-CA" sz="800" dirty="0" smtClean="0">
                <a:solidFill>
                  <a:schemeClr val="accent6">
                    <a:lumMod val="75000"/>
                  </a:schemeClr>
                </a:solidFill>
              </a:rPr>
              <a:t>Automated</a:t>
            </a:r>
            <a:endParaRPr lang="en-CA" sz="800" dirty="0">
              <a:solidFill>
                <a:schemeClr val="accent6">
                  <a:lumMod val="75000"/>
                </a:schemeClr>
              </a:solidFill>
            </a:endParaRPr>
          </a:p>
        </p:txBody>
      </p:sp>
      <p:sp>
        <p:nvSpPr>
          <p:cNvPr id="196" name="TextBox 195"/>
          <p:cNvSpPr txBox="1"/>
          <p:nvPr/>
        </p:nvSpPr>
        <p:spPr>
          <a:xfrm>
            <a:off x="2598859" y="2525385"/>
            <a:ext cx="523087" cy="215444"/>
          </a:xfrm>
          <a:prstGeom prst="rect">
            <a:avLst/>
          </a:prstGeom>
          <a:solidFill>
            <a:schemeClr val="bg1"/>
          </a:solidFill>
          <a:ln>
            <a:solidFill>
              <a:schemeClr val="accent6"/>
            </a:solidFill>
          </a:ln>
        </p:spPr>
        <p:txBody>
          <a:bodyPr wrap="square" rtlCol="0">
            <a:spAutoFit/>
          </a:bodyPr>
          <a:lstStyle/>
          <a:p>
            <a:r>
              <a:rPr lang="en-CA" sz="800" dirty="0">
                <a:solidFill>
                  <a:schemeClr val="accent6">
                    <a:lumMod val="75000"/>
                  </a:schemeClr>
                </a:solidFill>
              </a:rPr>
              <a:t>Manual</a:t>
            </a:r>
          </a:p>
        </p:txBody>
      </p:sp>
      <p:sp>
        <p:nvSpPr>
          <p:cNvPr id="197" name="TextBox 196"/>
          <p:cNvSpPr txBox="1"/>
          <p:nvPr/>
        </p:nvSpPr>
        <p:spPr>
          <a:xfrm>
            <a:off x="3253552" y="2507481"/>
            <a:ext cx="523087" cy="215444"/>
          </a:xfrm>
          <a:prstGeom prst="rect">
            <a:avLst/>
          </a:prstGeom>
          <a:solidFill>
            <a:schemeClr val="bg1"/>
          </a:solidFill>
          <a:ln>
            <a:solidFill>
              <a:schemeClr val="accent6"/>
            </a:solidFill>
          </a:ln>
        </p:spPr>
        <p:txBody>
          <a:bodyPr wrap="square" rtlCol="0">
            <a:spAutoFit/>
          </a:bodyPr>
          <a:lstStyle/>
          <a:p>
            <a:r>
              <a:rPr lang="en-CA" sz="800" dirty="0">
                <a:solidFill>
                  <a:schemeClr val="accent6">
                    <a:lumMod val="75000"/>
                  </a:schemeClr>
                </a:solidFill>
              </a:rPr>
              <a:t>Manual</a:t>
            </a:r>
          </a:p>
        </p:txBody>
      </p:sp>
      <p:sp>
        <p:nvSpPr>
          <p:cNvPr id="198" name="TextBox 197"/>
          <p:cNvSpPr txBox="1"/>
          <p:nvPr/>
        </p:nvSpPr>
        <p:spPr>
          <a:xfrm>
            <a:off x="1990520" y="2508810"/>
            <a:ext cx="523087" cy="215444"/>
          </a:xfrm>
          <a:prstGeom prst="rect">
            <a:avLst/>
          </a:prstGeom>
          <a:solidFill>
            <a:schemeClr val="bg1"/>
          </a:solidFill>
          <a:ln>
            <a:solidFill>
              <a:schemeClr val="accent6"/>
            </a:solidFill>
          </a:ln>
        </p:spPr>
        <p:txBody>
          <a:bodyPr wrap="square" rtlCol="0">
            <a:spAutoFit/>
          </a:bodyPr>
          <a:lstStyle/>
          <a:p>
            <a:r>
              <a:rPr lang="en-CA" sz="800" dirty="0">
                <a:solidFill>
                  <a:schemeClr val="accent6">
                    <a:lumMod val="75000"/>
                  </a:schemeClr>
                </a:solidFill>
              </a:rPr>
              <a:t>Manual</a:t>
            </a:r>
          </a:p>
        </p:txBody>
      </p:sp>
      <p:sp>
        <p:nvSpPr>
          <p:cNvPr id="199" name="TextBox 198"/>
          <p:cNvSpPr txBox="1"/>
          <p:nvPr/>
        </p:nvSpPr>
        <p:spPr>
          <a:xfrm>
            <a:off x="1392523" y="2527212"/>
            <a:ext cx="523087" cy="215444"/>
          </a:xfrm>
          <a:prstGeom prst="rect">
            <a:avLst/>
          </a:prstGeom>
          <a:solidFill>
            <a:schemeClr val="bg1"/>
          </a:solidFill>
          <a:ln>
            <a:solidFill>
              <a:schemeClr val="accent6"/>
            </a:solidFill>
          </a:ln>
        </p:spPr>
        <p:txBody>
          <a:bodyPr wrap="square" rtlCol="0">
            <a:spAutoFit/>
          </a:bodyPr>
          <a:lstStyle/>
          <a:p>
            <a:r>
              <a:rPr lang="en-CA" sz="800" dirty="0">
                <a:solidFill>
                  <a:schemeClr val="accent6">
                    <a:lumMod val="75000"/>
                  </a:schemeClr>
                </a:solidFill>
              </a:rPr>
              <a:t>Manual</a:t>
            </a:r>
          </a:p>
        </p:txBody>
      </p:sp>
      <p:sp>
        <p:nvSpPr>
          <p:cNvPr id="200" name="TextBox 199"/>
          <p:cNvSpPr txBox="1"/>
          <p:nvPr/>
        </p:nvSpPr>
        <p:spPr>
          <a:xfrm>
            <a:off x="786740" y="2535699"/>
            <a:ext cx="523087" cy="215444"/>
          </a:xfrm>
          <a:prstGeom prst="rect">
            <a:avLst/>
          </a:prstGeom>
          <a:solidFill>
            <a:schemeClr val="bg1"/>
          </a:solidFill>
          <a:ln>
            <a:solidFill>
              <a:schemeClr val="accent6"/>
            </a:solidFill>
          </a:ln>
        </p:spPr>
        <p:txBody>
          <a:bodyPr wrap="square" rtlCol="0">
            <a:spAutoFit/>
          </a:bodyPr>
          <a:lstStyle/>
          <a:p>
            <a:r>
              <a:rPr lang="en-CA" sz="800" dirty="0">
                <a:solidFill>
                  <a:schemeClr val="accent6">
                    <a:lumMod val="75000"/>
                  </a:schemeClr>
                </a:solidFill>
              </a:rPr>
              <a:t>Manual</a:t>
            </a:r>
          </a:p>
        </p:txBody>
      </p:sp>
    </p:spTree>
    <p:extLst>
      <p:ext uri="{BB962C8B-B14F-4D97-AF65-F5344CB8AC3E}">
        <p14:creationId xmlns:p14="http://schemas.microsoft.com/office/powerpoint/2010/main" val="377335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569624" y="1063295"/>
            <a:ext cx="4296563" cy="497536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Rectangle 17"/>
          <p:cNvSpPr/>
          <p:nvPr/>
        </p:nvSpPr>
        <p:spPr>
          <a:xfrm>
            <a:off x="339165" y="1222221"/>
            <a:ext cx="2128243" cy="25440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err="1" smtClean="0"/>
              <a:t>Activty</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9</a:t>
            </a:fld>
            <a:endParaRPr lang="en-CA"/>
          </a:p>
        </p:txBody>
      </p:sp>
      <p:sp>
        <p:nvSpPr>
          <p:cNvPr id="5" name="Text Placeholder 4"/>
          <p:cNvSpPr>
            <a:spLocks noGrp="1"/>
          </p:cNvSpPr>
          <p:nvPr>
            <p:ph type="body" sz="quarter" idx="13"/>
          </p:nvPr>
        </p:nvSpPr>
        <p:spPr/>
        <p:txBody>
          <a:bodyPr/>
          <a:lstStyle/>
          <a:p>
            <a:r>
              <a:rPr lang="en-CA" dirty="0" smtClean="0"/>
              <a:t>Creating a cascade of planning data  </a:t>
            </a:r>
            <a:endParaRPr lang="en-CA" dirty="0"/>
          </a:p>
        </p:txBody>
      </p:sp>
      <p:sp>
        <p:nvSpPr>
          <p:cNvPr id="9" name="Rectangle 8"/>
          <p:cNvSpPr/>
          <p:nvPr/>
        </p:nvSpPr>
        <p:spPr>
          <a:xfrm>
            <a:off x="625034" y="2538859"/>
            <a:ext cx="1620571" cy="11226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9"/>
          <p:cNvSpPr txBox="1"/>
          <p:nvPr/>
        </p:nvSpPr>
        <p:spPr>
          <a:xfrm>
            <a:off x="871210" y="2834405"/>
            <a:ext cx="1292909" cy="707886"/>
          </a:xfrm>
          <a:prstGeom prst="rect">
            <a:avLst/>
          </a:prstGeom>
          <a:noFill/>
          <a:ln>
            <a:solidFill>
              <a:schemeClr val="tx1"/>
            </a:solidFill>
          </a:ln>
        </p:spPr>
        <p:txBody>
          <a:bodyPr wrap="square" rtlCol="0">
            <a:spAutoFit/>
          </a:bodyPr>
          <a:lstStyle/>
          <a:p>
            <a:r>
              <a:rPr lang="en-CA" sz="1000" dirty="0" smtClean="0">
                <a:solidFill>
                  <a:schemeClr val="tx2">
                    <a:lumMod val="60000"/>
                    <a:lumOff val="40000"/>
                  </a:schemeClr>
                </a:solidFill>
              </a:rPr>
              <a:t>Key Milestone </a:t>
            </a:r>
            <a:r>
              <a:rPr lang="en-CA" sz="1000" dirty="0" smtClean="0">
                <a:solidFill>
                  <a:schemeClr val="tx2">
                    <a:lumMod val="60000"/>
                    <a:lumOff val="40000"/>
                  </a:schemeClr>
                </a:solidFill>
              </a:rPr>
              <a:t>1</a:t>
            </a:r>
            <a:r>
              <a:rPr lang="en-CA" sz="1000" dirty="0" smtClean="0">
                <a:solidFill>
                  <a:schemeClr val="tx2">
                    <a:lumMod val="60000"/>
                    <a:lumOff val="40000"/>
                  </a:schemeClr>
                </a:solidFill>
              </a:rPr>
              <a:t>.1.1</a:t>
            </a:r>
            <a:endParaRPr lang="en-CA" sz="1000" dirty="0" smtClean="0">
              <a:solidFill>
                <a:schemeClr val="tx2">
                  <a:lumMod val="60000"/>
                  <a:lumOff val="40000"/>
                </a:schemeClr>
              </a:solidFill>
            </a:endParaRPr>
          </a:p>
          <a:p>
            <a:r>
              <a:rPr lang="en-CA" sz="1000" dirty="0" smtClean="0">
                <a:solidFill>
                  <a:schemeClr val="tx2">
                    <a:lumMod val="60000"/>
                    <a:lumOff val="40000"/>
                  </a:schemeClr>
                </a:solidFill>
              </a:rPr>
              <a:t>Key Milestone </a:t>
            </a:r>
            <a:r>
              <a:rPr lang="en-CA" sz="1000" dirty="0" smtClean="0">
                <a:solidFill>
                  <a:schemeClr val="tx2">
                    <a:lumMod val="60000"/>
                    <a:lumOff val="40000"/>
                  </a:schemeClr>
                </a:solidFill>
              </a:rPr>
              <a:t>1</a:t>
            </a:r>
            <a:r>
              <a:rPr lang="en-CA" sz="1000" dirty="0" smtClean="0">
                <a:solidFill>
                  <a:schemeClr val="tx2">
                    <a:lumMod val="60000"/>
                    <a:lumOff val="40000"/>
                  </a:schemeClr>
                </a:solidFill>
              </a:rPr>
              <a:t>.1.2</a:t>
            </a:r>
            <a:endParaRPr lang="en-CA" sz="1000" dirty="0" smtClean="0">
              <a:solidFill>
                <a:schemeClr val="tx2">
                  <a:lumMod val="60000"/>
                  <a:lumOff val="40000"/>
                </a:schemeClr>
              </a:solidFill>
            </a:endParaRPr>
          </a:p>
          <a:p>
            <a:r>
              <a:rPr lang="en-CA" sz="1000" b="1" dirty="0">
                <a:solidFill>
                  <a:schemeClr val="tx2">
                    <a:lumMod val="60000"/>
                    <a:lumOff val="40000"/>
                  </a:schemeClr>
                </a:solidFill>
              </a:rPr>
              <a:t> </a:t>
            </a:r>
            <a:r>
              <a:rPr lang="en-CA" sz="1000" b="1" dirty="0" smtClean="0">
                <a:solidFill>
                  <a:schemeClr val="tx2">
                    <a:lumMod val="60000"/>
                    <a:lumOff val="40000"/>
                  </a:schemeClr>
                </a:solidFill>
              </a:rPr>
              <a:t>          </a:t>
            </a:r>
            <a:r>
              <a:rPr lang="en-CA" sz="1000" b="1" dirty="0">
                <a:solidFill>
                  <a:schemeClr val="tx2">
                    <a:lumMod val="60000"/>
                    <a:lumOff val="40000"/>
                  </a:schemeClr>
                </a:solidFill>
              </a:rPr>
              <a:t>.   .   .</a:t>
            </a:r>
            <a:endParaRPr lang="en-CA" sz="1000" dirty="0" smtClean="0">
              <a:solidFill>
                <a:schemeClr val="tx2">
                  <a:lumMod val="60000"/>
                  <a:lumOff val="40000"/>
                </a:schemeClr>
              </a:solidFill>
            </a:endParaRPr>
          </a:p>
          <a:p>
            <a:r>
              <a:rPr lang="en-CA" sz="1000" dirty="0" smtClean="0">
                <a:solidFill>
                  <a:schemeClr val="tx2">
                    <a:lumMod val="60000"/>
                    <a:lumOff val="40000"/>
                  </a:schemeClr>
                </a:solidFill>
              </a:rPr>
              <a:t>Key </a:t>
            </a:r>
            <a:r>
              <a:rPr lang="en-CA" sz="1000" smtClean="0">
                <a:solidFill>
                  <a:schemeClr val="tx2">
                    <a:lumMod val="60000"/>
                    <a:lumOff val="40000"/>
                  </a:schemeClr>
                </a:solidFill>
              </a:rPr>
              <a:t>Milestone </a:t>
            </a:r>
            <a:r>
              <a:rPr lang="en-CA" sz="1000" smtClean="0">
                <a:solidFill>
                  <a:schemeClr val="tx2">
                    <a:lumMod val="60000"/>
                    <a:lumOff val="40000"/>
                  </a:schemeClr>
                </a:solidFill>
              </a:rPr>
              <a:t>1</a:t>
            </a:r>
            <a:r>
              <a:rPr lang="en-CA" sz="1000" smtClean="0">
                <a:solidFill>
                  <a:schemeClr val="tx2">
                    <a:lumMod val="60000"/>
                    <a:lumOff val="40000"/>
                  </a:schemeClr>
                </a:solidFill>
              </a:rPr>
              <a:t>.1.n</a:t>
            </a:r>
            <a:endParaRPr lang="en-CA" sz="1000" dirty="0">
              <a:solidFill>
                <a:schemeClr val="tx2">
                  <a:lumMod val="60000"/>
                  <a:lumOff val="40000"/>
                </a:schemeClr>
              </a:solidFill>
            </a:endParaRPr>
          </a:p>
        </p:txBody>
      </p:sp>
      <p:sp>
        <p:nvSpPr>
          <p:cNvPr id="11" name="TextBox 10"/>
          <p:cNvSpPr txBox="1"/>
          <p:nvPr/>
        </p:nvSpPr>
        <p:spPr>
          <a:xfrm>
            <a:off x="773427" y="2557406"/>
            <a:ext cx="1205779" cy="276999"/>
          </a:xfrm>
          <a:prstGeom prst="rect">
            <a:avLst/>
          </a:prstGeom>
          <a:noFill/>
        </p:spPr>
        <p:txBody>
          <a:bodyPr wrap="none" rtlCol="0">
            <a:spAutoFit/>
          </a:bodyPr>
          <a:lstStyle/>
          <a:p>
            <a:r>
              <a:rPr lang="en-CA" sz="1200" dirty="0" smtClean="0">
                <a:solidFill>
                  <a:srgbClr val="FF0000"/>
                </a:solidFill>
              </a:rPr>
              <a:t>Deliverable </a:t>
            </a:r>
            <a:r>
              <a:rPr lang="en-CA" sz="1200" dirty="0" smtClean="0">
                <a:solidFill>
                  <a:srgbClr val="FF0000"/>
                </a:solidFill>
              </a:rPr>
              <a:t>1.1</a:t>
            </a:r>
            <a:endParaRPr lang="en-CA" sz="1200" dirty="0">
              <a:solidFill>
                <a:srgbClr val="FF0000"/>
              </a:solidFill>
            </a:endParaRPr>
          </a:p>
        </p:txBody>
      </p:sp>
      <p:sp>
        <p:nvSpPr>
          <p:cNvPr id="8" name="Rectangle 7"/>
          <p:cNvSpPr/>
          <p:nvPr/>
        </p:nvSpPr>
        <p:spPr>
          <a:xfrm>
            <a:off x="420646" y="1484772"/>
            <a:ext cx="1620571" cy="11226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p:cNvSpPr txBox="1"/>
          <p:nvPr/>
        </p:nvSpPr>
        <p:spPr>
          <a:xfrm>
            <a:off x="630613" y="1761771"/>
            <a:ext cx="1292909" cy="738664"/>
          </a:xfrm>
          <a:prstGeom prst="rect">
            <a:avLst/>
          </a:prstGeom>
          <a:noFill/>
          <a:ln>
            <a:solidFill>
              <a:schemeClr val="tx1"/>
            </a:solidFill>
          </a:ln>
        </p:spPr>
        <p:txBody>
          <a:bodyPr wrap="square" rtlCol="0">
            <a:spAutoFit/>
          </a:bodyPr>
          <a:lstStyle/>
          <a:p>
            <a:r>
              <a:rPr lang="en-CA" sz="1000" dirty="0" smtClean="0">
                <a:solidFill>
                  <a:schemeClr val="tx2">
                    <a:lumMod val="60000"/>
                    <a:lumOff val="40000"/>
                  </a:schemeClr>
                </a:solidFill>
              </a:rPr>
              <a:t>Key Milestone </a:t>
            </a:r>
            <a:r>
              <a:rPr lang="en-CA" sz="1000" dirty="0" smtClean="0">
                <a:solidFill>
                  <a:schemeClr val="tx2">
                    <a:lumMod val="60000"/>
                    <a:lumOff val="40000"/>
                  </a:schemeClr>
                </a:solidFill>
              </a:rPr>
              <a:t>1.0.1</a:t>
            </a:r>
            <a:endParaRPr lang="en-CA" sz="1000" dirty="0" smtClean="0">
              <a:solidFill>
                <a:schemeClr val="tx2">
                  <a:lumMod val="60000"/>
                  <a:lumOff val="40000"/>
                </a:schemeClr>
              </a:solidFill>
            </a:endParaRPr>
          </a:p>
          <a:p>
            <a:r>
              <a:rPr lang="en-CA" sz="1000" dirty="0" smtClean="0">
                <a:solidFill>
                  <a:schemeClr val="tx2">
                    <a:lumMod val="60000"/>
                    <a:lumOff val="40000"/>
                  </a:schemeClr>
                </a:solidFill>
              </a:rPr>
              <a:t>Key Milestone </a:t>
            </a:r>
            <a:r>
              <a:rPr lang="en-CA" sz="1000" dirty="0" smtClean="0">
                <a:solidFill>
                  <a:schemeClr val="tx2">
                    <a:lumMod val="60000"/>
                    <a:lumOff val="40000"/>
                  </a:schemeClr>
                </a:solidFill>
              </a:rPr>
              <a:t>1</a:t>
            </a:r>
            <a:r>
              <a:rPr lang="en-CA" sz="1000" dirty="0" smtClean="0">
                <a:solidFill>
                  <a:schemeClr val="tx2">
                    <a:lumMod val="60000"/>
                    <a:lumOff val="40000"/>
                  </a:schemeClr>
                </a:solidFill>
              </a:rPr>
              <a:t>.0.2</a:t>
            </a:r>
            <a:endParaRPr lang="en-CA" sz="1000" dirty="0" smtClean="0">
              <a:solidFill>
                <a:schemeClr val="tx2">
                  <a:lumMod val="60000"/>
                  <a:lumOff val="40000"/>
                </a:schemeClr>
              </a:solidFill>
            </a:endParaRPr>
          </a:p>
          <a:p>
            <a:r>
              <a:rPr lang="en-CA" sz="1200" b="1" dirty="0" smtClean="0">
                <a:solidFill>
                  <a:schemeClr val="tx2">
                    <a:lumMod val="60000"/>
                    <a:lumOff val="40000"/>
                  </a:schemeClr>
                </a:solidFill>
              </a:rPr>
              <a:t>        .   .   .</a:t>
            </a:r>
          </a:p>
          <a:p>
            <a:r>
              <a:rPr lang="en-CA" sz="1000" dirty="0" smtClean="0">
                <a:solidFill>
                  <a:schemeClr val="tx2">
                    <a:lumMod val="60000"/>
                    <a:lumOff val="40000"/>
                  </a:schemeClr>
                </a:solidFill>
              </a:rPr>
              <a:t>Key Milestone </a:t>
            </a:r>
            <a:r>
              <a:rPr lang="en-CA" sz="1000" dirty="0" smtClean="0">
                <a:solidFill>
                  <a:schemeClr val="tx2">
                    <a:lumMod val="60000"/>
                    <a:lumOff val="40000"/>
                  </a:schemeClr>
                </a:solidFill>
              </a:rPr>
              <a:t>1.0.n</a:t>
            </a:r>
            <a:endParaRPr lang="en-CA" sz="1000" dirty="0">
              <a:solidFill>
                <a:schemeClr val="tx2">
                  <a:lumMod val="60000"/>
                  <a:lumOff val="40000"/>
                </a:schemeClr>
              </a:solidFill>
            </a:endParaRPr>
          </a:p>
        </p:txBody>
      </p:sp>
      <p:sp>
        <p:nvSpPr>
          <p:cNvPr id="7" name="TextBox 6"/>
          <p:cNvSpPr txBox="1"/>
          <p:nvPr/>
        </p:nvSpPr>
        <p:spPr>
          <a:xfrm>
            <a:off x="532830" y="1484772"/>
            <a:ext cx="1205779" cy="276999"/>
          </a:xfrm>
          <a:prstGeom prst="rect">
            <a:avLst/>
          </a:prstGeom>
          <a:noFill/>
        </p:spPr>
        <p:txBody>
          <a:bodyPr wrap="none" rtlCol="0">
            <a:spAutoFit/>
          </a:bodyPr>
          <a:lstStyle/>
          <a:p>
            <a:r>
              <a:rPr lang="en-CA" sz="1200" dirty="0" smtClean="0">
                <a:solidFill>
                  <a:srgbClr val="FF0000"/>
                </a:solidFill>
              </a:rPr>
              <a:t>Deliverable 1.0</a:t>
            </a:r>
            <a:endParaRPr lang="en-CA" sz="1200" dirty="0">
              <a:solidFill>
                <a:srgbClr val="FF0000"/>
              </a:solidFill>
            </a:endParaRPr>
          </a:p>
        </p:txBody>
      </p:sp>
      <p:sp>
        <p:nvSpPr>
          <p:cNvPr id="16" name="Rectangle 15"/>
          <p:cNvSpPr/>
          <p:nvPr/>
        </p:nvSpPr>
        <p:spPr>
          <a:xfrm>
            <a:off x="1113954" y="743780"/>
            <a:ext cx="2249334" cy="369332"/>
          </a:xfrm>
          <a:prstGeom prst="rect">
            <a:avLst/>
          </a:prstGeom>
        </p:spPr>
        <p:txBody>
          <a:bodyPr wrap="none">
            <a:spAutoFit/>
          </a:bodyPr>
          <a:lstStyle/>
          <a:p>
            <a:r>
              <a:rPr lang="en-CA" dirty="0" smtClean="0"/>
              <a:t>PMR Data Structure</a:t>
            </a:r>
            <a:endParaRPr lang="en-CA" dirty="0"/>
          </a:p>
        </p:txBody>
      </p:sp>
      <p:sp>
        <p:nvSpPr>
          <p:cNvPr id="17" name="Rectangle 16"/>
          <p:cNvSpPr/>
          <p:nvPr/>
        </p:nvSpPr>
        <p:spPr>
          <a:xfrm>
            <a:off x="4569625" y="693963"/>
            <a:ext cx="2219518" cy="369332"/>
          </a:xfrm>
          <a:prstGeom prst="rect">
            <a:avLst/>
          </a:prstGeom>
        </p:spPr>
        <p:txBody>
          <a:bodyPr wrap="none">
            <a:spAutoFit/>
          </a:bodyPr>
          <a:lstStyle/>
          <a:p>
            <a:r>
              <a:rPr lang="en-CA" dirty="0" smtClean="0"/>
              <a:t>BOP Data Structure</a:t>
            </a:r>
            <a:endParaRPr lang="en-CA" dirty="0"/>
          </a:p>
        </p:txBody>
      </p:sp>
      <p:sp>
        <p:nvSpPr>
          <p:cNvPr id="19" name="TextBox 18"/>
          <p:cNvSpPr txBox="1"/>
          <p:nvPr/>
        </p:nvSpPr>
        <p:spPr>
          <a:xfrm>
            <a:off x="420646" y="1204670"/>
            <a:ext cx="1380506" cy="307777"/>
          </a:xfrm>
          <a:prstGeom prst="rect">
            <a:avLst/>
          </a:prstGeom>
          <a:noFill/>
        </p:spPr>
        <p:txBody>
          <a:bodyPr wrap="none" rtlCol="0">
            <a:spAutoFit/>
          </a:bodyPr>
          <a:lstStyle/>
          <a:p>
            <a:r>
              <a:rPr lang="en-CA" sz="1400" dirty="0" smtClean="0">
                <a:solidFill>
                  <a:srgbClr val="C00000"/>
                </a:solidFill>
              </a:rPr>
              <a:t>Activity 1 </a:t>
            </a:r>
            <a:r>
              <a:rPr lang="en-CA" sz="1200" dirty="0" smtClean="0">
                <a:solidFill>
                  <a:schemeClr val="bg1">
                    <a:lumMod val="65000"/>
                  </a:schemeClr>
                </a:solidFill>
              </a:rPr>
              <a:t>(BOP)</a:t>
            </a:r>
            <a:endParaRPr lang="en-CA" sz="1200" dirty="0">
              <a:solidFill>
                <a:schemeClr val="bg1">
                  <a:lumMod val="65000"/>
                </a:schemeClr>
              </a:solidFill>
            </a:endParaRPr>
          </a:p>
        </p:txBody>
      </p:sp>
      <p:sp>
        <p:nvSpPr>
          <p:cNvPr id="20" name="Rectangle 19"/>
          <p:cNvSpPr/>
          <p:nvPr/>
        </p:nvSpPr>
        <p:spPr>
          <a:xfrm>
            <a:off x="817487" y="3891480"/>
            <a:ext cx="2128243" cy="25440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err="1" smtClean="0"/>
              <a:t>Activty</a:t>
            </a:r>
            <a:endParaRPr lang="en-CA" dirty="0"/>
          </a:p>
        </p:txBody>
      </p:sp>
      <p:sp>
        <p:nvSpPr>
          <p:cNvPr id="21" name="Rectangle 20"/>
          <p:cNvSpPr/>
          <p:nvPr/>
        </p:nvSpPr>
        <p:spPr>
          <a:xfrm>
            <a:off x="1103356" y="5208118"/>
            <a:ext cx="1620571" cy="11226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TextBox 21"/>
          <p:cNvSpPr txBox="1"/>
          <p:nvPr/>
        </p:nvSpPr>
        <p:spPr>
          <a:xfrm>
            <a:off x="1349532" y="5503664"/>
            <a:ext cx="1292909" cy="707886"/>
          </a:xfrm>
          <a:prstGeom prst="rect">
            <a:avLst/>
          </a:prstGeom>
          <a:noFill/>
          <a:ln>
            <a:solidFill>
              <a:schemeClr val="tx1"/>
            </a:solidFill>
          </a:ln>
        </p:spPr>
        <p:txBody>
          <a:bodyPr wrap="square" rtlCol="0">
            <a:spAutoFit/>
          </a:bodyPr>
          <a:lstStyle/>
          <a:p>
            <a:r>
              <a:rPr lang="en-CA" sz="1000" dirty="0" smtClean="0">
                <a:solidFill>
                  <a:schemeClr val="tx2">
                    <a:lumMod val="60000"/>
                    <a:lumOff val="40000"/>
                  </a:schemeClr>
                </a:solidFill>
              </a:rPr>
              <a:t>Key Milestone 2.1.1</a:t>
            </a:r>
          </a:p>
          <a:p>
            <a:r>
              <a:rPr lang="en-CA" sz="1000" dirty="0" smtClean="0">
                <a:solidFill>
                  <a:schemeClr val="tx2">
                    <a:lumMod val="60000"/>
                    <a:lumOff val="40000"/>
                  </a:schemeClr>
                </a:solidFill>
              </a:rPr>
              <a:t>Key Milestone 2.1.2</a:t>
            </a:r>
          </a:p>
          <a:p>
            <a:r>
              <a:rPr lang="en-CA" sz="1000" b="1" dirty="0">
                <a:solidFill>
                  <a:schemeClr val="tx2">
                    <a:lumMod val="60000"/>
                    <a:lumOff val="40000"/>
                  </a:schemeClr>
                </a:solidFill>
              </a:rPr>
              <a:t> </a:t>
            </a:r>
            <a:r>
              <a:rPr lang="en-CA" sz="1000" b="1" dirty="0" smtClean="0">
                <a:solidFill>
                  <a:schemeClr val="tx2">
                    <a:lumMod val="60000"/>
                    <a:lumOff val="40000"/>
                  </a:schemeClr>
                </a:solidFill>
              </a:rPr>
              <a:t>          </a:t>
            </a:r>
            <a:r>
              <a:rPr lang="en-CA" sz="1000" b="1" dirty="0">
                <a:solidFill>
                  <a:schemeClr val="tx2">
                    <a:lumMod val="60000"/>
                    <a:lumOff val="40000"/>
                  </a:schemeClr>
                </a:solidFill>
              </a:rPr>
              <a:t>.   .   .</a:t>
            </a:r>
            <a:endParaRPr lang="en-CA" sz="1000" dirty="0" smtClean="0">
              <a:solidFill>
                <a:schemeClr val="tx2">
                  <a:lumMod val="60000"/>
                  <a:lumOff val="40000"/>
                </a:schemeClr>
              </a:solidFill>
            </a:endParaRPr>
          </a:p>
          <a:p>
            <a:r>
              <a:rPr lang="en-CA" sz="1000" dirty="0" smtClean="0">
                <a:solidFill>
                  <a:schemeClr val="tx2">
                    <a:lumMod val="60000"/>
                    <a:lumOff val="40000"/>
                  </a:schemeClr>
                </a:solidFill>
              </a:rPr>
              <a:t>Key Milestone 2.1.n</a:t>
            </a:r>
            <a:endParaRPr lang="en-CA" sz="1000" dirty="0">
              <a:solidFill>
                <a:schemeClr val="tx2">
                  <a:lumMod val="60000"/>
                  <a:lumOff val="40000"/>
                </a:schemeClr>
              </a:solidFill>
            </a:endParaRPr>
          </a:p>
        </p:txBody>
      </p:sp>
      <p:sp>
        <p:nvSpPr>
          <p:cNvPr id="23" name="TextBox 22"/>
          <p:cNvSpPr txBox="1"/>
          <p:nvPr/>
        </p:nvSpPr>
        <p:spPr>
          <a:xfrm>
            <a:off x="1251749" y="5226665"/>
            <a:ext cx="1205779" cy="276999"/>
          </a:xfrm>
          <a:prstGeom prst="rect">
            <a:avLst/>
          </a:prstGeom>
          <a:noFill/>
        </p:spPr>
        <p:txBody>
          <a:bodyPr wrap="none" rtlCol="0">
            <a:spAutoFit/>
          </a:bodyPr>
          <a:lstStyle/>
          <a:p>
            <a:r>
              <a:rPr lang="en-CA" sz="1200" dirty="0" smtClean="0">
                <a:solidFill>
                  <a:srgbClr val="FF0000"/>
                </a:solidFill>
              </a:rPr>
              <a:t>Deliverable 2.1</a:t>
            </a:r>
            <a:endParaRPr lang="en-CA" sz="1200" dirty="0">
              <a:solidFill>
                <a:srgbClr val="FF0000"/>
              </a:solidFill>
            </a:endParaRPr>
          </a:p>
        </p:txBody>
      </p:sp>
      <p:sp>
        <p:nvSpPr>
          <p:cNvPr id="24" name="Rectangle 23"/>
          <p:cNvSpPr/>
          <p:nvPr/>
        </p:nvSpPr>
        <p:spPr>
          <a:xfrm>
            <a:off x="898968" y="4135925"/>
            <a:ext cx="1620571" cy="11226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TextBox 24"/>
          <p:cNvSpPr txBox="1"/>
          <p:nvPr/>
        </p:nvSpPr>
        <p:spPr>
          <a:xfrm>
            <a:off x="1108935" y="4431030"/>
            <a:ext cx="1330229" cy="738664"/>
          </a:xfrm>
          <a:prstGeom prst="rect">
            <a:avLst/>
          </a:prstGeom>
          <a:noFill/>
          <a:ln>
            <a:solidFill>
              <a:schemeClr val="tx1"/>
            </a:solidFill>
          </a:ln>
        </p:spPr>
        <p:txBody>
          <a:bodyPr wrap="square" rtlCol="0">
            <a:spAutoFit/>
          </a:bodyPr>
          <a:lstStyle/>
          <a:p>
            <a:r>
              <a:rPr lang="en-CA" sz="1000" dirty="0" smtClean="0">
                <a:solidFill>
                  <a:schemeClr val="tx2">
                    <a:lumMod val="60000"/>
                    <a:lumOff val="40000"/>
                  </a:schemeClr>
                </a:solidFill>
              </a:rPr>
              <a:t>Key Milestone 2.0.1</a:t>
            </a:r>
          </a:p>
          <a:p>
            <a:r>
              <a:rPr lang="en-CA" sz="1000" dirty="0" smtClean="0">
                <a:solidFill>
                  <a:schemeClr val="tx2">
                    <a:lumMod val="60000"/>
                    <a:lumOff val="40000"/>
                  </a:schemeClr>
                </a:solidFill>
              </a:rPr>
              <a:t>Key Milestone 2.0.2</a:t>
            </a:r>
          </a:p>
          <a:p>
            <a:r>
              <a:rPr lang="en-CA" sz="1200" b="1" dirty="0" smtClean="0">
                <a:solidFill>
                  <a:schemeClr val="tx2">
                    <a:lumMod val="60000"/>
                    <a:lumOff val="40000"/>
                  </a:schemeClr>
                </a:solidFill>
              </a:rPr>
              <a:t>        .   .   .</a:t>
            </a:r>
          </a:p>
          <a:p>
            <a:r>
              <a:rPr lang="en-CA" sz="1000" dirty="0" smtClean="0">
                <a:solidFill>
                  <a:schemeClr val="tx2">
                    <a:lumMod val="60000"/>
                    <a:lumOff val="40000"/>
                  </a:schemeClr>
                </a:solidFill>
              </a:rPr>
              <a:t>Key Milestone 2.0..n</a:t>
            </a:r>
            <a:endParaRPr lang="en-CA" sz="1000" dirty="0">
              <a:solidFill>
                <a:schemeClr val="tx2">
                  <a:lumMod val="60000"/>
                  <a:lumOff val="40000"/>
                </a:schemeClr>
              </a:solidFill>
            </a:endParaRPr>
          </a:p>
        </p:txBody>
      </p:sp>
      <p:sp>
        <p:nvSpPr>
          <p:cNvPr id="26" name="TextBox 25"/>
          <p:cNvSpPr txBox="1"/>
          <p:nvPr/>
        </p:nvSpPr>
        <p:spPr>
          <a:xfrm>
            <a:off x="1011152" y="4154031"/>
            <a:ext cx="1205779" cy="276999"/>
          </a:xfrm>
          <a:prstGeom prst="rect">
            <a:avLst/>
          </a:prstGeom>
          <a:noFill/>
        </p:spPr>
        <p:txBody>
          <a:bodyPr wrap="none" rtlCol="0">
            <a:spAutoFit/>
          </a:bodyPr>
          <a:lstStyle/>
          <a:p>
            <a:r>
              <a:rPr lang="en-CA" sz="1200" dirty="0" smtClean="0">
                <a:solidFill>
                  <a:srgbClr val="FF0000"/>
                </a:solidFill>
              </a:rPr>
              <a:t>Deliverable 2.0</a:t>
            </a:r>
            <a:endParaRPr lang="en-CA" sz="1200" dirty="0">
              <a:solidFill>
                <a:srgbClr val="FF0000"/>
              </a:solidFill>
            </a:endParaRPr>
          </a:p>
        </p:txBody>
      </p:sp>
      <p:sp>
        <p:nvSpPr>
          <p:cNvPr id="27" name="TextBox 26"/>
          <p:cNvSpPr txBox="1"/>
          <p:nvPr/>
        </p:nvSpPr>
        <p:spPr>
          <a:xfrm>
            <a:off x="898968" y="3846770"/>
            <a:ext cx="1380506" cy="307777"/>
          </a:xfrm>
          <a:prstGeom prst="rect">
            <a:avLst/>
          </a:prstGeom>
          <a:noFill/>
        </p:spPr>
        <p:txBody>
          <a:bodyPr wrap="none" rtlCol="0">
            <a:spAutoFit/>
          </a:bodyPr>
          <a:lstStyle/>
          <a:p>
            <a:r>
              <a:rPr lang="en-CA" sz="1400" dirty="0" smtClean="0">
                <a:solidFill>
                  <a:srgbClr val="C00000"/>
                </a:solidFill>
              </a:rPr>
              <a:t>Activity 2 </a:t>
            </a:r>
            <a:r>
              <a:rPr lang="en-CA" sz="1200" dirty="0" smtClean="0">
                <a:solidFill>
                  <a:schemeClr val="bg1">
                    <a:lumMod val="65000"/>
                  </a:schemeClr>
                </a:solidFill>
              </a:rPr>
              <a:t>(BOP)</a:t>
            </a:r>
            <a:endParaRPr lang="en-CA" sz="1200" dirty="0">
              <a:solidFill>
                <a:schemeClr val="bg1">
                  <a:lumMod val="65000"/>
                </a:schemeClr>
              </a:solidFill>
            </a:endParaRPr>
          </a:p>
        </p:txBody>
      </p:sp>
      <p:sp>
        <p:nvSpPr>
          <p:cNvPr id="28" name="Rectangle 27"/>
          <p:cNvSpPr/>
          <p:nvPr/>
        </p:nvSpPr>
        <p:spPr>
          <a:xfrm>
            <a:off x="4682364" y="1267843"/>
            <a:ext cx="4063284" cy="1428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CA"/>
              <a:t>Status</a:t>
            </a:r>
            <a:endParaRPr lang="en-CA" dirty="0"/>
          </a:p>
        </p:txBody>
      </p:sp>
      <p:sp>
        <p:nvSpPr>
          <p:cNvPr id="32" name="Rectangle 31"/>
          <p:cNvSpPr/>
          <p:nvPr/>
        </p:nvSpPr>
        <p:spPr>
          <a:xfrm>
            <a:off x="4827216" y="1879426"/>
            <a:ext cx="1317135" cy="4677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TextBox 32"/>
          <p:cNvSpPr txBox="1"/>
          <p:nvPr/>
        </p:nvSpPr>
        <p:spPr>
          <a:xfrm>
            <a:off x="4828411" y="1888714"/>
            <a:ext cx="1390858" cy="400110"/>
          </a:xfrm>
          <a:prstGeom prst="rect">
            <a:avLst/>
          </a:prstGeom>
          <a:noFill/>
          <a:ln>
            <a:noFill/>
          </a:ln>
        </p:spPr>
        <p:txBody>
          <a:bodyPr wrap="square" rtlCol="0">
            <a:spAutoFit/>
          </a:bodyPr>
          <a:lstStyle/>
          <a:p>
            <a:r>
              <a:rPr lang="en-CA" sz="1000" dirty="0" smtClean="0">
                <a:solidFill>
                  <a:srgbClr val="FF0000"/>
                </a:solidFill>
              </a:rPr>
              <a:t>PMR Deliverable 1.0</a:t>
            </a:r>
          </a:p>
          <a:p>
            <a:r>
              <a:rPr lang="en-CA" sz="1000" dirty="0" smtClean="0">
                <a:solidFill>
                  <a:srgbClr val="FF0000"/>
                </a:solidFill>
              </a:rPr>
              <a:t>PMR Deliverable 1.1</a:t>
            </a:r>
            <a:endParaRPr lang="en-CA" sz="1000" dirty="0">
              <a:solidFill>
                <a:srgbClr val="FF0000"/>
              </a:solidFill>
            </a:endParaRPr>
          </a:p>
        </p:txBody>
      </p:sp>
      <p:sp>
        <p:nvSpPr>
          <p:cNvPr id="34" name="TextBox 33"/>
          <p:cNvSpPr txBox="1"/>
          <p:nvPr/>
        </p:nvSpPr>
        <p:spPr>
          <a:xfrm>
            <a:off x="4773637" y="1566606"/>
            <a:ext cx="1662635" cy="276999"/>
          </a:xfrm>
          <a:prstGeom prst="rect">
            <a:avLst/>
          </a:prstGeom>
          <a:noFill/>
        </p:spPr>
        <p:txBody>
          <a:bodyPr wrap="none" rtlCol="0">
            <a:spAutoFit/>
          </a:bodyPr>
          <a:lstStyle/>
          <a:p>
            <a:r>
              <a:rPr lang="en-CA" sz="1200" dirty="0">
                <a:solidFill>
                  <a:srgbClr val="C00000"/>
                </a:solidFill>
              </a:rPr>
              <a:t>Activity </a:t>
            </a:r>
            <a:r>
              <a:rPr lang="en-CA" sz="1200" dirty="0" smtClean="0">
                <a:solidFill>
                  <a:srgbClr val="C00000"/>
                </a:solidFill>
              </a:rPr>
              <a:t>1: </a:t>
            </a:r>
            <a:r>
              <a:rPr lang="en-CA" sz="1200" dirty="0" smtClean="0"/>
              <a:t>Milestones</a:t>
            </a:r>
            <a:endParaRPr lang="en-CA" sz="1200" dirty="0"/>
          </a:p>
        </p:txBody>
      </p:sp>
      <p:sp>
        <p:nvSpPr>
          <p:cNvPr id="35" name="TextBox 34"/>
          <p:cNvSpPr txBox="1"/>
          <p:nvPr/>
        </p:nvSpPr>
        <p:spPr>
          <a:xfrm>
            <a:off x="4763844" y="1250292"/>
            <a:ext cx="1380506" cy="307777"/>
          </a:xfrm>
          <a:prstGeom prst="rect">
            <a:avLst/>
          </a:prstGeom>
          <a:noFill/>
        </p:spPr>
        <p:txBody>
          <a:bodyPr wrap="none" rtlCol="0">
            <a:spAutoFit/>
          </a:bodyPr>
          <a:lstStyle/>
          <a:p>
            <a:r>
              <a:rPr lang="en-CA" sz="1400" dirty="0">
                <a:solidFill>
                  <a:srgbClr val="C00000"/>
                </a:solidFill>
              </a:rPr>
              <a:t>Activity 1</a:t>
            </a:r>
            <a:r>
              <a:rPr lang="en-CA" sz="1200" dirty="0" smtClean="0">
                <a:solidFill>
                  <a:schemeClr val="bg1">
                    <a:lumMod val="65000"/>
                  </a:schemeClr>
                </a:solidFill>
              </a:rPr>
              <a:t>(BOP)</a:t>
            </a:r>
            <a:endParaRPr lang="en-CA" sz="1200" dirty="0">
              <a:solidFill>
                <a:schemeClr val="bg1">
                  <a:lumMod val="65000"/>
                </a:schemeClr>
              </a:solidFill>
            </a:endParaRPr>
          </a:p>
        </p:txBody>
      </p:sp>
      <p:cxnSp>
        <p:nvCxnSpPr>
          <p:cNvPr id="37" name="Straight Arrow Connector 36"/>
          <p:cNvCxnSpPr>
            <a:stCxn id="7" idx="3"/>
          </p:cNvCxnSpPr>
          <p:nvPr/>
        </p:nvCxnSpPr>
        <p:spPr>
          <a:xfrm>
            <a:off x="1738609" y="1623272"/>
            <a:ext cx="3104818" cy="352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1" idx="3"/>
          </p:cNvCxnSpPr>
          <p:nvPr/>
        </p:nvCxnSpPr>
        <p:spPr>
          <a:xfrm flipV="1">
            <a:off x="1979206" y="2144162"/>
            <a:ext cx="2805875" cy="5517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4691421" y="2941435"/>
            <a:ext cx="4063284" cy="12322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4" name="Rectangle 43"/>
          <p:cNvSpPr/>
          <p:nvPr/>
        </p:nvSpPr>
        <p:spPr>
          <a:xfrm>
            <a:off x="4835877" y="3594027"/>
            <a:ext cx="1318476" cy="4001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5" name="TextBox 44"/>
          <p:cNvSpPr txBox="1"/>
          <p:nvPr/>
        </p:nvSpPr>
        <p:spPr>
          <a:xfrm>
            <a:off x="4785081" y="3594027"/>
            <a:ext cx="1359270" cy="400110"/>
          </a:xfrm>
          <a:prstGeom prst="rect">
            <a:avLst/>
          </a:prstGeom>
          <a:noFill/>
          <a:ln>
            <a:noFill/>
          </a:ln>
        </p:spPr>
        <p:txBody>
          <a:bodyPr wrap="square" rtlCol="0">
            <a:spAutoFit/>
          </a:bodyPr>
          <a:lstStyle/>
          <a:p>
            <a:r>
              <a:rPr lang="en-CA" sz="1000" dirty="0">
                <a:solidFill>
                  <a:srgbClr val="FF0000"/>
                </a:solidFill>
              </a:rPr>
              <a:t>PMR Deliverable </a:t>
            </a:r>
            <a:r>
              <a:rPr lang="en-CA" sz="1000" dirty="0" smtClean="0">
                <a:solidFill>
                  <a:srgbClr val="FF0000"/>
                </a:solidFill>
              </a:rPr>
              <a:t>2.0</a:t>
            </a:r>
          </a:p>
          <a:p>
            <a:r>
              <a:rPr lang="en-CA" sz="1000" dirty="0">
                <a:solidFill>
                  <a:srgbClr val="FF0000"/>
                </a:solidFill>
              </a:rPr>
              <a:t>PMR Deliverable </a:t>
            </a:r>
            <a:r>
              <a:rPr lang="en-CA" sz="1000" dirty="0" smtClean="0">
                <a:solidFill>
                  <a:srgbClr val="FF0000"/>
                </a:solidFill>
              </a:rPr>
              <a:t>2.1</a:t>
            </a:r>
            <a:endParaRPr lang="en-CA" sz="1000" dirty="0">
              <a:solidFill>
                <a:srgbClr val="FF0000"/>
              </a:solidFill>
            </a:endParaRPr>
          </a:p>
        </p:txBody>
      </p:sp>
      <p:sp>
        <p:nvSpPr>
          <p:cNvPr id="46" name="TextBox 45"/>
          <p:cNvSpPr txBox="1"/>
          <p:nvPr/>
        </p:nvSpPr>
        <p:spPr>
          <a:xfrm>
            <a:off x="4817207" y="3280426"/>
            <a:ext cx="1662635" cy="276999"/>
          </a:xfrm>
          <a:prstGeom prst="rect">
            <a:avLst/>
          </a:prstGeom>
          <a:noFill/>
        </p:spPr>
        <p:txBody>
          <a:bodyPr wrap="none" rtlCol="0">
            <a:spAutoFit/>
          </a:bodyPr>
          <a:lstStyle/>
          <a:p>
            <a:r>
              <a:rPr lang="en-CA" sz="1200" dirty="0">
                <a:solidFill>
                  <a:srgbClr val="C00000"/>
                </a:solidFill>
              </a:rPr>
              <a:t>Activity 2 </a:t>
            </a:r>
            <a:r>
              <a:rPr lang="en-CA" sz="1200" dirty="0" smtClean="0">
                <a:solidFill>
                  <a:srgbClr val="C00000"/>
                </a:solidFill>
              </a:rPr>
              <a:t>: </a:t>
            </a:r>
            <a:r>
              <a:rPr lang="en-CA" sz="1200" dirty="0" smtClean="0"/>
              <a:t>Milestones</a:t>
            </a:r>
            <a:endParaRPr lang="en-CA" sz="1200" dirty="0"/>
          </a:p>
        </p:txBody>
      </p:sp>
      <p:sp>
        <p:nvSpPr>
          <p:cNvPr id="47" name="TextBox 46"/>
          <p:cNvSpPr txBox="1"/>
          <p:nvPr/>
        </p:nvSpPr>
        <p:spPr>
          <a:xfrm>
            <a:off x="4757558" y="2954107"/>
            <a:ext cx="1380506" cy="307777"/>
          </a:xfrm>
          <a:prstGeom prst="rect">
            <a:avLst/>
          </a:prstGeom>
          <a:noFill/>
        </p:spPr>
        <p:txBody>
          <a:bodyPr wrap="none" rtlCol="0">
            <a:spAutoFit/>
          </a:bodyPr>
          <a:lstStyle/>
          <a:p>
            <a:r>
              <a:rPr lang="en-CA" sz="1400" dirty="0" smtClean="0">
                <a:solidFill>
                  <a:srgbClr val="C00000"/>
                </a:solidFill>
              </a:rPr>
              <a:t>Activity 2 </a:t>
            </a:r>
            <a:r>
              <a:rPr lang="en-CA" sz="1200" dirty="0" smtClean="0">
                <a:solidFill>
                  <a:schemeClr val="bg1">
                    <a:lumMod val="65000"/>
                  </a:schemeClr>
                </a:solidFill>
              </a:rPr>
              <a:t>(BOP)</a:t>
            </a:r>
            <a:endParaRPr lang="en-CA" sz="1200" dirty="0">
              <a:solidFill>
                <a:schemeClr val="bg1">
                  <a:lumMod val="65000"/>
                </a:schemeClr>
              </a:solidFill>
            </a:endParaRPr>
          </a:p>
        </p:txBody>
      </p:sp>
      <p:cxnSp>
        <p:nvCxnSpPr>
          <p:cNvPr id="41" name="Straight Arrow Connector 40"/>
          <p:cNvCxnSpPr/>
          <p:nvPr/>
        </p:nvCxnSpPr>
        <p:spPr>
          <a:xfrm flipV="1">
            <a:off x="2164119" y="3739771"/>
            <a:ext cx="2593439" cy="5345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3" idx="3"/>
          </p:cNvCxnSpPr>
          <p:nvPr/>
        </p:nvCxnSpPr>
        <p:spPr>
          <a:xfrm flipV="1">
            <a:off x="2457528" y="3962969"/>
            <a:ext cx="2348865" cy="1402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997467" y="1567996"/>
            <a:ext cx="1322798" cy="276999"/>
          </a:xfrm>
          <a:prstGeom prst="rect">
            <a:avLst/>
          </a:prstGeom>
          <a:noFill/>
        </p:spPr>
        <p:txBody>
          <a:bodyPr wrap="none" rtlCol="0">
            <a:spAutoFit/>
          </a:bodyPr>
          <a:lstStyle/>
          <a:p>
            <a:r>
              <a:rPr lang="en-CA" sz="1200" dirty="0">
                <a:solidFill>
                  <a:srgbClr val="C00000"/>
                </a:solidFill>
              </a:rPr>
              <a:t>Activity </a:t>
            </a:r>
            <a:r>
              <a:rPr lang="en-CA" sz="1200" dirty="0" smtClean="0">
                <a:solidFill>
                  <a:srgbClr val="C00000"/>
                </a:solidFill>
              </a:rPr>
              <a:t>1: </a:t>
            </a:r>
            <a:r>
              <a:rPr lang="en-CA" sz="1200" dirty="0" smtClean="0"/>
              <a:t>Status</a:t>
            </a:r>
            <a:endParaRPr lang="en-CA" sz="1200" dirty="0"/>
          </a:p>
        </p:txBody>
      </p:sp>
      <p:sp>
        <p:nvSpPr>
          <p:cNvPr id="2" name="Right Brace 1"/>
          <p:cNvSpPr/>
          <p:nvPr/>
        </p:nvSpPr>
        <p:spPr>
          <a:xfrm>
            <a:off x="6548580" y="1868386"/>
            <a:ext cx="148393" cy="5331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40" name="TextBox 39"/>
          <p:cNvSpPr txBox="1"/>
          <p:nvPr/>
        </p:nvSpPr>
        <p:spPr>
          <a:xfrm>
            <a:off x="7086538" y="3276313"/>
            <a:ext cx="1322798" cy="276999"/>
          </a:xfrm>
          <a:prstGeom prst="rect">
            <a:avLst/>
          </a:prstGeom>
          <a:noFill/>
        </p:spPr>
        <p:txBody>
          <a:bodyPr wrap="none" rtlCol="0">
            <a:spAutoFit/>
          </a:bodyPr>
          <a:lstStyle/>
          <a:p>
            <a:r>
              <a:rPr lang="en-CA" sz="1200" dirty="0">
                <a:solidFill>
                  <a:srgbClr val="C00000"/>
                </a:solidFill>
              </a:rPr>
              <a:t>Activity 2</a:t>
            </a:r>
            <a:r>
              <a:rPr lang="en-CA" sz="1200" dirty="0" smtClean="0">
                <a:solidFill>
                  <a:srgbClr val="C00000"/>
                </a:solidFill>
              </a:rPr>
              <a:t>: </a:t>
            </a:r>
            <a:r>
              <a:rPr lang="en-CA" sz="1200" dirty="0" smtClean="0"/>
              <a:t>Status</a:t>
            </a:r>
            <a:endParaRPr lang="en-CA" sz="1200" dirty="0"/>
          </a:p>
        </p:txBody>
      </p:sp>
      <p:sp>
        <p:nvSpPr>
          <p:cNvPr id="42" name="Rectangle 41"/>
          <p:cNvSpPr/>
          <p:nvPr/>
        </p:nvSpPr>
        <p:spPr>
          <a:xfrm>
            <a:off x="6945346" y="3573857"/>
            <a:ext cx="1758563" cy="400110"/>
          </a:xfrm>
          <a:prstGeom prst="rect">
            <a:avLst/>
          </a:prstGeom>
        </p:spPr>
        <p:txBody>
          <a:bodyPr wrap="square">
            <a:spAutoFit/>
          </a:bodyPr>
          <a:lstStyle/>
          <a:p>
            <a:r>
              <a:rPr lang="en-CA" sz="1000" dirty="0" smtClean="0"/>
              <a:t>Status of BOP Milestone(s) associated with </a:t>
            </a:r>
            <a:r>
              <a:rPr lang="en-CA" sz="1000" dirty="0" smtClean="0">
                <a:solidFill>
                  <a:srgbClr val="FF0000"/>
                </a:solidFill>
              </a:rPr>
              <a:t>Activity 2</a:t>
            </a:r>
            <a:endParaRPr lang="en-CA" sz="1000" dirty="0">
              <a:solidFill>
                <a:srgbClr val="FF0000"/>
              </a:solidFill>
            </a:endParaRPr>
          </a:p>
        </p:txBody>
      </p:sp>
      <p:sp>
        <p:nvSpPr>
          <p:cNvPr id="48" name="Rectangle 47"/>
          <p:cNvSpPr/>
          <p:nvPr/>
        </p:nvSpPr>
        <p:spPr>
          <a:xfrm>
            <a:off x="6867350" y="1906265"/>
            <a:ext cx="1758563" cy="400110"/>
          </a:xfrm>
          <a:prstGeom prst="rect">
            <a:avLst/>
          </a:prstGeom>
        </p:spPr>
        <p:txBody>
          <a:bodyPr wrap="square">
            <a:spAutoFit/>
          </a:bodyPr>
          <a:lstStyle/>
          <a:p>
            <a:r>
              <a:rPr lang="en-CA" sz="1000" dirty="0" smtClean="0"/>
              <a:t>Status of BOP Milestone(s) associated with </a:t>
            </a:r>
            <a:r>
              <a:rPr lang="en-CA" sz="1000" dirty="0" smtClean="0">
                <a:solidFill>
                  <a:srgbClr val="FF0000"/>
                </a:solidFill>
              </a:rPr>
              <a:t>Activity 1</a:t>
            </a:r>
            <a:endParaRPr lang="en-CA" sz="1000" dirty="0">
              <a:solidFill>
                <a:srgbClr val="FF0000"/>
              </a:solidFill>
            </a:endParaRPr>
          </a:p>
        </p:txBody>
      </p:sp>
      <p:sp>
        <p:nvSpPr>
          <p:cNvPr id="50" name="Rectangle 49"/>
          <p:cNvSpPr/>
          <p:nvPr/>
        </p:nvSpPr>
        <p:spPr>
          <a:xfrm>
            <a:off x="4698971" y="4705354"/>
            <a:ext cx="4063284" cy="12322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1" name="Rectangle 50"/>
          <p:cNvSpPr/>
          <p:nvPr/>
        </p:nvSpPr>
        <p:spPr>
          <a:xfrm>
            <a:off x="4843427" y="5357946"/>
            <a:ext cx="1318476" cy="4001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2" name="TextBox 51"/>
          <p:cNvSpPr txBox="1"/>
          <p:nvPr/>
        </p:nvSpPr>
        <p:spPr>
          <a:xfrm>
            <a:off x="4820972" y="5357946"/>
            <a:ext cx="1412406" cy="400110"/>
          </a:xfrm>
          <a:prstGeom prst="rect">
            <a:avLst/>
          </a:prstGeom>
          <a:noFill/>
          <a:ln>
            <a:noFill/>
          </a:ln>
        </p:spPr>
        <p:txBody>
          <a:bodyPr wrap="square" rtlCol="0">
            <a:spAutoFit/>
          </a:bodyPr>
          <a:lstStyle/>
          <a:p>
            <a:r>
              <a:rPr lang="en-CA" sz="1000" dirty="0">
                <a:solidFill>
                  <a:srgbClr val="FF0000"/>
                </a:solidFill>
              </a:rPr>
              <a:t>PMR Deliverable n</a:t>
            </a:r>
            <a:r>
              <a:rPr lang="en-CA" sz="1000" dirty="0" smtClean="0">
                <a:solidFill>
                  <a:srgbClr val="FF0000"/>
                </a:solidFill>
              </a:rPr>
              <a:t>.0</a:t>
            </a:r>
          </a:p>
          <a:p>
            <a:r>
              <a:rPr lang="en-CA" sz="1000" dirty="0">
                <a:solidFill>
                  <a:srgbClr val="FF0000"/>
                </a:solidFill>
              </a:rPr>
              <a:t>PMR Deliverable n</a:t>
            </a:r>
            <a:r>
              <a:rPr lang="en-CA" sz="1000" dirty="0" smtClean="0">
                <a:solidFill>
                  <a:srgbClr val="FF0000"/>
                </a:solidFill>
              </a:rPr>
              <a:t>.1</a:t>
            </a:r>
            <a:endParaRPr lang="en-CA" sz="1000" dirty="0">
              <a:solidFill>
                <a:srgbClr val="FF0000"/>
              </a:solidFill>
            </a:endParaRPr>
          </a:p>
        </p:txBody>
      </p:sp>
      <p:sp>
        <p:nvSpPr>
          <p:cNvPr id="54" name="TextBox 53"/>
          <p:cNvSpPr txBox="1"/>
          <p:nvPr/>
        </p:nvSpPr>
        <p:spPr>
          <a:xfrm>
            <a:off x="4824757" y="5026239"/>
            <a:ext cx="1662635" cy="276999"/>
          </a:xfrm>
          <a:prstGeom prst="rect">
            <a:avLst/>
          </a:prstGeom>
          <a:noFill/>
        </p:spPr>
        <p:txBody>
          <a:bodyPr wrap="none" rtlCol="0">
            <a:spAutoFit/>
          </a:bodyPr>
          <a:lstStyle/>
          <a:p>
            <a:r>
              <a:rPr lang="en-CA" sz="1200" dirty="0">
                <a:solidFill>
                  <a:srgbClr val="C00000"/>
                </a:solidFill>
              </a:rPr>
              <a:t>Activity </a:t>
            </a:r>
            <a:r>
              <a:rPr lang="en-CA" sz="1200" dirty="0" smtClean="0">
                <a:solidFill>
                  <a:srgbClr val="C00000"/>
                </a:solidFill>
              </a:rPr>
              <a:t>n : </a:t>
            </a:r>
            <a:r>
              <a:rPr lang="en-CA" sz="1200" dirty="0" smtClean="0"/>
              <a:t>Milestones</a:t>
            </a:r>
            <a:endParaRPr lang="en-CA" sz="1200" dirty="0"/>
          </a:p>
        </p:txBody>
      </p:sp>
      <p:sp>
        <p:nvSpPr>
          <p:cNvPr id="55" name="TextBox 54"/>
          <p:cNvSpPr txBox="1"/>
          <p:nvPr/>
        </p:nvSpPr>
        <p:spPr>
          <a:xfrm>
            <a:off x="4765108" y="4718026"/>
            <a:ext cx="1380506" cy="307777"/>
          </a:xfrm>
          <a:prstGeom prst="rect">
            <a:avLst/>
          </a:prstGeom>
          <a:noFill/>
        </p:spPr>
        <p:txBody>
          <a:bodyPr wrap="none" rtlCol="0">
            <a:spAutoFit/>
          </a:bodyPr>
          <a:lstStyle/>
          <a:p>
            <a:r>
              <a:rPr lang="en-CA" sz="1400" dirty="0" smtClean="0">
                <a:solidFill>
                  <a:srgbClr val="C00000"/>
                </a:solidFill>
              </a:rPr>
              <a:t>Activity n </a:t>
            </a:r>
            <a:r>
              <a:rPr lang="en-CA" sz="1200" dirty="0" smtClean="0">
                <a:solidFill>
                  <a:schemeClr val="bg1">
                    <a:lumMod val="65000"/>
                  </a:schemeClr>
                </a:solidFill>
              </a:rPr>
              <a:t>(BOP)</a:t>
            </a:r>
            <a:endParaRPr lang="en-CA" sz="1200" dirty="0">
              <a:solidFill>
                <a:schemeClr val="bg1">
                  <a:lumMod val="65000"/>
                </a:schemeClr>
              </a:solidFill>
            </a:endParaRPr>
          </a:p>
        </p:txBody>
      </p:sp>
      <p:sp>
        <p:nvSpPr>
          <p:cNvPr id="56" name="TextBox 55"/>
          <p:cNvSpPr txBox="1"/>
          <p:nvPr/>
        </p:nvSpPr>
        <p:spPr>
          <a:xfrm>
            <a:off x="7130305" y="5031179"/>
            <a:ext cx="1322798" cy="276999"/>
          </a:xfrm>
          <a:prstGeom prst="rect">
            <a:avLst/>
          </a:prstGeom>
          <a:noFill/>
        </p:spPr>
        <p:txBody>
          <a:bodyPr wrap="none" rtlCol="0">
            <a:spAutoFit/>
          </a:bodyPr>
          <a:lstStyle/>
          <a:p>
            <a:r>
              <a:rPr lang="en-CA" sz="1200" dirty="0">
                <a:solidFill>
                  <a:srgbClr val="C00000"/>
                </a:solidFill>
              </a:rPr>
              <a:t>Activity </a:t>
            </a:r>
            <a:r>
              <a:rPr lang="en-CA" sz="1200" dirty="0" smtClean="0">
                <a:solidFill>
                  <a:srgbClr val="C00000"/>
                </a:solidFill>
              </a:rPr>
              <a:t>n: </a:t>
            </a:r>
            <a:r>
              <a:rPr lang="en-CA" sz="1200" dirty="0" smtClean="0"/>
              <a:t>Status</a:t>
            </a:r>
            <a:endParaRPr lang="en-CA" sz="1200" dirty="0"/>
          </a:p>
        </p:txBody>
      </p:sp>
      <p:sp>
        <p:nvSpPr>
          <p:cNvPr id="57" name="Rectangle 56"/>
          <p:cNvSpPr/>
          <p:nvPr/>
        </p:nvSpPr>
        <p:spPr>
          <a:xfrm>
            <a:off x="6989113" y="5337776"/>
            <a:ext cx="1758563" cy="400110"/>
          </a:xfrm>
          <a:prstGeom prst="rect">
            <a:avLst/>
          </a:prstGeom>
        </p:spPr>
        <p:txBody>
          <a:bodyPr wrap="square">
            <a:spAutoFit/>
          </a:bodyPr>
          <a:lstStyle/>
          <a:p>
            <a:r>
              <a:rPr lang="en-CA" sz="1000" dirty="0" smtClean="0"/>
              <a:t>Status of BOP Milestone(s) associated with </a:t>
            </a:r>
            <a:r>
              <a:rPr lang="en-CA" sz="1000" dirty="0" smtClean="0">
                <a:solidFill>
                  <a:srgbClr val="FF0000"/>
                </a:solidFill>
              </a:rPr>
              <a:t>Activity n</a:t>
            </a:r>
            <a:endParaRPr lang="en-CA" sz="1000" dirty="0">
              <a:solidFill>
                <a:srgbClr val="FF0000"/>
              </a:solidFill>
            </a:endParaRPr>
          </a:p>
        </p:txBody>
      </p:sp>
      <p:sp>
        <p:nvSpPr>
          <p:cNvPr id="58" name="Right Brace 57"/>
          <p:cNvSpPr/>
          <p:nvPr/>
        </p:nvSpPr>
        <p:spPr>
          <a:xfrm>
            <a:off x="6610450" y="3559871"/>
            <a:ext cx="148393" cy="5331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59" name="Right Brace 58"/>
          <p:cNvSpPr/>
          <p:nvPr/>
        </p:nvSpPr>
        <p:spPr>
          <a:xfrm>
            <a:off x="6628557" y="5316009"/>
            <a:ext cx="199020" cy="48762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30" name="Straight Connector 29"/>
          <p:cNvCxnSpPr/>
          <p:nvPr/>
        </p:nvCxnSpPr>
        <p:spPr>
          <a:xfrm>
            <a:off x="4770439" y="1805015"/>
            <a:ext cx="3584579" cy="1104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4787042" y="3505553"/>
            <a:ext cx="3584579" cy="1104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4793081" y="5260895"/>
            <a:ext cx="3584579" cy="110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1637770"/>
      </p:ext>
    </p:extLst>
  </p:cSld>
  <p:clrMapOvr>
    <a:masterClrMapping/>
  </p:clrMapOvr>
</p:sld>
</file>

<file path=ppt/theme/theme1.xml><?xml version="1.0" encoding="utf-8"?>
<a:theme xmlns:a="http://schemas.openxmlformats.org/drawingml/2006/main" name="PHAC - ASP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PHAC - ASPC English</Template>
  <TotalTime>1142</TotalTime>
  <Words>2081</Words>
  <Application>Microsoft Office PowerPoint</Application>
  <PresentationFormat>On-screen Show (4:3)</PresentationFormat>
  <Paragraphs>456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PHAC - ASPC English</vt:lpstr>
      <vt:lpstr>CCDIC Planning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Mireille  Charbonneau</dc:creator>
  <cp:lastModifiedBy>William Taylor</cp:lastModifiedBy>
  <cp:revision>59</cp:revision>
  <cp:lastPrinted>2020-03-03T21:46:28Z</cp:lastPrinted>
  <dcterms:created xsi:type="dcterms:W3CDTF">2015-12-17T17:17:21Z</dcterms:created>
  <dcterms:modified xsi:type="dcterms:W3CDTF">2020-03-05T14:24:48Z</dcterms:modified>
</cp:coreProperties>
</file>