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9" r:id="rId2"/>
    <p:sldId id="266" r:id="rId3"/>
    <p:sldId id="278" r:id="rId4"/>
    <p:sldId id="271" r:id="rId5"/>
    <p:sldId id="264" r:id="rId6"/>
  </p:sldIdLst>
  <p:sldSz cx="12192000" cy="6858000"/>
  <p:notesSz cx="7010400" cy="120396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ttersall, Samantha" initials="TS" lastIdx="10" clrIdx="0">
    <p:extLst>
      <p:ext uri="{19B8F6BF-5375-455C-9EA6-DF929625EA0E}">
        <p15:presenceInfo xmlns:p15="http://schemas.microsoft.com/office/powerpoint/2012/main" userId="S-1-5-21-667784661-3259641414-1538980133-364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95BD"/>
    <a:srgbClr val="63CECA"/>
    <a:srgbClr val="CFDE00"/>
    <a:srgbClr val="004D85"/>
    <a:srgbClr val="5A5A5A"/>
    <a:srgbClr val="004D71"/>
    <a:srgbClr val="53B3D1"/>
    <a:srgbClr val="007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88269" autoAdjust="0"/>
  </p:normalViewPr>
  <p:slideViewPr>
    <p:cSldViewPr showGuides="1">
      <p:cViewPr varScale="1">
        <p:scale>
          <a:sx n="86" d="100"/>
          <a:sy n="86" d="100"/>
        </p:scale>
        <p:origin x="92" y="1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9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602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602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2022-03-07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1435152"/>
            <a:ext cx="3038475" cy="6023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11435152"/>
            <a:ext cx="3038475" cy="6023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2022-03-07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901700"/>
            <a:ext cx="8026400" cy="4514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718810"/>
            <a:ext cx="5608320" cy="541782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532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1435532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F49A26-5DD7-0549-8C0E-C3A4275B31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68696" y="-100800"/>
            <a:ext cx="12545393" cy="7056784"/>
          </a:xfrm>
          <a:prstGeom prst="rect">
            <a:avLst/>
          </a:prstGeom>
        </p:spPr>
      </p:pic>
      <p:sp>
        <p:nvSpPr>
          <p:cNvPr id="3" name="Slide Number Placeholder 2" descr="Une zone de texte pour un numéro de page est incluse dans le coin inférieur droit de la diapositive.">
            <a:extLst>
              <a:ext uri="{FF2B5EF4-FFF2-40B4-BE49-F238E27FC236}">
                <a16:creationId xmlns:a16="http://schemas.microsoft.com/office/drawing/2014/main" id="{C62C68BD-85FE-4A45-A299-8E257DA3F3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40216" y="6381328"/>
            <a:ext cx="2089448" cy="365125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42BD6-6073-403A-9407-24E079BF8E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11824" y="912206"/>
            <a:ext cx="5904656" cy="86817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pPr lvl="0"/>
            <a:r>
              <a:rPr lang="fr-CA" noProof="0" dirty="0" err="1"/>
              <a:t>Title</a:t>
            </a:r>
            <a:endParaRPr lang="en-CA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5FB78C-AE03-4FC9-93FB-9891F589BC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11824" y="1988840"/>
            <a:ext cx="5904656" cy="3312368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Arno Pro" panose="02020502040506020403" pitchFamily="18" charset="0"/>
              </a:defRPr>
            </a:lvl1pPr>
            <a:lvl2pPr marL="363537" indent="0">
              <a:buNone/>
              <a:defRPr b="0" i="0">
                <a:latin typeface="ITC Lubalin Graph Std Book" panose="02060502020205020404" pitchFamily="18" charset="77"/>
              </a:defRPr>
            </a:lvl2pPr>
            <a:lvl5pPr>
              <a:defRPr b="0" i="0">
                <a:latin typeface="ITC Lubalin Graph Std Book" panose="02060502020205020404" pitchFamily="18" charset="77"/>
              </a:defRPr>
            </a:lvl5pPr>
          </a:lstStyle>
          <a:p>
            <a:pPr lvl="0"/>
            <a:r>
              <a:rPr lang="en-US" dirty="0"/>
              <a:t>Subtitle</a:t>
            </a:r>
          </a:p>
          <a:p>
            <a:pPr lvl="4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759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: Séparateur de section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7" name="Section title placeholder" descr="Une zone de texte pour le titre de la présentation est incluse au milieu de la diapositive.">
            <a:extLst>
              <a:ext uri="{FF2B5EF4-FFF2-40B4-BE49-F238E27FC236}">
                <a16:creationId xmlns:a16="http://schemas.microsoft.com/office/drawing/2014/main" id="{041A59C5-B764-0A4C-B7FC-5469F404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1196752"/>
            <a:ext cx="8208912" cy="3888432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algn="ctr">
              <a:defRPr sz="6600" b="1" i="0" cap="none" baseline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366835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 : Graphique avec descri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B24F744-63CF-A146-BD91-580A844DA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6223475"/>
            <a:ext cx="12360696" cy="733917"/>
          </a:xfrm>
          <a:prstGeom prst="rect">
            <a:avLst/>
          </a:prstGeom>
        </p:spPr>
      </p:pic>
      <p:sp>
        <p:nvSpPr>
          <p:cNvPr id="2" name="Slide title placeholder" descr="Une zone de texte pour le titre de la diapositive est incluse au haut de la diapositive."/>
          <p:cNvSpPr>
            <a:spLocks noGrp="1"/>
          </p:cNvSpPr>
          <p:nvPr>
            <p:ph type="title" hasCustomPrompt="1"/>
          </p:nvPr>
        </p:nvSpPr>
        <p:spPr>
          <a:xfrm>
            <a:off x="480000" y="224744"/>
            <a:ext cx="11376156" cy="900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marR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 text</a:t>
            </a:r>
            <a:endParaRPr lang="en-CA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44472" y="6344988"/>
            <a:ext cx="1129341" cy="513012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6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C677769A-0720-4117-BD38-C414E58348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85" y="1358329"/>
            <a:ext cx="11376156" cy="475307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  <a:p>
            <a:pPr lvl="1"/>
            <a:r>
              <a:rPr lang="fr-CA" noProof="0" dirty="0"/>
              <a:t>Second </a:t>
            </a:r>
            <a:r>
              <a:rPr lang="fr-CA" noProof="0" dirty="0" err="1"/>
              <a:t>level</a:t>
            </a:r>
            <a:endParaRPr lang="fr-CA" noProof="0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niveau</a:t>
            </a:r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2191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1" y="908719"/>
            <a:ext cx="7632848" cy="648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 text</a:t>
            </a:r>
            <a:endParaRPr lang="en-CA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0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127AB415-4C6F-4B4F-A373-6016749EEB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71463" y="1772816"/>
            <a:ext cx="9361041" cy="3368822"/>
          </a:xfrm>
          <a:prstGeom prst="rect">
            <a:avLst/>
          </a:prstGeom>
          <a:noFill/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  <a:p>
            <a:pPr lvl="1"/>
            <a:r>
              <a:rPr lang="fr-CA" noProof="0" dirty="0"/>
              <a:t>Second </a:t>
            </a:r>
            <a:r>
              <a:rPr lang="fr-CA" noProof="0" dirty="0" err="1"/>
              <a:t>level</a:t>
            </a:r>
            <a:endParaRPr lang="fr-CA" noProof="0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niveau</a:t>
            </a:r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9783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0" y="908719"/>
            <a:ext cx="7776865" cy="80764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 text</a:t>
            </a:r>
            <a:endParaRPr lang="en-CA" dirty="0"/>
          </a:p>
        </p:txBody>
      </p:sp>
      <p:sp>
        <p:nvSpPr>
          <p:cNvPr id="14" name="Slide text placeholder" descr="Une zone de texte dans laquelle vous pouvez ajouter une légende de photo est incluse sous l’encadré où sera placée la photo.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15480" y="4910054"/>
            <a:ext cx="8856984" cy="44446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0" indent="0">
              <a:buNone/>
              <a:defRPr b="0" i="0">
                <a:solidFill>
                  <a:schemeClr val="tx2"/>
                </a:solidFill>
                <a:latin typeface="Arno Pro" panose="02020502040506020403" pitchFamily="18" charset="0"/>
              </a:defRPr>
            </a:lvl1pPr>
          </a:lstStyle>
          <a:p>
            <a:pPr lvl="0"/>
            <a:r>
              <a:rPr lang="en-US" dirty="0"/>
              <a:t>Photo Caption</a:t>
            </a:r>
            <a:endParaRPr lang="fr-CA" noProof="0" dirty="0"/>
          </a:p>
        </p:txBody>
      </p:sp>
      <p:sp>
        <p:nvSpPr>
          <p:cNvPr id="16" name="Picture placeholder" descr="Une grande zone pour une image est située au milieu de la diapositive.">
            <a:extLst>
              <a:ext uri="{FF2B5EF4-FFF2-40B4-BE49-F238E27FC236}">
                <a16:creationId xmlns:a16="http://schemas.microsoft.com/office/drawing/2014/main" id="{965D6A6D-B655-4DA1-A26F-D7EA34ADFE3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71464" y="1844824"/>
            <a:ext cx="9361040" cy="2952328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b="0" i="0">
                <a:latin typeface="Arno Pro" panose="02020502040506020403" pitchFamily="18" charset="0"/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972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53154"/>
            <a:ext cx="10610850" cy="106838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D18-93EC-4D08-9C92-419904306A89}" type="datetimeFigureOut">
              <a:rPr lang="en-CA" smtClean="0"/>
              <a:t>2022-03-07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7D99-D461-4C49-83BD-86150019F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749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ster title placeholder"/>
          <p:cNvSpPr>
            <a:spLocks noGrp="1"/>
          </p:cNvSpPr>
          <p:nvPr>
            <p:ph type="title"/>
          </p:nvPr>
        </p:nvSpPr>
        <p:spPr>
          <a:xfrm>
            <a:off x="623392" y="72000"/>
            <a:ext cx="10945216" cy="90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fr-CA" noProof="0" dirty="0"/>
          </a:p>
        </p:txBody>
      </p:sp>
      <p:sp>
        <p:nvSpPr>
          <p:cNvPr id="5" name="Master slide number placeholder">
            <a:extLst>
              <a:ext uri="{FF2B5EF4-FFF2-40B4-BE49-F238E27FC236}">
                <a16:creationId xmlns:a16="http://schemas.microsoft.com/office/drawing/2014/main" id="{7BA77F87-0C66-4005-8680-A219D8889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8368" y="6309320"/>
            <a:ext cx="228146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 i="0">
                <a:solidFill>
                  <a:srgbClr val="000000"/>
                </a:solidFill>
                <a:latin typeface="Barlow" pitchFamily="2" charset="77"/>
                <a:cs typeface="Arial" panose="020B0604020202020204" pitchFamily="34" charset="0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5" r:id="rId2"/>
    <p:sldLayoutId id="2147483676" r:id="rId3"/>
    <p:sldLayoutId id="2147483683" r:id="rId4"/>
    <p:sldLayoutId id="2147483682" r:id="rId5"/>
    <p:sldLayoutId id="2147483684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i="0" kern="1200" baseline="0">
          <a:solidFill>
            <a:schemeClr val="tx1"/>
          </a:solidFill>
          <a:latin typeface="Barlow" pitchFamily="2" charset="77"/>
          <a:ea typeface="+mj-ea"/>
          <a:cs typeface="Arial" panose="020B0604020202020204" pitchFamily="34" charset="0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7550" indent="-354013" algn="l" defTabSz="914400" rtl="0" eaLnBrk="1" latinLnBrk="0" hangingPunct="1">
        <a:spcBef>
          <a:spcPct val="20000"/>
        </a:spcBef>
        <a:buSzPct val="7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8742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698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717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s://www.canada.ca/fr/secretariat-conseil-tresor/services/valeurs-ethique/langues-officielles/rapports.html" TargetMode="Externa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gccollab.ca/Communaut%C3%A9_des_langues_officielles/R%C3%A9f%C3%A9rences" TargetMode="External"/><Relationship Id="rId3" Type="http://schemas.openxmlformats.org/officeDocument/2006/relationships/hyperlink" Target="https://gccollab.ca/splash/" TargetMode="External"/><Relationship Id="rId7" Type="http://schemas.openxmlformats.org/officeDocument/2006/relationships/hyperlink" Target="https://wiki.gccollab.ca/Communaut%C3%A9_des_langues_officielles/Outils/Communications_et_services" TargetMode="External"/><Relationship Id="rId2" Type="http://schemas.openxmlformats.org/officeDocument/2006/relationships/hyperlink" Target="https://wiki.gccollab.ca/Communaut%C3%A9_des_langues_officielles/Infolettr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iki.gccollab.ca/Communaut%C3%A9_des_langues_officielles/Outils/Langue_de_travail" TargetMode="External"/><Relationship Id="rId5" Type="http://schemas.openxmlformats.org/officeDocument/2006/relationships/hyperlink" Target="https://www.noslangues-ourlanguages.gc.ca/fr/carrefour-hub" TargetMode="External"/><Relationship Id="rId4" Type="http://schemas.openxmlformats.org/officeDocument/2006/relationships/hyperlink" Target="https://www.canada.ca/fr/secretariat-conseil-tresor/services/valeurs-ethique/langues-officielles/rapports/rapport-annuel-langues-officielles-2017-2018.html" TargetMode="External"/><Relationship Id="rId9" Type="http://schemas.openxmlformats.org/officeDocument/2006/relationships/hyperlink" Target="mailto:OLCEInformationCELO@tbs-sct.gc.c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LCEInformationCELO@tbs-sct.gc.ca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2F60B3-7866-40FA-B84C-1BEB305F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fr-CA" smtClean="0"/>
              <a:pPr/>
              <a:t>1</a:t>
            </a:fld>
            <a:endParaRPr lang="fr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688DC5-1BBC-418F-8670-FB9BDC6276C8}"/>
              </a:ext>
            </a:extLst>
          </p:cNvPr>
          <p:cNvSpPr txBox="1"/>
          <p:nvPr/>
        </p:nvSpPr>
        <p:spPr>
          <a:xfrm>
            <a:off x="3749901" y="1813173"/>
            <a:ext cx="7704856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accent3"/>
                </a:solidFill>
              </a:rPr>
              <a:t>Langues officielles  </a:t>
            </a:r>
          </a:p>
          <a:p>
            <a:r>
              <a:rPr lang="fr-FR" sz="3200" dirty="0">
                <a:solidFill>
                  <a:schemeClr val="accent3"/>
                </a:solidFill>
              </a:rPr>
              <a:t>Appui aux institutions fédérales</a:t>
            </a:r>
            <a:br>
              <a:rPr lang="en-US" sz="3600" dirty="0"/>
            </a:b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Présentation aux champions des langues officielles 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décembre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2021</a:t>
            </a:r>
          </a:p>
          <a:p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Carsten Quell</a:t>
            </a:r>
            <a:br>
              <a:rPr lang="en-US" sz="28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Directeur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exécutif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Centre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d’excellence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langues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officielles</a:t>
            </a:r>
            <a:endParaRPr lang="en-CA" dirty="0"/>
          </a:p>
        </p:txBody>
      </p:sp>
      <p:pic>
        <p:nvPicPr>
          <p:cNvPr id="7" name="Graphic 6" descr="Maple Leaf outline">
            <a:extLst>
              <a:ext uri="{FF2B5EF4-FFF2-40B4-BE49-F238E27FC236}">
                <a16:creationId xmlns:a16="http://schemas.microsoft.com/office/drawing/2014/main" id="{61F5407C-6B8D-4CE6-A321-65008425A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434" y="1556792"/>
            <a:ext cx="2650828" cy="26508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60A166-9B20-4373-A68C-47F3E097996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960"/>
          <a:stretch/>
        </p:blipFill>
        <p:spPr>
          <a:xfrm>
            <a:off x="983432" y="207535"/>
            <a:ext cx="1658832" cy="249958"/>
          </a:xfrm>
          <a:prstGeom prst="rect">
            <a:avLst/>
          </a:prstGeom>
        </p:spPr>
      </p:pic>
      <p:pic>
        <p:nvPicPr>
          <p:cNvPr id="9" name="Picture 8" descr="e TB SEC 10pt BLK">
            <a:extLst>
              <a:ext uri="{FF2B5EF4-FFF2-40B4-BE49-F238E27FC236}">
                <a16:creationId xmlns:a16="http://schemas.microsoft.com/office/drawing/2014/main" id="{330142AD-7458-497B-A2AB-C52B9B40C6A1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98" b="345"/>
          <a:stretch/>
        </p:blipFill>
        <p:spPr bwMode="auto">
          <a:xfrm>
            <a:off x="551385" y="207535"/>
            <a:ext cx="432047" cy="2499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754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616" y="224744"/>
            <a:ext cx="11419540" cy="710687"/>
          </a:xfrm>
        </p:spPr>
        <p:txBody>
          <a:bodyPr/>
          <a:lstStyle/>
          <a:p>
            <a:r>
              <a:rPr lang="fr-FR" sz="3200" dirty="0">
                <a:solidFill>
                  <a:srgbClr val="3C61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fait le Centre d’excellence en langues officielles du SCT 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95908" y="1736875"/>
            <a:ext cx="2560299" cy="4060701"/>
            <a:chOff x="790575" y="1388545"/>
            <a:chExt cx="2560299" cy="4060701"/>
          </a:xfrm>
        </p:grpSpPr>
        <p:sp>
          <p:nvSpPr>
            <p:cNvPr id="39" name="Rectangle 38"/>
            <p:cNvSpPr/>
            <p:nvPr>
              <p:custDataLst>
                <p:tags r:id="rId4"/>
              </p:custDataLst>
            </p:nvPr>
          </p:nvSpPr>
          <p:spPr>
            <a:xfrm>
              <a:off x="790575" y="1388545"/>
              <a:ext cx="2533579" cy="4060701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" name="Content Placeholder 2"/>
            <p:cNvSpPr txBox="1">
              <a:spLocks/>
            </p:cNvSpPr>
            <p:nvPr/>
          </p:nvSpPr>
          <p:spPr>
            <a:xfrm>
              <a:off x="804627" y="2912176"/>
              <a:ext cx="2546247" cy="50671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457200" indent="-4572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Élabore</a:t>
              </a:r>
            </a:p>
          </p:txBody>
        </p:sp>
        <p:sp>
          <p:nvSpPr>
            <p:cNvPr id="43" name="Content Placeholder 2"/>
            <p:cNvSpPr txBox="1">
              <a:spLocks/>
            </p:cNvSpPr>
            <p:nvPr/>
          </p:nvSpPr>
          <p:spPr>
            <a:xfrm>
              <a:off x="798310" y="3194541"/>
              <a:ext cx="2527126" cy="1143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457200" indent="-4572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Élabore des règlements, des politiques et des directives en matière de langues officielles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  <a:p>
              <a:pPr marL="176213" indent="-176213">
                <a:buClr>
                  <a:srgbClr val="3C616C"/>
                </a:buClr>
                <a:defRPr/>
              </a:pPr>
              <a:r>
                <a:rPr kumimoji="0" lang="fr-CA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Politique sur les LO</a:t>
              </a:r>
            </a:p>
            <a:p>
              <a:pPr marL="176213" indent="-176213">
                <a:buClr>
                  <a:srgbClr val="3C616C"/>
                </a:buClr>
                <a:defRPr/>
              </a:pPr>
              <a:r>
                <a:rPr lang="fr-CA" sz="900" dirty="0">
                  <a:solidFill>
                    <a:srgbClr val="381F34"/>
                  </a:solidFill>
                  <a:latin typeface="Arial"/>
                </a:rPr>
                <a:t>Directive sur les LO pour la gestion des personnes</a:t>
              </a:r>
            </a:p>
            <a:p>
              <a:pPr marL="176213" indent="-176213">
                <a:buClr>
                  <a:srgbClr val="3C616C"/>
                </a:buClr>
                <a:defRPr/>
              </a:pPr>
              <a:r>
                <a:rPr kumimoji="0" lang="fr-CA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Directive sur les LO pour les communications et services</a:t>
              </a:r>
            </a:p>
            <a:p>
              <a:pPr marL="176213" indent="-176213">
                <a:buClr>
                  <a:srgbClr val="3C616C"/>
                </a:buClr>
                <a:defRPr/>
              </a:pPr>
              <a:r>
                <a:rPr lang="fr-CA" sz="900" dirty="0">
                  <a:solidFill>
                    <a:srgbClr val="381F34"/>
                  </a:solidFill>
                  <a:latin typeface="Arial"/>
                </a:rPr>
                <a:t>Règlement sur les LO</a:t>
              </a:r>
            </a:p>
            <a:p>
              <a:pPr marL="176213" indent="-176213">
                <a:buClr>
                  <a:srgbClr val="3C616C"/>
                </a:buClr>
                <a:defRPr/>
              </a:pPr>
              <a:r>
                <a:rPr kumimoji="0" lang="fr-CA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Directive sur l’application du Règlement sur les LO</a:t>
              </a:r>
            </a:p>
            <a:p>
              <a:pPr marL="176213" indent="-176213">
                <a:buClr>
                  <a:srgbClr val="3C616C"/>
                </a:buClr>
                <a:defRPr/>
              </a:pPr>
              <a:r>
                <a:rPr lang="fr-CA" sz="900" dirty="0">
                  <a:solidFill>
                    <a:srgbClr val="381F34"/>
                  </a:solidFill>
                  <a:latin typeface="Arial"/>
                </a:rPr>
                <a:t>Normes de qualification</a:t>
              </a:r>
              <a:endParaRPr kumimoji="0" lang="fr-CA" sz="900" b="0" i="0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69290" y="1736875"/>
            <a:ext cx="2546247" cy="4060701"/>
            <a:chOff x="3463957" y="1388545"/>
            <a:chExt cx="2546247" cy="4060701"/>
          </a:xfrm>
        </p:grpSpPr>
        <p:sp>
          <p:nvSpPr>
            <p:cNvPr id="48" name="Rectangle 47"/>
            <p:cNvSpPr/>
            <p:nvPr>
              <p:custDataLst>
                <p:tags r:id="rId3"/>
              </p:custDataLst>
            </p:nvPr>
          </p:nvSpPr>
          <p:spPr>
            <a:xfrm>
              <a:off x="3476625" y="1388545"/>
              <a:ext cx="2533579" cy="4060701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Content Placeholder 2"/>
            <p:cNvSpPr txBox="1">
              <a:spLocks/>
            </p:cNvSpPr>
            <p:nvPr/>
          </p:nvSpPr>
          <p:spPr>
            <a:xfrm>
              <a:off x="3463957" y="2912176"/>
              <a:ext cx="2546247" cy="50671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457200" indent="-4572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Surveille</a:t>
              </a:r>
            </a:p>
          </p:txBody>
        </p:sp>
        <p:sp>
          <p:nvSpPr>
            <p:cNvPr id="51" name="Content Placeholder 2"/>
            <p:cNvSpPr txBox="1">
              <a:spLocks/>
            </p:cNvSpPr>
            <p:nvPr/>
          </p:nvSpPr>
          <p:spPr>
            <a:xfrm>
              <a:off x="3473517" y="3201450"/>
              <a:ext cx="2527126" cy="1143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457200" indent="-4572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Surveille la prestation des programmes de langues officielles au sein des institutions fédérales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endParaRPr lang="fr-FR" sz="1400" dirty="0">
                <a:solidFill>
                  <a:srgbClr val="381F34"/>
                </a:solidFill>
                <a:latin typeface="Arial"/>
              </a:endParaRPr>
            </a:p>
            <a:p>
              <a:pPr marL="182563" indent="-182563">
                <a:buClr>
                  <a:srgbClr val="3C616C"/>
                </a:buClr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Bilan annuel sur les langues officielles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105390" y="1736872"/>
            <a:ext cx="2616464" cy="4060701"/>
            <a:chOff x="6100057" y="1388542"/>
            <a:chExt cx="2616464" cy="4060701"/>
          </a:xfrm>
        </p:grpSpPr>
        <p:sp>
          <p:nvSpPr>
            <p:cNvPr id="54" name="Rectangle 53"/>
            <p:cNvSpPr/>
            <p:nvPr>
              <p:custDataLst>
                <p:tags r:id="rId2"/>
              </p:custDataLst>
            </p:nvPr>
          </p:nvSpPr>
          <p:spPr>
            <a:xfrm>
              <a:off x="6162675" y="1388542"/>
              <a:ext cx="2533579" cy="4060701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6100057" y="2893555"/>
              <a:ext cx="2546247" cy="50671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457200" indent="-4572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Appuie</a:t>
              </a:r>
            </a:p>
          </p:txBody>
        </p:sp>
        <p:sp>
          <p:nvSpPr>
            <p:cNvPr id="57" name="Content Placeholder 2"/>
            <p:cNvSpPr txBox="1">
              <a:spLocks/>
            </p:cNvSpPr>
            <p:nvPr/>
          </p:nvSpPr>
          <p:spPr>
            <a:xfrm>
              <a:off x="6189395" y="3201450"/>
              <a:ext cx="2527126" cy="1143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457200" indent="-4572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Appuie les institutions fédérales dans la mise en œuvre du programme des langues officielles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endParaRPr lang="fr-FR" sz="1400" dirty="0">
                <a:solidFill>
                  <a:srgbClr val="381F34"/>
                </a:solidFill>
                <a:latin typeface="Arial"/>
              </a:endParaRPr>
            </a:p>
            <a:p>
              <a:pPr marL="176213" indent="-176213">
                <a:buClr>
                  <a:srgbClr val="3C616C"/>
                </a:buClr>
                <a:tabLst>
                  <a:tab pos="176213" algn="l"/>
                </a:tabLst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Activités de mobilisation</a:t>
              </a:r>
            </a:p>
            <a:p>
              <a:pPr marL="176213" indent="-176213">
                <a:buClr>
                  <a:srgbClr val="3C616C"/>
                </a:buClr>
                <a:tabLst>
                  <a:tab pos="176213" algn="l"/>
                </a:tabLst>
                <a:defRPr/>
              </a:pPr>
              <a:r>
                <a:rPr lang="fr-FR" sz="1200" dirty="0">
                  <a:solidFill>
                    <a:srgbClr val="381F34"/>
                  </a:solidFill>
                  <a:latin typeface="Arial"/>
                </a:rPr>
                <a:t>Communication</a:t>
              </a:r>
            </a:p>
            <a:p>
              <a:pPr marL="176213" indent="-176213">
                <a:buClr>
                  <a:srgbClr val="3C616C"/>
                </a:buClr>
                <a:tabLst>
                  <a:tab pos="176213" algn="l"/>
                </a:tabLst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Interprétation de politique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844497" y="1736872"/>
            <a:ext cx="2588558" cy="4060701"/>
            <a:chOff x="8839164" y="1388542"/>
            <a:chExt cx="2588558" cy="4060701"/>
          </a:xfrm>
        </p:grpSpPr>
        <p:sp>
          <p:nvSpPr>
            <p:cNvPr id="60" name="Rectangle 59"/>
            <p:cNvSpPr/>
            <p:nvPr>
              <p:custDataLst>
                <p:tags r:id="rId1"/>
              </p:custDataLst>
            </p:nvPr>
          </p:nvSpPr>
          <p:spPr>
            <a:xfrm>
              <a:off x="8848725" y="1388542"/>
              <a:ext cx="2533579" cy="4060701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" name="Content Placeholder 2"/>
            <p:cNvSpPr txBox="1">
              <a:spLocks/>
            </p:cNvSpPr>
            <p:nvPr/>
          </p:nvSpPr>
          <p:spPr>
            <a:xfrm>
              <a:off x="8881475" y="2893555"/>
              <a:ext cx="2546247" cy="50671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457200" indent="-4572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Reddition de compte</a:t>
              </a:r>
            </a:p>
          </p:txBody>
        </p:sp>
        <p:sp>
          <p:nvSpPr>
            <p:cNvPr id="63" name="Content Placeholder 2"/>
            <p:cNvSpPr txBox="1">
              <a:spLocks/>
            </p:cNvSpPr>
            <p:nvPr/>
          </p:nvSpPr>
          <p:spPr>
            <a:xfrm>
              <a:off x="8839164" y="3165534"/>
              <a:ext cx="2527126" cy="1143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457200" indent="-4572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3C616C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  <a:t>Dépose au Parlement un rapport annuel sur l'état des programmes relatifs aux LO dans les institutions assujetties à la LLO (parties IV, V et VI)</a:t>
              </a:r>
              <a:b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81F34"/>
                  </a:solidFill>
                  <a:effectLst/>
                  <a:uLnTx/>
                  <a:uFillTx/>
                  <a:latin typeface="Arial"/>
                  <a:ea typeface="+mn-ea"/>
                  <a:cs typeface="Arial" pitchFamily="34" charset="0"/>
                </a:rPr>
              </a:br>
              <a:endPara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  <a:p>
              <a:pPr marL="182563" indent="-182563">
                <a:buClr>
                  <a:srgbClr val="3C616C"/>
                </a:buClr>
                <a:defRPr/>
              </a:pPr>
              <a:r>
                <a:rPr lang="fr-FR" sz="1200" dirty="0">
                  <a:solidFill>
                    <a:srgbClr val="381F34"/>
                  </a:solidFill>
                  <a:latin typeface="Arial"/>
                  <a:hlinkClick r:id="rId6"/>
                </a:rPr>
                <a:t>Rapport annuel sur les langues officielles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F1DD8-5182-4C66-A40C-47243274C0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F5A24-FAD5-448B-90C7-C38AA06B112A}" type="slidenum">
              <a:rPr kumimoji="0" lang="fr-CA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 pitchFamily="2" charset="77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CA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" pitchFamily="2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Freeform 20" descr="Edit Icon">
            <a:extLst>
              <a:ext uri="{FF2B5EF4-FFF2-40B4-BE49-F238E27FC236}">
                <a16:creationId xmlns:a16="http://schemas.microsoft.com/office/drawing/2014/main" id="{35B616BC-3A89-476C-8E8E-75D972E7BD3F}"/>
              </a:ext>
            </a:extLst>
          </p:cNvPr>
          <p:cNvSpPr>
            <a:spLocks noEditPoints="1"/>
          </p:cNvSpPr>
          <p:nvPr/>
        </p:nvSpPr>
        <p:spPr bwMode="auto">
          <a:xfrm>
            <a:off x="1428297" y="1937011"/>
            <a:ext cx="1514373" cy="1198570"/>
          </a:xfrm>
          <a:custGeom>
            <a:avLst/>
            <a:gdLst>
              <a:gd name="T0" fmla="*/ 142 w 142"/>
              <a:gd name="T1" fmla="*/ 20 h 112"/>
              <a:gd name="T2" fmla="*/ 140 w 142"/>
              <a:gd name="T3" fmla="*/ 15 h 112"/>
              <a:gd name="T4" fmla="*/ 128 w 142"/>
              <a:gd name="T5" fmla="*/ 3 h 112"/>
              <a:gd name="T6" fmla="*/ 123 w 142"/>
              <a:gd name="T7" fmla="*/ 0 h 112"/>
              <a:gd name="T8" fmla="*/ 117 w 142"/>
              <a:gd name="T9" fmla="*/ 3 h 112"/>
              <a:gd name="T10" fmla="*/ 110 w 142"/>
              <a:gd name="T11" fmla="*/ 10 h 112"/>
              <a:gd name="T12" fmla="*/ 133 w 142"/>
              <a:gd name="T13" fmla="*/ 33 h 112"/>
              <a:gd name="T14" fmla="*/ 140 w 142"/>
              <a:gd name="T15" fmla="*/ 26 h 112"/>
              <a:gd name="T16" fmla="*/ 142 w 142"/>
              <a:gd name="T17" fmla="*/ 20 h 112"/>
              <a:gd name="T18" fmla="*/ 51 w 142"/>
              <a:gd name="T19" fmla="*/ 69 h 112"/>
              <a:gd name="T20" fmla="*/ 51 w 142"/>
              <a:gd name="T21" fmla="*/ 91 h 112"/>
              <a:gd name="T22" fmla="*/ 74 w 142"/>
              <a:gd name="T23" fmla="*/ 91 h 112"/>
              <a:gd name="T24" fmla="*/ 128 w 142"/>
              <a:gd name="T25" fmla="*/ 38 h 112"/>
              <a:gd name="T26" fmla="*/ 105 w 142"/>
              <a:gd name="T27" fmla="*/ 15 h 112"/>
              <a:gd name="T28" fmla="*/ 51 w 142"/>
              <a:gd name="T29" fmla="*/ 69 h 112"/>
              <a:gd name="T30" fmla="*/ 111 w 142"/>
              <a:gd name="T31" fmla="*/ 71 h 112"/>
              <a:gd name="T32" fmla="*/ 108 w 142"/>
              <a:gd name="T33" fmla="*/ 72 h 112"/>
              <a:gd name="T34" fmla="*/ 103 w 142"/>
              <a:gd name="T35" fmla="*/ 77 h 112"/>
              <a:gd name="T36" fmla="*/ 102 w 142"/>
              <a:gd name="T37" fmla="*/ 79 h 112"/>
              <a:gd name="T38" fmla="*/ 102 w 142"/>
              <a:gd name="T39" fmla="*/ 89 h 112"/>
              <a:gd name="T40" fmla="*/ 98 w 142"/>
              <a:gd name="T41" fmla="*/ 98 h 112"/>
              <a:gd name="T42" fmla="*/ 89 w 142"/>
              <a:gd name="T43" fmla="*/ 102 h 112"/>
              <a:gd name="T44" fmla="*/ 23 w 142"/>
              <a:gd name="T45" fmla="*/ 102 h 112"/>
              <a:gd name="T46" fmla="*/ 14 w 142"/>
              <a:gd name="T47" fmla="*/ 98 h 112"/>
              <a:gd name="T48" fmla="*/ 11 w 142"/>
              <a:gd name="T49" fmla="*/ 89 h 112"/>
              <a:gd name="T50" fmla="*/ 11 w 142"/>
              <a:gd name="T51" fmla="*/ 23 h 112"/>
              <a:gd name="T52" fmla="*/ 14 w 142"/>
              <a:gd name="T53" fmla="*/ 14 h 112"/>
              <a:gd name="T54" fmla="*/ 23 w 142"/>
              <a:gd name="T55" fmla="*/ 10 h 112"/>
              <a:gd name="T56" fmla="*/ 89 w 142"/>
              <a:gd name="T57" fmla="*/ 10 h 112"/>
              <a:gd name="T58" fmla="*/ 93 w 142"/>
              <a:gd name="T59" fmla="*/ 10 h 112"/>
              <a:gd name="T60" fmla="*/ 96 w 142"/>
              <a:gd name="T61" fmla="*/ 10 h 112"/>
              <a:gd name="T62" fmla="*/ 99 w 142"/>
              <a:gd name="T63" fmla="*/ 6 h 112"/>
              <a:gd name="T64" fmla="*/ 100 w 142"/>
              <a:gd name="T65" fmla="*/ 4 h 112"/>
              <a:gd name="T66" fmla="*/ 99 w 142"/>
              <a:gd name="T67" fmla="*/ 2 h 112"/>
              <a:gd name="T68" fmla="*/ 89 w 142"/>
              <a:gd name="T69" fmla="*/ 0 h 112"/>
              <a:gd name="T70" fmla="*/ 23 w 142"/>
              <a:gd name="T71" fmla="*/ 0 h 112"/>
              <a:gd name="T72" fmla="*/ 7 w 142"/>
              <a:gd name="T73" fmla="*/ 7 h 112"/>
              <a:gd name="T74" fmla="*/ 0 w 142"/>
              <a:gd name="T75" fmla="*/ 23 h 112"/>
              <a:gd name="T76" fmla="*/ 0 w 142"/>
              <a:gd name="T77" fmla="*/ 89 h 112"/>
              <a:gd name="T78" fmla="*/ 7 w 142"/>
              <a:gd name="T79" fmla="*/ 105 h 112"/>
              <a:gd name="T80" fmla="*/ 23 w 142"/>
              <a:gd name="T81" fmla="*/ 112 h 112"/>
              <a:gd name="T82" fmla="*/ 89 w 142"/>
              <a:gd name="T83" fmla="*/ 112 h 112"/>
              <a:gd name="T84" fmla="*/ 106 w 142"/>
              <a:gd name="T85" fmla="*/ 105 h 112"/>
              <a:gd name="T86" fmla="*/ 112 w 142"/>
              <a:gd name="T87" fmla="*/ 89 h 112"/>
              <a:gd name="T88" fmla="*/ 112 w 142"/>
              <a:gd name="T89" fmla="*/ 74 h 112"/>
              <a:gd name="T90" fmla="*/ 111 w 142"/>
              <a:gd name="T91" fmla="*/ 71 h 112"/>
              <a:gd name="T92" fmla="*/ 106 w 142"/>
              <a:gd name="T93" fmla="*/ 29 h 112"/>
              <a:gd name="T94" fmla="*/ 78 w 142"/>
              <a:gd name="T95" fmla="*/ 57 h 112"/>
              <a:gd name="T96" fmla="*/ 75 w 142"/>
              <a:gd name="T97" fmla="*/ 57 h 112"/>
              <a:gd name="T98" fmla="*/ 76 w 142"/>
              <a:gd name="T99" fmla="*/ 54 h 112"/>
              <a:gd name="T100" fmla="*/ 103 w 142"/>
              <a:gd name="T101" fmla="*/ 27 h 112"/>
              <a:gd name="T102" fmla="*/ 106 w 142"/>
              <a:gd name="T103" fmla="*/ 27 h 112"/>
              <a:gd name="T104" fmla="*/ 106 w 142"/>
              <a:gd name="T105" fmla="*/ 29 h 112"/>
              <a:gd name="T106" fmla="*/ 67 w 142"/>
              <a:gd name="T107" fmla="*/ 84 h 112"/>
              <a:gd name="T108" fmla="*/ 67 w 142"/>
              <a:gd name="T109" fmla="*/ 76 h 112"/>
              <a:gd name="T110" fmla="*/ 59 w 142"/>
              <a:gd name="T111" fmla="*/ 76 h 112"/>
              <a:gd name="T112" fmla="*/ 59 w 142"/>
              <a:gd name="T113" fmla="*/ 72 h 112"/>
              <a:gd name="T114" fmla="*/ 68 w 142"/>
              <a:gd name="T115" fmla="*/ 62 h 112"/>
              <a:gd name="T116" fmla="*/ 80 w 142"/>
              <a:gd name="T117" fmla="*/ 75 h 112"/>
              <a:gd name="T118" fmla="*/ 71 w 142"/>
              <a:gd name="T119" fmla="*/ 84 h 112"/>
              <a:gd name="T120" fmla="*/ 67 w 142"/>
              <a:gd name="T121" fmla="*/ 8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2" h="112">
                <a:moveTo>
                  <a:pt x="142" y="20"/>
                </a:moveTo>
                <a:cubicBezTo>
                  <a:pt x="142" y="18"/>
                  <a:pt x="142" y="16"/>
                  <a:pt x="140" y="15"/>
                </a:cubicBezTo>
                <a:cubicBezTo>
                  <a:pt x="128" y="3"/>
                  <a:pt x="128" y="3"/>
                  <a:pt x="128" y="3"/>
                </a:cubicBezTo>
                <a:cubicBezTo>
                  <a:pt x="126" y="1"/>
                  <a:pt x="125" y="0"/>
                  <a:pt x="123" y="0"/>
                </a:cubicBezTo>
                <a:cubicBezTo>
                  <a:pt x="120" y="0"/>
                  <a:pt x="119" y="1"/>
                  <a:pt x="117" y="3"/>
                </a:cubicBezTo>
                <a:cubicBezTo>
                  <a:pt x="110" y="10"/>
                  <a:pt x="110" y="10"/>
                  <a:pt x="110" y="10"/>
                </a:cubicBezTo>
                <a:cubicBezTo>
                  <a:pt x="133" y="33"/>
                  <a:pt x="133" y="33"/>
                  <a:pt x="133" y="33"/>
                </a:cubicBezTo>
                <a:cubicBezTo>
                  <a:pt x="140" y="26"/>
                  <a:pt x="140" y="26"/>
                  <a:pt x="140" y="26"/>
                </a:cubicBezTo>
                <a:cubicBezTo>
                  <a:pt x="142" y="24"/>
                  <a:pt x="142" y="22"/>
                  <a:pt x="142" y="20"/>
                </a:cubicBezTo>
                <a:close/>
                <a:moveTo>
                  <a:pt x="51" y="69"/>
                </a:moveTo>
                <a:cubicBezTo>
                  <a:pt x="51" y="91"/>
                  <a:pt x="51" y="91"/>
                  <a:pt x="51" y="91"/>
                </a:cubicBezTo>
                <a:cubicBezTo>
                  <a:pt x="74" y="91"/>
                  <a:pt x="74" y="91"/>
                  <a:pt x="74" y="91"/>
                </a:cubicBezTo>
                <a:cubicBezTo>
                  <a:pt x="128" y="38"/>
                  <a:pt x="128" y="38"/>
                  <a:pt x="128" y="38"/>
                </a:cubicBezTo>
                <a:cubicBezTo>
                  <a:pt x="105" y="15"/>
                  <a:pt x="105" y="15"/>
                  <a:pt x="105" y="15"/>
                </a:cubicBezTo>
                <a:lnTo>
                  <a:pt x="51" y="69"/>
                </a:lnTo>
                <a:close/>
                <a:moveTo>
                  <a:pt x="111" y="71"/>
                </a:moveTo>
                <a:cubicBezTo>
                  <a:pt x="108" y="72"/>
                  <a:pt x="108" y="72"/>
                  <a:pt x="108" y="72"/>
                </a:cubicBezTo>
                <a:cubicBezTo>
                  <a:pt x="103" y="77"/>
                  <a:pt x="103" y="77"/>
                  <a:pt x="103" y="77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89"/>
                  <a:pt x="102" y="89"/>
                  <a:pt x="102" y="89"/>
                </a:cubicBezTo>
                <a:cubicBezTo>
                  <a:pt x="102" y="92"/>
                  <a:pt x="101" y="95"/>
                  <a:pt x="98" y="98"/>
                </a:cubicBezTo>
                <a:cubicBezTo>
                  <a:pt x="96" y="100"/>
                  <a:pt x="93" y="102"/>
                  <a:pt x="89" y="102"/>
                </a:cubicBezTo>
                <a:cubicBezTo>
                  <a:pt x="23" y="102"/>
                  <a:pt x="23" y="102"/>
                  <a:pt x="23" y="102"/>
                </a:cubicBezTo>
                <a:cubicBezTo>
                  <a:pt x="20" y="102"/>
                  <a:pt x="17" y="100"/>
                  <a:pt x="14" y="98"/>
                </a:cubicBezTo>
                <a:cubicBezTo>
                  <a:pt x="12" y="95"/>
                  <a:pt x="11" y="92"/>
                  <a:pt x="11" y="89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19"/>
                  <a:pt x="12" y="16"/>
                  <a:pt x="14" y="14"/>
                </a:cubicBezTo>
                <a:cubicBezTo>
                  <a:pt x="17" y="11"/>
                  <a:pt x="20" y="10"/>
                  <a:pt x="23" y="10"/>
                </a:cubicBezTo>
                <a:cubicBezTo>
                  <a:pt x="89" y="10"/>
                  <a:pt x="89" y="10"/>
                  <a:pt x="89" y="10"/>
                </a:cubicBezTo>
                <a:cubicBezTo>
                  <a:pt x="91" y="10"/>
                  <a:pt x="92" y="10"/>
                  <a:pt x="93" y="10"/>
                </a:cubicBezTo>
                <a:cubicBezTo>
                  <a:pt x="96" y="10"/>
                  <a:pt x="96" y="10"/>
                  <a:pt x="96" y="10"/>
                </a:cubicBezTo>
                <a:cubicBezTo>
                  <a:pt x="99" y="6"/>
                  <a:pt x="99" y="6"/>
                  <a:pt x="99" y="6"/>
                </a:cubicBezTo>
                <a:cubicBezTo>
                  <a:pt x="100" y="4"/>
                  <a:pt x="100" y="4"/>
                  <a:pt x="100" y="4"/>
                </a:cubicBezTo>
                <a:cubicBezTo>
                  <a:pt x="99" y="2"/>
                  <a:pt x="99" y="2"/>
                  <a:pt x="99" y="2"/>
                </a:cubicBezTo>
                <a:cubicBezTo>
                  <a:pt x="96" y="0"/>
                  <a:pt x="93" y="0"/>
                  <a:pt x="89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7" y="0"/>
                  <a:pt x="12" y="2"/>
                  <a:pt x="7" y="7"/>
                </a:cubicBezTo>
                <a:cubicBezTo>
                  <a:pt x="3" y="11"/>
                  <a:pt x="0" y="16"/>
                  <a:pt x="0" y="23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95"/>
                  <a:pt x="3" y="101"/>
                  <a:pt x="7" y="105"/>
                </a:cubicBezTo>
                <a:cubicBezTo>
                  <a:pt x="12" y="110"/>
                  <a:pt x="17" y="112"/>
                  <a:pt x="23" y="112"/>
                </a:cubicBezTo>
                <a:cubicBezTo>
                  <a:pt x="89" y="112"/>
                  <a:pt x="89" y="112"/>
                  <a:pt x="89" y="112"/>
                </a:cubicBezTo>
                <a:cubicBezTo>
                  <a:pt x="96" y="112"/>
                  <a:pt x="101" y="110"/>
                  <a:pt x="106" y="105"/>
                </a:cubicBezTo>
                <a:cubicBezTo>
                  <a:pt x="110" y="101"/>
                  <a:pt x="112" y="95"/>
                  <a:pt x="112" y="89"/>
                </a:cubicBezTo>
                <a:cubicBezTo>
                  <a:pt x="112" y="74"/>
                  <a:pt x="112" y="74"/>
                  <a:pt x="112" y="74"/>
                </a:cubicBezTo>
                <a:lnTo>
                  <a:pt x="111" y="71"/>
                </a:lnTo>
                <a:close/>
                <a:moveTo>
                  <a:pt x="106" y="29"/>
                </a:moveTo>
                <a:cubicBezTo>
                  <a:pt x="78" y="57"/>
                  <a:pt x="78" y="57"/>
                  <a:pt x="78" y="57"/>
                </a:cubicBezTo>
                <a:cubicBezTo>
                  <a:pt x="75" y="57"/>
                  <a:pt x="75" y="57"/>
                  <a:pt x="75" y="57"/>
                </a:cubicBezTo>
                <a:cubicBezTo>
                  <a:pt x="76" y="54"/>
                  <a:pt x="76" y="54"/>
                  <a:pt x="76" y="54"/>
                </a:cubicBezTo>
                <a:cubicBezTo>
                  <a:pt x="103" y="27"/>
                  <a:pt x="103" y="27"/>
                  <a:pt x="103" y="27"/>
                </a:cubicBezTo>
                <a:cubicBezTo>
                  <a:pt x="106" y="27"/>
                  <a:pt x="106" y="27"/>
                  <a:pt x="106" y="27"/>
                </a:cubicBezTo>
                <a:lnTo>
                  <a:pt x="106" y="29"/>
                </a:lnTo>
                <a:close/>
                <a:moveTo>
                  <a:pt x="67" y="84"/>
                </a:moveTo>
                <a:cubicBezTo>
                  <a:pt x="67" y="76"/>
                  <a:pt x="67" y="76"/>
                  <a:pt x="67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9" y="72"/>
                  <a:pt x="59" y="72"/>
                  <a:pt x="59" y="72"/>
                </a:cubicBezTo>
                <a:cubicBezTo>
                  <a:pt x="68" y="62"/>
                  <a:pt x="68" y="62"/>
                  <a:pt x="68" y="62"/>
                </a:cubicBezTo>
                <a:cubicBezTo>
                  <a:pt x="80" y="75"/>
                  <a:pt x="80" y="75"/>
                  <a:pt x="80" y="75"/>
                </a:cubicBezTo>
                <a:cubicBezTo>
                  <a:pt x="71" y="84"/>
                  <a:pt x="71" y="84"/>
                  <a:pt x="71" y="84"/>
                </a:cubicBezTo>
                <a:lnTo>
                  <a:pt x="67" y="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381F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Freeform 21" descr="Users Icon">
            <a:extLst>
              <a:ext uri="{FF2B5EF4-FFF2-40B4-BE49-F238E27FC236}">
                <a16:creationId xmlns:a16="http://schemas.microsoft.com/office/drawing/2014/main" id="{7D7FBA4C-56CE-4E78-B014-C9049FF57A19}"/>
              </a:ext>
            </a:extLst>
          </p:cNvPr>
          <p:cNvSpPr>
            <a:spLocks noEditPoints="1"/>
          </p:cNvSpPr>
          <p:nvPr/>
        </p:nvSpPr>
        <p:spPr bwMode="auto">
          <a:xfrm>
            <a:off x="4088843" y="1953549"/>
            <a:ext cx="1365905" cy="1187888"/>
          </a:xfrm>
          <a:custGeom>
            <a:avLst/>
            <a:gdLst>
              <a:gd name="T0" fmla="*/ 318 w 450"/>
              <a:gd name="T1" fmla="*/ 17 h 420"/>
              <a:gd name="T2" fmla="*/ 318 w 450"/>
              <a:gd name="T3" fmla="*/ 102 h 420"/>
              <a:gd name="T4" fmla="*/ 403 w 450"/>
              <a:gd name="T5" fmla="*/ 102 h 420"/>
              <a:gd name="T6" fmla="*/ 403 w 450"/>
              <a:gd name="T7" fmla="*/ 17 h 420"/>
              <a:gd name="T8" fmla="*/ 421 w 450"/>
              <a:gd name="T9" fmla="*/ 120 h 420"/>
              <a:gd name="T10" fmla="*/ 388 w 450"/>
              <a:gd name="T11" fmla="*/ 135 h 420"/>
              <a:gd name="T12" fmla="*/ 329 w 450"/>
              <a:gd name="T13" fmla="*/ 135 h 420"/>
              <a:gd name="T14" fmla="*/ 311 w 450"/>
              <a:gd name="T15" fmla="*/ 210 h 420"/>
              <a:gd name="T16" fmla="*/ 405 w 450"/>
              <a:gd name="T17" fmla="*/ 240 h 420"/>
              <a:gd name="T18" fmla="*/ 450 w 450"/>
              <a:gd name="T19" fmla="*/ 203 h 420"/>
              <a:gd name="T20" fmla="*/ 225 w 450"/>
              <a:gd name="T21" fmla="*/ 60 h 420"/>
              <a:gd name="T22" fmla="*/ 135 w 450"/>
              <a:gd name="T23" fmla="*/ 150 h 420"/>
              <a:gd name="T24" fmla="*/ 225 w 450"/>
              <a:gd name="T25" fmla="*/ 240 h 420"/>
              <a:gd name="T26" fmla="*/ 315 w 450"/>
              <a:gd name="T27" fmla="*/ 150 h 420"/>
              <a:gd name="T28" fmla="*/ 225 w 450"/>
              <a:gd name="T29" fmla="*/ 60 h 420"/>
              <a:gd name="T30" fmla="*/ 47 w 450"/>
              <a:gd name="T31" fmla="*/ 17 h 420"/>
              <a:gd name="T32" fmla="*/ 47 w 450"/>
              <a:gd name="T33" fmla="*/ 102 h 420"/>
              <a:gd name="T34" fmla="*/ 132 w 450"/>
              <a:gd name="T35" fmla="*/ 102 h 420"/>
              <a:gd name="T36" fmla="*/ 132 w 450"/>
              <a:gd name="T37" fmla="*/ 17 h 420"/>
              <a:gd name="T38" fmla="*/ 389 w 450"/>
              <a:gd name="T39" fmla="*/ 335 h 420"/>
              <a:gd name="T40" fmla="*/ 380 w 450"/>
              <a:gd name="T41" fmla="*/ 284 h 420"/>
              <a:gd name="T42" fmla="*/ 355 w 450"/>
              <a:gd name="T43" fmla="*/ 242 h 420"/>
              <a:gd name="T44" fmla="*/ 309 w 450"/>
              <a:gd name="T45" fmla="*/ 225 h 420"/>
              <a:gd name="T46" fmla="*/ 282 w 450"/>
              <a:gd name="T47" fmla="*/ 241 h 420"/>
              <a:gd name="T48" fmla="*/ 225 w 450"/>
              <a:gd name="T49" fmla="*/ 258 h 420"/>
              <a:gd name="T50" fmla="*/ 168 w 450"/>
              <a:gd name="T51" fmla="*/ 241 h 420"/>
              <a:gd name="T52" fmla="*/ 141 w 450"/>
              <a:gd name="T53" fmla="*/ 225 h 420"/>
              <a:gd name="T54" fmla="*/ 95 w 450"/>
              <a:gd name="T55" fmla="*/ 242 h 420"/>
              <a:gd name="T56" fmla="*/ 70 w 450"/>
              <a:gd name="T57" fmla="*/ 284 h 420"/>
              <a:gd name="T58" fmla="*/ 61 w 450"/>
              <a:gd name="T59" fmla="*/ 335 h 420"/>
              <a:gd name="T60" fmla="*/ 77 w 450"/>
              <a:gd name="T61" fmla="*/ 404 h 420"/>
              <a:gd name="T62" fmla="*/ 327 w 450"/>
              <a:gd name="T63" fmla="*/ 420 h 420"/>
              <a:gd name="T64" fmla="*/ 390 w 450"/>
              <a:gd name="T65" fmla="*/ 360 h 420"/>
              <a:gd name="T66" fmla="*/ 120 w 450"/>
              <a:gd name="T67" fmla="*/ 150 h 420"/>
              <a:gd name="T68" fmla="*/ 90 w 450"/>
              <a:gd name="T69" fmla="*/ 140 h 420"/>
              <a:gd name="T70" fmla="*/ 39 w 450"/>
              <a:gd name="T71" fmla="*/ 125 h 420"/>
              <a:gd name="T72" fmla="*/ 0 w 450"/>
              <a:gd name="T73" fmla="*/ 203 h 420"/>
              <a:gd name="T74" fmla="*/ 45 w 450"/>
              <a:gd name="T75" fmla="*/ 240 h 420"/>
              <a:gd name="T76" fmla="*/ 139 w 450"/>
              <a:gd name="T77" fmla="*/ 21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0" h="420">
                <a:moveTo>
                  <a:pt x="360" y="0"/>
                </a:moveTo>
                <a:cubicBezTo>
                  <a:pt x="343" y="0"/>
                  <a:pt x="329" y="6"/>
                  <a:pt x="318" y="17"/>
                </a:cubicBezTo>
                <a:cubicBezTo>
                  <a:pt x="306" y="29"/>
                  <a:pt x="300" y="43"/>
                  <a:pt x="300" y="60"/>
                </a:cubicBezTo>
                <a:cubicBezTo>
                  <a:pt x="300" y="77"/>
                  <a:pt x="306" y="91"/>
                  <a:pt x="318" y="102"/>
                </a:cubicBezTo>
                <a:cubicBezTo>
                  <a:pt x="329" y="114"/>
                  <a:pt x="343" y="120"/>
                  <a:pt x="360" y="120"/>
                </a:cubicBezTo>
                <a:cubicBezTo>
                  <a:pt x="377" y="120"/>
                  <a:pt x="391" y="114"/>
                  <a:pt x="403" y="102"/>
                </a:cubicBezTo>
                <a:cubicBezTo>
                  <a:pt x="414" y="91"/>
                  <a:pt x="420" y="77"/>
                  <a:pt x="420" y="60"/>
                </a:cubicBezTo>
                <a:cubicBezTo>
                  <a:pt x="420" y="43"/>
                  <a:pt x="414" y="29"/>
                  <a:pt x="403" y="17"/>
                </a:cubicBezTo>
                <a:cubicBezTo>
                  <a:pt x="391" y="6"/>
                  <a:pt x="377" y="0"/>
                  <a:pt x="360" y="0"/>
                </a:cubicBezTo>
                <a:close/>
                <a:moveTo>
                  <a:pt x="421" y="120"/>
                </a:moveTo>
                <a:cubicBezTo>
                  <a:pt x="420" y="120"/>
                  <a:pt x="417" y="122"/>
                  <a:pt x="411" y="125"/>
                </a:cubicBezTo>
                <a:cubicBezTo>
                  <a:pt x="405" y="128"/>
                  <a:pt x="397" y="132"/>
                  <a:pt x="388" y="135"/>
                </a:cubicBezTo>
                <a:cubicBezTo>
                  <a:pt x="379" y="138"/>
                  <a:pt x="369" y="140"/>
                  <a:pt x="360" y="140"/>
                </a:cubicBezTo>
                <a:cubicBezTo>
                  <a:pt x="350" y="140"/>
                  <a:pt x="339" y="138"/>
                  <a:pt x="329" y="135"/>
                </a:cubicBezTo>
                <a:cubicBezTo>
                  <a:pt x="330" y="140"/>
                  <a:pt x="330" y="146"/>
                  <a:pt x="330" y="150"/>
                </a:cubicBezTo>
                <a:cubicBezTo>
                  <a:pt x="330" y="172"/>
                  <a:pt x="324" y="192"/>
                  <a:pt x="311" y="210"/>
                </a:cubicBezTo>
                <a:cubicBezTo>
                  <a:pt x="336" y="211"/>
                  <a:pt x="357" y="221"/>
                  <a:pt x="373" y="240"/>
                </a:cubicBezTo>
                <a:cubicBezTo>
                  <a:pt x="405" y="240"/>
                  <a:pt x="405" y="240"/>
                  <a:pt x="405" y="240"/>
                </a:cubicBezTo>
                <a:cubicBezTo>
                  <a:pt x="417" y="240"/>
                  <a:pt x="428" y="237"/>
                  <a:pt x="437" y="231"/>
                </a:cubicBezTo>
                <a:cubicBezTo>
                  <a:pt x="446" y="224"/>
                  <a:pt x="450" y="215"/>
                  <a:pt x="450" y="203"/>
                </a:cubicBezTo>
                <a:cubicBezTo>
                  <a:pt x="450" y="148"/>
                  <a:pt x="440" y="120"/>
                  <a:pt x="421" y="120"/>
                </a:cubicBezTo>
                <a:close/>
                <a:moveTo>
                  <a:pt x="225" y="60"/>
                </a:moveTo>
                <a:cubicBezTo>
                  <a:pt x="200" y="60"/>
                  <a:pt x="179" y="69"/>
                  <a:pt x="161" y="86"/>
                </a:cubicBezTo>
                <a:cubicBezTo>
                  <a:pt x="144" y="104"/>
                  <a:pt x="135" y="125"/>
                  <a:pt x="135" y="150"/>
                </a:cubicBezTo>
                <a:cubicBezTo>
                  <a:pt x="135" y="175"/>
                  <a:pt x="144" y="196"/>
                  <a:pt x="161" y="214"/>
                </a:cubicBezTo>
                <a:cubicBezTo>
                  <a:pt x="179" y="231"/>
                  <a:pt x="200" y="240"/>
                  <a:pt x="225" y="240"/>
                </a:cubicBezTo>
                <a:cubicBezTo>
                  <a:pt x="250" y="240"/>
                  <a:pt x="271" y="231"/>
                  <a:pt x="289" y="214"/>
                </a:cubicBezTo>
                <a:cubicBezTo>
                  <a:pt x="306" y="196"/>
                  <a:pt x="315" y="175"/>
                  <a:pt x="315" y="150"/>
                </a:cubicBezTo>
                <a:cubicBezTo>
                  <a:pt x="315" y="125"/>
                  <a:pt x="306" y="104"/>
                  <a:pt x="289" y="86"/>
                </a:cubicBezTo>
                <a:cubicBezTo>
                  <a:pt x="271" y="69"/>
                  <a:pt x="250" y="60"/>
                  <a:pt x="225" y="60"/>
                </a:cubicBezTo>
                <a:close/>
                <a:moveTo>
                  <a:pt x="90" y="0"/>
                </a:moveTo>
                <a:cubicBezTo>
                  <a:pt x="73" y="0"/>
                  <a:pt x="59" y="6"/>
                  <a:pt x="47" y="17"/>
                </a:cubicBezTo>
                <a:cubicBezTo>
                  <a:pt x="36" y="29"/>
                  <a:pt x="30" y="43"/>
                  <a:pt x="30" y="60"/>
                </a:cubicBezTo>
                <a:cubicBezTo>
                  <a:pt x="30" y="77"/>
                  <a:pt x="36" y="91"/>
                  <a:pt x="47" y="102"/>
                </a:cubicBezTo>
                <a:cubicBezTo>
                  <a:pt x="59" y="114"/>
                  <a:pt x="73" y="120"/>
                  <a:pt x="90" y="120"/>
                </a:cubicBezTo>
                <a:cubicBezTo>
                  <a:pt x="106" y="120"/>
                  <a:pt x="120" y="114"/>
                  <a:pt x="132" y="102"/>
                </a:cubicBezTo>
                <a:cubicBezTo>
                  <a:pt x="144" y="91"/>
                  <a:pt x="150" y="77"/>
                  <a:pt x="150" y="60"/>
                </a:cubicBezTo>
                <a:cubicBezTo>
                  <a:pt x="150" y="43"/>
                  <a:pt x="144" y="29"/>
                  <a:pt x="132" y="17"/>
                </a:cubicBezTo>
                <a:cubicBezTo>
                  <a:pt x="120" y="6"/>
                  <a:pt x="106" y="0"/>
                  <a:pt x="90" y="0"/>
                </a:cubicBezTo>
                <a:close/>
                <a:moveTo>
                  <a:pt x="389" y="335"/>
                </a:moveTo>
                <a:cubicBezTo>
                  <a:pt x="389" y="327"/>
                  <a:pt x="388" y="319"/>
                  <a:pt x="386" y="310"/>
                </a:cubicBezTo>
                <a:cubicBezTo>
                  <a:pt x="384" y="301"/>
                  <a:pt x="382" y="292"/>
                  <a:pt x="380" y="284"/>
                </a:cubicBezTo>
                <a:cubicBezTo>
                  <a:pt x="377" y="276"/>
                  <a:pt x="374" y="269"/>
                  <a:pt x="370" y="261"/>
                </a:cubicBezTo>
                <a:cubicBezTo>
                  <a:pt x="365" y="254"/>
                  <a:pt x="361" y="248"/>
                  <a:pt x="355" y="242"/>
                </a:cubicBezTo>
                <a:cubicBezTo>
                  <a:pt x="350" y="237"/>
                  <a:pt x="343" y="233"/>
                  <a:pt x="335" y="230"/>
                </a:cubicBezTo>
                <a:cubicBezTo>
                  <a:pt x="327" y="227"/>
                  <a:pt x="318" y="225"/>
                  <a:pt x="309" y="225"/>
                </a:cubicBezTo>
                <a:cubicBezTo>
                  <a:pt x="307" y="225"/>
                  <a:pt x="304" y="227"/>
                  <a:pt x="299" y="230"/>
                </a:cubicBezTo>
                <a:cubicBezTo>
                  <a:pt x="294" y="234"/>
                  <a:pt x="288" y="237"/>
                  <a:pt x="282" y="241"/>
                </a:cubicBezTo>
                <a:cubicBezTo>
                  <a:pt x="275" y="246"/>
                  <a:pt x="267" y="249"/>
                  <a:pt x="257" y="253"/>
                </a:cubicBezTo>
                <a:cubicBezTo>
                  <a:pt x="246" y="256"/>
                  <a:pt x="236" y="258"/>
                  <a:pt x="225" y="258"/>
                </a:cubicBezTo>
                <a:cubicBezTo>
                  <a:pt x="214" y="258"/>
                  <a:pt x="204" y="256"/>
                  <a:pt x="193" y="253"/>
                </a:cubicBezTo>
                <a:cubicBezTo>
                  <a:pt x="183" y="249"/>
                  <a:pt x="174" y="246"/>
                  <a:pt x="168" y="241"/>
                </a:cubicBezTo>
                <a:cubicBezTo>
                  <a:pt x="162" y="237"/>
                  <a:pt x="156" y="234"/>
                  <a:pt x="151" y="230"/>
                </a:cubicBezTo>
                <a:cubicBezTo>
                  <a:pt x="146" y="227"/>
                  <a:pt x="142" y="225"/>
                  <a:pt x="141" y="225"/>
                </a:cubicBezTo>
                <a:cubicBezTo>
                  <a:pt x="131" y="225"/>
                  <a:pt x="123" y="227"/>
                  <a:pt x="115" y="230"/>
                </a:cubicBezTo>
                <a:cubicBezTo>
                  <a:pt x="107" y="233"/>
                  <a:pt x="100" y="237"/>
                  <a:pt x="95" y="242"/>
                </a:cubicBezTo>
                <a:cubicBezTo>
                  <a:pt x="89" y="248"/>
                  <a:pt x="84" y="254"/>
                  <a:pt x="80" y="261"/>
                </a:cubicBezTo>
                <a:cubicBezTo>
                  <a:pt x="76" y="269"/>
                  <a:pt x="73" y="276"/>
                  <a:pt x="70" y="284"/>
                </a:cubicBezTo>
                <a:cubicBezTo>
                  <a:pt x="68" y="292"/>
                  <a:pt x="65" y="301"/>
                  <a:pt x="64" y="310"/>
                </a:cubicBezTo>
                <a:cubicBezTo>
                  <a:pt x="62" y="319"/>
                  <a:pt x="61" y="327"/>
                  <a:pt x="61" y="335"/>
                </a:cubicBezTo>
                <a:cubicBezTo>
                  <a:pt x="60" y="343"/>
                  <a:pt x="60" y="351"/>
                  <a:pt x="60" y="360"/>
                </a:cubicBezTo>
                <a:cubicBezTo>
                  <a:pt x="60" y="378"/>
                  <a:pt x="65" y="393"/>
                  <a:pt x="77" y="404"/>
                </a:cubicBezTo>
                <a:cubicBezTo>
                  <a:pt x="88" y="415"/>
                  <a:pt x="103" y="420"/>
                  <a:pt x="122" y="420"/>
                </a:cubicBezTo>
                <a:cubicBezTo>
                  <a:pt x="327" y="420"/>
                  <a:pt x="327" y="420"/>
                  <a:pt x="327" y="420"/>
                </a:cubicBezTo>
                <a:cubicBezTo>
                  <a:pt x="346" y="420"/>
                  <a:pt x="362" y="415"/>
                  <a:pt x="373" y="404"/>
                </a:cubicBezTo>
                <a:cubicBezTo>
                  <a:pt x="384" y="393"/>
                  <a:pt x="390" y="378"/>
                  <a:pt x="390" y="360"/>
                </a:cubicBezTo>
                <a:cubicBezTo>
                  <a:pt x="390" y="351"/>
                  <a:pt x="390" y="343"/>
                  <a:pt x="389" y="335"/>
                </a:cubicBezTo>
                <a:close/>
                <a:moveTo>
                  <a:pt x="120" y="150"/>
                </a:moveTo>
                <a:cubicBezTo>
                  <a:pt x="120" y="146"/>
                  <a:pt x="120" y="140"/>
                  <a:pt x="121" y="135"/>
                </a:cubicBezTo>
                <a:cubicBezTo>
                  <a:pt x="111" y="138"/>
                  <a:pt x="100" y="140"/>
                  <a:pt x="90" y="140"/>
                </a:cubicBezTo>
                <a:cubicBezTo>
                  <a:pt x="80" y="140"/>
                  <a:pt x="71" y="138"/>
                  <a:pt x="62" y="135"/>
                </a:cubicBezTo>
                <a:cubicBezTo>
                  <a:pt x="52" y="132"/>
                  <a:pt x="45" y="128"/>
                  <a:pt x="39" y="125"/>
                </a:cubicBezTo>
                <a:cubicBezTo>
                  <a:pt x="33" y="122"/>
                  <a:pt x="30" y="120"/>
                  <a:pt x="29" y="120"/>
                </a:cubicBezTo>
                <a:cubicBezTo>
                  <a:pt x="9" y="120"/>
                  <a:pt x="0" y="148"/>
                  <a:pt x="0" y="203"/>
                </a:cubicBezTo>
                <a:cubicBezTo>
                  <a:pt x="0" y="215"/>
                  <a:pt x="4" y="224"/>
                  <a:pt x="13" y="231"/>
                </a:cubicBezTo>
                <a:cubicBezTo>
                  <a:pt x="22" y="237"/>
                  <a:pt x="32" y="240"/>
                  <a:pt x="45" y="240"/>
                </a:cubicBezTo>
                <a:cubicBezTo>
                  <a:pt x="77" y="240"/>
                  <a:pt x="77" y="240"/>
                  <a:pt x="77" y="240"/>
                </a:cubicBezTo>
                <a:cubicBezTo>
                  <a:pt x="93" y="221"/>
                  <a:pt x="113" y="211"/>
                  <a:pt x="139" y="210"/>
                </a:cubicBezTo>
                <a:cubicBezTo>
                  <a:pt x="126" y="192"/>
                  <a:pt x="120" y="172"/>
                  <a:pt x="120" y="15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381F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" name="Freeform 22" descr="Envelope Outline Icon">
            <a:extLst>
              <a:ext uri="{FF2B5EF4-FFF2-40B4-BE49-F238E27FC236}">
                <a16:creationId xmlns:a16="http://schemas.microsoft.com/office/drawing/2014/main" id="{665799B8-664F-4A3E-BB67-1A6EB381F3D3}"/>
              </a:ext>
            </a:extLst>
          </p:cNvPr>
          <p:cNvSpPr>
            <a:spLocks noEditPoints="1"/>
          </p:cNvSpPr>
          <p:nvPr/>
        </p:nvSpPr>
        <p:spPr bwMode="auto">
          <a:xfrm>
            <a:off x="9430974" y="1945199"/>
            <a:ext cx="1424442" cy="1182194"/>
          </a:xfrm>
          <a:custGeom>
            <a:avLst/>
            <a:gdLst>
              <a:gd name="T0" fmla="*/ 138 w 142"/>
              <a:gd name="T1" fmla="*/ 4 h 112"/>
              <a:gd name="T2" fmla="*/ 129 w 142"/>
              <a:gd name="T3" fmla="*/ 0 h 112"/>
              <a:gd name="T4" fmla="*/ 12 w 142"/>
              <a:gd name="T5" fmla="*/ 0 h 112"/>
              <a:gd name="T6" fmla="*/ 3 w 142"/>
              <a:gd name="T7" fmla="*/ 4 h 112"/>
              <a:gd name="T8" fmla="*/ 0 w 142"/>
              <a:gd name="T9" fmla="*/ 13 h 112"/>
              <a:gd name="T10" fmla="*/ 0 w 142"/>
              <a:gd name="T11" fmla="*/ 99 h 112"/>
              <a:gd name="T12" fmla="*/ 3 w 142"/>
              <a:gd name="T13" fmla="*/ 108 h 112"/>
              <a:gd name="T14" fmla="*/ 12 w 142"/>
              <a:gd name="T15" fmla="*/ 112 h 112"/>
              <a:gd name="T16" fmla="*/ 129 w 142"/>
              <a:gd name="T17" fmla="*/ 112 h 112"/>
              <a:gd name="T18" fmla="*/ 138 w 142"/>
              <a:gd name="T19" fmla="*/ 108 h 112"/>
              <a:gd name="T20" fmla="*/ 142 w 142"/>
              <a:gd name="T21" fmla="*/ 99 h 112"/>
              <a:gd name="T22" fmla="*/ 142 w 142"/>
              <a:gd name="T23" fmla="*/ 13 h 112"/>
              <a:gd name="T24" fmla="*/ 138 w 142"/>
              <a:gd name="T25" fmla="*/ 4 h 112"/>
              <a:gd name="T26" fmla="*/ 128 w 142"/>
              <a:gd name="T27" fmla="*/ 26 h 112"/>
              <a:gd name="T28" fmla="*/ 120 w 142"/>
              <a:gd name="T29" fmla="*/ 35 h 112"/>
              <a:gd name="T30" fmla="*/ 88 w 142"/>
              <a:gd name="T31" fmla="*/ 60 h 112"/>
              <a:gd name="T32" fmla="*/ 86 w 142"/>
              <a:gd name="T33" fmla="*/ 63 h 112"/>
              <a:gd name="T34" fmla="*/ 82 w 142"/>
              <a:gd name="T35" fmla="*/ 66 h 112"/>
              <a:gd name="T36" fmla="*/ 78 w 142"/>
              <a:gd name="T37" fmla="*/ 68 h 112"/>
              <a:gd name="T38" fmla="*/ 74 w 142"/>
              <a:gd name="T39" fmla="*/ 70 h 112"/>
              <a:gd name="T40" fmla="*/ 71 w 142"/>
              <a:gd name="T41" fmla="*/ 71 h 112"/>
              <a:gd name="T42" fmla="*/ 71 w 142"/>
              <a:gd name="T43" fmla="*/ 71 h 112"/>
              <a:gd name="T44" fmla="*/ 71 w 142"/>
              <a:gd name="T45" fmla="*/ 71 h 112"/>
              <a:gd name="T46" fmla="*/ 67 w 142"/>
              <a:gd name="T47" fmla="*/ 70 h 112"/>
              <a:gd name="T48" fmla="*/ 63 w 142"/>
              <a:gd name="T49" fmla="*/ 68 h 112"/>
              <a:gd name="T50" fmla="*/ 60 w 142"/>
              <a:gd name="T51" fmla="*/ 66 h 112"/>
              <a:gd name="T52" fmla="*/ 56 w 142"/>
              <a:gd name="T53" fmla="*/ 63 h 112"/>
              <a:gd name="T54" fmla="*/ 53 w 142"/>
              <a:gd name="T55" fmla="*/ 60 h 112"/>
              <a:gd name="T56" fmla="*/ 21 w 142"/>
              <a:gd name="T57" fmla="*/ 35 h 112"/>
              <a:gd name="T58" fmla="*/ 10 w 142"/>
              <a:gd name="T59" fmla="*/ 13 h 112"/>
              <a:gd name="T60" fmla="*/ 11 w 142"/>
              <a:gd name="T61" fmla="*/ 11 h 112"/>
              <a:gd name="T62" fmla="*/ 12 w 142"/>
              <a:gd name="T63" fmla="*/ 10 h 112"/>
              <a:gd name="T64" fmla="*/ 129 w 142"/>
              <a:gd name="T65" fmla="*/ 10 h 112"/>
              <a:gd name="T66" fmla="*/ 131 w 142"/>
              <a:gd name="T67" fmla="*/ 10 h 112"/>
              <a:gd name="T68" fmla="*/ 131 w 142"/>
              <a:gd name="T69" fmla="*/ 11 h 112"/>
              <a:gd name="T70" fmla="*/ 132 w 142"/>
              <a:gd name="T71" fmla="*/ 11 h 112"/>
              <a:gd name="T72" fmla="*/ 132 w 142"/>
              <a:gd name="T73" fmla="*/ 12 h 112"/>
              <a:gd name="T74" fmla="*/ 132 w 142"/>
              <a:gd name="T75" fmla="*/ 14 h 112"/>
              <a:gd name="T76" fmla="*/ 132 w 142"/>
              <a:gd name="T77" fmla="*/ 15 h 112"/>
              <a:gd name="T78" fmla="*/ 132 w 142"/>
              <a:gd name="T79" fmla="*/ 15 h 112"/>
              <a:gd name="T80" fmla="*/ 128 w 142"/>
              <a:gd name="T81" fmla="*/ 26 h 112"/>
              <a:gd name="T82" fmla="*/ 131 w 142"/>
              <a:gd name="T83" fmla="*/ 101 h 112"/>
              <a:gd name="T84" fmla="*/ 129 w 142"/>
              <a:gd name="T85" fmla="*/ 102 h 112"/>
              <a:gd name="T86" fmla="*/ 12 w 142"/>
              <a:gd name="T87" fmla="*/ 102 h 112"/>
              <a:gd name="T88" fmla="*/ 11 w 142"/>
              <a:gd name="T89" fmla="*/ 101 h 112"/>
              <a:gd name="T90" fmla="*/ 10 w 142"/>
              <a:gd name="T91" fmla="*/ 99 h 112"/>
              <a:gd name="T92" fmla="*/ 10 w 142"/>
              <a:gd name="T93" fmla="*/ 38 h 112"/>
              <a:gd name="T94" fmla="*/ 15 w 142"/>
              <a:gd name="T95" fmla="*/ 43 h 112"/>
              <a:gd name="T96" fmla="*/ 49 w 142"/>
              <a:gd name="T97" fmla="*/ 70 h 112"/>
              <a:gd name="T98" fmla="*/ 56 w 142"/>
              <a:gd name="T99" fmla="*/ 75 h 112"/>
              <a:gd name="T100" fmla="*/ 63 w 142"/>
              <a:gd name="T101" fmla="*/ 79 h 112"/>
              <a:gd name="T102" fmla="*/ 71 w 142"/>
              <a:gd name="T103" fmla="*/ 81 h 112"/>
              <a:gd name="T104" fmla="*/ 71 w 142"/>
              <a:gd name="T105" fmla="*/ 81 h 112"/>
              <a:gd name="T106" fmla="*/ 71 w 142"/>
              <a:gd name="T107" fmla="*/ 81 h 112"/>
              <a:gd name="T108" fmla="*/ 79 w 142"/>
              <a:gd name="T109" fmla="*/ 79 h 112"/>
              <a:gd name="T110" fmla="*/ 86 w 142"/>
              <a:gd name="T111" fmla="*/ 75 h 112"/>
              <a:gd name="T112" fmla="*/ 93 w 142"/>
              <a:gd name="T113" fmla="*/ 70 h 112"/>
              <a:gd name="T114" fmla="*/ 126 w 142"/>
              <a:gd name="T115" fmla="*/ 43 h 112"/>
              <a:gd name="T116" fmla="*/ 132 w 142"/>
              <a:gd name="T117" fmla="*/ 38 h 112"/>
              <a:gd name="T118" fmla="*/ 132 w 142"/>
              <a:gd name="T119" fmla="*/ 99 h 112"/>
              <a:gd name="T120" fmla="*/ 131 w 142"/>
              <a:gd name="T121" fmla="*/ 10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2" h="112">
                <a:moveTo>
                  <a:pt x="138" y="4"/>
                </a:moveTo>
                <a:cubicBezTo>
                  <a:pt x="136" y="1"/>
                  <a:pt x="133" y="0"/>
                  <a:pt x="129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9" y="0"/>
                  <a:pt x="6" y="1"/>
                  <a:pt x="3" y="4"/>
                </a:cubicBezTo>
                <a:cubicBezTo>
                  <a:pt x="1" y="6"/>
                  <a:pt x="0" y="9"/>
                  <a:pt x="0" y="13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03"/>
                  <a:pt x="1" y="106"/>
                  <a:pt x="3" y="108"/>
                </a:cubicBezTo>
                <a:cubicBezTo>
                  <a:pt x="6" y="111"/>
                  <a:pt x="9" y="112"/>
                  <a:pt x="12" y="112"/>
                </a:cubicBezTo>
                <a:cubicBezTo>
                  <a:pt x="129" y="112"/>
                  <a:pt x="129" y="112"/>
                  <a:pt x="129" y="112"/>
                </a:cubicBezTo>
                <a:cubicBezTo>
                  <a:pt x="133" y="112"/>
                  <a:pt x="136" y="111"/>
                  <a:pt x="138" y="108"/>
                </a:cubicBezTo>
                <a:cubicBezTo>
                  <a:pt x="141" y="106"/>
                  <a:pt x="142" y="103"/>
                  <a:pt x="142" y="99"/>
                </a:cubicBezTo>
                <a:cubicBezTo>
                  <a:pt x="142" y="13"/>
                  <a:pt x="142" y="13"/>
                  <a:pt x="142" y="13"/>
                </a:cubicBezTo>
                <a:cubicBezTo>
                  <a:pt x="142" y="9"/>
                  <a:pt x="141" y="6"/>
                  <a:pt x="138" y="4"/>
                </a:cubicBezTo>
                <a:close/>
                <a:moveTo>
                  <a:pt x="128" y="26"/>
                </a:moveTo>
                <a:cubicBezTo>
                  <a:pt x="126" y="30"/>
                  <a:pt x="123" y="33"/>
                  <a:pt x="120" y="35"/>
                </a:cubicBezTo>
                <a:cubicBezTo>
                  <a:pt x="110" y="43"/>
                  <a:pt x="99" y="52"/>
                  <a:pt x="88" y="60"/>
                </a:cubicBezTo>
                <a:cubicBezTo>
                  <a:pt x="88" y="61"/>
                  <a:pt x="87" y="61"/>
                  <a:pt x="86" y="63"/>
                </a:cubicBezTo>
                <a:cubicBezTo>
                  <a:pt x="84" y="64"/>
                  <a:pt x="83" y="65"/>
                  <a:pt x="82" y="66"/>
                </a:cubicBezTo>
                <a:cubicBezTo>
                  <a:pt x="81" y="66"/>
                  <a:pt x="80" y="67"/>
                  <a:pt x="78" y="68"/>
                </a:cubicBezTo>
                <a:cubicBezTo>
                  <a:pt x="77" y="69"/>
                  <a:pt x="76" y="70"/>
                  <a:pt x="74" y="70"/>
                </a:cubicBezTo>
                <a:cubicBezTo>
                  <a:pt x="73" y="71"/>
                  <a:pt x="72" y="71"/>
                  <a:pt x="71" y="71"/>
                </a:cubicBezTo>
                <a:cubicBezTo>
                  <a:pt x="71" y="71"/>
                  <a:pt x="71" y="71"/>
                  <a:pt x="71" y="71"/>
                </a:cubicBezTo>
                <a:cubicBezTo>
                  <a:pt x="71" y="71"/>
                  <a:pt x="71" y="71"/>
                  <a:pt x="71" y="71"/>
                </a:cubicBezTo>
                <a:cubicBezTo>
                  <a:pt x="70" y="71"/>
                  <a:pt x="69" y="71"/>
                  <a:pt x="67" y="70"/>
                </a:cubicBezTo>
                <a:cubicBezTo>
                  <a:pt x="66" y="70"/>
                  <a:pt x="65" y="69"/>
                  <a:pt x="63" y="68"/>
                </a:cubicBezTo>
                <a:cubicBezTo>
                  <a:pt x="62" y="67"/>
                  <a:pt x="61" y="66"/>
                  <a:pt x="60" y="66"/>
                </a:cubicBezTo>
                <a:cubicBezTo>
                  <a:pt x="59" y="65"/>
                  <a:pt x="58" y="64"/>
                  <a:pt x="56" y="63"/>
                </a:cubicBezTo>
                <a:cubicBezTo>
                  <a:pt x="55" y="61"/>
                  <a:pt x="54" y="61"/>
                  <a:pt x="53" y="60"/>
                </a:cubicBezTo>
                <a:cubicBezTo>
                  <a:pt x="42" y="52"/>
                  <a:pt x="32" y="43"/>
                  <a:pt x="21" y="35"/>
                </a:cubicBezTo>
                <a:cubicBezTo>
                  <a:pt x="14" y="29"/>
                  <a:pt x="10" y="21"/>
                  <a:pt x="10" y="13"/>
                </a:cubicBezTo>
                <a:cubicBezTo>
                  <a:pt x="11" y="11"/>
                  <a:pt x="11" y="11"/>
                  <a:pt x="11" y="11"/>
                </a:cubicBezTo>
                <a:cubicBezTo>
                  <a:pt x="12" y="10"/>
                  <a:pt x="12" y="10"/>
                  <a:pt x="12" y="10"/>
                </a:cubicBezTo>
                <a:cubicBezTo>
                  <a:pt x="129" y="10"/>
                  <a:pt x="129" y="10"/>
                  <a:pt x="129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1" y="11"/>
                  <a:pt x="131" y="11"/>
                  <a:pt x="131" y="11"/>
                </a:cubicBezTo>
                <a:cubicBezTo>
                  <a:pt x="132" y="11"/>
                  <a:pt x="132" y="11"/>
                  <a:pt x="132" y="11"/>
                </a:cubicBezTo>
                <a:cubicBezTo>
                  <a:pt x="132" y="12"/>
                  <a:pt x="132" y="12"/>
                  <a:pt x="132" y="12"/>
                </a:cubicBezTo>
                <a:cubicBezTo>
                  <a:pt x="132" y="14"/>
                  <a:pt x="132" y="14"/>
                  <a:pt x="132" y="14"/>
                </a:cubicBezTo>
                <a:cubicBezTo>
                  <a:pt x="132" y="15"/>
                  <a:pt x="132" y="15"/>
                  <a:pt x="132" y="15"/>
                </a:cubicBezTo>
                <a:cubicBezTo>
                  <a:pt x="132" y="15"/>
                  <a:pt x="132" y="15"/>
                  <a:pt x="132" y="15"/>
                </a:cubicBezTo>
                <a:cubicBezTo>
                  <a:pt x="132" y="19"/>
                  <a:pt x="131" y="22"/>
                  <a:pt x="128" y="26"/>
                </a:cubicBezTo>
                <a:close/>
                <a:moveTo>
                  <a:pt x="131" y="101"/>
                </a:moveTo>
                <a:cubicBezTo>
                  <a:pt x="129" y="102"/>
                  <a:pt x="129" y="102"/>
                  <a:pt x="129" y="102"/>
                </a:cubicBezTo>
                <a:cubicBezTo>
                  <a:pt x="12" y="102"/>
                  <a:pt x="12" y="102"/>
                  <a:pt x="12" y="102"/>
                </a:cubicBezTo>
                <a:cubicBezTo>
                  <a:pt x="11" y="101"/>
                  <a:pt x="11" y="101"/>
                  <a:pt x="11" y="101"/>
                </a:cubicBezTo>
                <a:cubicBezTo>
                  <a:pt x="10" y="99"/>
                  <a:pt x="10" y="99"/>
                  <a:pt x="10" y="99"/>
                </a:cubicBezTo>
                <a:cubicBezTo>
                  <a:pt x="10" y="38"/>
                  <a:pt x="10" y="38"/>
                  <a:pt x="10" y="38"/>
                </a:cubicBezTo>
                <a:cubicBezTo>
                  <a:pt x="11" y="40"/>
                  <a:pt x="13" y="42"/>
                  <a:pt x="15" y="43"/>
                </a:cubicBezTo>
                <a:cubicBezTo>
                  <a:pt x="29" y="54"/>
                  <a:pt x="41" y="63"/>
                  <a:pt x="49" y="70"/>
                </a:cubicBezTo>
                <a:cubicBezTo>
                  <a:pt x="52" y="72"/>
                  <a:pt x="54" y="74"/>
                  <a:pt x="56" y="75"/>
                </a:cubicBezTo>
                <a:cubicBezTo>
                  <a:pt x="57" y="77"/>
                  <a:pt x="60" y="78"/>
                  <a:pt x="63" y="79"/>
                </a:cubicBezTo>
                <a:cubicBezTo>
                  <a:pt x="66" y="81"/>
                  <a:pt x="68" y="81"/>
                  <a:pt x="71" y="81"/>
                </a:cubicBezTo>
                <a:cubicBezTo>
                  <a:pt x="71" y="81"/>
                  <a:pt x="71" y="81"/>
                  <a:pt x="71" y="81"/>
                </a:cubicBezTo>
                <a:cubicBezTo>
                  <a:pt x="71" y="81"/>
                  <a:pt x="71" y="81"/>
                  <a:pt x="71" y="81"/>
                </a:cubicBezTo>
                <a:cubicBezTo>
                  <a:pt x="74" y="81"/>
                  <a:pt x="76" y="81"/>
                  <a:pt x="79" y="79"/>
                </a:cubicBezTo>
                <a:cubicBezTo>
                  <a:pt x="82" y="78"/>
                  <a:pt x="84" y="77"/>
                  <a:pt x="86" y="75"/>
                </a:cubicBezTo>
                <a:cubicBezTo>
                  <a:pt x="88" y="74"/>
                  <a:pt x="90" y="72"/>
                  <a:pt x="93" y="70"/>
                </a:cubicBezTo>
                <a:cubicBezTo>
                  <a:pt x="101" y="63"/>
                  <a:pt x="112" y="54"/>
                  <a:pt x="126" y="43"/>
                </a:cubicBezTo>
                <a:cubicBezTo>
                  <a:pt x="128" y="42"/>
                  <a:pt x="130" y="40"/>
                  <a:pt x="132" y="38"/>
                </a:cubicBezTo>
                <a:cubicBezTo>
                  <a:pt x="132" y="99"/>
                  <a:pt x="132" y="99"/>
                  <a:pt x="132" y="99"/>
                </a:cubicBezTo>
                <a:lnTo>
                  <a:pt x="131" y="10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381F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5" name="Group 44" descr="Slideshare Icon">
            <a:extLst>
              <a:ext uri="{FF2B5EF4-FFF2-40B4-BE49-F238E27FC236}">
                <a16:creationId xmlns:a16="http://schemas.microsoft.com/office/drawing/2014/main" id="{1BE645F0-B49C-4605-A7DF-87813FF04170}"/>
              </a:ext>
            </a:extLst>
          </p:cNvPr>
          <p:cNvGrpSpPr/>
          <p:nvPr/>
        </p:nvGrpSpPr>
        <p:grpSpPr>
          <a:xfrm>
            <a:off x="6741271" y="1822984"/>
            <a:ext cx="1312342" cy="1468729"/>
            <a:chOff x="2468445" y="1523817"/>
            <a:chExt cx="2804473" cy="2964541"/>
          </a:xfrm>
        </p:grpSpPr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E5BC36A0-B809-472B-9C12-FF93E152D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984" y="1523817"/>
              <a:ext cx="2473325" cy="1547813"/>
            </a:xfrm>
            <a:custGeom>
              <a:avLst/>
              <a:gdLst>
                <a:gd name="T0" fmla="*/ 40 w 657"/>
                <a:gd name="T1" fmla="*/ 411 h 411"/>
                <a:gd name="T2" fmla="*/ 40 w 657"/>
                <a:gd name="T3" fmla="*/ 105 h 411"/>
                <a:gd name="T4" fmla="*/ 99 w 657"/>
                <a:gd name="T5" fmla="*/ 39 h 411"/>
                <a:gd name="T6" fmla="*/ 562 w 657"/>
                <a:gd name="T7" fmla="*/ 39 h 411"/>
                <a:gd name="T8" fmla="*/ 621 w 657"/>
                <a:gd name="T9" fmla="*/ 105 h 411"/>
                <a:gd name="T10" fmla="*/ 621 w 657"/>
                <a:gd name="T11" fmla="*/ 401 h 411"/>
                <a:gd name="T12" fmla="*/ 657 w 657"/>
                <a:gd name="T13" fmla="*/ 377 h 411"/>
                <a:gd name="T14" fmla="*/ 657 w 657"/>
                <a:gd name="T15" fmla="*/ 72 h 411"/>
                <a:gd name="T16" fmla="*/ 590 w 657"/>
                <a:gd name="T17" fmla="*/ 0 h 411"/>
                <a:gd name="T18" fmla="*/ 67 w 657"/>
                <a:gd name="T19" fmla="*/ 0 h 411"/>
                <a:gd name="T20" fmla="*/ 0 w 657"/>
                <a:gd name="T21" fmla="*/ 72 h 411"/>
                <a:gd name="T22" fmla="*/ 0 w 657"/>
                <a:gd name="T23" fmla="*/ 386 h 411"/>
                <a:gd name="T24" fmla="*/ 40 w 657"/>
                <a:gd name="T25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7" h="411">
                  <a:moveTo>
                    <a:pt x="40" y="411"/>
                  </a:moveTo>
                  <a:cubicBezTo>
                    <a:pt x="40" y="105"/>
                    <a:pt x="40" y="105"/>
                    <a:pt x="40" y="105"/>
                  </a:cubicBezTo>
                  <a:cubicBezTo>
                    <a:pt x="40" y="54"/>
                    <a:pt x="53" y="39"/>
                    <a:pt x="99" y="39"/>
                  </a:cubicBezTo>
                  <a:cubicBezTo>
                    <a:pt x="562" y="39"/>
                    <a:pt x="562" y="39"/>
                    <a:pt x="562" y="39"/>
                  </a:cubicBezTo>
                  <a:cubicBezTo>
                    <a:pt x="606" y="39"/>
                    <a:pt x="621" y="57"/>
                    <a:pt x="621" y="105"/>
                  </a:cubicBezTo>
                  <a:cubicBezTo>
                    <a:pt x="621" y="401"/>
                    <a:pt x="621" y="401"/>
                    <a:pt x="621" y="401"/>
                  </a:cubicBezTo>
                  <a:cubicBezTo>
                    <a:pt x="657" y="377"/>
                    <a:pt x="657" y="377"/>
                    <a:pt x="657" y="377"/>
                  </a:cubicBezTo>
                  <a:cubicBezTo>
                    <a:pt x="657" y="72"/>
                    <a:pt x="657" y="72"/>
                    <a:pt x="657" y="72"/>
                  </a:cubicBezTo>
                  <a:cubicBezTo>
                    <a:pt x="657" y="32"/>
                    <a:pt x="627" y="0"/>
                    <a:pt x="590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0" y="0"/>
                    <a:pt x="0" y="32"/>
                    <a:pt x="0" y="72"/>
                  </a:cubicBezTo>
                  <a:cubicBezTo>
                    <a:pt x="0" y="386"/>
                    <a:pt x="0" y="386"/>
                    <a:pt x="0" y="386"/>
                  </a:cubicBezTo>
                  <a:cubicBezTo>
                    <a:pt x="40" y="411"/>
                    <a:pt x="40" y="411"/>
                    <a:pt x="40" y="411"/>
                  </a:cubicBezTo>
                </a:path>
              </a:pathLst>
            </a:custGeom>
            <a:solidFill>
              <a:srgbClr val="B1B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32B60743-FEE4-45F0-8CF8-191E77B766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87030" y="2286495"/>
              <a:ext cx="1385888" cy="2201863"/>
            </a:xfrm>
            <a:custGeom>
              <a:avLst/>
              <a:gdLst>
                <a:gd name="T0" fmla="*/ 4 w 368"/>
                <a:gd name="T1" fmla="*/ 243 h 585"/>
                <a:gd name="T2" fmla="*/ 53 w 368"/>
                <a:gd name="T3" fmla="*/ 202 h 585"/>
                <a:gd name="T4" fmla="*/ 331 w 368"/>
                <a:gd name="T5" fmla="*/ 131 h 585"/>
                <a:gd name="T6" fmla="*/ 355 w 368"/>
                <a:gd name="T7" fmla="*/ 157 h 585"/>
                <a:gd name="T8" fmla="*/ 200 w 368"/>
                <a:gd name="T9" fmla="*/ 261 h 585"/>
                <a:gd name="T10" fmla="*/ 5 w 368"/>
                <a:gd name="T11" fmla="*/ 442 h 585"/>
                <a:gd name="T12" fmla="*/ 4 w 368"/>
                <a:gd name="T13" fmla="*/ 243 h 585"/>
                <a:gd name="T14" fmla="*/ 14 w 368"/>
                <a:gd name="T15" fmla="*/ 84 h 585"/>
                <a:gd name="T16" fmla="*/ 104 w 368"/>
                <a:gd name="T17" fmla="*/ 168 h 585"/>
                <a:gd name="T18" fmla="*/ 194 w 368"/>
                <a:gd name="T19" fmla="*/ 84 h 585"/>
                <a:gd name="T20" fmla="*/ 104 w 368"/>
                <a:gd name="T21" fmla="*/ 0 h 585"/>
                <a:gd name="T22" fmla="*/ 14 w 368"/>
                <a:gd name="T23" fmla="*/ 84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8" h="585">
                  <a:moveTo>
                    <a:pt x="4" y="243"/>
                  </a:moveTo>
                  <a:cubicBezTo>
                    <a:pt x="4" y="217"/>
                    <a:pt x="16" y="200"/>
                    <a:pt x="53" y="202"/>
                  </a:cubicBezTo>
                  <a:cubicBezTo>
                    <a:pt x="107" y="203"/>
                    <a:pt x="213" y="216"/>
                    <a:pt x="331" y="131"/>
                  </a:cubicBezTo>
                  <a:cubicBezTo>
                    <a:pt x="354" y="115"/>
                    <a:pt x="368" y="136"/>
                    <a:pt x="355" y="157"/>
                  </a:cubicBezTo>
                  <a:cubicBezTo>
                    <a:pt x="328" y="189"/>
                    <a:pt x="278" y="229"/>
                    <a:pt x="200" y="261"/>
                  </a:cubicBezTo>
                  <a:cubicBezTo>
                    <a:pt x="282" y="540"/>
                    <a:pt x="0" y="585"/>
                    <a:pt x="5" y="442"/>
                  </a:cubicBezTo>
                  <a:cubicBezTo>
                    <a:pt x="5" y="446"/>
                    <a:pt x="4" y="243"/>
                    <a:pt x="4" y="243"/>
                  </a:cubicBezTo>
                  <a:moveTo>
                    <a:pt x="14" y="84"/>
                  </a:moveTo>
                  <a:cubicBezTo>
                    <a:pt x="14" y="130"/>
                    <a:pt x="54" y="168"/>
                    <a:pt x="104" y="168"/>
                  </a:cubicBezTo>
                  <a:cubicBezTo>
                    <a:pt x="153" y="168"/>
                    <a:pt x="194" y="130"/>
                    <a:pt x="194" y="84"/>
                  </a:cubicBezTo>
                  <a:cubicBezTo>
                    <a:pt x="194" y="37"/>
                    <a:pt x="153" y="0"/>
                    <a:pt x="104" y="0"/>
                  </a:cubicBezTo>
                  <a:cubicBezTo>
                    <a:pt x="54" y="0"/>
                    <a:pt x="14" y="37"/>
                    <a:pt x="14" y="84"/>
                  </a:cubicBezTo>
                </a:path>
              </a:pathLst>
            </a:custGeom>
            <a:solidFill>
              <a:srgbClr val="008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Freeform 26">
              <a:extLst>
                <a:ext uri="{FF2B5EF4-FFF2-40B4-BE49-F238E27FC236}">
                  <a16:creationId xmlns:a16="http://schemas.microsoft.com/office/drawing/2014/main" id="{AFB95779-1157-4BF7-9D79-EF4DCB8007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68445" y="2276970"/>
              <a:ext cx="2052638" cy="2206625"/>
            </a:xfrm>
            <a:custGeom>
              <a:avLst/>
              <a:gdLst>
                <a:gd name="T0" fmla="*/ 529 w 544"/>
                <a:gd name="T1" fmla="*/ 243 h 585"/>
                <a:gd name="T2" fmla="*/ 455 w 544"/>
                <a:gd name="T3" fmla="*/ 306 h 585"/>
                <a:gd name="T4" fmla="*/ 364 w 544"/>
                <a:gd name="T5" fmla="*/ 301 h 585"/>
                <a:gd name="T6" fmla="*/ 363 w 544"/>
                <a:gd name="T7" fmla="*/ 442 h 585"/>
                <a:gd name="T8" fmla="*/ 168 w 544"/>
                <a:gd name="T9" fmla="*/ 262 h 585"/>
                <a:gd name="T10" fmla="*/ 13 w 544"/>
                <a:gd name="T11" fmla="*/ 157 h 585"/>
                <a:gd name="T12" fmla="*/ 36 w 544"/>
                <a:gd name="T13" fmla="*/ 131 h 585"/>
                <a:gd name="T14" fmla="*/ 315 w 544"/>
                <a:gd name="T15" fmla="*/ 202 h 585"/>
                <a:gd name="T16" fmla="*/ 354 w 544"/>
                <a:gd name="T17" fmla="*/ 213 h 585"/>
                <a:gd name="T18" fmla="*/ 358 w 544"/>
                <a:gd name="T19" fmla="*/ 217 h 585"/>
                <a:gd name="T20" fmla="*/ 498 w 544"/>
                <a:gd name="T21" fmla="*/ 224 h 585"/>
                <a:gd name="T22" fmla="*/ 529 w 544"/>
                <a:gd name="T23" fmla="*/ 243 h 585"/>
                <a:gd name="T24" fmla="*/ 274 w 544"/>
                <a:gd name="T25" fmla="*/ 168 h 585"/>
                <a:gd name="T26" fmla="*/ 364 w 544"/>
                <a:gd name="T27" fmla="*/ 84 h 585"/>
                <a:gd name="T28" fmla="*/ 274 w 544"/>
                <a:gd name="T29" fmla="*/ 0 h 585"/>
                <a:gd name="T30" fmla="*/ 184 w 544"/>
                <a:gd name="T31" fmla="*/ 84 h 585"/>
                <a:gd name="T32" fmla="*/ 274 w 544"/>
                <a:gd name="T33" fmla="*/ 168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4" h="585">
                  <a:moveTo>
                    <a:pt x="529" y="243"/>
                  </a:moveTo>
                  <a:cubicBezTo>
                    <a:pt x="520" y="265"/>
                    <a:pt x="499" y="296"/>
                    <a:pt x="455" y="306"/>
                  </a:cubicBezTo>
                  <a:cubicBezTo>
                    <a:pt x="410" y="316"/>
                    <a:pt x="396" y="309"/>
                    <a:pt x="364" y="301"/>
                  </a:cubicBezTo>
                  <a:cubicBezTo>
                    <a:pt x="363" y="361"/>
                    <a:pt x="363" y="445"/>
                    <a:pt x="363" y="442"/>
                  </a:cubicBezTo>
                  <a:cubicBezTo>
                    <a:pt x="368" y="585"/>
                    <a:pt x="86" y="541"/>
                    <a:pt x="168" y="262"/>
                  </a:cubicBezTo>
                  <a:cubicBezTo>
                    <a:pt x="90" y="230"/>
                    <a:pt x="40" y="189"/>
                    <a:pt x="13" y="157"/>
                  </a:cubicBezTo>
                  <a:cubicBezTo>
                    <a:pt x="0" y="137"/>
                    <a:pt x="14" y="116"/>
                    <a:pt x="36" y="131"/>
                  </a:cubicBezTo>
                  <a:cubicBezTo>
                    <a:pt x="155" y="216"/>
                    <a:pt x="261" y="204"/>
                    <a:pt x="315" y="202"/>
                  </a:cubicBezTo>
                  <a:cubicBezTo>
                    <a:pt x="334" y="201"/>
                    <a:pt x="346" y="206"/>
                    <a:pt x="354" y="213"/>
                  </a:cubicBezTo>
                  <a:cubicBezTo>
                    <a:pt x="355" y="215"/>
                    <a:pt x="357" y="216"/>
                    <a:pt x="358" y="217"/>
                  </a:cubicBezTo>
                  <a:cubicBezTo>
                    <a:pt x="413" y="268"/>
                    <a:pt x="459" y="278"/>
                    <a:pt x="498" y="224"/>
                  </a:cubicBezTo>
                  <a:cubicBezTo>
                    <a:pt x="518" y="196"/>
                    <a:pt x="544" y="207"/>
                    <a:pt x="529" y="243"/>
                  </a:cubicBezTo>
                  <a:close/>
                  <a:moveTo>
                    <a:pt x="274" y="168"/>
                  </a:moveTo>
                  <a:cubicBezTo>
                    <a:pt x="324" y="168"/>
                    <a:pt x="364" y="130"/>
                    <a:pt x="364" y="84"/>
                  </a:cubicBezTo>
                  <a:cubicBezTo>
                    <a:pt x="364" y="38"/>
                    <a:pt x="324" y="0"/>
                    <a:pt x="274" y="0"/>
                  </a:cubicBezTo>
                  <a:cubicBezTo>
                    <a:pt x="225" y="0"/>
                    <a:pt x="184" y="38"/>
                    <a:pt x="184" y="84"/>
                  </a:cubicBezTo>
                  <a:cubicBezTo>
                    <a:pt x="184" y="130"/>
                    <a:pt x="225" y="168"/>
                    <a:pt x="274" y="168"/>
                  </a:cubicBez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B6FBA81-AE06-41A7-8901-B35C00B2F8B4}"/>
              </a:ext>
            </a:extLst>
          </p:cNvPr>
          <p:cNvSpPr txBox="1"/>
          <p:nvPr/>
        </p:nvSpPr>
        <p:spPr>
          <a:xfrm>
            <a:off x="436616" y="937791"/>
            <a:ext cx="10692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Responsable de la direction générale et de la coordination des politiques et des programmes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pour la mise en œuvre des parties IV, V et VI de la </a:t>
            </a:r>
            <a:r>
              <a:rPr kumimoji="0" lang="fr-FR" sz="1800" b="0" i="1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Loi sur les langues officielles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81F3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(LLO). </a:t>
            </a:r>
          </a:p>
        </p:txBody>
      </p:sp>
    </p:spTree>
    <p:extLst>
      <p:ext uri="{BB962C8B-B14F-4D97-AF65-F5344CB8AC3E}">
        <p14:creationId xmlns:p14="http://schemas.microsoft.com/office/powerpoint/2010/main" val="146703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6B4FCE-5DDD-4DC4-A8D6-D41AC5A8E6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fr-CA" smtClean="0"/>
              <a:pPr/>
              <a:t>3</a:t>
            </a:fld>
            <a:endParaRPr lang="fr-CA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4BB930-5B46-4A64-818C-7E32769C92C8}"/>
              </a:ext>
            </a:extLst>
          </p:cNvPr>
          <p:cNvGrpSpPr/>
          <p:nvPr/>
        </p:nvGrpSpPr>
        <p:grpSpPr>
          <a:xfrm>
            <a:off x="2495600" y="840557"/>
            <a:ext cx="7590183" cy="5400600"/>
            <a:chOff x="2065618" y="1802023"/>
            <a:chExt cx="2582582" cy="239721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6BDC87B-6F33-426C-BBF7-87191DCFD29F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2631990" y="1802023"/>
              <a:ext cx="1447800" cy="1447800"/>
            </a:xfrm>
            <a:prstGeom prst="ellipse">
              <a:avLst/>
            </a:prstGeom>
            <a:solidFill>
              <a:srgbClr val="70C1AE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CA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Maintenir un dialogue ouvert entre votre PRLO, l’unité des LO et vous-même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10DA444-6607-4861-BB81-AA0664E29975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2065618" y="2743200"/>
              <a:ext cx="1447800" cy="1447800"/>
            </a:xfrm>
            <a:prstGeom prst="ellipse">
              <a:avLst/>
            </a:prstGeom>
            <a:solidFill>
              <a:srgbClr val="37424A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CA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Donner l’exemple !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F042B1A-4934-4288-A600-BCC1B7730729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3200400" y="2751438"/>
              <a:ext cx="1447800" cy="1447800"/>
            </a:xfrm>
            <a:prstGeom prst="ellipse">
              <a:avLst/>
            </a:prstGeom>
            <a:solidFill>
              <a:srgbClr val="F9AB69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Informer la haute direction des développements et des enjeux liés aux LO</a:t>
              </a:r>
              <a:endParaRPr 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endParaRPr lang="en-US" sz="1200" b="1" dirty="0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27B1F6C2-4209-4AA8-B25A-118F7FE17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89246"/>
            <a:ext cx="11737304" cy="647466"/>
          </a:xfrm>
        </p:spPr>
        <p:txBody>
          <a:bodyPr/>
          <a:lstStyle/>
          <a:p>
            <a:r>
              <a:rPr lang="fr-FR" sz="3100" dirty="0">
                <a:solidFill>
                  <a:srgbClr val="3C61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Appui aux institutions : comment les champions peuvent collaborer  ?</a:t>
            </a:r>
            <a:endParaRPr lang="en-CA" sz="3100" dirty="0">
              <a:solidFill>
                <a:srgbClr val="3C61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22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B3B23-8347-4EE9-B3BE-F118DEA0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22" y="0"/>
            <a:ext cx="11376156" cy="900000"/>
          </a:xfrm>
        </p:spPr>
        <p:txBody>
          <a:bodyPr/>
          <a:lstStyle/>
          <a:p>
            <a:pPr algn="ctr"/>
            <a:r>
              <a:rPr lang="en-US" sz="3200" dirty="0" err="1">
                <a:solidFill>
                  <a:srgbClr val="3C61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Outils</a:t>
            </a:r>
            <a:r>
              <a:rPr lang="en-US" sz="3200" dirty="0">
                <a:solidFill>
                  <a:srgbClr val="3C61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en-US" sz="3200" dirty="0" err="1">
                <a:solidFill>
                  <a:srgbClr val="3C61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ressources</a:t>
            </a:r>
            <a:r>
              <a:rPr lang="en-US" sz="3200" dirty="0">
                <a:solidFill>
                  <a:srgbClr val="3C61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CA" sz="3200" dirty="0">
              <a:solidFill>
                <a:srgbClr val="3C61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4DF12C-0564-4AC7-A8F8-5825C402BC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fr-CA" smtClean="0"/>
              <a:pPr/>
              <a:t>4</a:t>
            </a:fld>
            <a:endParaRPr lang="fr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9D548-315F-4B60-91D0-CBE9615E98BF}"/>
              </a:ext>
            </a:extLst>
          </p:cNvPr>
          <p:cNvSpPr/>
          <p:nvPr/>
        </p:nvSpPr>
        <p:spPr>
          <a:xfrm>
            <a:off x="8112224" y="133919"/>
            <a:ext cx="2938752" cy="198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6ABF8E-65F3-4D19-9C5A-7DD6710E8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87081"/>
              </p:ext>
            </p:extLst>
          </p:nvPr>
        </p:nvGraphicFramePr>
        <p:xfrm>
          <a:off x="803412" y="764704"/>
          <a:ext cx="10585175" cy="5328592"/>
        </p:xfrm>
        <a:graphic>
          <a:graphicData uri="http://schemas.openxmlformats.org/drawingml/2006/table">
            <a:tbl>
              <a:tblPr firstRow="1" firstCol="1" bandRow="1"/>
              <a:tblGrid>
                <a:gridCol w="3526921">
                  <a:extLst>
                    <a:ext uri="{9D8B030D-6E8A-4147-A177-3AD203B41FA5}">
                      <a16:colId xmlns:a16="http://schemas.microsoft.com/office/drawing/2014/main" val="1704838594"/>
                    </a:ext>
                  </a:extLst>
                </a:gridCol>
                <a:gridCol w="3529127">
                  <a:extLst>
                    <a:ext uri="{9D8B030D-6E8A-4147-A177-3AD203B41FA5}">
                      <a16:colId xmlns:a16="http://schemas.microsoft.com/office/drawing/2014/main" val="395869307"/>
                    </a:ext>
                  </a:extLst>
                </a:gridCol>
                <a:gridCol w="3529127">
                  <a:extLst>
                    <a:ext uri="{9D8B030D-6E8A-4147-A177-3AD203B41FA5}">
                      <a16:colId xmlns:a16="http://schemas.microsoft.com/office/drawing/2014/main" val="253477005"/>
                    </a:ext>
                  </a:extLst>
                </a:gridCol>
              </a:tblGrid>
              <a:tr h="1918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Explorer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6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GCwiki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 portail officiel des ressources, des nouvelles et des événements organisés par le Centre d'excellence des langues officielles.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1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Collaborer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600" b="1" u="sng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GCcollab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 groupe fermé qui vous donne accès au réseau de la communauté fédérale des LO. Posez des questions, partagez des pratiques exemplaires, affichez des offres d'emploi, et plus encore !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1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Rester informé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400" b="1" u="sng" dirty="0">
                          <a:solidFill>
                            <a:srgbClr val="3C616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Rapport annuel sur les langues officielles</a:t>
                      </a:r>
                      <a:endParaRPr lang="fr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Rapport sur l'état des programmes de LO dans les institutions, basé sur les résultats du Rapport annuel et les données sur la main-d'œuvre.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216047"/>
                  </a:ext>
                </a:extLst>
              </a:tr>
              <a:tr h="2020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Découvrir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400" b="1" u="sng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Portail linguistique du Canada</a:t>
                      </a:r>
                      <a:endParaRPr lang="fr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Une collection de ressources en langues officielles à l'échelle du gouvernement, gérée par le Bureau de la traduction. Recherchez facilement des milliers de ressources en quelques clics.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D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Travailler dans la langue officielle de son choix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400" b="1" u="sng" dirty="0">
                          <a:solidFill>
                            <a:srgbClr val="71C1A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Langue de travail (Partie V)</a:t>
                      </a:r>
                      <a:endParaRPr lang="fr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Outils pour vous aider à comprendre et à respecter les droits des employés en matière de langue de travail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(Supervision, réunions bilingues, prime au bilinguisme, dotation non impérative, et plus encore !)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Communiquer avec les Canadiens et les servir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200" b="1" u="sng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7"/>
                        </a:rPr>
                        <a:t>Communications et les services au public (Partie IV)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Outils pour aider à remplir les responsabilités de la partie IV de la LLO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(Offre active, </a:t>
                      </a:r>
                      <a:r>
                        <a:rPr lang="fr-CA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Burolis</a:t>
                      </a:r>
                      <a:r>
                        <a:rPr lang="fr-CA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glossaires, etc.)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1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272944"/>
                  </a:ext>
                </a:extLst>
              </a:tr>
              <a:tr h="1389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Références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400" b="1" u="sng" dirty="0">
                          <a:solidFill>
                            <a:srgbClr val="3C616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8"/>
                        </a:rPr>
                        <a:t>Une collection de ressources et références en matière de langues officielles</a:t>
                      </a:r>
                      <a:endParaRPr lang="fr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Promotion de l'anglais et du français, carte des CLOSM, et plus encore !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4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Nouvelles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400" b="1" u="sng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La Connexion LO</a:t>
                      </a:r>
                      <a:endParaRPr lang="fr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Une infolettre bimensuelle publiée par le CELO sur tout ce qui concerne les langues officielles.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D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Questions ?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Contactez le Centre d’excellence en langues officielles au SCT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CA" sz="1400" b="1" u="sng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9"/>
                        </a:rPr>
                        <a:t>OLCEInformationCELO@tbs-sct.gc.ca</a:t>
                      </a:r>
                      <a:endParaRPr lang="fr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1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66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49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590B-80CB-EF40-9D4C-4F1153B2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1556792"/>
            <a:ext cx="7632848" cy="648073"/>
          </a:xfrm>
        </p:spPr>
        <p:txBody>
          <a:bodyPr/>
          <a:lstStyle/>
          <a:p>
            <a:r>
              <a:rPr lang="en-US" sz="32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D64880-DAA0-A349-BE4E-CA84287F31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C2C08-A9F3-0E49-B676-66FE5A1290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71464" y="2060848"/>
            <a:ext cx="9361041" cy="3368822"/>
          </a:xfrm>
        </p:spPr>
        <p:txBody>
          <a:bodyPr/>
          <a:lstStyle/>
          <a:p>
            <a:pPr marL="0" indent="0" algn="ctr">
              <a:buNone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OLCEInformationCELO@tbs-sct.gc.ca</a:t>
            </a:r>
            <a:r>
              <a:rPr lang="en-US" sz="36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51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9387602|-5645874|-13155766|-414871|-205373|1&quot;,&quot;Id&quot;:&quot;62265e17373735377475e8b7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4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3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2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heme/theme1.xml><?xml version="1.0" encoding="utf-8"?>
<a:theme xmlns:a="http://schemas.openxmlformats.org/drawingml/2006/main" name="Norme">
  <a:themeElements>
    <a:clrScheme name="OLCE">
      <a:dk1>
        <a:srgbClr val="381F34"/>
      </a:dk1>
      <a:lt1>
        <a:srgbClr val="FFFFFF"/>
      </a:lt1>
      <a:dk2>
        <a:srgbClr val="000000"/>
      </a:dk2>
      <a:lt2>
        <a:srgbClr val="FFFFFF"/>
      </a:lt2>
      <a:accent1>
        <a:srgbClr val="3C616C"/>
      </a:accent1>
      <a:accent2>
        <a:srgbClr val="70C1AE"/>
      </a:accent2>
      <a:accent3>
        <a:srgbClr val="F9AB69"/>
      </a:accent3>
      <a:accent4>
        <a:srgbClr val="F5EAD3"/>
      </a:accent4>
      <a:accent5>
        <a:srgbClr val="71C1AE"/>
      </a:accent5>
      <a:accent6>
        <a:srgbClr val="3B616C"/>
      </a:accent6>
      <a:hlink>
        <a:srgbClr val="1F3338"/>
      </a:hlink>
      <a:folHlink>
        <a:srgbClr val="3C616C"/>
      </a:folHlink>
    </a:clrScheme>
    <a:fontScheme name="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 presentation template - revised_colour_FR.potx (1)" id="{5DABAE4B-BD16-4E9D-A2E8-F46B2D80A25C}" vid="{07551946-B20E-48D5-8A08-C83E58E66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Norme</Template>
  <TotalTime>14172</TotalTime>
  <Words>550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Arno Pro</vt:lpstr>
      <vt:lpstr>Barlow</vt:lpstr>
      <vt:lpstr>Calibri</vt:lpstr>
      <vt:lpstr>Courier New</vt:lpstr>
      <vt:lpstr>ITC Lubalin Graph Std Book</vt:lpstr>
      <vt:lpstr>Wingdings</vt:lpstr>
      <vt:lpstr>Norme</vt:lpstr>
      <vt:lpstr>PowerPoint Presentation</vt:lpstr>
      <vt:lpstr>Que fait le Centre d’excellence en langues officielles du SCT ?</vt:lpstr>
      <vt:lpstr>Appui aux institutions : comment les champions peuvent collaborer  ?</vt:lpstr>
      <vt:lpstr>Outils et ressources 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 Cournoyer, Catherine</dc:creator>
  <cp:lastModifiedBy>Ladouceur, Mélanie</cp:lastModifiedBy>
  <cp:revision>100</cp:revision>
  <cp:lastPrinted>2019-06-13T15:41:11Z</cp:lastPrinted>
  <dcterms:created xsi:type="dcterms:W3CDTF">2021-02-17T19:09:32Z</dcterms:created>
  <dcterms:modified xsi:type="dcterms:W3CDTF">2022-03-07T19:33:44Z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7cd22bdd-4c54-4033-8c7a-4e494ed1e39a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  <property fmtid="{D5CDD505-2E9C-101B-9397-08002B2CF9AE}" pid="6" name="MSIP_Label_dd4203d7-225b-41a9-8c54-a31e0ceca5df_Enabled">
    <vt:lpwstr>True</vt:lpwstr>
  </property>
  <property fmtid="{D5CDD505-2E9C-101B-9397-08002B2CF9AE}" pid="7" name="MSIP_Label_dd4203d7-225b-41a9-8c54-a31e0ceca5df_SiteId">
    <vt:lpwstr>6397df10-4595-4047-9c4f-03311282152b</vt:lpwstr>
  </property>
  <property fmtid="{D5CDD505-2E9C-101B-9397-08002B2CF9AE}" pid="8" name="MSIP_Label_dd4203d7-225b-41a9-8c54-a31e0ceca5df_Owner">
    <vt:lpwstr>SAHARRIS@tbs-sct.gc.ca</vt:lpwstr>
  </property>
  <property fmtid="{D5CDD505-2E9C-101B-9397-08002B2CF9AE}" pid="9" name="MSIP_Label_dd4203d7-225b-41a9-8c54-a31e0ceca5df_SetDate">
    <vt:lpwstr>2020-12-22T21:03:17.3641801Z</vt:lpwstr>
  </property>
  <property fmtid="{D5CDD505-2E9C-101B-9397-08002B2CF9AE}" pid="10" name="MSIP_Label_dd4203d7-225b-41a9-8c54-a31e0ceca5df_Name">
    <vt:lpwstr>NO MARKING VISIBLE</vt:lpwstr>
  </property>
  <property fmtid="{D5CDD505-2E9C-101B-9397-08002B2CF9AE}" pid="11" name="MSIP_Label_dd4203d7-225b-41a9-8c54-a31e0ceca5df_Application">
    <vt:lpwstr>Microsoft Azure Information Protection</vt:lpwstr>
  </property>
  <property fmtid="{D5CDD505-2E9C-101B-9397-08002B2CF9AE}" pid="12" name="MSIP_Label_dd4203d7-225b-41a9-8c54-a31e0ceca5df_ActionId">
    <vt:lpwstr>9dd0cdaa-89e8-4b26-bf7a-80d35cbcb8d1</vt:lpwstr>
  </property>
  <property fmtid="{D5CDD505-2E9C-101B-9397-08002B2CF9AE}" pid="13" name="MSIP_Label_dd4203d7-225b-41a9-8c54-a31e0ceca5df_Extended_MSFT_Method">
    <vt:lpwstr>Automatic</vt:lpwstr>
  </property>
  <property fmtid="{D5CDD505-2E9C-101B-9397-08002B2CF9AE}" pid="14" name="MSIP_Label_3515d617-256d-4284-aedb-1064be1c4b48_Enabled">
    <vt:lpwstr>true</vt:lpwstr>
  </property>
  <property fmtid="{D5CDD505-2E9C-101B-9397-08002B2CF9AE}" pid="15" name="MSIP_Label_3515d617-256d-4284-aedb-1064be1c4b48_SetDate">
    <vt:lpwstr>2021-11-02T13:50:45Z</vt:lpwstr>
  </property>
  <property fmtid="{D5CDD505-2E9C-101B-9397-08002B2CF9AE}" pid="16" name="MSIP_Label_3515d617-256d-4284-aedb-1064be1c4b48_Method">
    <vt:lpwstr>Standard</vt:lpwstr>
  </property>
  <property fmtid="{D5CDD505-2E9C-101B-9397-08002B2CF9AE}" pid="17" name="MSIP_Label_3515d617-256d-4284-aedb-1064be1c4b48_Name">
    <vt:lpwstr>3515d617-256d-4284-aedb-1064be1c4b48</vt:lpwstr>
  </property>
  <property fmtid="{D5CDD505-2E9C-101B-9397-08002B2CF9AE}" pid="18" name="MSIP_Label_3515d617-256d-4284-aedb-1064be1c4b48_SiteId">
    <vt:lpwstr>6397df10-4595-4047-9c4f-03311282152b</vt:lpwstr>
  </property>
  <property fmtid="{D5CDD505-2E9C-101B-9397-08002B2CF9AE}" pid="19" name="MSIP_Label_3515d617-256d-4284-aedb-1064be1c4b48_ActionId">
    <vt:lpwstr>9dd0cdaa-89e8-4b26-bf7a-80d35cbcb8d1</vt:lpwstr>
  </property>
  <property fmtid="{D5CDD505-2E9C-101B-9397-08002B2CF9AE}" pid="20" name="MSIP_Label_3515d617-256d-4284-aedb-1064be1c4b48_ContentBits">
    <vt:lpwstr>0</vt:lpwstr>
  </property>
</Properties>
</file>