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4"/>
    <p:sldMasterId id="2147483648" r:id="rId5"/>
  </p:sldMasterIdLst>
  <p:notesMasterIdLst>
    <p:notesMasterId r:id="rId23"/>
  </p:notesMasterIdLst>
  <p:sldIdLst>
    <p:sldId id="445" r:id="rId6"/>
    <p:sldId id="506" r:id="rId7"/>
    <p:sldId id="518" r:id="rId8"/>
    <p:sldId id="517" r:id="rId9"/>
    <p:sldId id="272" r:id="rId10"/>
    <p:sldId id="539" r:id="rId11"/>
    <p:sldId id="538" r:id="rId12"/>
    <p:sldId id="527" r:id="rId13"/>
    <p:sldId id="535" r:id="rId14"/>
    <p:sldId id="522" r:id="rId15"/>
    <p:sldId id="542" r:id="rId16"/>
    <p:sldId id="540" r:id="rId17"/>
    <p:sldId id="537" r:id="rId18"/>
    <p:sldId id="502" r:id="rId19"/>
    <p:sldId id="508" r:id="rId20"/>
    <p:sldId id="541" r:id="rId21"/>
    <p:sldId id="52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B4C"/>
    <a:srgbClr val="FF0000"/>
    <a:srgbClr val="3095B4"/>
    <a:srgbClr val="D2EFFA"/>
    <a:srgbClr val="335B74"/>
    <a:srgbClr val="33CC33"/>
    <a:srgbClr val="FFC000"/>
    <a:srgbClr val="D9D9D9"/>
    <a:srgbClr val="3E8853"/>
    <a:srgbClr val="9BA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EDB6-07A5-4C46-A092-C4EB5A3CE44F}" v="6" dt="2020-12-14T16:04:14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12" autoAdjust="0"/>
  </p:normalViewPr>
  <p:slideViewPr>
    <p:cSldViewPr snapToGrid="0">
      <p:cViewPr varScale="1">
        <p:scale>
          <a:sx n="91" d="100"/>
          <a:sy n="91" d="100"/>
        </p:scale>
        <p:origin x="57" y="51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250EC7E-4BF1-4F05-8D13-A66591949662}" type="datetimeFigureOut">
              <a:rPr lang="en-CA" smtClean="0"/>
              <a:pPr/>
              <a:t>2021-01-04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CA"/>
              <a:t>TBS - OCIO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3AE382-BDD4-44C9-9404-73BFE7CD3B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16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48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16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SOURCE: TB Policy and Directive on Service and Digital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TB Secretary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4.1.1.1.1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direction for the management of external and internal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 services, information, data, information technology (IT) and cyber security; 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CIO of Canada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4.1.2.2  Providing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direction on the enterprise-wide transition to digital government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4.1.2.3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Prescribing expectations with regard to enterprise architecture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4.1.2.4  Establishing and chairing an enterprise architecture review board that is mandated to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define current and target architecture standards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Government of Canada and review departmental proposals for alignment.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4.1.2.5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Establishing priorities for IT investments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(including cyber security investments) that are enterprise-wide in nature or that require the support of Shared Services Canada (SSC)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4.1.2.7  Approving an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annual, forward-looking three-year enterprise-wide plan that establishes the strategic direction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integrated management of service, information, data, IT, and cyber security …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4.3.1.1  Prescribing enterprise-wide </a:t>
            </a:r>
            <a:r>
              <a:rPr lang="en-US" sz="1000" b="1" i="0" kern="1200" dirty="0">
                <a:solidFill>
                  <a:schemeClr val="tx1"/>
                </a:solidFill>
                <a:effectLst/>
                <a:highlight>
                  <a:srgbClr val="F5AB4C"/>
                </a:highligh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information and data standards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quality, accessibility, and data interoperability, including common architecture taxonomies and classifications, quality requirements, and life cycle management direction.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4.4.1 [setting] </a:t>
            </a:r>
            <a:r>
              <a:rPr lang="en-CA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 direction in 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 of specific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 business processes, technologies, applications and IT resource management approaches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including direction for their life cycle management as defined in the Policy on Management of Materiel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enterprise-wide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advice for IT solution procurement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maximizes flexibility for the Government of Canada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direction and defining enterprise-wide requirements for Information and Communication Technologies (ICT)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accessibility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advice to the President of the Treasury Board to support the Treasury Board’s review of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SSC Investment Plan to ensure that the plan is aligned with established strategic direction and enterprise-wide priorities and to assess progress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4.4.1.10  Providing direction and defining enterprise-wide requirements for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 of identities, credentials, and access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Government of Canada and departments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4.5.1.1  Providing enterprise-wide leadership on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development and sustainability of the information and IT functional community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using talent management and community development strategies.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4.5.1.2  Providing enterprise-wide leadership on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knowledge standards for the information and IT community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including determining the acceptable combination of education, training and experience required for the Treasury Board Executive Group (EX) Qualification Standard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Deputy Heads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4.1.3.6  Ensuring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departmental participation in enterprise governance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support the development and implementation of enterprise-wide policy instruments and architecture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4.1.3.7  Approving an annual forward-looking three-year departmental plan for the integrated management of service, information, data, IT, and cyber security, which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aligns with the CIO of Canada’s enterprise-wide integrated plan</a:t>
            </a:r>
          </a:p>
          <a:p>
            <a:r>
              <a:rPr lang="en-US" dirty="0"/>
              <a:t>4.4.2.3  </a:t>
            </a:r>
            <a:r>
              <a:rPr lang="en-US" b="1" dirty="0"/>
              <a:t>Using enterprise or shared IT solutions, assets, and services to avoid duplication</a:t>
            </a:r>
            <a:r>
              <a:rPr lang="en-US" dirty="0"/>
              <a:t>, when available and appropriate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4.5.2.1  Ensuring departmental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workforce awareness, capacity, and capability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meet departmental and enterprise service, information, data, IT, and cyber security requirements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4.5.2.2 Supporting the CIO of Canada’s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enterprise-wide talent management and community development initiatives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PSPC is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5.3.2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Providing common enterprise solutions and services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related to the following: electronic document records management systems, case and workflow tracking solutions, and collaboration platforms.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15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6888" y="917575"/>
            <a:ext cx="8159751" cy="459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E9639-32A4-F842-8B5F-21A660DEF47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75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order for ES to successful, there are many factors that need to be included in the solution.</a:t>
            </a:r>
          </a:p>
          <a:p>
            <a:r>
              <a:rPr lang="en-US" dirty="0">
                <a:latin typeface="Calibri"/>
                <a:cs typeface="Calibri"/>
              </a:rPr>
              <a:t>Connectivity:  Technology underpinnings that make it easy to consume</a:t>
            </a:r>
          </a:p>
          <a:p>
            <a:r>
              <a:rPr lang="en-US" dirty="0">
                <a:latin typeface="Calibri"/>
                <a:cs typeface="Calibri"/>
              </a:rPr>
              <a:t>Clarity:  Documented qualities that describe the solution</a:t>
            </a:r>
          </a:p>
          <a:p>
            <a:r>
              <a:rPr lang="en-US" dirty="0">
                <a:latin typeface="Calibri"/>
                <a:cs typeface="Calibri"/>
              </a:rPr>
              <a:t>Community:  Involvement and participation for those who need / want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16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09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SOURCE: TB Policy and Directive on Service and Digital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TB Secretary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4.1.1.1.1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Strategic direction for the management of external and internal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 services, information, data, information technology (IT) and cyber security; 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CIO of Canada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4.1.2.2  Providing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direction on the enterprise-wide transition to digital government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4.1.2.3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Prescribing expectations with regard to enterprise architecture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4.1.2.4  Establishing and chairing an enterprise architecture review board that is mandated to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define current and target architecture standards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Government of Canada and review departmental proposals for alignment.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4.1.2.5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Establishing priorities for IT investments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(including cyber security investments) that are enterprise-wide in nature or that require the support of Shared Services Canada (SSC)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4.1.2.7  Approving an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annual, forward-looking three-year enterprise-wide plan that establishes the strategic direction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integrated management of service, information, data, IT, and cyber security …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4.3.1.1  Prescribing enterprise-wide </a:t>
            </a:r>
            <a:r>
              <a:rPr lang="en-US" sz="1000" b="1" i="0" kern="1200" dirty="0">
                <a:solidFill>
                  <a:schemeClr val="tx1"/>
                </a:solidFill>
                <a:effectLst/>
                <a:highlight>
                  <a:srgbClr val="F5AB4C"/>
                </a:highlight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information and data standards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quality, accessibility, and data interoperability, including common architecture taxonomies and classifications, quality requirements, and life cycle management direction.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4.4.1 [setting] </a:t>
            </a:r>
            <a:r>
              <a:rPr lang="en-CA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 direction in 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use of specific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IT business processes, technologies, applications and IT resource management approaches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including direction for their life cycle management as defined in the Policy on Management of Materiel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enterprise-wide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advice for IT solution procurement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 maximizes flexibility for the Government of Canada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direction and defining enterprise-wide requirements for Information and Communication Technologies (ICT)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accessibility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advice to the President of the Treasury Board to support the Treasury Board’s review of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SSC Investment Plan to ensure that the plan is aligned with established strategic direction and enterprise-wide priorities and to assess progress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4.4.1.10  Providing direction and defining enterprise-wide requirements for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 of identities, credentials, and access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for the Government of Canada and departments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4.5.1.1  Providing enterprise-wide leadership on the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development and sustainability of the information and IT functional community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by using talent management and community development strategies.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4.5.1.2  Providing enterprise-wide leadership on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knowledge standards for the information and IT community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including determining the acceptable combination of education, training and experience required for the Treasury Board Executive Group (EX) Qualification Standard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Deputy Heads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4.1.3.6  Ensuring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departmental participation in enterprise governance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support the development and implementation of enterprise-wide policy instruments and architecture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4.1.3.7  Approving an annual forward-looking three-year departmental plan for the integrated management of service, information, data, IT, and cyber security, which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aligns with the CIO of Canada’s enterprise-wide integrated plan</a:t>
            </a:r>
          </a:p>
          <a:p>
            <a:r>
              <a:rPr lang="en-US" dirty="0"/>
              <a:t>4.4.2.3  </a:t>
            </a:r>
            <a:r>
              <a:rPr lang="en-US" b="1" dirty="0"/>
              <a:t>Using enterprise or shared IT solutions, assets, and services to avoid duplication</a:t>
            </a:r>
            <a:r>
              <a:rPr lang="en-US" dirty="0"/>
              <a:t>, when available and appropriate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4.5.2.1  Ensuring departmental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workforce awareness, capacity, and capability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meet departmental and enterprise service, information, data, IT, and cyber security requirements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4.5.2.2 Supporting the CIO of Canada’s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enterprise-wide talent management and community development initiatives</a:t>
            </a:r>
          </a:p>
          <a:p>
            <a:endParaRPr lang="en-US" sz="1000" b="0" i="0" kern="1200" dirty="0">
              <a:solidFill>
                <a:schemeClr val="tx1"/>
              </a:solidFill>
              <a:effectLst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PSPC is responsible for:</a:t>
            </a:r>
          </a:p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5.3.2  </a:t>
            </a:r>
            <a:r>
              <a:rPr lang="en-US" sz="10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Providing common enterprise solutions and services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related to the following: electronic document records management systems, case and workflow tracking solutions, and collaboration platforms.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37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AE382-BDD4-44C9-9404-73BFE7CD3BD7}" type="slidenum">
              <a:rPr kumimoji="0" lang="en-C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1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Segoe UI" panose="020B0502040204020203" pitchFamily="34" charset="0"/>
              </a:rPr>
              <a:t>Policy says….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Segoe UI" panose="020B0502040204020203" pitchFamily="34" charset="0"/>
              </a:rPr>
              <a:t>Prescribing expectations with regard to enterprise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Segoe UI" panose="020B0502040204020203" pitchFamily="34" charset="0"/>
              </a:rPr>
              <a:t>[GC EARB] defines current and target architecture standards and review departmental proposals for alignment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3AE382-BDD4-44C9-9404-73BFE7CD3BD7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62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10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3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60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77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0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988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47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1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56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52B0-6F28-43B8-94D7-A59CEEAF01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0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91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21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99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271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7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86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09600" y="6492875"/>
            <a:ext cx="3505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cap="small" baseline="0" err="1">
                <a:solidFill>
                  <a:prstClr val="white">
                    <a:lumMod val="65000"/>
                  </a:prstClr>
                </a:solidFill>
              </a:rPr>
              <a:t>tbs</a:t>
            </a:r>
            <a:r>
              <a:rPr lang="en-CA" sz="1200" cap="small" baseline="0">
                <a:solidFill>
                  <a:prstClr val="white">
                    <a:lumMod val="65000"/>
                  </a:prstClr>
                </a:solidFill>
              </a:rPr>
              <a:t> - </a:t>
            </a:r>
            <a:r>
              <a:rPr lang="en-CA" sz="1200" cap="small" baseline="0" err="1">
                <a:solidFill>
                  <a:prstClr val="white">
                    <a:lumMod val="65000"/>
                  </a:prstClr>
                </a:solidFill>
              </a:rPr>
              <a:t>ocio</a:t>
            </a:r>
            <a:endParaRPr lang="en-CA" sz="1200" cap="small" baseline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MSIPCMContentMarking" descr="{&quot;HashCode&quot;:-1880398799,&quot;Placement&quot;:&quot;Header&quot;}">
            <a:extLst>
              <a:ext uri="{FF2B5EF4-FFF2-40B4-BE49-F238E27FC236}">
                <a16:creationId xmlns:a16="http://schemas.microsoft.com/office/drawing/2014/main" id="{2477C6AE-07AE-4982-8FDC-C07049E1A85F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29096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09600" y="6492875"/>
            <a:ext cx="3505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 cap="small" baseline="0" err="1">
                <a:solidFill>
                  <a:prstClr val="white">
                    <a:lumMod val="65000"/>
                  </a:prstClr>
                </a:solidFill>
              </a:rPr>
              <a:t>tbs</a:t>
            </a:r>
            <a:r>
              <a:rPr lang="en-CA" sz="1200" cap="small" baseline="0">
                <a:solidFill>
                  <a:prstClr val="white">
                    <a:lumMod val="65000"/>
                  </a:prstClr>
                </a:solidFill>
              </a:rPr>
              <a:t> - </a:t>
            </a:r>
            <a:r>
              <a:rPr lang="en-CA" sz="1200" cap="small" baseline="0" err="1">
                <a:solidFill>
                  <a:prstClr val="white">
                    <a:lumMod val="65000"/>
                  </a:prstClr>
                </a:solidFill>
              </a:rPr>
              <a:t>ocio</a:t>
            </a:r>
            <a:endParaRPr lang="en-CA" sz="1200" cap="small" baseline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3C4DA02-E8B8-4D01-BA52-5D69266776E5}" type="slidenum">
              <a:rPr lang="en-CA" sz="1200" smtClean="0">
                <a:solidFill>
                  <a:prstClr val="white">
                    <a:lumMod val="65000"/>
                  </a:prstClr>
                </a:solidFill>
              </a:rPr>
              <a:pPr algn="r"/>
              <a:t>‹#›</a:t>
            </a:fld>
            <a:endParaRPr lang="en-CA" sz="120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hl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MSIPCMContentMarking" descr="{&quot;HashCode&quot;:-1880398799,&quot;Placement&quot;:&quot;Header&quot;}">
            <a:extLst>
              <a:ext uri="{FF2B5EF4-FFF2-40B4-BE49-F238E27FC236}">
                <a16:creationId xmlns:a16="http://schemas.microsoft.com/office/drawing/2014/main" id="{404E626F-FD2A-47C7-BDAC-811482887015}"/>
              </a:ext>
            </a:extLst>
          </p:cNvPr>
          <p:cNvSpPr txBox="1"/>
          <p:nvPr userDrawn="1"/>
        </p:nvSpPr>
        <p:spPr>
          <a:xfrm>
            <a:off x="9429045" y="0"/>
            <a:ext cx="2762954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CA" sz="1200">
                <a:solidFill>
                  <a:srgbClr val="000000"/>
                </a:solidFill>
                <a:latin typeface="Arial" panose="020B0604020202020204" pitchFamily="34" charset="0"/>
              </a:rPr>
              <a:t>UNCLASSIFIED / NON CLASSIFIÉ</a:t>
            </a:r>
          </a:p>
        </p:txBody>
      </p:sp>
    </p:spTree>
    <p:extLst>
      <p:ext uri="{BB962C8B-B14F-4D97-AF65-F5344CB8AC3E}">
        <p14:creationId xmlns:p14="http://schemas.microsoft.com/office/powerpoint/2010/main" val="19208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cconnex.gc.ca/file/view/50303099/gcbcm-gcmca-v2-visualmodel-20190617-en-pdf?language=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gc.ca/pol/doc-eng.aspx?id=326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bs-sct.gc.ca/pol/doc-eng.aspx?id=3260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pedia.gc.ca/wiki/List_of_Enterprise_Application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0" y="1008993"/>
            <a:ext cx="9541255" cy="3542045"/>
          </a:xfrm>
        </p:spPr>
        <p:txBody>
          <a:bodyPr anchor="ctr">
            <a:normAutofit/>
          </a:bodyPr>
          <a:lstStyle/>
          <a:p>
            <a:pPr algn="l"/>
            <a:r>
              <a:rPr lang="en-US" sz="8100" dirty="0">
                <a:solidFill>
                  <a:srgbClr val="4B4747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Advancing Enterprise Solutions</a:t>
            </a:r>
            <a:endParaRPr lang="en-CA" sz="8100" dirty="0">
              <a:solidFill>
                <a:srgbClr val="FF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0" tIns="45720" rIns="0" bIns="45720" rtlCol="0" anchor="t">
            <a:normAutofit/>
          </a:bodyPr>
          <a:lstStyle/>
          <a:p>
            <a:pPr algn="l"/>
            <a:r>
              <a:rPr lang="en-US" dirty="0">
                <a:latin typeface="Segoe UI"/>
                <a:cs typeface="Segoe UI"/>
              </a:rPr>
              <a:t>Presentation to DM CEPP</a:t>
            </a:r>
            <a:br>
              <a:rPr lang="en-US" dirty="0">
                <a:latin typeface="Segoe UI"/>
                <a:cs typeface="Segoe UI"/>
              </a:rPr>
            </a:br>
            <a:r>
              <a:rPr lang="en-CA" dirty="0">
                <a:latin typeface="Segoe UI"/>
                <a:cs typeface="Segoe UI"/>
              </a:rPr>
              <a:t>[date]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0B3EE7-313F-4403-8243-C8D1A313B392}"/>
              </a:ext>
            </a:extLst>
          </p:cNvPr>
          <p:cNvSpPr/>
          <p:nvPr/>
        </p:nvSpPr>
        <p:spPr>
          <a:xfrm>
            <a:off x="1351916" y="5514975"/>
            <a:ext cx="2330040" cy="456851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4B4747"/>
                </a:solidFill>
              </a:rPr>
              <a:t>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65481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216D6-F38F-49B5-A95A-46949FC3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11239"/>
            <a:ext cx="5465576" cy="21156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D30460D-F30B-4909-B210-61B429A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 we have today?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924AC-7FF9-4440-B7BC-F0A93923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47" y="1808947"/>
            <a:ext cx="4478321" cy="290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E36007-A452-4CE1-AEFE-196D8519F4ED}"/>
              </a:ext>
            </a:extLst>
          </p:cNvPr>
          <p:cNvSpPr txBox="1"/>
          <p:nvPr/>
        </p:nvSpPr>
        <p:spPr>
          <a:xfrm>
            <a:off x="1343025" y="1541907"/>
            <a:ext cx="34004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GC Business Capability Model*</a:t>
            </a:r>
            <a:endParaRPr lang="en-CA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B2BB7-AD3F-4376-8468-1BA04D71AE74}"/>
              </a:ext>
            </a:extLst>
          </p:cNvPr>
          <p:cNvSpPr txBox="1"/>
          <p:nvPr/>
        </p:nvSpPr>
        <p:spPr>
          <a:xfrm>
            <a:off x="7030134" y="1541907"/>
            <a:ext cx="36957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GC EARB Decision Framework**</a:t>
            </a:r>
            <a:endParaRPr lang="en-CA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F2407-68A5-494C-94EB-72C224BC2394}"/>
              </a:ext>
            </a:extLst>
          </p:cNvPr>
          <p:cNvSpPr txBox="1"/>
          <p:nvPr/>
        </p:nvSpPr>
        <p:spPr>
          <a:xfrm>
            <a:off x="699973" y="4946761"/>
            <a:ext cx="4803520" cy="13285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245" indent="-182245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Provides </a:t>
            </a:r>
            <a:r>
              <a:rPr lang="en-US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a </a:t>
            </a:r>
            <a:r>
              <a:rPr lang="en-US" sz="16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structured view of </a:t>
            </a:r>
            <a:r>
              <a:rPr lang="en-US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what </a:t>
            </a:r>
            <a:r>
              <a:rPr lang="en-US" sz="160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the enterprise does with multiple levels of granularity</a:t>
            </a:r>
            <a:r>
              <a:rPr lang="en-US" sz="1600" dirty="0"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.</a:t>
            </a:r>
          </a:p>
          <a:p>
            <a:pPr marL="182245" indent="-182245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When more than </a:t>
            </a:r>
            <a:r>
              <a:rPr lang="en-US" sz="1600">
                <a:latin typeface="Segoe UI" panose="020B0502040204020203" pitchFamily="34" charset="0"/>
                <a:cs typeface="Segoe UI" panose="020B0502040204020203" pitchFamily="34" charset="0"/>
              </a:rPr>
              <a:t>one department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 have a need for a common business capability there is an opportunity for an Enterprise Solution.</a:t>
            </a:r>
            <a:endParaRPr lang="en-US" sz="1600" dirty="0"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EEBAB-9FED-46F9-A32D-9E4CADAADEA7}"/>
              </a:ext>
            </a:extLst>
          </p:cNvPr>
          <p:cNvSpPr txBox="1"/>
          <p:nvPr/>
        </p:nvSpPr>
        <p:spPr>
          <a:xfrm>
            <a:off x="6454473" y="4946761"/>
            <a:ext cx="521762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Defines decision framework for alignment of solutions to enterprise direction and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Clarifies </a:t>
            </a:r>
            <a:r>
              <a:rPr lang="en-US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1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when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to adopt an enterprise solution</a:t>
            </a:r>
            <a:endParaRPr lang="en-CA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Helps align investments in </a:t>
            </a:r>
            <a:r>
              <a:rPr lang="en-CA" sz="1600" dirty="0">
                <a:latin typeface="Segoe UI" panose="020B0502040204020203" pitchFamily="34" charset="0"/>
                <a:cs typeface="Segoe UI" panose="020B0502040204020203" pitchFamily="34" charset="0"/>
              </a:rPr>
              <a:t>digital initiatives that address similar business capabilities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01959-20D1-4D8E-AA1D-662696B73542}"/>
              </a:ext>
            </a:extLst>
          </p:cNvPr>
          <p:cNvSpPr txBox="1"/>
          <p:nvPr/>
        </p:nvSpPr>
        <p:spPr>
          <a:xfrm>
            <a:off x="711517" y="4710473"/>
            <a:ext cx="987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see Annex A </a:t>
            </a:r>
            <a:endParaRPr lang="en-CA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54BF7-122C-4506-9D72-8E78C47DE500}"/>
              </a:ext>
            </a:extLst>
          </p:cNvPr>
          <p:cNvSpPr txBox="1"/>
          <p:nvPr/>
        </p:nvSpPr>
        <p:spPr>
          <a:xfrm>
            <a:off x="6552018" y="4710473"/>
            <a:ext cx="9875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** see Annex B 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8135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ECB11-A38E-4E5B-8935-85F6A2B3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10" y="132847"/>
            <a:ext cx="1171357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7517-F307-407D-BAA5-7C994EE1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1271238"/>
            <a:ext cx="10149840" cy="53637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2000" b="1" dirty="0"/>
              <a:t>Business Capability: Audit Management (9.6)</a:t>
            </a:r>
          </a:p>
          <a:p>
            <a:pPr lvl="1"/>
            <a:r>
              <a:rPr lang="en-CA" sz="1800" b="1" dirty="0">
                <a:cs typeface="Calibri"/>
              </a:rPr>
              <a:t>Current status:  </a:t>
            </a:r>
            <a:r>
              <a:rPr lang="en-CA" sz="1800" dirty="0">
                <a:cs typeface="Calibri"/>
              </a:rPr>
              <a:t>Audit management software in use by ~1,000 users in over 35 large departments / organizations across the GC. </a:t>
            </a:r>
          </a:p>
          <a:p>
            <a:pPr lvl="1"/>
            <a:r>
              <a:rPr lang="en-CA" sz="1800" dirty="0">
                <a:cs typeface="Calibri"/>
              </a:rPr>
              <a:t>TBS Office of the Comptroller General’s (OCG) Internal Audit Sector has proposed a single GC enterprise solution using </a:t>
            </a:r>
            <a:r>
              <a:rPr lang="en-CA" sz="1800" dirty="0" err="1">
                <a:cs typeface="Calibri"/>
              </a:rPr>
              <a:t>TeamMate</a:t>
            </a:r>
            <a:r>
              <a:rPr lang="en-CA" sz="1800" dirty="0">
                <a:cs typeface="Calibri"/>
              </a:rPr>
              <a:t>+</a:t>
            </a:r>
            <a:r>
              <a:rPr lang="en-CA" sz="1800" b="1" dirty="0">
                <a:cs typeface="Calibri"/>
              </a:rPr>
              <a:t> </a:t>
            </a:r>
            <a:r>
              <a:rPr lang="en-CA" sz="1800" dirty="0">
                <a:cs typeface="Calibri"/>
              </a:rPr>
              <a:t>(TM+) to improve cross-departmental audits functionality and data sharing</a:t>
            </a:r>
          </a:p>
          <a:p>
            <a:pPr lvl="1"/>
            <a:r>
              <a:rPr lang="en-CA" sz="1800" dirty="0">
                <a:cs typeface="Calibri"/>
              </a:rPr>
              <a:t>TBS OCG would fill the role of </a:t>
            </a:r>
            <a:r>
              <a:rPr lang="en-CA" sz="1800" u="sng" dirty="0">
                <a:cs typeface="Calibri"/>
              </a:rPr>
              <a:t>Business Owner</a:t>
            </a:r>
            <a:r>
              <a:rPr lang="en-CA" sz="1800" dirty="0">
                <a:cs typeface="Calibri"/>
              </a:rPr>
              <a:t>. </a:t>
            </a:r>
          </a:p>
          <a:p>
            <a:pPr lvl="1"/>
            <a:r>
              <a:rPr lang="en-CA" sz="1800" dirty="0">
                <a:cs typeface="Calibri"/>
              </a:rPr>
              <a:t>An IT organization is required to fill the role of </a:t>
            </a:r>
            <a:r>
              <a:rPr lang="en-CA" sz="1800" u="sng" dirty="0">
                <a:cs typeface="Calibri"/>
              </a:rPr>
              <a:t>Service Provider</a:t>
            </a:r>
            <a:r>
              <a:rPr lang="en-CA" sz="1800" dirty="0">
                <a:cs typeface="Calibri"/>
              </a:rPr>
              <a:t> (i.e., implement and operate the system)</a:t>
            </a:r>
          </a:p>
          <a:p>
            <a:pPr lvl="1"/>
            <a:r>
              <a:rPr lang="en-CA" sz="1800" b="1" dirty="0">
                <a:cs typeface="Calibri"/>
              </a:rPr>
              <a:t>If no action is taken</a:t>
            </a:r>
            <a:r>
              <a:rPr lang="en-CA" sz="1800" dirty="0">
                <a:cs typeface="Calibri"/>
              </a:rPr>
              <a:t>: 35 separate instances of TM+ software will be implemented, increasing the size and risk of the GC’s application portfolio.</a:t>
            </a:r>
          </a:p>
          <a:p>
            <a:pPr marL="0" indent="0">
              <a:buNone/>
            </a:pPr>
            <a:endParaRPr lang="en-CA" sz="900" b="1" dirty="0">
              <a:cs typeface="Calibri"/>
            </a:endParaRPr>
          </a:p>
          <a:p>
            <a:pPr marL="0" indent="0">
              <a:buNone/>
            </a:pPr>
            <a:r>
              <a:rPr lang="en-CA" sz="2000" b="1" dirty="0"/>
              <a:t>Business Capability: Training and Development Management (8.3.4)</a:t>
            </a:r>
          </a:p>
          <a:p>
            <a:pPr lvl="1"/>
            <a:r>
              <a:rPr lang="en-US" sz="1800" dirty="0">
                <a:cs typeface="Calibri"/>
              </a:rPr>
              <a:t>CSPS has proposed a D</a:t>
            </a:r>
            <a:r>
              <a:rPr lang="en-US" sz="1800" dirty="0"/>
              <a:t>igital Learning and Development Platform for GC employees.​ </a:t>
            </a:r>
          </a:p>
          <a:p>
            <a:pPr lvl="1"/>
            <a:r>
              <a:rPr lang="en-US" sz="1800" dirty="0">
                <a:cs typeface="Calibri"/>
              </a:rPr>
              <a:t>CSPS </a:t>
            </a:r>
            <a:r>
              <a:rPr lang="en-CA" sz="1800" dirty="0">
                <a:cs typeface="Calibri"/>
              </a:rPr>
              <a:t>is the </a:t>
            </a:r>
            <a:r>
              <a:rPr lang="en-US" sz="1800" u="sng" dirty="0">
                <a:cs typeface="Calibri"/>
              </a:rPr>
              <a:t>Business Owner</a:t>
            </a:r>
            <a:r>
              <a:rPr lang="en-US" sz="1800" dirty="0">
                <a:cs typeface="Calibri"/>
              </a:rPr>
              <a:t>. </a:t>
            </a:r>
          </a:p>
          <a:p>
            <a:pPr lvl="1"/>
            <a:r>
              <a:rPr lang="en-US" sz="1800" dirty="0">
                <a:cs typeface="Calibri"/>
              </a:rPr>
              <a:t>There are 3 options: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800" dirty="0"/>
              <a:t>Single shared solution​ (i.e., “star”) 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en-US" sz="1800" dirty="0"/>
              <a:t>Departmental “schools” on common shared solution ​ (i.e., “federated”)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en-US" sz="1800" dirty="0"/>
              <a:t>Separate solutions for each department’s internal requirements -- </a:t>
            </a:r>
            <a:r>
              <a:rPr lang="en-CA" sz="1800" dirty="0">
                <a:cs typeface="Calibri"/>
              </a:rPr>
              <a:t>increasing the size and risk of the GC’s application portfolio.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525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30460D-F30B-4909-B210-61B429AC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the future look like?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36007-A452-4CE1-AEFE-196D8519F4ED}"/>
              </a:ext>
            </a:extLst>
          </p:cNvPr>
          <p:cNvSpPr txBox="1"/>
          <p:nvPr/>
        </p:nvSpPr>
        <p:spPr>
          <a:xfrm>
            <a:off x="838200" y="1671567"/>
            <a:ext cx="3584944" cy="502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dirty="0"/>
              <a:t>Defines a </a:t>
            </a:r>
            <a:r>
              <a:rPr lang="en-US" b="1" dirty="0"/>
              <a:t>whole-of-government approach </a:t>
            </a:r>
            <a:r>
              <a:rPr lang="en-US" dirty="0"/>
              <a:t>for the digital enablement of services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b="1" dirty="0"/>
              <a:t>Aligned to business</a:t>
            </a:r>
            <a:r>
              <a:rPr lang="en-US" dirty="0"/>
              <a:t> services and based on </a:t>
            </a:r>
            <a:r>
              <a:rPr lang="en-US" b="1" dirty="0"/>
              <a:t>re-useable components </a:t>
            </a:r>
            <a:r>
              <a:rPr lang="en-US" dirty="0"/>
              <a:t>linked to business capabilities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b="1" dirty="0"/>
              <a:t>Focus on </a:t>
            </a:r>
            <a:r>
              <a:rPr lang="en-CA" b="1" dirty="0"/>
              <a:t>users </a:t>
            </a:r>
            <a:r>
              <a:rPr lang="en-CA" dirty="0"/>
              <a:t>and service delivery</a:t>
            </a:r>
            <a:r>
              <a:rPr lang="en-US" dirty="0"/>
              <a:t>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n-US" b="1" dirty="0"/>
              <a:t>Reduces the silos </a:t>
            </a:r>
            <a:r>
              <a:rPr lang="en-US" dirty="0"/>
              <a:t>and unnecessary redundancy within the current GC ecosystem</a:t>
            </a:r>
            <a:endParaRPr lang="en-US" sz="1600" i="1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→"/>
            </a:pPr>
            <a:endParaRPr lang="en-US" sz="16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F19EF0-1C57-4BCF-880A-E9A623770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2" r="8789" b="1"/>
          <a:stretch/>
        </p:blipFill>
        <p:spPr>
          <a:xfrm>
            <a:off x="5139022" y="2036693"/>
            <a:ext cx="6184575" cy="4234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5FFFF-0803-451B-9291-D57302BC012B}"/>
              </a:ext>
            </a:extLst>
          </p:cNvPr>
          <p:cNvSpPr txBox="1"/>
          <p:nvPr/>
        </p:nvSpPr>
        <p:spPr>
          <a:xfrm>
            <a:off x="5139023" y="1547535"/>
            <a:ext cx="6184574" cy="369332"/>
          </a:xfrm>
          <a:prstGeom prst="rect">
            <a:avLst/>
          </a:prstGeom>
          <a:solidFill>
            <a:srgbClr val="F5AB4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GC Enterprise Architecture Target State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87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30460D-F30B-4909-B210-61B429A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>
                <a:latin typeface="Segoe UI" panose="020B0502040204020203" pitchFamily="34" charset="0"/>
                <a:cs typeface="Segoe UI" panose="020B0502040204020203" pitchFamily="34" charset="0"/>
              </a:rPr>
              <a:t>What do we do next?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8F940-889C-4796-8173-C9C3C443E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54" y="1412040"/>
            <a:ext cx="6048546" cy="4992624"/>
          </a:xfrm>
        </p:spPr>
        <p:txBody>
          <a:bodyPr anchor="ctr">
            <a:normAutofit lnSpcReduction="10000"/>
          </a:bodyPr>
          <a:lstStyle/>
          <a:p>
            <a:pPr marL="533400" indent="-533400">
              <a:buFont typeface="+mj-lt"/>
              <a:buAutoNum type="arabicPeriod"/>
            </a:pPr>
            <a:r>
              <a:rPr lang="en-US" sz="2400" b="1" dirty="0"/>
              <a:t>Establish priority business capabilities </a:t>
            </a:r>
            <a:r>
              <a:rPr lang="en-US" sz="2400" dirty="0"/>
              <a:t>with potential for high-value enterprise solutions (e.g., identity management, audit management)</a:t>
            </a:r>
          </a:p>
          <a:p>
            <a:pPr marL="533400" indent="-533400">
              <a:buFont typeface="+mj-lt"/>
              <a:buAutoNum type="arabicPeriod"/>
            </a:pPr>
            <a:endParaRPr lang="en-US" sz="2400" dirty="0"/>
          </a:p>
          <a:p>
            <a:pPr marL="533400" indent="-533400">
              <a:buFont typeface="+mj-lt"/>
              <a:buAutoNum type="arabicPeriod"/>
            </a:pPr>
            <a:r>
              <a:rPr lang="en-US" sz="2400" dirty="0"/>
              <a:t>Define business owner role and </a:t>
            </a:r>
            <a:r>
              <a:rPr lang="en-US" sz="2400" b="1" dirty="0"/>
              <a:t>designate departments to lead discovery-phase for select enterprise solutions</a:t>
            </a:r>
            <a:r>
              <a:rPr lang="en-US" sz="2400" dirty="0"/>
              <a:t> under oversight of DM CEPP and GC EARB.</a:t>
            </a:r>
          </a:p>
          <a:p>
            <a:pPr marL="533400" indent="-533400">
              <a:buFont typeface="+mj-lt"/>
              <a:buAutoNum type="arabicPeriod"/>
            </a:pPr>
            <a:endParaRPr lang="en-US" sz="2400" dirty="0"/>
          </a:p>
          <a:p>
            <a:pPr marL="533400" indent="-533400">
              <a:buFont typeface="+mj-lt"/>
              <a:buAutoNum type="arabicPeriod"/>
            </a:pPr>
            <a:r>
              <a:rPr lang="en-US" sz="2400" b="1" dirty="0"/>
              <a:t>Build a roadmap for DM CEPP enterprise solutions </a:t>
            </a:r>
            <a:r>
              <a:rPr lang="en-US" sz="2400" dirty="0"/>
              <a:t>to establish prioritization of enterprise-wide IT investments and procurements</a:t>
            </a:r>
          </a:p>
          <a:p>
            <a:pPr marL="533400" indent="-533400">
              <a:buFont typeface="+mj-lt"/>
              <a:buAutoNum type="arabicPeriod"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820AC84B-12BC-4C8F-AC5F-30CE3855A30C}"/>
              </a:ext>
            </a:extLst>
          </p:cNvPr>
          <p:cNvSpPr/>
          <p:nvPr/>
        </p:nvSpPr>
        <p:spPr>
          <a:xfrm rot="16200000">
            <a:off x="5109972" y="928116"/>
            <a:ext cx="511556" cy="781812"/>
          </a:xfrm>
          <a:prstGeom prst="flowChartOffpageConnec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4341A956-973A-4575-9BB0-821005051539}"/>
              </a:ext>
            </a:extLst>
          </p:cNvPr>
          <p:cNvSpPr/>
          <p:nvPr/>
        </p:nvSpPr>
        <p:spPr>
          <a:xfrm rot="16200000">
            <a:off x="5109972" y="2655316"/>
            <a:ext cx="511556" cy="781812"/>
          </a:xfrm>
          <a:prstGeom prst="flowChartOffpageConnec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Off-page Connector 10">
            <a:extLst>
              <a:ext uri="{FF2B5EF4-FFF2-40B4-BE49-F238E27FC236}">
                <a16:creationId xmlns:a16="http://schemas.microsoft.com/office/drawing/2014/main" id="{84AF1D0A-299B-4927-9B61-74B55E0F6C4E}"/>
              </a:ext>
            </a:extLst>
          </p:cNvPr>
          <p:cNvSpPr/>
          <p:nvPr/>
        </p:nvSpPr>
        <p:spPr>
          <a:xfrm rot="16200000">
            <a:off x="5109972" y="4395216"/>
            <a:ext cx="511556" cy="781812"/>
          </a:xfrm>
          <a:prstGeom prst="flowChartOffpageConnector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69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B497F3-7F13-49CC-A6AF-9D9AF5281DAF}"/>
              </a:ext>
            </a:extLst>
          </p:cNvPr>
          <p:cNvSpPr/>
          <p:nvPr/>
        </p:nvSpPr>
        <p:spPr>
          <a:xfrm>
            <a:off x="0" y="2588083"/>
            <a:ext cx="12192000" cy="1207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33212-8700-41EE-8FE7-39C76020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4" y="2578939"/>
            <a:ext cx="12051463" cy="1329308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122156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" y="145669"/>
            <a:ext cx="10515600" cy="7675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Annex A: GC Business Capability Model v2.0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B680F-66F6-4F75-9EBC-DC19E6BDC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23" y="748900"/>
            <a:ext cx="9105185" cy="5899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EEBAA3-8E87-4BEB-B1E7-4EE2680A73DF}"/>
              </a:ext>
            </a:extLst>
          </p:cNvPr>
          <p:cNvSpPr txBox="1"/>
          <p:nvPr/>
        </p:nvSpPr>
        <p:spPr>
          <a:xfrm>
            <a:off x="1575007" y="6589220"/>
            <a:ext cx="7260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>
                <a:hlinkClick r:id="rId4"/>
              </a:rPr>
              <a:t>SOURCE: GCBCM_GCMCA_v2_VisualModel_20190617_EN.pdf (gcconnex.gc.ca)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48564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5216D6-F38F-49B5-A95A-46949FC3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20" y="1722580"/>
            <a:ext cx="10408760" cy="40289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339907-8BF2-40E3-A446-9B60DEA25102}"/>
              </a:ext>
            </a:extLst>
          </p:cNvPr>
          <p:cNvSpPr txBox="1">
            <a:spLocks/>
          </p:cNvSpPr>
          <p:nvPr/>
        </p:nvSpPr>
        <p:spPr>
          <a:xfrm>
            <a:off x="307848" y="145669"/>
            <a:ext cx="10515600" cy="767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Annex B: GC EARB Decision Making Framework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9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3DCB3E-0B98-4EFF-AB8E-BB4A731CA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1" y="1019174"/>
            <a:ext cx="9012936" cy="54890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CB31048-61ED-48D7-941A-76A08B5B88D9}"/>
              </a:ext>
            </a:extLst>
          </p:cNvPr>
          <p:cNvSpPr txBox="1">
            <a:spLocks/>
          </p:cNvSpPr>
          <p:nvPr/>
        </p:nvSpPr>
        <p:spPr>
          <a:xfrm>
            <a:off x="307848" y="145669"/>
            <a:ext cx="10515600" cy="767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Annex C: GC Enterprise Architecture Target State</a:t>
            </a:r>
            <a:endParaRPr lang="en-CA" sz="32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7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A7A0C0-5253-40B1-AA83-396283D649BB}"/>
              </a:ext>
            </a:extLst>
          </p:cNvPr>
          <p:cNvSpPr txBox="1">
            <a:spLocks/>
          </p:cNvSpPr>
          <p:nvPr/>
        </p:nvSpPr>
        <p:spPr>
          <a:xfrm>
            <a:off x="902235" y="1779588"/>
            <a:ext cx="6345137" cy="41190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Enterprise is generally defined as “an organization” or “organizational unit”</a:t>
            </a:r>
          </a:p>
          <a:p>
            <a:endParaRPr lang="en-CA" sz="900" dirty="0"/>
          </a:p>
          <a:p>
            <a:r>
              <a:rPr lang="en-US" sz="2400" dirty="0"/>
              <a:t>In the GC, ‘enterprise’ refers to a whole-of-government holistic approach. </a:t>
            </a:r>
          </a:p>
          <a:p>
            <a:endParaRPr lang="en-US" sz="900" dirty="0"/>
          </a:p>
          <a:p>
            <a:r>
              <a:rPr lang="en-CA" sz="2400" dirty="0"/>
              <a:t>An enterprise approach can be applied various facets, like governance, solutions, standards and culture</a:t>
            </a:r>
            <a:endParaRPr lang="en-CA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enterprise?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95F98-CB4C-422A-8F4A-4A3362EF0223}"/>
              </a:ext>
            </a:extLst>
          </p:cNvPr>
          <p:cNvGrpSpPr/>
          <p:nvPr/>
        </p:nvGrpSpPr>
        <p:grpSpPr>
          <a:xfrm>
            <a:off x="7406629" y="1369486"/>
            <a:ext cx="4033883" cy="4119028"/>
            <a:chOff x="6733529" y="1849386"/>
            <a:chExt cx="4033883" cy="41190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24B253-2243-490A-854E-601A5281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529" y="1849386"/>
              <a:ext cx="3883136" cy="411902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8E49DE-EC58-4AE1-B73C-A4317ECB550D}"/>
                </a:ext>
              </a:extLst>
            </p:cNvPr>
            <p:cNvSpPr txBox="1"/>
            <p:nvPr/>
          </p:nvSpPr>
          <p:spPr>
            <a:xfrm>
              <a:off x="7563244" y="2616440"/>
              <a:ext cx="2482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GOVERNANCE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3BA0F4-7176-4456-B9BC-E7A3E5E2F719}"/>
                </a:ext>
              </a:extLst>
            </p:cNvPr>
            <p:cNvSpPr txBox="1"/>
            <p:nvPr/>
          </p:nvSpPr>
          <p:spPr>
            <a:xfrm rot="1716420">
              <a:off x="6791259" y="3591598"/>
              <a:ext cx="1977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SOLUTIONS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146A2B-CD96-44F5-8BAE-815BE7C3A172}"/>
                </a:ext>
              </a:extLst>
            </p:cNvPr>
            <p:cNvSpPr txBox="1"/>
            <p:nvPr/>
          </p:nvSpPr>
          <p:spPr>
            <a:xfrm rot="19906204">
              <a:off x="8782888" y="3415442"/>
              <a:ext cx="19845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3E885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CULTURE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3E885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9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34D0FA-CDBE-47F8-8C57-4E70FBFF3401}"/>
              </a:ext>
            </a:extLst>
          </p:cNvPr>
          <p:cNvSpPr/>
          <p:nvPr/>
        </p:nvSpPr>
        <p:spPr>
          <a:xfrm>
            <a:off x="0" y="1453896"/>
            <a:ext cx="12192000" cy="482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is enterprise addressed in 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GC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?*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8572C-4D6A-4E45-9397-7AE1B605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743"/>
            <a:ext cx="4716000" cy="439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cs typeface="Segoe UI" panose="020B0502040204020203" pitchFamily="34" charset="0"/>
              </a:rPr>
              <a:t>CIO of Canada</a:t>
            </a:r>
          </a:p>
          <a:p>
            <a:r>
              <a:rPr lang="en-US" sz="1800" dirty="0">
                <a:cs typeface="Segoe UI" panose="020B0502040204020203" pitchFamily="34" charset="0"/>
              </a:rPr>
              <a:t>Providing direction on the </a:t>
            </a:r>
            <a:r>
              <a:rPr lang="en-US" sz="1800" b="1" dirty="0">
                <a:cs typeface="Segoe UI" panose="020B0502040204020203" pitchFamily="34" charset="0"/>
              </a:rPr>
              <a:t>enterprise-wide transition to digital government </a:t>
            </a:r>
          </a:p>
          <a:p>
            <a:r>
              <a:rPr lang="en-US" sz="1800" dirty="0">
                <a:cs typeface="Segoe UI" panose="020B0502040204020203" pitchFamily="34" charset="0"/>
              </a:rPr>
              <a:t>Approving an annual, forward-looking three-year </a:t>
            </a:r>
            <a:r>
              <a:rPr lang="en-US" sz="1800" b="1" dirty="0">
                <a:cs typeface="Segoe UI" panose="020B0502040204020203" pitchFamily="34" charset="0"/>
              </a:rPr>
              <a:t>enterprise-wide plan that establishes the strategic direction </a:t>
            </a:r>
            <a:r>
              <a:rPr lang="en-US" sz="1800" dirty="0">
                <a:cs typeface="Segoe UI" panose="020B0502040204020203" pitchFamily="34" charset="0"/>
              </a:rPr>
              <a:t>for the integrated management of service, information, data, IT, and cyber security (i.e., Digital Operations Strategic Plan)</a:t>
            </a:r>
          </a:p>
          <a:p>
            <a:r>
              <a:rPr lang="en-US" sz="1800" dirty="0">
                <a:cs typeface="Segoe UI" panose="020B0502040204020203" pitchFamily="34" charset="0"/>
              </a:rPr>
              <a:t>Setting</a:t>
            </a:r>
            <a:r>
              <a:rPr lang="en-US" sz="1800" b="1" dirty="0">
                <a:cs typeface="Segoe UI" panose="020B0502040204020203" pitchFamily="34" charset="0"/>
              </a:rPr>
              <a:t> direction and expectations </a:t>
            </a:r>
            <a:r>
              <a:rPr lang="en-US" sz="1800" dirty="0">
                <a:cs typeface="Segoe UI" panose="020B0502040204020203" pitchFamily="34" charset="0"/>
              </a:rPr>
              <a:t>in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cs typeface="Segoe UI" panose="020B0502040204020203" pitchFamily="34" charset="0"/>
              </a:rPr>
              <a:t>enterprise architecture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cs typeface="Segoe UI" panose="020B0502040204020203" pitchFamily="34" charset="0"/>
              </a:rPr>
              <a:t>technology, and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cs typeface="Segoe UI" panose="020B0502040204020203" pitchFamily="34" charset="0"/>
              </a:rPr>
              <a:t>information and data standards for quality, accessibility, and data interoperability</a:t>
            </a:r>
          </a:p>
          <a:p>
            <a:endParaRPr lang="en-US" sz="1800" dirty="0"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CA" sz="18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05DF37E-A477-46EF-8AB0-99323790C0EC}"/>
              </a:ext>
            </a:extLst>
          </p:cNvPr>
          <p:cNvSpPr txBox="1">
            <a:spLocks/>
          </p:cNvSpPr>
          <p:nvPr/>
        </p:nvSpPr>
        <p:spPr>
          <a:xfrm>
            <a:off x="6315075" y="1565743"/>
            <a:ext cx="4716000" cy="3872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/>
              <a:t>Deputy Heads</a:t>
            </a:r>
            <a:r>
              <a:rPr lang="en-CA" sz="1800" dirty="0"/>
              <a:t>: </a:t>
            </a:r>
          </a:p>
          <a:p>
            <a:r>
              <a:rPr lang="en-US" sz="1800" dirty="0">
                <a:cs typeface="Segoe UI" panose="020B0502040204020203" pitchFamily="34" charset="0"/>
              </a:rPr>
              <a:t>Approving an annual forward-looking three-year departmental plan [aligned] </a:t>
            </a:r>
            <a:r>
              <a:rPr lang="en-US" sz="1800" b="1" dirty="0">
                <a:cs typeface="Segoe UI" panose="020B0502040204020203" pitchFamily="34" charset="0"/>
              </a:rPr>
              <a:t>with the CIO of Canada’s enterprise-wide integrated plan</a:t>
            </a:r>
            <a:r>
              <a:rPr lang="en-US" sz="1800" dirty="0">
                <a:cs typeface="Segoe UI" panose="020B0502040204020203" pitchFamily="34" charset="0"/>
              </a:rPr>
              <a:t>….</a:t>
            </a:r>
          </a:p>
          <a:p>
            <a:r>
              <a:rPr lang="en-US" sz="1800" b="1" dirty="0"/>
              <a:t>Using enterprise or shared IT solutions, assets, and services</a:t>
            </a:r>
            <a:r>
              <a:rPr lang="en-US" sz="1800" dirty="0"/>
              <a:t> to avoid duplication, when available and appropriate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b="1" dirty="0"/>
              <a:t>Departmental CIOs: </a:t>
            </a:r>
          </a:p>
          <a:p>
            <a:r>
              <a:rPr lang="en-US" sz="1800" b="1" dirty="0"/>
              <a:t>Adopting, as applicable, enterprise solutions </a:t>
            </a:r>
            <a:r>
              <a:rPr lang="en-US" sz="1800" dirty="0"/>
              <a:t>within their respective department.</a:t>
            </a:r>
          </a:p>
          <a:p>
            <a:r>
              <a:rPr lang="en-US" sz="1800" b="1" dirty="0"/>
              <a:t>Participating, as a service provider or as a service client</a:t>
            </a:r>
            <a:r>
              <a:rPr lang="en-US" sz="1800" dirty="0"/>
              <a:t>, in the conception, planning, evolution and oversight of enterprise-wide IT services and solutions.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94C69-6C63-452B-9FED-5B97CFFA0EAC}"/>
              </a:ext>
            </a:extLst>
          </p:cNvPr>
          <p:cNvSpPr txBox="1"/>
          <p:nvPr/>
        </p:nvSpPr>
        <p:spPr>
          <a:xfrm>
            <a:off x="304961" y="5996725"/>
            <a:ext cx="4880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TB Policy on Service and Digital</a:t>
            </a:r>
            <a:r>
              <a:rPr lang="en-US" sz="1200" dirty="0"/>
              <a:t> ; </a:t>
            </a:r>
            <a:r>
              <a:rPr lang="en-US" sz="1200" dirty="0">
                <a:hlinkClick r:id="rId4"/>
              </a:rPr>
              <a:t>TB Directive on Service and Digital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3607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77C439-6278-4DC1-BE9F-07CB6480BB23}"/>
              </a:ext>
            </a:extLst>
          </p:cNvPr>
          <p:cNvSpPr/>
          <p:nvPr/>
        </p:nvSpPr>
        <p:spPr>
          <a:xfrm>
            <a:off x="0" y="1685662"/>
            <a:ext cx="12192000" cy="10849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3F8195-8869-47C7-807F-48090EF9061A}"/>
              </a:ext>
            </a:extLst>
          </p:cNvPr>
          <p:cNvSpPr/>
          <p:nvPr/>
        </p:nvSpPr>
        <p:spPr>
          <a:xfrm>
            <a:off x="835534" y="1627188"/>
            <a:ext cx="105182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sz="800" b="1" dirty="0">
              <a:solidFill>
                <a:schemeClr val="bg1"/>
              </a:solidFill>
            </a:endParaRPr>
          </a:p>
          <a:p>
            <a:pPr algn="ctr"/>
            <a:r>
              <a:rPr lang="en-CA" sz="2800" dirty="0">
                <a:solidFill>
                  <a:schemeClr val="bg1"/>
                </a:solidFill>
              </a:rPr>
              <a:t>To </a:t>
            </a:r>
            <a:r>
              <a:rPr lang="en-CA" sz="2800" b="1" dirty="0">
                <a:solidFill>
                  <a:schemeClr val="bg1"/>
                </a:solidFill>
              </a:rPr>
              <a:t>“operate as one” </a:t>
            </a:r>
            <a:r>
              <a:rPr lang="en-CA" sz="2800" dirty="0">
                <a:solidFill>
                  <a:schemeClr val="bg1"/>
                </a:solidFill>
              </a:rPr>
              <a:t>and</a:t>
            </a:r>
            <a:r>
              <a:rPr lang="en-CA" sz="2800" b="1" dirty="0">
                <a:solidFill>
                  <a:schemeClr val="bg1"/>
                </a:solidFill>
              </a:rPr>
              <a:t> advance the CEPP mandate </a:t>
            </a:r>
            <a:r>
              <a:rPr lang="en-CA" sz="2800" dirty="0">
                <a:solidFill>
                  <a:schemeClr val="bg1"/>
                </a:solidFill>
              </a:rPr>
              <a:t>we propose to focus on enterprise solutions linked to business capabilities</a:t>
            </a:r>
          </a:p>
          <a:p>
            <a:pPr algn="ctr"/>
            <a:endParaRPr lang="en-CA" sz="1000" b="1" dirty="0"/>
          </a:p>
          <a:p>
            <a:endParaRPr lang="en-US" sz="1600" b="1" dirty="0"/>
          </a:p>
          <a:p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Enterprise solutions</a:t>
            </a:r>
            <a:r>
              <a:rPr lang="en-US" sz="2400" dirty="0"/>
              <a:t> are internal and external Government of Canada </a:t>
            </a:r>
            <a:r>
              <a:rPr lang="en-US" sz="2400" b="1" dirty="0"/>
              <a:t>assets that can be re-used </a:t>
            </a:r>
            <a:r>
              <a:rPr lang="en-US" sz="2400" dirty="0"/>
              <a:t>in and across multiple parts of the organization.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Business capabilities</a:t>
            </a:r>
            <a:r>
              <a:rPr lang="en-US" sz="2400" b="1" dirty="0"/>
              <a:t> </a:t>
            </a:r>
            <a:r>
              <a:rPr lang="en-US" sz="2400" dirty="0"/>
              <a:t>are an expression of </a:t>
            </a:r>
            <a:r>
              <a:rPr lang="en-US" sz="2400" b="1" dirty="0"/>
              <a:t>what a business does</a:t>
            </a:r>
            <a:r>
              <a:rPr lang="en-US" sz="2400" dirty="0"/>
              <a:t> and can do.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Business processes support business capabilities and express </a:t>
            </a:r>
            <a:r>
              <a:rPr lang="en-US" sz="2400" b="1" dirty="0"/>
              <a:t>how the capability is delivered</a:t>
            </a:r>
            <a:r>
              <a:rPr lang="en-US" sz="2400" dirty="0"/>
              <a:t>. </a:t>
            </a:r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focus on enterprise solutions?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5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6343425"/>
            <a:ext cx="58381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100" dirty="0"/>
              <a:t>* Non-exhaustive list - </a:t>
            </a:r>
            <a:r>
              <a:rPr lang="en-CA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http://www.gcpedia.gc.ca/wiki/List_of_Enterprise_Applications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0605" y="1555967"/>
            <a:ext cx="3616058" cy="42960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35" name="Rectangle 34"/>
          <p:cNvSpPr/>
          <p:nvPr/>
        </p:nvSpPr>
        <p:spPr>
          <a:xfrm>
            <a:off x="8244694" y="3112958"/>
            <a:ext cx="2777212" cy="8512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11" name="Rectangle 10"/>
          <p:cNvSpPr/>
          <p:nvPr/>
        </p:nvSpPr>
        <p:spPr>
          <a:xfrm>
            <a:off x="937257" y="1563988"/>
            <a:ext cx="2777212" cy="2723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10" name="TextBox 9"/>
          <p:cNvSpPr txBox="1"/>
          <p:nvPr/>
        </p:nvSpPr>
        <p:spPr>
          <a:xfrm>
            <a:off x="242058" y="1761946"/>
            <a:ext cx="33172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GCDOCS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Shared Case Management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BuyandSell.ca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 err="1">
                <a:solidFill>
                  <a:srgbClr val="004D71"/>
                </a:solidFill>
              </a:rPr>
              <a:t>Termium</a:t>
            </a:r>
            <a:endParaRPr lang="en-CA" sz="1400" dirty="0">
              <a:solidFill>
                <a:srgbClr val="004D71"/>
              </a:solidFill>
            </a:endParaRP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eProcurement Solution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National Service Call Centre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WebEx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Shared Travel Services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Phoenix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4D71"/>
                </a:solidFill>
              </a:rPr>
              <a:t>myGCHR</a:t>
            </a:r>
            <a:endParaRPr lang="en-US" sz="1400" dirty="0">
              <a:solidFill>
                <a:srgbClr val="004D71"/>
              </a:solidFill>
            </a:endParaRP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Compensation Web Apps</a:t>
            </a:r>
            <a:endParaRPr lang="en-CA" sz="1400" dirty="0">
              <a:solidFill>
                <a:srgbClr val="004D7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7394" y="1381109"/>
            <a:ext cx="82105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PSPC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6370" y="4835796"/>
            <a:ext cx="2777212" cy="9770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15" name="Rectangle 14"/>
          <p:cNvSpPr/>
          <p:nvPr/>
        </p:nvSpPr>
        <p:spPr>
          <a:xfrm>
            <a:off x="1924150" y="4609234"/>
            <a:ext cx="8034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CSPS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8853" y="4985948"/>
            <a:ext cx="3317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Integrated Learning Management System / </a:t>
            </a:r>
            <a:r>
              <a:rPr lang="en-CA" sz="1400" dirty="0" err="1">
                <a:solidFill>
                  <a:srgbClr val="004D71"/>
                </a:solidFill>
              </a:rPr>
              <a:t>Gccampus</a:t>
            </a:r>
            <a:endParaRPr lang="en-CA" sz="1400" dirty="0">
              <a:solidFill>
                <a:srgbClr val="004D7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48143" y="1569887"/>
            <a:ext cx="2772994" cy="4724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21" name="Rectangle 20"/>
          <p:cNvSpPr/>
          <p:nvPr/>
        </p:nvSpPr>
        <p:spPr>
          <a:xfrm>
            <a:off x="9304524" y="1290188"/>
            <a:ext cx="6575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PSC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7546" y="1656177"/>
            <a:ext cx="331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Jobs.gc.ca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13828" y="1290750"/>
            <a:ext cx="6559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TBS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0987" y="1666247"/>
            <a:ext cx="454143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Financial management transformation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4D71"/>
                </a:solidFill>
              </a:rPr>
              <a:t>GCTools</a:t>
            </a:r>
            <a:endParaRPr lang="en-US" sz="1400" dirty="0">
              <a:solidFill>
                <a:srgbClr val="004D71"/>
              </a:solidFill>
            </a:endParaRP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Project &amp; portfolio management (IT Plan, APM, IT expenditures, Project Oversight, Business Services)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4D71"/>
                </a:solidFill>
              </a:rPr>
              <a:t>Callipers</a:t>
            </a:r>
            <a:r>
              <a:rPr lang="en-US" sz="1400" dirty="0">
                <a:solidFill>
                  <a:srgbClr val="004D71"/>
                </a:solidFill>
              </a:rPr>
              <a:t> 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Executive Talent Management System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Public Service Performance Management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TBS Application Portal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GC Interoperability Platform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Enterprise Grants &amp; Contributions System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Wellness Productivity System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Identity Credential and Access Management System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Credential Broker Services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Internal Credential Management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Open Government Portal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Access to Information Portal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Talent Cloud</a:t>
            </a:r>
            <a:endParaRPr lang="en-CA" sz="1400" dirty="0">
              <a:solidFill>
                <a:srgbClr val="004D7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22157" y="2842983"/>
            <a:ext cx="6399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SSC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91355" y="3147908"/>
            <a:ext cx="1950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Email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GCSRA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GCSI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44694" y="2376420"/>
            <a:ext cx="2777212" cy="4322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000"/>
          </a:p>
        </p:txBody>
      </p:sp>
      <p:sp>
        <p:nvSpPr>
          <p:cNvPr id="43" name="Rectangle 42"/>
          <p:cNvSpPr/>
          <p:nvPr/>
        </p:nvSpPr>
        <p:spPr>
          <a:xfrm>
            <a:off x="9203869" y="2093457"/>
            <a:ext cx="83567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2400" b="1" dirty="0">
                <a:solidFill>
                  <a:srgbClr val="004D71"/>
                </a:solidFill>
              </a:rPr>
              <a:t>ESDC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91355" y="2446800"/>
            <a:ext cx="3870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rgbClr val="004D71"/>
                </a:solidFill>
              </a:rPr>
              <a:t>Canada.ca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031459" y="3232207"/>
            <a:ext cx="195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D71"/>
                </a:solidFill>
              </a:rPr>
              <a:t>GEDS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4D71"/>
                </a:solidFill>
              </a:rPr>
              <a:t>GCKey</a:t>
            </a:r>
            <a:endParaRPr lang="en-CA" dirty="0">
              <a:solidFill>
                <a:srgbClr val="004D7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6B86B09-D7F3-4E20-A1E3-ACF78A584FF8}"/>
              </a:ext>
            </a:extLst>
          </p:cNvPr>
          <p:cNvSpPr txBox="1">
            <a:spLocks/>
          </p:cNvSpPr>
          <p:nvPr/>
        </p:nvSpPr>
        <p:spPr>
          <a:xfrm>
            <a:off x="307848" y="145669"/>
            <a:ext cx="10515600" cy="767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 Back-Office Applications*</a:t>
            </a:r>
          </a:p>
        </p:txBody>
      </p:sp>
    </p:spTree>
    <p:extLst>
      <p:ext uri="{BB962C8B-B14F-4D97-AF65-F5344CB8AC3E}">
        <p14:creationId xmlns:p14="http://schemas.microsoft.com/office/powerpoint/2010/main" val="40549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51" y="599967"/>
            <a:ext cx="3569530" cy="438824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</a:t>
            </a:r>
            <a:r>
              <a:rPr lang="en-US" dirty="0"/>
              <a:t>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needed for Enterprise Solutions to work in the GC?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88CFA3-25B2-42E0-ACF7-58E9EF2740F8}"/>
              </a:ext>
            </a:extLst>
          </p:cNvPr>
          <p:cNvGrpSpPr/>
          <p:nvPr/>
        </p:nvGrpSpPr>
        <p:grpSpPr>
          <a:xfrm>
            <a:off x="5109722" y="2504645"/>
            <a:ext cx="4033883" cy="4119028"/>
            <a:chOff x="6733529" y="1849386"/>
            <a:chExt cx="4033883" cy="411902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E2B8A9-3BCC-4E05-ADD2-A8B43F110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529" y="1849386"/>
              <a:ext cx="3883136" cy="411902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F9C979-6E84-45B2-A4D3-3EC993198D97}"/>
                </a:ext>
              </a:extLst>
            </p:cNvPr>
            <p:cNvSpPr txBox="1"/>
            <p:nvPr/>
          </p:nvSpPr>
          <p:spPr>
            <a:xfrm>
              <a:off x="7563244" y="2616440"/>
              <a:ext cx="2482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GOVERNANCE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D67B3B-ABCA-4D75-95FD-C6148B82FC45}"/>
                </a:ext>
              </a:extLst>
            </p:cNvPr>
            <p:cNvSpPr txBox="1"/>
            <p:nvPr/>
          </p:nvSpPr>
          <p:spPr>
            <a:xfrm rot="1716420">
              <a:off x="6791259" y="3591598"/>
              <a:ext cx="1977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SOLUTIONS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359407-67BE-47EC-B80C-CC1A89817E49}"/>
                </a:ext>
              </a:extLst>
            </p:cNvPr>
            <p:cNvSpPr txBox="1"/>
            <p:nvPr/>
          </p:nvSpPr>
          <p:spPr>
            <a:xfrm rot="19906204">
              <a:off x="8782888" y="3415442"/>
              <a:ext cx="19845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n>
                    <a:solidFill>
                      <a:schemeClr val="tx1"/>
                    </a:solidFill>
                  </a:ln>
                  <a:solidFill>
                    <a:srgbClr val="3E885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CULTURE</a:t>
              </a:r>
              <a:endParaRPr lang="en-CA" sz="2400" b="1" dirty="0">
                <a:ln>
                  <a:solidFill>
                    <a:schemeClr val="tx1"/>
                  </a:solidFill>
                </a:ln>
                <a:solidFill>
                  <a:srgbClr val="3E885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A88884F-D342-4718-AA1F-8063EF636E3D}"/>
              </a:ext>
            </a:extLst>
          </p:cNvPr>
          <p:cNvSpPr/>
          <p:nvPr/>
        </p:nvSpPr>
        <p:spPr>
          <a:xfrm>
            <a:off x="5939437" y="414670"/>
            <a:ext cx="4384140" cy="2308324"/>
          </a:xfrm>
          <a:prstGeom prst="wedgeRectCallout">
            <a:avLst>
              <a:gd name="adj1" fmla="val -20650"/>
              <a:gd name="adj2" fmla="val 65482"/>
            </a:avLst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E31B577-9397-4996-87DA-72C89ED99D0E}"/>
              </a:ext>
            </a:extLst>
          </p:cNvPr>
          <p:cNvSpPr/>
          <p:nvPr/>
        </p:nvSpPr>
        <p:spPr>
          <a:xfrm>
            <a:off x="1536192" y="4453413"/>
            <a:ext cx="3641459" cy="1958020"/>
          </a:xfrm>
          <a:prstGeom prst="wedgeRectCallout">
            <a:avLst>
              <a:gd name="adj1" fmla="val 58451"/>
              <a:gd name="adj2" fmla="val -28306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F569909D-F1B5-498C-8DD2-2FA6A397E617}"/>
              </a:ext>
            </a:extLst>
          </p:cNvPr>
          <p:cNvSpPr/>
          <p:nvPr/>
        </p:nvSpPr>
        <p:spPr>
          <a:xfrm>
            <a:off x="8856921" y="3797946"/>
            <a:ext cx="3152963" cy="2008494"/>
          </a:xfrm>
          <a:prstGeom prst="wedgeRectCallout">
            <a:avLst>
              <a:gd name="adj1" fmla="val -57793"/>
              <a:gd name="adj2" fmla="val -1553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672DA-164C-48A4-882C-6E4895CBC259}"/>
              </a:ext>
            </a:extLst>
          </p:cNvPr>
          <p:cNvSpPr txBox="1"/>
          <p:nvPr/>
        </p:nvSpPr>
        <p:spPr>
          <a:xfrm>
            <a:off x="6113731" y="606624"/>
            <a:ext cx="4035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What are the </a:t>
            </a:r>
            <a:r>
              <a:rPr lang="en-US" sz="1400" b="1" dirty="0"/>
              <a:t>roles and responsibilities </a:t>
            </a:r>
            <a:r>
              <a:rPr lang="en-US" sz="1400" dirty="0"/>
              <a:t>and who decides who fills them?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What is the </a:t>
            </a:r>
            <a:r>
              <a:rPr lang="en-US" sz="1400" b="1" dirty="0"/>
              <a:t>financial and funding model </a:t>
            </a:r>
            <a:r>
              <a:rPr lang="en-US" sz="1400" dirty="0"/>
              <a:t>for an enterprise solution?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Which </a:t>
            </a:r>
            <a:r>
              <a:rPr lang="en-US" sz="1400" b="1" dirty="0"/>
              <a:t>business</a:t>
            </a:r>
            <a:r>
              <a:rPr lang="en-US" sz="1400" dirty="0"/>
              <a:t> </a:t>
            </a:r>
            <a:r>
              <a:rPr lang="en-US" sz="1400" b="1" dirty="0"/>
              <a:t>capabilities</a:t>
            </a:r>
            <a:r>
              <a:rPr lang="en-US" sz="1400" dirty="0"/>
              <a:t> should be addressed first?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How will </a:t>
            </a:r>
            <a:r>
              <a:rPr lang="en-US" sz="1400" b="1" dirty="0"/>
              <a:t>user expectations </a:t>
            </a:r>
            <a:r>
              <a:rPr lang="en-US" sz="1400" dirty="0"/>
              <a:t>be addressed?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What is the </a:t>
            </a:r>
            <a:r>
              <a:rPr lang="en-US" sz="1400" b="1" dirty="0"/>
              <a:t>path to enterprise-wide adoption</a:t>
            </a:r>
            <a:r>
              <a:rPr lang="en-US" sz="1400" dirty="0"/>
              <a:t>?</a:t>
            </a:r>
            <a:endParaRPr lang="en-CA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4899EB-F7F2-4DBB-8814-19B7EDD39D9A}"/>
              </a:ext>
            </a:extLst>
          </p:cNvPr>
          <p:cNvSpPr txBox="1"/>
          <p:nvPr/>
        </p:nvSpPr>
        <p:spPr>
          <a:xfrm>
            <a:off x="1608122" y="4681773"/>
            <a:ext cx="35695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Which </a:t>
            </a:r>
            <a:r>
              <a:rPr lang="en-US" sz="1400" b="1" dirty="0"/>
              <a:t>business problem </a:t>
            </a:r>
            <a:r>
              <a:rPr lang="en-US" sz="1400" dirty="0"/>
              <a:t>are we solving?</a:t>
            </a:r>
            <a:endParaRPr lang="en-CA" sz="1400" dirty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Who can </a:t>
            </a:r>
            <a:r>
              <a:rPr lang="en-US" sz="1400" b="1" dirty="0"/>
              <a:t>access</a:t>
            </a:r>
            <a:r>
              <a:rPr lang="en-US" sz="1400" dirty="0"/>
              <a:t> the Enterprise Solution?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What </a:t>
            </a:r>
            <a:r>
              <a:rPr lang="en-US" sz="1400" b="1" dirty="0"/>
              <a:t>data and technology </a:t>
            </a:r>
            <a:r>
              <a:rPr lang="en-US" sz="1400" dirty="0"/>
              <a:t>standards are required?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Is the implementation </a:t>
            </a:r>
            <a:r>
              <a:rPr lang="en-US" sz="1400" b="1" dirty="0"/>
              <a:t>secure</a:t>
            </a:r>
            <a:r>
              <a:rPr lang="en-US" sz="1400" dirty="0"/>
              <a:t> enough?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Will it always be </a:t>
            </a:r>
            <a:r>
              <a:rPr lang="en-US" sz="1400" b="1" dirty="0"/>
              <a:t>reliably</a:t>
            </a:r>
            <a:r>
              <a:rPr lang="en-US" sz="1400" dirty="0"/>
              <a:t> online?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9BB546-A065-4E34-9C96-46890FFFD9C5}"/>
              </a:ext>
            </a:extLst>
          </p:cNvPr>
          <p:cNvSpPr txBox="1"/>
          <p:nvPr/>
        </p:nvSpPr>
        <p:spPr>
          <a:xfrm>
            <a:off x="8856921" y="3923440"/>
            <a:ext cx="31529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Is everyone ready to </a:t>
            </a:r>
            <a:r>
              <a:rPr lang="en-US" sz="1400" b="1" dirty="0"/>
              <a:t>buy-in</a:t>
            </a:r>
            <a:r>
              <a:rPr lang="en-US" sz="1400" dirty="0"/>
              <a:t> to enterprise solutions?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How do we ensure </a:t>
            </a:r>
            <a:r>
              <a:rPr lang="en-US" sz="1400" b="1" dirty="0"/>
              <a:t>participation</a:t>
            </a:r>
            <a:r>
              <a:rPr lang="en-US" sz="1400" dirty="0"/>
              <a:t>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How will </a:t>
            </a:r>
            <a:r>
              <a:rPr lang="en-US" sz="1400" b="1" dirty="0"/>
              <a:t>open </a:t>
            </a:r>
            <a:r>
              <a:rPr lang="en-US" sz="1400" dirty="0"/>
              <a:t>and</a:t>
            </a:r>
            <a:r>
              <a:rPr lang="en-US" sz="1400" b="1" dirty="0"/>
              <a:t> transparent</a:t>
            </a:r>
            <a:r>
              <a:rPr lang="en-US" sz="1400" dirty="0"/>
              <a:t> input be gathered?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/>
              <a:t>What are the </a:t>
            </a:r>
            <a:r>
              <a:rPr lang="en-US" sz="1400" b="1" dirty="0"/>
              <a:t>mind-set and skills </a:t>
            </a:r>
            <a:r>
              <a:rPr lang="en-US" sz="1400" dirty="0"/>
              <a:t>needed to foster an enterprise solution culture?</a:t>
            </a:r>
          </a:p>
        </p:txBody>
      </p:sp>
    </p:spTree>
    <p:extLst>
      <p:ext uri="{BB962C8B-B14F-4D97-AF65-F5344CB8AC3E}">
        <p14:creationId xmlns:p14="http://schemas.microsoft.com/office/powerpoint/2010/main" val="83684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DBEB94-C504-4A63-87EE-D14FB844407C}"/>
              </a:ext>
            </a:extLst>
          </p:cNvPr>
          <p:cNvSpPr/>
          <p:nvPr/>
        </p:nvSpPr>
        <p:spPr>
          <a:xfrm>
            <a:off x="0" y="1271017"/>
            <a:ext cx="12192000" cy="1207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C02AAE-DF82-4558-83E9-0EC939D8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42" y="3091256"/>
            <a:ext cx="4348526" cy="3001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91000B65-8CC9-4184-B963-964B4E6E4631}"/>
              </a:ext>
            </a:extLst>
          </p:cNvPr>
          <p:cNvSpPr/>
          <p:nvPr/>
        </p:nvSpPr>
        <p:spPr>
          <a:xfrm>
            <a:off x="5169488" y="2890088"/>
            <a:ext cx="6244937" cy="3288820"/>
          </a:xfrm>
          <a:prstGeom prst="wedgeRectCallout">
            <a:avLst>
              <a:gd name="adj1" fmla="val -81306"/>
              <a:gd name="adj2" fmla="val -10901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54000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DM CEPP will:</a:t>
            </a:r>
          </a:p>
          <a:p>
            <a:pPr marL="254000"/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Establish priorities and standards to be used by the Enterprise Architecture Review Board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endParaRPr lang="en-US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Review and endorse prioritization of core systems for modernization </a:t>
            </a:r>
          </a:p>
          <a:p>
            <a:pPr marL="539750" indent="-285750">
              <a:buFont typeface="Arial" panose="020B0604020202020204" pitchFamily="34" charset="0"/>
              <a:buChar char="•"/>
            </a:pPr>
            <a:endParaRPr lang="en-CA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39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Segoe UI" panose="020B0502040204020203" pitchFamily="34" charset="0"/>
                <a:cs typeface="Segoe UI" panose="020B0502040204020203" pitchFamily="34" charset="0"/>
              </a:rPr>
              <a:t>Establish priorities for IT shared services and assets, and enterprise-wide IT investments and procurements</a:t>
            </a:r>
            <a:endParaRPr lang="en-CA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AAEFBE-7482-4A04-8A1B-437C8367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18461" cy="673966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4B474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Who decides what becomes an enterprise solution?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21511-CC2F-472C-8135-F2994792DF30}"/>
              </a:ext>
            </a:extLst>
          </p:cNvPr>
          <p:cNvSpPr txBox="1"/>
          <p:nvPr/>
        </p:nvSpPr>
        <p:spPr>
          <a:xfrm>
            <a:off x="838199" y="1416075"/>
            <a:ext cx="10445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bg1"/>
                </a:solidFill>
                <a:cs typeface="Segoe UI" panose="020B0502040204020203" pitchFamily="34" charset="0"/>
              </a:rPr>
              <a:t>DM CEPP has the mandate to establish and govern the direction and priorities for modern GC enterprise solutions</a:t>
            </a:r>
          </a:p>
        </p:txBody>
      </p:sp>
    </p:spTree>
    <p:extLst>
      <p:ext uri="{BB962C8B-B14F-4D97-AF65-F5344CB8AC3E}">
        <p14:creationId xmlns:p14="http://schemas.microsoft.com/office/powerpoint/2010/main" val="7657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DB479B-3048-42DD-9BB0-64E75E966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324322"/>
              </p:ext>
            </p:extLst>
          </p:nvPr>
        </p:nvGraphicFramePr>
        <p:xfrm>
          <a:off x="838201" y="2235333"/>
          <a:ext cx="10197269" cy="3688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6134">
                  <a:extLst>
                    <a:ext uri="{9D8B030D-6E8A-4147-A177-3AD203B41FA5}">
                      <a16:colId xmlns:a16="http://schemas.microsoft.com/office/drawing/2014/main" val="1671302445"/>
                    </a:ext>
                  </a:extLst>
                </a:gridCol>
                <a:gridCol w="2262275">
                  <a:extLst>
                    <a:ext uri="{9D8B030D-6E8A-4147-A177-3AD203B41FA5}">
                      <a16:colId xmlns:a16="http://schemas.microsoft.com/office/drawing/2014/main" val="181399804"/>
                    </a:ext>
                  </a:extLst>
                </a:gridCol>
                <a:gridCol w="3583292">
                  <a:extLst>
                    <a:ext uri="{9D8B030D-6E8A-4147-A177-3AD203B41FA5}">
                      <a16:colId xmlns:a16="http://schemas.microsoft.com/office/drawing/2014/main" val="3956020960"/>
                    </a:ext>
                  </a:extLst>
                </a:gridCol>
                <a:gridCol w="2885568">
                  <a:extLst>
                    <a:ext uri="{9D8B030D-6E8A-4147-A177-3AD203B41FA5}">
                      <a16:colId xmlns:a16="http://schemas.microsoft.com/office/drawing/2014/main" val="1388485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Ownership:  Consistent</a:t>
                      </a:r>
                    </a:p>
                    <a:p>
                      <a:r>
                        <a:rPr lang="en-US" sz="1400" dirty="0"/>
                        <a:t>Operation: Consistent</a:t>
                      </a:r>
                    </a:p>
                    <a:p>
                      <a:r>
                        <a:rPr lang="en-US" sz="1400" dirty="0"/>
                        <a:t>User Experience: Consistent</a:t>
                      </a:r>
                    </a:p>
                    <a:p>
                      <a:r>
                        <a:rPr lang="en-US" sz="1400" dirty="0"/>
                        <a:t>Capabilities: Consistent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Minimal / no value added having more than one choice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Frees up your resources to focus only your business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Successful when scope is very tight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="0" dirty="0"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Current GC Example: PSPM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/>
                        <a:t>Real World Example: Windows patching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699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Franchise</a:t>
                      </a:r>
                      <a:endParaRPr lang="en-CA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Ownership:  Varies</a:t>
                      </a:r>
                    </a:p>
                    <a:p>
                      <a:r>
                        <a:rPr lang="en-US" sz="1400" dirty="0"/>
                        <a:t>Operation: Varies</a:t>
                      </a:r>
                    </a:p>
                    <a:p>
                      <a:r>
                        <a:rPr lang="en-US" sz="1400" dirty="0"/>
                        <a:t>User Experience: Consistent</a:t>
                      </a:r>
                    </a:p>
                    <a:p>
                      <a:r>
                        <a:rPr lang="en-US" sz="1400" dirty="0"/>
                        <a:t>Capabilities: Consistent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Repeatable, trusted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Allows for local instances, but can harness the power of the collective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Can be clustered for even greater efficiency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GC Example: MS Teams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Real World Example: McDonald’s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5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Federated</a:t>
                      </a:r>
                      <a:endParaRPr lang="en-US" sz="14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Ownership: Varies</a:t>
                      </a:r>
                    </a:p>
                    <a:p>
                      <a:r>
                        <a:rPr lang="en-US" sz="1400" dirty="0"/>
                        <a:t>Operation: Varies</a:t>
                      </a:r>
                    </a:p>
                    <a:p>
                      <a:r>
                        <a:rPr lang="en-US" sz="1400" dirty="0"/>
                        <a:t>User Experience: Varies</a:t>
                      </a:r>
                    </a:p>
                    <a:p>
                      <a:r>
                        <a:rPr lang="en-US" sz="1400" dirty="0"/>
                        <a:t>Capabilities: Consistent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Reusable, loosely coupled systems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Share reusable artifacts for key functionality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Allows for flexibility and autonomy in delivery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Current GC Example:  GCDOCs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Real World Example: Uber Eats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5874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616B298-C0BE-4A4B-B8E9-D96C8F99617F}"/>
              </a:ext>
            </a:extLst>
          </p:cNvPr>
          <p:cNvGrpSpPr/>
          <p:nvPr/>
        </p:nvGrpSpPr>
        <p:grpSpPr>
          <a:xfrm>
            <a:off x="1201229" y="2384596"/>
            <a:ext cx="720000" cy="3139943"/>
            <a:chOff x="1201229" y="1927396"/>
            <a:chExt cx="720000" cy="3139943"/>
          </a:xfrm>
        </p:grpSpPr>
        <p:pic>
          <p:nvPicPr>
            <p:cNvPr id="6" name="Picture 6" descr="A picture containing clock, object, air, computer&#10;&#10;Description automatically generated">
              <a:extLst>
                <a:ext uri="{FF2B5EF4-FFF2-40B4-BE49-F238E27FC236}">
                  <a16:creationId xmlns:a16="http://schemas.microsoft.com/office/drawing/2014/main" id="{3392E215-38C3-403D-AE5F-993044065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229" y="1927396"/>
              <a:ext cx="720000" cy="668560"/>
            </a:xfrm>
            <a:prstGeom prst="rect">
              <a:avLst/>
            </a:prstGeom>
          </p:spPr>
        </p:pic>
        <p:pic>
          <p:nvPicPr>
            <p:cNvPr id="10" name="Picture 7" descr="A close up of a clock&#10;&#10;Description automatically generated">
              <a:extLst>
                <a:ext uri="{FF2B5EF4-FFF2-40B4-BE49-F238E27FC236}">
                  <a16:creationId xmlns:a16="http://schemas.microsoft.com/office/drawing/2014/main" id="{56CEC4E7-10CC-452D-9B7F-096282C17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1229" y="3296628"/>
              <a:ext cx="720000" cy="644160"/>
            </a:xfrm>
            <a:prstGeom prst="rect">
              <a:avLst/>
            </a:prstGeom>
          </p:spPr>
        </p:pic>
        <p:pic>
          <p:nvPicPr>
            <p:cNvPr id="12" name="Picture 8" descr="A close up of a clock&#10;&#10;Description automatically generated">
              <a:extLst>
                <a:ext uri="{FF2B5EF4-FFF2-40B4-BE49-F238E27FC236}">
                  <a16:creationId xmlns:a16="http://schemas.microsoft.com/office/drawing/2014/main" id="{C218AA11-D7FB-4B90-8CC8-9F4A5F0F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1229" y="4430299"/>
              <a:ext cx="720000" cy="637040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6AB282CD-0E53-499B-B4CE-F8B850A25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can enterprise solutions be used?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9C31FE-2DA4-4451-BF94-02907A0F3853}"/>
              </a:ext>
            </a:extLst>
          </p:cNvPr>
          <p:cNvSpPr/>
          <p:nvPr/>
        </p:nvSpPr>
        <p:spPr>
          <a:xfrm>
            <a:off x="721697" y="1718534"/>
            <a:ext cx="1043027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cs typeface="Calibri" panose="020F0502020204030204"/>
              </a:rPr>
              <a:t>Different models are appropriate for different situations:</a:t>
            </a:r>
          </a:p>
          <a:p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544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2DAF7-68C5-4E9C-BF80-BCF41E7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What are the benefits to this approach?</a:t>
            </a:r>
            <a:endParaRPr lang="en-CA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B8572C-4D6A-4E45-9397-7AE1B605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29" y="928116"/>
            <a:ext cx="5044875" cy="5381244"/>
          </a:xfrm>
        </p:spPr>
        <p:txBody>
          <a:bodyPr anchor="ctr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 </a:t>
            </a:r>
            <a:r>
              <a:rPr lang="en-US" sz="2000" dirty="0">
                <a:highlight>
                  <a:srgbClr val="FFC000"/>
                </a:highlight>
              </a:rPr>
              <a:t>more cohesive digital experience</a:t>
            </a:r>
            <a:r>
              <a:rPr lang="en-US" sz="2000" dirty="0"/>
              <a:t> for clients, users and other stakeholders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highlight>
                  <a:srgbClr val="FFC000"/>
                </a:highlight>
              </a:rPr>
              <a:t>Increased interoperability</a:t>
            </a:r>
            <a:r>
              <a:rPr lang="en-US" sz="2000" dirty="0"/>
              <a:t> and collaboration between government services and programs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highlight>
                  <a:srgbClr val="FFC000"/>
                </a:highlight>
              </a:rPr>
              <a:t>Reduced total cost of ownership</a:t>
            </a:r>
            <a:r>
              <a:rPr lang="en-US" sz="2000" dirty="0"/>
              <a:t> for provision external and internal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Ability to leverage </a:t>
            </a:r>
            <a:r>
              <a:rPr lang="en-US" sz="2000" dirty="0">
                <a:highlight>
                  <a:srgbClr val="FFC000"/>
                </a:highlight>
              </a:rPr>
              <a:t>modern skill sets</a:t>
            </a:r>
            <a:r>
              <a:rPr lang="en-US" sz="2000" dirty="0"/>
              <a:t>  across the Government of Canada </a:t>
            </a:r>
          </a:p>
          <a:p>
            <a:pPr marL="0" indent="0">
              <a:buNone/>
            </a:pPr>
            <a:endParaRPr lang="en-CA" sz="1900" dirty="0"/>
          </a:p>
          <a:p>
            <a:pPr marL="0" indent="0" algn="ctr">
              <a:buNone/>
            </a:pPr>
            <a:r>
              <a:rPr lang="en-CA" sz="32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Operate as one, to better serve all</a:t>
            </a:r>
          </a:p>
        </p:txBody>
      </p:sp>
    </p:spTree>
    <p:extLst>
      <p:ext uri="{BB962C8B-B14F-4D97-AF65-F5344CB8AC3E}">
        <p14:creationId xmlns:p14="http://schemas.microsoft.com/office/powerpoint/2010/main" val="555466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f3243846463716d80df0f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C9340385F184889E6DBDFF660513D" ma:contentTypeVersion="11" ma:contentTypeDescription="Create a new document." ma:contentTypeScope="" ma:versionID="7719db5212519f3b53764052c7b0f254">
  <xsd:schema xmlns:xsd="http://www.w3.org/2001/XMLSchema" xmlns:xs="http://www.w3.org/2001/XMLSchema" xmlns:p="http://schemas.microsoft.com/office/2006/metadata/properties" xmlns:ns3="e1ff73c5-322a-457e-9e1d-2cb2fd7edf13" xmlns:ns4="8dd1f5ba-aba4-461c-a5f6-d58a1a52e761" targetNamespace="http://schemas.microsoft.com/office/2006/metadata/properties" ma:root="true" ma:fieldsID="978587118d04872c9eb75b8bf1585b1d" ns3:_="" ns4:_="">
    <xsd:import namespace="e1ff73c5-322a-457e-9e1d-2cb2fd7edf13"/>
    <xsd:import namespace="8dd1f5ba-aba4-461c-a5f6-d58a1a52e7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f73c5-322a-457e-9e1d-2cb2fd7ed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f5ba-aba4-461c-a5f6-d58a1a52e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0377A-A604-4F33-9FC2-412974EEB08B}">
  <ds:schemaRefs>
    <ds:schemaRef ds:uri="http://www.w3.org/XML/1998/namespace"/>
    <ds:schemaRef ds:uri="e1ff73c5-322a-457e-9e1d-2cb2fd7edf1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dd1f5ba-aba4-461c-a5f6-d58a1a52e761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9CDA63-3FE0-4D75-9F22-20A6CAFCD0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CCB779-90A5-496E-8C04-7F47D73E9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f73c5-322a-457e-9e1d-2cb2fd7edf13"/>
    <ds:schemaRef ds:uri="8dd1f5ba-aba4-461c-a5f6-d58a1a52e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2504</Words>
  <Application>Microsoft Office PowerPoint</Application>
  <PresentationFormat>Widescreen</PresentationFormat>
  <Paragraphs>276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Aharoni</vt:lpstr>
      <vt:lpstr>Arial</vt:lpstr>
      <vt:lpstr>Arial,Sans-Serif</vt:lpstr>
      <vt:lpstr>Calibri</vt:lpstr>
      <vt:lpstr>Calibri Light</vt:lpstr>
      <vt:lpstr>Segoe UI</vt:lpstr>
      <vt:lpstr>Segoe UI Semibold</vt:lpstr>
      <vt:lpstr>Wingdings</vt:lpstr>
      <vt:lpstr>Custom Design</vt:lpstr>
      <vt:lpstr>Office Theme</vt:lpstr>
      <vt:lpstr>Advancing Enterprise Solutions</vt:lpstr>
      <vt:lpstr>What is enterprise?</vt:lpstr>
      <vt:lpstr>How is enterprise addressed in the GC?*</vt:lpstr>
      <vt:lpstr>Why focus on enterprise solutions?</vt:lpstr>
      <vt:lpstr>PowerPoint Presentation</vt:lpstr>
      <vt:lpstr>What is needed for Enterprise Solutions to work in the GC?</vt:lpstr>
      <vt:lpstr>Who decides what becomes an enterprise solution?</vt:lpstr>
      <vt:lpstr>How can enterprise solutions be used?</vt:lpstr>
      <vt:lpstr>What are the benefits to this approach?</vt:lpstr>
      <vt:lpstr>What do we have today?</vt:lpstr>
      <vt:lpstr>Opportunities</vt:lpstr>
      <vt:lpstr>What does the future look like?</vt:lpstr>
      <vt:lpstr>What do we do next?</vt:lpstr>
      <vt:lpstr>ANNEXES</vt:lpstr>
      <vt:lpstr>Annex A: GC Business Capability Model v2.0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Enterprise Solutions</dc:title>
  <dc:creator/>
  <cp:lastModifiedBy/>
  <cp:revision>6</cp:revision>
  <dcterms:created xsi:type="dcterms:W3CDTF">2020-12-03T17:03:44Z</dcterms:created>
  <dcterms:modified xsi:type="dcterms:W3CDTF">2021-01-04T14:20:43Z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SetDate">
    <vt:lpwstr>2020-12-03T19:28:51.9441420Z</vt:lpwstr>
  </property>
  <property fmtid="{D5CDD505-2E9C-101B-9397-08002B2CF9AE}" pid="3" name="MSIP_Label_3d0ca00b-3f0e-465a-aac7-1a6a22fcea40_Name">
    <vt:lpwstr>UNCLASSIFIED</vt:lpwstr>
  </property>
  <property fmtid="{D5CDD505-2E9C-101B-9397-08002B2CF9AE}" pid="4" name="Sensitivity">
    <vt:lpwstr>UNCLASSIFIED</vt:lpwstr>
  </property>
  <property fmtid="{D5CDD505-2E9C-101B-9397-08002B2CF9AE}" pid="5" name="MSIP_Label_3d0ca00b-3f0e-465a-aac7-1a6a22fcea40_Owner">
    <vt:lpwstr>JLOBB@tbs-sct.gc.ca</vt:lpwstr>
  </property>
  <property fmtid="{D5CDD505-2E9C-101B-9397-08002B2CF9AE}" pid="6" name="MSIP_Label_3d0ca00b-3f0e-465a-aac7-1a6a22fcea40_Application">
    <vt:lpwstr>Microsoft Azure Information Protection</vt:lpwstr>
  </property>
  <property fmtid="{D5CDD505-2E9C-101B-9397-08002B2CF9AE}" pid="7" name="MSIP_Label_3d0ca00b-3f0e-465a-aac7-1a6a22fcea40_SiteId">
    <vt:lpwstr>6397df10-4595-4047-9c4f-03311282152b</vt:lpwstr>
  </property>
  <property fmtid="{D5CDD505-2E9C-101B-9397-08002B2CF9AE}" pid="8" name="MSIP_Label_3d0ca00b-3f0e-465a-aac7-1a6a22fcea40_ActionId">
    <vt:lpwstr>51663a1e-f43d-44de-ab65-078ef97307eb</vt:lpwstr>
  </property>
  <property fmtid="{D5CDD505-2E9C-101B-9397-08002B2CF9AE}" pid="9" name="MSIP_Label_3d0ca00b-3f0e-465a-aac7-1a6a22fcea40_Extended_MSFT_Method">
    <vt:lpwstr>Manual</vt:lpwstr>
  </property>
  <property fmtid="{D5CDD505-2E9C-101B-9397-08002B2CF9AE}" pid="10" name="MSIP_Label_3d0ca00b-3f0e-465a-aac7-1a6a22fcea40_Enabled">
    <vt:lpwstr>True</vt:lpwstr>
  </property>
  <property fmtid="{D5CDD505-2E9C-101B-9397-08002B2CF9AE}" pid="11" name="ContentTypeId">
    <vt:lpwstr>0x010100295C9340385F184889E6DBDFF660513D</vt:lpwstr>
  </property>
</Properties>
</file>