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tags/tag24.xml" ContentType="application/vnd.openxmlformats-officedocument.presentationml.tags+xml"/>
  <Override PartName="/ppt/notesSlides/notesSlide17.xml" ContentType="application/vnd.openxmlformats-officedocument.presentationml.notesSlide+xml"/>
  <Override PartName="/ppt/tags/tag25.xml" ContentType="application/vnd.openxmlformats-officedocument.presentationml.tags+xml"/>
  <Override PartName="/ppt/notesSlides/notesSlide18.xml" ContentType="application/vnd.openxmlformats-officedocument.presentationml.notesSlide+xml"/>
  <Override PartName="/ppt/tags/tag26.xml" ContentType="application/vnd.openxmlformats-officedocument.presentationml.tags+xml"/>
  <Override PartName="/ppt/notesSlides/notesSlide19.xml" ContentType="application/vnd.openxmlformats-officedocument.presentationml.notesSlide+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notesSlides/notesSlide2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25.xml" ContentType="application/vnd.openxmlformats-officedocument.presentationml.notesSlide+xml"/>
  <Override PartName="/ppt/tags/tag39.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3"/>
  </p:notesMasterIdLst>
  <p:handoutMasterIdLst>
    <p:handoutMasterId r:id="rId34"/>
  </p:handoutMasterIdLst>
  <p:sldIdLst>
    <p:sldId id="296" r:id="rId2"/>
    <p:sldId id="308" r:id="rId3"/>
    <p:sldId id="320" r:id="rId4"/>
    <p:sldId id="355" r:id="rId5"/>
    <p:sldId id="338" r:id="rId6"/>
    <p:sldId id="356" r:id="rId7"/>
    <p:sldId id="348" r:id="rId8"/>
    <p:sldId id="357" r:id="rId9"/>
    <p:sldId id="349" r:id="rId10"/>
    <p:sldId id="372" r:id="rId11"/>
    <p:sldId id="337" r:id="rId12"/>
    <p:sldId id="346" r:id="rId13"/>
    <p:sldId id="271" r:id="rId14"/>
    <p:sldId id="324" r:id="rId15"/>
    <p:sldId id="325" r:id="rId16"/>
    <p:sldId id="326" r:id="rId17"/>
    <p:sldId id="371" r:id="rId18"/>
    <p:sldId id="287" r:id="rId19"/>
    <p:sldId id="277" r:id="rId20"/>
    <p:sldId id="354" r:id="rId21"/>
    <p:sldId id="289" r:id="rId22"/>
    <p:sldId id="353" r:id="rId23"/>
    <p:sldId id="370" r:id="rId24"/>
    <p:sldId id="331" r:id="rId25"/>
    <p:sldId id="362" r:id="rId26"/>
    <p:sldId id="363" r:id="rId27"/>
    <p:sldId id="368" r:id="rId28"/>
    <p:sldId id="336" r:id="rId29"/>
    <p:sldId id="369" r:id="rId30"/>
    <p:sldId id="365" r:id="rId31"/>
    <p:sldId id="351" r:id="rId32"/>
  </p:sldIdLst>
  <p:sldSz cx="9144000" cy="6858000" type="screen4x3"/>
  <p:notesSz cx="70104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partment Presentation" id="{A9A91671-B7BB-4039-9DE1-D8F83B47F911}">
          <p14:sldIdLst>
            <p14:sldId id="296"/>
            <p14:sldId id="308"/>
            <p14:sldId id="320"/>
            <p14:sldId id="355"/>
            <p14:sldId id="338"/>
            <p14:sldId id="356"/>
            <p14:sldId id="348"/>
            <p14:sldId id="357"/>
            <p14:sldId id="349"/>
          </p14:sldIdLst>
        </p14:section>
        <p14:section name="EA Assessment" id="{EE08710B-688C-4619-8D6E-4DD82EB91BA1}">
          <p14:sldIdLst>
            <p14:sldId id="372"/>
          </p14:sldIdLst>
        </p14:section>
        <p14:section name="Annexes" id="{96CCF9EB-CEF4-4178-B16A-6151E93D112C}">
          <p14:sldIdLst>
            <p14:sldId id="337"/>
          </p14:sldIdLst>
        </p14:section>
        <p14:section name="Appendix 1" id="{B24B6C11-5263-4FD5-A274-2D0F979A94C4}">
          <p14:sldIdLst>
            <p14:sldId id="346"/>
          </p14:sldIdLst>
        </p14:section>
        <p14:section name="Appendix 2" id="{F9F67B2B-1A31-45C3-96E0-976AD74F0588}">
          <p14:sldIdLst>
            <p14:sldId id="271"/>
            <p14:sldId id="324"/>
            <p14:sldId id="325"/>
            <p14:sldId id="326"/>
            <p14:sldId id="371"/>
            <p14:sldId id="287"/>
            <p14:sldId id="277"/>
            <p14:sldId id="354"/>
            <p14:sldId id="289"/>
            <p14:sldId id="353"/>
          </p14:sldIdLst>
        </p14:section>
        <p14:section name="Appendix 3" id="{633AD638-BACB-42B9-8728-5976B498E359}">
          <p14:sldIdLst>
            <p14:sldId id="370"/>
          </p14:sldIdLst>
        </p14:section>
        <p14:section name="Appendix 4" id="{FBFDF08A-E452-4F6B-96C9-FCE4D58F8AB8}">
          <p14:sldIdLst>
            <p14:sldId id="331"/>
          </p14:sldIdLst>
        </p14:section>
        <p14:section name="Appendix 5" id="{84C39910-D5CF-488E-8081-8C995EFF4D5C}">
          <p14:sldIdLst>
            <p14:sldId id="362"/>
          </p14:sldIdLst>
        </p14:section>
        <p14:section name="Appendix 6" id="{1F617FEF-DE75-4CF6-8A43-E42520C1B0EA}">
          <p14:sldIdLst>
            <p14:sldId id="363"/>
            <p14:sldId id="368"/>
          </p14:sldIdLst>
        </p14:section>
        <p14:section name="Appendix 7" id="{125232A1-5471-40C9-8865-E8344131709B}">
          <p14:sldIdLst>
            <p14:sldId id="336"/>
            <p14:sldId id="369"/>
            <p14:sldId id="365"/>
          </p14:sldIdLst>
        </p14:section>
        <p14:section name="Appendix 8" id="{3067AF14-5BA3-4765-AC2E-C37943E77411}">
          <p14:sldIdLst>
            <p14:sldId id="351"/>
          </p14:sldIdLst>
        </p14:section>
      </p14:sectionLst>
    </p:ex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eu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27" autoAdjust="0"/>
  </p:normalViewPr>
  <p:slideViewPr>
    <p:cSldViewPr showGuides="1">
      <p:cViewPr varScale="1">
        <p:scale>
          <a:sx n="93" d="100"/>
          <a:sy n="93" d="100"/>
        </p:scale>
        <p:origin x="75" y="51"/>
      </p:cViewPr>
      <p:guideLst>
        <p:guide orient="horz" pos="2160"/>
        <p:guide orient="horz" pos="482"/>
        <p:guide orient="horz" pos="300"/>
        <p:guide orient="horz" pos="572"/>
        <p:guide pos="2880"/>
        <p:guide pos="49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3" d="100"/>
          <a:sy n="93" d="100"/>
        </p:scale>
        <p:origin x="4050" y="96"/>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2021-08-30</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‹N°›</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2021-08-30</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‹N°›</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dirty="0"/>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10</a:t>
            </a:fld>
            <a:endParaRPr lang="en-CA" altLang="en-US" dirty="0"/>
          </a:p>
        </p:txBody>
      </p:sp>
    </p:spTree>
    <p:extLst>
      <p:ext uri="{BB962C8B-B14F-4D97-AF65-F5344CB8AC3E}">
        <p14:creationId xmlns:p14="http://schemas.microsoft.com/office/powerpoint/2010/main" val="3933961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12</a:t>
            </a:fld>
            <a:endParaRPr lang="en-CA" altLang="en-US"/>
          </a:p>
        </p:txBody>
      </p:sp>
    </p:spTree>
    <p:extLst>
      <p:ext uri="{BB962C8B-B14F-4D97-AF65-F5344CB8AC3E}">
        <p14:creationId xmlns:p14="http://schemas.microsoft.com/office/powerpoint/2010/main" val="852167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dirty="0"/>
          </a:p>
        </p:txBody>
      </p:sp>
    </p:spTree>
    <p:extLst>
      <p:ext uri="{BB962C8B-B14F-4D97-AF65-F5344CB8AC3E}">
        <p14:creationId xmlns:p14="http://schemas.microsoft.com/office/powerpoint/2010/main" val="646239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dirty="0"/>
          </a:p>
        </p:txBody>
      </p:sp>
    </p:spTree>
    <p:extLst>
      <p:ext uri="{BB962C8B-B14F-4D97-AF65-F5344CB8AC3E}">
        <p14:creationId xmlns:p14="http://schemas.microsoft.com/office/powerpoint/2010/main" val="2549286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dirty="0"/>
          </a:p>
        </p:txBody>
      </p:sp>
    </p:spTree>
    <p:extLst>
      <p:ext uri="{BB962C8B-B14F-4D97-AF65-F5344CB8AC3E}">
        <p14:creationId xmlns:p14="http://schemas.microsoft.com/office/powerpoint/2010/main" val="722874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dirty="0"/>
          </a:p>
        </p:txBody>
      </p:sp>
    </p:spTree>
    <p:extLst>
      <p:ext uri="{BB962C8B-B14F-4D97-AF65-F5344CB8AC3E}">
        <p14:creationId xmlns:p14="http://schemas.microsoft.com/office/powerpoint/2010/main" val="2023276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dirty="0"/>
          </a:p>
        </p:txBody>
      </p:sp>
    </p:spTree>
    <p:extLst>
      <p:ext uri="{BB962C8B-B14F-4D97-AF65-F5344CB8AC3E}">
        <p14:creationId xmlns:p14="http://schemas.microsoft.com/office/powerpoint/2010/main" val="3373213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dirty="0"/>
          </a:p>
        </p:txBody>
      </p:sp>
    </p:spTree>
    <p:extLst>
      <p:ext uri="{BB962C8B-B14F-4D97-AF65-F5344CB8AC3E}">
        <p14:creationId xmlns:p14="http://schemas.microsoft.com/office/powerpoint/2010/main" val="2853014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19</a:t>
            </a:fld>
            <a:endParaRPr lang="en-CA" dirty="0"/>
          </a:p>
        </p:txBody>
      </p:sp>
    </p:spTree>
    <p:extLst>
      <p:ext uri="{BB962C8B-B14F-4D97-AF65-F5344CB8AC3E}">
        <p14:creationId xmlns:p14="http://schemas.microsoft.com/office/powerpoint/2010/main" val="60259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dirty="0"/>
          </a:p>
        </p:txBody>
      </p:sp>
    </p:spTree>
    <p:extLst>
      <p:ext uri="{BB962C8B-B14F-4D97-AF65-F5344CB8AC3E}">
        <p14:creationId xmlns:p14="http://schemas.microsoft.com/office/powerpoint/2010/main" val="4062079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dirty="0"/>
          </a:p>
        </p:txBody>
      </p:sp>
    </p:spTree>
    <p:extLst>
      <p:ext uri="{BB962C8B-B14F-4D97-AF65-F5344CB8AC3E}">
        <p14:creationId xmlns:p14="http://schemas.microsoft.com/office/powerpoint/2010/main" val="2166760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dirty="0"/>
          </a:p>
        </p:txBody>
      </p:sp>
    </p:spTree>
    <p:extLst>
      <p:ext uri="{BB962C8B-B14F-4D97-AF65-F5344CB8AC3E}">
        <p14:creationId xmlns:p14="http://schemas.microsoft.com/office/powerpoint/2010/main" val="207621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22</a:t>
            </a:fld>
            <a:endParaRPr lang="en-CA" dirty="0"/>
          </a:p>
        </p:txBody>
      </p:sp>
    </p:spTree>
    <p:extLst>
      <p:ext uri="{BB962C8B-B14F-4D97-AF65-F5344CB8AC3E}">
        <p14:creationId xmlns:p14="http://schemas.microsoft.com/office/powerpoint/2010/main" val="3074732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24</a:t>
            </a:fld>
            <a:endParaRPr lang="en-CA" dirty="0"/>
          </a:p>
        </p:txBody>
      </p:sp>
    </p:spTree>
    <p:extLst>
      <p:ext uri="{BB962C8B-B14F-4D97-AF65-F5344CB8AC3E}">
        <p14:creationId xmlns:p14="http://schemas.microsoft.com/office/powerpoint/2010/main" val="2908136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25</a:t>
            </a:fld>
            <a:endParaRPr lang="en-CA" dirty="0">
              <a:solidFill>
                <a:prstClr val="black"/>
              </a:solidFill>
            </a:endParaRPr>
          </a:p>
        </p:txBody>
      </p:sp>
    </p:spTree>
    <p:extLst>
      <p:ext uri="{BB962C8B-B14F-4D97-AF65-F5344CB8AC3E}">
        <p14:creationId xmlns:p14="http://schemas.microsoft.com/office/powerpoint/2010/main" val="2896492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26</a:t>
            </a:fld>
            <a:endParaRPr lang="en-CA" dirty="0">
              <a:solidFill>
                <a:prstClr val="black"/>
              </a:solidFill>
            </a:endParaRPr>
          </a:p>
        </p:txBody>
      </p:sp>
    </p:spTree>
    <p:extLst>
      <p:ext uri="{BB962C8B-B14F-4D97-AF65-F5344CB8AC3E}">
        <p14:creationId xmlns:p14="http://schemas.microsoft.com/office/powerpoint/2010/main" val="1391625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28</a:t>
            </a:fld>
            <a:endParaRPr lang="en-CA" dirty="0">
              <a:solidFill>
                <a:prstClr val="black"/>
              </a:solidFill>
            </a:endParaRPr>
          </a:p>
        </p:txBody>
      </p:sp>
    </p:spTree>
    <p:extLst>
      <p:ext uri="{BB962C8B-B14F-4D97-AF65-F5344CB8AC3E}">
        <p14:creationId xmlns:p14="http://schemas.microsoft.com/office/powerpoint/2010/main" val="1725562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30</a:t>
            </a:fld>
            <a:endParaRPr lang="en-CA" dirty="0">
              <a:solidFill>
                <a:prstClr val="black"/>
              </a:solidFill>
            </a:endParaRPr>
          </a:p>
        </p:txBody>
      </p:sp>
    </p:spTree>
    <p:extLst>
      <p:ext uri="{BB962C8B-B14F-4D97-AF65-F5344CB8AC3E}">
        <p14:creationId xmlns:p14="http://schemas.microsoft.com/office/powerpoint/2010/main" val="28991092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31</a:t>
            </a:fld>
            <a:endParaRPr lang="en-CA" dirty="0"/>
          </a:p>
        </p:txBody>
      </p:sp>
    </p:spTree>
    <p:extLst>
      <p:ext uri="{BB962C8B-B14F-4D97-AF65-F5344CB8AC3E}">
        <p14:creationId xmlns:p14="http://schemas.microsoft.com/office/powerpoint/2010/main" val="112193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dirty="0"/>
          </a:p>
        </p:txBody>
      </p:sp>
    </p:spTree>
    <p:extLst>
      <p:ext uri="{BB962C8B-B14F-4D97-AF65-F5344CB8AC3E}">
        <p14:creationId xmlns:p14="http://schemas.microsoft.com/office/powerpoint/2010/main" val="427425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3495537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dirty="0"/>
          </a:p>
        </p:txBody>
      </p:sp>
    </p:spTree>
    <p:extLst>
      <p:ext uri="{BB962C8B-B14F-4D97-AF65-F5344CB8AC3E}">
        <p14:creationId xmlns:p14="http://schemas.microsoft.com/office/powerpoint/2010/main" val="1560952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dirty="0"/>
          </a:p>
        </p:txBody>
      </p:sp>
    </p:spTree>
    <p:extLst>
      <p:ext uri="{BB962C8B-B14F-4D97-AF65-F5344CB8AC3E}">
        <p14:creationId xmlns:p14="http://schemas.microsoft.com/office/powerpoint/2010/main" val="743513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dirty="0"/>
          </a:p>
        </p:txBody>
      </p:sp>
    </p:spTree>
    <p:extLst>
      <p:ext uri="{BB962C8B-B14F-4D97-AF65-F5344CB8AC3E}">
        <p14:creationId xmlns:p14="http://schemas.microsoft.com/office/powerpoint/2010/main" val="1666608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dirty="0"/>
          </a:p>
        </p:txBody>
      </p:sp>
    </p:spTree>
    <p:extLst>
      <p:ext uri="{BB962C8B-B14F-4D97-AF65-F5344CB8AC3E}">
        <p14:creationId xmlns:p14="http://schemas.microsoft.com/office/powerpoint/2010/main" val="1254873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dirty="0"/>
          </a:p>
        </p:txBody>
      </p:sp>
    </p:spTree>
    <p:extLst>
      <p:ext uri="{BB962C8B-B14F-4D97-AF65-F5344CB8AC3E}">
        <p14:creationId xmlns:p14="http://schemas.microsoft.com/office/powerpoint/2010/main" val="42321754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tx1">
                    <a:lumMod val="75000"/>
                    <a:lumOff val="25000"/>
                  </a:schemeClr>
                </a:solidFill>
              </a:defRPr>
            </a:lvl1pPr>
          </a:lstStyle>
          <a:p>
            <a:pPr lvl="0"/>
            <a:r>
              <a:rPr lang="en-US" dirty="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solidFill>
                  <a:schemeClr val="tx1">
                    <a:lumMod val="75000"/>
                    <a:lumOff val="25000"/>
                  </a:schemeClr>
                </a:solidFill>
              </a:defRPr>
            </a:lvl1pPr>
          </a:lstStyle>
          <a:p>
            <a:fld id="{32D4B517-E49B-41B6-9DBC-23634E0F1CDC}" type="slidenum">
              <a:rPr lang="en-CA" smtClean="0"/>
              <a:pPr/>
              <a:t>‹N°›</a:t>
            </a:fld>
            <a:endParaRPr lang="en-CA" dirty="0"/>
          </a:p>
        </p:txBody>
      </p:sp>
    </p:spTree>
    <p:extLst>
      <p:ext uri="{BB962C8B-B14F-4D97-AF65-F5344CB8AC3E}">
        <p14:creationId xmlns:p14="http://schemas.microsoft.com/office/powerpoint/2010/main" val="351661691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‹N°›</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‹N°›</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807438160"/>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‹N°›</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4"/>
            <a:ext cx="5432982" cy="878670"/>
          </a:xfrm>
          <a:prstGeom prst="rect">
            <a:avLst/>
          </a:prstGeom>
        </p:spPr>
        <p:txBody>
          <a:bodyPr lIns="0" tIns="0" rIns="0" bIns="0"/>
          <a:lstStyle>
            <a:lvl1pPr marL="0" marR="0" indent="0" algn="l" defTabSz="914369"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4" indent="0">
              <a:buNone/>
              <a:defRPr/>
            </a:lvl2pPr>
          </a:lstStyle>
          <a:p>
            <a:pPr lvl="0"/>
            <a:r>
              <a:rPr lang="en-US" dirty="0"/>
              <a:t>Header text</a:t>
            </a:r>
          </a:p>
        </p:txBody>
      </p:sp>
      <p:sp>
        <p:nvSpPr>
          <p:cNvPr id="11" name="Content Placeholder 2"/>
          <p:cNvSpPr>
            <a:spLocks noGrp="1"/>
          </p:cNvSpPr>
          <p:nvPr>
            <p:ph idx="10" hasCustomPrompt="1"/>
          </p:nvPr>
        </p:nvSpPr>
        <p:spPr>
          <a:xfrm>
            <a:off x="786211" y="1124745"/>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599">
                <a:solidFill>
                  <a:srgbClr val="004D71"/>
                </a:solidFill>
                <a:latin typeface="Calibri" panose="020F0502020204030204" pitchFamily="34" charset="0"/>
              </a:defRPr>
            </a:lvl4pPr>
            <a:lvl5pPr marL="0" indent="1255671">
              <a:defRPr sz="1401">
                <a:solidFill>
                  <a:srgbClr val="004D71"/>
                </a:solidFill>
                <a:latin typeface="Calibri" panose="020F0502020204030204" pitchFamily="34" charset="0"/>
              </a:defRPr>
            </a:lvl5pPr>
          </a:lstStyle>
          <a:p>
            <a:pPr lvl="0"/>
            <a:r>
              <a:rPr lang="en-CA" altLang="ko-KR" dirty="0"/>
              <a:t>Click to add text</a:t>
            </a:r>
          </a:p>
        </p:txBody>
      </p:sp>
    </p:spTree>
    <p:extLst>
      <p:ext uri="{BB962C8B-B14F-4D97-AF65-F5344CB8AC3E}">
        <p14:creationId xmlns:p14="http://schemas.microsoft.com/office/powerpoint/2010/main" val="305465841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32D4B517-E49B-41B6-9DBC-23634E0F1CDC}" type="slidenum">
              <a:rPr lang="en-CA" smtClean="0"/>
              <a:pPr/>
              <a:t>‹N°›</a:t>
            </a:fld>
            <a:endParaRPr lang="en-CA" dirty="0"/>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dirty="0">
              <a:solidFill>
                <a:schemeClr val="tx1"/>
              </a:solidFill>
            </a:endParaRPr>
          </a:p>
        </p:txBody>
      </p:sp>
      <p:sp>
        <p:nvSpPr>
          <p:cNvPr id="2" name="MSIPCMContentMarking" descr="{&quot;HashCode&quot;:-1880398799,&quot;Placement&quot;:&quot;Header&quot;,&quot;Top&quot;:0.0,&quot;Left&quot;:502.4445,&quot;SlideWidth&quot;:720,&quot;SlideHeight&quot;:540}">
            <a:extLst>
              <a:ext uri="{FF2B5EF4-FFF2-40B4-BE49-F238E27FC236}">
                <a16:creationId xmlns:a16="http://schemas.microsoft.com/office/drawing/2014/main" id="{37E771E8-AF55-4B48-A989-81B9CA4E77D9}"/>
              </a:ext>
            </a:extLst>
          </p:cNvPr>
          <p:cNvSpPr txBox="1"/>
          <p:nvPr userDrawn="1"/>
        </p:nvSpPr>
        <p:spPr>
          <a:xfrm>
            <a:off x="6381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fr-CA"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1" r:id="rId3"/>
    <p:sldLayoutId id="2147483682" r:id="rId4"/>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4.jpeg"/><Relationship Id="rId4" Type="http://schemas.openxmlformats.org/officeDocument/2006/relationships/tags" Target="../tags/tag5.xml"/><Relationship Id="rId9"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canada.ca/fr/gouvernement/systeme/gouvernement-numerique/normes-numeriques-gouvernement-canada.html"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8" Type="http://schemas.openxmlformats.org/officeDocument/2006/relationships/hyperlink" Target="https://www.canada.ca/fr/gouvernement/systeme/gouvernement-numerique/technologiques-modernes-nouveaux/avis-mise-oeuvre-politique/mise-oeuvre-https-connexions-web-securisees-ampti.html" TargetMode="External"/><Relationship Id="rId3" Type="http://schemas.openxmlformats.org/officeDocument/2006/relationships/notesSlide" Target="../notesSlides/notesSlide21.xml"/><Relationship Id="rId7" Type="http://schemas.openxmlformats.org/officeDocument/2006/relationships/hyperlink" Target="https://cyber.gc.ca/fr/orientation/considerations-de-conception-relatives-au-positionnement-des-services-dans-les-zones" TargetMode="External"/><Relationship Id="rId12" Type="http://schemas.openxmlformats.org/officeDocument/2006/relationships/hyperlink" Target="https://cyber.gc.ca/fr/contactez-nous" TargetMode="Externa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hyperlink" Target="https://cyber.gc.ca/fr/orientation/exigences-de-base-en-matiere-de-securite-pour-les-zones-de-securite-de-reseau-au-sein" TargetMode="External"/><Relationship Id="rId11" Type="http://schemas.openxmlformats.org/officeDocument/2006/relationships/hyperlink" Target="https://www.canada.ca/fr/gouvernement/systeme/gouvernement-numerique/securite-confidentialite-ligne/gestion-securite-identite/plan-gestion-evenements-cybersecurite-gouvernement-canada.html" TargetMode="External"/><Relationship Id="rId5" Type="http://schemas.openxmlformats.org/officeDocument/2006/relationships/hyperlink" Target="https://github.com/canada-ca/PCTF-CCP" TargetMode="External"/><Relationship Id="rId10" Type="http://schemas.openxmlformats.org/officeDocument/2006/relationships/hyperlink" Target="https://www.tbs-sct.gc.ca/pol/doc-eng.aspx?id=32604" TargetMode="External"/><Relationship Id="rId4" Type="http://schemas.openxmlformats.org/officeDocument/2006/relationships/image" Target="../media/image12.emf"/><Relationship Id="rId9" Type="http://schemas.openxmlformats.org/officeDocument/2006/relationships/hyperlink" Target="https://cyber.gc.ca/fr/orientation/directives-de-mise-en-oeuvre-protection-du-domaine-de-courrier" TargetMode="External"/></Relationships>
</file>

<file path=ppt/slides/_rels/slide23.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13.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s://gcconnex.gc.ca/file/view/67151052/ceai-gc-2020-07-16-02-tbs-service-digital-target-enterprise-architecture-and-updates-to-the-ea-framework-pdf?language=en" TargetMode="External"/><Relationship Id="rId5" Type="http://schemas.openxmlformats.org/officeDocument/2006/relationships/hyperlink" Target="https://gcconnex.gc.ca/file/view/67151053/ceai-gc-2020-07-16-02a-tbs-service-digital-target-enterprise-architecture-white-paper-pdf?language=en" TargetMode="Externa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hyperlink" Target="https://www.canada.ca/fr/secretariat-conseil-tresor/services/gestion-information-technologie-projets/gestion-projects/guide-etablissement-points-controle-projets-axes-ti.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8" Type="http://schemas.openxmlformats.org/officeDocument/2006/relationships/notesSlide" Target="../notesSlides/notesSlide25.xml"/><Relationship Id="rId3" Type="http://schemas.openxmlformats.org/officeDocument/2006/relationships/tags" Target="../tags/tag35.xml"/><Relationship Id="rId7"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hyperlink" Target="https://service.ssc-spc.gc.ca/fr/coordonnees/supportparenaires/charges-de-comptes" TargetMode="External"/><Relationship Id="rId5" Type="http://schemas.openxmlformats.org/officeDocument/2006/relationships/tags" Target="../tags/tag37.xml"/><Relationship Id="rId10" Type="http://schemas.openxmlformats.org/officeDocument/2006/relationships/image" Target="../media/image5.png"/><Relationship Id="rId4" Type="http://schemas.openxmlformats.org/officeDocument/2006/relationships/tags" Target="../tags/tag36.xml"/><Relationship Id="rId9" Type="http://schemas.openxmlformats.org/officeDocument/2006/relationships/hyperlink" Target="https://service.ssc-spc.gc.ca/fr/service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cconnex.gc.ca/file/view/58142760/gc-ceai-2019-12-19-02-activation-du-nuage-du-gc-modeles-des-connexions-du-nuage-pptx?language=fr"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9.xml"/><Relationship Id="rId5" Type="http://schemas.openxmlformats.org/officeDocument/2006/relationships/hyperlink" Target="https://wiki.gccollab.ca/GC_EARB_Presenter_Template_%E2%80%93_SSC_Appendix_3_Guidelines" TargetMode="Externa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gcconnex.gc.ca/file/download/50303104"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239" y="1952836"/>
            <a:ext cx="8430579" cy="666449"/>
          </a:xfrm>
        </p:spPr>
        <p:txBody>
          <a:bodyPr>
            <a:normAutofit fontScale="90000"/>
          </a:bodyPr>
          <a:lstStyle/>
          <a:p>
            <a:pPr algn="ctr"/>
            <a:r>
              <a:rPr lang="fr-CA" sz="3200" b="1" kern="0" dirty="0"/>
              <a:t>Gouvernement du Canada</a:t>
            </a:r>
            <a:br>
              <a:rPr lang="fr-CA" sz="3200" b="1" kern="0" dirty="0"/>
            </a:br>
            <a:r>
              <a:rPr lang="fr-CA" sz="3200" b="1" kern="0" dirty="0"/>
              <a:t>Conseil d’examen de l’architecture intégrée (CEAI du GC)</a:t>
            </a:r>
          </a:p>
        </p:txBody>
      </p:sp>
      <p:sp>
        <p:nvSpPr>
          <p:cNvPr id="17" name="Text Placeholder 2"/>
          <p:cNvSpPr>
            <a:spLocks noGrp="1"/>
          </p:cNvSpPr>
          <p:nvPr>
            <p:ph type="body" sz="quarter" idx="13"/>
          </p:nvPr>
        </p:nvSpPr>
        <p:spPr>
          <a:xfrm>
            <a:off x="426396" y="3304000"/>
            <a:ext cx="8430578" cy="1097108"/>
          </a:xfrm>
        </p:spPr>
        <p:txBody>
          <a:bodyPr/>
          <a:lstStyle/>
          <a:p>
            <a:pPr algn="ctr"/>
            <a:r>
              <a:rPr lang="fr-CA" b="1" dirty="0"/>
              <a:t>Ministère – Nom de l’initiative</a:t>
            </a:r>
          </a:p>
          <a:p>
            <a:pPr algn="ctr"/>
            <a:r>
              <a:rPr lang="fr-CA" b="1" dirty="0"/>
              <a:t>(Date)</a:t>
            </a:r>
          </a:p>
        </p:txBody>
      </p:sp>
      <p:sp>
        <p:nvSpPr>
          <p:cNvPr id="22" name="Rectangle 21"/>
          <p:cNvSpPr/>
          <p:nvPr>
            <p:custDataLst>
              <p:tags r:id="rId1"/>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Objet de la </a:t>
            </a:r>
            <a:r>
              <a:rPr lang="fr-CA" sz="1000" b="1" dirty="0" err="1"/>
              <a:t>presentation</a:t>
            </a:r>
            <a:r>
              <a:rPr lang="fr-CA" sz="1000" b="1" dirty="0"/>
              <a:t>:</a:t>
            </a:r>
          </a:p>
        </p:txBody>
      </p:sp>
      <p:sp>
        <p:nvSpPr>
          <p:cNvPr id="21" name="Rectangle 20"/>
          <p:cNvSpPr/>
          <p:nvPr>
            <p:custDataLst>
              <p:tags r:id="rId2"/>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indent="-171450">
              <a:buFont typeface="Wingdings" panose="05000000000000000000" pitchFamily="2" charset="2"/>
              <a:buChar char="q"/>
              <a:tabLst>
                <a:tab pos="287338" algn="l"/>
              </a:tabLst>
            </a:pPr>
            <a:r>
              <a:rPr lang="fr-CA" sz="1200" dirty="0">
                <a:solidFill>
                  <a:schemeClr val="tx1">
                    <a:lumMod val="65000"/>
                    <a:lumOff val="35000"/>
                  </a:schemeClr>
                </a:solidFill>
                <a:sym typeface="Wingdings 2" panose="05020102010507070707" pitchFamily="18" charset="2"/>
              </a:rPr>
              <a:t>Approbation</a:t>
            </a:r>
            <a:endParaRPr lang="fr-CA" sz="1200" dirty="0">
              <a:solidFill>
                <a:schemeClr val="tx1">
                  <a:lumMod val="65000"/>
                  <a:lumOff val="35000"/>
                </a:schemeClr>
              </a:solidFill>
            </a:endParaRPr>
          </a:p>
          <a:p>
            <a:pPr marL="171450" indent="-171450">
              <a:buFont typeface="Wingdings" panose="05000000000000000000" pitchFamily="2" charset="2"/>
              <a:buChar char="q"/>
              <a:tabLst>
                <a:tab pos="287338" algn="l"/>
              </a:tabLst>
            </a:pPr>
            <a:r>
              <a:rPr lang="fr-CA" sz="1200" dirty="0">
                <a:solidFill>
                  <a:schemeClr val="tx1">
                    <a:lumMod val="65000"/>
                    <a:lumOff val="35000"/>
                  </a:schemeClr>
                </a:solidFill>
              </a:rPr>
              <a:t>Information</a:t>
            </a:r>
          </a:p>
        </p:txBody>
      </p:sp>
      <p:sp>
        <p:nvSpPr>
          <p:cNvPr id="34" name="Rectangle 33"/>
          <p:cNvSpPr/>
          <p:nvPr>
            <p:custDataLst>
              <p:tags r:id="rId3"/>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Comparution devant le CEAI:</a:t>
            </a:r>
          </a:p>
        </p:txBody>
      </p:sp>
      <p:sp>
        <p:nvSpPr>
          <p:cNvPr id="33" name="Rectangle 32"/>
          <p:cNvSpPr/>
          <p:nvPr>
            <p:custDataLst>
              <p:tags r:id="rId4"/>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indent="-171450">
              <a:buFont typeface="Wingdings" panose="05000000000000000000" pitchFamily="2" charset="2"/>
              <a:buChar char="q"/>
              <a:tabLst>
                <a:tab pos="287338" algn="l"/>
              </a:tabLst>
            </a:pPr>
            <a:r>
              <a:rPr lang="fr-CA" sz="1200" dirty="0">
                <a:solidFill>
                  <a:schemeClr val="tx1">
                    <a:lumMod val="65000"/>
                    <a:lumOff val="35000"/>
                  </a:schemeClr>
                </a:solidFill>
              </a:rPr>
              <a:t>Initiale</a:t>
            </a:r>
          </a:p>
          <a:p>
            <a:pPr marL="171450" indent="-171450">
              <a:buFont typeface="Wingdings" panose="05000000000000000000" pitchFamily="2" charset="2"/>
              <a:buChar char="q"/>
              <a:tabLst>
                <a:tab pos="287338" algn="l"/>
              </a:tabLst>
            </a:pPr>
            <a:r>
              <a:rPr lang="fr-CA" sz="1200" dirty="0">
                <a:solidFill>
                  <a:schemeClr val="tx1">
                    <a:lumMod val="65000"/>
                    <a:lumOff val="35000"/>
                  </a:schemeClr>
                </a:solidFill>
              </a:rPr>
              <a:t>Suivi</a:t>
            </a:r>
          </a:p>
          <a:p>
            <a:pPr marL="171450" indent="-171450">
              <a:buFont typeface="Wingdings" panose="05000000000000000000" pitchFamily="2" charset="2"/>
              <a:buChar char="q"/>
              <a:tabLst>
                <a:tab pos="287338" algn="l"/>
              </a:tabLst>
            </a:pPr>
            <a:r>
              <a:rPr lang="fr-CA" sz="1200" dirty="0">
                <a:solidFill>
                  <a:schemeClr val="tx1">
                    <a:lumMod val="65000"/>
                    <a:lumOff val="35000"/>
                  </a:schemeClr>
                </a:solidFill>
              </a:rPr>
              <a:t>Architecture définitive</a:t>
            </a:r>
          </a:p>
        </p:txBody>
      </p:sp>
      <p:sp>
        <p:nvSpPr>
          <p:cNvPr id="24" name="Rectangle 23"/>
          <p:cNvSpPr/>
          <p:nvPr>
            <p:custDataLst>
              <p:tags r:id="rId5"/>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Coordonnées:</a:t>
            </a:r>
          </a:p>
        </p:txBody>
      </p:sp>
      <p:sp>
        <p:nvSpPr>
          <p:cNvPr id="23" name="Rectangle 22"/>
          <p:cNvSpPr/>
          <p:nvPr>
            <p:custDataLst>
              <p:tags r:id="rId6"/>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CA" sz="1200" b="1" dirty="0">
                <a:solidFill>
                  <a:schemeClr val="tx1">
                    <a:lumMod val="65000"/>
                    <a:lumOff val="35000"/>
                  </a:schemeClr>
                </a:solidFill>
              </a:rPr>
              <a:t>Présentateur(s):</a:t>
            </a:r>
          </a:p>
          <a:p>
            <a:pPr marL="171450" indent="-171450">
              <a:buFont typeface="Arial" panose="020B0604020202020204" pitchFamily="34" charset="0"/>
              <a:buChar char="•"/>
            </a:pPr>
            <a:r>
              <a:rPr lang="fr-CA" sz="1200" dirty="0">
                <a:solidFill>
                  <a:schemeClr val="tx1">
                    <a:lumMod val="65000"/>
                    <a:lumOff val="35000"/>
                  </a:schemeClr>
                </a:solidFill>
              </a:rPr>
              <a:t>Nom / courriel / no. de tél.</a:t>
            </a:r>
          </a:p>
          <a:p>
            <a:pPr marL="171450" indent="-171450">
              <a:buFont typeface="Arial" panose="020B0604020202020204" pitchFamily="34" charset="0"/>
              <a:buChar char="•"/>
            </a:pPr>
            <a:r>
              <a:rPr lang="fr-CA" sz="1200" dirty="0">
                <a:solidFill>
                  <a:schemeClr val="tx1">
                    <a:lumMod val="65000"/>
                    <a:lumOff val="35000"/>
                  </a:schemeClr>
                </a:solidFill>
              </a:rPr>
              <a:t>Nom / courriel / no. de tél.</a:t>
            </a:r>
          </a:p>
        </p:txBody>
      </p:sp>
      <p:sp>
        <p:nvSpPr>
          <p:cNvPr id="10" name="TextBox 9"/>
          <p:cNvSpPr txBox="1"/>
          <p:nvPr/>
        </p:nvSpPr>
        <p:spPr>
          <a:xfrm>
            <a:off x="435200" y="6544883"/>
            <a:ext cx="2448272" cy="215444"/>
          </a:xfrm>
          <a:prstGeom prst="rect">
            <a:avLst/>
          </a:prstGeom>
          <a:noFill/>
        </p:spPr>
        <p:txBody>
          <a:bodyPr wrap="square" rtlCol="0">
            <a:spAutoFit/>
          </a:bodyPr>
          <a:lstStyle/>
          <a:p>
            <a:r>
              <a:rPr lang="fr-CA" sz="800" dirty="0"/>
              <a:t>Dernière mise à jour : le 30 aout 2021</a:t>
            </a:r>
          </a:p>
        </p:txBody>
      </p:sp>
      <p:sp>
        <p:nvSpPr>
          <p:cNvPr id="11" name="TextBox 10"/>
          <p:cNvSpPr txBox="1"/>
          <p:nvPr/>
        </p:nvSpPr>
        <p:spPr>
          <a:xfrm>
            <a:off x="7920372" y="6597352"/>
            <a:ext cx="1107996" cy="215444"/>
          </a:xfrm>
          <a:prstGeom prst="rect">
            <a:avLst/>
          </a:prstGeom>
          <a:noFill/>
        </p:spPr>
        <p:txBody>
          <a:bodyPr wrap="none" rtlCol="0">
            <a:spAutoFit/>
          </a:bodyPr>
          <a:lstStyle/>
          <a:p>
            <a:r>
              <a:rPr lang="fr-CA" sz="800" dirty="0"/>
              <a:t>No. GCdocs XXXXXXX0</a:t>
            </a:r>
          </a:p>
        </p:txBody>
      </p:sp>
      <p:sp>
        <p:nvSpPr>
          <p:cNvPr id="27" name="Title 1">
            <a:extLst>
              <a:ext uri="{C183D7F6-B498-43B3-948B-1728B52AA6E4}">
                <adec:decorative xmlns:adec="http://schemas.microsoft.com/office/drawing/2017/decorative" val="1"/>
              </a:ext>
            </a:extLst>
          </p:cNvPr>
          <p:cNvSpPr txBox="1">
            <a:spLocks/>
          </p:cNvSpPr>
          <p:nvPr/>
        </p:nvSpPr>
        <p:spPr>
          <a:xfrm>
            <a:off x="143508" y="80346"/>
            <a:ext cx="2520280" cy="486965"/>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fr-CA" sz="2000" b="1" kern="0" dirty="0">
                <a:solidFill>
                  <a:schemeClr val="bg1">
                    <a:lumMod val="50000"/>
                  </a:schemeClr>
                </a:solidFill>
              </a:rPr>
              <a:t>Guide du présentateur</a:t>
            </a:r>
          </a:p>
        </p:txBody>
      </p:sp>
      <p:sp>
        <p:nvSpPr>
          <p:cNvPr id="5" name="Rectangle 17">
            <a:extLst>
              <a:ext uri="{C183D7F6-B498-43B3-948B-1728B52AA6E4}">
                <adec:decorative xmlns:adec="http://schemas.microsoft.com/office/drawing/2017/decorative" val="1"/>
              </a:ext>
            </a:extLst>
          </p:cNvPr>
          <p:cNvSpPr txBox="1">
            <a:spLocks noChangeArrowheads="1"/>
          </p:cNvSpPr>
          <p:nvPr>
            <p:custDataLst>
              <p:tags r:id="rId7"/>
            </p:custDataLst>
          </p:nvPr>
        </p:nvSpPr>
        <p:spPr bwMode="auto">
          <a:xfrm>
            <a:off x="356709" y="1672319"/>
            <a:ext cx="8430579" cy="133069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fr-CA" b="1" kern="0" dirty="0">
              <a:cs typeface="+mj-cs"/>
            </a:endParaRPr>
          </a:p>
        </p:txBody>
      </p:sp>
      <p:pic>
        <p:nvPicPr>
          <p:cNvPr id="14" name="Picture 13">
            <a:extLst>
              <a:ext uri="{FF2B5EF4-FFF2-40B4-BE49-F238E27FC236}">
                <a16:creationId xmlns:a16="http://schemas.microsoft.com/office/drawing/2014/main" id="{A5981956-141B-4ED9-92BC-ADF5BEBE274A}"/>
              </a:ext>
              <a:ext uri="{C183D7F6-B498-43B3-948B-1728B52AA6E4}">
                <adec:decorative xmlns:adec="http://schemas.microsoft.com/office/drawing/2017/decorative" val="1"/>
              </a:ext>
            </a:extLst>
          </p:cNvPr>
          <p:cNvPicPr/>
          <p:nvPr/>
        </p:nvPicPr>
        <p:blipFill>
          <a:blip r:embed="rId10" cstate="print">
            <a:extLst>
              <a:ext uri="{28A0092B-C50C-407E-A947-70E740481C1C}">
                <a14:useLocalDpi xmlns:a14="http://schemas.microsoft.com/office/drawing/2010/main" val="0"/>
              </a:ext>
            </a:extLst>
          </a:blip>
          <a:stretch>
            <a:fillRect/>
          </a:stretch>
        </p:blipFill>
        <p:spPr>
          <a:xfrm>
            <a:off x="306704" y="952265"/>
            <a:ext cx="4265295" cy="393700"/>
          </a:xfrm>
          <a:prstGeom prst="rect">
            <a:avLst/>
          </a:prstGeom>
        </p:spPr>
      </p:pic>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2"/>
          <p:cNvSpPr txBox="1">
            <a:spLocks noGrp="1"/>
          </p:cNvSpPr>
          <p:nvPr>
            <p:ph type="title" idx="4294967295"/>
          </p:nvPr>
        </p:nvSpPr>
        <p:spPr bwMode="auto">
          <a:xfrm>
            <a:off x="429729" y="224644"/>
            <a:ext cx="2486088" cy="43127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lvl1pPr marL="457200" indent="-457200" algn="l" rtl="0" eaLnBrk="0" fontAlgn="base" hangingPunct="0">
              <a:spcBef>
                <a:spcPct val="0"/>
              </a:spcBef>
              <a:spcAft>
                <a:spcPct val="0"/>
              </a:spcAft>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vl2pPr algn="l" rtl="0" eaLnBrk="0" fontAlgn="base" hangingPunct="0">
              <a:spcBef>
                <a:spcPct val="0"/>
              </a:spcBef>
              <a:spcAft>
                <a:spcPct val="0"/>
              </a:spcAft>
              <a:defRPr sz="4400">
                <a:solidFill>
                  <a:schemeClr val="tx1"/>
                </a:solidFill>
                <a:latin typeface="Calibri" panose="020F0502020204030204" pitchFamily="34" charset="0"/>
              </a:defRPr>
            </a:lvl2pPr>
            <a:lvl3pPr algn="l" rtl="0" eaLnBrk="0" fontAlgn="base" hangingPunct="0">
              <a:spcBef>
                <a:spcPct val="0"/>
              </a:spcBef>
              <a:spcAft>
                <a:spcPct val="0"/>
              </a:spcAft>
              <a:defRPr sz="4400">
                <a:solidFill>
                  <a:schemeClr val="tx1"/>
                </a:solidFill>
                <a:latin typeface="Calibri" panose="020F0502020204030204" pitchFamily="34" charset="0"/>
              </a:defRPr>
            </a:lvl3pPr>
            <a:lvl4pPr algn="l" rtl="0" eaLnBrk="0" fontAlgn="base" hangingPunct="0">
              <a:spcBef>
                <a:spcPct val="0"/>
              </a:spcBef>
              <a:spcAft>
                <a:spcPct val="0"/>
              </a:spcAft>
              <a:defRPr sz="4400">
                <a:solidFill>
                  <a:schemeClr val="tx1"/>
                </a:solidFill>
                <a:latin typeface="Calibri" panose="020F0502020204030204" pitchFamily="34" charset="0"/>
              </a:defRPr>
            </a:lvl4pPr>
            <a:lvl5pPr algn="l" rtl="0" eaLnBrk="0" fontAlgn="base" hangingPunct="0">
              <a:spcBef>
                <a:spcPct val="0"/>
              </a:spcBef>
              <a:spcAft>
                <a:spcPct val="0"/>
              </a:spcAft>
              <a:defRPr sz="4400">
                <a:solidFill>
                  <a:schemeClr val="tx1"/>
                </a:solidFill>
                <a:latin typeface="Calibri" panose="020F0502020204030204" pitchFamily="34" charset="0"/>
              </a:defRPr>
            </a:lvl5pPr>
            <a:lvl6pPr marL="457200" algn="l" rtl="0" fontAlgn="base">
              <a:spcBef>
                <a:spcPct val="0"/>
              </a:spcBef>
              <a:spcAft>
                <a:spcPct val="0"/>
              </a:spcAft>
              <a:defRPr sz="4400">
                <a:solidFill>
                  <a:schemeClr val="tx1"/>
                </a:solidFill>
                <a:latin typeface="Calibri" panose="020F0502020204030204" pitchFamily="34" charset="0"/>
              </a:defRPr>
            </a:lvl6pPr>
            <a:lvl7pPr marL="914400" algn="l" rtl="0" fontAlgn="base">
              <a:spcBef>
                <a:spcPct val="0"/>
              </a:spcBef>
              <a:spcAft>
                <a:spcPct val="0"/>
              </a:spcAft>
              <a:defRPr sz="4400">
                <a:solidFill>
                  <a:schemeClr val="tx1"/>
                </a:solidFill>
                <a:latin typeface="Calibri" panose="020F0502020204030204" pitchFamily="34" charset="0"/>
              </a:defRPr>
            </a:lvl7pPr>
            <a:lvl8pPr marL="1371600" algn="l" rtl="0" fontAlgn="base">
              <a:spcBef>
                <a:spcPct val="0"/>
              </a:spcBef>
              <a:spcAft>
                <a:spcPct val="0"/>
              </a:spcAft>
              <a:defRPr sz="4400">
                <a:solidFill>
                  <a:schemeClr val="tx1"/>
                </a:solidFill>
                <a:latin typeface="Calibri" panose="020F0502020204030204" pitchFamily="34" charset="0"/>
              </a:defRPr>
            </a:lvl8pPr>
            <a:lvl9pPr marL="1828800" algn="l" rtl="0" fontAlgn="base">
              <a:spcBef>
                <a:spcPct val="0"/>
              </a:spcBef>
              <a:spcAft>
                <a:spcPct val="0"/>
              </a:spcAft>
              <a:defRPr sz="44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lang="fr-CA" sz="2200" dirty="0">
                <a:effectLst/>
                <a:latin typeface="+mj-lt"/>
                <a:ea typeface="Times New Roman" panose="02020603050405020304" pitchFamily="18" charset="0"/>
              </a:rPr>
              <a:t>Résumé de l’AI du GC</a:t>
            </a:r>
            <a:endParaRPr kumimoji="0" lang="fr-CA" sz="2200" b="0" i="0" u="none" strike="noStrike" kern="1200" cap="none" spc="0" normalizeH="0" baseline="0" dirty="0">
              <a:ln>
                <a:noFill/>
              </a:ln>
              <a:solidFill>
                <a:schemeClr val="accent1"/>
              </a:solidFill>
              <a:effectLst/>
              <a:uLnTx/>
              <a:uFillTx/>
              <a:latin typeface="+mj-lt"/>
            </a:endParaRPr>
          </a:p>
        </p:txBody>
      </p:sp>
      <p:graphicFrame>
        <p:nvGraphicFramePr>
          <p:cNvPr id="6" name="Table 5" descr="Gestion de projet"/>
          <p:cNvGraphicFramePr>
            <a:graphicFrameLocks noGrp="1"/>
          </p:cNvGraphicFramePr>
          <p:nvPr/>
        </p:nvGraphicFramePr>
        <p:xfrm>
          <a:off x="4175956" y="369438"/>
          <a:ext cx="4680518" cy="396240"/>
        </p:xfrm>
        <a:graphic>
          <a:graphicData uri="http://schemas.openxmlformats.org/drawingml/2006/table">
            <a:tbl>
              <a:tblPr>
                <a:tableStyleId>{5C22544A-7EE6-4342-B048-85BDC9FD1C3A}</a:tableStyleId>
              </a:tblPr>
              <a:tblGrid>
                <a:gridCol w="1261696">
                  <a:extLst>
                    <a:ext uri="{9D8B030D-6E8A-4147-A177-3AD203B41FA5}">
                      <a16:colId xmlns:a16="http://schemas.microsoft.com/office/drawing/2014/main" val="20000"/>
                    </a:ext>
                  </a:extLst>
                </a:gridCol>
                <a:gridCol w="1346039">
                  <a:extLst>
                    <a:ext uri="{9D8B030D-6E8A-4147-A177-3AD203B41FA5}">
                      <a16:colId xmlns:a16="http://schemas.microsoft.com/office/drawing/2014/main" val="20001"/>
                    </a:ext>
                  </a:extLst>
                </a:gridCol>
                <a:gridCol w="1346039">
                  <a:extLst>
                    <a:ext uri="{9D8B030D-6E8A-4147-A177-3AD203B41FA5}">
                      <a16:colId xmlns:a16="http://schemas.microsoft.com/office/drawing/2014/main" val="20002"/>
                    </a:ext>
                  </a:extLst>
                </a:gridCol>
                <a:gridCol w="726744">
                  <a:extLst>
                    <a:ext uri="{9D8B030D-6E8A-4147-A177-3AD203B41FA5}">
                      <a16:colId xmlns:a16="http://schemas.microsoft.com/office/drawing/2014/main" val="2000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a:solidFill>
                            <a:prstClr val="black"/>
                          </a:solidFill>
                          <a:latin typeface="+mn-lt"/>
                          <a:sym typeface="Wingdings 2" panose="05020102010507070707" pitchFamily="18" charset="2"/>
                        </a:rPr>
                        <a:t> Approbation</a:t>
                      </a:r>
                      <a:endParaRPr lang="en-CA" sz="1000" b="1" dirty="0">
                        <a:solidFill>
                          <a:prstClr val="black"/>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latin typeface="+mn-lt"/>
                          <a:sym typeface="Wingdings 2" panose="05020102010507070707" pitchFamily="18" charset="2"/>
                        </a:rPr>
                        <a:t> Information</a:t>
                      </a:r>
                    </a:p>
                  </a:txBody>
                  <a:tcPr/>
                </a:tc>
                <a:tc>
                  <a:txBody>
                    <a:bodyPr/>
                    <a:lstStyle/>
                    <a:p>
                      <a:pPr>
                        <a:tabLst>
                          <a:tab pos="398463" algn="l"/>
                          <a:tab pos="969963" algn="l"/>
                        </a:tabLst>
                      </a:pPr>
                      <a:r>
                        <a:rPr lang="fr-CA" sz="1000" b="1" kern="1200" noProof="0" dirty="0">
                          <a:solidFill>
                            <a:schemeClr val="tx1"/>
                          </a:solidFill>
                          <a:latin typeface="+mn-lt"/>
                          <a:ea typeface="+mn-ea"/>
                          <a:cs typeface="+mn-cs"/>
                        </a:rPr>
                        <a:t>CRP:</a:t>
                      </a:r>
                    </a:p>
                    <a:p>
                      <a:pPr>
                        <a:tabLst>
                          <a:tab pos="398463" algn="l"/>
                          <a:tab pos="969963" algn="l"/>
                        </a:tabLst>
                      </a:pPr>
                      <a:r>
                        <a:rPr lang="fr-CA" sz="1000" b="1" kern="1200" noProof="0" dirty="0">
                          <a:solidFill>
                            <a:schemeClr val="tx1"/>
                          </a:solidFill>
                          <a:latin typeface="+mn-lt"/>
                          <a:ea typeface="+mn-ea"/>
                          <a:cs typeface="+mn-cs"/>
                        </a:rPr>
                        <a:t>COGP:</a:t>
                      </a:r>
                      <a:r>
                        <a:rPr lang="fr-CA" sz="1000" b="1" kern="1200" baseline="0" noProof="0" dirty="0">
                          <a:solidFill>
                            <a:schemeClr val="tx1"/>
                          </a:solidFill>
                          <a:latin typeface="+mn-lt"/>
                          <a:ea typeface="+mn-ea"/>
                          <a:cs typeface="+mn-cs"/>
                        </a:rPr>
                        <a:t> </a:t>
                      </a:r>
                      <a:endParaRPr lang="fr-CA" sz="1000" b="1" kern="1200" noProof="0" dirty="0">
                        <a:solidFill>
                          <a:schemeClr val="tx1"/>
                        </a:solidFill>
                        <a:latin typeface="+mn-lt"/>
                        <a:ea typeface="+mn-ea"/>
                        <a:cs typeface="+mn-cs"/>
                      </a:endParaRPr>
                    </a:p>
                  </a:txBody>
                  <a:tcPr/>
                </a:tc>
                <a:tc>
                  <a:txBody>
                    <a:bodyPr/>
                    <a:lstStyle/>
                    <a:p>
                      <a:pPr>
                        <a:tabLst>
                          <a:tab pos="398463" algn="l"/>
                          <a:tab pos="969963" algn="l"/>
                        </a:tabLst>
                      </a:pPr>
                      <a:r>
                        <a:rPr lang="fr-CA" sz="1000" b="1" kern="1200" noProof="0" dirty="0">
                          <a:solidFill>
                            <a:schemeClr val="tx1"/>
                          </a:solidFill>
                          <a:latin typeface="+mn-lt"/>
                          <a:ea typeface="+mn-ea"/>
                          <a:cs typeface="+mn-cs"/>
                        </a:rPr>
                        <a:t>Fin. ponctuel:</a:t>
                      </a:r>
                      <a:r>
                        <a:rPr lang="fr-CA" sz="1000" b="1" kern="1200" baseline="0" noProof="0" dirty="0">
                          <a:solidFill>
                            <a:schemeClr val="tx1"/>
                          </a:solidFill>
                          <a:latin typeface="+mn-lt"/>
                          <a:ea typeface="+mn-ea"/>
                          <a:cs typeface="+mn-cs"/>
                        </a:rPr>
                        <a:t> </a:t>
                      </a:r>
                      <a:r>
                        <a:rPr lang="fr-CA" sz="1000" b="1" kern="1200" noProof="0" dirty="0">
                          <a:solidFill>
                            <a:schemeClr val="tx1"/>
                          </a:solidFill>
                          <a:latin typeface="+mn-lt"/>
                          <a:ea typeface="+mn-ea"/>
                          <a:cs typeface="+mn-cs"/>
                        </a:rPr>
                        <a:t>$</a:t>
                      </a:r>
                    </a:p>
                    <a:p>
                      <a:pPr>
                        <a:tabLst>
                          <a:tab pos="398463" algn="l"/>
                          <a:tab pos="969963" algn="l"/>
                        </a:tabLst>
                      </a:pPr>
                      <a:r>
                        <a:rPr lang="fr-CA" sz="1000" b="1" kern="1200" noProof="0" dirty="0">
                          <a:solidFill>
                            <a:schemeClr val="tx1"/>
                          </a:solidFill>
                          <a:latin typeface="+mn-lt"/>
                          <a:ea typeface="+mn-ea"/>
                          <a:cs typeface="+mn-cs"/>
                        </a:rPr>
                        <a:t>Fin. en cours: $</a:t>
                      </a:r>
                    </a:p>
                  </a:txBody>
                  <a:tcPr/>
                </a:tc>
                <a:tc>
                  <a:txBody>
                    <a:bodyPr/>
                    <a:lstStyle/>
                    <a:p>
                      <a:pPr>
                        <a:tabLst>
                          <a:tab pos="398463" algn="l"/>
                          <a:tab pos="969963" algn="l"/>
                        </a:tabLst>
                      </a:pPr>
                      <a:r>
                        <a:rPr lang="en-CA" sz="1000" b="1" kern="1200" dirty="0">
                          <a:solidFill>
                            <a:schemeClr val="tx1"/>
                          </a:solidFill>
                          <a:latin typeface="+mn-lt"/>
                          <a:ea typeface="+mn-ea"/>
                          <a:cs typeface="+mn-cs"/>
                        </a:rPr>
                        <a:t>Ensemble:</a:t>
                      </a:r>
                    </a:p>
                  </a:txBody>
                  <a:tcPr/>
                </a:tc>
                <a:extLst>
                  <a:ext uri="{0D108BD9-81ED-4DB2-BD59-A6C34878D82A}">
                    <a16:rowId xmlns:a16="http://schemas.microsoft.com/office/drawing/2014/main" val="10000"/>
                  </a:ext>
                </a:extLst>
              </a:tr>
            </a:tbl>
          </a:graphicData>
        </a:graphic>
      </p:graphicFrame>
      <p:sp>
        <p:nvSpPr>
          <p:cNvPr id="19" name="Isosceles Triangle 18" descr="Indicateur du triangle vert entièrement harmonisé"/>
          <p:cNvSpPr/>
          <p:nvPr/>
        </p:nvSpPr>
        <p:spPr>
          <a:xfrm>
            <a:off x="8496436" y="559893"/>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37" name="Table 36" descr="Type de demande de nuage"/>
          <p:cNvGraphicFramePr>
            <a:graphicFrameLocks noGrp="1"/>
          </p:cNvGraphicFramePr>
          <p:nvPr/>
        </p:nvGraphicFramePr>
        <p:xfrm>
          <a:off x="359532" y="945102"/>
          <a:ext cx="4356484" cy="251651"/>
        </p:xfrm>
        <a:graphic>
          <a:graphicData uri="http://schemas.openxmlformats.org/drawingml/2006/table">
            <a:tbl>
              <a:tblPr firstCol="1">
                <a:tableStyleId>{5C22544A-7EE6-4342-B048-85BDC9FD1C3A}</a:tableStyleId>
              </a:tblPr>
              <a:tblGrid>
                <a:gridCol w="866080">
                  <a:extLst>
                    <a:ext uri="{9D8B030D-6E8A-4147-A177-3AD203B41FA5}">
                      <a16:colId xmlns:a16="http://schemas.microsoft.com/office/drawing/2014/main" val="20000"/>
                    </a:ext>
                  </a:extLst>
                </a:gridCol>
                <a:gridCol w="745204">
                  <a:extLst>
                    <a:ext uri="{9D8B030D-6E8A-4147-A177-3AD203B41FA5}">
                      <a16:colId xmlns:a16="http://schemas.microsoft.com/office/drawing/2014/main" val="20001"/>
                    </a:ext>
                  </a:extLst>
                </a:gridCol>
                <a:gridCol w="764980">
                  <a:extLst>
                    <a:ext uri="{9D8B030D-6E8A-4147-A177-3AD203B41FA5}">
                      <a16:colId xmlns:a16="http://schemas.microsoft.com/office/drawing/2014/main" val="20002"/>
                    </a:ext>
                  </a:extLst>
                </a:gridCol>
                <a:gridCol w="828092">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tblGrid>
              <a:tr h="230617">
                <a:tc>
                  <a:txBody>
                    <a:bodyPr/>
                    <a:lstStyle/>
                    <a:p>
                      <a:pPr>
                        <a:lnSpc>
                          <a:spcPts val="600"/>
                        </a:lnSpc>
                      </a:pPr>
                      <a:r>
                        <a:rPr lang="fr-CA" sz="800" b="1" noProof="0" dirty="0">
                          <a:solidFill>
                            <a:schemeClr val="bg2"/>
                          </a:solidFill>
                        </a:rPr>
                        <a:t>Type de nuage informatique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a:solidFill>
                            <a:schemeClr val="bg1">
                              <a:lumMod val="50000"/>
                            </a:schemeClr>
                          </a:solidFill>
                          <a:latin typeface="+mn-lt"/>
                          <a:sym typeface="Wingdings 2" panose="05020102010507070707" pitchFamily="18" charset="2"/>
                        </a:rPr>
                        <a:t>	SaaS</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a:solidFill>
                            <a:schemeClr val="bg1">
                              <a:lumMod val="50000"/>
                            </a:schemeClr>
                          </a:solidFill>
                          <a:latin typeface="+mn-lt"/>
                          <a:sym typeface="Wingdings 2" panose="05020102010507070707" pitchFamily="18" charset="2"/>
                        </a:rPr>
                        <a:t>	IaaS </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a:solidFill>
                            <a:schemeClr val="bg1">
                              <a:lumMod val="50000"/>
                            </a:schemeClr>
                          </a:solidFill>
                          <a:latin typeface="+mn-lt"/>
                          <a:sym typeface="Wingdings 2" panose="05020102010507070707" pitchFamily="18" charset="2"/>
                        </a:rPr>
                        <a:t>	PaaS </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fr-CA" sz="800" noProof="0" dirty="0">
                          <a:solidFill>
                            <a:schemeClr val="bg1">
                              <a:lumMod val="50000"/>
                            </a:schemeClr>
                          </a:solidFill>
                          <a:latin typeface="+mn-lt"/>
                          <a:sym typeface="Wingdings 2" panose="05020102010507070707" pitchFamily="18" charset="2"/>
                        </a:rPr>
                        <a:t>	Ne s’applique pas</a:t>
                      </a:r>
                      <a:endParaRPr lang="fr-CA" sz="800" noProof="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35" name="Table 34" descr="Data Classification">
            <a:extLst>
              <a:ext uri="{FF2B5EF4-FFF2-40B4-BE49-F238E27FC236}">
                <a16:creationId xmlns:a16="http://schemas.microsoft.com/office/drawing/2014/main" id="{6C1901A1-06D9-484C-AA90-A06752957A94}"/>
              </a:ext>
            </a:extLst>
          </p:cNvPr>
          <p:cNvGraphicFramePr>
            <a:graphicFrameLocks noGrp="1"/>
          </p:cNvGraphicFramePr>
          <p:nvPr/>
        </p:nvGraphicFramePr>
        <p:xfrm>
          <a:off x="4716016" y="944724"/>
          <a:ext cx="4176464" cy="251651"/>
        </p:xfrm>
        <a:graphic>
          <a:graphicData uri="http://schemas.openxmlformats.org/drawingml/2006/table">
            <a:tbl>
              <a:tblPr firstCol="1">
                <a:tableStyleId>{5C22544A-7EE6-4342-B048-85BDC9FD1C3A}</a:tableStyleId>
              </a:tblPr>
              <a:tblGrid>
                <a:gridCol w="756084">
                  <a:extLst>
                    <a:ext uri="{9D8B030D-6E8A-4147-A177-3AD203B41FA5}">
                      <a16:colId xmlns:a16="http://schemas.microsoft.com/office/drawing/2014/main" val="20005"/>
                    </a:ext>
                  </a:extLst>
                </a:gridCol>
                <a:gridCol w="900100">
                  <a:extLst>
                    <a:ext uri="{9D8B030D-6E8A-4147-A177-3AD203B41FA5}">
                      <a16:colId xmlns:a16="http://schemas.microsoft.com/office/drawing/2014/main" val="20006"/>
                    </a:ext>
                  </a:extLst>
                </a:gridCol>
                <a:gridCol w="900100">
                  <a:extLst>
                    <a:ext uri="{9D8B030D-6E8A-4147-A177-3AD203B41FA5}">
                      <a16:colId xmlns:a16="http://schemas.microsoft.com/office/drawing/2014/main" val="20007"/>
                    </a:ext>
                  </a:extLst>
                </a:gridCol>
                <a:gridCol w="864096">
                  <a:extLst>
                    <a:ext uri="{9D8B030D-6E8A-4147-A177-3AD203B41FA5}">
                      <a16:colId xmlns:a16="http://schemas.microsoft.com/office/drawing/2014/main" val="20008"/>
                    </a:ext>
                  </a:extLst>
                </a:gridCol>
                <a:gridCol w="756084">
                  <a:extLst>
                    <a:ext uri="{9D8B030D-6E8A-4147-A177-3AD203B41FA5}">
                      <a16:colId xmlns:a16="http://schemas.microsoft.com/office/drawing/2014/main" val="20009"/>
                    </a:ext>
                  </a:extLst>
                </a:gridCol>
              </a:tblGrid>
              <a:tr h="230617">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fr-CA" sz="800" b="1" noProof="0" dirty="0">
                          <a:solidFill>
                            <a:schemeClr val="bg2"/>
                          </a:solidFill>
                        </a:rPr>
                        <a:t>Classification des données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fr-CA" sz="800" noProof="0" dirty="0">
                          <a:solidFill>
                            <a:schemeClr val="bg1">
                              <a:lumMod val="50000"/>
                            </a:schemeClr>
                          </a:solidFill>
                          <a:latin typeface="+mn-lt"/>
                          <a:sym typeface="Wingdings 2" panose="05020102010507070707" pitchFamily="18" charset="2"/>
                        </a:rPr>
                        <a:t>	Non classé </a:t>
                      </a:r>
                      <a:endParaRPr lang="fr-CA" sz="800" noProof="0" dirty="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fr-CA" sz="800" noProof="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fr-CA" sz="800" noProof="0">
                          <a:solidFill>
                            <a:schemeClr val="bg1">
                              <a:lumMod val="50000"/>
                            </a:schemeClr>
                          </a:solidFill>
                          <a:latin typeface="+mn-lt"/>
                          <a:sym typeface="Wingdings 2" panose="05020102010507070707" pitchFamily="18" charset="2"/>
                        </a:rPr>
                        <a:t>	Protégé A </a:t>
                      </a:r>
                      <a:endParaRPr lang="fr-CA" sz="800" noProof="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fr-CA" sz="800" noProof="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fr-CA" sz="800" noProof="0">
                          <a:solidFill>
                            <a:schemeClr val="bg1">
                              <a:lumMod val="50000"/>
                            </a:schemeClr>
                          </a:solidFill>
                          <a:latin typeface="+mn-lt"/>
                          <a:sym typeface="Wingdings 2" panose="05020102010507070707" pitchFamily="18" charset="2"/>
                        </a:rPr>
                        <a:t>	Protégé B </a:t>
                      </a:r>
                      <a:endParaRPr lang="fr-CA" sz="800" noProof="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fr-CA" sz="800" noProof="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fr-CA" sz="800" noProof="0" dirty="0">
                          <a:solidFill>
                            <a:schemeClr val="bg1">
                              <a:lumMod val="50000"/>
                            </a:schemeClr>
                          </a:solidFill>
                          <a:latin typeface="+mn-lt"/>
                          <a:sym typeface="Wingdings 2" panose="05020102010507070707" pitchFamily="18" charset="2"/>
                        </a:rPr>
                        <a:t>	Autre </a:t>
                      </a:r>
                      <a:endParaRPr lang="fr-CA" sz="800" noProof="0" dirty="0">
                        <a:solidFill>
                          <a:schemeClr val="bg1">
                            <a:lumMod val="50000"/>
                          </a:schemeClr>
                        </a:solidFill>
                        <a:latin typeface="+mn-lt"/>
                      </a:endParaRPr>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fr-CA" sz="800" noProof="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5" name="Table 4" descr="Proposition de résumé"/>
          <p:cNvGraphicFramePr>
            <a:graphicFrameLocks noGrp="1"/>
          </p:cNvGraphicFramePr>
          <p:nvPr/>
        </p:nvGraphicFramePr>
        <p:xfrm>
          <a:off x="333872" y="1328292"/>
          <a:ext cx="8522604" cy="1280160"/>
        </p:xfrm>
        <a:graphic>
          <a:graphicData uri="http://schemas.openxmlformats.org/drawingml/2006/table">
            <a:tbl>
              <a:tblPr firstRow="1">
                <a:tableStyleId>{5C22544A-7EE6-4342-B048-85BDC9FD1C3A}</a:tableStyleId>
              </a:tblPr>
              <a:tblGrid>
                <a:gridCol w="8522604">
                  <a:extLst>
                    <a:ext uri="{9D8B030D-6E8A-4147-A177-3AD203B41FA5}">
                      <a16:colId xmlns:a16="http://schemas.microsoft.com/office/drawing/2014/main" val="20000"/>
                    </a:ext>
                  </a:extLst>
                </a:gridCol>
              </a:tblGrid>
              <a:tr h="355064">
                <a:tc>
                  <a:txBody>
                    <a:bodyPr/>
                    <a:lstStyle/>
                    <a:p>
                      <a:r>
                        <a:rPr lang="fr-CA" baseline="0" noProof="0" dirty="0">
                          <a:solidFill>
                            <a:schemeClr val="bg2"/>
                          </a:solidFill>
                        </a:rPr>
                        <a:t>Résumé de la proposition</a:t>
                      </a:r>
                      <a:endParaRPr lang="fr-CA" noProof="0"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70840">
                <a:tc>
                  <a:txBody>
                    <a:bodyPr/>
                    <a:lstStyle/>
                    <a:p>
                      <a:endParaRPr lang="en-CA" dirty="0"/>
                    </a:p>
                    <a:p>
                      <a:endParaRPr lang="en-CA" dirty="0"/>
                    </a:p>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9" name="Table 28" descr="Harmonisation ">
            <a:extLs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1492586582"/>
              </p:ext>
            </p:extLst>
          </p:nvPr>
        </p:nvGraphicFramePr>
        <p:xfrm>
          <a:off x="358858" y="2698315"/>
          <a:ext cx="8461614" cy="2490073"/>
        </p:xfrm>
        <a:graphic>
          <a:graphicData uri="http://schemas.openxmlformats.org/drawingml/2006/table">
            <a:tbl>
              <a:tblPr firstCol="1">
                <a:tableStyleId>{5C22544A-7EE6-4342-B048-85BDC9FD1C3A}</a:tableStyleId>
              </a:tblPr>
              <a:tblGrid>
                <a:gridCol w="968661">
                  <a:extLst>
                    <a:ext uri="{9D8B030D-6E8A-4147-A177-3AD203B41FA5}">
                      <a16:colId xmlns:a16="http://schemas.microsoft.com/office/drawing/2014/main" val="20001"/>
                    </a:ext>
                  </a:extLst>
                </a:gridCol>
                <a:gridCol w="7026886">
                  <a:extLst>
                    <a:ext uri="{9D8B030D-6E8A-4147-A177-3AD203B41FA5}">
                      <a16:colId xmlns:a16="http://schemas.microsoft.com/office/drawing/2014/main" val="20002"/>
                    </a:ext>
                  </a:extLst>
                </a:gridCol>
                <a:gridCol w="466067">
                  <a:extLst>
                    <a:ext uri="{9D8B030D-6E8A-4147-A177-3AD203B41FA5}">
                      <a16:colId xmlns:a16="http://schemas.microsoft.com/office/drawing/2014/main" val="1270276698"/>
                    </a:ext>
                  </a:extLst>
                </a:gridCol>
              </a:tblGrid>
              <a:tr h="572253">
                <a:tc>
                  <a:txBody>
                    <a:bodyPr/>
                    <a:lstStyle/>
                    <a:p>
                      <a:r>
                        <a:rPr lang="fr-CA" sz="1000" noProof="0" dirty="0"/>
                        <a:t>Activités</a:t>
                      </a:r>
                    </a:p>
                  </a:txBody>
                  <a:tcPr/>
                </a:tc>
                <a:tc>
                  <a:txBody>
                    <a:bodyPr/>
                    <a:lstStyle/>
                    <a:p>
                      <a:pPr marL="171450" indent="-171450">
                        <a:buFont typeface="Arial" panose="020B0604020202020204" pitchFamily="34" charset="0"/>
                        <a:buChar char="•"/>
                      </a:pPr>
                      <a:endParaRPr lang="fr-CA" sz="1000" noProof="0" dirty="0"/>
                    </a:p>
                  </a:txBody>
                  <a:tcPr/>
                </a:tc>
                <a:tc>
                  <a:txBody>
                    <a:bodyPr/>
                    <a:lstStyle/>
                    <a:p>
                      <a:pPr marL="171450" indent="-171450">
                        <a:buFont typeface="Arial" panose="020B0604020202020204" pitchFamily="34" charset="0"/>
                        <a:buChar char="•"/>
                      </a:pPr>
                      <a:endParaRPr lang="fr-CA" sz="1000" noProof="0" dirty="0"/>
                    </a:p>
                  </a:txBody>
                  <a:tcPr/>
                </a:tc>
                <a:extLst>
                  <a:ext uri="{0D108BD9-81ED-4DB2-BD59-A6C34878D82A}">
                    <a16:rowId xmlns:a16="http://schemas.microsoft.com/office/drawing/2014/main" val="10000"/>
                  </a:ext>
                </a:extLst>
              </a:tr>
              <a:tr h="479455">
                <a:tc>
                  <a:txBody>
                    <a:bodyPr/>
                    <a:lstStyle/>
                    <a:p>
                      <a:r>
                        <a:rPr lang="fr-CA" sz="1000" noProof="0" dirty="0"/>
                        <a:t>Information</a:t>
                      </a:r>
                      <a:r>
                        <a:rPr lang="fr-CA" sz="1000" baseline="0" noProof="0" dirty="0"/>
                        <a:t> </a:t>
                      </a:r>
                      <a:endParaRPr lang="fr-CA" sz="1000" noProof="0" dirty="0"/>
                    </a:p>
                  </a:txBody>
                  <a:tcPr/>
                </a:tc>
                <a:tc>
                  <a:txBody>
                    <a:bodyPr/>
                    <a:lstStyle/>
                    <a:p>
                      <a:pPr marL="171450" indent="-171450">
                        <a:buFont typeface="Arial" panose="020B0604020202020204" pitchFamily="34" charset="0"/>
                        <a:buChar char="•"/>
                      </a:pPr>
                      <a:endParaRPr lang="fr-CA" sz="1000" noProof="0" dirty="0"/>
                    </a:p>
                  </a:txBody>
                  <a:tcPr/>
                </a:tc>
                <a:tc>
                  <a:txBody>
                    <a:bodyPr/>
                    <a:lstStyle/>
                    <a:p>
                      <a:pPr marL="171450" indent="-171450">
                        <a:buFont typeface="Arial" panose="020B0604020202020204" pitchFamily="34" charset="0"/>
                        <a:buChar char="•"/>
                      </a:pPr>
                      <a:endParaRPr lang="fr-CA" sz="1000" noProof="0" dirty="0"/>
                    </a:p>
                  </a:txBody>
                  <a:tcPr/>
                </a:tc>
                <a:extLst>
                  <a:ext uri="{0D108BD9-81ED-4DB2-BD59-A6C34878D82A}">
                    <a16:rowId xmlns:a16="http://schemas.microsoft.com/office/drawing/2014/main" val="10001"/>
                  </a:ext>
                </a:extLst>
              </a:tr>
              <a:tr h="479455">
                <a:tc>
                  <a:txBody>
                    <a:bodyPr/>
                    <a:lstStyle/>
                    <a:p>
                      <a:r>
                        <a:rPr lang="fr-CA" sz="1000" noProof="0" dirty="0"/>
                        <a:t>Applications</a:t>
                      </a:r>
                    </a:p>
                  </a:txBody>
                  <a:tcPr/>
                </a:tc>
                <a:tc>
                  <a:txBody>
                    <a:bodyPr/>
                    <a:lstStyle/>
                    <a:p>
                      <a:pPr marL="171450" indent="-171450">
                        <a:buFont typeface="Arial" panose="020B0604020202020204" pitchFamily="34" charset="0"/>
                        <a:buChar char="•"/>
                      </a:pPr>
                      <a:endParaRPr lang="fr-CA" sz="1000" noProof="0" dirty="0"/>
                    </a:p>
                  </a:txBody>
                  <a:tcPr/>
                </a:tc>
                <a:tc>
                  <a:txBody>
                    <a:bodyPr/>
                    <a:lstStyle/>
                    <a:p>
                      <a:pPr marL="171450" indent="-171450">
                        <a:buFont typeface="Arial" panose="020B0604020202020204" pitchFamily="34" charset="0"/>
                        <a:buChar char="•"/>
                      </a:pPr>
                      <a:endParaRPr lang="fr-CA" sz="1000" noProof="0"/>
                    </a:p>
                  </a:txBody>
                  <a:tcPr/>
                </a:tc>
                <a:extLst>
                  <a:ext uri="{0D108BD9-81ED-4DB2-BD59-A6C34878D82A}">
                    <a16:rowId xmlns:a16="http://schemas.microsoft.com/office/drawing/2014/main" val="10002"/>
                  </a:ext>
                </a:extLst>
              </a:tr>
              <a:tr h="479455">
                <a:tc>
                  <a:txBody>
                    <a:bodyPr/>
                    <a:lstStyle/>
                    <a:p>
                      <a:r>
                        <a:rPr lang="fr-CA" sz="1000" noProof="0" dirty="0"/>
                        <a:t>Technologie</a:t>
                      </a:r>
                    </a:p>
                  </a:txBody>
                  <a:tcPr/>
                </a:tc>
                <a:tc>
                  <a:txBody>
                    <a:bodyPr/>
                    <a:lstStyle/>
                    <a:p>
                      <a:pPr marL="171450" indent="-171450">
                        <a:buFont typeface="Arial" panose="020B0604020202020204" pitchFamily="34" charset="0"/>
                        <a:buChar char="•"/>
                      </a:pPr>
                      <a:endParaRPr lang="fr-CA" sz="1000" noProof="0" dirty="0"/>
                    </a:p>
                  </a:txBody>
                  <a:tcPr/>
                </a:tc>
                <a:tc>
                  <a:txBody>
                    <a:bodyPr/>
                    <a:lstStyle/>
                    <a:p>
                      <a:pPr marL="171450" indent="-171450">
                        <a:buFont typeface="Arial" panose="020B0604020202020204" pitchFamily="34" charset="0"/>
                        <a:buChar char="•"/>
                      </a:pPr>
                      <a:endParaRPr lang="fr-CA" sz="1000" noProof="0" dirty="0"/>
                    </a:p>
                  </a:txBody>
                  <a:tcPr/>
                </a:tc>
                <a:extLst>
                  <a:ext uri="{0D108BD9-81ED-4DB2-BD59-A6C34878D82A}">
                    <a16:rowId xmlns:a16="http://schemas.microsoft.com/office/drawing/2014/main" val="10003"/>
                  </a:ext>
                </a:extLst>
              </a:tr>
              <a:tr h="479455">
                <a:tc>
                  <a:txBody>
                    <a:bodyPr/>
                    <a:lstStyle/>
                    <a:p>
                      <a:r>
                        <a:rPr lang="fr-CA" sz="1000" noProof="0" dirty="0"/>
                        <a:t>Sécurité</a:t>
                      </a:r>
                    </a:p>
                  </a:txBody>
                  <a:tcPr/>
                </a:tc>
                <a:tc>
                  <a:txBody>
                    <a:bodyPr/>
                    <a:lstStyle/>
                    <a:p>
                      <a:pPr marL="0" indent="0">
                        <a:buFont typeface="Arial" panose="020B0604020202020204" pitchFamily="34" charset="0"/>
                        <a:buNone/>
                      </a:pPr>
                      <a:endParaRPr lang="fr-CA" sz="1000" noProof="0" dirty="0"/>
                    </a:p>
                  </a:txBody>
                  <a:tcPr/>
                </a:tc>
                <a:tc>
                  <a:txBody>
                    <a:bodyPr/>
                    <a:lstStyle/>
                    <a:p>
                      <a:pPr marL="0" indent="0">
                        <a:buFont typeface="Arial" panose="020B0604020202020204" pitchFamily="34" charset="0"/>
                        <a:buNone/>
                      </a:pPr>
                      <a:endParaRPr lang="fr-CA" sz="1000" noProof="0" dirty="0"/>
                    </a:p>
                  </a:txBody>
                  <a:tcPr/>
                </a:tc>
                <a:extLst>
                  <a:ext uri="{0D108BD9-81ED-4DB2-BD59-A6C34878D82A}">
                    <a16:rowId xmlns:a16="http://schemas.microsoft.com/office/drawing/2014/main" val="10004"/>
                  </a:ext>
                </a:extLst>
              </a:tr>
            </a:tbl>
          </a:graphicData>
        </a:graphic>
      </p:graphicFrame>
      <p:sp>
        <p:nvSpPr>
          <p:cNvPr id="30" name="Isosceles Triangle 29" descr="Indicateur du triangle vert entièrement harmonisé"/>
          <p:cNvSpPr/>
          <p:nvPr/>
        </p:nvSpPr>
        <p:spPr>
          <a:xfrm>
            <a:off x="8511808" y="2996952"/>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1" name="Isosceles Triangle 30" descr="Indicateur du triangle vert entièrement harmonisé"/>
          <p:cNvSpPr/>
          <p:nvPr/>
        </p:nvSpPr>
        <p:spPr>
          <a:xfrm>
            <a:off x="8512436" y="3482814"/>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2" name="Isosceles Triangle 31" descr="Indicateur du triangle vert entièrement harmonisé"/>
          <p:cNvSpPr/>
          <p:nvPr/>
        </p:nvSpPr>
        <p:spPr>
          <a:xfrm>
            <a:off x="8507783" y="3960914"/>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3" name="Isosceles Triangle 32" descr="Indicateur du triangle vert entièrement harmonisé"/>
          <p:cNvSpPr/>
          <p:nvPr/>
        </p:nvSpPr>
        <p:spPr>
          <a:xfrm>
            <a:off x="8507783" y="438408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4" name="Isosceles Triangle 33" descr="Indicateur du triangle vert entièrement harmonisé"/>
          <p:cNvSpPr/>
          <p:nvPr/>
        </p:nvSpPr>
        <p:spPr>
          <a:xfrm>
            <a:off x="8507783" y="4871482"/>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3" name="Table 2" descr="Recommendation EA"/>
          <p:cNvGraphicFramePr>
            <a:graphicFrameLocks noGrp="1"/>
          </p:cNvGraphicFramePr>
          <p:nvPr/>
        </p:nvGraphicFramePr>
        <p:xfrm>
          <a:off x="333872" y="5339484"/>
          <a:ext cx="4261302" cy="998314"/>
        </p:xfrm>
        <a:graphic>
          <a:graphicData uri="http://schemas.openxmlformats.org/drawingml/2006/table">
            <a:tbl>
              <a:tblPr>
                <a:tableStyleId>{5C22544A-7EE6-4342-B048-85BDC9FD1C3A}</a:tableStyleId>
              </a:tblPr>
              <a:tblGrid>
                <a:gridCol w="4261302">
                  <a:extLst>
                    <a:ext uri="{9D8B030D-6E8A-4147-A177-3AD203B41FA5}">
                      <a16:colId xmlns:a16="http://schemas.microsoft.com/office/drawing/2014/main" val="20000"/>
                    </a:ext>
                  </a:extLst>
                </a:gridCol>
              </a:tblGrid>
              <a:tr h="421420">
                <a:tc>
                  <a:txBody>
                    <a:bodyPr/>
                    <a:lstStyle/>
                    <a:p>
                      <a:r>
                        <a:rPr lang="fr-CA" sz="1800" kern="1200" dirty="0">
                          <a:solidFill>
                            <a:schemeClr val="bg1"/>
                          </a:solidFill>
                          <a:effectLst/>
                          <a:latin typeface="+mn-lt"/>
                          <a:ea typeface="+mn-ea"/>
                          <a:cs typeface="+mn-cs"/>
                        </a:rPr>
                        <a:t>Recommandations de l’AI du GC</a:t>
                      </a:r>
                      <a:endParaRPr lang="en-CA" dirty="0">
                        <a:solidFill>
                          <a:schemeClr val="bg1"/>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a16="http://schemas.microsoft.com/office/drawing/2014/main" val="10000"/>
                  </a:ext>
                </a:extLst>
              </a:tr>
              <a:tr h="576894">
                <a:tc>
                  <a:txBody>
                    <a:bodyPr/>
                    <a:lstStyle/>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bl>
          </a:graphicData>
        </a:graphic>
      </p:graphicFrame>
      <p:graphicFrame>
        <p:nvGraphicFramePr>
          <p:cNvPr id="40" name="Table 39" descr="Recommendation EA">
            <a:extLst>
              <a:ext uri="{FF2B5EF4-FFF2-40B4-BE49-F238E27FC236}">
                <a16:creationId xmlns:a16="http://schemas.microsoft.com/office/drawing/2014/main" id="{EFC18634-16A8-4D41-845E-2D867CC9BA11}"/>
              </a:ext>
            </a:extLst>
          </p:cNvPr>
          <p:cNvGraphicFramePr>
            <a:graphicFrameLocks noGrp="1"/>
          </p:cNvGraphicFramePr>
          <p:nvPr/>
        </p:nvGraphicFramePr>
        <p:xfrm>
          <a:off x="4631178" y="5339483"/>
          <a:ext cx="4261302" cy="1037799"/>
        </p:xfrm>
        <a:graphic>
          <a:graphicData uri="http://schemas.openxmlformats.org/drawingml/2006/table">
            <a:tbl>
              <a:tblPr>
                <a:tableStyleId>{5C22544A-7EE6-4342-B048-85BDC9FD1C3A}</a:tableStyleId>
              </a:tblPr>
              <a:tblGrid>
                <a:gridCol w="4261302">
                  <a:extLst>
                    <a:ext uri="{9D8B030D-6E8A-4147-A177-3AD203B41FA5}">
                      <a16:colId xmlns:a16="http://schemas.microsoft.com/office/drawing/2014/main" val="20001"/>
                    </a:ext>
                  </a:extLst>
                </a:gridCol>
              </a:tblGrid>
              <a:tr h="396534">
                <a:tc>
                  <a:txBody>
                    <a:bodyPr/>
                    <a:lstStyle/>
                    <a:p>
                      <a:r>
                        <a:rPr lang="fr-CA" sz="1800" kern="1200" dirty="0">
                          <a:solidFill>
                            <a:schemeClr val="bg1"/>
                          </a:solidFill>
                          <a:effectLst/>
                          <a:latin typeface="+mn-lt"/>
                          <a:ea typeface="+mn-ea"/>
                          <a:cs typeface="+mn-cs"/>
                        </a:rPr>
                        <a:t>Conditions proposées</a:t>
                      </a:r>
                      <a:endParaRPr lang="en-CA" sz="1800" kern="1200" dirty="0">
                        <a:solidFill>
                          <a:schemeClr val="bg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a16="http://schemas.microsoft.com/office/drawing/2014/main" val="10000"/>
                  </a:ext>
                </a:extLst>
              </a:tr>
              <a:tr h="641265">
                <a:tc>
                  <a:txBody>
                    <a:bodyPr/>
                    <a:lstStyle/>
                    <a:p>
                      <a:endParaRPr lang="en-CA" sz="1800" kern="1200" baseline="0" dirty="0">
                        <a:solidFill>
                          <a:schemeClr val="bg2"/>
                        </a:solidFill>
                        <a:latin typeface="+mn-lt"/>
                        <a:ea typeface="+mn-ea"/>
                        <a:cs typeface="+mn-cs"/>
                      </a:endParaRPr>
                    </a:p>
                    <a:p>
                      <a:endParaRPr lang="en-CA" sz="1800" kern="1200" baseline="0" dirty="0">
                        <a:solidFill>
                          <a:schemeClr val="bg2"/>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0300966A-9B56-4ECC-9115-46F66B160E8E}"/>
              </a:ext>
            </a:extLst>
          </p:cNvPr>
          <p:cNvSpPr txBox="1"/>
          <p:nvPr/>
        </p:nvSpPr>
        <p:spPr>
          <a:xfrm>
            <a:off x="4644008" y="6381328"/>
            <a:ext cx="3621013" cy="369332"/>
          </a:xfrm>
          <a:prstGeom prst="rect">
            <a:avLst/>
          </a:prstGeom>
          <a:noFill/>
        </p:spPr>
        <p:txBody>
          <a:bodyPr wrap="square" rtlCol="0">
            <a:spAutoFit/>
          </a:bodyPr>
          <a:lstStyle/>
          <a:p>
            <a:r>
              <a:rPr lang="fr-CA" dirty="0"/>
              <a:t>Évaluateur du SCT :</a:t>
            </a:r>
          </a:p>
        </p:txBody>
      </p:sp>
      <p:grpSp>
        <p:nvGrpSpPr>
          <p:cNvPr id="10" name="Group 9" descr="Légende d'indicateur d'harmonisation"/>
          <p:cNvGrpSpPr/>
          <p:nvPr/>
        </p:nvGrpSpPr>
        <p:grpSpPr>
          <a:xfrm>
            <a:off x="163660" y="6429618"/>
            <a:ext cx="2251959" cy="369108"/>
            <a:chOff x="1113081" y="6387715"/>
            <a:chExt cx="1710969" cy="464900"/>
          </a:xfrm>
        </p:grpSpPr>
        <p:sp>
          <p:nvSpPr>
            <p:cNvPr id="11" name="Rectangle 10"/>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2" name="TextBox 11"/>
            <p:cNvSpPr txBox="1"/>
            <p:nvPr/>
          </p:nvSpPr>
          <p:spPr>
            <a:xfrm>
              <a:off x="1113081" y="6387715"/>
              <a:ext cx="1171876" cy="271357"/>
            </a:xfrm>
            <a:prstGeom prst="rect">
              <a:avLst/>
            </a:prstGeom>
            <a:noFill/>
          </p:spPr>
          <p:txBody>
            <a:bodyPr wrap="none" rtlCol="0">
              <a:spAutoFit/>
            </a:bodyPr>
            <a:lstStyle/>
            <a:p>
              <a:r>
                <a:rPr lang="fr-CA" sz="800" dirty="0">
                  <a:solidFill>
                    <a:prstClr val="black"/>
                  </a:solidFill>
                  <a:latin typeface="Calibri"/>
                </a:rPr>
                <a:t>Harmonisation de l’architecture:</a:t>
              </a:r>
            </a:p>
          </p:txBody>
        </p:sp>
        <p:sp>
          <p:nvSpPr>
            <p:cNvPr id="13" name="TextBox 12"/>
            <p:cNvSpPr txBox="1"/>
            <p:nvPr/>
          </p:nvSpPr>
          <p:spPr>
            <a:xfrm>
              <a:off x="1261278" y="6581257"/>
              <a:ext cx="448436" cy="271357"/>
            </a:xfrm>
            <a:prstGeom prst="rect">
              <a:avLst/>
            </a:prstGeom>
            <a:noFill/>
          </p:spPr>
          <p:txBody>
            <a:bodyPr wrap="none" rtlCol="0">
              <a:spAutoFit/>
            </a:bodyPr>
            <a:lstStyle/>
            <a:p>
              <a:r>
                <a:rPr lang="fr-CA" sz="800" dirty="0">
                  <a:solidFill>
                    <a:prstClr val="black"/>
                  </a:solidFill>
                  <a:latin typeface="Calibri"/>
                </a:rPr>
                <a:t>Complète</a:t>
              </a:r>
            </a:p>
          </p:txBody>
        </p:sp>
        <p:sp>
          <p:nvSpPr>
            <p:cNvPr id="14" name="TextBox 13"/>
            <p:cNvSpPr txBox="1"/>
            <p:nvPr/>
          </p:nvSpPr>
          <p:spPr>
            <a:xfrm>
              <a:off x="1776544" y="6581258"/>
              <a:ext cx="403373" cy="271357"/>
            </a:xfrm>
            <a:prstGeom prst="rect">
              <a:avLst/>
            </a:prstGeom>
            <a:noFill/>
          </p:spPr>
          <p:txBody>
            <a:bodyPr wrap="none" rtlCol="0">
              <a:spAutoFit/>
            </a:bodyPr>
            <a:lstStyle/>
            <a:p>
              <a:r>
                <a:rPr lang="fr-CA" sz="800" dirty="0">
                  <a:solidFill>
                    <a:prstClr val="black"/>
                  </a:solidFill>
                  <a:latin typeface="Calibri"/>
                </a:rPr>
                <a:t>Partielle</a:t>
              </a:r>
            </a:p>
          </p:txBody>
        </p:sp>
        <p:sp>
          <p:nvSpPr>
            <p:cNvPr id="15" name="TextBox 14"/>
            <p:cNvSpPr txBox="1"/>
            <p:nvPr/>
          </p:nvSpPr>
          <p:spPr>
            <a:xfrm>
              <a:off x="2442600" y="6581258"/>
              <a:ext cx="381450" cy="271357"/>
            </a:xfrm>
            <a:prstGeom prst="rect">
              <a:avLst/>
            </a:prstGeom>
            <a:noFill/>
          </p:spPr>
          <p:txBody>
            <a:bodyPr wrap="none" rtlCol="0">
              <a:spAutoFit/>
            </a:bodyPr>
            <a:lstStyle/>
            <a:p>
              <a:r>
                <a:rPr lang="fr-CA" sz="800" dirty="0">
                  <a:solidFill>
                    <a:prstClr val="black"/>
                  </a:solidFill>
                  <a:latin typeface="Calibri"/>
                </a:rPr>
                <a:t>Aucune</a:t>
              </a:r>
            </a:p>
          </p:txBody>
        </p:sp>
        <p:sp>
          <p:nvSpPr>
            <p:cNvPr id="16" name="Rectangle 15"/>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7" name="Isosceles Triangle 16"/>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Oval 17"/>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grpSp>
      <p:sp>
        <p:nvSpPr>
          <p:cNvPr id="39" name="Slide Number Placeholder 1">
            <a:extLst>
              <a:ext uri="{FF2B5EF4-FFF2-40B4-BE49-F238E27FC236}">
                <a16:creationId xmlns:a16="http://schemas.microsoft.com/office/drawing/2014/main" id="{86611E87-D834-4277-B263-D55D19F0865A}"/>
              </a:ext>
            </a:extLst>
          </p:cNvPr>
          <p:cNvSpPr>
            <a:spLocks noGrp="1"/>
          </p:cNvSpPr>
          <p:nvPr>
            <p:ph type="sldNum" sz="quarter" idx="12"/>
          </p:nvPr>
        </p:nvSpPr>
        <p:spPr>
          <a:xfrm>
            <a:off x="8758234" y="6494329"/>
            <a:ext cx="385766" cy="365125"/>
          </a:xfrm>
        </p:spPr>
        <p:txBody>
          <a:bodyPr/>
          <a:lstStyle/>
          <a:p>
            <a:fld id="{32D4B517-E49B-41B6-9DBC-23634E0F1CDC}" type="slidenum">
              <a:rPr lang="fr-CA" smtClean="0"/>
              <a:pPr/>
              <a:t>10</a:t>
            </a:fld>
            <a:endParaRPr lang="fr-CA" dirty="0"/>
          </a:p>
        </p:txBody>
      </p:sp>
      <p:grpSp>
        <p:nvGrpSpPr>
          <p:cNvPr id="25" name="Group 24">
            <a:extLst>
              <a:ext uri="{C183D7F6-B498-43B3-948B-1728B52AA6E4}">
                <adec:decorative xmlns:adec="http://schemas.microsoft.com/office/drawing/2017/decorative" val="1"/>
              </a:ext>
            </a:extLst>
          </p:cNvPr>
          <p:cNvGrpSpPr/>
          <p:nvPr/>
        </p:nvGrpSpPr>
        <p:grpSpPr>
          <a:xfrm>
            <a:off x="2359160" y="560688"/>
            <a:ext cx="2775670" cy="2125733"/>
            <a:chOff x="9351210" y="632704"/>
            <a:chExt cx="1912052" cy="2081568"/>
          </a:xfrm>
        </p:grpSpPr>
        <p:grpSp>
          <p:nvGrpSpPr>
            <p:cNvPr id="26" name="Group 25"/>
            <p:cNvGrpSpPr/>
            <p:nvPr/>
          </p:nvGrpSpPr>
          <p:grpSpPr>
            <a:xfrm>
              <a:off x="9351210" y="730516"/>
              <a:ext cx="1912052" cy="1983756"/>
              <a:chOff x="3365500" y="1521909"/>
              <a:chExt cx="2613443" cy="2711449"/>
            </a:xfrm>
          </p:grpSpPr>
          <p:pic>
            <p:nvPicPr>
              <p:cNvPr id="36"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37"/>
              <p:cNvSpPr>
                <a:spLocks/>
              </p:cNvSpPr>
              <p:nvPr/>
            </p:nvSpPr>
            <p:spPr bwMode="auto">
              <a:xfrm>
                <a:off x="3434181" y="1626002"/>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sz="1200" dirty="0">
                  <a:latin typeface="Comic Sans MS" panose="030F0702030302020204" pitchFamily="66" charset="0"/>
                </a:endParaRPr>
              </a:p>
              <a:p>
                <a:r>
                  <a:rPr lang="fr-CA" sz="1800" dirty="0">
                    <a:effectLst/>
                    <a:latin typeface="Comic Sans MS" panose="030F0702030302020204" pitchFamily="66" charset="0"/>
                    <a:ea typeface="Times New Roman" panose="02020603050405020304" pitchFamily="18" charset="0"/>
                  </a:rPr>
                  <a:t>À remplir par l’équipe d’AI du SCT.</a:t>
                </a:r>
                <a:endParaRPr lang="fr-CA" sz="2000" dirty="0">
                  <a:latin typeface="Comic Sans MS" panose="030F0702030302020204" pitchFamily="66" charset="0"/>
                </a:endParaRPr>
              </a:p>
              <a:p>
                <a:r>
                  <a:rPr lang="fr-CA" sz="1800" dirty="0">
                    <a:effectLst/>
                    <a:latin typeface="Comic Sans MS" panose="030F0702030302020204" pitchFamily="66" charset="0"/>
                    <a:ea typeface="Times New Roman" panose="02020603050405020304" pitchFamily="18" charset="0"/>
                  </a:rPr>
                  <a:t>Il s'agit de la dernière diapositive de la présentation du CEAI.</a:t>
                </a:r>
                <a:endParaRPr lang="fr-CA" sz="2000" dirty="0">
                  <a:latin typeface="Comic Sans MS" panose="030F0702030302020204" pitchFamily="66" charset="0"/>
                </a:endParaRPr>
              </a:p>
            </p:txBody>
          </p:sp>
        </p:grpSp>
        <p:sp>
          <p:nvSpPr>
            <p:cNvPr id="27" name="Freeform 26"/>
            <p:cNvSpPr>
              <a:spLocks/>
            </p:cNvSpPr>
            <p:nvPr/>
          </p:nvSpPr>
          <p:spPr bwMode="auto">
            <a:xfrm>
              <a:off x="9848442" y="632704"/>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Tree>
    <p:extLst>
      <p:ext uri="{BB962C8B-B14F-4D97-AF65-F5344CB8AC3E}">
        <p14:creationId xmlns:p14="http://schemas.microsoft.com/office/powerpoint/2010/main" val="1556488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631" y="127445"/>
            <a:ext cx="5432982" cy="878670"/>
          </a:xfrm>
        </p:spPr>
        <p:txBody>
          <a:bodyPr/>
          <a:lstStyle/>
          <a:p>
            <a:r>
              <a:rPr lang="fr-CA"/>
              <a:t>ANNEXES et matériel de référence, ne sont pas à présenter </a:t>
            </a:r>
          </a:p>
        </p:txBody>
      </p:sp>
      <p:grpSp>
        <p:nvGrpSpPr>
          <p:cNvPr id="39" name="Group 38" descr="Appendix 1">
            <a:extLst>
              <a:ext uri="{FF2B5EF4-FFF2-40B4-BE49-F238E27FC236}">
                <a16:creationId xmlns:a16="http://schemas.microsoft.com/office/drawing/2014/main" id="{9E17E83B-1FDB-468E-9E1D-0ECA883C65F1}"/>
              </a:ext>
            </a:extLst>
          </p:cNvPr>
          <p:cNvGrpSpPr/>
          <p:nvPr/>
        </p:nvGrpSpPr>
        <p:grpSpPr>
          <a:xfrm>
            <a:off x="647564" y="952863"/>
            <a:ext cx="8496436" cy="673015"/>
            <a:chOff x="634292" y="916859"/>
            <a:chExt cx="8278805" cy="673015"/>
          </a:xfrm>
        </p:grpSpPr>
        <p:sp>
          <p:nvSpPr>
            <p:cNvPr id="52" name="Rectangle 51">
              <a:extLst>
                <a:ext uri="{FF2B5EF4-FFF2-40B4-BE49-F238E27FC236}">
                  <a16:creationId xmlns:a16="http://schemas.microsoft.com/office/drawing/2014/main" id="{D7658267-0084-4208-8724-C69D8BB563BF}"/>
                </a:ext>
              </a:extLst>
            </p:cNvPr>
            <p:cNvSpPr/>
            <p:nvPr>
              <p:custDataLst>
                <p:tags r:id="rId8"/>
              </p:custDataLst>
            </p:nvPr>
          </p:nvSpPr>
          <p:spPr>
            <a:xfrm>
              <a:off x="634292" y="1132674"/>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itchFamily="34" charset="0"/>
                </a:rPr>
                <a:t>Annexe </a:t>
              </a:r>
              <a:r>
                <a:rPr lang="fr-CA" sz="2000">
                  <a:solidFill>
                    <a:srgbClr val="FFFF00"/>
                  </a:solidFill>
                  <a:cs typeface="Arial" pitchFamily="34" charset="0"/>
                </a:rPr>
                <a:t>1</a:t>
              </a:r>
            </a:p>
          </p:txBody>
        </p:sp>
        <p:sp>
          <p:nvSpPr>
            <p:cNvPr id="53" name="Rectangle 52">
              <a:extLst>
                <a:ext uri="{FF2B5EF4-FFF2-40B4-BE49-F238E27FC236}">
                  <a16:creationId xmlns:a16="http://schemas.microsoft.com/office/drawing/2014/main" id="{A3BD1D72-7E95-4BC4-A8D9-4503E2FB6C85}"/>
                </a:ext>
              </a:extLst>
            </p:cNvPr>
            <p:cNvSpPr/>
            <p:nvPr/>
          </p:nvSpPr>
          <p:spPr>
            <a:xfrm>
              <a:off x="2889030" y="1154651"/>
              <a:ext cx="2411953" cy="338554"/>
            </a:xfrm>
            <a:prstGeom prst="rect">
              <a:avLst/>
            </a:prstGeom>
          </p:spPr>
          <p:txBody>
            <a:bodyPr wrap="none">
              <a:spAutoFit/>
            </a:bodyPr>
            <a:lstStyle/>
            <a:p>
              <a:r>
                <a:rPr lang="fr-CA" sz="1600" b="1"/>
                <a:t>Normes numériques du GC</a:t>
              </a:r>
            </a:p>
          </p:txBody>
        </p:sp>
        <p:sp>
          <p:nvSpPr>
            <p:cNvPr id="59" name="TextBox 58">
              <a:extLst>
                <a:ext uri="{FF2B5EF4-FFF2-40B4-BE49-F238E27FC236}">
                  <a16:creationId xmlns:a16="http://schemas.microsoft.com/office/drawing/2014/main" id="{FC34C3FE-DC46-4107-8443-E03C61C1012D}"/>
                </a:ext>
              </a:extLst>
            </p:cNvPr>
            <p:cNvSpPr txBox="1"/>
            <p:nvPr/>
          </p:nvSpPr>
          <p:spPr>
            <a:xfrm>
              <a:off x="5763869" y="916859"/>
              <a:ext cx="3044478" cy="592905"/>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60" name="Rectangle 59">
              <a:extLst>
                <a:ext uri="{FF2B5EF4-FFF2-40B4-BE49-F238E27FC236}">
                  <a16:creationId xmlns:a16="http://schemas.microsoft.com/office/drawing/2014/main" id="{7AE8E9D7-A390-42A6-B7AE-CF7DC0ED5841}"/>
                </a:ext>
              </a:extLst>
            </p:cNvPr>
            <p:cNvSpPr/>
            <p:nvPr/>
          </p:nvSpPr>
          <p:spPr>
            <a:xfrm>
              <a:off x="5763869" y="940080"/>
              <a:ext cx="3149228" cy="523220"/>
            </a:xfrm>
            <a:prstGeom prst="rect">
              <a:avLst/>
            </a:prstGeom>
          </p:spPr>
          <p:txBody>
            <a:bodyPr wrap="square">
              <a:spAutoFit/>
            </a:bodyPr>
            <a:lstStyle/>
            <a:p>
              <a:pPr marL="173038" indent="-173038">
                <a:buFont typeface="Arial" panose="020B0604020202020204" pitchFamily="34" charset="0"/>
                <a:buChar char="•"/>
              </a:pPr>
              <a:r>
                <a:rPr lang="fr-CA" sz="1400" b="1">
                  <a:latin typeface="+mj-lt"/>
                  <a:ea typeface="Times New Roman" panose="02020603050405020304" pitchFamily="18" charset="0"/>
                </a:rPr>
                <a:t>Obligatoire</a:t>
              </a:r>
              <a:r>
                <a:rPr lang="fr-CA" sz="1400">
                  <a:effectLst/>
                  <a:latin typeface="+mj-lt"/>
                  <a:ea typeface="Times New Roman" panose="02020603050405020304" pitchFamily="18" charset="0"/>
                </a:rPr>
                <a:t> à l’évaluation de l’AE du GC </a:t>
              </a:r>
            </a:p>
            <a:p>
              <a:pPr marL="173038" indent="-173038">
                <a:buFont typeface="Arial" panose="020B0604020202020204" pitchFamily="34" charset="0"/>
                <a:buChar char="•"/>
              </a:pPr>
              <a:r>
                <a:rPr lang="fr-CA" sz="1400"/>
                <a:t>Ne fait PAS partie de la présentation</a:t>
              </a:r>
            </a:p>
          </p:txBody>
        </p:sp>
      </p:grpSp>
      <p:grpSp>
        <p:nvGrpSpPr>
          <p:cNvPr id="9" name="Group 8" descr="Appendix 2">
            <a:extLst>
              <a:ext uri="{FF2B5EF4-FFF2-40B4-BE49-F238E27FC236}">
                <a16:creationId xmlns:a16="http://schemas.microsoft.com/office/drawing/2014/main" id="{C4A94084-7C80-42D6-BFE4-712E6B001350}"/>
              </a:ext>
            </a:extLst>
          </p:cNvPr>
          <p:cNvGrpSpPr/>
          <p:nvPr/>
        </p:nvGrpSpPr>
        <p:grpSpPr>
          <a:xfrm>
            <a:off x="664195" y="1639181"/>
            <a:ext cx="8477310" cy="597315"/>
            <a:chOff x="606451" y="993123"/>
            <a:chExt cx="8477310" cy="597315"/>
          </a:xfrm>
        </p:grpSpPr>
        <p:sp>
          <p:nvSpPr>
            <p:cNvPr id="32" name="Rectangle 31"/>
            <p:cNvSpPr/>
            <p:nvPr>
              <p:custDataLst>
                <p:tags r:id="rId7"/>
              </p:custDataLst>
            </p:nvPr>
          </p:nvSpPr>
          <p:spPr>
            <a:xfrm>
              <a:off x="606451" y="1133238"/>
              <a:ext cx="1708087"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itchFamily="34" charset="0"/>
                </a:rPr>
                <a:t>Annexe </a:t>
              </a:r>
              <a:r>
                <a:rPr lang="fr-CA" sz="2000">
                  <a:solidFill>
                    <a:srgbClr val="FFFF00"/>
                  </a:solidFill>
                  <a:cs typeface="Arial" pitchFamily="34" charset="0"/>
                </a:rPr>
                <a:t>2</a:t>
              </a:r>
            </a:p>
          </p:txBody>
        </p:sp>
        <p:sp>
          <p:nvSpPr>
            <p:cNvPr id="14" name="Rectangle 13"/>
            <p:cNvSpPr/>
            <p:nvPr/>
          </p:nvSpPr>
          <p:spPr>
            <a:xfrm>
              <a:off x="3118590" y="1114100"/>
              <a:ext cx="1797864" cy="338554"/>
            </a:xfrm>
            <a:prstGeom prst="rect">
              <a:avLst/>
            </a:prstGeom>
          </p:spPr>
          <p:txBody>
            <a:bodyPr wrap="none">
              <a:spAutoFit/>
            </a:bodyPr>
            <a:lstStyle/>
            <a:p>
              <a:r>
                <a:rPr lang="fr-CA" sz="1600" b="1"/>
                <a:t>Cadre de l’AI du GC</a:t>
              </a:r>
              <a:endParaRPr lang="fr-CA" sz="1600"/>
            </a:p>
          </p:txBody>
        </p:sp>
        <p:sp>
          <p:nvSpPr>
            <p:cNvPr id="19" name="TextBox 18"/>
            <p:cNvSpPr txBox="1"/>
            <p:nvPr/>
          </p:nvSpPr>
          <p:spPr>
            <a:xfrm>
              <a:off x="5911986" y="993124"/>
              <a:ext cx="3124510" cy="592904"/>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20" name="Rectangle 19"/>
            <p:cNvSpPr/>
            <p:nvPr/>
          </p:nvSpPr>
          <p:spPr>
            <a:xfrm>
              <a:off x="5911986" y="993123"/>
              <a:ext cx="3171775" cy="523220"/>
            </a:xfrm>
            <a:prstGeom prst="rect">
              <a:avLst/>
            </a:prstGeom>
          </p:spPr>
          <p:txBody>
            <a:bodyPr wrap="square">
              <a:spAutoFit/>
            </a:bodyPr>
            <a:lstStyle/>
            <a:p>
              <a:pPr marL="173038" indent="-173038">
                <a:buFont typeface="Arial" panose="020B0604020202020204" pitchFamily="34" charset="0"/>
                <a:buChar char="•"/>
              </a:pPr>
              <a:r>
                <a:rPr lang="fr-CA" sz="1400" b="1"/>
                <a:t>Obligatoire</a:t>
              </a:r>
              <a:r>
                <a:rPr lang="fr-CA" sz="1400"/>
                <a:t> à l’évaluation de l’AI du GC</a:t>
              </a:r>
            </a:p>
            <a:p>
              <a:pPr marL="173038" indent="-173038">
                <a:buFont typeface="Arial" panose="020B0604020202020204" pitchFamily="34" charset="0"/>
                <a:buChar char="•"/>
              </a:pPr>
              <a:r>
                <a:rPr lang="fr-CA" sz="1400"/>
                <a:t>Ne fait PAS partie de la présentation</a:t>
              </a:r>
            </a:p>
          </p:txBody>
        </p:sp>
      </p:grpSp>
      <p:grpSp>
        <p:nvGrpSpPr>
          <p:cNvPr id="42" name="Group 41" descr="Appendix 3">
            <a:extLst>
              <a:ext uri="{FF2B5EF4-FFF2-40B4-BE49-F238E27FC236}">
                <a16:creationId xmlns:a16="http://schemas.microsoft.com/office/drawing/2014/main" id="{B3148825-463C-4C42-B573-B43D229F860D}"/>
              </a:ext>
            </a:extLst>
          </p:cNvPr>
          <p:cNvGrpSpPr/>
          <p:nvPr/>
        </p:nvGrpSpPr>
        <p:grpSpPr>
          <a:xfrm>
            <a:off x="629979" y="2422426"/>
            <a:ext cx="8406517" cy="617271"/>
            <a:chOff x="668276" y="5063205"/>
            <a:chExt cx="7908178" cy="617271"/>
          </a:xfrm>
        </p:grpSpPr>
        <p:sp>
          <p:nvSpPr>
            <p:cNvPr id="43" name="Rectangle 42">
              <a:extLst>
                <a:ext uri="{FF2B5EF4-FFF2-40B4-BE49-F238E27FC236}">
                  <a16:creationId xmlns:a16="http://schemas.microsoft.com/office/drawing/2014/main" id="{48DB4EA9-6B53-4B82-BD35-599DC5619CFD}"/>
                </a:ext>
              </a:extLst>
            </p:cNvPr>
            <p:cNvSpPr/>
            <p:nvPr>
              <p:custDataLst>
                <p:tags r:id="rId6"/>
              </p:custDataLst>
            </p:nvPr>
          </p:nvSpPr>
          <p:spPr>
            <a:xfrm>
              <a:off x="668276" y="5155178"/>
              <a:ext cx="163901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itchFamily="34" charset="0"/>
                </a:rPr>
                <a:t>Annexe </a:t>
              </a:r>
              <a:r>
                <a:rPr lang="fr-CA" sz="2000">
                  <a:solidFill>
                    <a:srgbClr val="FFFF00"/>
                  </a:solidFill>
                  <a:cs typeface="Arial" pitchFamily="34" charset="0"/>
                </a:rPr>
                <a:t>3</a:t>
              </a:r>
            </a:p>
          </p:txBody>
        </p:sp>
        <p:sp>
          <p:nvSpPr>
            <p:cNvPr id="49" name="TextBox 48">
              <a:extLst>
                <a:ext uri="{FF2B5EF4-FFF2-40B4-BE49-F238E27FC236}">
                  <a16:creationId xmlns:a16="http://schemas.microsoft.com/office/drawing/2014/main" id="{504D3858-AF24-4726-B652-D9626FA80AE0}"/>
                </a:ext>
              </a:extLst>
            </p:cNvPr>
            <p:cNvSpPr txBox="1"/>
            <p:nvPr/>
          </p:nvSpPr>
          <p:spPr>
            <a:xfrm>
              <a:off x="5650887" y="5063206"/>
              <a:ext cx="2925567"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50" name="Rectangle 49">
              <a:extLst>
                <a:ext uri="{FF2B5EF4-FFF2-40B4-BE49-F238E27FC236}">
                  <a16:creationId xmlns:a16="http://schemas.microsoft.com/office/drawing/2014/main" id="{88AAC130-D9B5-467E-ADAD-92036FC7A003}"/>
                </a:ext>
              </a:extLst>
            </p:cNvPr>
            <p:cNvSpPr/>
            <p:nvPr/>
          </p:nvSpPr>
          <p:spPr>
            <a:xfrm>
              <a:off x="5665992" y="5063205"/>
              <a:ext cx="2879156" cy="523220"/>
            </a:xfrm>
            <a:prstGeom prst="rect">
              <a:avLst/>
            </a:prstGeom>
          </p:spPr>
          <p:txBody>
            <a:bodyPr wrap="square">
              <a:spAutoFit/>
            </a:bodyPr>
            <a:lstStyle/>
            <a:p>
              <a:pPr marL="173038" indent="-173038">
                <a:buFont typeface="Arial" panose="020B0604020202020204" pitchFamily="34" charset="0"/>
                <a:buChar char="•"/>
              </a:pPr>
              <a:r>
                <a:rPr lang="fr-CA" sz="1400"/>
                <a:t>Matériel de référence</a:t>
              </a:r>
            </a:p>
            <a:p>
              <a:pPr marL="173038" indent="-173038">
                <a:buFont typeface="Arial" panose="020B0604020202020204" pitchFamily="34" charset="0"/>
                <a:buChar char="•"/>
              </a:pPr>
              <a:r>
                <a:rPr lang="fr-CA" sz="1400"/>
                <a:t>Ne fait PAS partie de la présentation</a:t>
              </a:r>
            </a:p>
          </p:txBody>
        </p:sp>
        <p:sp>
          <p:nvSpPr>
            <p:cNvPr id="51" name="Rectangle 50">
              <a:extLst>
                <a:ext uri="{FF2B5EF4-FFF2-40B4-BE49-F238E27FC236}">
                  <a16:creationId xmlns:a16="http://schemas.microsoft.com/office/drawing/2014/main" id="{59193D45-3CBE-4867-9583-693578AB5093}"/>
                </a:ext>
              </a:extLst>
            </p:cNvPr>
            <p:cNvSpPr/>
            <p:nvPr/>
          </p:nvSpPr>
          <p:spPr>
            <a:xfrm>
              <a:off x="2512796" y="5095701"/>
              <a:ext cx="2997557" cy="584775"/>
            </a:xfrm>
            <a:prstGeom prst="rect">
              <a:avLst/>
            </a:prstGeom>
          </p:spPr>
          <p:txBody>
            <a:bodyPr wrap="square">
              <a:spAutoFit/>
            </a:bodyPr>
            <a:lstStyle/>
            <a:p>
              <a:pPr algn="ctr"/>
              <a:r>
                <a:rPr lang="fr-CA" sz="1600" b="1"/>
                <a:t>Architecture intégrée cible des services et du numérique</a:t>
              </a:r>
              <a:endParaRPr lang="fr-CA" sz="1600"/>
            </a:p>
          </p:txBody>
        </p:sp>
      </p:grpSp>
      <p:grpSp>
        <p:nvGrpSpPr>
          <p:cNvPr id="4" name="Group 3" descr="Appendix 4"/>
          <p:cNvGrpSpPr/>
          <p:nvPr/>
        </p:nvGrpSpPr>
        <p:grpSpPr>
          <a:xfrm>
            <a:off x="628995" y="3085597"/>
            <a:ext cx="8693417" cy="613568"/>
            <a:chOff x="1096427" y="1805751"/>
            <a:chExt cx="7703925" cy="613568"/>
          </a:xfrm>
        </p:grpSpPr>
        <p:sp>
          <p:nvSpPr>
            <p:cNvPr id="3" name="Rectangle 2"/>
            <p:cNvSpPr/>
            <p:nvPr>
              <p:custDataLst>
                <p:tags r:id="rId5"/>
              </p:custDataLst>
            </p:nvPr>
          </p:nvSpPr>
          <p:spPr>
            <a:xfrm>
              <a:off x="1096427" y="1845171"/>
              <a:ext cx="1544865"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itchFamily="34" charset="0"/>
                </a:rPr>
                <a:t>Annexe </a:t>
              </a:r>
              <a:r>
                <a:rPr lang="fr-CA" sz="2000">
                  <a:solidFill>
                    <a:srgbClr val="FFFF00"/>
                  </a:solidFill>
                  <a:cs typeface="Arial" pitchFamily="34" charset="0"/>
                </a:rPr>
                <a:t>4</a:t>
              </a:r>
            </a:p>
          </p:txBody>
        </p:sp>
        <p:sp>
          <p:nvSpPr>
            <p:cNvPr id="17" name="TextBox 16"/>
            <p:cNvSpPr txBox="1"/>
            <p:nvPr/>
          </p:nvSpPr>
          <p:spPr>
            <a:xfrm>
              <a:off x="5760132" y="1808820"/>
              <a:ext cx="2786846"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18" name="Rectangle 17"/>
            <p:cNvSpPr/>
            <p:nvPr/>
          </p:nvSpPr>
          <p:spPr>
            <a:xfrm>
              <a:off x="5775771" y="1805751"/>
              <a:ext cx="3024581" cy="523220"/>
            </a:xfrm>
            <a:prstGeom prst="rect">
              <a:avLst/>
            </a:prstGeom>
          </p:spPr>
          <p:txBody>
            <a:bodyPr wrap="square">
              <a:spAutoFit/>
            </a:bodyPr>
            <a:lstStyle/>
            <a:p>
              <a:pPr marL="173038" indent="-173038">
                <a:buFont typeface="Arial" panose="020B0604020202020204" pitchFamily="34" charset="0"/>
                <a:buChar char="•"/>
              </a:pPr>
              <a:r>
                <a:rPr lang="fr-CA" sz="1400" b="1"/>
                <a:t>Obligatoire</a:t>
              </a:r>
              <a:r>
                <a:rPr lang="fr-CA" sz="1400"/>
                <a:t> à l’évaluation de l’AI du GC</a:t>
              </a:r>
            </a:p>
            <a:p>
              <a:pPr marL="173038" indent="-173038">
                <a:buFont typeface="Arial" panose="020B0604020202020204" pitchFamily="34" charset="0"/>
                <a:buChar char="•"/>
              </a:pPr>
              <a:r>
                <a:rPr lang="fr-CA" sz="1400"/>
                <a:t>Ne fait PAS partie de la présentation</a:t>
              </a:r>
            </a:p>
          </p:txBody>
        </p:sp>
        <p:sp>
          <p:nvSpPr>
            <p:cNvPr id="22" name="Rectangle 21"/>
            <p:cNvSpPr/>
            <p:nvPr/>
          </p:nvSpPr>
          <p:spPr>
            <a:xfrm>
              <a:off x="2947043" y="1834544"/>
              <a:ext cx="2599437" cy="584775"/>
            </a:xfrm>
            <a:prstGeom prst="rect">
              <a:avLst/>
            </a:prstGeom>
          </p:spPr>
          <p:txBody>
            <a:bodyPr wrap="square">
              <a:spAutoFit/>
            </a:bodyPr>
            <a:lstStyle/>
            <a:p>
              <a:pPr algn="ctr"/>
              <a:r>
                <a:rPr lang="fr-CA" sz="1600" b="1"/>
                <a:t>Renseignements supplémentaires sur le projet </a:t>
              </a:r>
              <a:endParaRPr lang="fr-CA" sz="1600"/>
            </a:p>
          </p:txBody>
        </p:sp>
      </p:grpSp>
      <p:grpSp>
        <p:nvGrpSpPr>
          <p:cNvPr id="44" name="Group 43" descr="Appendix 5"/>
          <p:cNvGrpSpPr/>
          <p:nvPr/>
        </p:nvGrpSpPr>
        <p:grpSpPr>
          <a:xfrm>
            <a:off x="647563" y="3746230"/>
            <a:ext cx="8674849" cy="540485"/>
            <a:chOff x="634291" y="1768334"/>
            <a:chExt cx="8388931" cy="540485"/>
          </a:xfrm>
        </p:grpSpPr>
        <p:sp>
          <p:nvSpPr>
            <p:cNvPr id="45" name="Rectangle 44"/>
            <p:cNvSpPr/>
            <p:nvPr>
              <p:custDataLst>
                <p:tags r:id="rId4"/>
              </p:custDataLst>
            </p:nvPr>
          </p:nvSpPr>
          <p:spPr>
            <a:xfrm>
              <a:off x="634291" y="1768334"/>
              <a:ext cx="1667871"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itchFamily="34" charset="0"/>
                </a:rPr>
                <a:t>Annexe </a:t>
              </a:r>
              <a:r>
                <a:rPr lang="fr-CA" sz="2000">
                  <a:solidFill>
                    <a:srgbClr val="FFFF00"/>
                  </a:solidFill>
                  <a:cs typeface="Arial" pitchFamily="34" charset="0"/>
                </a:rPr>
                <a:t>5</a:t>
              </a:r>
            </a:p>
          </p:txBody>
        </p:sp>
        <p:sp>
          <p:nvSpPr>
            <p:cNvPr id="46" name="TextBox 45"/>
            <p:cNvSpPr txBox="1"/>
            <p:nvPr/>
          </p:nvSpPr>
          <p:spPr>
            <a:xfrm>
              <a:off x="5705590" y="1808820"/>
              <a:ext cx="3041137"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47" name="Rectangle 46"/>
            <p:cNvSpPr/>
            <p:nvPr/>
          </p:nvSpPr>
          <p:spPr>
            <a:xfrm>
              <a:off x="5746860" y="1777041"/>
              <a:ext cx="3276362" cy="523220"/>
            </a:xfrm>
            <a:prstGeom prst="rect">
              <a:avLst/>
            </a:prstGeom>
          </p:spPr>
          <p:txBody>
            <a:bodyPr wrap="square">
              <a:spAutoFit/>
            </a:bodyPr>
            <a:lstStyle/>
            <a:p>
              <a:pPr marL="173038" indent="-173038">
                <a:buFont typeface="Arial" panose="020B0604020202020204" pitchFamily="34" charset="0"/>
                <a:buChar char="•"/>
              </a:pPr>
              <a:r>
                <a:rPr lang="fr-CA" sz="1400" b="1"/>
                <a:t>Obligatoire</a:t>
              </a:r>
              <a:r>
                <a:rPr lang="fr-CA" sz="1400"/>
                <a:t> à l’évaluation de l’AI du GC</a:t>
              </a:r>
            </a:p>
            <a:p>
              <a:pPr marL="173038" indent="-173038">
                <a:buFont typeface="Arial" panose="020B0604020202020204" pitchFamily="34" charset="0"/>
                <a:buChar char="•"/>
              </a:pPr>
              <a:r>
                <a:rPr lang="fr-CA" sz="1400"/>
                <a:t>Ne fait PAS partie de la présentation</a:t>
              </a:r>
            </a:p>
          </p:txBody>
        </p:sp>
        <p:sp>
          <p:nvSpPr>
            <p:cNvPr id="48" name="Rectangle 47"/>
            <p:cNvSpPr/>
            <p:nvPr/>
          </p:nvSpPr>
          <p:spPr>
            <a:xfrm>
              <a:off x="3143497" y="1869374"/>
              <a:ext cx="1821262" cy="338554"/>
            </a:xfrm>
            <a:prstGeom prst="rect">
              <a:avLst/>
            </a:prstGeom>
          </p:spPr>
          <p:txBody>
            <a:bodyPr wrap="none">
              <a:spAutoFit/>
            </a:bodyPr>
            <a:lstStyle/>
            <a:p>
              <a:r>
                <a:rPr lang="fr-CA" sz="1600" b="1"/>
                <a:t>Analyse des options</a:t>
              </a:r>
              <a:endParaRPr lang="fr-CA" sz="1600"/>
            </a:p>
          </p:txBody>
        </p:sp>
      </p:grpSp>
      <p:grpSp>
        <p:nvGrpSpPr>
          <p:cNvPr id="54" name="Group 53" descr="Appendix 6"/>
          <p:cNvGrpSpPr/>
          <p:nvPr/>
        </p:nvGrpSpPr>
        <p:grpSpPr>
          <a:xfrm>
            <a:off x="647564" y="4358298"/>
            <a:ext cx="8388928" cy="629555"/>
            <a:chOff x="634292" y="1768334"/>
            <a:chExt cx="8388928" cy="629555"/>
          </a:xfrm>
        </p:grpSpPr>
        <p:sp>
          <p:nvSpPr>
            <p:cNvPr id="55" name="Rectangle 54"/>
            <p:cNvSpPr/>
            <p:nvPr>
              <p:custDataLst>
                <p:tags r:id="rId3"/>
              </p:custDataLst>
            </p:nvPr>
          </p:nvSpPr>
          <p:spPr>
            <a:xfrm>
              <a:off x="634292" y="1768334"/>
              <a:ext cx="1724718"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itchFamily="34" charset="0"/>
                </a:rPr>
                <a:t>Annexe </a:t>
              </a:r>
              <a:r>
                <a:rPr lang="fr-CA" sz="2000">
                  <a:solidFill>
                    <a:srgbClr val="FFFF00"/>
                  </a:solidFill>
                  <a:cs typeface="Arial" pitchFamily="34" charset="0"/>
                </a:rPr>
                <a:t>6</a:t>
              </a:r>
            </a:p>
          </p:txBody>
        </p:sp>
        <p:sp>
          <p:nvSpPr>
            <p:cNvPr id="56" name="TextBox 55"/>
            <p:cNvSpPr txBox="1"/>
            <p:nvPr/>
          </p:nvSpPr>
          <p:spPr>
            <a:xfrm>
              <a:off x="5896082" y="1808820"/>
              <a:ext cx="3127138"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57" name="Rectangle 56"/>
            <p:cNvSpPr/>
            <p:nvPr/>
          </p:nvSpPr>
          <p:spPr>
            <a:xfrm>
              <a:off x="5896082" y="1806791"/>
              <a:ext cx="3127138" cy="523220"/>
            </a:xfrm>
            <a:prstGeom prst="rect">
              <a:avLst/>
            </a:prstGeom>
          </p:spPr>
          <p:txBody>
            <a:bodyPr wrap="square">
              <a:spAutoFit/>
            </a:bodyPr>
            <a:lstStyle/>
            <a:p>
              <a:pPr marL="173038" indent="-173038">
                <a:buFont typeface="Arial" panose="020B0604020202020204" pitchFamily="34" charset="0"/>
                <a:buChar char="•"/>
              </a:pPr>
              <a:r>
                <a:rPr lang="fr-CA" sz="1400" b="1"/>
                <a:t>Obligatoire</a:t>
              </a:r>
              <a:r>
                <a:rPr lang="fr-CA" sz="1400"/>
                <a:t> à l’évaluation de l’AI du GC</a:t>
              </a:r>
            </a:p>
            <a:p>
              <a:pPr marL="173038" indent="-173038">
                <a:buFont typeface="Arial" panose="020B0604020202020204" pitchFamily="34" charset="0"/>
                <a:buChar char="•"/>
              </a:pPr>
              <a:r>
                <a:rPr lang="fr-CA" sz="1400"/>
                <a:t>Ne fait PAS partie de la présentation</a:t>
              </a:r>
            </a:p>
          </p:txBody>
        </p:sp>
        <p:sp>
          <p:nvSpPr>
            <p:cNvPr id="58" name="Rectangle 57"/>
            <p:cNvSpPr/>
            <p:nvPr/>
          </p:nvSpPr>
          <p:spPr>
            <a:xfrm>
              <a:off x="2607117" y="1813114"/>
              <a:ext cx="3127138" cy="584775"/>
            </a:xfrm>
            <a:prstGeom prst="rect">
              <a:avLst/>
            </a:prstGeom>
          </p:spPr>
          <p:txBody>
            <a:bodyPr wrap="square">
              <a:spAutoFit/>
            </a:bodyPr>
            <a:lstStyle/>
            <a:p>
              <a:pPr algn="ctr"/>
              <a:r>
                <a:rPr lang="fr-CA" sz="1600" b="1"/>
                <a:t>Évaluation de(s) solution(s) d’entreprise</a:t>
              </a:r>
              <a:endParaRPr lang="fr-CA" sz="1600"/>
            </a:p>
          </p:txBody>
        </p:sp>
      </p:grpSp>
      <p:grpSp>
        <p:nvGrpSpPr>
          <p:cNvPr id="7" name="Group 6" descr="Appendix 7"/>
          <p:cNvGrpSpPr/>
          <p:nvPr/>
        </p:nvGrpSpPr>
        <p:grpSpPr>
          <a:xfrm>
            <a:off x="647564" y="5030015"/>
            <a:ext cx="8761565" cy="523220"/>
            <a:chOff x="647564" y="4212039"/>
            <a:chExt cx="8198569" cy="523220"/>
          </a:xfrm>
        </p:grpSpPr>
        <p:sp>
          <p:nvSpPr>
            <p:cNvPr id="26" name="Rectangle 25"/>
            <p:cNvSpPr/>
            <p:nvPr>
              <p:custDataLst>
                <p:tags r:id="rId2"/>
              </p:custDataLst>
            </p:nvPr>
          </p:nvSpPr>
          <p:spPr>
            <a:xfrm>
              <a:off x="647564" y="4257092"/>
              <a:ext cx="1630347"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itchFamily="34" charset="0"/>
                </a:rPr>
                <a:t>Annexe </a:t>
              </a:r>
              <a:r>
                <a:rPr lang="fr-CA" sz="2000">
                  <a:solidFill>
                    <a:srgbClr val="FFFF00"/>
                  </a:solidFill>
                  <a:cs typeface="Arial" pitchFamily="34" charset="0"/>
                </a:rPr>
                <a:t>7</a:t>
              </a:r>
            </a:p>
          </p:txBody>
        </p:sp>
        <p:sp>
          <p:nvSpPr>
            <p:cNvPr id="27" name="TextBox 26"/>
            <p:cNvSpPr txBox="1"/>
            <p:nvPr/>
          </p:nvSpPr>
          <p:spPr>
            <a:xfrm>
              <a:off x="5554731" y="4212040"/>
              <a:ext cx="2959290"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28" name="Rectangle 27"/>
            <p:cNvSpPr/>
            <p:nvPr/>
          </p:nvSpPr>
          <p:spPr>
            <a:xfrm>
              <a:off x="5587357" y="4212039"/>
              <a:ext cx="3258776" cy="523220"/>
            </a:xfrm>
            <a:prstGeom prst="rect">
              <a:avLst/>
            </a:prstGeom>
          </p:spPr>
          <p:txBody>
            <a:bodyPr wrap="square">
              <a:spAutoFit/>
            </a:bodyPr>
            <a:lstStyle/>
            <a:p>
              <a:pPr marL="173038" indent="-173038">
                <a:buFont typeface="Arial" panose="020B0604020202020204" pitchFamily="34" charset="0"/>
                <a:buChar char="•"/>
              </a:pPr>
              <a:r>
                <a:rPr lang="fr-CA" sz="1400"/>
                <a:t>Remplir </a:t>
              </a:r>
              <a:r>
                <a:rPr lang="fr-CA" sz="1400" b="1"/>
                <a:t>au besoin </a:t>
              </a:r>
            </a:p>
            <a:p>
              <a:pPr marL="173038" indent="-173038">
                <a:buFont typeface="Arial" panose="020B0604020202020204" pitchFamily="34" charset="0"/>
                <a:buChar char="•"/>
              </a:pPr>
              <a:r>
                <a:rPr lang="fr-CA" sz="1400"/>
                <a:t>Ne fait PAS partie de la présentation</a:t>
              </a:r>
            </a:p>
          </p:txBody>
        </p:sp>
        <p:sp>
          <p:nvSpPr>
            <p:cNvPr id="29" name="Rectangle 28"/>
            <p:cNvSpPr/>
            <p:nvPr/>
          </p:nvSpPr>
          <p:spPr>
            <a:xfrm>
              <a:off x="3084922" y="4316415"/>
              <a:ext cx="1772218" cy="338554"/>
            </a:xfrm>
            <a:prstGeom prst="rect">
              <a:avLst/>
            </a:prstGeom>
          </p:spPr>
          <p:txBody>
            <a:bodyPr wrap="none">
              <a:spAutoFit/>
            </a:bodyPr>
            <a:lstStyle/>
            <a:p>
              <a:r>
                <a:rPr lang="fr-CA" sz="1600" b="1"/>
                <a:t>Participation de SPC</a:t>
              </a:r>
              <a:endParaRPr lang="fr-CA" sz="1600"/>
            </a:p>
          </p:txBody>
        </p:sp>
      </p:grpSp>
      <p:grpSp>
        <p:nvGrpSpPr>
          <p:cNvPr id="6" name="Group 5" descr="Appendix 8"/>
          <p:cNvGrpSpPr/>
          <p:nvPr/>
        </p:nvGrpSpPr>
        <p:grpSpPr>
          <a:xfrm>
            <a:off x="694820" y="5667487"/>
            <a:ext cx="8610768" cy="571532"/>
            <a:chOff x="1029893" y="4994707"/>
            <a:chExt cx="8392121" cy="571532"/>
          </a:xfrm>
        </p:grpSpPr>
        <p:sp>
          <p:nvSpPr>
            <p:cNvPr id="30" name="Rectangle 29"/>
            <p:cNvSpPr/>
            <p:nvPr>
              <p:custDataLst>
                <p:tags r:id="rId1"/>
              </p:custDataLst>
            </p:nvPr>
          </p:nvSpPr>
          <p:spPr>
            <a:xfrm>
              <a:off x="1029893" y="5109039"/>
              <a:ext cx="1652006"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itchFamily="34" charset="0"/>
                </a:rPr>
                <a:t>Annexe </a:t>
              </a:r>
              <a:r>
                <a:rPr lang="fr-CA" sz="2000">
                  <a:solidFill>
                    <a:srgbClr val="FFFF00"/>
                  </a:solidFill>
                  <a:cs typeface="Arial" pitchFamily="34" charset="0"/>
                </a:rPr>
                <a:t>8</a:t>
              </a:r>
            </a:p>
          </p:txBody>
        </p:sp>
        <p:sp>
          <p:nvSpPr>
            <p:cNvPr id="31" name="TextBox 30"/>
            <p:cNvSpPr txBox="1"/>
            <p:nvPr/>
          </p:nvSpPr>
          <p:spPr>
            <a:xfrm>
              <a:off x="6094818" y="5006318"/>
              <a:ext cx="3082202"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40" name="Rectangle 39"/>
            <p:cNvSpPr/>
            <p:nvPr/>
          </p:nvSpPr>
          <p:spPr>
            <a:xfrm>
              <a:off x="6136412" y="4994707"/>
              <a:ext cx="3285602" cy="523220"/>
            </a:xfrm>
            <a:prstGeom prst="rect">
              <a:avLst/>
            </a:prstGeom>
          </p:spPr>
          <p:txBody>
            <a:bodyPr wrap="square">
              <a:spAutoFit/>
            </a:bodyPr>
            <a:lstStyle/>
            <a:p>
              <a:pPr marL="173038" indent="-173038">
                <a:buFont typeface="Arial" panose="020B0604020202020204" pitchFamily="34" charset="0"/>
                <a:buChar char="•"/>
              </a:pPr>
              <a:r>
                <a:rPr lang="fr-CA" sz="1400"/>
                <a:t>Remplir </a:t>
              </a:r>
              <a:r>
                <a:rPr lang="fr-CA" sz="1400" b="1"/>
                <a:t>au besoin </a:t>
              </a:r>
            </a:p>
            <a:p>
              <a:pPr marL="173038" indent="-173038">
                <a:buFont typeface="Arial" panose="020B0604020202020204" pitchFamily="34" charset="0"/>
                <a:buChar char="•"/>
              </a:pPr>
              <a:r>
                <a:rPr lang="fr-CA" sz="1400"/>
                <a:t>Ne fait PAS partie de la présentation</a:t>
              </a:r>
            </a:p>
          </p:txBody>
        </p:sp>
        <p:sp>
          <p:nvSpPr>
            <p:cNvPr id="41" name="Rectangle 40"/>
            <p:cNvSpPr/>
            <p:nvPr/>
          </p:nvSpPr>
          <p:spPr>
            <a:xfrm>
              <a:off x="3527550" y="5077316"/>
              <a:ext cx="1836202" cy="338554"/>
            </a:xfrm>
            <a:prstGeom prst="rect">
              <a:avLst/>
            </a:prstGeom>
          </p:spPr>
          <p:txBody>
            <a:bodyPr wrap="none">
              <a:spAutoFit/>
            </a:bodyPr>
            <a:lstStyle/>
            <a:p>
              <a:r>
                <a:rPr lang="fr-CA" sz="1600" b="1"/>
                <a:t>Liste des acronymes</a:t>
              </a:r>
              <a:endParaRPr lang="fr-CA" sz="1600"/>
            </a:p>
          </p:txBody>
        </p:sp>
      </p:grpSp>
      <p:sp>
        <p:nvSpPr>
          <p:cNvPr id="12" name="Slide Number Placeholder 11"/>
          <p:cNvSpPr>
            <a:spLocks noGrp="1"/>
          </p:cNvSpPr>
          <p:nvPr>
            <p:ph type="sldNum" sz="quarter" idx="12"/>
          </p:nvPr>
        </p:nvSpPr>
        <p:spPr>
          <a:xfrm>
            <a:off x="8755742" y="6386317"/>
            <a:ext cx="385766" cy="365125"/>
          </a:xfrm>
        </p:spPr>
        <p:txBody>
          <a:bodyPr/>
          <a:lstStyle/>
          <a:p>
            <a:fld id="{32D4B517-E49B-41B6-9DBC-23634E0F1CDC}" type="slidenum">
              <a:rPr lang="fr-CA" smtClean="0"/>
              <a:pPr/>
              <a:t>11</a:t>
            </a:fld>
            <a:endParaRPr lang="fr-CA"/>
          </a:p>
        </p:txBody>
      </p:sp>
    </p:spTree>
    <p:extLst>
      <p:ext uri="{BB962C8B-B14F-4D97-AF65-F5344CB8AC3E}">
        <p14:creationId xmlns:p14="http://schemas.microsoft.com/office/powerpoint/2010/main" val="2072433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p:cNvSpPr>
            <a:spLocks noGrp="1"/>
          </p:cNvSpPr>
          <p:nvPr>
            <p:ph type="title"/>
          </p:nvPr>
        </p:nvSpPr>
        <p:spPr>
          <a:xfrm>
            <a:off x="500576" y="1724"/>
            <a:ext cx="4830481" cy="878670"/>
          </a:xfrm>
        </p:spPr>
        <p:txBody>
          <a:bodyPr/>
          <a:lstStyle/>
          <a:p>
            <a:pPr marL="0" indent="0"/>
            <a:r>
              <a:rPr lang="fr-CA" sz="1800" b="1" dirty="0">
                <a:solidFill>
                  <a:schemeClr val="tx1">
                    <a:lumMod val="65000"/>
                    <a:lumOff val="35000"/>
                  </a:schemeClr>
                </a:solidFill>
              </a:rPr>
              <a:t>Annexe 1:</a:t>
            </a:r>
            <a:r>
              <a:rPr lang="fr-CA" sz="1800" b="1" dirty="0"/>
              <a:t>   </a:t>
            </a:r>
            <a:br>
              <a:rPr lang="fr-CA" sz="1800" b="1" dirty="0"/>
            </a:br>
            <a:r>
              <a:rPr lang="fr-CA" sz="2000" b="1" dirty="0"/>
              <a:t>Conformité aux normes numériques du GC</a:t>
            </a:r>
            <a:endParaRPr lang="fr-CA" sz="2000" b="1" dirty="0">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843978068"/>
              </p:ext>
            </p:extLst>
          </p:nvPr>
        </p:nvGraphicFramePr>
        <p:xfrm>
          <a:off x="56142" y="996753"/>
          <a:ext cx="8892483" cy="5362784"/>
        </p:xfrm>
        <a:graphic>
          <a:graphicData uri="http://schemas.openxmlformats.org/drawingml/2006/table">
            <a:tbl>
              <a:tblPr>
                <a:tableStyleId>{5C22544A-7EE6-4342-B048-85BDC9FD1C3A}</a:tableStyleId>
              </a:tblPr>
              <a:tblGrid>
                <a:gridCol w="258137">
                  <a:extLst>
                    <a:ext uri="{9D8B030D-6E8A-4147-A177-3AD203B41FA5}">
                      <a16:colId xmlns:a16="http://schemas.microsoft.com/office/drawing/2014/main" val="20000"/>
                    </a:ext>
                  </a:extLst>
                </a:gridCol>
                <a:gridCol w="258137">
                  <a:extLst>
                    <a:ext uri="{9D8B030D-6E8A-4147-A177-3AD203B41FA5}">
                      <a16:colId xmlns:a16="http://schemas.microsoft.com/office/drawing/2014/main" val="20001"/>
                    </a:ext>
                  </a:extLst>
                </a:gridCol>
                <a:gridCol w="3908699">
                  <a:extLst>
                    <a:ext uri="{9D8B030D-6E8A-4147-A177-3AD203B41FA5}">
                      <a16:colId xmlns:a16="http://schemas.microsoft.com/office/drawing/2014/main" val="20002"/>
                    </a:ext>
                  </a:extLst>
                </a:gridCol>
                <a:gridCol w="231067">
                  <a:extLst>
                    <a:ext uri="{9D8B030D-6E8A-4147-A177-3AD203B41FA5}">
                      <a16:colId xmlns:a16="http://schemas.microsoft.com/office/drawing/2014/main" val="20003"/>
                    </a:ext>
                  </a:extLst>
                </a:gridCol>
                <a:gridCol w="258137">
                  <a:extLst>
                    <a:ext uri="{9D8B030D-6E8A-4147-A177-3AD203B41FA5}">
                      <a16:colId xmlns:a16="http://schemas.microsoft.com/office/drawing/2014/main" val="20004"/>
                    </a:ext>
                  </a:extLst>
                </a:gridCol>
                <a:gridCol w="258137">
                  <a:extLst>
                    <a:ext uri="{9D8B030D-6E8A-4147-A177-3AD203B41FA5}">
                      <a16:colId xmlns:a16="http://schemas.microsoft.com/office/drawing/2014/main" val="20005"/>
                    </a:ext>
                  </a:extLst>
                </a:gridCol>
                <a:gridCol w="3720169">
                  <a:extLst>
                    <a:ext uri="{9D8B030D-6E8A-4147-A177-3AD203B41FA5}">
                      <a16:colId xmlns:a16="http://schemas.microsoft.com/office/drawing/2014/main" val="20006"/>
                    </a:ext>
                  </a:extLst>
                </a:gridCol>
              </a:tblGrid>
              <a:tr h="1041011">
                <a:tc>
                  <a:txBody>
                    <a:bodyPr/>
                    <a:lstStyle/>
                    <a:p>
                      <a:pPr marL="19628" algn="ctr"/>
                      <a:endParaRPr lang="en-CA" sz="1400" dirty="0">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r>
                        <a:rPr lang="en-CA" sz="1400" dirty="0">
                          <a:cs typeface="Calibri"/>
                          <a:sym typeface="Wingdings 2" panose="05020102010507070707" pitchFamily="18" charset="2"/>
                        </a:rPr>
                        <a:t></a:t>
                      </a:r>
                      <a:endParaRPr lang="en-CA" sz="1400" dirty="0">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tabLst>
                          <a:tab pos="228600" algn="l"/>
                        </a:tabLst>
                      </a:pPr>
                      <a:r>
                        <a:rPr lang="en-CA" sz="1000" b="1" dirty="0" err="1">
                          <a:cs typeface="Calibri"/>
                        </a:rPr>
                        <a:t>Concevoir</a:t>
                      </a:r>
                      <a:r>
                        <a:rPr lang="en-CA" sz="1000" b="1" dirty="0">
                          <a:cs typeface="Calibri"/>
                        </a:rPr>
                        <a:t> avec les </a:t>
                      </a:r>
                      <a:r>
                        <a:rPr lang="en-CA" sz="1000" b="1" dirty="0" err="1">
                          <a:cs typeface="Calibri"/>
                        </a:rPr>
                        <a:t>utilisateurs</a:t>
                      </a:r>
                      <a:endParaRPr lang="en-CA" sz="1000" b="1" dirty="0">
                        <a:cs typeface="Calibri"/>
                      </a:endParaRP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kern="1200" dirty="0">
                          <a:solidFill>
                            <a:schemeClr val="dk1"/>
                          </a:solidFill>
                          <a:effectLst/>
                          <a:latin typeface="+mn-lt"/>
                          <a:ea typeface="+mn-ea"/>
                          <a:cs typeface="+mn-cs"/>
                        </a:rPr>
                        <a:t>Mener des recherches auprès des utilisateurs pour comprendre leurs besoins et les problèmes que nous voulons résoudre</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kern="1200" dirty="0">
                          <a:solidFill>
                            <a:schemeClr val="dk1"/>
                          </a:solidFill>
                          <a:effectLst/>
                          <a:latin typeface="+mn-lt"/>
                          <a:ea typeface="+mn-ea"/>
                          <a:cs typeface="+mn-cs"/>
                        </a:rPr>
                        <a:t>Mener des essais continus auprès des utilisateurs pour orienter la conception et l’élaboration</a:t>
                      </a:r>
                      <a:r>
                        <a:rPr lang="en-US" sz="1000" kern="1200" dirty="0">
                          <a:solidFill>
                            <a:schemeClr val="dk1"/>
                          </a:solidFill>
                          <a:latin typeface="+mn-lt"/>
                          <a:ea typeface="+mn-ea"/>
                          <a:cs typeface="+mn-cs"/>
                        </a:rPr>
                        <a:t>.</a:t>
                      </a:r>
                    </a:p>
                    <a:p>
                      <a:pPr marL="19628"/>
                      <a:endParaRPr lang="en-CA" sz="1000" dirty="0">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a:solidFill>
                            <a:schemeClr val="dk1"/>
                          </a:solidFill>
                          <a:latin typeface="+mn-lt"/>
                          <a:ea typeface="+mn-ea"/>
                          <a:cs typeface="+mn-cs"/>
                          <a:sym typeface="Wingdings 2" panose="05020102010507070707" pitchFamily="18" charset="2"/>
                        </a:rPr>
                        <a:t></a:t>
                      </a:r>
                      <a:endParaRPr lang="en-CA" sz="14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fr-CA" sz="1000" b="1" kern="1200" dirty="0">
                          <a:solidFill>
                            <a:schemeClr val="dk1"/>
                          </a:solidFill>
                          <a:effectLst/>
                          <a:latin typeface="+mn-lt"/>
                          <a:ea typeface="+mn-ea"/>
                          <a:cs typeface="+mn-cs"/>
                        </a:rPr>
                        <a:t>Intégrer l’accessibilité dès le départ</a:t>
                      </a:r>
                    </a:p>
                    <a:p>
                      <a:pPr marL="1910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fr-CA" sz="1000" kern="1200" dirty="0">
                          <a:solidFill>
                            <a:schemeClr val="dk1"/>
                          </a:solidFill>
                          <a:effectLst/>
                          <a:latin typeface="+mn-lt"/>
                          <a:ea typeface="+mn-ea"/>
                          <a:cs typeface="+mn-cs"/>
                        </a:rPr>
                        <a:t>Les services doivent satisfaire aux normes d’accessibilité ou les dépasser.</a:t>
                      </a:r>
                      <a:endParaRPr lang="en-US" sz="1000" kern="1200" dirty="0">
                        <a:solidFill>
                          <a:schemeClr val="dk1"/>
                        </a:solidFill>
                        <a:effectLst/>
                        <a:latin typeface="+mn-lt"/>
                        <a:ea typeface="+mn-ea"/>
                        <a:cs typeface="+mn-cs"/>
                      </a:endParaRPr>
                    </a:p>
                    <a:p>
                      <a:pPr marL="1910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fr-CA" sz="1000" kern="1200" dirty="0">
                          <a:solidFill>
                            <a:schemeClr val="dk1"/>
                          </a:solidFill>
                          <a:effectLst/>
                          <a:latin typeface="+mn-lt"/>
                          <a:ea typeface="+mn-ea"/>
                          <a:cs typeface="+mn-cs"/>
                        </a:rPr>
                        <a:t>Les utilisateurs ayant des besoins particuliers devraient être engagés dès le départ afin de confirmer ce que la prestation de services convienne à tout le monde.</a:t>
                      </a:r>
                      <a:endParaRPr lang="en-CA"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41011">
                <a:tc>
                  <a:txBody>
                    <a:bodyPr/>
                    <a:lstStyle/>
                    <a:p>
                      <a:pPr marL="0" lvl="1" indent="0" algn="ctr">
                        <a:buFont typeface="Calibri"/>
                        <a:buNone/>
                        <a:tabLst>
                          <a:tab pos="114300" algn="l"/>
                        </a:tabLst>
                      </a:pPr>
                      <a:endParaRPr lang="en-CA" sz="14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CA" sz="1400" kern="1200" dirty="0">
                          <a:solidFill>
                            <a:schemeClr val="dk1"/>
                          </a:solidFill>
                          <a:latin typeface="+mn-lt"/>
                          <a:ea typeface="+mn-ea"/>
                          <a:cs typeface="+mn-cs"/>
                          <a:sym typeface="Wingdings 2" panose="05020102010507070707" pitchFamily="18" charset="2"/>
                        </a:rPr>
                        <a:t></a:t>
                      </a:r>
                      <a:endParaRPr lang="en-CA" sz="14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14300" algn="l"/>
                        </a:tabLst>
                        <a:defRPr/>
                      </a:pPr>
                      <a:r>
                        <a:rPr lang="fr-CA" sz="1000" b="1" kern="1200" dirty="0">
                          <a:solidFill>
                            <a:schemeClr val="dk1"/>
                          </a:solidFill>
                          <a:effectLst/>
                          <a:latin typeface="+mn-lt"/>
                          <a:ea typeface="+mn-ea"/>
                          <a:cs typeface="+mn-cs"/>
                        </a:rPr>
                        <a:t>Effectuer régulièrement des itérations ou des améliorations</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fr-CA" sz="1000" kern="1200" dirty="0">
                          <a:solidFill>
                            <a:schemeClr val="dk1"/>
                          </a:solidFill>
                          <a:effectLst/>
                          <a:latin typeface="+mn-lt"/>
                          <a:ea typeface="+mn-ea"/>
                          <a:cs typeface="+mn-cs"/>
                        </a:rPr>
                        <a:t>Élaborer des services au moyen de méthodes souples, itératives et axées sur l’utilisateur. </a:t>
                      </a:r>
                      <a:endParaRPr lang="en-US" sz="1000" kern="1200" dirty="0">
                        <a:solidFill>
                          <a:schemeClr val="dk1"/>
                        </a:solidFill>
                        <a:effectLst/>
                        <a:latin typeface="+mn-lt"/>
                        <a:ea typeface="+mn-ea"/>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fr-CA" sz="1000" kern="1200" dirty="0">
                          <a:solidFill>
                            <a:schemeClr val="dk1"/>
                          </a:solidFill>
                          <a:effectLst/>
                          <a:latin typeface="+mn-lt"/>
                          <a:ea typeface="+mn-ea"/>
                          <a:cs typeface="+mn-cs"/>
                        </a:rPr>
                        <a:t>S’améliorer continuellement en réponse aux besoins des utilisateurs.</a:t>
                      </a:r>
                      <a:endParaRPr lang="en-US" sz="1000" kern="1200" dirty="0">
                        <a:solidFill>
                          <a:schemeClr val="dk1"/>
                        </a:solidFill>
                        <a:effectLst/>
                        <a:latin typeface="+mn-lt"/>
                        <a:ea typeface="+mn-ea"/>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fr-CA" sz="1000" kern="1200" dirty="0">
                          <a:solidFill>
                            <a:schemeClr val="dk1"/>
                          </a:solidFill>
                          <a:effectLst/>
                          <a:latin typeface="+mn-lt"/>
                          <a:ea typeface="+mn-ea"/>
                          <a:cs typeface="+mn-cs"/>
                        </a:rPr>
                        <a:t>Essayer de nouvelles choses, commencer par de petits pas puis évoluer.</a:t>
                      </a:r>
                      <a:endParaRPr lang="en-US"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US" sz="1400" dirty="0"/>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US" sz="1400" dirty="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fr-CA" sz="1000" b="1" kern="1200" dirty="0">
                          <a:solidFill>
                            <a:schemeClr val="dk1"/>
                          </a:solidFill>
                          <a:effectLst/>
                          <a:latin typeface="+mn-lt"/>
                          <a:ea typeface="+mn-ea"/>
                          <a:cs typeface="+mn-cs"/>
                        </a:rPr>
                        <a:t>Habiliter le personnel à offrir de meilleurs services</a:t>
                      </a:r>
                    </a:p>
                    <a:p>
                      <a:pPr marL="1910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fr-CA" sz="1000" kern="1200" dirty="0">
                          <a:solidFill>
                            <a:schemeClr val="dk1"/>
                          </a:solidFill>
                          <a:effectLst/>
                          <a:latin typeface="+mn-lt"/>
                          <a:ea typeface="+mn-ea"/>
                          <a:cs typeface="+mn-cs"/>
                        </a:rPr>
                        <a:t>Veiller à ce que les membres du personnel aient accès aux outils, à la formation et aux technologies dont ils ont besoin</a:t>
                      </a:r>
                      <a:r>
                        <a:rPr lang="en-CA" sz="1000" kern="1200" dirty="0">
                          <a:solidFill>
                            <a:schemeClr val="dk1"/>
                          </a:solidFill>
                          <a:latin typeface="+mn-lt"/>
                          <a:ea typeface="+mn-ea"/>
                          <a:cs typeface="+mn-cs"/>
                        </a:rPr>
                        <a:t>.</a:t>
                      </a:r>
                      <a:endParaRPr lang="en-US" sz="1000" kern="1200" dirty="0">
                        <a:solidFill>
                          <a:schemeClr val="dk1"/>
                        </a:solidFill>
                        <a:effectLst/>
                        <a:latin typeface="+mn-lt"/>
                        <a:ea typeface="+mn-ea"/>
                        <a:cs typeface="+mn-cs"/>
                      </a:endParaRPr>
                    </a:p>
                    <a:p>
                      <a:pPr marL="1910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fr-CA" sz="1000" kern="1200" dirty="0">
                          <a:solidFill>
                            <a:schemeClr val="dk1"/>
                          </a:solidFill>
                          <a:effectLst/>
                          <a:latin typeface="+mn-lt"/>
                          <a:ea typeface="+mn-ea"/>
                          <a:cs typeface="+mn-cs"/>
                        </a:rPr>
                        <a:t>Habiliter l’équipe à prendre des décisions tout au long de la conception, de la mise sur pied et de l’exploitation du service.</a:t>
                      </a:r>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98740">
                <a:tc>
                  <a:txBody>
                    <a:bodyPr/>
                    <a:lstStyle/>
                    <a:p>
                      <a:pPr marL="0" lvl="1" indent="0" algn="ctr">
                        <a:buFont typeface="Arial" panose="020B0604020202020204" pitchFamily="34" charset="0"/>
                        <a:buNone/>
                        <a:tabLst>
                          <a:tab pos="1143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Arial" panose="020B0604020202020204" pitchFamily="34" charset="0"/>
                        <a:buNone/>
                        <a:tabLst>
                          <a:tab pos="114300" algn="l"/>
                        </a:tabLst>
                      </a:pPr>
                      <a:r>
                        <a:rPr lang="en-US" sz="1400" dirty="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b="1" kern="1200" dirty="0">
                          <a:solidFill>
                            <a:schemeClr val="dk1"/>
                          </a:solidFill>
                          <a:effectLst/>
                          <a:latin typeface="+mn-lt"/>
                          <a:ea typeface="+mn-ea"/>
                          <a:cs typeface="+mn-cs"/>
                        </a:rPr>
                        <a:t>Travailler ouvertement par défaut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fr-CA" sz="1000" kern="1200" dirty="0">
                          <a:solidFill>
                            <a:schemeClr val="dk1"/>
                          </a:solidFill>
                          <a:effectLst/>
                          <a:latin typeface="+mn-lt"/>
                          <a:ea typeface="+mn-ea"/>
                          <a:cs typeface="+mn-cs"/>
                        </a:rPr>
                        <a:t>Partager ouvertement des éléments de preuve, des résultats de recherche et des prises de décisions.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fr-CA" sz="1000" kern="1200" dirty="0">
                          <a:solidFill>
                            <a:schemeClr val="dk1"/>
                          </a:solidFill>
                          <a:effectLst/>
                          <a:latin typeface="+mn-lt"/>
                          <a:ea typeface="+mn-ea"/>
                          <a:cs typeface="+mn-cs"/>
                        </a:rPr>
                        <a:t>S’assurer que l’ensemble des données, renseignements et nouveaux codes non confidentiels développés dans le cadre de la prestation de services soient accessibles au monde extérieur qui pourra les partager et les réutiliser sous licence ouverte.</a:t>
                      </a:r>
                      <a:endParaRPr lang="en-CA" sz="1000" kern="1200" dirty="0">
                        <a:solidFill>
                          <a:prstClr val="black"/>
                        </a:solidFill>
                        <a:latin typeface="+mn-lt"/>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a:solidFill>
                            <a:schemeClr val="dk1"/>
                          </a:solidFill>
                          <a:latin typeface="+mn-lt"/>
                          <a:ea typeface="+mn-ea"/>
                          <a:cs typeface="Calibri"/>
                          <a:sym typeface="Wingdings 2" panose="05020102010507070707" pitchFamily="18" charset="2"/>
                        </a:rPr>
                        <a:t></a:t>
                      </a: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fr-CA" sz="1000" b="1" kern="1200" dirty="0">
                          <a:solidFill>
                            <a:schemeClr val="dk1"/>
                          </a:solidFill>
                          <a:effectLst/>
                          <a:latin typeface="+mn-lt"/>
                          <a:ea typeface="+mn-ea"/>
                          <a:cs typeface="+mn-cs"/>
                        </a:rPr>
                        <a:t>Être de bons gestionnaires de données</a:t>
                      </a:r>
                    </a:p>
                    <a:p>
                      <a:pPr marL="1910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fr-CA" sz="1000" kern="1200" dirty="0">
                          <a:solidFill>
                            <a:schemeClr val="dk1"/>
                          </a:solidFill>
                          <a:effectLst/>
                          <a:latin typeface="+mn-lt"/>
                          <a:ea typeface="+mn-ea"/>
                          <a:cs typeface="+mn-cs"/>
                        </a:rPr>
                        <a:t>Recueillir les données auprès des utilisateurs une seule fois et les réutiliser dans la mesure du possible.</a:t>
                      </a:r>
                      <a:endParaRPr lang="en-US" sz="1000" kern="1200" dirty="0">
                        <a:solidFill>
                          <a:schemeClr val="dk1"/>
                        </a:solidFill>
                        <a:latin typeface="+mn-lt"/>
                        <a:ea typeface="+mn-ea"/>
                        <a:cs typeface="+mn-cs"/>
                      </a:endParaRPr>
                    </a:p>
                    <a:p>
                      <a:pPr marL="1910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fr-CA" sz="1000" kern="1200" dirty="0">
                          <a:solidFill>
                            <a:schemeClr val="dk1"/>
                          </a:solidFill>
                          <a:effectLst/>
                          <a:latin typeface="+mn-lt"/>
                          <a:ea typeface="+mn-ea"/>
                          <a:cs typeface="+mn-cs"/>
                        </a:rPr>
                        <a:t>Veiller à ce que les données soient recueillies et stockées de manière sécuritaire pour permettre à d’autres de facilement les réutiliser pour offrir des services.</a:t>
                      </a:r>
                      <a:endParaRPr lang="en-US"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041011">
                <a:tc>
                  <a:txBody>
                    <a:bodyPr/>
                    <a:lstStyle/>
                    <a:p>
                      <a:pPr marL="0" lvl="1" indent="0" algn="ctr">
                        <a:buFont typeface="Calibri"/>
                        <a:buNone/>
                        <a:tabLst>
                          <a:tab pos="114300" algn="l"/>
                        </a:tabLst>
                      </a:pPr>
                      <a:endParaRPr lang="en-US"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US" sz="1400" kern="1200" dirty="0">
                          <a:solidFill>
                            <a:schemeClr val="dk1"/>
                          </a:solidFill>
                          <a:latin typeface="+mn-lt"/>
                          <a:ea typeface="+mn-ea"/>
                          <a:cs typeface="Calibri"/>
                          <a:sym typeface="Wingdings 2" panose="05020102010507070707" pitchFamily="18" charset="2"/>
                        </a:rPr>
                        <a:t></a:t>
                      </a:r>
                      <a:endParaRPr lang="en-US"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000" b="1" kern="1200" dirty="0">
                          <a:solidFill>
                            <a:schemeClr val="dk1"/>
                          </a:solidFill>
                          <a:effectLst/>
                          <a:latin typeface="+mn-lt"/>
                          <a:ea typeface="+mn-ea"/>
                          <a:cs typeface="+mn-cs"/>
                        </a:rPr>
                        <a:t>Utiliser des normes et des solutions ouvertes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kern="1200" dirty="0">
                          <a:solidFill>
                            <a:schemeClr val="dk1"/>
                          </a:solidFill>
                          <a:effectLst/>
                          <a:latin typeface="+mn-lt"/>
                          <a:ea typeface="+mn-ea"/>
                          <a:cs typeface="+mn-cs"/>
                        </a:rPr>
                        <a:t>Tirer profit de normes ouvertes et adopter des pratiques exemplaires, y compris le recours à un logiciel ouvert, le cas échéant.</a:t>
                      </a:r>
                      <a:endParaRPr lang="en-US" sz="1000" kern="120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kern="1200" dirty="0">
                          <a:solidFill>
                            <a:schemeClr val="dk1"/>
                          </a:solidFill>
                          <a:effectLst/>
                          <a:latin typeface="+mn-lt"/>
                          <a:ea typeface="+mn-ea"/>
                          <a:cs typeface="+mn-cs"/>
                        </a:rPr>
                        <a:t>Concevoir des services et des plateformes qui sont transparents pour que les Canadiens puissent les utiliser, quel que soit l’appareil ou le moyen qu’ils utilisent.</a:t>
                      </a:r>
                      <a:endParaRPr lang="en-US"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a:solidFill>
                            <a:schemeClr val="dk1"/>
                          </a:solidFill>
                          <a:latin typeface="+mn-lt"/>
                          <a:ea typeface="+mn-ea"/>
                          <a:cs typeface="Calibri"/>
                          <a:sym typeface="Wingdings 2" panose="05020102010507070707" pitchFamily="18" charset="2"/>
                        </a:rPr>
                        <a:t></a:t>
                      </a: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dirty="0" err="1">
                          <a:solidFill>
                            <a:schemeClr val="dk1"/>
                          </a:solidFill>
                          <a:effectLst/>
                          <a:latin typeface="+mn-lt"/>
                          <a:ea typeface="+mn-ea"/>
                          <a:cs typeface="+mn-cs"/>
                        </a:rPr>
                        <a:t>Concevoir</a:t>
                      </a:r>
                      <a:r>
                        <a:rPr lang="en-US" sz="1000" b="1" kern="1200" dirty="0">
                          <a:solidFill>
                            <a:schemeClr val="dk1"/>
                          </a:solidFill>
                          <a:effectLst/>
                          <a:latin typeface="+mn-lt"/>
                          <a:ea typeface="+mn-ea"/>
                          <a:cs typeface="+mn-cs"/>
                        </a:rPr>
                        <a:t> des services </a:t>
                      </a:r>
                      <a:r>
                        <a:rPr lang="en-US" sz="1000" b="1" kern="1200" dirty="0" err="1">
                          <a:solidFill>
                            <a:schemeClr val="dk1"/>
                          </a:solidFill>
                          <a:effectLst/>
                          <a:latin typeface="+mn-lt"/>
                          <a:ea typeface="+mn-ea"/>
                          <a:cs typeface="+mn-cs"/>
                        </a:rPr>
                        <a:t>éthiques</a:t>
                      </a:r>
                      <a:endParaRPr lang="en-US" sz="1000" b="1" kern="1200" dirty="0">
                        <a:solidFill>
                          <a:schemeClr val="dk1"/>
                        </a:solidFill>
                        <a:effectLst/>
                        <a:latin typeface="+mn-lt"/>
                        <a:ea typeface="+mn-ea"/>
                        <a:cs typeface="+mn-cs"/>
                      </a:endParaRPr>
                    </a:p>
                    <a:p>
                      <a:pPr marL="1910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fr-CA" sz="1000" kern="1200" dirty="0">
                          <a:solidFill>
                            <a:schemeClr val="dk1"/>
                          </a:solidFill>
                          <a:effectLst/>
                          <a:latin typeface="+mn-lt"/>
                          <a:ea typeface="+mn-ea"/>
                          <a:cs typeface="+mn-cs"/>
                        </a:rPr>
                        <a:t>Veiller à ce que tous reçoivent un traitement équitable. </a:t>
                      </a:r>
                    </a:p>
                    <a:p>
                      <a:pPr marL="1910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fr-CA" sz="1000" kern="1200" dirty="0">
                          <a:solidFill>
                            <a:schemeClr val="dk1"/>
                          </a:solidFill>
                          <a:effectLst/>
                          <a:latin typeface="+mn-lt"/>
                          <a:ea typeface="+mn-ea"/>
                          <a:cs typeface="+mn-cs"/>
                        </a:rPr>
                        <a:t>Se conformer aux lignes directrices en matière d’éthique dans la conception et l’utilisation de systèmes qui automatisent la prise de décisions (comme l’utilisation de l’intelligence artificielle).</a:t>
                      </a:r>
                      <a:endParaRPr lang="en-US"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41011">
                <a:tc>
                  <a:txBody>
                    <a:bodyPr/>
                    <a:lstStyle/>
                    <a:p>
                      <a:pPr marL="0" lvl="1" indent="0" algn="ctr">
                        <a:buFont typeface="Calibri"/>
                        <a:buNone/>
                        <a:tabLst>
                          <a:tab pos="1143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US" sz="1400" dirty="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000" b="1" kern="1200" dirty="0">
                          <a:solidFill>
                            <a:schemeClr val="dk1"/>
                          </a:solidFill>
                          <a:effectLst/>
                          <a:latin typeface="+mn-lt"/>
                          <a:ea typeface="+mn-ea"/>
                          <a:cs typeface="+mn-cs"/>
                        </a:rPr>
                        <a:t>Aborder les risques à la sécurité et à la confidentialité</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kern="1200" dirty="0">
                          <a:solidFill>
                            <a:schemeClr val="dk1"/>
                          </a:solidFill>
                          <a:effectLst/>
                          <a:latin typeface="+mn-lt"/>
                          <a:ea typeface="+mn-ea"/>
                          <a:cs typeface="+mn-cs"/>
                        </a:rPr>
                        <a:t>Adopter une approche équilibrée en matière de gestion des risques en mettant en œuvre des mesures appropriées en matière de confidentialité et de sécurité</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kern="1200" dirty="0">
                          <a:solidFill>
                            <a:schemeClr val="dk1"/>
                          </a:solidFill>
                          <a:effectLst/>
                          <a:latin typeface="+mn-lt"/>
                          <a:ea typeface="+mn-ea"/>
                          <a:cs typeface="+mn-cs"/>
                        </a:rPr>
                        <a:t>Éliminer toute friction dans le cadre des mesures de sécurité pour s’assurer qu’elles n’imposent pas de fardeau aux utilisateurs.</a:t>
                      </a:r>
                      <a:endParaRPr lang="en-CA"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a:solidFill>
                            <a:schemeClr val="dk1"/>
                          </a:solidFill>
                          <a:latin typeface="+mn-lt"/>
                          <a:ea typeface="+mn-ea"/>
                          <a:cs typeface="Calibri"/>
                          <a:sym typeface="Wingdings 2" panose="05020102010507070707" pitchFamily="18" charset="2"/>
                        </a:rPr>
                        <a:t></a:t>
                      </a: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dirty="0" err="1">
                          <a:solidFill>
                            <a:schemeClr val="dk1"/>
                          </a:solidFill>
                          <a:effectLst/>
                          <a:latin typeface="+mn-lt"/>
                          <a:ea typeface="+mn-ea"/>
                          <a:cs typeface="+mn-cs"/>
                        </a:rPr>
                        <a:t>Collaborer</a:t>
                      </a:r>
                      <a:r>
                        <a:rPr lang="en-US" sz="1000" b="1" kern="1200" dirty="0">
                          <a:solidFill>
                            <a:schemeClr val="dk1"/>
                          </a:solidFill>
                          <a:effectLst/>
                          <a:latin typeface="+mn-lt"/>
                          <a:ea typeface="+mn-ea"/>
                          <a:cs typeface="+mn-cs"/>
                        </a:rPr>
                        <a:t> à </a:t>
                      </a:r>
                      <a:r>
                        <a:rPr lang="en-US" sz="1000" b="1" kern="1200" dirty="0" err="1">
                          <a:solidFill>
                            <a:schemeClr val="dk1"/>
                          </a:solidFill>
                          <a:effectLst/>
                          <a:latin typeface="+mn-lt"/>
                          <a:ea typeface="+mn-ea"/>
                          <a:cs typeface="+mn-cs"/>
                        </a:rPr>
                        <a:t>grande</a:t>
                      </a:r>
                      <a:r>
                        <a:rPr lang="en-US" sz="1000" b="1" kern="1200" dirty="0">
                          <a:solidFill>
                            <a:schemeClr val="dk1"/>
                          </a:solidFill>
                          <a:effectLst/>
                          <a:latin typeface="+mn-lt"/>
                          <a:ea typeface="+mn-ea"/>
                          <a:cs typeface="+mn-cs"/>
                        </a:rPr>
                        <a:t> </a:t>
                      </a:r>
                      <a:r>
                        <a:rPr lang="en-US" sz="1000" b="1" kern="1200" dirty="0" err="1">
                          <a:solidFill>
                            <a:schemeClr val="dk1"/>
                          </a:solidFill>
                          <a:effectLst/>
                          <a:latin typeface="+mn-lt"/>
                          <a:ea typeface="+mn-ea"/>
                          <a:cs typeface="+mn-cs"/>
                        </a:rPr>
                        <a:t>échelle</a:t>
                      </a:r>
                      <a:r>
                        <a:rPr lang="en-US" sz="1000" b="1" kern="1200" dirty="0">
                          <a:solidFill>
                            <a:schemeClr val="dk1"/>
                          </a:solidFill>
                          <a:effectLst/>
                          <a:latin typeface="+mn-lt"/>
                          <a:ea typeface="+mn-ea"/>
                          <a:cs typeface="+mn-cs"/>
                        </a:rPr>
                        <a:t> </a:t>
                      </a:r>
                      <a:r>
                        <a:rPr lang="en-CA" sz="1000" b="1" kern="1200" spc="-3" baseline="0" dirty="0">
                          <a:solidFill>
                            <a:prstClr val="black"/>
                          </a:solidFill>
                          <a:latin typeface="+mn-lt"/>
                          <a:ea typeface="+mn-ea"/>
                          <a:cs typeface="Calibri"/>
                        </a:rPr>
                        <a:t> </a:t>
                      </a:r>
                      <a:endParaRPr lang="en-US" sz="1000" b="1" kern="1200" spc="-3" dirty="0">
                        <a:solidFill>
                          <a:prstClr val="black"/>
                        </a:solidFill>
                        <a:latin typeface="+mn-lt"/>
                        <a:ea typeface="+mn-ea"/>
                        <a:cs typeface="Calibri"/>
                      </a:endParaRP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fr-CA" sz="1000" kern="1200" dirty="0">
                          <a:solidFill>
                            <a:schemeClr val="dk1"/>
                          </a:solidFill>
                          <a:effectLst/>
                          <a:latin typeface="+mn-lt"/>
                          <a:ea typeface="+mn-ea"/>
                          <a:cs typeface="+mn-cs"/>
                        </a:rPr>
                        <a:t>Créer des équipes multidisciplinaires ayant la gamme de compétences nécessaires pour réaliser un objectif commun</a:t>
                      </a:r>
                      <a:endParaRPr lang="en-US" sz="1000" kern="1200" dirty="0">
                        <a:solidFill>
                          <a:schemeClr val="dk1"/>
                        </a:solidFill>
                        <a:latin typeface="+mn-lt"/>
                        <a:ea typeface="+mn-ea"/>
                        <a:cs typeface="+mn-cs"/>
                      </a:endParaRP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fr-CA" sz="1000" kern="1200" dirty="0">
                          <a:solidFill>
                            <a:schemeClr val="dk1"/>
                          </a:solidFill>
                          <a:effectLst/>
                          <a:latin typeface="+mn-lt"/>
                          <a:ea typeface="+mn-ea"/>
                          <a:cs typeface="+mn-cs"/>
                        </a:rPr>
                        <a:t>Partager et collaborer ouvertement. Définir et créer des partenariats qui aident à offrir de la valeur aux utilisateurs.</a:t>
                      </a:r>
                      <a:endParaRPr lang="en-US"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TextBox 5"/>
          <p:cNvSpPr txBox="1"/>
          <p:nvPr/>
        </p:nvSpPr>
        <p:spPr>
          <a:xfrm>
            <a:off x="23607" y="6377987"/>
            <a:ext cx="1542410" cy="215444"/>
          </a:xfrm>
          <a:prstGeom prst="rect">
            <a:avLst/>
          </a:prstGeom>
          <a:noFill/>
        </p:spPr>
        <p:txBody>
          <a:bodyPr wrap="none" rtlCol="0">
            <a:spAutoFit/>
          </a:bodyPr>
          <a:lstStyle/>
          <a:p>
            <a:r>
              <a:rPr lang="fr-CA" sz="800" dirty="0">
                <a:solidFill>
                  <a:prstClr val="black"/>
                </a:solidFill>
                <a:latin typeface="Calibri"/>
              </a:rPr>
              <a:t>Harmonisation de l’architecture:</a:t>
            </a:r>
          </a:p>
        </p:txBody>
      </p:sp>
      <p:sp>
        <p:nvSpPr>
          <p:cNvPr id="12" name="Isosceles Triangle 11" descr="Green triangle. Indicates full alignment to Digital Standards"/>
          <p:cNvSpPr/>
          <p:nvPr/>
        </p:nvSpPr>
        <p:spPr>
          <a:xfrm>
            <a:off x="106617" y="6598335"/>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7" name="TextBox 6"/>
          <p:cNvSpPr txBox="1"/>
          <p:nvPr/>
        </p:nvSpPr>
        <p:spPr>
          <a:xfrm>
            <a:off x="171804" y="6571530"/>
            <a:ext cx="590226" cy="215444"/>
          </a:xfrm>
          <a:prstGeom prst="rect">
            <a:avLst/>
          </a:prstGeom>
          <a:noFill/>
        </p:spPr>
        <p:txBody>
          <a:bodyPr wrap="none" rtlCol="0">
            <a:spAutoFit/>
          </a:bodyPr>
          <a:lstStyle/>
          <a:p>
            <a:r>
              <a:rPr lang="fr-CA" sz="800" dirty="0">
                <a:solidFill>
                  <a:prstClr val="black"/>
                </a:solidFill>
                <a:latin typeface="Calibri"/>
              </a:rPr>
              <a:t>Complète</a:t>
            </a:r>
          </a:p>
        </p:txBody>
      </p:sp>
      <p:sp>
        <p:nvSpPr>
          <p:cNvPr id="13" name="Oval 12" descr="Yellow circle. Indicates partial-alignment to Digital Standards"/>
          <p:cNvSpPr/>
          <p:nvPr/>
        </p:nvSpPr>
        <p:spPr>
          <a:xfrm>
            <a:off x="762030" y="6597620"/>
            <a:ext cx="129676" cy="163263"/>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8" name="TextBox 7"/>
          <p:cNvSpPr txBox="1"/>
          <p:nvPr/>
        </p:nvSpPr>
        <p:spPr>
          <a:xfrm>
            <a:off x="861258" y="6571530"/>
            <a:ext cx="530915" cy="215444"/>
          </a:xfrm>
          <a:prstGeom prst="rect">
            <a:avLst/>
          </a:prstGeom>
          <a:noFill/>
        </p:spPr>
        <p:txBody>
          <a:bodyPr wrap="none" rtlCol="0">
            <a:spAutoFit/>
          </a:bodyPr>
          <a:lstStyle/>
          <a:p>
            <a:r>
              <a:rPr lang="fr-CA" sz="800" dirty="0">
                <a:solidFill>
                  <a:prstClr val="black"/>
                </a:solidFill>
                <a:latin typeface="Calibri"/>
              </a:rPr>
              <a:t>Partielle</a:t>
            </a:r>
          </a:p>
        </p:txBody>
      </p:sp>
      <p:sp>
        <p:nvSpPr>
          <p:cNvPr id="9" name="TextBox 8" descr="Red square. Indicates non-alignment to Digital Standards"/>
          <p:cNvSpPr txBox="1"/>
          <p:nvPr/>
        </p:nvSpPr>
        <p:spPr>
          <a:xfrm>
            <a:off x="1476568" y="6581376"/>
            <a:ext cx="502061" cy="215444"/>
          </a:xfrm>
          <a:prstGeom prst="rect">
            <a:avLst/>
          </a:prstGeom>
          <a:noFill/>
        </p:spPr>
        <p:txBody>
          <a:bodyPr wrap="none" rtlCol="0">
            <a:spAutoFit/>
          </a:bodyPr>
          <a:lstStyle/>
          <a:p>
            <a:r>
              <a:rPr lang="fr-CA" sz="800" dirty="0">
                <a:solidFill>
                  <a:prstClr val="black"/>
                </a:solidFill>
                <a:latin typeface="Calibri"/>
              </a:rPr>
              <a:t>Aucune</a:t>
            </a:r>
          </a:p>
        </p:txBody>
      </p:sp>
      <p:sp>
        <p:nvSpPr>
          <p:cNvPr id="5" name="Rectangle 4" descr="Red square. Indicates non-alignment to Digital Standards"/>
          <p:cNvSpPr/>
          <p:nvPr/>
        </p:nvSpPr>
        <p:spPr>
          <a:xfrm>
            <a:off x="1348552" y="6625090"/>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6" name="Slide Number Placeholder 11">
            <a:extLst>
              <a:ext uri="{FF2B5EF4-FFF2-40B4-BE49-F238E27FC236}">
                <a16:creationId xmlns:a16="http://schemas.microsoft.com/office/drawing/2014/main" id="{525D4981-3B83-4D95-A7AF-699F8E42EFB7}"/>
              </a:ext>
            </a:extLst>
          </p:cNvPr>
          <p:cNvSpPr>
            <a:spLocks noGrp="1"/>
          </p:cNvSpPr>
          <p:nvPr>
            <p:ph type="sldNum" sz="quarter" idx="12"/>
          </p:nvPr>
        </p:nvSpPr>
        <p:spPr>
          <a:xfrm>
            <a:off x="8755742" y="6386317"/>
            <a:ext cx="385766" cy="365125"/>
          </a:xfrm>
        </p:spPr>
        <p:txBody>
          <a:bodyPr/>
          <a:lstStyle/>
          <a:p>
            <a:fld id="{32D4B517-E49B-41B6-9DBC-23634E0F1CDC}" type="slidenum">
              <a:rPr lang="fr-CA" smtClean="0"/>
              <a:pPr/>
              <a:t>12</a:t>
            </a:fld>
            <a:endParaRPr lang="fr-CA" dirty="0"/>
          </a:p>
        </p:txBody>
      </p:sp>
      <p:sp>
        <p:nvSpPr>
          <p:cNvPr id="10" name="Rectangle 9">
            <a:extLst>
              <a:ext uri="{C183D7F6-B498-43B3-948B-1728B52AA6E4}">
                <adec:decorative xmlns:adec="http://schemas.microsoft.com/office/drawing/2017/decorative" val="1"/>
              </a:ext>
            </a:extLst>
          </p:cNvPr>
          <p:cNvSpPr/>
          <p:nvPr/>
        </p:nvSpPr>
        <p:spPr>
          <a:xfrm>
            <a:off x="23607" y="6395751"/>
            <a:ext cx="2100121"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grpSp>
        <p:nvGrpSpPr>
          <p:cNvPr id="20" name="Group 19">
            <a:extLst>
              <a:ext uri="{FF2B5EF4-FFF2-40B4-BE49-F238E27FC236}">
                <a16:creationId xmlns:a16="http://schemas.microsoft.com/office/drawing/2014/main" id="{FFBBE43C-5AD8-4F34-9B1F-9E2397D7D736}"/>
              </a:ext>
              <a:ext uri="{C183D7F6-B498-43B3-948B-1728B52AA6E4}">
                <adec:decorative xmlns:adec="http://schemas.microsoft.com/office/drawing/2017/decorative" val="1"/>
              </a:ext>
            </a:extLst>
          </p:cNvPr>
          <p:cNvGrpSpPr/>
          <p:nvPr/>
        </p:nvGrpSpPr>
        <p:grpSpPr>
          <a:xfrm>
            <a:off x="5184068" y="509835"/>
            <a:ext cx="3132348" cy="2185369"/>
            <a:chOff x="9347725" y="574306"/>
            <a:chExt cx="1861803" cy="2139965"/>
          </a:xfrm>
        </p:grpSpPr>
        <p:grpSp>
          <p:nvGrpSpPr>
            <p:cNvPr id="21" name="Group 20">
              <a:extLst>
                <a:ext uri="{FF2B5EF4-FFF2-40B4-BE49-F238E27FC236}">
                  <a16:creationId xmlns:a16="http://schemas.microsoft.com/office/drawing/2014/main" id="{E0FE5FC0-8814-4FA0-B7D7-F3DEEDAFE694}"/>
                </a:ext>
              </a:extLst>
            </p:cNvPr>
            <p:cNvGrpSpPr/>
            <p:nvPr/>
          </p:nvGrpSpPr>
          <p:grpSpPr>
            <a:xfrm>
              <a:off x="9347725" y="709978"/>
              <a:ext cx="1861803" cy="2004293"/>
              <a:chOff x="3360738" y="1493838"/>
              <a:chExt cx="2544762" cy="2739520"/>
            </a:xfrm>
          </p:grpSpPr>
          <p:pic>
            <p:nvPicPr>
              <p:cNvPr id="23" name="Picture 22">
                <a:extLst>
                  <a:ext uri="{FF2B5EF4-FFF2-40B4-BE49-F238E27FC236}">
                    <a16:creationId xmlns:a16="http://schemas.microsoft.com/office/drawing/2014/main" id="{1C89D78F-180F-465F-9524-99860CD1C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37">
                <a:extLst>
                  <a:ext uri="{FF2B5EF4-FFF2-40B4-BE49-F238E27FC236}">
                    <a16:creationId xmlns:a16="http://schemas.microsoft.com/office/drawing/2014/main" id="{13AFDEE8-B4E0-4D97-8DA3-FF6884FC533F}"/>
                  </a:ext>
                </a:extLst>
              </p:cNvPr>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a:hlinkClick r:id="rId4"/>
                  </a:rPr>
                  <a:t>https://www.canada.ca/fr/gouvernement/systeme/gouvernement-numerique/normes-numeriques-gouvernement-canada.html</a:t>
                </a:r>
                <a:endParaRPr lang="fr-CA" dirty="0"/>
              </a:p>
              <a:p>
                <a:endParaRPr lang="fr-CA" dirty="0"/>
              </a:p>
            </p:txBody>
          </p:sp>
        </p:grpSp>
        <p:sp>
          <p:nvSpPr>
            <p:cNvPr id="22" name="Freeform 26">
              <a:extLst>
                <a:ext uri="{FF2B5EF4-FFF2-40B4-BE49-F238E27FC236}">
                  <a16:creationId xmlns:a16="http://schemas.microsoft.com/office/drawing/2014/main" id="{D9A98C43-CE95-4B00-8BDA-BDF754305484}"/>
                </a:ext>
              </a:extLst>
            </p:cNvPr>
            <p:cNvSpPr>
              <a:spLocks/>
            </p:cNvSpPr>
            <p:nvPr/>
          </p:nvSpPr>
          <p:spPr bwMode="auto">
            <a:xfrm>
              <a:off x="9863291" y="574306"/>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Tree>
    <p:extLst>
      <p:ext uri="{BB962C8B-B14F-4D97-AF65-F5344CB8AC3E}">
        <p14:creationId xmlns:p14="http://schemas.microsoft.com/office/powerpoint/2010/main" val="283995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5FB7511F-398E-4B57-8A01-C7275F25D2B4}"/>
              </a:ext>
            </a:extLst>
          </p:cNvPr>
          <p:cNvSpPr>
            <a:spLocks noGrp="1"/>
          </p:cNvSpPr>
          <p:nvPr>
            <p:ph type="title"/>
          </p:nvPr>
        </p:nvSpPr>
        <p:spPr>
          <a:xfrm>
            <a:off x="551448" y="0"/>
            <a:ext cx="5432982" cy="878670"/>
          </a:xfrm>
        </p:spPr>
        <p:txBody>
          <a:bodyPr>
            <a:normAutofit/>
          </a:bodyPr>
          <a:lstStyle/>
          <a:p>
            <a:r>
              <a:rPr lang="fr-CA" sz="2000" b="1">
                <a:solidFill>
                  <a:schemeClr val="tx1">
                    <a:lumMod val="65000"/>
                    <a:lumOff val="35000"/>
                  </a:schemeClr>
                </a:solidFill>
              </a:rPr>
              <a:t>Annexe 2: Cadre de l’AI du GC</a:t>
            </a:r>
            <a:br>
              <a:rPr lang="fr-CA" sz="2000" b="1">
                <a:solidFill>
                  <a:schemeClr val="tx1">
                    <a:lumMod val="65000"/>
                    <a:lumOff val="35000"/>
                  </a:schemeClr>
                </a:solidFill>
              </a:rPr>
            </a:br>
            <a:r>
              <a:rPr lang="fr-CA" sz="2000">
                <a:solidFill>
                  <a:schemeClr val="tx2"/>
                </a:solidFill>
              </a:rPr>
              <a:t>L’architecture opérationnelle</a:t>
            </a:r>
          </a:p>
        </p:txBody>
      </p:sp>
      <p:pic>
        <p:nvPicPr>
          <p:cNvPr id="10" name="Picture 9">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351992" y="244140"/>
            <a:ext cx="616068" cy="467016"/>
          </a:xfrm>
          <a:prstGeom prst="rect">
            <a:avLst/>
          </a:prstGeom>
        </p:spPr>
      </p:pic>
      <p:graphicFrame>
        <p:nvGraphicFramePr>
          <p:cNvPr id="3" name="Table 3"/>
          <p:cNvGraphicFramePr>
            <a:graphicFrameLocks noGrp="1"/>
          </p:cNvGraphicFramePr>
          <p:nvPr>
            <p:extLst>
              <p:ext uri="{D42A27DB-BD31-4B8C-83A1-F6EECF244321}">
                <p14:modId xmlns:p14="http://schemas.microsoft.com/office/powerpoint/2010/main" val="1030029341"/>
              </p:ext>
            </p:extLst>
          </p:nvPr>
        </p:nvGraphicFramePr>
        <p:xfrm>
          <a:off x="551448" y="2885929"/>
          <a:ext cx="7987044" cy="309372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212172">
                <a:tc>
                  <a:txBody>
                    <a:bodyPr/>
                    <a:lstStyle/>
                    <a:p>
                      <a:pPr marL="0" indent="0">
                        <a:tabLst>
                          <a:tab pos="228600" algn="l"/>
                        </a:tabLst>
                      </a:pPr>
                      <a:r>
                        <a:rPr lang="fr-CA" sz="1100" b="1" kern="1200" dirty="0">
                          <a:solidFill>
                            <a:schemeClr val="lt1"/>
                          </a:solidFill>
                          <a:effectLst/>
                          <a:latin typeface="+mn-lt"/>
                          <a:ea typeface="+mn-ea"/>
                          <a:cs typeface="+mn-cs"/>
                        </a:rPr>
                        <a:t>Conception entièrement numérique des services pour répondre aux besoins des utilisateurs du gouvernement du Canada et des autres intervenants.</a:t>
                      </a:r>
                      <a:endParaRPr lang="en-CA" sz="1100" b="1" dirty="0">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fr-CA" sz="1100" b="1" kern="1200" noProof="0" dirty="0">
                          <a:solidFill>
                            <a:schemeClr val="lt1"/>
                          </a:solidFill>
                          <a:effectLst/>
                          <a:latin typeface="+mn-lt"/>
                          <a:ea typeface="+mn-ea"/>
                          <a:cs typeface="+mn-cs"/>
                        </a:rPr>
                        <a:t>COMMENT procédera-t-on?</a:t>
                      </a:r>
                      <a:endParaRPr lang="fr-CA" sz="1100" b="1" spc="-3" noProof="0"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261888">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Identifier clairement les utilisateurs internes et externes et les autres intervenants et leurs besoins dans le cadre de chaque politique, programme et service opérationnel</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buFont typeface="Wingdings" panose="05000000000000000000" pitchFamily="2" charset="2"/>
                        <a:buNone/>
                        <a:tabLst/>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62064">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Inclure les exigences de la politique qui s’appliquent à des utilisateurs en particulier et à d’autres intervenants, comme l’accessibilité, l’analyse comparative entre les sexes plus et les langues officielles, dans la création du service</a:t>
                      </a:r>
                      <a:endParaRPr lang="en-US" sz="10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914400" rtl="0" eaLnBrk="1" latinLnBrk="0" hangingPunct="1">
                        <a:buFont typeface="Wingdings" panose="05000000000000000000" pitchFamily="2" charset="2"/>
                        <a:buNone/>
                        <a:tabLst/>
                      </a:pPr>
                      <a:r>
                        <a:rPr lang="en-CA" sz="1000" kern="1200" dirty="0">
                          <a:solidFill>
                            <a:prstClr val="black"/>
                          </a:solidFill>
                          <a:latin typeface="+mn-lt"/>
                          <a:ea typeface="+mn-ea"/>
                          <a:cs typeface="Calibri"/>
                        </a:rPr>
                        <a:t> </a:t>
                      </a:r>
                      <a:endParaRPr lang="en-US" sz="10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Effectuer une évaluation de l’incidence algorithmique (EIA) pour appuyer les activités d’atténuation des risques lors du déploiement d’un système décisionnel automatisé conformément à la </a:t>
                      </a:r>
                      <a:r>
                        <a:rPr lang="fr-CA" sz="1000" i="1" kern="1200" dirty="0">
                          <a:solidFill>
                            <a:schemeClr val="dk1"/>
                          </a:solidFill>
                          <a:effectLst/>
                          <a:latin typeface="+mn-lt"/>
                          <a:ea typeface="+mn-ea"/>
                          <a:cs typeface="+mn-cs"/>
                        </a:rPr>
                        <a:t>Directive sur la prise de décision automatisée</a:t>
                      </a:r>
                      <a:endParaRPr lang="en-CA" sz="1000" i="1" kern="1200" dirty="0">
                        <a:solidFill>
                          <a:schemeClr val="dk1"/>
                        </a:solidFill>
                        <a:effectLst/>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914400" rtl="0" eaLnBrk="1" latinLnBrk="0" hangingPunct="1">
                        <a:buFont typeface="Wingdings" panose="05000000000000000000" pitchFamily="2" charset="2"/>
                        <a:buNone/>
                        <a:tabLst/>
                      </a:pPr>
                      <a:r>
                        <a:rPr lang="en-CA" sz="1000" kern="1200" dirty="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Modéliser la prestation des services opérationnels du début à la fin afin d’assurer la qualité, de maximiser l’efficacité et d’optimiser les gains dans tous les canaux (p. ex., processus allégé)</a:t>
                      </a:r>
                      <a:endParaRPr lang="en-CA" sz="10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CA" sz="1000" kern="1200" dirty="0">
                          <a:solidFill>
                            <a:prstClr val="black"/>
                          </a:solidFill>
                          <a:latin typeface="+mn-lt"/>
                          <a:ea typeface="+mn-ea"/>
                          <a:cs typeface="Calibri"/>
                        </a:rPr>
                        <a:t> </a:t>
                      </a:r>
                      <a:endParaRPr lang="en-US" sz="1000" kern="1200" dirty="0">
                        <a:solidFill>
                          <a:prstClr val="black"/>
                        </a:solidFill>
                        <a:latin typeface="+mn-lt"/>
                        <a:ea typeface="+mn-ea"/>
                        <a:cs typeface="Calibri"/>
                      </a:endParaRPr>
                    </a:p>
                    <a:p>
                      <a:pPr marL="0" lvl="0" indent="0" algn="l" defTabSz="914400" rtl="0" eaLnBrk="1" latinLnBrk="0" hangingPunct="1">
                        <a:buFont typeface="Arial" panose="020B0604020202020204" pitchFamily="34" charset="0"/>
                        <a:buNone/>
                        <a:tabLst/>
                      </a:pPr>
                      <a:endParaRPr lang="en-CA" sz="10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41255984"/>
                  </a:ext>
                </a:extLst>
              </a:tr>
            </a:tbl>
          </a:graphicData>
        </a:graphic>
      </p:graphicFrame>
      <p:sp>
        <p:nvSpPr>
          <p:cNvPr id="11" name="Content Placeholder 2">
            <a:extLst>
              <a:ext uri="{FF2B5EF4-FFF2-40B4-BE49-F238E27FC236}">
                <a16:creationId xmlns:a16="http://schemas.microsoft.com/office/drawing/2014/main" id="{337E2BC7-4E5C-4F37-81B4-43843AB0FF0E}"/>
              </a:ext>
            </a:extLst>
          </p:cNvPr>
          <p:cNvSpPr>
            <a:spLocks noGrp="1"/>
          </p:cNvSpPr>
          <p:nvPr>
            <p:ph idx="10"/>
          </p:nvPr>
        </p:nvSpPr>
        <p:spPr>
          <a:xfrm>
            <a:off x="474019" y="1096647"/>
            <a:ext cx="8195962" cy="1754012"/>
          </a:xfrm>
        </p:spPr>
        <p:txBody>
          <a:bodyPr/>
          <a:lstStyle/>
          <a:p>
            <a:r>
              <a:rPr lang="fr-CA" sz="1400">
                <a:effectLst/>
                <a:latin typeface="+mj-lt"/>
                <a:ea typeface="Times New Roman" panose="02020603050405020304" pitchFamily="18" charset="0"/>
              </a:rPr>
              <a:t>L’architecture opérationnelle est un aspect essentiel à la réussite de la mise en œuvre de l’architecture cible de l’écosystème intégré du GC. Elle préconise une approche pangouvernementale ou les TI sont harmonisées avec les services opérationnels et les solutions sont fondées sur des composantes réutilisables mettant en œuvre des capacités opérationnelles qui sont optimisées de manière à fournir une expérience de l’utilisateur cohérente. Par conséquent, il est essentiel de bien comprendre les services aux entreprises, les besoins des intervenants, les possibilités d’améliorer la cohésion et les possibilités de réutilisation à l’échelle du gouvernement. Par le passé, ces éléments n’étaient pas une priorité. On s’attend à ce que la culture et les pratiques en matière de TI doivent changer pour que l’architecture opérationnelle, en général, et ces éléments soient une priorité.</a:t>
            </a:r>
            <a:endParaRPr lang="fr-CA" sz="1400">
              <a:latin typeface="+mj-lt"/>
            </a:endParaRPr>
          </a:p>
        </p:txBody>
      </p:sp>
      <p:sp>
        <p:nvSpPr>
          <p:cNvPr id="2" name="Slide Number Placeholder 1"/>
          <p:cNvSpPr>
            <a:spLocks noGrp="1"/>
          </p:cNvSpPr>
          <p:nvPr>
            <p:ph type="sldNum" sz="quarter" idx="12"/>
          </p:nvPr>
        </p:nvSpPr>
        <p:spPr/>
        <p:txBody>
          <a:bodyPr/>
          <a:lstStyle/>
          <a:p>
            <a:fld id="{32D4B517-E49B-41B6-9DBC-23634E0F1CDC}" type="slidenum">
              <a:rPr lang="fr-CA" smtClean="0"/>
              <a:t>13</a:t>
            </a:fld>
            <a:endParaRPr lang="fr-CA"/>
          </a:p>
        </p:txBody>
      </p:sp>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a:extLst>
              <a:ext uri="{FF2B5EF4-FFF2-40B4-BE49-F238E27FC236}">
                <a16:creationId xmlns:a16="http://schemas.microsoft.com/office/drawing/2014/main" id="{9BD5A0B8-3878-4F66-8C7C-86BAF248D464}"/>
              </a:ext>
            </a:extLst>
          </p:cNvPr>
          <p:cNvSpPr>
            <a:spLocks noGrp="1"/>
          </p:cNvSpPr>
          <p:nvPr>
            <p:ph type="title"/>
          </p:nvPr>
        </p:nvSpPr>
        <p:spPr>
          <a:xfrm>
            <a:off x="551448" y="82975"/>
            <a:ext cx="5434013" cy="877887"/>
          </a:xfrm>
        </p:spPr>
        <p:txBody>
          <a:bodyPr>
            <a:normAutofit/>
          </a:bodyPr>
          <a:lstStyle/>
          <a:p>
            <a:r>
              <a:rPr lang="fr-CA" sz="2000" b="1">
                <a:solidFill>
                  <a:schemeClr val="tx1">
                    <a:lumMod val="65000"/>
                    <a:lumOff val="35000"/>
                  </a:schemeClr>
                </a:solidFill>
              </a:rPr>
              <a:t>Annexe 2: Cadre de l’AI du GC</a:t>
            </a:r>
            <a:br>
              <a:rPr lang="fr-CA" sz="2000" b="1">
                <a:solidFill>
                  <a:schemeClr val="tx1">
                    <a:lumMod val="65000"/>
                    <a:lumOff val="35000"/>
                  </a:schemeClr>
                </a:solidFill>
              </a:rPr>
            </a:br>
            <a:r>
              <a:rPr lang="fr-CA" sz="2000">
                <a:solidFill>
                  <a:schemeClr val="tx2"/>
                </a:solidFill>
              </a:rPr>
              <a:t>L’architecture opérationnelle – suite</a:t>
            </a:r>
            <a:endParaRPr lang="fr-CA" sz="2000"/>
          </a:p>
        </p:txBody>
      </p:sp>
      <p:graphicFrame>
        <p:nvGraphicFramePr>
          <p:cNvPr id="12" name="Table 2">
            <a:extLst>
              <a:ext uri="{FF2B5EF4-FFF2-40B4-BE49-F238E27FC236}">
                <a16:creationId xmlns:a16="http://schemas.microsoft.com/office/drawing/2014/main" id="{1A64DC08-48C4-40BB-B4EC-930F76012571}"/>
              </a:ext>
            </a:extLst>
          </p:cNvPr>
          <p:cNvGraphicFramePr>
            <a:graphicFrameLocks noGrp="1"/>
          </p:cNvGraphicFramePr>
          <p:nvPr>
            <p:extLst>
              <p:ext uri="{D42A27DB-BD31-4B8C-83A1-F6EECF244321}">
                <p14:modId xmlns:p14="http://schemas.microsoft.com/office/powerpoint/2010/main" val="1265710207"/>
              </p:ext>
            </p:extLst>
          </p:nvPr>
        </p:nvGraphicFramePr>
        <p:xfrm>
          <a:off x="578478" y="1998002"/>
          <a:ext cx="7987044" cy="176784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318708">
                <a:tc>
                  <a:txBody>
                    <a:bodyPr/>
                    <a:lstStyle/>
                    <a:p>
                      <a:pPr marL="0" indent="0">
                        <a:tabLst>
                          <a:tab pos="228600" algn="l"/>
                        </a:tabLst>
                      </a:pPr>
                      <a:r>
                        <a:rPr lang="fr-CA" sz="1100" b="1" kern="1200" noProof="0">
                          <a:solidFill>
                            <a:schemeClr val="lt1"/>
                          </a:solidFill>
                          <a:effectLst/>
                          <a:latin typeface="+mn-lt"/>
                          <a:ea typeface="+mn-ea"/>
                          <a:cs typeface="+mn-cs"/>
                        </a:rPr>
                        <a:t>Architecte axé sur les résultats et stratégiquement harmonisé avec le ministère et le gouvernement du Canada</a:t>
                      </a:r>
                      <a:endParaRPr lang="fr-CA" sz="1100" b="1" noProof="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fr-CA" sz="1100" b="1" kern="1200" noProof="0">
                          <a:solidFill>
                            <a:schemeClr val="lt1"/>
                          </a:solidFill>
                          <a:effectLst/>
                          <a:latin typeface="+mn-lt"/>
                          <a:ea typeface="+mn-ea"/>
                          <a:cs typeface="+mn-cs"/>
                        </a:rPr>
                        <a:t>COMMENT procédera-t-on?</a:t>
                      </a:r>
                      <a:endParaRPr lang="fr-CA" sz="1100" b="1" spc="-3" noProof="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261888">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Déterminer les services opérationnels, les résultats et les stratégies du ministère et du GC qui seront abordés</a:t>
                      </a:r>
                      <a:endParaRPr lang="fr-CA" sz="10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buFont typeface="Wingdings" panose="05000000000000000000" pitchFamily="2" charset="2"/>
                        <a:buNone/>
                        <a:tabLst/>
                      </a:pPr>
                      <a:r>
                        <a:rPr lang="fr-CA" sz="1000" noProof="0">
                          <a:solidFill>
                            <a:schemeClr val="tx1"/>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62064">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Établir des mesures pour les résultats opérationnels déterminés tout au long du cycle de vie d’un investissement</a:t>
                      </a:r>
                      <a:endParaRPr lang="fr-CA" sz="10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914400" rtl="0" eaLnBrk="1" latinLnBrk="0" hangingPunct="1">
                        <a:buFont typeface="Wingdings" panose="05000000000000000000" pitchFamily="2" charset="2"/>
                        <a:buNone/>
                        <a:tabLst/>
                      </a:pPr>
                      <a:r>
                        <a:rPr lang="fr-CA" sz="1000" kern="1200" noProof="0">
                          <a:solidFill>
                            <a:schemeClr val="tx1"/>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34248">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Traduire les résultats opérationnels dans le modèle des capacités opérationnelles du GC pour établir un vocabulaire commun entre les organisations, le développement et les opérations.</a:t>
                      </a:r>
                      <a:endParaRPr lang="fr-CA" sz="10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914400" rtl="0" eaLnBrk="1" latinLnBrk="0" hangingPunct="1">
                        <a:buFont typeface="Wingdings" panose="05000000000000000000" pitchFamily="2" charset="2"/>
                        <a:buNone/>
                        <a:tabLst/>
                      </a:pPr>
                      <a:r>
                        <a:rPr lang="fr-CA" sz="1000" kern="1200" noProof="0" dirty="0">
                          <a:solidFill>
                            <a:schemeClr val="tx1"/>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11" name="Table 2"/>
          <p:cNvGraphicFramePr>
            <a:graphicFrameLocks noGrp="1"/>
          </p:cNvGraphicFramePr>
          <p:nvPr>
            <p:extLst>
              <p:ext uri="{D42A27DB-BD31-4B8C-83A1-F6EECF244321}">
                <p14:modId xmlns:p14="http://schemas.microsoft.com/office/powerpoint/2010/main" val="836838892"/>
              </p:ext>
            </p:extLst>
          </p:nvPr>
        </p:nvGraphicFramePr>
        <p:xfrm>
          <a:off x="551448" y="4005064"/>
          <a:ext cx="7987044" cy="190500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140164">
                <a:tc>
                  <a:txBody>
                    <a:bodyPr/>
                    <a:lstStyle/>
                    <a:p>
                      <a:pPr marL="0" indent="0">
                        <a:tabLst>
                          <a:tab pos="228600" algn="l"/>
                        </a:tabLst>
                      </a:pPr>
                      <a:r>
                        <a:rPr lang="fr-CA" sz="1100" b="1" kern="1200" noProof="0">
                          <a:solidFill>
                            <a:schemeClr val="lt1"/>
                          </a:solidFill>
                          <a:effectLst/>
                          <a:latin typeface="+mn-lt"/>
                          <a:ea typeface="+mn-ea"/>
                          <a:cs typeface="+mn-cs"/>
                        </a:rPr>
                        <a:t>Promotion de l’habilitation horizontale de l’entreprise</a:t>
                      </a:r>
                      <a:endParaRPr lang="fr-CA" sz="1100" b="1" kern="1200" noProof="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fr-CA" sz="1100" b="1" kern="1200" noProof="0">
                          <a:solidFill>
                            <a:schemeClr val="lt1"/>
                          </a:solidFill>
                          <a:effectLst/>
                          <a:latin typeface="+mn-lt"/>
                          <a:ea typeface="+mn-ea"/>
                          <a:cs typeface="+mn-cs"/>
                        </a:rPr>
                        <a:t>COMMENT procédera-t-on?</a:t>
                      </a:r>
                      <a:endParaRPr lang="fr-CA" sz="1100" b="1" spc="-3" noProof="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261888">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Identifier les opportunités de rendre possible des services opérationnels horizontaux à l’échelle du GC et d’offrir une expérience cohérente aux utilisateurs et aux intervenants.</a:t>
                      </a:r>
                      <a:endParaRPr lang="fr-CA" sz="10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61888">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Réutiliser les capacités opérationnelles, les processus et les solutions d’entreprise communs provenant de l’ensemble du gouvernement et du secteur privé</a:t>
                      </a:r>
                      <a:endParaRPr lang="fr-CA" sz="10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62064">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Publier en mode ouvert tous les processus, les capacités et les solutions d’entreprises communs réutilisables pour que les autres puissent élaborer et tirer parti de services d’entreprise horizontaux cohérents</a:t>
                      </a:r>
                      <a:endParaRPr lang="fr-CA" sz="10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fr-CA" smtClean="0"/>
              <a:t>14</a:t>
            </a:fld>
            <a:endParaRPr lang="fr-CA"/>
          </a:p>
        </p:txBody>
      </p:sp>
      <p:pic>
        <p:nvPicPr>
          <p:cNvPr id="8" name="Picture 7">
            <a:extLst>
              <a:ext uri="{FF2B5EF4-FFF2-40B4-BE49-F238E27FC236}">
                <a16:creationId xmlns:a16="http://schemas.microsoft.com/office/drawing/2014/main" id="{058E5D80-EF63-4DE8-8C4E-97756BBFD1E9}"/>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351992" y="244140"/>
            <a:ext cx="616068" cy="467016"/>
          </a:xfrm>
          <a:prstGeom prst="rect">
            <a:avLst/>
          </a:prstGeom>
        </p:spPr>
      </p:pic>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3">
            <a:extLst>
              <a:ext uri="{FF2B5EF4-FFF2-40B4-BE49-F238E27FC236}">
                <a16:creationId xmlns:a16="http://schemas.microsoft.com/office/drawing/2014/main" id="{142CDE53-F64C-4F56-956B-4DFD3BD90D86}"/>
              </a:ext>
            </a:extLst>
          </p:cNvPr>
          <p:cNvSpPr>
            <a:spLocks noGrp="1"/>
          </p:cNvSpPr>
          <p:nvPr>
            <p:ph type="title"/>
          </p:nvPr>
        </p:nvSpPr>
        <p:spPr>
          <a:xfrm>
            <a:off x="575556" y="2332"/>
            <a:ext cx="5434013" cy="877887"/>
          </a:xfrm>
        </p:spPr>
        <p:txBody>
          <a:bodyPr>
            <a:normAutofit/>
          </a:bodyPr>
          <a:lstStyle/>
          <a:p>
            <a:r>
              <a:rPr lang="fr-CA" sz="2000" b="1">
                <a:solidFill>
                  <a:schemeClr val="tx1">
                    <a:lumMod val="65000"/>
                    <a:lumOff val="35000"/>
                  </a:schemeClr>
                </a:solidFill>
              </a:rPr>
              <a:t>Annexe 2: Cadre de l’AI du GC</a:t>
            </a:r>
            <a:br>
              <a:rPr lang="fr-CA" sz="2000" b="1">
                <a:solidFill>
                  <a:schemeClr val="tx1">
                    <a:lumMod val="65000"/>
                    <a:lumOff val="35000"/>
                  </a:schemeClr>
                </a:solidFill>
              </a:rPr>
            </a:br>
            <a:r>
              <a:rPr lang="fr-CA" sz="2000">
                <a:solidFill>
                  <a:schemeClr val="tx2"/>
                </a:solidFill>
              </a:rPr>
              <a:t>Architecture de l’information</a:t>
            </a:r>
          </a:p>
        </p:txBody>
      </p:sp>
      <p:sp>
        <p:nvSpPr>
          <p:cNvPr id="12" name="Content Placeholder 2">
            <a:extLst>
              <a:ext uri="{FF2B5EF4-FFF2-40B4-BE49-F238E27FC236}">
                <a16:creationId xmlns:a16="http://schemas.microsoft.com/office/drawing/2014/main" id="{5297E7E4-ABA7-4DA0-BC5A-5AC2ACC2FA4D}"/>
              </a:ext>
            </a:extLst>
          </p:cNvPr>
          <p:cNvSpPr>
            <a:spLocks noGrp="1"/>
          </p:cNvSpPr>
          <p:nvPr>
            <p:ph idx="10"/>
          </p:nvPr>
        </p:nvSpPr>
        <p:spPr>
          <a:xfrm>
            <a:off x="238935" y="1025975"/>
            <a:ext cx="8666130" cy="2340261"/>
          </a:xfrm>
        </p:spPr>
        <p:txBody>
          <a:bodyPr/>
          <a:lstStyle/>
          <a:p>
            <a:r>
              <a:rPr lang="fr-CA" sz="1400">
                <a:effectLst/>
                <a:latin typeface="+mj-lt"/>
                <a:ea typeface="Times New Roman" panose="02020603050405020304" pitchFamily="18" charset="0"/>
              </a:rPr>
              <a:t>L’architecture d’information comporte à la fois des données structurées et des données non structurées. Les pratiques exemplaires et les principes visent à soutenir les besoins de l’orientation des services opérationnels et des capacités opérationnelles. Afin de faciliter le partage efficace des données et de l’information à l’échelle du gouvernement, les architectures d’information devraient être conçues de manière à tenir compte d’une approche cohérente de la gestion des données, comme l’adoption de normes fédérales et internationales. L’architecture de l’information devrait également refléter une gestion des données et de l’information et des pratiques de gouvernance responsables, notamment la source, la qualité, l’interopérabilité et les obligations juridiques et stratégiques connexes liées aux actifs de données. Les architectures de l’information devraient également faire la distinction entre les données et les renseignements personnels ou non personnels, puisque la collecte, l’utilisation, le partage (divulgation) et la gestion des renseignements personnels doivent respecter les exigences de la Loi sur la protection des renseignements personnels et de ses politiques connexes.</a:t>
            </a:r>
            <a:endParaRPr lang="fr-CA" sz="1400">
              <a:latin typeface="+mj-lt"/>
            </a:endParaRPr>
          </a:p>
        </p:txBody>
      </p:sp>
      <p:graphicFrame>
        <p:nvGraphicFramePr>
          <p:cNvPr id="9" name="Table 2"/>
          <p:cNvGraphicFramePr>
            <a:graphicFrameLocks noGrp="1"/>
          </p:cNvGraphicFramePr>
          <p:nvPr>
            <p:extLst>
              <p:ext uri="{D42A27DB-BD31-4B8C-83A1-F6EECF244321}">
                <p14:modId xmlns:p14="http://schemas.microsoft.com/office/powerpoint/2010/main" val="3904827039"/>
              </p:ext>
            </p:extLst>
          </p:nvPr>
        </p:nvGraphicFramePr>
        <p:xfrm>
          <a:off x="562272" y="3421961"/>
          <a:ext cx="7987044" cy="219456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0">
                <a:tc>
                  <a:txBody>
                    <a:bodyPr/>
                    <a:lstStyle/>
                    <a:p>
                      <a:pPr marL="114300" indent="-114300">
                        <a:tabLst>
                          <a:tab pos="114300" algn="l"/>
                        </a:tabLst>
                      </a:pPr>
                      <a:r>
                        <a:rPr lang="fr-CA" sz="1200" b="1" kern="1200" noProof="0">
                          <a:solidFill>
                            <a:schemeClr val="lt1"/>
                          </a:solidFill>
                          <a:effectLst/>
                          <a:latin typeface="+mn-lt"/>
                          <a:ea typeface="+mn-ea"/>
                          <a:cs typeface="+mn-cs"/>
                        </a:rPr>
                        <a:t>Recueillir les données requises pour répondre aux besoins des utilisateurs et des autres intervenants</a:t>
                      </a:r>
                      <a:endParaRPr lang="fr-CA" sz="1200" b="1" kern="1200" noProof="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fr-CA" sz="1200" b="1" kern="1200" noProof="0">
                          <a:solidFill>
                            <a:schemeClr val="lt1"/>
                          </a:solidFill>
                          <a:effectLst/>
                          <a:latin typeface="+mn-lt"/>
                          <a:ea typeface="+mn-ea"/>
                          <a:cs typeface="+mn-cs"/>
                        </a:rPr>
                        <a:t>COMMENT procédera-t-on?</a:t>
                      </a:r>
                      <a:endParaRPr lang="fr-CA" sz="1200" b="1" spc="-3" noProof="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71400">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Évaluer les objectifs du programme fondés sur les exigences relatives aux données, ainsi que les besoins des utilisateurs, des entreprises et des intervenants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3584">
                <a:tc>
                  <a:txBody>
                    <a:bodyPr/>
                    <a:lstStyle/>
                    <a:p>
                      <a:pPr marL="0" lvl="1" indent="0" algn="l" defTabSz="914400" rtl="0" eaLnBrk="1" latinLnBrk="0" hangingPunct="1">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Recueillir seulement l’ensemble minimal de données nécessaire pour appuyer une politique, un programme ou un service</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lvl="1" indent="0" algn="l" defTabSz="914400" rtl="0" eaLnBrk="1" latinLnBrk="0" hangingPunct="1">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Réutiliser les actifs des données existants lorsque cela est permis et acquérir de nouvelles données seulement si cela est nécessaire</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83508">
                <a:tc>
                  <a:txBody>
                    <a:bodyPr/>
                    <a:lstStyle/>
                    <a:p>
                      <a:pPr marL="0" indent="0">
                        <a:buFont typeface="Wingdings" panose="05000000000000000000" pitchFamily="2" charset="2"/>
                        <a:buNone/>
                      </a:pPr>
                      <a:r>
                        <a:rPr lang="fr-CA" sz="1000" kern="1200" noProof="0">
                          <a:solidFill>
                            <a:schemeClr val="dk1"/>
                          </a:solidFill>
                          <a:effectLst/>
                          <a:latin typeface="+mn-lt"/>
                          <a:ea typeface="+mn-ea"/>
                          <a:cs typeface="+mn-cs"/>
                        </a:rPr>
                        <a:t>Veiller à ce que les données recueillies, y compris celles provenant des sources tierces, soient de grande qualité</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fr-CA" sz="10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fr-CA" smtClean="0"/>
              <a:t>15</a:t>
            </a:fld>
            <a:endParaRPr lang="fr-CA"/>
          </a:p>
        </p:txBody>
      </p:sp>
      <p:pic>
        <p:nvPicPr>
          <p:cNvPr id="10" name="Picture 9">
            <a:extLst>
              <a:ext uri="{FF2B5EF4-FFF2-40B4-BE49-F238E27FC236}">
                <a16:creationId xmlns:a16="http://schemas.microsoft.com/office/drawing/2014/main" id="{B4C359E2-BCA0-449D-95E2-CCEA19C98AFD}"/>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184068" y="224644"/>
            <a:ext cx="623496" cy="439192"/>
          </a:xfrm>
          <a:prstGeom prst="rect">
            <a:avLst/>
          </a:prstGeom>
        </p:spPr>
      </p:pic>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a:extLst>
              <a:ext uri="{FF2B5EF4-FFF2-40B4-BE49-F238E27FC236}">
                <a16:creationId xmlns:a16="http://schemas.microsoft.com/office/drawing/2014/main" id="{121AFA60-BD73-4ABB-8C2B-29367FAE5EB0}"/>
              </a:ext>
            </a:extLst>
          </p:cNvPr>
          <p:cNvSpPr>
            <a:spLocks noGrp="1"/>
          </p:cNvSpPr>
          <p:nvPr>
            <p:ph type="title"/>
          </p:nvPr>
        </p:nvSpPr>
        <p:spPr>
          <a:xfrm>
            <a:off x="551448" y="17190"/>
            <a:ext cx="5434013" cy="879475"/>
          </a:xfrm>
        </p:spPr>
        <p:txBody>
          <a:bodyPr>
            <a:normAutofit/>
          </a:bodyPr>
          <a:lstStyle/>
          <a:p>
            <a:r>
              <a:rPr lang="fr-CA" sz="2000" b="1">
                <a:solidFill>
                  <a:schemeClr val="tx1">
                    <a:lumMod val="65000"/>
                    <a:lumOff val="35000"/>
                  </a:schemeClr>
                </a:solidFill>
              </a:rPr>
              <a:t>Annexe 2: Cadre de l’AI du GC</a:t>
            </a:r>
            <a:br>
              <a:rPr lang="fr-CA" sz="2000" b="1">
                <a:solidFill>
                  <a:schemeClr val="tx1">
                    <a:lumMod val="65000"/>
                    <a:lumOff val="35000"/>
                  </a:schemeClr>
                </a:solidFill>
              </a:rPr>
            </a:br>
            <a:r>
              <a:rPr lang="fr-CA" sz="2000">
                <a:solidFill>
                  <a:schemeClr val="tx2"/>
                </a:solidFill>
              </a:rPr>
              <a:t>Architecture de l’information – suite 1</a:t>
            </a:r>
            <a:endParaRPr lang="fr-CA" sz="2000"/>
          </a:p>
        </p:txBody>
      </p:sp>
      <p:pic>
        <p:nvPicPr>
          <p:cNvPr id="11" name="Picture 10">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184068" y="224644"/>
            <a:ext cx="623496" cy="439192"/>
          </a:xfrm>
          <a:prstGeom prst="rect">
            <a:avLst/>
          </a:prstGeom>
        </p:spPr>
      </p:pic>
      <p:graphicFrame>
        <p:nvGraphicFramePr>
          <p:cNvPr id="8" name="Table 2">
            <a:extLst>
              <a:ext uri="{FF2B5EF4-FFF2-40B4-BE49-F238E27FC236}">
                <a16:creationId xmlns:a16="http://schemas.microsoft.com/office/drawing/2014/main" id="{302B7242-2300-4CC5-9EA6-A5EBE6695E50}"/>
              </a:ext>
            </a:extLst>
          </p:cNvPr>
          <p:cNvGraphicFramePr>
            <a:graphicFrameLocks noGrp="1"/>
          </p:cNvGraphicFramePr>
          <p:nvPr>
            <p:extLst>
              <p:ext uri="{D42A27DB-BD31-4B8C-83A1-F6EECF244321}">
                <p14:modId xmlns:p14="http://schemas.microsoft.com/office/powerpoint/2010/main" val="2957606508"/>
              </p:ext>
            </p:extLst>
          </p:nvPr>
        </p:nvGraphicFramePr>
        <p:xfrm>
          <a:off x="461839" y="896665"/>
          <a:ext cx="8495790" cy="3261360"/>
        </p:xfrm>
        <a:graphic>
          <a:graphicData uri="http://schemas.openxmlformats.org/drawingml/2006/table">
            <a:tbl>
              <a:tblPr firstRow="1">
                <a:tableStyleId>{5C22544A-7EE6-4342-B048-85BDC9FD1C3A}</a:tableStyleId>
              </a:tblPr>
              <a:tblGrid>
                <a:gridCol w="4650221">
                  <a:extLst>
                    <a:ext uri="{9D8B030D-6E8A-4147-A177-3AD203B41FA5}">
                      <a16:colId xmlns:a16="http://schemas.microsoft.com/office/drawing/2014/main" val="20000"/>
                    </a:ext>
                  </a:extLst>
                </a:gridCol>
                <a:gridCol w="3845569">
                  <a:extLst>
                    <a:ext uri="{9D8B030D-6E8A-4147-A177-3AD203B41FA5}">
                      <a16:colId xmlns:a16="http://schemas.microsoft.com/office/drawing/2014/main" val="20001"/>
                    </a:ext>
                  </a:extLst>
                </a:gridCol>
              </a:tblGrid>
              <a:tr h="250344">
                <a:tc>
                  <a:txBody>
                    <a:bodyPr/>
                    <a:lstStyle/>
                    <a:p>
                      <a:pPr marL="19628">
                        <a:tabLst>
                          <a:tab pos="228600" algn="l"/>
                        </a:tabLst>
                      </a:pPr>
                      <a:r>
                        <a:rPr lang="fr-CA" sz="1200" b="1" kern="1200" noProof="0">
                          <a:solidFill>
                            <a:schemeClr val="lt1"/>
                          </a:solidFill>
                          <a:effectLst/>
                          <a:latin typeface="+mn-lt"/>
                          <a:ea typeface="+mn-ea"/>
                          <a:cs typeface="+mn-cs"/>
                        </a:rPr>
                        <a:t>Gérer et réutiliser les données de manière stratégique et responsable</a:t>
                      </a:r>
                      <a:endParaRPr lang="fr-CA" sz="1200" b="1" kern="1200" noProof="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fr-CA" sz="1200" b="1" kern="1200" noProof="0">
                          <a:solidFill>
                            <a:schemeClr val="lt1"/>
                          </a:solidFill>
                          <a:effectLst/>
                          <a:latin typeface="+mn-lt"/>
                          <a:ea typeface="+mn-ea"/>
                          <a:cs typeface="+mn-cs"/>
                        </a:rPr>
                        <a:t>COMMENT procédera-t-on?</a:t>
                      </a:r>
                      <a:endParaRPr lang="fr-CA" sz="1200" b="1" spc="-3" noProof="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17872">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Définir et établir clairement les rôles, les responsabilités et la responsabilisation en matière de gestion des données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068">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Identifier et documenter la lignée des actifs de données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0" indent="0" algn="l" defTabSz="914400" rtl="0" eaLnBrk="1" latinLnBrk="0" hangingPunct="1">
                        <a:buFont typeface="Wingdings" panose="05000000000000000000" pitchFamily="2" charset="2"/>
                        <a:buNone/>
                        <a:tabLst/>
                      </a:pPr>
                      <a:r>
                        <a:rPr lang="fr-CA" sz="10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0252">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Définir les calendriers de conservation et d’élimination conformément à la valeur opérationnelle ainsi qu’aux politiques et aux lois applicables en matière de protection des renseignements personnels et de sécurité</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0252">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Définir les calendriers de conservation et d’élimination conformément à la valeur opérationnelle ainsi qu’aux politiques et aux lois applicables en matière de protection des renseignements personnels et de sécurité</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70252">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Veiller à ce que les données soient gérées pour permettre, dans la mesure du possible, leurs interopérabilité, réutilisation et partage au sein des ministères et avec d’autres ministères à l’échelle du gouvernement afin d’éviter les répétitions et maximiser l’utilité, tout en respectant les exigences en matière de sécurité et de protection des renseignements personnels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70252">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Contribuer à la taxonomie et aux structures de classification des données d’entreprise et internationales afin de gérer, stocker, chercher et récupérer les données.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fr-CA" sz="1000" noProof="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08131454"/>
                  </a:ext>
                </a:extLst>
              </a:tr>
            </a:tbl>
          </a:graphicData>
        </a:graphic>
      </p:graphicFrame>
      <p:graphicFrame>
        <p:nvGraphicFramePr>
          <p:cNvPr id="9" name="Table 2"/>
          <p:cNvGraphicFramePr>
            <a:graphicFrameLocks noGrp="1"/>
          </p:cNvGraphicFramePr>
          <p:nvPr>
            <p:extLst>
              <p:ext uri="{D42A27DB-BD31-4B8C-83A1-F6EECF244321}">
                <p14:modId xmlns:p14="http://schemas.microsoft.com/office/powerpoint/2010/main" val="1700896773"/>
              </p:ext>
            </p:extLst>
          </p:nvPr>
        </p:nvGraphicFramePr>
        <p:xfrm>
          <a:off x="455327" y="4221088"/>
          <a:ext cx="8495790" cy="2526926"/>
        </p:xfrm>
        <a:graphic>
          <a:graphicData uri="http://schemas.openxmlformats.org/drawingml/2006/table">
            <a:tbl>
              <a:tblPr firstRow="1">
                <a:tableStyleId>{5C22544A-7EE6-4342-B048-85BDC9FD1C3A}</a:tableStyleId>
              </a:tblPr>
              <a:tblGrid>
                <a:gridCol w="4650221">
                  <a:extLst>
                    <a:ext uri="{9D8B030D-6E8A-4147-A177-3AD203B41FA5}">
                      <a16:colId xmlns:a16="http://schemas.microsoft.com/office/drawing/2014/main" val="20000"/>
                    </a:ext>
                  </a:extLst>
                </a:gridCol>
                <a:gridCol w="3845569">
                  <a:extLst>
                    <a:ext uri="{9D8B030D-6E8A-4147-A177-3AD203B41FA5}">
                      <a16:colId xmlns:a16="http://schemas.microsoft.com/office/drawing/2014/main" val="20001"/>
                    </a:ext>
                  </a:extLst>
                </a:gridCol>
              </a:tblGrid>
              <a:tr h="419539">
                <a:tc>
                  <a:txBody>
                    <a:bodyPr/>
                    <a:lstStyle/>
                    <a:p>
                      <a:pPr marL="114300" indent="-114300">
                        <a:tabLst>
                          <a:tab pos="114300" algn="l"/>
                        </a:tabLst>
                      </a:pPr>
                      <a:r>
                        <a:rPr lang="fr-CA" sz="1200" b="1" kern="1200" noProof="0" dirty="0">
                          <a:solidFill>
                            <a:schemeClr val="lt1"/>
                          </a:solidFill>
                          <a:effectLst/>
                          <a:latin typeface="+mn-lt"/>
                          <a:ea typeface="+mn-ea"/>
                          <a:cs typeface="+mn-cs"/>
                        </a:rPr>
                        <a:t>Utiliser et partager ouvertement les données de manière éthique et sécuritaire</a:t>
                      </a:r>
                      <a:endParaRPr lang="fr-CA" sz="1200" b="1" kern="1200" noProof="0"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fr-CA" sz="1200" b="1" kern="1200" noProof="0">
                          <a:solidFill>
                            <a:schemeClr val="lt1"/>
                          </a:solidFill>
                          <a:effectLst/>
                          <a:latin typeface="+mn-lt"/>
                          <a:ea typeface="+mn-ea"/>
                          <a:cs typeface="+mn-cs"/>
                        </a:rPr>
                        <a:t>COMMENT procédera-t-on?</a:t>
                      </a:r>
                      <a:endParaRPr lang="fr-CA" sz="1200" b="1" spc="-3" noProof="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92298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Partager les données de façon ouverte et par défaut conformément à la Directive sur le gouvernement ouvert et les normes numériques, tout en respectant les exigences en matière de sécurité et de protection des renseignements personnels. Les données partagées doivent respecter les normes organisationnelles et internationales existantes, notamment en matière de qualité et d’éthique des données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3293">
                <a:tc>
                  <a:txBody>
                    <a:bodyPr/>
                    <a:lstStyle/>
                    <a:p>
                      <a:pPr marL="0" lvl="1" indent="0">
                        <a:buFont typeface="Wingdings" panose="05000000000000000000" pitchFamily="2" charset="2"/>
                        <a:buNone/>
                      </a:pPr>
                      <a:r>
                        <a:rPr lang="fr-CA" sz="1000" kern="1200" noProof="0">
                          <a:solidFill>
                            <a:schemeClr val="dk1"/>
                          </a:solidFill>
                          <a:effectLst/>
                          <a:latin typeface="+mn-lt"/>
                          <a:ea typeface="+mn-ea"/>
                          <a:cs typeface="+mn-cs"/>
                        </a:rPr>
                        <a:t>Veiller à ce que le formatage des données soit conforme aux normes institutionnelles et internationales e matière d’interopérabilité. Quand aucune norme n’existe, élaborer des normes de données ouvertes avec des experts clés en la matière</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fr-CA" sz="10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03447">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noProof="0">
                          <a:solidFill>
                            <a:schemeClr val="dk1"/>
                          </a:solidFill>
                          <a:effectLst/>
                          <a:latin typeface="+mn-lt"/>
                          <a:ea typeface="+mn-ea"/>
                          <a:cs typeface="+mn-cs"/>
                        </a:rPr>
                        <a:t>S’assurer que les données combinées ne comportent pas de risque d’identification ou de réidentification de renseignements sensibles ou personnels.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fr-CA" sz="10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fr-CA" smtClean="0"/>
              <a:t>16</a:t>
            </a:fld>
            <a:endParaRPr lang="fr-CA"/>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a:extLst>
              <a:ext uri="{FF2B5EF4-FFF2-40B4-BE49-F238E27FC236}">
                <a16:creationId xmlns:a16="http://schemas.microsoft.com/office/drawing/2014/main" id="{121AFA60-BD73-4ABB-8C2B-29367FAE5EB0}"/>
              </a:ext>
            </a:extLst>
          </p:cNvPr>
          <p:cNvSpPr>
            <a:spLocks noGrp="1"/>
          </p:cNvSpPr>
          <p:nvPr>
            <p:ph type="title"/>
          </p:nvPr>
        </p:nvSpPr>
        <p:spPr>
          <a:xfrm>
            <a:off x="551448" y="17190"/>
            <a:ext cx="5434013" cy="879475"/>
          </a:xfrm>
        </p:spPr>
        <p:txBody>
          <a:bodyPr>
            <a:normAutofit/>
          </a:bodyPr>
          <a:lstStyle/>
          <a:p>
            <a:r>
              <a:rPr lang="fr-CA" sz="2000" b="1">
                <a:solidFill>
                  <a:schemeClr val="tx1">
                    <a:lumMod val="65000"/>
                    <a:lumOff val="35000"/>
                  </a:schemeClr>
                </a:solidFill>
              </a:rPr>
              <a:t>Annexe 2: Cadre de l’AI du GC</a:t>
            </a:r>
            <a:br>
              <a:rPr lang="fr-CA" sz="2000" b="1">
                <a:solidFill>
                  <a:schemeClr val="tx1">
                    <a:lumMod val="65000"/>
                    <a:lumOff val="35000"/>
                  </a:schemeClr>
                </a:solidFill>
              </a:rPr>
            </a:br>
            <a:r>
              <a:rPr lang="fr-CA" sz="2000">
                <a:solidFill>
                  <a:schemeClr val="tx2"/>
                </a:solidFill>
              </a:rPr>
              <a:t>Architecture de l’information – suite 2</a:t>
            </a:r>
            <a:endParaRPr lang="fr-CA" sz="2000"/>
          </a:p>
        </p:txBody>
      </p:sp>
      <p:graphicFrame>
        <p:nvGraphicFramePr>
          <p:cNvPr id="8" name="Table 2">
            <a:extLst>
              <a:ext uri="{FF2B5EF4-FFF2-40B4-BE49-F238E27FC236}">
                <a16:creationId xmlns:a16="http://schemas.microsoft.com/office/drawing/2014/main" id="{302B7242-2300-4CC5-9EA6-A5EBE6695E50}"/>
              </a:ext>
            </a:extLst>
          </p:cNvPr>
          <p:cNvGraphicFramePr>
            <a:graphicFrameLocks noGrp="1"/>
          </p:cNvGraphicFramePr>
          <p:nvPr>
            <p:extLst>
              <p:ext uri="{D42A27DB-BD31-4B8C-83A1-F6EECF244321}">
                <p14:modId xmlns:p14="http://schemas.microsoft.com/office/powerpoint/2010/main" val="408526172"/>
              </p:ext>
            </p:extLst>
          </p:nvPr>
        </p:nvGraphicFramePr>
        <p:xfrm>
          <a:off x="143508" y="896665"/>
          <a:ext cx="8856984" cy="5757038"/>
        </p:xfrm>
        <a:graphic>
          <a:graphicData uri="http://schemas.openxmlformats.org/drawingml/2006/table">
            <a:tbl>
              <a:tblPr firstRow="1">
                <a:tableStyleId>{5C22544A-7EE6-4342-B048-85BDC9FD1C3A}</a:tableStyleId>
              </a:tblPr>
              <a:tblGrid>
                <a:gridCol w="5868652">
                  <a:extLst>
                    <a:ext uri="{9D8B030D-6E8A-4147-A177-3AD203B41FA5}">
                      <a16:colId xmlns:a16="http://schemas.microsoft.com/office/drawing/2014/main" val="20000"/>
                    </a:ext>
                  </a:extLst>
                </a:gridCol>
                <a:gridCol w="2988332">
                  <a:extLst>
                    <a:ext uri="{9D8B030D-6E8A-4147-A177-3AD203B41FA5}">
                      <a16:colId xmlns:a16="http://schemas.microsoft.com/office/drawing/2014/main" val="20001"/>
                    </a:ext>
                  </a:extLst>
                </a:gridCol>
              </a:tblGrid>
              <a:tr h="484264">
                <a:tc>
                  <a:txBody>
                    <a:bodyPr/>
                    <a:lstStyle/>
                    <a:p>
                      <a:pPr marL="19628">
                        <a:tabLst>
                          <a:tab pos="228600" algn="l"/>
                        </a:tabLst>
                      </a:pPr>
                      <a:r>
                        <a:rPr lang="fr-CA" sz="1200" b="1" kern="1200" noProof="0">
                          <a:solidFill>
                            <a:schemeClr val="lt1"/>
                          </a:solidFill>
                          <a:effectLst/>
                          <a:latin typeface="+mn-lt"/>
                          <a:ea typeface="+mn-ea"/>
                          <a:cs typeface="+mn-cs"/>
                        </a:rPr>
                        <a:t>Concevoir en tenant compte de la protection des renseignements personnels lors de la collecte, de l’utilisation et de la gestion des renseignements personnels</a:t>
                      </a:r>
                      <a:endParaRPr lang="fr-CA" sz="1200" b="1" kern="1200" noProof="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fr-CA" sz="1200" b="1" kern="1200" noProof="0">
                          <a:solidFill>
                            <a:schemeClr val="lt1"/>
                          </a:solidFill>
                          <a:effectLst/>
                          <a:latin typeface="+mn-lt"/>
                          <a:ea typeface="+mn-ea"/>
                          <a:cs typeface="+mn-cs"/>
                        </a:rPr>
                        <a:t>COMMENT procédera-t-on?</a:t>
                      </a:r>
                      <a:endParaRPr lang="fr-CA" sz="1200" b="1" spc="-3" noProof="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742538">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Assurer l’harmonisation avec les directives du Bureau de l’accès à l’information et de la protection des renseignements personnels (AIPRP) approprié de l’établissement en ce qui concerne l’interprétation et l’application de la </a:t>
                      </a:r>
                      <a:r>
                        <a:rPr lang="fr-CA" sz="1000" i="1" kern="1200" noProof="0">
                          <a:solidFill>
                            <a:schemeClr val="dk1"/>
                          </a:solidFill>
                          <a:effectLst/>
                          <a:latin typeface="+mn-lt"/>
                          <a:ea typeface="+mn-ea"/>
                          <a:cs typeface="+mn-cs"/>
                        </a:rPr>
                        <a:t>Loi sur la protection des renseignements personnels</a:t>
                      </a:r>
                      <a:r>
                        <a:rPr lang="fr-CA" sz="1000" kern="1200" noProof="0">
                          <a:solidFill>
                            <a:schemeClr val="dk1"/>
                          </a:solidFill>
                          <a:effectLst/>
                          <a:latin typeface="+mn-lt"/>
                          <a:ea typeface="+mn-ea"/>
                          <a:cs typeface="+mn-cs"/>
                        </a:rPr>
                        <a:t> et des instruments de politique connexes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5166">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Évaluer les initiatives pour déterminer si les renseignements personnels seront recueillis, utilisés, communiqués, conservés, partagés et éliminés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0" indent="0" algn="l" defTabSz="914400" rtl="0" eaLnBrk="1" latinLnBrk="0" hangingPunct="1">
                        <a:buFont typeface="Wingdings" panose="05000000000000000000" pitchFamily="2" charset="2"/>
                        <a:buNone/>
                        <a:tabLst/>
                      </a:pPr>
                      <a:r>
                        <a:rPr lang="fr-CA" sz="10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19695">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Recueillir des renseignements personnels seulement s’ils ont un lien direct avec le fonctionnement des programmes ou des activités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4668">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Informer les personnes des fins de la collecte au point de collecte en incluant un avis de confidentialité</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81116">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Les renseignements personnels devraient, dans la mesure du possible, être recueillis directement auprès de personnes, mais ils peuvent provenir d’autres sources lorsque la </a:t>
                      </a:r>
                      <a:r>
                        <a:rPr lang="fr-CA" sz="1000" i="1" kern="1200" noProof="0">
                          <a:solidFill>
                            <a:schemeClr val="dk1"/>
                          </a:solidFill>
                          <a:effectLst/>
                          <a:latin typeface="+mn-lt"/>
                          <a:ea typeface="+mn-ea"/>
                          <a:cs typeface="+mn-cs"/>
                        </a:rPr>
                        <a:t>Loi sur la protection des renseignements personnels</a:t>
                      </a:r>
                      <a:r>
                        <a:rPr lang="fr-CA" sz="1000" kern="1200" noProof="0">
                          <a:solidFill>
                            <a:schemeClr val="dk1"/>
                          </a:solidFill>
                          <a:effectLst/>
                          <a:latin typeface="+mn-lt"/>
                          <a:ea typeface="+mn-ea"/>
                          <a:cs typeface="+mn-cs"/>
                        </a:rPr>
                        <a:t> le permet</a:t>
                      </a:r>
                      <a:endParaRPr lang="fr-CA" sz="1000" i="1"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19695">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Les renseignements personnels doivent être disponibles pour faciliter le droit d’accès et de correction des documents gouvernementaux des Canadiens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4859894"/>
                  </a:ext>
                </a:extLst>
              </a:tr>
              <a:tr h="581116">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Concevoir des contrôles d’accès dans tous les processus et dans toutes les couches architecturales dès les premières étapes de la conception pour limiter l’utilisation et la divulgation des renseignements personnels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noProof="0">
                          <a:solidFill>
                            <a:prstClr val="black"/>
                          </a:solidFill>
                          <a:cs typeface="Calibri"/>
                        </a:rPr>
                        <a:t>  </a:t>
                      </a:r>
                    </a:p>
                    <a:p>
                      <a:pPr marL="0" marR="2988" lvl="1" indent="0">
                        <a:buFont typeface="Wingdings" panose="05000000000000000000" pitchFamily="2" charset="2"/>
                        <a:buNone/>
                      </a:pPr>
                      <a:endParaRPr lang="fr-CA" sz="1000" noProof="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59815298"/>
                  </a:ext>
                </a:extLst>
              </a:tr>
              <a:tr h="419695">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Concevoir des processus permettant que les renseignements personnels demeurent exacts, à jour et aussi complets que possible, et qu’ils puissent être corrigés au besoin</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fr-CA" sz="1000" noProof="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1870701"/>
                  </a:ext>
                </a:extLst>
              </a:tr>
              <a:tr h="258274">
                <a:tc>
                  <a:txBody>
                    <a:bodyPr/>
                    <a:lstStyle/>
                    <a:p>
                      <a:pPr marL="0" lvl="1" indent="0">
                        <a:buFont typeface="Wingdings" panose="05000000000000000000" pitchFamily="2" charset="2"/>
                        <a:buNone/>
                        <a:tabLst>
                          <a:tab pos="114300" algn="l"/>
                        </a:tabLst>
                      </a:pPr>
                      <a:r>
                        <a:rPr lang="fr-CA" sz="1000" kern="1200" noProof="0">
                          <a:solidFill>
                            <a:schemeClr val="dk1"/>
                          </a:solidFill>
                          <a:effectLst/>
                          <a:latin typeface="+mn-lt"/>
                          <a:ea typeface="+mn-ea"/>
                          <a:cs typeface="+mn-cs"/>
                        </a:rPr>
                        <a:t>Envisager des techniques de désidentification avant de partager des renseignements personnels</a:t>
                      </a:r>
                      <a:endParaRPr lang="fr-CA" sz="10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6683203"/>
                  </a:ext>
                </a:extLst>
              </a:tr>
              <a:tr h="58111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En collaboration avec le bureau de l’AIPRP approprié de l’établissement, déterminer si une évaluation des facteurs relatifs à la vie privée (ÉFVP) est requise pour déterminer et atténuer les risques pour la vie privée des programmes nouveaux ou considérablement modifiés ayant une incidence sur la vie privée des personnes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noProof="0">
                          <a:solidFill>
                            <a:prstClr val="black"/>
                          </a:solidFill>
                          <a:cs typeface="Calibri"/>
                        </a:rPr>
                        <a:t> </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CA" sz="1000" noProof="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54823960"/>
                  </a:ext>
                </a:extLst>
              </a:tr>
              <a:tr h="419695">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noProof="0">
                          <a:solidFill>
                            <a:schemeClr val="dk1"/>
                          </a:solidFill>
                          <a:effectLst/>
                          <a:latin typeface="+mn-lt"/>
                          <a:ea typeface="+mn-ea"/>
                          <a:cs typeface="+mn-cs"/>
                        </a:rPr>
                        <a:t>Établir des procédures pour identifier et traiter les atteintes à la vie privée pour qu’elles puissent être signalées rapidement et qu’il y soit répondu efficacement au bureau de l’AIPRP approprié de l’établissement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1933268"/>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fr-CA" smtClean="0"/>
              <a:t>17</a:t>
            </a:fld>
            <a:endParaRPr lang="fr-CA"/>
          </a:p>
        </p:txBody>
      </p:sp>
      <p:pic>
        <p:nvPicPr>
          <p:cNvPr id="7" name="Picture 6">
            <a:extLst>
              <a:ext uri="{FF2B5EF4-FFF2-40B4-BE49-F238E27FC236}">
                <a16:creationId xmlns:a16="http://schemas.microsoft.com/office/drawing/2014/main" id="{9A01E7AA-8983-4FA7-AB08-C551564DAC2A}"/>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184068" y="224644"/>
            <a:ext cx="623496" cy="439192"/>
          </a:xfrm>
          <a:prstGeom prst="rect">
            <a:avLst/>
          </a:prstGeom>
        </p:spPr>
      </p:pic>
    </p:spTree>
    <p:extLst>
      <p:ext uri="{BB962C8B-B14F-4D97-AF65-F5344CB8AC3E}">
        <p14:creationId xmlns:p14="http://schemas.microsoft.com/office/powerpoint/2010/main" val="1260330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3">
            <a:extLst>
              <a:ext uri="{FF2B5EF4-FFF2-40B4-BE49-F238E27FC236}">
                <a16:creationId xmlns:a16="http://schemas.microsoft.com/office/drawing/2014/main" id="{6B7BFC57-5073-4839-9635-A8588617E195}"/>
              </a:ext>
            </a:extLst>
          </p:cNvPr>
          <p:cNvSpPr>
            <a:spLocks noGrp="1"/>
          </p:cNvSpPr>
          <p:nvPr>
            <p:ph type="title"/>
          </p:nvPr>
        </p:nvSpPr>
        <p:spPr>
          <a:xfrm>
            <a:off x="533289" y="45834"/>
            <a:ext cx="5432425" cy="877888"/>
          </a:xfrm>
        </p:spPr>
        <p:txBody>
          <a:bodyPr>
            <a:normAutofit/>
          </a:bodyPr>
          <a:lstStyle/>
          <a:p>
            <a:r>
              <a:rPr lang="en-CA" sz="2000" b="1" dirty="0">
                <a:solidFill>
                  <a:schemeClr val="tx1">
                    <a:lumMod val="65000"/>
                    <a:lumOff val="35000"/>
                  </a:schemeClr>
                </a:solidFill>
              </a:rPr>
              <a:t>Annexe 2: Cadre de </a:t>
            </a:r>
            <a:r>
              <a:rPr lang="en-CA" sz="2000" b="1" dirty="0" err="1">
                <a:solidFill>
                  <a:schemeClr val="tx1">
                    <a:lumMod val="65000"/>
                    <a:lumOff val="35000"/>
                  </a:schemeClr>
                </a:solidFill>
              </a:rPr>
              <a:t>l’AI</a:t>
            </a:r>
            <a:r>
              <a:rPr lang="en-CA" sz="2000" b="1" dirty="0">
                <a:solidFill>
                  <a:schemeClr val="tx1">
                    <a:lumMod val="65000"/>
                    <a:lumOff val="35000"/>
                  </a:schemeClr>
                </a:solidFill>
              </a:rPr>
              <a:t> du GC</a:t>
            </a:r>
            <a:br>
              <a:rPr lang="en-US" sz="2000" b="1" dirty="0">
                <a:solidFill>
                  <a:schemeClr val="tx1">
                    <a:lumMod val="65000"/>
                    <a:lumOff val="35000"/>
                  </a:schemeClr>
                </a:solidFill>
              </a:rPr>
            </a:br>
            <a:r>
              <a:rPr lang="en-CA" sz="2000" dirty="0"/>
              <a:t>Architecture </a:t>
            </a:r>
            <a:r>
              <a:rPr lang="en-CA" sz="2000" dirty="0" err="1"/>
              <a:t>d’application</a:t>
            </a:r>
            <a:endParaRPr lang="en-CA" sz="2000" dirty="0"/>
          </a:p>
        </p:txBody>
      </p:sp>
      <p:sp>
        <p:nvSpPr>
          <p:cNvPr id="10" name="Content Placeholder 2">
            <a:extLst>
              <a:ext uri="{FF2B5EF4-FFF2-40B4-BE49-F238E27FC236}">
                <a16:creationId xmlns:a16="http://schemas.microsoft.com/office/drawing/2014/main" id="{55C29658-CE80-4282-909B-AEB4C20233C7}"/>
              </a:ext>
            </a:extLst>
          </p:cNvPr>
          <p:cNvSpPr>
            <a:spLocks noGrp="1"/>
          </p:cNvSpPr>
          <p:nvPr>
            <p:ph idx="10"/>
          </p:nvPr>
        </p:nvSpPr>
        <p:spPr>
          <a:xfrm>
            <a:off x="533289" y="1029084"/>
            <a:ext cx="8224945" cy="1393972"/>
          </a:xfrm>
        </p:spPr>
        <p:txBody>
          <a:bodyPr/>
          <a:lstStyle/>
          <a:p>
            <a:r>
              <a:rPr lang="fr-CA" sz="1400" dirty="0">
                <a:effectLst/>
                <a:latin typeface="+mj-lt"/>
                <a:ea typeface="Times New Roman" panose="02020603050405020304" pitchFamily="18" charset="0"/>
              </a:rPr>
              <a:t>Les pratiques d’architecture d’application doivent évoluer considérablement pour assurer la réussite de la mise en œuvre de l’architecture cible de l’écosystème d’entreprise du GC. La transition des anciens systèmes basés sur des architectures monolithiques vers des architectures axées sur les services opérationnels et sur des composants réutilisables mettant en œuvre des capacités opérationnelles constitue un changement majeur. L’interopérabilité devient un élément clé, et le nombre d’intervenants dont on doit tenir compte augmente.</a:t>
            </a:r>
            <a:endParaRPr lang="en-CA" sz="1400" dirty="0">
              <a:latin typeface="+mj-lt"/>
            </a:endParaRPr>
          </a:p>
        </p:txBody>
      </p:sp>
      <p:pic>
        <p:nvPicPr>
          <p:cNvPr id="9" name="Picture 8">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328084" y="216818"/>
            <a:ext cx="641100" cy="508722"/>
          </a:xfrm>
          <a:prstGeom prst="rect">
            <a:avLst/>
          </a:prstGeom>
        </p:spPr>
      </p:pic>
      <p:graphicFrame>
        <p:nvGraphicFramePr>
          <p:cNvPr id="11" name="Table 2"/>
          <p:cNvGraphicFramePr>
            <a:graphicFrameLocks noGrp="1"/>
          </p:cNvGraphicFramePr>
          <p:nvPr>
            <p:extLst>
              <p:ext uri="{D42A27DB-BD31-4B8C-83A1-F6EECF244321}">
                <p14:modId xmlns:p14="http://schemas.microsoft.com/office/powerpoint/2010/main" val="4214373211"/>
              </p:ext>
            </p:extLst>
          </p:nvPr>
        </p:nvGraphicFramePr>
        <p:xfrm>
          <a:off x="555883" y="2117577"/>
          <a:ext cx="8314498" cy="1341120"/>
        </p:xfrm>
        <a:graphic>
          <a:graphicData uri="http://schemas.openxmlformats.org/drawingml/2006/table">
            <a:tbl>
              <a:tblPr firstRow="1">
                <a:tableStyleId>{5C22544A-7EE6-4342-B048-85BDC9FD1C3A}</a:tableStyleId>
              </a:tblPr>
              <a:tblGrid>
                <a:gridCol w="4157249">
                  <a:extLst>
                    <a:ext uri="{9D8B030D-6E8A-4147-A177-3AD203B41FA5}">
                      <a16:colId xmlns:a16="http://schemas.microsoft.com/office/drawing/2014/main" val="20000"/>
                    </a:ext>
                  </a:extLst>
                </a:gridCol>
                <a:gridCol w="4157249">
                  <a:extLst>
                    <a:ext uri="{9D8B030D-6E8A-4147-A177-3AD203B41FA5}">
                      <a16:colId xmlns:a16="http://schemas.microsoft.com/office/drawing/2014/main" val="20001"/>
                    </a:ext>
                  </a:extLst>
                </a:gridCol>
              </a:tblGrid>
              <a:tr h="180020">
                <a:tc>
                  <a:txBody>
                    <a:bodyPr/>
                    <a:lstStyle/>
                    <a:p>
                      <a:pPr lvl="0"/>
                      <a:r>
                        <a:rPr lang="fr-CA" sz="1200" b="1" kern="1200" dirty="0">
                          <a:solidFill>
                            <a:schemeClr val="lt1"/>
                          </a:solidFill>
                          <a:effectLst/>
                          <a:latin typeface="+mn-lt"/>
                          <a:ea typeface="+mn-ea"/>
                          <a:cs typeface="+mn-cs"/>
                        </a:rPr>
                        <a:t>Utiliser les solutions de sources ouvertes hébergées dans le nuage public</a:t>
                      </a:r>
                      <a:endParaRPr lang="en-US"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COMMENT </a:t>
                      </a:r>
                      <a:r>
                        <a:rPr lang="en-US" sz="1200" b="1" kern="1200" dirty="0" err="1">
                          <a:solidFill>
                            <a:schemeClr val="lt1"/>
                          </a:solidFill>
                          <a:effectLst/>
                          <a:latin typeface="+mn-lt"/>
                          <a:ea typeface="+mn-ea"/>
                          <a:cs typeface="+mn-cs"/>
                        </a:rPr>
                        <a:t>procédera</a:t>
                      </a:r>
                      <a:r>
                        <a:rPr lang="en-US" sz="1200" b="1" kern="1200" dirty="0">
                          <a:solidFill>
                            <a:schemeClr val="lt1"/>
                          </a:solidFill>
                          <a:effectLst/>
                          <a:latin typeface="+mn-lt"/>
                          <a:ea typeface="+mn-ea"/>
                          <a:cs typeface="+mn-cs"/>
                        </a:rPr>
                        <a:t>-t-on?</a:t>
                      </a:r>
                      <a:endParaRPr lang="en-CA" sz="1200" b="1" spc="-3"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937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Choisir des solutions existantes qui peuvent être réutilisées plutôt que des solutions personnalisées</a:t>
                      </a:r>
                      <a:endParaRPr lang="en-US" sz="1000" b="0" kern="1200" spc="-3"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37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Mettre toutes les améliorations à la disposition de la collectivité</a:t>
                      </a:r>
                      <a:endParaRPr lang="en-US" sz="10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591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dirty="0">
                          <a:solidFill>
                            <a:schemeClr val="dk1"/>
                          </a:solidFill>
                          <a:effectLst/>
                          <a:latin typeface="+mn-lt"/>
                          <a:ea typeface="+mn-ea"/>
                          <a:cs typeface="+mn-cs"/>
                        </a:rPr>
                        <a:t>Enregistrer les logiciels ouverts dans l’Échange de ressources ouvertes</a:t>
                      </a:r>
                      <a:endParaRPr lang="en-CA" sz="10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Table 2"/>
          <p:cNvGraphicFramePr>
            <a:graphicFrameLocks noGrp="1"/>
          </p:cNvGraphicFramePr>
          <p:nvPr>
            <p:extLst>
              <p:ext uri="{D42A27DB-BD31-4B8C-83A1-F6EECF244321}">
                <p14:modId xmlns:p14="http://schemas.microsoft.com/office/powerpoint/2010/main" val="1437220182"/>
              </p:ext>
            </p:extLst>
          </p:nvPr>
        </p:nvGraphicFramePr>
        <p:xfrm>
          <a:off x="557455" y="3573016"/>
          <a:ext cx="8314498" cy="1493520"/>
        </p:xfrm>
        <a:graphic>
          <a:graphicData uri="http://schemas.openxmlformats.org/drawingml/2006/table">
            <a:tbl>
              <a:tblPr firstRow="1">
                <a:tableStyleId>{5C22544A-7EE6-4342-B048-85BDC9FD1C3A}</a:tableStyleId>
              </a:tblPr>
              <a:tblGrid>
                <a:gridCol w="4157249">
                  <a:extLst>
                    <a:ext uri="{9D8B030D-6E8A-4147-A177-3AD203B41FA5}">
                      <a16:colId xmlns:a16="http://schemas.microsoft.com/office/drawing/2014/main" val="20000"/>
                    </a:ext>
                  </a:extLst>
                </a:gridCol>
                <a:gridCol w="4157249">
                  <a:extLst>
                    <a:ext uri="{9D8B030D-6E8A-4147-A177-3AD203B41FA5}">
                      <a16:colId xmlns:a16="http://schemas.microsoft.com/office/drawing/2014/main" val="20001"/>
                    </a:ext>
                  </a:extLst>
                </a:gridCol>
              </a:tblGrid>
              <a:tr h="0">
                <a:tc>
                  <a:txBody>
                    <a:bodyPr/>
                    <a:lstStyle/>
                    <a:p>
                      <a:pPr lvl="0"/>
                      <a:r>
                        <a:rPr lang="fr-CA" sz="1200" b="1" kern="1200" dirty="0">
                          <a:solidFill>
                            <a:schemeClr val="lt1"/>
                          </a:solidFill>
                          <a:effectLst/>
                          <a:latin typeface="+mn-lt"/>
                          <a:ea typeface="+mn-ea"/>
                          <a:cs typeface="+mn-cs"/>
                        </a:rPr>
                        <a:t>Utiliser les logiciels sous forme de service (SaaS) hébergés dans le nuage public</a:t>
                      </a:r>
                      <a:endParaRPr lang="en-US"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COMMENT </a:t>
                      </a:r>
                      <a:r>
                        <a:rPr lang="en-US" sz="1200" b="1" kern="1200" dirty="0" err="1">
                          <a:solidFill>
                            <a:schemeClr val="lt1"/>
                          </a:solidFill>
                          <a:effectLst/>
                          <a:latin typeface="+mn-lt"/>
                          <a:ea typeface="+mn-ea"/>
                          <a:cs typeface="+mn-cs"/>
                        </a:rPr>
                        <a:t>procédera</a:t>
                      </a:r>
                      <a:r>
                        <a:rPr lang="en-US" sz="1200" b="1" kern="1200" dirty="0">
                          <a:solidFill>
                            <a:schemeClr val="lt1"/>
                          </a:solidFill>
                          <a:effectLst/>
                          <a:latin typeface="+mn-lt"/>
                          <a:ea typeface="+mn-ea"/>
                          <a:cs typeface="+mn-cs"/>
                        </a:rPr>
                        <a:t>-t-on?</a:t>
                      </a:r>
                      <a:endParaRPr lang="en-CA" sz="1200" b="1" spc="-3"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937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Choisir les logiciels sous forme de service qui conviennent le mieux à l’utilisation prévue en fonction de son alignement sur les capacités SaaS</a:t>
                      </a:r>
                      <a:endParaRPr lang="en-US" sz="1000" b="0" kern="1200" spc="-3"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37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Choisir une solution SaaS extensible</a:t>
                      </a:r>
                      <a:endParaRPr lang="en-US" sz="10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591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dirty="0">
                          <a:solidFill>
                            <a:schemeClr val="dk1"/>
                          </a:solidFill>
                          <a:effectLst/>
                          <a:latin typeface="+mn-lt"/>
                          <a:ea typeface="+mn-ea"/>
                          <a:cs typeface="+mn-cs"/>
                        </a:rPr>
                        <a:t>Configurer le SaaS et, s’il faut le personnaliser, l’étendre en tant que module source ouverte</a:t>
                      </a:r>
                      <a:endParaRPr lang="en-CA" sz="10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Table 2"/>
          <p:cNvGraphicFramePr>
            <a:graphicFrameLocks noGrp="1"/>
          </p:cNvGraphicFramePr>
          <p:nvPr>
            <p:extLst>
              <p:ext uri="{D42A27DB-BD31-4B8C-83A1-F6EECF244321}">
                <p14:modId xmlns:p14="http://schemas.microsoft.com/office/powerpoint/2010/main" val="1519988461"/>
              </p:ext>
            </p:extLst>
          </p:nvPr>
        </p:nvGraphicFramePr>
        <p:xfrm>
          <a:off x="533288" y="5151080"/>
          <a:ext cx="8359688" cy="1158240"/>
        </p:xfrm>
        <a:graphic>
          <a:graphicData uri="http://schemas.openxmlformats.org/drawingml/2006/table">
            <a:tbl>
              <a:tblPr firstRow="1">
                <a:tableStyleId>{5C22544A-7EE6-4342-B048-85BDC9FD1C3A}</a:tableStyleId>
              </a:tblPr>
              <a:tblGrid>
                <a:gridCol w="4179844">
                  <a:extLst>
                    <a:ext uri="{9D8B030D-6E8A-4147-A177-3AD203B41FA5}">
                      <a16:colId xmlns:a16="http://schemas.microsoft.com/office/drawing/2014/main" val="20000"/>
                    </a:ext>
                  </a:extLst>
                </a:gridCol>
                <a:gridCol w="4179844">
                  <a:extLst>
                    <a:ext uri="{9D8B030D-6E8A-4147-A177-3AD203B41FA5}">
                      <a16:colId xmlns:a16="http://schemas.microsoft.com/office/drawing/2014/main" val="20001"/>
                    </a:ext>
                  </a:extLst>
                </a:gridCol>
              </a:tblGrid>
              <a:tr h="0">
                <a:tc>
                  <a:txBody>
                    <a:bodyPr/>
                    <a:lstStyle/>
                    <a:p>
                      <a:pPr lvl="0"/>
                      <a:r>
                        <a:rPr lang="fr-CA" sz="1200" b="1" kern="1200" dirty="0">
                          <a:solidFill>
                            <a:schemeClr val="lt1"/>
                          </a:solidFill>
                          <a:effectLst/>
                          <a:latin typeface="+mn-lt"/>
                          <a:ea typeface="+mn-ea"/>
                          <a:cs typeface="+mn-cs"/>
                        </a:rPr>
                        <a:t>Conception en vue de l’interopérabilité</a:t>
                      </a:r>
                      <a:endParaRPr lang="en-US"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COMMENT </a:t>
                      </a:r>
                      <a:r>
                        <a:rPr lang="en-US" sz="1200" b="1" kern="1200" dirty="0" err="1">
                          <a:solidFill>
                            <a:schemeClr val="lt1"/>
                          </a:solidFill>
                          <a:effectLst/>
                          <a:latin typeface="+mn-lt"/>
                          <a:ea typeface="+mn-ea"/>
                          <a:cs typeface="+mn-cs"/>
                        </a:rPr>
                        <a:t>procédera</a:t>
                      </a:r>
                      <a:r>
                        <a:rPr lang="en-US" sz="1200" b="1" kern="1200" dirty="0">
                          <a:solidFill>
                            <a:schemeClr val="lt1"/>
                          </a:solidFill>
                          <a:effectLst/>
                          <a:latin typeface="+mn-lt"/>
                          <a:ea typeface="+mn-ea"/>
                          <a:cs typeface="+mn-cs"/>
                        </a:rPr>
                        <a:t>-t-on?</a:t>
                      </a:r>
                      <a:endParaRPr lang="en-CA" sz="1200" b="1" spc="-3"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937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Concevoir les systèmes comme des services hautement modulaires et indépendants</a:t>
                      </a:r>
                      <a:endParaRPr lang="en-US" sz="1000" b="0" kern="1200" spc="-3"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37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Présenter les services, y compris les services existants, au moyen d’API</a:t>
                      </a:r>
                      <a:endParaRPr lang="en-US" sz="10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591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dirty="0">
                          <a:solidFill>
                            <a:schemeClr val="dk1"/>
                          </a:solidFill>
                          <a:effectLst/>
                          <a:latin typeface="+mn-lt"/>
                          <a:ea typeface="+mn-ea"/>
                          <a:cs typeface="+mn-cs"/>
                        </a:rPr>
                        <a:t>Rendre les API accessibles aux parties prenantes concernées</a:t>
                      </a:r>
                      <a:endParaRPr lang="en-CA" sz="10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t>18</a:t>
            </a:fld>
            <a:endParaRPr lang="en-CA" dirty="0"/>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a:extLst>
              <a:ext uri="{FF2B5EF4-FFF2-40B4-BE49-F238E27FC236}">
                <a16:creationId xmlns:a16="http://schemas.microsoft.com/office/drawing/2014/main" id="{86B77B1C-5E34-4830-BFA0-3A9028A7C9E0}"/>
              </a:ext>
            </a:extLst>
          </p:cNvPr>
          <p:cNvSpPr>
            <a:spLocks noGrp="1"/>
          </p:cNvSpPr>
          <p:nvPr>
            <p:ph type="title"/>
          </p:nvPr>
        </p:nvSpPr>
        <p:spPr>
          <a:xfrm>
            <a:off x="565959" y="38979"/>
            <a:ext cx="5434013" cy="877887"/>
          </a:xfrm>
        </p:spPr>
        <p:txBody>
          <a:bodyPr>
            <a:normAutofit/>
          </a:bodyPr>
          <a:lstStyle/>
          <a:p>
            <a:r>
              <a:rPr lang="en-CA" sz="2000" b="1" dirty="0">
                <a:solidFill>
                  <a:schemeClr val="tx1">
                    <a:lumMod val="65000"/>
                    <a:lumOff val="35000"/>
                  </a:schemeClr>
                </a:solidFill>
              </a:rPr>
              <a:t>Annexe 2: Cadre de </a:t>
            </a:r>
            <a:r>
              <a:rPr lang="en-CA" sz="2000" b="1" dirty="0" err="1">
                <a:solidFill>
                  <a:schemeClr val="tx1">
                    <a:lumMod val="65000"/>
                    <a:lumOff val="35000"/>
                  </a:schemeClr>
                </a:solidFill>
              </a:rPr>
              <a:t>l’AI</a:t>
            </a:r>
            <a:r>
              <a:rPr lang="en-CA" sz="2000" b="1" dirty="0">
                <a:solidFill>
                  <a:schemeClr val="tx1">
                    <a:lumMod val="65000"/>
                    <a:lumOff val="35000"/>
                  </a:schemeClr>
                </a:solidFill>
              </a:rPr>
              <a:t> du GC</a:t>
            </a:r>
            <a:br>
              <a:rPr lang="en-US" sz="2000" b="1" dirty="0">
                <a:solidFill>
                  <a:schemeClr val="tx1">
                    <a:lumMod val="65000"/>
                    <a:lumOff val="35000"/>
                  </a:schemeClr>
                </a:solidFill>
              </a:rPr>
            </a:br>
            <a:r>
              <a:rPr lang="en-CA" sz="2000" dirty="0">
                <a:solidFill>
                  <a:schemeClr val="tx2"/>
                </a:solidFill>
              </a:rPr>
              <a:t>Architecture de la </a:t>
            </a:r>
            <a:r>
              <a:rPr lang="en-CA" sz="2000" dirty="0" err="1">
                <a:solidFill>
                  <a:schemeClr val="tx2"/>
                </a:solidFill>
              </a:rPr>
              <a:t>technologie</a:t>
            </a:r>
            <a:endParaRPr lang="en-CA" sz="2000" dirty="0">
              <a:solidFill>
                <a:schemeClr val="tx2"/>
              </a:solidFill>
            </a:endParaRPr>
          </a:p>
        </p:txBody>
      </p:sp>
      <p:pic>
        <p:nvPicPr>
          <p:cNvPr id="10" name="Picture 9">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269542" y="254490"/>
            <a:ext cx="757972" cy="446864"/>
          </a:xfrm>
          <a:prstGeom prst="rect">
            <a:avLst/>
          </a:prstGeom>
        </p:spPr>
      </p:pic>
      <p:graphicFrame>
        <p:nvGraphicFramePr>
          <p:cNvPr id="8" name="Table 2"/>
          <p:cNvGraphicFramePr>
            <a:graphicFrameLocks noGrp="1"/>
          </p:cNvGraphicFramePr>
          <p:nvPr>
            <p:extLst>
              <p:ext uri="{D42A27DB-BD31-4B8C-83A1-F6EECF244321}">
                <p14:modId xmlns:p14="http://schemas.microsoft.com/office/powerpoint/2010/main" val="384874977"/>
              </p:ext>
            </p:extLst>
          </p:nvPr>
        </p:nvGraphicFramePr>
        <p:xfrm>
          <a:off x="558608" y="2384371"/>
          <a:ext cx="7987044" cy="259080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0">
                <a:tc>
                  <a:txBody>
                    <a:bodyPr/>
                    <a:lstStyle/>
                    <a:p>
                      <a:pPr marL="114300" indent="-114300">
                        <a:tabLst>
                          <a:tab pos="114300" algn="l"/>
                        </a:tabLst>
                      </a:pPr>
                      <a:r>
                        <a:rPr lang="en-US" sz="1400" b="1" kern="1200" dirty="0" err="1">
                          <a:solidFill>
                            <a:schemeClr val="lt1"/>
                          </a:solidFill>
                          <a:effectLst/>
                          <a:latin typeface="+mn-lt"/>
                          <a:ea typeface="+mn-ea"/>
                          <a:cs typeface="+mn-cs"/>
                        </a:rPr>
                        <a:t>Utiliser</a:t>
                      </a:r>
                      <a:r>
                        <a:rPr lang="en-US" sz="1400" b="1" kern="1200" dirty="0">
                          <a:solidFill>
                            <a:schemeClr val="lt1"/>
                          </a:solidFill>
                          <a:effectLst/>
                          <a:latin typeface="+mn-lt"/>
                          <a:ea typeface="+mn-ea"/>
                          <a:cs typeface="+mn-cs"/>
                        </a:rPr>
                        <a:t> </a:t>
                      </a:r>
                      <a:r>
                        <a:rPr lang="en-US" sz="1400" b="1" kern="1200" dirty="0" err="1">
                          <a:solidFill>
                            <a:schemeClr val="lt1"/>
                          </a:solidFill>
                          <a:effectLst/>
                          <a:latin typeface="+mn-lt"/>
                          <a:ea typeface="+mn-ea"/>
                          <a:cs typeface="+mn-cs"/>
                        </a:rPr>
                        <a:t>d’abord</a:t>
                      </a:r>
                      <a:r>
                        <a:rPr lang="en-US" sz="1400" b="1" kern="1200" dirty="0">
                          <a:solidFill>
                            <a:schemeClr val="lt1"/>
                          </a:solidFill>
                          <a:effectLst/>
                          <a:latin typeface="+mn-lt"/>
                          <a:ea typeface="+mn-ea"/>
                          <a:cs typeface="+mn-cs"/>
                        </a:rPr>
                        <a:t> le </a:t>
                      </a:r>
                      <a:r>
                        <a:rPr lang="en-US" sz="1400" b="1" kern="1200" dirty="0" err="1">
                          <a:solidFill>
                            <a:schemeClr val="lt1"/>
                          </a:solidFill>
                          <a:effectLst/>
                          <a:latin typeface="+mn-lt"/>
                          <a:ea typeface="+mn-ea"/>
                          <a:cs typeface="+mn-cs"/>
                        </a:rPr>
                        <a:t>nuage</a:t>
                      </a:r>
                      <a:endParaRPr lang="en-CA" sz="1400" b="1" kern="1200" spc="-108"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COMMENT </a:t>
                      </a:r>
                      <a:r>
                        <a:rPr lang="en-US" sz="1400" b="1" kern="1200" dirty="0" err="1">
                          <a:solidFill>
                            <a:schemeClr val="lt1"/>
                          </a:solidFill>
                          <a:effectLst/>
                          <a:latin typeface="+mn-lt"/>
                          <a:ea typeface="+mn-ea"/>
                          <a:cs typeface="+mn-cs"/>
                        </a:rPr>
                        <a:t>procédera</a:t>
                      </a:r>
                      <a:r>
                        <a:rPr lang="en-US" sz="1400" b="1" kern="1200" dirty="0">
                          <a:solidFill>
                            <a:schemeClr val="lt1"/>
                          </a:solidFill>
                          <a:effectLst/>
                          <a:latin typeface="+mn-lt"/>
                          <a:ea typeface="+mn-ea"/>
                          <a:cs typeface="+mn-cs"/>
                        </a:rPr>
                        <a:t>-t-on?</a:t>
                      </a:r>
                      <a:endParaRPr lang="en-CA" sz="1400" b="1" spc="-3"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25167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Adopter l’utilisation des accélérateurs du GC pour assurer des contrôles de sécurité et d’accès adéquats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167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Appliquer l’ordre de préférence suivant : logiciel en tant que service (SaaS) d’abord, puis plateforme comme service (PaaS), et enfin infrastructure comme service (IaaS)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89188">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Exécuter les services infonuagiques par l’entremise des services de courtage infonuagique de SPC</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89188">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Appliquer l’ordre de préférence suivant : le nuage public d’abord, ensuite le nuage hybride, puis le nuage privé et, enfin, les solutions sans nuage (sur site)</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2900">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Concevoir la mobilité sur le nuage et élaborer une stratégie de sortie pour éviter l’immobilisation des fournisseurs.</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2" name="Content Placeholder 2">
            <a:extLst>
              <a:ext uri="{FF2B5EF4-FFF2-40B4-BE49-F238E27FC236}">
                <a16:creationId xmlns:a16="http://schemas.microsoft.com/office/drawing/2014/main" id="{AC9A2CD2-75A5-41E9-A643-E831A954A33B}"/>
              </a:ext>
            </a:extLst>
          </p:cNvPr>
          <p:cNvSpPr>
            <a:spLocks noGrp="1"/>
          </p:cNvSpPr>
          <p:nvPr>
            <p:ph idx="10"/>
          </p:nvPr>
        </p:nvSpPr>
        <p:spPr>
          <a:xfrm>
            <a:off x="565958" y="1132377"/>
            <a:ext cx="7999563" cy="1036483"/>
          </a:xfrm>
        </p:spPr>
        <p:txBody>
          <a:bodyPr/>
          <a:lstStyle/>
          <a:p>
            <a:r>
              <a:rPr lang="fr-CA" sz="1400" dirty="0">
                <a:effectLst/>
                <a:latin typeface="+mj-lt"/>
                <a:ea typeface="Times New Roman" panose="02020603050405020304" pitchFamily="18" charset="0"/>
              </a:rPr>
              <a:t>L’architecture technologique est un important catalyseur de solutions hautement accessibles et adaptables qui doivent être harmonisées avec l’architecture d’application choisie. L’adoption de l’informatique en nuage offre de nombreux avantages potentiels en atténuant les contraintes logistiques qui ont souvent une incidence négative sur les solutions existantes hébergées « sur place ». Cependant, l’architecture d’application doit rendre possible de tirer de ces avantages.</a:t>
            </a:r>
            <a:endParaRPr lang="en-CA" sz="1400" dirty="0">
              <a:latin typeface="+mj-lt"/>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t>19</a:t>
            </a:fld>
            <a:endParaRPr lang="en-CA" dirty="0"/>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503548" y="17583"/>
            <a:ext cx="5432982" cy="878670"/>
          </a:xfrm>
        </p:spPr>
        <p:txBody>
          <a:bodyPr/>
          <a:lstStyle/>
          <a:p>
            <a:r>
              <a:rPr lang="fr-CA" dirty="0"/>
              <a:t>Objectif de la séance du CEAI GC</a:t>
            </a:r>
          </a:p>
        </p:txBody>
      </p:sp>
      <p:sp>
        <p:nvSpPr>
          <p:cNvPr id="13" name="Content Placeholder 12">
            <a:extLst>
              <a:ext uri="{FF2B5EF4-FFF2-40B4-BE49-F238E27FC236}">
                <a16:creationId xmlns:a16="http://schemas.microsoft.com/office/drawing/2014/main" id="{A61E5378-DC89-4DF9-BDCF-CABA7DC29554}"/>
              </a:ext>
            </a:extLst>
          </p:cNvPr>
          <p:cNvSpPr>
            <a:spLocks noGrp="1"/>
          </p:cNvSpPr>
          <p:nvPr>
            <p:ph idx="10"/>
          </p:nvPr>
        </p:nvSpPr>
        <p:spPr>
          <a:xfrm>
            <a:off x="503548" y="1268760"/>
            <a:ext cx="8136904" cy="5149130"/>
          </a:xfrm>
        </p:spPr>
        <p:txBody>
          <a:bodyPr/>
          <a:lstStyle/>
          <a:p>
            <a:r>
              <a:rPr lang="fr-CA" dirty="0">
                <a:effectLst/>
                <a:latin typeface="+mj-lt"/>
                <a:ea typeface="Times New Roman" panose="02020603050405020304" pitchFamily="18" charset="0"/>
              </a:rPr>
              <a:t>L’actuelle présentation a pour objet d’obtenir </a:t>
            </a:r>
            <a:r>
              <a:rPr lang="fr-CA" b="1" dirty="0">
                <a:effectLst/>
                <a:latin typeface="+mj-lt"/>
                <a:ea typeface="Times New Roman" panose="02020603050405020304" pitchFamily="18" charset="0"/>
              </a:rPr>
              <a:t>l’approbation</a:t>
            </a:r>
            <a:r>
              <a:rPr lang="fr-CA" dirty="0">
                <a:effectLst/>
                <a:latin typeface="+mj-lt"/>
                <a:ea typeface="Times New Roman" panose="02020603050405020304" pitchFamily="18" charset="0"/>
              </a:rPr>
              <a:t> du CEAI du GC pour... </a:t>
            </a:r>
          </a:p>
          <a:p>
            <a:r>
              <a:rPr lang="fr-CA" dirty="0"/>
              <a:t>OU </a:t>
            </a:r>
          </a:p>
          <a:p>
            <a:r>
              <a:rPr lang="fr-CA" dirty="0">
                <a:effectLst/>
                <a:latin typeface="+mj-lt"/>
                <a:ea typeface="Times New Roman" panose="02020603050405020304" pitchFamily="18" charset="0"/>
              </a:rPr>
              <a:t>L’actuelle présentation a pour objet de fournir au CEAI du GC des </a:t>
            </a:r>
            <a:r>
              <a:rPr lang="fr-CA" b="1" dirty="0">
                <a:effectLst/>
                <a:latin typeface="+mj-lt"/>
                <a:ea typeface="Times New Roman" panose="02020603050405020304" pitchFamily="18" charset="0"/>
              </a:rPr>
              <a:t>renseignements</a:t>
            </a:r>
            <a:r>
              <a:rPr lang="fr-CA" dirty="0">
                <a:effectLst/>
                <a:latin typeface="+mj-lt"/>
                <a:ea typeface="Times New Roman" panose="02020603050405020304" pitchFamily="18" charset="0"/>
              </a:rPr>
              <a:t> concernant… </a:t>
            </a:r>
            <a:endParaRPr lang="fr-CA" dirty="0">
              <a:latin typeface="+mj-lt"/>
            </a:endParaRPr>
          </a:p>
        </p:txBody>
      </p:sp>
      <p:sp>
        <p:nvSpPr>
          <p:cNvPr id="2" name="Slide Number Placeholder 1"/>
          <p:cNvSpPr>
            <a:spLocks noGrp="1"/>
          </p:cNvSpPr>
          <p:nvPr>
            <p:ph type="sldNum" sz="quarter" idx="12"/>
          </p:nvPr>
        </p:nvSpPr>
        <p:spPr>
          <a:solidFill>
            <a:srgbClr val="FFFFFF"/>
          </a:solidFill>
        </p:spPr>
        <p:txBody>
          <a:bodyPr/>
          <a:lstStyle/>
          <a:p>
            <a:fld id="{32D4B517-E49B-41B6-9DBC-23634E0F1CDC}" type="slidenum">
              <a:rPr lang="fr-CA" smtClean="0">
                <a:solidFill>
                  <a:srgbClr val="565656"/>
                </a:solidFill>
              </a:rPr>
              <a:pPr/>
              <a:t>2</a:t>
            </a:fld>
            <a:endParaRPr lang="fr-CA" dirty="0">
              <a:solidFill>
                <a:srgbClr val="565656"/>
              </a:solidFill>
            </a:endParaRPr>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a:extLst>
              <a:ext uri="{FF2B5EF4-FFF2-40B4-BE49-F238E27FC236}">
                <a16:creationId xmlns:a16="http://schemas.microsoft.com/office/drawing/2014/main" id="{2AAADC6B-4BD4-4BED-A52F-FD4F542CED04}"/>
              </a:ext>
            </a:extLst>
          </p:cNvPr>
          <p:cNvSpPr>
            <a:spLocks noGrp="1"/>
          </p:cNvSpPr>
          <p:nvPr>
            <p:ph type="title"/>
          </p:nvPr>
        </p:nvSpPr>
        <p:spPr>
          <a:xfrm>
            <a:off x="553941" y="29066"/>
            <a:ext cx="5434013" cy="877887"/>
          </a:xfrm>
        </p:spPr>
        <p:txBody>
          <a:bodyPr>
            <a:normAutofit/>
          </a:bodyPr>
          <a:lstStyle/>
          <a:p>
            <a:r>
              <a:rPr lang="en-CA" sz="2000" b="1" dirty="0">
                <a:solidFill>
                  <a:schemeClr val="tx1">
                    <a:lumMod val="65000"/>
                    <a:lumOff val="35000"/>
                  </a:schemeClr>
                </a:solidFill>
              </a:rPr>
              <a:t>Annexe 2: Cadre de </a:t>
            </a:r>
            <a:r>
              <a:rPr lang="en-CA" sz="2000" b="1" dirty="0" err="1">
                <a:solidFill>
                  <a:schemeClr val="tx1">
                    <a:lumMod val="65000"/>
                    <a:lumOff val="35000"/>
                  </a:schemeClr>
                </a:solidFill>
              </a:rPr>
              <a:t>l’AI</a:t>
            </a:r>
            <a:r>
              <a:rPr lang="en-CA" sz="2000" b="1" dirty="0">
                <a:solidFill>
                  <a:schemeClr val="tx1">
                    <a:lumMod val="65000"/>
                    <a:lumOff val="35000"/>
                  </a:schemeClr>
                </a:solidFill>
              </a:rPr>
              <a:t> du GC</a:t>
            </a:r>
            <a:br>
              <a:rPr lang="en-US" sz="2000" b="1" dirty="0">
                <a:solidFill>
                  <a:schemeClr val="tx1">
                    <a:lumMod val="65000"/>
                    <a:lumOff val="35000"/>
                  </a:schemeClr>
                </a:solidFill>
              </a:rPr>
            </a:br>
            <a:r>
              <a:rPr lang="en-CA" sz="2000" dirty="0">
                <a:solidFill>
                  <a:schemeClr val="tx2"/>
                </a:solidFill>
              </a:rPr>
              <a:t>Architecture de la </a:t>
            </a:r>
            <a:r>
              <a:rPr lang="en-CA" sz="2000" dirty="0" err="1">
                <a:solidFill>
                  <a:schemeClr val="tx2"/>
                </a:solidFill>
              </a:rPr>
              <a:t>technologie</a:t>
            </a:r>
            <a:r>
              <a:rPr lang="en-CA" sz="2000" dirty="0">
                <a:solidFill>
                  <a:schemeClr val="tx2"/>
                </a:solidFill>
              </a:rPr>
              <a:t> – suite</a:t>
            </a:r>
            <a:endParaRPr lang="en-CA" sz="2000" dirty="0"/>
          </a:p>
        </p:txBody>
      </p:sp>
      <p:graphicFrame>
        <p:nvGraphicFramePr>
          <p:cNvPr id="8" name="Table 2">
            <a:extLst>
              <a:ext uri="{FF2B5EF4-FFF2-40B4-BE49-F238E27FC236}">
                <a16:creationId xmlns:a16="http://schemas.microsoft.com/office/drawing/2014/main" id="{C6FC8494-3153-4A47-B11F-7FC66DD8F53C}"/>
              </a:ext>
            </a:extLst>
          </p:cNvPr>
          <p:cNvGraphicFramePr>
            <a:graphicFrameLocks noGrp="1"/>
          </p:cNvGraphicFramePr>
          <p:nvPr>
            <p:extLst>
              <p:ext uri="{D42A27DB-BD31-4B8C-83A1-F6EECF244321}">
                <p14:modId xmlns:p14="http://schemas.microsoft.com/office/powerpoint/2010/main" val="2904584981"/>
              </p:ext>
            </p:extLst>
          </p:nvPr>
        </p:nvGraphicFramePr>
        <p:xfrm>
          <a:off x="551447" y="1380301"/>
          <a:ext cx="7987044" cy="259080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0">
                <a:tc>
                  <a:txBody>
                    <a:bodyPr/>
                    <a:lstStyle/>
                    <a:p>
                      <a:pPr marL="7470"/>
                      <a:r>
                        <a:rPr lang="fr-CA" sz="1200" b="1" kern="1200" dirty="0">
                          <a:solidFill>
                            <a:schemeClr val="lt1"/>
                          </a:solidFill>
                          <a:effectLst/>
                          <a:latin typeface="+mn-lt"/>
                          <a:ea typeface="+mn-ea"/>
                          <a:cs typeface="+mn-cs"/>
                        </a:rPr>
                        <a:t>Conception pour le rendement, la disponibilité et l’évolutivité</a:t>
                      </a:r>
                      <a:endParaRPr lang="en-CA"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COMMENT </a:t>
                      </a:r>
                      <a:r>
                        <a:rPr lang="en-US" sz="1200" b="1" kern="1200" dirty="0" err="1">
                          <a:solidFill>
                            <a:schemeClr val="lt1"/>
                          </a:solidFill>
                          <a:effectLst/>
                          <a:latin typeface="+mn-lt"/>
                          <a:ea typeface="+mn-ea"/>
                          <a:cs typeface="+mn-cs"/>
                        </a:rPr>
                        <a:t>procédera</a:t>
                      </a:r>
                      <a:r>
                        <a:rPr lang="en-US" sz="1200" b="1" kern="1200" dirty="0">
                          <a:solidFill>
                            <a:schemeClr val="lt1"/>
                          </a:solidFill>
                          <a:effectLst/>
                          <a:latin typeface="+mn-lt"/>
                          <a:ea typeface="+mn-ea"/>
                          <a:cs typeface="+mn-cs"/>
                        </a:rPr>
                        <a:t>-t-on?</a:t>
                      </a:r>
                      <a:endParaRPr lang="en-CA" sz="1200" b="1" spc="-3"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235260">
                <a:tc>
                  <a:txBody>
                    <a:bodyPr/>
                    <a:lstStyle/>
                    <a:p>
                      <a:pPr marL="0" marR="7851"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S’assurer que les délais de réponse répondent aux besoins des utilisateurs et que les services essentiels sont hautement disponibles.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9292">
                <a:tc>
                  <a:txBody>
                    <a:bodyPr/>
                    <a:lstStyle/>
                    <a:p>
                      <a:pPr marL="0" marR="7851"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Prendre en charge les déploiements sans temps d’arrêt en vue de l’entretien planifié et non planifié.</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CA" sz="1000" dirty="0">
                          <a:solidFill>
                            <a:prstClr val="black"/>
                          </a:solidFill>
                          <a:cs typeface="Calibri"/>
                        </a:rPr>
                        <a:t> </a:t>
                      </a:r>
                      <a:endParaRPr lang="en-US"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2090">
                <a:tc>
                  <a:txBody>
                    <a:bodyPr/>
                    <a:lstStyle/>
                    <a:p>
                      <a:pPr marL="0" marR="7851"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Utiliser des architectures distribuées, supposer qu’une défaillance se produira, traiter les erreurs avec élégance et surveiller activement la performance et le comportement.</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CA" sz="1000" dirty="0">
                          <a:solidFill>
                            <a:prstClr val="black"/>
                          </a:solidFill>
                          <a:cs typeface="Calibri"/>
                        </a:rPr>
                        <a:t> </a:t>
                      </a:r>
                      <a:endParaRPr lang="en-US"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2090">
                <a:tc>
                  <a:txBody>
                    <a:bodyPr/>
                    <a:lstStyle/>
                    <a:p>
                      <a:pPr marL="0" marR="7851"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Établir des architectures qui facilitent l’ajout de nouvelles technologies en perturbant le moins possible les programmes et les services existants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aseline="0" dirty="0">
                          <a:solidFill>
                            <a:prstClr val="black"/>
                          </a:solidFill>
                          <a:cs typeface="Calibri"/>
                        </a:rPr>
                        <a:t> </a:t>
                      </a:r>
                      <a:endParaRPr lang="en-US"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2090">
                <a:tc>
                  <a:txBody>
                    <a:bodyPr/>
                    <a:lstStyle/>
                    <a:p>
                      <a:pPr marL="0" marR="7851"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Contrôler la diversité technique – concevoir des systèmes basés sur des technologies et des plateformes modernes déjà utilisées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14" name="Table 2"/>
          <p:cNvGraphicFramePr>
            <a:graphicFrameLocks noGrp="1"/>
          </p:cNvGraphicFramePr>
          <p:nvPr>
            <p:extLst>
              <p:ext uri="{D42A27DB-BD31-4B8C-83A1-F6EECF244321}">
                <p14:modId xmlns:p14="http://schemas.microsoft.com/office/powerpoint/2010/main" val="507731867"/>
              </p:ext>
            </p:extLst>
          </p:nvPr>
        </p:nvGraphicFramePr>
        <p:xfrm>
          <a:off x="551447" y="4329100"/>
          <a:ext cx="7987044" cy="164592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0">
                <a:tc>
                  <a:txBody>
                    <a:bodyPr/>
                    <a:lstStyle/>
                    <a:p>
                      <a:pPr lvl="0"/>
                      <a:r>
                        <a:rPr lang="fr-CA" sz="1200" b="1" kern="1200" dirty="0">
                          <a:solidFill>
                            <a:schemeClr val="lt1"/>
                          </a:solidFill>
                          <a:effectLst/>
                          <a:latin typeface="+mn-lt"/>
                          <a:ea typeface="+mn-ea"/>
                          <a:cs typeface="+mn-cs"/>
                        </a:rPr>
                        <a:t>Respecter les principes de développement d’applications modernes (</a:t>
                      </a:r>
                      <a:r>
                        <a:rPr lang="fr-CA" sz="1200" b="1" kern="1200" dirty="0" err="1">
                          <a:solidFill>
                            <a:schemeClr val="lt1"/>
                          </a:solidFill>
                          <a:effectLst/>
                          <a:latin typeface="+mn-lt"/>
                          <a:ea typeface="+mn-ea"/>
                          <a:cs typeface="+mn-cs"/>
                        </a:rPr>
                        <a:t>DevSecOps</a:t>
                      </a:r>
                      <a:r>
                        <a:rPr lang="fr-CA" sz="1200" b="1" kern="1200" dirty="0">
                          <a:solidFill>
                            <a:schemeClr val="lt1"/>
                          </a:solidFill>
                          <a:effectLst/>
                          <a:latin typeface="+mn-lt"/>
                          <a:ea typeface="+mn-ea"/>
                          <a:cs typeface="+mn-cs"/>
                        </a:rPr>
                        <a:t>)</a:t>
                      </a:r>
                      <a:endParaRPr lang="en-US"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COMMENT </a:t>
                      </a:r>
                      <a:r>
                        <a:rPr lang="en-US" sz="1200" b="1" kern="1200" dirty="0" err="1">
                          <a:solidFill>
                            <a:schemeClr val="lt1"/>
                          </a:solidFill>
                          <a:effectLst/>
                          <a:latin typeface="+mn-lt"/>
                          <a:ea typeface="+mn-ea"/>
                          <a:cs typeface="+mn-cs"/>
                        </a:rPr>
                        <a:t>procédera</a:t>
                      </a:r>
                      <a:r>
                        <a:rPr lang="en-US" sz="1200" b="1" kern="1200" dirty="0">
                          <a:solidFill>
                            <a:schemeClr val="lt1"/>
                          </a:solidFill>
                          <a:effectLst/>
                          <a:latin typeface="+mn-lt"/>
                          <a:ea typeface="+mn-ea"/>
                          <a:cs typeface="+mn-cs"/>
                        </a:rPr>
                        <a:t>-t-on?</a:t>
                      </a:r>
                      <a:endParaRPr lang="en-CA" sz="1200" b="1" spc="-3"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937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Utiliser l’intégration continue et les déploiements continus</a:t>
                      </a:r>
                      <a:endParaRPr lang="en-US" sz="1000" b="0" kern="1200" spc="-3"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37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S’assurer que des tests automatisés sont effectués pour garantir la sécurité et la fonctionnalité</a:t>
                      </a:r>
                      <a:endParaRPr lang="en-US" sz="10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591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fr-CA" sz="1000" kern="1200" dirty="0">
                          <a:solidFill>
                            <a:schemeClr val="dk1"/>
                          </a:solidFill>
                          <a:effectLst/>
                          <a:latin typeface="+mn-lt"/>
                          <a:ea typeface="+mn-ea"/>
                          <a:cs typeface="+mn-cs"/>
                        </a:rPr>
                        <a:t>Faire participer les utilisateurs et les autres intervenants au processus </a:t>
                      </a:r>
                      <a:r>
                        <a:rPr lang="fr-CA" sz="1000" kern="1200" dirty="0" err="1">
                          <a:solidFill>
                            <a:schemeClr val="dk1"/>
                          </a:solidFill>
                          <a:effectLst/>
                          <a:latin typeface="+mn-lt"/>
                          <a:ea typeface="+mn-ea"/>
                          <a:cs typeface="+mn-cs"/>
                        </a:rPr>
                        <a:t>DevSecOps</a:t>
                      </a:r>
                      <a:r>
                        <a:rPr lang="fr-CA" sz="1000" kern="1200" dirty="0">
                          <a:solidFill>
                            <a:schemeClr val="dk1"/>
                          </a:solidFill>
                          <a:effectLst/>
                          <a:latin typeface="+mn-lt"/>
                          <a:ea typeface="+mn-ea"/>
                          <a:cs typeface="+mn-cs"/>
                        </a:rPr>
                        <a:t>, qui fait référence au concept de faire de la sécurité logicielle un élément central du processus global de livraison de logiciels</a:t>
                      </a:r>
                      <a:endParaRPr lang="en-CA" sz="10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0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t>20</a:t>
            </a:fld>
            <a:endParaRPr lang="en-CA" dirty="0"/>
          </a:p>
        </p:txBody>
      </p:sp>
      <p:pic>
        <p:nvPicPr>
          <p:cNvPr id="9" name="Picture 8">
            <a:extLst>
              <a:ext uri="{FF2B5EF4-FFF2-40B4-BE49-F238E27FC236}">
                <a16:creationId xmlns:a16="http://schemas.microsoft.com/office/drawing/2014/main" id="{8636549F-4C7D-4945-ACFC-F9AC9A8F906F}"/>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269542" y="254490"/>
            <a:ext cx="757972" cy="446864"/>
          </a:xfrm>
          <a:prstGeom prst="rect">
            <a:avLst/>
          </a:prstGeom>
        </p:spPr>
      </p:pic>
    </p:spTree>
    <p:extLst>
      <p:ext uri="{BB962C8B-B14F-4D97-AF65-F5344CB8AC3E}">
        <p14:creationId xmlns:p14="http://schemas.microsoft.com/office/powerpoint/2010/main" val="3982688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3">
            <a:extLst>
              <a:ext uri="{FF2B5EF4-FFF2-40B4-BE49-F238E27FC236}">
                <a16:creationId xmlns:a16="http://schemas.microsoft.com/office/drawing/2014/main" id="{437D9A44-630F-413C-940D-D393B2112E52}"/>
              </a:ext>
            </a:extLst>
          </p:cNvPr>
          <p:cNvSpPr>
            <a:spLocks noGrp="1"/>
          </p:cNvSpPr>
          <p:nvPr>
            <p:ph type="title"/>
          </p:nvPr>
        </p:nvSpPr>
        <p:spPr>
          <a:xfrm>
            <a:off x="551448" y="7248"/>
            <a:ext cx="5434013" cy="877887"/>
          </a:xfrm>
        </p:spPr>
        <p:txBody>
          <a:bodyPr>
            <a:normAutofit/>
          </a:bodyPr>
          <a:lstStyle/>
          <a:p>
            <a:r>
              <a:rPr lang="en-CA" sz="2000" b="1" dirty="0">
                <a:solidFill>
                  <a:schemeClr val="tx1">
                    <a:lumMod val="65000"/>
                    <a:lumOff val="35000"/>
                  </a:schemeClr>
                </a:solidFill>
              </a:rPr>
              <a:t>Annexe 2: Cadre de </a:t>
            </a:r>
            <a:r>
              <a:rPr lang="en-CA" sz="2000" b="1" dirty="0" err="1">
                <a:solidFill>
                  <a:schemeClr val="tx1">
                    <a:lumMod val="65000"/>
                    <a:lumOff val="35000"/>
                  </a:schemeClr>
                </a:solidFill>
              </a:rPr>
              <a:t>l’AI</a:t>
            </a:r>
            <a:r>
              <a:rPr lang="en-CA" sz="2000" b="1" dirty="0">
                <a:solidFill>
                  <a:schemeClr val="tx1">
                    <a:lumMod val="65000"/>
                    <a:lumOff val="35000"/>
                  </a:schemeClr>
                </a:solidFill>
              </a:rPr>
              <a:t> du GC</a:t>
            </a:r>
            <a:br>
              <a:rPr lang="en-US" sz="2000" b="1" dirty="0">
                <a:solidFill>
                  <a:schemeClr val="tx1">
                    <a:lumMod val="65000"/>
                    <a:lumOff val="35000"/>
                  </a:schemeClr>
                </a:solidFill>
              </a:rPr>
            </a:br>
            <a:r>
              <a:rPr lang="en-CA" sz="2000" dirty="0">
                <a:solidFill>
                  <a:schemeClr val="tx2"/>
                </a:solidFill>
              </a:rPr>
              <a:t>Architecture de </a:t>
            </a:r>
            <a:r>
              <a:rPr lang="en-CA" sz="2000" dirty="0" err="1">
                <a:solidFill>
                  <a:schemeClr val="tx2"/>
                </a:solidFill>
              </a:rPr>
              <a:t>sécurité</a:t>
            </a:r>
            <a:endParaRPr lang="en-CA" sz="2000" dirty="0"/>
          </a:p>
        </p:txBody>
      </p:sp>
      <p:graphicFrame>
        <p:nvGraphicFramePr>
          <p:cNvPr id="9" name="Table 2"/>
          <p:cNvGraphicFramePr>
            <a:graphicFrameLocks noGrp="1"/>
          </p:cNvGraphicFramePr>
          <p:nvPr>
            <p:extLst>
              <p:ext uri="{D42A27DB-BD31-4B8C-83A1-F6EECF244321}">
                <p14:modId xmlns:p14="http://schemas.microsoft.com/office/powerpoint/2010/main" val="303161941"/>
              </p:ext>
            </p:extLst>
          </p:nvPr>
        </p:nvGraphicFramePr>
        <p:xfrm>
          <a:off x="530097" y="2571348"/>
          <a:ext cx="7987044" cy="280416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140204">
                <a:tc>
                  <a:txBody>
                    <a:bodyPr/>
                    <a:lstStyle/>
                    <a:p>
                      <a:pPr marL="7470"/>
                      <a:r>
                        <a:rPr lang="fr-CA" sz="1200" b="1" kern="1200" dirty="0">
                          <a:solidFill>
                            <a:schemeClr val="lt1"/>
                          </a:solidFill>
                          <a:effectLst/>
                          <a:latin typeface="+mn-lt"/>
                          <a:ea typeface="+mn-ea"/>
                          <a:cs typeface="+mn-cs"/>
                        </a:rPr>
                        <a:t>Intégrer la sécurité dans le cycle de vie du système, dans toutes les couches architecturales</a:t>
                      </a:r>
                      <a:endParaRPr lang="en-CA"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effectLst/>
                          <a:latin typeface="+mn-lt"/>
                          <a:ea typeface="+mn-ea"/>
                          <a:cs typeface="+mn-cs"/>
                        </a:rPr>
                        <a:t>COMMENT </a:t>
                      </a:r>
                      <a:r>
                        <a:rPr lang="en-US" sz="1000" b="1" kern="1200" dirty="0" err="1">
                          <a:solidFill>
                            <a:schemeClr val="lt1"/>
                          </a:solidFill>
                          <a:effectLst/>
                          <a:latin typeface="+mn-lt"/>
                          <a:ea typeface="+mn-ea"/>
                          <a:cs typeface="+mn-cs"/>
                        </a:rPr>
                        <a:t>procédera</a:t>
                      </a:r>
                      <a:r>
                        <a:rPr lang="en-US" sz="1000" b="1" kern="1200" dirty="0">
                          <a:solidFill>
                            <a:schemeClr val="lt1"/>
                          </a:solidFill>
                          <a:effectLst/>
                          <a:latin typeface="+mn-lt"/>
                          <a:ea typeface="+mn-ea"/>
                          <a:cs typeface="+mn-cs"/>
                        </a:rPr>
                        <a:t>-t-on?</a:t>
                      </a:r>
                      <a:endParaRPr lang="en-CA" sz="1000" b="1" spc="-3"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53916">
                <a:tc>
                  <a:txBody>
                    <a:bodyPr/>
                    <a:lstStyle/>
                    <a:p>
                      <a:pPr marL="0"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Déterminer et catégoriser les renseignements en fonction du degré de préjudice qui pourrait se traduire par la compromission de leur confidentialité, de leur intégrité et de leur disponibilité.</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108">
                <a:tc>
                  <a:txBody>
                    <a:bodyPr/>
                    <a:lstStyle/>
                    <a:p>
                      <a:pPr marL="0"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Mettre en place une approche de sécurité continue, conformément au Cadre de gestion des risques liés à la sécurité des TI du CCC; effectuer la modélisation des menaces pour réduire au minimum la surface d’attaque en limitant les services exposés et l’information échangée au minimum nécessaire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2676">
                <a:tc>
                  <a:txBody>
                    <a:bodyPr/>
                    <a:lstStyle/>
                    <a:p>
                      <a:pPr marL="0" indent="0">
                        <a:buFont typeface="Wingdings" panose="05000000000000000000" pitchFamily="2" charset="2"/>
                        <a:buNone/>
                      </a:pPr>
                      <a:r>
                        <a:rPr lang="en-US" sz="1000" kern="1200" dirty="0">
                          <a:solidFill>
                            <a:schemeClr val="dk1"/>
                          </a:solidFill>
                          <a:latin typeface="+mn-lt"/>
                          <a:ea typeface="+mn-ea"/>
                          <a:cs typeface="Calibri"/>
                        </a:rPr>
                        <a:t> </a:t>
                      </a:r>
                      <a:r>
                        <a:rPr lang="fr-CA" sz="1000" kern="1200" dirty="0">
                          <a:solidFill>
                            <a:schemeClr val="dk1"/>
                          </a:solidFill>
                          <a:effectLst/>
                          <a:latin typeface="+mn-lt"/>
                          <a:ea typeface="+mn-ea"/>
                          <a:cs typeface="+mn-cs"/>
                        </a:rPr>
                        <a:t>Appliquer des mesures de sécurité proportionnées répondant aux besoins des entreprises et des utilisateurs tout en protégeant adéquatement les données au repos et les données en transit</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A" sz="1000" kern="1200" dirty="0">
                          <a:solidFill>
                            <a:schemeClr val="dk1"/>
                          </a:solidFill>
                          <a:effectLst/>
                          <a:latin typeface="+mn-lt"/>
                          <a:ea typeface="+mn-ea"/>
                          <a:cs typeface="+mn-cs"/>
                        </a:rPr>
                        <a:t>Concevoir des systèmes résilients et disponibles pour soutenir la continuité de la prestation du service</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2" name="Content Placeholder 2">
            <a:extLst>
              <a:ext uri="{FF2B5EF4-FFF2-40B4-BE49-F238E27FC236}">
                <a16:creationId xmlns:a16="http://schemas.microsoft.com/office/drawing/2014/main" id="{6929FBFF-847B-4D35-B28A-E82049BA51AA}"/>
              </a:ext>
            </a:extLst>
          </p:cNvPr>
          <p:cNvSpPr>
            <a:spLocks noGrp="1"/>
          </p:cNvSpPr>
          <p:nvPr>
            <p:ph idx="10"/>
          </p:nvPr>
        </p:nvSpPr>
        <p:spPr>
          <a:xfrm>
            <a:off x="530097" y="1139901"/>
            <a:ext cx="7987044" cy="1209813"/>
          </a:xfrm>
        </p:spPr>
        <p:txBody>
          <a:bodyPr/>
          <a:lstStyle/>
          <a:p>
            <a:r>
              <a:rPr lang="fr-CA" sz="1400" dirty="0">
                <a:effectLst/>
                <a:latin typeface="+mj-lt"/>
                <a:ea typeface="Times New Roman" panose="02020603050405020304" pitchFamily="18" charset="0"/>
              </a:rPr>
              <a:t>Le Programme de l’architecture de sécurité d’entreprise du GC est une initiative pangouvernementale visant à fournir une approche normalisée pour l’élaboration de l’architecture de sécurité des TI, afin de s’assurer que les blocs de sécurité de base sont mis en place dans l’ensemble de l’organisation à mesure que l’infrastructure est renouvelée.</a:t>
            </a:r>
            <a:endParaRPr lang="en-CA" sz="1400" dirty="0">
              <a:latin typeface="+mj-lt"/>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t>21</a:t>
            </a:fld>
            <a:endParaRPr lang="en-CA" dirty="0"/>
          </a:p>
        </p:txBody>
      </p:sp>
      <p:pic>
        <p:nvPicPr>
          <p:cNvPr id="8" name="Picture 7">
            <a:extLst>
              <a:ext uri="{FF2B5EF4-FFF2-40B4-BE49-F238E27FC236}">
                <a16:creationId xmlns:a16="http://schemas.microsoft.com/office/drawing/2014/main" id="{746D6681-6254-44CD-A0BA-8D610955EBD8}"/>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400092" y="204740"/>
            <a:ext cx="351107" cy="428625"/>
          </a:xfrm>
          <a:prstGeom prst="rect">
            <a:avLst/>
          </a:prstGeom>
        </p:spPr>
      </p:pic>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13420C-6AC1-40ED-A0B9-8C45A9D5EBD7}"/>
              </a:ext>
            </a:extLst>
          </p:cNvPr>
          <p:cNvSpPr>
            <a:spLocks noGrp="1"/>
          </p:cNvSpPr>
          <p:nvPr>
            <p:ph type="title"/>
          </p:nvPr>
        </p:nvSpPr>
        <p:spPr>
          <a:xfrm>
            <a:off x="575556" y="17881"/>
            <a:ext cx="5432982" cy="878670"/>
          </a:xfrm>
        </p:spPr>
        <p:txBody>
          <a:bodyPr>
            <a:normAutofit/>
          </a:bodyPr>
          <a:lstStyle/>
          <a:p>
            <a:r>
              <a:rPr lang="en-CA" sz="2000" b="1" dirty="0">
                <a:solidFill>
                  <a:schemeClr val="tx1">
                    <a:lumMod val="65000"/>
                    <a:lumOff val="35000"/>
                  </a:schemeClr>
                </a:solidFill>
              </a:rPr>
              <a:t>Annexe 2: Cadre de </a:t>
            </a:r>
            <a:r>
              <a:rPr lang="en-CA" sz="2000" b="1" dirty="0" err="1">
                <a:solidFill>
                  <a:schemeClr val="tx1">
                    <a:lumMod val="65000"/>
                    <a:lumOff val="35000"/>
                  </a:schemeClr>
                </a:solidFill>
              </a:rPr>
              <a:t>l’AI</a:t>
            </a:r>
            <a:r>
              <a:rPr lang="en-CA" sz="2000" b="1" dirty="0">
                <a:solidFill>
                  <a:schemeClr val="tx1">
                    <a:lumMod val="65000"/>
                    <a:lumOff val="35000"/>
                  </a:schemeClr>
                </a:solidFill>
              </a:rPr>
              <a:t> du GC</a:t>
            </a:r>
            <a:br>
              <a:rPr lang="en-US" sz="2000" b="1" dirty="0">
                <a:solidFill>
                  <a:schemeClr val="tx1">
                    <a:lumMod val="65000"/>
                    <a:lumOff val="35000"/>
                  </a:schemeClr>
                </a:solidFill>
              </a:rPr>
            </a:br>
            <a:r>
              <a:rPr lang="en-CA" sz="2000" dirty="0">
                <a:solidFill>
                  <a:schemeClr val="tx2"/>
                </a:solidFill>
              </a:rPr>
              <a:t>Architecture de </a:t>
            </a:r>
            <a:r>
              <a:rPr lang="en-CA" sz="2000" dirty="0" err="1">
                <a:solidFill>
                  <a:schemeClr val="tx2"/>
                </a:solidFill>
              </a:rPr>
              <a:t>sécurité</a:t>
            </a:r>
            <a:r>
              <a:rPr lang="en-CA" sz="2000" dirty="0">
                <a:solidFill>
                  <a:schemeClr val="tx2"/>
                </a:solidFill>
              </a:rPr>
              <a:t> – suite</a:t>
            </a:r>
            <a:endParaRPr lang="en-CA" sz="2000" dirty="0"/>
          </a:p>
        </p:txBody>
      </p:sp>
      <p:pic>
        <p:nvPicPr>
          <p:cNvPr id="11" name="Picture 10">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5400092" y="204740"/>
            <a:ext cx="351107" cy="428625"/>
          </a:xfrm>
          <a:prstGeom prst="rect">
            <a:avLst/>
          </a:prstGeom>
        </p:spPr>
      </p:pic>
      <p:graphicFrame>
        <p:nvGraphicFramePr>
          <p:cNvPr id="12" name="Table 2">
            <a:extLst>
              <a:ext uri="{FF2B5EF4-FFF2-40B4-BE49-F238E27FC236}">
                <a16:creationId xmlns:a16="http://schemas.microsoft.com/office/drawing/2014/main" id="{1D1E646B-6C36-419E-BD40-25CA95E9A591}"/>
              </a:ext>
            </a:extLst>
          </p:cNvPr>
          <p:cNvGraphicFramePr>
            <a:graphicFrameLocks noGrp="1"/>
          </p:cNvGraphicFramePr>
          <p:nvPr>
            <p:extLst>
              <p:ext uri="{D42A27DB-BD31-4B8C-83A1-F6EECF244321}">
                <p14:modId xmlns:p14="http://schemas.microsoft.com/office/powerpoint/2010/main" val="3809972858"/>
              </p:ext>
            </p:extLst>
          </p:nvPr>
        </p:nvGraphicFramePr>
        <p:xfrm>
          <a:off x="551447" y="944724"/>
          <a:ext cx="7987044" cy="347472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140204">
                <a:tc>
                  <a:txBody>
                    <a:bodyPr/>
                    <a:lstStyle/>
                    <a:p>
                      <a:pPr marL="7470"/>
                      <a:r>
                        <a:rPr lang="fr-CA" sz="1400" b="1" kern="1200" dirty="0">
                          <a:solidFill>
                            <a:schemeClr val="lt1"/>
                          </a:solidFill>
                          <a:effectLst/>
                          <a:latin typeface="+mn-lt"/>
                          <a:ea typeface="+mn-ea"/>
                          <a:cs typeface="+mn-cs"/>
                        </a:rPr>
                        <a:t>Assurer un accès sécurisé aux systèmes et aux services</a:t>
                      </a:r>
                      <a:endParaRPr lang="en-CA" sz="14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53916">
                <a:tc>
                  <a:txBody>
                    <a:bodyPr/>
                    <a:lstStyle/>
                    <a:p>
                      <a:pPr marL="0"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Identifier et authentifier les personnes, les processus ou les appareils à un niveau d’assurance approprié, en fonction de rôles clairement définis, avant d’accorder l’accès à l’information et aux services; tirer parti des services d’entreprise comme les solutions d’identité numérique de confiance du gouvernement du Canada qui sont appuyées par le </a:t>
                      </a:r>
                      <a:r>
                        <a:rPr lang="fr-CA" sz="1000" kern="1200" dirty="0">
                          <a:solidFill>
                            <a:schemeClr val="dk1"/>
                          </a:solidFill>
                          <a:effectLst/>
                          <a:latin typeface="+mn-lt"/>
                          <a:ea typeface="+mn-ea"/>
                          <a:cs typeface="+mn-cs"/>
                          <a:hlinkClick r:id="rId5"/>
                        </a:rPr>
                        <a:t>Cadre de confiance pancanadien</a:t>
                      </a:r>
                      <a:r>
                        <a:rPr lang="fr-CA" sz="1000" kern="1200" dirty="0">
                          <a:solidFill>
                            <a:schemeClr val="dk1"/>
                          </a:solidFill>
                          <a:effectLst/>
                          <a:latin typeface="+mn-lt"/>
                          <a:ea typeface="+mn-ea"/>
                          <a:cs typeface="+mn-cs"/>
                        </a:rPr>
                        <a:t>.</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2676">
                <a:tc>
                  <a:txBody>
                    <a:bodyPr/>
                    <a:lstStyle/>
                    <a:p>
                      <a:pPr marL="0" indent="0">
                        <a:buFont typeface="Wingdings" panose="05000000000000000000" pitchFamily="2" charset="2"/>
                        <a:buNone/>
                      </a:pPr>
                      <a:r>
                        <a:rPr lang="fr-CA" sz="1000" kern="1200" dirty="0">
                          <a:solidFill>
                            <a:schemeClr val="dk1"/>
                          </a:solidFill>
                          <a:effectLst/>
                          <a:latin typeface="+mn-lt"/>
                          <a:ea typeface="+mn-ea"/>
                          <a:cs typeface="+mn-cs"/>
                        </a:rPr>
                        <a:t>Limiter les interfaces de service aux entités autorisées (utilisateurs et dispositifs) ayant des rôles clairement définis; segmenter et séparer l’information en fonction de sa sensibilité, conformément aux documents </a:t>
                      </a:r>
                      <a:r>
                        <a:rPr lang="fr-CA" sz="1000" kern="1200" dirty="0">
                          <a:solidFill>
                            <a:schemeClr val="dk1"/>
                          </a:solidFill>
                          <a:effectLst/>
                          <a:latin typeface="+mn-lt"/>
                          <a:ea typeface="+mn-ea"/>
                          <a:cs typeface="+mn-cs"/>
                          <a:hlinkClick r:id="rId6"/>
                        </a:rPr>
                        <a:t>ITSG-22</a:t>
                      </a:r>
                      <a:r>
                        <a:rPr lang="fr-CA" sz="1000" kern="1200" dirty="0">
                          <a:solidFill>
                            <a:schemeClr val="dk1"/>
                          </a:solidFill>
                          <a:effectLst/>
                          <a:latin typeface="+mn-lt"/>
                          <a:ea typeface="+mn-ea"/>
                          <a:cs typeface="+mn-cs"/>
                        </a:rPr>
                        <a:t> et </a:t>
                      </a:r>
                      <a:r>
                        <a:rPr lang="fr-CA" sz="1000" kern="1200" dirty="0">
                          <a:solidFill>
                            <a:schemeClr val="dk1"/>
                          </a:solidFill>
                          <a:effectLst/>
                          <a:latin typeface="+mn-lt"/>
                          <a:ea typeface="+mn-ea"/>
                          <a:cs typeface="+mn-cs"/>
                          <a:hlinkClick r:id="rId7"/>
                        </a:rPr>
                        <a:t>ITSG-38.</a:t>
                      </a:r>
                      <a:r>
                        <a:rPr lang="fr-CA" sz="1000" kern="1200" dirty="0">
                          <a:solidFill>
                            <a:schemeClr val="dk1"/>
                          </a:solidFill>
                          <a:effectLst/>
                          <a:latin typeface="+mn-lt"/>
                          <a:ea typeface="+mn-ea"/>
                          <a:cs typeface="+mn-cs"/>
                        </a:rPr>
                        <a:t> Les interfaces de gestion peuvent nécessiter des niveaux de protection accrus.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267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i="0" kern="1200" dirty="0">
                          <a:solidFill>
                            <a:schemeClr val="dk1"/>
                          </a:solidFill>
                          <a:effectLst/>
                          <a:latin typeface="+mn-lt"/>
                          <a:ea typeface="+mn-ea"/>
                          <a:cs typeface="+mn-cs"/>
                        </a:rPr>
                        <a:t>Implement </a:t>
                      </a:r>
                      <a:r>
                        <a:rPr lang="fr-CA" sz="1000" kern="1200" dirty="0">
                          <a:solidFill>
                            <a:schemeClr val="dk1"/>
                          </a:solidFill>
                          <a:effectLst/>
                          <a:latin typeface="+mn-lt"/>
                          <a:ea typeface="+mn-ea"/>
                          <a:cs typeface="+mn-cs"/>
                        </a:rPr>
                        <a:t>Mettre en œuvre des protocoles </a:t>
                      </a:r>
                      <a:r>
                        <a:rPr lang="fr-CA" sz="1000" kern="1200" dirty="0">
                          <a:solidFill>
                            <a:schemeClr val="dk1"/>
                          </a:solidFill>
                          <a:effectLst/>
                          <a:latin typeface="+mn-lt"/>
                          <a:ea typeface="+mn-ea"/>
                          <a:cs typeface="+mn-cs"/>
                          <a:hlinkClick r:id="rId8"/>
                        </a:rPr>
                        <a:t>HTTPS</a:t>
                      </a:r>
                      <a:r>
                        <a:rPr lang="fr-CA" sz="1000" kern="1200" dirty="0">
                          <a:solidFill>
                            <a:schemeClr val="dk1"/>
                          </a:solidFill>
                          <a:effectLst/>
                          <a:latin typeface="+mn-lt"/>
                          <a:ea typeface="+mn-ea"/>
                          <a:cs typeface="+mn-cs"/>
                        </a:rPr>
                        <a:t> pour les connexions Web sécurisées et d’authentification des messages fondée sur le domaine, rapports et conformité </a:t>
                      </a:r>
                      <a:r>
                        <a:rPr lang="fr-CA" sz="1000" kern="1200" dirty="0">
                          <a:solidFill>
                            <a:schemeClr val="dk1"/>
                          </a:solidFill>
                          <a:effectLst/>
                          <a:latin typeface="+mn-lt"/>
                          <a:ea typeface="+mn-ea"/>
                          <a:cs typeface="+mn-cs"/>
                          <a:hlinkClick r:id="rId9"/>
                        </a:rPr>
                        <a:t>(DMARC)</a:t>
                      </a:r>
                      <a:r>
                        <a:rPr lang="fr-CA" sz="1000" kern="1200" dirty="0">
                          <a:solidFill>
                            <a:schemeClr val="dk1"/>
                          </a:solidFill>
                          <a:effectLst/>
                          <a:latin typeface="+mn-lt"/>
                          <a:ea typeface="+mn-ea"/>
                          <a:cs typeface="+mn-cs"/>
                        </a:rPr>
                        <a:t> pour améliorer la sécurité des courriels</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267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i="0" kern="1200" dirty="0">
                          <a:solidFill>
                            <a:schemeClr val="dk1"/>
                          </a:solidFill>
                          <a:effectLst/>
                          <a:latin typeface="+mn-lt"/>
                          <a:ea typeface="+mn-ea"/>
                          <a:cs typeface="+mn-cs"/>
                        </a:rPr>
                        <a:t>Establish secure interconnections between systems through secure </a:t>
                      </a:r>
                      <a:r>
                        <a:rPr lang="en-US" sz="1000" b="0" i="0" u="none" strike="noStrike" kern="1200" dirty="0">
                          <a:solidFill>
                            <a:schemeClr val="dk1"/>
                          </a:solidFill>
                          <a:effectLst/>
                          <a:latin typeface="+mn-lt"/>
                          <a:ea typeface="+mn-ea"/>
                          <a:cs typeface="+mn-cs"/>
                          <a:hlinkClick r:id="rId10"/>
                        </a:rPr>
                        <a:t>APIs</a:t>
                      </a:r>
                      <a:r>
                        <a:rPr lang="en-US" sz="1000" b="0" i="0" kern="1200" dirty="0">
                          <a:solidFill>
                            <a:schemeClr val="dk1"/>
                          </a:solidFill>
                          <a:effectLst/>
                          <a:latin typeface="+mn-lt"/>
                          <a:ea typeface="+mn-ea"/>
                          <a:cs typeface="+mn-cs"/>
                        </a:rPr>
                        <a:t> or leveraging centrally managed hybrid IT connectivity services</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1968112"/>
                  </a:ext>
                </a:extLst>
              </a:tr>
            </a:tbl>
          </a:graphicData>
        </a:graphic>
      </p:graphicFrame>
      <p:graphicFrame>
        <p:nvGraphicFramePr>
          <p:cNvPr id="9" name="Table 2"/>
          <p:cNvGraphicFramePr>
            <a:graphicFrameLocks noGrp="1"/>
          </p:cNvGraphicFramePr>
          <p:nvPr>
            <p:extLst>
              <p:ext uri="{D42A27DB-BD31-4B8C-83A1-F6EECF244321}">
                <p14:modId xmlns:p14="http://schemas.microsoft.com/office/powerpoint/2010/main" val="3962305948"/>
              </p:ext>
            </p:extLst>
          </p:nvPr>
        </p:nvGraphicFramePr>
        <p:xfrm>
          <a:off x="544551" y="4512811"/>
          <a:ext cx="7987044" cy="2255520"/>
        </p:xfrm>
        <a:graphic>
          <a:graphicData uri="http://schemas.openxmlformats.org/drawingml/2006/table">
            <a:tbl>
              <a:tblPr firstRow="1">
                <a:tableStyleId>{5C22544A-7EE6-4342-B048-85BDC9FD1C3A}</a:tableStyleId>
              </a:tblPr>
              <a:tblGrid>
                <a:gridCol w="3993522">
                  <a:extLst>
                    <a:ext uri="{9D8B030D-6E8A-4147-A177-3AD203B41FA5}">
                      <a16:colId xmlns:a16="http://schemas.microsoft.com/office/drawing/2014/main" val="20000"/>
                    </a:ext>
                  </a:extLst>
                </a:gridCol>
                <a:gridCol w="3993522">
                  <a:extLst>
                    <a:ext uri="{9D8B030D-6E8A-4147-A177-3AD203B41FA5}">
                      <a16:colId xmlns:a16="http://schemas.microsoft.com/office/drawing/2014/main" val="20001"/>
                    </a:ext>
                  </a:extLst>
                </a:gridCol>
              </a:tblGrid>
              <a:tr h="140204">
                <a:tc>
                  <a:txBody>
                    <a:bodyPr/>
                    <a:lstStyle/>
                    <a:p>
                      <a:pPr marL="7470"/>
                      <a:r>
                        <a:rPr lang="en-US" sz="1400" b="1" kern="1200" dirty="0" err="1">
                          <a:solidFill>
                            <a:schemeClr val="lt1"/>
                          </a:solidFill>
                          <a:effectLst/>
                          <a:latin typeface="+mn-lt"/>
                          <a:ea typeface="+mn-ea"/>
                          <a:cs typeface="+mn-cs"/>
                        </a:rPr>
                        <a:t>Maintenir</a:t>
                      </a:r>
                      <a:r>
                        <a:rPr lang="en-US" sz="1400" b="1" kern="1200" dirty="0">
                          <a:solidFill>
                            <a:schemeClr val="lt1"/>
                          </a:solidFill>
                          <a:effectLst/>
                          <a:latin typeface="+mn-lt"/>
                          <a:ea typeface="+mn-ea"/>
                          <a:cs typeface="+mn-cs"/>
                        </a:rPr>
                        <a:t> des </a:t>
                      </a:r>
                      <a:r>
                        <a:rPr lang="en-US" sz="1400" b="1" kern="1200" dirty="0" err="1">
                          <a:solidFill>
                            <a:schemeClr val="lt1"/>
                          </a:solidFill>
                          <a:effectLst/>
                          <a:latin typeface="+mn-lt"/>
                          <a:ea typeface="+mn-ea"/>
                          <a:cs typeface="+mn-cs"/>
                        </a:rPr>
                        <a:t>opérations</a:t>
                      </a:r>
                      <a:r>
                        <a:rPr lang="en-US" sz="1400" b="1" kern="1200" dirty="0">
                          <a:solidFill>
                            <a:schemeClr val="lt1"/>
                          </a:solidFill>
                          <a:effectLst/>
                          <a:latin typeface="+mn-lt"/>
                          <a:ea typeface="+mn-ea"/>
                          <a:cs typeface="+mn-cs"/>
                        </a:rPr>
                        <a:t> </a:t>
                      </a:r>
                      <a:r>
                        <a:rPr lang="en-US" sz="1400" b="1" kern="1200" dirty="0" err="1">
                          <a:solidFill>
                            <a:schemeClr val="lt1"/>
                          </a:solidFill>
                          <a:effectLst/>
                          <a:latin typeface="+mn-lt"/>
                          <a:ea typeface="+mn-ea"/>
                          <a:cs typeface="+mn-cs"/>
                        </a:rPr>
                        <a:t>sécurisées</a:t>
                      </a:r>
                      <a:endParaRPr lang="en-CA" sz="14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COMMENT </a:t>
                      </a:r>
                      <a:r>
                        <a:rPr lang="en-US" sz="1400" b="1" kern="1200" dirty="0" err="1">
                          <a:solidFill>
                            <a:schemeClr val="lt1"/>
                          </a:solidFill>
                          <a:effectLst/>
                          <a:latin typeface="+mn-lt"/>
                          <a:ea typeface="+mn-ea"/>
                          <a:cs typeface="+mn-cs"/>
                        </a:rPr>
                        <a:t>procédera</a:t>
                      </a:r>
                      <a:r>
                        <a:rPr lang="en-US" sz="1400" b="1" kern="1200" dirty="0">
                          <a:solidFill>
                            <a:schemeClr val="lt1"/>
                          </a:solidFill>
                          <a:effectLst/>
                          <a:latin typeface="+mn-lt"/>
                          <a:ea typeface="+mn-ea"/>
                          <a:cs typeface="+mn-cs"/>
                        </a:rPr>
                        <a:t>-t-on?</a:t>
                      </a:r>
                      <a:endParaRPr lang="en-CA" sz="1400" b="1" spc="-3"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53916">
                <a:tc>
                  <a:txBody>
                    <a:bodyPr/>
                    <a:lstStyle/>
                    <a:p>
                      <a:pPr marL="0"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Établir des processus pour maintenir la visibilité des biens et assurer l’application rapide des correctifs et des mises à jour liés à la sécurité afin de réduire l’exposition aux vulnérabilités, conformément au </a:t>
                      </a:r>
                      <a:r>
                        <a:rPr lang="fr-CA" sz="1000" i="1" kern="1200" dirty="0">
                          <a:solidFill>
                            <a:schemeClr val="dk1"/>
                          </a:solidFill>
                          <a:effectLst/>
                          <a:latin typeface="+mn-lt"/>
                          <a:ea typeface="+mn-ea"/>
                          <a:cs typeface="+mn-cs"/>
                        </a:rPr>
                        <a:t>Guide de gestion des correctifs</a:t>
                      </a:r>
                      <a:r>
                        <a:rPr lang="fr-CA" sz="1000" kern="1200" dirty="0">
                          <a:solidFill>
                            <a:schemeClr val="dk1"/>
                          </a:solidFill>
                          <a:effectLst/>
                          <a:latin typeface="+mn-lt"/>
                          <a:ea typeface="+mn-ea"/>
                          <a:cs typeface="+mn-cs"/>
                        </a:rPr>
                        <a:t> du GC</a:t>
                      </a:r>
                      <a:endParaRPr lang="en-CA" sz="1000" i="1"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108">
                <a:tc>
                  <a:txBody>
                    <a:bodyPr/>
                    <a:lstStyle/>
                    <a:p>
                      <a:pPr marL="0" lvl="1" indent="0">
                        <a:buFont typeface="Wingdings" panose="05000000000000000000" pitchFamily="2" charset="2"/>
                        <a:buNone/>
                        <a:tabLst>
                          <a:tab pos="114300" algn="l"/>
                        </a:tabLst>
                      </a:pPr>
                      <a:r>
                        <a:rPr lang="fr-CA" sz="1000" kern="1200" dirty="0">
                          <a:solidFill>
                            <a:schemeClr val="dk1"/>
                          </a:solidFill>
                          <a:effectLst/>
                          <a:latin typeface="+mn-lt"/>
                          <a:ea typeface="+mn-ea"/>
                          <a:cs typeface="+mn-cs"/>
                        </a:rPr>
                        <a:t>Permettre la consignation des événements, conformément au Guide sur la consignation des événements du GC, et effectuer la surveillance des systèmes et des services afin de détecter les attaques, de les prévenir et d’y réagir.</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2676">
                <a:tc>
                  <a:txBody>
                    <a:bodyPr/>
                    <a:lstStyle/>
                    <a:p>
                      <a:pPr marL="0" indent="0">
                        <a:buFont typeface="Wingdings" panose="05000000000000000000" pitchFamily="2" charset="2"/>
                        <a:buNone/>
                      </a:pPr>
                      <a:r>
                        <a:rPr lang="fr-CA" sz="1000" kern="1200" dirty="0">
                          <a:solidFill>
                            <a:schemeClr val="dk1"/>
                          </a:solidFill>
                          <a:effectLst/>
                          <a:latin typeface="+mn-lt"/>
                          <a:ea typeface="+mn-ea"/>
                          <a:cs typeface="+mn-cs"/>
                        </a:rPr>
                        <a:t>Établir un plan de gestion des incidents conforme au </a:t>
                      </a:r>
                      <a:r>
                        <a:rPr lang="fr-CA" sz="1000" kern="1200" dirty="0">
                          <a:solidFill>
                            <a:schemeClr val="dk1"/>
                          </a:solidFill>
                          <a:effectLst/>
                          <a:latin typeface="+mn-lt"/>
                          <a:ea typeface="+mn-ea"/>
                          <a:cs typeface="+mn-cs"/>
                          <a:hlinkClick r:id="rId11"/>
                        </a:rPr>
                        <a:t>Plan de gestion des événements de cybersécurité du GC (PGEC GC)</a:t>
                      </a:r>
                      <a:r>
                        <a:rPr lang="fr-CA" sz="1000" kern="1200" dirty="0">
                          <a:solidFill>
                            <a:schemeClr val="dk1"/>
                          </a:solidFill>
                          <a:effectLst/>
                          <a:latin typeface="+mn-lt"/>
                          <a:ea typeface="+mn-ea"/>
                          <a:cs typeface="+mn-cs"/>
                        </a:rPr>
                        <a:t> et signaler les incidents au </a:t>
                      </a:r>
                      <a:r>
                        <a:rPr lang="fr-FR" sz="1000" kern="1200" dirty="0">
                          <a:solidFill>
                            <a:schemeClr val="dk1"/>
                          </a:solidFill>
                          <a:effectLst/>
                          <a:latin typeface="+mn-lt"/>
                          <a:ea typeface="+mn-ea"/>
                          <a:cs typeface="+mn-cs"/>
                          <a:hlinkClick r:id="rId12"/>
                        </a:rPr>
                        <a:t>Centre canadien pour la cybersécurité (CCC)</a:t>
                      </a:r>
                      <a:r>
                        <a:rPr lang="fr-FR" sz="1000" kern="1200" dirty="0">
                          <a:solidFill>
                            <a:schemeClr val="dk1"/>
                          </a:solidFill>
                          <a:effectLst/>
                          <a:latin typeface="+mn-lt"/>
                          <a:ea typeface="+mn-ea"/>
                          <a:cs typeface="+mn-cs"/>
                        </a:rPr>
                        <a:t>.</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000" spc="-41"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t>22</a:t>
            </a:fld>
            <a:endParaRPr lang="en-CA" dirty="0"/>
          </a:p>
        </p:txBody>
      </p:sp>
    </p:spTree>
    <p:extLst>
      <p:ext uri="{BB962C8B-B14F-4D97-AF65-F5344CB8AC3E}">
        <p14:creationId xmlns:p14="http://schemas.microsoft.com/office/powerpoint/2010/main" val="26084184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a:extLst>
              <a:ext uri="{FF2B5EF4-FFF2-40B4-BE49-F238E27FC236}">
                <a16:creationId xmlns:a16="http://schemas.microsoft.com/office/drawing/2014/main" id="{2A4B7555-4B6E-4919-9442-A24836E6F6DB}"/>
              </a:ext>
            </a:extLst>
          </p:cNvPr>
          <p:cNvSpPr>
            <a:spLocks noGrp="1"/>
          </p:cNvSpPr>
          <p:nvPr>
            <p:ph type="title"/>
          </p:nvPr>
        </p:nvSpPr>
        <p:spPr>
          <a:xfrm>
            <a:off x="426145" y="12518"/>
            <a:ext cx="5434013" cy="877887"/>
          </a:xfrm>
        </p:spPr>
        <p:txBody>
          <a:bodyPr>
            <a:normAutofit/>
          </a:bodyPr>
          <a:lstStyle/>
          <a:p>
            <a:pPr marL="0" indent="0"/>
            <a:r>
              <a:rPr lang="fr-CA" sz="2000" b="1" dirty="0">
                <a:solidFill>
                  <a:schemeClr val="tx1">
                    <a:lumMod val="65000"/>
                    <a:lumOff val="35000"/>
                  </a:schemeClr>
                </a:solidFill>
              </a:rPr>
              <a:t>Annexe 3: </a:t>
            </a:r>
            <a:br>
              <a:rPr lang="fr-CA" sz="2000" b="1" dirty="0">
                <a:solidFill>
                  <a:schemeClr val="tx1">
                    <a:lumMod val="65000"/>
                    <a:lumOff val="35000"/>
                  </a:schemeClr>
                </a:solidFill>
              </a:rPr>
            </a:br>
            <a:r>
              <a:rPr lang="fr-CA" sz="2000" b="1" dirty="0">
                <a:solidFill>
                  <a:schemeClr val="tx1">
                    <a:lumMod val="65000"/>
                    <a:lumOff val="35000"/>
                  </a:schemeClr>
                </a:solidFill>
              </a:rPr>
              <a:t>Architecture intégrée cible des services et du numérique</a:t>
            </a:r>
            <a:endParaRPr lang="fr-CA" sz="2000" dirty="0"/>
          </a:p>
        </p:txBody>
      </p:sp>
      <p:sp>
        <p:nvSpPr>
          <p:cNvPr id="10" name="Content Placeholder 3">
            <a:extLst>
              <a:ext uri="{FF2B5EF4-FFF2-40B4-BE49-F238E27FC236}">
                <a16:creationId xmlns:a16="http://schemas.microsoft.com/office/drawing/2014/main" id="{64C87FF2-2F90-43B2-8760-AFB6914931C9}"/>
              </a:ext>
            </a:extLst>
          </p:cNvPr>
          <p:cNvSpPr txBox="1">
            <a:spLocks/>
          </p:cNvSpPr>
          <p:nvPr/>
        </p:nvSpPr>
        <p:spPr>
          <a:xfrm>
            <a:off x="359532" y="980728"/>
            <a:ext cx="8720828" cy="681328"/>
          </a:xfrm>
          <a:prstGeom prst="rect">
            <a:avLst/>
          </a:prstGeom>
        </p:spPr>
        <p:txBody>
          <a:bodyPr lIns="0" tIns="0" rIns="0" bIns="0"/>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sz="1600" i="1" dirty="0">
                <a:effectLst/>
                <a:latin typeface="+mj-lt"/>
                <a:ea typeface="Times New Roman" panose="02020603050405020304" pitchFamily="18" charset="0"/>
              </a:rPr>
              <a:t>L’architecture intégrée cible des services et du numérique définit un modèle pour l’habilitation numérique des services du gouvernement du Canada (GC) qui visent à répondre à bon nombre des principaux défis concernant l’écosystème actuel de l’architecture intégrée cible du GC. </a:t>
            </a:r>
            <a:endParaRPr lang="en-US" sz="1600" i="1" dirty="0">
              <a:latin typeface="+mj-lt"/>
            </a:endParaRPr>
          </a:p>
        </p:txBody>
      </p:sp>
      <p:sp>
        <p:nvSpPr>
          <p:cNvPr id="11" name="Rectangle 10">
            <a:extLst>
              <a:ext uri="{FF2B5EF4-FFF2-40B4-BE49-F238E27FC236}">
                <a16:creationId xmlns:a16="http://schemas.microsoft.com/office/drawing/2014/main" id="{F7849268-E3A3-43BF-A9B4-59BC5FB32140}"/>
              </a:ext>
              <a:ext uri="{C183D7F6-B498-43B3-948B-1728B52AA6E4}">
                <adec:decorative xmlns:adec="http://schemas.microsoft.com/office/drawing/2017/decorative" val="1"/>
              </a:ext>
            </a:extLst>
          </p:cNvPr>
          <p:cNvSpPr/>
          <p:nvPr>
            <p:custDataLst>
              <p:tags r:id="rId1"/>
            </p:custDataLst>
          </p:nvPr>
        </p:nvSpPr>
        <p:spPr>
          <a:xfrm>
            <a:off x="107504" y="1916832"/>
            <a:ext cx="396044" cy="389648"/>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cs typeface="Arial" pitchFamily="34" charset="0"/>
              </a:rPr>
              <a:t>1</a:t>
            </a:r>
          </a:p>
        </p:txBody>
      </p:sp>
      <p:sp>
        <p:nvSpPr>
          <p:cNvPr id="8" name="Content Placeholder 3">
            <a:extLst>
              <a:ext uri="{FF2B5EF4-FFF2-40B4-BE49-F238E27FC236}">
                <a16:creationId xmlns:a16="http://schemas.microsoft.com/office/drawing/2014/main" id="{E303F250-159C-41FD-88CE-29CA7038816B}"/>
              </a:ext>
            </a:extLst>
          </p:cNvPr>
          <p:cNvSpPr txBox="1">
            <a:spLocks/>
          </p:cNvSpPr>
          <p:nvPr/>
        </p:nvSpPr>
        <p:spPr>
          <a:xfrm>
            <a:off x="647565" y="1752379"/>
            <a:ext cx="4068453" cy="1208570"/>
          </a:xfrm>
          <a:prstGeom prst="rect">
            <a:avLst/>
          </a:prstGeom>
        </p:spPr>
        <p:txBody>
          <a:bodyPr lIns="0" tIns="0" rIns="0" bIns="0"/>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1200"/>
              </a:spcAft>
            </a:pPr>
            <a:r>
              <a:rPr lang="fr-CA" sz="1300" i="1" dirty="0">
                <a:effectLst/>
                <a:latin typeface="+mj-lt"/>
                <a:ea typeface="Times New Roman" panose="02020603050405020304" pitchFamily="18" charset="0"/>
              </a:rPr>
              <a:t>Elle cherche à abolir le cloisonnement au sein de l’écosystème actuel du GC en demandant aux ministères d’adopter une perspective axée sur l’utilisateur et la prestation des services lorsqu’ils envisagent de nouvelles solutions de TI ou lorsqu’ils modernisent des solutions plus anciennes</a:t>
            </a:r>
            <a:r>
              <a:rPr lang="fr-CA" sz="1300" dirty="0">
                <a:effectLst/>
                <a:latin typeface="Times New Roman" panose="02020603050405020304" pitchFamily="18" charset="0"/>
                <a:ea typeface="Times New Roman" panose="02020603050405020304" pitchFamily="18" charset="0"/>
              </a:rPr>
              <a:t>.</a:t>
            </a:r>
            <a:endParaRPr lang="en-US" sz="1300" i="1" dirty="0"/>
          </a:p>
        </p:txBody>
      </p:sp>
      <p:sp>
        <p:nvSpPr>
          <p:cNvPr id="12" name="Rectangle 11">
            <a:extLst>
              <a:ext uri="{FF2B5EF4-FFF2-40B4-BE49-F238E27FC236}">
                <a16:creationId xmlns:a16="http://schemas.microsoft.com/office/drawing/2014/main" id="{4A15FFD0-FE1A-40D2-96A5-A125533A877F}"/>
              </a:ext>
              <a:ext uri="{C183D7F6-B498-43B3-948B-1728B52AA6E4}">
                <adec:decorative xmlns:adec="http://schemas.microsoft.com/office/drawing/2017/decorative" val="1"/>
              </a:ext>
            </a:extLst>
          </p:cNvPr>
          <p:cNvSpPr/>
          <p:nvPr>
            <p:custDataLst>
              <p:tags r:id="rId2"/>
            </p:custDataLst>
          </p:nvPr>
        </p:nvSpPr>
        <p:spPr>
          <a:xfrm>
            <a:off x="107504" y="3104964"/>
            <a:ext cx="396044" cy="389648"/>
          </a:xfrm>
          <a:prstGeom prst="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cs typeface="Arial" pitchFamily="34" charset="0"/>
              </a:rPr>
              <a:t>2</a:t>
            </a:r>
          </a:p>
        </p:txBody>
      </p:sp>
      <p:sp>
        <p:nvSpPr>
          <p:cNvPr id="15" name="Content Placeholder 3">
            <a:extLst>
              <a:ext uri="{FF2B5EF4-FFF2-40B4-BE49-F238E27FC236}">
                <a16:creationId xmlns:a16="http://schemas.microsoft.com/office/drawing/2014/main" id="{C558FB33-F9E8-4F5F-907E-285A256EA97E}"/>
              </a:ext>
            </a:extLst>
          </p:cNvPr>
          <p:cNvSpPr txBox="1">
            <a:spLocks/>
          </p:cNvSpPr>
          <p:nvPr/>
        </p:nvSpPr>
        <p:spPr>
          <a:xfrm>
            <a:off x="647565" y="2996953"/>
            <a:ext cx="3924435" cy="1872207"/>
          </a:xfrm>
          <a:prstGeom prst="rect">
            <a:avLst/>
          </a:prstGeom>
        </p:spPr>
        <p:txBody>
          <a:bodyPr lIns="0" tIns="0" rIns="0" bIns="0"/>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1200"/>
              </a:spcAft>
            </a:pPr>
            <a:r>
              <a:rPr lang="fr-CA" sz="1300" i="1" dirty="0">
                <a:effectLst/>
                <a:latin typeface="+mj-lt"/>
                <a:ea typeface="Times New Roman" panose="02020603050405020304" pitchFamily="18" charset="0"/>
              </a:rPr>
              <a:t>Elle préconise une approche pangouvernementale où les TI sont harmonisées avec les services opérationnels et les solutions prennent appui sur des composantes réutilisables mettant en œuvre des capacités opérationnelles qui sont optimisées de manière à réduire la redondance. Cette réutilisation est rendue possible par l’entremise d’API qui sont partagées dans l’ensemble du gouvernement</a:t>
            </a:r>
            <a:r>
              <a:rPr lang="fr-CA" sz="1800" dirty="0">
                <a:effectLst/>
                <a:latin typeface="Times New Roman" panose="02020603050405020304" pitchFamily="18" charset="0"/>
                <a:ea typeface="Times New Roman" panose="02020603050405020304" pitchFamily="18" charset="0"/>
              </a:rPr>
              <a:t>.</a:t>
            </a:r>
            <a:endParaRPr lang="en-US" sz="1400" i="1" dirty="0"/>
          </a:p>
        </p:txBody>
      </p:sp>
      <p:sp>
        <p:nvSpPr>
          <p:cNvPr id="13" name="Rectangle 12">
            <a:extLst>
              <a:ext uri="{FF2B5EF4-FFF2-40B4-BE49-F238E27FC236}">
                <a16:creationId xmlns:a16="http://schemas.microsoft.com/office/drawing/2014/main" id="{B6F9B417-6271-4E1B-8E8C-59964ABF8EB8}"/>
              </a:ext>
              <a:ext uri="{C183D7F6-B498-43B3-948B-1728B52AA6E4}">
                <adec:decorative xmlns:adec="http://schemas.microsoft.com/office/drawing/2017/decorative" val="1"/>
              </a:ext>
            </a:extLst>
          </p:cNvPr>
          <p:cNvSpPr/>
          <p:nvPr>
            <p:custDataLst>
              <p:tags r:id="rId3"/>
            </p:custDataLst>
          </p:nvPr>
        </p:nvSpPr>
        <p:spPr>
          <a:xfrm>
            <a:off x="127119" y="4936712"/>
            <a:ext cx="376429" cy="389648"/>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cs typeface="Arial" pitchFamily="34" charset="0"/>
              </a:rPr>
              <a:t>3</a:t>
            </a:r>
          </a:p>
        </p:txBody>
      </p:sp>
      <p:sp>
        <p:nvSpPr>
          <p:cNvPr id="16" name="Content Placeholder 3">
            <a:extLst>
              <a:ext uri="{FF2B5EF4-FFF2-40B4-BE49-F238E27FC236}">
                <a16:creationId xmlns:a16="http://schemas.microsoft.com/office/drawing/2014/main" id="{D4FD581B-8925-4B43-9D54-0B01D5E473C4}"/>
              </a:ext>
            </a:extLst>
          </p:cNvPr>
          <p:cNvSpPr txBox="1">
            <a:spLocks/>
          </p:cNvSpPr>
          <p:nvPr/>
        </p:nvSpPr>
        <p:spPr>
          <a:xfrm>
            <a:off x="647564" y="4869160"/>
            <a:ext cx="3924435" cy="1980220"/>
          </a:xfrm>
          <a:prstGeom prst="rect">
            <a:avLst/>
          </a:prstGeom>
        </p:spPr>
        <p:txBody>
          <a:bodyPr lIns="0" tIns="0" rIns="0" bIns="0"/>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1200"/>
              </a:spcAft>
            </a:pPr>
            <a:r>
              <a:rPr lang="fr-CA" sz="1300" i="1" dirty="0">
                <a:solidFill>
                  <a:schemeClr val="tx2"/>
                </a:solidFill>
                <a:effectLst/>
                <a:latin typeface="+mj-lt"/>
                <a:ea typeface="Times New Roman" panose="02020603050405020304" pitchFamily="18" charset="0"/>
              </a:rPr>
              <a:t>Elle sera réalisée grâce à de nouveaux investissements numériques qui seront évalués en fonction des critères du Cadre de l’architecture d’entreprise révisé du GC (BIATS) qui reflète les éléments détaillés de l’architecture cible. Cette approche permet au GC de se concentrer sur l’amélioration de la prestation de ses services aux Canadiens tout en s’attaquant aux défis (liés aux anciens systèmes) à l’aide des systèmes existants.</a:t>
            </a:r>
            <a:endParaRPr lang="en-US" sz="1300" i="1" dirty="0">
              <a:solidFill>
                <a:schemeClr val="tx2"/>
              </a:solidFill>
              <a:latin typeface="+mj-lt"/>
            </a:endParaRPr>
          </a:p>
        </p:txBody>
      </p:sp>
      <p:sp>
        <p:nvSpPr>
          <p:cNvPr id="14" name="Rectangle 13">
            <a:extLst>
              <a:ext uri="{FF2B5EF4-FFF2-40B4-BE49-F238E27FC236}">
                <a16:creationId xmlns:a16="http://schemas.microsoft.com/office/drawing/2014/main" id="{6C5CC733-5AEF-4B1D-8E6A-223975D63F9A}"/>
              </a:ext>
            </a:extLst>
          </p:cNvPr>
          <p:cNvSpPr/>
          <p:nvPr/>
        </p:nvSpPr>
        <p:spPr>
          <a:xfrm>
            <a:off x="5004366" y="5940854"/>
            <a:ext cx="3753868" cy="646331"/>
          </a:xfrm>
          <a:prstGeom prst="rect">
            <a:avLst/>
          </a:prstGeom>
        </p:spPr>
        <p:txBody>
          <a:bodyPr wrap="square">
            <a:spAutoFit/>
          </a:bodyPr>
          <a:lstStyle/>
          <a:p>
            <a:r>
              <a:rPr lang="fr-CA" sz="1200" dirty="0">
                <a:effectLst/>
                <a:latin typeface="Arial" panose="020B0604020202020204" pitchFamily="34" charset="0"/>
                <a:ea typeface="Times New Roman" panose="02020603050405020304" pitchFamily="18" charset="0"/>
                <a:cs typeface="Arial" panose="020B0604020202020204" pitchFamily="34" charset="0"/>
              </a:rPr>
              <a:t>Le </a:t>
            </a:r>
            <a:r>
              <a:rPr lang="fr-CA" sz="1200" dirty="0">
                <a:latin typeface="Arial" panose="020B0604020202020204" pitchFamily="34" charset="0"/>
                <a:ea typeface="Times New Roman" panose="02020603050405020304" pitchFamily="18" charset="0"/>
                <a:cs typeface="Arial" panose="020B0604020202020204" pitchFamily="34" charset="0"/>
                <a:hlinkClick r:id="rId5"/>
              </a:rPr>
              <a:t>Livre blanc</a:t>
            </a:r>
            <a:r>
              <a:rPr lang="fr-CA" sz="1200" dirty="0">
                <a:latin typeface="Arial" panose="020B0604020202020204" pitchFamily="34" charset="0"/>
                <a:ea typeface="Times New Roman" panose="02020603050405020304" pitchFamily="18" charset="0"/>
                <a:cs typeface="Arial" panose="020B0604020202020204" pitchFamily="34" charset="0"/>
              </a:rPr>
              <a:t> </a:t>
            </a:r>
            <a:r>
              <a:rPr lang="fr-CA" sz="1200" dirty="0">
                <a:effectLst/>
                <a:latin typeface="Arial" panose="020B0604020202020204" pitchFamily="34" charset="0"/>
                <a:ea typeface="Times New Roman" panose="02020603050405020304" pitchFamily="18" charset="0"/>
                <a:cs typeface="Arial" panose="020B0604020202020204" pitchFamily="34" charset="0"/>
              </a:rPr>
              <a:t>et </a:t>
            </a:r>
            <a:r>
              <a:rPr lang="fr-CA" sz="1200" dirty="0">
                <a:effectLst/>
                <a:latin typeface="Arial" panose="020B0604020202020204" pitchFamily="34" charset="0"/>
                <a:ea typeface="Times New Roman" panose="02020603050405020304" pitchFamily="18" charset="0"/>
                <a:cs typeface="Arial" panose="020B0604020202020204" pitchFamily="34" charset="0"/>
                <a:hlinkClick r:id="rId6"/>
              </a:rPr>
              <a:t>l’Architecture intégrée cible des services et du numérique</a:t>
            </a:r>
            <a:r>
              <a:rPr lang="fr-CA" sz="1200" dirty="0">
                <a:effectLst/>
                <a:latin typeface="Arial" panose="020B0604020202020204" pitchFamily="34" charset="0"/>
                <a:ea typeface="Times New Roman" panose="02020603050405020304" pitchFamily="18" charset="0"/>
                <a:cs typeface="Arial" panose="020B0604020202020204" pitchFamily="34" charset="0"/>
              </a:rPr>
              <a:t> ont reçu l</a:t>
            </a:r>
            <a:r>
              <a:rPr lang="en-CA" sz="1200" dirty="0">
                <a:effectLst/>
                <a:latin typeface="Arial" panose="020B0604020202020204" pitchFamily="34" charset="0"/>
                <a:ea typeface="Times New Roman" panose="02020603050405020304" pitchFamily="18" charset="0"/>
                <a:cs typeface="Arial" panose="020B0604020202020204" pitchFamily="34" charset="0"/>
              </a:rPr>
              <a:t>’approbation du </a:t>
            </a:r>
            <a:r>
              <a:rPr lang="fr-CA" sz="1200" dirty="0">
                <a:effectLst/>
                <a:latin typeface="Arial" panose="020B0604020202020204" pitchFamily="34" charset="0"/>
                <a:ea typeface="Times New Roman" panose="02020603050405020304" pitchFamily="18" charset="0"/>
                <a:cs typeface="Arial" panose="020B0604020202020204" pitchFamily="34" charset="0"/>
              </a:rPr>
              <a:t>CEAI du GC le 3 décembre 2020.</a:t>
            </a:r>
            <a:endParaRPr lang="en-CA" sz="12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C6E0C4E1-37C7-4CA3-8472-C963405898AB}"/>
              </a:ext>
            </a:extLst>
          </p:cNvPr>
          <p:cNvSpPr>
            <a:spLocks noGrp="1"/>
          </p:cNvSpPr>
          <p:nvPr>
            <p:ph type="sldNum" sz="quarter" idx="12"/>
          </p:nvPr>
        </p:nvSpPr>
        <p:spPr/>
        <p:txBody>
          <a:bodyPr/>
          <a:lstStyle/>
          <a:p>
            <a:fld id="{32D4B517-E49B-41B6-9DBC-23634E0F1CDC}" type="slidenum">
              <a:rPr lang="en-CA" smtClean="0"/>
              <a:pPr/>
              <a:t>23</a:t>
            </a:fld>
            <a:endParaRPr lang="en-CA" dirty="0"/>
          </a:p>
        </p:txBody>
      </p:sp>
      <p:pic>
        <p:nvPicPr>
          <p:cNvPr id="1026" name="Picture 2" descr="Architecture intégrée cible des services et du numérique">
            <a:extLst>
              <a:ext uri="{FF2B5EF4-FFF2-40B4-BE49-F238E27FC236}">
                <a16:creationId xmlns:a16="http://schemas.microsoft.com/office/drawing/2014/main" id="{BB8A6450-F569-4764-A6D6-982F8C8B437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17524" y="2420887"/>
            <a:ext cx="4526475" cy="2583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752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67544" y="91508"/>
            <a:ext cx="5432982" cy="659751"/>
          </a:xfrm>
        </p:spPr>
        <p:txBody>
          <a:bodyPr/>
          <a:lstStyle/>
          <a:p>
            <a:pPr marL="0" indent="0"/>
            <a:r>
              <a:rPr lang="en-CA" sz="2000" b="1" dirty="0">
                <a:solidFill>
                  <a:schemeClr val="tx1">
                    <a:lumMod val="65000"/>
                    <a:lumOff val="35000"/>
                  </a:schemeClr>
                </a:solidFill>
              </a:rPr>
              <a:t>Annexe 4: </a:t>
            </a:r>
            <a:br>
              <a:rPr lang="en-CA" sz="2000" b="1" dirty="0">
                <a:solidFill>
                  <a:schemeClr val="tx1">
                    <a:lumMod val="65000"/>
                    <a:lumOff val="35000"/>
                  </a:schemeClr>
                </a:solidFill>
              </a:rPr>
            </a:br>
            <a:r>
              <a:rPr lang="en-CA" sz="2000" dirty="0" err="1">
                <a:solidFill>
                  <a:schemeClr val="tx2"/>
                </a:solidFill>
              </a:rPr>
              <a:t>Ren</a:t>
            </a:r>
            <a:r>
              <a:rPr lang="en-CA" sz="2000" dirty="0" err="1"/>
              <a:t>seignements</a:t>
            </a:r>
            <a:r>
              <a:rPr lang="en-CA" sz="2000" dirty="0"/>
              <a:t> </a:t>
            </a:r>
            <a:r>
              <a:rPr lang="en-CA" sz="2000" dirty="0" err="1"/>
              <a:t>supplémentaires</a:t>
            </a:r>
            <a:r>
              <a:rPr lang="en-CA" sz="2000" dirty="0"/>
              <a:t> sur le </a:t>
            </a:r>
            <a:r>
              <a:rPr lang="en-CA" sz="2000" dirty="0" err="1"/>
              <a:t>projet</a:t>
            </a:r>
            <a:endParaRPr lang="en-CA" sz="2000" dirty="0"/>
          </a:p>
        </p:txBody>
      </p:sp>
      <p:sp>
        <p:nvSpPr>
          <p:cNvPr id="11" name="Rectangle 10"/>
          <p:cNvSpPr/>
          <p:nvPr/>
        </p:nvSpPr>
        <p:spPr>
          <a:xfrm>
            <a:off x="343702" y="1088740"/>
            <a:ext cx="4804362" cy="338554"/>
          </a:xfrm>
          <a:prstGeom prst="rect">
            <a:avLst/>
          </a:prstGeom>
        </p:spPr>
        <p:txBody>
          <a:bodyPr wrap="square">
            <a:spAutoFit/>
          </a:bodyPr>
          <a:lstStyle/>
          <a:p>
            <a:r>
              <a:rPr lang="fr-CA" sz="1600" b="1" dirty="0">
                <a:effectLst/>
                <a:latin typeface="+mj-lt"/>
                <a:ea typeface="Times New Roman" panose="02020603050405020304" pitchFamily="18" charset="0"/>
              </a:rPr>
              <a:t>Renseignements sommaires sur la demande</a:t>
            </a:r>
            <a:endParaRPr lang="en-US" sz="1600" b="1" dirty="0">
              <a:latin typeface="+mj-lt"/>
            </a:endParaRPr>
          </a:p>
        </p:txBody>
      </p:sp>
      <p:graphicFrame>
        <p:nvGraphicFramePr>
          <p:cNvPr id="3" name="Table 3" descr="Request Summary table"/>
          <p:cNvGraphicFramePr>
            <a:graphicFrameLocks noGrp="1"/>
          </p:cNvGraphicFramePr>
          <p:nvPr>
            <p:extLst>
              <p:ext uri="{D42A27DB-BD31-4B8C-83A1-F6EECF244321}">
                <p14:modId xmlns:p14="http://schemas.microsoft.com/office/powerpoint/2010/main" val="1755279245"/>
              </p:ext>
            </p:extLst>
          </p:nvPr>
        </p:nvGraphicFramePr>
        <p:xfrm>
          <a:off x="343702" y="1428435"/>
          <a:ext cx="8566656" cy="2552272"/>
        </p:xfrm>
        <a:graphic>
          <a:graphicData uri="http://schemas.openxmlformats.org/drawingml/2006/table">
            <a:tbl>
              <a:tblPr firstCol="1">
                <a:tableStyleId>{5C22544A-7EE6-4342-B048-85BDC9FD1C3A}</a:tableStyleId>
              </a:tblPr>
              <a:tblGrid>
                <a:gridCol w="1974360">
                  <a:extLst>
                    <a:ext uri="{9D8B030D-6E8A-4147-A177-3AD203B41FA5}">
                      <a16:colId xmlns:a16="http://schemas.microsoft.com/office/drawing/2014/main" val="20000"/>
                    </a:ext>
                  </a:extLst>
                </a:gridCol>
                <a:gridCol w="2703865">
                  <a:extLst>
                    <a:ext uri="{9D8B030D-6E8A-4147-A177-3AD203B41FA5}">
                      <a16:colId xmlns:a16="http://schemas.microsoft.com/office/drawing/2014/main" val="20001"/>
                    </a:ext>
                  </a:extLst>
                </a:gridCol>
                <a:gridCol w="3888431">
                  <a:extLst>
                    <a:ext uri="{9D8B030D-6E8A-4147-A177-3AD203B41FA5}">
                      <a16:colId xmlns:a16="http://schemas.microsoft.com/office/drawing/2014/main" val="20002"/>
                    </a:ext>
                  </a:extLst>
                </a:gridCol>
              </a:tblGrid>
              <a:tr h="438086">
                <a:tc>
                  <a:txBody>
                    <a:bodyPr/>
                    <a:lstStyle/>
                    <a:p>
                      <a:r>
                        <a:rPr lang="fr-CA" sz="1200" kern="1200" dirty="0">
                          <a:effectLst/>
                        </a:rPr>
                        <a:t>ID du projet ou de l’activité du SCT </a:t>
                      </a:r>
                      <a:r>
                        <a:rPr lang="en-US" sz="900" dirty="0"/>
                        <a:t>(tire du plan de la TI)</a:t>
                      </a:r>
                      <a:endParaRPr lang="en-US" sz="900" dirty="0">
                        <a:solidFill>
                          <a:schemeClr val="dk1"/>
                        </a:solidFill>
                      </a:endParaRPr>
                    </a:p>
                  </a:txBody>
                  <a:tcPr anchor="ctr"/>
                </a:tc>
                <a:tc gridSpan="2">
                  <a:txBody>
                    <a:bodyPr/>
                    <a:lstStyle/>
                    <a:p>
                      <a:pPr>
                        <a:tabLst>
                          <a:tab pos="573088" algn="l"/>
                          <a:tab pos="1255713" algn="l"/>
                        </a:tabLst>
                      </a:pPr>
                      <a:endParaRPr lang="en-US" sz="1200" kern="1200" dirty="0">
                        <a:solidFill>
                          <a:schemeClr val="dk1"/>
                        </a:solidFill>
                        <a:latin typeface="+mn-lt"/>
                        <a:ea typeface="+mn-ea"/>
                        <a:cs typeface="+mn-cs"/>
                      </a:endParaRPr>
                    </a:p>
                  </a:txBody>
                  <a:tcPr anchor="ctr"/>
                </a:tc>
                <a:tc hMerge="1">
                  <a:txBody>
                    <a:bodyPr/>
                    <a:lstStyle/>
                    <a:p>
                      <a:endParaRPr lang="en-US" sz="1200" i="1" kern="1200" dirty="0">
                        <a:solidFill>
                          <a:schemeClr val="tx2"/>
                        </a:solidFill>
                        <a:latin typeface="+mn-lt"/>
                        <a:ea typeface="+mn-ea"/>
                        <a:cs typeface="+mn-cs"/>
                      </a:endParaRPr>
                    </a:p>
                  </a:txBody>
                  <a:tcPr anchor="ctr"/>
                </a:tc>
                <a:extLst>
                  <a:ext uri="{0D108BD9-81ED-4DB2-BD59-A6C34878D82A}">
                    <a16:rowId xmlns:a16="http://schemas.microsoft.com/office/drawing/2014/main" val="10000"/>
                  </a:ext>
                </a:extLst>
              </a:tr>
              <a:tr h="4186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effectLst/>
                        </a:rPr>
                        <a:t>Cas </a:t>
                      </a:r>
                      <a:r>
                        <a:rPr lang="en-US" sz="1200" kern="1200" dirty="0" err="1">
                          <a:effectLst/>
                        </a:rPr>
                        <a:t>conceptuel</a:t>
                      </a:r>
                      <a:r>
                        <a:rPr lang="en-US" sz="1200" kern="1200" dirty="0">
                          <a:effectLst/>
                        </a:rPr>
                        <a:t> </a:t>
                      </a:r>
                      <a:r>
                        <a:rPr lang="en-US" sz="900" kern="1200" dirty="0">
                          <a:effectLst/>
                        </a:rPr>
                        <a:t>(APPROUVÉ?)</a:t>
                      </a:r>
                      <a:endParaRPr lang="en-US" sz="900" b="1" dirty="0">
                        <a:solidFill>
                          <a:schemeClr val="dk1"/>
                        </a:solidFill>
                      </a:endParaRPr>
                    </a:p>
                  </a:txBody>
                  <a:tcPr anchor="ctr"/>
                </a:tc>
                <a:tc>
                  <a:txBody>
                    <a:bodyPr/>
                    <a:lstStyle/>
                    <a:p>
                      <a:pPr>
                        <a:tabLst>
                          <a:tab pos="573088" algn="l"/>
                          <a:tab pos="1255713" algn="l"/>
                        </a:tabLst>
                      </a:pPr>
                      <a:r>
                        <a:rPr lang="en-CA" sz="1200" kern="1200" dirty="0"/>
                        <a:t>OUI 	</a:t>
                      </a:r>
                      <a:r>
                        <a:rPr lang="en-CA" sz="1200" kern="1200" dirty="0">
                          <a:sym typeface="Wingdings 2" panose="05020102010507070707" pitchFamily="18" charset="2"/>
                        </a:rPr>
                        <a:t>	Date: ___________</a:t>
                      </a:r>
                      <a:endParaRPr lang="en-CA" sz="1200" kern="1200" dirty="0">
                        <a:solidFill>
                          <a:schemeClr val="dk1"/>
                        </a:solidFill>
                        <a:latin typeface="+mn-lt"/>
                        <a:ea typeface="+mn-ea"/>
                        <a:cs typeface="+mn-cs"/>
                        <a:sym typeface="Wingdings 2" panose="05020102010507070707" pitchFamily="18" charset="2"/>
                      </a:endParaRPr>
                    </a:p>
                  </a:txBody>
                  <a:tcPr anchor="ctr"/>
                </a:tc>
                <a:tc>
                  <a:txBody>
                    <a:bodyPr/>
                    <a:lstStyle/>
                    <a:p>
                      <a:pPr algn="l">
                        <a:tabLst>
                          <a:tab pos="573088" algn="l"/>
                          <a:tab pos="1255713" algn="l"/>
                        </a:tabLst>
                      </a:pPr>
                      <a:r>
                        <a:rPr lang="en-CA" sz="1200" kern="1200" dirty="0">
                          <a:sym typeface="Wingdings 2" panose="05020102010507070707" pitchFamily="18" charset="2"/>
                        </a:rPr>
                        <a:t>NON		POURQUOI?:</a:t>
                      </a:r>
                      <a:endParaRPr lang="en-CA" sz="1200" kern="1200" dirty="0">
                        <a:solidFill>
                          <a:schemeClr val="dk1"/>
                        </a:solidFill>
                        <a:latin typeface="+mn-lt"/>
                        <a:ea typeface="+mn-ea"/>
                        <a:cs typeface="+mn-cs"/>
                        <a:sym typeface="Wingdings 2" panose="05020102010507070707" pitchFamily="18" charset="2"/>
                      </a:endParaRPr>
                    </a:p>
                  </a:txBody>
                  <a:tcPr anchor="ctr"/>
                </a:tc>
                <a:extLst>
                  <a:ext uri="{0D108BD9-81ED-4DB2-BD59-A6C34878D82A}">
                    <a16:rowId xmlns:a16="http://schemas.microsoft.com/office/drawing/2014/main" val="10001"/>
                  </a:ext>
                </a:extLst>
              </a:tr>
              <a:tr h="379675">
                <a:tc>
                  <a:txBody>
                    <a:bodyPr/>
                    <a:lstStyle/>
                    <a:p>
                      <a:pPr marL="0" indent="60325"/>
                      <a:r>
                        <a:rPr lang="fr-CA" sz="1200" dirty="0"/>
                        <a:t>C</a:t>
                      </a:r>
                      <a:r>
                        <a:rPr lang="en-CA" sz="1200" dirty="0" err="1"/>
                        <a:t>alendrier</a:t>
                      </a:r>
                      <a:endParaRPr lang="en-US" sz="1200" dirty="0"/>
                    </a:p>
                  </a:txBody>
                  <a:tcPr anchor="ctr"/>
                </a:tc>
                <a:tc>
                  <a:txBody>
                    <a:bodyPr/>
                    <a:lstStyle/>
                    <a:p>
                      <a:r>
                        <a:rPr lang="en-CA" sz="800" kern="1200" dirty="0"/>
                        <a:t>Date de début </a:t>
                      </a:r>
                      <a:r>
                        <a:rPr lang="en-CA" sz="800" kern="1200" dirty="0" err="1"/>
                        <a:t>prévue</a:t>
                      </a:r>
                      <a:r>
                        <a:rPr lang="en-CA" sz="800" kern="1200" dirty="0"/>
                        <a:t>:</a:t>
                      </a:r>
                    </a:p>
                    <a:p>
                      <a:r>
                        <a:rPr lang="en-CA" sz="1200" kern="1200" dirty="0"/>
                        <a:t>MM – AAAA</a:t>
                      </a:r>
                      <a:endParaRPr lang="en-US" sz="1200" i="1" kern="1200" dirty="0">
                        <a:solidFill>
                          <a:schemeClr val="tx2"/>
                        </a:solidFill>
                        <a:latin typeface="+mn-lt"/>
                        <a:ea typeface="+mn-ea"/>
                        <a:cs typeface="+mn-cs"/>
                      </a:endParaRPr>
                    </a:p>
                  </a:txBody>
                  <a:tcPr anchor="ctr"/>
                </a:tc>
                <a:tc>
                  <a:txBody>
                    <a:bodyPr/>
                    <a:lstStyle/>
                    <a:p>
                      <a:r>
                        <a:rPr lang="en-CA" sz="800" kern="1200" dirty="0"/>
                        <a:t>Date de fin </a:t>
                      </a:r>
                      <a:r>
                        <a:rPr lang="en-CA" sz="800" kern="1200" dirty="0" err="1"/>
                        <a:t>prévue</a:t>
                      </a:r>
                      <a:r>
                        <a:rPr lang="en-CA" sz="800" kern="1200" dirty="0"/>
                        <a:t>:</a:t>
                      </a:r>
                    </a:p>
                    <a:p>
                      <a:r>
                        <a:rPr lang="en-CA" sz="1200" kern="1200" dirty="0"/>
                        <a:t>MM – AAAA</a:t>
                      </a:r>
                      <a:endParaRPr lang="en-US" sz="1200" i="1" kern="1200" dirty="0">
                        <a:solidFill>
                          <a:schemeClr val="tx2"/>
                        </a:solidFill>
                        <a:latin typeface="+mn-lt"/>
                        <a:ea typeface="+mn-ea"/>
                        <a:cs typeface="+mn-cs"/>
                      </a:endParaRPr>
                    </a:p>
                  </a:txBody>
                  <a:tcPr anchor="ctr"/>
                </a:tc>
                <a:extLst>
                  <a:ext uri="{0D108BD9-81ED-4DB2-BD59-A6C34878D82A}">
                    <a16:rowId xmlns:a16="http://schemas.microsoft.com/office/drawing/2014/main" val="10002"/>
                  </a:ext>
                </a:extLst>
              </a:tr>
              <a:tr h="408880">
                <a:tc>
                  <a:txBody>
                    <a:bodyPr/>
                    <a:lstStyle/>
                    <a:p>
                      <a:pPr marL="0" indent="60325"/>
                      <a:r>
                        <a:rPr lang="fr-CA" sz="1200" dirty="0"/>
                        <a:t>S</a:t>
                      </a:r>
                      <a:r>
                        <a:rPr lang="en-CA" sz="1200" dirty="0" err="1"/>
                        <a:t>ommaire</a:t>
                      </a:r>
                      <a:r>
                        <a:rPr lang="en-CA" sz="1200" dirty="0"/>
                        <a:t> des </a:t>
                      </a:r>
                      <a:r>
                        <a:rPr lang="en-CA" sz="1200" dirty="0" err="1"/>
                        <a:t>coûts</a:t>
                      </a:r>
                      <a:endParaRPr lang="en-US" sz="1200" dirty="0"/>
                    </a:p>
                  </a:txBody>
                  <a:tcPr anchor="ctr"/>
                </a:tc>
                <a:tc>
                  <a:txBody>
                    <a:bodyPr/>
                    <a:lstStyle/>
                    <a:p>
                      <a:r>
                        <a:rPr lang="en-CA" sz="800" kern="1200" dirty="0" err="1"/>
                        <a:t>Coût</a:t>
                      </a:r>
                      <a:r>
                        <a:rPr lang="en-CA" sz="800" kern="1200" dirty="0"/>
                        <a:t> du </a:t>
                      </a:r>
                      <a:r>
                        <a:rPr lang="en-CA" sz="800" kern="1200" dirty="0" err="1"/>
                        <a:t>projet</a:t>
                      </a:r>
                      <a:r>
                        <a:rPr lang="en-CA" sz="800" kern="1200" dirty="0"/>
                        <a:t> </a:t>
                      </a:r>
                      <a:r>
                        <a:rPr lang="en-CA" sz="800" kern="1200" dirty="0" err="1"/>
                        <a:t>ponctuel</a:t>
                      </a:r>
                      <a:r>
                        <a:rPr lang="en-CA" sz="800" kern="1200" dirty="0"/>
                        <a:t>:</a:t>
                      </a:r>
                    </a:p>
                    <a:p>
                      <a:r>
                        <a:rPr lang="en-CA" sz="1400" kern="1200" dirty="0"/>
                        <a:t>$ </a:t>
                      </a:r>
                      <a:endParaRPr lang="en-US" sz="1400" i="1" kern="1200" dirty="0">
                        <a:solidFill>
                          <a:schemeClr val="tx2"/>
                        </a:solidFill>
                        <a:latin typeface="+mn-lt"/>
                        <a:ea typeface="+mn-ea"/>
                        <a:cs typeface="+mn-cs"/>
                      </a:endParaRPr>
                    </a:p>
                  </a:txBody>
                  <a:tcPr anchor="ctr"/>
                </a:tc>
                <a:tc>
                  <a:txBody>
                    <a:bodyPr/>
                    <a:lstStyle/>
                    <a:p>
                      <a:pPr marL="0" algn="l" defTabSz="914400" rtl="0" eaLnBrk="1" latinLnBrk="0" hangingPunct="1"/>
                      <a:r>
                        <a:rPr lang="en-CA" sz="800" kern="1200" dirty="0" err="1"/>
                        <a:t>Coûts</a:t>
                      </a:r>
                      <a:r>
                        <a:rPr lang="en-CA" sz="800" kern="1200" dirty="0"/>
                        <a:t> permanents (</a:t>
                      </a:r>
                      <a:r>
                        <a:rPr lang="en-CA" sz="800" kern="1200" dirty="0" err="1"/>
                        <a:t>annuels</a:t>
                      </a:r>
                      <a:r>
                        <a:rPr lang="en-CA" sz="800" kern="1200" dirty="0"/>
                        <a:t>):</a:t>
                      </a:r>
                    </a:p>
                    <a:p>
                      <a:r>
                        <a:rPr lang="en-CA" sz="1400" kern="1200" dirty="0"/>
                        <a:t>$</a:t>
                      </a:r>
                      <a:endParaRPr lang="en-US" sz="1400" i="1" kern="1200" dirty="0">
                        <a:solidFill>
                          <a:schemeClr val="tx2"/>
                        </a:solidFill>
                        <a:latin typeface="+mn-lt"/>
                        <a:ea typeface="+mn-ea"/>
                        <a:cs typeface="+mn-cs"/>
                      </a:endParaRPr>
                    </a:p>
                  </a:txBody>
                  <a:tcPr anchor="ctr"/>
                </a:tc>
                <a:extLst>
                  <a:ext uri="{0D108BD9-81ED-4DB2-BD59-A6C34878D82A}">
                    <a16:rowId xmlns:a16="http://schemas.microsoft.com/office/drawing/2014/main" val="10003"/>
                  </a:ext>
                </a:extLst>
              </a:tr>
              <a:tr h="262852">
                <a:tc>
                  <a:txBody>
                    <a:bodyPr/>
                    <a:lstStyle/>
                    <a:p>
                      <a:pPr marL="0" indent="60325"/>
                      <a:r>
                        <a:rPr lang="fr-CA" sz="1200" dirty="0"/>
                        <a:t>Source de financement</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73088" algn="l"/>
                          <a:tab pos="1255713" algn="l"/>
                          <a:tab pos="1828800" algn="l"/>
                        </a:tabLst>
                        <a:defRPr/>
                      </a:pPr>
                      <a:r>
                        <a:rPr lang="en-CA" sz="1100" kern="1200" dirty="0"/>
                        <a:t>Services votes </a:t>
                      </a:r>
                      <a:r>
                        <a:rPr lang="en-CA" sz="1200" kern="1200" dirty="0">
                          <a:sym typeface="Wingdings 2" panose="05020102010507070707" pitchFamily="18" charset="2"/>
                        </a:rPr>
                        <a:t>  </a:t>
                      </a:r>
                      <a:r>
                        <a:rPr lang="en-CA" sz="1100" kern="1200" dirty="0">
                          <a:sym typeface="Wingdings 2" panose="05020102010507070707" pitchFamily="18" charset="2"/>
                        </a:rPr>
                        <a:t>Budget </a:t>
                      </a:r>
                      <a:r>
                        <a:rPr lang="en-CA" sz="1100" kern="1200" dirty="0" err="1">
                          <a:sym typeface="Wingdings 2" panose="05020102010507070707" pitchFamily="18" charset="2"/>
                        </a:rPr>
                        <a:t>temporaire</a:t>
                      </a:r>
                      <a:r>
                        <a:rPr lang="en-CA" sz="1100" kern="1200" dirty="0">
                          <a:sym typeface="Wingdings 2" panose="05020102010507070707" pitchFamily="18" charset="2"/>
                        </a:rPr>
                        <a:t>   </a:t>
                      </a:r>
                      <a:r>
                        <a:rPr lang="en-CA" sz="1200" kern="1200" dirty="0">
                          <a:sym typeface="Wingdings 2" panose="05020102010507070707" pitchFamily="18" charset="2"/>
                        </a:rPr>
                        <a:t></a:t>
                      </a:r>
                      <a:endParaRPr lang="en-US" sz="1200" kern="1200" dirty="0">
                        <a:solidFill>
                          <a:schemeClr val="dk1"/>
                        </a:solidFill>
                        <a:latin typeface="+mn-lt"/>
                        <a:ea typeface="+mn-ea"/>
                        <a:cs typeface="+mn-cs"/>
                      </a:endParaRPr>
                    </a:p>
                  </a:txBody>
                  <a:tcPr anchor="ctr"/>
                </a:tc>
                <a:tc>
                  <a:txBody>
                    <a:bodyPr/>
                    <a:lstStyle/>
                    <a:p>
                      <a:r>
                        <a:rPr lang="en-CA" sz="1200" kern="1200" dirty="0" err="1"/>
                        <a:t>Autres</a:t>
                      </a:r>
                      <a:r>
                        <a:rPr lang="en-CA" sz="1200" kern="1200" dirty="0"/>
                        <a:t>:  </a:t>
                      </a:r>
                      <a:r>
                        <a:rPr lang="en-CA" sz="1200" kern="1200" dirty="0" err="1"/>
                        <a:t>Veuillez</a:t>
                      </a:r>
                      <a:r>
                        <a:rPr lang="en-CA" sz="1200" kern="1200" dirty="0"/>
                        <a:t> </a:t>
                      </a:r>
                      <a:r>
                        <a:rPr lang="en-CA" sz="1200" kern="1200" dirty="0" err="1"/>
                        <a:t>préciser</a:t>
                      </a:r>
                      <a:endParaRPr lang="en-US" sz="1200" i="1" kern="1200" dirty="0">
                        <a:solidFill>
                          <a:schemeClr val="tx2"/>
                        </a:solidFill>
                        <a:latin typeface="+mn-lt"/>
                        <a:ea typeface="+mn-ea"/>
                        <a:cs typeface="+mn-cs"/>
                      </a:endParaRPr>
                    </a:p>
                  </a:txBody>
                  <a:tcPr anchor="ctr"/>
                </a:tc>
                <a:extLst>
                  <a:ext uri="{0D108BD9-81ED-4DB2-BD59-A6C34878D82A}">
                    <a16:rowId xmlns:a16="http://schemas.microsoft.com/office/drawing/2014/main" val="10004"/>
                  </a:ext>
                </a:extLst>
              </a:tr>
              <a:tr h="292058">
                <a:tc>
                  <a:txBody>
                    <a:bodyPr/>
                    <a:lstStyle/>
                    <a:p>
                      <a:pPr marL="0" indent="60325"/>
                      <a:r>
                        <a:rPr lang="en-US" sz="1200" dirty="0">
                          <a:solidFill>
                            <a:schemeClr val="bg1"/>
                          </a:solidFill>
                          <a:hlinkClick r:id="rId4">
                            <a:extLst>
                              <a:ext uri="{A12FA001-AC4F-418D-AE19-62706E023703}">
                                <ahyp:hlinkClr xmlns:ahyp="http://schemas.microsoft.com/office/drawing/2018/hyperlinkcolor" val="tx"/>
                              </a:ext>
                            </a:extLst>
                          </a:hlinkClick>
                        </a:rPr>
                        <a:t>Point de </a:t>
                      </a:r>
                      <a:r>
                        <a:rPr lang="en-US" sz="1200" dirty="0" err="1">
                          <a:solidFill>
                            <a:schemeClr val="bg1"/>
                          </a:solidFill>
                          <a:hlinkClick r:id="rId4">
                            <a:extLst>
                              <a:ext uri="{A12FA001-AC4F-418D-AE19-62706E023703}">
                                <ahyp:hlinkClr xmlns:ahyp="http://schemas.microsoft.com/office/drawing/2018/hyperlinkcolor" val="tx"/>
                              </a:ext>
                            </a:extLst>
                          </a:hlinkClick>
                        </a:rPr>
                        <a:t>contrôle</a:t>
                      </a:r>
                      <a:r>
                        <a:rPr lang="en-US" sz="1200" dirty="0">
                          <a:solidFill>
                            <a:schemeClr val="bg1"/>
                          </a:solidFill>
                          <a:hlinkClick r:id="rId4">
                            <a:extLst>
                              <a:ext uri="{A12FA001-AC4F-418D-AE19-62706E023703}">
                                <ahyp:hlinkClr xmlns:ahyp="http://schemas.microsoft.com/office/drawing/2018/hyperlinkcolor" val="tx"/>
                              </a:ext>
                            </a:extLst>
                          </a:hlinkClick>
                        </a:rPr>
                        <a:t> </a:t>
                      </a:r>
                      <a:r>
                        <a:rPr lang="en-US" sz="1200" dirty="0" err="1">
                          <a:solidFill>
                            <a:schemeClr val="bg1"/>
                          </a:solidFill>
                          <a:hlinkClick r:id="rId4">
                            <a:extLst>
                              <a:ext uri="{A12FA001-AC4F-418D-AE19-62706E023703}">
                                <ahyp:hlinkClr xmlns:ahyp="http://schemas.microsoft.com/office/drawing/2018/hyperlinkcolor" val="tx"/>
                              </a:ext>
                            </a:extLst>
                          </a:hlinkClick>
                        </a:rPr>
                        <a:t>actuel</a:t>
                      </a:r>
                      <a:endParaRPr lang="en-US" sz="1200" dirty="0">
                        <a:solidFill>
                          <a:schemeClr val="bg1"/>
                        </a:solidFill>
                      </a:endParaRPr>
                    </a:p>
                  </a:txBody>
                  <a:tcPr anchor="ctr"/>
                </a:tc>
                <a:tc>
                  <a:txBody>
                    <a:bodyPr/>
                    <a:lstStyle/>
                    <a:p>
                      <a:endParaRPr lang="en-US" sz="1400" i="1" kern="1200" dirty="0">
                        <a:solidFill>
                          <a:schemeClr val="tx2"/>
                        </a:solidFill>
                        <a:latin typeface="+mn-lt"/>
                        <a:ea typeface="+mn-ea"/>
                        <a:cs typeface="+mn-cs"/>
                      </a:endParaRPr>
                    </a:p>
                  </a:txBody>
                  <a:tcPr anchor="ctr"/>
                </a:tc>
                <a:tc>
                  <a:txBody>
                    <a:bodyPr/>
                    <a:lstStyle/>
                    <a:p>
                      <a:endParaRPr lang="en-US" sz="1400" i="1" kern="1200" dirty="0">
                        <a:solidFill>
                          <a:schemeClr val="tx2"/>
                        </a:solidFill>
                        <a:latin typeface="+mn-lt"/>
                        <a:ea typeface="+mn-ea"/>
                        <a:cs typeface="+mn-cs"/>
                      </a:endParaRPr>
                    </a:p>
                  </a:txBody>
                  <a:tcPr anchor="ctr"/>
                </a:tc>
                <a:extLst>
                  <a:ext uri="{0D108BD9-81ED-4DB2-BD59-A6C34878D82A}">
                    <a16:rowId xmlns:a16="http://schemas.microsoft.com/office/drawing/2014/main" val="10005"/>
                  </a:ext>
                </a:extLst>
              </a:tr>
              <a:tr h="262852">
                <a:tc>
                  <a:txBody>
                    <a:bodyPr/>
                    <a:lstStyle/>
                    <a:p>
                      <a:pPr marL="0" indent="60325"/>
                      <a:r>
                        <a:rPr lang="fr-CA" sz="1200" dirty="0"/>
                        <a:t>R</a:t>
                      </a:r>
                      <a:r>
                        <a:rPr lang="en-CA" sz="1200" dirty="0" err="1"/>
                        <a:t>espect</a:t>
                      </a:r>
                      <a:r>
                        <a:rPr lang="en-CA" sz="1200" dirty="0"/>
                        <a:t> des </a:t>
                      </a:r>
                      <a:r>
                        <a:rPr lang="en-CA" sz="1200" dirty="0" err="1"/>
                        <a:t>échéanciers</a:t>
                      </a:r>
                      <a:r>
                        <a:rPr lang="en-CA" sz="1200" dirty="0"/>
                        <a:t>?</a:t>
                      </a:r>
                      <a:endParaRPr lang="en-US" sz="1200" dirty="0"/>
                    </a:p>
                  </a:txBody>
                  <a:tcPr anchor="ctr"/>
                </a:tc>
                <a:tc>
                  <a:txBody>
                    <a:bodyPr/>
                    <a:lstStyle/>
                    <a:p>
                      <a:pPr>
                        <a:tabLst>
                          <a:tab pos="573088" algn="l"/>
                          <a:tab pos="1255713" algn="l"/>
                        </a:tabLst>
                      </a:pPr>
                      <a:r>
                        <a:rPr lang="en-CA" sz="1200" kern="1200" dirty="0"/>
                        <a:t>OUI 	</a:t>
                      </a:r>
                      <a:r>
                        <a:rPr lang="en-CA" sz="1200" kern="1200" dirty="0">
                          <a:sym typeface="Wingdings 2" panose="05020102010507070707" pitchFamily="18" charset="2"/>
                        </a:rPr>
                        <a:t>	NON 	</a:t>
                      </a:r>
                      <a:endParaRPr lang="en-US" sz="1200" kern="1200" dirty="0">
                        <a:solidFill>
                          <a:schemeClr val="dk1"/>
                        </a:solidFill>
                        <a:latin typeface="+mn-lt"/>
                        <a:ea typeface="+mn-ea"/>
                        <a:cs typeface="+mn-cs"/>
                      </a:endParaRPr>
                    </a:p>
                  </a:txBody>
                  <a:tcPr anchor="ctr"/>
                </a:tc>
                <a:tc>
                  <a:txBody>
                    <a:bodyPr/>
                    <a:lstStyle/>
                    <a:p>
                      <a:r>
                        <a:rPr lang="fr-CA" sz="1200" kern="1200" dirty="0"/>
                        <a:t>S</a:t>
                      </a:r>
                      <a:r>
                        <a:rPr lang="en-CA" sz="1200" kern="1200" dirty="0" err="1"/>
                        <a:t>inon</a:t>
                      </a:r>
                      <a:r>
                        <a:rPr lang="en-CA" sz="1200" kern="1200" dirty="0"/>
                        <a:t>, </a:t>
                      </a:r>
                      <a:r>
                        <a:rPr lang="en-CA" sz="1200" kern="1200" dirty="0" err="1"/>
                        <a:t>pourquoi</a:t>
                      </a:r>
                      <a:r>
                        <a:rPr lang="en-CA" sz="1200" kern="1200" dirty="0"/>
                        <a:t>?</a:t>
                      </a:r>
                      <a:endParaRPr lang="en-US" sz="1200" i="1" kern="1200" dirty="0">
                        <a:solidFill>
                          <a:schemeClr val="tx2"/>
                        </a:solidFill>
                        <a:latin typeface="+mn-lt"/>
                        <a:ea typeface="+mn-ea"/>
                        <a:cs typeface="+mn-cs"/>
                      </a:endParaRPr>
                    </a:p>
                  </a:txBody>
                  <a:tcPr anchor="ctr"/>
                </a:tc>
                <a:extLst>
                  <a:ext uri="{0D108BD9-81ED-4DB2-BD59-A6C34878D82A}">
                    <a16:rowId xmlns:a16="http://schemas.microsoft.com/office/drawing/2014/main" val="10006"/>
                  </a:ext>
                </a:extLst>
              </a:tr>
            </a:tbl>
          </a:graphicData>
        </a:graphic>
      </p:graphicFrame>
      <p:sp>
        <p:nvSpPr>
          <p:cNvPr id="5" name="TextBox 4"/>
          <p:cNvSpPr txBox="1"/>
          <p:nvPr/>
        </p:nvSpPr>
        <p:spPr>
          <a:xfrm>
            <a:off x="4393848" y="2741359"/>
            <a:ext cx="574196" cy="230832"/>
          </a:xfrm>
          <a:prstGeom prst="rect">
            <a:avLst/>
          </a:prstGeom>
          <a:noFill/>
        </p:spPr>
        <p:txBody>
          <a:bodyPr wrap="none" rtlCol="0">
            <a:spAutoFit/>
          </a:bodyPr>
          <a:lstStyle/>
          <a:p>
            <a:r>
              <a:rPr lang="en-CA" sz="900" dirty="0"/>
              <a:t>(TB Sub)</a:t>
            </a:r>
            <a:endParaRPr lang="en-US" sz="900" dirty="0"/>
          </a:p>
        </p:txBody>
      </p:sp>
      <p:sp>
        <p:nvSpPr>
          <p:cNvPr id="14" name="Rectangle 13"/>
          <p:cNvSpPr/>
          <p:nvPr>
            <p:custDataLst>
              <p:tags r:id="rId1"/>
            </p:custDataLst>
          </p:nvPr>
        </p:nvSpPr>
        <p:spPr>
          <a:xfrm>
            <a:off x="408815" y="4102916"/>
            <a:ext cx="8523234" cy="210312"/>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b="1" dirty="0">
                <a:solidFill>
                  <a:schemeClr val="tx1"/>
                </a:solidFill>
                <a:effectLst/>
                <a:latin typeface="+mj-lt"/>
                <a:ea typeface="Times New Roman" panose="02020603050405020304" pitchFamily="18" charset="0"/>
              </a:rPr>
              <a:t>Architecture </a:t>
            </a:r>
            <a:r>
              <a:rPr lang="en-US" b="1" dirty="0" err="1">
                <a:solidFill>
                  <a:schemeClr val="tx1"/>
                </a:solidFill>
                <a:effectLst/>
                <a:latin typeface="+mj-lt"/>
                <a:ea typeface="Times New Roman" panose="02020603050405020304" pitchFamily="18" charset="0"/>
              </a:rPr>
              <a:t>ministérielle</a:t>
            </a:r>
            <a:endParaRPr lang="en-US" b="1" dirty="0">
              <a:solidFill>
                <a:schemeClr val="tx1"/>
              </a:solidFill>
              <a:latin typeface="+mj-lt"/>
            </a:endParaRPr>
          </a:p>
        </p:txBody>
      </p:sp>
      <p:graphicFrame>
        <p:nvGraphicFramePr>
          <p:cNvPr id="15" name="Table 14"/>
          <p:cNvGraphicFramePr>
            <a:graphicFrameLocks noGrp="1"/>
          </p:cNvGraphicFramePr>
          <p:nvPr>
            <p:extLst>
              <p:ext uri="{D42A27DB-BD31-4B8C-83A1-F6EECF244321}">
                <p14:modId xmlns:p14="http://schemas.microsoft.com/office/powerpoint/2010/main" val="413215791"/>
              </p:ext>
            </p:extLst>
          </p:nvPr>
        </p:nvGraphicFramePr>
        <p:xfrm>
          <a:off x="343702" y="4330971"/>
          <a:ext cx="8589721" cy="2296160"/>
        </p:xfrm>
        <a:graphic>
          <a:graphicData uri="http://schemas.openxmlformats.org/drawingml/2006/table">
            <a:tbl>
              <a:tblPr firstCol="1">
                <a:tableStyleId>{5C22544A-7EE6-4342-B048-85BDC9FD1C3A}</a:tableStyleId>
              </a:tblPr>
              <a:tblGrid>
                <a:gridCol w="5514676">
                  <a:extLst>
                    <a:ext uri="{9D8B030D-6E8A-4147-A177-3AD203B41FA5}">
                      <a16:colId xmlns:a16="http://schemas.microsoft.com/office/drawing/2014/main" val="20000"/>
                    </a:ext>
                  </a:extLst>
                </a:gridCol>
                <a:gridCol w="3075045">
                  <a:extLst>
                    <a:ext uri="{9D8B030D-6E8A-4147-A177-3AD203B41FA5}">
                      <a16:colId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dirty="0">
                          <a:effectLst/>
                        </a:rPr>
                        <a:t>Avez-vous un Conseil d’examen de l’architecture (CEA) ministériel?</a:t>
                      </a:r>
                      <a:endParaRPr lang="en-US" sz="1400" dirty="0">
                        <a:solidFill>
                          <a:schemeClr val="tx1">
                            <a:lumMod val="65000"/>
                            <a:lumOff val="35000"/>
                          </a:schemeClr>
                        </a:solidFill>
                      </a:endParaRPr>
                    </a:p>
                  </a:txBody>
                  <a:tcPr anchor="ctr"/>
                </a:tc>
                <a:tc>
                  <a:txBody>
                    <a:bodyPr/>
                    <a:lstStyle/>
                    <a:p>
                      <a:pPr>
                        <a:tabLst>
                          <a:tab pos="515938" algn="l"/>
                        </a:tabLst>
                      </a:pPr>
                      <a:r>
                        <a:rPr lang="en-CA" sz="1400" dirty="0"/>
                        <a:t>OUI	</a:t>
                      </a:r>
                      <a:r>
                        <a:rPr lang="en-US" sz="1400" dirty="0">
                          <a:sym typeface="Wingdings 2" panose="05020102010507070707" pitchFamily="18" charset="2"/>
                        </a:rPr>
                        <a:t></a:t>
                      </a: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a:t>NON	   </a:t>
                      </a:r>
                      <a:r>
                        <a:rPr lang="en-US" sz="1400" dirty="0">
                          <a:sym typeface="Wingdings 2" panose="05020102010507070707" pitchFamily="18" charset="2"/>
                        </a:rPr>
                        <a:t></a:t>
                      </a:r>
                      <a:endParaRPr lang="en-US" sz="1400" dirty="0"/>
                    </a:p>
                  </a:txBody>
                  <a:tcPr anchor="ctr"/>
                </a:tc>
                <a:extLst>
                  <a:ext uri="{0D108BD9-81ED-4DB2-BD59-A6C34878D82A}">
                    <a16:rowId xmlns:a16="http://schemas.microsoft.com/office/drawing/2014/main" val="10000"/>
                  </a:ext>
                </a:extLst>
              </a:tr>
              <a:tr h="370840">
                <a:tc>
                  <a:txBody>
                    <a:bodyPr/>
                    <a:lstStyle/>
                    <a:p>
                      <a:r>
                        <a:rPr lang="fr-CA" sz="1400" kern="1200" dirty="0">
                          <a:effectLst/>
                        </a:rPr>
                        <a:t>Qui est l’architecte en chef?</a:t>
                      </a:r>
                      <a:endParaRPr lang="en-US" sz="1400" kern="1200" dirty="0">
                        <a:solidFill>
                          <a:schemeClr val="tx1">
                            <a:lumMod val="65000"/>
                            <a:lumOff val="35000"/>
                          </a:schemeClr>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Nom</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courriel / no. de </a:t>
                      </a:r>
                      <a:r>
                        <a:rPr lang="en-CA" sz="1400" kern="1200" dirty="0" err="1"/>
                        <a:t>tél</a:t>
                      </a:r>
                      <a:r>
                        <a:rPr lang="en-CA" sz="1400" kern="1200" dirty="0"/>
                        <a:t>.</a:t>
                      </a:r>
                      <a:endParaRPr lang="en-CA" sz="1400" i="1" kern="1200" dirty="0">
                        <a:solidFill>
                          <a:schemeClr val="tx2"/>
                        </a:solidFill>
                        <a:latin typeface="+mn-lt"/>
                        <a:ea typeface="+mn-ea"/>
                        <a:cs typeface="+mn-cs"/>
                      </a:endParaRPr>
                    </a:p>
                  </a:txBody>
                  <a:tcPr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dirty="0">
                          <a:effectLst/>
                        </a:rPr>
                        <a:t>Quand l’AE ministérielle et le Comité d’examen de l’architecture (CEA) ont-ils approuvé l’option privilégiée de l’architecture de la solution?</a:t>
                      </a:r>
                      <a:endParaRPr lang="en-CA" sz="1400" noProof="0" dirty="0"/>
                    </a:p>
                  </a:txBody>
                  <a:tcPr anchor="ctr"/>
                </a:tc>
                <a:tc>
                  <a:txBody>
                    <a:bodyPr/>
                    <a:lstStyle/>
                    <a:p>
                      <a:pPr>
                        <a:tabLst>
                          <a:tab pos="515938" algn="l"/>
                        </a:tabLst>
                      </a:pPr>
                      <a:r>
                        <a:rPr lang="en-CA" sz="1400" dirty="0"/>
                        <a:t>Date: </a:t>
                      </a:r>
                      <a:endParaRPr lang="en-US" sz="1400" dirty="0"/>
                    </a:p>
                  </a:txBody>
                  <a:tcPr anchor="ctr"/>
                </a:tc>
                <a:extLst>
                  <a:ext uri="{0D108BD9-81ED-4DB2-BD59-A6C34878D82A}">
                    <a16:rowId xmlns:a16="http://schemas.microsoft.com/office/drawing/2014/main" val="10002"/>
                  </a:ext>
                </a:extLst>
              </a:tr>
              <a:tr h="370840">
                <a:tc>
                  <a:txBody>
                    <a:bodyPr/>
                    <a:lstStyle/>
                    <a:p>
                      <a:r>
                        <a:rPr lang="fr-CA" sz="1400" kern="1200" dirty="0">
                          <a:effectLst/>
                        </a:rPr>
                        <a:t>Nom du propriétaire de l’entreprise:</a:t>
                      </a:r>
                      <a:endParaRPr lang="en-US" sz="1400" kern="1200" dirty="0">
                        <a:solidFill>
                          <a:schemeClr val="tx1">
                            <a:lumMod val="65000"/>
                            <a:lumOff val="35000"/>
                          </a:schemeClr>
                        </a:solidFill>
                        <a:latin typeface="+mj-lt"/>
                        <a:ea typeface="+mn-ea"/>
                        <a:cs typeface="+mn-cs"/>
                      </a:endParaRPr>
                    </a:p>
                  </a:txBody>
                  <a:tcPr anchor="ctr"/>
                </a:tc>
                <a:tc>
                  <a:txBody>
                    <a:bodyPr/>
                    <a:lstStyle/>
                    <a:p>
                      <a:endParaRPr lang="en-US" dirty="0"/>
                    </a:p>
                  </a:txBody>
                  <a:tcPr anchor="ct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dirty="0">
                          <a:effectLst/>
                        </a:rPr>
                        <a:t>Nom du propriétaire technique</a:t>
                      </a:r>
                      <a:r>
                        <a:rPr lang="en-US" sz="1400" kern="1200" dirty="0">
                          <a:effectLst/>
                        </a:rPr>
                        <a:t>: </a:t>
                      </a:r>
                      <a:endParaRPr lang="en-US" sz="1400" kern="1200" dirty="0">
                        <a:solidFill>
                          <a:schemeClr val="tx1">
                            <a:lumMod val="65000"/>
                            <a:lumOff val="35000"/>
                          </a:schemeClr>
                        </a:solidFill>
                        <a:latin typeface="+mj-lt"/>
                        <a:ea typeface="+mn-ea"/>
                        <a:cs typeface="+mn-cs"/>
                      </a:endParaRPr>
                    </a:p>
                  </a:txBody>
                  <a:tcPr anchor="ctr"/>
                </a:tc>
                <a:tc>
                  <a:txBody>
                    <a:bodyPr/>
                    <a:lstStyle/>
                    <a:p>
                      <a:endParaRPr lang="en-CA" dirty="0"/>
                    </a:p>
                  </a:txBody>
                  <a:tcPr anchor="ctr"/>
                </a:tc>
                <a:extLst>
                  <a:ext uri="{0D108BD9-81ED-4DB2-BD59-A6C34878D82A}">
                    <a16:rowId xmlns:a16="http://schemas.microsoft.com/office/drawing/2014/main" val="379994415"/>
                  </a:ext>
                </a:extLst>
              </a:tr>
            </a:tbl>
          </a:graphicData>
        </a:graphic>
      </p:graphicFrame>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24</a:t>
            </a:fld>
            <a:endParaRPr lang="en-CA" dirty="0"/>
          </a:p>
        </p:txBody>
      </p:sp>
    </p:spTree>
    <p:extLst>
      <p:ext uri="{BB962C8B-B14F-4D97-AF65-F5344CB8AC3E}">
        <p14:creationId xmlns:p14="http://schemas.microsoft.com/office/powerpoint/2010/main" val="4215664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719572" y="11857"/>
            <a:ext cx="5432982" cy="878670"/>
          </a:xfrm>
        </p:spPr>
        <p:txBody>
          <a:bodyPr>
            <a:normAutofit/>
          </a:bodyPr>
          <a:lstStyle/>
          <a:p>
            <a:pPr marL="0"/>
            <a:r>
              <a:rPr lang="en-CA" sz="2000" b="1" dirty="0">
                <a:solidFill>
                  <a:schemeClr val="tx1">
                    <a:lumMod val="65000"/>
                    <a:lumOff val="35000"/>
                  </a:schemeClr>
                </a:solidFill>
              </a:rPr>
              <a:t>Annexe 5:</a:t>
            </a:r>
            <a:br>
              <a:rPr lang="en-CA" sz="2000" dirty="0"/>
            </a:br>
            <a:r>
              <a:rPr lang="en-CA" sz="2000" dirty="0"/>
              <a:t>Analyse des options</a:t>
            </a:r>
          </a:p>
        </p:txBody>
      </p:sp>
      <p:sp>
        <p:nvSpPr>
          <p:cNvPr id="6" name="Content Placeholder 5">
            <a:extLst>
              <a:ext uri="{FF2B5EF4-FFF2-40B4-BE49-F238E27FC236}">
                <a16:creationId xmlns:a16="http://schemas.microsoft.com/office/drawing/2014/main" id="{006BA3B4-59F3-4C7C-B1D2-C70A195BA141}"/>
              </a:ext>
            </a:extLst>
          </p:cNvPr>
          <p:cNvSpPr>
            <a:spLocks noGrp="1"/>
          </p:cNvSpPr>
          <p:nvPr>
            <p:ph idx="10"/>
          </p:nvPr>
        </p:nvSpPr>
        <p:spPr>
          <a:xfrm>
            <a:off x="318643" y="971649"/>
            <a:ext cx="8506714" cy="468052"/>
          </a:xfrm>
        </p:spPr>
        <p:txBody>
          <a:bodyPr/>
          <a:lstStyle/>
          <a:p>
            <a:r>
              <a:rPr lang="fr-CA" sz="2000" dirty="0">
                <a:effectLst/>
                <a:latin typeface="+mj-lt"/>
                <a:ea typeface="Times New Roman" panose="02020603050405020304" pitchFamily="18" charset="0"/>
              </a:rPr>
              <a:t>Résumé des options de l’architecture examinées, critères d’analyse et de notation</a:t>
            </a:r>
            <a:endParaRPr lang="en-US" sz="2000"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2105480915"/>
              </p:ext>
            </p:extLst>
          </p:nvPr>
        </p:nvGraphicFramePr>
        <p:xfrm>
          <a:off x="495189" y="1556792"/>
          <a:ext cx="7920880" cy="2348419"/>
        </p:xfrm>
        <a:graphic>
          <a:graphicData uri="http://schemas.openxmlformats.org/drawingml/2006/table">
            <a:tbl>
              <a:tblPr firstRow="1" bandRow="1">
                <a:tableStyleId>{5C22544A-7EE6-4342-B048-85BDC9FD1C3A}</a:tableStyleId>
              </a:tblPr>
              <a:tblGrid>
                <a:gridCol w="4536504">
                  <a:extLst>
                    <a:ext uri="{9D8B030D-6E8A-4147-A177-3AD203B41FA5}">
                      <a16:colId xmlns:a16="http://schemas.microsoft.com/office/drawing/2014/main" val="20000"/>
                    </a:ext>
                  </a:extLst>
                </a:gridCol>
                <a:gridCol w="1188132">
                  <a:extLst>
                    <a:ext uri="{9D8B030D-6E8A-4147-A177-3AD203B41FA5}">
                      <a16:colId xmlns:a16="http://schemas.microsoft.com/office/drawing/2014/main" val="20001"/>
                    </a:ext>
                  </a:extLst>
                </a:gridCol>
                <a:gridCol w="1033546">
                  <a:extLst>
                    <a:ext uri="{9D8B030D-6E8A-4147-A177-3AD203B41FA5}">
                      <a16:colId xmlns:a16="http://schemas.microsoft.com/office/drawing/2014/main" val="20002"/>
                    </a:ext>
                  </a:extLst>
                </a:gridCol>
                <a:gridCol w="1162698">
                  <a:extLst>
                    <a:ext uri="{9D8B030D-6E8A-4147-A177-3AD203B41FA5}">
                      <a16:colId xmlns:a16="http://schemas.microsoft.com/office/drawing/2014/main" val="20003"/>
                    </a:ext>
                  </a:extLst>
                </a:gridCol>
              </a:tblGrid>
              <a:tr h="468052">
                <a:tc>
                  <a:txBody>
                    <a:bodyPr/>
                    <a:lstStyle/>
                    <a:p>
                      <a:r>
                        <a:rPr lang="en-US" sz="1800" b="1" kern="1200" dirty="0" err="1">
                          <a:solidFill>
                            <a:schemeClr val="lt1"/>
                          </a:solidFill>
                          <a:effectLst/>
                          <a:latin typeface="+mn-lt"/>
                          <a:ea typeface="+mn-ea"/>
                          <a:cs typeface="+mn-cs"/>
                        </a:rPr>
                        <a:t>Critères</a:t>
                      </a:r>
                      <a:r>
                        <a:rPr lang="en-US" sz="1800" b="1" kern="1200" dirty="0">
                          <a:solidFill>
                            <a:schemeClr val="lt1"/>
                          </a:solidFill>
                          <a:effectLst/>
                          <a:latin typeface="+mn-lt"/>
                          <a:ea typeface="+mn-ea"/>
                          <a:cs typeface="+mn-cs"/>
                        </a:rPr>
                        <a:t> </a:t>
                      </a:r>
                      <a:r>
                        <a:rPr lang="en-US" sz="1800" b="1" kern="1200" dirty="0" err="1">
                          <a:solidFill>
                            <a:schemeClr val="lt1"/>
                          </a:solidFill>
                          <a:effectLst/>
                          <a:latin typeface="+mn-lt"/>
                          <a:ea typeface="+mn-ea"/>
                          <a:cs typeface="+mn-cs"/>
                        </a:rPr>
                        <a:t>d’analyse</a:t>
                      </a:r>
                      <a:endParaRPr lang="en-CA" dirty="0"/>
                    </a:p>
                  </a:txBody>
                  <a:tcPr/>
                </a:tc>
                <a:tc>
                  <a:txBody>
                    <a:bodyPr/>
                    <a:lstStyle/>
                    <a:p>
                      <a:r>
                        <a:rPr lang="en-CA" dirty="0"/>
                        <a:t>Option 1</a:t>
                      </a:r>
                    </a:p>
                  </a:txBody>
                  <a:tcPr/>
                </a:tc>
                <a:tc>
                  <a:txBody>
                    <a:bodyPr/>
                    <a:lstStyle/>
                    <a:p>
                      <a:r>
                        <a:rPr lang="en-CA" dirty="0"/>
                        <a:t>Option 2</a:t>
                      </a:r>
                    </a:p>
                  </a:txBody>
                  <a:tcPr/>
                </a:tc>
                <a:tc>
                  <a:txBody>
                    <a:bodyPr/>
                    <a:lstStyle/>
                    <a:p>
                      <a:r>
                        <a:rPr lang="en-CA" dirty="0"/>
                        <a:t>Option n</a:t>
                      </a:r>
                    </a:p>
                  </a:txBody>
                  <a:tcPr/>
                </a:tc>
                <a:extLst>
                  <a:ext uri="{0D108BD9-81ED-4DB2-BD59-A6C34878D82A}">
                    <a16:rowId xmlns:a16="http://schemas.microsoft.com/office/drawing/2014/main" val="10000"/>
                  </a:ext>
                </a:extLst>
              </a:tr>
              <a:tr h="396044">
                <a:tc>
                  <a:txBody>
                    <a:bodyPr/>
                    <a:lstStyle/>
                    <a:p>
                      <a:r>
                        <a:rPr lang="en-CA" b="1" dirty="0"/>
                        <a:t>1.</a:t>
                      </a:r>
                    </a:p>
                  </a:txBody>
                  <a:tcPr/>
                </a:tc>
                <a:tc>
                  <a:txBody>
                    <a:bodyPr/>
                    <a:lstStyle/>
                    <a:p>
                      <a:endParaRPr lang="en-CA" sz="1800" b="0" i="0" u="none" strike="noStrike" kern="1200" baseline="0" dirty="0">
                        <a:solidFill>
                          <a:schemeClr val="dk1"/>
                        </a:solidFill>
                        <a:latin typeface="+mn-lt"/>
                        <a:ea typeface="+mn-ea"/>
                        <a:cs typeface="+mn-cs"/>
                      </a:endParaRPr>
                    </a:p>
                  </a:txBody>
                  <a:tcPr/>
                </a:tc>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0001"/>
                  </a:ext>
                </a:extLst>
              </a:tr>
              <a:tr h="387043">
                <a:tc>
                  <a:txBody>
                    <a:bodyPr/>
                    <a:lstStyle/>
                    <a:p>
                      <a:r>
                        <a:rPr lang="en-CA" dirty="0"/>
                        <a:t>2. </a:t>
                      </a:r>
                    </a:p>
                  </a:txBody>
                  <a:tcPr/>
                </a:tc>
                <a:tc>
                  <a:txBody>
                    <a:bodyPr/>
                    <a:lstStyle/>
                    <a:p>
                      <a:endParaRPr lang="en-CA" dirty="0"/>
                    </a:p>
                  </a:txBody>
                  <a:tcPr/>
                </a:tc>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0002"/>
                  </a:ext>
                </a:extLst>
              </a:tr>
              <a:tr h="327036">
                <a:tc>
                  <a:txBody>
                    <a:bodyPr/>
                    <a:lstStyle/>
                    <a:p>
                      <a:r>
                        <a:rPr lang="en-CA" dirty="0"/>
                        <a:t>3. </a:t>
                      </a:r>
                    </a:p>
                  </a:txBody>
                  <a:tcPr/>
                </a:tc>
                <a:tc>
                  <a:txBody>
                    <a:bodyPr/>
                    <a:lstStyle/>
                    <a:p>
                      <a:endParaRPr lang="en-CA" dirty="0"/>
                    </a:p>
                  </a:txBody>
                  <a:tcPr/>
                </a:tc>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0003"/>
                  </a:ext>
                </a:extLst>
              </a:tr>
              <a:tr h="327037">
                <a:tc>
                  <a:txBody>
                    <a:bodyPr/>
                    <a:lstStyle/>
                    <a:p>
                      <a:r>
                        <a:rPr lang="en-CA" dirty="0"/>
                        <a:t>4. </a:t>
                      </a:r>
                    </a:p>
                  </a:txBody>
                  <a:tcPr/>
                </a:tc>
                <a:tc>
                  <a:txBody>
                    <a:bodyPr/>
                    <a:lstStyle/>
                    <a:p>
                      <a:endParaRPr lang="en-CA" dirty="0"/>
                    </a:p>
                  </a:txBody>
                  <a:tcPr/>
                </a:tc>
                <a:tc>
                  <a:txBody>
                    <a:bodyPr/>
                    <a:lstStyle/>
                    <a:p>
                      <a:endParaRPr lang="en-CA" dirty="0"/>
                    </a:p>
                  </a:txBody>
                  <a:tcPr/>
                </a:tc>
                <a:tc>
                  <a:txBody>
                    <a:bodyPr/>
                    <a:lstStyle/>
                    <a:p>
                      <a:endParaRPr lang="en-CA" dirty="0"/>
                    </a:p>
                  </a:txBody>
                  <a:tcPr/>
                </a:tc>
                <a:extLst>
                  <a:ext uri="{0D108BD9-81ED-4DB2-BD59-A6C34878D82A}">
                    <a16:rowId xmlns:a16="http://schemas.microsoft.com/office/drawing/2014/main" val="897697282"/>
                  </a:ext>
                </a:extLst>
              </a:tr>
              <a:tr h="327036">
                <a:tc>
                  <a:txBody>
                    <a:bodyPr/>
                    <a:lstStyle/>
                    <a:p>
                      <a:r>
                        <a:rPr lang="en-CA" dirty="0"/>
                        <a:t>n</a:t>
                      </a:r>
                    </a:p>
                  </a:txBody>
                  <a:tcPr/>
                </a:tc>
                <a:tc>
                  <a:txBody>
                    <a:bodyPr/>
                    <a:lstStyle/>
                    <a:p>
                      <a:endParaRPr lang="en-CA" dirty="0"/>
                    </a:p>
                  </a:txBody>
                  <a:tcPr/>
                </a:tc>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484286667"/>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25</a:t>
            </a:fld>
            <a:endParaRPr lang="en-CA" dirty="0"/>
          </a:p>
        </p:txBody>
      </p:sp>
    </p:spTree>
    <p:extLst>
      <p:ext uri="{BB962C8B-B14F-4D97-AF65-F5344CB8AC3E}">
        <p14:creationId xmlns:p14="http://schemas.microsoft.com/office/powerpoint/2010/main" val="3232227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9">
            <a:extLst>
              <a:ext uri="{FF2B5EF4-FFF2-40B4-BE49-F238E27FC236}">
                <a16:creationId xmlns:a16="http://schemas.microsoft.com/office/drawing/2014/main" id="{E061E050-FCB6-4D7F-8F5D-E956C3FF6E44}"/>
              </a:ext>
            </a:extLst>
          </p:cNvPr>
          <p:cNvSpPr txBox="1">
            <a:spLocks noGrp="1"/>
          </p:cNvSpPr>
          <p:nvPr>
            <p:ph type="title" idx="4294967295"/>
          </p:nvPr>
        </p:nvSpPr>
        <p:spPr>
          <a:xfrm>
            <a:off x="1547813" y="152400"/>
            <a:ext cx="7596187" cy="696913"/>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spcAft>
                <a:spcPts val="1200"/>
              </a:spcAft>
              <a:buNone/>
              <a:defRPr sz="2400" kern="1200">
                <a:solidFill>
                  <a:schemeClr val="tx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1200"/>
              </a:spcAft>
              <a:buClrTx/>
              <a:buSzTx/>
              <a:buFontTx/>
              <a:buNone/>
              <a:tabLst/>
              <a:defRPr/>
            </a:pPr>
            <a:r>
              <a:rPr kumimoji="0" lang="fr-CA" sz="2000" b="1" i="0" u="none" strike="noStrike" kern="1200" cap="none" spc="0" normalizeH="0" baseline="0" noProof="0" dirty="0">
                <a:ln>
                  <a:noFill/>
                </a:ln>
                <a:solidFill>
                  <a:schemeClr val="tx1">
                    <a:lumMod val="65000"/>
                    <a:lumOff val="35000"/>
                  </a:schemeClr>
                </a:solidFill>
                <a:effectLst/>
                <a:uLnTx/>
                <a:uFillTx/>
                <a:latin typeface="+mj-lt"/>
                <a:ea typeface="+mj-ea"/>
                <a:cs typeface="+mj-cs"/>
              </a:rPr>
              <a:t>Annexe 6:</a:t>
            </a:r>
            <a:br>
              <a:rPr kumimoji="0" lang="fr-CA" sz="2613" b="0" i="0" u="none" strike="noStrike" kern="1200" cap="none" spc="0" normalizeH="0" baseline="0" noProof="0" dirty="0">
                <a:ln>
                  <a:noFill/>
                </a:ln>
                <a:solidFill>
                  <a:srgbClr val="004D71"/>
                </a:solidFill>
                <a:effectLst/>
                <a:uLnTx/>
                <a:uFillTx/>
                <a:latin typeface="+mj-lt"/>
                <a:ea typeface="+mj-ea"/>
                <a:cs typeface="+mj-cs"/>
              </a:rPr>
            </a:br>
            <a:r>
              <a:rPr lang="fr-CA" sz="2000" dirty="0">
                <a:solidFill>
                  <a:srgbClr val="004D71"/>
                </a:solidFill>
              </a:rPr>
              <a:t>Évaluation par rapport a(</a:t>
            </a:r>
            <a:r>
              <a:rPr lang="fr-CA" sz="2000" dirty="0" err="1">
                <a:solidFill>
                  <a:srgbClr val="004D71"/>
                </a:solidFill>
              </a:rPr>
              <a:t>ux</a:t>
            </a:r>
            <a:r>
              <a:rPr lang="fr-CA" sz="2000" dirty="0">
                <a:solidFill>
                  <a:srgbClr val="004D71"/>
                </a:solidFill>
              </a:rPr>
              <a:t>) solution(s) d’entreprise(s)</a:t>
            </a:r>
            <a:endParaRPr kumimoji="0" lang="fr-CA" sz="2000" b="0" i="0" u="none" strike="noStrike" kern="1200" cap="none" spc="0" normalizeH="0" baseline="0" noProof="0" dirty="0">
              <a:ln>
                <a:noFill/>
              </a:ln>
              <a:solidFill>
                <a:srgbClr val="004D71"/>
              </a:solidFill>
              <a:effectLst/>
              <a:uLnTx/>
              <a:uFillTx/>
              <a:latin typeface="+mj-lt"/>
              <a:ea typeface="+mj-ea"/>
              <a:cs typeface="+mj-cs"/>
            </a:endParaRPr>
          </a:p>
        </p:txBody>
      </p:sp>
      <p:sp>
        <p:nvSpPr>
          <p:cNvPr id="7" name="Diamond 6">
            <a:extLst>
              <a:ext uri="{FF2B5EF4-FFF2-40B4-BE49-F238E27FC236}">
                <a16:creationId xmlns:a16="http://schemas.microsoft.com/office/drawing/2014/main" id="{624EDC62-E4ED-47F1-B6FF-DE77E4996D02}"/>
              </a:ext>
            </a:extLst>
          </p:cNvPr>
          <p:cNvSpPr/>
          <p:nvPr/>
        </p:nvSpPr>
        <p:spPr>
          <a:xfrm>
            <a:off x="179512" y="80628"/>
            <a:ext cx="1105937" cy="958479"/>
          </a:xfrm>
          <a:prstGeom prst="diamond">
            <a:avLst/>
          </a:prstGeom>
          <a:solidFill>
            <a:srgbClr val="515858"/>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defRPr/>
            </a:pPr>
            <a:r>
              <a:rPr lang="fr-CA" sz="798" kern="0">
                <a:solidFill>
                  <a:srgbClr val="FFFFFF"/>
                </a:solidFill>
                <a:latin typeface="Arial"/>
              </a:rPr>
              <a:t>La solution d’entreprise approuvée est-elle suffisante?</a:t>
            </a:r>
            <a:endParaRPr lang="fr-CA" sz="798" kern="0" dirty="0">
              <a:solidFill>
                <a:srgbClr val="FFFFFF"/>
              </a:solidFill>
              <a:latin typeface="Arial"/>
            </a:endParaRPr>
          </a:p>
        </p:txBody>
      </p:sp>
      <p:sp>
        <p:nvSpPr>
          <p:cNvPr id="8" name="Content Placeholder 7">
            <a:extLst>
              <a:ext uri="{FF2B5EF4-FFF2-40B4-BE49-F238E27FC236}">
                <a16:creationId xmlns:a16="http://schemas.microsoft.com/office/drawing/2014/main" id="{D441CA2D-AFAB-4698-8D8E-FAECEA3B9E9A}"/>
              </a:ext>
            </a:extLst>
          </p:cNvPr>
          <p:cNvSpPr>
            <a:spLocks noGrp="1"/>
          </p:cNvSpPr>
          <p:nvPr>
            <p:ph idx="10"/>
          </p:nvPr>
        </p:nvSpPr>
        <p:spPr>
          <a:xfrm>
            <a:off x="268499" y="1039107"/>
            <a:ext cx="8742464" cy="696889"/>
          </a:xfrm>
        </p:spPr>
        <p:txBody>
          <a:bodyPr/>
          <a:lstStyle/>
          <a:p>
            <a:r>
              <a:rPr lang="fr-CA" sz="1800" dirty="0">
                <a:effectLst/>
                <a:latin typeface="+mj-lt"/>
                <a:ea typeface="Times New Roman" panose="02020603050405020304" pitchFamily="18" charset="0"/>
              </a:rPr>
              <a:t>Sélectionnez le niveau d’incidence applicable pour chacun des critères d’évaluation ci-dessous et justifiez votre choix de ce niveau </a:t>
            </a:r>
            <a:r>
              <a:rPr lang="fr-CA" sz="1800">
                <a:effectLst/>
                <a:latin typeface="+mj-lt"/>
                <a:ea typeface="Times New Roman" panose="02020603050405020304" pitchFamily="18" charset="0"/>
              </a:rPr>
              <a:t>d’incidence.</a:t>
            </a:r>
            <a:endParaRPr lang="fr-CA" dirty="0">
              <a:latin typeface="+mj-lt"/>
            </a:endParaRPr>
          </a:p>
        </p:txBody>
      </p:sp>
      <p:graphicFrame>
        <p:nvGraphicFramePr>
          <p:cNvPr id="6" name="Table 5">
            <a:extLst>
              <a:ext uri="{FF2B5EF4-FFF2-40B4-BE49-F238E27FC236}">
                <a16:creationId xmlns:a16="http://schemas.microsoft.com/office/drawing/2014/main" id="{2184B308-E0FD-46A2-8246-D45428806F20}"/>
              </a:ext>
            </a:extLst>
          </p:cNvPr>
          <p:cNvGraphicFramePr>
            <a:graphicFrameLocks noGrp="1"/>
          </p:cNvGraphicFramePr>
          <p:nvPr>
            <p:extLst>
              <p:ext uri="{D42A27DB-BD31-4B8C-83A1-F6EECF244321}">
                <p14:modId xmlns:p14="http://schemas.microsoft.com/office/powerpoint/2010/main" val="940462692"/>
              </p:ext>
            </p:extLst>
          </p:nvPr>
        </p:nvGraphicFramePr>
        <p:xfrm>
          <a:off x="249615" y="1727775"/>
          <a:ext cx="8759443" cy="4946669"/>
        </p:xfrm>
        <a:graphic>
          <a:graphicData uri="http://schemas.openxmlformats.org/drawingml/2006/table">
            <a:tbl>
              <a:tblPr firstRow="1"/>
              <a:tblGrid>
                <a:gridCol w="2943911">
                  <a:extLst>
                    <a:ext uri="{9D8B030D-6E8A-4147-A177-3AD203B41FA5}">
                      <a16:colId xmlns:a16="http://schemas.microsoft.com/office/drawing/2014/main" val="3768760574"/>
                    </a:ext>
                  </a:extLst>
                </a:gridCol>
                <a:gridCol w="979592">
                  <a:extLst>
                    <a:ext uri="{9D8B030D-6E8A-4147-A177-3AD203B41FA5}">
                      <a16:colId xmlns:a16="http://schemas.microsoft.com/office/drawing/2014/main" val="20001"/>
                    </a:ext>
                  </a:extLst>
                </a:gridCol>
                <a:gridCol w="1928174">
                  <a:extLst>
                    <a:ext uri="{9D8B030D-6E8A-4147-A177-3AD203B41FA5}">
                      <a16:colId xmlns:a16="http://schemas.microsoft.com/office/drawing/2014/main" val="3481264741"/>
                    </a:ext>
                  </a:extLst>
                </a:gridCol>
                <a:gridCol w="1453883">
                  <a:extLst>
                    <a:ext uri="{9D8B030D-6E8A-4147-A177-3AD203B41FA5}">
                      <a16:colId xmlns:a16="http://schemas.microsoft.com/office/drawing/2014/main" val="20003"/>
                    </a:ext>
                  </a:extLst>
                </a:gridCol>
                <a:gridCol w="1453883">
                  <a:extLst>
                    <a:ext uri="{9D8B030D-6E8A-4147-A177-3AD203B41FA5}">
                      <a16:colId xmlns:a16="http://schemas.microsoft.com/office/drawing/2014/main" val="20004"/>
                    </a:ext>
                  </a:extLst>
                </a:gridCol>
              </a:tblGrid>
              <a:tr h="287557">
                <a:tc>
                  <a:txBody>
                    <a:bodyPr/>
                    <a:lstStyle>
                      <a:lvl1pPr marL="0" algn="l" defTabSz="1259982" rtl="0" eaLnBrk="1" latinLnBrk="0" hangingPunct="1">
                        <a:defRPr sz="2481" b="1" kern="1200">
                          <a:solidFill>
                            <a:schemeClr val="lt1"/>
                          </a:solidFill>
                          <a:latin typeface="Arial"/>
                        </a:defRPr>
                      </a:lvl1pPr>
                      <a:lvl2pPr marL="629991" algn="l" defTabSz="1259982" rtl="0" eaLnBrk="1" latinLnBrk="0" hangingPunct="1">
                        <a:defRPr sz="2481" b="1" kern="1200">
                          <a:solidFill>
                            <a:schemeClr val="lt1"/>
                          </a:solidFill>
                          <a:latin typeface="Arial"/>
                        </a:defRPr>
                      </a:lvl2pPr>
                      <a:lvl3pPr marL="1259982" algn="l" defTabSz="1259982" rtl="0" eaLnBrk="1" latinLnBrk="0" hangingPunct="1">
                        <a:defRPr sz="2481" b="1" kern="1200">
                          <a:solidFill>
                            <a:schemeClr val="lt1"/>
                          </a:solidFill>
                          <a:latin typeface="Arial"/>
                        </a:defRPr>
                      </a:lvl3pPr>
                      <a:lvl4pPr marL="1889973" algn="l" defTabSz="1259982" rtl="0" eaLnBrk="1" latinLnBrk="0" hangingPunct="1">
                        <a:defRPr sz="2481" b="1" kern="1200">
                          <a:solidFill>
                            <a:schemeClr val="lt1"/>
                          </a:solidFill>
                          <a:latin typeface="Arial"/>
                        </a:defRPr>
                      </a:lvl4pPr>
                      <a:lvl5pPr marL="2519965" algn="l" defTabSz="1259982" rtl="0" eaLnBrk="1" latinLnBrk="0" hangingPunct="1">
                        <a:defRPr sz="2481" b="1" kern="1200">
                          <a:solidFill>
                            <a:schemeClr val="lt1"/>
                          </a:solidFill>
                          <a:latin typeface="Arial"/>
                        </a:defRPr>
                      </a:lvl5pPr>
                      <a:lvl6pPr marL="3149956" algn="l" defTabSz="1259982" rtl="0" eaLnBrk="1" latinLnBrk="0" hangingPunct="1">
                        <a:defRPr sz="2481" b="1" kern="1200">
                          <a:solidFill>
                            <a:schemeClr val="lt1"/>
                          </a:solidFill>
                          <a:latin typeface="Arial"/>
                        </a:defRPr>
                      </a:lvl6pPr>
                      <a:lvl7pPr marL="3779946" algn="l" defTabSz="1259982" rtl="0" eaLnBrk="1" latinLnBrk="0" hangingPunct="1">
                        <a:defRPr sz="2481" b="1" kern="1200">
                          <a:solidFill>
                            <a:schemeClr val="lt1"/>
                          </a:solidFill>
                          <a:latin typeface="Arial"/>
                        </a:defRPr>
                      </a:lvl7pPr>
                      <a:lvl8pPr marL="4409938" algn="l" defTabSz="1259982" rtl="0" eaLnBrk="1" latinLnBrk="0" hangingPunct="1">
                        <a:defRPr sz="2481" b="1" kern="1200">
                          <a:solidFill>
                            <a:schemeClr val="lt1"/>
                          </a:solidFill>
                          <a:latin typeface="Arial"/>
                        </a:defRPr>
                      </a:lvl8pPr>
                      <a:lvl9pPr marL="5039929" algn="l" defTabSz="1259982" rtl="0" eaLnBrk="1" latinLnBrk="0" hangingPunct="1">
                        <a:defRPr sz="2481" b="1" kern="1200">
                          <a:solidFill>
                            <a:schemeClr val="lt1"/>
                          </a:solidFill>
                          <a:latin typeface="Arial"/>
                        </a:defRPr>
                      </a:lvl9pPr>
                    </a:lstStyle>
                    <a:p>
                      <a:pPr marL="0" marR="0" lvl="0" indent="0" algn="ctr" defTabSz="914400" rtl="0" eaLnBrk="1" fontAlgn="t" latinLnBrk="0" hangingPunct="1">
                        <a:lnSpc>
                          <a:spcPct val="100000"/>
                        </a:lnSpc>
                        <a:spcBef>
                          <a:spcPts val="0"/>
                        </a:spcBef>
                        <a:spcAft>
                          <a:spcPts val="0"/>
                        </a:spcAft>
                        <a:buClrTx/>
                        <a:buSzTx/>
                        <a:buFontTx/>
                        <a:buNone/>
                        <a:tabLst/>
                        <a:defRPr/>
                      </a:pPr>
                      <a:r>
                        <a:rPr lang="fr-CA" sz="1500" b="1" kern="1200" noProof="0">
                          <a:solidFill>
                            <a:schemeClr val="lt1"/>
                          </a:solidFill>
                          <a:effectLst/>
                          <a:latin typeface="+mj-lt"/>
                          <a:ea typeface="+mn-ea"/>
                          <a:cs typeface="+mn-cs"/>
                        </a:rPr>
                        <a:t>Critères d’évaluation</a:t>
                      </a:r>
                      <a:endParaRPr lang="fr-CA" sz="1500" b="1" u="none" strike="noStrike" kern="1200" noProof="0">
                        <a:solidFill>
                          <a:schemeClr val="bg1"/>
                        </a:solidFill>
                        <a:effectLst/>
                        <a:latin typeface="+mj-lt"/>
                        <a:ea typeface="+mn-ea"/>
                        <a:cs typeface="+mn-cs"/>
                      </a:endParaRPr>
                    </a:p>
                  </a:txBody>
                  <a:tcPr marL="66359" marR="66359" marT="33180" marB="33180" anchor="ctr">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rgbClr val="002856"/>
                    </a:solidFill>
                  </a:tcPr>
                </a:tc>
                <a:tc gridSpan="4">
                  <a:txBody>
                    <a:bodyPr/>
                    <a:lstStyle/>
                    <a:p>
                      <a:pPr algn="ctr" fontAlgn="t"/>
                      <a:r>
                        <a:rPr lang="fr-CA" sz="1500" b="1" kern="1200" noProof="0">
                          <a:solidFill>
                            <a:schemeClr val="bg1"/>
                          </a:solidFill>
                          <a:effectLst/>
                          <a:latin typeface="+mn-lt"/>
                          <a:ea typeface="+mn-ea"/>
                          <a:cs typeface="+mn-cs"/>
                        </a:rPr>
                        <a:t>Incidence (choisir les éléments applicables et justifier la réponse)</a:t>
                      </a:r>
                      <a:endParaRPr lang="fr-CA" sz="1500" b="1" u="none" strike="noStrike" kern="1200" noProof="0">
                        <a:solidFill>
                          <a:schemeClr val="bg1"/>
                        </a:solidFill>
                        <a:effectLst/>
                        <a:latin typeface="+mn-lt"/>
                        <a:ea typeface="+mn-ea"/>
                        <a:cs typeface="+mn-cs"/>
                      </a:endParaRPr>
                    </a:p>
                  </a:txBody>
                  <a:tcPr marL="66359" marR="66359" marT="33180" marB="33180" anchor="ctr">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rgbClr val="002856"/>
                    </a:solidFill>
                  </a:tcPr>
                </a:tc>
                <a:tc hMerge="1">
                  <a:txBody>
                    <a:bodyPr/>
                    <a:lstStyle>
                      <a:lvl1pPr marL="0" algn="l" defTabSz="1259982" rtl="0" eaLnBrk="1" latinLnBrk="0" hangingPunct="1">
                        <a:defRPr sz="2481" b="1" kern="1200">
                          <a:solidFill>
                            <a:schemeClr val="lt1"/>
                          </a:solidFill>
                          <a:latin typeface="Arial"/>
                        </a:defRPr>
                      </a:lvl1pPr>
                      <a:lvl2pPr marL="629991" algn="l" defTabSz="1259982" rtl="0" eaLnBrk="1" latinLnBrk="0" hangingPunct="1">
                        <a:defRPr sz="2481" b="1" kern="1200">
                          <a:solidFill>
                            <a:schemeClr val="lt1"/>
                          </a:solidFill>
                          <a:latin typeface="Arial"/>
                        </a:defRPr>
                      </a:lvl2pPr>
                      <a:lvl3pPr marL="1259982" algn="l" defTabSz="1259982" rtl="0" eaLnBrk="1" latinLnBrk="0" hangingPunct="1">
                        <a:defRPr sz="2481" b="1" kern="1200">
                          <a:solidFill>
                            <a:schemeClr val="lt1"/>
                          </a:solidFill>
                          <a:latin typeface="Arial"/>
                        </a:defRPr>
                      </a:lvl3pPr>
                      <a:lvl4pPr marL="1889973" algn="l" defTabSz="1259982" rtl="0" eaLnBrk="1" latinLnBrk="0" hangingPunct="1">
                        <a:defRPr sz="2481" b="1" kern="1200">
                          <a:solidFill>
                            <a:schemeClr val="lt1"/>
                          </a:solidFill>
                          <a:latin typeface="Arial"/>
                        </a:defRPr>
                      </a:lvl4pPr>
                      <a:lvl5pPr marL="2519965" algn="l" defTabSz="1259982" rtl="0" eaLnBrk="1" latinLnBrk="0" hangingPunct="1">
                        <a:defRPr sz="2481" b="1" kern="1200">
                          <a:solidFill>
                            <a:schemeClr val="lt1"/>
                          </a:solidFill>
                          <a:latin typeface="Arial"/>
                        </a:defRPr>
                      </a:lvl5pPr>
                      <a:lvl6pPr marL="3149956" algn="l" defTabSz="1259982" rtl="0" eaLnBrk="1" latinLnBrk="0" hangingPunct="1">
                        <a:defRPr sz="2481" b="1" kern="1200">
                          <a:solidFill>
                            <a:schemeClr val="lt1"/>
                          </a:solidFill>
                          <a:latin typeface="Arial"/>
                        </a:defRPr>
                      </a:lvl6pPr>
                      <a:lvl7pPr marL="3779946" algn="l" defTabSz="1259982" rtl="0" eaLnBrk="1" latinLnBrk="0" hangingPunct="1">
                        <a:defRPr sz="2481" b="1" kern="1200">
                          <a:solidFill>
                            <a:schemeClr val="lt1"/>
                          </a:solidFill>
                          <a:latin typeface="Arial"/>
                        </a:defRPr>
                      </a:lvl7pPr>
                      <a:lvl8pPr marL="4409938" algn="l" defTabSz="1259982" rtl="0" eaLnBrk="1" latinLnBrk="0" hangingPunct="1">
                        <a:defRPr sz="2481" b="1" kern="1200">
                          <a:solidFill>
                            <a:schemeClr val="lt1"/>
                          </a:solidFill>
                          <a:latin typeface="Arial"/>
                        </a:defRPr>
                      </a:lvl8pPr>
                      <a:lvl9pPr marL="5039929" algn="l" defTabSz="1259982" rtl="0" eaLnBrk="1" latinLnBrk="0" hangingPunct="1">
                        <a:defRPr sz="2481" b="1" kern="1200">
                          <a:solidFill>
                            <a:schemeClr val="lt1"/>
                          </a:solidFill>
                          <a:latin typeface="Arial"/>
                        </a:defRPr>
                      </a:lvl9pPr>
                    </a:lstStyle>
                    <a:p>
                      <a:pPr algn="ctr" fontAlgn="t"/>
                      <a:endParaRPr lang="en-GB" sz="1500" b="1" u="none" strike="noStrike" kern="1200" dirty="0">
                        <a:solidFill>
                          <a:schemeClr val="bg1"/>
                        </a:solidFill>
                        <a:effectLst/>
                        <a:latin typeface="+mn-lt"/>
                        <a:ea typeface="+mn-ea"/>
                        <a:cs typeface="+mn-cs"/>
                      </a:endParaRPr>
                    </a:p>
                  </a:txBody>
                  <a:tcPr marL="66359" marR="66359" marT="33180" marB="33180" anchor="ctr">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rgbClr val="002856"/>
                    </a:solidFill>
                  </a:tcPr>
                </a:tc>
                <a:tc hMerge="1">
                  <a:txBody>
                    <a:bodyPr/>
                    <a:lstStyle/>
                    <a:p>
                      <a:pPr algn="ctr" fontAlgn="t"/>
                      <a:endParaRPr lang="en-GB" sz="1400" b="1" u="none" strike="noStrike" kern="1200" dirty="0">
                        <a:solidFill>
                          <a:schemeClr val="bg1"/>
                        </a:solidFill>
                        <a:effectLst/>
                        <a:latin typeface="+mn-lt"/>
                        <a:ea typeface="+mn-ea"/>
                        <a:cs typeface="+mn-cs"/>
                      </a:endParaRPr>
                    </a:p>
                  </a:txBody>
                  <a:tcPr anchor="ctr">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rgbClr val="002856"/>
                    </a:solidFill>
                  </a:tcPr>
                </a:tc>
                <a:tc hMerge="1">
                  <a:txBody>
                    <a:bodyPr/>
                    <a:lstStyle/>
                    <a:p>
                      <a:pPr algn="ctr" fontAlgn="t"/>
                      <a:endParaRPr lang="en-GB" sz="1400" b="1" u="none" strike="noStrike" kern="1200" dirty="0">
                        <a:solidFill>
                          <a:schemeClr val="bg1"/>
                        </a:solidFill>
                        <a:effectLst/>
                        <a:latin typeface="+mn-lt"/>
                        <a:ea typeface="+mn-ea"/>
                        <a:cs typeface="+mn-cs"/>
                      </a:endParaRPr>
                    </a:p>
                  </a:txBody>
                  <a:tcPr anchor="ctr">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rgbClr val="002856"/>
                    </a:solidFill>
                  </a:tcPr>
                </a:tc>
                <a:extLst>
                  <a:ext uri="{0D108BD9-81ED-4DB2-BD59-A6C34878D82A}">
                    <a16:rowId xmlns:a16="http://schemas.microsoft.com/office/drawing/2014/main" val="10000"/>
                  </a:ext>
                </a:extLst>
              </a:tr>
              <a:tr h="284837">
                <a:tc>
                  <a:txBody>
                    <a:bodyPr/>
                    <a:lstStyle/>
                    <a:p>
                      <a:pPr marL="174625" marR="0" lvl="0" indent="-174625" algn="l" defTabSz="1259982" rtl="0" eaLnBrk="1" fontAlgn="auto" latinLnBrk="0" hangingPunct="1">
                        <a:lnSpc>
                          <a:spcPct val="100000"/>
                        </a:lnSpc>
                        <a:spcBef>
                          <a:spcPts val="0"/>
                        </a:spcBef>
                        <a:spcAft>
                          <a:spcPts val="0"/>
                        </a:spcAft>
                        <a:buClrTx/>
                        <a:buSzTx/>
                        <a:buFontTx/>
                        <a:buNone/>
                        <a:tabLst/>
                        <a:defRPr/>
                      </a:pPr>
                      <a:endParaRPr lang="fr-CA" sz="1300" b="0" i="0" u="none" strike="noStrike" kern="1200" noProof="0">
                        <a:solidFill>
                          <a:schemeClr val="tx1"/>
                        </a:solidFill>
                        <a:effectLst/>
                        <a:latin typeface="Arial"/>
                        <a:ea typeface="+mn-ea"/>
                        <a:cs typeface="+mn-cs"/>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t"/>
                      <a:r>
                        <a:rPr lang="fr-CA" sz="1300" kern="1200" noProof="0">
                          <a:solidFill>
                            <a:schemeClr val="tx1"/>
                          </a:solidFill>
                          <a:effectLst/>
                          <a:latin typeface="+mn-lt"/>
                          <a:ea typeface="+mn-ea"/>
                          <a:cs typeface="+mn-cs"/>
                        </a:rPr>
                        <a:t>Incidence nulle</a:t>
                      </a:r>
                      <a:endParaRPr lang="fr-CA" sz="1300" b="0" i="0" u="none" strike="noStrike" noProof="0">
                        <a:solidFill>
                          <a:schemeClr val="tx1"/>
                        </a:solidFill>
                        <a:effectLst/>
                        <a:latin typeface="+mn-lt"/>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t"/>
                      <a:r>
                        <a:rPr lang="fr-CA" sz="1300" kern="1200" noProof="0">
                          <a:solidFill>
                            <a:schemeClr val="tx1"/>
                          </a:solidFill>
                          <a:effectLst/>
                          <a:latin typeface="+mn-lt"/>
                          <a:ea typeface="+mn-ea"/>
                          <a:cs typeface="+mn-cs"/>
                        </a:rPr>
                        <a:t>Incidence faible</a:t>
                      </a:r>
                      <a:endParaRPr lang="fr-CA" sz="1300" b="0" i="0" u="none" strike="noStrike" noProof="0">
                        <a:solidFill>
                          <a:schemeClr val="tx1"/>
                        </a:solidFill>
                        <a:effectLst/>
                        <a:latin typeface="+mn-lt"/>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t"/>
                      <a:r>
                        <a:rPr lang="fr-CA" sz="1300" kern="1200" noProof="0">
                          <a:solidFill>
                            <a:schemeClr val="tx1"/>
                          </a:solidFill>
                          <a:effectLst/>
                          <a:latin typeface="+mn-lt"/>
                          <a:ea typeface="+mn-ea"/>
                          <a:cs typeface="+mn-cs"/>
                        </a:rPr>
                        <a:t>Incidence moyenne</a:t>
                      </a:r>
                      <a:endParaRPr lang="fr-CA" sz="1300" b="0" i="0" u="none" strike="noStrike" noProof="0">
                        <a:solidFill>
                          <a:schemeClr val="tx1"/>
                        </a:solidFill>
                        <a:effectLst/>
                        <a:latin typeface="+mn-lt"/>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t"/>
                      <a:r>
                        <a:rPr lang="fr-CA" sz="1300" kern="1200" noProof="0">
                          <a:solidFill>
                            <a:schemeClr val="tx1"/>
                          </a:solidFill>
                          <a:effectLst/>
                          <a:latin typeface="+mn-lt"/>
                          <a:ea typeface="+mn-ea"/>
                          <a:cs typeface="+mn-cs"/>
                        </a:rPr>
                        <a:t>Incidence élevée</a:t>
                      </a:r>
                      <a:endParaRPr lang="fr-CA" sz="1300" b="0" i="0" u="none" strike="noStrike" noProof="0">
                        <a:solidFill>
                          <a:schemeClr val="tx1"/>
                        </a:solidFill>
                        <a:effectLst/>
                        <a:latin typeface="+mn-lt"/>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4"/>
                  </a:ext>
                </a:extLst>
              </a:tr>
              <a:tr h="1154707">
                <a:tc>
                  <a:txBody>
                    <a:bodyPr/>
                    <a:lstStyle>
                      <a:lvl1pPr marL="0" algn="l" defTabSz="1259982" rtl="0" eaLnBrk="1" latinLnBrk="0" hangingPunct="1">
                        <a:defRPr sz="2481" kern="1200">
                          <a:solidFill>
                            <a:schemeClr val="dk1"/>
                          </a:solidFill>
                          <a:latin typeface="Arial"/>
                        </a:defRPr>
                      </a:lvl1pPr>
                      <a:lvl2pPr marL="629991" algn="l" defTabSz="1259982" rtl="0" eaLnBrk="1" latinLnBrk="0" hangingPunct="1">
                        <a:defRPr sz="2481" kern="1200">
                          <a:solidFill>
                            <a:schemeClr val="dk1"/>
                          </a:solidFill>
                          <a:latin typeface="Arial"/>
                        </a:defRPr>
                      </a:lvl2pPr>
                      <a:lvl3pPr marL="1259982" algn="l" defTabSz="1259982" rtl="0" eaLnBrk="1" latinLnBrk="0" hangingPunct="1">
                        <a:defRPr sz="2481" kern="1200">
                          <a:solidFill>
                            <a:schemeClr val="dk1"/>
                          </a:solidFill>
                          <a:latin typeface="Arial"/>
                        </a:defRPr>
                      </a:lvl3pPr>
                      <a:lvl4pPr marL="1889973" algn="l" defTabSz="1259982" rtl="0" eaLnBrk="1" latinLnBrk="0" hangingPunct="1">
                        <a:defRPr sz="2481" kern="1200">
                          <a:solidFill>
                            <a:schemeClr val="dk1"/>
                          </a:solidFill>
                          <a:latin typeface="Arial"/>
                        </a:defRPr>
                      </a:lvl4pPr>
                      <a:lvl5pPr marL="2519965" algn="l" defTabSz="1259982" rtl="0" eaLnBrk="1" latinLnBrk="0" hangingPunct="1">
                        <a:defRPr sz="2481" kern="1200">
                          <a:solidFill>
                            <a:schemeClr val="dk1"/>
                          </a:solidFill>
                          <a:latin typeface="Arial"/>
                        </a:defRPr>
                      </a:lvl5pPr>
                      <a:lvl6pPr marL="3149956" algn="l" defTabSz="1259982" rtl="0" eaLnBrk="1" latinLnBrk="0" hangingPunct="1">
                        <a:defRPr sz="2481" kern="1200">
                          <a:solidFill>
                            <a:schemeClr val="dk1"/>
                          </a:solidFill>
                          <a:latin typeface="Arial"/>
                        </a:defRPr>
                      </a:lvl6pPr>
                      <a:lvl7pPr marL="3779946" algn="l" defTabSz="1259982" rtl="0" eaLnBrk="1" latinLnBrk="0" hangingPunct="1">
                        <a:defRPr sz="2481" kern="1200">
                          <a:solidFill>
                            <a:schemeClr val="dk1"/>
                          </a:solidFill>
                          <a:latin typeface="Arial"/>
                        </a:defRPr>
                      </a:lvl7pPr>
                      <a:lvl8pPr marL="4409938" algn="l" defTabSz="1259982" rtl="0" eaLnBrk="1" latinLnBrk="0" hangingPunct="1">
                        <a:defRPr sz="2481" kern="1200">
                          <a:solidFill>
                            <a:schemeClr val="dk1"/>
                          </a:solidFill>
                          <a:latin typeface="Arial"/>
                        </a:defRPr>
                      </a:lvl8pPr>
                      <a:lvl9pPr marL="5039929" algn="l" defTabSz="1259982" rtl="0" eaLnBrk="1" latinLnBrk="0" hangingPunct="1">
                        <a:defRPr sz="2481" kern="1200">
                          <a:solidFill>
                            <a:schemeClr val="dk1"/>
                          </a:solidFill>
                          <a:latin typeface="Arial"/>
                        </a:defRPr>
                      </a:lvl9pPr>
                    </a:lstStyle>
                    <a:p>
                      <a:pPr marL="174625" marR="0" lvl="0" indent="-174625" algn="l" defTabSz="1259982" rtl="0" eaLnBrk="1" fontAlgn="auto" latinLnBrk="0" hangingPunct="1">
                        <a:lnSpc>
                          <a:spcPct val="100000"/>
                        </a:lnSpc>
                        <a:spcBef>
                          <a:spcPts val="0"/>
                        </a:spcBef>
                        <a:spcAft>
                          <a:spcPts val="0"/>
                        </a:spcAft>
                        <a:buClrTx/>
                        <a:buSzTx/>
                        <a:buFontTx/>
                        <a:buNone/>
                        <a:tabLst/>
                        <a:defRPr/>
                      </a:pPr>
                      <a:r>
                        <a:rPr lang="fr-CA" sz="1500" b="1" noProof="0">
                          <a:solidFill>
                            <a:schemeClr val="tx1"/>
                          </a:solidFill>
                          <a:latin typeface="+mn-lt"/>
                        </a:rPr>
                        <a:t>1. </a:t>
                      </a:r>
                      <a:r>
                        <a:rPr lang="fr-CA" sz="1500" b="1" kern="1200" noProof="0">
                          <a:solidFill>
                            <a:schemeClr val="dk1"/>
                          </a:solidFill>
                          <a:effectLst/>
                          <a:latin typeface="+mj-lt"/>
                          <a:ea typeface="+mn-ea"/>
                          <a:cs typeface="+mn-cs"/>
                        </a:rPr>
                        <a:t>Rapidité du calendrier</a:t>
                      </a:r>
                      <a:endParaRPr lang="fr-CA" sz="1500" b="1" noProof="0">
                        <a:solidFill>
                          <a:schemeClr val="tx1"/>
                        </a:solidFill>
                        <a:latin typeface="+mj-lt"/>
                      </a:endParaRPr>
                    </a:p>
                    <a:p>
                      <a:pPr marL="174625" marR="0" lvl="0" indent="-174625" algn="l" defTabSz="1259982" rtl="0" eaLnBrk="1" fontAlgn="auto" latinLnBrk="0" hangingPunct="1">
                        <a:lnSpc>
                          <a:spcPct val="100000"/>
                        </a:lnSpc>
                        <a:spcBef>
                          <a:spcPts val="0"/>
                        </a:spcBef>
                        <a:spcAft>
                          <a:spcPts val="0"/>
                        </a:spcAft>
                        <a:buClrTx/>
                        <a:buSzTx/>
                        <a:buFontTx/>
                        <a:buNone/>
                        <a:tabLst/>
                        <a:defRPr/>
                      </a:pPr>
                      <a:r>
                        <a:rPr lang="fr-CA" sz="1000" noProof="0">
                          <a:solidFill>
                            <a:schemeClr val="tx1"/>
                          </a:solidFill>
                          <a:latin typeface="+mn-lt"/>
                        </a:rPr>
                        <a:t>&gt;&gt;</a:t>
                      </a:r>
                      <a:r>
                        <a:rPr lang="fr-CA" sz="1000" kern="1200" noProof="0">
                          <a:solidFill>
                            <a:schemeClr val="dk1"/>
                          </a:solidFill>
                          <a:effectLst/>
                          <a:latin typeface="Arial"/>
                          <a:ea typeface="+mn-ea"/>
                          <a:cs typeface="+mn-cs"/>
                        </a:rPr>
                        <a:t>Dans quelle mesure le calendrier de mise en œuvre estimé utilise-t-il bien la solution intégrée approuvée afin de l’harmoniser aux échéances requises?</a:t>
                      </a:r>
                      <a:endParaRPr lang="fr-CA" sz="1000" b="0" i="0" u="none" strike="noStrike" kern="1200" noProof="0">
                        <a:solidFill>
                          <a:schemeClr val="tx1"/>
                        </a:solidFill>
                        <a:effectLst/>
                        <a:latin typeface="Arial"/>
                        <a:ea typeface="+mn-ea"/>
                        <a:cs typeface="+mn-cs"/>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endParaRPr lang="fr-CA" sz="1000" b="0" i="0" u="none" strike="noStrike" noProof="0">
                        <a:solidFill>
                          <a:schemeClr val="tx1"/>
                        </a:solidFill>
                        <a:effectLst/>
                        <a:latin typeface="Arial" panose="020B0604020202020204" pitchFamily="34" charset="0"/>
                        <a:cs typeface="Arial" panose="020B0604020202020204" pitchFamily="34" charset="0"/>
                      </a:endParaRPr>
                    </a:p>
                    <a:p>
                      <a:pPr algn="l" fontAlgn="t"/>
                      <a:r>
                        <a:rPr lang="fr-CA" sz="1000" kern="1200" noProof="0">
                          <a:solidFill>
                            <a:schemeClr val="tx1"/>
                          </a:solidFill>
                          <a:effectLst/>
                          <a:latin typeface="Arial" panose="020B0604020202020204" pitchFamily="34" charset="0"/>
                          <a:ea typeface="+mn-ea"/>
                          <a:cs typeface="Arial" panose="020B0604020202020204" pitchFamily="34" charset="0"/>
                        </a:rPr>
                        <a:t>Aucune incidence sur les échéanciers pour la réalisation des avantages.</a:t>
                      </a:r>
                      <a:endParaRPr lang="fr-CA" sz="1000" b="0" i="0" u="none" strike="noStrike" noProof="0">
                        <a:solidFill>
                          <a:schemeClr val="tx1"/>
                        </a:solidFill>
                        <a:effectLst/>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59982" rtl="0" eaLnBrk="1" latinLnBrk="0" hangingPunct="1">
                        <a:defRPr sz="2481" kern="1200">
                          <a:solidFill>
                            <a:schemeClr val="dk1"/>
                          </a:solidFill>
                          <a:latin typeface="Arial"/>
                        </a:defRPr>
                      </a:lvl1pPr>
                      <a:lvl2pPr marL="629991" algn="l" defTabSz="1259982" rtl="0" eaLnBrk="1" latinLnBrk="0" hangingPunct="1">
                        <a:defRPr sz="2481" kern="1200">
                          <a:solidFill>
                            <a:schemeClr val="dk1"/>
                          </a:solidFill>
                          <a:latin typeface="Arial"/>
                        </a:defRPr>
                      </a:lvl2pPr>
                      <a:lvl3pPr marL="1259982" algn="l" defTabSz="1259982" rtl="0" eaLnBrk="1" latinLnBrk="0" hangingPunct="1">
                        <a:defRPr sz="2481" kern="1200">
                          <a:solidFill>
                            <a:schemeClr val="dk1"/>
                          </a:solidFill>
                          <a:latin typeface="Arial"/>
                        </a:defRPr>
                      </a:lvl3pPr>
                      <a:lvl4pPr marL="1889973" algn="l" defTabSz="1259982" rtl="0" eaLnBrk="1" latinLnBrk="0" hangingPunct="1">
                        <a:defRPr sz="2481" kern="1200">
                          <a:solidFill>
                            <a:schemeClr val="dk1"/>
                          </a:solidFill>
                          <a:latin typeface="Arial"/>
                        </a:defRPr>
                      </a:lvl4pPr>
                      <a:lvl5pPr marL="2519965" algn="l" defTabSz="1259982" rtl="0" eaLnBrk="1" latinLnBrk="0" hangingPunct="1">
                        <a:defRPr sz="2481" kern="1200">
                          <a:solidFill>
                            <a:schemeClr val="dk1"/>
                          </a:solidFill>
                          <a:latin typeface="Arial"/>
                        </a:defRPr>
                      </a:lvl5pPr>
                      <a:lvl6pPr marL="3149956" algn="l" defTabSz="1259982" rtl="0" eaLnBrk="1" latinLnBrk="0" hangingPunct="1">
                        <a:defRPr sz="2481" kern="1200">
                          <a:solidFill>
                            <a:schemeClr val="dk1"/>
                          </a:solidFill>
                          <a:latin typeface="Arial"/>
                        </a:defRPr>
                      </a:lvl6pPr>
                      <a:lvl7pPr marL="3779946" algn="l" defTabSz="1259982" rtl="0" eaLnBrk="1" latinLnBrk="0" hangingPunct="1">
                        <a:defRPr sz="2481" kern="1200">
                          <a:solidFill>
                            <a:schemeClr val="dk1"/>
                          </a:solidFill>
                          <a:latin typeface="Arial"/>
                        </a:defRPr>
                      </a:lvl7pPr>
                      <a:lvl8pPr marL="4409938" algn="l" defTabSz="1259982" rtl="0" eaLnBrk="1" latinLnBrk="0" hangingPunct="1">
                        <a:defRPr sz="2481" kern="1200">
                          <a:solidFill>
                            <a:schemeClr val="dk1"/>
                          </a:solidFill>
                          <a:latin typeface="Arial"/>
                        </a:defRPr>
                      </a:lvl8pPr>
                      <a:lvl9pPr marL="5039929" algn="l" defTabSz="1259982" rtl="0" eaLnBrk="1" latinLnBrk="0" hangingPunct="1">
                        <a:defRPr sz="2481" kern="1200">
                          <a:solidFill>
                            <a:schemeClr val="dk1"/>
                          </a:solidFill>
                          <a:latin typeface="Arial"/>
                        </a:defRPr>
                      </a:lvl9pPr>
                    </a:lstStyle>
                    <a:p>
                      <a:pPr algn="l" fontAlgn="t"/>
                      <a:endParaRPr lang="fr-CA" sz="1000" b="0" i="0" u="none" strike="noStrike" kern="1200" noProof="0">
                        <a:solidFill>
                          <a:schemeClr val="tx1"/>
                        </a:solidFill>
                        <a:effectLst/>
                        <a:latin typeface="Arial" panose="020B0604020202020204" pitchFamily="34" charset="0"/>
                        <a:ea typeface="+mn-ea"/>
                        <a:cs typeface="Arial" panose="020B0604020202020204" pitchFamily="34" charset="0"/>
                      </a:endParaRPr>
                    </a:p>
                    <a:p>
                      <a:pPr algn="l" fontAlgn="t"/>
                      <a:r>
                        <a:rPr lang="fr-CA" sz="1000" kern="1200" noProof="0">
                          <a:solidFill>
                            <a:schemeClr val="dk1"/>
                          </a:solidFill>
                          <a:effectLst/>
                          <a:latin typeface="Arial"/>
                          <a:ea typeface="+mn-ea"/>
                          <a:cs typeface="+mn-cs"/>
                        </a:rPr>
                        <a:t>Incidence mineure sur les échéanciers pour la réalisation des avantages (p. ex., prolongation de trois à six mois).</a:t>
                      </a:r>
                      <a:endParaRPr lang="fr-CA" sz="1000" b="0" i="0" u="none" strike="noStrike" noProof="0">
                        <a:solidFill>
                          <a:schemeClr val="tx1"/>
                        </a:solidFill>
                        <a:effectLst/>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endParaRPr lang="fr-CA" sz="1000" b="0" i="0" u="none" strike="noStrike" noProof="0">
                        <a:solidFill>
                          <a:schemeClr val="tx1"/>
                        </a:solidFill>
                        <a:effectLst/>
                        <a:latin typeface="Arial" panose="020B0604020202020204" pitchFamily="34" charset="0"/>
                        <a:cs typeface="Arial" panose="020B0604020202020204" pitchFamily="34" charset="0"/>
                      </a:endParaRPr>
                    </a:p>
                    <a:p>
                      <a:pPr algn="l" fontAlgn="t"/>
                      <a:r>
                        <a:rPr lang="fr-CA" sz="1000" kern="1200" noProof="0">
                          <a:solidFill>
                            <a:schemeClr val="tx1"/>
                          </a:solidFill>
                          <a:effectLst/>
                          <a:latin typeface="Arial" panose="020B0604020202020204" pitchFamily="34" charset="0"/>
                          <a:ea typeface="+mn-ea"/>
                          <a:cs typeface="Arial" panose="020B0604020202020204" pitchFamily="34" charset="0"/>
                        </a:rPr>
                        <a:t>Incidence modérée sur les calendriers de réalisation des avantages. (p. ex., prolongation de 6 à 12 mois) </a:t>
                      </a:r>
                      <a:endParaRPr lang="fr-CA" sz="1000" b="0" i="0" u="none" strike="noStrike" noProof="0">
                        <a:solidFill>
                          <a:schemeClr val="tx1"/>
                        </a:solidFill>
                        <a:effectLst/>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endParaRPr lang="fr-CA" sz="1000" b="0" i="0" u="none" strike="noStrike" noProof="0">
                        <a:solidFill>
                          <a:schemeClr val="tx1"/>
                        </a:solidFill>
                        <a:effectLst/>
                        <a:latin typeface="Arial" panose="020B0604020202020204" pitchFamily="34" charset="0"/>
                        <a:cs typeface="Arial" panose="020B0604020202020204" pitchFamily="34" charset="0"/>
                      </a:endParaRPr>
                    </a:p>
                    <a:p>
                      <a:pPr algn="l" fontAlgn="t"/>
                      <a:r>
                        <a:rPr lang="fr-CA" sz="1000" kern="1200" noProof="0">
                          <a:solidFill>
                            <a:schemeClr val="tx1"/>
                          </a:solidFill>
                          <a:effectLst/>
                          <a:latin typeface="Arial" panose="020B0604020202020204" pitchFamily="34" charset="0"/>
                          <a:ea typeface="+mn-ea"/>
                          <a:cs typeface="Arial" panose="020B0604020202020204" pitchFamily="34" charset="0"/>
                        </a:rPr>
                        <a:t>Incidence importante sur les échéanciers pour la réalisation des avantages (p. ex., prolongation de douze mois et plus). </a:t>
                      </a:r>
                      <a:endParaRPr lang="fr-CA" sz="1000" b="0" i="0" u="none" strike="noStrike" noProof="0">
                        <a:solidFill>
                          <a:schemeClr val="tx1"/>
                        </a:solidFill>
                        <a:effectLst/>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061750">
                <a:tc>
                  <a:txBody>
                    <a:bodyPr/>
                    <a:lstStyle>
                      <a:lvl1pPr marL="0" algn="l" defTabSz="1259982" rtl="0" eaLnBrk="1" latinLnBrk="0" hangingPunct="1">
                        <a:defRPr sz="2481" kern="1200">
                          <a:solidFill>
                            <a:schemeClr val="dk1"/>
                          </a:solidFill>
                          <a:latin typeface="Arial"/>
                        </a:defRPr>
                      </a:lvl1pPr>
                      <a:lvl2pPr marL="629991" algn="l" defTabSz="1259982" rtl="0" eaLnBrk="1" latinLnBrk="0" hangingPunct="1">
                        <a:defRPr sz="2481" kern="1200">
                          <a:solidFill>
                            <a:schemeClr val="dk1"/>
                          </a:solidFill>
                          <a:latin typeface="Arial"/>
                        </a:defRPr>
                      </a:lvl2pPr>
                      <a:lvl3pPr marL="1259982" algn="l" defTabSz="1259982" rtl="0" eaLnBrk="1" latinLnBrk="0" hangingPunct="1">
                        <a:defRPr sz="2481" kern="1200">
                          <a:solidFill>
                            <a:schemeClr val="dk1"/>
                          </a:solidFill>
                          <a:latin typeface="Arial"/>
                        </a:defRPr>
                      </a:lvl3pPr>
                      <a:lvl4pPr marL="1889973" algn="l" defTabSz="1259982" rtl="0" eaLnBrk="1" latinLnBrk="0" hangingPunct="1">
                        <a:defRPr sz="2481" kern="1200">
                          <a:solidFill>
                            <a:schemeClr val="dk1"/>
                          </a:solidFill>
                          <a:latin typeface="Arial"/>
                        </a:defRPr>
                      </a:lvl4pPr>
                      <a:lvl5pPr marL="2519965" algn="l" defTabSz="1259982" rtl="0" eaLnBrk="1" latinLnBrk="0" hangingPunct="1">
                        <a:defRPr sz="2481" kern="1200">
                          <a:solidFill>
                            <a:schemeClr val="dk1"/>
                          </a:solidFill>
                          <a:latin typeface="Arial"/>
                        </a:defRPr>
                      </a:lvl5pPr>
                      <a:lvl6pPr marL="3149956" algn="l" defTabSz="1259982" rtl="0" eaLnBrk="1" latinLnBrk="0" hangingPunct="1">
                        <a:defRPr sz="2481" kern="1200">
                          <a:solidFill>
                            <a:schemeClr val="dk1"/>
                          </a:solidFill>
                          <a:latin typeface="Arial"/>
                        </a:defRPr>
                      </a:lvl6pPr>
                      <a:lvl7pPr marL="3779946" algn="l" defTabSz="1259982" rtl="0" eaLnBrk="1" latinLnBrk="0" hangingPunct="1">
                        <a:defRPr sz="2481" kern="1200">
                          <a:solidFill>
                            <a:schemeClr val="dk1"/>
                          </a:solidFill>
                          <a:latin typeface="Arial"/>
                        </a:defRPr>
                      </a:lvl7pPr>
                      <a:lvl8pPr marL="4409938" algn="l" defTabSz="1259982" rtl="0" eaLnBrk="1" latinLnBrk="0" hangingPunct="1">
                        <a:defRPr sz="2481" kern="1200">
                          <a:solidFill>
                            <a:schemeClr val="dk1"/>
                          </a:solidFill>
                          <a:latin typeface="Arial"/>
                        </a:defRPr>
                      </a:lvl8pPr>
                      <a:lvl9pPr marL="5039929" algn="l" defTabSz="1259982" rtl="0" eaLnBrk="1" latinLnBrk="0" hangingPunct="1">
                        <a:defRPr sz="2481" kern="1200">
                          <a:solidFill>
                            <a:schemeClr val="dk1"/>
                          </a:solidFill>
                          <a:latin typeface="Arial"/>
                        </a:defRPr>
                      </a:lvl9pPr>
                    </a:lstStyle>
                    <a:p>
                      <a:pPr marL="174625" indent="-174625" algn="l" defTabSz="914400" rtl="0" eaLnBrk="1" latinLnBrk="0" hangingPunct="1"/>
                      <a:r>
                        <a:rPr lang="fr-CA" sz="1500" b="1" kern="1200" noProof="0">
                          <a:solidFill>
                            <a:schemeClr val="tx1"/>
                          </a:solidFill>
                          <a:latin typeface="+mn-lt"/>
                          <a:ea typeface="+mn-ea"/>
                          <a:cs typeface="+mn-cs"/>
                        </a:rPr>
                        <a:t>2. </a:t>
                      </a:r>
                      <a:r>
                        <a:rPr lang="fr-CA" sz="1500" b="1" kern="1200" noProof="0">
                          <a:solidFill>
                            <a:schemeClr val="dk1"/>
                          </a:solidFill>
                          <a:effectLst/>
                          <a:latin typeface="+mj-lt"/>
                          <a:ea typeface="+mn-ea"/>
                          <a:cs typeface="+mn-cs"/>
                        </a:rPr>
                        <a:t>Exigences fonctionnelles</a:t>
                      </a:r>
                      <a:endParaRPr lang="fr-CA" sz="1500" b="1" kern="1200" noProof="0">
                        <a:solidFill>
                          <a:schemeClr val="tx1"/>
                        </a:solidFill>
                        <a:latin typeface="+mj-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fr-CA" sz="1000" kern="1200" noProof="0">
                          <a:solidFill>
                            <a:schemeClr val="tx1"/>
                          </a:solidFill>
                          <a:latin typeface="+mn-lt"/>
                          <a:ea typeface="+mn-ea"/>
                          <a:cs typeface="+mn-cs"/>
                        </a:rPr>
                        <a:t>&gt;&gt;</a:t>
                      </a:r>
                      <a:r>
                        <a:rPr lang="fr-CA" sz="1000" kern="1200" noProof="0">
                          <a:solidFill>
                            <a:schemeClr val="dk1"/>
                          </a:solidFill>
                          <a:effectLst/>
                          <a:latin typeface="Arial" panose="020B0604020202020204" pitchFamily="34" charset="0"/>
                          <a:ea typeface="+mn-ea"/>
                          <a:cs typeface="Arial" panose="020B0604020202020204" pitchFamily="34" charset="0"/>
                        </a:rPr>
                        <a:t>Dans quelle mesure la solution intégrée approuvée appuie-t-elle bien les exigences ministérielles des dirigeants principaux de l’information (DPI)? </a:t>
                      </a:r>
                      <a:endParaRPr lang="fr-CA" sz="1000" b="0" i="0" u="none" strike="noStrike" kern="1200" noProof="0">
                        <a:solidFill>
                          <a:schemeClr val="tx1"/>
                        </a:solidFill>
                        <a:effectLst/>
                        <a:latin typeface="Arial" panose="020B0604020202020204" pitchFamily="34" charset="0"/>
                        <a:ea typeface="+mn-ea"/>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lang="fr-CA" sz="1000" b="0" i="0" u="none" strike="noStrike" kern="1200" noProof="0">
                        <a:solidFill>
                          <a:schemeClr val="tx1"/>
                        </a:solidFill>
                        <a:effectLst/>
                        <a:latin typeface="Arial"/>
                        <a:ea typeface="+mn-ea"/>
                        <a:cs typeface="+mn-cs"/>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endParaRPr lang="fr-CA" sz="1000" b="0" i="0" u="none" strike="noStrike" noProof="0">
                        <a:solidFill>
                          <a:schemeClr val="tx1"/>
                        </a:solidFill>
                        <a:effectLst/>
                        <a:latin typeface="Arial" panose="020B0604020202020204" pitchFamily="34" charset="0"/>
                        <a:cs typeface="Arial" panose="020B0604020202020204" pitchFamily="34" charset="0"/>
                      </a:endParaRPr>
                    </a:p>
                    <a:p>
                      <a:pPr algn="l" fontAlgn="t"/>
                      <a:r>
                        <a:rPr lang="fr-CA" sz="1000" kern="1200" noProof="0">
                          <a:solidFill>
                            <a:schemeClr val="tx1"/>
                          </a:solidFill>
                          <a:effectLst/>
                          <a:latin typeface="Arial" panose="020B0604020202020204" pitchFamily="34" charset="0"/>
                          <a:ea typeface="+mn-ea"/>
                          <a:cs typeface="Arial" panose="020B0604020202020204" pitchFamily="34" charset="0"/>
                        </a:rPr>
                        <a:t>Aucune solution de rechange n’est requise pour appuyer les exigences opérationnelles</a:t>
                      </a:r>
                      <a:endParaRPr lang="fr-CA" sz="1000" b="0" i="0" u="none" strike="noStrike" noProof="0">
                        <a:solidFill>
                          <a:schemeClr val="tx1"/>
                        </a:solidFill>
                        <a:effectLst/>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59982" rtl="0" eaLnBrk="1" latinLnBrk="0" hangingPunct="1">
                        <a:defRPr sz="2481" kern="1200">
                          <a:solidFill>
                            <a:schemeClr val="dk1"/>
                          </a:solidFill>
                          <a:latin typeface="Arial"/>
                        </a:defRPr>
                      </a:lvl1pPr>
                      <a:lvl2pPr marL="629991" algn="l" defTabSz="1259982" rtl="0" eaLnBrk="1" latinLnBrk="0" hangingPunct="1">
                        <a:defRPr sz="2481" kern="1200">
                          <a:solidFill>
                            <a:schemeClr val="dk1"/>
                          </a:solidFill>
                          <a:latin typeface="Arial"/>
                        </a:defRPr>
                      </a:lvl2pPr>
                      <a:lvl3pPr marL="1259982" algn="l" defTabSz="1259982" rtl="0" eaLnBrk="1" latinLnBrk="0" hangingPunct="1">
                        <a:defRPr sz="2481" kern="1200">
                          <a:solidFill>
                            <a:schemeClr val="dk1"/>
                          </a:solidFill>
                          <a:latin typeface="Arial"/>
                        </a:defRPr>
                      </a:lvl3pPr>
                      <a:lvl4pPr marL="1889973" algn="l" defTabSz="1259982" rtl="0" eaLnBrk="1" latinLnBrk="0" hangingPunct="1">
                        <a:defRPr sz="2481" kern="1200">
                          <a:solidFill>
                            <a:schemeClr val="dk1"/>
                          </a:solidFill>
                          <a:latin typeface="Arial"/>
                        </a:defRPr>
                      </a:lvl4pPr>
                      <a:lvl5pPr marL="2519965" algn="l" defTabSz="1259982" rtl="0" eaLnBrk="1" latinLnBrk="0" hangingPunct="1">
                        <a:defRPr sz="2481" kern="1200">
                          <a:solidFill>
                            <a:schemeClr val="dk1"/>
                          </a:solidFill>
                          <a:latin typeface="Arial"/>
                        </a:defRPr>
                      </a:lvl5pPr>
                      <a:lvl6pPr marL="3149956" algn="l" defTabSz="1259982" rtl="0" eaLnBrk="1" latinLnBrk="0" hangingPunct="1">
                        <a:defRPr sz="2481" kern="1200">
                          <a:solidFill>
                            <a:schemeClr val="dk1"/>
                          </a:solidFill>
                          <a:latin typeface="Arial"/>
                        </a:defRPr>
                      </a:lvl6pPr>
                      <a:lvl7pPr marL="3779946" algn="l" defTabSz="1259982" rtl="0" eaLnBrk="1" latinLnBrk="0" hangingPunct="1">
                        <a:defRPr sz="2481" kern="1200">
                          <a:solidFill>
                            <a:schemeClr val="dk1"/>
                          </a:solidFill>
                          <a:latin typeface="Arial"/>
                        </a:defRPr>
                      </a:lvl7pPr>
                      <a:lvl8pPr marL="4409938" algn="l" defTabSz="1259982" rtl="0" eaLnBrk="1" latinLnBrk="0" hangingPunct="1">
                        <a:defRPr sz="2481" kern="1200">
                          <a:solidFill>
                            <a:schemeClr val="dk1"/>
                          </a:solidFill>
                          <a:latin typeface="Arial"/>
                        </a:defRPr>
                      </a:lvl8pPr>
                      <a:lvl9pPr marL="5039929" algn="l" defTabSz="1259982" rtl="0" eaLnBrk="1" latinLnBrk="0" hangingPunct="1">
                        <a:defRPr sz="2481" kern="1200">
                          <a:solidFill>
                            <a:schemeClr val="dk1"/>
                          </a:solidFill>
                          <a:latin typeface="Arial"/>
                        </a:defRPr>
                      </a:lvl9pPr>
                    </a:lstStyle>
                    <a:p>
                      <a:pPr algn="l" fontAlgn="t"/>
                      <a:endParaRPr lang="fr-CA" sz="1000" b="0" i="0" u="none" strike="noStrike" noProof="0">
                        <a:solidFill>
                          <a:schemeClr val="tx1"/>
                        </a:solidFill>
                        <a:effectLst/>
                        <a:latin typeface="Arial" panose="020B0604020202020204" pitchFamily="34" charset="0"/>
                        <a:cs typeface="Arial" panose="020B0604020202020204" pitchFamily="34" charset="0"/>
                      </a:endParaRPr>
                    </a:p>
                    <a:p>
                      <a:pPr algn="l" fontAlgn="t"/>
                      <a:r>
                        <a:rPr lang="fr-CA" sz="1000" kern="1200" noProof="0">
                          <a:solidFill>
                            <a:schemeClr val="dk1"/>
                          </a:solidFill>
                          <a:effectLst/>
                          <a:latin typeface="Arial"/>
                          <a:ea typeface="+mn-ea"/>
                          <a:cs typeface="+mn-cs"/>
                        </a:rPr>
                        <a:t>Exige des solutions de rechange manuelles mineures pour appuyer les exigences opérationnelles</a:t>
                      </a:r>
                      <a:endParaRPr lang="fr-CA" sz="1000" b="0" i="0" u="none" strike="noStrike" noProof="0">
                        <a:solidFill>
                          <a:schemeClr val="tx1"/>
                        </a:solidFill>
                        <a:effectLst/>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endParaRPr lang="fr-CA" sz="1000" b="0" i="0" u="none" strike="noStrike" noProof="0">
                        <a:solidFill>
                          <a:schemeClr val="tx1"/>
                        </a:solidFill>
                        <a:effectLst/>
                        <a:latin typeface="Arial" panose="020B0604020202020204" pitchFamily="34" charset="0"/>
                        <a:cs typeface="Arial" panose="020B0604020202020204" pitchFamily="34" charset="0"/>
                      </a:endParaRPr>
                    </a:p>
                    <a:p>
                      <a:pPr algn="l" fontAlgn="t"/>
                      <a:r>
                        <a:rPr lang="fr-CA" sz="1000" kern="1200" noProof="0">
                          <a:solidFill>
                            <a:schemeClr val="tx1"/>
                          </a:solidFill>
                          <a:effectLst/>
                          <a:latin typeface="Arial" panose="020B0604020202020204" pitchFamily="34" charset="0"/>
                          <a:ea typeface="+mn-ea"/>
                          <a:cs typeface="Arial" panose="020B0604020202020204" pitchFamily="34" charset="0"/>
                        </a:rPr>
                        <a:t>Exige des adaptations pour appuyer les exigences opérationnelles</a:t>
                      </a:r>
                      <a:endParaRPr lang="fr-CA" sz="1000" b="0" i="0" u="none" strike="noStrike" noProof="0">
                        <a:solidFill>
                          <a:schemeClr val="tx1"/>
                        </a:solidFill>
                        <a:effectLst/>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endParaRPr lang="fr-CA" sz="1000" b="0" i="0" u="none" strike="noStrike" noProof="0">
                        <a:solidFill>
                          <a:schemeClr val="tx1"/>
                        </a:solidFill>
                        <a:effectLst/>
                        <a:latin typeface="Arial" panose="020B0604020202020204" pitchFamily="34" charset="0"/>
                        <a:cs typeface="Arial" panose="020B0604020202020204" pitchFamily="34" charset="0"/>
                      </a:endParaRPr>
                    </a:p>
                    <a:p>
                      <a:pPr algn="l" fontAlgn="t"/>
                      <a:r>
                        <a:rPr lang="fr-CA" sz="1000" kern="1200" noProof="0">
                          <a:solidFill>
                            <a:schemeClr val="tx1"/>
                          </a:solidFill>
                          <a:effectLst/>
                          <a:latin typeface="Arial" panose="020B0604020202020204" pitchFamily="34" charset="0"/>
                          <a:ea typeface="+mn-ea"/>
                          <a:cs typeface="Arial" panose="020B0604020202020204" pitchFamily="34" charset="0"/>
                        </a:rPr>
                        <a:t>Exige des adaptations considérables « OU » des exigences fonctionnelles qui ne sont pas indiquées dans la feuille de route du produit.</a:t>
                      </a:r>
                      <a:endParaRPr lang="fr-CA" sz="1000" b="0" i="0" u="none" strike="noStrike" noProof="0">
                        <a:solidFill>
                          <a:schemeClr val="tx1"/>
                        </a:solidFill>
                        <a:effectLst/>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65589">
                <a:tc>
                  <a:txBody>
                    <a:bodyPr/>
                    <a:lstStyle>
                      <a:lvl1pPr marL="0" algn="l" defTabSz="1259982" rtl="0" eaLnBrk="1" latinLnBrk="0" hangingPunct="1">
                        <a:defRPr sz="2481" kern="1200">
                          <a:solidFill>
                            <a:schemeClr val="dk1"/>
                          </a:solidFill>
                          <a:latin typeface="Arial"/>
                        </a:defRPr>
                      </a:lvl1pPr>
                      <a:lvl2pPr marL="629991" algn="l" defTabSz="1259982" rtl="0" eaLnBrk="1" latinLnBrk="0" hangingPunct="1">
                        <a:defRPr sz="2481" kern="1200">
                          <a:solidFill>
                            <a:schemeClr val="dk1"/>
                          </a:solidFill>
                          <a:latin typeface="Arial"/>
                        </a:defRPr>
                      </a:lvl2pPr>
                      <a:lvl3pPr marL="1259982" algn="l" defTabSz="1259982" rtl="0" eaLnBrk="1" latinLnBrk="0" hangingPunct="1">
                        <a:defRPr sz="2481" kern="1200">
                          <a:solidFill>
                            <a:schemeClr val="dk1"/>
                          </a:solidFill>
                          <a:latin typeface="Arial"/>
                        </a:defRPr>
                      </a:lvl3pPr>
                      <a:lvl4pPr marL="1889973" algn="l" defTabSz="1259982" rtl="0" eaLnBrk="1" latinLnBrk="0" hangingPunct="1">
                        <a:defRPr sz="2481" kern="1200">
                          <a:solidFill>
                            <a:schemeClr val="dk1"/>
                          </a:solidFill>
                          <a:latin typeface="Arial"/>
                        </a:defRPr>
                      </a:lvl4pPr>
                      <a:lvl5pPr marL="2519965" algn="l" defTabSz="1259982" rtl="0" eaLnBrk="1" latinLnBrk="0" hangingPunct="1">
                        <a:defRPr sz="2481" kern="1200">
                          <a:solidFill>
                            <a:schemeClr val="dk1"/>
                          </a:solidFill>
                          <a:latin typeface="Arial"/>
                        </a:defRPr>
                      </a:lvl5pPr>
                      <a:lvl6pPr marL="3149956" algn="l" defTabSz="1259982" rtl="0" eaLnBrk="1" latinLnBrk="0" hangingPunct="1">
                        <a:defRPr sz="2481" kern="1200">
                          <a:solidFill>
                            <a:schemeClr val="dk1"/>
                          </a:solidFill>
                          <a:latin typeface="Arial"/>
                        </a:defRPr>
                      </a:lvl6pPr>
                      <a:lvl7pPr marL="3779946" algn="l" defTabSz="1259982" rtl="0" eaLnBrk="1" latinLnBrk="0" hangingPunct="1">
                        <a:defRPr sz="2481" kern="1200">
                          <a:solidFill>
                            <a:schemeClr val="dk1"/>
                          </a:solidFill>
                          <a:latin typeface="Arial"/>
                        </a:defRPr>
                      </a:lvl7pPr>
                      <a:lvl8pPr marL="4409938" algn="l" defTabSz="1259982" rtl="0" eaLnBrk="1" latinLnBrk="0" hangingPunct="1">
                        <a:defRPr sz="2481" kern="1200">
                          <a:solidFill>
                            <a:schemeClr val="dk1"/>
                          </a:solidFill>
                          <a:latin typeface="Arial"/>
                        </a:defRPr>
                      </a:lvl8pPr>
                      <a:lvl9pPr marL="5039929" algn="l" defTabSz="1259982" rtl="0" eaLnBrk="1" latinLnBrk="0" hangingPunct="1">
                        <a:defRPr sz="2481" kern="1200">
                          <a:solidFill>
                            <a:schemeClr val="dk1"/>
                          </a:solidFill>
                          <a:latin typeface="Arial"/>
                        </a:defRPr>
                      </a:lvl9pPr>
                    </a:lstStyle>
                    <a:p>
                      <a:pPr marL="174625" indent="-174625" algn="l" defTabSz="914400" rtl="0" eaLnBrk="1" latinLnBrk="0" hangingPunct="1"/>
                      <a:r>
                        <a:rPr lang="fr-CA" sz="1500" b="1" kern="1200" noProof="0">
                          <a:solidFill>
                            <a:schemeClr val="tx1"/>
                          </a:solidFill>
                          <a:latin typeface="+mn-lt"/>
                          <a:ea typeface="+mn-ea"/>
                          <a:cs typeface="+mn-cs"/>
                        </a:rPr>
                        <a:t>3. </a:t>
                      </a:r>
                      <a:r>
                        <a:rPr lang="fr-CA" sz="1500" b="1" kern="1200" noProof="0">
                          <a:solidFill>
                            <a:schemeClr val="dk1"/>
                          </a:solidFill>
                          <a:effectLst/>
                          <a:latin typeface="+mj-lt"/>
                          <a:ea typeface="+mn-ea"/>
                          <a:cs typeface="Arial" panose="020B0604020202020204" pitchFamily="34" charset="0"/>
                        </a:rPr>
                        <a:t>Exigences non fonctionnelles (ENF)</a:t>
                      </a:r>
                      <a:endParaRPr lang="fr-CA" sz="1500" b="1" kern="1200" noProof="0">
                        <a:solidFill>
                          <a:schemeClr val="tx1"/>
                        </a:solidFill>
                        <a:latin typeface="+mj-lt"/>
                        <a:ea typeface="+mn-ea"/>
                        <a:cs typeface="Arial" panose="020B0604020202020204" pitchFamily="34" charset="0"/>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fr-CA" sz="1000" kern="1200" noProof="0">
                          <a:solidFill>
                            <a:schemeClr val="tx1"/>
                          </a:solidFill>
                          <a:latin typeface="+mn-lt"/>
                          <a:ea typeface="+mn-ea"/>
                          <a:cs typeface="+mn-cs"/>
                        </a:rPr>
                        <a:t>&gt;&gt; </a:t>
                      </a:r>
                      <a:r>
                        <a:rPr lang="fr-CA" sz="1000" kern="1200" noProof="0">
                          <a:solidFill>
                            <a:schemeClr val="dk1"/>
                          </a:solidFill>
                          <a:effectLst/>
                          <a:latin typeface="Arial"/>
                          <a:ea typeface="+mn-ea"/>
                          <a:cs typeface="+mn-cs"/>
                        </a:rPr>
                        <a:t>Dans quelle mesure la solution d’entreprise approuvée répond-elle à des exigences non fonctionnelles, y compris la compatibilité, la maintenabilité, l’utilisabilité, la disponibilité, le rendement ou l’évolutivité?</a:t>
                      </a:r>
                      <a:endParaRPr lang="fr-CA" sz="1000" kern="1200" noProof="0">
                        <a:solidFill>
                          <a:schemeClr val="tx1"/>
                        </a:solidFill>
                        <a:latin typeface="+mn-lt"/>
                        <a:ea typeface="+mn-ea"/>
                        <a:cs typeface="+mn-cs"/>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fr-CA" sz="1000" noProof="0">
                        <a:solidFill>
                          <a:schemeClr val="tx1"/>
                        </a:solidFill>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fr-CA" sz="1000" noProof="0">
                        <a:solidFill>
                          <a:schemeClr val="tx1"/>
                        </a:solidFill>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fr-CA" sz="1000" kern="1200" noProof="0">
                          <a:solidFill>
                            <a:schemeClr val="tx1"/>
                          </a:solidFill>
                          <a:effectLst/>
                          <a:latin typeface="Arial" panose="020B0604020202020204" pitchFamily="34" charset="0"/>
                          <a:ea typeface="+mn-ea"/>
                          <a:cs typeface="Arial" panose="020B0604020202020204" pitchFamily="34" charset="0"/>
                        </a:rPr>
                        <a:t>N’exige de faire aucun compromis sur les ENF.</a:t>
                      </a:r>
                      <a:endParaRPr lang="fr-CA" sz="1000" noProof="0">
                        <a:solidFill>
                          <a:schemeClr val="tx1"/>
                        </a:solidFill>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59982" rtl="0" eaLnBrk="1" latinLnBrk="0" hangingPunct="1">
                        <a:defRPr sz="2481" kern="1200">
                          <a:solidFill>
                            <a:schemeClr val="dk1"/>
                          </a:solidFill>
                          <a:latin typeface="Arial"/>
                        </a:defRPr>
                      </a:lvl1pPr>
                      <a:lvl2pPr marL="629991" algn="l" defTabSz="1259982" rtl="0" eaLnBrk="1" latinLnBrk="0" hangingPunct="1">
                        <a:defRPr sz="2481" kern="1200">
                          <a:solidFill>
                            <a:schemeClr val="dk1"/>
                          </a:solidFill>
                          <a:latin typeface="Arial"/>
                        </a:defRPr>
                      </a:lvl2pPr>
                      <a:lvl3pPr marL="1259982" algn="l" defTabSz="1259982" rtl="0" eaLnBrk="1" latinLnBrk="0" hangingPunct="1">
                        <a:defRPr sz="2481" kern="1200">
                          <a:solidFill>
                            <a:schemeClr val="dk1"/>
                          </a:solidFill>
                          <a:latin typeface="Arial"/>
                        </a:defRPr>
                      </a:lvl3pPr>
                      <a:lvl4pPr marL="1889973" algn="l" defTabSz="1259982" rtl="0" eaLnBrk="1" latinLnBrk="0" hangingPunct="1">
                        <a:defRPr sz="2481" kern="1200">
                          <a:solidFill>
                            <a:schemeClr val="dk1"/>
                          </a:solidFill>
                          <a:latin typeface="Arial"/>
                        </a:defRPr>
                      </a:lvl4pPr>
                      <a:lvl5pPr marL="2519965" algn="l" defTabSz="1259982" rtl="0" eaLnBrk="1" latinLnBrk="0" hangingPunct="1">
                        <a:defRPr sz="2481" kern="1200">
                          <a:solidFill>
                            <a:schemeClr val="dk1"/>
                          </a:solidFill>
                          <a:latin typeface="Arial"/>
                        </a:defRPr>
                      </a:lvl5pPr>
                      <a:lvl6pPr marL="3149956" algn="l" defTabSz="1259982" rtl="0" eaLnBrk="1" latinLnBrk="0" hangingPunct="1">
                        <a:defRPr sz="2481" kern="1200">
                          <a:solidFill>
                            <a:schemeClr val="dk1"/>
                          </a:solidFill>
                          <a:latin typeface="Arial"/>
                        </a:defRPr>
                      </a:lvl6pPr>
                      <a:lvl7pPr marL="3779946" algn="l" defTabSz="1259982" rtl="0" eaLnBrk="1" latinLnBrk="0" hangingPunct="1">
                        <a:defRPr sz="2481" kern="1200">
                          <a:solidFill>
                            <a:schemeClr val="dk1"/>
                          </a:solidFill>
                          <a:latin typeface="Arial"/>
                        </a:defRPr>
                      </a:lvl7pPr>
                      <a:lvl8pPr marL="4409938" algn="l" defTabSz="1259982" rtl="0" eaLnBrk="1" latinLnBrk="0" hangingPunct="1">
                        <a:defRPr sz="2481" kern="1200">
                          <a:solidFill>
                            <a:schemeClr val="dk1"/>
                          </a:solidFill>
                          <a:latin typeface="Arial"/>
                        </a:defRPr>
                      </a:lvl8pPr>
                      <a:lvl9pPr marL="5039929" algn="l" defTabSz="1259982" rtl="0" eaLnBrk="1" latinLnBrk="0" hangingPunct="1">
                        <a:defRPr sz="2481" kern="1200">
                          <a:solidFill>
                            <a:schemeClr val="dk1"/>
                          </a:solidFill>
                          <a:latin typeface="Arial"/>
                        </a:defRPr>
                      </a:lvl9pPr>
                    </a:lstStyle>
                    <a:p>
                      <a:pPr marL="0" marR="0" lvl="0" indent="0" algn="l" defTabSz="914400" rtl="0" eaLnBrk="1" fontAlgn="t" latinLnBrk="0" hangingPunct="1">
                        <a:lnSpc>
                          <a:spcPct val="100000"/>
                        </a:lnSpc>
                        <a:spcBef>
                          <a:spcPts val="0"/>
                        </a:spcBef>
                        <a:spcAft>
                          <a:spcPts val="0"/>
                        </a:spcAft>
                        <a:buClrTx/>
                        <a:buSzTx/>
                        <a:buFontTx/>
                        <a:buNone/>
                        <a:tabLst/>
                        <a:defRPr/>
                      </a:pPr>
                      <a:endParaRPr lang="fr-CA" sz="1000" b="0" i="0" u="none" strike="noStrike" noProof="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fr-CA" sz="1000" b="0" i="0" u="none" strike="noStrike" noProof="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fr-CA" sz="1000" kern="1200" noProof="0">
                          <a:solidFill>
                            <a:schemeClr val="dk1"/>
                          </a:solidFill>
                          <a:effectLst/>
                          <a:latin typeface="Arial"/>
                          <a:ea typeface="+mn-ea"/>
                          <a:cs typeface="+mn-cs"/>
                        </a:rPr>
                        <a:t>Nécessite un léger compromis sur les exigences non fonctionnelles. (par exemple, temps de réponse, disponibilité, etc.)</a:t>
                      </a:r>
                      <a:endParaRPr lang="fr-CA" sz="1000" noProof="0">
                        <a:solidFill>
                          <a:schemeClr val="tx1"/>
                        </a:solidFill>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59982" rtl="0" eaLnBrk="1" latinLnBrk="0" hangingPunct="1">
                        <a:defRPr sz="2481" kern="1200">
                          <a:solidFill>
                            <a:schemeClr val="dk1"/>
                          </a:solidFill>
                          <a:latin typeface="Arial"/>
                        </a:defRPr>
                      </a:lvl1pPr>
                      <a:lvl2pPr marL="629991" algn="l" defTabSz="1259982" rtl="0" eaLnBrk="1" latinLnBrk="0" hangingPunct="1">
                        <a:defRPr sz="2481" kern="1200">
                          <a:solidFill>
                            <a:schemeClr val="dk1"/>
                          </a:solidFill>
                          <a:latin typeface="Arial"/>
                        </a:defRPr>
                      </a:lvl2pPr>
                      <a:lvl3pPr marL="1259982" algn="l" defTabSz="1259982" rtl="0" eaLnBrk="1" latinLnBrk="0" hangingPunct="1">
                        <a:defRPr sz="2481" kern="1200">
                          <a:solidFill>
                            <a:schemeClr val="dk1"/>
                          </a:solidFill>
                          <a:latin typeface="Arial"/>
                        </a:defRPr>
                      </a:lvl3pPr>
                      <a:lvl4pPr marL="1889973" algn="l" defTabSz="1259982" rtl="0" eaLnBrk="1" latinLnBrk="0" hangingPunct="1">
                        <a:defRPr sz="2481" kern="1200">
                          <a:solidFill>
                            <a:schemeClr val="dk1"/>
                          </a:solidFill>
                          <a:latin typeface="Arial"/>
                        </a:defRPr>
                      </a:lvl4pPr>
                      <a:lvl5pPr marL="2519965" algn="l" defTabSz="1259982" rtl="0" eaLnBrk="1" latinLnBrk="0" hangingPunct="1">
                        <a:defRPr sz="2481" kern="1200">
                          <a:solidFill>
                            <a:schemeClr val="dk1"/>
                          </a:solidFill>
                          <a:latin typeface="Arial"/>
                        </a:defRPr>
                      </a:lvl5pPr>
                      <a:lvl6pPr marL="3149956" algn="l" defTabSz="1259982" rtl="0" eaLnBrk="1" latinLnBrk="0" hangingPunct="1">
                        <a:defRPr sz="2481" kern="1200">
                          <a:solidFill>
                            <a:schemeClr val="dk1"/>
                          </a:solidFill>
                          <a:latin typeface="Arial"/>
                        </a:defRPr>
                      </a:lvl6pPr>
                      <a:lvl7pPr marL="3779946" algn="l" defTabSz="1259982" rtl="0" eaLnBrk="1" latinLnBrk="0" hangingPunct="1">
                        <a:defRPr sz="2481" kern="1200">
                          <a:solidFill>
                            <a:schemeClr val="dk1"/>
                          </a:solidFill>
                          <a:latin typeface="Arial"/>
                        </a:defRPr>
                      </a:lvl7pPr>
                      <a:lvl8pPr marL="4409938" algn="l" defTabSz="1259982" rtl="0" eaLnBrk="1" latinLnBrk="0" hangingPunct="1">
                        <a:defRPr sz="2481" kern="1200">
                          <a:solidFill>
                            <a:schemeClr val="dk1"/>
                          </a:solidFill>
                          <a:latin typeface="Arial"/>
                        </a:defRPr>
                      </a:lvl8pPr>
                      <a:lvl9pPr marL="5039929" algn="l" defTabSz="1259982" rtl="0" eaLnBrk="1" latinLnBrk="0" hangingPunct="1">
                        <a:defRPr sz="2481" kern="1200">
                          <a:solidFill>
                            <a:schemeClr val="dk1"/>
                          </a:solidFill>
                          <a:latin typeface="Arial"/>
                        </a:defRPr>
                      </a:lvl9pPr>
                    </a:lstStyle>
                    <a:p>
                      <a:pPr marL="0" marR="0" lvl="0" indent="0" algn="l" defTabSz="914400" rtl="0" eaLnBrk="1" fontAlgn="t" latinLnBrk="0" hangingPunct="1">
                        <a:lnSpc>
                          <a:spcPct val="100000"/>
                        </a:lnSpc>
                        <a:spcBef>
                          <a:spcPts val="0"/>
                        </a:spcBef>
                        <a:spcAft>
                          <a:spcPts val="0"/>
                        </a:spcAft>
                        <a:buClrTx/>
                        <a:buSzTx/>
                        <a:buFontTx/>
                        <a:buNone/>
                        <a:tabLst/>
                        <a:defRPr/>
                      </a:pPr>
                      <a:endParaRPr lang="fr-CA" sz="1000" b="0" i="0" u="none" strike="noStrike" noProof="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fr-CA" sz="1000" b="0" i="0" u="none" strike="noStrike" noProof="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fr-CA" sz="1000" kern="1200" noProof="0">
                          <a:solidFill>
                            <a:schemeClr val="dk1"/>
                          </a:solidFill>
                          <a:effectLst/>
                          <a:latin typeface="Arial"/>
                          <a:ea typeface="+mn-ea"/>
                          <a:cs typeface="+mn-cs"/>
                        </a:rPr>
                        <a:t>Nécessite un compromis sur les exigences non fonctionnelles. (par exemple, temps de réponse, disponibilité, etc.)</a:t>
                      </a:r>
                      <a:endParaRPr lang="fr-CA" sz="1000" noProof="0">
                        <a:solidFill>
                          <a:schemeClr val="tx1"/>
                        </a:solidFill>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59982" rtl="0" eaLnBrk="1" latinLnBrk="0" hangingPunct="1">
                        <a:defRPr sz="2481" kern="1200">
                          <a:solidFill>
                            <a:schemeClr val="dk1"/>
                          </a:solidFill>
                          <a:latin typeface="Arial"/>
                        </a:defRPr>
                      </a:lvl1pPr>
                      <a:lvl2pPr marL="629991" algn="l" defTabSz="1259982" rtl="0" eaLnBrk="1" latinLnBrk="0" hangingPunct="1">
                        <a:defRPr sz="2481" kern="1200">
                          <a:solidFill>
                            <a:schemeClr val="dk1"/>
                          </a:solidFill>
                          <a:latin typeface="Arial"/>
                        </a:defRPr>
                      </a:lvl2pPr>
                      <a:lvl3pPr marL="1259982" algn="l" defTabSz="1259982" rtl="0" eaLnBrk="1" latinLnBrk="0" hangingPunct="1">
                        <a:defRPr sz="2481" kern="1200">
                          <a:solidFill>
                            <a:schemeClr val="dk1"/>
                          </a:solidFill>
                          <a:latin typeface="Arial"/>
                        </a:defRPr>
                      </a:lvl3pPr>
                      <a:lvl4pPr marL="1889973" algn="l" defTabSz="1259982" rtl="0" eaLnBrk="1" latinLnBrk="0" hangingPunct="1">
                        <a:defRPr sz="2481" kern="1200">
                          <a:solidFill>
                            <a:schemeClr val="dk1"/>
                          </a:solidFill>
                          <a:latin typeface="Arial"/>
                        </a:defRPr>
                      </a:lvl4pPr>
                      <a:lvl5pPr marL="2519965" algn="l" defTabSz="1259982" rtl="0" eaLnBrk="1" latinLnBrk="0" hangingPunct="1">
                        <a:defRPr sz="2481" kern="1200">
                          <a:solidFill>
                            <a:schemeClr val="dk1"/>
                          </a:solidFill>
                          <a:latin typeface="Arial"/>
                        </a:defRPr>
                      </a:lvl5pPr>
                      <a:lvl6pPr marL="3149956" algn="l" defTabSz="1259982" rtl="0" eaLnBrk="1" latinLnBrk="0" hangingPunct="1">
                        <a:defRPr sz="2481" kern="1200">
                          <a:solidFill>
                            <a:schemeClr val="dk1"/>
                          </a:solidFill>
                          <a:latin typeface="Arial"/>
                        </a:defRPr>
                      </a:lvl6pPr>
                      <a:lvl7pPr marL="3779946" algn="l" defTabSz="1259982" rtl="0" eaLnBrk="1" latinLnBrk="0" hangingPunct="1">
                        <a:defRPr sz="2481" kern="1200">
                          <a:solidFill>
                            <a:schemeClr val="dk1"/>
                          </a:solidFill>
                          <a:latin typeface="Arial"/>
                        </a:defRPr>
                      </a:lvl7pPr>
                      <a:lvl8pPr marL="4409938" algn="l" defTabSz="1259982" rtl="0" eaLnBrk="1" latinLnBrk="0" hangingPunct="1">
                        <a:defRPr sz="2481" kern="1200">
                          <a:solidFill>
                            <a:schemeClr val="dk1"/>
                          </a:solidFill>
                          <a:latin typeface="Arial"/>
                        </a:defRPr>
                      </a:lvl8pPr>
                      <a:lvl9pPr marL="5039929" algn="l" defTabSz="1259982" rtl="0" eaLnBrk="1" latinLnBrk="0" hangingPunct="1">
                        <a:defRPr sz="2481" kern="1200">
                          <a:solidFill>
                            <a:schemeClr val="dk1"/>
                          </a:solidFill>
                          <a:latin typeface="Arial"/>
                        </a:defRPr>
                      </a:lvl9pPr>
                    </a:lstStyle>
                    <a:p>
                      <a:pPr marL="0" marR="0" lvl="0" indent="0" algn="l" defTabSz="914400" rtl="0" eaLnBrk="1" fontAlgn="t" latinLnBrk="0" hangingPunct="1">
                        <a:lnSpc>
                          <a:spcPct val="100000"/>
                        </a:lnSpc>
                        <a:spcBef>
                          <a:spcPts val="0"/>
                        </a:spcBef>
                        <a:spcAft>
                          <a:spcPts val="0"/>
                        </a:spcAft>
                        <a:buClrTx/>
                        <a:buSzTx/>
                        <a:buFontTx/>
                        <a:buNone/>
                        <a:tabLst/>
                        <a:defRPr/>
                      </a:pPr>
                      <a:endParaRPr lang="fr-CA" sz="1000" b="0" i="0" u="none" strike="noStrike" noProof="0" dirty="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fr-CA" sz="1000" b="0" i="0" u="none" strike="noStrike" noProof="0" dirty="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fr-CA" sz="1000" kern="1200" noProof="0" dirty="0">
                          <a:solidFill>
                            <a:schemeClr val="dk1"/>
                          </a:solidFill>
                          <a:effectLst/>
                          <a:latin typeface="Arial"/>
                          <a:ea typeface="+mn-ea"/>
                          <a:cs typeface="+mn-cs"/>
                        </a:rPr>
                        <a:t>Ne peut pas répondre aux ENF cruciales.</a:t>
                      </a:r>
                      <a:endParaRPr lang="fr-CA" sz="1000" noProof="0" dirty="0">
                        <a:solidFill>
                          <a:schemeClr val="tx1"/>
                        </a:solidFill>
                        <a:latin typeface="Arial" panose="020B0604020202020204" pitchFamily="34" charset="0"/>
                        <a:cs typeface="Arial" panose="020B0604020202020204" pitchFamily="34" charset="0"/>
                      </a:endParaRPr>
                    </a:p>
                  </a:txBody>
                  <a:tcPr marL="66359" marR="66359" marT="33180" marB="33180">
                    <a:lnL w="12700" cap="flat" cmpd="sng" algn="ctr">
                      <a:solidFill>
                        <a:srgbClr val="002856"/>
                      </a:solidFill>
                      <a:prstDash val="solid"/>
                      <a:round/>
                      <a:headEnd type="none" w="med" len="med"/>
                      <a:tailEnd type="none" w="med" len="med"/>
                    </a:lnL>
                    <a:lnR w="12700" cap="flat" cmpd="sng" algn="ctr">
                      <a:solidFill>
                        <a:srgbClr val="002856"/>
                      </a:solidFill>
                      <a:prstDash val="solid"/>
                      <a:round/>
                      <a:headEnd type="none" w="med" len="med"/>
                      <a:tailEnd type="none" w="med" len="med"/>
                    </a:lnR>
                    <a:lnT w="12700" cap="flat" cmpd="sng" algn="ctr">
                      <a:solidFill>
                        <a:srgbClr val="002856"/>
                      </a:solidFill>
                      <a:prstDash val="solid"/>
                      <a:round/>
                      <a:headEnd type="none" w="med" len="med"/>
                      <a:tailEnd type="none" w="med" len="med"/>
                    </a:lnT>
                    <a:lnB w="12700" cap="flat" cmpd="sng" algn="ctr">
                      <a:solidFill>
                        <a:srgbClr val="00285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fr-CA" smtClean="0"/>
              <a:pPr/>
              <a:t>26</a:t>
            </a:fld>
            <a:endParaRPr lang="fr-CA" dirty="0"/>
          </a:p>
        </p:txBody>
      </p:sp>
    </p:spTree>
    <p:extLst>
      <p:ext uri="{BB962C8B-B14F-4D97-AF65-F5344CB8AC3E}">
        <p14:creationId xmlns:p14="http://schemas.microsoft.com/office/powerpoint/2010/main" val="3222103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9">
            <a:extLst>
              <a:ext uri="{FF2B5EF4-FFF2-40B4-BE49-F238E27FC236}">
                <a16:creationId xmlns:a16="http://schemas.microsoft.com/office/drawing/2014/main" id="{E061E050-FCB6-4D7F-8F5D-E956C3FF6E44}"/>
              </a:ext>
            </a:extLst>
          </p:cNvPr>
          <p:cNvSpPr txBox="1">
            <a:spLocks noGrp="1"/>
          </p:cNvSpPr>
          <p:nvPr>
            <p:ph type="title" idx="4294967295"/>
          </p:nvPr>
        </p:nvSpPr>
        <p:spPr>
          <a:xfrm>
            <a:off x="617538" y="161925"/>
            <a:ext cx="8526462" cy="588963"/>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spcAft>
                <a:spcPts val="1200"/>
              </a:spcAft>
              <a:buNone/>
              <a:defRPr sz="2400" kern="1200">
                <a:solidFill>
                  <a:schemeClr val="tx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1200"/>
              </a:spcAft>
              <a:buClrTx/>
              <a:buSzTx/>
              <a:buFontTx/>
              <a:buNone/>
              <a:tabLst/>
              <a:defRPr/>
            </a:pPr>
            <a:r>
              <a:rPr kumimoji="0" lang="fr-CA" sz="2000" b="1" i="0" u="none" strike="noStrike" kern="1200" cap="none" spc="0" normalizeH="0" baseline="0" noProof="0">
                <a:ln>
                  <a:noFill/>
                </a:ln>
                <a:solidFill>
                  <a:schemeClr val="tx1">
                    <a:lumMod val="65000"/>
                    <a:lumOff val="35000"/>
                  </a:schemeClr>
                </a:solidFill>
                <a:effectLst/>
                <a:uLnTx/>
                <a:uFillTx/>
                <a:latin typeface="+mj-lt"/>
                <a:ea typeface="+mj-ea"/>
                <a:cs typeface="+mj-cs"/>
              </a:rPr>
              <a:t>Annexe 6:</a:t>
            </a:r>
            <a:br>
              <a:rPr kumimoji="0" lang="fr-CA" sz="2613" b="0" i="0" u="none" strike="noStrike" kern="1200" cap="none" spc="0" normalizeH="0" baseline="0" noProof="0">
                <a:ln>
                  <a:noFill/>
                </a:ln>
                <a:solidFill>
                  <a:srgbClr val="004D71"/>
                </a:solidFill>
                <a:effectLst/>
                <a:uLnTx/>
                <a:uFillTx/>
                <a:latin typeface="+mj-lt"/>
                <a:ea typeface="+mj-ea"/>
                <a:cs typeface="+mj-cs"/>
              </a:rPr>
            </a:br>
            <a:r>
              <a:rPr lang="fr-CA" sz="2000">
                <a:solidFill>
                  <a:srgbClr val="004D71"/>
                </a:solidFill>
              </a:rPr>
              <a:t>Cadre décisionnel pour l’évaluation par rapport a(ux) solution(s) d’entreprise(s)</a:t>
            </a:r>
            <a:endParaRPr kumimoji="0" lang="fr-CA" sz="2000" b="0" i="0" u="none" strike="noStrike" kern="1200" cap="none" spc="0" normalizeH="0" baseline="0" noProof="0" dirty="0">
              <a:ln>
                <a:noFill/>
              </a:ln>
              <a:solidFill>
                <a:srgbClr val="004D71"/>
              </a:solidFill>
              <a:effectLst/>
              <a:uLnTx/>
              <a:uFillTx/>
              <a:latin typeface="+mj-lt"/>
              <a:ea typeface="+mj-ea"/>
              <a:cs typeface="+mj-cs"/>
            </a:endParaRPr>
          </a:p>
        </p:txBody>
      </p:sp>
      <p:grpSp>
        <p:nvGrpSpPr>
          <p:cNvPr id="4" name="Group 3" descr="A">
            <a:extLst>
              <a:ext uri="{FF2B5EF4-FFF2-40B4-BE49-F238E27FC236}">
                <a16:creationId xmlns:a16="http://schemas.microsoft.com/office/drawing/2014/main" id="{FD5C3D48-62AA-4B5D-A156-FF0E5D48273A}"/>
              </a:ext>
            </a:extLst>
          </p:cNvPr>
          <p:cNvGrpSpPr/>
          <p:nvPr/>
        </p:nvGrpSpPr>
        <p:grpSpPr>
          <a:xfrm>
            <a:off x="294034" y="2159563"/>
            <a:ext cx="1105937" cy="828719"/>
            <a:chOff x="294034" y="2159563"/>
            <a:chExt cx="1105937" cy="828719"/>
          </a:xfrm>
        </p:grpSpPr>
        <p:sp>
          <p:nvSpPr>
            <p:cNvPr id="60" name="Flowchart: Connector 59"/>
            <p:cNvSpPr/>
            <p:nvPr/>
          </p:nvSpPr>
          <p:spPr>
            <a:xfrm>
              <a:off x="312181" y="2159563"/>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A</a:t>
              </a:r>
              <a:endParaRPr lang="fr-CA" sz="726" b="1" i="1" kern="0" dirty="0">
                <a:solidFill>
                  <a:srgbClr val="6F7878"/>
                </a:solidFill>
                <a:latin typeface="Arial"/>
              </a:endParaRPr>
            </a:p>
          </p:txBody>
        </p:sp>
        <p:sp>
          <p:nvSpPr>
            <p:cNvPr id="59" name="Flowchart: Terminator 58">
              <a:extLst>
                <a:ext uri="{FF2B5EF4-FFF2-40B4-BE49-F238E27FC236}">
                  <a16:creationId xmlns:a16="http://schemas.microsoft.com/office/drawing/2014/main" id="{01CC26C4-7FC8-449F-B60D-5552C54586F0}"/>
                </a:ext>
              </a:extLst>
            </p:cNvPr>
            <p:cNvSpPr/>
            <p:nvPr/>
          </p:nvSpPr>
          <p:spPr>
            <a:xfrm>
              <a:off x="294034" y="2398449"/>
              <a:ext cx="1105937" cy="589833"/>
            </a:xfrm>
            <a:prstGeom prst="flowChartTerminator">
              <a:avLst/>
            </a:prstGeom>
            <a:solidFill>
              <a:srgbClr val="004D71"/>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Début : Le DPI du ministère présente la demande à l’unité de l’architecture intégrée du </a:t>
              </a:r>
              <a:r>
                <a:rPr lang="fr-CA" sz="800">
                  <a:solidFill>
                    <a:schemeClr val="bg1"/>
                  </a:solidFill>
                  <a:effectLst/>
                  <a:latin typeface="Arial" panose="020B0604020202020204" pitchFamily="34" charset="0"/>
                  <a:ea typeface="Times New Roman" panose="02020603050405020304" pitchFamily="18" charset="0"/>
                  <a:cs typeface="Arial" panose="020B0604020202020204" pitchFamily="34" charset="0"/>
                </a:rPr>
                <a:t>SCT.</a:t>
              </a:r>
              <a:endParaRPr lang="fr-CA" sz="800" kern="0" dirty="0">
                <a:solidFill>
                  <a:schemeClr val="bg1"/>
                </a:solidFill>
                <a:latin typeface="Arial" panose="020B0604020202020204" pitchFamily="34" charset="0"/>
                <a:cs typeface="Arial" panose="020B0604020202020204" pitchFamily="34" charset="0"/>
              </a:endParaRPr>
            </a:p>
          </p:txBody>
        </p:sp>
      </p:grpSp>
      <p:cxnSp>
        <p:nvCxnSpPr>
          <p:cNvPr id="57" name="Straight Arrow Connector 56" descr="A, flow"/>
          <p:cNvCxnSpPr>
            <a:cxnSpLocks/>
            <a:stCxn id="59" idx="3"/>
            <a:endCxn id="61" idx="1"/>
          </p:cNvCxnSpPr>
          <p:nvPr/>
        </p:nvCxnSpPr>
        <p:spPr>
          <a:xfrm>
            <a:off x="1399971" y="2693366"/>
            <a:ext cx="147946" cy="0"/>
          </a:xfrm>
          <a:prstGeom prst="straightConnector1">
            <a:avLst/>
          </a:prstGeom>
          <a:noFill/>
          <a:ln w="12700" cap="flat" cmpd="sng" algn="ctr">
            <a:solidFill>
              <a:srgbClr val="A7AFAF"/>
            </a:solidFill>
            <a:prstDash val="solid"/>
            <a:miter lim="800000"/>
            <a:tailEnd type="triangle"/>
          </a:ln>
          <a:effectLst/>
        </p:spPr>
      </p:cxnSp>
      <p:grpSp>
        <p:nvGrpSpPr>
          <p:cNvPr id="31" name="Group 30" descr="B, work">
            <a:extLst>
              <a:ext uri="{FF2B5EF4-FFF2-40B4-BE49-F238E27FC236}">
                <a16:creationId xmlns:a16="http://schemas.microsoft.com/office/drawing/2014/main" id="{7374C9CD-A6BD-48B3-A6D9-A8F2D2CC510D}"/>
              </a:ext>
            </a:extLst>
          </p:cNvPr>
          <p:cNvGrpSpPr/>
          <p:nvPr/>
        </p:nvGrpSpPr>
        <p:grpSpPr>
          <a:xfrm>
            <a:off x="1501483" y="2179224"/>
            <a:ext cx="1152371" cy="993381"/>
            <a:chOff x="1501483" y="2179224"/>
            <a:chExt cx="1152371" cy="993381"/>
          </a:xfrm>
        </p:grpSpPr>
        <p:sp>
          <p:nvSpPr>
            <p:cNvPr id="61" name="Diamond 60">
              <a:extLst>
                <a:ext uri="{FF2B5EF4-FFF2-40B4-BE49-F238E27FC236}">
                  <a16:creationId xmlns:a16="http://schemas.microsoft.com/office/drawing/2014/main" id="{BD5B1C62-1CC2-4FAD-9818-CB29E1D1CDFB}"/>
                </a:ext>
              </a:extLst>
            </p:cNvPr>
            <p:cNvSpPr/>
            <p:nvPr/>
          </p:nvSpPr>
          <p:spPr>
            <a:xfrm>
              <a:off x="1547917" y="2214126"/>
              <a:ext cx="1105937" cy="958479"/>
            </a:xfrm>
            <a:prstGeom prst="diamond">
              <a:avLst/>
            </a:prstGeom>
            <a:solidFill>
              <a:srgbClr val="6F7878"/>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Existe-t-il une solution </a:t>
              </a:r>
              <a:r>
                <a:rPr lang="fr-CA" sz="800">
                  <a:solidFill>
                    <a:schemeClr val="bg1"/>
                  </a:solidFill>
                  <a:effectLst/>
                  <a:latin typeface="Arial" panose="020B0604020202020204" pitchFamily="34" charset="0"/>
                  <a:ea typeface="Times New Roman" panose="02020603050405020304" pitchFamily="18" charset="0"/>
                  <a:cs typeface="Arial" panose="020B0604020202020204" pitchFamily="34" charset="0"/>
                </a:rPr>
                <a:t>d’entreprise?</a:t>
              </a:r>
              <a:endParaRPr lang="fr-CA" sz="800" kern="0" dirty="0">
                <a:solidFill>
                  <a:schemeClr val="bg1"/>
                </a:solidFill>
                <a:latin typeface="Arial" panose="020B0604020202020204" pitchFamily="34" charset="0"/>
                <a:cs typeface="Arial" panose="020B0604020202020204" pitchFamily="34" charset="0"/>
              </a:endParaRPr>
            </a:p>
          </p:txBody>
        </p:sp>
        <p:sp>
          <p:nvSpPr>
            <p:cNvPr id="79" name="Flowchart: Connector 78">
              <a:extLst>
                <a:ext uri="{FF2B5EF4-FFF2-40B4-BE49-F238E27FC236}">
                  <a16:creationId xmlns:a16="http://schemas.microsoft.com/office/drawing/2014/main" id="{4476E862-CDB9-41F7-8AA9-6CE6DF743C8B}"/>
                </a:ext>
              </a:extLst>
            </p:cNvPr>
            <p:cNvSpPr/>
            <p:nvPr/>
          </p:nvSpPr>
          <p:spPr>
            <a:xfrm>
              <a:off x="1501483" y="2179224"/>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B</a:t>
              </a:r>
              <a:endParaRPr lang="fr-CA" sz="726" b="1" i="1" kern="0" dirty="0">
                <a:solidFill>
                  <a:srgbClr val="6F7878"/>
                </a:solidFill>
                <a:latin typeface="Arial"/>
              </a:endParaRPr>
            </a:p>
          </p:txBody>
        </p:sp>
      </p:grpSp>
      <p:grpSp>
        <p:nvGrpSpPr>
          <p:cNvPr id="26" name="Group 25" descr="B, yes flow">
            <a:extLst>
              <a:ext uri="{FF2B5EF4-FFF2-40B4-BE49-F238E27FC236}">
                <a16:creationId xmlns:a16="http://schemas.microsoft.com/office/drawing/2014/main" id="{901EF599-E1C1-4476-9B94-A6555AE0A7D7}"/>
              </a:ext>
            </a:extLst>
          </p:cNvPr>
          <p:cNvGrpSpPr/>
          <p:nvPr/>
        </p:nvGrpSpPr>
        <p:grpSpPr>
          <a:xfrm>
            <a:off x="2653854" y="2693365"/>
            <a:ext cx="211762" cy="217946"/>
            <a:chOff x="2653854" y="2693365"/>
            <a:chExt cx="211762" cy="217946"/>
          </a:xfrm>
        </p:grpSpPr>
        <p:cxnSp>
          <p:nvCxnSpPr>
            <p:cNvPr id="55" name="Straight Arrow Connector 54"/>
            <p:cNvCxnSpPr>
              <a:cxnSpLocks/>
              <a:stCxn id="61" idx="3"/>
              <a:endCxn id="63" idx="1"/>
            </p:cNvCxnSpPr>
            <p:nvPr/>
          </p:nvCxnSpPr>
          <p:spPr>
            <a:xfrm flipV="1">
              <a:off x="2653854" y="2693365"/>
              <a:ext cx="168371" cy="1"/>
            </a:xfrm>
            <a:prstGeom prst="straightConnector1">
              <a:avLst/>
            </a:prstGeom>
            <a:noFill/>
            <a:ln w="12700" cap="flat" cmpd="sng" algn="ctr">
              <a:solidFill>
                <a:srgbClr val="A7AFAF"/>
              </a:solidFill>
              <a:prstDash val="solid"/>
              <a:miter lim="800000"/>
              <a:tailEnd type="triangle"/>
            </a:ln>
            <a:effectLst/>
          </p:spPr>
        </p:cxnSp>
        <p:sp>
          <p:nvSpPr>
            <p:cNvPr id="91" name="TextBox 90">
              <a:extLst>
                <a:ext uri="{FF2B5EF4-FFF2-40B4-BE49-F238E27FC236}">
                  <a16:creationId xmlns:a16="http://schemas.microsoft.com/office/drawing/2014/main" id="{6940A528-317F-4244-BA2F-045DF59C0CED}"/>
                </a:ext>
              </a:extLst>
            </p:cNvPr>
            <p:cNvSpPr txBox="1"/>
            <p:nvPr/>
          </p:nvSpPr>
          <p:spPr>
            <a:xfrm>
              <a:off x="2666537" y="2732625"/>
              <a:ext cx="199079" cy="178686"/>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en-US"/>
              </a:defPPr>
              <a:lvl1pPr>
                <a:defRPr sz="1000">
                  <a:solidFill>
                    <a:srgbClr val="6F7878"/>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63580">
                <a:defRPr/>
              </a:pPr>
              <a:r>
                <a:rPr lang="fr-CA" sz="726" kern="0">
                  <a:latin typeface="Arial"/>
                </a:rPr>
                <a:t>Oui</a:t>
              </a:r>
              <a:endParaRPr lang="fr-CA" sz="726" kern="0" dirty="0">
                <a:latin typeface="Arial"/>
              </a:endParaRPr>
            </a:p>
          </p:txBody>
        </p:sp>
      </p:grpSp>
      <p:cxnSp>
        <p:nvCxnSpPr>
          <p:cNvPr id="66" name="Straight Arrow Connector 65" descr="E to F flow">
            <a:extLst>
              <a:ext uri="{FF2B5EF4-FFF2-40B4-BE49-F238E27FC236}">
                <a16:creationId xmlns:a16="http://schemas.microsoft.com/office/drawing/2014/main" id="{00FEF724-D248-492F-9B4A-274E13C8C44D}"/>
              </a:ext>
            </a:extLst>
          </p:cNvPr>
          <p:cNvCxnSpPr>
            <a:cxnSpLocks/>
            <a:stCxn id="99" idx="3"/>
            <a:endCxn id="71" idx="1"/>
          </p:cNvCxnSpPr>
          <p:nvPr/>
        </p:nvCxnSpPr>
        <p:spPr>
          <a:xfrm>
            <a:off x="6235490" y="2693366"/>
            <a:ext cx="6877" cy="0"/>
          </a:xfrm>
          <a:prstGeom prst="straightConnector1">
            <a:avLst/>
          </a:prstGeom>
          <a:noFill/>
          <a:ln w="12700" cap="flat" cmpd="sng" algn="ctr">
            <a:solidFill>
              <a:srgbClr val="A7AFAF"/>
            </a:solidFill>
            <a:prstDash val="solid"/>
            <a:miter lim="800000"/>
            <a:tailEnd type="triangle"/>
          </a:ln>
          <a:effectLst/>
        </p:spPr>
      </p:cxnSp>
      <p:cxnSp>
        <p:nvCxnSpPr>
          <p:cNvPr id="74" name="Straight Arrow Connector 73" descr="I, yes flow">
            <a:extLst>
              <a:ext uri="{FF2B5EF4-FFF2-40B4-BE49-F238E27FC236}">
                <a16:creationId xmlns:a16="http://schemas.microsoft.com/office/drawing/2014/main" id="{9F404235-48D1-4EDC-B9A3-C78AF988BBEC}"/>
              </a:ext>
            </a:extLst>
          </p:cNvPr>
          <p:cNvCxnSpPr>
            <a:cxnSpLocks/>
            <a:stCxn id="72" idx="2"/>
            <a:endCxn id="92" idx="0"/>
          </p:cNvCxnSpPr>
          <p:nvPr/>
        </p:nvCxnSpPr>
        <p:spPr>
          <a:xfrm>
            <a:off x="4179977" y="4451195"/>
            <a:ext cx="2773" cy="406681"/>
          </a:xfrm>
          <a:prstGeom prst="straightConnector1">
            <a:avLst/>
          </a:prstGeom>
          <a:noFill/>
          <a:ln w="12700" cap="flat" cmpd="sng" algn="ctr">
            <a:solidFill>
              <a:srgbClr val="A7AFAF"/>
            </a:solidFill>
            <a:prstDash val="solid"/>
            <a:miter lim="800000"/>
            <a:tailEnd type="triangle"/>
          </a:ln>
          <a:effectLst/>
        </p:spPr>
      </p:cxnSp>
      <p:grpSp>
        <p:nvGrpSpPr>
          <p:cNvPr id="15" name="Group 14" descr="H">
            <a:extLst>
              <a:ext uri="{FF2B5EF4-FFF2-40B4-BE49-F238E27FC236}">
                <a16:creationId xmlns:a16="http://schemas.microsoft.com/office/drawing/2014/main" id="{15F73AF2-6255-4F8B-9001-E8EFD554DDFD}"/>
              </a:ext>
            </a:extLst>
          </p:cNvPr>
          <p:cNvGrpSpPr/>
          <p:nvPr/>
        </p:nvGrpSpPr>
        <p:grpSpPr>
          <a:xfrm>
            <a:off x="7612678" y="2769942"/>
            <a:ext cx="1130965" cy="630598"/>
            <a:chOff x="7612678" y="2769942"/>
            <a:chExt cx="1130965" cy="630598"/>
          </a:xfrm>
        </p:grpSpPr>
        <p:sp>
          <p:nvSpPr>
            <p:cNvPr id="77" name="Flowchart: Terminator 76">
              <a:extLst>
                <a:ext uri="{FF2B5EF4-FFF2-40B4-BE49-F238E27FC236}">
                  <a16:creationId xmlns:a16="http://schemas.microsoft.com/office/drawing/2014/main" id="{11C34B90-15D6-421E-B1AB-E745C669E2DC}"/>
                </a:ext>
              </a:extLst>
            </p:cNvPr>
            <p:cNvSpPr/>
            <p:nvPr/>
          </p:nvSpPr>
          <p:spPr>
            <a:xfrm>
              <a:off x="7637706" y="2810707"/>
              <a:ext cx="1105937" cy="589833"/>
            </a:xfrm>
            <a:prstGeom prst="flowChartTerminator">
              <a:avLst/>
            </a:prstGeom>
            <a:solidFill>
              <a:srgbClr val="004D71"/>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8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Fin</a:t>
              </a:r>
              <a:r>
                <a:rPr lang="fr-CA" sz="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Approuver l’utilisation de la nouvelle </a:t>
              </a:r>
              <a:r>
                <a:rPr lang="fr-CA" sz="800">
                  <a:solidFill>
                    <a:schemeClr val="bg1"/>
                  </a:solidFill>
                  <a:effectLst/>
                  <a:latin typeface="Arial" panose="020B0604020202020204" pitchFamily="34" charset="0"/>
                  <a:ea typeface="Times New Roman" panose="02020603050405020304" pitchFamily="18" charset="0"/>
                  <a:cs typeface="Arial" panose="020B0604020202020204" pitchFamily="34" charset="0"/>
                </a:rPr>
                <a:t>instance.</a:t>
              </a:r>
              <a:endParaRPr lang="fr-CA" sz="800" kern="0" dirty="0">
                <a:solidFill>
                  <a:schemeClr val="bg1"/>
                </a:solidFill>
                <a:latin typeface="Arial" panose="020B0604020202020204" pitchFamily="34" charset="0"/>
                <a:cs typeface="Arial" panose="020B0604020202020204" pitchFamily="34" charset="0"/>
              </a:endParaRPr>
            </a:p>
          </p:txBody>
        </p:sp>
        <p:sp>
          <p:nvSpPr>
            <p:cNvPr id="78" name="Flowchart: Connector 77">
              <a:extLst>
                <a:ext uri="{FF2B5EF4-FFF2-40B4-BE49-F238E27FC236}">
                  <a16:creationId xmlns:a16="http://schemas.microsoft.com/office/drawing/2014/main" id="{3C3C9CDF-F839-44E3-BA87-19018AA535DA}"/>
                </a:ext>
              </a:extLst>
            </p:cNvPr>
            <p:cNvSpPr/>
            <p:nvPr/>
          </p:nvSpPr>
          <p:spPr>
            <a:xfrm>
              <a:off x="7612678" y="2769942"/>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H</a:t>
              </a:r>
              <a:endParaRPr lang="fr-CA" sz="726" b="1" i="1" kern="0" dirty="0">
                <a:solidFill>
                  <a:srgbClr val="6F7878"/>
                </a:solidFill>
                <a:latin typeface="Arial"/>
              </a:endParaRPr>
            </a:p>
          </p:txBody>
        </p:sp>
      </p:grpSp>
      <p:grpSp>
        <p:nvGrpSpPr>
          <p:cNvPr id="11" name="Group 10" descr="D, decision">
            <a:extLst>
              <a:ext uri="{FF2B5EF4-FFF2-40B4-BE49-F238E27FC236}">
                <a16:creationId xmlns:a16="http://schemas.microsoft.com/office/drawing/2014/main" id="{1411BC5A-182F-49D0-A6F0-2F40C4D7DEE7}"/>
              </a:ext>
            </a:extLst>
          </p:cNvPr>
          <p:cNvGrpSpPr/>
          <p:nvPr/>
        </p:nvGrpSpPr>
        <p:grpSpPr>
          <a:xfrm>
            <a:off x="3869178" y="2159563"/>
            <a:ext cx="1267252" cy="1013042"/>
            <a:chOff x="3869178" y="2159563"/>
            <a:chExt cx="1267252" cy="1013042"/>
          </a:xfrm>
        </p:grpSpPr>
        <p:sp>
          <p:nvSpPr>
            <p:cNvPr id="62" name="Diamond 61">
              <a:extLst>
                <a:ext uri="{FF2B5EF4-FFF2-40B4-BE49-F238E27FC236}">
                  <a16:creationId xmlns:a16="http://schemas.microsoft.com/office/drawing/2014/main" id="{624EDC62-E4ED-47F1-B6FF-DE77E4996D02}"/>
                </a:ext>
              </a:extLst>
            </p:cNvPr>
            <p:cNvSpPr/>
            <p:nvPr/>
          </p:nvSpPr>
          <p:spPr>
            <a:xfrm>
              <a:off x="3869178" y="2214126"/>
              <a:ext cx="1267252" cy="958479"/>
            </a:xfrm>
            <a:prstGeom prst="diamond">
              <a:avLst/>
            </a:prstGeom>
            <a:solidFill>
              <a:srgbClr val="6F7878"/>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La solution d’entreprise est-elle harmonisée aux </a:t>
              </a:r>
              <a:r>
                <a:rPr lang="fr-CA" sz="800">
                  <a:solidFill>
                    <a:schemeClr val="bg1"/>
                  </a:solidFill>
                  <a:effectLst/>
                  <a:latin typeface="Arial" panose="020B0604020202020204" pitchFamily="34" charset="0"/>
                  <a:ea typeface="Times New Roman" panose="02020603050405020304" pitchFamily="18" charset="0"/>
                  <a:cs typeface="Arial" panose="020B0604020202020204" pitchFamily="34" charset="0"/>
                </a:rPr>
                <a:t>objectifs?</a:t>
              </a:r>
              <a:endParaRPr lang="fr-CA" sz="800" kern="0" dirty="0">
                <a:solidFill>
                  <a:schemeClr val="bg1"/>
                </a:solidFill>
                <a:latin typeface="Arial" panose="020B0604020202020204" pitchFamily="34" charset="0"/>
                <a:cs typeface="Arial" panose="020B0604020202020204" pitchFamily="34" charset="0"/>
              </a:endParaRPr>
            </a:p>
          </p:txBody>
        </p:sp>
        <p:sp>
          <p:nvSpPr>
            <p:cNvPr id="81" name="Flowchart: Connector 80">
              <a:extLst>
                <a:ext uri="{FF2B5EF4-FFF2-40B4-BE49-F238E27FC236}">
                  <a16:creationId xmlns:a16="http://schemas.microsoft.com/office/drawing/2014/main" id="{32FB8AD7-E17C-4F32-A1A5-5A0F01580825}"/>
                </a:ext>
              </a:extLst>
            </p:cNvPr>
            <p:cNvSpPr/>
            <p:nvPr/>
          </p:nvSpPr>
          <p:spPr>
            <a:xfrm>
              <a:off x="3915506" y="2159563"/>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D</a:t>
              </a:r>
              <a:endParaRPr lang="fr-CA" sz="726" b="1" i="1" kern="0" dirty="0">
                <a:solidFill>
                  <a:srgbClr val="6F7878"/>
                </a:solidFill>
                <a:latin typeface="Arial"/>
              </a:endParaRPr>
            </a:p>
          </p:txBody>
        </p:sp>
      </p:grpSp>
      <p:grpSp>
        <p:nvGrpSpPr>
          <p:cNvPr id="13" name="Group 12" descr="F, decision">
            <a:extLst>
              <a:ext uri="{FF2B5EF4-FFF2-40B4-BE49-F238E27FC236}">
                <a16:creationId xmlns:a16="http://schemas.microsoft.com/office/drawing/2014/main" id="{B83C6C24-6DD2-4AF8-91CC-BEF56E8EBA55}"/>
              </a:ext>
            </a:extLst>
          </p:cNvPr>
          <p:cNvGrpSpPr/>
          <p:nvPr/>
        </p:nvGrpSpPr>
        <p:grpSpPr>
          <a:xfrm>
            <a:off x="6242367" y="2159563"/>
            <a:ext cx="1105937" cy="1013042"/>
            <a:chOff x="6242367" y="2159563"/>
            <a:chExt cx="1105937" cy="1013042"/>
          </a:xfrm>
        </p:grpSpPr>
        <p:sp>
          <p:nvSpPr>
            <p:cNvPr id="71" name="Diamond 70">
              <a:extLst>
                <a:ext uri="{FF2B5EF4-FFF2-40B4-BE49-F238E27FC236}">
                  <a16:creationId xmlns:a16="http://schemas.microsoft.com/office/drawing/2014/main" id="{A67AE45B-366B-4431-AF12-9D09211D593D}"/>
                </a:ext>
              </a:extLst>
            </p:cNvPr>
            <p:cNvSpPr/>
            <p:nvPr/>
          </p:nvSpPr>
          <p:spPr>
            <a:xfrm>
              <a:off x="6242367" y="2214126"/>
              <a:ext cx="1105937" cy="958479"/>
            </a:xfrm>
            <a:prstGeom prst="diamond">
              <a:avLst/>
            </a:prstGeom>
            <a:solidFill>
              <a:srgbClr val="6F7878"/>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Une instance existante peut-elle être </a:t>
              </a:r>
              <a:r>
                <a:rPr lang="fr-CA" sz="800">
                  <a:solidFill>
                    <a:schemeClr val="bg1"/>
                  </a:solidFill>
                  <a:effectLst/>
                  <a:latin typeface="Arial" panose="020B0604020202020204" pitchFamily="34" charset="0"/>
                  <a:ea typeface="Times New Roman" panose="02020603050405020304" pitchFamily="18" charset="0"/>
                  <a:cs typeface="Arial" panose="020B0604020202020204" pitchFamily="34" charset="0"/>
                </a:rPr>
                <a:t>utilisée?</a:t>
              </a:r>
              <a:endParaRPr lang="fr-CA" sz="800" kern="0" dirty="0">
                <a:solidFill>
                  <a:schemeClr val="bg1"/>
                </a:solidFill>
                <a:latin typeface="Arial" panose="020B0604020202020204" pitchFamily="34" charset="0"/>
                <a:cs typeface="Arial" panose="020B0604020202020204" pitchFamily="34" charset="0"/>
              </a:endParaRPr>
            </a:p>
          </p:txBody>
        </p:sp>
        <p:sp>
          <p:nvSpPr>
            <p:cNvPr id="82" name="Flowchart: Connector 81">
              <a:extLst>
                <a:ext uri="{FF2B5EF4-FFF2-40B4-BE49-F238E27FC236}">
                  <a16:creationId xmlns:a16="http://schemas.microsoft.com/office/drawing/2014/main" id="{0535A3B4-F333-4297-BF8B-09682A0FD343}"/>
                </a:ext>
              </a:extLst>
            </p:cNvPr>
            <p:cNvSpPr/>
            <p:nvPr/>
          </p:nvSpPr>
          <p:spPr>
            <a:xfrm>
              <a:off x="6242367" y="2159563"/>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F</a:t>
              </a:r>
              <a:endParaRPr lang="fr-CA" sz="726" b="1" i="1" kern="0" dirty="0">
                <a:solidFill>
                  <a:srgbClr val="6F7878"/>
                </a:solidFill>
                <a:latin typeface="Arial"/>
              </a:endParaRPr>
            </a:p>
          </p:txBody>
        </p:sp>
      </p:grpSp>
      <p:grpSp>
        <p:nvGrpSpPr>
          <p:cNvPr id="16" name="Group 15" descr="L, end">
            <a:extLst>
              <a:ext uri="{FF2B5EF4-FFF2-40B4-BE49-F238E27FC236}">
                <a16:creationId xmlns:a16="http://schemas.microsoft.com/office/drawing/2014/main" id="{2D8D284C-97E4-4719-B627-BE1249C028DA}"/>
              </a:ext>
            </a:extLst>
          </p:cNvPr>
          <p:cNvGrpSpPr/>
          <p:nvPr/>
        </p:nvGrpSpPr>
        <p:grpSpPr>
          <a:xfrm>
            <a:off x="7637706" y="3603177"/>
            <a:ext cx="1105937" cy="657130"/>
            <a:chOff x="7637706" y="3603177"/>
            <a:chExt cx="1105937" cy="657130"/>
          </a:xfrm>
        </p:grpSpPr>
        <p:sp>
          <p:nvSpPr>
            <p:cNvPr id="70" name="Flowchart: Terminator 69">
              <a:extLst>
                <a:ext uri="{FF2B5EF4-FFF2-40B4-BE49-F238E27FC236}">
                  <a16:creationId xmlns:a16="http://schemas.microsoft.com/office/drawing/2014/main" id="{44FF4D6F-FB17-486B-AE49-99DA71600C0E}"/>
                </a:ext>
              </a:extLst>
            </p:cNvPr>
            <p:cNvSpPr/>
            <p:nvPr/>
          </p:nvSpPr>
          <p:spPr>
            <a:xfrm>
              <a:off x="7637706" y="3670474"/>
              <a:ext cx="1105937" cy="589833"/>
            </a:xfrm>
            <a:prstGeom prst="flowChartTerminator">
              <a:avLst/>
            </a:prstGeom>
            <a:solidFill>
              <a:srgbClr val="004D73"/>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800" b="1" i="1">
                  <a:solidFill>
                    <a:schemeClr val="bg1"/>
                  </a:solidFill>
                  <a:effectLst/>
                  <a:latin typeface="+mj-lt"/>
                  <a:ea typeface="Times New Roman" panose="02020603050405020304" pitchFamily="18" charset="0"/>
                </a:rPr>
                <a:t>Fin: </a:t>
              </a:r>
              <a:r>
                <a:rPr lang="fr-CA" sz="800">
                  <a:solidFill>
                    <a:schemeClr val="bg1"/>
                  </a:solidFill>
                  <a:effectLst/>
                  <a:latin typeface="+mj-lt"/>
                  <a:ea typeface="Times New Roman" panose="02020603050405020304" pitchFamily="18" charset="0"/>
                </a:rPr>
                <a:t>Approuver la sélection.</a:t>
              </a:r>
              <a:endParaRPr lang="fr-CA" sz="800" kern="0" dirty="0">
                <a:solidFill>
                  <a:schemeClr val="bg1"/>
                </a:solidFill>
                <a:latin typeface="+mj-lt"/>
              </a:endParaRPr>
            </a:p>
          </p:txBody>
        </p:sp>
        <p:sp>
          <p:nvSpPr>
            <p:cNvPr id="83" name="Flowchart: Connector 82">
              <a:extLst>
                <a:ext uri="{FF2B5EF4-FFF2-40B4-BE49-F238E27FC236}">
                  <a16:creationId xmlns:a16="http://schemas.microsoft.com/office/drawing/2014/main" id="{7F4A5D64-4859-4441-AFC4-790821DD8C6B}"/>
                </a:ext>
              </a:extLst>
            </p:cNvPr>
            <p:cNvSpPr/>
            <p:nvPr/>
          </p:nvSpPr>
          <p:spPr>
            <a:xfrm>
              <a:off x="7650949" y="3603177"/>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L</a:t>
              </a:r>
              <a:endParaRPr lang="fr-CA" sz="726" b="1" i="1" kern="0" dirty="0">
                <a:solidFill>
                  <a:srgbClr val="6F7878"/>
                </a:solidFill>
                <a:latin typeface="Arial"/>
              </a:endParaRPr>
            </a:p>
          </p:txBody>
        </p:sp>
      </p:grpSp>
      <p:grpSp>
        <p:nvGrpSpPr>
          <p:cNvPr id="14" name="Group 13" descr="G, end">
            <a:extLst>
              <a:ext uri="{FF2B5EF4-FFF2-40B4-BE49-F238E27FC236}">
                <a16:creationId xmlns:a16="http://schemas.microsoft.com/office/drawing/2014/main" id="{99DCA2D3-62D4-42CF-A0B9-F3DAEC3C1ADE}"/>
              </a:ext>
            </a:extLst>
          </p:cNvPr>
          <p:cNvGrpSpPr/>
          <p:nvPr/>
        </p:nvGrpSpPr>
        <p:grpSpPr>
          <a:xfrm>
            <a:off x="7605801" y="2032233"/>
            <a:ext cx="1130965" cy="630415"/>
            <a:chOff x="7605801" y="2032233"/>
            <a:chExt cx="1130965" cy="630415"/>
          </a:xfrm>
        </p:grpSpPr>
        <p:sp>
          <p:nvSpPr>
            <p:cNvPr id="69" name="Flowchart: Terminator 68">
              <a:extLst>
                <a:ext uri="{FF2B5EF4-FFF2-40B4-BE49-F238E27FC236}">
                  <a16:creationId xmlns:a16="http://schemas.microsoft.com/office/drawing/2014/main" id="{661C76FE-658F-4953-A398-3C28160912B0}"/>
                </a:ext>
              </a:extLst>
            </p:cNvPr>
            <p:cNvSpPr/>
            <p:nvPr/>
          </p:nvSpPr>
          <p:spPr>
            <a:xfrm>
              <a:off x="7630829" y="2072815"/>
              <a:ext cx="1105937" cy="589833"/>
            </a:xfrm>
            <a:prstGeom prst="flowChartTerminator">
              <a:avLst/>
            </a:prstGeom>
            <a:solidFill>
              <a:srgbClr val="004D73"/>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8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Fin</a:t>
              </a:r>
              <a:r>
                <a:rPr lang="fr-CA" sz="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Approuver l’utilisation de l’instance </a:t>
              </a:r>
              <a:r>
                <a:rPr lang="fr-CA" sz="800">
                  <a:solidFill>
                    <a:schemeClr val="bg1"/>
                  </a:solidFill>
                  <a:effectLst/>
                  <a:latin typeface="Arial" panose="020B0604020202020204" pitchFamily="34" charset="0"/>
                  <a:ea typeface="Times New Roman" panose="02020603050405020304" pitchFamily="18" charset="0"/>
                  <a:cs typeface="Arial" panose="020B0604020202020204" pitchFamily="34" charset="0"/>
                </a:rPr>
                <a:t>existante.</a:t>
              </a:r>
              <a:endParaRPr lang="fr-CA" sz="800" kern="0" dirty="0">
                <a:solidFill>
                  <a:schemeClr val="bg1"/>
                </a:solidFill>
                <a:latin typeface="Arial" panose="020B0604020202020204" pitchFamily="34" charset="0"/>
                <a:cs typeface="Arial" panose="020B0604020202020204" pitchFamily="34" charset="0"/>
              </a:endParaRPr>
            </a:p>
          </p:txBody>
        </p:sp>
        <p:sp>
          <p:nvSpPr>
            <p:cNvPr id="84" name="Flowchart: Connector 83">
              <a:extLst>
                <a:ext uri="{FF2B5EF4-FFF2-40B4-BE49-F238E27FC236}">
                  <a16:creationId xmlns:a16="http://schemas.microsoft.com/office/drawing/2014/main" id="{FC93CD50-840A-4894-B97F-B6837362A416}"/>
                </a:ext>
              </a:extLst>
            </p:cNvPr>
            <p:cNvSpPr/>
            <p:nvPr/>
          </p:nvSpPr>
          <p:spPr>
            <a:xfrm>
              <a:off x="7605801" y="2032233"/>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G</a:t>
              </a:r>
              <a:endParaRPr lang="fr-CA" sz="726" b="1" i="1" kern="0" dirty="0">
                <a:solidFill>
                  <a:srgbClr val="6F7878"/>
                </a:solidFill>
                <a:latin typeface="Arial"/>
              </a:endParaRPr>
            </a:p>
          </p:txBody>
        </p:sp>
      </p:grpSp>
      <p:grpSp>
        <p:nvGrpSpPr>
          <p:cNvPr id="29" name="Group 28" descr="D, yes flow">
            <a:extLst>
              <a:ext uri="{FF2B5EF4-FFF2-40B4-BE49-F238E27FC236}">
                <a16:creationId xmlns:a16="http://schemas.microsoft.com/office/drawing/2014/main" id="{6A31478D-A2F6-4187-B396-2EFA1B037EE2}"/>
              </a:ext>
            </a:extLst>
          </p:cNvPr>
          <p:cNvGrpSpPr/>
          <p:nvPr/>
        </p:nvGrpSpPr>
        <p:grpSpPr>
          <a:xfrm>
            <a:off x="5021845" y="2693366"/>
            <a:ext cx="199078" cy="217944"/>
            <a:chOff x="5021845" y="2693366"/>
            <a:chExt cx="199078" cy="217944"/>
          </a:xfrm>
        </p:grpSpPr>
        <p:cxnSp>
          <p:nvCxnSpPr>
            <p:cNvPr id="65" name="Straight Arrow Connector 64">
              <a:extLst>
                <a:ext uri="{FF2B5EF4-FFF2-40B4-BE49-F238E27FC236}">
                  <a16:creationId xmlns:a16="http://schemas.microsoft.com/office/drawing/2014/main" id="{B36771DC-1BFE-4C7C-9B2B-B0E2FE2C3AAA}"/>
                </a:ext>
              </a:extLst>
            </p:cNvPr>
            <p:cNvCxnSpPr>
              <a:cxnSpLocks/>
              <a:stCxn id="62" idx="3"/>
              <a:endCxn id="99" idx="1"/>
            </p:cNvCxnSpPr>
            <p:nvPr/>
          </p:nvCxnSpPr>
          <p:spPr>
            <a:xfrm>
              <a:off x="5136430" y="2693366"/>
              <a:ext cx="83016" cy="0"/>
            </a:xfrm>
            <a:prstGeom prst="straightConnector1">
              <a:avLst/>
            </a:prstGeom>
            <a:noFill/>
            <a:ln w="12700" cap="flat" cmpd="sng" algn="ctr">
              <a:solidFill>
                <a:srgbClr val="A7AFAF"/>
              </a:solidFill>
              <a:prstDash val="solid"/>
              <a:miter lim="800000"/>
              <a:tailEnd type="triangle"/>
            </a:ln>
            <a:effectLst/>
          </p:spPr>
        </p:cxnSp>
        <p:sp>
          <p:nvSpPr>
            <p:cNvPr id="85" name="Rectangle 84">
              <a:extLst>
                <a:ext uri="{FF2B5EF4-FFF2-40B4-BE49-F238E27FC236}">
                  <a16:creationId xmlns:a16="http://schemas.microsoft.com/office/drawing/2014/main" id="{709C4B50-8E9C-4038-AE74-70391632FF94}"/>
                </a:ext>
              </a:extLst>
            </p:cNvPr>
            <p:cNvSpPr/>
            <p:nvPr/>
          </p:nvSpPr>
          <p:spPr>
            <a:xfrm>
              <a:off x="5021845" y="2712232"/>
              <a:ext cx="199078" cy="199078"/>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kern="0">
                  <a:solidFill>
                    <a:srgbClr val="6F7878"/>
                  </a:solidFill>
                  <a:latin typeface="Arial"/>
                </a:rPr>
                <a:t>Oui</a:t>
              </a:r>
              <a:endParaRPr lang="fr-CA" sz="726" kern="0" dirty="0">
                <a:solidFill>
                  <a:srgbClr val="6F7878"/>
                </a:solidFill>
                <a:latin typeface="Arial"/>
              </a:endParaRPr>
            </a:p>
          </p:txBody>
        </p:sp>
      </p:grpSp>
      <p:grpSp>
        <p:nvGrpSpPr>
          <p:cNvPr id="24" name="Group 23" descr="D, no flow">
            <a:extLst>
              <a:ext uri="{FF2B5EF4-FFF2-40B4-BE49-F238E27FC236}">
                <a16:creationId xmlns:a16="http://schemas.microsoft.com/office/drawing/2014/main" id="{BDE67214-E712-4E29-BC48-F37ED78466DF}"/>
              </a:ext>
            </a:extLst>
          </p:cNvPr>
          <p:cNvGrpSpPr/>
          <p:nvPr/>
        </p:nvGrpSpPr>
        <p:grpSpPr>
          <a:xfrm>
            <a:off x="4179977" y="3172605"/>
            <a:ext cx="507221" cy="320111"/>
            <a:chOff x="4179977" y="3172605"/>
            <a:chExt cx="507221" cy="320111"/>
          </a:xfrm>
        </p:grpSpPr>
        <p:cxnSp>
          <p:nvCxnSpPr>
            <p:cNvPr id="58" name="Straight Arrow Connector 57"/>
            <p:cNvCxnSpPr>
              <a:cxnSpLocks/>
              <a:stCxn id="62" idx="2"/>
              <a:endCxn id="72" idx="0"/>
            </p:cNvCxnSpPr>
            <p:nvPr/>
          </p:nvCxnSpPr>
          <p:spPr>
            <a:xfrm flipH="1">
              <a:off x="4179977" y="3172605"/>
              <a:ext cx="322827" cy="320111"/>
            </a:xfrm>
            <a:prstGeom prst="straightConnector1">
              <a:avLst/>
            </a:prstGeom>
            <a:noFill/>
            <a:ln w="12700" cap="flat" cmpd="sng" algn="ctr">
              <a:solidFill>
                <a:srgbClr val="A7AFAF"/>
              </a:solidFill>
              <a:prstDash val="solid"/>
              <a:miter lim="800000"/>
              <a:tailEnd type="triangle"/>
            </a:ln>
            <a:effectLst/>
          </p:spPr>
        </p:cxnSp>
        <p:sp>
          <p:nvSpPr>
            <p:cNvPr id="86" name="Rectangle 85">
              <a:extLst>
                <a:ext uri="{FF2B5EF4-FFF2-40B4-BE49-F238E27FC236}">
                  <a16:creationId xmlns:a16="http://schemas.microsoft.com/office/drawing/2014/main" id="{7CFD95F7-732F-4850-A477-0BAD6B0EE06D}"/>
                </a:ext>
              </a:extLst>
            </p:cNvPr>
            <p:cNvSpPr/>
            <p:nvPr/>
          </p:nvSpPr>
          <p:spPr>
            <a:xfrm>
              <a:off x="4488120" y="3240379"/>
              <a:ext cx="199078" cy="199078"/>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663580">
                <a:defRPr/>
              </a:pPr>
              <a:r>
                <a:rPr lang="fr-CA" sz="726" kern="0">
                  <a:solidFill>
                    <a:srgbClr val="6F7878"/>
                  </a:solidFill>
                  <a:latin typeface="Arial"/>
                </a:rPr>
                <a:t>Non</a:t>
              </a:r>
              <a:endParaRPr lang="fr-CA" sz="726" kern="0" dirty="0">
                <a:solidFill>
                  <a:srgbClr val="6F7878"/>
                </a:solidFill>
                <a:latin typeface="Arial"/>
              </a:endParaRPr>
            </a:p>
          </p:txBody>
        </p:sp>
      </p:grpSp>
      <p:grpSp>
        <p:nvGrpSpPr>
          <p:cNvPr id="27" name="Group 26" descr="F, yes flow">
            <a:extLst>
              <a:ext uri="{FF2B5EF4-FFF2-40B4-BE49-F238E27FC236}">
                <a16:creationId xmlns:a16="http://schemas.microsoft.com/office/drawing/2014/main" id="{2C843E55-2836-4025-9507-F55973CE6684}"/>
              </a:ext>
            </a:extLst>
          </p:cNvPr>
          <p:cNvGrpSpPr/>
          <p:nvPr/>
        </p:nvGrpSpPr>
        <p:grpSpPr>
          <a:xfrm>
            <a:off x="7297699" y="2310196"/>
            <a:ext cx="333129" cy="383170"/>
            <a:chOff x="7297699" y="2310196"/>
            <a:chExt cx="333129" cy="383170"/>
          </a:xfrm>
        </p:grpSpPr>
        <p:cxnSp>
          <p:nvCxnSpPr>
            <p:cNvPr id="67" name="Straight Arrow Connector 66">
              <a:extLst>
                <a:ext uri="{FF2B5EF4-FFF2-40B4-BE49-F238E27FC236}">
                  <a16:creationId xmlns:a16="http://schemas.microsoft.com/office/drawing/2014/main" id="{52149822-560D-4305-9238-C68E06F7977C}"/>
                </a:ext>
              </a:extLst>
            </p:cNvPr>
            <p:cNvCxnSpPr>
              <a:cxnSpLocks/>
              <a:stCxn id="71" idx="3"/>
              <a:endCxn id="69" idx="1"/>
            </p:cNvCxnSpPr>
            <p:nvPr/>
          </p:nvCxnSpPr>
          <p:spPr>
            <a:xfrm flipV="1">
              <a:off x="7348303" y="2367731"/>
              <a:ext cx="282525" cy="325635"/>
            </a:xfrm>
            <a:prstGeom prst="straightConnector1">
              <a:avLst/>
            </a:prstGeom>
            <a:noFill/>
            <a:ln w="12700" cap="flat" cmpd="sng" algn="ctr">
              <a:solidFill>
                <a:srgbClr val="A7AFAF"/>
              </a:solidFill>
              <a:prstDash val="solid"/>
              <a:miter lim="800000"/>
              <a:tailEnd type="triangle"/>
            </a:ln>
            <a:effectLst/>
          </p:spPr>
        </p:cxnSp>
        <p:sp>
          <p:nvSpPr>
            <p:cNvPr id="87" name="Rectangle 86">
              <a:extLst>
                <a:ext uri="{FF2B5EF4-FFF2-40B4-BE49-F238E27FC236}">
                  <a16:creationId xmlns:a16="http://schemas.microsoft.com/office/drawing/2014/main" id="{D264DD43-1E21-41DC-82A1-F60EAB051A7E}"/>
                </a:ext>
              </a:extLst>
            </p:cNvPr>
            <p:cNvSpPr/>
            <p:nvPr/>
          </p:nvSpPr>
          <p:spPr>
            <a:xfrm>
              <a:off x="7297699" y="2310196"/>
              <a:ext cx="199078" cy="199078"/>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kern="0">
                  <a:solidFill>
                    <a:srgbClr val="6F7878"/>
                  </a:solidFill>
                  <a:latin typeface="Arial"/>
                </a:rPr>
                <a:t>Oui</a:t>
              </a:r>
              <a:endParaRPr lang="fr-CA" sz="726" kern="0" dirty="0">
                <a:solidFill>
                  <a:srgbClr val="6F7878"/>
                </a:solidFill>
                <a:latin typeface="Arial"/>
              </a:endParaRPr>
            </a:p>
          </p:txBody>
        </p:sp>
      </p:grpSp>
      <p:grpSp>
        <p:nvGrpSpPr>
          <p:cNvPr id="28" name="Group 27" descr="F, no flow">
            <a:extLst>
              <a:ext uri="{FF2B5EF4-FFF2-40B4-BE49-F238E27FC236}">
                <a16:creationId xmlns:a16="http://schemas.microsoft.com/office/drawing/2014/main" id="{05597AD3-00C0-4D18-AE09-BBE6A5B9F5D9}"/>
              </a:ext>
            </a:extLst>
          </p:cNvPr>
          <p:cNvGrpSpPr/>
          <p:nvPr/>
        </p:nvGrpSpPr>
        <p:grpSpPr>
          <a:xfrm>
            <a:off x="7322504" y="2693366"/>
            <a:ext cx="315201" cy="472066"/>
            <a:chOff x="7322504" y="2693366"/>
            <a:chExt cx="315201" cy="472066"/>
          </a:xfrm>
        </p:grpSpPr>
        <p:cxnSp>
          <p:nvCxnSpPr>
            <p:cNvPr id="68" name="Straight Arrow Connector 67">
              <a:extLst>
                <a:ext uri="{FF2B5EF4-FFF2-40B4-BE49-F238E27FC236}">
                  <a16:creationId xmlns:a16="http://schemas.microsoft.com/office/drawing/2014/main" id="{920E3872-3BA7-4306-8F1A-0D6E1C6547B1}"/>
                </a:ext>
              </a:extLst>
            </p:cNvPr>
            <p:cNvCxnSpPr>
              <a:cxnSpLocks/>
              <a:stCxn id="71" idx="3"/>
              <a:endCxn id="77" idx="1"/>
            </p:cNvCxnSpPr>
            <p:nvPr/>
          </p:nvCxnSpPr>
          <p:spPr>
            <a:xfrm>
              <a:off x="7348303" y="2693366"/>
              <a:ext cx="289402" cy="412258"/>
            </a:xfrm>
            <a:prstGeom prst="straightConnector1">
              <a:avLst/>
            </a:prstGeom>
            <a:noFill/>
            <a:ln w="12700" cap="flat" cmpd="sng" algn="ctr">
              <a:solidFill>
                <a:srgbClr val="A7AFAF"/>
              </a:solidFill>
              <a:prstDash val="solid"/>
              <a:miter lim="800000"/>
              <a:tailEnd type="triangle"/>
            </a:ln>
            <a:effectLst/>
          </p:spPr>
        </p:cxnSp>
        <p:sp>
          <p:nvSpPr>
            <p:cNvPr id="88" name="Rectangle 87">
              <a:extLst>
                <a:ext uri="{FF2B5EF4-FFF2-40B4-BE49-F238E27FC236}">
                  <a16:creationId xmlns:a16="http://schemas.microsoft.com/office/drawing/2014/main" id="{BCFEDE6C-A9F6-4320-A488-52BB8BA4C1FE}"/>
                </a:ext>
              </a:extLst>
            </p:cNvPr>
            <p:cNvSpPr/>
            <p:nvPr/>
          </p:nvSpPr>
          <p:spPr>
            <a:xfrm>
              <a:off x="7322504" y="2966354"/>
              <a:ext cx="199078" cy="199078"/>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kern="0">
                  <a:solidFill>
                    <a:srgbClr val="6F7878"/>
                  </a:solidFill>
                  <a:latin typeface="Arial"/>
                </a:rPr>
                <a:t>Non</a:t>
              </a:r>
              <a:endParaRPr lang="fr-CA" sz="726" kern="0" dirty="0">
                <a:solidFill>
                  <a:srgbClr val="6F7878"/>
                </a:solidFill>
                <a:latin typeface="Arial"/>
              </a:endParaRPr>
            </a:p>
          </p:txBody>
        </p:sp>
      </p:grpSp>
      <p:grpSp>
        <p:nvGrpSpPr>
          <p:cNvPr id="19" name="Group 18" descr="I, no flow">
            <a:extLst>
              <a:ext uri="{FF2B5EF4-FFF2-40B4-BE49-F238E27FC236}">
                <a16:creationId xmlns:a16="http://schemas.microsoft.com/office/drawing/2014/main" id="{56A0C0F0-E3C3-4AAD-B9E7-9715EF0D6632}"/>
              </a:ext>
            </a:extLst>
          </p:cNvPr>
          <p:cNvGrpSpPr/>
          <p:nvPr/>
        </p:nvGrpSpPr>
        <p:grpSpPr>
          <a:xfrm>
            <a:off x="4975115" y="3744728"/>
            <a:ext cx="258492" cy="227228"/>
            <a:chOff x="4975115" y="3744728"/>
            <a:chExt cx="258492" cy="227228"/>
          </a:xfrm>
        </p:grpSpPr>
        <p:cxnSp>
          <p:nvCxnSpPr>
            <p:cNvPr id="73" name="Straight Arrow Connector 72">
              <a:extLst>
                <a:ext uri="{FF2B5EF4-FFF2-40B4-BE49-F238E27FC236}">
                  <a16:creationId xmlns:a16="http://schemas.microsoft.com/office/drawing/2014/main" id="{D67F146F-6427-4A93-A62D-C02EA12EC88A}"/>
                </a:ext>
              </a:extLst>
            </p:cNvPr>
            <p:cNvCxnSpPr>
              <a:cxnSpLocks/>
              <a:stCxn id="72" idx="3"/>
              <a:endCxn id="64" idx="1"/>
            </p:cNvCxnSpPr>
            <p:nvPr/>
          </p:nvCxnSpPr>
          <p:spPr>
            <a:xfrm flipV="1">
              <a:off x="4975115" y="3971955"/>
              <a:ext cx="258492" cy="1"/>
            </a:xfrm>
            <a:prstGeom prst="straightConnector1">
              <a:avLst/>
            </a:prstGeom>
            <a:noFill/>
            <a:ln w="12700" cap="flat" cmpd="sng" algn="ctr">
              <a:solidFill>
                <a:srgbClr val="A7AFAF"/>
              </a:solidFill>
              <a:prstDash val="solid"/>
              <a:miter lim="800000"/>
              <a:tailEnd type="triangle"/>
            </a:ln>
            <a:effectLst/>
          </p:spPr>
        </p:cxnSp>
        <p:sp>
          <p:nvSpPr>
            <p:cNvPr id="89" name="Rectangle 88">
              <a:extLst>
                <a:ext uri="{FF2B5EF4-FFF2-40B4-BE49-F238E27FC236}">
                  <a16:creationId xmlns:a16="http://schemas.microsoft.com/office/drawing/2014/main" id="{03DF108B-12AE-4609-99AA-4209FCEC1001}"/>
                </a:ext>
              </a:extLst>
            </p:cNvPr>
            <p:cNvSpPr/>
            <p:nvPr/>
          </p:nvSpPr>
          <p:spPr>
            <a:xfrm>
              <a:off x="5020368" y="3744728"/>
              <a:ext cx="199078" cy="199078"/>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defTabSz="663580">
                <a:defRPr/>
              </a:pPr>
              <a:r>
                <a:rPr lang="fr-CA" sz="726" kern="0">
                  <a:solidFill>
                    <a:srgbClr val="6F7878"/>
                  </a:solidFill>
                  <a:latin typeface="Arial"/>
                </a:rPr>
                <a:t>Non</a:t>
              </a:r>
              <a:endParaRPr lang="fr-CA" sz="726" kern="0" dirty="0">
                <a:solidFill>
                  <a:srgbClr val="6F7878"/>
                </a:solidFill>
                <a:latin typeface="Arial"/>
              </a:endParaRPr>
            </a:p>
          </p:txBody>
        </p:sp>
      </p:grpSp>
      <p:cxnSp>
        <p:nvCxnSpPr>
          <p:cNvPr id="56" name="Straight Arrow Connector 55" descr="C to D"/>
          <p:cNvCxnSpPr>
            <a:cxnSpLocks/>
            <a:stCxn id="63" idx="3"/>
            <a:endCxn id="62" idx="1"/>
          </p:cNvCxnSpPr>
          <p:nvPr/>
        </p:nvCxnSpPr>
        <p:spPr>
          <a:xfrm>
            <a:off x="3720943" y="2693366"/>
            <a:ext cx="148235" cy="0"/>
          </a:xfrm>
          <a:prstGeom prst="straightConnector1">
            <a:avLst/>
          </a:prstGeom>
          <a:noFill/>
          <a:ln w="12700" cap="flat" cmpd="sng" algn="ctr">
            <a:solidFill>
              <a:srgbClr val="A7AFAF"/>
            </a:solidFill>
            <a:prstDash val="solid"/>
            <a:miter lim="800000"/>
            <a:tailEnd type="triangle"/>
          </a:ln>
          <a:effectLst/>
        </p:spPr>
      </p:cxnSp>
      <p:grpSp>
        <p:nvGrpSpPr>
          <p:cNvPr id="25" name="Group 24" descr="C, work">
            <a:extLst>
              <a:ext uri="{FF2B5EF4-FFF2-40B4-BE49-F238E27FC236}">
                <a16:creationId xmlns:a16="http://schemas.microsoft.com/office/drawing/2014/main" id="{CCC61906-0015-47F0-9803-1F37C612F140}"/>
              </a:ext>
            </a:extLst>
          </p:cNvPr>
          <p:cNvGrpSpPr/>
          <p:nvPr/>
        </p:nvGrpSpPr>
        <p:grpSpPr>
          <a:xfrm>
            <a:off x="2695578" y="2155285"/>
            <a:ext cx="1025365" cy="811969"/>
            <a:chOff x="2695578" y="2155285"/>
            <a:chExt cx="1025365" cy="811969"/>
          </a:xfrm>
        </p:grpSpPr>
        <p:sp>
          <p:nvSpPr>
            <p:cNvPr id="63" name="Rectangle 62">
              <a:extLst>
                <a:ext uri="{FF2B5EF4-FFF2-40B4-BE49-F238E27FC236}">
                  <a16:creationId xmlns:a16="http://schemas.microsoft.com/office/drawing/2014/main" id="{5C89B859-0CA9-4E9E-8610-E90D5AC6295B}"/>
                </a:ext>
              </a:extLst>
            </p:cNvPr>
            <p:cNvSpPr/>
            <p:nvPr/>
          </p:nvSpPr>
          <p:spPr>
            <a:xfrm>
              <a:off x="2822225" y="2419477"/>
              <a:ext cx="898718" cy="547777"/>
            </a:xfrm>
            <a:prstGeom prst="rect">
              <a:avLst/>
            </a:prstGeom>
            <a:solidFill>
              <a:srgbClr val="D0DEEA"/>
            </a:solidFill>
            <a:ln w="12700" cap="flat" cmpd="sng" algn="ctr">
              <a:noFill/>
              <a:prstDash val="solid"/>
              <a:miter lim="800000"/>
            </a:ln>
            <a:effectLst/>
          </p:spPr>
          <p:txBody>
            <a:bodyPr rot="0" spcFirstLastPara="0" vertOverflow="overflow" horzOverflow="overflow" vert="horz" wrap="square" lIns="33180" tIns="33180" rIns="33180" bIns="33180" numCol="1" spcCol="0" rtlCol="0" fromWordArt="0" anchor="ctr" anchorCtr="0" forceAA="0" compatLnSpc="1">
              <a:prstTxWarp prst="textNoShape">
                <a:avLst/>
              </a:prstTxWarp>
              <a:noAutofit/>
            </a:bodyPr>
            <a:lstStyle/>
            <a:p>
              <a:pPr algn="ctr" defTabSz="663580">
                <a:defRPr/>
              </a:pPr>
              <a:r>
                <a:rPr lang="fr-CA" sz="800" dirty="0">
                  <a:solidFill>
                    <a:schemeClr val="tx2">
                      <a:lumMod val="75000"/>
                    </a:schemeClr>
                  </a:solidFill>
                  <a:effectLst/>
                  <a:latin typeface="Arial" panose="020B0604020202020204" pitchFamily="34" charset="0"/>
                  <a:ea typeface="Times New Roman" panose="02020603050405020304" pitchFamily="18" charset="0"/>
                  <a:cs typeface="Arial" panose="020B0604020202020204" pitchFamily="34" charset="0"/>
                </a:rPr>
                <a:t>Évaluer les options de solution </a:t>
              </a:r>
              <a:r>
                <a:rPr lang="fr-CA" sz="800">
                  <a:solidFill>
                    <a:schemeClr val="tx2">
                      <a:lumMod val="75000"/>
                    </a:schemeClr>
                  </a:solidFill>
                  <a:effectLst/>
                  <a:latin typeface="Arial" panose="020B0604020202020204" pitchFamily="34" charset="0"/>
                  <a:ea typeface="Times New Roman" panose="02020603050405020304" pitchFamily="18" charset="0"/>
                  <a:cs typeface="Arial" panose="020B0604020202020204" pitchFamily="34" charset="0"/>
                </a:rPr>
                <a:t>d’entreprise.*</a:t>
              </a:r>
              <a:endParaRPr lang="fr-CA" sz="800" kern="0" dirty="0">
                <a:solidFill>
                  <a:schemeClr val="tx2">
                    <a:lumMod val="75000"/>
                  </a:schemeClr>
                </a:solidFill>
                <a:latin typeface="Arial" panose="020B0604020202020204" pitchFamily="34" charset="0"/>
                <a:cs typeface="Arial" panose="020B0604020202020204" pitchFamily="34" charset="0"/>
              </a:endParaRPr>
            </a:p>
          </p:txBody>
        </p:sp>
        <p:sp>
          <p:nvSpPr>
            <p:cNvPr id="80" name="Flowchart: Connector 79">
              <a:extLst>
                <a:ext uri="{FF2B5EF4-FFF2-40B4-BE49-F238E27FC236}">
                  <a16:creationId xmlns:a16="http://schemas.microsoft.com/office/drawing/2014/main" id="{AB2DDA3C-21E0-4E1D-8A44-37026C6A38A3}"/>
                </a:ext>
              </a:extLst>
            </p:cNvPr>
            <p:cNvSpPr/>
            <p:nvPr/>
          </p:nvSpPr>
          <p:spPr>
            <a:xfrm>
              <a:off x="2695578" y="2155285"/>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C</a:t>
              </a:r>
              <a:endParaRPr lang="fr-CA" sz="726" b="1" i="1" kern="0" dirty="0">
                <a:solidFill>
                  <a:srgbClr val="6F7878"/>
                </a:solidFill>
                <a:latin typeface="Arial"/>
              </a:endParaRPr>
            </a:p>
          </p:txBody>
        </p:sp>
      </p:grpSp>
      <p:sp>
        <p:nvSpPr>
          <p:cNvPr id="90" name="Rectangle 89">
            <a:extLst>
              <a:ext uri="{FF2B5EF4-FFF2-40B4-BE49-F238E27FC236}">
                <a16:creationId xmlns:a16="http://schemas.microsoft.com/office/drawing/2014/main" id="{9F8526F9-1773-4A32-9528-ED4F7067CB6C}"/>
              </a:ext>
            </a:extLst>
          </p:cNvPr>
          <p:cNvSpPr/>
          <p:nvPr/>
        </p:nvSpPr>
        <p:spPr>
          <a:xfrm>
            <a:off x="4499975" y="4537692"/>
            <a:ext cx="199078" cy="199078"/>
          </a:xfrm>
          <a:prstGeom prst="rect">
            <a:avLst/>
          </a:prstGeom>
          <a:solidFill>
            <a:srgbClr val="FFFFFF"/>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663580">
              <a:defRPr/>
            </a:pPr>
            <a:r>
              <a:rPr lang="fr-CA" sz="726" kern="0">
                <a:solidFill>
                  <a:srgbClr val="515858"/>
                </a:solidFill>
                <a:latin typeface="Arial"/>
              </a:rPr>
              <a:t>Oui</a:t>
            </a:r>
            <a:endParaRPr lang="fr-CA" sz="726" kern="0" dirty="0">
              <a:solidFill>
                <a:srgbClr val="515858"/>
              </a:solidFill>
              <a:latin typeface="Arial"/>
            </a:endParaRPr>
          </a:p>
        </p:txBody>
      </p:sp>
      <p:sp>
        <p:nvSpPr>
          <p:cNvPr id="64" name="Rectangle 63">
            <a:extLst>
              <a:ext uri="{FF2B5EF4-FFF2-40B4-BE49-F238E27FC236}">
                <a16:creationId xmlns:a16="http://schemas.microsoft.com/office/drawing/2014/main" id="{EB4E2A2C-8A1F-4500-A7AE-04DCCF0CE1D4}"/>
              </a:ext>
            </a:extLst>
          </p:cNvPr>
          <p:cNvSpPr/>
          <p:nvPr/>
        </p:nvSpPr>
        <p:spPr>
          <a:xfrm>
            <a:off x="5233607" y="3715874"/>
            <a:ext cx="1105936" cy="512162"/>
          </a:xfrm>
          <a:prstGeom prst="rect">
            <a:avLst/>
          </a:prstGeom>
          <a:solidFill>
            <a:srgbClr val="D0DEEA"/>
          </a:solidFill>
          <a:ln w="12700" cap="flat" cmpd="sng" algn="ctr">
            <a:noFill/>
            <a:prstDash val="solid"/>
            <a:miter lim="800000"/>
          </a:ln>
          <a:effectLst/>
        </p:spPr>
        <p:txBody>
          <a:bodyPr rot="0" spcFirstLastPara="0" vertOverflow="overflow" horzOverflow="overflow" vert="horz" wrap="square" lIns="33180" tIns="33180" rIns="33180" bIns="33180" numCol="1" spcCol="0" rtlCol="0" fromWordArt="0" anchor="ctr" anchorCtr="0" forceAA="0" compatLnSpc="1">
            <a:prstTxWarp prst="textNoShape">
              <a:avLst/>
            </a:prstTxWarp>
            <a:noAutofit/>
          </a:bodyPr>
          <a:lstStyle/>
          <a:p>
            <a:pPr algn="ctr" defTabSz="663580">
              <a:defRPr/>
            </a:pPr>
            <a:r>
              <a:rPr lang="fr-CA" sz="800" dirty="0">
                <a:solidFill>
                  <a:schemeClr val="tx2">
                    <a:lumMod val="50000"/>
                  </a:schemeClr>
                </a:solidFill>
                <a:effectLst/>
                <a:latin typeface="Arial" panose="020B0604020202020204" pitchFamily="34" charset="0"/>
                <a:ea typeface="Times New Roman" panose="02020603050405020304" pitchFamily="18" charset="0"/>
                <a:cs typeface="Arial" panose="020B0604020202020204" pitchFamily="34" charset="0"/>
              </a:rPr>
              <a:t>Présenter l’analyse des options de solutions de </a:t>
            </a:r>
            <a:r>
              <a:rPr lang="fr-CA" sz="800">
                <a:solidFill>
                  <a:schemeClr val="tx2">
                    <a:lumMod val="50000"/>
                  </a:schemeClr>
                </a:solidFill>
                <a:effectLst/>
                <a:latin typeface="Arial" panose="020B0604020202020204" pitchFamily="34" charset="0"/>
                <a:ea typeface="Times New Roman" panose="02020603050405020304" pitchFamily="18" charset="0"/>
                <a:cs typeface="Arial" panose="020B0604020202020204" pitchFamily="34" charset="0"/>
              </a:rPr>
              <a:t>rechange.</a:t>
            </a:r>
            <a:endParaRPr lang="fr-CA" sz="800" kern="0" dirty="0">
              <a:solidFill>
                <a:schemeClr val="tx2">
                  <a:lumMod val="50000"/>
                </a:schemeClr>
              </a:solidFill>
              <a:latin typeface="Arial" panose="020B0604020202020204" pitchFamily="34" charset="0"/>
              <a:cs typeface="Arial" panose="020B0604020202020204" pitchFamily="34" charset="0"/>
            </a:endParaRPr>
          </a:p>
        </p:txBody>
      </p:sp>
      <p:grpSp>
        <p:nvGrpSpPr>
          <p:cNvPr id="30" name="Group 29" descr="J, work">
            <a:extLst>
              <a:ext uri="{FF2B5EF4-FFF2-40B4-BE49-F238E27FC236}">
                <a16:creationId xmlns:a16="http://schemas.microsoft.com/office/drawing/2014/main" id="{03C73B53-A0CA-45F2-8408-9500B96FD3B1}"/>
              </a:ext>
            </a:extLst>
          </p:cNvPr>
          <p:cNvGrpSpPr/>
          <p:nvPr/>
        </p:nvGrpSpPr>
        <p:grpSpPr>
          <a:xfrm>
            <a:off x="3455876" y="4672054"/>
            <a:ext cx="1453747" cy="628197"/>
            <a:chOff x="3455876" y="4672054"/>
            <a:chExt cx="1453747" cy="628197"/>
          </a:xfrm>
        </p:grpSpPr>
        <p:sp>
          <p:nvSpPr>
            <p:cNvPr id="92" name="Rectangle 91">
              <a:extLst>
                <a:ext uri="{FF2B5EF4-FFF2-40B4-BE49-F238E27FC236}">
                  <a16:creationId xmlns:a16="http://schemas.microsoft.com/office/drawing/2014/main" id="{B6C55332-24B3-44BD-8A30-EFC9499EAD88}"/>
                </a:ext>
              </a:extLst>
            </p:cNvPr>
            <p:cNvSpPr/>
            <p:nvPr/>
          </p:nvSpPr>
          <p:spPr>
            <a:xfrm>
              <a:off x="3455876" y="4857876"/>
              <a:ext cx="1453747" cy="442375"/>
            </a:xfrm>
            <a:prstGeom prst="rect">
              <a:avLst/>
            </a:prstGeom>
            <a:solidFill>
              <a:srgbClr val="D0DEEA"/>
            </a:solidFill>
            <a:ln w="12700" cap="flat" cmpd="sng" algn="ctr">
              <a:noFill/>
              <a:prstDash val="solid"/>
              <a:miter lim="800000"/>
            </a:ln>
            <a:effectLst/>
          </p:spPr>
          <p:txBody>
            <a:bodyPr rot="0" spcFirstLastPara="0" vertOverflow="overflow" horzOverflow="overflow" vert="horz" wrap="square" lIns="33180" tIns="33180" rIns="33180" bIns="33180" numCol="1" spcCol="0" rtlCol="0" fromWordArt="0" anchor="ctr" anchorCtr="0" forceAA="0" compatLnSpc="1">
              <a:prstTxWarp prst="textNoShape">
                <a:avLst/>
              </a:prstTxWarp>
              <a:noAutofit/>
            </a:bodyPr>
            <a:lstStyle/>
            <a:p>
              <a:pPr algn="ctr" defTabSz="663580">
                <a:defRPr/>
              </a:pPr>
              <a:r>
                <a:rPr lang="fr-CA" sz="800" dirty="0">
                  <a:solidFill>
                    <a:schemeClr val="tx2">
                      <a:lumMod val="75000"/>
                    </a:schemeClr>
                  </a:solidFill>
                  <a:effectLst/>
                  <a:latin typeface="Arial" panose="020B0604020202020204" pitchFamily="34" charset="0"/>
                  <a:ea typeface="Times New Roman" panose="02020603050405020304" pitchFamily="18" charset="0"/>
                  <a:cs typeface="Arial" panose="020B0604020202020204" pitchFamily="34" charset="0"/>
                </a:rPr>
                <a:t>Explorer le projet exploratoire ou la possibilité de </a:t>
              </a:r>
              <a:r>
                <a:rPr lang="fr-CA" sz="800">
                  <a:solidFill>
                    <a:schemeClr val="tx2">
                      <a:lumMod val="75000"/>
                    </a:schemeClr>
                  </a:solidFill>
                  <a:effectLst/>
                  <a:latin typeface="Arial" panose="020B0604020202020204" pitchFamily="34" charset="0"/>
                  <a:ea typeface="Times New Roman" panose="02020603050405020304" pitchFamily="18" charset="0"/>
                  <a:cs typeface="Arial" panose="020B0604020202020204" pitchFamily="34" charset="0"/>
                </a:rPr>
                <a:t>réutilisation</a:t>
              </a:r>
              <a:r>
                <a:rPr lang="fr-CA" sz="800">
                  <a:solidFill>
                    <a:srgbClr val="002060"/>
                  </a:solidFill>
                  <a:effectLst/>
                  <a:latin typeface="Arial" panose="020B0604020202020204" pitchFamily="34" charset="0"/>
                  <a:ea typeface="Times New Roman" panose="02020603050405020304" pitchFamily="18" charset="0"/>
                  <a:cs typeface="Arial" panose="020B0604020202020204" pitchFamily="34" charset="0"/>
                </a:rPr>
                <a:t>.</a:t>
              </a:r>
              <a:endParaRPr lang="fr-CA" sz="800" kern="0" dirty="0">
                <a:solidFill>
                  <a:srgbClr val="002060"/>
                </a:solidFill>
                <a:latin typeface="Arial" panose="020B0604020202020204" pitchFamily="34" charset="0"/>
                <a:cs typeface="Arial" panose="020B0604020202020204" pitchFamily="34" charset="0"/>
              </a:endParaRPr>
            </a:p>
          </p:txBody>
        </p:sp>
        <p:sp>
          <p:nvSpPr>
            <p:cNvPr id="93" name="Flowchart: Connector 92">
              <a:extLst>
                <a:ext uri="{FF2B5EF4-FFF2-40B4-BE49-F238E27FC236}">
                  <a16:creationId xmlns:a16="http://schemas.microsoft.com/office/drawing/2014/main" id="{1D82855D-0557-4176-B97D-A0BF48CF5995}"/>
                </a:ext>
              </a:extLst>
            </p:cNvPr>
            <p:cNvSpPr/>
            <p:nvPr/>
          </p:nvSpPr>
          <p:spPr>
            <a:xfrm>
              <a:off x="3483791" y="4672054"/>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J</a:t>
              </a:r>
              <a:endParaRPr lang="fr-CA" sz="726" b="1" i="1" kern="0" dirty="0">
                <a:solidFill>
                  <a:srgbClr val="6F7878"/>
                </a:solidFill>
                <a:latin typeface="Arial"/>
              </a:endParaRPr>
            </a:p>
          </p:txBody>
        </p:sp>
      </p:grpSp>
      <p:grpSp>
        <p:nvGrpSpPr>
          <p:cNvPr id="22" name="Group 21" descr="I, decision">
            <a:extLst>
              <a:ext uri="{FF2B5EF4-FFF2-40B4-BE49-F238E27FC236}">
                <a16:creationId xmlns:a16="http://schemas.microsoft.com/office/drawing/2014/main" id="{A6ADB258-B971-4475-B355-E735E42A7EB4}"/>
              </a:ext>
            </a:extLst>
          </p:cNvPr>
          <p:cNvGrpSpPr/>
          <p:nvPr/>
        </p:nvGrpSpPr>
        <p:grpSpPr>
          <a:xfrm>
            <a:off x="3384839" y="3451349"/>
            <a:ext cx="1590276" cy="999846"/>
            <a:chOff x="3384840" y="3451349"/>
            <a:chExt cx="1590276" cy="999846"/>
          </a:xfrm>
        </p:grpSpPr>
        <p:sp>
          <p:nvSpPr>
            <p:cNvPr id="72" name="Diamond 71">
              <a:extLst>
                <a:ext uri="{FF2B5EF4-FFF2-40B4-BE49-F238E27FC236}">
                  <a16:creationId xmlns:a16="http://schemas.microsoft.com/office/drawing/2014/main" id="{FDDC82F0-4ECE-460B-91DE-9E872BFD1592}"/>
                </a:ext>
              </a:extLst>
            </p:cNvPr>
            <p:cNvSpPr/>
            <p:nvPr/>
          </p:nvSpPr>
          <p:spPr>
            <a:xfrm>
              <a:off x="3384840" y="3492716"/>
              <a:ext cx="1590276" cy="958479"/>
            </a:xfrm>
            <a:prstGeom prst="diamond">
              <a:avLst/>
            </a:prstGeom>
            <a:solidFill>
              <a:srgbClr val="6F7878"/>
            </a:solid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Y a-t-il un projet exploratoire ou une possibilité de réutilisation </a:t>
              </a:r>
              <a:r>
                <a:rPr lang="fr-CA" sz="800">
                  <a:solidFill>
                    <a:schemeClr val="bg1"/>
                  </a:solidFill>
                  <a:effectLst/>
                  <a:latin typeface="Arial" panose="020B0604020202020204" pitchFamily="34" charset="0"/>
                  <a:ea typeface="Times New Roman" panose="02020603050405020304" pitchFamily="18" charset="0"/>
                  <a:cs typeface="Arial" panose="020B0604020202020204" pitchFamily="34" charset="0"/>
                </a:rPr>
                <a:t>disponible?</a:t>
              </a:r>
              <a:endParaRPr lang="fr-CA" sz="800" kern="0" dirty="0">
                <a:solidFill>
                  <a:schemeClr val="bg1"/>
                </a:solidFill>
                <a:latin typeface="Arial" panose="020B0604020202020204" pitchFamily="34" charset="0"/>
                <a:cs typeface="Arial" panose="020B0604020202020204" pitchFamily="34" charset="0"/>
              </a:endParaRPr>
            </a:p>
          </p:txBody>
        </p:sp>
        <p:sp>
          <p:nvSpPr>
            <p:cNvPr id="75" name="Flowchart: Connector 74">
              <a:extLst>
                <a:ext uri="{FF2B5EF4-FFF2-40B4-BE49-F238E27FC236}">
                  <a16:creationId xmlns:a16="http://schemas.microsoft.com/office/drawing/2014/main" id="{2088809A-F888-4BDF-9CA2-9BD58D2F742F}"/>
                </a:ext>
              </a:extLst>
            </p:cNvPr>
            <p:cNvSpPr/>
            <p:nvPr/>
          </p:nvSpPr>
          <p:spPr>
            <a:xfrm>
              <a:off x="3725962" y="3451349"/>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I</a:t>
              </a:r>
              <a:endParaRPr lang="fr-CA" sz="726" b="1" i="1" kern="0" dirty="0">
                <a:solidFill>
                  <a:srgbClr val="6F7878"/>
                </a:solidFill>
                <a:latin typeface="Arial"/>
              </a:endParaRPr>
            </a:p>
          </p:txBody>
        </p:sp>
      </p:grpSp>
      <p:grpSp>
        <p:nvGrpSpPr>
          <p:cNvPr id="20" name="Group 19" descr="J, no pathfinder">
            <a:extLst>
              <a:ext uri="{FF2B5EF4-FFF2-40B4-BE49-F238E27FC236}">
                <a16:creationId xmlns:a16="http://schemas.microsoft.com/office/drawing/2014/main" id="{6280EE94-AC56-47BA-A468-D27995BE3DBB}"/>
              </a:ext>
            </a:extLst>
          </p:cNvPr>
          <p:cNvGrpSpPr/>
          <p:nvPr/>
        </p:nvGrpSpPr>
        <p:grpSpPr>
          <a:xfrm>
            <a:off x="4909623" y="4228036"/>
            <a:ext cx="876952" cy="851028"/>
            <a:chOff x="4909623" y="4228036"/>
            <a:chExt cx="876952" cy="851028"/>
          </a:xfrm>
        </p:grpSpPr>
        <p:cxnSp>
          <p:nvCxnSpPr>
            <p:cNvPr id="94" name="Straight Arrow Connector 93">
              <a:extLst>
                <a:ext uri="{FF2B5EF4-FFF2-40B4-BE49-F238E27FC236}">
                  <a16:creationId xmlns:a16="http://schemas.microsoft.com/office/drawing/2014/main" id="{B307E240-5175-4C0A-B25E-69F4F8049EB5}"/>
                </a:ext>
              </a:extLst>
            </p:cNvPr>
            <p:cNvCxnSpPr>
              <a:cxnSpLocks/>
              <a:stCxn id="92" idx="3"/>
              <a:endCxn id="64" idx="2"/>
            </p:cNvCxnSpPr>
            <p:nvPr/>
          </p:nvCxnSpPr>
          <p:spPr>
            <a:xfrm flipV="1">
              <a:off x="4909623" y="4228036"/>
              <a:ext cx="876952" cy="851028"/>
            </a:xfrm>
            <a:prstGeom prst="straightConnector1">
              <a:avLst/>
            </a:prstGeom>
            <a:noFill/>
            <a:ln w="12700" cap="flat" cmpd="sng" algn="ctr">
              <a:solidFill>
                <a:srgbClr val="A7AFAF"/>
              </a:solidFill>
              <a:prstDash val="solid"/>
              <a:miter lim="800000"/>
              <a:tailEnd type="triangle"/>
            </a:ln>
            <a:effectLst/>
          </p:spPr>
        </p:cxnSp>
        <p:sp>
          <p:nvSpPr>
            <p:cNvPr id="97" name="Rectangle 96">
              <a:extLst>
                <a:ext uri="{FF2B5EF4-FFF2-40B4-BE49-F238E27FC236}">
                  <a16:creationId xmlns:a16="http://schemas.microsoft.com/office/drawing/2014/main" id="{CB6F7E8A-F5F5-4DAF-B436-3C2E1E5D6E8B}"/>
                </a:ext>
              </a:extLst>
            </p:cNvPr>
            <p:cNvSpPr/>
            <p:nvPr/>
          </p:nvSpPr>
          <p:spPr>
            <a:xfrm>
              <a:off x="5093002" y="4490062"/>
              <a:ext cx="199078" cy="199078"/>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663580">
                <a:defRPr/>
              </a:pPr>
              <a:r>
                <a:rPr lang="fr-CA" sz="726" kern="0">
                  <a:solidFill>
                    <a:srgbClr val="6F7878"/>
                  </a:solidFill>
                  <a:latin typeface="Arial"/>
                </a:rPr>
                <a:t>N1</a:t>
              </a:r>
              <a:endParaRPr lang="fr-CA" sz="726" kern="0" dirty="0">
                <a:solidFill>
                  <a:srgbClr val="6F7878"/>
                </a:solidFill>
                <a:latin typeface="Arial"/>
              </a:endParaRPr>
            </a:p>
          </p:txBody>
        </p:sp>
      </p:grpSp>
      <p:grpSp>
        <p:nvGrpSpPr>
          <p:cNvPr id="12" name="Group 11" descr="E, work">
            <a:extLst>
              <a:ext uri="{FF2B5EF4-FFF2-40B4-BE49-F238E27FC236}">
                <a16:creationId xmlns:a16="http://schemas.microsoft.com/office/drawing/2014/main" id="{832A5C67-69B8-411A-A454-718F16CAA399}"/>
              </a:ext>
            </a:extLst>
          </p:cNvPr>
          <p:cNvGrpSpPr/>
          <p:nvPr/>
        </p:nvGrpSpPr>
        <p:grpSpPr>
          <a:xfrm>
            <a:off x="5149674" y="2137111"/>
            <a:ext cx="1085816" cy="777442"/>
            <a:chOff x="5149674" y="2137111"/>
            <a:chExt cx="1085816" cy="777442"/>
          </a:xfrm>
        </p:grpSpPr>
        <p:sp>
          <p:nvSpPr>
            <p:cNvPr id="99" name="Rectangle 98">
              <a:extLst>
                <a:ext uri="{FF2B5EF4-FFF2-40B4-BE49-F238E27FC236}">
                  <a16:creationId xmlns:a16="http://schemas.microsoft.com/office/drawing/2014/main" id="{997AFB8B-D2E5-4024-99E3-BDB4B62584BE}"/>
                </a:ext>
              </a:extLst>
            </p:cNvPr>
            <p:cNvSpPr/>
            <p:nvPr/>
          </p:nvSpPr>
          <p:spPr>
            <a:xfrm>
              <a:off x="5219446" y="2472178"/>
              <a:ext cx="1016044" cy="442375"/>
            </a:xfrm>
            <a:prstGeom prst="rect">
              <a:avLst/>
            </a:prstGeom>
            <a:solidFill>
              <a:srgbClr val="D0DEEA"/>
            </a:solidFill>
            <a:ln w="12700" cap="flat" cmpd="sng" algn="ctr">
              <a:noFill/>
              <a:prstDash val="solid"/>
              <a:miter lim="800000"/>
            </a:ln>
            <a:effectLst/>
          </p:spPr>
          <p:txBody>
            <a:bodyPr rot="0" spcFirstLastPara="0" vertOverflow="overflow" horzOverflow="overflow" vert="horz" wrap="square" lIns="33180" tIns="33180" rIns="33180" bIns="33180" numCol="1" spcCol="0" rtlCol="0" fromWordArt="0" anchor="ctr" anchorCtr="0" forceAA="0" compatLnSpc="1">
              <a:prstTxWarp prst="textNoShape">
                <a:avLst/>
              </a:prstTxWarp>
              <a:noAutofit/>
            </a:bodyPr>
            <a:lstStyle/>
            <a:p>
              <a:pPr algn="ctr" defTabSz="663580">
                <a:defRPr/>
              </a:pPr>
              <a:r>
                <a:rPr lang="fr-CA" sz="800" dirty="0">
                  <a:solidFill>
                    <a:schemeClr val="tx2">
                      <a:lumMod val="75000"/>
                    </a:schemeClr>
                  </a:solidFill>
                  <a:effectLst/>
                  <a:latin typeface="Arial" panose="020B0604020202020204" pitchFamily="34" charset="0"/>
                  <a:ea typeface="Times New Roman" panose="02020603050405020304" pitchFamily="18" charset="0"/>
                  <a:cs typeface="Arial" panose="020B0604020202020204" pitchFamily="34" charset="0"/>
                </a:rPr>
                <a:t>Évaluer l’utilisation d’une instance </a:t>
              </a:r>
              <a:r>
                <a:rPr lang="fr-CA" sz="800">
                  <a:solidFill>
                    <a:schemeClr val="tx2">
                      <a:lumMod val="75000"/>
                    </a:schemeClr>
                  </a:solidFill>
                  <a:effectLst/>
                  <a:latin typeface="Arial" panose="020B0604020202020204" pitchFamily="34" charset="0"/>
                  <a:ea typeface="Times New Roman" panose="02020603050405020304" pitchFamily="18" charset="0"/>
                  <a:cs typeface="Arial" panose="020B0604020202020204" pitchFamily="34" charset="0"/>
                </a:rPr>
                <a:t>existante.</a:t>
              </a:r>
              <a:endParaRPr lang="fr-CA" sz="800" kern="0" dirty="0">
                <a:solidFill>
                  <a:schemeClr val="tx2">
                    <a:lumMod val="75000"/>
                  </a:schemeClr>
                </a:solidFill>
                <a:latin typeface="Arial" panose="020B0604020202020204" pitchFamily="34" charset="0"/>
                <a:cs typeface="Arial" panose="020B0604020202020204" pitchFamily="34" charset="0"/>
              </a:endParaRPr>
            </a:p>
          </p:txBody>
        </p:sp>
        <p:sp>
          <p:nvSpPr>
            <p:cNvPr id="100" name="Flowchart: Connector 99">
              <a:extLst>
                <a:ext uri="{FF2B5EF4-FFF2-40B4-BE49-F238E27FC236}">
                  <a16:creationId xmlns:a16="http://schemas.microsoft.com/office/drawing/2014/main" id="{48D70677-F84A-4FA9-88DD-26F2FCE2C428}"/>
                </a:ext>
              </a:extLst>
            </p:cNvPr>
            <p:cNvSpPr/>
            <p:nvPr/>
          </p:nvSpPr>
          <p:spPr>
            <a:xfrm>
              <a:off x="5149674" y="2137111"/>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6F7878"/>
                  </a:solidFill>
                  <a:latin typeface="Arial"/>
                </a:rPr>
                <a:t>E</a:t>
              </a:r>
              <a:endParaRPr lang="fr-CA" sz="726" b="1" i="1" kern="0" dirty="0">
                <a:solidFill>
                  <a:srgbClr val="6F7878"/>
                </a:solidFill>
                <a:latin typeface="Arial"/>
              </a:endParaRPr>
            </a:p>
          </p:txBody>
        </p:sp>
      </p:grpSp>
      <p:grpSp>
        <p:nvGrpSpPr>
          <p:cNvPr id="23" name="Group 22" descr="B, no flow">
            <a:extLst>
              <a:ext uri="{FF2B5EF4-FFF2-40B4-BE49-F238E27FC236}">
                <a16:creationId xmlns:a16="http://schemas.microsoft.com/office/drawing/2014/main" id="{EFE45C5E-69F3-4EDA-B9DD-B0CAE25EABF9}"/>
              </a:ext>
            </a:extLst>
          </p:cNvPr>
          <p:cNvGrpSpPr/>
          <p:nvPr/>
        </p:nvGrpSpPr>
        <p:grpSpPr>
          <a:xfrm>
            <a:off x="2100886" y="3172604"/>
            <a:ext cx="1283953" cy="799351"/>
            <a:chOff x="2100886" y="3172604"/>
            <a:chExt cx="1283953" cy="799351"/>
          </a:xfrm>
        </p:grpSpPr>
        <p:sp>
          <p:nvSpPr>
            <p:cNvPr id="95" name="Rectangle 94">
              <a:extLst>
                <a:ext uri="{FF2B5EF4-FFF2-40B4-BE49-F238E27FC236}">
                  <a16:creationId xmlns:a16="http://schemas.microsoft.com/office/drawing/2014/main" id="{B85C887A-2890-4E43-8EEB-F7A0D792CD93}"/>
                </a:ext>
              </a:extLst>
            </p:cNvPr>
            <p:cNvSpPr/>
            <p:nvPr/>
          </p:nvSpPr>
          <p:spPr>
            <a:xfrm>
              <a:off x="2163470" y="3221031"/>
              <a:ext cx="199078" cy="199078"/>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663580">
                <a:defRPr/>
              </a:pPr>
              <a:r>
                <a:rPr lang="fr-CA" sz="726" kern="0">
                  <a:solidFill>
                    <a:srgbClr val="6F7878"/>
                  </a:solidFill>
                  <a:latin typeface="Arial"/>
                </a:rPr>
                <a:t>Non</a:t>
              </a:r>
              <a:endParaRPr lang="fr-CA" sz="726" kern="0" dirty="0">
                <a:solidFill>
                  <a:srgbClr val="6F7878"/>
                </a:solidFill>
                <a:latin typeface="Arial"/>
              </a:endParaRPr>
            </a:p>
          </p:txBody>
        </p:sp>
        <p:cxnSp>
          <p:nvCxnSpPr>
            <p:cNvPr id="101" name="Connector: Elbow 92">
              <a:extLst>
                <a:ext uri="{FF2B5EF4-FFF2-40B4-BE49-F238E27FC236}">
                  <a16:creationId xmlns:a16="http://schemas.microsoft.com/office/drawing/2014/main" id="{CE48ABD7-48F9-433A-B495-481379686B4F}"/>
                </a:ext>
              </a:extLst>
            </p:cNvPr>
            <p:cNvCxnSpPr>
              <a:cxnSpLocks/>
              <a:stCxn id="61" idx="2"/>
              <a:endCxn id="72" idx="1"/>
            </p:cNvCxnSpPr>
            <p:nvPr/>
          </p:nvCxnSpPr>
          <p:spPr>
            <a:xfrm rot="16200000" flipH="1">
              <a:off x="2343187" y="2930303"/>
              <a:ext cx="799351" cy="1283953"/>
            </a:xfrm>
            <a:prstGeom prst="bentConnector2">
              <a:avLst/>
            </a:prstGeom>
            <a:noFill/>
            <a:ln w="12700" cap="flat" cmpd="sng" algn="ctr">
              <a:solidFill>
                <a:srgbClr val="A7AFAF"/>
              </a:solidFill>
              <a:prstDash val="solid"/>
              <a:miter lim="800000"/>
              <a:tailEnd type="triangle"/>
            </a:ln>
            <a:effectLst/>
          </p:spPr>
        </p:cxnSp>
      </p:grpSp>
      <p:grpSp>
        <p:nvGrpSpPr>
          <p:cNvPr id="21" name="Group 20" descr="K to L flow">
            <a:extLst>
              <a:ext uri="{FF2B5EF4-FFF2-40B4-BE49-F238E27FC236}">
                <a16:creationId xmlns:a16="http://schemas.microsoft.com/office/drawing/2014/main" id="{84F06F2C-C8AF-4F56-BCD5-841E958495CE}"/>
              </a:ext>
            </a:extLst>
          </p:cNvPr>
          <p:cNvGrpSpPr/>
          <p:nvPr/>
        </p:nvGrpSpPr>
        <p:grpSpPr>
          <a:xfrm>
            <a:off x="6339543" y="3965391"/>
            <a:ext cx="1410945" cy="390463"/>
            <a:chOff x="6339543" y="3965391"/>
            <a:chExt cx="1410945" cy="390463"/>
          </a:xfrm>
        </p:grpSpPr>
        <p:sp>
          <p:nvSpPr>
            <p:cNvPr id="98" name="Rectangle 97">
              <a:extLst>
                <a:ext uri="{FF2B5EF4-FFF2-40B4-BE49-F238E27FC236}">
                  <a16:creationId xmlns:a16="http://schemas.microsoft.com/office/drawing/2014/main" id="{4253C8EE-BAE9-47E1-8B0E-D89BA65B8FDA}"/>
                </a:ext>
              </a:extLst>
            </p:cNvPr>
            <p:cNvSpPr/>
            <p:nvPr/>
          </p:nvSpPr>
          <p:spPr>
            <a:xfrm>
              <a:off x="7551410" y="4156776"/>
              <a:ext cx="199078" cy="199078"/>
            </a:xfrm>
            <a:prstGeom prst="rect">
              <a:avLst/>
            </a:prstGeom>
            <a:noFill/>
            <a:ln w="12700"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663580">
                <a:defRPr/>
              </a:pPr>
              <a:r>
                <a:rPr lang="fr-CA" sz="726" kern="0">
                  <a:solidFill>
                    <a:srgbClr val="6F7878"/>
                  </a:solidFill>
                  <a:latin typeface="Arial"/>
                </a:rPr>
                <a:t>N2</a:t>
              </a:r>
              <a:endParaRPr lang="fr-CA" sz="726" kern="0" dirty="0">
                <a:solidFill>
                  <a:srgbClr val="6F7878"/>
                </a:solidFill>
                <a:latin typeface="Arial"/>
              </a:endParaRPr>
            </a:p>
          </p:txBody>
        </p:sp>
        <p:cxnSp>
          <p:nvCxnSpPr>
            <p:cNvPr id="102" name="Straight Arrow Connector 101">
              <a:extLst>
                <a:ext uri="{FF2B5EF4-FFF2-40B4-BE49-F238E27FC236}">
                  <a16:creationId xmlns:a16="http://schemas.microsoft.com/office/drawing/2014/main" id="{7764F33C-2A7B-49E9-A611-36CF178436DC}"/>
                </a:ext>
              </a:extLst>
            </p:cNvPr>
            <p:cNvCxnSpPr>
              <a:cxnSpLocks/>
              <a:stCxn id="64" idx="3"/>
              <a:endCxn id="70" idx="1"/>
            </p:cNvCxnSpPr>
            <p:nvPr/>
          </p:nvCxnSpPr>
          <p:spPr>
            <a:xfrm flipV="1">
              <a:off x="6339543" y="3965391"/>
              <a:ext cx="1298163" cy="6564"/>
            </a:xfrm>
            <a:prstGeom prst="straightConnector1">
              <a:avLst/>
            </a:prstGeom>
            <a:noFill/>
            <a:ln w="12700" cap="flat" cmpd="sng" algn="ctr">
              <a:solidFill>
                <a:srgbClr val="A7AFAF"/>
              </a:solidFill>
              <a:prstDash val="solid"/>
              <a:miter lim="800000"/>
              <a:tailEnd type="triangle"/>
            </a:ln>
            <a:effectLst/>
          </p:spPr>
        </p:cxnSp>
      </p:grpSp>
      <p:sp>
        <p:nvSpPr>
          <p:cNvPr id="3" name="Rectangle 2"/>
          <p:cNvSpPr/>
          <p:nvPr/>
        </p:nvSpPr>
        <p:spPr>
          <a:xfrm>
            <a:off x="179512" y="6481237"/>
            <a:ext cx="1673685" cy="215123"/>
          </a:xfrm>
          <a:prstGeom prst="rect">
            <a:avLst/>
          </a:prstGeom>
        </p:spPr>
        <p:txBody>
          <a:bodyPr wrap="square">
            <a:spAutoFit/>
          </a:bodyPr>
          <a:lstStyle/>
          <a:p>
            <a:pPr defTabSz="663580">
              <a:defRPr/>
            </a:pPr>
            <a:r>
              <a:rPr lang="fr-CA" sz="798" kern="0">
                <a:latin typeface="Arial"/>
              </a:rPr>
              <a:t>* = endorsed by TBS GC EARB</a:t>
            </a:r>
            <a:endParaRPr lang="fr-CA" sz="798" kern="0" dirty="0">
              <a:solidFill>
                <a:srgbClr val="FFFFFF"/>
              </a:solidFill>
              <a:latin typeface="Arial"/>
            </a:endParaRPr>
          </a:p>
        </p:txBody>
      </p:sp>
      <p:sp>
        <p:nvSpPr>
          <p:cNvPr id="76" name="Flowchart: Connector 75">
            <a:extLst>
              <a:ext uri="{FF2B5EF4-FFF2-40B4-BE49-F238E27FC236}">
                <a16:creationId xmlns:a16="http://schemas.microsoft.com/office/drawing/2014/main" id="{1A31ED56-F859-4D13-9B94-6EFACA8B757F}"/>
              </a:ext>
            </a:extLst>
          </p:cNvPr>
          <p:cNvSpPr/>
          <p:nvPr/>
        </p:nvSpPr>
        <p:spPr>
          <a:xfrm>
            <a:off x="5149674" y="3603992"/>
            <a:ext cx="199078" cy="199078"/>
          </a:xfrm>
          <a:prstGeom prst="flowChartConnector">
            <a:avLst/>
          </a:prstGeom>
          <a:solidFill>
            <a:srgbClr val="FFFFFF"/>
          </a:solidFill>
          <a:ln w="12700" cap="flat" cmpd="sng" algn="ctr">
            <a:solidFill>
              <a:srgbClr val="D3D3D3"/>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63580">
              <a:defRPr/>
            </a:pPr>
            <a:r>
              <a:rPr lang="fr-CA" sz="726" b="1" i="1" kern="0">
                <a:solidFill>
                  <a:srgbClr val="515858"/>
                </a:solidFill>
                <a:latin typeface="Arial"/>
              </a:rPr>
              <a:t>K</a:t>
            </a:r>
            <a:endParaRPr lang="fr-CA" sz="726" b="1" i="1" kern="0" dirty="0">
              <a:solidFill>
                <a:srgbClr val="515858"/>
              </a:solidFill>
              <a:latin typeface="Arial"/>
            </a:endParaRPr>
          </a:p>
        </p:txBody>
      </p:sp>
      <p:sp>
        <p:nvSpPr>
          <p:cNvPr id="2" name="Slide Number Placeholder 1"/>
          <p:cNvSpPr>
            <a:spLocks noGrp="1"/>
          </p:cNvSpPr>
          <p:nvPr>
            <p:ph type="sldNum" sz="quarter" idx="12"/>
          </p:nvPr>
        </p:nvSpPr>
        <p:spPr>
          <a:xfrm>
            <a:off x="6736355" y="5737189"/>
            <a:ext cx="2133600" cy="292088"/>
          </a:xfrm>
        </p:spPr>
        <p:txBody>
          <a:bodyPr/>
          <a:lstStyle/>
          <a:p>
            <a:fld id="{32D4B517-E49B-41B6-9DBC-23634E0F1CDC}" type="slidenum">
              <a:rPr lang="fr-CA" smtClean="0"/>
              <a:t>27</a:t>
            </a:fld>
            <a:endParaRPr lang="fr-CA" dirty="0"/>
          </a:p>
        </p:txBody>
      </p:sp>
    </p:spTree>
    <p:extLst>
      <p:ext uri="{BB962C8B-B14F-4D97-AF65-F5344CB8AC3E}">
        <p14:creationId xmlns:p14="http://schemas.microsoft.com/office/powerpoint/2010/main" val="3903863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p:cNvSpPr txBox="1">
            <a:spLocks noGrp="1"/>
          </p:cNvSpPr>
          <p:nvPr>
            <p:ph type="title" idx="4294967295"/>
          </p:nvPr>
        </p:nvSpPr>
        <p:spPr>
          <a:xfrm>
            <a:off x="482441" y="80628"/>
            <a:ext cx="5432982" cy="703818"/>
          </a:xfrm>
          <a:prstGeom prst="rect">
            <a:avLst/>
          </a:prstGeom>
          <a:noFill/>
          <a:ln>
            <a:noFill/>
            <a:prstDash/>
          </a:ln>
          <a:effectLst/>
        </p:spPr>
        <p:txBody>
          <a:bodyPr rot="0" spcFirstLastPara="0" vertOverflow="overflow" horzOverflow="overflow" vert="horz" wrap="none" lIns="0" tIns="0" rIns="0" bIns="0" numCol="1" spcCol="0" rtlCol="0" fromWordArt="0" anchor="ctr" anchorCtr="0" forceAA="0" compatLnSpc="1">
            <a:prstTxWarp prst="textNoShape">
              <a:avLst/>
            </a:prstTxWarp>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457200" marR="0" lvl="0" indent="-45720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fr-CA" sz="2000" b="1" i="0" u="none" strike="noStrike" kern="1200" cap="none" spc="0" normalizeH="0" baseline="0" noProof="0" dirty="0">
                <a:ln>
                  <a:noFill/>
                </a:ln>
                <a:solidFill>
                  <a:schemeClr val="tx1">
                    <a:lumMod val="65000"/>
                    <a:lumOff val="35000"/>
                  </a:schemeClr>
                </a:solidFill>
                <a:effectLst/>
                <a:uLnTx/>
                <a:uFillTx/>
              </a:rPr>
              <a:t>Annexe 7: </a:t>
            </a:r>
          </a:p>
          <a:p>
            <a:pPr marL="457200" marR="0" lvl="0" indent="-45720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lang="fr-CA" sz="2000" dirty="0">
                <a:solidFill>
                  <a:srgbClr val="004D71"/>
                </a:solidFill>
              </a:rPr>
              <a:t>Participation de Services partagés Canada (SPC)</a:t>
            </a:r>
            <a:endParaRPr kumimoji="0" lang="fr-CA" sz="2000" b="0" i="0" u="none" strike="noStrike" kern="1200" cap="none" spc="0" normalizeH="0" baseline="0" noProof="0" dirty="0">
              <a:ln>
                <a:noFill/>
              </a:ln>
              <a:solidFill>
                <a:srgbClr val="004D71"/>
              </a:solidFill>
              <a:effectLst/>
              <a:uLnTx/>
              <a:uFillTx/>
            </a:endParaRPr>
          </a:p>
        </p:txBody>
      </p:sp>
      <p:sp>
        <p:nvSpPr>
          <p:cNvPr id="19" name="Rectangle 18"/>
          <p:cNvSpPr/>
          <p:nvPr>
            <p:custDataLst>
              <p:tags r:id="rId1"/>
            </p:custDataLst>
          </p:nvPr>
        </p:nvSpPr>
        <p:spPr>
          <a:xfrm>
            <a:off x="467544" y="924753"/>
            <a:ext cx="8290689" cy="19068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400" b="1" dirty="0">
                <a:solidFill>
                  <a:schemeClr val="bg2"/>
                </a:solidFill>
                <a:effectLst/>
                <a:latin typeface="+mj-lt"/>
                <a:ea typeface="Times New Roman" panose="02020603050405020304" pitchFamily="18" charset="0"/>
              </a:rPr>
              <a:t>Portée de SPC</a:t>
            </a:r>
            <a:endParaRPr lang="fr-CA" sz="1400" b="1" dirty="0">
              <a:solidFill>
                <a:schemeClr val="bg2"/>
              </a:solidFill>
              <a:latin typeface="+mj-lt"/>
            </a:endParaRPr>
          </a:p>
        </p:txBody>
      </p:sp>
      <p:graphicFrame>
        <p:nvGraphicFramePr>
          <p:cNvPr id="16" name="Table 15" descr="SSC Scope"/>
          <p:cNvGraphicFramePr>
            <a:graphicFrameLocks noGrp="1"/>
          </p:cNvGraphicFramePr>
          <p:nvPr>
            <p:custDataLst>
              <p:tags r:id="rId2"/>
            </p:custDataLst>
            <p:extLst>
              <p:ext uri="{D42A27DB-BD31-4B8C-83A1-F6EECF244321}">
                <p14:modId xmlns:p14="http://schemas.microsoft.com/office/powerpoint/2010/main" val="2385522523"/>
              </p:ext>
            </p:extLst>
          </p:nvPr>
        </p:nvGraphicFramePr>
        <p:xfrm>
          <a:off x="497376" y="1131419"/>
          <a:ext cx="8268676" cy="2580096"/>
        </p:xfrm>
        <a:graphic>
          <a:graphicData uri="http://schemas.openxmlformats.org/drawingml/2006/table">
            <a:tbl>
              <a:tblPr>
                <a:tableStyleId>{5C22544A-7EE6-4342-B048-85BDC9FD1C3A}</a:tableStyleId>
              </a:tblPr>
              <a:tblGrid>
                <a:gridCol w="2729039">
                  <a:extLst>
                    <a:ext uri="{9D8B030D-6E8A-4147-A177-3AD203B41FA5}">
                      <a16:colId xmlns:a16="http://schemas.microsoft.com/office/drawing/2014/main" val="20000"/>
                    </a:ext>
                  </a:extLst>
                </a:gridCol>
                <a:gridCol w="5539637">
                  <a:extLst>
                    <a:ext uri="{9D8B030D-6E8A-4147-A177-3AD203B41FA5}">
                      <a16:colId xmlns:a16="http://schemas.microsoft.com/office/drawing/2014/main" val="20001"/>
                    </a:ext>
                  </a:extLst>
                </a:gridCol>
              </a:tblGrid>
              <a:tr h="6582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dirty="0">
                          <a:solidFill>
                            <a:schemeClr val="accent1">
                              <a:lumMod val="75000"/>
                            </a:schemeClr>
                          </a:solidFill>
                          <a:effectLst/>
                          <a:latin typeface="+mn-lt"/>
                          <a:ea typeface="+mn-ea"/>
                          <a:cs typeface="+mn-cs"/>
                        </a:rPr>
                        <a:t>Quelle est la portée des travaux exigés par Services partagés Canada? </a:t>
                      </a:r>
                      <a:endParaRPr lang="en-CA" sz="1400" i="1" dirty="0">
                        <a:solidFill>
                          <a:schemeClr val="accent1">
                            <a:lumMod val="75000"/>
                          </a:schemeClr>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0"/>
                  </a:ext>
                </a:extLst>
              </a:tr>
              <a:tr h="50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dirty="0">
                          <a:solidFill>
                            <a:schemeClr val="accent1">
                              <a:lumMod val="75000"/>
                            </a:schemeClr>
                          </a:solidFill>
                          <a:effectLst/>
                          <a:latin typeface="+mn-lt"/>
                          <a:ea typeface="+mn-ea"/>
                          <a:cs typeface="+mn-cs"/>
                        </a:rPr>
                        <a:t>Quand SPC s’est-t-il engagé dans ce projet et de quelle façon? </a:t>
                      </a:r>
                      <a:endParaRPr lang="en-US" sz="1400" i="1" kern="1200" dirty="0">
                        <a:solidFill>
                          <a:schemeClr val="accent1">
                            <a:lumMod val="7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1"/>
                  </a:ext>
                </a:extLst>
              </a:tr>
              <a:tr h="6433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dirty="0">
                          <a:solidFill>
                            <a:schemeClr val="accent1">
                              <a:lumMod val="75000"/>
                            </a:schemeClr>
                          </a:solidFill>
                          <a:effectLst/>
                          <a:latin typeface="+mn-lt"/>
                          <a:ea typeface="+mn-ea"/>
                          <a:cs typeface="+mn-cs"/>
                        </a:rPr>
                        <a:t>Quels services de SPC seront touchés? </a:t>
                      </a:r>
                      <a:endParaRPr lang="en-US" sz="1400" i="1" kern="1200" dirty="0">
                        <a:solidFill>
                          <a:schemeClr val="accent1">
                            <a:lumMod val="7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a:solidFill>
                            <a:schemeClr val="tx2"/>
                          </a:solidFill>
                          <a:latin typeface="+mn-lt"/>
                          <a:ea typeface="+mn-ea"/>
                          <a:cs typeface="+mn-cs"/>
                          <a:hlinkClick r:id="rId9"/>
                        </a:rPr>
                        <a:t>https://service.ssc-spc.gc.ca/fr/services</a:t>
                      </a:r>
                      <a:r>
                        <a:rPr lang="en-CA" sz="1400" i="1" kern="1200" dirty="0">
                          <a:solidFill>
                            <a:schemeClr val="tx2"/>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dirty="0">
                          <a:solidFill>
                            <a:schemeClr val="accent1">
                              <a:lumMod val="75000"/>
                            </a:schemeClr>
                          </a:solidFill>
                          <a:effectLst/>
                          <a:latin typeface="+mn-lt"/>
                          <a:ea typeface="+mn-ea"/>
                          <a:cs typeface="+mn-cs"/>
                        </a:rPr>
                        <a:t>Inclure les dates d’échéance pour les produits livrables de SPC</a:t>
                      </a:r>
                      <a:endParaRPr lang="en-CA" sz="1400" i="0" kern="1200" dirty="0">
                        <a:solidFill>
                          <a:schemeClr val="accent1">
                            <a:lumMod val="75000"/>
                          </a:schemeClr>
                        </a:solidFill>
                        <a:latin typeface="+mj-lt"/>
                        <a:ea typeface="+mn-ea"/>
                        <a:cs typeface="+mn-cs"/>
                      </a:endParaRPr>
                    </a:p>
                  </a:txBody>
                  <a:tcPr marL="68580" marR="68580" marT="34290" marB="34290" anchor="ctr"/>
                </a:tc>
                <a:extLst>
                  <a:ext uri="{0D108BD9-81ED-4DB2-BD59-A6C34878D82A}">
                    <a16:rowId xmlns:a16="http://schemas.microsoft.com/office/drawing/2014/main" val="10002"/>
                  </a:ext>
                </a:extLst>
              </a:tr>
              <a:tr h="722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dirty="0">
                          <a:solidFill>
                            <a:schemeClr val="accent1">
                              <a:lumMod val="75000"/>
                            </a:schemeClr>
                          </a:solidFill>
                          <a:effectLst/>
                          <a:latin typeface="+mn-lt"/>
                          <a:ea typeface="+mn-ea"/>
                          <a:cs typeface="+mn-cs"/>
                        </a:rPr>
                        <a:t>Quelles sont les dépendances et les suppositions?</a:t>
                      </a:r>
                      <a:endParaRPr lang="en-US" sz="1400" i="1" kern="1200" dirty="0">
                        <a:solidFill>
                          <a:schemeClr val="accent1">
                            <a:lumMod val="7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accent1">
                              <a:lumMod val="75000"/>
                            </a:schemeClr>
                          </a:solidFill>
                          <a:effectLst/>
                          <a:latin typeface="+mj-lt"/>
                          <a:ea typeface="+mn-ea"/>
                          <a:cs typeface="+mn-cs"/>
                        </a:rPr>
                        <a:t>(par ex. authentification, connectivité avec le nuage. S’il s’agit d’un centre de données existant, de quel centre s’agit-il et la capacité a -t-elle été confirmée?)</a:t>
                      </a:r>
                      <a:r>
                        <a:rPr lang="en-CA" sz="1200" i="0" kern="1200" dirty="0">
                          <a:solidFill>
                            <a:schemeClr val="accent1">
                              <a:lumMod val="75000"/>
                            </a:schemeClr>
                          </a:solidFill>
                          <a:effectLst/>
                          <a:latin typeface="+mj-lt"/>
                          <a:ea typeface="+mn-ea"/>
                          <a:cs typeface="+mn-cs"/>
                        </a:rPr>
                        <a:t> </a:t>
                      </a:r>
                      <a:endParaRPr lang="en-CA" sz="1200" i="0" kern="1200" dirty="0">
                        <a:solidFill>
                          <a:schemeClr val="accent1">
                            <a:lumMod val="75000"/>
                          </a:schemeClr>
                        </a:solidFill>
                        <a:latin typeface="+mj-lt"/>
                        <a:ea typeface="+mn-ea"/>
                        <a:cs typeface="+mn-cs"/>
                      </a:endParaRPr>
                    </a:p>
                  </a:txBody>
                  <a:tcPr marL="68580" marR="68580" marT="34290" marB="34290" anchor="ctr"/>
                </a:tc>
                <a:extLst>
                  <a:ext uri="{0D108BD9-81ED-4DB2-BD59-A6C34878D82A}">
                    <a16:rowId xmlns:a16="http://schemas.microsoft.com/office/drawing/2014/main" val="10003"/>
                  </a:ext>
                </a:extLst>
              </a:tr>
            </a:tbl>
          </a:graphicData>
        </a:graphic>
      </p:graphicFrame>
      <p:sp>
        <p:nvSpPr>
          <p:cNvPr id="33" name="Rectangle 32"/>
          <p:cNvSpPr/>
          <p:nvPr>
            <p:custDataLst>
              <p:tags r:id="rId3"/>
            </p:custDataLst>
          </p:nvPr>
        </p:nvSpPr>
        <p:spPr>
          <a:xfrm>
            <a:off x="508433" y="3733065"/>
            <a:ext cx="8290689" cy="18396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400" b="1" dirty="0">
                <a:effectLst/>
                <a:latin typeface="+mj-lt"/>
                <a:ea typeface="Times New Roman" panose="02020603050405020304" pitchFamily="18" charset="0"/>
              </a:rPr>
              <a:t>Gouvernance interne de SPC</a:t>
            </a:r>
            <a:endParaRPr lang="fr-CA" sz="1400" b="1" dirty="0">
              <a:solidFill>
                <a:prstClr val="white"/>
              </a:solidFill>
              <a:latin typeface="+mj-lt"/>
            </a:endParaRPr>
          </a:p>
        </p:txBody>
      </p:sp>
      <p:graphicFrame>
        <p:nvGraphicFramePr>
          <p:cNvPr id="17" name="Table 16" descr="SSC Internal Governance"/>
          <p:cNvGraphicFramePr>
            <a:graphicFrameLocks noGrp="1"/>
          </p:cNvGraphicFramePr>
          <p:nvPr>
            <p:custDataLst>
              <p:tags r:id="rId4"/>
            </p:custDataLst>
            <p:extLst>
              <p:ext uri="{D42A27DB-BD31-4B8C-83A1-F6EECF244321}">
                <p14:modId xmlns:p14="http://schemas.microsoft.com/office/powerpoint/2010/main" val="723117723"/>
              </p:ext>
            </p:extLst>
          </p:nvPr>
        </p:nvGraphicFramePr>
        <p:xfrm>
          <a:off x="508434" y="3928075"/>
          <a:ext cx="8290688" cy="708660"/>
        </p:xfrm>
        <a:graphic>
          <a:graphicData uri="http://schemas.openxmlformats.org/drawingml/2006/table">
            <a:tbl>
              <a:tblPr>
                <a:tableStyleId>{5C22544A-7EE6-4342-B048-85BDC9FD1C3A}</a:tableStyleId>
              </a:tblPr>
              <a:tblGrid>
                <a:gridCol w="5904655">
                  <a:extLst>
                    <a:ext uri="{9D8B030D-6E8A-4147-A177-3AD203B41FA5}">
                      <a16:colId xmlns:a16="http://schemas.microsoft.com/office/drawing/2014/main" val="20000"/>
                    </a:ext>
                  </a:extLst>
                </a:gridCol>
                <a:gridCol w="2386033">
                  <a:extLst>
                    <a:ext uri="{9D8B030D-6E8A-4147-A177-3AD203B41FA5}">
                      <a16:colId xmlns:a16="http://schemas.microsoft.com/office/drawing/2014/main" val="20001"/>
                    </a:ext>
                  </a:extLst>
                </a:gridCol>
              </a:tblGrid>
              <a:tr h="6170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noProof="0" dirty="0">
                          <a:solidFill>
                            <a:schemeClr val="accent1">
                              <a:lumMod val="75000"/>
                            </a:schemeClr>
                          </a:solidFill>
                          <a:effectLst/>
                          <a:latin typeface="+mn-lt"/>
                          <a:ea typeface="+mn-ea"/>
                          <a:cs typeface="+mn-cs"/>
                        </a:rPr>
                        <a:t>Titre de la présentation</a:t>
                      </a:r>
                      <a:r>
                        <a:rPr lang="fr-CA" sz="1400" i="1" kern="1200" baseline="0" noProof="0" dirty="0">
                          <a:solidFill>
                            <a:schemeClr val="tx1">
                              <a:lumMod val="75000"/>
                              <a:lumOff val="25000"/>
                            </a:schemeClr>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noProof="0" dirty="0">
                          <a:solidFill>
                            <a:schemeClr val="accent1">
                              <a:lumMod val="75000"/>
                            </a:schemeClr>
                          </a:solidFill>
                          <a:effectLst/>
                          <a:latin typeface="+mn-lt"/>
                          <a:ea typeface="+mn-ea"/>
                          <a:cs typeface="+mn-cs"/>
                        </a:rPr>
                        <a:t>Veuillez inclure le titre de la présentation, le comité et la date de présentation (ou la raison pour laquelle vous ne passez pas par la gouvernance) </a:t>
                      </a:r>
                      <a:endParaRPr lang="fr-CA" sz="1400" i="1" kern="1200" noProof="0" dirty="0">
                        <a:solidFill>
                          <a:schemeClr val="accent1">
                            <a:lumMod val="7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noProof="0" dirty="0">
                          <a:solidFill>
                            <a:schemeClr val="accent1">
                              <a:lumMod val="75000"/>
                            </a:schemeClr>
                          </a:solidFill>
                          <a:effectLst/>
                          <a:latin typeface="+mn-lt"/>
                          <a:ea typeface="+mn-ea"/>
                          <a:cs typeface="+mn-cs"/>
                        </a:rPr>
                        <a:t>Comités de gouvernance :</a:t>
                      </a:r>
                      <a:endParaRPr lang="fr-CA" sz="1400" i="1" kern="1200" noProof="0" dirty="0">
                        <a:solidFill>
                          <a:schemeClr val="tx1">
                            <a:lumMod val="75000"/>
                            <a:lumOff val="25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i="1" kern="1200" noProof="0" dirty="0">
                          <a:solidFill>
                            <a:srgbClr val="014D71"/>
                          </a:solidFill>
                          <a:latin typeface="+mn-lt"/>
                          <a:ea typeface="+mn-ea"/>
                          <a:cs typeface="+mn-cs"/>
                        </a:rPr>
                        <a:t>Comité JJ</a:t>
                      </a:r>
                      <a:r>
                        <a:rPr lang="fr-CA" sz="1200" kern="1200" noProof="0" dirty="0">
                          <a:solidFill>
                            <a:srgbClr val="014D71"/>
                          </a:solidFill>
                          <a:latin typeface="+mn-lt"/>
                          <a:ea typeface="+mn-ea"/>
                          <a:cs typeface="+mn-cs"/>
                        </a:rPr>
                        <a:t>/MM/AA</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i="1" kern="1200" noProof="0" dirty="0">
                          <a:solidFill>
                            <a:srgbClr val="014D71"/>
                          </a:solidFill>
                          <a:latin typeface="+mn-lt"/>
                          <a:ea typeface="+mn-ea"/>
                          <a:cs typeface="+mn-cs"/>
                        </a:rPr>
                        <a:t>Comité JJ</a:t>
                      </a:r>
                      <a:r>
                        <a:rPr lang="fr-CA" sz="1200" kern="1200" noProof="0" dirty="0">
                          <a:solidFill>
                            <a:srgbClr val="014D71"/>
                          </a:solidFill>
                          <a:latin typeface="+mn-lt"/>
                          <a:ea typeface="+mn-ea"/>
                          <a:cs typeface="+mn-cs"/>
                        </a:rPr>
                        <a:t>/MM/AA </a:t>
                      </a:r>
                    </a:p>
                  </a:txBody>
                  <a:tcPr marL="68580" marR="68580" marT="34290" marB="34290"/>
                </a:tc>
                <a:extLst>
                  <a:ext uri="{0D108BD9-81ED-4DB2-BD59-A6C34878D82A}">
                    <a16:rowId xmlns:a16="http://schemas.microsoft.com/office/drawing/2014/main" val="10000"/>
                  </a:ext>
                </a:extLst>
              </a:tr>
            </a:tbl>
          </a:graphicData>
        </a:graphic>
      </p:graphicFrame>
      <p:sp>
        <p:nvSpPr>
          <p:cNvPr id="22" name="Rectangle 21"/>
          <p:cNvSpPr/>
          <p:nvPr>
            <p:custDataLst>
              <p:tags r:id="rId5"/>
            </p:custDataLst>
          </p:nvPr>
        </p:nvSpPr>
        <p:spPr>
          <a:xfrm>
            <a:off x="508433" y="4653136"/>
            <a:ext cx="8290689" cy="16179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400" b="1" dirty="0">
                <a:effectLst/>
                <a:latin typeface="+mj-lt"/>
                <a:ea typeface="Times New Roman" panose="02020603050405020304" pitchFamily="18" charset="0"/>
              </a:rPr>
              <a:t>Personnes-ressources à SPC</a:t>
            </a:r>
            <a:endParaRPr lang="fr-CA" sz="1400" b="1" dirty="0">
              <a:solidFill>
                <a:prstClr val="white"/>
              </a:solidFill>
              <a:latin typeface="+mj-lt"/>
            </a:endParaRPr>
          </a:p>
        </p:txBody>
      </p:sp>
      <p:graphicFrame>
        <p:nvGraphicFramePr>
          <p:cNvPr id="23" name="Table 22" descr="SSC Contact"/>
          <p:cNvGraphicFramePr>
            <a:graphicFrameLocks noGrp="1"/>
          </p:cNvGraphicFramePr>
          <p:nvPr>
            <p:custDataLst>
              <p:tags r:id="rId6"/>
            </p:custDataLst>
            <p:extLst>
              <p:ext uri="{D42A27DB-BD31-4B8C-83A1-F6EECF244321}">
                <p14:modId xmlns:p14="http://schemas.microsoft.com/office/powerpoint/2010/main" val="857037145"/>
              </p:ext>
            </p:extLst>
          </p:nvPr>
        </p:nvGraphicFramePr>
        <p:xfrm>
          <a:off x="467544" y="4835905"/>
          <a:ext cx="8290689" cy="1981200"/>
        </p:xfrm>
        <a:graphic>
          <a:graphicData uri="http://schemas.openxmlformats.org/drawingml/2006/table">
            <a:tbl>
              <a:tblPr>
                <a:tableStyleId>{5C22544A-7EE6-4342-B048-85BDC9FD1C3A}</a:tableStyleId>
              </a:tblPr>
              <a:tblGrid>
                <a:gridCol w="2880320">
                  <a:extLst>
                    <a:ext uri="{9D8B030D-6E8A-4147-A177-3AD203B41FA5}">
                      <a16:colId xmlns:a16="http://schemas.microsoft.com/office/drawing/2014/main" val="20000"/>
                    </a:ext>
                  </a:extLst>
                </a:gridCol>
                <a:gridCol w="5410369">
                  <a:extLst>
                    <a:ext uri="{9D8B030D-6E8A-4147-A177-3AD203B41FA5}">
                      <a16:colId xmlns:a16="http://schemas.microsoft.com/office/drawing/2014/main" val="20001"/>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solidFill>
                            <a:schemeClr val="dk1"/>
                          </a:solidFill>
                          <a:effectLst/>
                          <a:latin typeface="+mn-lt"/>
                          <a:ea typeface="+mn-ea"/>
                          <a:cs typeface="+mn-cs"/>
                        </a:rPr>
                        <a:t>Numéro d’entreprise de SPC (si disponible)</a:t>
                      </a:r>
                      <a:endParaRPr lang="fr-CA" sz="1400" noProof="0">
                        <a:solidFill>
                          <a:schemeClr val="tx1">
                            <a:lumMod val="65000"/>
                            <a:lumOff val="35000"/>
                          </a:schemeClr>
                        </a:solidFill>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noProof="0">
                          <a:solidFill>
                            <a:schemeClr val="dk1"/>
                          </a:solidFill>
                          <a:effectLst/>
                          <a:latin typeface="+mn-lt"/>
                          <a:ea typeface="+mn-ea"/>
                          <a:cs typeface="+mn-cs"/>
                        </a:rPr>
                        <a:t>Numéro d’entreprise</a:t>
                      </a:r>
                      <a:endParaRPr lang="fr-CA" sz="14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0"/>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solidFill>
                            <a:schemeClr val="dk1"/>
                          </a:solidFill>
                          <a:effectLst/>
                          <a:latin typeface="+mn-lt"/>
                          <a:ea typeface="+mn-ea"/>
                          <a:cs typeface="+mn-cs"/>
                        </a:rPr>
                        <a:t>Personne-ressource pour les relations avec les clients de SPC</a:t>
                      </a:r>
                      <a:endParaRPr lang="fr-CA" sz="1400" kern="1200" noProof="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fr-CA" sz="1400" i="1" kern="1200" noProof="0">
                          <a:solidFill>
                            <a:schemeClr val="tx2"/>
                          </a:solidFill>
                          <a:latin typeface="+mn-lt"/>
                          <a:ea typeface="+mn-ea"/>
                          <a:cs typeface="+mn-cs"/>
                        </a:rPr>
                        <a:t>Nom/Titre</a:t>
                      </a:r>
                    </a:p>
                  </a:txBody>
                  <a:tcPr marL="68580" marR="68580" marT="34290" marB="34290" anchor="ctr"/>
                </a:tc>
                <a:extLst>
                  <a:ext uri="{0D108BD9-81ED-4DB2-BD59-A6C34878D82A}">
                    <a16:rowId xmlns:a16="http://schemas.microsoft.com/office/drawing/2014/main" val="10001"/>
                  </a:ext>
                </a:extLst>
              </a:tr>
              <a:tr h="278130">
                <a:tc>
                  <a:txBody>
                    <a:bodyPr/>
                    <a:lstStyle/>
                    <a:p>
                      <a:r>
                        <a:rPr lang="fr-CA" sz="1400" kern="1200" noProof="0">
                          <a:solidFill>
                            <a:schemeClr val="dk1"/>
                          </a:solidFill>
                          <a:effectLst/>
                          <a:latin typeface="+mn-lt"/>
                          <a:ea typeface="+mn-ea"/>
                          <a:cs typeface="+mn-cs"/>
                        </a:rPr>
                        <a:t>Personne-ressource pour les projets de SPC</a:t>
                      </a:r>
                      <a:endParaRPr lang="fr-CA" sz="1400" kern="1200" noProof="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i="1" kern="1200" noProof="0">
                          <a:solidFill>
                            <a:schemeClr val="tx2"/>
                          </a:solidFill>
                          <a:latin typeface="+mn-lt"/>
                          <a:ea typeface="+mn-ea"/>
                          <a:cs typeface="+mn-cs"/>
                        </a:rPr>
                        <a:t>Nom/Titre</a:t>
                      </a:r>
                    </a:p>
                  </a:txBody>
                  <a:tcPr marL="68580" marR="68580" marT="34290" marB="34290" anchor="ctr"/>
                </a:tc>
                <a:extLst>
                  <a:ext uri="{0D108BD9-81ED-4DB2-BD59-A6C34878D82A}">
                    <a16:rowId xmlns:a16="http://schemas.microsoft.com/office/drawing/2014/main" val="10002"/>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solidFill>
                            <a:schemeClr val="dk1"/>
                          </a:solidFill>
                          <a:effectLst/>
                          <a:latin typeface="+mn-lt"/>
                          <a:ea typeface="+mn-ea"/>
                          <a:cs typeface="+mn-cs"/>
                        </a:rPr>
                        <a:t>Personne-ressource pour l’architecture de SPC</a:t>
                      </a:r>
                      <a:endParaRPr lang="fr-CA" sz="1400" kern="1200" noProof="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fr-CA" sz="1400" i="1" kern="1200" noProof="0" dirty="0">
                          <a:solidFill>
                            <a:schemeClr val="tx2"/>
                          </a:solidFill>
                          <a:latin typeface="+mn-lt"/>
                          <a:ea typeface="+mn-ea"/>
                          <a:cs typeface="+mn-cs"/>
                        </a:rPr>
                        <a:t>Nom/Titre (si disponible)</a:t>
                      </a:r>
                    </a:p>
                  </a:txBody>
                  <a:tcPr marL="68580" marR="68580" marT="34290" marB="34290" anchor="ctr"/>
                </a:tc>
                <a:extLst>
                  <a:ext uri="{0D108BD9-81ED-4DB2-BD59-A6C34878D82A}">
                    <a16:rowId xmlns:a16="http://schemas.microsoft.com/office/drawing/2014/main" val="10003"/>
                  </a:ext>
                </a:extLst>
              </a:tr>
            </a:tbl>
          </a:graphicData>
        </a:graphic>
      </p:graphicFrame>
      <p:grpSp>
        <p:nvGrpSpPr>
          <p:cNvPr id="14" name="Group 13" descr="Department filling note. To be deleted for submission">
            <a:extLst>
              <a:ext uri="{FF2B5EF4-FFF2-40B4-BE49-F238E27FC236}">
                <a16:creationId xmlns:a16="http://schemas.microsoft.com/office/drawing/2014/main" id="{15C5B292-1629-44EE-AA2F-47A87C0A8CC6}"/>
              </a:ext>
            </a:extLst>
          </p:cNvPr>
          <p:cNvGrpSpPr/>
          <p:nvPr/>
        </p:nvGrpSpPr>
        <p:grpSpPr>
          <a:xfrm>
            <a:off x="5811347" y="4733820"/>
            <a:ext cx="2995594" cy="2185369"/>
            <a:chOff x="9269991" y="574305"/>
            <a:chExt cx="1939538" cy="2139965"/>
          </a:xfrm>
        </p:grpSpPr>
        <p:grpSp>
          <p:nvGrpSpPr>
            <p:cNvPr id="15" name="Group 14">
              <a:extLst>
                <a:ext uri="{FF2B5EF4-FFF2-40B4-BE49-F238E27FC236}">
                  <a16:creationId xmlns:a16="http://schemas.microsoft.com/office/drawing/2014/main" id="{C5CB74DA-C2AF-40EE-A429-B7B175F052C9}"/>
                </a:ext>
              </a:extLst>
            </p:cNvPr>
            <p:cNvGrpSpPr/>
            <p:nvPr/>
          </p:nvGrpSpPr>
          <p:grpSpPr>
            <a:xfrm>
              <a:off x="9269991" y="709978"/>
              <a:ext cx="1939538" cy="2004292"/>
              <a:chOff x="3254491" y="1493839"/>
              <a:chExt cx="2651013" cy="2739519"/>
            </a:xfrm>
          </p:grpSpPr>
          <p:pic>
            <p:nvPicPr>
              <p:cNvPr id="20" name="Picture 19">
                <a:extLst>
                  <a:ext uri="{FF2B5EF4-FFF2-40B4-BE49-F238E27FC236}">
                    <a16:creationId xmlns:a16="http://schemas.microsoft.com/office/drawing/2014/main" id="{EFA1631C-2032-4A2B-9B80-9B2775AFAD2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Freeform 37">
                <a:extLst>
                  <a:ext uri="{FF2B5EF4-FFF2-40B4-BE49-F238E27FC236}">
                    <a16:creationId xmlns:a16="http://schemas.microsoft.com/office/drawing/2014/main" id="{E69B4FE4-E95A-4E47-93D8-D8D96D6CEAEB}"/>
                  </a:ext>
                </a:extLst>
              </p:cNvPr>
              <p:cNvSpPr>
                <a:spLocks/>
              </p:cNvSpPr>
              <p:nvPr/>
            </p:nvSpPr>
            <p:spPr bwMode="auto">
              <a:xfrm>
                <a:off x="3254491" y="1493839"/>
                <a:ext cx="2651013" cy="2582863"/>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prstClr val="black">
                      <a:lumMod val="65000"/>
                      <a:lumOff val="35000"/>
                    </a:prstClr>
                  </a:buClr>
                </a:pPr>
                <a:r>
                  <a:rPr lang="fr-CA" sz="1500" dirty="0">
                    <a:effectLst/>
                    <a:latin typeface="+mj-lt"/>
                    <a:ea typeface="Times New Roman" panose="02020603050405020304" pitchFamily="18" charset="0"/>
                  </a:rPr>
                  <a:t>Pour obtenir de l’aide afin de remplir cette diapositive, n’hésitez pas à communiquer avec votre personne-ressource des relations avec les clients </a:t>
                </a:r>
                <a:r>
                  <a:rPr lang="fr-CA" sz="1200" i="1" dirty="0">
                    <a:solidFill>
                      <a:srgbClr val="004D71"/>
                    </a:solidFill>
                    <a:hlinkClick r:id="rId11"/>
                  </a:rPr>
                  <a:t>https://service.ssc-spc.gc.ca/fr/coordonnees/supportparenaires/charges-de-comptes</a:t>
                </a:r>
                <a:r>
                  <a:rPr lang="fr-CA" sz="1200" i="1" dirty="0">
                    <a:solidFill>
                      <a:srgbClr val="004D71"/>
                    </a:solidFill>
                  </a:rPr>
                  <a:t> </a:t>
                </a:r>
              </a:p>
            </p:txBody>
          </p:sp>
        </p:grpSp>
        <p:sp>
          <p:nvSpPr>
            <p:cNvPr id="18" name="Freeform 26">
              <a:extLst>
                <a:ext uri="{FF2B5EF4-FFF2-40B4-BE49-F238E27FC236}">
                  <a16:creationId xmlns:a16="http://schemas.microsoft.com/office/drawing/2014/main" id="{CA72C259-F2BF-405D-ABF8-D3D52D102967}"/>
                </a:ext>
              </a:extLst>
            </p:cNvPr>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
        <p:nvSpPr>
          <p:cNvPr id="24" name="Slide Number Placeholder 1">
            <a:extLst>
              <a:ext uri="{FF2B5EF4-FFF2-40B4-BE49-F238E27FC236}">
                <a16:creationId xmlns:a16="http://schemas.microsoft.com/office/drawing/2014/main" id="{342E6C59-32E1-4C3F-A284-26D858358CF2}"/>
              </a:ext>
            </a:extLst>
          </p:cNvPr>
          <p:cNvSpPr>
            <a:spLocks noGrp="1"/>
          </p:cNvSpPr>
          <p:nvPr>
            <p:ph type="sldNum" sz="quarter" idx="12"/>
          </p:nvPr>
        </p:nvSpPr>
        <p:spPr>
          <a:xfrm>
            <a:off x="8758234" y="6256135"/>
            <a:ext cx="385766" cy="365125"/>
          </a:xfrm>
        </p:spPr>
        <p:txBody>
          <a:bodyPr/>
          <a:lstStyle/>
          <a:p>
            <a:fld id="{32D4B517-E49B-41B6-9DBC-23634E0F1CDC}" type="slidenum">
              <a:rPr lang="fr-CA" smtClean="0"/>
              <a:pPr/>
              <a:t>28</a:t>
            </a:fld>
            <a:endParaRPr lang="fr-CA" dirty="0"/>
          </a:p>
        </p:txBody>
      </p:sp>
    </p:spTree>
    <p:extLst>
      <p:ext uri="{BB962C8B-B14F-4D97-AF65-F5344CB8AC3E}">
        <p14:creationId xmlns:p14="http://schemas.microsoft.com/office/powerpoint/2010/main" val="2264059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0E0AA3F1-91AE-4D8E-B059-92D1D5386375}"/>
              </a:ext>
            </a:extLst>
          </p:cNvPr>
          <p:cNvSpPr txBox="1">
            <a:spLocks noGrp="1"/>
          </p:cNvSpPr>
          <p:nvPr>
            <p:ph type="title" idx="4294967295"/>
          </p:nvPr>
        </p:nvSpPr>
        <p:spPr>
          <a:xfrm>
            <a:off x="482440" y="80628"/>
            <a:ext cx="6069779" cy="703818"/>
          </a:xfrm>
          <a:prstGeom prst="rect">
            <a:avLst/>
          </a:prstGeom>
          <a:noFill/>
          <a:ln>
            <a:noFill/>
            <a:prstDash/>
          </a:ln>
          <a:effectLst/>
        </p:spPr>
        <p:txBody>
          <a:bodyPr rot="0" spcFirstLastPara="0" vertOverflow="overflow" horzOverflow="overflow" vert="horz" wrap="none" lIns="0" tIns="0" rIns="0" bIns="0" numCol="1" spcCol="0" rtlCol="0" fromWordArt="0" anchor="ctr" anchorCtr="0" forceAA="0" compatLnSpc="1">
            <a:prstTxWarp prst="textNoShape">
              <a:avLst/>
            </a:prstTxWarp>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457200" marR="0" lvl="0" indent="-45720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fr-CA" sz="2000" b="1" i="0" u="none" strike="noStrike" kern="1200" cap="none" spc="0" normalizeH="0" baseline="0" noProof="0" dirty="0">
                <a:ln>
                  <a:noFill/>
                </a:ln>
                <a:solidFill>
                  <a:schemeClr val="tx1">
                    <a:lumMod val="65000"/>
                    <a:lumOff val="35000"/>
                  </a:schemeClr>
                </a:solidFill>
                <a:effectLst/>
                <a:uLnTx/>
                <a:uFillTx/>
              </a:rPr>
              <a:t>Annexe 7: </a:t>
            </a:r>
          </a:p>
          <a:p>
            <a:pPr marL="457200" marR="0" lvl="0" indent="-45720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lang="fr-CA" sz="2000" dirty="0">
                <a:solidFill>
                  <a:schemeClr val="accent1">
                    <a:lumMod val="75000"/>
                  </a:schemeClr>
                </a:solidFill>
                <a:effectLst/>
                <a:latin typeface="+mj-lt"/>
                <a:ea typeface="Times New Roman" panose="02020603050405020304" pitchFamily="18" charset="0"/>
              </a:rPr>
              <a:t>Résumé des scénarios d'accès au nuage et des profils d'utilisation</a:t>
            </a:r>
            <a:endParaRPr kumimoji="0" lang="fr-CA" sz="2000" b="0" i="0" u="none" strike="noStrike" kern="1200" cap="none" spc="0" normalizeH="0" baseline="0" noProof="0" dirty="0">
              <a:ln>
                <a:noFill/>
              </a:ln>
              <a:solidFill>
                <a:schemeClr val="accent1">
                  <a:lumMod val="75000"/>
                </a:schemeClr>
              </a:solidFill>
              <a:effectLst/>
              <a:uLnTx/>
              <a:uFillTx/>
              <a:latin typeface="+mj-lt"/>
            </a:endParaRPr>
          </a:p>
        </p:txBody>
      </p:sp>
      <p:graphicFrame>
        <p:nvGraphicFramePr>
          <p:cNvPr id="5" name="Table 5">
            <a:extLst>
              <a:ext uri="{FF2B5EF4-FFF2-40B4-BE49-F238E27FC236}">
                <a16:creationId xmlns:a16="http://schemas.microsoft.com/office/drawing/2014/main" id="{8AF2C29C-0FB4-4313-8610-4B32C34C8CAC}"/>
              </a:ext>
            </a:extLst>
          </p:cNvPr>
          <p:cNvGraphicFramePr>
            <a:graphicFrameLocks noGrp="1"/>
          </p:cNvGraphicFramePr>
          <p:nvPr>
            <p:ph idx="10"/>
            <p:extLst>
              <p:ext uri="{D42A27DB-BD31-4B8C-83A1-F6EECF244321}">
                <p14:modId xmlns:p14="http://schemas.microsoft.com/office/powerpoint/2010/main" val="4243416879"/>
              </p:ext>
            </p:extLst>
          </p:nvPr>
        </p:nvGraphicFramePr>
        <p:xfrm>
          <a:off x="785812" y="1125539"/>
          <a:ext cx="7422592" cy="3409391"/>
        </p:xfrm>
        <a:graphic>
          <a:graphicData uri="http://schemas.openxmlformats.org/drawingml/2006/table">
            <a:tbl>
              <a:tblPr firstRow="1" bandRow="1">
                <a:tableStyleId>{5C22544A-7EE6-4342-B048-85BDC9FD1C3A}</a:tableStyleId>
              </a:tblPr>
              <a:tblGrid>
                <a:gridCol w="2057996">
                  <a:extLst>
                    <a:ext uri="{9D8B030D-6E8A-4147-A177-3AD203B41FA5}">
                      <a16:colId xmlns:a16="http://schemas.microsoft.com/office/drawing/2014/main" val="709353750"/>
                    </a:ext>
                  </a:extLst>
                </a:gridCol>
                <a:gridCol w="5364596">
                  <a:extLst>
                    <a:ext uri="{9D8B030D-6E8A-4147-A177-3AD203B41FA5}">
                      <a16:colId xmlns:a16="http://schemas.microsoft.com/office/drawing/2014/main" val="3725038403"/>
                    </a:ext>
                  </a:extLst>
                </a:gridCol>
              </a:tblGrid>
              <a:tr h="543395">
                <a:tc>
                  <a:txBody>
                    <a:bodyPr/>
                    <a:lstStyle/>
                    <a:p>
                      <a:r>
                        <a:rPr lang="fr-CA" noProof="0"/>
                        <a:t>Cas d’utilisation</a:t>
                      </a:r>
                    </a:p>
                  </a:txBody>
                  <a:tcPr/>
                </a:tc>
                <a:tc>
                  <a:txBody>
                    <a:bodyPr/>
                    <a:lstStyle/>
                    <a:p>
                      <a:r>
                        <a:rPr lang="fr-CA" noProof="0"/>
                        <a:t>Détails</a:t>
                      </a:r>
                    </a:p>
                  </a:txBody>
                  <a:tcPr/>
                </a:tc>
                <a:extLst>
                  <a:ext uri="{0D108BD9-81ED-4DB2-BD59-A6C34878D82A}">
                    <a16:rowId xmlns:a16="http://schemas.microsoft.com/office/drawing/2014/main" val="3130139428"/>
                  </a:ext>
                </a:extLst>
              </a:tr>
              <a:tr h="609139">
                <a:tc>
                  <a:txBody>
                    <a:bodyPr/>
                    <a:lstStyle/>
                    <a:p>
                      <a:r>
                        <a:rPr lang="fr-CA" noProof="0"/>
                        <a:t>B4</a:t>
                      </a:r>
                    </a:p>
                  </a:txBody>
                  <a:tcPr/>
                </a:tc>
                <a:tc>
                  <a:txBody>
                    <a:bodyPr/>
                    <a:lstStyle/>
                    <a:p>
                      <a:r>
                        <a:rPr lang="fr-CA" noProof="0"/>
                        <a:t>Les utilisateurs du GC se connectant par internet par moyen du système X hébergé dans un nuage protégé B du fournisseur de service Y. Cela permettra également la reconnexion à l’application Z sur place dans le Centre de données intégrées.</a:t>
                      </a:r>
                    </a:p>
                  </a:txBody>
                  <a:tcPr/>
                </a:tc>
                <a:extLst>
                  <a:ext uri="{0D108BD9-81ED-4DB2-BD59-A6C34878D82A}">
                    <a16:rowId xmlns:a16="http://schemas.microsoft.com/office/drawing/2014/main" val="2344286707"/>
                  </a:ext>
                </a:extLst>
              </a:tr>
              <a:tr h="1402956">
                <a:tc>
                  <a:txBody>
                    <a:bodyPr/>
                    <a:lstStyle/>
                    <a:p>
                      <a:r>
                        <a:rPr lang="fr-CA" noProof="0"/>
                        <a:t>C1</a:t>
                      </a:r>
                    </a:p>
                  </a:txBody>
                  <a:tcPr/>
                </a:tc>
                <a:tc>
                  <a:txBody>
                    <a:bodyPr/>
                    <a:lstStyle/>
                    <a:p>
                      <a:r>
                        <a:rPr lang="fr-CA" sz="1800" kern="1200" noProof="0" dirty="0">
                          <a:solidFill>
                            <a:schemeClr val="dk1"/>
                          </a:solidFill>
                          <a:effectLst/>
                          <a:latin typeface="+mn-lt"/>
                          <a:ea typeface="+mn-ea"/>
                          <a:cs typeface="+mn-cs"/>
                        </a:rPr>
                        <a:t>Les utilisateurs à l’extérieur du GC se connecteront au système Z, mais il y a maintenant une connexion vers le Centre de données existant.</a:t>
                      </a:r>
                      <a:endParaRPr lang="fr-CA" noProof="0" dirty="0"/>
                    </a:p>
                  </a:txBody>
                  <a:tcPr/>
                </a:tc>
                <a:extLst>
                  <a:ext uri="{0D108BD9-81ED-4DB2-BD59-A6C34878D82A}">
                    <a16:rowId xmlns:a16="http://schemas.microsoft.com/office/drawing/2014/main" val="4219846609"/>
                  </a:ext>
                </a:extLst>
              </a:tr>
            </a:tbl>
          </a:graphicData>
        </a:graphic>
      </p:graphicFrame>
      <p:grpSp>
        <p:nvGrpSpPr>
          <p:cNvPr id="7" name="Group 6" descr="Note for external presentation example for finding the cloud usage scenarios. To be deleted by department">
            <a:extLst>
              <a:ext uri="{FF2B5EF4-FFF2-40B4-BE49-F238E27FC236}">
                <a16:creationId xmlns:a16="http://schemas.microsoft.com/office/drawing/2014/main" id="{2021D2C7-6F49-4872-86AB-0FA202170438}"/>
              </a:ext>
            </a:extLst>
          </p:cNvPr>
          <p:cNvGrpSpPr/>
          <p:nvPr/>
        </p:nvGrpSpPr>
        <p:grpSpPr>
          <a:xfrm>
            <a:off x="5112059" y="4005064"/>
            <a:ext cx="2880320" cy="3098944"/>
            <a:chOff x="9347725" y="574305"/>
            <a:chExt cx="1861803" cy="2139967"/>
          </a:xfrm>
        </p:grpSpPr>
        <p:grpSp>
          <p:nvGrpSpPr>
            <p:cNvPr id="8" name="Group 7">
              <a:extLst>
                <a:ext uri="{FF2B5EF4-FFF2-40B4-BE49-F238E27FC236}">
                  <a16:creationId xmlns:a16="http://schemas.microsoft.com/office/drawing/2014/main" id="{C1E2EF27-FE21-41DB-8B11-22ECA652F3D9}"/>
                </a:ext>
              </a:extLst>
            </p:cNvPr>
            <p:cNvGrpSpPr/>
            <p:nvPr/>
          </p:nvGrpSpPr>
          <p:grpSpPr>
            <a:xfrm>
              <a:off x="9347725" y="709977"/>
              <a:ext cx="1861803" cy="2004295"/>
              <a:chOff x="3360738" y="1493836"/>
              <a:chExt cx="2544762" cy="2739522"/>
            </a:xfrm>
          </p:grpSpPr>
          <p:pic>
            <p:nvPicPr>
              <p:cNvPr id="10" name="Picture 9">
                <a:extLst>
                  <a:ext uri="{FF2B5EF4-FFF2-40B4-BE49-F238E27FC236}">
                    <a16:creationId xmlns:a16="http://schemas.microsoft.com/office/drawing/2014/main" id="{7A191FBF-CA6B-4F80-9146-3D672FFDC9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29">
                <a:extLst>
                  <a:ext uri="{FF2B5EF4-FFF2-40B4-BE49-F238E27FC236}">
                    <a16:creationId xmlns:a16="http://schemas.microsoft.com/office/drawing/2014/main" id="{F92F899D-BF98-40A4-AA07-2FDB21CA539F}"/>
                  </a:ext>
                </a:extLst>
              </p:cNvPr>
              <p:cNvSpPr>
                <a:spLocks/>
              </p:cNvSpPr>
              <p:nvPr/>
            </p:nvSpPr>
            <p:spPr bwMode="auto">
              <a:xfrm>
                <a:off x="3360738" y="1493836"/>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fr-CA" sz="1600" dirty="0">
                    <a:solidFill>
                      <a:srgbClr val="000000"/>
                    </a:solidFill>
                    <a:effectLst/>
                    <a:latin typeface="+mj-lt"/>
                    <a:ea typeface="Times New Roman" panose="02020603050405020304" pitchFamily="18" charset="0"/>
                  </a:rPr>
                  <a:t>De plus amples renseignements sur les modèles de connexion au nuage se trouvent dans la présentation suivante </a:t>
                </a:r>
                <a:r>
                  <a:rPr lang="fr-CA" sz="1600" dirty="0">
                    <a:solidFill>
                      <a:srgbClr val="000000"/>
                    </a:solidFill>
                    <a:effectLst/>
                    <a:latin typeface="Times New Roman" panose="02020603050405020304" pitchFamily="18" charset="0"/>
                    <a:ea typeface="Times New Roman" panose="02020603050405020304" pitchFamily="18" charset="0"/>
                  </a:rPr>
                  <a:t>:</a:t>
                </a:r>
                <a:r>
                  <a:rPr lang="fr-CA" sz="1400" dirty="0"/>
                  <a:t> </a:t>
                </a:r>
                <a:r>
                  <a:rPr lang="fr-CA" sz="1400" dirty="0">
                    <a:hlinkClick r:id="rId3"/>
                  </a:rPr>
                  <a:t>https://gcconnex.gc.ca/file/view/58142760/gc-ceai-2019-12-19-02-activation-du-nuage-du-gc-modeles-des-connexions-du-nuage-pptx?language=fr</a:t>
                </a:r>
                <a:r>
                  <a:rPr lang="fr-CA" sz="1400" dirty="0"/>
                  <a:t> </a:t>
                </a:r>
              </a:p>
            </p:txBody>
          </p:sp>
        </p:grpSp>
        <p:sp>
          <p:nvSpPr>
            <p:cNvPr id="9" name="Freeform 27">
              <a:extLst>
                <a:ext uri="{FF2B5EF4-FFF2-40B4-BE49-F238E27FC236}">
                  <a16:creationId xmlns:a16="http://schemas.microsoft.com/office/drawing/2014/main" id="{8F9F1B53-4C93-4C1E-BA6D-C3E164DBFCE7}"/>
                </a:ext>
              </a:extLst>
            </p:cNvPr>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
        <p:nvSpPr>
          <p:cNvPr id="2" name="Slide Number Placeholder 1">
            <a:extLst>
              <a:ext uri="{FF2B5EF4-FFF2-40B4-BE49-F238E27FC236}">
                <a16:creationId xmlns:a16="http://schemas.microsoft.com/office/drawing/2014/main" id="{C5C64A34-BA66-4A8D-9FF5-41549FFD39D5}"/>
              </a:ext>
            </a:extLst>
          </p:cNvPr>
          <p:cNvSpPr>
            <a:spLocks noGrp="1"/>
          </p:cNvSpPr>
          <p:nvPr>
            <p:ph type="sldNum" sz="quarter" idx="12"/>
          </p:nvPr>
        </p:nvSpPr>
        <p:spPr/>
        <p:txBody>
          <a:bodyPr/>
          <a:lstStyle/>
          <a:p>
            <a:fld id="{32D4B517-E49B-41B6-9DBC-23634E0F1CDC}" type="slidenum">
              <a:rPr lang="fr-CA" smtClean="0"/>
              <a:pPr/>
              <a:t>29</a:t>
            </a:fld>
            <a:endParaRPr lang="fr-CA" dirty="0"/>
          </a:p>
        </p:txBody>
      </p:sp>
    </p:spTree>
    <p:extLst>
      <p:ext uri="{BB962C8B-B14F-4D97-AF65-F5344CB8AC3E}">
        <p14:creationId xmlns:p14="http://schemas.microsoft.com/office/powerpoint/2010/main" val="2798558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503548" y="80628"/>
            <a:ext cx="5432982" cy="878670"/>
          </a:xfrm>
        </p:spPr>
        <p:txBody>
          <a:bodyPr/>
          <a:lstStyle/>
          <a:p>
            <a:r>
              <a:rPr lang="fr-CA" dirty="0"/>
              <a:t>Demande - Contexte</a:t>
            </a:r>
          </a:p>
        </p:txBody>
      </p:sp>
      <p:sp>
        <p:nvSpPr>
          <p:cNvPr id="5" name="Content Placeholder 4">
            <a:extLst>
              <a:ext uri="{FF2B5EF4-FFF2-40B4-BE49-F238E27FC236}">
                <a16:creationId xmlns:a16="http://schemas.microsoft.com/office/drawing/2014/main" id="{0AD9FA12-43BF-4E94-8396-068502F65CF3}"/>
              </a:ext>
            </a:extLst>
          </p:cNvPr>
          <p:cNvSpPr>
            <a:spLocks noGrp="1"/>
          </p:cNvSpPr>
          <p:nvPr>
            <p:ph idx="10"/>
          </p:nvPr>
        </p:nvSpPr>
        <p:spPr>
          <a:xfrm>
            <a:off x="515888" y="1124744"/>
            <a:ext cx="7710226" cy="5293146"/>
          </a:xfrm>
        </p:spPr>
        <p:txBody>
          <a:bodyPr/>
          <a:lstStyle/>
          <a:p>
            <a:r>
              <a:rPr lang="fr-CA" dirty="0"/>
              <a:t>Décrivez les politiques, les programmes et les services opérationnels du ministère auxquels s’adressent la présentation. </a:t>
            </a:r>
          </a:p>
        </p:txBody>
      </p:sp>
      <p:sp>
        <p:nvSpPr>
          <p:cNvPr id="2" name="Slide Number Placeholder 1"/>
          <p:cNvSpPr>
            <a:spLocks noGrp="1"/>
          </p:cNvSpPr>
          <p:nvPr>
            <p:ph type="sldNum" sz="quarter" idx="12"/>
          </p:nvPr>
        </p:nvSpPr>
        <p:spPr>
          <a:solidFill>
            <a:srgbClr val="FFFFFF"/>
          </a:solidFill>
        </p:spPr>
        <p:txBody>
          <a:bodyPr/>
          <a:lstStyle/>
          <a:p>
            <a:fld id="{32D4B517-E49B-41B6-9DBC-23634E0F1CDC}" type="slidenum">
              <a:rPr lang="fr-CA" smtClean="0">
                <a:solidFill>
                  <a:srgbClr val="565656"/>
                </a:solidFill>
              </a:rPr>
              <a:pPr/>
              <a:t>3</a:t>
            </a:fld>
            <a:endParaRPr lang="fr-CA" dirty="0">
              <a:solidFill>
                <a:srgbClr val="565656"/>
              </a:solidFill>
            </a:endParaRPr>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5415FE-EA7C-472B-AD57-D059EE4A9A8E}"/>
              </a:ext>
            </a:extLst>
          </p:cNvPr>
          <p:cNvSpPr>
            <a:spLocks noGrp="1"/>
          </p:cNvSpPr>
          <p:nvPr>
            <p:ph type="title"/>
          </p:nvPr>
        </p:nvSpPr>
        <p:spPr>
          <a:xfrm>
            <a:off x="358282" y="71119"/>
            <a:ext cx="7742110" cy="878670"/>
          </a:xfrm>
        </p:spPr>
        <p:txBody>
          <a:bodyPr>
            <a:noAutofit/>
          </a:bodyPr>
          <a:lstStyle/>
          <a:p>
            <a:pPr marL="0"/>
            <a:r>
              <a:rPr lang="fr-CA" sz="1800" b="1" dirty="0">
                <a:solidFill>
                  <a:schemeClr val="tx1">
                    <a:lumMod val="65000"/>
                    <a:lumOff val="35000"/>
                  </a:schemeClr>
                </a:solidFill>
              </a:rPr>
              <a:t>Annexe 7: </a:t>
            </a:r>
            <a:br>
              <a:rPr lang="fr-CA" sz="1800" b="1" dirty="0">
                <a:solidFill>
                  <a:schemeClr val="tx1">
                    <a:lumMod val="65000"/>
                    <a:lumOff val="35000"/>
                  </a:schemeClr>
                </a:solidFill>
              </a:rPr>
            </a:br>
            <a:r>
              <a:rPr lang="fr-CA" sz="1800" dirty="0">
                <a:effectLst/>
                <a:latin typeface="+mj-lt"/>
                <a:ea typeface="Times New Roman" panose="02020603050405020304" pitchFamily="18" charset="0"/>
              </a:rPr>
              <a:t>Détails techniques supplémentaires requis par Services partagés Canada (SPC)</a:t>
            </a:r>
            <a:endParaRPr lang="fr-CA" sz="1800" dirty="0">
              <a:latin typeface="+mj-lt"/>
            </a:endParaRPr>
          </a:p>
        </p:txBody>
      </p:sp>
      <p:sp>
        <p:nvSpPr>
          <p:cNvPr id="6" name="Rectangle 5"/>
          <p:cNvSpPr/>
          <p:nvPr>
            <p:custDataLst>
              <p:tags r:id="rId1"/>
            </p:custDataLst>
          </p:nvPr>
        </p:nvSpPr>
        <p:spPr>
          <a:xfrm>
            <a:off x="351412" y="944724"/>
            <a:ext cx="8434306" cy="46805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400" dirty="0">
                <a:solidFill>
                  <a:schemeClr val="bg1"/>
                </a:solidFill>
                <a:effectLst/>
                <a:latin typeface="+mj-lt"/>
                <a:ea typeface="Times New Roman" panose="02020603050405020304" pitchFamily="18" charset="0"/>
              </a:rPr>
              <a:t>Complétez les informations ci-dessous en sélectionnant les valeurs des options disponibles ou en fournissant une valeur supplémentaire, s’il y a lieu</a:t>
            </a:r>
            <a:r>
              <a:rPr lang="fr-CA" sz="1400" dirty="0">
                <a:solidFill>
                  <a:schemeClr val="bg1"/>
                </a:solidFill>
                <a:effectLst/>
                <a:latin typeface="Times New Roman" panose="02020603050405020304" pitchFamily="18" charset="0"/>
                <a:ea typeface="Times New Roman" panose="02020603050405020304" pitchFamily="18" charset="0"/>
              </a:rPr>
              <a:t>.</a:t>
            </a:r>
            <a:endParaRPr lang="fr-CA" sz="1400" b="1" dirty="0">
              <a:solidFill>
                <a:schemeClr val="bg1"/>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2871558460"/>
              </p:ext>
            </p:extLst>
          </p:nvPr>
        </p:nvGraphicFramePr>
        <p:xfrm>
          <a:off x="336362" y="1463643"/>
          <a:ext cx="4091622" cy="5400671"/>
        </p:xfrm>
        <a:graphic>
          <a:graphicData uri="http://schemas.openxmlformats.org/drawingml/2006/table">
            <a:tbl>
              <a:tblPr firstCol="1">
                <a:tableStyleId>{5C22544A-7EE6-4342-B048-85BDC9FD1C3A}</a:tableStyleId>
              </a:tblPr>
              <a:tblGrid>
                <a:gridCol w="2202997">
                  <a:extLst>
                    <a:ext uri="{9D8B030D-6E8A-4147-A177-3AD203B41FA5}">
                      <a16:colId xmlns:a16="http://schemas.microsoft.com/office/drawing/2014/main" val="20000"/>
                    </a:ext>
                  </a:extLst>
                </a:gridCol>
                <a:gridCol w="1888625">
                  <a:extLst>
                    <a:ext uri="{9D8B030D-6E8A-4147-A177-3AD203B41FA5}">
                      <a16:colId xmlns:a16="http://schemas.microsoft.com/office/drawing/2014/main" val="20001"/>
                    </a:ext>
                  </a:extLst>
                </a:gridCol>
              </a:tblGrid>
              <a:tr h="693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dirty="0"/>
                        <a:t>Solution au sujet du profil de sécurité (p. ex., PBMM, PBHM, etc.)</a:t>
                      </a:r>
                      <a:endParaRPr lang="fr-CA" sz="1400" i="1" kern="1200" noProof="0" dirty="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0"/>
                  </a:ext>
                </a:extLst>
              </a:tr>
              <a:tr h="769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t>Temps d’arrêt maximal admissible (non-planifié) / année (en heures)</a:t>
                      </a:r>
                      <a:endParaRPr lang="fr-CA" sz="1400" i="1" kern="1200" noProof="0">
                        <a:solidFill>
                          <a:schemeClr val="tx2"/>
                        </a:solidFill>
                        <a:latin typeface="+mn-lt"/>
                        <a:ea typeface="+mn-ea"/>
                        <a:cs typeface="+mn-cs"/>
                      </a:endParaRPr>
                    </a:p>
                  </a:txBody>
                  <a:tcPr marL="68580" marR="68580" marT="34290" marB="34290"/>
                </a:tc>
                <a:tc>
                  <a:txBody>
                    <a:bodyPr/>
                    <a:lstStyle/>
                    <a:p>
                      <a:endParaRPr lang="fr-CA" sz="14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1"/>
                  </a:ext>
                </a:extLst>
              </a:tr>
              <a:tr h="724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t>Exigences de disponibilité: Moyenne (95%), Haute (&gt;=99 %)  </a:t>
                      </a:r>
                      <a:endParaRPr lang="fr-CA" sz="1400" i="1" kern="1200" noProof="0">
                        <a:solidFill>
                          <a:schemeClr val="tx2"/>
                        </a:solidFill>
                        <a:latin typeface="+mn-lt"/>
                        <a:ea typeface="+mn-ea"/>
                        <a:cs typeface="+mn-cs"/>
                      </a:endParaRPr>
                    </a:p>
                  </a:txBody>
                  <a:tcPr marL="68580" marR="68580" marT="34290" marB="34290"/>
                </a:tc>
                <a:tc>
                  <a:txBody>
                    <a:bodyPr/>
                    <a:lstStyle/>
                    <a:p>
                      <a:endParaRPr lang="fr-CA" sz="14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2"/>
                  </a:ext>
                </a:extLst>
              </a:tr>
              <a:tr h="9023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dirty="0"/>
                        <a:t>Les exigences de la reprise après sinistre : (Aucun, site froid, site à température moyenne, site chaud)</a:t>
                      </a:r>
                      <a:endParaRPr lang="fr-CA" sz="1400" i="1" kern="1200" noProof="0" dirty="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dirty="0"/>
                        <a:t> </a:t>
                      </a:r>
                      <a:endParaRPr lang="fr-CA" sz="1400" i="1" kern="1200" noProof="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3"/>
                  </a:ext>
                </a:extLst>
              </a:tr>
              <a:tr h="7836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t>Méthode d’authentification (DCAM, ICE/ECM, Connexion Canada, autre)</a:t>
                      </a:r>
                      <a:endParaRPr lang="fr-CA" sz="1400" i="1" kern="1200" noProof="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826313188"/>
                  </a:ext>
                </a:extLst>
              </a:tr>
              <a:tr h="783672">
                <a:tc>
                  <a:txBody>
                    <a:bodyPr/>
                    <a:lstStyle/>
                    <a:p>
                      <a:pPr marL="0" lvl="1">
                        <a:spcAft>
                          <a:spcPts val="247"/>
                        </a:spcAft>
                      </a:pPr>
                      <a:r>
                        <a:rPr lang="fr-CA" sz="1400" kern="1200" noProof="0" dirty="0"/>
                        <a:t>Sensibilité à la latence du réseau : très haute, haute, moyenne, basse</a:t>
                      </a:r>
                      <a:endParaRPr lang="fr-CA" sz="1400" i="1" kern="1200" noProof="0" dirty="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322088827"/>
                  </a:ext>
                </a:extLst>
              </a:tr>
              <a:tr h="693557">
                <a:tc>
                  <a:txBody>
                    <a:bodyPr/>
                    <a:lstStyle/>
                    <a:p>
                      <a:pPr marL="0" lvl="1">
                        <a:spcAft>
                          <a:spcPts val="247"/>
                        </a:spcAft>
                      </a:pPr>
                      <a:r>
                        <a:rPr lang="fr-CA" sz="1400" kern="1200" noProof="0"/>
                        <a:t>Migration de la charge de travail</a:t>
                      </a:r>
                      <a:r>
                        <a:rPr lang="fr-CA" sz="1400" kern="1200" baseline="0" noProof="0"/>
                        <a:t> depuis l’ancien système? </a:t>
                      </a:r>
                      <a:endParaRPr lang="fr-CA" sz="1400" i="1" kern="1200" noProof="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3128077149"/>
                  </a:ext>
                </a:extLst>
              </a:tr>
            </a:tbl>
          </a:graphicData>
        </a:graphic>
      </p:graphicFrame>
      <p:graphicFrame>
        <p:nvGraphicFramePr>
          <p:cNvPr id="14" name="Table 1">
            <a:extLst>
              <a:ext uri="{FF2B5EF4-FFF2-40B4-BE49-F238E27FC236}">
                <a16:creationId xmlns:a16="http://schemas.microsoft.com/office/drawing/2014/main" id="{C7A63AE3-470F-4BDB-BF3A-661B327E19C5}"/>
              </a:ext>
            </a:extLst>
          </p:cNvPr>
          <p:cNvGraphicFramePr>
            <a:graphicFrameLocks noGrp="1"/>
          </p:cNvGraphicFramePr>
          <p:nvPr>
            <p:extLst>
              <p:ext uri="{D42A27DB-BD31-4B8C-83A1-F6EECF244321}">
                <p14:modId xmlns:p14="http://schemas.microsoft.com/office/powerpoint/2010/main" val="569595316"/>
              </p:ext>
            </p:extLst>
          </p:nvPr>
        </p:nvGraphicFramePr>
        <p:xfrm>
          <a:off x="4496756" y="1458622"/>
          <a:ext cx="4258242" cy="5355836"/>
        </p:xfrm>
        <a:graphic>
          <a:graphicData uri="http://schemas.openxmlformats.org/drawingml/2006/table">
            <a:tbl>
              <a:tblPr firstCol="1">
                <a:tableStyleId>{5C22544A-7EE6-4342-B048-85BDC9FD1C3A}</a:tableStyleId>
              </a:tblPr>
              <a:tblGrid>
                <a:gridCol w="2433223">
                  <a:extLst>
                    <a:ext uri="{9D8B030D-6E8A-4147-A177-3AD203B41FA5}">
                      <a16:colId xmlns:a16="http://schemas.microsoft.com/office/drawing/2014/main" val="2545008001"/>
                    </a:ext>
                  </a:extLst>
                </a:gridCol>
                <a:gridCol w="1825019">
                  <a:extLst>
                    <a:ext uri="{9D8B030D-6E8A-4147-A177-3AD203B41FA5}">
                      <a16:colId xmlns:a16="http://schemas.microsoft.com/office/drawing/2014/main" val="195704134"/>
                    </a:ext>
                  </a:extLst>
                </a:gridCol>
              </a:tblGrid>
              <a:tr h="824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t>Nom(s) des réseaux (p.ex., le réseau scientifique, GCNet, ISGC, etc.)</a:t>
                      </a:r>
                      <a:endParaRPr lang="fr-CA" sz="1400" i="1" kern="1200" noProof="0">
                        <a:solidFill>
                          <a:schemeClr val="tx2"/>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0"/>
                  </a:ext>
                </a:extLst>
              </a:tr>
              <a:tr h="824609">
                <a:tc>
                  <a:txBody>
                    <a:bodyPr/>
                    <a:lstStyle/>
                    <a:p>
                      <a:r>
                        <a:rPr lang="fr-CA" sz="1400" kern="1200" noProof="0"/>
                        <a:t>Bande passante minimale requise:</a:t>
                      </a:r>
                      <a:endParaRPr lang="fr-CA" sz="1400" i="1" kern="1200" noProof="0">
                        <a:solidFill>
                          <a:schemeClr val="tx2"/>
                        </a:solidFill>
                        <a:latin typeface="+mn-lt"/>
                        <a:ea typeface="+mn-ea"/>
                        <a:cs typeface="+mn-cs"/>
                      </a:endParaRPr>
                    </a:p>
                  </a:txBody>
                  <a:tcPr marL="68580" marR="68580" marT="34290" marB="34290" anchor="ctr"/>
                </a:tc>
                <a:tc>
                  <a:txBody>
                    <a:bodyPr/>
                    <a:lstStyle/>
                    <a:p>
                      <a:endParaRPr lang="fr-CA" sz="14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1"/>
                  </a:ext>
                </a:extLst>
              </a:tr>
              <a:tr h="824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t>Trafic sur le réseau anticipé: (Vidéo, audio, donnés, interractions)</a:t>
                      </a:r>
                      <a:endParaRPr lang="fr-CA" sz="1400" i="1" kern="1200" noProof="0">
                        <a:solidFill>
                          <a:schemeClr val="tx2"/>
                        </a:solidFill>
                        <a:latin typeface="+mn-lt"/>
                        <a:ea typeface="+mn-ea"/>
                        <a:cs typeface="+mn-cs"/>
                      </a:endParaRPr>
                    </a:p>
                  </a:txBody>
                  <a:tcPr marL="68580" marR="68580" marT="34290" marB="34290" anchor="ctr"/>
                </a:tc>
                <a:tc>
                  <a:txBody>
                    <a:bodyPr/>
                    <a:lstStyle/>
                    <a:p>
                      <a:endParaRPr lang="fr-CA" sz="14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2"/>
                  </a:ext>
                </a:extLst>
              </a:tr>
              <a:tr h="824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a:t>Nombre approximatif d’utilisateurs: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a:solidFill>
                          <a:schemeClr val="tx2"/>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3"/>
                  </a:ext>
                </a:extLst>
              </a:tr>
              <a:tr h="824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noProof="0" dirty="0"/>
                        <a:t>Répartition géographique du réseau : (basse, modérée, régionale, nationale, diffusion mondiale)</a:t>
                      </a:r>
                      <a:endParaRPr lang="fr-CA" sz="1400" i="1" kern="1200" noProof="0" dirty="0">
                        <a:solidFill>
                          <a:schemeClr val="tx2"/>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826313188"/>
                  </a:ext>
                </a:extLst>
              </a:tr>
              <a:tr h="824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200" baseline="0" noProof="0" dirty="0"/>
                        <a:t>Solutions(s) d’hébergement: (ancien CD, Centre de données d’entreprise, nuage – énumérez tous ceux qui s’appliquent).</a:t>
                      </a:r>
                      <a:endParaRPr lang="fr-CA" sz="1400" i="1" kern="1200" noProof="0" dirty="0">
                        <a:solidFill>
                          <a:schemeClr val="tx2"/>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400" i="1" kern="1200" noProof="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322088827"/>
                  </a:ext>
                </a:extLst>
              </a:tr>
            </a:tbl>
          </a:graphicData>
        </a:graphic>
      </p:graphicFrame>
      <p:grpSp>
        <p:nvGrpSpPr>
          <p:cNvPr id="8" name="Group 7" descr="Note for departments on how to fill in slide">
            <a:extLst>
              <a:ext uri="{FF2B5EF4-FFF2-40B4-BE49-F238E27FC236}">
                <a16:creationId xmlns:a16="http://schemas.microsoft.com/office/drawing/2014/main" id="{69AE5495-80CF-4C0E-A3D6-C5989005708B}"/>
              </a:ext>
            </a:extLst>
          </p:cNvPr>
          <p:cNvGrpSpPr/>
          <p:nvPr/>
        </p:nvGrpSpPr>
        <p:grpSpPr>
          <a:xfrm>
            <a:off x="6336196" y="4308960"/>
            <a:ext cx="2702725" cy="2185369"/>
            <a:chOff x="9347725" y="574305"/>
            <a:chExt cx="1861803" cy="2139965"/>
          </a:xfrm>
        </p:grpSpPr>
        <p:grpSp>
          <p:nvGrpSpPr>
            <p:cNvPr id="9" name="Group 8">
              <a:extLst>
                <a:ext uri="{FF2B5EF4-FFF2-40B4-BE49-F238E27FC236}">
                  <a16:creationId xmlns:a16="http://schemas.microsoft.com/office/drawing/2014/main" id="{2C776EF2-B49F-42DA-A681-1B9F2AF35BF2}"/>
                </a:ext>
              </a:extLst>
            </p:cNvPr>
            <p:cNvGrpSpPr/>
            <p:nvPr/>
          </p:nvGrpSpPr>
          <p:grpSpPr>
            <a:xfrm>
              <a:off x="9347725" y="709978"/>
              <a:ext cx="1861803" cy="2004292"/>
              <a:chOff x="3360740" y="1493839"/>
              <a:chExt cx="2544763" cy="2739519"/>
            </a:xfrm>
          </p:grpSpPr>
          <p:pic>
            <p:nvPicPr>
              <p:cNvPr id="11" name="Picture 10">
                <a:extLst>
                  <a:ext uri="{FF2B5EF4-FFF2-40B4-BE49-F238E27FC236}">
                    <a16:creationId xmlns:a16="http://schemas.microsoft.com/office/drawing/2014/main" id="{37B9C926-992F-413E-8954-1AA7AC6BD4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Freeform 37">
                <a:extLst>
                  <a:ext uri="{FF2B5EF4-FFF2-40B4-BE49-F238E27FC236}">
                    <a16:creationId xmlns:a16="http://schemas.microsoft.com/office/drawing/2014/main" id="{C1E7CF04-28B7-4EE9-A526-2441FB64F9FF}"/>
                  </a:ext>
                </a:extLst>
              </p:cNvPr>
              <p:cNvSpPr>
                <a:spLocks/>
              </p:cNvSpPr>
              <p:nvPr/>
            </p:nvSpPr>
            <p:spPr bwMode="auto">
              <a:xfrm>
                <a:off x="3360740" y="1493839"/>
                <a:ext cx="2544763"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prstClr val="black">
                      <a:lumMod val="65000"/>
                      <a:lumOff val="35000"/>
                    </a:prstClr>
                  </a:buClr>
                </a:pPr>
                <a:r>
                  <a:rPr lang="fr-CA" sz="1200" i="1" dirty="0">
                    <a:solidFill>
                      <a:srgbClr val="004D71"/>
                    </a:solidFill>
                  </a:rPr>
                  <a:t>Pour obtenir de l’aide pour compléter cette diapositive, référez-vous aux conseils du site suivant : </a:t>
                </a:r>
                <a:r>
                  <a:rPr lang="fr-CA" sz="1200" i="1" dirty="0">
                    <a:solidFill>
                      <a:srgbClr val="004D71"/>
                    </a:solidFill>
                    <a:hlinkClick r:id="rId5"/>
                  </a:rPr>
                  <a:t>https://wiki.gccollab.ca/GC_EARB_Presenter_Template_%E2%80%93_SSC_Appendix_3_Guidelines</a:t>
                </a:r>
                <a:endParaRPr lang="fr-CA" sz="1200" i="1" dirty="0">
                  <a:solidFill>
                    <a:srgbClr val="004D71"/>
                  </a:solidFill>
                </a:endParaRPr>
              </a:p>
            </p:txBody>
          </p:sp>
        </p:grpSp>
        <p:sp>
          <p:nvSpPr>
            <p:cNvPr id="10" name="Freeform 26">
              <a:extLst>
                <a:ext uri="{FF2B5EF4-FFF2-40B4-BE49-F238E27FC236}">
                  <a16:creationId xmlns:a16="http://schemas.microsoft.com/office/drawing/2014/main" id="{C2E01A04-99D7-436D-93A3-D0F4253AA82F}"/>
                </a:ext>
              </a:extLst>
            </p:cNvPr>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
        <p:nvSpPr>
          <p:cNvPr id="15" name="Slide Number Placeholder 1">
            <a:extLst>
              <a:ext uri="{FF2B5EF4-FFF2-40B4-BE49-F238E27FC236}">
                <a16:creationId xmlns:a16="http://schemas.microsoft.com/office/drawing/2014/main" id="{DCCDD8E6-45CD-4274-B9A7-CF0480907FD1}"/>
              </a:ext>
            </a:extLst>
          </p:cNvPr>
          <p:cNvSpPr>
            <a:spLocks noGrp="1"/>
          </p:cNvSpPr>
          <p:nvPr>
            <p:ph type="sldNum" sz="quarter" idx="12"/>
          </p:nvPr>
        </p:nvSpPr>
        <p:spPr>
          <a:xfrm>
            <a:off x="8758234" y="6494329"/>
            <a:ext cx="385766" cy="365125"/>
          </a:xfrm>
        </p:spPr>
        <p:txBody>
          <a:bodyPr/>
          <a:lstStyle/>
          <a:p>
            <a:fld id="{32D4B517-E49B-41B6-9DBC-23634E0F1CDC}" type="slidenum">
              <a:rPr lang="fr-CA" smtClean="0"/>
              <a:pPr/>
              <a:t>30</a:t>
            </a:fld>
            <a:endParaRPr lang="fr-CA" dirty="0"/>
          </a:p>
        </p:txBody>
      </p:sp>
    </p:spTree>
    <p:extLst>
      <p:ext uri="{BB962C8B-B14F-4D97-AF65-F5344CB8AC3E}">
        <p14:creationId xmlns:p14="http://schemas.microsoft.com/office/powerpoint/2010/main" val="3234605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31540" y="138062"/>
            <a:ext cx="5432982" cy="644563"/>
          </a:xfrm>
        </p:spPr>
        <p:txBody>
          <a:bodyPr>
            <a:normAutofit/>
          </a:bodyPr>
          <a:lstStyle/>
          <a:p>
            <a:pPr marL="9525" indent="-9525"/>
            <a:r>
              <a:rPr lang="fr-CA" sz="2000" b="1">
                <a:solidFill>
                  <a:schemeClr val="tx1">
                    <a:lumMod val="65000"/>
                    <a:lumOff val="35000"/>
                  </a:schemeClr>
                </a:solidFill>
              </a:rPr>
              <a:t>Annexe 8: </a:t>
            </a:r>
            <a:br>
              <a:rPr lang="fr-CA" sz="2000" b="1">
                <a:solidFill>
                  <a:schemeClr val="tx1">
                    <a:lumMod val="65000"/>
                    <a:lumOff val="35000"/>
                  </a:schemeClr>
                </a:solidFill>
              </a:rPr>
            </a:br>
            <a:r>
              <a:rPr lang="fr-CA" sz="2000">
                <a:solidFill>
                  <a:schemeClr val="tx2">
                    <a:lumMod val="75000"/>
                  </a:schemeClr>
                </a:solidFill>
                <a:effectLst/>
                <a:latin typeface="+mj-lt"/>
                <a:ea typeface="Times New Roman" panose="02020603050405020304" pitchFamily="18" charset="0"/>
              </a:rPr>
              <a:t>Liste des acronymes utilisés dans cette présentation</a:t>
            </a:r>
            <a:endParaRPr lang="fr-CA" sz="2000">
              <a:solidFill>
                <a:schemeClr val="tx2">
                  <a:lumMod val="75000"/>
                </a:schemeClr>
              </a:solidFill>
              <a:latin typeface="+mj-lt"/>
            </a:endParaRPr>
          </a:p>
        </p:txBody>
      </p:sp>
      <p:graphicFrame>
        <p:nvGraphicFramePr>
          <p:cNvPr id="3" name="Table 3">
            <a:extLst>
              <a:ext uri="{FF2B5EF4-FFF2-40B4-BE49-F238E27FC236}">
                <a16:creationId xmlns:a16="http://schemas.microsoft.com/office/drawing/2014/main" id="{B4AA935F-FBAA-41E3-A3C3-0B7977D32E60}"/>
              </a:ext>
            </a:extLst>
          </p:cNvPr>
          <p:cNvGraphicFramePr>
            <a:graphicFrameLocks noGrp="1"/>
          </p:cNvGraphicFramePr>
          <p:nvPr>
            <p:extLst>
              <p:ext uri="{D42A27DB-BD31-4B8C-83A1-F6EECF244321}">
                <p14:modId xmlns:p14="http://schemas.microsoft.com/office/powerpoint/2010/main" val="2992300319"/>
              </p:ext>
            </p:extLst>
          </p:nvPr>
        </p:nvGraphicFramePr>
        <p:xfrm>
          <a:off x="323528" y="1160748"/>
          <a:ext cx="8136904" cy="2966720"/>
        </p:xfrm>
        <a:graphic>
          <a:graphicData uri="http://schemas.openxmlformats.org/drawingml/2006/table">
            <a:tbl>
              <a:tblPr firstRow="1" bandRow="1">
                <a:tableStyleId>{5C22544A-7EE6-4342-B048-85BDC9FD1C3A}</a:tableStyleId>
              </a:tblPr>
              <a:tblGrid>
                <a:gridCol w="4068452">
                  <a:extLst>
                    <a:ext uri="{9D8B030D-6E8A-4147-A177-3AD203B41FA5}">
                      <a16:colId xmlns:a16="http://schemas.microsoft.com/office/drawing/2014/main" val="658724787"/>
                    </a:ext>
                  </a:extLst>
                </a:gridCol>
                <a:gridCol w="4068452">
                  <a:extLst>
                    <a:ext uri="{9D8B030D-6E8A-4147-A177-3AD203B41FA5}">
                      <a16:colId xmlns:a16="http://schemas.microsoft.com/office/drawing/2014/main" val="2571627625"/>
                    </a:ext>
                  </a:extLst>
                </a:gridCol>
              </a:tblGrid>
              <a:tr h="370840">
                <a:tc>
                  <a:txBody>
                    <a:bodyPr/>
                    <a:lstStyle/>
                    <a:p>
                      <a:r>
                        <a:rPr lang="fr-CA" sz="1800" noProof="0" dirty="0"/>
                        <a:t>Acronyme</a:t>
                      </a:r>
                      <a:endParaRPr lang="fr-CA" noProof="0" dirty="0"/>
                    </a:p>
                  </a:txBody>
                  <a:tcPr/>
                </a:tc>
                <a:tc>
                  <a:txBody>
                    <a:bodyPr/>
                    <a:lstStyle/>
                    <a:p>
                      <a:r>
                        <a:rPr lang="fr-CA" noProof="0" dirty="0"/>
                        <a:t>Définition</a:t>
                      </a:r>
                    </a:p>
                  </a:txBody>
                  <a:tcPr/>
                </a:tc>
                <a:extLst>
                  <a:ext uri="{0D108BD9-81ED-4DB2-BD59-A6C34878D82A}">
                    <a16:rowId xmlns:a16="http://schemas.microsoft.com/office/drawing/2014/main" val="1113657796"/>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531737397"/>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765522351"/>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399580653"/>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358058191"/>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2654454501"/>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422872545"/>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3324657545"/>
                  </a:ext>
                </a:extLst>
              </a:tr>
            </a:tbl>
          </a:graphicData>
        </a:graphic>
      </p:graphicFrame>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fr-CA" smtClean="0"/>
              <a:t>31</a:t>
            </a:fld>
            <a:endParaRPr lang="fr-CA"/>
          </a:p>
        </p:txBody>
      </p:sp>
    </p:spTree>
    <p:extLst>
      <p:ext uri="{BB962C8B-B14F-4D97-AF65-F5344CB8AC3E}">
        <p14:creationId xmlns:p14="http://schemas.microsoft.com/office/powerpoint/2010/main" val="2301161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389644" y="66054"/>
            <a:ext cx="5994065" cy="878670"/>
          </a:xfrm>
        </p:spPr>
        <p:txBody>
          <a:bodyPr/>
          <a:lstStyle/>
          <a:p>
            <a:r>
              <a:rPr lang="fr-CA" dirty="0"/>
              <a:t>Capacités opérationnelles abordées</a:t>
            </a:r>
          </a:p>
        </p:txBody>
      </p:sp>
      <p:graphicFrame>
        <p:nvGraphicFramePr>
          <p:cNvPr id="4" name="Table 3"/>
          <p:cNvGraphicFramePr>
            <a:graphicFrameLocks noGrp="1"/>
          </p:cNvGraphicFramePr>
          <p:nvPr>
            <p:extLst>
              <p:ext uri="{D42A27DB-BD31-4B8C-83A1-F6EECF244321}">
                <p14:modId xmlns:p14="http://schemas.microsoft.com/office/powerpoint/2010/main" val="1631929625"/>
              </p:ext>
            </p:extLst>
          </p:nvPr>
        </p:nvGraphicFramePr>
        <p:xfrm>
          <a:off x="395536" y="1180336"/>
          <a:ext cx="8203021" cy="4093252"/>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gridCol w="5610733">
                  <a:extLst>
                    <a:ext uri="{9D8B030D-6E8A-4147-A177-3AD203B41FA5}">
                      <a16:colId xmlns:a16="http://schemas.microsoft.com/office/drawing/2014/main" val="20002"/>
                    </a:ext>
                  </a:extLst>
                </a:gridCol>
              </a:tblGrid>
              <a:tr h="408045">
                <a:tc>
                  <a:txBody>
                    <a:bodyPr/>
                    <a:lstStyle/>
                    <a:p>
                      <a:r>
                        <a:rPr lang="fr-CA" sz="1100" noProof="0" dirty="0"/>
                        <a:t>Capacités opérationnelles</a:t>
                      </a:r>
                    </a:p>
                  </a:txBody>
                  <a:tcPr/>
                </a:tc>
                <a:tc>
                  <a:txBody>
                    <a:bodyPr/>
                    <a:lstStyle/>
                    <a:p>
                      <a:r>
                        <a:rPr lang="fr-CA" sz="1100" noProof="0" dirty="0"/>
                        <a:t>Indiquez les capacités opérationnelles abordées, 2 exemples se trouvent ci-dessous.</a:t>
                      </a:r>
                    </a:p>
                  </a:txBody>
                  <a:tcPr/>
                </a:tc>
                <a:extLst>
                  <a:ext uri="{0D108BD9-81ED-4DB2-BD59-A6C34878D82A}">
                    <a16:rowId xmlns:a16="http://schemas.microsoft.com/office/drawing/2014/main" val="10000"/>
                  </a:ext>
                </a:extLst>
              </a:tr>
              <a:tr h="348039">
                <a:tc>
                  <a:txBody>
                    <a:bodyPr/>
                    <a:lstStyle/>
                    <a:p>
                      <a:r>
                        <a:rPr lang="fr-CA" sz="1100" kern="1200" noProof="0" dirty="0">
                          <a:solidFill>
                            <a:schemeClr val="dk1"/>
                          </a:solidFill>
                          <a:effectLst/>
                          <a:latin typeface="+mn-lt"/>
                          <a:ea typeface="+mn-ea"/>
                          <a:cs typeface="+mn-cs"/>
                        </a:rPr>
                        <a:t>1. Législation, réglementation et gestion des politiques</a:t>
                      </a:r>
                      <a:endParaRPr lang="fr-CA" sz="1100" noProof="0" dirty="0"/>
                    </a:p>
                  </a:txBody>
                  <a:tcPr/>
                </a:tc>
                <a:tc>
                  <a:txBody>
                    <a:bodyPr/>
                    <a:lstStyle/>
                    <a:p>
                      <a:endParaRPr lang="fr-CA" sz="1100" noProof="0" dirty="0"/>
                    </a:p>
                  </a:txBody>
                  <a:tcPr/>
                </a:tc>
                <a:extLst>
                  <a:ext uri="{0D108BD9-81ED-4DB2-BD59-A6C34878D82A}">
                    <a16:rowId xmlns:a16="http://schemas.microsoft.com/office/drawing/2014/main" val="10001"/>
                  </a:ext>
                </a:extLst>
              </a:tr>
              <a:tr h="378323">
                <a:tc>
                  <a:txBody>
                    <a:bodyPr/>
                    <a:lstStyle/>
                    <a:p>
                      <a:r>
                        <a:rPr lang="fr-CA" sz="1100" kern="1200" noProof="0" dirty="0">
                          <a:solidFill>
                            <a:schemeClr val="dk1"/>
                          </a:solidFill>
                          <a:effectLst/>
                          <a:latin typeface="+mn-lt"/>
                          <a:ea typeface="+mn-ea"/>
                          <a:cs typeface="+mn-cs"/>
                        </a:rPr>
                        <a:t>2. Planification opérationnelle</a:t>
                      </a:r>
                      <a:endParaRPr lang="fr-CA" sz="1100" noProof="0" dirty="0"/>
                    </a:p>
                  </a:txBody>
                  <a:tcPr/>
                </a:tc>
                <a:tc>
                  <a:txBody>
                    <a:bodyPr/>
                    <a:lstStyle/>
                    <a:p>
                      <a:endParaRPr lang="fr-CA" sz="1100" noProof="0" dirty="0"/>
                    </a:p>
                  </a:txBody>
                  <a:tcPr/>
                </a:tc>
                <a:extLst>
                  <a:ext uri="{0D108BD9-81ED-4DB2-BD59-A6C34878D82A}">
                    <a16:rowId xmlns:a16="http://schemas.microsoft.com/office/drawing/2014/main" val="10002"/>
                  </a:ext>
                </a:extLst>
              </a:tr>
              <a:tr h="396044">
                <a:tc>
                  <a:txBody>
                    <a:bodyPr/>
                    <a:lstStyle/>
                    <a:p>
                      <a:r>
                        <a:rPr lang="fr-CA" sz="1100" kern="1200" noProof="0" dirty="0">
                          <a:solidFill>
                            <a:schemeClr val="dk1"/>
                          </a:solidFill>
                          <a:effectLst/>
                          <a:latin typeface="+mn-lt"/>
                          <a:ea typeface="+mn-ea"/>
                          <a:cs typeface="+mn-cs"/>
                        </a:rPr>
                        <a:t>3. Gestion des résultats</a:t>
                      </a:r>
                      <a:endParaRPr lang="fr-CA" sz="1100" noProof="0" dirty="0"/>
                    </a:p>
                  </a:txBody>
                  <a:tcPr/>
                </a:tc>
                <a:tc>
                  <a:txBody>
                    <a:bodyPr/>
                    <a:lstStyle/>
                    <a:p>
                      <a:r>
                        <a:rPr lang="fr-CA" sz="1100" noProof="0" dirty="0"/>
                        <a:t>3.2 </a:t>
                      </a:r>
                      <a:r>
                        <a:rPr lang="fr-CA" sz="1100" kern="1200" noProof="0" dirty="0">
                          <a:solidFill>
                            <a:schemeClr val="dk1"/>
                          </a:solidFill>
                          <a:effectLst/>
                          <a:latin typeface="+mn-lt"/>
                          <a:ea typeface="+mn-ea"/>
                          <a:cs typeface="+mn-cs"/>
                        </a:rPr>
                        <a:t>Gestion du rendement</a:t>
                      </a:r>
                      <a:endParaRPr lang="fr-CA" sz="1100" noProof="0" dirty="0"/>
                    </a:p>
                  </a:txBody>
                  <a:tcPr/>
                </a:tc>
                <a:extLst>
                  <a:ext uri="{0D108BD9-81ED-4DB2-BD59-A6C34878D82A}">
                    <a16:rowId xmlns:a16="http://schemas.microsoft.com/office/drawing/2014/main" val="10003"/>
                  </a:ext>
                </a:extLst>
              </a:tr>
              <a:tr h="0">
                <a:tc>
                  <a:txBody>
                    <a:bodyPr/>
                    <a:lstStyle/>
                    <a:p>
                      <a:r>
                        <a:rPr lang="fr-CA" sz="1100" kern="1200" noProof="0" dirty="0">
                          <a:solidFill>
                            <a:schemeClr val="dk1"/>
                          </a:solidFill>
                          <a:effectLst/>
                          <a:latin typeface="+mn-lt"/>
                          <a:ea typeface="+mn-ea"/>
                          <a:cs typeface="+mn-cs"/>
                        </a:rPr>
                        <a:t>4. Gestion des relations</a:t>
                      </a:r>
                      <a:endParaRPr lang="fr-CA" sz="1100" noProof="0" dirty="0"/>
                    </a:p>
                  </a:txBody>
                  <a:tcPr/>
                </a:tc>
                <a:tc>
                  <a:txBody>
                    <a:bodyPr/>
                    <a:lstStyle/>
                    <a:p>
                      <a:r>
                        <a:rPr lang="fr-CA" sz="1100" noProof="0" dirty="0"/>
                        <a:t>4.3 </a:t>
                      </a:r>
                      <a:r>
                        <a:rPr lang="fr-CA" sz="1100" kern="1200" noProof="0" dirty="0">
                          <a:solidFill>
                            <a:schemeClr val="dk1"/>
                          </a:solidFill>
                          <a:effectLst/>
                          <a:latin typeface="+mn-lt"/>
                          <a:ea typeface="+mn-ea"/>
                          <a:cs typeface="+mn-cs"/>
                        </a:rPr>
                        <a:t>Gestion de l’</a:t>
                      </a:r>
                      <a:r>
                        <a:rPr lang="fr-CA" sz="1100" kern="1200" noProof="0" dirty="0" err="1">
                          <a:solidFill>
                            <a:schemeClr val="dk1"/>
                          </a:solidFill>
                          <a:effectLst/>
                          <a:latin typeface="+mn-lt"/>
                          <a:ea typeface="+mn-ea"/>
                          <a:cs typeface="+mn-cs"/>
                        </a:rPr>
                        <a:t>intération</a:t>
                      </a:r>
                      <a:r>
                        <a:rPr lang="fr-CA" sz="1100" kern="1200" noProof="0" dirty="0">
                          <a:solidFill>
                            <a:schemeClr val="dk1"/>
                          </a:solidFill>
                          <a:effectLst/>
                          <a:latin typeface="+mn-lt"/>
                          <a:ea typeface="+mn-ea"/>
                          <a:cs typeface="+mn-cs"/>
                        </a:rPr>
                        <a:t> avec les intervenants</a:t>
                      </a:r>
                    </a:p>
                    <a:p>
                      <a:endParaRPr lang="fr-CA" sz="1100" noProof="0" dirty="0"/>
                    </a:p>
                  </a:txBody>
                  <a:tcPr/>
                </a:tc>
                <a:extLst>
                  <a:ext uri="{0D108BD9-81ED-4DB2-BD59-A6C34878D82A}">
                    <a16:rowId xmlns:a16="http://schemas.microsoft.com/office/drawing/2014/main" val="10004"/>
                  </a:ext>
                </a:extLst>
              </a:tr>
              <a:tr h="548640">
                <a:tc>
                  <a:txBody>
                    <a:bodyPr/>
                    <a:lstStyle/>
                    <a:p>
                      <a:r>
                        <a:rPr lang="fr-CA" sz="1100" kern="1200" noProof="0">
                          <a:solidFill>
                            <a:schemeClr val="dk1"/>
                          </a:solidFill>
                          <a:effectLst/>
                          <a:latin typeface="+mn-lt"/>
                          <a:ea typeface="+mn-ea"/>
                          <a:cs typeface="+mn-cs"/>
                        </a:rPr>
                        <a:t>5. Gestion de la conformité</a:t>
                      </a:r>
                      <a:endParaRPr lang="fr-CA" sz="1100" noProof="0"/>
                    </a:p>
                  </a:txBody>
                  <a:tcPr/>
                </a:tc>
                <a:tc>
                  <a:txBody>
                    <a:bodyPr/>
                    <a:lstStyle/>
                    <a:p>
                      <a:endParaRPr lang="fr-CA" sz="1100" noProof="0"/>
                    </a:p>
                  </a:txBody>
                  <a:tcPr/>
                </a:tc>
                <a:extLst>
                  <a:ext uri="{0D108BD9-81ED-4DB2-BD59-A6C34878D82A}">
                    <a16:rowId xmlns:a16="http://schemas.microsoft.com/office/drawing/2014/main" val="2279398372"/>
                  </a:ext>
                </a:extLst>
              </a:tr>
              <a:tr h="457200">
                <a:tc>
                  <a:txBody>
                    <a:bodyPr/>
                    <a:lstStyle/>
                    <a:p>
                      <a:r>
                        <a:rPr lang="fr-CA" sz="1100" kern="1200" noProof="0">
                          <a:solidFill>
                            <a:schemeClr val="dk1"/>
                          </a:solidFill>
                          <a:effectLst/>
                          <a:latin typeface="+mn-lt"/>
                          <a:ea typeface="+mn-ea"/>
                          <a:cs typeface="+mn-cs"/>
                        </a:rPr>
                        <a:t>6. Prestation des programmes et des services</a:t>
                      </a:r>
                      <a:endParaRPr lang="fr-CA" sz="1100" noProof="0"/>
                    </a:p>
                  </a:txBody>
                  <a:tcPr/>
                </a:tc>
                <a:tc>
                  <a:txBody>
                    <a:bodyPr/>
                    <a:lstStyle/>
                    <a:p>
                      <a:endParaRPr lang="fr-CA" sz="1100" noProof="0"/>
                    </a:p>
                  </a:txBody>
                  <a:tcPr/>
                </a:tc>
                <a:extLst>
                  <a:ext uri="{0D108BD9-81ED-4DB2-BD59-A6C34878D82A}">
                    <a16:rowId xmlns:a16="http://schemas.microsoft.com/office/drawing/2014/main" val="128106008"/>
                  </a:ext>
                </a:extLst>
              </a:tr>
              <a:tr h="365760">
                <a:tc>
                  <a:txBody>
                    <a:bodyPr/>
                    <a:lstStyle/>
                    <a:p>
                      <a:r>
                        <a:rPr lang="fr-CA" sz="1100" kern="1200" noProof="0">
                          <a:solidFill>
                            <a:schemeClr val="dk1"/>
                          </a:solidFill>
                          <a:effectLst/>
                          <a:latin typeface="+mn-lt"/>
                          <a:ea typeface="+mn-ea"/>
                          <a:cs typeface="+mn-cs"/>
                        </a:rPr>
                        <a:t>7. Gestion de l’information</a:t>
                      </a:r>
                      <a:endParaRPr lang="fr-CA" sz="1100" noProof="0"/>
                    </a:p>
                  </a:txBody>
                  <a:tcPr/>
                </a:tc>
                <a:tc>
                  <a:txBody>
                    <a:bodyPr/>
                    <a:lstStyle/>
                    <a:p>
                      <a:endParaRPr lang="fr-CA" sz="1100" noProof="0"/>
                    </a:p>
                  </a:txBody>
                  <a:tcPr/>
                </a:tc>
                <a:extLst>
                  <a:ext uri="{0D108BD9-81ED-4DB2-BD59-A6C34878D82A}">
                    <a16:rowId xmlns:a16="http://schemas.microsoft.com/office/drawing/2014/main" val="3852639844"/>
                  </a:ext>
                </a:extLst>
              </a:tr>
              <a:tr h="274320">
                <a:tc>
                  <a:txBody>
                    <a:bodyPr/>
                    <a:lstStyle/>
                    <a:p>
                      <a:r>
                        <a:rPr lang="fr-CA" sz="1100" kern="1200" noProof="0">
                          <a:solidFill>
                            <a:schemeClr val="dk1"/>
                          </a:solidFill>
                          <a:effectLst/>
                          <a:latin typeface="+mn-lt"/>
                          <a:ea typeface="+mn-ea"/>
                          <a:cs typeface="+mn-cs"/>
                        </a:rPr>
                        <a:t>8. Gestion des ressources gouvernementales</a:t>
                      </a:r>
                      <a:endParaRPr lang="fr-CA" sz="1100" noProof="0"/>
                    </a:p>
                  </a:txBody>
                  <a:tcPr/>
                </a:tc>
                <a:tc>
                  <a:txBody>
                    <a:bodyPr/>
                    <a:lstStyle/>
                    <a:p>
                      <a:endParaRPr lang="fr-CA" sz="1100" noProof="0"/>
                    </a:p>
                  </a:txBody>
                  <a:tcPr/>
                </a:tc>
                <a:extLst>
                  <a:ext uri="{0D108BD9-81ED-4DB2-BD59-A6C34878D82A}">
                    <a16:rowId xmlns:a16="http://schemas.microsoft.com/office/drawing/2014/main" val="2266534699"/>
                  </a:ext>
                </a:extLst>
              </a:tr>
              <a:tr h="182880">
                <a:tc>
                  <a:txBody>
                    <a:bodyPr/>
                    <a:lstStyle/>
                    <a:p>
                      <a:r>
                        <a:rPr lang="fr-CA" sz="1100" kern="1200" noProof="0">
                          <a:solidFill>
                            <a:schemeClr val="dk1"/>
                          </a:solidFill>
                          <a:effectLst/>
                          <a:latin typeface="+mn-lt"/>
                          <a:ea typeface="+mn-ea"/>
                          <a:cs typeface="+mn-cs"/>
                        </a:rPr>
                        <a:t>9. Gestion ministérielle</a:t>
                      </a:r>
                      <a:endParaRPr lang="fr-CA" sz="1100" noProof="0"/>
                    </a:p>
                  </a:txBody>
                  <a:tcPr/>
                </a:tc>
                <a:tc>
                  <a:txBody>
                    <a:bodyPr/>
                    <a:lstStyle/>
                    <a:p>
                      <a:endParaRPr lang="fr-CA" sz="1100" noProof="0" dirty="0"/>
                    </a:p>
                  </a:txBody>
                  <a:tcPr/>
                </a:tc>
                <a:extLst>
                  <a:ext uri="{0D108BD9-81ED-4DB2-BD59-A6C34878D82A}">
                    <a16:rowId xmlns:a16="http://schemas.microsoft.com/office/drawing/2014/main" val="2551105539"/>
                  </a:ext>
                </a:extLst>
              </a:tr>
            </a:tbl>
          </a:graphicData>
        </a:graphic>
      </p:graphicFrame>
      <p:grpSp>
        <p:nvGrpSpPr>
          <p:cNvPr id="7" name="Group 6" descr="Note on how to indicate changed components on diagram. To be deleted">
            <a:extLst>
              <a:ext uri="{FF2B5EF4-FFF2-40B4-BE49-F238E27FC236}">
                <a16:creationId xmlns:a16="http://schemas.microsoft.com/office/drawing/2014/main" id="{1B6EE5E8-B8A5-46B9-B61C-660C5B0F3DC0}"/>
              </a:ext>
              <a:ext uri="{C183D7F6-B498-43B3-948B-1728B52AA6E4}">
                <adec:decorative xmlns:adec="http://schemas.microsoft.com/office/drawing/2017/decorative" val="0"/>
              </a:ext>
            </a:extLst>
          </p:cNvPr>
          <p:cNvGrpSpPr/>
          <p:nvPr/>
        </p:nvGrpSpPr>
        <p:grpSpPr>
          <a:xfrm>
            <a:off x="6910441" y="1587595"/>
            <a:ext cx="1861803" cy="1841405"/>
            <a:chOff x="9347725" y="574305"/>
            <a:chExt cx="1861803" cy="2139967"/>
          </a:xfrm>
        </p:grpSpPr>
        <p:grpSp>
          <p:nvGrpSpPr>
            <p:cNvPr id="9" name="Group 8">
              <a:extLst>
                <a:ext uri="{FF2B5EF4-FFF2-40B4-BE49-F238E27FC236}">
                  <a16:creationId xmlns:a16="http://schemas.microsoft.com/office/drawing/2014/main" id="{8515D5F1-EF86-4872-92FE-55CD0342554D}"/>
                </a:ext>
              </a:extLst>
            </p:cNvPr>
            <p:cNvGrpSpPr/>
            <p:nvPr/>
          </p:nvGrpSpPr>
          <p:grpSpPr>
            <a:xfrm>
              <a:off x="9347725" y="709977"/>
              <a:ext cx="1861803" cy="2004295"/>
              <a:chOff x="3360738" y="1493836"/>
              <a:chExt cx="2544762" cy="2739522"/>
            </a:xfrm>
          </p:grpSpPr>
          <p:pic>
            <p:nvPicPr>
              <p:cNvPr id="11" name="Picture 10">
                <a:extLst>
                  <a:ext uri="{FF2B5EF4-FFF2-40B4-BE49-F238E27FC236}">
                    <a16:creationId xmlns:a16="http://schemas.microsoft.com/office/drawing/2014/main" id="{BEA53C32-A7CE-424D-B262-6568DAFBBA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reeform 29">
                <a:extLst>
                  <a:ext uri="{FF2B5EF4-FFF2-40B4-BE49-F238E27FC236}">
                    <a16:creationId xmlns:a16="http://schemas.microsoft.com/office/drawing/2014/main" id="{AA111CF2-9A21-4659-BB23-58ECCBAC03CE}"/>
                  </a:ext>
                </a:extLst>
              </p:cNvPr>
              <p:cNvSpPr>
                <a:spLocks/>
              </p:cNvSpPr>
              <p:nvPr/>
            </p:nvSpPr>
            <p:spPr bwMode="auto">
              <a:xfrm>
                <a:off x="3360738" y="1493836"/>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2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Énumérez les capacités opérationnelles avec cette architecture. Document de référence du modèle de capacité opérationnelle 2.0 :</a:t>
                </a:r>
                <a:endParaRPr lang="fr-CA" sz="1200" dirty="0">
                  <a:highlight>
                    <a:srgbClr val="FFFF00"/>
                  </a:highlight>
                </a:endParaRPr>
              </a:p>
              <a:p>
                <a:r>
                  <a:rPr lang="fr-CA" sz="1200" dirty="0">
                    <a:hlinkClick r:id="rId4"/>
                  </a:rPr>
                  <a:t>https://gcconnex.gc.ca/file/download/50303104</a:t>
                </a:r>
                <a:r>
                  <a:rPr lang="fr-CA" sz="1200" dirty="0"/>
                  <a:t> </a:t>
                </a:r>
              </a:p>
            </p:txBody>
          </p:sp>
        </p:grpSp>
        <p:sp>
          <p:nvSpPr>
            <p:cNvPr id="10" name="Freeform 27">
              <a:extLst>
                <a:ext uri="{FF2B5EF4-FFF2-40B4-BE49-F238E27FC236}">
                  <a16:creationId xmlns:a16="http://schemas.microsoft.com/office/drawing/2014/main" id="{4427FA52-A6AF-4CDD-B44A-FA6D029CA566}"/>
                </a:ext>
              </a:extLst>
            </p:cNvPr>
            <p:cNvSpPr>
              <a:spLocks/>
            </p:cNvSpPr>
            <p:nvPr/>
          </p:nvSpPr>
          <p:spPr bwMode="auto">
            <a:xfrm>
              <a:off x="9863291" y="574305"/>
              <a:ext cx="718010" cy="257262"/>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
        <p:nvSpPr>
          <p:cNvPr id="2" name="Slide Number Placeholder 1"/>
          <p:cNvSpPr>
            <a:spLocks noGrp="1"/>
          </p:cNvSpPr>
          <p:nvPr>
            <p:ph type="sldNum" sz="quarter" idx="12"/>
          </p:nvPr>
        </p:nvSpPr>
        <p:spPr>
          <a:solidFill>
            <a:srgbClr val="FFFFFF"/>
          </a:solidFill>
        </p:spPr>
        <p:txBody>
          <a:bodyPr/>
          <a:lstStyle/>
          <a:p>
            <a:fld id="{32D4B517-E49B-41B6-9DBC-23634E0F1CDC}" type="slidenum">
              <a:rPr lang="fr-CA" smtClean="0">
                <a:solidFill>
                  <a:srgbClr val="565656"/>
                </a:solidFill>
              </a:rPr>
              <a:pPr/>
              <a:t>4</a:t>
            </a:fld>
            <a:endParaRPr lang="fr-CA" dirty="0">
              <a:solidFill>
                <a:srgbClr val="565656"/>
              </a:solidFill>
            </a:endParaRPr>
          </a:p>
        </p:txBody>
      </p:sp>
    </p:spTree>
    <p:extLst>
      <p:ext uri="{BB962C8B-B14F-4D97-AF65-F5344CB8AC3E}">
        <p14:creationId xmlns:p14="http://schemas.microsoft.com/office/powerpoint/2010/main" val="533569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775"/>
            <a:ext cx="5432982" cy="878670"/>
          </a:xfrm>
        </p:spPr>
        <p:txBody>
          <a:bodyPr>
            <a:normAutofit/>
          </a:bodyPr>
          <a:lstStyle/>
          <a:p>
            <a:r>
              <a:rPr lang="fr-CA" dirty="0">
                <a:latin typeface="+mj-lt"/>
                <a:ea typeface="Times New Roman" panose="02020603050405020304" pitchFamily="18" charset="0"/>
              </a:rPr>
              <a:t>Architecture de l’état actuel </a:t>
            </a:r>
            <a:r>
              <a:rPr lang="fr-CA" dirty="0">
                <a:effectLst/>
                <a:latin typeface="+mj-lt"/>
                <a:ea typeface="Times New Roman" panose="02020603050405020304" pitchFamily="18" charset="0"/>
              </a:rPr>
              <a:t>- Résumé du problème</a:t>
            </a:r>
            <a:endParaRPr lang="en-US" dirty="0">
              <a:latin typeface="+mj-lt"/>
            </a:endParaRPr>
          </a:p>
        </p:txBody>
      </p:sp>
      <p:sp>
        <p:nvSpPr>
          <p:cNvPr id="3" name="Content Placeholder 2">
            <a:extLst>
              <a:ext uri="{FF2B5EF4-FFF2-40B4-BE49-F238E27FC236}">
                <a16:creationId xmlns:a16="http://schemas.microsoft.com/office/drawing/2014/main" id="{3835A6B1-0200-4FD0-81C5-2DD3D6361E61}"/>
              </a:ext>
            </a:extLst>
          </p:cNvPr>
          <p:cNvSpPr>
            <a:spLocks noGrp="1"/>
          </p:cNvSpPr>
          <p:nvPr>
            <p:ph idx="10"/>
          </p:nvPr>
        </p:nvSpPr>
        <p:spPr>
          <a:xfrm>
            <a:off x="539552" y="1124744"/>
            <a:ext cx="8218682" cy="5293146"/>
          </a:xfrm>
        </p:spPr>
        <p:txBody>
          <a:bodyPr/>
          <a:lstStyle/>
          <a:p>
            <a:r>
              <a:rPr lang="fr-CA" dirty="0">
                <a:effectLst/>
                <a:latin typeface="+mj-lt"/>
                <a:ea typeface="Times New Roman" panose="02020603050405020304" pitchFamily="18" charset="0"/>
              </a:rPr>
              <a:t>Décrivez les problèmes liés à l’architecture actuelle.</a:t>
            </a:r>
            <a:r>
              <a:rPr lang="en-US" dirty="0">
                <a:latin typeface="+mj-lt"/>
              </a:rPr>
              <a:t> </a:t>
            </a:r>
          </a:p>
          <a:p>
            <a:pPr marL="342900" indent="-342900">
              <a:buFont typeface="Arial" panose="020B0604020202020204" pitchFamily="34" charset="0"/>
              <a:buChar char="•"/>
            </a:pPr>
            <a:r>
              <a:rPr lang="fr-CA" dirty="0">
                <a:effectLst/>
                <a:latin typeface="+mj-lt"/>
                <a:ea typeface="Times New Roman" panose="02020603050405020304" pitchFamily="18" charset="0"/>
              </a:rPr>
              <a:t>Résumé du problème opérationnel tel que décrit dans le cas conceptuel</a:t>
            </a:r>
          </a:p>
          <a:p>
            <a:pPr marL="342900" indent="-342900">
              <a:buFont typeface="Arial" panose="020B0604020202020204" pitchFamily="34" charset="0"/>
              <a:buChar char="•"/>
            </a:pPr>
            <a:r>
              <a:rPr lang="fr-CA" dirty="0">
                <a:effectLst/>
                <a:latin typeface="+mj-lt"/>
                <a:ea typeface="Times New Roman" panose="02020603050405020304" pitchFamily="18" charset="0"/>
              </a:rPr>
              <a:t>Décrivez le problème dans chacune des couches du cadre de l’architecture intégrée : les activités, l’information, les applications, la technologie et la sécurité.</a:t>
            </a:r>
            <a:endParaRPr lang="en-US" dirty="0"/>
          </a:p>
        </p:txBody>
      </p:sp>
      <p:sp>
        <p:nvSpPr>
          <p:cNvPr id="2" name="Slide Number Placeholder 1"/>
          <p:cNvSpPr>
            <a:spLocks noGrp="1"/>
          </p:cNvSpPr>
          <p:nvPr>
            <p:ph type="sldNum" sz="quarter" idx="12"/>
          </p:nvPr>
        </p:nvSpPr>
        <p:spPr/>
        <p:txBody>
          <a:bodyPr/>
          <a:lstStyle/>
          <a:p>
            <a:fld id="{32D4B517-E49B-41B6-9DBC-23634E0F1CDC}" type="slidenum">
              <a:rPr lang="en-CA" smtClean="0"/>
              <a:pPr/>
              <a:t>5</a:t>
            </a:fld>
            <a:endParaRPr lang="en-CA" dirty="0"/>
          </a:p>
        </p:txBody>
      </p:sp>
    </p:spTree>
    <p:extLst>
      <p:ext uri="{BB962C8B-B14F-4D97-AF65-F5344CB8AC3E}">
        <p14:creationId xmlns:p14="http://schemas.microsoft.com/office/powerpoint/2010/main" val="1683150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09703D-C345-4774-B38B-51D18DA647D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612" y="1096735"/>
            <a:ext cx="7479117" cy="5580000"/>
          </a:xfrm>
          <a:prstGeom prst="rect">
            <a:avLst/>
          </a:prstGeom>
        </p:spPr>
      </p:pic>
      <p:sp>
        <p:nvSpPr>
          <p:cNvPr id="4" name="Title 3"/>
          <p:cNvSpPr>
            <a:spLocks noGrp="1"/>
          </p:cNvSpPr>
          <p:nvPr>
            <p:ph type="title"/>
          </p:nvPr>
        </p:nvSpPr>
        <p:spPr>
          <a:xfrm>
            <a:off x="399159" y="138062"/>
            <a:ext cx="6765129" cy="698650"/>
          </a:xfrm>
        </p:spPr>
        <p:txBody>
          <a:bodyPr/>
          <a:lstStyle/>
          <a:p>
            <a:r>
              <a:rPr lang="fr-CA" b="1" dirty="0"/>
              <a:t>Diagramme de l’architecture de l’état actuel</a:t>
            </a:r>
          </a:p>
        </p:txBody>
      </p:sp>
      <p:sp>
        <p:nvSpPr>
          <p:cNvPr id="13" name="Freeform 12">
            <a:extLst>
              <a:ext uri="{C183D7F6-B498-43B3-948B-1728B52AA6E4}">
                <adec:decorative xmlns:adec="http://schemas.microsoft.com/office/drawing/2017/decorative" val="1"/>
              </a:ext>
            </a:extLst>
          </p:cNvPr>
          <p:cNvSpPr>
            <a:spLocks noEditPoints="1"/>
          </p:cNvSpPr>
          <p:nvPr/>
        </p:nvSpPr>
        <p:spPr bwMode="auto">
          <a:xfrm>
            <a:off x="6912260" y="1124744"/>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5E">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a:solidFill>
                  <a:srgbClr val="660000"/>
                </a:solidFill>
              </a:rPr>
              <a:t>EXEMPLE</a:t>
            </a:r>
          </a:p>
        </p:txBody>
      </p:sp>
      <p:sp>
        <p:nvSpPr>
          <p:cNvPr id="2" name="Slide Number Placeholder 1"/>
          <p:cNvSpPr>
            <a:spLocks noGrp="1"/>
          </p:cNvSpPr>
          <p:nvPr>
            <p:ph type="sldNum" sz="quarter" idx="12"/>
          </p:nvPr>
        </p:nvSpPr>
        <p:spPr/>
        <p:txBody>
          <a:bodyPr/>
          <a:lstStyle/>
          <a:p>
            <a:fld id="{32D4B517-E49B-41B6-9DBC-23634E0F1CDC}" type="slidenum">
              <a:rPr lang="fr-CA" smtClean="0"/>
              <a:t>6</a:t>
            </a:fld>
            <a:endParaRPr lang="fr-CA"/>
          </a:p>
        </p:txBody>
      </p:sp>
    </p:spTree>
    <p:extLst>
      <p:ext uri="{BB962C8B-B14F-4D97-AF65-F5344CB8AC3E}">
        <p14:creationId xmlns:p14="http://schemas.microsoft.com/office/powerpoint/2010/main" val="1080339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Image 4">
            <a:extLst>
              <a:ext uri="{FF2B5EF4-FFF2-40B4-BE49-F238E27FC236}">
                <a16:creationId xmlns:a16="http://schemas.microsoft.com/office/drawing/2014/main" id="{F86688D1-D99B-4E10-91D7-A65AFFD8D9D7}"/>
              </a:ext>
              <a:ext uri="{C183D7F6-B498-43B3-948B-1728B52AA6E4}">
                <adec:decorative xmlns:adec="http://schemas.microsoft.com/office/drawing/2017/decorative" val="1"/>
              </a:ext>
            </a:extLst>
          </p:cNvPr>
          <p:cNvPicPr>
            <a:picLocks/>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899592" y="1023196"/>
            <a:ext cx="7174800" cy="5580000"/>
          </a:xfrm>
          <a:prstGeom prst="rect">
            <a:avLst/>
          </a:prstGeom>
        </p:spPr>
      </p:pic>
      <p:sp>
        <p:nvSpPr>
          <p:cNvPr id="4" name="Title 3"/>
          <p:cNvSpPr>
            <a:spLocks noGrp="1"/>
          </p:cNvSpPr>
          <p:nvPr>
            <p:ph type="title"/>
          </p:nvPr>
        </p:nvSpPr>
        <p:spPr>
          <a:xfrm>
            <a:off x="481344" y="97643"/>
            <a:ext cx="6250896" cy="698650"/>
          </a:xfrm>
        </p:spPr>
        <p:txBody>
          <a:bodyPr/>
          <a:lstStyle/>
          <a:p>
            <a:r>
              <a:rPr lang="fr-CA" dirty="0"/>
              <a:t>Diagramme de l’architecture de l’état cible</a:t>
            </a:r>
          </a:p>
        </p:txBody>
      </p:sp>
      <p:grpSp>
        <p:nvGrpSpPr>
          <p:cNvPr id="26" name="Group 25" descr="Note on how to indicate changed components on diagram. To be deleted">
            <a:extLst>
              <a:ext uri="{C183D7F6-B498-43B3-948B-1728B52AA6E4}">
                <adec:decorative xmlns:adec="http://schemas.microsoft.com/office/drawing/2017/decorative" val="0"/>
              </a:ext>
            </a:extLst>
          </p:cNvPr>
          <p:cNvGrpSpPr/>
          <p:nvPr/>
        </p:nvGrpSpPr>
        <p:grpSpPr>
          <a:xfrm>
            <a:off x="1093314" y="5025827"/>
            <a:ext cx="1861803" cy="1841405"/>
            <a:chOff x="9347725" y="574305"/>
            <a:chExt cx="1861803" cy="2139967"/>
          </a:xfrm>
        </p:grpSpPr>
        <p:grpSp>
          <p:nvGrpSpPr>
            <p:cNvPr id="27" name="Group 26"/>
            <p:cNvGrpSpPr/>
            <p:nvPr/>
          </p:nvGrpSpPr>
          <p:grpSpPr>
            <a:xfrm>
              <a:off x="9347725" y="709977"/>
              <a:ext cx="1861803" cy="2004295"/>
              <a:chOff x="3360738" y="1493836"/>
              <a:chExt cx="2544762" cy="2739522"/>
            </a:xfrm>
          </p:grpSpPr>
          <p:pic>
            <p:nvPicPr>
              <p:cNvPr id="29" name="Picture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Freeform 29"/>
              <p:cNvSpPr>
                <a:spLocks/>
              </p:cNvSpPr>
              <p:nvPr/>
            </p:nvSpPr>
            <p:spPr bwMode="auto">
              <a:xfrm>
                <a:off x="3360738" y="1493836"/>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2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i="1" dirty="0">
                    <a:latin typeface="Comic Sans MS" panose="030F0702030302020204" pitchFamily="66" charset="0"/>
                  </a:rPr>
                  <a:t>Identifiez le(s) </a:t>
                </a:r>
                <a:r>
                  <a:rPr lang="fr-CA" sz="1200" i="1" dirty="0" err="1">
                    <a:latin typeface="Comic Sans MS" panose="030F0702030302020204" pitchFamily="66" charset="0"/>
                  </a:rPr>
                  <a:t>ancient</a:t>
                </a:r>
                <a:r>
                  <a:rPr lang="fr-CA" sz="1200" i="1" dirty="0">
                    <a:latin typeface="Comic Sans MS" panose="030F0702030302020204" pitchFamily="66" charset="0"/>
                  </a:rPr>
                  <a:t>(s) composant(s) en GRIS et les nouveaux composant(s) en COULEURS VIVES, illustrez les zones et indiquez la légende.</a:t>
                </a:r>
              </a:p>
            </p:txBody>
          </p:sp>
        </p:grpSp>
        <p:sp>
          <p:nvSpPr>
            <p:cNvPr id="28" name="Freeform 27"/>
            <p:cNvSpPr>
              <a:spLocks/>
            </p:cNvSpPr>
            <p:nvPr/>
          </p:nvSpPr>
          <p:spPr bwMode="auto">
            <a:xfrm>
              <a:off x="9863291" y="574305"/>
              <a:ext cx="718010" cy="257262"/>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
        <p:nvSpPr>
          <p:cNvPr id="13" name="Freeform 12">
            <a:extLst>
              <a:ext uri="{C183D7F6-B498-43B3-948B-1728B52AA6E4}">
                <adec:decorative xmlns:adec="http://schemas.microsoft.com/office/drawing/2017/decorative" val="1"/>
              </a:ext>
            </a:extLst>
          </p:cNvPr>
          <p:cNvSpPr>
            <a:spLocks noEditPoints="1"/>
          </p:cNvSpPr>
          <p:nvPr/>
        </p:nvSpPr>
        <p:spPr bwMode="auto">
          <a:xfrm>
            <a:off x="6967133" y="397298"/>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a:t>
            </a:r>
          </a:p>
        </p:txBody>
      </p:sp>
      <p:sp>
        <p:nvSpPr>
          <p:cNvPr id="12" name="Oval 11">
            <a:extLst>
              <a:ext uri="{FF2B5EF4-FFF2-40B4-BE49-F238E27FC236}">
                <a16:creationId xmlns:a16="http://schemas.microsoft.com/office/drawing/2014/main" id="{4947374A-95C9-4D66-8EFD-5F42807A9B28}"/>
              </a:ext>
              <a:ext uri="{C183D7F6-B498-43B3-948B-1728B52AA6E4}">
                <adec:decorative xmlns:adec="http://schemas.microsoft.com/office/drawing/2017/decorative" val="1"/>
              </a:ext>
            </a:extLst>
          </p:cNvPr>
          <p:cNvSpPr/>
          <p:nvPr>
            <p:custDataLst>
              <p:tags r:id="rId2"/>
            </p:custDataLst>
          </p:nvPr>
        </p:nvSpPr>
        <p:spPr>
          <a:xfrm>
            <a:off x="6372200" y="2528900"/>
            <a:ext cx="1836204" cy="900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4" name="Oval 13">
            <a:extLst>
              <a:ext uri="{FF2B5EF4-FFF2-40B4-BE49-F238E27FC236}">
                <a16:creationId xmlns:a16="http://schemas.microsoft.com/office/drawing/2014/main" id="{3D240AE9-D680-48B0-BA2A-2235D6B42D3A}"/>
              </a:ext>
              <a:ext uri="{C183D7F6-B498-43B3-948B-1728B52AA6E4}">
                <adec:decorative xmlns:adec="http://schemas.microsoft.com/office/drawing/2017/decorative" val="1"/>
              </a:ext>
            </a:extLst>
          </p:cNvPr>
          <p:cNvSpPr/>
          <p:nvPr/>
        </p:nvSpPr>
        <p:spPr>
          <a:xfrm>
            <a:off x="3203847" y="2750796"/>
            <a:ext cx="1260141" cy="10441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5" name="Oval 14">
            <a:extLst>
              <a:ext uri="{FF2B5EF4-FFF2-40B4-BE49-F238E27FC236}">
                <a16:creationId xmlns:a16="http://schemas.microsoft.com/office/drawing/2014/main" id="{B40E30D0-4EE3-46A9-BC62-C51159B930AF}"/>
              </a:ext>
              <a:ext uri="{C183D7F6-B498-43B3-948B-1728B52AA6E4}">
                <adec:decorative xmlns:adec="http://schemas.microsoft.com/office/drawing/2017/decorative" val="1"/>
              </a:ext>
            </a:extLst>
          </p:cNvPr>
          <p:cNvSpPr/>
          <p:nvPr/>
        </p:nvSpPr>
        <p:spPr>
          <a:xfrm>
            <a:off x="3795214" y="3806927"/>
            <a:ext cx="1179748" cy="10441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6" name="Oval 15">
            <a:extLst>
              <a:ext uri="{FF2B5EF4-FFF2-40B4-BE49-F238E27FC236}">
                <a16:creationId xmlns:a16="http://schemas.microsoft.com/office/drawing/2014/main" id="{122748E8-B9E2-4E45-82BA-E87CA281907C}"/>
              </a:ext>
              <a:ext uri="{C183D7F6-B498-43B3-948B-1728B52AA6E4}">
                <adec:decorative xmlns:adec="http://schemas.microsoft.com/office/drawing/2017/decorative" val="1"/>
              </a:ext>
            </a:extLst>
          </p:cNvPr>
          <p:cNvSpPr/>
          <p:nvPr/>
        </p:nvSpPr>
        <p:spPr>
          <a:xfrm>
            <a:off x="412560" y="2750796"/>
            <a:ext cx="1467801" cy="10441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7" name="Oval 16">
            <a:extLst>
              <a:ext uri="{FF2B5EF4-FFF2-40B4-BE49-F238E27FC236}">
                <a16:creationId xmlns:a16="http://schemas.microsoft.com/office/drawing/2014/main" id="{E438071D-DB87-424E-80D7-14F33A33D77E}"/>
              </a:ext>
              <a:ext uri="{C183D7F6-B498-43B3-948B-1728B52AA6E4}">
                <adec:decorative xmlns:adec="http://schemas.microsoft.com/office/drawing/2017/decorative" val="1"/>
              </a:ext>
            </a:extLst>
          </p:cNvPr>
          <p:cNvSpPr/>
          <p:nvPr/>
        </p:nvSpPr>
        <p:spPr>
          <a:xfrm>
            <a:off x="3707905" y="6021287"/>
            <a:ext cx="1267058" cy="648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Oval 17">
            <a:extLst>
              <a:ext uri="{FF2B5EF4-FFF2-40B4-BE49-F238E27FC236}">
                <a16:creationId xmlns:a16="http://schemas.microsoft.com/office/drawing/2014/main" id="{1EEACCA5-4277-468A-82C4-C0836E63F8C0}"/>
              </a:ext>
              <a:ext uri="{C183D7F6-B498-43B3-948B-1728B52AA6E4}">
                <adec:decorative xmlns:adec="http://schemas.microsoft.com/office/drawing/2017/decorative" val="1"/>
              </a:ext>
            </a:extLst>
          </p:cNvPr>
          <p:cNvSpPr/>
          <p:nvPr/>
        </p:nvSpPr>
        <p:spPr>
          <a:xfrm>
            <a:off x="5112060" y="5553006"/>
            <a:ext cx="1467801" cy="10441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Oval 19">
            <a:extLst>
              <a:ext uri="{FF2B5EF4-FFF2-40B4-BE49-F238E27FC236}">
                <a16:creationId xmlns:a16="http://schemas.microsoft.com/office/drawing/2014/main" id="{C3546FDD-2967-492F-AD60-849AFB7775A4}"/>
              </a:ext>
              <a:ext uri="{C183D7F6-B498-43B3-948B-1728B52AA6E4}">
                <adec:decorative xmlns:adec="http://schemas.microsoft.com/office/drawing/2017/decorative" val="1"/>
              </a:ext>
            </a:extLst>
          </p:cNvPr>
          <p:cNvSpPr/>
          <p:nvPr/>
        </p:nvSpPr>
        <p:spPr>
          <a:xfrm>
            <a:off x="4860032" y="944494"/>
            <a:ext cx="3564396" cy="17229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1" name="Oval 20">
            <a:extLst>
              <a:ext uri="{FF2B5EF4-FFF2-40B4-BE49-F238E27FC236}">
                <a16:creationId xmlns:a16="http://schemas.microsoft.com/office/drawing/2014/main" id="{8769AE25-6CD3-413A-A15F-EF6A6EED73A3}"/>
              </a:ext>
              <a:ext uri="{C183D7F6-B498-43B3-948B-1728B52AA6E4}">
                <adec:decorative xmlns:adec="http://schemas.microsoft.com/office/drawing/2017/decorative" val="1"/>
              </a:ext>
            </a:extLst>
          </p:cNvPr>
          <p:cNvSpPr/>
          <p:nvPr/>
        </p:nvSpPr>
        <p:spPr>
          <a:xfrm>
            <a:off x="3956046" y="2169743"/>
            <a:ext cx="958271" cy="5247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2" name="TextBox 21">
            <a:extLst>
              <a:ext uri="{FF2B5EF4-FFF2-40B4-BE49-F238E27FC236}">
                <a16:creationId xmlns:a16="http://schemas.microsoft.com/office/drawing/2014/main" id="{AFF520FE-3562-4E9B-B3D7-58EDE76931D2}"/>
              </a:ext>
              <a:ext uri="{C183D7F6-B498-43B3-948B-1728B52AA6E4}">
                <adec:decorative xmlns:adec="http://schemas.microsoft.com/office/drawing/2017/decorative" val="1"/>
              </a:ext>
            </a:extLst>
          </p:cNvPr>
          <p:cNvSpPr txBox="1"/>
          <p:nvPr/>
        </p:nvSpPr>
        <p:spPr>
          <a:xfrm>
            <a:off x="-53921" y="2509280"/>
            <a:ext cx="1192333" cy="338554"/>
          </a:xfrm>
          <a:prstGeom prst="rect">
            <a:avLst/>
          </a:prstGeom>
          <a:noFill/>
        </p:spPr>
        <p:txBody>
          <a:bodyPr wrap="square" rtlCol="0">
            <a:spAutoFit/>
          </a:bodyPr>
          <a:lstStyle/>
          <a:p>
            <a:r>
              <a:rPr lang="fr-CA" sz="1600" b="1" dirty="0">
                <a:solidFill>
                  <a:srgbClr val="FF0000"/>
                </a:solidFill>
              </a:rPr>
              <a:t>NOUVEAU</a:t>
            </a:r>
          </a:p>
        </p:txBody>
      </p:sp>
      <p:sp>
        <p:nvSpPr>
          <p:cNvPr id="2" name="Slide Number Placeholder 1"/>
          <p:cNvSpPr>
            <a:spLocks noGrp="1"/>
          </p:cNvSpPr>
          <p:nvPr>
            <p:ph type="sldNum" sz="quarter" idx="12"/>
          </p:nvPr>
        </p:nvSpPr>
        <p:spPr/>
        <p:txBody>
          <a:bodyPr/>
          <a:lstStyle/>
          <a:p>
            <a:fld id="{32D4B517-E49B-41B6-9DBC-23634E0F1CDC}" type="slidenum">
              <a:rPr lang="fr-CA" smtClean="0"/>
              <a:t>7</a:t>
            </a:fld>
            <a:endParaRPr lang="fr-CA" dirty="0"/>
          </a:p>
        </p:txBody>
      </p:sp>
    </p:spTree>
    <p:extLst>
      <p:ext uri="{BB962C8B-B14F-4D97-AF65-F5344CB8AC3E}">
        <p14:creationId xmlns:p14="http://schemas.microsoft.com/office/powerpoint/2010/main" val="1147600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775"/>
            <a:ext cx="5432982" cy="878670"/>
          </a:xfrm>
        </p:spPr>
        <p:txBody>
          <a:bodyPr/>
          <a:lstStyle/>
          <a:p>
            <a:r>
              <a:rPr lang="fr-CA"/>
              <a:t>Architecture de l’état cible – résumé des solutions</a:t>
            </a:r>
          </a:p>
        </p:txBody>
      </p:sp>
      <p:sp>
        <p:nvSpPr>
          <p:cNvPr id="7" name="Content Placeholder 6">
            <a:extLst>
              <a:ext uri="{FF2B5EF4-FFF2-40B4-BE49-F238E27FC236}">
                <a16:creationId xmlns:a16="http://schemas.microsoft.com/office/drawing/2014/main" id="{E98203CD-8818-405D-BCFB-6D730BB651D5}"/>
              </a:ext>
            </a:extLst>
          </p:cNvPr>
          <p:cNvSpPr>
            <a:spLocks noGrp="1"/>
          </p:cNvSpPr>
          <p:nvPr>
            <p:ph idx="10"/>
          </p:nvPr>
        </p:nvSpPr>
        <p:spPr>
          <a:xfrm>
            <a:off x="611560" y="1124744"/>
            <a:ext cx="8064896" cy="5293146"/>
          </a:xfrm>
        </p:spPr>
        <p:txBody>
          <a:bodyPr/>
          <a:lstStyle/>
          <a:p>
            <a:r>
              <a:rPr lang="fr-CA" dirty="0">
                <a:effectLst/>
                <a:latin typeface="+mj-lt"/>
                <a:ea typeface="Times New Roman" panose="02020603050405020304" pitchFamily="18" charset="0"/>
              </a:rPr>
              <a:t>Décrivez l’architecture cible.</a:t>
            </a:r>
          </a:p>
          <a:p>
            <a:pPr marL="342900" indent="-342900">
              <a:buFont typeface="Arial" panose="020B0604020202020204" pitchFamily="34" charset="0"/>
              <a:buChar char="•"/>
            </a:pPr>
            <a:r>
              <a:rPr lang="fr-CA" dirty="0">
                <a:effectLst/>
                <a:latin typeface="+mj-lt"/>
                <a:ea typeface="Times New Roman" panose="02020603050405020304" pitchFamily="18" charset="0"/>
              </a:rPr>
              <a:t>Décrivez comment l’architecture cible répond au problème opérationnel énoncé dans le cas conceptuel...</a:t>
            </a:r>
          </a:p>
          <a:p>
            <a:pPr marL="342900" indent="-342900">
              <a:buFont typeface="Arial" panose="020B0604020202020204" pitchFamily="34" charset="0"/>
              <a:buChar char="•"/>
            </a:pPr>
            <a:r>
              <a:rPr lang="fr-CA" dirty="0">
                <a:effectLst/>
                <a:latin typeface="+mj-lt"/>
                <a:ea typeface="Times New Roman" panose="02020603050405020304" pitchFamily="18" charset="0"/>
              </a:rPr>
              <a:t>Décrivez la solution dans chaque couche du cadre d’architecture intégrée : les activités, l’information, les applications, la technologie et la sécurité.</a:t>
            </a:r>
            <a:endParaRPr lang="fr-CA" dirty="0"/>
          </a:p>
        </p:txBody>
      </p:sp>
      <p:sp>
        <p:nvSpPr>
          <p:cNvPr id="2" name="Slide Number Placeholder 1"/>
          <p:cNvSpPr>
            <a:spLocks noGrp="1"/>
          </p:cNvSpPr>
          <p:nvPr>
            <p:ph type="sldNum" sz="quarter" idx="12"/>
          </p:nvPr>
        </p:nvSpPr>
        <p:spPr>
          <a:solidFill>
            <a:srgbClr val="FFFFFF"/>
          </a:solidFill>
        </p:spPr>
        <p:txBody>
          <a:bodyPr/>
          <a:lstStyle/>
          <a:p>
            <a:fld id="{32D4B517-E49B-41B6-9DBC-23634E0F1CDC}" type="slidenum">
              <a:rPr lang="fr-CA" smtClean="0">
                <a:solidFill>
                  <a:srgbClr val="565656"/>
                </a:solidFill>
              </a:rPr>
              <a:pPr/>
              <a:t>8</a:t>
            </a:fld>
            <a:endParaRPr lang="fr-CA">
              <a:solidFill>
                <a:srgbClr val="565656"/>
              </a:solidFill>
            </a:endParaRPr>
          </a:p>
        </p:txBody>
      </p:sp>
    </p:spTree>
    <p:extLst>
      <p:ext uri="{BB962C8B-B14F-4D97-AF65-F5344CB8AC3E}">
        <p14:creationId xmlns:p14="http://schemas.microsoft.com/office/powerpoint/2010/main" val="964167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575556" y="4428"/>
            <a:ext cx="5432982" cy="878670"/>
          </a:xfrm>
        </p:spPr>
        <p:txBody>
          <a:bodyPr/>
          <a:lstStyle/>
          <a:p>
            <a:r>
              <a:rPr lang="fr-CA"/>
              <a:t>Balayage et analyse de l’environnement</a:t>
            </a:r>
          </a:p>
        </p:txBody>
      </p:sp>
      <p:sp>
        <p:nvSpPr>
          <p:cNvPr id="3" name="Content Placeholder 2">
            <a:extLst>
              <a:ext uri="{FF2B5EF4-FFF2-40B4-BE49-F238E27FC236}">
                <a16:creationId xmlns:a16="http://schemas.microsoft.com/office/drawing/2014/main" id="{564CA010-3079-4014-B099-4097252F094C}"/>
              </a:ext>
            </a:extLst>
          </p:cNvPr>
          <p:cNvSpPr>
            <a:spLocks noGrp="1"/>
          </p:cNvSpPr>
          <p:nvPr>
            <p:ph idx="10"/>
          </p:nvPr>
        </p:nvSpPr>
        <p:spPr>
          <a:xfrm>
            <a:off x="323528" y="1088740"/>
            <a:ext cx="8434705" cy="5293146"/>
          </a:xfrm>
        </p:spPr>
        <p:txBody>
          <a:bodyPr/>
          <a:lstStyle/>
          <a:p>
            <a:r>
              <a:rPr lang="fr-CA" dirty="0">
                <a:effectLst/>
                <a:latin typeface="+mj-lt"/>
                <a:ea typeface="Times New Roman" panose="02020603050405020304" pitchFamily="18" charset="0"/>
              </a:rPr>
              <a:t>Avec quelles institutions de la Couronne avez-vous discuté de votre problème dans le but d’identifier des solutions ou composants réutilisable potentiels ?</a:t>
            </a:r>
          </a:p>
          <a:p>
            <a:r>
              <a:rPr lang="fr-CA" dirty="0">
                <a:effectLst/>
                <a:latin typeface="+mj-lt"/>
                <a:ea typeface="Times New Roman" panose="02020603050405020304" pitchFamily="18" charset="0"/>
              </a:rPr>
              <a:t>Quelle(s) autre(s) solution(s) disponible(s) au GC avez-vous prise(s) en considération ?</a:t>
            </a:r>
          </a:p>
          <a:p>
            <a:r>
              <a:rPr lang="fr-CA" dirty="0">
                <a:effectLst/>
                <a:latin typeface="+mj-lt"/>
                <a:ea typeface="Times New Roman" panose="02020603050405020304" pitchFamily="18" charset="0"/>
              </a:rPr>
              <a:t>Résumé de l’analyse des options (remplir l’analyse complète à l’annexe 3)</a:t>
            </a:r>
          </a:p>
          <a:p>
            <a:r>
              <a:rPr lang="fr-CA" dirty="0">
                <a:effectLst/>
                <a:latin typeface="+mj-lt"/>
                <a:ea typeface="Times New Roman" panose="02020603050405020304" pitchFamily="18" charset="0"/>
              </a:rPr>
              <a:t>Résumé de l’évaluation par rapport à la ou aux solutions d’entreprise (remplir l’analyse complète à l’annexe 4)</a:t>
            </a:r>
            <a:endParaRPr lang="fr-CA" dirty="0">
              <a:latin typeface="+mj-lt"/>
            </a:endParaRPr>
          </a:p>
        </p:txBody>
      </p:sp>
      <p:sp>
        <p:nvSpPr>
          <p:cNvPr id="2" name="Slide Number Placeholder 1"/>
          <p:cNvSpPr>
            <a:spLocks noGrp="1"/>
          </p:cNvSpPr>
          <p:nvPr>
            <p:ph type="sldNum" sz="quarter" idx="12"/>
          </p:nvPr>
        </p:nvSpPr>
        <p:spPr/>
        <p:txBody>
          <a:bodyPr/>
          <a:lstStyle/>
          <a:p>
            <a:fld id="{32D4B517-E49B-41B6-9DBC-23634E0F1CDC}" type="slidenum">
              <a:rPr lang="fr-CA" smtClean="0"/>
              <a:pPr/>
              <a:t>9</a:t>
            </a:fld>
            <a:endParaRPr lang="fr-CA"/>
          </a:p>
        </p:txBody>
      </p:sp>
    </p:spTree>
    <p:extLst>
      <p:ext uri="{BB962C8B-B14F-4D97-AF65-F5344CB8AC3E}">
        <p14:creationId xmlns:p14="http://schemas.microsoft.com/office/powerpoint/2010/main" val="26971902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130f51136323907c8c9d09c&quot;,&quot;SmartGridHorizontal&quot;:0,&quot;LinkedExcelSources&quot;:{},&quot;LinkedProjectSources&quot;:{},&quot;FlowConfig&quot;:{&quot;Canvas&quot;:{&quot;Slide&quot;:1,&quot;Width&quot;:1920,&quot;Height&quot;:144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_IMGDECORATIVE" val="1"/>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_IMGDECORATIVE" val="1"/>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_IMGDECORATIVE" val="1"/>
</p:tagLst>
</file>

<file path=ppt/tags/tag21.xml><?xml version="1.0" encoding="utf-8"?>
<p:tagLst xmlns:a="http://schemas.openxmlformats.org/drawingml/2006/main" xmlns:r="http://schemas.openxmlformats.org/officeDocument/2006/relationships" xmlns:p="http://schemas.openxmlformats.org/presentationml/2006/main">
  <p:tag name="E_IMGDECORATIVE" val="1"/>
</p:tagLst>
</file>

<file path=ppt/tags/tag22.xml><?xml version="1.0" encoding="utf-8"?>
<p:tagLst xmlns:a="http://schemas.openxmlformats.org/drawingml/2006/main" xmlns:r="http://schemas.openxmlformats.org/officeDocument/2006/relationships" xmlns:p="http://schemas.openxmlformats.org/presentationml/2006/main">
  <p:tag name="E_IMGDECORATIVE" val="1"/>
</p:tagLst>
</file>

<file path=ppt/tags/tag23.xml><?xml version="1.0" encoding="utf-8"?>
<p:tagLst xmlns:a="http://schemas.openxmlformats.org/drawingml/2006/main" xmlns:r="http://schemas.openxmlformats.org/officeDocument/2006/relationships" xmlns:p="http://schemas.openxmlformats.org/presentationml/2006/main">
  <p:tag name="E_IMGDECORATIVE" val="1"/>
</p:tagLst>
</file>

<file path=ppt/tags/tag24.xml><?xml version="1.0" encoding="utf-8"?>
<p:tagLst xmlns:a="http://schemas.openxmlformats.org/drawingml/2006/main" xmlns:r="http://schemas.openxmlformats.org/officeDocument/2006/relationships" xmlns:p="http://schemas.openxmlformats.org/presentationml/2006/main">
  <p:tag name="E_IMGDECORATIVE" val="1"/>
</p:tagLst>
</file>

<file path=ppt/tags/tag25.xml><?xml version="1.0" encoding="utf-8"?>
<p:tagLst xmlns:a="http://schemas.openxmlformats.org/drawingml/2006/main" xmlns:r="http://schemas.openxmlformats.org/officeDocument/2006/relationships" xmlns:p="http://schemas.openxmlformats.org/presentationml/2006/main">
  <p:tag name="E_IMGDECORATIVE" val="1"/>
</p:tagLst>
</file>

<file path=ppt/tags/tag26.xml><?xml version="1.0" encoding="utf-8"?>
<p:tagLst xmlns:a="http://schemas.openxmlformats.org/drawingml/2006/main" xmlns:r="http://schemas.openxmlformats.org/officeDocument/2006/relationships" xmlns:p="http://schemas.openxmlformats.org/presentationml/2006/main">
  <p:tag name="E_IMGDECORATIVE" val="1"/>
</p:tagLst>
</file>

<file path=ppt/tags/tag27.xml><?xml version="1.0" encoding="utf-8"?>
<p:tagLst xmlns:a="http://schemas.openxmlformats.org/drawingml/2006/main" xmlns:r="http://schemas.openxmlformats.org/officeDocument/2006/relationships" xmlns:p="http://schemas.openxmlformats.org/presentationml/2006/main">
  <p:tag name="E_IMGDECORATIVE" val="1"/>
</p:tagLst>
</file>

<file path=ppt/tags/tag28.xml><?xml version="1.0" encoding="utf-8"?>
<p:tagLst xmlns:a="http://schemas.openxmlformats.org/drawingml/2006/main" xmlns:r="http://schemas.openxmlformats.org/officeDocument/2006/relationships" xmlns:p="http://schemas.openxmlformats.org/presentationml/2006/main">
  <p:tag name="E_IMGDECORATIVE" val="1"/>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4.xml><?xml version="1.0" encoding="utf-8"?>
<p:tagLst xmlns:a="http://schemas.openxmlformats.org/drawingml/2006/main" xmlns:r="http://schemas.openxmlformats.org/officeDocument/2006/relationships" xmlns:p="http://schemas.openxmlformats.org/presentationml/2006/main">
  <p:tag name="E_IMGDECORATIVE" val=""/>
  <p:tag name="E_ALTTEXTCACHE" val=""/>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6.xml><?xml version="1.0" encoding="utf-8"?>
<p:tagLst xmlns:a="http://schemas.openxmlformats.org/drawingml/2006/main" xmlns:r="http://schemas.openxmlformats.org/officeDocument/2006/relationships" xmlns:p="http://schemas.openxmlformats.org/presentationml/2006/main">
  <p:tag name="E_IMGDECORATIVE" val=""/>
  <p:tag name="E_ALTTEXTCACHE" val=""/>
</p:tagLst>
</file>

<file path=ppt/tags/tag3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8.xml><?xml version="1.0" encoding="utf-8"?>
<p:tagLst xmlns:a="http://schemas.openxmlformats.org/drawingml/2006/main" xmlns:r="http://schemas.openxmlformats.org/officeDocument/2006/relationships" xmlns:p="http://schemas.openxmlformats.org/presentationml/2006/main">
  <p:tag name="E_IMGDECORATIVE" val=""/>
  <p:tag name="E_ALTTEXTCACHE" val=""/>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_IMGDECORATIVE" val="1"/>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5629</Words>
  <Application>Microsoft Office PowerPoint</Application>
  <PresentationFormat>Affichage à l'écran (4:3)</PresentationFormat>
  <Paragraphs>598</Paragraphs>
  <Slides>31</Slides>
  <Notes>27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31</vt:i4>
      </vt:variant>
    </vt:vector>
  </HeadingPairs>
  <TitlesOfParts>
    <vt:vector size="38" baseType="lpstr">
      <vt:lpstr>Arial</vt:lpstr>
      <vt:lpstr>Calibri</vt:lpstr>
      <vt:lpstr>Comic Sans MS</vt:lpstr>
      <vt:lpstr>Times New Roman</vt:lpstr>
      <vt:lpstr>Wingdings</vt:lpstr>
      <vt:lpstr>Wingdings 2</vt:lpstr>
      <vt:lpstr>Office Theme</vt:lpstr>
      <vt:lpstr>Gouvernement du Canada Conseil d’examen de l’architecture intégrée (CEAI du GC)</vt:lpstr>
      <vt:lpstr>Objectif de la séance du CEAI GC</vt:lpstr>
      <vt:lpstr>Demande - Contexte</vt:lpstr>
      <vt:lpstr>Capacités opérationnelles abordées</vt:lpstr>
      <vt:lpstr>Architecture de l’état actuel - Résumé du problème</vt:lpstr>
      <vt:lpstr>Diagramme de l’architecture de l’état actuel</vt:lpstr>
      <vt:lpstr>Diagramme de l’architecture de l’état cible</vt:lpstr>
      <vt:lpstr>Architecture de l’état cible – résumé des solutions</vt:lpstr>
      <vt:lpstr>Balayage et analyse de l’environnement</vt:lpstr>
      <vt:lpstr>Résumé de l’AI du GC</vt:lpstr>
      <vt:lpstr>ANNEXES et matériel de référence, ne sont pas à présenter </vt:lpstr>
      <vt:lpstr>Annexe 1:    Conformité aux normes numériques du GC</vt:lpstr>
      <vt:lpstr>Annexe 2: Cadre de l’AI du GC L’architecture opérationnelle</vt:lpstr>
      <vt:lpstr>Annexe 2: Cadre de l’AI du GC L’architecture opérationnelle – suite</vt:lpstr>
      <vt:lpstr>Annexe 2: Cadre de l’AI du GC Architecture de l’information</vt:lpstr>
      <vt:lpstr>Annexe 2: Cadre de l’AI du GC Architecture de l’information – suite 1</vt:lpstr>
      <vt:lpstr>Annexe 2: Cadre de l’AI du GC Architecture de l’information – suite 2</vt:lpstr>
      <vt:lpstr>Annexe 2: Cadre de l’AI du GC Architecture d’application</vt:lpstr>
      <vt:lpstr>Annexe 2: Cadre de l’AI du GC Architecture de la technologie</vt:lpstr>
      <vt:lpstr>Annexe 2: Cadre de l’AI du GC Architecture de la technologie – suite</vt:lpstr>
      <vt:lpstr>Annexe 2: Cadre de l’AI du GC Architecture de sécurité</vt:lpstr>
      <vt:lpstr>Annexe 2: Cadre de l’AI du GC Architecture de sécurité – suite</vt:lpstr>
      <vt:lpstr>Annexe 3:  Architecture intégrée cible des services et du numérique</vt:lpstr>
      <vt:lpstr>Annexe 4:  Renseignements supplémentaires sur le projet</vt:lpstr>
      <vt:lpstr>Annexe 5: Analyse des options</vt:lpstr>
      <vt:lpstr>Annexe 6: Évaluation par rapport a(ux) solution(s) d’entreprise(s)</vt:lpstr>
      <vt:lpstr>Annexe 6: Cadre décisionnel pour l’évaluation par rapport a(ux) solution(s) d’entreprise(s)</vt:lpstr>
      <vt:lpstr>Annexe 7:  Participation de Services partagés Canada (SPC)</vt:lpstr>
      <vt:lpstr>Annexe 7:  Résumé des scénarios d'accès au nuage et des profils d'utilisation</vt:lpstr>
      <vt:lpstr>Annexe 7:  Détails techniques supplémentaires requis par Services partagés Canada (SPC)</vt:lpstr>
      <vt:lpstr>Annexe 8:  Liste des acronymes utilisés dans cette présentation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2020-12-02T23:11:22Z</dcterms:created>
  <dcterms:modified xsi:type="dcterms:W3CDTF">2021-09-02T16:00:54Z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d0ca00b-3f0e-465a-aac7-1a6a22fcea40_Enabled">
    <vt:lpwstr>true</vt:lpwstr>
  </property>
  <property fmtid="{D5CDD505-2E9C-101B-9397-08002B2CF9AE}" pid="3" name="MSIP_Label_3d0ca00b-3f0e-465a-aac7-1a6a22fcea40_SetDate">
    <vt:lpwstr>2021-09-02T16:00:18Z</vt:lpwstr>
  </property>
  <property fmtid="{D5CDD505-2E9C-101B-9397-08002B2CF9AE}" pid="4" name="MSIP_Label_3d0ca00b-3f0e-465a-aac7-1a6a22fcea40_Method">
    <vt:lpwstr>Privileged</vt:lpwstr>
  </property>
  <property fmtid="{D5CDD505-2E9C-101B-9397-08002B2CF9AE}" pid="5" name="MSIP_Label_3d0ca00b-3f0e-465a-aac7-1a6a22fcea40_Name">
    <vt:lpwstr>3d0ca00b-3f0e-465a-aac7-1a6a22fcea40</vt:lpwstr>
  </property>
  <property fmtid="{D5CDD505-2E9C-101B-9397-08002B2CF9AE}" pid="6" name="MSIP_Label_3d0ca00b-3f0e-465a-aac7-1a6a22fcea40_SiteId">
    <vt:lpwstr>6397df10-4595-4047-9c4f-03311282152b</vt:lpwstr>
  </property>
  <property fmtid="{D5CDD505-2E9C-101B-9397-08002B2CF9AE}" pid="7" name="MSIP_Label_3d0ca00b-3f0e-465a-aac7-1a6a22fcea40_ActionId">
    <vt:lpwstr>973621bd-760c-4234-91aa-0399d88ee21a</vt:lpwstr>
  </property>
  <property fmtid="{D5CDD505-2E9C-101B-9397-08002B2CF9AE}" pid="8" name="MSIP_Label_3d0ca00b-3f0e-465a-aac7-1a6a22fcea40_ContentBits">
    <vt:lpwstr>1</vt:lpwstr>
  </property>
</Properties>
</file>