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7010400" cy="9296400"/>
  <p:embeddedFontLs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Source Sans Pro" panose="020B0503030403020204"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lIMSizzwWpSIA956JVyWbds8d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97a3368a4_0_10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f97a3368a4_0_1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b8cf3b6570_1_8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b8cf3b6570_1_8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5" name="Google Shape;315;g2b8cf3b6570_1_8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b8cf3b6570_1_15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b8cf3b6570_1_15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0" name="Google Shape;330;g2b8cf3b6570_1_15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b8cf3b6570_1_138: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2b8cf3b6570_1_1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sz="1500">
                <a:solidFill>
                  <a:srgbClr val="333333"/>
                </a:solidFill>
                <a:highlight>
                  <a:srgbClr val="FFFFFF"/>
                </a:highlight>
              </a:rPr>
              <a:t>Accessibility, Accommodation and Adaptive Computer Technology (AAACT)</a:t>
            </a:r>
            <a:endParaRPr sz="1500">
              <a:solidFill>
                <a:srgbClr val="333333"/>
              </a:solidFill>
              <a:highlight>
                <a:srgbClr val="FFFFFF"/>
              </a:highlight>
            </a:endParaRPr>
          </a:p>
          <a:p>
            <a:pPr marL="0" lvl="0" indent="0" algn="l" rtl="0">
              <a:lnSpc>
                <a:spcPct val="100000"/>
              </a:lnSpc>
              <a:spcBef>
                <a:spcPts val="0"/>
              </a:spcBef>
              <a:spcAft>
                <a:spcPts val="0"/>
              </a:spcAft>
              <a:buSzPts val="1400"/>
              <a:buNone/>
            </a:pPr>
            <a:r>
              <a:rPr lang="en-CA" sz="1500">
                <a:solidFill>
                  <a:srgbClr val="333333"/>
                </a:solidFill>
                <a:highlight>
                  <a:srgbClr val="FFFFFF"/>
                </a:highlight>
              </a:rPr>
              <a:t>Programme Accessibilité, adaptation et technologie informatique adaptée (AATIA)</a:t>
            </a:r>
            <a:endParaRPr sz="1500">
              <a:solidFill>
                <a:srgbClr val="333333"/>
              </a:solidFill>
              <a:highlight>
                <a:srgbClr val="FFFFFF"/>
              </a:highlight>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8cf3b6570_1_1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b8cf3b6570_1_12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7" name="Google Shape;357;g2b8cf3b6570_1_12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b8cf3b6570_1_23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b8cf3b6570_1_2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7" name="Google Shape;367;g2b8cf3b6570_1_23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01de89b5eb_0_67: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101de89b5eb_0_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97a3368a4_0_29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f97a3368a4_0_2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97a3368a4_0_371: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f97a3368a4_0_3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8cf3b6570_1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8cf3b6570_1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2" name="Google Shape;222;g2b8cf3b6570_1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8cf3b6570_1_3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b8cf3b6570_1_3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4" name="Google Shape;244;g2b8cf3b6570_1_3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b8cf3b6570_1_69: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b8cf3b6570_1_6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b8cf3b6570_1_19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b8cf3b6570_1_19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8" name="Google Shape;278;g2b8cf3b6570_1_19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8cf3b6570_1_8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b8cf3b6570_1_8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0" name="Google Shape;290;g2b8cf3b6570_1_8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b8cf3b6570_1_117: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b8cf3b6570_1_11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f97a3368a4_0_3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f97a3368a4_0_3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f97a3368a4_0_3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f97a3368a4_0_35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gf97a3368a4_0_3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gf97a3368a4_0_3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f97a3368a4_0_3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1"/>
        <p:cNvGrpSpPr/>
        <p:nvPr/>
      </p:nvGrpSpPr>
      <p:grpSpPr>
        <a:xfrm>
          <a:off x="0" y="0"/>
          <a:ext cx="0" cy="0"/>
          <a:chOff x="0" y="0"/>
          <a:chExt cx="0" cy="0"/>
        </a:xfrm>
      </p:grpSpPr>
      <p:sp>
        <p:nvSpPr>
          <p:cNvPr id="62" name="Google Shape;62;g10207282187_0_350"/>
          <p:cNvSpPr/>
          <p:nvPr/>
        </p:nvSpPr>
        <p:spPr>
          <a:xfrm>
            <a:off x="0" y="0"/>
            <a:ext cx="9144000" cy="5143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10207282187_0_350"/>
          <p:cNvSpPr/>
          <p:nvPr/>
        </p:nvSpPr>
        <p:spPr>
          <a:xfrm rot="10800000">
            <a:off x="7697100" y="0"/>
            <a:ext cx="962400" cy="5143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10207282187_0_350"/>
          <p:cNvSpPr/>
          <p:nvPr/>
        </p:nvSpPr>
        <p:spPr>
          <a:xfrm rot="10800000">
            <a:off x="5750475" y="0"/>
            <a:ext cx="1946700" cy="5143500"/>
          </a:xfrm>
          <a:prstGeom prst="rect">
            <a:avLst/>
          </a:prstGeom>
          <a:solidFill>
            <a:srgbClr val="FFFFFF">
              <a:alpha val="121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10207282187_0_350"/>
          <p:cNvSpPr/>
          <p:nvPr/>
        </p:nvSpPr>
        <p:spPr>
          <a:xfrm rot="10800000" flipH="1">
            <a:off x="8659500" y="0"/>
            <a:ext cx="484500" cy="51435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10207282187_0_350"/>
          <p:cNvSpPr txBox="1">
            <a:spLocks noGrp="1"/>
          </p:cNvSpPr>
          <p:nvPr>
            <p:ph type="title"/>
          </p:nvPr>
        </p:nvSpPr>
        <p:spPr>
          <a:xfrm>
            <a:off x="332325" y="1096874"/>
            <a:ext cx="4339200" cy="2949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4400"/>
              <a:buNone/>
              <a:defRPr sz="3600" b="1">
                <a:solidFill>
                  <a:srgbClr val="FFFFFF"/>
                </a:solidFill>
              </a:defRPr>
            </a:lvl1pPr>
            <a:lvl2pPr lvl="1" algn="l" rtl="0">
              <a:lnSpc>
                <a:spcPct val="100000"/>
              </a:lnSpc>
              <a:spcBef>
                <a:spcPts val="0"/>
              </a:spcBef>
              <a:spcAft>
                <a:spcPts val="0"/>
              </a:spcAft>
              <a:buSzPts val="1400"/>
              <a:buNone/>
              <a:defRPr sz="3600" b="1">
                <a:solidFill>
                  <a:srgbClr val="FFFFFF"/>
                </a:solidFill>
              </a:defRPr>
            </a:lvl2pPr>
            <a:lvl3pPr lvl="2" algn="l" rtl="0">
              <a:lnSpc>
                <a:spcPct val="100000"/>
              </a:lnSpc>
              <a:spcBef>
                <a:spcPts val="0"/>
              </a:spcBef>
              <a:spcAft>
                <a:spcPts val="0"/>
              </a:spcAft>
              <a:buSzPts val="1400"/>
              <a:buNone/>
              <a:defRPr sz="3600" b="1">
                <a:solidFill>
                  <a:srgbClr val="FFFFFF"/>
                </a:solidFill>
              </a:defRPr>
            </a:lvl3pPr>
            <a:lvl4pPr lvl="3" algn="l" rtl="0">
              <a:lnSpc>
                <a:spcPct val="100000"/>
              </a:lnSpc>
              <a:spcBef>
                <a:spcPts val="0"/>
              </a:spcBef>
              <a:spcAft>
                <a:spcPts val="0"/>
              </a:spcAft>
              <a:buSzPts val="1400"/>
              <a:buNone/>
              <a:defRPr sz="3600" b="1">
                <a:solidFill>
                  <a:srgbClr val="FFFFFF"/>
                </a:solidFill>
              </a:defRPr>
            </a:lvl4pPr>
            <a:lvl5pPr lvl="4" algn="l" rtl="0">
              <a:lnSpc>
                <a:spcPct val="100000"/>
              </a:lnSpc>
              <a:spcBef>
                <a:spcPts val="0"/>
              </a:spcBef>
              <a:spcAft>
                <a:spcPts val="0"/>
              </a:spcAft>
              <a:buSzPts val="1400"/>
              <a:buNone/>
              <a:defRPr sz="3600" b="1">
                <a:solidFill>
                  <a:srgbClr val="FFFFFF"/>
                </a:solidFill>
              </a:defRPr>
            </a:lvl5pPr>
            <a:lvl6pPr lvl="5" algn="l" rtl="0">
              <a:lnSpc>
                <a:spcPct val="100000"/>
              </a:lnSpc>
              <a:spcBef>
                <a:spcPts val="0"/>
              </a:spcBef>
              <a:spcAft>
                <a:spcPts val="0"/>
              </a:spcAft>
              <a:buSzPts val="1400"/>
              <a:buNone/>
              <a:defRPr sz="3600" b="1">
                <a:solidFill>
                  <a:srgbClr val="FFFFFF"/>
                </a:solidFill>
              </a:defRPr>
            </a:lvl6pPr>
            <a:lvl7pPr lvl="6" algn="l" rtl="0">
              <a:lnSpc>
                <a:spcPct val="100000"/>
              </a:lnSpc>
              <a:spcBef>
                <a:spcPts val="0"/>
              </a:spcBef>
              <a:spcAft>
                <a:spcPts val="0"/>
              </a:spcAft>
              <a:buSzPts val="1400"/>
              <a:buNone/>
              <a:defRPr sz="3600" b="1">
                <a:solidFill>
                  <a:srgbClr val="FFFFFF"/>
                </a:solidFill>
              </a:defRPr>
            </a:lvl7pPr>
            <a:lvl8pPr lvl="7" algn="l" rtl="0">
              <a:lnSpc>
                <a:spcPct val="100000"/>
              </a:lnSpc>
              <a:spcBef>
                <a:spcPts val="0"/>
              </a:spcBef>
              <a:spcAft>
                <a:spcPts val="0"/>
              </a:spcAft>
              <a:buSzPts val="1400"/>
              <a:buNone/>
              <a:defRPr sz="3600" b="1">
                <a:solidFill>
                  <a:srgbClr val="FFFFFF"/>
                </a:solidFill>
              </a:defRPr>
            </a:lvl8pPr>
            <a:lvl9pPr lvl="8" algn="l" rtl="0">
              <a:lnSpc>
                <a:spcPct val="100000"/>
              </a:lnSpc>
              <a:spcBef>
                <a:spcPts val="0"/>
              </a:spcBef>
              <a:spcAft>
                <a:spcPts val="0"/>
              </a:spcAft>
              <a:buSzPts val="1400"/>
              <a:buNone/>
              <a:defRPr sz="3600" b="1">
                <a:solidFill>
                  <a:srgbClr val="FFFFFF"/>
                </a:solidFill>
              </a:defRPr>
            </a:lvl9pPr>
          </a:lstStyle>
          <a:p>
            <a:endParaRPr/>
          </a:p>
        </p:txBody>
      </p:sp>
      <p:sp>
        <p:nvSpPr>
          <p:cNvPr id="67" name="Google Shape;67;g10207282187_0_35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68"/>
        <p:cNvGrpSpPr/>
        <p:nvPr/>
      </p:nvGrpSpPr>
      <p:grpSpPr>
        <a:xfrm>
          <a:off x="0" y="0"/>
          <a:ext cx="0" cy="0"/>
          <a:chOff x="0" y="0"/>
          <a:chExt cx="0" cy="0"/>
        </a:xfrm>
      </p:grpSpPr>
      <p:sp>
        <p:nvSpPr>
          <p:cNvPr id="69" name="Google Shape;69;p18"/>
          <p:cNvSpPr/>
          <p:nvPr/>
        </p:nvSpPr>
        <p:spPr>
          <a:xfrm>
            <a:off x="6962270" y="422708"/>
            <a:ext cx="2181225" cy="113110"/>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0" name="Google Shape;70;p18"/>
          <p:cNvSpPr/>
          <p:nvPr/>
        </p:nvSpPr>
        <p:spPr>
          <a:xfrm>
            <a:off x="6828920" y="422708"/>
            <a:ext cx="276225" cy="113110"/>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1" name="Google Shape;71;p18"/>
          <p:cNvSpPr/>
          <p:nvPr/>
        </p:nvSpPr>
        <p:spPr>
          <a:xfrm>
            <a:off x="-508" y="422708"/>
            <a:ext cx="6981825" cy="113110"/>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2" name="Google Shape;72;p18"/>
          <p:cNvSpPr txBox="1">
            <a:spLocks noGrp="1"/>
          </p:cNvSpPr>
          <p:nvPr>
            <p:ph type="ctrTitle"/>
          </p:nvPr>
        </p:nvSpPr>
        <p:spPr>
          <a:xfrm>
            <a:off x="827584" y="1545640"/>
            <a:ext cx="7702500" cy="460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2025"/>
              <a:buFont typeface="Arial"/>
              <a:buNone/>
              <a:defRPr sz="2025">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827586" y="2031690"/>
            <a:ext cx="7704900" cy="540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1350"/>
              <a:buNone/>
              <a:defRPr sz="1350">
                <a:solidFill>
                  <a:schemeClr val="accent3"/>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4" name="Google Shape;74;p18"/>
          <p:cNvPicPr preferRelativeResize="0"/>
          <p:nvPr/>
        </p:nvPicPr>
        <p:blipFill rotWithShape="1">
          <a:blip r:embed="rId2">
            <a:alphaModFix/>
          </a:blip>
          <a:srcRect/>
          <a:stretch/>
        </p:blipFill>
        <p:spPr>
          <a:xfrm>
            <a:off x="294026" y="683258"/>
            <a:ext cx="3199300" cy="295319"/>
          </a:xfrm>
          <a:prstGeom prst="rect">
            <a:avLst/>
          </a:prstGeom>
          <a:noFill/>
          <a:ln>
            <a:noFill/>
          </a:ln>
        </p:spPr>
      </p:pic>
      <p:pic>
        <p:nvPicPr>
          <p:cNvPr id="75" name="Google Shape;75;p18"/>
          <p:cNvPicPr preferRelativeResize="0"/>
          <p:nvPr/>
        </p:nvPicPr>
        <p:blipFill rotWithShape="1">
          <a:blip r:embed="rId3">
            <a:alphaModFix/>
          </a:blip>
          <a:srcRect/>
          <a:stretch/>
        </p:blipFill>
        <p:spPr>
          <a:xfrm>
            <a:off x="7287370" y="604673"/>
            <a:ext cx="1178007" cy="363218"/>
          </a:xfrm>
          <a:prstGeom prst="rect">
            <a:avLst/>
          </a:prstGeom>
          <a:noFill/>
          <a:ln>
            <a:noFill/>
          </a:ln>
        </p:spPr>
      </p:pic>
      <p:sp>
        <p:nvSpPr>
          <p:cNvPr id="76" name="Google Shape;76;p18"/>
          <p:cNvSpPr txBox="1">
            <a:spLocks noGrp="1"/>
          </p:cNvSpPr>
          <p:nvPr>
            <p:ph type="sldNum" idx="12"/>
          </p:nvPr>
        </p:nvSpPr>
        <p:spPr>
          <a:xfrm>
            <a:off x="6553200" y="4767267"/>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500"/>
                                        <p:tgtEl>
                                          <p:spTgt spid="7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p:tgtEl>
                                          <p:spTgt spid="69"/>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5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nodeType="withEffect">
                                  <p:stCondLst>
                                    <p:cond delay="125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79" name="Google Shape;79;p19"/>
          <p:cNvSpPr txBox="1">
            <a:spLocks noGrp="1"/>
          </p:cNvSpPr>
          <p:nvPr>
            <p:ph type="body" idx="1"/>
          </p:nvPr>
        </p:nvSpPr>
        <p:spPr>
          <a:xfrm>
            <a:off x="759199" y="103547"/>
            <a:ext cx="5433000" cy="6591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15"/>
              </a:spcBef>
              <a:spcAft>
                <a:spcPts val="0"/>
              </a:spcAft>
              <a:buClr>
                <a:schemeClr val="accent1"/>
              </a:buClr>
              <a:buSzPts val="1575"/>
              <a:buFont typeface="Arial"/>
              <a:buNone/>
              <a:defRPr sz="1575">
                <a:solidFill>
                  <a:schemeClr val="accent1"/>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2400"/>
              <a:buNone/>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9"/>
          <p:cNvSpPr txBox="1">
            <a:spLocks noGrp="1"/>
          </p:cNvSpPr>
          <p:nvPr>
            <p:ph type="body" idx="2"/>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rgbClr val="004D71"/>
              </a:buClr>
              <a:buSzPts val="1238"/>
              <a:buNone/>
              <a:defRPr sz="1238">
                <a:solidFill>
                  <a:srgbClr val="004D71"/>
                </a:solidFill>
                <a:latin typeface="Arial"/>
                <a:ea typeface="Arial"/>
                <a:cs typeface="Arial"/>
                <a:sym typeface="Arial"/>
              </a:defRPr>
            </a:lvl1pPr>
            <a:lvl2pPr marL="914400" lvl="1" indent="-300037" algn="l" rtl="0">
              <a:lnSpc>
                <a:spcPct val="90000"/>
              </a:lnSpc>
              <a:spcBef>
                <a:spcPts val="500"/>
              </a:spcBef>
              <a:spcAft>
                <a:spcPts val="0"/>
              </a:spcAft>
              <a:buClr>
                <a:srgbClr val="004D71"/>
              </a:buClr>
              <a:buSzPts val="1125"/>
              <a:buChar char="•"/>
              <a:defRPr sz="1125">
                <a:solidFill>
                  <a:srgbClr val="004D71"/>
                </a:solidFill>
                <a:latin typeface="Arial"/>
                <a:ea typeface="Arial"/>
                <a:cs typeface="Arial"/>
                <a:sym typeface="Arial"/>
              </a:defRPr>
            </a:lvl2pPr>
            <a:lvl3pPr marL="1371600" lvl="2" indent="-292925" algn="l" rtl="0">
              <a:lnSpc>
                <a:spcPct val="90000"/>
              </a:lnSpc>
              <a:spcBef>
                <a:spcPts val="500"/>
              </a:spcBef>
              <a:spcAft>
                <a:spcPts val="0"/>
              </a:spcAft>
              <a:buClr>
                <a:srgbClr val="004D71"/>
              </a:buClr>
              <a:buSzPts val="1013"/>
              <a:buChar char="•"/>
              <a:defRPr sz="1013">
                <a:solidFill>
                  <a:srgbClr val="004D71"/>
                </a:solidFill>
                <a:latin typeface="Arial"/>
                <a:ea typeface="Arial"/>
                <a:cs typeface="Arial"/>
                <a:sym typeface="Arial"/>
              </a:defRPr>
            </a:lvl3pPr>
            <a:lvl4pPr marL="1828800" lvl="3" indent="-285750" algn="l" rtl="0">
              <a:lnSpc>
                <a:spcPct val="90000"/>
              </a:lnSpc>
              <a:spcBef>
                <a:spcPts val="500"/>
              </a:spcBef>
              <a:spcAft>
                <a:spcPts val="0"/>
              </a:spcAft>
              <a:buClr>
                <a:srgbClr val="004D71"/>
              </a:buClr>
              <a:buSzPts val="900"/>
              <a:buChar char="•"/>
              <a:defRPr sz="900">
                <a:solidFill>
                  <a:srgbClr val="004D71"/>
                </a:solidFill>
                <a:latin typeface="Arial"/>
                <a:ea typeface="Arial"/>
                <a:cs typeface="Arial"/>
                <a:sym typeface="Arial"/>
              </a:defRPr>
            </a:lvl4pPr>
            <a:lvl5pPr marL="2286000" lvl="4" indent="-278638" algn="l" rtl="0">
              <a:lnSpc>
                <a:spcPct val="90000"/>
              </a:lnSpc>
              <a:spcBef>
                <a:spcPts val="500"/>
              </a:spcBef>
              <a:spcAft>
                <a:spcPts val="0"/>
              </a:spcAft>
              <a:buClr>
                <a:srgbClr val="004D71"/>
              </a:buClr>
              <a:buSzPts val="788"/>
              <a:buChar char="•"/>
              <a:defRPr sz="788">
                <a:solidFill>
                  <a:srgbClr val="004D7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Arial"/>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4" name="Google Shape;84;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2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p23"/>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3" name="Google Shape;103;p24"/>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24"/>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5" name="Google Shape;105;p24"/>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gf97a3368a4_0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gf97a3368a4_0_3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gf97a3368a4_0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7" name="Google Shape;117;p2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8" name="Google Shape;118;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8"/>
          <p:cNvSpPr>
            <a:spLocks noGrp="1"/>
          </p:cNvSpPr>
          <p:nvPr>
            <p:ph type="pic" idx="2"/>
          </p:nvPr>
        </p:nvSpPr>
        <p:spPr>
          <a:xfrm>
            <a:off x="3887391" y="740569"/>
            <a:ext cx="4629300" cy="3655200"/>
          </a:xfrm>
          <a:prstGeom prst="rect">
            <a:avLst/>
          </a:prstGeom>
          <a:noFill/>
          <a:ln>
            <a:noFill/>
          </a:ln>
        </p:spPr>
      </p:sp>
      <p:sp>
        <p:nvSpPr>
          <p:cNvPr id="124" name="Google Shape;124;p28"/>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5" name="Google Shape;125;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rot="5400000">
            <a:off x="5350049" y="1467543"/>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30"/>
          <p:cNvSpPr txBox="1">
            <a:spLocks noGrp="1"/>
          </p:cNvSpPr>
          <p:nvPr>
            <p:ph type="body" idx="1"/>
          </p:nvPr>
        </p:nvSpPr>
        <p:spPr>
          <a:xfrm rot="5400000">
            <a:off x="1349475" y="-447057"/>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7" name="Google Shape;137;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4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46"/>
        <p:cNvGrpSpPr/>
        <p:nvPr/>
      </p:nvGrpSpPr>
      <p:grpSpPr>
        <a:xfrm>
          <a:off x="0" y="0"/>
          <a:ext cx="0" cy="0"/>
          <a:chOff x="0" y="0"/>
          <a:chExt cx="0" cy="0"/>
        </a:xfrm>
      </p:grpSpPr>
      <p:sp>
        <p:nvSpPr>
          <p:cNvPr id="147" name="Google Shape;147;p44"/>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4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49"/>
        <p:cNvGrpSpPr/>
        <p:nvPr/>
      </p:nvGrpSpPr>
      <p:grpSpPr>
        <a:xfrm>
          <a:off x="0" y="0"/>
          <a:ext cx="0" cy="0"/>
          <a:chOff x="0" y="0"/>
          <a:chExt cx="0" cy="0"/>
        </a:xfrm>
      </p:grpSpPr>
      <p:sp>
        <p:nvSpPr>
          <p:cNvPr id="150" name="Google Shape;150;p4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4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52"/>
        <p:cNvGrpSpPr/>
        <p:nvPr/>
      </p:nvGrpSpPr>
      <p:grpSpPr>
        <a:xfrm>
          <a:off x="0" y="0"/>
          <a:ext cx="0" cy="0"/>
          <a:chOff x="0" y="0"/>
          <a:chExt cx="0" cy="0"/>
        </a:xfrm>
      </p:grpSpPr>
      <p:sp>
        <p:nvSpPr>
          <p:cNvPr id="153" name="Google Shape;153;p4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4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4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f97a3368a4_0_3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gf97a3368a4_0_3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58"/>
        <p:cNvGrpSpPr/>
        <p:nvPr/>
      </p:nvGrpSpPr>
      <p:grpSpPr>
        <a:xfrm>
          <a:off x="0" y="0"/>
          <a:ext cx="0" cy="0"/>
          <a:chOff x="0" y="0"/>
          <a:chExt cx="0" cy="0"/>
        </a:xfrm>
      </p:grpSpPr>
      <p:sp>
        <p:nvSpPr>
          <p:cNvPr id="159" name="Google Shape;159;p48"/>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4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161"/>
        <p:cNvGrpSpPr/>
        <p:nvPr/>
      </p:nvGrpSpPr>
      <p:grpSpPr>
        <a:xfrm>
          <a:off x="0" y="0"/>
          <a:ext cx="0" cy="0"/>
          <a:chOff x="0" y="0"/>
          <a:chExt cx="0" cy="0"/>
        </a:xfrm>
      </p:grpSpPr>
      <p:sp>
        <p:nvSpPr>
          <p:cNvPr id="162" name="Google Shape;162;p49"/>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4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164"/>
        <p:cNvGrpSpPr/>
        <p:nvPr/>
      </p:nvGrpSpPr>
      <p:grpSpPr>
        <a:xfrm>
          <a:off x="0" y="0"/>
          <a:ext cx="0" cy="0"/>
          <a:chOff x="0" y="0"/>
          <a:chExt cx="0" cy="0"/>
        </a:xfrm>
      </p:grpSpPr>
      <p:sp>
        <p:nvSpPr>
          <p:cNvPr id="165" name="Google Shape;165;p50"/>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5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5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170"/>
        <p:cNvGrpSpPr/>
        <p:nvPr/>
      </p:nvGrpSpPr>
      <p:grpSpPr>
        <a:xfrm>
          <a:off x="0" y="0"/>
          <a:ext cx="0" cy="0"/>
          <a:chOff x="0" y="0"/>
          <a:chExt cx="0" cy="0"/>
        </a:xfrm>
      </p:grpSpPr>
      <p:sp>
        <p:nvSpPr>
          <p:cNvPr id="171" name="Google Shape;171;p5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5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2_Title Only">
  <p:cSld name="12_Title Only">
    <p:spTree>
      <p:nvGrpSpPr>
        <p:cNvPr id="1" name="Shape 173"/>
        <p:cNvGrpSpPr/>
        <p:nvPr/>
      </p:nvGrpSpPr>
      <p:grpSpPr>
        <a:xfrm>
          <a:off x="0" y="0"/>
          <a:ext cx="0" cy="0"/>
          <a:chOff x="0" y="0"/>
          <a:chExt cx="0" cy="0"/>
        </a:xfrm>
      </p:grpSpPr>
      <p:sp>
        <p:nvSpPr>
          <p:cNvPr id="174" name="Google Shape;174;p5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5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With header Bar">
  <p:cSld name="Title Only With header Bar">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178" name="Google Shape;178;p54"/>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SzPts val="4400"/>
              <a:buNone/>
              <a:defRPr sz="2800">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3_Title Only">
  <p:cSld name="13_Title Only">
    <p:spTree>
      <p:nvGrpSpPr>
        <p:cNvPr id="1" name="Shape 179"/>
        <p:cNvGrpSpPr/>
        <p:nvPr/>
      </p:nvGrpSpPr>
      <p:grpSpPr>
        <a:xfrm>
          <a:off x="0" y="0"/>
          <a:ext cx="0" cy="0"/>
          <a:chOff x="0" y="0"/>
          <a:chExt cx="0" cy="0"/>
        </a:xfrm>
      </p:grpSpPr>
      <p:sp>
        <p:nvSpPr>
          <p:cNvPr id="180" name="Google Shape;180;p5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5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182"/>
        <p:cNvGrpSpPr/>
        <p:nvPr/>
      </p:nvGrpSpPr>
      <p:grpSpPr>
        <a:xfrm>
          <a:off x="0" y="0"/>
          <a:ext cx="0" cy="0"/>
          <a:chOff x="0" y="0"/>
          <a:chExt cx="0" cy="0"/>
        </a:xfrm>
      </p:grpSpPr>
      <p:sp>
        <p:nvSpPr>
          <p:cNvPr id="183" name="Google Shape;183;p5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rgbClr val="26262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5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f97a3368a4_0_3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f97a3368a4_0_3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gf97a3368a4_0_3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gf97a3368a4_0_3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f97a3368a4_0_3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gf97a3368a4_0_3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f97a3368a4_0_3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gf97a3368a4_0_3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gf97a3368a4_0_3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f97a3368a4_0_34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gf97a3368a4_0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f97a3368a4_0_3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f97a3368a4_0_3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gf97a3368a4_0_3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f97a3368a4_0_3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gf97a3368a4_0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97a3368a4_0_3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gf97a3368a4_0_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f97a3368a4_0_3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f97a3368a4_0_3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f97a3368a4_0_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60" name="Google Shape;60;p17"/>
          <p:cNvSpPr txBox="1"/>
          <p:nvPr/>
        </p:nvSpPr>
        <p:spPr>
          <a:xfrm>
            <a:off x="0" y="0"/>
            <a:ext cx="914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ign.canada.ca/style-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conception.canada.ca/guide-redaction"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canada.ca/fr/patrimoine-canadien/services/directives-protocolaires-evenements-speciaux/formules-epistolaires.html" TargetMode="External"/><Relationship Id="rId3" Type="http://schemas.openxmlformats.org/officeDocument/2006/relationships/image" Target="../media/image17.png"/><Relationship Id="rId7" Type="http://schemas.openxmlformats.org/officeDocument/2006/relationships/hyperlink" Target="https://www.noslangues-ourlanguages.gc.ca/fr/cles-de-la-redaction/diplomes-et-grades-universitaire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oslangues-ourlanguages.gc.ca/fr/cles-de-la-redaction/diplomes-certificats-abreviations.html" TargetMode="External"/><Relationship Id="rId5" Type="http://schemas.openxmlformats.org/officeDocument/2006/relationships/hyperlink" Target="https://www.noslangues-ourlanguages.gc.ca/fr/cles-de-la-redaction/docteur.html" TargetMode="External"/><Relationship Id="rId10" Type="http://schemas.openxmlformats.org/officeDocument/2006/relationships/image" Target="../media/image19.png"/><Relationship Id="rId4" Type="http://schemas.openxmlformats.org/officeDocument/2006/relationships/hyperlink" Target="https://www.noslangues-ourlanguages.gc.ca/fr/cles-de-la-redaction/index-fra"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noslangues-ourlanguages.gc.ca/en/writing-tips-plus/abbreviations-titles-with-personal-names.html" TargetMode="Externa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anada.ca/en/canadian-heritage/services/protocol-guidelines-special-event/styles-address.html" TargetMode="External"/><Relationship Id="rId5" Type="http://schemas.openxmlformats.org/officeDocument/2006/relationships/hyperlink" Target="https://www.noslangues-ourlanguages.gc.ca/en/writing-tips-plus/abbreviations-degrees-and-distinctions.html" TargetMode="External"/><Relationship Id="rId4" Type="http://schemas.openxmlformats.org/officeDocument/2006/relationships/hyperlink" Target="https://www.noslangues-ourlanguages.gc.ca/en/writing-tips-plus/phd-d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sign.canada.ca/style-guide/#wp7-2-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onception.canada.ca/guide-redaction/#wp7-2-2" TargetMode="External"/><Relationship Id="rId4" Type="http://schemas.openxmlformats.org/officeDocument/2006/relationships/hyperlink" Target="https://conception.canada.ca/guide-redaction/#wp7-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ssets.publishing.service.gov.uk/media/5a81a5d3ed915d74e33ff566/OS_Form_010.pdf" TargetMode="External"/><Relationship Id="rId3" Type="http://schemas.openxmlformats.org/officeDocument/2006/relationships/hyperlink" Target="https://www.asc-csa.gc.ca/pdf/fra/publications/2021-2022-etat-secteur-spatial-canadien-faits-chiffres-2020-et-2021-v2.pdf" TargetMode="External"/><Relationship Id="rId7" Type="http://schemas.openxmlformats.org/officeDocument/2006/relationships/hyperlink" Target="https://www.youtube.com/watch?v=GbDT6FxQ6m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quebec.ca/en/health/health-system-and-services/pre-hospital-emergency-services/what-to-do-emergency-requiring-ambulance#c244124" TargetMode="External"/><Relationship Id="rId5" Type="http://schemas.openxmlformats.org/officeDocument/2006/relationships/hyperlink" Target="https://www.w3.org/TR/WCAG/" TargetMode="External"/><Relationship Id="rId4" Type="http://schemas.openxmlformats.org/officeDocument/2006/relationships/hyperlink" Target="https://conception.canada.ca/guide-redac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hone.gouv.fr/contenu/telechargement/47282/261770/file/Psp_urgent_formulaire_26_7_21.pdf" TargetMode="External"/><Relationship Id="rId3" Type="http://schemas.openxmlformats.org/officeDocument/2006/relationships/hyperlink" Target="https://www.asc-csa.gc.ca/pdf/eng/publications/2021-2022-state-canadian-space-sector-facts-figures-2020-2021-v2.pdf" TargetMode="External"/><Relationship Id="rId7" Type="http://schemas.openxmlformats.org/officeDocument/2006/relationships/hyperlink" Target="https://www.youtube.com/watch?v=GbDT6FxQ6m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ccessibility.18f.gov/" TargetMode="External"/><Relationship Id="rId5" Type="http://schemas.openxmlformats.org/officeDocument/2006/relationships/hyperlink" Target="https://passeport.ants.gouv.fr/Vos-demarches/Renouvellement-perte-ou-vol" TargetMode="External"/><Relationship Id="rId4" Type="http://schemas.openxmlformats.org/officeDocument/2006/relationships/hyperlink" Target="https://design.canada.ca/style-gui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onception.canada.ca/guide-redaction/#toc2" TargetMode="External"/><Relationship Id="rId3" Type="http://schemas.openxmlformats.org/officeDocument/2006/relationships/hyperlink" Target="https://www.noslangues-ourlanguages.gc.ca/en/writing-tips-plus/index-eng" TargetMode="External"/><Relationship Id="rId7" Type="http://schemas.openxmlformats.org/officeDocument/2006/relationships/hyperlink" Target="https://deploy-preview-409--design-system-canada-ca.netlify.app/style-guide/#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eploy-preview-409--design-system-canada-ca.netlify.app/style-guide/#wp4-2" TargetMode="External"/><Relationship Id="rId5" Type="http://schemas.openxmlformats.org/officeDocument/2006/relationships/hyperlink" Target="https://design.canada.ca/style-guide/#purpose" TargetMode="External"/><Relationship Id="rId10" Type="http://schemas.openxmlformats.org/officeDocument/2006/relationships/hyperlink" Target="https://conception.canada.ca/guide-redaction/#toc13" TargetMode="External"/><Relationship Id="rId4" Type="http://schemas.openxmlformats.org/officeDocument/2006/relationships/hyperlink" Target="https://www.noslangues-ourlanguages.gc.ca/fr/cles-de-la-redaction/index-fra" TargetMode="External"/><Relationship Id="rId9" Type="http://schemas.openxmlformats.org/officeDocument/2006/relationships/hyperlink" Target="https://conception.canada.ca/guide-redaction/#wp4-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oslangues-ourlanguages.gc.ca/en/writing-tips-plus/latin-terms-and-abbreviations" TargetMode="External"/><Relationship Id="rId3" Type="http://schemas.openxmlformats.org/officeDocument/2006/relationships/hyperlink" Target="https://www.noslangues-ourlanguages.gc.ca/en/writing-tips-plus/index-eng" TargetMode="External"/><Relationship Id="rId7" Type="http://schemas.openxmlformats.org/officeDocument/2006/relationships/hyperlink" Target="https://www.noslangues-ourlanguages.gc.ca/en/writing-tips-plus/italics-titles-of-works" TargetMode="Externa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oslangues-ourlanguages.gc.ca/en/writing-tips-plus/italics-mathematical-and-scientific-material.html" TargetMode="External"/><Relationship Id="rId11" Type="http://schemas.openxmlformats.org/officeDocument/2006/relationships/image" Target="../media/image7.png"/><Relationship Id="rId5" Type="http://schemas.openxmlformats.org/officeDocument/2006/relationships/hyperlink" Target="https://www.noslangues-ourlanguages.gc.ca/en/writing-tips-plus/italics-legal-references.html" TargetMode="External"/><Relationship Id="rId10" Type="http://schemas.openxmlformats.org/officeDocument/2006/relationships/image" Target="../media/image6.png"/><Relationship Id="rId4" Type="http://schemas.openxmlformats.org/officeDocument/2006/relationships/hyperlink" Target="https://www.noslangues-ourlanguages.gc.ca/en/writing-tips-plus/italics-french-and-foreign-words.html"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noslangues-ourlanguages.gc.ca/fr/cles-de-la-redaction/latin-locutions-latines-et-mots-latins" TargetMode="External"/><Relationship Id="rId13" Type="http://schemas.openxmlformats.org/officeDocument/2006/relationships/hyperlink" Target="https://www.noslangues-ourlanguages.gc.ca/fr/cles-de-la-redaction/titres-de-lois-reglements-accords-chartes-decrets" TargetMode="External"/><Relationship Id="rId3" Type="http://schemas.openxmlformats.org/officeDocument/2006/relationships/image" Target="../media/image9.png"/><Relationship Id="rId7" Type="http://schemas.openxmlformats.org/officeDocument/2006/relationships/hyperlink" Target="https://www.noslangues-ourlanguages.gc.ca/fr/cles-de-la-redaction/mots-etrangers-italique-et-guillemets#italique" TargetMode="External"/><Relationship Id="rId12" Type="http://schemas.openxmlformats.org/officeDocument/2006/relationships/hyperlink" Target="https://www.noslangues-ourlanguages.gc.ca/fr/cles-de-la-redaction/noms-propres-italiq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oslangues-ourlanguages.gc.ca/fr/cles-de-la-redaction/index-fra" TargetMode="External"/><Relationship Id="rId11" Type="http://schemas.openxmlformats.org/officeDocument/2006/relationships/hyperlink" Target="https://www.noslangues-ourlanguages.gc.ca/fr/cles-de-la-redaction/nom-latin-de-plante-et-danimal" TargetMode="External"/><Relationship Id="rId5" Type="http://schemas.openxmlformats.org/officeDocument/2006/relationships/image" Target="../media/image11.png"/><Relationship Id="rId15" Type="http://schemas.openxmlformats.org/officeDocument/2006/relationships/image" Target="../media/image12.png"/><Relationship Id="rId10" Type="http://schemas.openxmlformats.org/officeDocument/2006/relationships/hyperlink" Target="https://www.noslangues-ourlanguages.gc.ca/fr/cles-de-la-redaction/operecitato-lococitato" TargetMode="External"/><Relationship Id="rId4" Type="http://schemas.openxmlformats.org/officeDocument/2006/relationships/image" Target="../media/image10.png"/><Relationship Id="rId9" Type="http://schemas.openxmlformats.org/officeDocument/2006/relationships/hyperlink" Target="https://www.noslangues-ourlanguages.gc.ca/fr/cles-de-la-redaction/lettres-de-lalphabet-employees-seules" TargetMode="External"/><Relationship Id="rId14" Type="http://schemas.openxmlformats.org/officeDocument/2006/relationships/hyperlink" Target="https://www.noslangues-ourlanguages.gc.ca/fr/cles-de-la-redaction/noms-propres-italique#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sign.canada.ca/style-guide/#wp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eploy-preview-285--systeme-conception-canada-ca.netlify.app/guide-redaction/#wp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deploy-preview-285--systeme-conception-canada-ca.netlify.app/guide-redaction/#wp4-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esign.canada.ca/style-guide/#wp4-4-2" TargetMode="External"/><Relationship Id="rId4" Type="http://schemas.openxmlformats.org/officeDocument/2006/relationships/hyperlink" Target="https://design.canada.ca/style-guide/#wp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f97a3368a4_0_106"/>
          <p:cNvSpPr/>
          <p:nvPr/>
        </p:nvSpPr>
        <p:spPr>
          <a:xfrm>
            <a:off x="-30900" y="-272"/>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f97a3368a4_0_106"/>
          <p:cNvSpPr txBox="1">
            <a:spLocks noGrp="1"/>
          </p:cNvSpPr>
          <p:nvPr>
            <p:ph type="ctrTitle"/>
          </p:nvPr>
        </p:nvSpPr>
        <p:spPr>
          <a:xfrm>
            <a:off x="311708" y="707675"/>
            <a:ext cx="8520600" cy="2052600"/>
          </a:xfrm>
          <a:prstGeom prst="rect">
            <a:avLst/>
          </a:prstGeom>
          <a:noFill/>
          <a:ln>
            <a:noFill/>
          </a:ln>
        </p:spPr>
        <p:txBody>
          <a:bodyPr spcFirstLastPara="1" wrap="square" lIns="91425" tIns="91425" rIns="91425" bIns="91425" anchor="t" anchorCtr="0">
            <a:normAutofit/>
          </a:bodyPr>
          <a:lstStyle/>
          <a:p>
            <a:pPr marL="0" marR="0" lvl="0" indent="0" algn="l" rtl="0">
              <a:lnSpc>
                <a:spcPct val="105000"/>
              </a:lnSpc>
              <a:spcBef>
                <a:spcPts val="1200"/>
              </a:spcBef>
              <a:spcAft>
                <a:spcPts val="0"/>
              </a:spcAft>
              <a:buSzPts val="5200"/>
              <a:buNone/>
            </a:pPr>
            <a:r>
              <a:rPr lang="en-CA" sz="3800">
                <a:solidFill>
                  <a:schemeClr val="lt1"/>
                </a:solidFill>
                <a:latin typeface="Lato"/>
                <a:ea typeface="Lato"/>
                <a:cs typeface="Lato"/>
                <a:sym typeface="Lato"/>
              </a:rPr>
              <a:t>Canada.ca Content Style Guide updates</a:t>
            </a:r>
            <a:endParaRPr sz="3800">
              <a:solidFill>
                <a:schemeClr val="lt1"/>
              </a:solidFill>
              <a:latin typeface="Lato"/>
              <a:ea typeface="Lato"/>
              <a:cs typeface="Lato"/>
              <a:sym typeface="Lato"/>
            </a:endParaRPr>
          </a:p>
          <a:p>
            <a:pPr marL="0" marR="0" lvl="0" indent="0" algn="l" rtl="0">
              <a:lnSpc>
                <a:spcPct val="105000"/>
              </a:lnSpc>
              <a:spcBef>
                <a:spcPts val="1200"/>
              </a:spcBef>
              <a:spcAft>
                <a:spcPts val="0"/>
              </a:spcAft>
              <a:buSzPts val="5200"/>
              <a:buNone/>
            </a:pPr>
            <a:r>
              <a:rPr lang="en-CA" sz="2177"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design.canada.ca/style-guide</a:t>
            </a:r>
            <a:endParaRPr sz="2177">
              <a:solidFill>
                <a:schemeClr val="lt1"/>
              </a:solidFill>
              <a:latin typeface="Lato"/>
              <a:ea typeface="Lato"/>
              <a:cs typeface="Lato"/>
              <a:sym typeface="Lato"/>
            </a:endParaRPr>
          </a:p>
        </p:txBody>
      </p:sp>
      <p:sp>
        <p:nvSpPr>
          <p:cNvPr id="191" name="Google Shape;191;gf97a3368a4_0_106"/>
          <p:cNvSpPr txBox="1">
            <a:spLocks noGrp="1"/>
          </p:cNvSpPr>
          <p:nvPr>
            <p:ph type="subTitle" idx="1"/>
          </p:nvPr>
        </p:nvSpPr>
        <p:spPr>
          <a:xfrm>
            <a:off x="311700" y="2834125"/>
            <a:ext cx="8520600" cy="129330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1200"/>
              </a:spcBef>
              <a:spcAft>
                <a:spcPts val="0"/>
              </a:spcAft>
              <a:buSzPts val="2800"/>
              <a:buNone/>
            </a:pPr>
            <a:r>
              <a:rPr lang="en-CA" sz="4000">
                <a:solidFill>
                  <a:schemeClr val="lt1"/>
                </a:solidFill>
                <a:latin typeface="Lato"/>
                <a:ea typeface="Lato"/>
                <a:cs typeface="Lato"/>
                <a:sym typeface="Lato"/>
              </a:rPr>
              <a:t>Mises à jour du Guide de rédaction du contenu du site Canada.ca</a:t>
            </a:r>
            <a:endParaRPr sz="4000">
              <a:solidFill>
                <a:schemeClr val="lt1"/>
              </a:solidFill>
              <a:latin typeface="Lato"/>
              <a:ea typeface="Lato"/>
              <a:cs typeface="Lato"/>
              <a:sym typeface="Lato"/>
            </a:endParaRPr>
          </a:p>
          <a:p>
            <a:pPr marL="0" marR="0" lvl="0" indent="0" algn="l" rtl="0">
              <a:lnSpc>
                <a:spcPct val="105000"/>
              </a:lnSpc>
              <a:spcBef>
                <a:spcPts val="1200"/>
              </a:spcBef>
              <a:spcAft>
                <a:spcPts val="0"/>
              </a:spcAft>
              <a:buSzPts val="2800"/>
              <a:buNone/>
            </a:pPr>
            <a:r>
              <a:rPr lang="en-CA" sz="2150" u="sng">
                <a:solidFill>
                  <a:schemeClr val="hlink"/>
                </a:solidFill>
                <a:latin typeface="Lato"/>
                <a:ea typeface="Lato"/>
                <a:cs typeface="Lato"/>
                <a:sym typeface="Lato"/>
                <a:hlinkClick r:id="rId4"/>
              </a:rPr>
              <a:t>conception.canada.ca/guide-redaction</a:t>
            </a:r>
            <a:endParaRPr sz="2150">
              <a:solidFill>
                <a:schemeClr val="lt1"/>
              </a:solidFill>
              <a:latin typeface="Lato"/>
              <a:ea typeface="Lato"/>
              <a:cs typeface="Lato"/>
              <a:sym typeface="Lato"/>
            </a:endParaRPr>
          </a:p>
        </p:txBody>
      </p:sp>
      <p:sp>
        <p:nvSpPr>
          <p:cNvPr id="192" name="Google Shape;192;gf97a3368a4_0_106"/>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gf97a3368a4_0_106"/>
          <p:cNvPicPr preferRelativeResize="0"/>
          <p:nvPr/>
        </p:nvPicPr>
        <p:blipFill rotWithShape="1">
          <a:blip r:embed="rId5">
            <a:alphaModFix/>
          </a:blip>
          <a:srcRect/>
          <a:stretch/>
        </p:blipFill>
        <p:spPr>
          <a:xfrm>
            <a:off x="7987242" y="267817"/>
            <a:ext cx="795681" cy="18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b8cf3b6570_1_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CA"/>
              <a:t>10</a:t>
            </a:fld>
            <a:endParaRPr/>
          </a:p>
        </p:txBody>
      </p:sp>
      <p:sp>
        <p:nvSpPr>
          <p:cNvPr id="318" name="Google Shape;318;g2b8cf3b6570_1_88"/>
          <p:cNvSpPr/>
          <p:nvPr/>
        </p:nvSpPr>
        <p:spPr>
          <a:xfrm>
            <a:off x="4511548" y="-6300"/>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2b8cf3b6570_1_88"/>
          <p:cNvPicPr preferRelativeResize="0"/>
          <p:nvPr/>
        </p:nvPicPr>
        <p:blipFill>
          <a:blip r:embed="rId3">
            <a:alphaModFix/>
          </a:blip>
          <a:stretch>
            <a:fillRect/>
          </a:stretch>
        </p:blipFill>
        <p:spPr>
          <a:xfrm>
            <a:off x="4644875" y="144950"/>
            <a:ext cx="4227377" cy="2394778"/>
          </a:xfrm>
          <a:prstGeom prst="rect">
            <a:avLst/>
          </a:prstGeom>
          <a:noFill/>
          <a:ln w="9525" cap="flat" cmpd="sng">
            <a:solidFill>
              <a:schemeClr val="accent4"/>
            </a:solidFill>
            <a:prstDash val="solid"/>
            <a:round/>
            <a:headEnd type="none" w="sm" len="sm"/>
            <a:tailEnd type="none" w="sm" len="sm"/>
          </a:ln>
        </p:spPr>
      </p:pic>
      <p:sp>
        <p:nvSpPr>
          <p:cNvPr id="320" name="Google Shape;320;g2b8cf3b6570_1_88"/>
          <p:cNvSpPr/>
          <p:nvPr/>
        </p:nvSpPr>
        <p:spPr>
          <a:xfrm>
            <a:off x="4732275" y="393100"/>
            <a:ext cx="3893100" cy="206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g2b8cf3b6570_1_88"/>
          <p:cNvSpPr txBox="1"/>
          <p:nvPr/>
        </p:nvSpPr>
        <p:spPr>
          <a:xfrm>
            <a:off x="4644875" y="2587500"/>
            <a:ext cx="4227300" cy="2469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0000"/>
              </a:lnSpc>
              <a:spcBef>
                <a:spcPts val="2000"/>
              </a:spcBef>
              <a:spcAft>
                <a:spcPts val="0"/>
              </a:spcAft>
              <a:buClr>
                <a:schemeClr val="dk1"/>
              </a:buClr>
              <a:buSzPts val="1100"/>
              <a:buFont typeface="Arial"/>
              <a:buNone/>
            </a:pPr>
            <a:r>
              <a:rPr lang="en-CA" sz="1200" b="1">
                <a:solidFill>
                  <a:srgbClr val="333333"/>
                </a:solidFill>
                <a:latin typeface="Lato"/>
                <a:ea typeface="Lato"/>
                <a:cs typeface="Lato"/>
                <a:sym typeface="Lato"/>
              </a:rPr>
              <a:t>Formules épistolaires: Comment abréger et ponctuer les titres avec les prénoms et noms</a:t>
            </a:r>
            <a:endParaRPr sz="1200" b="1">
              <a:solidFill>
                <a:srgbClr val="333333"/>
              </a:solidFill>
              <a:latin typeface="Lato"/>
              <a:ea typeface="Lato"/>
              <a:cs typeface="Lato"/>
              <a:sym typeface="Lato"/>
            </a:endParaRPr>
          </a:p>
          <a:p>
            <a:pPr marL="0" lvl="0" indent="0" algn="l" rtl="0">
              <a:lnSpc>
                <a:spcPct val="115000"/>
              </a:lnSpc>
              <a:spcBef>
                <a:spcPts val="900"/>
              </a:spcBef>
              <a:spcAft>
                <a:spcPts val="0"/>
              </a:spcAft>
              <a:buClr>
                <a:schemeClr val="dk1"/>
              </a:buClr>
              <a:buSzPts val="1100"/>
              <a:buFont typeface="Arial"/>
              <a:buNone/>
            </a:pPr>
            <a:r>
              <a:rPr lang="en-CA" sz="1200">
                <a:solidFill>
                  <a:srgbClr val="333333"/>
                </a:solidFill>
              </a:rPr>
              <a:t>Suivez les consignes des </a:t>
            </a:r>
            <a:r>
              <a:rPr lang="en-CA" sz="1200" u="sng">
                <a:solidFill>
                  <a:srgbClr val="284162"/>
                </a:solidFill>
                <a:hlinkClick r:id="rId4">
                  <a:extLst>
                    <a:ext uri="{A12FA001-AC4F-418D-AE19-62706E023703}">
                      <ahyp:hlinkClr xmlns:ahyp="http://schemas.microsoft.com/office/drawing/2018/hyperlinkcolor" val="tx"/>
                    </a:ext>
                  </a:extLst>
                </a:hlinkClick>
              </a:rPr>
              <a:t>Clés de la rédaction</a:t>
            </a:r>
            <a:r>
              <a:rPr lang="en-CA" sz="1200">
                <a:solidFill>
                  <a:srgbClr val="333333"/>
                </a:solidFill>
              </a:rPr>
              <a:t> :</a:t>
            </a:r>
            <a:endParaRPr sz="1200">
              <a:solidFill>
                <a:srgbClr val="333333"/>
              </a:solidFill>
            </a:endParaRPr>
          </a:p>
          <a:p>
            <a:pPr marL="457200" lvl="0" indent="-304800" algn="l" rtl="0">
              <a:lnSpc>
                <a:spcPct val="115000"/>
              </a:lnSpc>
              <a:spcBef>
                <a:spcPts val="900"/>
              </a:spcBef>
              <a:spcAft>
                <a:spcPts val="0"/>
              </a:spcAft>
              <a:buClr>
                <a:srgbClr val="333333"/>
              </a:buClr>
              <a:buSzPts val="1200"/>
              <a:buChar char="●"/>
            </a:pPr>
            <a:r>
              <a:rPr lang="en-CA" sz="1200">
                <a:solidFill>
                  <a:srgbClr val="333333"/>
                </a:solidFill>
              </a:rPr>
              <a:t>Comment </a:t>
            </a:r>
            <a:r>
              <a:rPr lang="en-CA" sz="1200" u="sng">
                <a:solidFill>
                  <a:srgbClr val="284162"/>
                </a:solidFill>
                <a:hlinkClick r:id="rId5">
                  <a:extLst>
                    <a:ext uri="{A12FA001-AC4F-418D-AE19-62706E023703}">
                      <ahyp:hlinkClr xmlns:ahyp="http://schemas.microsoft.com/office/drawing/2018/hyperlinkcolor" val="tx"/>
                    </a:ext>
                  </a:extLst>
                </a:hlinkClick>
              </a:rPr>
              <a:t>employer le titre « docteur » ou « docteure » et son abréviation</a:t>
            </a:r>
            <a:r>
              <a:rPr lang="en-CA" sz="1200">
                <a:solidFill>
                  <a:srgbClr val="333333"/>
                </a:solidFill>
              </a:rPr>
              <a:t>.</a:t>
            </a:r>
            <a:endParaRPr sz="1200">
              <a:solidFill>
                <a:srgbClr val="333333"/>
              </a:solidFill>
            </a:endParaRPr>
          </a:p>
          <a:p>
            <a:pPr marL="457200" lvl="0" indent="-304800" algn="l" rtl="0">
              <a:lnSpc>
                <a:spcPct val="115000"/>
              </a:lnSpc>
              <a:spcBef>
                <a:spcPts val="0"/>
              </a:spcBef>
              <a:spcAft>
                <a:spcPts val="0"/>
              </a:spcAft>
              <a:buClr>
                <a:srgbClr val="333333"/>
              </a:buClr>
              <a:buSzPts val="1200"/>
              <a:buChar char="●"/>
            </a:pPr>
            <a:r>
              <a:rPr lang="en-CA" sz="1200">
                <a:solidFill>
                  <a:srgbClr val="333333"/>
                </a:solidFill>
              </a:rPr>
              <a:t>Comment se référer aux </a:t>
            </a:r>
            <a:r>
              <a:rPr lang="en-CA" sz="1200" u="sng">
                <a:solidFill>
                  <a:srgbClr val="284162"/>
                </a:solidFill>
                <a:hlinkClick r:id="rId6">
                  <a:extLst>
                    <a:ext uri="{A12FA001-AC4F-418D-AE19-62706E023703}">
                      <ahyp:hlinkClr xmlns:ahyp="http://schemas.microsoft.com/office/drawing/2018/hyperlinkcolor" val="tx"/>
                    </a:ext>
                  </a:extLst>
                </a:hlinkClick>
              </a:rPr>
              <a:t>grades et doctorats</a:t>
            </a:r>
            <a:r>
              <a:rPr lang="en-CA" sz="1200">
                <a:solidFill>
                  <a:srgbClr val="333333"/>
                </a:solidFill>
              </a:rPr>
              <a:t> et aux </a:t>
            </a:r>
            <a:r>
              <a:rPr lang="en-CA" sz="1200" u="sng">
                <a:solidFill>
                  <a:srgbClr val="284162"/>
                </a:solidFill>
                <a:hlinkClick r:id="rId7">
                  <a:extLst>
                    <a:ext uri="{A12FA001-AC4F-418D-AE19-62706E023703}">
                      <ahyp:hlinkClr xmlns:ahyp="http://schemas.microsoft.com/office/drawing/2018/hyperlinkcolor" val="tx"/>
                    </a:ext>
                  </a:extLst>
                </a:hlinkClick>
              </a:rPr>
              <a:t>diplômes et grades universitaires</a:t>
            </a:r>
            <a:r>
              <a:rPr lang="en-CA" sz="1200">
                <a:solidFill>
                  <a:srgbClr val="333333"/>
                </a:solidFill>
              </a:rPr>
              <a:t>.</a:t>
            </a:r>
            <a:endParaRPr sz="1200">
              <a:solidFill>
                <a:srgbClr val="333333"/>
              </a:solidFill>
            </a:endParaRPr>
          </a:p>
          <a:p>
            <a:pPr marL="457200" lvl="0" indent="-304800" algn="l" rtl="0">
              <a:lnSpc>
                <a:spcPct val="115000"/>
              </a:lnSpc>
              <a:spcBef>
                <a:spcPts val="0"/>
              </a:spcBef>
              <a:spcAft>
                <a:spcPts val="0"/>
              </a:spcAft>
              <a:buClr>
                <a:srgbClr val="333333"/>
              </a:buClr>
              <a:buSzPts val="1200"/>
              <a:buChar char="●"/>
            </a:pPr>
            <a:r>
              <a:rPr lang="en-CA" sz="1200" u="sng">
                <a:solidFill>
                  <a:srgbClr val="284162"/>
                </a:solidFill>
                <a:hlinkClick r:id="rId8">
                  <a:extLst>
                    <a:ext uri="{A12FA001-AC4F-418D-AE19-62706E023703}">
                      <ahyp:hlinkClr xmlns:ahyp="http://schemas.microsoft.com/office/drawing/2018/hyperlinkcolor" val="tx"/>
                    </a:ext>
                  </a:extLst>
                </a:hlinkClick>
              </a:rPr>
              <a:t>Formules épistolaires</a:t>
            </a:r>
            <a:r>
              <a:rPr lang="en-CA" sz="1200">
                <a:solidFill>
                  <a:srgbClr val="333333"/>
                </a:solidFill>
              </a:rPr>
              <a:t> : comment s’adresser à des personnes spécifiques de façon appropriée et respectueuse.</a:t>
            </a:r>
            <a:endParaRPr sz="1200">
              <a:solidFill>
                <a:srgbClr val="333333"/>
              </a:solidFill>
            </a:endParaRPr>
          </a:p>
          <a:p>
            <a:pPr marL="0" lvl="0" indent="0" algn="l" rtl="0">
              <a:spcBef>
                <a:spcPts val="900"/>
              </a:spcBef>
              <a:spcAft>
                <a:spcPts val="0"/>
              </a:spcAft>
              <a:buNone/>
            </a:pPr>
            <a:endParaRPr sz="1200">
              <a:solidFill>
                <a:schemeClr val="dk2"/>
              </a:solidFill>
            </a:endParaRPr>
          </a:p>
        </p:txBody>
      </p:sp>
      <p:pic>
        <p:nvPicPr>
          <p:cNvPr id="322" name="Google Shape;322;g2b8cf3b6570_1_88"/>
          <p:cNvPicPr preferRelativeResize="0"/>
          <p:nvPr/>
        </p:nvPicPr>
        <p:blipFill>
          <a:blip r:embed="rId9">
            <a:alphaModFix/>
          </a:blip>
          <a:stretch>
            <a:fillRect/>
          </a:stretch>
        </p:blipFill>
        <p:spPr>
          <a:xfrm>
            <a:off x="169500" y="536600"/>
            <a:ext cx="3501101" cy="1422700"/>
          </a:xfrm>
          <a:prstGeom prst="rect">
            <a:avLst/>
          </a:prstGeom>
          <a:noFill/>
          <a:ln w="9525" cap="flat" cmpd="sng">
            <a:solidFill>
              <a:schemeClr val="dk1"/>
            </a:solidFill>
            <a:prstDash val="solid"/>
            <a:round/>
            <a:headEnd type="none" w="sm" len="sm"/>
            <a:tailEnd type="none" w="sm" len="sm"/>
          </a:ln>
        </p:spPr>
      </p:pic>
      <p:pic>
        <p:nvPicPr>
          <p:cNvPr id="323" name="Google Shape;323;g2b8cf3b6570_1_88"/>
          <p:cNvPicPr preferRelativeResize="0"/>
          <p:nvPr/>
        </p:nvPicPr>
        <p:blipFill>
          <a:blip r:embed="rId10">
            <a:alphaModFix/>
          </a:blip>
          <a:stretch>
            <a:fillRect/>
          </a:stretch>
        </p:blipFill>
        <p:spPr>
          <a:xfrm>
            <a:off x="169500" y="3044700"/>
            <a:ext cx="3608224" cy="691375"/>
          </a:xfrm>
          <a:prstGeom prst="rect">
            <a:avLst/>
          </a:prstGeom>
          <a:noFill/>
          <a:ln w="9525" cap="flat" cmpd="sng">
            <a:solidFill>
              <a:schemeClr val="dk1"/>
            </a:solidFill>
            <a:prstDash val="solid"/>
            <a:round/>
            <a:headEnd type="none" w="sm" len="sm"/>
            <a:tailEnd type="none" w="sm" len="sm"/>
          </a:ln>
        </p:spPr>
      </p:pic>
      <p:sp>
        <p:nvSpPr>
          <p:cNvPr id="324" name="Google Shape;324;g2b8cf3b6570_1_88"/>
          <p:cNvSpPr/>
          <p:nvPr/>
        </p:nvSpPr>
        <p:spPr>
          <a:xfrm>
            <a:off x="587700" y="316038"/>
            <a:ext cx="2552100" cy="2052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5" name="Google Shape;325;g2b8cf3b6570_1_88"/>
          <p:cNvSpPr txBox="1"/>
          <p:nvPr/>
        </p:nvSpPr>
        <p:spPr>
          <a:xfrm>
            <a:off x="158300" y="2587500"/>
            <a:ext cx="352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b="1">
                <a:solidFill>
                  <a:srgbClr val="AF3C43"/>
                </a:solidFill>
              </a:rPr>
              <a:t>Nouveau:</a:t>
            </a:r>
            <a:endParaRPr sz="1800" b="1">
              <a:solidFill>
                <a:srgbClr val="AF3C43"/>
              </a:solidFill>
            </a:endParaRPr>
          </a:p>
        </p:txBody>
      </p:sp>
      <p:sp>
        <p:nvSpPr>
          <p:cNvPr id="326" name="Google Shape;326;g2b8cf3b6570_1_88"/>
          <p:cNvSpPr/>
          <p:nvPr/>
        </p:nvSpPr>
        <p:spPr>
          <a:xfrm>
            <a:off x="232050" y="3363325"/>
            <a:ext cx="3501000" cy="3228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b8cf3b6570_1_1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CA"/>
              <a:t>11</a:t>
            </a:fld>
            <a:endParaRPr/>
          </a:p>
        </p:txBody>
      </p:sp>
      <p:sp>
        <p:nvSpPr>
          <p:cNvPr id="333" name="Google Shape;333;g2b8cf3b6570_1_159"/>
          <p:cNvSpPr/>
          <p:nvPr/>
        </p:nvSpPr>
        <p:spPr>
          <a:xfrm>
            <a:off x="4511548" y="-6300"/>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b8cf3b6570_1_159"/>
          <p:cNvSpPr/>
          <p:nvPr/>
        </p:nvSpPr>
        <p:spPr>
          <a:xfrm>
            <a:off x="4732275" y="393100"/>
            <a:ext cx="3893100" cy="20637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g2b8cf3b6570_1_159"/>
          <p:cNvSpPr txBox="1"/>
          <p:nvPr/>
        </p:nvSpPr>
        <p:spPr>
          <a:xfrm>
            <a:off x="4644875" y="2587500"/>
            <a:ext cx="4322700" cy="2469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CA" sz="1100" b="1">
                <a:solidFill>
                  <a:srgbClr val="333333"/>
                </a:solidFill>
                <a:highlight>
                  <a:srgbClr val="FFFFFF"/>
                </a:highlight>
              </a:rPr>
              <a:t>Styles of address: How to abbreviate and punctuate titles with personal names</a:t>
            </a:r>
            <a:endParaRPr sz="1100" b="1">
              <a:solidFill>
                <a:srgbClr val="333333"/>
              </a:solidFill>
              <a:highlight>
                <a:srgbClr val="FFFFFF"/>
              </a:highlight>
            </a:endParaRPr>
          </a:p>
          <a:p>
            <a:pPr marL="0" lvl="0" indent="0" algn="l" rtl="0">
              <a:lnSpc>
                <a:spcPct val="110000"/>
              </a:lnSpc>
              <a:spcBef>
                <a:spcPts val="600"/>
              </a:spcBef>
              <a:spcAft>
                <a:spcPts val="0"/>
              </a:spcAft>
              <a:buClr>
                <a:schemeClr val="dk1"/>
              </a:buClr>
              <a:buSzPts val="1100"/>
              <a:buFont typeface="Arial"/>
              <a:buNone/>
            </a:pPr>
            <a:r>
              <a:rPr lang="en-CA" sz="1100">
                <a:solidFill>
                  <a:srgbClr val="333333"/>
                </a:solidFill>
                <a:highlight>
                  <a:srgbClr val="FFFFFF"/>
                </a:highlight>
              </a:rPr>
              <a:t>Follow the Writing Tips Plus rules:</a:t>
            </a:r>
            <a:endParaRPr sz="1100">
              <a:solidFill>
                <a:srgbClr val="333333"/>
              </a:solidFill>
              <a:highlight>
                <a:srgbClr val="FFFFFF"/>
              </a:highlight>
            </a:endParaRPr>
          </a:p>
          <a:p>
            <a:pPr marL="457200" lvl="0" indent="-298450" algn="l" rtl="0">
              <a:lnSpc>
                <a:spcPct val="115000"/>
              </a:lnSpc>
              <a:spcBef>
                <a:spcPts val="600"/>
              </a:spcBef>
              <a:spcAft>
                <a:spcPts val="0"/>
              </a:spcAft>
              <a:buClr>
                <a:srgbClr val="333333"/>
              </a:buClr>
              <a:buSzPts val="1100"/>
              <a:buChar char="●"/>
            </a:pPr>
            <a:r>
              <a:rPr lang="en-CA" sz="1100" u="sng">
                <a:solidFill>
                  <a:srgbClr val="0535D2"/>
                </a:solidFill>
                <a:highlight>
                  <a:srgbClr val="FFFFFF"/>
                </a:highlight>
                <a:hlinkClick r:id="rId3">
                  <a:extLst>
                    <a:ext uri="{A12FA001-AC4F-418D-AE19-62706E023703}">
                      <ahyp:hlinkClr xmlns:ahyp="http://schemas.microsoft.com/office/drawing/2018/hyperlinkcolor" val="tx"/>
                    </a:ext>
                  </a:extLst>
                </a:hlinkClick>
              </a:rPr>
              <a:t>abbreviations: titles with personal names</a:t>
            </a:r>
            <a:r>
              <a:rPr lang="en-CA" sz="1100">
                <a:solidFill>
                  <a:srgbClr val="0535D2"/>
                </a:solidFill>
                <a:highlight>
                  <a:srgbClr val="FFFFFF"/>
                </a:highlight>
              </a:rPr>
              <a:t> </a:t>
            </a:r>
            <a:r>
              <a:rPr lang="en-CA" sz="1100">
                <a:solidFill>
                  <a:srgbClr val="333333"/>
                </a:solidFill>
                <a:highlight>
                  <a:srgbClr val="FFFFFF"/>
                </a:highlight>
              </a:rPr>
              <a:t>(abbreviations for non-military titles preceding or following personal names)</a:t>
            </a:r>
            <a:endParaRPr sz="1100">
              <a:solidFill>
                <a:srgbClr val="333333"/>
              </a:solidFill>
              <a:highlight>
                <a:srgbClr val="FFFFFF"/>
              </a:highlight>
            </a:endParaRPr>
          </a:p>
          <a:p>
            <a:pPr marL="457200" lvl="0" indent="-298450" algn="l" rtl="0">
              <a:lnSpc>
                <a:spcPct val="115000"/>
              </a:lnSpc>
              <a:spcBef>
                <a:spcPts val="200"/>
              </a:spcBef>
              <a:spcAft>
                <a:spcPts val="0"/>
              </a:spcAft>
              <a:buClr>
                <a:srgbClr val="333333"/>
              </a:buClr>
              <a:buSzPts val="1100"/>
              <a:buChar char="●"/>
            </a:pPr>
            <a:r>
              <a:rPr lang="en-CA" sz="1100" u="sng">
                <a:solidFill>
                  <a:srgbClr val="0535D2"/>
                </a:solidFill>
                <a:highlight>
                  <a:srgbClr val="FFFFFF"/>
                </a:highlight>
                <a:hlinkClick r:id="rId4">
                  <a:extLst>
                    <a:ext uri="{A12FA001-AC4F-418D-AE19-62706E023703}">
                      <ahyp:hlinkClr xmlns:ahyp="http://schemas.microsoft.com/office/drawing/2018/hyperlinkcolor" val="tx"/>
                    </a:ext>
                  </a:extLst>
                </a:hlinkClick>
              </a:rPr>
              <a:t>doctors</a:t>
            </a:r>
            <a:r>
              <a:rPr lang="en-CA" sz="1100">
                <a:solidFill>
                  <a:srgbClr val="0535D2"/>
                </a:solidFill>
                <a:highlight>
                  <a:srgbClr val="FFFFFF"/>
                </a:highlight>
              </a:rPr>
              <a:t> </a:t>
            </a:r>
            <a:r>
              <a:rPr lang="en-CA" sz="1100">
                <a:solidFill>
                  <a:srgbClr val="333333"/>
                </a:solidFill>
                <a:highlight>
                  <a:srgbClr val="FFFFFF"/>
                </a:highlight>
              </a:rPr>
              <a:t>when using PhD, Ph.D., Dr.</a:t>
            </a:r>
            <a:endParaRPr sz="1100">
              <a:solidFill>
                <a:srgbClr val="333333"/>
              </a:solidFill>
              <a:highlight>
                <a:srgbClr val="FFFFFF"/>
              </a:highlight>
            </a:endParaRPr>
          </a:p>
          <a:p>
            <a:pPr marL="457200" lvl="0" indent="-298450" algn="l" rtl="0">
              <a:lnSpc>
                <a:spcPct val="115000"/>
              </a:lnSpc>
              <a:spcBef>
                <a:spcPts val="200"/>
              </a:spcBef>
              <a:spcAft>
                <a:spcPts val="0"/>
              </a:spcAft>
              <a:buClr>
                <a:srgbClr val="333333"/>
              </a:buClr>
              <a:buSzPts val="1100"/>
              <a:buChar char="●"/>
            </a:pPr>
            <a:r>
              <a:rPr lang="en-CA" sz="1100" u="sng">
                <a:solidFill>
                  <a:srgbClr val="0535D2"/>
                </a:solidFill>
                <a:highlight>
                  <a:srgbClr val="FFFFFF"/>
                </a:highlight>
                <a:hlinkClick r:id="rId5">
                  <a:extLst>
                    <a:ext uri="{A12FA001-AC4F-418D-AE19-62706E023703}">
                      <ahyp:hlinkClr xmlns:ahyp="http://schemas.microsoft.com/office/drawing/2018/hyperlinkcolor" val="tx"/>
                    </a:ext>
                  </a:extLst>
                </a:hlinkClick>
              </a:rPr>
              <a:t>abbreviations: degrees and distinctions</a:t>
            </a:r>
            <a:endParaRPr sz="1100" u="sng">
              <a:solidFill>
                <a:srgbClr val="0535D2"/>
              </a:solidFill>
              <a:highlight>
                <a:srgbClr val="FFFFFF"/>
              </a:highlight>
            </a:endParaRPr>
          </a:p>
          <a:p>
            <a:pPr marL="457200" lvl="0" indent="-298450" algn="l" rtl="0">
              <a:lnSpc>
                <a:spcPct val="115000"/>
              </a:lnSpc>
              <a:spcBef>
                <a:spcPts val="200"/>
              </a:spcBef>
              <a:spcAft>
                <a:spcPts val="200"/>
              </a:spcAft>
              <a:buClr>
                <a:srgbClr val="333333"/>
              </a:buClr>
              <a:buSzPts val="1100"/>
              <a:buChar char="●"/>
            </a:pPr>
            <a:r>
              <a:rPr lang="en-CA" sz="1100" u="sng">
                <a:solidFill>
                  <a:srgbClr val="0535D2"/>
                </a:solidFill>
                <a:highlight>
                  <a:srgbClr val="FFFFFF"/>
                </a:highlight>
                <a:hlinkClick r:id="rId6">
                  <a:extLst>
                    <a:ext uri="{A12FA001-AC4F-418D-AE19-62706E023703}">
                      <ahyp:hlinkClr xmlns:ahyp="http://schemas.microsoft.com/office/drawing/2018/hyperlinkcolor" val="tx"/>
                    </a:ext>
                  </a:extLst>
                </a:hlinkClick>
              </a:rPr>
              <a:t>styles of address</a:t>
            </a:r>
            <a:r>
              <a:rPr lang="en-CA" sz="1100">
                <a:solidFill>
                  <a:srgbClr val="0535D2"/>
                </a:solidFill>
                <a:highlight>
                  <a:srgbClr val="FFFFFF"/>
                </a:highlight>
                <a:uFill>
                  <a:noFill/>
                </a:uFill>
                <a:hlinkClick r:id="rId6">
                  <a:extLst>
                    <a:ext uri="{A12FA001-AC4F-418D-AE19-62706E023703}">
                      <ahyp:hlinkClr xmlns:ahyp="http://schemas.microsoft.com/office/drawing/2018/hyperlinkcolor" val="tx"/>
                    </a:ext>
                  </a:extLst>
                </a:hlinkClick>
              </a:rPr>
              <a:t>:</a:t>
            </a:r>
            <a:r>
              <a:rPr lang="en-CA" sz="1100">
                <a:solidFill>
                  <a:srgbClr val="333333"/>
                </a:solidFill>
                <a:highlight>
                  <a:srgbClr val="FFFFFF"/>
                </a:highlight>
              </a:rPr>
              <a:t> how to use formal and honorific titles to address individuals respectfully, both in writing and in conversation.</a:t>
            </a:r>
            <a:endParaRPr sz="1100" b="1">
              <a:solidFill>
                <a:srgbClr val="333333"/>
              </a:solidFill>
            </a:endParaRPr>
          </a:p>
        </p:txBody>
      </p:sp>
      <p:sp>
        <p:nvSpPr>
          <p:cNvPr id="336" name="Google Shape;336;g2b8cf3b6570_1_159"/>
          <p:cNvSpPr txBox="1"/>
          <p:nvPr/>
        </p:nvSpPr>
        <p:spPr>
          <a:xfrm>
            <a:off x="4644875" y="66700"/>
            <a:ext cx="4322700" cy="2469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0000"/>
              </a:lnSpc>
              <a:spcBef>
                <a:spcPts val="2400"/>
              </a:spcBef>
              <a:spcAft>
                <a:spcPts val="0"/>
              </a:spcAft>
              <a:buNone/>
            </a:pPr>
            <a:r>
              <a:rPr lang="en-CA" sz="1100" b="1">
                <a:solidFill>
                  <a:srgbClr val="333333"/>
                </a:solidFill>
              </a:rPr>
              <a:t>4.4 Abbreviations and acronyms</a:t>
            </a:r>
            <a:endParaRPr sz="1100" b="1">
              <a:solidFill>
                <a:srgbClr val="333333"/>
              </a:solidFill>
            </a:endParaRPr>
          </a:p>
          <a:p>
            <a:pPr marL="0" lvl="0" indent="0" algn="l" rtl="0">
              <a:lnSpc>
                <a:spcPct val="115000"/>
              </a:lnSpc>
              <a:spcBef>
                <a:spcPts val="0"/>
              </a:spcBef>
              <a:spcAft>
                <a:spcPts val="0"/>
              </a:spcAft>
              <a:buNone/>
            </a:pPr>
            <a:r>
              <a:rPr lang="en-CA" sz="1100">
                <a:solidFill>
                  <a:srgbClr val="333333"/>
                </a:solidFill>
              </a:rPr>
              <a:t>Abbreviations are shortened forms of full terms. Both acronyms and initialisms are types of abbreviations. They are formed from the first letters of a group of words, without spaces.</a:t>
            </a:r>
            <a:endParaRPr sz="1100">
              <a:solidFill>
                <a:srgbClr val="333333"/>
              </a:solidFill>
            </a:endParaRPr>
          </a:p>
          <a:p>
            <a:pPr marL="0" lvl="0" indent="0" algn="l" rtl="0">
              <a:lnSpc>
                <a:spcPct val="115000"/>
              </a:lnSpc>
              <a:spcBef>
                <a:spcPts val="1000"/>
              </a:spcBef>
              <a:spcAft>
                <a:spcPts val="0"/>
              </a:spcAft>
              <a:buNone/>
            </a:pPr>
            <a:r>
              <a:rPr lang="en-CA" sz="1100">
                <a:solidFill>
                  <a:srgbClr val="333333"/>
                </a:solidFill>
              </a:rPr>
              <a:t>Write out the long form of the term with the abbreviated form in parentheses at first mention. For example:</a:t>
            </a:r>
            <a:endParaRPr sz="1100">
              <a:solidFill>
                <a:srgbClr val="333333"/>
              </a:solidFill>
            </a:endParaRPr>
          </a:p>
          <a:p>
            <a:pPr marL="457200" lvl="0" indent="-298450" algn="l" rtl="0">
              <a:lnSpc>
                <a:spcPct val="115000"/>
              </a:lnSpc>
              <a:spcBef>
                <a:spcPts val="0"/>
              </a:spcBef>
              <a:spcAft>
                <a:spcPts val="0"/>
              </a:spcAft>
              <a:buClr>
                <a:srgbClr val="333333"/>
              </a:buClr>
              <a:buSzPts val="1100"/>
              <a:buChar char="●"/>
            </a:pPr>
            <a:r>
              <a:rPr lang="en-CA" sz="1100">
                <a:solidFill>
                  <a:srgbClr val="333333"/>
                </a:solidFill>
              </a:rPr>
              <a:t>Canadian Space Agency (CSA)</a:t>
            </a:r>
            <a:endParaRPr sz="1100">
              <a:solidFill>
                <a:srgbClr val="333333"/>
              </a:solidFill>
            </a:endParaRPr>
          </a:p>
          <a:p>
            <a:pPr marL="457200" lvl="0" indent="-298450" algn="l" rtl="0">
              <a:lnSpc>
                <a:spcPct val="115000"/>
              </a:lnSpc>
              <a:spcBef>
                <a:spcPts val="200"/>
              </a:spcBef>
              <a:spcAft>
                <a:spcPts val="0"/>
              </a:spcAft>
              <a:buClr>
                <a:srgbClr val="333333"/>
              </a:buClr>
              <a:buSzPts val="1100"/>
              <a:buChar char="●"/>
            </a:pPr>
            <a:r>
              <a:rPr lang="en-CA" sz="1100">
                <a:solidFill>
                  <a:srgbClr val="333333"/>
                </a:solidFill>
              </a:rPr>
              <a:t>Disaster Assistance Response Team (DART)</a:t>
            </a:r>
            <a:endParaRPr sz="1100">
              <a:solidFill>
                <a:srgbClr val="333333"/>
              </a:solidFill>
            </a:endParaRPr>
          </a:p>
          <a:p>
            <a:pPr marL="457200" lvl="0" indent="-298450" algn="l" rtl="0">
              <a:lnSpc>
                <a:spcPct val="115000"/>
              </a:lnSpc>
              <a:spcBef>
                <a:spcPts val="200"/>
              </a:spcBef>
              <a:spcAft>
                <a:spcPts val="0"/>
              </a:spcAft>
              <a:buClr>
                <a:srgbClr val="333333"/>
              </a:buClr>
              <a:buSzPts val="1100"/>
              <a:buChar char="●"/>
            </a:pPr>
            <a:r>
              <a:rPr lang="en-CA" sz="1100">
                <a:solidFill>
                  <a:srgbClr val="333333"/>
                </a:solidFill>
              </a:rPr>
              <a:t>Ontario (Ont.)</a:t>
            </a:r>
            <a:endParaRPr sz="1100">
              <a:solidFill>
                <a:srgbClr val="333333"/>
              </a:solidFill>
            </a:endParaRPr>
          </a:p>
          <a:p>
            <a:pPr marL="0" lvl="0" indent="0" algn="l" rtl="0">
              <a:lnSpc>
                <a:spcPct val="115000"/>
              </a:lnSpc>
              <a:spcBef>
                <a:spcPts val="200"/>
              </a:spcBef>
              <a:spcAft>
                <a:spcPts val="400"/>
              </a:spcAft>
              <a:buNone/>
            </a:pPr>
            <a:r>
              <a:rPr lang="en-CA" sz="1100">
                <a:solidFill>
                  <a:srgbClr val="333333"/>
                </a:solidFill>
              </a:rPr>
              <a:t>Use the abbreviation without its long form once it’s been introduced.</a:t>
            </a:r>
            <a:endParaRPr sz="1100" b="1">
              <a:solidFill>
                <a:srgbClr val="333333"/>
              </a:solidFill>
            </a:endParaRPr>
          </a:p>
        </p:txBody>
      </p:sp>
      <p:pic>
        <p:nvPicPr>
          <p:cNvPr id="337" name="Google Shape;337;g2b8cf3b6570_1_159"/>
          <p:cNvPicPr preferRelativeResize="0"/>
          <p:nvPr/>
        </p:nvPicPr>
        <p:blipFill rotWithShape="1">
          <a:blip r:embed="rId7">
            <a:alphaModFix/>
          </a:blip>
          <a:srcRect b="10889"/>
          <a:stretch/>
        </p:blipFill>
        <p:spPr>
          <a:xfrm>
            <a:off x="154925" y="3084150"/>
            <a:ext cx="4047350" cy="919450"/>
          </a:xfrm>
          <a:prstGeom prst="rect">
            <a:avLst/>
          </a:prstGeom>
          <a:noFill/>
          <a:ln w="9525" cap="flat" cmpd="sng">
            <a:solidFill>
              <a:schemeClr val="dk2"/>
            </a:solidFill>
            <a:prstDash val="solid"/>
            <a:round/>
            <a:headEnd type="none" w="sm" len="sm"/>
            <a:tailEnd type="none" w="sm" len="sm"/>
          </a:ln>
        </p:spPr>
      </p:pic>
      <p:sp>
        <p:nvSpPr>
          <p:cNvPr id="338" name="Google Shape;338;g2b8cf3b6570_1_159"/>
          <p:cNvSpPr txBox="1"/>
          <p:nvPr/>
        </p:nvSpPr>
        <p:spPr>
          <a:xfrm>
            <a:off x="325250" y="2587505"/>
            <a:ext cx="352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b="1">
                <a:solidFill>
                  <a:srgbClr val="AF3C43"/>
                </a:solidFill>
              </a:rPr>
              <a:t>New:</a:t>
            </a:r>
            <a:endParaRPr sz="1800" b="1">
              <a:solidFill>
                <a:srgbClr val="AF3C43"/>
              </a:solidFill>
            </a:endParaRPr>
          </a:p>
        </p:txBody>
      </p:sp>
      <p:sp>
        <p:nvSpPr>
          <p:cNvPr id="339" name="Google Shape;339;g2b8cf3b6570_1_159"/>
          <p:cNvSpPr/>
          <p:nvPr/>
        </p:nvSpPr>
        <p:spPr>
          <a:xfrm>
            <a:off x="232050" y="3515725"/>
            <a:ext cx="3893100" cy="4560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40" name="Google Shape;340;g2b8cf3b6570_1_159"/>
          <p:cNvPicPr preferRelativeResize="0"/>
          <p:nvPr/>
        </p:nvPicPr>
        <p:blipFill>
          <a:blip r:embed="rId8">
            <a:alphaModFix/>
          </a:blip>
          <a:stretch>
            <a:fillRect/>
          </a:stretch>
        </p:blipFill>
        <p:spPr>
          <a:xfrm>
            <a:off x="213712" y="66698"/>
            <a:ext cx="3746575" cy="1552628"/>
          </a:xfrm>
          <a:prstGeom prst="rect">
            <a:avLst/>
          </a:prstGeom>
          <a:noFill/>
          <a:ln w="9525" cap="flat" cmpd="sng">
            <a:solidFill>
              <a:schemeClr val="dk1"/>
            </a:solidFill>
            <a:prstDash val="solid"/>
            <a:round/>
            <a:headEnd type="none" w="sm" len="sm"/>
            <a:tailEnd type="none" w="sm" len="sm"/>
          </a:ln>
        </p:spPr>
      </p:pic>
      <p:sp>
        <p:nvSpPr>
          <p:cNvPr id="341" name="Google Shape;341;g2b8cf3b6570_1_159"/>
          <p:cNvSpPr/>
          <p:nvPr/>
        </p:nvSpPr>
        <p:spPr>
          <a:xfrm>
            <a:off x="401850" y="-249262"/>
            <a:ext cx="2552100" cy="2052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b8cf3b6570_1_138"/>
          <p:cNvSpPr/>
          <p:nvPr/>
        </p:nvSpPr>
        <p:spPr>
          <a:xfrm>
            <a:off x="-43102" y="-12575"/>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7" name="Google Shape;347;g2b8cf3b6570_1_138"/>
          <p:cNvSpPr txBox="1"/>
          <p:nvPr/>
        </p:nvSpPr>
        <p:spPr>
          <a:xfrm>
            <a:off x="278350" y="158700"/>
            <a:ext cx="4112100" cy="70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2100" b="1">
                <a:solidFill>
                  <a:schemeClr val="lt1"/>
                </a:solidFill>
                <a:latin typeface="Lato"/>
                <a:ea typeface="Lato"/>
                <a:cs typeface="Lato"/>
                <a:sym typeface="Lato"/>
              </a:rPr>
              <a:t>4. </a:t>
            </a:r>
            <a:r>
              <a:rPr lang="en-CA" sz="1700" b="1">
                <a:solidFill>
                  <a:schemeClr val="lt1"/>
                </a:solidFill>
                <a:latin typeface="Lato"/>
                <a:ea typeface="Lato"/>
                <a:cs typeface="Lato"/>
                <a:sym typeface="Lato"/>
              </a:rPr>
              <a:t>New content:  how to add contextual information to hyperlinks</a:t>
            </a:r>
            <a:endParaRPr sz="1700" b="1" i="0" u="none" strike="noStrike" cap="none">
              <a:solidFill>
                <a:schemeClr val="lt1"/>
              </a:solidFill>
              <a:latin typeface="Lato"/>
              <a:ea typeface="Lato"/>
              <a:cs typeface="Lato"/>
              <a:sym typeface="Lato"/>
            </a:endParaRPr>
          </a:p>
        </p:txBody>
      </p:sp>
      <p:sp>
        <p:nvSpPr>
          <p:cNvPr id="348" name="Google Shape;348;g2b8cf3b6570_1_138"/>
          <p:cNvSpPr txBox="1"/>
          <p:nvPr/>
        </p:nvSpPr>
        <p:spPr>
          <a:xfrm>
            <a:off x="155650" y="1189300"/>
            <a:ext cx="4112100" cy="332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300"/>
              </a:spcBef>
              <a:spcAft>
                <a:spcPts val="0"/>
              </a:spcAft>
              <a:buNone/>
            </a:pPr>
            <a:r>
              <a:rPr lang="en-CA" sz="1500">
                <a:solidFill>
                  <a:srgbClr val="FFFFFF"/>
                </a:solidFill>
              </a:rPr>
              <a:t>Under section 7.2 Write descriptive links:</a:t>
            </a:r>
            <a:endParaRPr sz="1500">
              <a:solidFill>
                <a:srgbClr val="FFFFFF"/>
              </a:solidFill>
            </a:endParaRPr>
          </a:p>
          <a:p>
            <a:pPr marL="457200" lvl="0" indent="-323850" algn="l" rtl="0">
              <a:lnSpc>
                <a:spcPct val="115000"/>
              </a:lnSpc>
              <a:spcBef>
                <a:spcPts val="2300"/>
              </a:spcBef>
              <a:spcAft>
                <a:spcPts val="0"/>
              </a:spcAft>
              <a:buClr>
                <a:srgbClr val="FFFFFF"/>
              </a:buClr>
              <a:buSzPts val="1500"/>
              <a:buChar char="●"/>
            </a:pPr>
            <a:r>
              <a:rPr lang="en-CA" sz="1500">
                <a:solidFill>
                  <a:srgbClr val="FFFFFF"/>
                </a:solidFill>
              </a:rPr>
              <a:t>added a subsection </a:t>
            </a:r>
            <a:r>
              <a:rPr lang="en-CA" sz="1500" u="sng">
                <a:solidFill>
                  <a:srgbClr val="FFFFFF"/>
                </a:solidFill>
                <a:hlinkClick r:id="rId3">
                  <a:extLst>
                    <a:ext uri="{A12FA001-AC4F-418D-AE19-62706E023703}">
                      <ahyp:hlinkClr xmlns:ahyp="http://schemas.microsoft.com/office/drawing/2018/hyperlinkcolor" val="tx"/>
                    </a:ext>
                  </a:extLst>
                </a:hlinkClick>
              </a:rPr>
              <a:t>Use parentheses for contextual information</a:t>
            </a:r>
            <a:r>
              <a:rPr lang="en-CA" sz="1500">
                <a:solidFill>
                  <a:srgbClr val="FFFFFF"/>
                </a:solidFill>
              </a:rPr>
              <a:t> to clarify how and when to add additional information inside hyperlinks. </a:t>
            </a:r>
            <a:br>
              <a:rPr lang="en-CA" sz="1500">
                <a:solidFill>
                  <a:srgbClr val="FFFFFF"/>
                </a:solidFill>
              </a:rPr>
            </a:br>
            <a:br>
              <a:rPr lang="en-CA" sz="1500">
                <a:solidFill>
                  <a:srgbClr val="FFFFFF"/>
                </a:solidFill>
              </a:rPr>
            </a:br>
            <a:r>
              <a:rPr lang="en-CA" sz="1500">
                <a:solidFill>
                  <a:srgbClr val="FFFFFF"/>
                </a:solidFill>
              </a:rPr>
              <a:t>This new section integrates the content from section 7.4, which is no longer necessary. </a:t>
            </a:r>
            <a:endParaRPr sz="1500">
              <a:solidFill>
                <a:srgbClr val="FFFFFF"/>
              </a:solidFill>
            </a:endParaRPr>
          </a:p>
          <a:p>
            <a:pPr marL="0" marR="0" lvl="0" indent="0" algn="l" rtl="0">
              <a:lnSpc>
                <a:spcPct val="100000"/>
              </a:lnSpc>
              <a:spcBef>
                <a:spcPts val="900"/>
              </a:spcBef>
              <a:spcAft>
                <a:spcPts val="0"/>
              </a:spcAft>
              <a:buNone/>
            </a:pPr>
            <a:endParaRPr sz="1500">
              <a:solidFill>
                <a:srgbClr val="FFFFFF"/>
              </a:solidFill>
            </a:endParaRPr>
          </a:p>
        </p:txBody>
      </p:sp>
      <p:sp>
        <p:nvSpPr>
          <p:cNvPr id="349" name="Google Shape;349;g2b8cf3b6570_1_138"/>
          <p:cNvSpPr/>
          <p:nvPr/>
        </p:nvSpPr>
        <p:spPr>
          <a:xfrm>
            <a:off x="401278" y="10282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0" name="Google Shape;350;g2b8cf3b6570_1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solidFill>
                  <a:schemeClr val="dk1"/>
                </a:solidFill>
              </a:rPr>
              <a:t>12</a:t>
            </a:fld>
            <a:endParaRPr>
              <a:solidFill>
                <a:schemeClr val="dk1"/>
              </a:solidFill>
            </a:endParaRPr>
          </a:p>
        </p:txBody>
      </p:sp>
      <p:sp>
        <p:nvSpPr>
          <p:cNvPr id="351" name="Google Shape;351;g2b8cf3b6570_1_138"/>
          <p:cNvSpPr/>
          <p:nvPr/>
        </p:nvSpPr>
        <p:spPr>
          <a:xfrm>
            <a:off x="4764839" y="10064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2" name="Google Shape;352;g2b8cf3b6570_1_138"/>
          <p:cNvSpPr txBox="1"/>
          <p:nvPr/>
        </p:nvSpPr>
        <p:spPr>
          <a:xfrm>
            <a:off x="4680450" y="158700"/>
            <a:ext cx="4112100" cy="70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1600" b="1">
                <a:solidFill>
                  <a:schemeClr val="dk1"/>
                </a:solidFill>
                <a:latin typeface="Lato"/>
                <a:ea typeface="Lato"/>
                <a:cs typeface="Lato"/>
                <a:sym typeface="Lato"/>
              </a:rPr>
              <a:t>4</a:t>
            </a:r>
            <a:r>
              <a:rPr lang="en-CA" b="1">
                <a:solidFill>
                  <a:schemeClr val="dk1"/>
                </a:solidFill>
                <a:latin typeface="Lato"/>
                <a:ea typeface="Lato"/>
                <a:cs typeface="Lato"/>
                <a:sym typeface="Lato"/>
              </a:rPr>
              <a:t>. Nouveau contenu: quand et comment ajouter des information contextuelles aux hyperliens</a:t>
            </a:r>
            <a:endParaRPr b="1" i="0" u="none" strike="noStrike" cap="none">
              <a:solidFill>
                <a:schemeClr val="dk1"/>
              </a:solidFill>
              <a:latin typeface="Lato"/>
              <a:ea typeface="Lato"/>
              <a:cs typeface="Lato"/>
              <a:sym typeface="Lato"/>
            </a:endParaRPr>
          </a:p>
        </p:txBody>
      </p:sp>
      <p:sp>
        <p:nvSpPr>
          <p:cNvPr id="353" name="Google Shape;353;g2b8cf3b6570_1_138"/>
          <p:cNvSpPr txBox="1">
            <a:spLocks noGrp="1"/>
          </p:cNvSpPr>
          <p:nvPr>
            <p:ph type="body" idx="1"/>
          </p:nvPr>
        </p:nvSpPr>
        <p:spPr>
          <a:xfrm>
            <a:off x="4680450" y="1169113"/>
            <a:ext cx="4253700" cy="3416400"/>
          </a:xfrm>
          <a:prstGeom prst="rect">
            <a:avLst/>
          </a:prstGeom>
          <a:noFill/>
        </p:spPr>
        <p:txBody>
          <a:bodyPr spcFirstLastPara="1" wrap="square" lIns="91425" tIns="91425" rIns="91425" bIns="91425" anchor="t" anchorCtr="0">
            <a:normAutofit/>
          </a:bodyPr>
          <a:lstStyle/>
          <a:p>
            <a:pPr marL="0" lvl="0" indent="0" algn="l" rtl="0">
              <a:spcBef>
                <a:spcPts val="2300"/>
              </a:spcBef>
              <a:spcAft>
                <a:spcPts val="0"/>
              </a:spcAft>
              <a:buNone/>
            </a:pPr>
            <a:r>
              <a:rPr lang="en-CA" sz="1500">
                <a:solidFill>
                  <a:schemeClr val="dk1"/>
                </a:solidFill>
              </a:rPr>
              <a:t>Dans la section à la section </a:t>
            </a:r>
            <a:r>
              <a:rPr lang="en-CA" sz="1500" u="sng">
                <a:solidFill>
                  <a:schemeClr val="dk1"/>
                </a:solidFill>
                <a:hlinkClick r:id="rId4">
                  <a:extLst>
                    <a:ext uri="{A12FA001-AC4F-418D-AE19-62706E023703}">
                      <ahyp:hlinkClr xmlns:ahyp="http://schemas.microsoft.com/office/drawing/2018/hyperlinkcolor" val="tx"/>
                    </a:ext>
                  </a:extLst>
                </a:hlinkClick>
              </a:rPr>
              <a:t>7.2 Rédiger des liens descriptifs</a:t>
            </a:r>
            <a:r>
              <a:rPr lang="en-CA" sz="1500">
                <a:solidFill>
                  <a:schemeClr val="dk1"/>
                </a:solidFill>
              </a:rPr>
              <a:t> : ajout d'une sous-section, "</a:t>
            </a:r>
            <a:r>
              <a:rPr lang="en-CA" sz="1500" u="sng">
                <a:solidFill>
                  <a:srgbClr val="7834BC"/>
                </a:solidFill>
                <a:hlinkClick r:id="rId5">
                  <a:extLst>
                    <a:ext uri="{A12FA001-AC4F-418D-AE19-62706E023703}">
                      <ahyp:hlinkClr xmlns:ahyp="http://schemas.microsoft.com/office/drawing/2018/hyperlinkcolor" val="tx"/>
                    </a:ext>
                  </a:extLst>
                </a:hlinkClick>
              </a:rPr>
              <a:t>Utiliser des parenthèses pour ajouter des informations contextuelles</a:t>
            </a:r>
            <a:r>
              <a:rPr lang="en-CA" sz="1500">
                <a:solidFill>
                  <a:schemeClr val="dk1"/>
                </a:solidFill>
              </a:rPr>
              <a:t>,” afin de préciser quand et comment ajouter des informations supplémentaires à l'intérieur des hyperlien. Cette section intègre l’ancienne section 7.4 "Liens vers des contenus non gouvernementaux", qui n’est plus nécessaire.</a:t>
            </a:r>
            <a:endParaRPr>
              <a:solidFill>
                <a:schemeClr val="dk1"/>
              </a:solidFill>
            </a:endParaRPr>
          </a:p>
          <a:p>
            <a:pPr marL="0" lvl="0" indent="0" algn="l" rtl="0">
              <a:spcBef>
                <a:spcPts val="900"/>
              </a:spcBef>
              <a:spcAft>
                <a:spcPts val="0"/>
              </a:spcAft>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8cf3b6570_1_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CA"/>
              <a:t>13</a:t>
            </a:fld>
            <a:endParaRPr/>
          </a:p>
        </p:txBody>
      </p:sp>
      <p:sp>
        <p:nvSpPr>
          <p:cNvPr id="360" name="Google Shape;360;g2b8cf3b6570_1_128"/>
          <p:cNvSpPr/>
          <p:nvPr/>
        </p:nvSpPr>
        <p:spPr>
          <a:xfrm>
            <a:off x="91150" y="534325"/>
            <a:ext cx="8930100" cy="4406400"/>
          </a:xfrm>
          <a:prstGeom prst="rect">
            <a:avLst/>
          </a:prstGeom>
          <a:noFill/>
          <a:ln w="9525" cap="flat" cmpd="sng">
            <a:solidFill>
              <a:srgbClr val="AF3C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2b8cf3b6570_1_128"/>
          <p:cNvSpPr txBox="1">
            <a:spLocks noGrp="1"/>
          </p:cNvSpPr>
          <p:nvPr>
            <p:ph type="body" idx="1"/>
          </p:nvPr>
        </p:nvSpPr>
        <p:spPr>
          <a:xfrm>
            <a:off x="91150" y="724150"/>
            <a:ext cx="4439100" cy="34164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2000"/>
              </a:spcBef>
              <a:spcAft>
                <a:spcPts val="0"/>
              </a:spcAft>
              <a:buClr>
                <a:schemeClr val="dk1"/>
              </a:buClr>
              <a:buSzPts val="358"/>
              <a:buFont typeface="Arial"/>
              <a:buNone/>
            </a:pPr>
            <a:r>
              <a:rPr lang="en-CA" sz="1000" b="1">
                <a:solidFill>
                  <a:srgbClr val="333333"/>
                </a:solidFill>
                <a:latin typeface="Lato"/>
                <a:ea typeface="Lato"/>
                <a:cs typeface="Lato"/>
                <a:sym typeface="Lato"/>
              </a:rPr>
              <a:t>Utiliser des parenthèses pour ajouter des informations contextuelles</a:t>
            </a:r>
            <a:endParaRPr sz="1000" b="1">
              <a:solidFill>
                <a:srgbClr val="333333"/>
              </a:solidFill>
              <a:latin typeface="Lato"/>
              <a:ea typeface="Lato"/>
              <a:cs typeface="Lato"/>
              <a:sym typeface="Lato"/>
            </a:endParaRPr>
          </a:p>
          <a:p>
            <a:pPr marL="0" lvl="0" indent="0" algn="l" rtl="0">
              <a:lnSpc>
                <a:spcPct val="105000"/>
              </a:lnSpc>
              <a:spcBef>
                <a:spcPts val="900"/>
              </a:spcBef>
              <a:spcAft>
                <a:spcPts val="0"/>
              </a:spcAft>
              <a:buClr>
                <a:schemeClr val="dk1"/>
              </a:buClr>
              <a:buSzPts val="358"/>
              <a:buFont typeface="Arial"/>
              <a:buNone/>
            </a:pPr>
            <a:r>
              <a:rPr lang="en-CA" sz="1000">
                <a:solidFill>
                  <a:srgbClr val="333333"/>
                </a:solidFill>
              </a:rPr>
              <a:t>Utilisez des parenthèses à l'intérieur d'un lien pour ajouter des informations contextuelles à propos du contenu en renvoi. Ne fournissez que les informations contextuelles nécessaires pour aider les utilisateurs à décider s'ils veulent poursuivre ou non.</a:t>
            </a:r>
            <a:endParaRPr sz="1000">
              <a:solidFill>
                <a:srgbClr val="333333"/>
              </a:solidFill>
            </a:endParaRPr>
          </a:p>
          <a:p>
            <a:pPr marL="0" lvl="0" indent="0" algn="l" rtl="0">
              <a:lnSpc>
                <a:spcPct val="105000"/>
              </a:lnSpc>
              <a:spcBef>
                <a:spcPts val="900"/>
              </a:spcBef>
              <a:spcAft>
                <a:spcPts val="0"/>
              </a:spcAft>
              <a:buClr>
                <a:schemeClr val="dk1"/>
              </a:buClr>
              <a:buSzPts val="358"/>
              <a:buFont typeface="Arial"/>
              <a:buNone/>
            </a:pPr>
            <a:r>
              <a:rPr lang="en-CA" sz="1000">
                <a:solidFill>
                  <a:srgbClr val="333333"/>
                </a:solidFill>
              </a:rPr>
              <a:t>Cette directive s'applique dans les situations suivantes :</a:t>
            </a:r>
            <a:endParaRPr sz="1000">
              <a:solidFill>
                <a:srgbClr val="333333"/>
              </a:solidFill>
            </a:endParaRPr>
          </a:p>
          <a:p>
            <a:pPr marL="457200" lvl="0" indent="-292100" algn="l" rtl="0">
              <a:lnSpc>
                <a:spcPct val="105000"/>
              </a:lnSpc>
              <a:spcBef>
                <a:spcPts val="900"/>
              </a:spcBef>
              <a:spcAft>
                <a:spcPts val="0"/>
              </a:spcAft>
              <a:buClr>
                <a:srgbClr val="333333"/>
              </a:buClr>
              <a:buSzPts val="1000"/>
              <a:buChar char="●"/>
            </a:pPr>
            <a:r>
              <a:rPr lang="en-CA" sz="1000" b="1">
                <a:solidFill>
                  <a:srgbClr val="333333"/>
                </a:solidFill>
              </a:rPr>
              <a:t>Le lien renvoie à un document téléchargeable</a:t>
            </a:r>
            <a:r>
              <a:rPr lang="en-CA" sz="1000">
                <a:solidFill>
                  <a:srgbClr val="333333"/>
                </a:solidFill>
              </a:rPr>
              <a:t>. Assurez vous d'inclure le </a:t>
            </a:r>
            <a:r>
              <a:rPr lang="en-CA" sz="1000" b="1">
                <a:solidFill>
                  <a:srgbClr val="333333"/>
                </a:solidFill>
              </a:rPr>
              <a:t>type de fichier et sa taille</a:t>
            </a:r>
            <a:r>
              <a:rPr lang="en-CA" sz="1000">
                <a:solidFill>
                  <a:srgbClr val="333333"/>
                </a:solidFill>
              </a:rPr>
              <a:t> entre les parenthèses </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b="1">
                <a:solidFill>
                  <a:srgbClr val="333333"/>
                </a:solidFill>
              </a:rPr>
              <a:t>Exemple : </a:t>
            </a:r>
            <a:r>
              <a:rPr lang="en-CA" sz="1000" u="sng">
                <a:solidFill>
                  <a:srgbClr val="7834BC"/>
                </a:solidFill>
                <a:hlinkClick r:id="rId3">
                  <a:extLst>
                    <a:ext uri="{A12FA001-AC4F-418D-AE19-62706E023703}">
                      <ahyp:hlinkClr xmlns:ahyp="http://schemas.microsoft.com/office/drawing/2018/hyperlinkcolor" val="tx"/>
                    </a:ext>
                  </a:extLst>
                </a:hlinkClick>
              </a:rPr>
              <a:t>État du secteur spatial canadien (PDF, 5,52 mo)</a:t>
            </a:r>
            <a:endParaRPr sz="1000" u="sng">
              <a:solidFill>
                <a:srgbClr val="7834BC"/>
              </a:solidFill>
            </a:endParaRPr>
          </a:p>
          <a:p>
            <a:pPr marL="457200" lvl="0" indent="-292100" algn="l" rtl="0">
              <a:lnSpc>
                <a:spcPct val="105000"/>
              </a:lnSpc>
              <a:spcBef>
                <a:spcPts val="0"/>
              </a:spcBef>
              <a:spcAft>
                <a:spcPts val="0"/>
              </a:spcAft>
              <a:buClr>
                <a:srgbClr val="333333"/>
              </a:buClr>
              <a:buSzPts val="1000"/>
              <a:buChar char="●"/>
            </a:pPr>
            <a:r>
              <a:rPr lang="en-CA" sz="1000" b="1">
                <a:solidFill>
                  <a:srgbClr val="333333"/>
                </a:solidFill>
              </a:rPr>
              <a:t>Lorsque le lien renvoi vers un contenu externe qui est n’est pas dans la même langue.</a:t>
            </a:r>
            <a:br>
              <a:rPr lang="en-CA" sz="1000" b="1">
                <a:solidFill>
                  <a:srgbClr val="333333"/>
                </a:solidFill>
              </a:rPr>
            </a:br>
            <a:r>
              <a:rPr lang="en-CA" sz="1000">
                <a:solidFill>
                  <a:srgbClr val="333333"/>
                </a:solidFill>
              </a:rPr>
              <a:t>Certains contenus pour lesquels le gouvernement ne fait pas autorité ne sont pas disponibles dans les deux langues officielles. Si vous créez un lien vers du contenu Web externe qui n'est pas disponible dans la langue de la page courante, précisez la ou les langues dans lesquelles le contenu est disponible.</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a:solidFill>
                  <a:srgbClr val="333333"/>
                </a:solidFill>
              </a:rPr>
              <a:t>Ajoutez une parenthèse à l'intérieur du lien et spécifiez la langue du contenu lié, formatée comme suit : (Langue X seulement).</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a:solidFill>
                  <a:srgbClr val="333333"/>
                </a:solidFill>
              </a:rPr>
              <a:t>Ne traduisez pas le titre du contenu en renvoi.</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a:solidFill>
                  <a:srgbClr val="333333"/>
                </a:solidFill>
              </a:rPr>
              <a:t>Assurez-vous que la langue du renvoi soit spécifiée dans le code du lien.</a:t>
            </a:r>
            <a:endParaRPr sz="1000">
              <a:solidFill>
                <a:srgbClr val="333333"/>
              </a:solidFill>
            </a:endParaRPr>
          </a:p>
          <a:p>
            <a:pPr marL="0" lvl="0" indent="0" algn="l" rtl="0">
              <a:lnSpc>
                <a:spcPct val="105000"/>
              </a:lnSpc>
              <a:spcBef>
                <a:spcPts val="1700"/>
              </a:spcBef>
              <a:spcAft>
                <a:spcPts val="0"/>
              </a:spcAft>
              <a:buSzPts val="358"/>
              <a:buNone/>
            </a:pPr>
            <a:endParaRPr sz="1000">
              <a:solidFill>
                <a:srgbClr val="FFFFFF"/>
              </a:solidFill>
            </a:endParaRPr>
          </a:p>
        </p:txBody>
      </p:sp>
      <p:sp>
        <p:nvSpPr>
          <p:cNvPr id="362" name="Google Shape;362;g2b8cf3b6570_1_128"/>
          <p:cNvSpPr txBox="1">
            <a:spLocks noGrp="1"/>
          </p:cNvSpPr>
          <p:nvPr>
            <p:ph type="body" idx="1"/>
          </p:nvPr>
        </p:nvSpPr>
        <p:spPr>
          <a:xfrm>
            <a:off x="4582600" y="724150"/>
            <a:ext cx="4253700" cy="3416400"/>
          </a:xfrm>
          <a:prstGeom prst="rect">
            <a:avLst/>
          </a:prstGeom>
          <a:noFill/>
        </p:spPr>
        <p:txBody>
          <a:bodyPr spcFirstLastPara="1" wrap="square" lIns="91425" tIns="91425" rIns="91425" bIns="91425" anchor="t" anchorCtr="0">
            <a:noAutofit/>
          </a:bodyPr>
          <a:lstStyle/>
          <a:p>
            <a:pPr marL="0" lvl="0" indent="0" algn="l" rtl="0">
              <a:lnSpc>
                <a:spcPct val="105000"/>
              </a:lnSpc>
              <a:spcBef>
                <a:spcPts val="800"/>
              </a:spcBef>
              <a:spcAft>
                <a:spcPts val="0"/>
              </a:spcAft>
              <a:buSzPts val="523"/>
              <a:buNone/>
            </a:pPr>
            <a:endParaRPr sz="300">
              <a:solidFill>
                <a:srgbClr val="333333"/>
              </a:solidFill>
            </a:endParaRPr>
          </a:p>
          <a:p>
            <a:pPr marL="457200" lvl="0" indent="-292100" algn="l" rtl="0">
              <a:lnSpc>
                <a:spcPct val="105000"/>
              </a:lnSpc>
              <a:spcBef>
                <a:spcPts val="1700"/>
              </a:spcBef>
              <a:spcAft>
                <a:spcPts val="0"/>
              </a:spcAft>
              <a:buClr>
                <a:srgbClr val="333333"/>
              </a:buClr>
              <a:buSzPts val="1000"/>
              <a:buChar char="●"/>
            </a:pPr>
            <a:r>
              <a:rPr lang="en-CA" sz="1000">
                <a:solidFill>
                  <a:srgbClr val="333333"/>
                </a:solidFill>
              </a:rPr>
              <a:t>Sur une page en francais, écrivez :</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u="sng">
                <a:solidFill>
                  <a:srgbClr val="7834BC"/>
                </a:solidFill>
                <a:hlinkClick r:id="rId4">
                  <a:extLst>
                    <a:ext uri="{A12FA001-AC4F-418D-AE19-62706E023703}">
                      <ahyp:hlinkClr xmlns:ahyp="http://schemas.microsoft.com/office/drawing/2018/hyperlinkcolor" val="tx"/>
                    </a:ext>
                  </a:extLst>
                </a:hlinkClick>
              </a:rPr>
              <a:t>Texte en hyperlien (en anglais seulement)</a:t>
            </a:r>
            <a:endParaRPr sz="1000" u="sng">
              <a:solidFill>
                <a:srgbClr val="7834BC"/>
              </a:solidFill>
            </a:endParaRPr>
          </a:p>
          <a:p>
            <a:pPr marL="914400" lvl="1" indent="-292100" algn="l" rtl="0">
              <a:lnSpc>
                <a:spcPct val="105000"/>
              </a:lnSpc>
              <a:spcBef>
                <a:spcPts val="0"/>
              </a:spcBef>
              <a:spcAft>
                <a:spcPts val="0"/>
              </a:spcAft>
              <a:buClr>
                <a:srgbClr val="333333"/>
              </a:buClr>
              <a:buSzPts val="1000"/>
              <a:buChar char="○"/>
            </a:pPr>
            <a:r>
              <a:rPr lang="en-CA" sz="1000" u="sng">
                <a:solidFill>
                  <a:srgbClr val="7834BC"/>
                </a:solidFill>
                <a:hlinkClick r:id="rId4">
                  <a:extLst>
                    <a:ext uri="{A12FA001-AC4F-418D-AE19-62706E023703}">
                      <ahyp:hlinkClr xmlns:ahyp="http://schemas.microsoft.com/office/drawing/2018/hyperlinkcolor" val="tx"/>
                    </a:ext>
                  </a:extLst>
                </a:hlinkClick>
              </a:rPr>
              <a:t>Texte en hyperlien (en inuktitut seulement)</a:t>
            </a:r>
            <a:endParaRPr sz="1000" u="sng">
              <a:solidFill>
                <a:srgbClr val="7834BC"/>
              </a:solidFill>
            </a:endParaRPr>
          </a:p>
          <a:p>
            <a:pPr marL="914400" lvl="1" indent="-292100" algn="l" rtl="0">
              <a:lnSpc>
                <a:spcPct val="105000"/>
              </a:lnSpc>
              <a:spcBef>
                <a:spcPts val="0"/>
              </a:spcBef>
              <a:spcAft>
                <a:spcPts val="0"/>
              </a:spcAft>
              <a:buClr>
                <a:srgbClr val="333333"/>
              </a:buClr>
              <a:buSzPts val="1000"/>
              <a:buChar char="○"/>
            </a:pPr>
            <a:r>
              <a:rPr lang="en-CA" sz="1000" u="sng">
                <a:solidFill>
                  <a:srgbClr val="7834BC"/>
                </a:solidFill>
                <a:hlinkClick r:id="rId4">
                  <a:extLst>
                    <a:ext uri="{A12FA001-AC4F-418D-AE19-62706E023703}">
                      <ahyp:hlinkClr xmlns:ahyp="http://schemas.microsoft.com/office/drawing/2018/hyperlinkcolor" val="tx"/>
                    </a:ext>
                  </a:extLst>
                </a:hlinkClick>
              </a:rPr>
              <a:t>Texte en hyperlien (en espagnol et portugais seulement)</a:t>
            </a:r>
            <a:endParaRPr sz="1000" u="sng">
              <a:solidFill>
                <a:srgbClr val="7834BC"/>
              </a:solidFill>
            </a:endParaRPr>
          </a:p>
          <a:p>
            <a:pPr marL="1371600" lvl="2" indent="-292100" algn="l" rtl="0">
              <a:lnSpc>
                <a:spcPct val="105000"/>
              </a:lnSpc>
              <a:spcBef>
                <a:spcPts val="0"/>
              </a:spcBef>
              <a:spcAft>
                <a:spcPts val="0"/>
              </a:spcAft>
              <a:buClr>
                <a:srgbClr val="333333"/>
              </a:buClr>
              <a:buSzPts val="1000"/>
              <a:buChar char="■"/>
            </a:pPr>
            <a:r>
              <a:rPr lang="en-CA" sz="1000" b="1">
                <a:solidFill>
                  <a:srgbClr val="333333"/>
                </a:solidFill>
              </a:rPr>
              <a:t>Exemple</a:t>
            </a:r>
            <a:r>
              <a:rPr lang="en-CA" sz="1000">
                <a:solidFill>
                  <a:srgbClr val="333333"/>
                </a:solidFill>
              </a:rPr>
              <a:t> : L’article 508 révisé, la norme EN 301 549 ou les </a:t>
            </a:r>
            <a:r>
              <a:rPr lang="en-CA" sz="1000" u="sng">
                <a:solidFill>
                  <a:srgbClr val="7834BC"/>
                </a:solidFill>
                <a:hlinkClick r:id="rId5">
                  <a:extLst>
                    <a:ext uri="{A12FA001-AC4F-418D-AE19-62706E023703}">
                      <ahyp:hlinkClr xmlns:ahyp="http://schemas.microsoft.com/office/drawing/2018/hyperlinkcolor" val="tx"/>
                    </a:ext>
                  </a:extLst>
                </a:hlinkClick>
              </a:rPr>
              <a:t>Web Content Accessibility Guidelines (WCAG) (en anglais seulement)</a:t>
            </a:r>
            <a:endParaRPr sz="1000" u="sng">
              <a:solidFill>
                <a:srgbClr val="7834BC"/>
              </a:solidFill>
            </a:endParaRPr>
          </a:p>
          <a:p>
            <a:pPr marL="457200" lvl="0" indent="-292100" algn="l" rtl="0">
              <a:lnSpc>
                <a:spcPct val="105000"/>
              </a:lnSpc>
              <a:spcBef>
                <a:spcPts val="0"/>
              </a:spcBef>
              <a:spcAft>
                <a:spcPts val="0"/>
              </a:spcAft>
              <a:buClr>
                <a:srgbClr val="333333"/>
              </a:buClr>
              <a:buSzPts val="1000"/>
              <a:buChar char="●"/>
            </a:pPr>
            <a:r>
              <a:rPr lang="en-CA" sz="1000">
                <a:solidFill>
                  <a:srgbClr val="333333"/>
                </a:solidFill>
              </a:rPr>
              <a:t>Suivez la même structure pour les pages en anglais qui renvoient à un contenu en français.</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b="1">
                <a:solidFill>
                  <a:srgbClr val="333333"/>
                </a:solidFill>
              </a:rPr>
              <a:t>Exemple</a:t>
            </a:r>
            <a:r>
              <a:rPr lang="en-CA" sz="1000">
                <a:solidFill>
                  <a:srgbClr val="333333"/>
                </a:solidFill>
              </a:rPr>
              <a:t> : </a:t>
            </a:r>
            <a:r>
              <a:rPr lang="en-CA" sz="1000" u="sng">
                <a:solidFill>
                  <a:srgbClr val="7834BC"/>
                </a:solidFill>
                <a:hlinkClick r:id="rId6">
                  <a:extLst>
                    <a:ext uri="{A12FA001-AC4F-418D-AE19-62706E023703}">
                      <ahyp:hlinkClr xmlns:ahyp="http://schemas.microsoft.com/office/drawing/2018/hyperlinkcolor" val="tx"/>
                    </a:ext>
                  </a:extLst>
                </a:hlinkClick>
              </a:rPr>
              <a:t>Utilisation d’un défibrillateur externe automatisé (DEA) (en français seulement)</a:t>
            </a:r>
            <a:endParaRPr sz="1000" u="sng">
              <a:solidFill>
                <a:srgbClr val="7834BC"/>
              </a:solidFill>
            </a:endParaRPr>
          </a:p>
          <a:p>
            <a:pPr marL="457200" lvl="0" indent="-292100" algn="l" rtl="0">
              <a:lnSpc>
                <a:spcPct val="105000"/>
              </a:lnSpc>
              <a:spcBef>
                <a:spcPts val="0"/>
              </a:spcBef>
              <a:spcAft>
                <a:spcPts val="0"/>
              </a:spcAft>
              <a:buClr>
                <a:srgbClr val="333333"/>
              </a:buClr>
              <a:buSzPts val="1000"/>
              <a:buChar char="●"/>
            </a:pPr>
            <a:r>
              <a:rPr lang="en-CA" sz="1000" b="1">
                <a:solidFill>
                  <a:srgbClr val="333333"/>
                </a:solidFill>
              </a:rPr>
              <a:t>Le lien renvoi à un contenu audio ou vidéo. </a:t>
            </a:r>
            <a:r>
              <a:rPr lang="en-CA" sz="1000">
                <a:solidFill>
                  <a:srgbClr val="333333"/>
                </a:solidFill>
              </a:rPr>
              <a:t>Précisez la durée du contenu entre parenthèses.</a:t>
            </a:r>
            <a:endParaRPr sz="1000">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b="1">
                <a:solidFill>
                  <a:srgbClr val="333333"/>
                </a:solidFill>
              </a:rPr>
              <a:t>Exemple</a:t>
            </a:r>
            <a:r>
              <a:rPr lang="en-CA" sz="1000">
                <a:solidFill>
                  <a:srgbClr val="333333"/>
                </a:solidFill>
              </a:rPr>
              <a:t> : </a:t>
            </a:r>
            <a:r>
              <a:rPr lang="en-CA" sz="1000" u="sng">
                <a:solidFill>
                  <a:srgbClr val="7834BC"/>
                </a:solidFill>
                <a:hlinkClick r:id="rId7">
                  <a:extLst>
                    <a:ext uri="{A12FA001-AC4F-418D-AE19-62706E023703}">
                      <ahyp:hlinkClr xmlns:ahyp="http://schemas.microsoft.com/office/drawing/2018/hyperlinkcolor" val="tx"/>
                    </a:ext>
                  </a:extLst>
                </a:hlinkClick>
              </a:rPr>
              <a:t>Using Magnifier in Windows: At a Glance - Vidéo YouTube (2:07 minutes) (en anglais seulement)</a:t>
            </a:r>
            <a:endParaRPr sz="1000" u="sng">
              <a:solidFill>
                <a:srgbClr val="7834BC"/>
              </a:solidFill>
            </a:endParaRPr>
          </a:p>
          <a:p>
            <a:pPr marL="457200" lvl="0" indent="-292100" algn="l" rtl="0">
              <a:lnSpc>
                <a:spcPct val="105000"/>
              </a:lnSpc>
              <a:spcBef>
                <a:spcPts val="0"/>
              </a:spcBef>
              <a:spcAft>
                <a:spcPts val="0"/>
              </a:spcAft>
              <a:buClr>
                <a:srgbClr val="333333"/>
              </a:buClr>
              <a:buSzPts val="1000"/>
              <a:buChar char="●"/>
            </a:pPr>
            <a:r>
              <a:rPr lang="en-CA" sz="1000" b="1">
                <a:solidFill>
                  <a:srgbClr val="333333"/>
                </a:solidFill>
              </a:rPr>
              <a:t>Lorsque plus d’une de ces situations s’appliquent, ajoutez toutes les informations contextuelles nécessaires entre parenthèses.</a:t>
            </a:r>
            <a:endParaRPr sz="1000" b="1">
              <a:solidFill>
                <a:srgbClr val="333333"/>
              </a:solidFill>
            </a:endParaRPr>
          </a:p>
          <a:p>
            <a:pPr marL="914400" lvl="1" indent="-292100" algn="l" rtl="0">
              <a:lnSpc>
                <a:spcPct val="105000"/>
              </a:lnSpc>
              <a:spcBef>
                <a:spcPts val="0"/>
              </a:spcBef>
              <a:spcAft>
                <a:spcPts val="0"/>
              </a:spcAft>
              <a:buClr>
                <a:srgbClr val="333333"/>
              </a:buClr>
              <a:buSzPts val="1000"/>
              <a:buChar char="○"/>
            </a:pPr>
            <a:r>
              <a:rPr lang="en-CA" sz="1000" b="1">
                <a:solidFill>
                  <a:srgbClr val="333333"/>
                </a:solidFill>
              </a:rPr>
              <a:t>Exemple</a:t>
            </a:r>
            <a:r>
              <a:rPr lang="en-CA" sz="1000">
                <a:solidFill>
                  <a:srgbClr val="333333"/>
                </a:solidFill>
              </a:rPr>
              <a:t> : </a:t>
            </a:r>
            <a:r>
              <a:rPr lang="en-CA" sz="1000" u="sng">
                <a:solidFill>
                  <a:srgbClr val="7834BC"/>
                </a:solidFill>
                <a:hlinkClick r:id="rId8">
                  <a:extLst>
                    <a:ext uri="{A12FA001-AC4F-418D-AE19-62706E023703}">
                      <ahyp:hlinkClr xmlns:ahyp="http://schemas.microsoft.com/office/drawing/2018/hyperlinkcolor" val="tx"/>
                    </a:ext>
                  </a:extLst>
                </a:hlinkClick>
              </a:rPr>
              <a:t>Complétez votre demande : United Kingdom passport application (en anglais seulement, PDF, 214 KB, 4 pages)</a:t>
            </a:r>
            <a:endParaRPr sz="1000" u="sng">
              <a:solidFill>
                <a:srgbClr val="7834BC"/>
              </a:solidFill>
            </a:endParaRPr>
          </a:p>
          <a:p>
            <a:pPr marL="0" lvl="0" indent="0" algn="l" rtl="0">
              <a:lnSpc>
                <a:spcPct val="105000"/>
              </a:lnSpc>
              <a:spcBef>
                <a:spcPts val="2300"/>
              </a:spcBef>
              <a:spcAft>
                <a:spcPts val="0"/>
              </a:spcAft>
              <a:buSzPts val="523"/>
              <a:buNone/>
            </a:pPr>
            <a:endParaRPr sz="1000">
              <a:solidFill>
                <a:srgbClr val="FFFFFF"/>
              </a:solidFill>
            </a:endParaRPr>
          </a:p>
          <a:p>
            <a:pPr marL="0" lvl="0" indent="0" algn="l" rtl="0">
              <a:lnSpc>
                <a:spcPct val="105000"/>
              </a:lnSpc>
              <a:spcBef>
                <a:spcPts val="900"/>
              </a:spcBef>
              <a:spcAft>
                <a:spcPts val="0"/>
              </a:spcAft>
              <a:buSzPts val="523"/>
              <a:buNone/>
            </a:pPr>
            <a:endParaRPr sz="1000">
              <a:solidFill>
                <a:srgbClr val="FFFFFF"/>
              </a:solidFill>
            </a:endParaRPr>
          </a:p>
        </p:txBody>
      </p:sp>
      <p:sp>
        <p:nvSpPr>
          <p:cNvPr id="363" name="Google Shape;363;g2b8cf3b6570_1_128"/>
          <p:cNvSpPr txBox="1"/>
          <p:nvPr/>
        </p:nvSpPr>
        <p:spPr>
          <a:xfrm>
            <a:off x="91150" y="70725"/>
            <a:ext cx="352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b="1">
                <a:solidFill>
                  <a:srgbClr val="AF3C43"/>
                </a:solidFill>
              </a:rPr>
              <a:t>Nouveau:</a:t>
            </a:r>
            <a:endParaRPr sz="1800" b="1">
              <a:solidFill>
                <a:srgbClr val="AF3C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b8cf3b6570_1_2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CA"/>
              <a:t>14</a:t>
            </a:fld>
            <a:endParaRPr/>
          </a:p>
        </p:txBody>
      </p:sp>
      <p:sp>
        <p:nvSpPr>
          <p:cNvPr id="370" name="Google Shape;370;g2b8cf3b6570_1_233"/>
          <p:cNvSpPr/>
          <p:nvPr/>
        </p:nvSpPr>
        <p:spPr>
          <a:xfrm>
            <a:off x="91150" y="534325"/>
            <a:ext cx="8930100" cy="4406400"/>
          </a:xfrm>
          <a:prstGeom prst="rect">
            <a:avLst/>
          </a:prstGeom>
          <a:noFill/>
          <a:ln w="9525" cap="flat" cmpd="sng">
            <a:solidFill>
              <a:srgbClr val="AF3C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b8cf3b6570_1_233"/>
          <p:cNvSpPr txBox="1">
            <a:spLocks noGrp="1"/>
          </p:cNvSpPr>
          <p:nvPr>
            <p:ph type="body" idx="1"/>
          </p:nvPr>
        </p:nvSpPr>
        <p:spPr>
          <a:xfrm>
            <a:off x="91150" y="724150"/>
            <a:ext cx="4439100" cy="34164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2000"/>
              </a:spcBef>
              <a:spcAft>
                <a:spcPts val="0"/>
              </a:spcAft>
              <a:buClr>
                <a:schemeClr val="dk1"/>
              </a:buClr>
              <a:buSzPts val="1100"/>
              <a:buFont typeface="Arial"/>
              <a:buNone/>
            </a:pPr>
            <a:r>
              <a:rPr lang="en-CA" sz="1000" b="1">
                <a:solidFill>
                  <a:srgbClr val="333333"/>
                </a:solidFill>
              </a:rPr>
              <a:t>Use parentheses for contextual information</a:t>
            </a:r>
            <a:endParaRPr sz="1000" b="1">
              <a:solidFill>
                <a:srgbClr val="333333"/>
              </a:solidFill>
            </a:endParaRPr>
          </a:p>
          <a:p>
            <a:pPr marL="0" lvl="0" indent="0" algn="l" rtl="0">
              <a:spcBef>
                <a:spcPts val="900"/>
              </a:spcBef>
              <a:spcAft>
                <a:spcPts val="0"/>
              </a:spcAft>
              <a:buClr>
                <a:schemeClr val="dk1"/>
              </a:buClr>
              <a:buSzPts val="1100"/>
              <a:buFont typeface="Arial"/>
              <a:buNone/>
            </a:pPr>
            <a:r>
              <a:rPr lang="en-CA" sz="1000">
                <a:solidFill>
                  <a:srgbClr val="333333"/>
                </a:solidFill>
              </a:rPr>
              <a:t>Use parentheses inside a link to add information that provides context about the linked content. Only provide necessary, contextual information to help users decide whether to proceed.</a:t>
            </a:r>
            <a:endParaRPr sz="1000">
              <a:solidFill>
                <a:srgbClr val="333333"/>
              </a:solidFill>
            </a:endParaRPr>
          </a:p>
          <a:p>
            <a:pPr marL="0" lvl="0" indent="0" algn="l" rtl="0">
              <a:spcBef>
                <a:spcPts val="900"/>
              </a:spcBef>
              <a:spcAft>
                <a:spcPts val="0"/>
              </a:spcAft>
              <a:buClr>
                <a:schemeClr val="dk1"/>
              </a:buClr>
              <a:buSzPts val="1100"/>
              <a:buFont typeface="Arial"/>
              <a:buNone/>
            </a:pPr>
            <a:r>
              <a:rPr lang="en-CA" sz="1000">
                <a:solidFill>
                  <a:srgbClr val="333333"/>
                </a:solidFill>
              </a:rPr>
              <a:t>This guidance applies in the following situations:</a:t>
            </a:r>
            <a:endParaRPr sz="1000">
              <a:solidFill>
                <a:srgbClr val="333333"/>
              </a:solidFill>
            </a:endParaRPr>
          </a:p>
          <a:p>
            <a:pPr marL="457200" lvl="0" indent="-292100" algn="l" rtl="0">
              <a:spcBef>
                <a:spcPts val="900"/>
              </a:spcBef>
              <a:spcAft>
                <a:spcPts val="0"/>
              </a:spcAft>
              <a:buClr>
                <a:srgbClr val="333333"/>
              </a:buClr>
              <a:buSzPts val="1000"/>
              <a:buChar char="●"/>
            </a:pPr>
            <a:r>
              <a:rPr lang="en-CA" sz="1000" b="1">
                <a:solidFill>
                  <a:srgbClr val="333333"/>
                </a:solidFill>
              </a:rPr>
              <a:t>Link is to a downloadable document.</a:t>
            </a:r>
            <a:r>
              <a:rPr lang="en-CA" sz="1000">
                <a:solidFill>
                  <a:srgbClr val="333333"/>
                </a:solidFill>
              </a:rPr>
              <a:t> Make sure to include </a:t>
            </a:r>
            <a:r>
              <a:rPr lang="en-CA" sz="1000" b="1">
                <a:solidFill>
                  <a:srgbClr val="333333"/>
                </a:solidFill>
              </a:rPr>
              <a:t>the file type</a:t>
            </a:r>
            <a:r>
              <a:rPr lang="en-CA" sz="1000">
                <a:solidFill>
                  <a:srgbClr val="333333"/>
                </a:solidFill>
              </a:rPr>
              <a:t> and </a:t>
            </a:r>
            <a:r>
              <a:rPr lang="en-CA" sz="1000" b="1">
                <a:solidFill>
                  <a:srgbClr val="333333"/>
                </a:solidFill>
              </a:rPr>
              <a:t>size</a:t>
            </a:r>
            <a:r>
              <a:rPr lang="en-CA" sz="1000">
                <a:solidFill>
                  <a:srgbClr val="333333"/>
                </a:solidFill>
              </a:rPr>
              <a:t> in the parentheses:</a:t>
            </a:r>
            <a:endParaRPr sz="1000">
              <a:solidFill>
                <a:srgbClr val="333333"/>
              </a:solidFill>
            </a:endParaRPr>
          </a:p>
          <a:p>
            <a:pPr marL="914400" lvl="1" indent="-292100" algn="l" rtl="0">
              <a:spcBef>
                <a:spcPts val="0"/>
              </a:spcBef>
              <a:spcAft>
                <a:spcPts val="0"/>
              </a:spcAft>
              <a:buClr>
                <a:srgbClr val="333333"/>
              </a:buClr>
              <a:buSzPts val="1000"/>
              <a:buChar char="○"/>
            </a:pPr>
            <a:r>
              <a:rPr lang="en-CA" sz="1000" b="1">
                <a:solidFill>
                  <a:srgbClr val="333333"/>
                </a:solidFill>
              </a:rPr>
              <a:t>Example</a:t>
            </a:r>
            <a:r>
              <a:rPr lang="en-CA" sz="1000">
                <a:solidFill>
                  <a:srgbClr val="333333"/>
                </a:solidFill>
              </a:rPr>
              <a:t>: </a:t>
            </a:r>
            <a:r>
              <a:rPr lang="en-CA" sz="1000" u="sng">
                <a:solidFill>
                  <a:srgbClr val="0535D2"/>
                </a:solidFill>
                <a:hlinkClick r:id="rId3">
                  <a:extLst>
                    <a:ext uri="{A12FA001-AC4F-418D-AE19-62706E023703}">
                      <ahyp:hlinkClr xmlns:ahyp="http://schemas.microsoft.com/office/drawing/2018/hyperlinkcolor" val="tx"/>
                    </a:ext>
                  </a:extLst>
                </a:hlinkClick>
              </a:rPr>
              <a:t>State of the Canadian Space Sector Report (PDF, 4.35 MB)</a:t>
            </a:r>
            <a:endParaRPr sz="1000" u="sng">
              <a:solidFill>
                <a:srgbClr val="0535D2"/>
              </a:solidFill>
            </a:endParaRPr>
          </a:p>
          <a:p>
            <a:pPr marL="457200" lvl="0" indent="-292100" algn="l" rtl="0">
              <a:spcBef>
                <a:spcPts val="0"/>
              </a:spcBef>
              <a:spcAft>
                <a:spcPts val="0"/>
              </a:spcAft>
              <a:buClr>
                <a:srgbClr val="333333"/>
              </a:buClr>
              <a:buSzPts val="1000"/>
              <a:buChar char="●"/>
            </a:pPr>
            <a:r>
              <a:rPr lang="en-CA" sz="1000" b="1">
                <a:solidFill>
                  <a:srgbClr val="333333"/>
                </a:solidFill>
              </a:rPr>
              <a:t>Link to external content is in a different language.</a:t>
            </a:r>
            <a:br>
              <a:rPr lang="en-CA" sz="1000" b="1">
                <a:solidFill>
                  <a:srgbClr val="333333"/>
                </a:solidFill>
              </a:rPr>
            </a:br>
            <a:r>
              <a:rPr lang="en-CA" sz="1000">
                <a:solidFill>
                  <a:srgbClr val="333333"/>
                </a:solidFill>
              </a:rPr>
              <a:t>Some non-government web content isn't available in both official languages. If you're linking to external web content that isn't available in the language of the current page, say in which language(s) it is available after the link.</a:t>
            </a:r>
            <a:endParaRPr sz="1000">
              <a:solidFill>
                <a:srgbClr val="333333"/>
              </a:solidFill>
            </a:endParaRPr>
          </a:p>
          <a:p>
            <a:pPr marL="914400" lvl="1" indent="-292100" algn="l" rtl="0">
              <a:spcBef>
                <a:spcPts val="0"/>
              </a:spcBef>
              <a:spcAft>
                <a:spcPts val="0"/>
              </a:spcAft>
              <a:buClr>
                <a:srgbClr val="333333"/>
              </a:buClr>
              <a:buSzPts val="1000"/>
              <a:buChar char="○"/>
            </a:pPr>
            <a:r>
              <a:rPr lang="en-CA" sz="1000">
                <a:solidFill>
                  <a:srgbClr val="333333"/>
                </a:solidFill>
              </a:rPr>
              <a:t>Add parentheses inside the link and specify the language of the linked content, formatted as (Language X only).</a:t>
            </a:r>
            <a:endParaRPr sz="1000">
              <a:solidFill>
                <a:srgbClr val="333333"/>
              </a:solidFill>
            </a:endParaRPr>
          </a:p>
          <a:p>
            <a:pPr marL="914400" lvl="1" indent="-292100" algn="l" rtl="0">
              <a:spcBef>
                <a:spcPts val="0"/>
              </a:spcBef>
              <a:spcAft>
                <a:spcPts val="0"/>
              </a:spcAft>
              <a:buClr>
                <a:srgbClr val="333333"/>
              </a:buClr>
              <a:buSzPts val="1000"/>
              <a:buChar char="○"/>
            </a:pPr>
            <a:r>
              <a:rPr lang="en-CA" sz="1000">
                <a:solidFill>
                  <a:srgbClr val="333333"/>
                </a:solidFill>
              </a:rPr>
              <a:t>Do not translate the title of the linked content.</a:t>
            </a:r>
            <a:endParaRPr sz="1000">
              <a:solidFill>
                <a:srgbClr val="333333"/>
              </a:solidFill>
            </a:endParaRPr>
          </a:p>
          <a:p>
            <a:pPr marL="914400" lvl="1" indent="-292100" algn="l" rtl="0">
              <a:spcBef>
                <a:spcPts val="0"/>
              </a:spcBef>
              <a:spcAft>
                <a:spcPts val="0"/>
              </a:spcAft>
              <a:buClr>
                <a:srgbClr val="333333"/>
              </a:buClr>
              <a:buSzPts val="1000"/>
              <a:buChar char="○"/>
            </a:pPr>
            <a:r>
              <a:rPr lang="en-CA" sz="1000">
                <a:solidFill>
                  <a:srgbClr val="333333"/>
                </a:solidFill>
              </a:rPr>
              <a:t>Ensure its language is indicated in the link’s code.</a:t>
            </a:r>
            <a:endParaRPr sz="1000">
              <a:solidFill>
                <a:srgbClr val="333333"/>
              </a:solidFill>
            </a:endParaRPr>
          </a:p>
          <a:p>
            <a:pPr marL="0" lvl="0" indent="0" algn="l" rtl="0">
              <a:lnSpc>
                <a:spcPct val="105000"/>
              </a:lnSpc>
              <a:spcBef>
                <a:spcPts val="1700"/>
              </a:spcBef>
              <a:spcAft>
                <a:spcPts val="0"/>
              </a:spcAft>
              <a:buSzPts val="358"/>
              <a:buNone/>
            </a:pPr>
            <a:endParaRPr sz="1000" b="1">
              <a:solidFill>
                <a:srgbClr val="333333"/>
              </a:solidFill>
            </a:endParaRPr>
          </a:p>
        </p:txBody>
      </p:sp>
      <p:sp>
        <p:nvSpPr>
          <p:cNvPr id="372" name="Google Shape;372;g2b8cf3b6570_1_233"/>
          <p:cNvSpPr txBox="1">
            <a:spLocks noGrp="1"/>
          </p:cNvSpPr>
          <p:nvPr>
            <p:ph type="body" idx="1"/>
          </p:nvPr>
        </p:nvSpPr>
        <p:spPr>
          <a:xfrm>
            <a:off x="4582600" y="724150"/>
            <a:ext cx="4253700" cy="3416400"/>
          </a:xfrm>
          <a:prstGeom prst="rect">
            <a:avLst/>
          </a:prstGeom>
          <a:noFill/>
        </p:spPr>
        <p:txBody>
          <a:bodyPr spcFirstLastPara="1" wrap="square" lIns="91425" tIns="91425" rIns="91425" bIns="91425" anchor="t" anchorCtr="0">
            <a:noAutofit/>
          </a:bodyPr>
          <a:lstStyle/>
          <a:p>
            <a:pPr marL="0" lvl="0" indent="0" algn="l" rtl="0">
              <a:lnSpc>
                <a:spcPct val="105000"/>
              </a:lnSpc>
              <a:spcBef>
                <a:spcPts val="800"/>
              </a:spcBef>
              <a:spcAft>
                <a:spcPts val="0"/>
              </a:spcAft>
              <a:buSzPts val="523"/>
              <a:buNone/>
            </a:pPr>
            <a:endParaRPr sz="300">
              <a:solidFill>
                <a:srgbClr val="333333"/>
              </a:solidFill>
            </a:endParaRPr>
          </a:p>
          <a:p>
            <a:pPr marL="457200" lvl="0" indent="-292100" algn="l" rtl="0">
              <a:spcBef>
                <a:spcPts val="1700"/>
              </a:spcBef>
              <a:spcAft>
                <a:spcPts val="0"/>
              </a:spcAft>
              <a:buClr>
                <a:srgbClr val="333333"/>
              </a:buClr>
              <a:buSzPts val="1000"/>
              <a:buChar char="●"/>
            </a:pPr>
            <a:r>
              <a:rPr lang="en-CA" sz="1000">
                <a:solidFill>
                  <a:srgbClr val="333333"/>
                </a:solidFill>
              </a:rPr>
              <a:t>On an English page, write:</a:t>
            </a:r>
            <a:endParaRPr sz="1000">
              <a:solidFill>
                <a:srgbClr val="333333"/>
              </a:solidFill>
            </a:endParaRPr>
          </a:p>
          <a:p>
            <a:pPr marL="914400" lvl="1" indent="-292100" algn="l" rtl="0">
              <a:spcBef>
                <a:spcPts val="0"/>
              </a:spcBef>
              <a:spcAft>
                <a:spcPts val="0"/>
              </a:spcAft>
              <a:buClr>
                <a:srgbClr val="0535D2"/>
              </a:buClr>
              <a:buSzPts val="1000"/>
              <a:buChar char="○"/>
            </a:pPr>
            <a:r>
              <a:rPr lang="en-CA" sz="1000" u="sng">
                <a:solidFill>
                  <a:srgbClr val="0535D2"/>
                </a:solidFill>
                <a:hlinkClick r:id="rId4">
                  <a:extLst>
                    <a:ext uri="{A12FA001-AC4F-418D-AE19-62706E023703}">
                      <ahyp:hlinkClr xmlns:ahyp="http://schemas.microsoft.com/office/drawing/2018/hyperlinkcolor" val="tx"/>
                    </a:ext>
                  </a:extLst>
                </a:hlinkClick>
              </a:rPr>
              <a:t>Link text (French only)</a:t>
            </a:r>
            <a:endParaRPr sz="1000" u="sng">
              <a:solidFill>
                <a:srgbClr val="0535D2"/>
              </a:solidFill>
            </a:endParaRPr>
          </a:p>
          <a:p>
            <a:pPr marL="914400" lvl="1" indent="-292100" algn="l" rtl="0">
              <a:spcBef>
                <a:spcPts val="0"/>
              </a:spcBef>
              <a:spcAft>
                <a:spcPts val="0"/>
              </a:spcAft>
              <a:buClr>
                <a:srgbClr val="0535D2"/>
              </a:buClr>
              <a:buSzPts val="1000"/>
              <a:buChar char="○"/>
            </a:pPr>
            <a:r>
              <a:rPr lang="en-CA" sz="1000" u="sng">
                <a:solidFill>
                  <a:srgbClr val="0535D2"/>
                </a:solidFill>
                <a:hlinkClick r:id="rId4">
                  <a:extLst>
                    <a:ext uri="{A12FA001-AC4F-418D-AE19-62706E023703}">
                      <ahyp:hlinkClr xmlns:ahyp="http://schemas.microsoft.com/office/drawing/2018/hyperlinkcolor" val="tx"/>
                    </a:ext>
                  </a:extLst>
                </a:hlinkClick>
              </a:rPr>
              <a:t>Link text (Inuktitut only)</a:t>
            </a:r>
            <a:endParaRPr sz="1000" u="sng">
              <a:solidFill>
                <a:srgbClr val="0535D2"/>
              </a:solidFill>
            </a:endParaRPr>
          </a:p>
          <a:p>
            <a:pPr marL="914400" lvl="1" indent="-292100" algn="l" rtl="0">
              <a:spcBef>
                <a:spcPts val="0"/>
              </a:spcBef>
              <a:spcAft>
                <a:spcPts val="0"/>
              </a:spcAft>
              <a:buClr>
                <a:srgbClr val="0535D2"/>
              </a:buClr>
              <a:buSzPts val="1000"/>
              <a:buChar char="○"/>
            </a:pPr>
            <a:r>
              <a:rPr lang="en-CA" sz="1000" u="sng">
                <a:solidFill>
                  <a:srgbClr val="0535D2"/>
                </a:solidFill>
                <a:hlinkClick r:id="rId4">
                  <a:extLst>
                    <a:ext uri="{A12FA001-AC4F-418D-AE19-62706E023703}">
                      <ahyp:hlinkClr xmlns:ahyp="http://schemas.microsoft.com/office/drawing/2018/hyperlinkcolor" val="tx"/>
                    </a:ext>
                  </a:extLst>
                </a:hlinkClick>
              </a:rPr>
              <a:t>Link text (Spanish and Portuguese only)</a:t>
            </a:r>
            <a:endParaRPr sz="1000" u="sng">
              <a:solidFill>
                <a:srgbClr val="0535D2"/>
              </a:solidFill>
            </a:endParaRPr>
          </a:p>
          <a:p>
            <a:pPr marL="1371600" lvl="2" indent="-292100" algn="l" rtl="0">
              <a:spcBef>
                <a:spcPts val="0"/>
              </a:spcBef>
              <a:spcAft>
                <a:spcPts val="0"/>
              </a:spcAft>
              <a:buClr>
                <a:srgbClr val="333333"/>
              </a:buClr>
              <a:buSzPts val="1000"/>
              <a:buChar char="■"/>
            </a:pPr>
            <a:r>
              <a:rPr lang="en-CA" sz="1000" b="1">
                <a:solidFill>
                  <a:srgbClr val="333333"/>
                </a:solidFill>
              </a:rPr>
              <a:t>Example</a:t>
            </a:r>
            <a:r>
              <a:rPr lang="en-CA" sz="1000">
                <a:solidFill>
                  <a:srgbClr val="333333"/>
                </a:solidFill>
              </a:rPr>
              <a:t>: To renew your French passport while abroad in Canada, follow the steps described in </a:t>
            </a:r>
            <a:r>
              <a:rPr lang="en-CA" sz="1000" u="sng">
                <a:solidFill>
                  <a:srgbClr val="0535D2"/>
                </a:solidFill>
                <a:hlinkClick r:id="rId5">
                  <a:extLst>
                    <a:ext uri="{A12FA001-AC4F-418D-AE19-62706E023703}">
                      <ahyp:hlinkClr xmlns:ahyp="http://schemas.microsoft.com/office/drawing/2018/hyperlinkcolor" val="tx"/>
                    </a:ext>
                  </a:extLst>
                </a:hlinkClick>
              </a:rPr>
              <a:t>Effectuer le renouvellement de votre passeport (French only)</a:t>
            </a:r>
            <a:r>
              <a:rPr lang="en-CA" sz="1000">
                <a:solidFill>
                  <a:srgbClr val="0535D2"/>
                </a:solidFill>
              </a:rPr>
              <a:t>.</a:t>
            </a:r>
            <a:endParaRPr sz="1000">
              <a:solidFill>
                <a:srgbClr val="0535D2"/>
              </a:solidFill>
            </a:endParaRPr>
          </a:p>
          <a:p>
            <a:pPr marL="457200" lvl="0" indent="-292100" algn="l" rtl="0">
              <a:spcBef>
                <a:spcPts val="0"/>
              </a:spcBef>
              <a:spcAft>
                <a:spcPts val="0"/>
              </a:spcAft>
              <a:buClr>
                <a:srgbClr val="333333"/>
              </a:buClr>
              <a:buSzPts val="1000"/>
              <a:buChar char="●"/>
            </a:pPr>
            <a:r>
              <a:rPr lang="en-CA" sz="1000">
                <a:solidFill>
                  <a:srgbClr val="333333"/>
                </a:solidFill>
              </a:rPr>
              <a:t>Follow the same structure on French-language pages linking to English content:</a:t>
            </a:r>
            <a:endParaRPr sz="1000">
              <a:solidFill>
                <a:srgbClr val="333333"/>
              </a:solidFill>
            </a:endParaRPr>
          </a:p>
          <a:p>
            <a:pPr marL="914400" lvl="1" indent="-292100" algn="l" rtl="0">
              <a:spcBef>
                <a:spcPts val="0"/>
              </a:spcBef>
              <a:spcAft>
                <a:spcPts val="0"/>
              </a:spcAft>
              <a:buClr>
                <a:srgbClr val="333333"/>
              </a:buClr>
              <a:buSzPts val="1000"/>
              <a:buChar char="○"/>
            </a:pPr>
            <a:r>
              <a:rPr lang="en-CA" sz="1000">
                <a:solidFill>
                  <a:srgbClr val="333333"/>
                </a:solidFill>
              </a:rPr>
              <a:t>L’article 508 révisé, la norme EN 301 549 ou les </a:t>
            </a:r>
            <a:r>
              <a:rPr lang="en-CA" sz="1000" u="sng">
                <a:solidFill>
                  <a:srgbClr val="0535D2"/>
                </a:solidFill>
                <a:hlinkClick r:id="rId6">
                  <a:extLst>
                    <a:ext uri="{A12FA001-AC4F-418D-AE19-62706E023703}">
                      <ahyp:hlinkClr xmlns:ahyp="http://schemas.microsoft.com/office/drawing/2018/hyperlinkcolor" val="tx"/>
                    </a:ext>
                  </a:extLst>
                </a:hlinkClick>
              </a:rPr>
              <a:t>Web Content Accessibility Guidelines (WCAG) (en anglais seulement)</a:t>
            </a:r>
            <a:endParaRPr sz="1000" u="sng">
              <a:solidFill>
                <a:srgbClr val="0535D2"/>
              </a:solidFill>
            </a:endParaRPr>
          </a:p>
          <a:p>
            <a:pPr marL="457200" lvl="0" indent="-292100" algn="l" rtl="0">
              <a:spcBef>
                <a:spcPts val="0"/>
              </a:spcBef>
              <a:spcAft>
                <a:spcPts val="0"/>
              </a:spcAft>
              <a:buClr>
                <a:srgbClr val="333333"/>
              </a:buClr>
              <a:buSzPts val="1000"/>
              <a:buChar char="●"/>
            </a:pPr>
            <a:r>
              <a:rPr lang="en-CA" sz="1000" b="1">
                <a:solidFill>
                  <a:srgbClr val="333333"/>
                </a:solidFill>
              </a:rPr>
              <a:t>Link opens video or audio content.</a:t>
            </a:r>
            <a:r>
              <a:rPr lang="en-CA" sz="1000">
                <a:solidFill>
                  <a:srgbClr val="333333"/>
                </a:solidFill>
              </a:rPr>
              <a:t> Specify the length of the content inside the parentheses.</a:t>
            </a:r>
            <a:endParaRPr sz="1000">
              <a:solidFill>
                <a:srgbClr val="333333"/>
              </a:solidFill>
            </a:endParaRPr>
          </a:p>
          <a:p>
            <a:pPr marL="914400" lvl="1" indent="-292100" algn="l" rtl="0">
              <a:spcBef>
                <a:spcPts val="0"/>
              </a:spcBef>
              <a:spcAft>
                <a:spcPts val="0"/>
              </a:spcAft>
              <a:buClr>
                <a:srgbClr val="333333"/>
              </a:buClr>
              <a:buSzPts val="1000"/>
              <a:buChar char="○"/>
            </a:pPr>
            <a:r>
              <a:rPr lang="en-CA" sz="1000" b="1">
                <a:solidFill>
                  <a:srgbClr val="333333"/>
                </a:solidFill>
              </a:rPr>
              <a:t>Example: </a:t>
            </a:r>
            <a:r>
              <a:rPr lang="en-CA" sz="1000" u="sng">
                <a:solidFill>
                  <a:srgbClr val="0535D2"/>
                </a:solidFill>
                <a:hlinkClick r:id="rId7">
                  <a:extLst>
                    <a:ext uri="{A12FA001-AC4F-418D-AE19-62706E023703}">
                      <ahyp:hlinkClr xmlns:ahyp="http://schemas.microsoft.com/office/drawing/2018/hyperlinkcolor" val="tx"/>
                    </a:ext>
                  </a:extLst>
                </a:hlinkClick>
              </a:rPr>
              <a:t>Using Magnifier in Windows: At a Glance - YouTube (2:07 minutes)</a:t>
            </a:r>
            <a:endParaRPr sz="1000" u="sng">
              <a:solidFill>
                <a:srgbClr val="0535D2"/>
              </a:solidFill>
            </a:endParaRPr>
          </a:p>
          <a:p>
            <a:pPr marL="457200" lvl="0" indent="-292100" algn="l" rtl="0">
              <a:spcBef>
                <a:spcPts val="0"/>
              </a:spcBef>
              <a:spcAft>
                <a:spcPts val="0"/>
              </a:spcAft>
              <a:buClr>
                <a:srgbClr val="333333"/>
              </a:buClr>
              <a:buSzPts val="1000"/>
              <a:buChar char="●"/>
            </a:pPr>
            <a:r>
              <a:rPr lang="en-CA" sz="1000" b="1">
                <a:solidFill>
                  <a:srgbClr val="333333"/>
                </a:solidFill>
              </a:rPr>
              <a:t>When more than one situation applies</a:t>
            </a:r>
            <a:r>
              <a:rPr lang="en-CA" sz="1000">
                <a:solidFill>
                  <a:srgbClr val="333333"/>
                </a:solidFill>
              </a:rPr>
              <a:t>, include all applicable information in parentheses.</a:t>
            </a:r>
            <a:endParaRPr sz="1000">
              <a:solidFill>
                <a:srgbClr val="333333"/>
              </a:solidFill>
            </a:endParaRPr>
          </a:p>
          <a:p>
            <a:pPr marL="914400" lvl="1" indent="-292100" algn="l" rtl="0">
              <a:spcBef>
                <a:spcPts val="0"/>
              </a:spcBef>
              <a:spcAft>
                <a:spcPts val="0"/>
              </a:spcAft>
              <a:buClr>
                <a:srgbClr val="333333"/>
              </a:buClr>
              <a:buSzPts val="1000"/>
              <a:buChar char="○"/>
            </a:pPr>
            <a:r>
              <a:rPr lang="en-CA" sz="1000" b="1">
                <a:solidFill>
                  <a:srgbClr val="333333"/>
                </a:solidFill>
              </a:rPr>
              <a:t>Example: </a:t>
            </a:r>
            <a:r>
              <a:rPr lang="en-CA" sz="1000" u="sng">
                <a:solidFill>
                  <a:srgbClr val="0535D2"/>
                </a:solidFill>
                <a:hlinkClick r:id="rId8">
                  <a:extLst>
                    <a:ext uri="{A12FA001-AC4F-418D-AE19-62706E023703}">
                      <ahyp:hlinkClr xmlns:ahyp="http://schemas.microsoft.com/office/drawing/2018/hyperlinkcolor" val="tx"/>
                    </a:ext>
                  </a:extLst>
                </a:hlinkClick>
              </a:rPr>
              <a:t>Complete your application « Demande de passeport temporaire (French only, PDF 0.46 MB) » </a:t>
            </a:r>
            <a:endParaRPr sz="1000">
              <a:solidFill>
                <a:srgbClr val="0535D2"/>
              </a:solidFill>
            </a:endParaRPr>
          </a:p>
          <a:p>
            <a:pPr marL="0" lvl="0" indent="0" algn="l" rtl="0">
              <a:lnSpc>
                <a:spcPct val="105000"/>
              </a:lnSpc>
              <a:spcBef>
                <a:spcPts val="2300"/>
              </a:spcBef>
              <a:spcAft>
                <a:spcPts val="0"/>
              </a:spcAft>
              <a:buSzPts val="523"/>
              <a:buNone/>
            </a:pPr>
            <a:endParaRPr sz="1000">
              <a:solidFill>
                <a:srgbClr val="FFFFFF"/>
              </a:solidFill>
            </a:endParaRPr>
          </a:p>
          <a:p>
            <a:pPr marL="0" lvl="0" indent="0" algn="l" rtl="0">
              <a:lnSpc>
                <a:spcPct val="105000"/>
              </a:lnSpc>
              <a:spcBef>
                <a:spcPts val="900"/>
              </a:spcBef>
              <a:spcAft>
                <a:spcPts val="0"/>
              </a:spcAft>
              <a:buSzPts val="523"/>
              <a:buNone/>
            </a:pPr>
            <a:endParaRPr sz="1000">
              <a:solidFill>
                <a:srgbClr val="FFFFFF"/>
              </a:solidFill>
            </a:endParaRPr>
          </a:p>
        </p:txBody>
      </p:sp>
      <p:sp>
        <p:nvSpPr>
          <p:cNvPr id="373" name="Google Shape;373;g2b8cf3b6570_1_233"/>
          <p:cNvSpPr txBox="1"/>
          <p:nvPr/>
        </p:nvSpPr>
        <p:spPr>
          <a:xfrm>
            <a:off x="91150" y="70725"/>
            <a:ext cx="352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b="1">
                <a:solidFill>
                  <a:srgbClr val="AF3C43"/>
                </a:solidFill>
              </a:rPr>
              <a:t>New:</a:t>
            </a:r>
            <a:endParaRPr sz="1800" b="1">
              <a:solidFill>
                <a:srgbClr val="AF3C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01de89b5eb_0_67"/>
          <p:cNvSpPr txBox="1">
            <a:spLocks noGrp="1"/>
          </p:cNvSpPr>
          <p:nvPr>
            <p:ph type="title"/>
          </p:nvPr>
        </p:nvSpPr>
        <p:spPr>
          <a:xfrm>
            <a:off x="180934" y="310376"/>
            <a:ext cx="9201000" cy="14466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4400"/>
              <a:buNone/>
            </a:pPr>
            <a:r>
              <a:rPr lang="en-CA" sz="4400">
                <a:solidFill>
                  <a:schemeClr val="lt1"/>
                </a:solidFill>
                <a:latin typeface="Calibri"/>
                <a:ea typeface="Calibri"/>
                <a:cs typeface="Calibri"/>
                <a:sym typeface="Calibri"/>
              </a:rPr>
              <a:t>Questions? / Des questions?</a:t>
            </a:r>
            <a:br>
              <a:rPr lang="en-CA" sz="1800">
                <a:latin typeface="Calibri"/>
                <a:ea typeface="Calibri"/>
                <a:cs typeface="Calibri"/>
                <a:sym typeface="Calibri"/>
              </a:rPr>
            </a:br>
            <a:endParaRPr sz="4400">
              <a:solidFill>
                <a:schemeClr val="lt1"/>
              </a:solidFill>
              <a:latin typeface="Calibri"/>
              <a:ea typeface="Calibri"/>
              <a:cs typeface="Calibri"/>
              <a:sym typeface="Calibri"/>
            </a:endParaRPr>
          </a:p>
        </p:txBody>
      </p:sp>
      <p:sp>
        <p:nvSpPr>
          <p:cNvPr id="379" name="Google Shape;379;g101de89b5eb_0_6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15</a:t>
            </a:fld>
            <a:endParaRPr/>
          </a:p>
        </p:txBody>
      </p:sp>
      <p:sp>
        <p:nvSpPr>
          <p:cNvPr id="380" name="Google Shape;380;g101de89b5eb_0_67"/>
          <p:cNvSpPr txBox="1"/>
          <p:nvPr/>
        </p:nvSpPr>
        <p:spPr>
          <a:xfrm>
            <a:off x="332924" y="1756885"/>
            <a:ext cx="50994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800" b="0" i="0" u="none" strike="noStrike" cap="none">
                <a:solidFill>
                  <a:schemeClr val="lt1"/>
                </a:solidFill>
                <a:latin typeface="Calibri"/>
                <a:ea typeface="Calibri"/>
                <a:cs typeface="Calibri"/>
                <a:sym typeface="Calibri"/>
              </a:rPr>
              <a:t>Digital Transformation Office:</a:t>
            </a:r>
            <a:endParaRPr/>
          </a:p>
          <a:p>
            <a:pPr marL="0" marR="0" lvl="0" indent="0" algn="l" rtl="0">
              <a:lnSpc>
                <a:spcPct val="100000"/>
              </a:lnSpc>
              <a:spcBef>
                <a:spcPts val="0"/>
              </a:spcBef>
              <a:spcAft>
                <a:spcPts val="0"/>
              </a:spcAft>
              <a:buNone/>
            </a:pPr>
            <a:r>
              <a:rPr lang="en-CA" sz="1800" u="sng">
                <a:solidFill>
                  <a:schemeClr val="lt1"/>
                </a:solidFill>
                <a:latin typeface="Calibri"/>
                <a:ea typeface="Calibri"/>
                <a:cs typeface="Calibri"/>
                <a:sym typeface="Calibri"/>
              </a:rPr>
              <a:t>cds.</a:t>
            </a:r>
            <a:r>
              <a:rPr lang="en-CA" sz="1800" b="0" i="0" u="sng" strike="noStrike" cap="none">
                <a:solidFill>
                  <a:schemeClr val="lt1"/>
                </a:solidFill>
                <a:latin typeface="Calibri"/>
                <a:ea typeface="Calibri"/>
                <a:cs typeface="Calibri"/>
                <a:sym typeface="Calibri"/>
              </a:rPr>
              <a:t>dto</a:t>
            </a:r>
            <a:r>
              <a:rPr lang="en-CA" sz="1800" u="sng">
                <a:solidFill>
                  <a:schemeClr val="lt1"/>
                </a:solidFill>
                <a:latin typeface="Calibri"/>
                <a:ea typeface="Calibri"/>
                <a:cs typeface="Calibri"/>
                <a:sym typeface="Calibri"/>
              </a:rPr>
              <a:t>-</a:t>
            </a:r>
            <a:r>
              <a:rPr lang="en-CA" sz="1800" b="0" i="0" u="sng" strike="noStrike" cap="none">
                <a:solidFill>
                  <a:schemeClr val="lt1"/>
                </a:solidFill>
                <a:latin typeface="Calibri"/>
                <a:ea typeface="Calibri"/>
                <a:cs typeface="Calibri"/>
                <a:sym typeface="Calibri"/>
              </a:rPr>
              <a:t>btn.snc@</a:t>
            </a:r>
            <a:r>
              <a:rPr lang="en-CA" sz="1800" u="sng">
                <a:solidFill>
                  <a:schemeClr val="lt1"/>
                </a:solidFill>
                <a:latin typeface="Calibri"/>
                <a:ea typeface="Calibri"/>
                <a:cs typeface="Calibri"/>
                <a:sym typeface="Calibri"/>
              </a:rPr>
              <a:t>servicecanada</a:t>
            </a:r>
            <a:r>
              <a:rPr lang="en-CA" sz="1800" b="0" i="0" u="sng" strike="noStrike" cap="none">
                <a:solidFill>
                  <a:schemeClr val="lt1"/>
                </a:solidFill>
                <a:latin typeface="Calibri"/>
                <a:ea typeface="Calibri"/>
                <a:cs typeface="Calibri"/>
                <a:sym typeface="Calibri"/>
              </a:rPr>
              <a:t>.gc.ca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CA" sz="1800" b="0" i="0" u="none" strike="noStrike" cap="none">
                <a:solidFill>
                  <a:schemeClr val="lt1"/>
                </a:solidFill>
                <a:latin typeface="Calibri"/>
                <a:ea typeface="Calibri"/>
                <a:cs typeface="Calibri"/>
                <a:sym typeface="Calibri"/>
              </a:rPr>
              <a:t>Bureau de la transformation numérique : </a:t>
            </a:r>
            <a:endParaRPr/>
          </a:p>
          <a:p>
            <a:pPr marL="0" lvl="0" indent="0" algn="l" rtl="0">
              <a:spcBef>
                <a:spcPts val="0"/>
              </a:spcBef>
              <a:spcAft>
                <a:spcPts val="0"/>
              </a:spcAft>
              <a:buClr>
                <a:schemeClr val="dk1"/>
              </a:buClr>
              <a:buFont typeface="Arial"/>
              <a:buNone/>
            </a:pPr>
            <a:r>
              <a:rPr lang="en-CA" sz="1800" u="sng">
                <a:solidFill>
                  <a:schemeClr val="lt1"/>
                </a:solidFill>
                <a:latin typeface="Calibri"/>
                <a:ea typeface="Calibri"/>
                <a:cs typeface="Calibri"/>
                <a:sym typeface="Calibri"/>
              </a:rPr>
              <a:t>cds.dto-btn.snc@servicecanada.gc.ca</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f97a3368a4_0_292"/>
          <p:cNvSpPr/>
          <p:nvPr/>
        </p:nvSpPr>
        <p:spPr>
          <a:xfrm>
            <a:off x="-43100" y="-12575"/>
            <a:ext cx="4758616" cy="5156100"/>
          </a:xfrm>
          <a:prstGeom prst="rect">
            <a:avLst/>
          </a:prstGeom>
          <a:solidFill>
            <a:srgbClr val="004D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f97a3368a4_0_292"/>
          <p:cNvSpPr txBox="1"/>
          <p:nvPr/>
        </p:nvSpPr>
        <p:spPr>
          <a:xfrm>
            <a:off x="3117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i="0" u="none" strike="noStrike" cap="none">
                <a:solidFill>
                  <a:schemeClr val="lt1"/>
                </a:solidFill>
                <a:latin typeface="Lato"/>
                <a:ea typeface="Lato"/>
                <a:cs typeface="Lato"/>
                <a:sym typeface="Lato"/>
              </a:rPr>
              <a:t>Overview</a:t>
            </a:r>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200" name="Google Shape;200;gf97a3368a4_0_292"/>
          <p:cNvSpPr txBox="1"/>
          <p:nvPr/>
        </p:nvSpPr>
        <p:spPr>
          <a:xfrm>
            <a:off x="311700" y="1725251"/>
            <a:ext cx="4260300" cy="3277296"/>
          </a:xfrm>
          <a:prstGeom prst="rect">
            <a:avLst/>
          </a:prstGeom>
          <a:noFill/>
          <a:ln>
            <a:noFill/>
          </a:ln>
        </p:spPr>
        <p:txBody>
          <a:bodyPr spcFirstLastPara="1" wrap="square" lIns="91425" tIns="91425" rIns="91425" bIns="91425" anchor="t" anchorCtr="0">
            <a:normAutofit/>
          </a:bodyPr>
          <a:lstStyle/>
          <a:p>
            <a:pPr marL="0" marR="0" lvl="0" indent="0" algn="l" rtl="0">
              <a:lnSpc>
                <a:spcPct val="105000"/>
              </a:lnSpc>
              <a:spcBef>
                <a:spcPts val="0"/>
              </a:spcBef>
              <a:spcAft>
                <a:spcPts val="0"/>
              </a:spcAft>
              <a:buNone/>
            </a:pPr>
            <a:r>
              <a:rPr lang="en-CA" sz="1900" b="0" i="0" u="none" strike="noStrike" cap="none">
                <a:solidFill>
                  <a:schemeClr val="lt1"/>
                </a:solidFill>
                <a:latin typeface="Calibri"/>
                <a:ea typeface="Calibri"/>
                <a:cs typeface="Calibri"/>
                <a:sym typeface="Calibri"/>
              </a:rPr>
              <a:t>We are working through style guide changes that have been requested throughout the years. </a:t>
            </a:r>
            <a:endParaRPr/>
          </a:p>
          <a:p>
            <a:pPr marL="0" marR="0" lvl="0" indent="0" algn="l" rtl="0">
              <a:lnSpc>
                <a:spcPct val="105000"/>
              </a:lnSpc>
              <a:spcBef>
                <a:spcPts val="800"/>
              </a:spcBef>
              <a:spcAft>
                <a:spcPts val="0"/>
              </a:spcAft>
              <a:buNone/>
            </a:pPr>
            <a:endParaRPr sz="1900" b="0" i="0" u="none" strike="noStrike" cap="none">
              <a:solidFill>
                <a:schemeClr val="lt1"/>
              </a:solidFill>
              <a:latin typeface="Calibri"/>
              <a:ea typeface="Calibri"/>
              <a:cs typeface="Calibri"/>
              <a:sym typeface="Calibri"/>
            </a:endParaRPr>
          </a:p>
          <a:p>
            <a:pPr marL="0" marR="0" lvl="0" indent="0" algn="l" rtl="0">
              <a:lnSpc>
                <a:spcPct val="105000"/>
              </a:lnSpc>
              <a:spcBef>
                <a:spcPts val="800"/>
              </a:spcBef>
              <a:spcAft>
                <a:spcPts val="0"/>
              </a:spcAft>
              <a:buNone/>
            </a:pPr>
            <a:r>
              <a:rPr lang="en-CA" sz="1900" b="0" i="0" u="none" strike="noStrike" cap="none">
                <a:solidFill>
                  <a:schemeClr val="lt1"/>
                </a:solidFill>
                <a:latin typeface="Calibri"/>
                <a:ea typeface="Calibri"/>
                <a:cs typeface="Calibri"/>
                <a:sym typeface="Calibri"/>
              </a:rPr>
              <a:t>We’re trying to make changes in batches and will advise the community of any changes.  </a:t>
            </a:r>
            <a:endParaRPr/>
          </a:p>
          <a:p>
            <a:pPr marL="0" marR="0" lvl="0" indent="0" algn="l" rtl="0">
              <a:lnSpc>
                <a:spcPct val="105000"/>
              </a:lnSpc>
              <a:spcBef>
                <a:spcPts val="800"/>
              </a:spcBef>
              <a:spcAft>
                <a:spcPts val="0"/>
              </a:spcAft>
              <a:buNone/>
            </a:pPr>
            <a:endParaRPr sz="1900" b="0" i="0" u="none" strike="noStrike" cap="none">
              <a:solidFill>
                <a:schemeClr val="lt1"/>
              </a:solidFill>
              <a:latin typeface="Calibri"/>
              <a:ea typeface="Calibri"/>
              <a:cs typeface="Calibri"/>
              <a:sym typeface="Calibri"/>
            </a:endParaRPr>
          </a:p>
          <a:p>
            <a:pPr marL="0" marR="0" lvl="0" indent="0" algn="l" rtl="0">
              <a:lnSpc>
                <a:spcPct val="100000"/>
              </a:lnSpc>
              <a:spcBef>
                <a:spcPts val="80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395"/>
              <a:buFont typeface="Arial"/>
              <a:buNone/>
            </a:pPr>
            <a:endParaRPr sz="3129" b="0" i="0" u="none" strike="noStrike" cap="none">
              <a:solidFill>
                <a:schemeClr val="lt1"/>
              </a:solidFill>
              <a:latin typeface="Open Sans"/>
              <a:ea typeface="Open Sans"/>
              <a:cs typeface="Open Sans"/>
              <a:sym typeface="Open Sans"/>
            </a:endParaRPr>
          </a:p>
        </p:txBody>
      </p:sp>
      <p:sp>
        <p:nvSpPr>
          <p:cNvPr id="201" name="Google Shape;201;gf97a3368a4_0_292"/>
          <p:cNvSpPr/>
          <p:nvPr/>
        </p:nvSpPr>
        <p:spPr>
          <a:xfrm>
            <a:off x="401278" y="1076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f97a3368a4_0_2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a:t>
            </a:fld>
            <a:endParaRPr/>
          </a:p>
        </p:txBody>
      </p:sp>
      <p:sp>
        <p:nvSpPr>
          <p:cNvPr id="203" name="Google Shape;203;gf97a3368a4_0_292"/>
          <p:cNvSpPr txBox="1"/>
          <p:nvPr/>
        </p:nvSpPr>
        <p:spPr>
          <a:xfrm>
            <a:off x="5606062"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i="0" u="none" strike="noStrike" cap="none">
                <a:solidFill>
                  <a:schemeClr val="lt1"/>
                </a:solidFill>
                <a:latin typeface="Lato"/>
                <a:ea typeface="Lato"/>
                <a:cs typeface="Lato"/>
                <a:sym typeface="Lato"/>
              </a:rPr>
              <a:t>Overview</a:t>
            </a:r>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204" name="Google Shape;204;gf97a3368a4_0_292"/>
          <p:cNvSpPr txBox="1"/>
          <p:nvPr/>
        </p:nvSpPr>
        <p:spPr>
          <a:xfrm>
            <a:off x="5273646"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i="0" u="none" strike="noStrike" cap="none">
                <a:solidFill>
                  <a:srgbClr val="000000"/>
                </a:solidFill>
                <a:latin typeface="Calibri"/>
                <a:ea typeface="Calibri"/>
                <a:cs typeface="Calibri"/>
                <a:sym typeface="Calibri"/>
              </a:rPr>
              <a:t>Aperçu</a:t>
            </a:r>
            <a:endParaRPr sz="3400" b="1" i="0" u="none" strike="noStrike" cap="none">
              <a:solidFill>
                <a:srgbClr val="FFFFFF"/>
              </a:solidFill>
              <a:latin typeface="Lato"/>
              <a:ea typeface="Lato"/>
              <a:cs typeface="Lato"/>
              <a:sym typeface="Lato"/>
            </a:endParaRPr>
          </a:p>
        </p:txBody>
      </p:sp>
      <p:sp>
        <p:nvSpPr>
          <p:cNvPr id="205" name="Google Shape;205;gf97a3368a4_0_292"/>
          <p:cNvSpPr/>
          <p:nvPr/>
        </p:nvSpPr>
        <p:spPr>
          <a:xfrm>
            <a:off x="5363854" y="103180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f97a3368a4_0_292"/>
          <p:cNvSpPr txBox="1"/>
          <p:nvPr/>
        </p:nvSpPr>
        <p:spPr>
          <a:xfrm>
            <a:off x="4853161" y="1610504"/>
            <a:ext cx="4260300" cy="3277296"/>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5000"/>
              </a:lnSpc>
              <a:spcBef>
                <a:spcPts val="0"/>
              </a:spcBef>
              <a:spcAft>
                <a:spcPts val="0"/>
              </a:spcAft>
              <a:buNone/>
            </a:pPr>
            <a:r>
              <a:rPr lang="en-CA" sz="2100" b="0" i="0" u="none" strike="noStrike" cap="none">
                <a:solidFill>
                  <a:srgbClr val="000000"/>
                </a:solidFill>
                <a:latin typeface="Calibri"/>
                <a:ea typeface="Calibri"/>
                <a:cs typeface="Calibri"/>
                <a:sym typeface="Calibri"/>
              </a:rPr>
              <a:t>Nous travaillons actuellement à des modifications du Guide de rédaction du contenu qui ont été demandées au fil des années. </a:t>
            </a:r>
            <a:endParaRPr/>
          </a:p>
          <a:p>
            <a:pPr marL="0" marR="0" lvl="0" indent="0" algn="l" rtl="0">
              <a:lnSpc>
                <a:spcPct val="105000"/>
              </a:lnSpc>
              <a:spcBef>
                <a:spcPts val="80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l" rtl="0">
              <a:lnSpc>
                <a:spcPct val="105000"/>
              </a:lnSpc>
              <a:spcBef>
                <a:spcPts val="800"/>
              </a:spcBef>
              <a:spcAft>
                <a:spcPts val="0"/>
              </a:spcAft>
              <a:buNone/>
            </a:pPr>
            <a:r>
              <a:rPr lang="en-CA" sz="2100" b="0" i="0" u="none" strike="noStrike" cap="none">
                <a:solidFill>
                  <a:srgbClr val="000000"/>
                </a:solidFill>
                <a:latin typeface="Calibri"/>
                <a:ea typeface="Calibri"/>
                <a:cs typeface="Calibri"/>
                <a:sym typeface="Calibri"/>
              </a:rPr>
              <a:t>Nous tentons d’apporter les changements par lots et aviserons la collectivité de tout changement apporté.  </a:t>
            </a:r>
            <a:endParaRPr sz="2100" b="0" i="0" u="none" strike="noStrike" cap="none">
              <a:solidFill>
                <a:srgbClr val="000000"/>
              </a:solidFill>
              <a:latin typeface="Calibri"/>
              <a:ea typeface="Calibri"/>
              <a:cs typeface="Calibri"/>
              <a:sym typeface="Calibri"/>
            </a:endParaRPr>
          </a:p>
          <a:p>
            <a:pPr marL="0" marR="0" lvl="0" indent="0" algn="l" rtl="0">
              <a:lnSpc>
                <a:spcPct val="105000"/>
              </a:lnSpc>
              <a:spcBef>
                <a:spcPts val="80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395"/>
              <a:buFont typeface="Arial"/>
              <a:buNone/>
            </a:pPr>
            <a:endParaRPr sz="3129"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f97a3368a4_0_371"/>
          <p:cNvSpPr/>
          <p:nvPr/>
        </p:nvSpPr>
        <p:spPr>
          <a:xfrm>
            <a:off x="-43102" y="-12575"/>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f97a3368a4_0_371"/>
          <p:cNvSpPr txBox="1"/>
          <p:nvPr/>
        </p:nvSpPr>
        <p:spPr>
          <a:xfrm>
            <a:off x="430750" y="158700"/>
            <a:ext cx="4112100" cy="708300"/>
          </a:xfrm>
          <a:prstGeom prst="rect">
            <a:avLst/>
          </a:prstGeom>
          <a:noFill/>
          <a:ln>
            <a:noFill/>
          </a:ln>
        </p:spPr>
        <p:txBody>
          <a:bodyPr spcFirstLastPara="1" wrap="square" lIns="91425" tIns="91425" rIns="91425" bIns="91425" anchor="t" anchorCtr="0">
            <a:noAutofit/>
          </a:bodyPr>
          <a:lstStyle/>
          <a:p>
            <a:pPr marL="0" marR="0" lvl="0" indent="-223349" algn="l" rtl="0">
              <a:lnSpc>
                <a:spcPct val="115000"/>
              </a:lnSpc>
              <a:spcBef>
                <a:spcPts val="2300"/>
              </a:spcBef>
              <a:spcAft>
                <a:spcPts val="900"/>
              </a:spcAft>
              <a:buClr>
                <a:schemeClr val="lt1"/>
              </a:buClr>
              <a:buSzPts val="2100"/>
              <a:buFont typeface="Lato"/>
              <a:buAutoNum type="arabicParenR"/>
            </a:pPr>
            <a:r>
              <a:rPr lang="en-CA" sz="2100" b="1">
                <a:solidFill>
                  <a:schemeClr val="lt1"/>
                </a:solidFill>
                <a:latin typeface="Lato"/>
                <a:ea typeface="Lato"/>
                <a:cs typeface="Lato"/>
                <a:sym typeface="Lato"/>
              </a:rPr>
              <a:t>Replaced </a:t>
            </a:r>
            <a:r>
              <a:rPr lang="en-CA" sz="2100" b="1" i="1">
                <a:solidFill>
                  <a:schemeClr val="lt1"/>
                </a:solidFill>
                <a:latin typeface="Lato"/>
                <a:ea typeface="Lato"/>
                <a:cs typeface="Lato"/>
                <a:sym typeface="Lato"/>
              </a:rPr>
              <a:t>Canadian Style </a:t>
            </a:r>
            <a:r>
              <a:rPr lang="en-CA" sz="2100" b="1">
                <a:solidFill>
                  <a:schemeClr val="lt1"/>
                </a:solidFill>
                <a:latin typeface="Lato"/>
                <a:ea typeface="Lato"/>
                <a:cs typeface="Lato"/>
                <a:sym typeface="Lato"/>
              </a:rPr>
              <a:t> references with </a:t>
            </a:r>
            <a:r>
              <a:rPr lang="en-CA" sz="2100" b="1" i="1">
                <a:solidFill>
                  <a:schemeClr val="lt1"/>
                </a:solidFill>
                <a:latin typeface="Lato"/>
                <a:ea typeface="Lato"/>
                <a:cs typeface="Lato"/>
                <a:sym typeface="Lato"/>
              </a:rPr>
              <a:t>Writing Tips Plus</a:t>
            </a:r>
            <a:r>
              <a:rPr lang="en-CA" sz="2100" b="1">
                <a:solidFill>
                  <a:schemeClr val="lt1"/>
                </a:solidFill>
                <a:latin typeface="Lato"/>
                <a:ea typeface="Lato"/>
                <a:cs typeface="Lato"/>
                <a:sym typeface="Lato"/>
              </a:rPr>
              <a:t> </a:t>
            </a:r>
            <a:endParaRPr sz="2100" b="1" i="0" u="none" strike="noStrike" cap="none">
              <a:solidFill>
                <a:srgbClr val="FFFFFF"/>
              </a:solidFill>
              <a:latin typeface="Lato"/>
              <a:ea typeface="Lato"/>
              <a:cs typeface="Lato"/>
              <a:sym typeface="Lato"/>
            </a:endParaRPr>
          </a:p>
        </p:txBody>
      </p:sp>
      <p:sp>
        <p:nvSpPr>
          <p:cNvPr id="213" name="Google Shape;213;gf97a3368a4_0_371"/>
          <p:cNvSpPr txBox="1"/>
          <p:nvPr/>
        </p:nvSpPr>
        <p:spPr>
          <a:xfrm>
            <a:off x="172675" y="1189300"/>
            <a:ext cx="4112100" cy="332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300"/>
              </a:spcBef>
              <a:spcAft>
                <a:spcPts val="0"/>
              </a:spcAft>
              <a:buNone/>
            </a:pPr>
            <a:r>
              <a:rPr lang="en-CA" sz="1500" i="1">
                <a:solidFill>
                  <a:schemeClr val="lt1"/>
                </a:solidFill>
              </a:rPr>
              <a:t>The Canadian Style</a:t>
            </a:r>
            <a:r>
              <a:rPr lang="en-CA" sz="1500">
                <a:solidFill>
                  <a:schemeClr val="lt1"/>
                </a:solidFill>
              </a:rPr>
              <a:t> and </a:t>
            </a:r>
            <a:r>
              <a:rPr lang="en-CA" sz="1500" i="1">
                <a:solidFill>
                  <a:schemeClr val="lt1"/>
                </a:solidFill>
              </a:rPr>
              <a:t>Le guide du rédacteur</a:t>
            </a:r>
            <a:r>
              <a:rPr lang="en-CA" sz="1500">
                <a:solidFill>
                  <a:schemeClr val="lt1"/>
                </a:solidFill>
              </a:rPr>
              <a:t> were archived in January 2024. Their content is now integrated into </a:t>
            </a:r>
            <a:r>
              <a:rPr lang="en-CA" sz="1500" i="1" u="sng">
                <a:solidFill>
                  <a:schemeClr val="lt1"/>
                </a:solidFill>
                <a:hlinkClick r:id="rId3">
                  <a:extLst>
                    <a:ext uri="{A12FA001-AC4F-418D-AE19-62706E023703}">
                      <ahyp:hlinkClr xmlns:ahyp="http://schemas.microsoft.com/office/drawing/2018/hyperlinkcolor" val="tx"/>
                    </a:ext>
                  </a:extLst>
                </a:hlinkClick>
              </a:rPr>
              <a:t>Writing Tips Plus</a:t>
            </a:r>
            <a:r>
              <a:rPr lang="en-CA" sz="1500">
                <a:solidFill>
                  <a:schemeClr val="lt1"/>
                </a:solidFill>
              </a:rPr>
              <a:t> and the </a:t>
            </a:r>
            <a:r>
              <a:rPr lang="en-CA" sz="1500" i="1" u="sng">
                <a:solidFill>
                  <a:schemeClr val="lt1"/>
                </a:solidFill>
                <a:hlinkClick r:id="rId4">
                  <a:extLst>
                    <a:ext uri="{A12FA001-AC4F-418D-AE19-62706E023703}">
                      <ahyp:hlinkClr xmlns:ahyp="http://schemas.microsoft.com/office/drawing/2018/hyperlinkcolor" val="tx"/>
                    </a:ext>
                  </a:extLst>
                </a:hlinkClick>
              </a:rPr>
              <a:t>Clés de la rédaction</a:t>
            </a:r>
            <a:r>
              <a:rPr lang="en-CA" sz="1500">
                <a:solidFill>
                  <a:schemeClr val="lt1"/>
                </a:solidFill>
              </a:rPr>
              <a:t>.  We have: </a:t>
            </a:r>
            <a:endParaRPr sz="1500">
              <a:solidFill>
                <a:schemeClr val="lt1"/>
              </a:solidFill>
            </a:endParaRPr>
          </a:p>
          <a:p>
            <a:pPr marL="457200" lvl="0" indent="-323850" algn="l" rtl="0">
              <a:lnSpc>
                <a:spcPct val="115000"/>
              </a:lnSpc>
              <a:spcBef>
                <a:spcPts val="900"/>
              </a:spcBef>
              <a:spcAft>
                <a:spcPts val="0"/>
              </a:spcAft>
              <a:buClr>
                <a:schemeClr val="lt1"/>
              </a:buClr>
              <a:buSzPts val="1500"/>
              <a:buChar char="-"/>
            </a:pPr>
            <a:r>
              <a:rPr lang="en-CA" sz="1500">
                <a:solidFill>
                  <a:schemeClr val="lt1"/>
                </a:solidFill>
              </a:rPr>
              <a:t>Replaced references to </a:t>
            </a:r>
            <a:r>
              <a:rPr lang="en-CA" sz="1500" i="1">
                <a:solidFill>
                  <a:schemeClr val="lt1"/>
                </a:solidFill>
              </a:rPr>
              <a:t>The Canadian Style </a:t>
            </a:r>
            <a:r>
              <a:rPr lang="en-CA" sz="1500">
                <a:solidFill>
                  <a:schemeClr val="lt1"/>
                </a:solidFill>
              </a:rPr>
              <a:t>with </a:t>
            </a:r>
            <a:r>
              <a:rPr lang="en-CA" sz="1500" i="1">
                <a:solidFill>
                  <a:schemeClr val="lt1"/>
                </a:solidFill>
              </a:rPr>
              <a:t>Writing Tips Plus </a:t>
            </a:r>
            <a:r>
              <a:rPr lang="en-CA" sz="1500">
                <a:solidFill>
                  <a:schemeClr val="lt1"/>
                </a:solidFill>
              </a:rPr>
              <a:t>in the </a:t>
            </a:r>
            <a:r>
              <a:rPr lang="en-CA" sz="1500" u="sng">
                <a:solidFill>
                  <a:schemeClr val="lt1"/>
                </a:solidFill>
                <a:hlinkClick r:id="rId5">
                  <a:extLst>
                    <a:ext uri="{A12FA001-AC4F-418D-AE19-62706E023703}">
                      <ahyp:hlinkClr xmlns:ahyp="http://schemas.microsoft.com/office/drawing/2018/hyperlinkcolor" val="tx"/>
                    </a:ext>
                  </a:extLst>
                </a:hlinkClick>
              </a:rPr>
              <a:t>Purpose</a:t>
            </a:r>
            <a:r>
              <a:rPr lang="en-CA" sz="1500">
                <a:solidFill>
                  <a:schemeClr val="lt1"/>
                </a:solidFill>
              </a:rPr>
              <a:t> section</a:t>
            </a:r>
            <a:endParaRPr sz="1500">
              <a:solidFill>
                <a:schemeClr val="lt1"/>
              </a:solidFill>
            </a:endParaRPr>
          </a:p>
          <a:p>
            <a:pPr marL="457200" lvl="0" indent="-323850" algn="l" rtl="0">
              <a:lnSpc>
                <a:spcPct val="115000"/>
              </a:lnSpc>
              <a:spcBef>
                <a:spcPts val="600"/>
              </a:spcBef>
              <a:spcAft>
                <a:spcPts val="0"/>
              </a:spcAft>
              <a:buClr>
                <a:schemeClr val="lt1"/>
              </a:buClr>
              <a:buSzPts val="1500"/>
              <a:buChar char="-"/>
            </a:pPr>
            <a:r>
              <a:rPr lang="en-CA" sz="1500">
                <a:solidFill>
                  <a:schemeClr val="lt1"/>
                </a:solidFill>
              </a:rPr>
              <a:t>Replaced links to archived content by links to current articles in </a:t>
            </a:r>
            <a:r>
              <a:rPr lang="en-CA" sz="1500" u="sng">
                <a:solidFill>
                  <a:schemeClr val="lt1"/>
                </a:solidFill>
                <a:hlinkClick r:id="rId6">
                  <a:extLst>
                    <a:ext uri="{A12FA001-AC4F-418D-AE19-62706E023703}">
                      <ahyp:hlinkClr xmlns:ahyp="http://schemas.microsoft.com/office/drawing/2018/hyperlinkcolor" val="tx"/>
                    </a:ext>
                  </a:extLst>
                </a:hlinkClick>
              </a:rPr>
              <a:t>section 4.2</a:t>
            </a:r>
            <a:endParaRPr sz="1500">
              <a:solidFill>
                <a:schemeClr val="lt1"/>
              </a:solidFill>
            </a:endParaRPr>
          </a:p>
          <a:p>
            <a:pPr marL="457200" marR="0" lvl="0" indent="-323850" algn="l" rtl="0">
              <a:lnSpc>
                <a:spcPct val="115000"/>
              </a:lnSpc>
              <a:spcBef>
                <a:spcPts val="600"/>
              </a:spcBef>
              <a:spcAft>
                <a:spcPts val="0"/>
              </a:spcAft>
              <a:buClr>
                <a:schemeClr val="lt1"/>
              </a:buClr>
              <a:buSzPts val="1500"/>
              <a:buChar char="-"/>
            </a:pPr>
            <a:r>
              <a:rPr lang="en-CA" sz="1500">
                <a:solidFill>
                  <a:schemeClr val="lt1"/>
                </a:solidFill>
              </a:rPr>
              <a:t>Updated links in the </a:t>
            </a:r>
            <a:r>
              <a:rPr lang="en-CA" sz="1500" u="sng">
                <a:solidFill>
                  <a:schemeClr val="lt1"/>
                </a:solidFill>
                <a:hlinkClick r:id="rId7">
                  <a:extLst>
                    <a:ext uri="{A12FA001-AC4F-418D-AE19-62706E023703}">
                      <ahyp:hlinkClr xmlns:ahyp="http://schemas.microsoft.com/office/drawing/2018/hyperlinkcolor" val="tx"/>
                    </a:ext>
                  </a:extLst>
                </a:hlinkClick>
              </a:rPr>
              <a:t>Resources</a:t>
            </a:r>
            <a:r>
              <a:rPr lang="en-CA" sz="1500">
                <a:solidFill>
                  <a:schemeClr val="lt1"/>
                </a:solidFill>
              </a:rPr>
              <a:t> section</a:t>
            </a:r>
            <a:endParaRPr sz="1500">
              <a:solidFill>
                <a:schemeClr val="lt1"/>
              </a:solidFill>
            </a:endParaRPr>
          </a:p>
          <a:p>
            <a:pPr marL="0" marR="0" lvl="0" indent="0" algn="l" rtl="0">
              <a:lnSpc>
                <a:spcPct val="100000"/>
              </a:lnSpc>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gf97a3368a4_0_371"/>
          <p:cNvSpPr/>
          <p:nvPr/>
        </p:nvSpPr>
        <p:spPr>
          <a:xfrm>
            <a:off x="96478" y="10282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f97a3368a4_0_3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a:t>
            </a:fld>
            <a:endParaRPr/>
          </a:p>
        </p:txBody>
      </p:sp>
      <p:sp>
        <p:nvSpPr>
          <p:cNvPr id="216" name="Google Shape;216;gf97a3368a4_0_371"/>
          <p:cNvSpPr txBox="1"/>
          <p:nvPr/>
        </p:nvSpPr>
        <p:spPr>
          <a:xfrm>
            <a:off x="4791925" y="158700"/>
            <a:ext cx="4509600" cy="847800"/>
          </a:xfrm>
          <a:prstGeom prst="rect">
            <a:avLst/>
          </a:prstGeom>
          <a:noFill/>
          <a:ln>
            <a:noFill/>
          </a:ln>
        </p:spPr>
        <p:txBody>
          <a:bodyPr spcFirstLastPara="1" wrap="square" lIns="91425" tIns="91425" rIns="91425" bIns="91425" anchor="t" anchorCtr="0">
            <a:normAutofit lnSpcReduction="10000"/>
          </a:bodyPr>
          <a:lstStyle/>
          <a:p>
            <a:pPr marL="179999" marR="0" lvl="0" indent="-223349" algn="l" rtl="0">
              <a:lnSpc>
                <a:spcPct val="115000"/>
              </a:lnSpc>
              <a:spcBef>
                <a:spcPts val="2300"/>
              </a:spcBef>
              <a:spcAft>
                <a:spcPts val="0"/>
              </a:spcAft>
              <a:buClr>
                <a:schemeClr val="dk1"/>
              </a:buClr>
              <a:buSzPts val="2100"/>
              <a:buFont typeface="Lato"/>
              <a:buAutoNum type="arabicParenR"/>
            </a:pPr>
            <a:r>
              <a:rPr lang="en-CA" sz="2100" b="1">
                <a:solidFill>
                  <a:schemeClr val="dk1"/>
                </a:solidFill>
                <a:latin typeface="Lato"/>
                <a:ea typeface="Lato"/>
                <a:cs typeface="Lato"/>
                <a:sym typeface="Lato"/>
              </a:rPr>
              <a:t>Remplacer</a:t>
            </a:r>
            <a:r>
              <a:rPr lang="en-CA" sz="2100" b="1" i="1">
                <a:solidFill>
                  <a:schemeClr val="dk1"/>
                </a:solidFill>
                <a:latin typeface="Lato"/>
                <a:ea typeface="Lato"/>
                <a:cs typeface="Lato"/>
                <a:sym typeface="Lato"/>
              </a:rPr>
              <a:t> Le guide du rédacteur </a:t>
            </a:r>
            <a:r>
              <a:rPr lang="en-CA" sz="2100" b="1">
                <a:solidFill>
                  <a:schemeClr val="dk1"/>
                </a:solidFill>
                <a:latin typeface="Lato"/>
                <a:ea typeface="Lato"/>
                <a:cs typeface="Lato"/>
                <a:sym typeface="Lato"/>
              </a:rPr>
              <a:t>par les </a:t>
            </a:r>
            <a:r>
              <a:rPr lang="en-CA" sz="2100" b="1" i="1">
                <a:solidFill>
                  <a:schemeClr val="dk1"/>
                </a:solidFill>
                <a:latin typeface="Lato"/>
                <a:ea typeface="Lato"/>
                <a:cs typeface="Lato"/>
                <a:sym typeface="Lato"/>
              </a:rPr>
              <a:t>Clés de la rédaction</a:t>
            </a:r>
            <a:endParaRPr sz="1500" i="1">
              <a:solidFill>
                <a:schemeClr val="dk1"/>
              </a:solidFill>
            </a:endParaRPr>
          </a:p>
        </p:txBody>
      </p:sp>
      <p:sp>
        <p:nvSpPr>
          <p:cNvPr id="217" name="Google Shape;217;gf97a3368a4_0_371"/>
          <p:cNvSpPr/>
          <p:nvPr/>
        </p:nvSpPr>
        <p:spPr>
          <a:xfrm>
            <a:off x="4764839" y="10064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f97a3368a4_0_371"/>
          <p:cNvSpPr txBox="1"/>
          <p:nvPr/>
        </p:nvSpPr>
        <p:spPr>
          <a:xfrm>
            <a:off x="4720175" y="1189300"/>
            <a:ext cx="4217700" cy="3555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2300"/>
              </a:spcBef>
              <a:spcAft>
                <a:spcPts val="0"/>
              </a:spcAft>
              <a:buClr>
                <a:srgbClr val="333333"/>
              </a:buClr>
              <a:buSzPts val="1300"/>
              <a:buChar char="●"/>
            </a:pPr>
            <a:r>
              <a:rPr lang="en-CA" sz="1300">
                <a:solidFill>
                  <a:srgbClr val="333333"/>
                </a:solidFill>
              </a:rPr>
              <a:t>À compter de janvier 2024, Le guide du rédacteur et le Canadian Style ont été archivés. Leur contenu a été intégré à </a:t>
            </a:r>
            <a:r>
              <a:rPr lang="en-CA" sz="1300" u="sng">
                <a:solidFill>
                  <a:srgbClr val="0535D2"/>
                </a:solidFill>
                <a:hlinkClick r:id="rId3">
                  <a:extLst>
                    <a:ext uri="{A12FA001-AC4F-418D-AE19-62706E023703}">
                      <ahyp:hlinkClr xmlns:ahyp="http://schemas.microsoft.com/office/drawing/2018/hyperlinkcolor" val="tx"/>
                    </a:ext>
                  </a:extLst>
                </a:hlinkClick>
              </a:rPr>
              <a:t>Writing Tips Plus</a:t>
            </a:r>
            <a:r>
              <a:rPr lang="en-CA" sz="1300">
                <a:solidFill>
                  <a:srgbClr val="333333"/>
                </a:solidFill>
              </a:rPr>
              <a:t> et aux </a:t>
            </a:r>
            <a:r>
              <a:rPr lang="en-CA" sz="1300" i="1" u="sng">
                <a:solidFill>
                  <a:srgbClr val="0535D2"/>
                </a:solidFill>
                <a:hlinkClick r:id="rId4">
                  <a:extLst>
                    <a:ext uri="{A12FA001-AC4F-418D-AE19-62706E023703}">
                      <ahyp:hlinkClr xmlns:ahyp="http://schemas.microsoft.com/office/drawing/2018/hyperlinkcolor" val="tx"/>
                    </a:ext>
                  </a:extLst>
                </a:hlinkClick>
              </a:rPr>
              <a:t>Clés de la rédaction</a:t>
            </a:r>
            <a:r>
              <a:rPr lang="en-CA" sz="1300">
                <a:solidFill>
                  <a:srgbClr val="333333"/>
                </a:solidFill>
              </a:rPr>
              <a:t>. Les références et les liens ont été mis à jour dans les sections suivantes :</a:t>
            </a:r>
            <a:endParaRPr sz="1300">
              <a:solidFill>
                <a:srgbClr val="333333"/>
              </a:solidFill>
            </a:endParaRPr>
          </a:p>
          <a:p>
            <a:pPr marL="914400" lvl="1" indent="-311150" algn="l" rtl="0">
              <a:lnSpc>
                <a:spcPct val="115000"/>
              </a:lnSpc>
              <a:spcBef>
                <a:spcPts val="0"/>
              </a:spcBef>
              <a:spcAft>
                <a:spcPts val="0"/>
              </a:spcAft>
              <a:buClr>
                <a:srgbClr val="333333"/>
              </a:buClr>
              <a:buSzPts val="1300"/>
              <a:buChar char="○"/>
            </a:pPr>
            <a:r>
              <a:rPr lang="en-CA" sz="1300">
                <a:solidFill>
                  <a:srgbClr val="333333"/>
                </a:solidFill>
              </a:rPr>
              <a:t>Section </a:t>
            </a:r>
            <a:r>
              <a:rPr lang="en-CA" sz="1300" u="sng">
                <a:solidFill>
                  <a:srgbClr val="0535D2"/>
                </a:solidFill>
                <a:hlinkClick r:id="rId8">
                  <a:extLst>
                    <a:ext uri="{A12FA001-AC4F-418D-AE19-62706E023703}">
                      <ahyp:hlinkClr xmlns:ahyp="http://schemas.microsoft.com/office/drawing/2018/hyperlinkcolor" val="tx"/>
                    </a:ext>
                  </a:extLst>
                </a:hlinkClick>
              </a:rPr>
              <a:t>But du document</a:t>
            </a:r>
            <a:r>
              <a:rPr lang="en-CA" sz="1300">
                <a:solidFill>
                  <a:srgbClr val="333333"/>
                </a:solidFill>
              </a:rPr>
              <a:t> : Suppression des références à </a:t>
            </a:r>
            <a:r>
              <a:rPr lang="en-CA" sz="1300" i="1">
                <a:solidFill>
                  <a:srgbClr val="333333"/>
                </a:solidFill>
              </a:rPr>
              <a:t>Le guide du rédacteur</a:t>
            </a:r>
            <a:r>
              <a:rPr lang="en-CA" sz="1300">
                <a:solidFill>
                  <a:srgbClr val="333333"/>
                </a:solidFill>
              </a:rPr>
              <a:t> et remplacement par des références à </a:t>
            </a:r>
            <a:r>
              <a:rPr lang="en-CA" sz="1300" i="1">
                <a:solidFill>
                  <a:srgbClr val="333333"/>
                </a:solidFill>
              </a:rPr>
              <a:t>Clés de la rédaction.</a:t>
            </a:r>
            <a:endParaRPr sz="1300" i="1">
              <a:solidFill>
                <a:srgbClr val="333333"/>
              </a:solidFill>
            </a:endParaRPr>
          </a:p>
          <a:p>
            <a:pPr marL="914400" lvl="1" indent="-311150" algn="l" rtl="0">
              <a:lnSpc>
                <a:spcPct val="115000"/>
              </a:lnSpc>
              <a:spcBef>
                <a:spcPts val="0"/>
              </a:spcBef>
              <a:spcAft>
                <a:spcPts val="0"/>
              </a:spcAft>
              <a:buClr>
                <a:srgbClr val="333333"/>
              </a:buClr>
              <a:buSzPts val="1300"/>
              <a:buChar char="○"/>
            </a:pPr>
            <a:r>
              <a:rPr lang="en-CA" sz="1300">
                <a:solidFill>
                  <a:srgbClr val="333333"/>
                </a:solidFill>
              </a:rPr>
              <a:t>Section </a:t>
            </a:r>
            <a:r>
              <a:rPr lang="en-CA" sz="1300" u="sng">
                <a:solidFill>
                  <a:srgbClr val="0535D2"/>
                </a:solidFill>
                <a:hlinkClick r:id="rId9">
                  <a:extLst>
                    <a:ext uri="{A12FA001-AC4F-418D-AE19-62706E023703}">
                      <ahyp:hlinkClr xmlns:ahyp="http://schemas.microsoft.com/office/drawing/2018/hyperlinkcolor" val="tx"/>
                    </a:ext>
                  </a:extLst>
                </a:hlinkClick>
              </a:rPr>
              <a:t>4.2 Soulignement, caractères gras et italiques</a:t>
            </a:r>
            <a:r>
              <a:rPr lang="en-CA" sz="1300">
                <a:solidFill>
                  <a:srgbClr val="333333"/>
                </a:solidFill>
              </a:rPr>
              <a:t> :Remplacement de liens vers du contenu archivé par des liens vers des articles courants.</a:t>
            </a:r>
            <a:endParaRPr sz="1300">
              <a:solidFill>
                <a:srgbClr val="333333"/>
              </a:solidFill>
            </a:endParaRPr>
          </a:p>
          <a:p>
            <a:pPr marL="914400" lvl="1" indent="-311150" algn="l" rtl="0">
              <a:lnSpc>
                <a:spcPct val="115000"/>
              </a:lnSpc>
              <a:spcBef>
                <a:spcPts val="0"/>
              </a:spcBef>
              <a:spcAft>
                <a:spcPts val="0"/>
              </a:spcAft>
              <a:buClr>
                <a:srgbClr val="333333"/>
              </a:buClr>
              <a:buSzPts val="1300"/>
              <a:buChar char="○"/>
            </a:pPr>
            <a:r>
              <a:rPr lang="en-CA" sz="1300">
                <a:solidFill>
                  <a:srgbClr val="333333"/>
                </a:solidFill>
              </a:rPr>
              <a:t>Mise à jour de la section </a:t>
            </a:r>
            <a:r>
              <a:rPr lang="en-CA" sz="1300" u="sng">
                <a:solidFill>
                  <a:srgbClr val="0535D2"/>
                </a:solidFill>
                <a:hlinkClick r:id="rId10">
                  <a:extLst>
                    <a:ext uri="{A12FA001-AC4F-418D-AE19-62706E023703}">
                      <ahyp:hlinkClr xmlns:ahyp="http://schemas.microsoft.com/office/drawing/2018/hyperlinkcolor" val="tx"/>
                    </a:ext>
                  </a:extLst>
                </a:hlinkClick>
              </a:rPr>
              <a:t>Ressources</a:t>
            </a:r>
            <a:r>
              <a:rPr lang="en-CA" sz="1300">
                <a:solidFill>
                  <a:srgbClr val="333333"/>
                </a:solidFill>
              </a:rPr>
              <a:t>.</a:t>
            </a:r>
            <a:endParaRPr sz="1300">
              <a:solidFill>
                <a:srgbClr val="333333"/>
              </a:solidFill>
            </a:endParaRPr>
          </a:p>
          <a:p>
            <a:pPr marL="0" marR="0" lvl="0" indent="0" algn="l" rtl="0">
              <a:lnSpc>
                <a:spcPct val="115000"/>
              </a:lnSpc>
              <a:spcBef>
                <a:spcPts val="2300"/>
              </a:spcBef>
              <a:spcAft>
                <a:spcPts val="900"/>
              </a:spcAft>
              <a:buNone/>
            </a:pPr>
            <a:endParaRPr sz="1300">
              <a:solidFill>
                <a:srgbClr val="3333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8cf3b6570_1_7"/>
          <p:cNvSpPr txBox="1"/>
          <p:nvPr/>
        </p:nvSpPr>
        <p:spPr>
          <a:xfrm>
            <a:off x="4686825" y="199925"/>
            <a:ext cx="3321000" cy="1884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0000"/>
              </a:lnSpc>
              <a:spcBef>
                <a:spcPts val="2900"/>
              </a:spcBef>
              <a:spcAft>
                <a:spcPts val="0"/>
              </a:spcAft>
              <a:buSzPts val="1100"/>
              <a:buNone/>
            </a:pPr>
            <a:r>
              <a:rPr lang="en-CA" sz="1000" b="1">
                <a:solidFill>
                  <a:srgbClr val="333333"/>
                </a:solidFill>
                <a:latin typeface="Lato"/>
                <a:ea typeface="Lato"/>
                <a:cs typeface="Lato"/>
                <a:sym typeface="Lato"/>
              </a:rPr>
              <a:t>Purpose</a:t>
            </a:r>
            <a:endParaRPr sz="1000" b="1">
              <a:solidFill>
                <a:srgbClr val="333333"/>
              </a:solidFill>
              <a:latin typeface="Lato"/>
              <a:ea typeface="Lato"/>
              <a:cs typeface="Lato"/>
              <a:sym typeface="Lato"/>
            </a:endParaRPr>
          </a:p>
          <a:p>
            <a:pPr marL="0" lvl="0" indent="0" algn="l" rtl="0">
              <a:lnSpc>
                <a:spcPct val="100000"/>
              </a:lnSpc>
              <a:spcBef>
                <a:spcPts val="900"/>
              </a:spcBef>
              <a:spcAft>
                <a:spcPts val="0"/>
              </a:spcAft>
              <a:buSzPts val="1100"/>
              <a:buNone/>
            </a:pPr>
            <a:r>
              <a:rPr lang="en-CA" sz="900">
                <a:solidFill>
                  <a:srgbClr val="333333"/>
                </a:solidFill>
              </a:rPr>
              <a:t>(...)</a:t>
            </a:r>
            <a:endParaRPr sz="900">
              <a:solidFill>
                <a:srgbClr val="333333"/>
              </a:solidFill>
            </a:endParaRPr>
          </a:p>
          <a:p>
            <a:pPr marL="0" lvl="0" indent="0" algn="l" rtl="0">
              <a:lnSpc>
                <a:spcPct val="115000"/>
              </a:lnSpc>
              <a:spcBef>
                <a:spcPts val="0"/>
              </a:spcBef>
              <a:spcAft>
                <a:spcPts val="0"/>
              </a:spcAft>
              <a:buSzPts val="1100"/>
              <a:buNone/>
            </a:pPr>
            <a:r>
              <a:rPr lang="en-CA" sz="900">
                <a:solidFill>
                  <a:srgbClr val="333333"/>
                </a:solidFill>
              </a:rPr>
              <a:t>The techniques described in this guide complement the rules set out in </a:t>
            </a:r>
            <a:r>
              <a:rPr lang="en-CA" sz="900" i="1" u="sng">
                <a:solidFill>
                  <a:srgbClr val="284162"/>
                </a:solidFill>
                <a:hlinkClick r:id="rId3">
                  <a:extLst>
                    <a:ext uri="{A12FA001-AC4F-418D-AE19-62706E023703}">
                      <ahyp:hlinkClr xmlns:ahyp="http://schemas.microsoft.com/office/drawing/2018/hyperlinkcolor" val="tx"/>
                    </a:ext>
                  </a:extLst>
                </a:hlinkClick>
              </a:rPr>
              <a:t>Writing Tips Plus</a:t>
            </a:r>
            <a:r>
              <a:rPr lang="en-CA" sz="900">
                <a:solidFill>
                  <a:srgbClr val="333333"/>
                </a:solidFill>
              </a:rPr>
              <a:t>, a searchable tool that deals with difficult points of English grammar and punctuation, as well as other English writing conventions. If there are conflicts between this guide, </a:t>
            </a:r>
            <a:r>
              <a:rPr lang="en-CA" sz="900" i="1">
                <a:solidFill>
                  <a:srgbClr val="333333"/>
                </a:solidFill>
              </a:rPr>
              <a:t>Writing Tips Plus</a:t>
            </a:r>
            <a:r>
              <a:rPr lang="en-CA" sz="900">
                <a:solidFill>
                  <a:srgbClr val="333333"/>
                </a:solidFill>
              </a:rPr>
              <a:t> or any other resource, this guide takes priority for content published online.</a:t>
            </a:r>
            <a:endParaRPr sz="900">
              <a:solidFill>
                <a:srgbClr val="333333"/>
              </a:solidFill>
            </a:endParaRPr>
          </a:p>
          <a:p>
            <a:pPr marL="0" lvl="0" indent="0" algn="l" rtl="0">
              <a:lnSpc>
                <a:spcPct val="115000"/>
              </a:lnSpc>
              <a:spcBef>
                <a:spcPts val="900"/>
              </a:spcBef>
              <a:spcAft>
                <a:spcPts val="900"/>
              </a:spcAft>
              <a:buSzPts val="1100"/>
              <a:buNone/>
            </a:pPr>
            <a:r>
              <a:rPr lang="en-CA" sz="900">
                <a:solidFill>
                  <a:srgbClr val="333333"/>
                </a:solidFill>
              </a:rPr>
              <a:t>As web and language trends evolve, we'll update this guide to meet the changing needs of our audiences.</a:t>
            </a:r>
            <a:endParaRPr sz="900" b="1"/>
          </a:p>
        </p:txBody>
      </p:sp>
      <p:sp>
        <p:nvSpPr>
          <p:cNvPr id="225" name="Google Shape;225;g2b8cf3b6570_1_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a:t>
            </a:fld>
            <a:endParaRPr/>
          </a:p>
        </p:txBody>
      </p:sp>
      <p:sp>
        <p:nvSpPr>
          <p:cNvPr id="226" name="Google Shape;226;g2b8cf3b6570_1_7"/>
          <p:cNvSpPr/>
          <p:nvPr/>
        </p:nvSpPr>
        <p:spPr>
          <a:xfrm rot="-5400000">
            <a:off x="4033919" y="978725"/>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g2b8cf3b6570_1_7"/>
          <p:cNvSpPr txBox="1"/>
          <p:nvPr/>
        </p:nvSpPr>
        <p:spPr>
          <a:xfrm>
            <a:off x="4686825" y="2782563"/>
            <a:ext cx="3609900" cy="1200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0000"/>
              </a:lnSpc>
              <a:spcBef>
                <a:spcPts val="2000"/>
              </a:spcBef>
              <a:spcAft>
                <a:spcPts val="0"/>
              </a:spcAft>
              <a:buSzPts val="1100"/>
              <a:buNone/>
            </a:pPr>
            <a:r>
              <a:rPr lang="en-CA" sz="800" b="1">
                <a:solidFill>
                  <a:srgbClr val="333333"/>
                </a:solidFill>
                <a:latin typeface="Lato"/>
                <a:ea typeface="Lato"/>
                <a:cs typeface="Lato"/>
                <a:sym typeface="Lato"/>
              </a:rPr>
              <a:t>Italics</a:t>
            </a:r>
            <a:endParaRPr sz="800" b="1">
              <a:solidFill>
                <a:srgbClr val="333333"/>
              </a:solidFill>
              <a:latin typeface="Lato"/>
              <a:ea typeface="Lato"/>
              <a:cs typeface="Lato"/>
              <a:sym typeface="Lato"/>
            </a:endParaRPr>
          </a:p>
          <a:p>
            <a:pPr marL="0" lvl="0" indent="0" algn="l" rtl="0">
              <a:lnSpc>
                <a:spcPct val="115000"/>
              </a:lnSpc>
              <a:spcBef>
                <a:spcPts val="0"/>
              </a:spcBef>
              <a:spcAft>
                <a:spcPts val="0"/>
              </a:spcAft>
              <a:buNone/>
            </a:pPr>
            <a:r>
              <a:rPr lang="en-CA" sz="800">
                <a:solidFill>
                  <a:srgbClr val="333333"/>
                </a:solidFill>
              </a:rPr>
              <a:t>(...)</a:t>
            </a:r>
            <a:endParaRPr sz="800">
              <a:solidFill>
                <a:srgbClr val="333333"/>
              </a:solidFill>
            </a:endParaRPr>
          </a:p>
          <a:p>
            <a:pPr marL="0" lvl="0" indent="0" algn="l" rtl="0">
              <a:lnSpc>
                <a:spcPct val="115000"/>
              </a:lnSpc>
              <a:spcBef>
                <a:spcPts val="0"/>
              </a:spcBef>
              <a:spcAft>
                <a:spcPts val="0"/>
              </a:spcAft>
              <a:buSzPts val="1100"/>
              <a:buNone/>
            </a:pPr>
            <a:r>
              <a:rPr lang="en-CA" sz="800">
                <a:solidFill>
                  <a:srgbClr val="333333"/>
                </a:solidFill>
              </a:rPr>
              <a:t>Follow </a:t>
            </a:r>
            <a:r>
              <a:rPr lang="en-CA" sz="800" u="sng">
                <a:solidFill>
                  <a:srgbClr val="284162"/>
                </a:solidFill>
                <a:hlinkClick r:id="rId3">
                  <a:extLst>
                    <a:ext uri="{A12FA001-AC4F-418D-AE19-62706E023703}">
                      <ahyp:hlinkClr xmlns:ahyp="http://schemas.microsoft.com/office/drawing/2018/hyperlinkcolor" val="tx"/>
                    </a:ext>
                  </a:extLst>
                </a:hlinkClick>
              </a:rPr>
              <a:t>Writing Tips Plus</a:t>
            </a:r>
            <a:r>
              <a:rPr lang="en-CA" sz="800">
                <a:solidFill>
                  <a:srgbClr val="333333"/>
                </a:solidFill>
              </a:rPr>
              <a:t> rules for applying italics for the following:</a:t>
            </a:r>
            <a:endParaRPr sz="800">
              <a:solidFill>
                <a:srgbClr val="333333"/>
              </a:solidFill>
            </a:endParaRPr>
          </a:p>
          <a:p>
            <a:pPr marL="457200" lvl="0" indent="-279400" algn="l" rtl="0">
              <a:lnSpc>
                <a:spcPct val="115000"/>
              </a:lnSpc>
              <a:spcBef>
                <a:spcPts val="0"/>
              </a:spcBef>
              <a:spcAft>
                <a:spcPts val="0"/>
              </a:spcAft>
              <a:buClr>
                <a:srgbClr val="333333"/>
              </a:buClr>
              <a:buSzPts val="800"/>
              <a:buChar char="●"/>
            </a:pPr>
            <a:r>
              <a:rPr lang="en-CA" sz="800" u="sng">
                <a:solidFill>
                  <a:srgbClr val="284162"/>
                </a:solidFill>
                <a:hlinkClick r:id="rId4">
                  <a:extLst>
                    <a:ext uri="{A12FA001-AC4F-418D-AE19-62706E023703}">
                      <ahyp:hlinkClr xmlns:ahyp="http://schemas.microsoft.com/office/drawing/2018/hyperlinkcolor" val="tx"/>
                    </a:ext>
                  </a:extLst>
                </a:hlinkClick>
              </a:rPr>
              <a:t>italics: French and foreign words</a:t>
            </a:r>
            <a:endParaRPr sz="800" u="sng">
              <a:solidFill>
                <a:srgbClr val="284162"/>
              </a:solidFill>
            </a:endParaRPr>
          </a:p>
          <a:p>
            <a:pPr marL="457200" lvl="0" indent="-279400" algn="l" rtl="0">
              <a:lnSpc>
                <a:spcPct val="115000"/>
              </a:lnSpc>
              <a:spcBef>
                <a:spcPts val="0"/>
              </a:spcBef>
              <a:spcAft>
                <a:spcPts val="0"/>
              </a:spcAft>
              <a:buClr>
                <a:srgbClr val="333333"/>
              </a:buClr>
              <a:buSzPts val="800"/>
              <a:buChar char="●"/>
            </a:pPr>
            <a:r>
              <a:rPr lang="en-CA" sz="800" u="sng">
                <a:solidFill>
                  <a:srgbClr val="284162"/>
                </a:solidFill>
                <a:hlinkClick r:id="rId5">
                  <a:extLst>
                    <a:ext uri="{A12FA001-AC4F-418D-AE19-62706E023703}">
                      <ahyp:hlinkClr xmlns:ahyp="http://schemas.microsoft.com/office/drawing/2018/hyperlinkcolor" val="tx"/>
                    </a:ext>
                  </a:extLst>
                </a:hlinkClick>
              </a:rPr>
              <a:t>italics: legal references</a:t>
            </a:r>
            <a:endParaRPr sz="800" u="sng">
              <a:solidFill>
                <a:srgbClr val="284162"/>
              </a:solidFill>
            </a:endParaRPr>
          </a:p>
          <a:p>
            <a:pPr marL="457200" lvl="0" indent="-279400" algn="l" rtl="0">
              <a:lnSpc>
                <a:spcPct val="115000"/>
              </a:lnSpc>
              <a:spcBef>
                <a:spcPts val="0"/>
              </a:spcBef>
              <a:spcAft>
                <a:spcPts val="0"/>
              </a:spcAft>
              <a:buClr>
                <a:srgbClr val="333333"/>
              </a:buClr>
              <a:buSzPts val="800"/>
              <a:buChar char="●"/>
            </a:pPr>
            <a:r>
              <a:rPr lang="en-CA" sz="800" u="sng">
                <a:solidFill>
                  <a:srgbClr val="284162"/>
                </a:solidFill>
                <a:hlinkClick r:id="rId6">
                  <a:extLst>
                    <a:ext uri="{A12FA001-AC4F-418D-AE19-62706E023703}">
                      <ahyp:hlinkClr xmlns:ahyp="http://schemas.microsoft.com/office/drawing/2018/hyperlinkcolor" val="tx"/>
                    </a:ext>
                  </a:extLst>
                </a:hlinkClick>
              </a:rPr>
              <a:t>italics: mathematical and scientific material</a:t>
            </a:r>
            <a:endParaRPr sz="800" u="sng">
              <a:solidFill>
                <a:srgbClr val="284162"/>
              </a:solidFill>
            </a:endParaRPr>
          </a:p>
          <a:p>
            <a:pPr marL="457200" lvl="0" indent="-279400" algn="l" rtl="0">
              <a:lnSpc>
                <a:spcPct val="115000"/>
              </a:lnSpc>
              <a:spcBef>
                <a:spcPts val="0"/>
              </a:spcBef>
              <a:spcAft>
                <a:spcPts val="0"/>
              </a:spcAft>
              <a:buClr>
                <a:srgbClr val="333333"/>
              </a:buClr>
              <a:buSzPts val="800"/>
              <a:buChar char="●"/>
            </a:pPr>
            <a:r>
              <a:rPr lang="en-CA" sz="800" u="sng">
                <a:solidFill>
                  <a:srgbClr val="284162"/>
                </a:solidFill>
                <a:hlinkClick r:id="rId7">
                  <a:extLst>
                    <a:ext uri="{A12FA001-AC4F-418D-AE19-62706E023703}">
                      <ahyp:hlinkClr xmlns:ahyp="http://schemas.microsoft.com/office/drawing/2018/hyperlinkcolor" val="tx"/>
                    </a:ext>
                  </a:extLst>
                </a:hlinkClick>
              </a:rPr>
              <a:t>italics: titles of works</a:t>
            </a:r>
            <a:endParaRPr sz="800" u="sng">
              <a:solidFill>
                <a:srgbClr val="284162"/>
              </a:solidFill>
            </a:endParaRPr>
          </a:p>
          <a:p>
            <a:pPr marL="457200" lvl="0" indent="-279400" algn="l" rtl="0">
              <a:lnSpc>
                <a:spcPct val="115000"/>
              </a:lnSpc>
              <a:spcBef>
                <a:spcPts val="0"/>
              </a:spcBef>
              <a:spcAft>
                <a:spcPts val="0"/>
              </a:spcAft>
              <a:buClr>
                <a:srgbClr val="333333"/>
              </a:buClr>
              <a:buSzPts val="800"/>
              <a:buChar char="●"/>
            </a:pPr>
            <a:r>
              <a:rPr lang="en-CA" sz="800" u="sng">
                <a:solidFill>
                  <a:srgbClr val="284162"/>
                </a:solidFill>
                <a:hlinkClick r:id="rId8">
                  <a:extLst>
                    <a:ext uri="{A12FA001-AC4F-418D-AE19-62706E023703}">
                      <ahyp:hlinkClr xmlns:ahyp="http://schemas.microsoft.com/office/drawing/2018/hyperlinkcolor" val="tx"/>
                    </a:ext>
                  </a:extLst>
                </a:hlinkClick>
              </a:rPr>
              <a:t>Latin terms and abbreviations</a:t>
            </a:r>
            <a:endParaRPr sz="800" b="1">
              <a:solidFill>
                <a:srgbClr val="333333"/>
              </a:solidFill>
              <a:latin typeface="Lato"/>
              <a:ea typeface="Lato"/>
              <a:cs typeface="Lato"/>
              <a:sym typeface="Lato"/>
            </a:endParaRPr>
          </a:p>
        </p:txBody>
      </p:sp>
      <p:pic>
        <p:nvPicPr>
          <p:cNvPr id="228" name="Google Shape;228;g2b8cf3b6570_1_7"/>
          <p:cNvPicPr preferRelativeResize="0"/>
          <p:nvPr/>
        </p:nvPicPr>
        <p:blipFill>
          <a:blip r:embed="rId9">
            <a:alphaModFix/>
          </a:blip>
          <a:stretch>
            <a:fillRect/>
          </a:stretch>
        </p:blipFill>
        <p:spPr>
          <a:xfrm>
            <a:off x="278850" y="177125"/>
            <a:ext cx="2983051" cy="2203901"/>
          </a:xfrm>
          <a:prstGeom prst="rect">
            <a:avLst/>
          </a:prstGeom>
          <a:noFill/>
          <a:ln w="12700" cap="flat" cmpd="sng">
            <a:solidFill>
              <a:srgbClr val="000000"/>
            </a:solidFill>
            <a:prstDash val="solid"/>
            <a:miter lim="8000"/>
            <a:headEnd type="none" w="sm" len="sm"/>
            <a:tailEnd type="none" w="sm" len="sm"/>
          </a:ln>
        </p:spPr>
      </p:pic>
      <p:pic>
        <p:nvPicPr>
          <p:cNvPr id="229" name="Google Shape;229;g2b8cf3b6570_1_7"/>
          <p:cNvPicPr preferRelativeResize="0"/>
          <p:nvPr/>
        </p:nvPicPr>
        <p:blipFill rotWithShape="1">
          <a:blip r:embed="rId10">
            <a:alphaModFix/>
          </a:blip>
          <a:srcRect r="9313"/>
          <a:stretch/>
        </p:blipFill>
        <p:spPr>
          <a:xfrm>
            <a:off x="278850" y="4269825"/>
            <a:ext cx="3321001" cy="530728"/>
          </a:xfrm>
          <a:prstGeom prst="rect">
            <a:avLst/>
          </a:prstGeom>
          <a:noFill/>
          <a:ln w="12700" cap="flat" cmpd="sng">
            <a:solidFill>
              <a:srgbClr val="000000"/>
            </a:solidFill>
            <a:prstDash val="solid"/>
            <a:miter lim="8000"/>
            <a:headEnd type="none" w="sm" len="sm"/>
            <a:tailEnd type="none" w="sm" len="sm"/>
          </a:ln>
        </p:spPr>
      </p:pic>
      <p:pic>
        <p:nvPicPr>
          <p:cNvPr id="230" name="Google Shape;230;g2b8cf3b6570_1_7"/>
          <p:cNvPicPr preferRelativeResize="0"/>
          <p:nvPr/>
        </p:nvPicPr>
        <p:blipFill rotWithShape="1">
          <a:blip r:embed="rId11">
            <a:alphaModFix/>
          </a:blip>
          <a:srcRect t="5446"/>
          <a:stretch/>
        </p:blipFill>
        <p:spPr>
          <a:xfrm>
            <a:off x="278850" y="2808275"/>
            <a:ext cx="3245551" cy="1149175"/>
          </a:xfrm>
          <a:prstGeom prst="rect">
            <a:avLst/>
          </a:prstGeom>
          <a:noFill/>
          <a:ln w="12700" cap="flat" cmpd="sng">
            <a:solidFill>
              <a:srgbClr val="000000"/>
            </a:solidFill>
            <a:prstDash val="solid"/>
            <a:miter lim="8000"/>
            <a:headEnd type="none" w="sm" len="sm"/>
            <a:tailEnd type="none" w="sm" len="sm"/>
          </a:ln>
        </p:spPr>
      </p:pic>
      <p:sp>
        <p:nvSpPr>
          <p:cNvPr id="231" name="Google Shape;231;g2b8cf3b6570_1_7"/>
          <p:cNvSpPr txBox="1"/>
          <p:nvPr/>
        </p:nvSpPr>
        <p:spPr>
          <a:xfrm>
            <a:off x="278850" y="2500075"/>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Section 4.2</a:t>
            </a:r>
            <a:endParaRPr sz="800" b="1">
              <a:solidFill>
                <a:schemeClr val="dk2"/>
              </a:solidFill>
            </a:endParaRPr>
          </a:p>
        </p:txBody>
      </p:sp>
      <p:sp>
        <p:nvSpPr>
          <p:cNvPr id="232" name="Google Shape;232;g2b8cf3b6570_1_7"/>
          <p:cNvSpPr txBox="1"/>
          <p:nvPr/>
        </p:nvSpPr>
        <p:spPr>
          <a:xfrm>
            <a:off x="278850" y="3960250"/>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Resources</a:t>
            </a:r>
            <a:endParaRPr sz="800" b="1">
              <a:solidFill>
                <a:schemeClr val="dk2"/>
              </a:solidFill>
            </a:endParaRPr>
          </a:p>
        </p:txBody>
      </p:sp>
      <p:sp>
        <p:nvSpPr>
          <p:cNvPr id="233" name="Google Shape;233;g2b8cf3b6570_1_7"/>
          <p:cNvSpPr/>
          <p:nvPr/>
        </p:nvSpPr>
        <p:spPr>
          <a:xfrm>
            <a:off x="370875" y="464075"/>
            <a:ext cx="2552100" cy="2052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g2b8cf3b6570_1_7"/>
          <p:cNvSpPr txBox="1"/>
          <p:nvPr/>
        </p:nvSpPr>
        <p:spPr>
          <a:xfrm>
            <a:off x="4686825" y="2490475"/>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Section 4.2</a:t>
            </a:r>
            <a:endParaRPr sz="800" b="1">
              <a:solidFill>
                <a:schemeClr val="dk2"/>
              </a:solidFill>
            </a:endParaRPr>
          </a:p>
        </p:txBody>
      </p:sp>
      <p:sp>
        <p:nvSpPr>
          <p:cNvPr id="235" name="Google Shape;235;g2b8cf3b6570_1_7"/>
          <p:cNvSpPr txBox="1"/>
          <p:nvPr/>
        </p:nvSpPr>
        <p:spPr>
          <a:xfrm>
            <a:off x="4686825" y="3950650"/>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Resources</a:t>
            </a:r>
            <a:endParaRPr sz="800" b="1">
              <a:solidFill>
                <a:schemeClr val="dk2"/>
              </a:solidFill>
            </a:endParaRPr>
          </a:p>
        </p:txBody>
      </p:sp>
      <p:pic>
        <p:nvPicPr>
          <p:cNvPr id="236" name="Google Shape;236;g2b8cf3b6570_1_7"/>
          <p:cNvPicPr preferRelativeResize="0"/>
          <p:nvPr/>
        </p:nvPicPr>
        <p:blipFill rotWithShape="1">
          <a:blip r:embed="rId12">
            <a:alphaModFix/>
          </a:blip>
          <a:srcRect b="14214"/>
          <a:stretch/>
        </p:blipFill>
        <p:spPr>
          <a:xfrm>
            <a:off x="4686825" y="4275250"/>
            <a:ext cx="3708649" cy="568650"/>
          </a:xfrm>
          <a:prstGeom prst="rect">
            <a:avLst/>
          </a:prstGeom>
          <a:noFill/>
          <a:ln w="9525" cap="flat" cmpd="sng">
            <a:solidFill>
              <a:schemeClr val="dk2"/>
            </a:solidFill>
            <a:prstDash val="solid"/>
            <a:round/>
            <a:headEnd type="none" w="sm" len="sm"/>
            <a:tailEnd type="none" w="sm" len="sm"/>
          </a:ln>
        </p:spPr>
      </p:pic>
      <p:sp>
        <p:nvSpPr>
          <p:cNvPr id="237" name="Google Shape;237;g2b8cf3b6570_1_7"/>
          <p:cNvSpPr/>
          <p:nvPr/>
        </p:nvSpPr>
        <p:spPr>
          <a:xfrm rot="-5400000">
            <a:off x="4033919" y="3161900"/>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g2b8cf3b6570_1_7"/>
          <p:cNvSpPr/>
          <p:nvPr/>
        </p:nvSpPr>
        <p:spPr>
          <a:xfrm rot="-5400000">
            <a:off x="4051082" y="4389688"/>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g2b8cf3b6570_1_7"/>
          <p:cNvSpPr/>
          <p:nvPr/>
        </p:nvSpPr>
        <p:spPr>
          <a:xfrm>
            <a:off x="716475" y="2671450"/>
            <a:ext cx="1625100" cy="1443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0" name="Google Shape;240;g2b8cf3b6570_1_7"/>
          <p:cNvSpPr/>
          <p:nvPr/>
        </p:nvSpPr>
        <p:spPr>
          <a:xfrm>
            <a:off x="1109125" y="4013125"/>
            <a:ext cx="1279500" cy="10929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2b8cf3b6570_1_38"/>
          <p:cNvPicPr preferRelativeResize="0"/>
          <p:nvPr/>
        </p:nvPicPr>
        <p:blipFill>
          <a:blip r:embed="rId3">
            <a:alphaModFix/>
          </a:blip>
          <a:stretch>
            <a:fillRect/>
          </a:stretch>
        </p:blipFill>
        <p:spPr>
          <a:xfrm>
            <a:off x="276149" y="2716750"/>
            <a:ext cx="3289375" cy="1200599"/>
          </a:xfrm>
          <a:prstGeom prst="rect">
            <a:avLst/>
          </a:prstGeom>
          <a:noFill/>
          <a:ln w="12700" cap="flat" cmpd="sng">
            <a:solidFill>
              <a:srgbClr val="000000"/>
            </a:solidFill>
            <a:prstDash val="solid"/>
            <a:miter lim="8000"/>
            <a:headEnd type="none" w="sm" len="sm"/>
            <a:tailEnd type="none" w="sm" len="sm"/>
          </a:ln>
        </p:spPr>
      </p:pic>
      <p:pic>
        <p:nvPicPr>
          <p:cNvPr id="247" name="Google Shape;247;g2b8cf3b6570_1_38"/>
          <p:cNvPicPr preferRelativeResize="0"/>
          <p:nvPr/>
        </p:nvPicPr>
        <p:blipFill>
          <a:blip r:embed="rId4">
            <a:alphaModFix/>
          </a:blip>
          <a:stretch>
            <a:fillRect/>
          </a:stretch>
        </p:blipFill>
        <p:spPr>
          <a:xfrm>
            <a:off x="294673" y="4269833"/>
            <a:ext cx="3321001" cy="745817"/>
          </a:xfrm>
          <a:prstGeom prst="rect">
            <a:avLst/>
          </a:prstGeom>
          <a:noFill/>
          <a:ln w="12700" cap="flat" cmpd="sng">
            <a:solidFill>
              <a:srgbClr val="000000"/>
            </a:solidFill>
            <a:prstDash val="solid"/>
            <a:miter lim="8000"/>
            <a:headEnd type="none" w="sm" len="sm"/>
            <a:tailEnd type="none" w="sm" len="sm"/>
          </a:ln>
        </p:spPr>
      </p:pic>
      <p:pic>
        <p:nvPicPr>
          <p:cNvPr id="248" name="Google Shape;248;g2b8cf3b6570_1_38"/>
          <p:cNvPicPr preferRelativeResize="0"/>
          <p:nvPr/>
        </p:nvPicPr>
        <p:blipFill>
          <a:blip r:embed="rId5">
            <a:alphaModFix/>
          </a:blip>
          <a:stretch>
            <a:fillRect/>
          </a:stretch>
        </p:blipFill>
        <p:spPr>
          <a:xfrm>
            <a:off x="315625" y="59675"/>
            <a:ext cx="2746723" cy="2354325"/>
          </a:xfrm>
          <a:prstGeom prst="rect">
            <a:avLst/>
          </a:prstGeom>
          <a:noFill/>
          <a:ln w="12700" cap="flat" cmpd="sng">
            <a:solidFill>
              <a:srgbClr val="000000"/>
            </a:solidFill>
            <a:prstDash val="solid"/>
            <a:miter lim="8000"/>
            <a:headEnd type="none" w="sm" len="sm"/>
            <a:tailEnd type="none" w="sm" len="sm"/>
          </a:ln>
        </p:spPr>
      </p:pic>
      <p:sp>
        <p:nvSpPr>
          <p:cNvPr id="249" name="Google Shape;249;g2b8cf3b6570_1_38"/>
          <p:cNvSpPr txBox="1"/>
          <p:nvPr/>
        </p:nvSpPr>
        <p:spPr>
          <a:xfrm>
            <a:off x="4686825" y="199925"/>
            <a:ext cx="3708600" cy="1637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0000"/>
              </a:lnSpc>
              <a:spcBef>
                <a:spcPts val="2900"/>
              </a:spcBef>
              <a:spcAft>
                <a:spcPts val="0"/>
              </a:spcAft>
              <a:buSzPts val="1100"/>
              <a:buNone/>
            </a:pPr>
            <a:r>
              <a:rPr lang="en-CA" sz="1300" b="1">
                <a:solidFill>
                  <a:srgbClr val="333333"/>
                </a:solidFill>
                <a:highlight>
                  <a:srgbClr val="FFFFFF"/>
                </a:highlight>
                <a:latin typeface="Lato"/>
                <a:ea typeface="Lato"/>
                <a:cs typeface="Lato"/>
                <a:sym typeface="Lato"/>
              </a:rPr>
              <a:t>But du document</a:t>
            </a:r>
            <a:endParaRPr sz="1300" b="1">
              <a:solidFill>
                <a:srgbClr val="333333"/>
              </a:solidFill>
              <a:highlight>
                <a:srgbClr val="FFFFFF"/>
              </a:highlight>
              <a:latin typeface="Lato"/>
              <a:ea typeface="Lato"/>
              <a:cs typeface="Lato"/>
              <a:sym typeface="Lato"/>
            </a:endParaRPr>
          </a:p>
          <a:p>
            <a:pPr marL="0" lvl="0" indent="0" algn="l" rtl="0">
              <a:lnSpc>
                <a:spcPct val="115000"/>
              </a:lnSpc>
              <a:spcBef>
                <a:spcPts val="900"/>
              </a:spcBef>
              <a:spcAft>
                <a:spcPts val="0"/>
              </a:spcAft>
              <a:buSzPts val="1100"/>
              <a:buNone/>
            </a:pPr>
            <a:r>
              <a:rPr lang="en-CA" sz="900">
                <a:solidFill>
                  <a:srgbClr val="333333"/>
                </a:solidFill>
                <a:highlight>
                  <a:srgbClr val="FFFFFF"/>
                </a:highlight>
              </a:rPr>
              <a:t>(...)</a:t>
            </a:r>
            <a:endParaRPr sz="900">
              <a:solidFill>
                <a:srgbClr val="333333"/>
              </a:solidFill>
              <a:highlight>
                <a:srgbClr val="FFFFFF"/>
              </a:highlight>
            </a:endParaRPr>
          </a:p>
          <a:p>
            <a:pPr marL="0" lvl="0" indent="0" algn="l" rtl="0">
              <a:lnSpc>
                <a:spcPct val="115000"/>
              </a:lnSpc>
              <a:spcBef>
                <a:spcPts val="900"/>
              </a:spcBef>
              <a:spcAft>
                <a:spcPts val="900"/>
              </a:spcAft>
              <a:buSzPts val="1100"/>
              <a:buNone/>
            </a:pPr>
            <a:r>
              <a:rPr lang="en-CA" sz="900">
                <a:solidFill>
                  <a:srgbClr val="333333"/>
                </a:solidFill>
                <a:highlight>
                  <a:srgbClr val="FFFFFF"/>
                </a:highlight>
              </a:rPr>
              <a:t>Les règles décrites dans ce guide complètent celles des </a:t>
            </a:r>
            <a:r>
              <a:rPr lang="en-CA" sz="900" u="sng">
                <a:solidFill>
                  <a:srgbClr val="284162"/>
                </a:solidFill>
                <a:highlight>
                  <a:srgbClr val="FFFFFF"/>
                </a:highlight>
                <a:hlinkClick r:id="rId6">
                  <a:extLst>
                    <a:ext uri="{A12FA001-AC4F-418D-AE19-62706E023703}">
                      <ahyp:hlinkClr xmlns:ahyp="http://schemas.microsoft.com/office/drawing/2018/hyperlinkcolor" val="tx"/>
                    </a:ext>
                  </a:extLst>
                </a:hlinkClick>
              </a:rPr>
              <a:t>Clés de la rédaction</a:t>
            </a:r>
            <a:r>
              <a:rPr lang="en-CA" sz="900">
                <a:solidFill>
                  <a:srgbClr val="333333"/>
                </a:solidFill>
                <a:highlight>
                  <a:srgbClr val="FFFFFF"/>
                </a:highlight>
              </a:rPr>
              <a:t>, un outil de recherche qui traite des difficultés liées à la grammaire, à la ponctuation et à d’autres règles d’écriture du français. En cas de conflit entre le présent guide, les Clés de la rédaction ou toute autre ressource, le présent guide a préséance en ce qui concerne le contenu publié en ligne. (...)</a:t>
            </a:r>
            <a:endParaRPr sz="300" b="1">
              <a:solidFill>
                <a:srgbClr val="333333"/>
              </a:solidFill>
              <a:latin typeface="Lato"/>
              <a:ea typeface="Lato"/>
              <a:cs typeface="Lato"/>
              <a:sym typeface="Lato"/>
            </a:endParaRPr>
          </a:p>
        </p:txBody>
      </p:sp>
      <p:sp>
        <p:nvSpPr>
          <p:cNvPr id="250" name="Google Shape;250;g2b8cf3b6570_1_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5</a:t>
            </a:fld>
            <a:endParaRPr/>
          </a:p>
        </p:txBody>
      </p:sp>
      <p:sp>
        <p:nvSpPr>
          <p:cNvPr id="251" name="Google Shape;251;g2b8cf3b6570_1_38"/>
          <p:cNvSpPr/>
          <p:nvPr/>
        </p:nvSpPr>
        <p:spPr>
          <a:xfrm rot="-5400000">
            <a:off x="4033919" y="978725"/>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g2b8cf3b6570_1_38"/>
          <p:cNvSpPr txBox="1"/>
          <p:nvPr/>
        </p:nvSpPr>
        <p:spPr>
          <a:xfrm>
            <a:off x="4686825" y="2782575"/>
            <a:ext cx="2902800" cy="1034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CA" sz="600">
                <a:solidFill>
                  <a:srgbClr val="333333"/>
                </a:solidFill>
                <a:latin typeface="Source Sans Pro"/>
                <a:ea typeface="Source Sans Pro"/>
                <a:cs typeface="Source Sans Pro"/>
                <a:sym typeface="Source Sans Pro"/>
              </a:rPr>
              <a:t>Consultez les </a:t>
            </a:r>
            <a:r>
              <a:rPr lang="en-CA" sz="600" i="1" u="sng">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Clés de la rédaction</a:t>
            </a:r>
            <a:r>
              <a:rPr lang="en-CA" sz="600" i="1">
                <a:solidFill>
                  <a:srgbClr val="333333"/>
                </a:solidFill>
                <a:latin typeface="Source Sans Pro"/>
                <a:ea typeface="Source Sans Pro"/>
                <a:cs typeface="Source Sans Pro"/>
                <a:sym typeface="Source Sans Pro"/>
              </a:rPr>
              <a:t> </a:t>
            </a:r>
            <a:r>
              <a:rPr lang="en-CA" sz="600">
                <a:solidFill>
                  <a:srgbClr val="333333"/>
                </a:solidFill>
                <a:latin typeface="Source Sans Pro"/>
                <a:ea typeface="Source Sans Pro"/>
                <a:cs typeface="Source Sans Pro"/>
                <a:sym typeface="Source Sans Pro"/>
              </a:rPr>
              <a:t>dans les cas suivants :</a:t>
            </a:r>
            <a:endParaRPr sz="600" u="sng">
              <a:solidFill>
                <a:srgbClr val="22222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284162"/>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italique de l’article « mots étrangers (italique et guillemets) »</a:t>
            </a:r>
            <a:endParaRPr sz="600" u="sng">
              <a:solidFill>
                <a:srgbClr val="28416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284162"/>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latin (locutions latines et mots latins)</a:t>
            </a:r>
            <a:endParaRPr sz="600" u="sng">
              <a:solidFill>
                <a:srgbClr val="22222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284162"/>
              </a:buClr>
              <a:buSzPts val="600"/>
              <a:buFont typeface="Source Sans Pro"/>
              <a:buChar char="●"/>
            </a:pPr>
            <a:r>
              <a:rPr lang="en-CA" sz="600" u="sng">
                <a:solidFill>
                  <a:srgbClr val="1155CC"/>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lettres de l’alphabet employées seules</a:t>
            </a:r>
            <a:endParaRPr sz="600" u="sng">
              <a:solidFill>
                <a:srgbClr val="28416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i="1" u="sng">
                <a:solidFill>
                  <a:srgbClr val="284162"/>
                </a:solidFill>
                <a:latin typeface="Source Sans Pro"/>
                <a:ea typeface="Source Sans Pro"/>
                <a:cs typeface="Source Sans Pro"/>
                <a:sym typeface="Source Sans Pro"/>
                <a:hlinkClick r:id="rId10">
                  <a:extLst>
                    <a:ext uri="{A12FA001-AC4F-418D-AE19-62706E023703}">
                      <ahyp:hlinkClr xmlns:ahyp="http://schemas.microsoft.com/office/drawing/2018/hyperlinkcolor" val="tx"/>
                    </a:ext>
                  </a:extLst>
                </a:hlinkClick>
              </a:rPr>
              <a:t>opere citato/loco citato</a:t>
            </a:r>
            <a:endParaRPr sz="600" i="1" u="sng">
              <a:solidFill>
                <a:srgbClr val="28416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284162"/>
                </a:solidFill>
                <a:latin typeface="Source Sans Pro"/>
                <a:ea typeface="Source Sans Pro"/>
                <a:cs typeface="Source Sans Pro"/>
                <a:sym typeface="Source Sans Pro"/>
                <a:hlinkClick r:id="rId11">
                  <a:extLst>
                    <a:ext uri="{A12FA001-AC4F-418D-AE19-62706E023703}">
                      <ahyp:hlinkClr xmlns:ahyp="http://schemas.microsoft.com/office/drawing/2018/hyperlinkcolor" val="tx"/>
                    </a:ext>
                  </a:extLst>
                </a:hlinkClick>
              </a:rPr>
              <a:t>nom latin de plante et d'animal</a:t>
            </a:r>
            <a:endParaRPr sz="600" u="sng">
              <a:solidFill>
                <a:srgbClr val="222222"/>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0535D2"/>
                </a:solidFill>
                <a:latin typeface="Source Sans Pro"/>
                <a:ea typeface="Source Sans Pro"/>
                <a:cs typeface="Source Sans Pro"/>
                <a:sym typeface="Source Sans Pro"/>
                <a:hlinkClick r:id="rId12">
                  <a:extLst>
                    <a:ext uri="{A12FA001-AC4F-418D-AE19-62706E023703}">
                      <ahyp:hlinkClr xmlns:ahyp="http://schemas.microsoft.com/office/drawing/2018/hyperlinkcolor" val="tx"/>
                    </a:ext>
                  </a:extLst>
                </a:hlinkClick>
              </a:rPr>
              <a:t>noms propres (italique)</a:t>
            </a:r>
            <a:endParaRPr sz="600" u="sng">
              <a:solidFill>
                <a:srgbClr val="333333"/>
              </a:solidFill>
              <a:latin typeface="Source Sans Pro"/>
              <a:ea typeface="Source Sans Pro"/>
              <a:cs typeface="Source Sans Pro"/>
              <a:sym typeface="Source Sans Pro"/>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284162"/>
                </a:solidFill>
                <a:latin typeface="Source Sans Pro"/>
                <a:ea typeface="Source Sans Pro"/>
                <a:cs typeface="Source Sans Pro"/>
                <a:sym typeface="Source Sans Pro"/>
                <a:hlinkClick r:id="rId13">
                  <a:extLst>
                    <a:ext uri="{A12FA001-AC4F-418D-AE19-62706E023703}">
                      <ahyp:hlinkClr xmlns:ahyp="http://schemas.microsoft.com/office/drawing/2018/hyperlinkcolor" val="tx"/>
                    </a:ext>
                  </a:extLst>
                </a:hlinkClick>
              </a:rPr>
              <a:t>titres de lois (règlements, accords, chartes, décrets, etc.)</a:t>
            </a:r>
            <a:endParaRPr/>
          </a:p>
          <a:p>
            <a:pPr marL="89999" lvl="0" indent="-133350" algn="l" rtl="0">
              <a:lnSpc>
                <a:spcPct val="115000"/>
              </a:lnSpc>
              <a:spcBef>
                <a:spcPts val="0"/>
              </a:spcBef>
              <a:spcAft>
                <a:spcPts val="0"/>
              </a:spcAft>
              <a:buClr>
                <a:srgbClr val="333333"/>
              </a:buClr>
              <a:buSzPts val="600"/>
              <a:buFont typeface="Source Sans Pro"/>
              <a:buChar char="●"/>
            </a:pPr>
            <a:r>
              <a:rPr lang="en-CA" sz="600" u="sng">
                <a:solidFill>
                  <a:srgbClr val="284162"/>
                </a:solidFill>
                <a:latin typeface="Source Sans Pro"/>
                <a:ea typeface="Source Sans Pro"/>
                <a:cs typeface="Source Sans Pro"/>
                <a:sym typeface="Source Sans Pro"/>
                <a:hlinkClick r:id="rId14">
                  <a:extLst>
                    <a:ext uri="{A12FA001-AC4F-418D-AE19-62706E023703}">
                      <ahyp:hlinkClr xmlns:ahyp="http://schemas.microsoft.com/office/drawing/2018/hyperlinkcolor" val="tx"/>
                    </a:ext>
                  </a:extLst>
                </a:hlinkClick>
              </a:rPr>
              <a:t>titres de lois et autres textes juridiques de l’article « noms propres (italique) »</a:t>
            </a:r>
            <a:endParaRPr sz="200" b="1">
              <a:solidFill>
                <a:srgbClr val="333333"/>
              </a:solidFill>
              <a:latin typeface="Lato"/>
              <a:ea typeface="Lato"/>
              <a:cs typeface="Lato"/>
              <a:sym typeface="Lato"/>
            </a:endParaRPr>
          </a:p>
        </p:txBody>
      </p:sp>
      <p:sp>
        <p:nvSpPr>
          <p:cNvPr id="253" name="Google Shape;253;g2b8cf3b6570_1_38"/>
          <p:cNvSpPr txBox="1"/>
          <p:nvPr/>
        </p:nvSpPr>
        <p:spPr>
          <a:xfrm>
            <a:off x="278850" y="2423875"/>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Section 4.2</a:t>
            </a:r>
            <a:endParaRPr sz="800" b="1">
              <a:solidFill>
                <a:schemeClr val="dk2"/>
              </a:solidFill>
            </a:endParaRPr>
          </a:p>
        </p:txBody>
      </p:sp>
      <p:sp>
        <p:nvSpPr>
          <p:cNvPr id="254" name="Google Shape;254;g2b8cf3b6570_1_38"/>
          <p:cNvSpPr txBox="1"/>
          <p:nvPr/>
        </p:nvSpPr>
        <p:spPr>
          <a:xfrm>
            <a:off x="278850" y="3960250"/>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Ressources</a:t>
            </a:r>
            <a:endParaRPr sz="800" b="1">
              <a:solidFill>
                <a:schemeClr val="dk2"/>
              </a:solidFill>
            </a:endParaRPr>
          </a:p>
        </p:txBody>
      </p:sp>
      <p:sp>
        <p:nvSpPr>
          <p:cNvPr id="255" name="Google Shape;255;g2b8cf3b6570_1_38"/>
          <p:cNvSpPr/>
          <p:nvPr/>
        </p:nvSpPr>
        <p:spPr>
          <a:xfrm>
            <a:off x="370875" y="464075"/>
            <a:ext cx="2552100" cy="2052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g2b8cf3b6570_1_38"/>
          <p:cNvSpPr txBox="1"/>
          <p:nvPr/>
        </p:nvSpPr>
        <p:spPr>
          <a:xfrm>
            <a:off x="4686825" y="2490475"/>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Section 4.2</a:t>
            </a:r>
            <a:endParaRPr sz="800" b="1">
              <a:solidFill>
                <a:schemeClr val="dk2"/>
              </a:solidFill>
            </a:endParaRPr>
          </a:p>
        </p:txBody>
      </p:sp>
      <p:sp>
        <p:nvSpPr>
          <p:cNvPr id="257" name="Google Shape;257;g2b8cf3b6570_1_38"/>
          <p:cNvSpPr txBox="1"/>
          <p:nvPr/>
        </p:nvSpPr>
        <p:spPr>
          <a:xfrm>
            <a:off x="4686825" y="3950650"/>
            <a:ext cx="13788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800" b="1">
                <a:solidFill>
                  <a:schemeClr val="dk2"/>
                </a:solidFill>
              </a:rPr>
              <a:t>Resources</a:t>
            </a:r>
            <a:endParaRPr sz="800" b="1">
              <a:solidFill>
                <a:schemeClr val="dk2"/>
              </a:solidFill>
            </a:endParaRPr>
          </a:p>
        </p:txBody>
      </p:sp>
      <p:sp>
        <p:nvSpPr>
          <p:cNvPr id="258" name="Google Shape;258;g2b8cf3b6570_1_38"/>
          <p:cNvSpPr/>
          <p:nvPr/>
        </p:nvSpPr>
        <p:spPr>
          <a:xfrm rot="-5400000">
            <a:off x="4033919" y="3161900"/>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9" name="Google Shape;259;g2b8cf3b6570_1_38"/>
          <p:cNvSpPr/>
          <p:nvPr/>
        </p:nvSpPr>
        <p:spPr>
          <a:xfrm rot="-5400000">
            <a:off x="4051082" y="4389688"/>
            <a:ext cx="184500" cy="291000"/>
          </a:xfrm>
          <a:prstGeom prst="downArrow">
            <a:avLst>
              <a:gd name="adj1" fmla="val 50000"/>
              <a:gd name="adj2" fmla="val 50000"/>
            </a:avLst>
          </a:prstGeom>
          <a:solidFill>
            <a:srgbClr val="AF3C43"/>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g2b8cf3b6570_1_38"/>
          <p:cNvSpPr/>
          <p:nvPr/>
        </p:nvSpPr>
        <p:spPr>
          <a:xfrm>
            <a:off x="716475" y="2671450"/>
            <a:ext cx="1625100" cy="14436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g2b8cf3b6570_1_38"/>
          <p:cNvSpPr/>
          <p:nvPr/>
        </p:nvSpPr>
        <p:spPr>
          <a:xfrm>
            <a:off x="1109125" y="4013125"/>
            <a:ext cx="1279500" cy="10929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2" name="Google Shape;262;g2b8cf3b6570_1_38"/>
          <p:cNvPicPr preferRelativeResize="0"/>
          <p:nvPr/>
        </p:nvPicPr>
        <p:blipFill>
          <a:blip r:embed="rId15">
            <a:alphaModFix/>
          </a:blip>
          <a:stretch>
            <a:fillRect/>
          </a:stretch>
        </p:blipFill>
        <p:spPr>
          <a:xfrm>
            <a:off x="4670975" y="3924675"/>
            <a:ext cx="2902795" cy="10929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8cf3b6570_1_69"/>
          <p:cNvSpPr/>
          <p:nvPr/>
        </p:nvSpPr>
        <p:spPr>
          <a:xfrm>
            <a:off x="-43102" y="-12575"/>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2b8cf3b6570_1_69"/>
          <p:cNvSpPr txBox="1"/>
          <p:nvPr/>
        </p:nvSpPr>
        <p:spPr>
          <a:xfrm>
            <a:off x="278350" y="158700"/>
            <a:ext cx="4112100" cy="70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2100" b="1">
                <a:solidFill>
                  <a:schemeClr val="lt1"/>
                </a:solidFill>
                <a:latin typeface="Lato"/>
                <a:ea typeface="Lato"/>
                <a:cs typeface="Lato"/>
                <a:sym typeface="Lato"/>
              </a:rPr>
              <a:t>2. Inverted pyramid update</a:t>
            </a:r>
            <a:endParaRPr sz="2100" b="1" i="0" u="none" strike="noStrike" cap="none">
              <a:solidFill>
                <a:srgbClr val="FFFFFF"/>
              </a:solidFill>
              <a:latin typeface="Lato"/>
              <a:ea typeface="Lato"/>
              <a:cs typeface="Lato"/>
              <a:sym typeface="Lato"/>
            </a:endParaRPr>
          </a:p>
        </p:txBody>
      </p:sp>
      <p:sp>
        <p:nvSpPr>
          <p:cNvPr id="269" name="Google Shape;269;g2b8cf3b6570_1_69"/>
          <p:cNvSpPr txBox="1"/>
          <p:nvPr/>
        </p:nvSpPr>
        <p:spPr>
          <a:xfrm>
            <a:off x="155650" y="1189300"/>
            <a:ext cx="4112100" cy="332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CA" sz="1500">
                <a:solidFill>
                  <a:srgbClr val="333333"/>
                </a:solidFill>
              </a:rPr>
              <a:t>I</a:t>
            </a:r>
            <a:r>
              <a:rPr lang="en-CA" sz="1500">
                <a:solidFill>
                  <a:schemeClr val="dk1"/>
                </a:solidFill>
              </a:rPr>
              <a:t>n section 2.1 Start with the most important information:</a:t>
            </a:r>
            <a:endParaRPr sz="1500">
              <a:solidFill>
                <a:schemeClr val="dk1"/>
              </a:solidFill>
            </a:endParaRPr>
          </a:p>
          <a:p>
            <a:pPr marL="457200" marR="0" lvl="0" indent="-323850" algn="l" rtl="0">
              <a:lnSpc>
                <a:spcPct val="115000"/>
              </a:lnSpc>
              <a:spcBef>
                <a:spcPts val="900"/>
              </a:spcBef>
              <a:spcAft>
                <a:spcPts val="0"/>
              </a:spcAft>
              <a:buClr>
                <a:schemeClr val="dk1"/>
              </a:buClr>
              <a:buSzPts val="1500"/>
              <a:buChar char="●"/>
            </a:pPr>
            <a:r>
              <a:rPr lang="en-CA" sz="1500">
                <a:solidFill>
                  <a:schemeClr val="dk1"/>
                </a:solidFill>
              </a:rPr>
              <a:t>We've </a:t>
            </a:r>
            <a:r>
              <a:rPr lang="en-CA" sz="1500">
                <a:solidFill>
                  <a:schemeClr val="dk1"/>
                </a:solidFill>
                <a:uFill>
                  <a:noFill/>
                </a:uFill>
                <a:hlinkClick r:id="rId3">
                  <a:extLst>
                    <a:ext uri="{A12FA001-AC4F-418D-AE19-62706E023703}">
                      <ahyp:hlinkClr xmlns:ahyp="http://schemas.microsoft.com/office/drawing/2018/hyperlinkcolor" val="tx"/>
                    </a:ext>
                  </a:extLst>
                </a:hlinkClick>
              </a:rPr>
              <a:t>updated the </a:t>
            </a:r>
            <a:r>
              <a:rPr lang="en-CA" sz="1500" u="sng">
                <a:solidFill>
                  <a:schemeClr val="dk1"/>
                </a:solidFill>
                <a:hlinkClick r:id="rId3">
                  <a:extLst>
                    <a:ext uri="{A12FA001-AC4F-418D-AE19-62706E023703}">
                      <ahyp:hlinkClr xmlns:ahyp="http://schemas.microsoft.com/office/drawing/2018/hyperlinkcolor" val="tx"/>
                    </a:ext>
                  </a:extLst>
                </a:hlinkClick>
              </a:rPr>
              <a:t>inverted pyramid</a:t>
            </a:r>
            <a:r>
              <a:rPr lang="en-CA" sz="1500">
                <a:solidFill>
                  <a:schemeClr val="dk1"/>
                </a:solidFill>
                <a:uFill>
                  <a:noFill/>
                </a:uFill>
                <a:hlinkClick r:id="rId3">
                  <a:extLst>
                    <a:ext uri="{A12FA001-AC4F-418D-AE19-62706E023703}">
                      <ahyp:hlinkClr xmlns:ahyp="http://schemas.microsoft.com/office/drawing/2018/hyperlinkcolor" val="tx"/>
                    </a:ext>
                  </a:extLst>
                </a:hlinkClick>
              </a:rPr>
              <a:t> image</a:t>
            </a:r>
            <a:r>
              <a:rPr lang="en-CA" sz="1500">
                <a:solidFill>
                  <a:schemeClr val="dk1"/>
                </a:solidFill>
              </a:rPr>
              <a:t>. </a:t>
            </a:r>
            <a:endParaRPr sz="1500">
              <a:solidFill>
                <a:schemeClr val="dk1"/>
              </a:solidFill>
            </a:endParaRPr>
          </a:p>
          <a:p>
            <a:pPr marL="457200" marR="0" lvl="0" indent="-323850" algn="l" rtl="0">
              <a:lnSpc>
                <a:spcPct val="115000"/>
              </a:lnSpc>
              <a:spcBef>
                <a:spcPts val="900"/>
              </a:spcBef>
              <a:spcAft>
                <a:spcPts val="0"/>
              </a:spcAft>
              <a:buClr>
                <a:schemeClr val="dk1"/>
              </a:buClr>
              <a:buSzPts val="1500"/>
              <a:buChar char="●"/>
            </a:pPr>
            <a:r>
              <a:rPr lang="en-CA" sz="1500">
                <a:solidFill>
                  <a:schemeClr val="dk1"/>
                </a:solidFill>
              </a:rPr>
              <a:t>We removed most of the words from the image and worked it into the page content to make the section easier to read.</a:t>
            </a:r>
            <a:endParaRPr sz="1500">
              <a:solidFill>
                <a:schemeClr val="dk1"/>
              </a:solidFill>
            </a:endParaRPr>
          </a:p>
          <a:p>
            <a:pPr marL="0" marR="0" lvl="0" indent="0" algn="l" rtl="0">
              <a:lnSpc>
                <a:spcPct val="100000"/>
              </a:lnSpc>
              <a:spcBef>
                <a:spcPts val="900"/>
              </a:spcBef>
              <a:spcAft>
                <a:spcPts val="0"/>
              </a:spcAft>
              <a:buNone/>
            </a:pPr>
            <a:endParaRPr sz="1800">
              <a:solidFill>
                <a:schemeClr val="lt1"/>
              </a:solidFill>
              <a:latin typeface="Calibri"/>
              <a:ea typeface="Calibri"/>
              <a:cs typeface="Calibri"/>
              <a:sym typeface="Calibri"/>
            </a:endParaRPr>
          </a:p>
        </p:txBody>
      </p:sp>
      <p:sp>
        <p:nvSpPr>
          <p:cNvPr id="270" name="Google Shape;270;g2b8cf3b6570_1_69"/>
          <p:cNvSpPr/>
          <p:nvPr/>
        </p:nvSpPr>
        <p:spPr>
          <a:xfrm>
            <a:off x="401278" y="10282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2b8cf3b6570_1_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6</a:t>
            </a:fld>
            <a:endParaRPr/>
          </a:p>
        </p:txBody>
      </p:sp>
      <p:sp>
        <p:nvSpPr>
          <p:cNvPr id="272" name="Google Shape;272;g2b8cf3b6570_1_69"/>
          <p:cNvSpPr/>
          <p:nvPr/>
        </p:nvSpPr>
        <p:spPr>
          <a:xfrm>
            <a:off x="4764839" y="10064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2b8cf3b6570_1_69"/>
          <p:cNvSpPr txBox="1"/>
          <p:nvPr/>
        </p:nvSpPr>
        <p:spPr>
          <a:xfrm>
            <a:off x="4680450" y="158700"/>
            <a:ext cx="4112100" cy="70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2100" b="1">
                <a:solidFill>
                  <a:schemeClr val="dk1"/>
                </a:solidFill>
                <a:latin typeface="Lato"/>
                <a:ea typeface="Lato"/>
                <a:cs typeface="Lato"/>
                <a:sym typeface="Lato"/>
              </a:rPr>
              <a:t>2. Mise à jour de l’image de la pyramide inversée</a:t>
            </a:r>
            <a:endParaRPr sz="2100" b="1" i="0" u="none" strike="noStrike" cap="none">
              <a:solidFill>
                <a:schemeClr val="dk1"/>
              </a:solidFill>
              <a:latin typeface="Lato"/>
              <a:ea typeface="Lato"/>
              <a:cs typeface="Lato"/>
              <a:sym typeface="Lato"/>
            </a:endParaRPr>
          </a:p>
        </p:txBody>
      </p:sp>
      <p:sp>
        <p:nvSpPr>
          <p:cNvPr id="274" name="Google Shape;274;g2b8cf3b6570_1_69"/>
          <p:cNvSpPr txBox="1"/>
          <p:nvPr/>
        </p:nvSpPr>
        <p:spPr>
          <a:xfrm>
            <a:off x="4633950" y="1189300"/>
            <a:ext cx="4112100" cy="3329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Char char="●"/>
            </a:pPr>
            <a:r>
              <a:rPr lang="en-CA" sz="1500">
                <a:solidFill>
                  <a:schemeClr val="dk1"/>
                </a:solidFill>
                <a:highlight>
                  <a:srgbClr val="FFFFFF"/>
                </a:highlight>
              </a:rPr>
              <a:t>Dans la section 2.1 Commencer par les renseignements les plus importants :</a:t>
            </a:r>
            <a:endParaRPr sz="1500">
              <a:solidFill>
                <a:schemeClr val="dk1"/>
              </a:solidFill>
              <a:highlight>
                <a:srgbClr val="FFFFFF"/>
              </a:highlight>
            </a:endParaRPr>
          </a:p>
          <a:p>
            <a:pPr marL="914400" lvl="1" indent="-323850" algn="l" rtl="0">
              <a:lnSpc>
                <a:spcPct val="115000"/>
              </a:lnSpc>
              <a:spcBef>
                <a:spcPts val="900"/>
              </a:spcBef>
              <a:spcAft>
                <a:spcPts val="0"/>
              </a:spcAft>
              <a:buClr>
                <a:schemeClr val="dk1"/>
              </a:buClr>
              <a:buSzPts val="1500"/>
              <a:buChar char="○"/>
            </a:pPr>
            <a:r>
              <a:rPr lang="en-CA" sz="1500">
                <a:solidFill>
                  <a:schemeClr val="dk1"/>
                </a:solidFill>
                <a:highlight>
                  <a:srgbClr val="FFFFFF"/>
                </a:highlight>
              </a:rPr>
              <a:t>Mise à jour de l’image de la </a:t>
            </a:r>
            <a:r>
              <a:rPr lang="en-CA" sz="1500" u="sng">
                <a:solidFill>
                  <a:schemeClr val="dk1"/>
                </a:solidFill>
                <a:highlight>
                  <a:srgbClr val="FFFFFF"/>
                </a:highlight>
                <a:hlinkClick r:id="rId4">
                  <a:extLst>
                    <a:ext uri="{A12FA001-AC4F-418D-AE19-62706E023703}">
                      <ahyp:hlinkClr xmlns:ahyp="http://schemas.microsoft.com/office/drawing/2018/hyperlinkcolor" val="tx"/>
                    </a:ext>
                  </a:extLst>
                </a:hlinkClick>
              </a:rPr>
              <a:t>pyramide inversée</a:t>
            </a:r>
            <a:r>
              <a:rPr lang="en-CA" sz="1500">
                <a:solidFill>
                  <a:schemeClr val="dk1"/>
                </a:solidFill>
                <a:highlight>
                  <a:srgbClr val="FFFFFF"/>
                </a:highlight>
              </a:rPr>
              <a:t>. </a:t>
            </a:r>
            <a:endParaRPr sz="1500">
              <a:solidFill>
                <a:schemeClr val="dk1"/>
              </a:solidFill>
              <a:highlight>
                <a:srgbClr val="FFFFFF"/>
              </a:highlight>
            </a:endParaRPr>
          </a:p>
          <a:p>
            <a:pPr marL="914400" lvl="1" indent="-323850" algn="l" rtl="0">
              <a:lnSpc>
                <a:spcPct val="115000"/>
              </a:lnSpc>
              <a:spcBef>
                <a:spcPts val="0"/>
              </a:spcBef>
              <a:spcAft>
                <a:spcPts val="0"/>
              </a:spcAft>
              <a:buClr>
                <a:schemeClr val="dk1"/>
              </a:buClr>
              <a:buSzPts val="1500"/>
              <a:buChar char="○"/>
            </a:pPr>
            <a:r>
              <a:rPr lang="en-CA" sz="1500">
                <a:solidFill>
                  <a:schemeClr val="dk1"/>
                </a:solidFill>
                <a:highlight>
                  <a:srgbClr val="FFFFFF"/>
                </a:highlight>
              </a:rPr>
              <a:t>Nous avons retiré la majorité du texte de l'image et l'avons ajouté au contenu de la page pour faciliter la lecture.</a:t>
            </a:r>
            <a:endParaRPr sz="1800">
              <a:solidFill>
                <a:schemeClr val="dk1"/>
              </a:solidFill>
            </a:endParaRPr>
          </a:p>
          <a:p>
            <a:pPr marL="0" marR="0" lvl="0" indent="0" algn="l" rtl="0">
              <a:lnSpc>
                <a:spcPct val="100000"/>
              </a:lnSpc>
              <a:spcBef>
                <a:spcPts val="9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b8cf3b6570_1_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CA"/>
              <a:t>7</a:t>
            </a:fld>
            <a:endParaRPr/>
          </a:p>
        </p:txBody>
      </p:sp>
      <p:sp>
        <p:nvSpPr>
          <p:cNvPr id="281" name="Google Shape;281;g2b8cf3b6570_1_194"/>
          <p:cNvSpPr/>
          <p:nvPr/>
        </p:nvSpPr>
        <p:spPr>
          <a:xfrm>
            <a:off x="4452950" y="-6300"/>
            <a:ext cx="4691100" cy="5156100"/>
          </a:xfrm>
          <a:prstGeom prst="rect">
            <a:avLst/>
          </a:prstGeom>
          <a:noFill/>
          <a:ln w="9525" cap="flat" cmpd="sng">
            <a:solidFill>
              <a:srgbClr val="AF3C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g2b8cf3b6570_1_194"/>
          <p:cNvPicPr preferRelativeResize="0"/>
          <p:nvPr/>
        </p:nvPicPr>
        <p:blipFill>
          <a:blip r:embed="rId3">
            <a:alphaModFix/>
          </a:blip>
          <a:stretch>
            <a:fillRect/>
          </a:stretch>
        </p:blipFill>
        <p:spPr>
          <a:xfrm>
            <a:off x="5466200" y="316696"/>
            <a:ext cx="2670349" cy="1598400"/>
          </a:xfrm>
          <a:prstGeom prst="rect">
            <a:avLst/>
          </a:prstGeom>
          <a:noFill/>
          <a:ln>
            <a:noFill/>
          </a:ln>
        </p:spPr>
      </p:pic>
      <p:sp>
        <p:nvSpPr>
          <p:cNvPr id="283" name="Google Shape;283;g2b8cf3b6570_1_194"/>
          <p:cNvSpPr txBox="1"/>
          <p:nvPr/>
        </p:nvSpPr>
        <p:spPr>
          <a:xfrm>
            <a:off x="4733925" y="2016475"/>
            <a:ext cx="4134900" cy="2886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2300"/>
              </a:spcBef>
              <a:spcAft>
                <a:spcPts val="0"/>
              </a:spcAft>
              <a:buNone/>
            </a:pPr>
            <a:r>
              <a:rPr lang="en-CA" sz="700" b="1">
                <a:solidFill>
                  <a:srgbClr val="333333"/>
                </a:solidFill>
                <a:highlight>
                  <a:srgbClr val="FFFFFF"/>
                </a:highlight>
              </a:rPr>
              <a:t>Figure 1</a:t>
            </a:r>
            <a:r>
              <a:rPr lang="en-CA" sz="700">
                <a:solidFill>
                  <a:srgbClr val="333333"/>
                </a:solidFill>
                <a:highlight>
                  <a:srgbClr val="FFFFFF"/>
                </a:highlight>
              </a:rPr>
              <a:t> : pyramide inversée pour l’organisation du contenu</a:t>
            </a:r>
            <a:endParaRPr sz="700">
              <a:solidFill>
                <a:srgbClr val="333333"/>
              </a:solidFill>
              <a:highlight>
                <a:srgbClr val="FFFFFF"/>
              </a:highlight>
            </a:endParaRPr>
          </a:p>
          <a:p>
            <a:pPr marL="0" lvl="0" indent="0" algn="l" rtl="0">
              <a:lnSpc>
                <a:spcPct val="115000"/>
              </a:lnSpc>
              <a:spcBef>
                <a:spcPts val="0"/>
              </a:spcBef>
              <a:spcAft>
                <a:spcPts val="0"/>
              </a:spcAft>
              <a:buNone/>
            </a:pPr>
            <a:br>
              <a:rPr lang="en-CA" sz="700">
                <a:solidFill>
                  <a:srgbClr val="333333"/>
                </a:solidFill>
                <a:highlight>
                  <a:srgbClr val="FFFFFF"/>
                </a:highlight>
              </a:rPr>
            </a:br>
            <a:r>
              <a:rPr lang="en-CA" sz="700">
                <a:solidFill>
                  <a:srgbClr val="333333"/>
                </a:solidFill>
                <a:highlight>
                  <a:srgbClr val="FFFFFF"/>
                </a:highlight>
              </a:rPr>
              <a:t>La pyramide inversée est divisée en quatre parties. Le contenu le plus important pour la réalisation des tâches se trouve au sommet, la plus grosse partie de la pyramide. La pyramide inversée représente le degré décroissant de pertinence du contenu pour la réalisation des tâches au fur et à mesure que l’on se rapproche du </a:t>
            </a:r>
            <a:r>
              <a:rPr lang="en-CA" sz="700">
                <a:solidFill>
                  <a:schemeClr val="dk1"/>
                </a:solidFill>
              </a:rPr>
              <a:t>sommet</a:t>
            </a:r>
            <a:r>
              <a:rPr lang="en-CA" sz="700">
                <a:solidFill>
                  <a:srgbClr val="333333"/>
                </a:solidFill>
                <a:highlight>
                  <a:srgbClr val="FFFFFF"/>
                </a:highlight>
              </a:rPr>
              <a:t> (au bas).</a:t>
            </a:r>
            <a:endParaRPr sz="700">
              <a:solidFill>
                <a:srgbClr val="333333"/>
              </a:solidFill>
              <a:highlight>
                <a:srgbClr val="FFFFFF"/>
              </a:highlight>
            </a:endParaRPr>
          </a:p>
          <a:p>
            <a:pPr marL="457200" lvl="0" indent="-273050" algn="l" rtl="0">
              <a:lnSpc>
                <a:spcPct val="115000"/>
              </a:lnSpc>
              <a:spcBef>
                <a:spcPts val="900"/>
              </a:spcBef>
              <a:spcAft>
                <a:spcPts val="0"/>
              </a:spcAft>
              <a:buClr>
                <a:srgbClr val="333333"/>
              </a:buClr>
              <a:buSzPts val="700"/>
              <a:buAutoNum type="arabicPeriod"/>
            </a:pPr>
            <a:r>
              <a:rPr lang="en-CA" sz="700" b="1">
                <a:solidFill>
                  <a:srgbClr val="333333"/>
                </a:solidFill>
                <a:highlight>
                  <a:srgbClr val="FFFFFF"/>
                </a:highlight>
              </a:rPr>
              <a:t>Information la plus importante</a:t>
            </a:r>
            <a:r>
              <a:rPr lang="en-CA" sz="700">
                <a:solidFill>
                  <a:srgbClr val="333333"/>
                </a:solidFill>
                <a:highlight>
                  <a:srgbClr val="FFFFFF"/>
                </a:highlight>
              </a:rPr>
              <a:t> :</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commencer chaque page Web par l'idée, l'étape ou l'information la plus importante.</a:t>
            </a:r>
            <a:endParaRPr sz="700">
              <a:solidFill>
                <a:srgbClr val="333333"/>
              </a:solidFill>
              <a:highlight>
                <a:srgbClr val="FFFFFF"/>
              </a:highlight>
            </a:endParaRPr>
          </a:p>
          <a:p>
            <a:pPr marL="457200" lvl="0" indent="-273050" algn="l" rtl="0">
              <a:lnSpc>
                <a:spcPct val="115000"/>
              </a:lnSpc>
              <a:spcBef>
                <a:spcPts val="0"/>
              </a:spcBef>
              <a:spcAft>
                <a:spcPts val="0"/>
              </a:spcAft>
              <a:buClr>
                <a:srgbClr val="333333"/>
              </a:buClr>
              <a:buSzPts val="700"/>
              <a:buAutoNum type="arabicPeriod"/>
            </a:pPr>
            <a:r>
              <a:rPr lang="en-CA" sz="700" b="1">
                <a:solidFill>
                  <a:srgbClr val="333333"/>
                </a:solidFill>
                <a:highlight>
                  <a:srgbClr val="FFFFFF"/>
                </a:highlight>
              </a:rPr>
              <a:t>Tâches priorisées</a:t>
            </a:r>
            <a:r>
              <a:rPr lang="en-CA" sz="700">
                <a:solidFill>
                  <a:srgbClr val="333333"/>
                </a:solidFill>
                <a:highlight>
                  <a:srgbClr val="FFFFFF"/>
                </a:highlight>
              </a:rPr>
              <a:t> :</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ajouter les détails et les tâches par ordre d'importance;</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mettre tout le contenu lié à la tâche au centre de la page;</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utiliser des liens pour orienter les gens vers les renseignements et les tâches essentielles.</a:t>
            </a:r>
            <a:endParaRPr sz="700">
              <a:solidFill>
                <a:srgbClr val="333333"/>
              </a:solidFill>
              <a:highlight>
                <a:srgbClr val="FFFFFF"/>
              </a:highlight>
            </a:endParaRPr>
          </a:p>
          <a:p>
            <a:pPr marL="457200" lvl="0" indent="-273050" algn="l" rtl="0">
              <a:lnSpc>
                <a:spcPct val="115000"/>
              </a:lnSpc>
              <a:spcBef>
                <a:spcPts val="0"/>
              </a:spcBef>
              <a:spcAft>
                <a:spcPts val="0"/>
              </a:spcAft>
              <a:buClr>
                <a:srgbClr val="333333"/>
              </a:buClr>
              <a:buSzPts val="700"/>
              <a:buAutoNum type="arabicPeriod"/>
            </a:pPr>
            <a:r>
              <a:rPr lang="en-CA" sz="700" b="1">
                <a:solidFill>
                  <a:srgbClr val="333333"/>
                </a:solidFill>
                <a:highlight>
                  <a:srgbClr val="FFFFFF"/>
                </a:highlight>
              </a:rPr>
              <a:t>Plus d'information</a:t>
            </a:r>
            <a:r>
              <a:rPr lang="en-CA" sz="700">
                <a:solidFill>
                  <a:srgbClr val="333333"/>
                </a:solidFill>
                <a:highlight>
                  <a:srgbClr val="FFFFFF"/>
                </a:highlight>
              </a:rPr>
              <a:t> :</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inclure des renseignements pertinents à l'intention des publics cibles qui désirent en apprendre davantage ou qui ont une connaissance approfondie du sujet ou du service.</a:t>
            </a:r>
            <a:endParaRPr sz="700">
              <a:solidFill>
                <a:srgbClr val="333333"/>
              </a:solidFill>
              <a:highlight>
                <a:srgbClr val="FFFFFF"/>
              </a:highlight>
            </a:endParaRPr>
          </a:p>
          <a:p>
            <a:pPr marL="457200" lvl="0" indent="-273050" algn="l" rtl="0">
              <a:lnSpc>
                <a:spcPct val="115000"/>
              </a:lnSpc>
              <a:spcBef>
                <a:spcPts val="0"/>
              </a:spcBef>
              <a:spcAft>
                <a:spcPts val="0"/>
              </a:spcAft>
              <a:buClr>
                <a:srgbClr val="333333"/>
              </a:buClr>
              <a:buSzPts val="700"/>
              <a:buAutoNum type="arabicPeriod"/>
            </a:pPr>
            <a:r>
              <a:rPr lang="en-CA" sz="700" b="1">
                <a:solidFill>
                  <a:srgbClr val="333333"/>
                </a:solidFill>
                <a:highlight>
                  <a:srgbClr val="FFFFFF"/>
                </a:highlight>
              </a:rPr>
              <a:t>Liens connexes</a:t>
            </a:r>
            <a:r>
              <a:rPr lang="en-CA" sz="700">
                <a:solidFill>
                  <a:srgbClr val="333333"/>
                </a:solidFill>
                <a:highlight>
                  <a:srgbClr val="FFFFFF"/>
                </a:highlight>
              </a:rPr>
              <a:t> :</a:t>
            </a:r>
            <a:endParaRPr sz="700">
              <a:solidFill>
                <a:srgbClr val="333333"/>
              </a:solidFill>
              <a:highlight>
                <a:srgbClr val="FFFFFF"/>
              </a:highlight>
            </a:endParaRPr>
          </a:p>
          <a:p>
            <a:pPr marL="914400" lvl="1" indent="-273050" algn="l" rtl="0">
              <a:lnSpc>
                <a:spcPct val="115000"/>
              </a:lnSpc>
              <a:spcBef>
                <a:spcPts val="0"/>
              </a:spcBef>
              <a:spcAft>
                <a:spcPts val="0"/>
              </a:spcAft>
              <a:buClr>
                <a:srgbClr val="333333"/>
              </a:buClr>
              <a:buSzPts val="700"/>
              <a:buChar char="○"/>
            </a:pPr>
            <a:r>
              <a:rPr lang="en-CA" sz="700">
                <a:solidFill>
                  <a:srgbClr val="333333"/>
                </a:solidFill>
                <a:highlight>
                  <a:srgbClr val="FFFFFF"/>
                </a:highlight>
              </a:rPr>
              <a:t>ajouter des liens seulement s'ils concernent le contenu et appuient la tâche (par exemple, des lois ou des publications).</a:t>
            </a:r>
            <a:endParaRPr sz="700">
              <a:solidFill>
                <a:srgbClr val="333333"/>
              </a:solidFill>
              <a:highlight>
                <a:srgbClr val="FFFFFF"/>
              </a:highlight>
            </a:endParaRPr>
          </a:p>
        </p:txBody>
      </p:sp>
      <p:sp>
        <p:nvSpPr>
          <p:cNvPr id="284" name="Google Shape;284;g2b8cf3b6570_1_194"/>
          <p:cNvSpPr txBox="1"/>
          <p:nvPr/>
        </p:nvSpPr>
        <p:spPr>
          <a:xfrm>
            <a:off x="154900" y="2632925"/>
            <a:ext cx="3949500" cy="2458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300"/>
              </a:spcBef>
              <a:spcAft>
                <a:spcPts val="0"/>
              </a:spcAft>
              <a:buNone/>
            </a:pPr>
            <a:r>
              <a:rPr lang="en-CA" sz="600">
                <a:solidFill>
                  <a:schemeClr val="dk1"/>
                </a:solidFill>
              </a:rPr>
              <a:t>Figure 1 - Version textuelle</a:t>
            </a:r>
            <a:endParaRPr sz="600">
              <a:solidFill>
                <a:schemeClr val="dk1"/>
              </a:solidFill>
            </a:endParaRPr>
          </a:p>
          <a:p>
            <a:pPr marL="0" lvl="0" indent="0" algn="l" rtl="0">
              <a:lnSpc>
                <a:spcPct val="115000"/>
              </a:lnSpc>
              <a:spcBef>
                <a:spcPts val="300"/>
              </a:spcBef>
              <a:spcAft>
                <a:spcPts val="0"/>
              </a:spcAft>
              <a:buNone/>
            </a:pPr>
            <a:r>
              <a:rPr lang="en-CA" sz="700">
                <a:solidFill>
                  <a:srgbClr val="1F2328"/>
                </a:solidFill>
                <a:highlight>
                  <a:srgbClr val="FFFFFF"/>
                </a:highlight>
              </a:rPr>
              <a:t>Pyramide inversée illustrant comment créer une page Web en indiquant tout d'abord les renseignements clés.</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Premièrement :</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commencer chaque page Web par l'idée, l'étape ou l'information la plus importante.</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Deuxièmement :</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ajouter les détails et les tâches par ordre d'importance;</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mettre tout le contenu lié à la tâche au centre de la page;</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utiliser des liens pour orienter les gens vers les renseignements et les tâches essentielles.</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Troisièmement :</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inclure des renseignements pertinents à l'intention des publics cibles qui désirent en apprendre davantage ou qui ont une connaissance approfondie du sujet ou du service.</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Quatrièmement :</a:t>
            </a:r>
            <a:endParaRPr sz="700">
              <a:solidFill>
                <a:srgbClr val="1F2328"/>
              </a:solidFill>
              <a:highlight>
                <a:srgbClr val="FFFFFF"/>
              </a:highlight>
            </a:endParaRPr>
          </a:p>
          <a:p>
            <a:pPr marL="914400" lvl="1" indent="-273050" algn="l" rtl="0">
              <a:lnSpc>
                <a:spcPct val="115000"/>
              </a:lnSpc>
              <a:spcBef>
                <a:spcPts val="300"/>
              </a:spcBef>
              <a:spcAft>
                <a:spcPts val="0"/>
              </a:spcAft>
              <a:buClr>
                <a:srgbClr val="1F2328"/>
              </a:buClr>
              <a:buSzPts val="700"/>
              <a:buChar char="○"/>
            </a:pPr>
            <a:r>
              <a:rPr lang="en-CA" sz="700">
                <a:solidFill>
                  <a:srgbClr val="1F2328"/>
                </a:solidFill>
                <a:highlight>
                  <a:srgbClr val="FFFFFF"/>
                </a:highlight>
              </a:rPr>
              <a:t>ajouter des liens seulement s'ils concernent le contenu et appuient la tâche.</a:t>
            </a:r>
            <a:endParaRPr sz="200">
              <a:solidFill>
                <a:schemeClr val="dk1"/>
              </a:solidFill>
            </a:endParaRPr>
          </a:p>
        </p:txBody>
      </p:sp>
      <p:pic>
        <p:nvPicPr>
          <p:cNvPr id="285" name="Google Shape;285;g2b8cf3b6570_1_194"/>
          <p:cNvPicPr preferRelativeResize="0"/>
          <p:nvPr/>
        </p:nvPicPr>
        <p:blipFill>
          <a:blip r:embed="rId4">
            <a:alphaModFix/>
          </a:blip>
          <a:stretch>
            <a:fillRect/>
          </a:stretch>
        </p:blipFill>
        <p:spPr>
          <a:xfrm>
            <a:off x="967320" y="10"/>
            <a:ext cx="1827450" cy="2558414"/>
          </a:xfrm>
          <a:prstGeom prst="rect">
            <a:avLst/>
          </a:prstGeom>
          <a:noFill/>
          <a:ln>
            <a:noFill/>
          </a:ln>
        </p:spPr>
      </p:pic>
      <p:sp>
        <p:nvSpPr>
          <p:cNvPr id="286" name="Google Shape;286;g2b8cf3b6570_1_194"/>
          <p:cNvSpPr/>
          <p:nvPr/>
        </p:nvSpPr>
        <p:spPr>
          <a:xfrm>
            <a:off x="266462" y="1098675"/>
            <a:ext cx="3229200" cy="27345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b8cf3b6570_1_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CA"/>
              <a:t>8</a:t>
            </a:fld>
            <a:endParaRPr/>
          </a:p>
        </p:txBody>
      </p:sp>
      <p:sp>
        <p:nvSpPr>
          <p:cNvPr id="293" name="Google Shape;293;g2b8cf3b6570_1_80"/>
          <p:cNvSpPr/>
          <p:nvPr/>
        </p:nvSpPr>
        <p:spPr>
          <a:xfrm>
            <a:off x="4452950" y="-6300"/>
            <a:ext cx="4691100" cy="5156100"/>
          </a:xfrm>
          <a:prstGeom prst="rect">
            <a:avLst/>
          </a:prstGeom>
          <a:noFill/>
          <a:ln w="9525" cap="flat" cmpd="sng">
            <a:solidFill>
              <a:srgbClr val="AF3C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2b8cf3b6570_1_80"/>
          <p:cNvSpPr txBox="1"/>
          <p:nvPr/>
        </p:nvSpPr>
        <p:spPr>
          <a:xfrm>
            <a:off x="4733925" y="2016475"/>
            <a:ext cx="4134900" cy="2945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2300"/>
              </a:spcBef>
              <a:spcAft>
                <a:spcPts val="0"/>
              </a:spcAft>
              <a:buClr>
                <a:schemeClr val="dk1"/>
              </a:buClr>
              <a:buSzPts val="1100"/>
              <a:buFont typeface="Arial"/>
              <a:buNone/>
            </a:pPr>
            <a:r>
              <a:rPr lang="en-CA" sz="800" b="1">
                <a:solidFill>
                  <a:srgbClr val="333333"/>
                </a:solidFill>
              </a:rPr>
              <a:t>Figure 1:</a:t>
            </a:r>
            <a:r>
              <a:rPr lang="en-CA" sz="800">
                <a:solidFill>
                  <a:srgbClr val="333333"/>
                </a:solidFill>
              </a:rPr>
              <a:t> inverted pyramid for ordering content on a web page</a:t>
            </a:r>
            <a:endParaRPr sz="800">
              <a:solidFill>
                <a:srgbClr val="333333"/>
              </a:solidFill>
            </a:endParaRPr>
          </a:p>
          <a:p>
            <a:pPr marL="0" lvl="0" indent="0" algn="l" rtl="0">
              <a:lnSpc>
                <a:spcPct val="115000"/>
              </a:lnSpc>
              <a:spcBef>
                <a:spcPts val="2000"/>
              </a:spcBef>
              <a:spcAft>
                <a:spcPts val="0"/>
              </a:spcAft>
              <a:buClr>
                <a:schemeClr val="dk1"/>
              </a:buClr>
              <a:buSzPts val="1100"/>
              <a:buFont typeface="Arial"/>
              <a:buNone/>
            </a:pPr>
            <a:r>
              <a:rPr lang="en-CA" sz="800">
                <a:solidFill>
                  <a:srgbClr val="333333"/>
                </a:solidFill>
              </a:rPr>
              <a:t>The inverted pyramid for ordering content on a web page in Figure 1 is divided into four sections. The most important content for task completion is at the top, the widest part of the pyramid. The relevance of content for task completion flows down the inverted pyramid toward the peak at the bottom.</a:t>
            </a:r>
            <a:endParaRPr sz="800">
              <a:solidFill>
                <a:srgbClr val="333333"/>
              </a:solidFill>
            </a:endParaRPr>
          </a:p>
          <a:p>
            <a:pPr marL="457200" lvl="0" indent="-279400" algn="l" rtl="0">
              <a:lnSpc>
                <a:spcPct val="115000"/>
              </a:lnSpc>
              <a:spcBef>
                <a:spcPts val="900"/>
              </a:spcBef>
              <a:spcAft>
                <a:spcPts val="0"/>
              </a:spcAft>
              <a:buClr>
                <a:srgbClr val="333333"/>
              </a:buClr>
              <a:buSzPts val="800"/>
              <a:buAutoNum type="arabicPeriod"/>
            </a:pPr>
            <a:r>
              <a:rPr lang="en-CA" sz="800" b="1">
                <a:solidFill>
                  <a:srgbClr val="333333"/>
                </a:solidFill>
              </a:rPr>
              <a:t>Most important</a:t>
            </a:r>
            <a:r>
              <a:rPr lang="en-CA" sz="800">
                <a:solidFill>
                  <a:srgbClr val="333333"/>
                </a:solidFill>
              </a:rPr>
              <a:t>:</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start with the most important idea, step or information</a:t>
            </a:r>
            <a:endParaRPr sz="800">
              <a:solidFill>
                <a:srgbClr val="333333"/>
              </a:solidFill>
            </a:endParaRPr>
          </a:p>
          <a:p>
            <a:pPr marL="457200" lvl="0" indent="-279400" algn="l" rtl="0">
              <a:lnSpc>
                <a:spcPct val="115000"/>
              </a:lnSpc>
              <a:spcBef>
                <a:spcPts val="0"/>
              </a:spcBef>
              <a:spcAft>
                <a:spcPts val="0"/>
              </a:spcAft>
              <a:buClr>
                <a:srgbClr val="333333"/>
              </a:buClr>
              <a:buSzPts val="800"/>
              <a:buAutoNum type="arabicPeriod"/>
            </a:pPr>
            <a:r>
              <a:rPr lang="en-CA" sz="800" b="1">
                <a:solidFill>
                  <a:srgbClr val="333333"/>
                </a:solidFill>
              </a:rPr>
              <a:t>Prioritized tasks</a:t>
            </a:r>
            <a:r>
              <a:rPr lang="en-CA" sz="800">
                <a:solidFill>
                  <a:srgbClr val="333333"/>
                </a:solidFill>
              </a:rPr>
              <a:t>:</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add details and tasks in order of importance</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keep all task-related content in the centre of the page</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use links to direct people to key information and tasks</a:t>
            </a:r>
            <a:endParaRPr sz="800">
              <a:solidFill>
                <a:srgbClr val="333333"/>
              </a:solidFill>
            </a:endParaRPr>
          </a:p>
          <a:p>
            <a:pPr marL="457200" lvl="0" indent="-279400" algn="l" rtl="0">
              <a:lnSpc>
                <a:spcPct val="115000"/>
              </a:lnSpc>
              <a:spcBef>
                <a:spcPts val="0"/>
              </a:spcBef>
              <a:spcAft>
                <a:spcPts val="0"/>
              </a:spcAft>
              <a:buClr>
                <a:srgbClr val="333333"/>
              </a:buClr>
              <a:buSzPts val="800"/>
              <a:buAutoNum type="arabicPeriod"/>
            </a:pPr>
            <a:r>
              <a:rPr lang="en-CA" sz="800" b="1">
                <a:solidFill>
                  <a:srgbClr val="333333"/>
                </a:solidFill>
              </a:rPr>
              <a:t>More information</a:t>
            </a:r>
            <a:r>
              <a:rPr lang="en-CA" sz="800">
                <a:solidFill>
                  <a:srgbClr val="333333"/>
                </a:solidFill>
              </a:rPr>
              <a:t>:</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include information for audiences who want to learn more or have more knowledge of the topic or service, but only if it makes sense</a:t>
            </a:r>
            <a:endParaRPr sz="800">
              <a:solidFill>
                <a:srgbClr val="333333"/>
              </a:solidFill>
            </a:endParaRPr>
          </a:p>
          <a:p>
            <a:pPr marL="457200" lvl="0" indent="-279400" algn="l" rtl="0">
              <a:lnSpc>
                <a:spcPct val="115000"/>
              </a:lnSpc>
              <a:spcBef>
                <a:spcPts val="0"/>
              </a:spcBef>
              <a:spcAft>
                <a:spcPts val="0"/>
              </a:spcAft>
              <a:buClr>
                <a:srgbClr val="333333"/>
              </a:buClr>
              <a:buSzPts val="800"/>
              <a:buAutoNum type="arabicPeriod"/>
            </a:pPr>
            <a:r>
              <a:rPr lang="en-CA" sz="800" b="1">
                <a:solidFill>
                  <a:srgbClr val="333333"/>
                </a:solidFill>
              </a:rPr>
              <a:t>Related links</a:t>
            </a:r>
            <a:r>
              <a:rPr lang="en-CA" sz="800">
                <a:solidFill>
                  <a:srgbClr val="333333"/>
                </a:solidFill>
              </a:rPr>
              <a:t>:</a:t>
            </a:r>
            <a:endParaRPr sz="800">
              <a:solidFill>
                <a:srgbClr val="333333"/>
              </a:solidFill>
            </a:endParaRPr>
          </a:p>
          <a:p>
            <a:pPr marL="914400" lvl="1" indent="-279400" algn="l" rtl="0">
              <a:lnSpc>
                <a:spcPct val="115000"/>
              </a:lnSpc>
              <a:spcBef>
                <a:spcPts val="0"/>
              </a:spcBef>
              <a:spcAft>
                <a:spcPts val="0"/>
              </a:spcAft>
              <a:buClr>
                <a:srgbClr val="333333"/>
              </a:buClr>
              <a:buSzPts val="800"/>
              <a:buChar char="○"/>
            </a:pPr>
            <a:r>
              <a:rPr lang="en-CA" sz="800">
                <a:solidFill>
                  <a:srgbClr val="333333"/>
                </a:solidFill>
              </a:rPr>
              <a:t>add links only if they relate to content that supports completion of the task on the web page (for example, laws or publications)</a:t>
            </a:r>
            <a:endParaRPr sz="800" b="1">
              <a:solidFill>
                <a:srgbClr val="333333"/>
              </a:solidFill>
            </a:endParaRPr>
          </a:p>
        </p:txBody>
      </p:sp>
      <p:sp>
        <p:nvSpPr>
          <p:cNvPr id="295" name="Google Shape;295;g2b8cf3b6570_1_80"/>
          <p:cNvSpPr txBox="1"/>
          <p:nvPr/>
        </p:nvSpPr>
        <p:spPr>
          <a:xfrm>
            <a:off x="154900" y="2632925"/>
            <a:ext cx="3949500" cy="2309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2300"/>
              </a:spcBef>
              <a:spcAft>
                <a:spcPts val="0"/>
              </a:spcAft>
              <a:buClr>
                <a:schemeClr val="dk1"/>
              </a:buClr>
              <a:buSzPts val="1100"/>
              <a:buFont typeface="Arial"/>
              <a:buNone/>
            </a:pPr>
            <a:r>
              <a:rPr lang="en-CA" sz="700">
                <a:solidFill>
                  <a:schemeClr val="dk1"/>
                </a:solidFill>
              </a:rPr>
              <a:t>Figure 1 - Text version</a:t>
            </a:r>
            <a:endParaRPr sz="7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CA" sz="700">
                <a:solidFill>
                  <a:srgbClr val="1F2328"/>
                </a:solidFill>
                <a:highlight>
                  <a:srgbClr val="FFFFFF"/>
                </a:highlight>
              </a:rPr>
              <a:t>Inverted pyramid divided into four sections, from top to bottom. The image shows the order of information on a web page.</a:t>
            </a:r>
            <a:endParaRPr sz="700">
              <a:solidFill>
                <a:srgbClr val="1F2328"/>
              </a:solidFill>
              <a:highlight>
                <a:srgbClr val="FFFFFF"/>
              </a:highlight>
            </a:endParaRPr>
          </a:p>
          <a:p>
            <a:pPr marL="457200" lvl="0" indent="-273050" algn="l" rtl="0">
              <a:lnSpc>
                <a:spcPct val="115000"/>
              </a:lnSpc>
              <a:spcBef>
                <a:spcPts val="1200"/>
              </a:spcBef>
              <a:spcAft>
                <a:spcPts val="0"/>
              </a:spcAft>
              <a:buClr>
                <a:srgbClr val="1F2328"/>
              </a:buClr>
              <a:buSzPts val="700"/>
              <a:buChar char="●"/>
            </a:pPr>
            <a:r>
              <a:rPr lang="en-CA" sz="700">
                <a:solidFill>
                  <a:srgbClr val="1F2328"/>
                </a:solidFill>
                <a:highlight>
                  <a:srgbClr val="FFFFFF"/>
                </a:highlight>
              </a:rPr>
              <a:t>First:</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start with the most important idea, step or information</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Second:</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add details and tasks in order of importance</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keep all task related content in the centre of the page</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use links to direct people to key information and tasks</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Third:</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include information for audiences who want to learn more or have more knowledge of the topic or service, but only if it makes sense</a:t>
            </a:r>
            <a:endParaRPr sz="700">
              <a:solidFill>
                <a:srgbClr val="1F2328"/>
              </a:solidFill>
              <a:highlight>
                <a:srgbClr val="FFFFFF"/>
              </a:highlight>
            </a:endParaRPr>
          </a:p>
          <a:p>
            <a:pPr marL="457200" lvl="0"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Fourth:</a:t>
            </a:r>
            <a:endParaRPr sz="700">
              <a:solidFill>
                <a:srgbClr val="1F2328"/>
              </a:solidFill>
              <a:highlight>
                <a:srgbClr val="FFFFFF"/>
              </a:highlight>
            </a:endParaRPr>
          </a:p>
          <a:p>
            <a:pPr marL="914400" lvl="1" indent="-273050" algn="l" rtl="0">
              <a:lnSpc>
                <a:spcPct val="115000"/>
              </a:lnSpc>
              <a:spcBef>
                <a:spcPts val="0"/>
              </a:spcBef>
              <a:spcAft>
                <a:spcPts val="0"/>
              </a:spcAft>
              <a:buClr>
                <a:srgbClr val="1F2328"/>
              </a:buClr>
              <a:buSzPts val="700"/>
              <a:buChar char="○"/>
            </a:pPr>
            <a:r>
              <a:rPr lang="en-CA" sz="700">
                <a:solidFill>
                  <a:srgbClr val="1F2328"/>
                </a:solidFill>
                <a:highlight>
                  <a:srgbClr val="FFFFFF"/>
                </a:highlight>
              </a:rPr>
              <a:t>add links only if they relate to content that supports completion of the task on the web page (for example, laws or publications)</a:t>
            </a:r>
            <a:endParaRPr sz="600" b="1">
              <a:solidFill>
                <a:srgbClr val="333333"/>
              </a:solidFill>
              <a:highlight>
                <a:srgbClr val="FFFFFF"/>
              </a:highlight>
            </a:endParaRPr>
          </a:p>
        </p:txBody>
      </p:sp>
      <p:pic>
        <p:nvPicPr>
          <p:cNvPr id="296" name="Google Shape;296;g2b8cf3b6570_1_80"/>
          <p:cNvPicPr preferRelativeResize="0"/>
          <p:nvPr/>
        </p:nvPicPr>
        <p:blipFill>
          <a:blip r:embed="rId3">
            <a:alphaModFix/>
          </a:blip>
          <a:stretch>
            <a:fillRect/>
          </a:stretch>
        </p:blipFill>
        <p:spPr>
          <a:xfrm>
            <a:off x="1032000" y="85175"/>
            <a:ext cx="1698126" cy="2377376"/>
          </a:xfrm>
          <a:prstGeom prst="rect">
            <a:avLst/>
          </a:prstGeom>
          <a:noFill/>
          <a:ln>
            <a:noFill/>
          </a:ln>
        </p:spPr>
      </p:pic>
      <p:sp>
        <p:nvSpPr>
          <p:cNvPr id="297" name="Google Shape;297;g2b8cf3b6570_1_80"/>
          <p:cNvSpPr/>
          <p:nvPr/>
        </p:nvSpPr>
        <p:spPr>
          <a:xfrm>
            <a:off x="266462" y="912825"/>
            <a:ext cx="3229200" cy="2734500"/>
          </a:xfrm>
          <a:prstGeom prst="mathMultiply">
            <a:avLst>
              <a:gd name="adj1" fmla="val 23520"/>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8" name="Google Shape;298;g2b8cf3b6570_1_80" descr="Upside-down pyramid showing how to start a web page with key information first."/>
          <p:cNvPicPr preferRelativeResize="0"/>
          <p:nvPr/>
        </p:nvPicPr>
        <p:blipFill>
          <a:blip r:embed="rId4">
            <a:alphaModFix/>
          </a:blip>
          <a:stretch>
            <a:fillRect/>
          </a:stretch>
        </p:blipFill>
        <p:spPr>
          <a:xfrm>
            <a:off x="5505900" y="139375"/>
            <a:ext cx="2720900" cy="1795125"/>
          </a:xfrm>
          <a:prstGeom prst="rect">
            <a:avLst/>
          </a:prstGeom>
          <a:noFill/>
          <a:ln w="9525" cap="flat" cmpd="sng">
            <a:solidFill>
              <a:srgbClr val="DDDDDD"/>
            </a:solidFill>
            <a:prstDash val="solid"/>
            <a:miter lim="8000"/>
            <a:headEnd type="none" w="sm" len="sm"/>
            <a:tailEnd type="none" w="sm" len="sm"/>
          </a:ln>
        </p:spPr>
      </p:pic>
      <p:sp>
        <p:nvSpPr>
          <p:cNvPr id="299" name="Google Shape;299;g2b8cf3b6570_1_80"/>
          <p:cNvSpPr txBox="1"/>
          <p:nvPr/>
        </p:nvSpPr>
        <p:spPr>
          <a:xfrm>
            <a:off x="5568092" y="208585"/>
            <a:ext cx="1224300" cy="136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b8cf3b6570_1_117"/>
          <p:cNvSpPr txBox="1"/>
          <p:nvPr/>
        </p:nvSpPr>
        <p:spPr>
          <a:xfrm>
            <a:off x="4764850" y="1300000"/>
            <a:ext cx="4173300" cy="361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300"/>
              </a:spcBef>
              <a:spcAft>
                <a:spcPts val="0"/>
              </a:spcAft>
              <a:buSzPts val="1100"/>
              <a:buNone/>
            </a:pPr>
            <a:r>
              <a:rPr lang="en-CA" sz="1300">
                <a:solidFill>
                  <a:schemeClr val="dk1"/>
                </a:solidFill>
              </a:rPr>
              <a:t>Dans la section </a:t>
            </a:r>
            <a:r>
              <a:rPr lang="en-CA" sz="1300" u="sng">
                <a:solidFill>
                  <a:schemeClr val="dk1"/>
                </a:solidFill>
                <a:hlinkClick r:id="rId3">
                  <a:extLst>
                    <a:ext uri="{A12FA001-AC4F-418D-AE19-62706E023703}">
                      <ahyp:hlinkClr xmlns:ahyp="http://schemas.microsoft.com/office/drawing/2018/hyperlinkcolor" val="tx"/>
                    </a:ext>
                  </a:extLst>
                </a:hlinkClick>
              </a:rPr>
              <a:t>4 Abréviations, acronymes et référence</a:t>
            </a:r>
            <a:r>
              <a:rPr lang="en-CA" sz="1300">
                <a:solidFill>
                  <a:schemeClr val="dk1"/>
                </a:solidFill>
              </a:rPr>
              <a:t> : </a:t>
            </a:r>
            <a:endParaRPr sz="1300">
              <a:solidFill>
                <a:schemeClr val="dk1"/>
              </a:solidFill>
            </a:endParaRPr>
          </a:p>
          <a:p>
            <a:pPr marL="457200" lvl="0" indent="-311150" algn="l" rtl="0">
              <a:lnSpc>
                <a:spcPct val="115000"/>
              </a:lnSpc>
              <a:spcBef>
                <a:spcPts val="900"/>
              </a:spcBef>
              <a:spcAft>
                <a:spcPts val="0"/>
              </a:spcAft>
              <a:buClr>
                <a:schemeClr val="dk1"/>
              </a:buClr>
              <a:buSzPts val="1300"/>
              <a:buChar char="●"/>
            </a:pPr>
            <a:r>
              <a:rPr lang="en-CA" sz="1300">
                <a:solidFill>
                  <a:schemeClr val="dk1"/>
                </a:solidFill>
              </a:rPr>
              <a:t>Ajout de précision pour indiquer que les abréviations doivent être accompagnées de leur signification écrite au long à la première mention sur une page</a:t>
            </a:r>
            <a:endParaRPr sz="1300">
              <a:solidFill>
                <a:schemeClr val="dk1"/>
              </a:solidFill>
            </a:endParaRPr>
          </a:p>
          <a:p>
            <a:pPr marL="457200" lvl="0" indent="-311150" algn="l" rtl="0">
              <a:lnSpc>
                <a:spcPct val="115000"/>
              </a:lnSpc>
              <a:spcBef>
                <a:spcPts val="900"/>
              </a:spcBef>
              <a:spcAft>
                <a:spcPts val="0"/>
              </a:spcAft>
              <a:buClr>
                <a:schemeClr val="dk1"/>
              </a:buClr>
              <a:buSzPts val="1300"/>
              <a:buChar char="●"/>
            </a:pPr>
            <a:r>
              <a:rPr lang="en-CA" sz="1300">
                <a:solidFill>
                  <a:schemeClr val="dk1"/>
                </a:solidFill>
              </a:rPr>
              <a:t>Nouvelle sous-section sur les formules épistolaires :</a:t>
            </a:r>
            <a:endParaRPr sz="1300">
              <a:solidFill>
                <a:schemeClr val="dk1"/>
              </a:solidFill>
            </a:endParaRPr>
          </a:p>
          <a:p>
            <a:pPr marL="809999" lvl="1" indent="-311150" algn="l" rtl="0">
              <a:lnSpc>
                <a:spcPct val="115000"/>
              </a:lnSpc>
              <a:spcBef>
                <a:spcPts val="0"/>
              </a:spcBef>
              <a:spcAft>
                <a:spcPts val="0"/>
              </a:spcAft>
              <a:buClr>
                <a:schemeClr val="dk1"/>
              </a:buClr>
              <a:buSzPts val="1300"/>
              <a:buChar char="○"/>
            </a:pPr>
            <a:r>
              <a:rPr lang="en-CA" sz="1300">
                <a:solidFill>
                  <a:schemeClr val="dk1"/>
                </a:solidFill>
              </a:rPr>
              <a:t>Comment abréger et ponctuer les titres lorsqu'il y a des abréviations liées aux grades universitaires, diplômes, doctorat, y compris l’emploi du titre docteur.</a:t>
            </a:r>
            <a:endParaRPr sz="1300">
              <a:solidFill>
                <a:schemeClr val="dk1"/>
              </a:solidFill>
            </a:endParaRPr>
          </a:p>
          <a:p>
            <a:pPr marL="809999" lvl="1" indent="-311150" algn="l" rtl="0">
              <a:lnSpc>
                <a:spcPct val="115000"/>
              </a:lnSpc>
              <a:spcBef>
                <a:spcPts val="1000"/>
              </a:spcBef>
              <a:spcAft>
                <a:spcPts val="0"/>
              </a:spcAft>
              <a:buClr>
                <a:schemeClr val="dk1"/>
              </a:buClr>
              <a:buSzPts val="1300"/>
              <a:buChar char="○"/>
            </a:pPr>
            <a:r>
              <a:rPr lang="en-CA" sz="1300">
                <a:solidFill>
                  <a:schemeClr val="dk1"/>
                </a:solidFill>
              </a:rPr>
              <a:t>Comment utiliser les titres et formules épistolaires avec les prénoms et noms</a:t>
            </a:r>
            <a:endParaRPr sz="1300">
              <a:solidFill>
                <a:schemeClr val="dk1"/>
              </a:solidFill>
            </a:endParaRPr>
          </a:p>
          <a:p>
            <a:pPr marL="0" marR="0" lvl="0" indent="0" algn="l" rtl="0">
              <a:lnSpc>
                <a:spcPct val="100000"/>
              </a:lnSpc>
              <a:spcBef>
                <a:spcPts val="1000"/>
              </a:spcBef>
              <a:spcAft>
                <a:spcPts val="0"/>
              </a:spcAft>
              <a:buNone/>
            </a:pPr>
            <a:endParaRPr sz="1300">
              <a:solidFill>
                <a:schemeClr val="dk1"/>
              </a:solidFill>
            </a:endParaRPr>
          </a:p>
        </p:txBody>
      </p:sp>
      <p:sp>
        <p:nvSpPr>
          <p:cNvPr id="305" name="Google Shape;305;g2b8cf3b6570_1_117"/>
          <p:cNvSpPr/>
          <p:nvPr/>
        </p:nvSpPr>
        <p:spPr>
          <a:xfrm>
            <a:off x="-43102" y="-12575"/>
            <a:ext cx="4509600" cy="5156100"/>
          </a:xfrm>
          <a:prstGeom prst="rect">
            <a:avLst/>
          </a:prstGeom>
          <a:solidFill>
            <a:srgbClr val="3170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2b8cf3b6570_1_117"/>
          <p:cNvSpPr txBox="1"/>
          <p:nvPr/>
        </p:nvSpPr>
        <p:spPr>
          <a:xfrm>
            <a:off x="4688650" y="193525"/>
            <a:ext cx="4234800" cy="76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2000" b="1">
                <a:solidFill>
                  <a:schemeClr val="dk1"/>
                </a:solidFill>
                <a:latin typeface="Lato"/>
                <a:ea typeface="Lato"/>
                <a:cs typeface="Lato"/>
                <a:sym typeface="Lato"/>
              </a:rPr>
              <a:t>3. Ajout de précisions et références clés sur l’emploi des abréviations </a:t>
            </a:r>
            <a:endParaRPr sz="2000" b="1">
              <a:solidFill>
                <a:schemeClr val="dk1"/>
              </a:solidFill>
              <a:latin typeface="Lato"/>
              <a:ea typeface="Lato"/>
              <a:cs typeface="Lato"/>
              <a:sym typeface="Lato"/>
            </a:endParaRPr>
          </a:p>
        </p:txBody>
      </p:sp>
      <p:sp>
        <p:nvSpPr>
          <p:cNvPr id="307" name="Google Shape;307;g2b8cf3b6570_1_117"/>
          <p:cNvSpPr/>
          <p:nvPr/>
        </p:nvSpPr>
        <p:spPr>
          <a:xfrm>
            <a:off x="401278" y="10282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2b8cf3b6570_1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9</a:t>
            </a:fld>
            <a:endParaRPr/>
          </a:p>
        </p:txBody>
      </p:sp>
      <p:sp>
        <p:nvSpPr>
          <p:cNvPr id="309" name="Google Shape;309;g2b8cf3b6570_1_117"/>
          <p:cNvSpPr/>
          <p:nvPr/>
        </p:nvSpPr>
        <p:spPr>
          <a:xfrm>
            <a:off x="4764839" y="10064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2b8cf3b6570_1_117"/>
          <p:cNvSpPr txBox="1"/>
          <p:nvPr/>
        </p:nvSpPr>
        <p:spPr>
          <a:xfrm>
            <a:off x="125050" y="1190500"/>
            <a:ext cx="4173300" cy="361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1300">
                <a:solidFill>
                  <a:schemeClr val="lt1"/>
                </a:solidFill>
              </a:rPr>
              <a:t>In </a:t>
            </a:r>
            <a:r>
              <a:rPr lang="en-CA" sz="1300" u="sng">
                <a:solidFill>
                  <a:schemeClr val="lt1"/>
                </a:solidFill>
                <a:hlinkClick r:id="rId4">
                  <a:extLst>
                    <a:ext uri="{A12FA001-AC4F-418D-AE19-62706E023703}">
                      <ahyp:hlinkClr xmlns:ahyp="http://schemas.microsoft.com/office/drawing/2018/hyperlinkcolor" val="tx"/>
                    </a:ext>
                  </a:extLst>
                </a:hlinkClick>
              </a:rPr>
              <a:t>section 4, Abbreviations and acronyms</a:t>
            </a:r>
            <a:r>
              <a:rPr lang="en-CA" sz="1300">
                <a:solidFill>
                  <a:schemeClr val="lt1"/>
                </a:solidFill>
              </a:rPr>
              <a:t> This includes: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CA" sz="1300">
                <a:solidFill>
                  <a:schemeClr val="lt1"/>
                </a:solidFill>
              </a:rPr>
              <a:t>update to specify that abbreviations should be accompanied by their long form the first time they’re used on a page</a:t>
            </a:r>
            <a:endParaRPr sz="1300">
              <a:solidFill>
                <a:schemeClr val="lt1"/>
              </a:solidFill>
            </a:endParaRPr>
          </a:p>
          <a:p>
            <a:pPr marL="457200" lvl="0" indent="-311150" algn="l" rtl="0">
              <a:lnSpc>
                <a:spcPct val="115000"/>
              </a:lnSpc>
              <a:spcBef>
                <a:spcPts val="900"/>
              </a:spcBef>
              <a:spcAft>
                <a:spcPts val="0"/>
              </a:spcAft>
              <a:buClr>
                <a:schemeClr val="lt1"/>
              </a:buClr>
              <a:buSzPts val="1300"/>
              <a:buChar char="●"/>
            </a:pPr>
            <a:r>
              <a:rPr lang="en-CA" sz="1300">
                <a:solidFill>
                  <a:schemeClr val="lt1"/>
                </a:solidFill>
              </a:rPr>
              <a:t>update to specify that abbreviations should be accompanied by their long form the first time they’re used on a page</a:t>
            </a:r>
            <a:endParaRPr sz="1300">
              <a:solidFill>
                <a:schemeClr val="lt1"/>
              </a:solidFill>
            </a:endParaRPr>
          </a:p>
          <a:p>
            <a:pPr marL="457200" lvl="0" indent="-311150" algn="l" rtl="0">
              <a:lnSpc>
                <a:spcPct val="115000"/>
              </a:lnSpc>
              <a:spcBef>
                <a:spcPts val="1000"/>
              </a:spcBef>
              <a:spcAft>
                <a:spcPts val="0"/>
              </a:spcAft>
              <a:buClr>
                <a:schemeClr val="lt1"/>
              </a:buClr>
              <a:buSzPts val="1300"/>
              <a:buChar char="●"/>
            </a:pPr>
            <a:r>
              <a:rPr lang="en-CA" sz="1300" u="sng">
                <a:solidFill>
                  <a:schemeClr val="lt1"/>
                </a:solidFill>
                <a:hlinkClick r:id="rId5">
                  <a:extLst>
                    <a:ext uri="{A12FA001-AC4F-418D-AE19-62706E023703}">
                      <ahyp:hlinkClr xmlns:ahyp="http://schemas.microsoft.com/office/drawing/2018/hyperlinkcolor" val="tx"/>
                    </a:ext>
                  </a:extLst>
                </a:hlinkClick>
              </a:rPr>
              <a:t>new subsection Styles of address :</a:t>
            </a:r>
            <a:endParaRPr sz="1300" u="sng">
              <a:solidFill>
                <a:schemeClr val="lt1"/>
              </a:solidFill>
            </a:endParaRPr>
          </a:p>
          <a:p>
            <a:pPr marL="809999" lvl="1" indent="-311150" algn="l" rtl="0">
              <a:lnSpc>
                <a:spcPct val="115000"/>
              </a:lnSpc>
              <a:spcBef>
                <a:spcPts val="0"/>
              </a:spcBef>
              <a:spcAft>
                <a:spcPts val="0"/>
              </a:spcAft>
              <a:buClr>
                <a:schemeClr val="lt1"/>
              </a:buClr>
              <a:buSzPts val="1300"/>
              <a:buChar char="○"/>
            </a:pPr>
            <a:r>
              <a:rPr lang="en-CA" sz="1300">
                <a:solidFill>
                  <a:schemeClr val="lt1"/>
                </a:solidFill>
              </a:rPr>
              <a:t>how to abbreviate, punctuate and format titles, degrees and distinctions with personal names (eg. PhD, Ph.D. Dr.).</a:t>
            </a:r>
            <a:endParaRPr sz="1300">
              <a:solidFill>
                <a:schemeClr val="lt1"/>
              </a:solidFill>
            </a:endParaRPr>
          </a:p>
          <a:p>
            <a:pPr marL="809999" lvl="1" indent="-311150" algn="l" rtl="0">
              <a:lnSpc>
                <a:spcPct val="115000"/>
              </a:lnSpc>
              <a:spcBef>
                <a:spcPts val="0"/>
              </a:spcBef>
              <a:spcAft>
                <a:spcPts val="0"/>
              </a:spcAft>
              <a:buClr>
                <a:schemeClr val="lt1"/>
              </a:buClr>
              <a:buSzPts val="1300"/>
              <a:buChar char="○"/>
            </a:pPr>
            <a:r>
              <a:rPr lang="en-CA" sz="1300">
                <a:solidFill>
                  <a:schemeClr val="lt1"/>
                </a:solidFill>
              </a:rPr>
              <a:t>styles of address and honorific titles</a:t>
            </a:r>
            <a:endParaRPr sz="1300">
              <a:solidFill>
                <a:schemeClr val="lt1"/>
              </a:solidFill>
            </a:endParaRPr>
          </a:p>
          <a:p>
            <a:pPr marL="0" marR="0" lvl="0" indent="0" algn="l" rtl="0">
              <a:lnSpc>
                <a:spcPct val="100000"/>
              </a:lnSpc>
              <a:spcBef>
                <a:spcPts val="900"/>
              </a:spcBef>
              <a:spcAft>
                <a:spcPts val="0"/>
              </a:spcAft>
              <a:buNone/>
            </a:pPr>
            <a:endParaRPr sz="1300">
              <a:solidFill>
                <a:schemeClr val="lt1"/>
              </a:solidFill>
            </a:endParaRPr>
          </a:p>
        </p:txBody>
      </p:sp>
      <p:sp>
        <p:nvSpPr>
          <p:cNvPr id="311" name="Google Shape;311;g2b8cf3b6570_1_117"/>
          <p:cNvSpPr txBox="1"/>
          <p:nvPr/>
        </p:nvSpPr>
        <p:spPr>
          <a:xfrm>
            <a:off x="18100" y="181600"/>
            <a:ext cx="4372200" cy="76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2300"/>
              </a:spcBef>
              <a:spcAft>
                <a:spcPts val="900"/>
              </a:spcAft>
              <a:buNone/>
            </a:pPr>
            <a:r>
              <a:rPr lang="en-CA" sz="2000" b="1">
                <a:solidFill>
                  <a:schemeClr val="lt1"/>
                </a:solidFill>
                <a:latin typeface="Lato"/>
                <a:ea typeface="Lato"/>
                <a:cs typeface="Lato"/>
                <a:sym typeface="Lato"/>
              </a:rPr>
              <a:t>3. added quick reference links to key information related to abbreviations</a:t>
            </a:r>
            <a:endParaRPr sz="2100" b="1">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AF3C43"/>
      </a:accent1>
      <a:accent2>
        <a:srgbClr val="38779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2648</Words>
  <Application>Microsoft Office PowerPoint</Application>
  <PresentationFormat>On-screen Show (16:9)</PresentationFormat>
  <Paragraphs>228</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Open Sans</vt:lpstr>
      <vt:lpstr>Calibri</vt:lpstr>
      <vt:lpstr>Source Sans Pro</vt:lpstr>
      <vt:lpstr>Arial</vt:lpstr>
      <vt:lpstr>Lato</vt:lpstr>
      <vt:lpstr>Simple Light</vt:lpstr>
      <vt:lpstr>Office Theme</vt:lpstr>
      <vt:lpstr>Canada.ca Content Style Guide updates design.canada.ca/style-guide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Canada.ca Content Style Guide updates design.canada.ca/style-guide</dc:title>
  <dc:creator>Pink, Allen</dc:creator>
  <cp:lastModifiedBy>Rob Boudreau</cp:lastModifiedBy>
  <cp:revision>1</cp:revision>
  <dcterms:created xsi:type="dcterms:W3CDTF">2018-05-07T18:18:37Z</dcterms:created>
  <dcterms:modified xsi:type="dcterms:W3CDTF">2024-02-23T16:23:02Z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f579abc1-edcd-46c3-baf6-7daafcf7bf86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MSIP_Label_dd4203d7-225b-41a9-8c54-a31e0ceca5df_Enabled">
    <vt:lpwstr>True</vt:lpwstr>
  </property>
  <property fmtid="{D5CDD505-2E9C-101B-9397-08002B2CF9AE}" pid="7" name="MSIP_Label_dd4203d7-225b-41a9-8c54-a31e0ceca5df_SiteId">
    <vt:lpwstr>6397df10-4595-4047-9c4f-03311282152b</vt:lpwstr>
  </property>
  <property fmtid="{D5CDD505-2E9C-101B-9397-08002B2CF9AE}" pid="8" name="MSIP_Label_dd4203d7-225b-41a9-8c54-a31e0ceca5df_Owner">
    <vt:lpwstr>MICCHARB@tbs-sct.gc.ca</vt:lpwstr>
  </property>
  <property fmtid="{D5CDD505-2E9C-101B-9397-08002B2CF9AE}" pid="9" name="MSIP_Label_dd4203d7-225b-41a9-8c54-a31e0ceca5df_SetDate">
    <vt:lpwstr>2020-02-10T14:40:26.7668888Z</vt:lpwstr>
  </property>
  <property fmtid="{D5CDD505-2E9C-101B-9397-08002B2CF9AE}" pid="10" name="MSIP_Label_dd4203d7-225b-41a9-8c54-a31e0ceca5df_Name">
    <vt:lpwstr>NO MARKING VISIBLE</vt:lpwstr>
  </property>
  <property fmtid="{D5CDD505-2E9C-101B-9397-08002B2CF9AE}" pid="11" name="MSIP_Label_dd4203d7-225b-41a9-8c54-a31e0ceca5df_Application">
    <vt:lpwstr>Microsoft Azure Information Protection</vt:lpwstr>
  </property>
  <property fmtid="{D5CDD505-2E9C-101B-9397-08002B2CF9AE}" pid="12" name="MSIP_Label_dd4203d7-225b-41a9-8c54-a31e0ceca5df_ActionId">
    <vt:lpwstr>6fea2bd5-cd9b-4119-8378-45a37a258975</vt:lpwstr>
  </property>
  <property fmtid="{D5CDD505-2E9C-101B-9397-08002B2CF9AE}" pid="13" name="MSIP_Label_dd4203d7-225b-41a9-8c54-a31e0ceca5df_Extended_MSFT_Method">
    <vt:lpwstr>Automatic</vt:lpwstr>
  </property>
  <property fmtid="{D5CDD505-2E9C-101B-9397-08002B2CF9AE}" pid="14" name="MSIP_Label_3515d617-256d-4284-aedb-1064be1c4b48_Enabled">
    <vt:lpwstr>true</vt:lpwstr>
  </property>
  <property fmtid="{D5CDD505-2E9C-101B-9397-08002B2CF9AE}" pid="15" name="MSIP_Label_3515d617-256d-4284-aedb-1064be1c4b48_SetDate">
    <vt:lpwstr>2021-08-27T14:23:44Z</vt:lpwstr>
  </property>
  <property fmtid="{D5CDD505-2E9C-101B-9397-08002B2CF9AE}" pid="16" name="MSIP_Label_3515d617-256d-4284-aedb-1064be1c4b48_Method">
    <vt:lpwstr>Standard</vt:lpwstr>
  </property>
  <property fmtid="{D5CDD505-2E9C-101B-9397-08002B2CF9AE}" pid="17" name="MSIP_Label_3515d617-256d-4284-aedb-1064be1c4b48_Name">
    <vt:lpwstr>3515d617-256d-4284-aedb-1064be1c4b48</vt:lpwstr>
  </property>
  <property fmtid="{D5CDD505-2E9C-101B-9397-08002B2CF9AE}" pid="18" name="MSIP_Label_3515d617-256d-4284-aedb-1064be1c4b48_SiteId">
    <vt:lpwstr>6397df10-4595-4047-9c4f-03311282152b</vt:lpwstr>
  </property>
  <property fmtid="{D5CDD505-2E9C-101B-9397-08002B2CF9AE}" pid="19" name="MSIP_Label_3515d617-256d-4284-aedb-1064be1c4b48_ActionId">
    <vt:lpwstr>6fea2bd5-cd9b-4119-8378-45a37a258975</vt:lpwstr>
  </property>
  <property fmtid="{D5CDD505-2E9C-101B-9397-08002B2CF9AE}" pid="20" name="MSIP_Label_3515d617-256d-4284-aedb-1064be1c4b48_ContentBits">
    <vt:lpwstr>0</vt:lpwstr>
  </property>
</Properties>
</file>