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7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8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9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0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1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2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3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08" r:id="rId2"/>
    <p:sldId id="257" r:id="rId3"/>
    <p:sldId id="268" r:id="rId4"/>
    <p:sldId id="2918" r:id="rId5"/>
    <p:sldId id="317" r:id="rId6"/>
    <p:sldId id="2921" r:id="rId7"/>
    <p:sldId id="2922" r:id="rId8"/>
    <p:sldId id="2923" r:id="rId9"/>
    <p:sldId id="2919" r:id="rId10"/>
    <p:sldId id="2925" r:id="rId11"/>
    <p:sldId id="2924" r:id="rId12"/>
    <p:sldId id="2926" r:id="rId13"/>
    <p:sldId id="2927" r:id="rId14"/>
    <p:sldId id="2920" r:id="rId15"/>
    <p:sldId id="2928" r:id="rId16"/>
    <p:sldId id="2929" r:id="rId17"/>
    <p:sldId id="2930" r:id="rId18"/>
    <p:sldId id="2931" r:id="rId19"/>
    <p:sldId id="314" r:id="rId20"/>
    <p:sldId id="315" r:id="rId21"/>
    <p:sldId id="2934" r:id="rId22"/>
    <p:sldId id="316" r:id="rId23"/>
    <p:sldId id="2935" r:id="rId24"/>
    <p:sldId id="2936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5822" autoAdjust="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F6BE0-57F3-46AD-911B-9B298FBE9996}" type="datetimeFigureOut">
              <a:rPr lang="en-CA" smtClean="0"/>
              <a:t>2022-04-06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6D017-0B0A-4976-95D8-2B69B853BC04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1466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91917-7DBA-467C-B392-5351479A9071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2335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91917-7DBA-467C-B392-5351479A9071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5879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91917-7DBA-467C-B392-5351479A9071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1557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91917-7DBA-467C-B392-5351479A9071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830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91917-7DBA-467C-B392-5351479A9071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1852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91917-7DBA-467C-B392-5351479A9071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599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91917-7DBA-467C-B392-5351479A9071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3031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91917-7DBA-467C-B392-5351479A9071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3391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91917-7DBA-467C-B392-5351479A9071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9413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91917-7DBA-467C-B392-5351479A9071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5893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This discussion could foster a positive work culture within your team.</a:t>
            </a:r>
          </a:p>
          <a:p>
            <a:endParaRPr lang="en-CA" dirty="0"/>
          </a:p>
          <a:p>
            <a:r>
              <a:rPr lang="en-CA" dirty="0"/>
              <a:t>Give concrete examples to employees of how leaders have a positive impact on the work environment and the creation of a bilingual culture.</a:t>
            </a:r>
          </a:p>
          <a:p>
            <a:endParaRPr lang="en-CA" dirty="0"/>
          </a:p>
          <a:p>
            <a:r>
              <a:rPr lang="en-CA" dirty="0"/>
              <a:t>How can you put mechanisms in place that will encourage employees to adopt behaviors that foster a bilingual culture?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***</a:t>
            </a:r>
          </a:p>
          <a:p>
            <a:endParaRPr lang="en-CA" dirty="0"/>
          </a:p>
          <a:p>
            <a:endParaRPr lang="en-CA" dirty="0"/>
          </a:p>
          <a:p>
            <a:r>
              <a:rPr lang="en-US" dirty="0" err="1"/>
              <a:t>Cette</a:t>
            </a:r>
            <a:r>
              <a:rPr lang="en-US" dirty="0"/>
              <a:t> discussion </a:t>
            </a:r>
            <a:r>
              <a:rPr lang="en-US" dirty="0" err="1"/>
              <a:t>pourrait</a:t>
            </a:r>
            <a:r>
              <a:rPr lang="en-US" dirty="0"/>
              <a:t> </a:t>
            </a:r>
            <a:r>
              <a:rPr lang="en-US" dirty="0" err="1"/>
              <a:t>favoriser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culture de travail positive au sein de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équipe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Donnez</a:t>
            </a:r>
            <a:r>
              <a:rPr lang="en-US" dirty="0"/>
              <a:t> des </a:t>
            </a:r>
            <a:r>
              <a:rPr lang="en-US" dirty="0" err="1"/>
              <a:t>exemples</a:t>
            </a:r>
            <a:r>
              <a:rPr lang="en-US" dirty="0"/>
              <a:t> </a:t>
            </a:r>
            <a:r>
              <a:rPr lang="en-US" dirty="0" err="1"/>
              <a:t>concrets</a:t>
            </a:r>
            <a:r>
              <a:rPr lang="en-US" dirty="0"/>
              <a:t> aux </a:t>
            </a:r>
            <a:r>
              <a:rPr lang="en-US" dirty="0" err="1"/>
              <a:t>employés</a:t>
            </a:r>
            <a:r>
              <a:rPr lang="en-US" dirty="0"/>
              <a:t> en </a:t>
            </a:r>
            <a:r>
              <a:rPr lang="en-US" dirty="0" err="1"/>
              <a:t>expliquant</a:t>
            </a:r>
            <a:r>
              <a:rPr lang="en-US" dirty="0"/>
              <a:t> comment les leaders </a:t>
            </a:r>
            <a:r>
              <a:rPr lang="en-US" dirty="0" err="1"/>
              <a:t>ont</a:t>
            </a:r>
            <a:r>
              <a:rPr lang="en-US" dirty="0"/>
              <a:t> un impact </a:t>
            </a:r>
            <a:r>
              <a:rPr lang="en-US" dirty="0" err="1"/>
              <a:t>positif</a:t>
            </a:r>
            <a:r>
              <a:rPr lang="en-US" dirty="0"/>
              <a:t> sur </a:t>
            </a:r>
            <a:r>
              <a:rPr lang="en-US" dirty="0" err="1"/>
              <a:t>l’environnement</a:t>
            </a:r>
            <a:r>
              <a:rPr lang="en-US" dirty="0"/>
              <a:t> de travail et la </a:t>
            </a:r>
            <a:r>
              <a:rPr lang="en-US" dirty="0" err="1"/>
              <a:t>création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culture de </a:t>
            </a:r>
            <a:r>
              <a:rPr lang="en-US" dirty="0" err="1"/>
              <a:t>bilinguisme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Comment </a:t>
            </a:r>
            <a:r>
              <a:rPr lang="en-US" dirty="0" err="1"/>
              <a:t>pouvez-vous</a:t>
            </a:r>
            <a:r>
              <a:rPr lang="en-US" dirty="0"/>
              <a:t> </a:t>
            </a:r>
            <a:r>
              <a:rPr lang="en-US" dirty="0" err="1"/>
              <a:t>mettre</a:t>
            </a:r>
            <a:r>
              <a:rPr lang="en-US" dirty="0"/>
              <a:t> en place des </a:t>
            </a:r>
            <a:r>
              <a:rPr lang="en-US" dirty="0" err="1"/>
              <a:t>mécanismes</a:t>
            </a:r>
            <a:r>
              <a:rPr lang="en-US" dirty="0"/>
              <a:t> qui </a:t>
            </a:r>
            <a:r>
              <a:rPr lang="en-US" dirty="0" err="1"/>
              <a:t>encourageront</a:t>
            </a:r>
            <a:r>
              <a:rPr lang="en-US" dirty="0"/>
              <a:t> les </a:t>
            </a:r>
            <a:r>
              <a:rPr lang="en-US" dirty="0" err="1"/>
              <a:t>employés</a:t>
            </a:r>
            <a:r>
              <a:rPr lang="en-US" dirty="0"/>
              <a:t> à adopter des </a:t>
            </a:r>
            <a:r>
              <a:rPr lang="en-US" dirty="0" err="1"/>
              <a:t>comportements</a:t>
            </a:r>
            <a:r>
              <a:rPr lang="en-US" dirty="0"/>
              <a:t> </a:t>
            </a:r>
            <a:r>
              <a:rPr lang="en-US" dirty="0" err="1"/>
              <a:t>favorisant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culture de </a:t>
            </a:r>
            <a:r>
              <a:rPr lang="en-US" dirty="0" err="1"/>
              <a:t>bilinguisme</a:t>
            </a:r>
            <a:r>
              <a:rPr lang="en-US" dirty="0"/>
              <a:t>?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91917-7DBA-467C-B392-5351479A9071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5042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workshop allows supervisors to initiate a discussion with their employees or work teams. It could also be led by a manager, executive or other employee providing leadership in promoting a bilingual work environment.</a:t>
            </a:r>
            <a:endParaRPr lang="en-CA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***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Cet</a:t>
            </a:r>
            <a:r>
              <a:rPr lang="en-US" dirty="0"/>
              <a:t> atelier </a:t>
            </a:r>
            <a:r>
              <a:rPr lang="en-US" dirty="0" err="1"/>
              <a:t>permet</a:t>
            </a:r>
            <a:r>
              <a:rPr lang="en-US" dirty="0"/>
              <a:t> aux </a:t>
            </a:r>
            <a:r>
              <a:rPr lang="en-US" dirty="0" err="1"/>
              <a:t>superviseurs</a:t>
            </a:r>
            <a:r>
              <a:rPr lang="en-US" dirty="0"/>
              <a:t> </a:t>
            </a:r>
            <a:r>
              <a:rPr lang="en-US" dirty="0" err="1"/>
              <a:t>d’en</a:t>
            </a:r>
            <a:r>
              <a:rPr lang="fr-C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tamer</a:t>
            </a: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une discussion avec leurs employés ou équipes de travail. Il pourrait aussi être mené par un gestionnaire, un cadre ou tout </a:t>
            </a:r>
            <a:r>
              <a:rPr lang="fr-CA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autre employé </a:t>
            </a:r>
            <a:r>
              <a:rPr lang="fr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assurant un leadership au niveau de la promotion d’un environnement de travail bilingue.</a:t>
            </a:r>
          </a:p>
          <a:p>
            <a:endParaRPr lang="fr-CA" sz="1800" dirty="0">
              <a:effectLst/>
              <a:latin typeface="Calibri" panose="020F0502020204030204" pitchFamily="34" charset="0"/>
            </a:endParaRPr>
          </a:p>
          <a:p>
            <a:endParaRPr lang="fr-CA" sz="1800" dirty="0">
              <a:effectLst/>
              <a:latin typeface="Calibri" panose="020F0502020204030204" pitchFamily="34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91917-7DBA-467C-B392-5351479A9071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1019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91917-7DBA-467C-B392-5351479A9071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6465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91917-7DBA-467C-B392-5351479A9071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5452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91917-7DBA-467C-B392-5351479A9071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72732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91917-7DBA-467C-B392-5351479A9071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2589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91917-7DBA-467C-B392-5351479A9071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6767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baseline="0" dirty="0"/>
              <a:t>This workshop is composed of three modules: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baseline="0" dirty="0"/>
              <a:t>1)   Initiating the discussion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baseline="0" dirty="0"/>
              <a:t>2)   Understanding the current situation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3"/>
              <a:tabLst/>
              <a:defRPr/>
            </a:pPr>
            <a:r>
              <a:rPr lang="en-CA" b="0" baseline="0" dirty="0"/>
              <a:t>Creating a shared vision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3"/>
              <a:tabLst/>
              <a:defRPr/>
            </a:pPr>
            <a:endParaRPr lang="en-CA" b="0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3"/>
              <a:tabLst/>
              <a:defRPr/>
            </a:pPr>
            <a:endParaRPr lang="en-CA" b="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="0" baseline="0" dirty="0"/>
              <a:t>***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b="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/>
              <a:t>Cet</a:t>
            </a:r>
            <a:r>
              <a:rPr lang="en-US" b="0" dirty="0"/>
              <a:t> atelier </a:t>
            </a:r>
            <a:r>
              <a:rPr lang="en-US" b="0" dirty="0" err="1"/>
              <a:t>est</a:t>
            </a:r>
            <a:r>
              <a:rPr lang="en-US" b="0" dirty="0"/>
              <a:t> </a:t>
            </a:r>
            <a:r>
              <a:rPr lang="en-US" b="0" dirty="0" err="1"/>
              <a:t>composé</a:t>
            </a:r>
            <a:r>
              <a:rPr lang="en-US" b="0" dirty="0"/>
              <a:t> de trois modules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b="0" baseline="0" dirty="0" err="1"/>
              <a:t>Entamer</a:t>
            </a:r>
            <a:r>
              <a:rPr lang="en-US" b="0" baseline="0" dirty="0"/>
              <a:t> la discussion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b="0" baseline="0" dirty="0" err="1"/>
              <a:t>Comprendre</a:t>
            </a:r>
            <a:r>
              <a:rPr lang="en-US" b="0" baseline="0" dirty="0"/>
              <a:t> la situation </a:t>
            </a:r>
            <a:r>
              <a:rPr lang="en-US" b="0" baseline="0" dirty="0" err="1"/>
              <a:t>actuelle</a:t>
            </a:r>
            <a:endParaRPr lang="en-US" b="0" baseline="0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b="0" baseline="0" dirty="0" err="1"/>
              <a:t>Bâtir</a:t>
            </a:r>
            <a:r>
              <a:rPr lang="en-US" b="0" baseline="0" dirty="0"/>
              <a:t> </a:t>
            </a:r>
            <a:r>
              <a:rPr lang="en-US" b="0" baseline="0" dirty="0" err="1"/>
              <a:t>une</a:t>
            </a:r>
            <a:r>
              <a:rPr lang="en-US" b="0" baseline="0" dirty="0"/>
              <a:t> vision commune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0101B-0F41-4C02-9CB7-C64EC9B843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69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91917-7DBA-467C-B392-5351479A9071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1891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800" dirty="0"/>
          </a:p>
          <a:p>
            <a:r>
              <a:rPr lang="en-US" sz="1800" dirty="0"/>
              <a:t>Do you remember this poster? Raise your virtual hand if you do.</a:t>
            </a:r>
          </a:p>
          <a:p>
            <a:endParaRPr lang="en-US" sz="1800" dirty="0"/>
          </a:p>
          <a:p>
            <a:r>
              <a:rPr lang="en-US" sz="1800" dirty="0"/>
              <a:t>It has been on the walls of many federal institutions for over a decade.</a:t>
            </a:r>
          </a:p>
          <a:p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Launched in 2010, this initiative remains relevant today. In fact, the report </a:t>
            </a:r>
            <a:r>
              <a:rPr lang="en-US" sz="2800" b="0" i="1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The next level: Normalizing a culture of inclusive linguistic duality in the Federal Public Service workplace </a:t>
            </a:r>
            <a:r>
              <a:rPr lang="en-US" sz="1800" dirty="0"/>
              <a:t>states: 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“Using inclusive language: Language is a powerful tool. The Dare Campaign is a great example of using bold terms to initiate open dialogue on official languages.”</a:t>
            </a:r>
            <a:endParaRPr lang="en-CA" sz="1200" dirty="0"/>
          </a:p>
          <a:p>
            <a:endParaRPr lang="en-US" sz="1800" dirty="0"/>
          </a:p>
          <a:p>
            <a:r>
              <a:rPr lang="en-US" sz="1800" dirty="0"/>
              <a:t>The link to the Dare! videos can be found in the "Useful Resources" section of this document in case you would like to view them.</a:t>
            </a:r>
            <a:endParaRPr lang="en-CA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***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Vous</a:t>
            </a:r>
            <a:r>
              <a:rPr lang="en-US" sz="18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r>
              <a:rPr lang="en-US" sz="1800" dirty="0" err="1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souvenez-vous</a:t>
            </a:r>
            <a:r>
              <a:rPr lang="en-US" sz="18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de </a:t>
            </a:r>
            <a:r>
              <a:rPr lang="en-US" sz="1800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cette</a:t>
            </a:r>
            <a:r>
              <a:rPr lang="en-US" sz="1800" dirty="0"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affiche</a:t>
            </a:r>
            <a:r>
              <a:rPr lang="en-US" sz="18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? </a:t>
            </a:r>
            <a:r>
              <a:rPr lang="en-US" sz="1800" dirty="0" err="1"/>
              <a:t>Levez</a:t>
            </a:r>
            <a:r>
              <a:rPr lang="en-US" sz="1800" dirty="0"/>
              <a:t> la main </a:t>
            </a:r>
            <a:r>
              <a:rPr lang="en-US" sz="1800" dirty="0" err="1"/>
              <a:t>virtuelle</a:t>
            </a:r>
            <a:r>
              <a:rPr lang="en-US"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vous</a:t>
            </a:r>
            <a:r>
              <a:rPr lang="en-US" sz="1800" dirty="0"/>
              <a:t> </a:t>
            </a:r>
            <a:r>
              <a:rPr lang="en-US" sz="1800" dirty="0" err="1"/>
              <a:t>vous</a:t>
            </a:r>
            <a:r>
              <a:rPr lang="en-US" sz="1800" dirty="0"/>
              <a:t> en </a:t>
            </a:r>
            <a:r>
              <a:rPr lang="en-US" sz="1800" dirty="0" err="1"/>
              <a:t>souvenez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dirty="0"/>
              <a:t>Elle a </a:t>
            </a:r>
            <a:r>
              <a:rPr lang="en-US" sz="1800" dirty="0" err="1"/>
              <a:t>été</a:t>
            </a:r>
            <a:r>
              <a:rPr lang="en-US" sz="1800" dirty="0"/>
              <a:t> </a:t>
            </a:r>
            <a:r>
              <a:rPr lang="en-US" sz="1800" dirty="0" err="1"/>
              <a:t>aposée</a:t>
            </a:r>
            <a:r>
              <a:rPr lang="en-US" sz="1800" dirty="0"/>
              <a:t> sur les </a:t>
            </a:r>
            <a:r>
              <a:rPr lang="en-US" sz="1800" dirty="0" err="1"/>
              <a:t>murs</a:t>
            </a:r>
            <a:r>
              <a:rPr lang="en-US" sz="1800" dirty="0"/>
              <a:t> de </a:t>
            </a:r>
            <a:r>
              <a:rPr lang="en-US" sz="1800" dirty="0" err="1"/>
              <a:t>nombreuses</a:t>
            </a:r>
            <a:r>
              <a:rPr lang="en-US" sz="1800" dirty="0"/>
              <a:t> institutions </a:t>
            </a:r>
            <a:r>
              <a:rPr lang="en-US" sz="1800" dirty="0" err="1"/>
              <a:t>fédérales</a:t>
            </a:r>
            <a:r>
              <a:rPr lang="en-US" sz="1800" dirty="0"/>
              <a:t> pendant plus </a:t>
            </a:r>
            <a:r>
              <a:rPr lang="en-US" sz="1800" dirty="0" err="1"/>
              <a:t>d’une</a:t>
            </a:r>
            <a:r>
              <a:rPr lang="en-US" sz="1800" dirty="0"/>
              <a:t> </a:t>
            </a:r>
            <a:r>
              <a:rPr lang="en-US" sz="1800" dirty="0" err="1"/>
              <a:t>décennie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CA" sz="1800" dirty="0" err="1"/>
              <a:t>Lancée</a:t>
            </a:r>
            <a:r>
              <a:rPr lang="en-CA" sz="1800" dirty="0"/>
              <a:t> en 2010, </a:t>
            </a:r>
            <a:r>
              <a:rPr lang="en-CA" sz="1800" dirty="0" err="1"/>
              <a:t>cette</a:t>
            </a:r>
            <a:r>
              <a:rPr lang="en-CA" sz="1800" dirty="0"/>
              <a:t> initiative </a:t>
            </a:r>
            <a:r>
              <a:rPr lang="en-CA" sz="1800" dirty="0" err="1"/>
              <a:t>demeure</a:t>
            </a:r>
            <a:r>
              <a:rPr lang="en-CA" sz="1800" dirty="0"/>
              <a:t> </a:t>
            </a:r>
            <a:r>
              <a:rPr lang="en-CA" sz="1800" dirty="0" err="1"/>
              <a:t>toujours</a:t>
            </a:r>
            <a:r>
              <a:rPr lang="en-CA" sz="1800" dirty="0"/>
              <a:t> </a:t>
            </a:r>
            <a:r>
              <a:rPr lang="en-CA" sz="1800" dirty="0" err="1"/>
              <a:t>pertinente</a:t>
            </a:r>
            <a:r>
              <a:rPr lang="en-CA" sz="1800" dirty="0"/>
              <a:t>. En fait, le rapport </a:t>
            </a:r>
            <a:r>
              <a:rPr lang="fr-FR" sz="1800" i="1" dirty="0"/>
              <a:t>Le prochain niveau : Enraciner une culture de dualité linguistique inclusive en milieu de travail au sein de la fonction publique fédérale</a:t>
            </a:r>
            <a:r>
              <a:rPr lang="en-CA" sz="1800" dirty="0"/>
              <a:t> en fait mention : </a:t>
            </a:r>
            <a:r>
              <a:rPr lang="fr-FR" sz="2800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« Utilisation d’un langage inclusif : La langue est un outil puissant. La campagne Oser! est un excellent exemple d’utilisation de termes audacieux pour lancer un dialogue ouvert sur les langues officielles. »</a:t>
            </a:r>
            <a:endParaRPr lang="en-CA" sz="1800" dirty="0"/>
          </a:p>
          <a:p>
            <a:endParaRPr lang="en-CA" sz="1800" dirty="0"/>
          </a:p>
          <a:p>
            <a:r>
              <a:rPr lang="en-CA" sz="1800" dirty="0"/>
              <a:t>Le lien </a:t>
            </a:r>
            <a:r>
              <a:rPr lang="en-CA" sz="1800" dirty="0" err="1"/>
              <a:t>vers</a:t>
            </a:r>
            <a:r>
              <a:rPr lang="en-CA" sz="1800" dirty="0"/>
              <a:t> les </a:t>
            </a:r>
            <a:r>
              <a:rPr lang="en-CA" sz="1800" dirty="0" err="1"/>
              <a:t>vidéos</a:t>
            </a:r>
            <a:r>
              <a:rPr lang="en-CA" sz="1800" dirty="0"/>
              <a:t> </a:t>
            </a:r>
            <a:r>
              <a:rPr lang="en-CA" sz="1800" dirty="0" err="1"/>
              <a:t>Osez</a:t>
            </a:r>
            <a:r>
              <a:rPr lang="en-CA" sz="1800" dirty="0"/>
              <a:t>! se </a:t>
            </a:r>
            <a:r>
              <a:rPr lang="en-CA" sz="1800" dirty="0" err="1"/>
              <a:t>trouve</a:t>
            </a:r>
            <a:r>
              <a:rPr lang="en-CA" sz="1800" dirty="0"/>
              <a:t> dans la section “</a:t>
            </a:r>
            <a:r>
              <a:rPr lang="en-CA" sz="1800" dirty="0" err="1"/>
              <a:t>Ressources</a:t>
            </a:r>
            <a:r>
              <a:rPr lang="en-CA" sz="1800" dirty="0"/>
              <a:t> </a:t>
            </a:r>
            <a:r>
              <a:rPr lang="en-CA" sz="1800" dirty="0" err="1"/>
              <a:t>utiles</a:t>
            </a:r>
            <a:r>
              <a:rPr lang="en-CA" sz="1800" dirty="0"/>
              <a:t>” du </a:t>
            </a:r>
            <a:r>
              <a:rPr lang="en-CA" sz="1800" dirty="0" err="1"/>
              <a:t>présent</a:t>
            </a:r>
            <a:r>
              <a:rPr lang="en-CA" sz="1800" dirty="0"/>
              <a:t> document dans le </a:t>
            </a:r>
            <a:r>
              <a:rPr lang="en-CA" sz="1800" dirty="0" err="1"/>
              <a:t>cas</a:t>
            </a:r>
            <a:r>
              <a:rPr lang="en-CA" sz="1800" dirty="0"/>
              <a:t> </a:t>
            </a:r>
            <a:r>
              <a:rPr lang="en-CA" sz="1800" dirty="0" err="1"/>
              <a:t>où</a:t>
            </a:r>
            <a:r>
              <a:rPr lang="en-CA" sz="1800" dirty="0"/>
              <a:t> </a:t>
            </a:r>
            <a:r>
              <a:rPr lang="en-CA" sz="1800" dirty="0" err="1"/>
              <a:t>vous</a:t>
            </a:r>
            <a:r>
              <a:rPr lang="en-CA" sz="1800" dirty="0"/>
              <a:t> </a:t>
            </a:r>
            <a:r>
              <a:rPr lang="en-CA" sz="1800" dirty="0" err="1"/>
              <a:t>souhaiteriez</a:t>
            </a:r>
            <a:r>
              <a:rPr lang="en-CA" sz="1800" dirty="0"/>
              <a:t> les </a:t>
            </a:r>
            <a:r>
              <a:rPr lang="en-CA" sz="1800" dirty="0" err="1"/>
              <a:t>visionner</a:t>
            </a:r>
            <a:r>
              <a:rPr lang="en-CA" sz="1800" dirty="0"/>
              <a:t>.</a:t>
            </a:r>
          </a:p>
          <a:p>
            <a:endParaRPr lang="en-CA" sz="1800" dirty="0"/>
          </a:p>
          <a:p>
            <a:endParaRPr lang="en-CA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91917-7DBA-467C-B392-5351479A9071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7934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91917-7DBA-467C-B392-5351479A9071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7872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91917-7DBA-467C-B392-5351479A9071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1531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 Official Languages Hub? The </a:t>
            </a:r>
            <a:r>
              <a:rPr lang="en-US" dirty="0" err="1"/>
              <a:t>Mauril</a:t>
            </a:r>
            <a:r>
              <a:rPr lang="en-US" dirty="0"/>
              <a:t> application?</a:t>
            </a:r>
          </a:p>
          <a:p>
            <a:endParaRPr lang="en-US" dirty="0"/>
          </a:p>
          <a:p>
            <a:r>
              <a:rPr lang="en-US" dirty="0"/>
              <a:t>A list of useful resources can be found at the end of this document.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***</a:t>
            </a:r>
          </a:p>
          <a:p>
            <a:endParaRPr lang="en-US" dirty="0"/>
          </a:p>
          <a:p>
            <a:r>
              <a:rPr lang="en-US" dirty="0" err="1"/>
              <a:t>Exemples</a:t>
            </a:r>
            <a:r>
              <a:rPr lang="en-US" dirty="0"/>
              <a:t> : Carrefour des </a:t>
            </a:r>
            <a:r>
              <a:rPr lang="en-US" dirty="0" err="1"/>
              <a:t>langues</a:t>
            </a:r>
            <a:r>
              <a:rPr lang="en-US" dirty="0"/>
              <a:t> officielles ? </a:t>
            </a:r>
            <a:r>
              <a:rPr lang="en-US" dirty="0" err="1"/>
              <a:t>L’application</a:t>
            </a:r>
            <a:r>
              <a:rPr lang="en-US" dirty="0"/>
              <a:t> </a:t>
            </a:r>
            <a:r>
              <a:rPr lang="en-US" dirty="0" err="1"/>
              <a:t>Mauril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Une </a:t>
            </a:r>
            <a:r>
              <a:rPr lang="en-US" dirty="0" err="1"/>
              <a:t>liste</a:t>
            </a:r>
            <a:r>
              <a:rPr lang="en-US" dirty="0"/>
              <a:t> de </a:t>
            </a:r>
            <a:r>
              <a:rPr lang="en-US" dirty="0" err="1"/>
              <a:t>ressources</a:t>
            </a:r>
            <a:r>
              <a:rPr lang="en-US" dirty="0"/>
              <a:t> </a:t>
            </a:r>
            <a:r>
              <a:rPr lang="en-US" dirty="0" err="1"/>
              <a:t>utiles</a:t>
            </a:r>
            <a:r>
              <a:rPr lang="en-US" dirty="0"/>
              <a:t> se </a:t>
            </a:r>
            <a:r>
              <a:rPr lang="en-US" dirty="0" err="1"/>
              <a:t>trouvent</a:t>
            </a:r>
            <a:r>
              <a:rPr lang="en-US" dirty="0"/>
              <a:t> à la fin du </a:t>
            </a:r>
            <a:r>
              <a:rPr lang="en-US" dirty="0" err="1"/>
              <a:t>présent</a:t>
            </a:r>
            <a:r>
              <a:rPr lang="en-US" dirty="0"/>
              <a:t> document.</a:t>
            </a:r>
            <a:endParaRPr lang="en-CA" dirty="0"/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91917-7DBA-467C-B392-5351479A9071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5951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91917-7DBA-467C-B392-5351479A9071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554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16DF1-41DA-4469-8AA2-1C01EA2BC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28227-CB88-4463-BCC7-A7254CFE3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3D3D1-7EFE-44A5-B45F-520A0235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2B0B-6180-46B2-9CA9-42CFF62AAAA5}" type="datetimeFigureOut">
              <a:rPr lang="en-CA" smtClean="0"/>
              <a:t>2022-04-06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1A421-AC5F-4F76-BB86-D5F27CB47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D18A8-E85F-41FC-A3B7-1935827C9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168F-452A-4E06-BD11-C4D058F8662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189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9CE35-FC3A-45CF-A426-98CFA17A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E16D08-17DC-46CC-B7F7-24C6EE9DC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46BA5-4987-461B-AD47-4991598B3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2B0B-6180-46B2-9CA9-42CFF62AAAA5}" type="datetimeFigureOut">
              <a:rPr lang="en-CA" smtClean="0"/>
              <a:t>2022-04-06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4FC35-E772-4F58-B32C-95E1E1F42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1E9C-366C-4351-9CF9-872AD5160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168F-452A-4E06-BD11-C4D058F8662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051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CAF1C0-75ED-46F6-8B6E-0EA7BA9F72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99EB1F-2050-402E-9902-894ED406C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AB5A-053A-4F61-94FE-3133586DC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2B0B-6180-46B2-9CA9-42CFF62AAAA5}" type="datetimeFigureOut">
              <a:rPr lang="en-CA" smtClean="0"/>
              <a:t>2022-04-06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F45E7-2DE8-48CB-99CC-1B9B78D9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47D2B-38BE-4B32-B7F7-94102366A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168F-452A-4E06-BD11-C4D058F8662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7091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 bwMode="auto">
          <a:xfrm>
            <a:off x="5672123" y="1"/>
            <a:ext cx="6519877" cy="6488720"/>
          </a:xfrm>
          <a:custGeom>
            <a:avLst/>
            <a:gdLst>
              <a:gd name="connsiteX0" fmla="*/ 4308767 w 9779807"/>
              <a:gd name="connsiteY0" fmla="*/ 7925601 h 9734584"/>
              <a:gd name="connsiteX1" fmla="*/ 5212127 w 9779807"/>
              <a:gd name="connsiteY1" fmla="*/ 8830092 h 9734584"/>
              <a:gd name="connsiteX2" fmla="*/ 4308767 w 9779807"/>
              <a:gd name="connsiteY2" fmla="*/ 9734584 h 9734584"/>
              <a:gd name="connsiteX3" fmla="*/ 3403144 w 9779807"/>
              <a:gd name="connsiteY3" fmla="*/ 8830092 h 9734584"/>
              <a:gd name="connsiteX4" fmla="*/ 5852058 w 9779807"/>
              <a:gd name="connsiteY4" fmla="*/ 5449560 h 9734584"/>
              <a:gd name="connsiteX5" fmla="*/ 7654260 w 9779807"/>
              <a:gd name="connsiteY5" fmla="*/ 7264198 h 9734584"/>
              <a:gd name="connsiteX6" fmla="*/ 5852058 w 9779807"/>
              <a:gd name="connsiteY6" fmla="*/ 9078835 h 9734584"/>
              <a:gd name="connsiteX7" fmla="*/ 4047598 w 9779807"/>
              <a:gd name="connsiteY7" fmla="*/ 7264198 h 9734584"/>
              <a:gd name="connsiteX8" fmla="*/ 7831760 w 9779807"/>
              <a:gd name="connsiteY8" fmla="*/ 3470983 h 9734584"/>
              <a:gd name="connsiteX9" fmla="*/ 9632831 w 9779807"/>
              <a:gd name="connsiteY9" fmla="*/ 5278835 h 9734584"/>
              <a:gd name="connsiteX10" fmla="*/ 7831760 w 9779807"/>
              <a:gd name="connsiteY10" fmla="*/ 7088947 h 9734584"/>
              <a:gd name="connsiteX11" fmla="*/ 6026169 w 9779807"/>
              <a:gd name="connsiteY11" fmla="*/ 5278835 h 9734584"/>
              <a:gd name="connsiteX12" fmla="*/ 2871759 w 9779807"/>
              <a:gd name="connsiteY12" fmla="*/ 2453430 h 9734584"/>
              <a:gd name="connsiteX13" fmla="*/ 5653070 w 9779807"/>
              <a:gd name="connsiteY13" fmla="*/ 5252833 h 9734584"/>
              <a:gd name="connsiteX14" fmla="*/ 2871759 w 9779807"/>
              <a:gd name="connsiteY14" fmla="*/ 8049972 h 9734584"/>
              <a:gd name="connsiteX15" fmla="*/ 90449 w 9779807"/>
              <a:gd name="connsiteY15" fmla="*/ 5252833 h 9734584"/>
              <a:gd name="connsiteX16" fmla="*/ 1334125 w 9779807"/>
              <a:gd name="connsiteY16" fmla="*/ 915794 h 9734584"/>
              <a:gd name="connsiteX17" fmla="*/ 2668249 w 9779807"/>
              <a:gd name="connsiteY17" fmla="*/ 2258963 h 9734584"/>
              <a:gd name="connsiteX18" fmla="*/ 1334125 w 9779807"/>
              <a:gd name="connsiteY18" fmla="*/ 3606656 h 9734584"/>
              <a:gd name="connsiteX19" fmla="*/ 0 w 9779807"/>
              <a:gd name="connsiteY19" fmla="*/ 2258963 h 9734584"/>
              <a:gd name="connsiteX20" fmla="*/ 825344 w 9779807"/>
              <a:gd name="connsiteY20" fmla="*/ 0 h 9734584"/>
              <a:gd name="connsiteX21" fmla="*/ 9779807 w 9779807"/>
              <a:gd name="connsiteY21" fmla="*/ 0 h 9734584"/>
              <a:gd name="connsiteX22" fmla="*/ 9779807 w 9779807"/>
              <a:gd name="connsiteY22" fmla="*/ 1086675 h 9734584"/>
              <a:gd name="connsiteX23" fmla="*/ 5843009 w 9779807"/>
              <a:gd name="connsiteY23" fmla="*/ 5031236 h 973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779807" h="9734584">
                <a:moveTo>
                  <a:pt x="4308767" y="7925601"/>
                </a:moveTo>
                <a:lnTo>
                  <a:pt x="5212127" y="8830092"/>
                </a:lnTo>
                <a:lnTo>
                  <a:pt x="4308767" y="9734584"/>
                </a:lnTo>
                <a:lnTo>
                  <a:pt x="3403144" y="8830092"/>
                </a:lnTo>
                <a:close/>
                <a:moveTo>
                  <a:pt x="5852058" y="5449560"/>
                </a:moveTo>
                <a:lnTo>
                  <a:pt x="7654260" y="7264198"/>
                </a:lnTo>
                <a:lnTo>
                  <a:pt x="5852058" y="9078835"/>
                </a:lnTo>
                <a:lnTo>
                  <a:pt x="4047598" y="7264198"/>
                </a:lnTo>
                <a:close/>
                <a:moveTo>
                  <a:pt x="7831760" y="3470983"/>
                </a:moveTo>
                <a:lnTo>
                  <a:pt x="9632831" y="5278835"/>
                </a:lnTo>
                <a:lnTo>
                  <a:pt x="7831760" y="7088947"/>
                </a:lnTo>
                <a:lnTo>
                  <a:pt x="6026169" y="5278835"/>
                </a:lnTo>
                <a:close/>
                <a:moveTo>
                  <a:pt x="2871759" y="2453430"/>
                </a:moveTo>
                <a:lnTo>
                  <a:pt x="5653070" y="5252833"/>
                </a:lnTo>
                <a:lnTo>
                  <a:pt x="2871759" y="8049972"/>
                </a:lnTo>
                <a:lnTo>
                  <a:pt x="90449" y="5252833"/>
                </a:lnTo>
                <a:close/>
                <a:moveTo>
                  <a:pt x="1334125" y="915794"/>
                </a:moveTo>
                <a:lnTo>
                  <a:pt x="2668249" y="2258963"/>
                </a:lnTo>
                <a:lnTo>
                  <a:pt x="1334125" y="3606656"/>
                </a:lnTo>
                <a:lnTo>
                  <a:pt x="0" y="2258963"/>
                </a:lnTo>
                <a:close/>
                <a:moveTo>
                  <a:pt x="825344" y="0"/>
                </a:moveTo>
                <a:lnTo>
                  <a:pt x="9779807" y="0"/>
                </a:lnTo>
                <a:lnTo>
                  <a:pt x="9779807" y="1086675"/>
                </a:lnTo>
                <a:lnTo>
                  <a:pt x="5843009" y="5031236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9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45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cial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48801" y="693013"/>
            <a:ext cx="4359101" cy="11519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12190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0589" algn="l"/>
              </a:tabLst>
              <a:defRPr lang="ru-RU" sz="4000" b="1" i="0" kern="1200" spc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NAME OF YOUR TOP SLIDE</a:t>
            </a:r>
            <a:endParaRPr lang="ru-RU" dirty="0"/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6848884" y="2925002"/>
            <a:ext cx="4359018" cy="3042927"/>
          </a:xfrm>
          <a:prstGeom prst="rect">
            <a:avLst/>
          </a:prstGeom>
        </p:spPr>
        <p:txBody>
          <a:bodyPr/>
          <a:lstStyle>
            <a:lvl1pPr algn="r">
              <a:defRPr lang="en-US" sz="13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5" name="Freeform 15">
            <a:extLst>
              <a:ext uri="{FF2B5EF4-FFF2-40B4-BE49-F238E27FC236}">
                <a16:creationId xmlns:a16="http://schemas.microsoft.com/office/drawing/2014/main" id="{BF2B1F7D-565C-5E4F-85B7-AA2C878038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 bwMode="auto">
          <a:xfrm>
            <a:off x="0" y="955434"/>
            <a:ext cx="3396051" cy="5902566"/>
          </a:xfrm>
          <a:custGeom>
            <a:avLst/>
            <a:gdLst>
              <a:gd name="T0" fmla="*/ 0 w 3210"/>
              <a:gd name="T1" fmla="*/ 1099 h 5565"/>
              <a:gd name="T2" fmla="*/ 0 w 3210"/>
              <a:gd name="T3" fmla="*/ 2287 h 5565"/>
              <a:gd name="T4" fmla="*/ 1746 w 3210"/>
              <a:gd name="T5" fmla="*/ 1747 h 5565"/>
              <a:gd name="T6" fmla="*/ 1746 w 3210"/>
              <a:gd name="T7" fmla="*/ 5565 h 5565"/>
              <a:gd name="T8" fmla="*/ 3210 w 3210"/>
              <a:gd name="T9" fmla="*/ 5565 h 5565"/>
              <a:gd name="T10" fmla="*/ 3210 w 3210"/>
              <a:gd name="T11" fmla="*/ 0 h 5565"/>
              <a:gd name="T12" fmla="*/ 3054 w 3210"/>
              <a:gd name="T13" fmla="*/ 0 h 5565"/>
              <a:gd name="T14" fmla="*/ 0 w 3210"/>
              <a:gd name="T15" fmla="*/ 1099 h 5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10" h="5565">
                <a:moveTo>
                  <a:pt x="0" y="1099"/>
                </a:moveTo>
                <a:lnTo>
                  <a:pt x="0" y="2287"/>
                </a:lnTo>
                <a:lnTo>
                  <a:pt x="1746" y="1747"/>
                </a:lnTo>
                <a:lnTo>
                  <a:pt x="1746" y="5565"/>
                </a:lnTo>
                <a:lnTo>
                  <a:pt x="3210" y="5565"/>
                </a:lnTo>
                <a:lnTo>
                  <a:pt x="3210" y="0"/>
                </a:lnTo>
                <a:lnTo>
                  <a:pt x="3054" y="0"/>
                </a:lnTo>
                <a:lnTo>
                  <a:pt x="0" y="1099"/>
                </a:lnTo>
                <a:close/>
              </a:path>
            </a:pathLst>
          </a:custGeom>
          <a:pattFill prst="smConfetti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35C0CC87-2282-5049-A6F5-8F16C778D439}"/>
              </a:ext>
            </a:extLst>
          </p:cNvPr>
          <p:cNvSpPr txBox="1">
            <a:spLocks/>
          </p:cNvSpPr>
          <p:nvPr userDrawn="1"/>
        </p:nvSpPr>
        <p:spPr>
          <a:xfrm>
            <a:off x="10955907" y="6325901"/>
            <a:ext cx="1246071" cy="409215"/>
          </a:xfrm>
          <a:prstGeom prst="rect">
            <a:avLst/>
          </a:prstGeom>
        </p:spPr>
        <p:txBody>
          <a:bodyPr rIns="215972" anchor="ctr"/>
          <a:lstStyle>
            <a:defPPr>
              <a:defRPr lang="ru-RU"/>
            </a:defPPr>
            <a:lvl1pPr marL="0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261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522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783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7044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6305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566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827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4088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079">
              <a:lnSpc>
                <a:spcPct val="150000"/>
              </a:lnSpc>
              <a:spcBef>
                <a:spcPts val="432"/>
              </a:spcBef>
            </a:pPr>
            <a:fld id="{E8BBD06A-759F-43F0-9FDD-30D8801384DF}" type="slidenum">
              <a:rPr lang="ru-RU" sz="1600" smtClean="0">
                <a:solidFill>
                  <a:schemeClr val="tx2">
                    <a:lumMod val="50000"/>
                    <a:lumOff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pPr algn="r" defTabSz="1219079">
                <a:lnSpc>
                  <a:spcPct val="150000"/>
                </a:lnSpc>
                <a:spcBef>
                  <a:spcPts val="432"/>
                </a:spcBef>
              </a:pPr>
              <a:t>‹N°›</a:t>
            </a:fld>
            <a:endParaRPr lang="ru-RU" sz="1600" dirty="0">
              <a:solidFill>
                <a:schemeClr val="tx2">
                  <a:lumMod val="50000"/>
                  <a:lumOff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620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cial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4">
            <a:extLst>
              <a:ext uri="{FF2B5EF4-FFF2-40B4-BE49-F238E27FC236}">
                <a16:creationId xmlns:a16="http://schemas.microsoft.com/office/drawing/2014/main" id="{EA083E1C-F261-9849-BD41-8A706A956394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 bwMode="auto">
          <a:xfrm>
            <a:off x="0" y="871205"/>
            <a:ext cx="5268016" cy="5974565"/>
          </a:xfrm>
          <a:custGeom>
            <a:avLst/>
            <a:gdLst>
              <a:gd name="T0" fmla="*/ 722 w 827"/>
              <a:gd name="T1" fmla="*/ 91 h 942"/>
              <a:gd name="T2" fmla="*/ 427 w 827"/>
              <a:gd name="T3" fmla="*/ 0 h 942"/>
              <a:gd name="T4" fmla="*/ 205 w 827"/>
              <a:gd name="T5" fmla="*/ 53 h 942"/>
              <a:gd name="T6" fmla="*/ 53 w 827"/>
              <a:gd name="T7" fmla="*/ 199 h 942"/>
              <a:gd name="T8" fmla="*/ 0 w 827"/>
              <a:gd name="T9" fmla="*/ 404 h 942"/>
              <a:gd name="T10" fmla="*/ 245 w 827"/>
              <a:gd name="T11" fmla="*/ 404 h 942"/>
              <a:gd name="T12" fmla="*/ 292 w 827"/>
              <a:gd name="T13" fmla="*/ 253 h 942"/>
              <a:gd name="T14" fmla="*/ 423 w 827"/>
              <a:gd name="T15" fmla="*/ 196 h 942"/>
              <a:gd name="T16" fmla="*/ 541 w 827"/>
              <a:gd name="T17" fmla="*/ 243 h 942"/>
              <a:gd name="T18" fmla="*/ 582 w 827"/>
              <a:gd name="T19" fmla="*/ 372 h 942"/>
              <a:gd name="T20" fmla="*/ 543 w 827"/>
              <a:gd name="T21" fmla="*/ 499 h 942"/>
              <a:gd name="T22" fmla="*/ 422 w 827"/>
              <a:gd name="T23" fmla="*/ 655 h 942"/>
              <a:gd name="T24" fmla="*/ 153 w 827"/>
              <a:gd name="T25" fmla="*/ 942 h 942"/>
              <a:gd name="T26" fmla="*/ 441 w 827"/>
              <a:gd name="T27" fmla="*/ 942 h 942"/>
              <a:gd name="T28" fmla="*/ 618 w 827"/>
              <a:gd name="T29" fmla="*/ 755 h 942"/>
              <a:gd name="T30" fmla="*/ 780 w 827"/>
              <a:gd name="T31" fmla="*/ 534 h 942"/>
              <a:gd name="T32" fmla="*/ 827 w 827"/>
              <a:gd name="T33" fmla="*/ 349 h 942"/>
              <a:gd name="T34" fmla="*/ 722 w 827"/>
              <a:gd name="T35" fmla="*/ 91 h 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7" h="942">
                <a:moveTo>
                  <a:pt x="722" y="91"/>
                </a:moveTo>
                <a:cubicBezTo>
                  <a:pt x="652" y="31"/>
                  <a:pt x="553" y="0"/>
                  <a:pt x="427" y="0"/>
                </a:cubicBezTo>
                <a:cubicBezTo>
                  <a:pt x="344" y="0"/>
                  <a:pt x="270" y="18"/>
                  <a:pt x="205" y="53"/>
                </a:cubicBezTo>
                <a:cubicBezTo>
                  <a:pt x="140" y="88"/>
                  <a:pt x="89" y="137"/>
                  <a:pt x="53" y="199"/>
                </a:cubicBezTo>
                <a:cubicBezTo>
                  <a:pt x="18" y="260"/>
                  <a:pt x="0" y="329"/>
                  <a:pt x="0" y="404"/>
                </a:cubicBezTo>
                <a:cubicBezTo>
                  <a:pt x="245" y="404"/>
                  <a:pt x="245" y="404"/>
                  <a:pt x="245" y="404"/>
                </a:cubicBezTo>
                <a:cubicBezTo>
                  <a:pt x="245" y="342"/>
                  <a:pt x="260" y="292"/>
                  <a:pt x="292" y="253"/>
                </a:cubicBezTo>
                <a:cubicBezTo>
                  <a:pt x="324" y="215"/>
                  <a:pt x="367" y="196"/>
                  <a:pt x="423" y="196"/>
                </a:cubicBezTo>
                <a:cubicBezTo>
                  <a:pt x="474" y="196"/>
                  <a:pt x="513" y="212"/>
                  <a:pt x="541" y="243"/>
                </a:cubicBezTo>
                <a:cubicBezTo>
                  <a:pt x="568" y="274"/>
                  <a:pt x="582" y="317"/>
                  <a:pt x="582" y="372"/>
                </a:cubicBezTo>
                <a:cubicBezTo>
                  <a:pt x="582" y="412"/>
                  <a:pt x="569" y="454"/>
                  <a:pt x="543" y="499"/>
                </a:cubicBezTo>
                <a:cubicBezTo>
                  <a:pt x="517" y="543"/>
                  <a:pt x="476" y="595"/>
                  <a:pt x="422" y="655"/>
                </a:cubicBezTo>
                <a:cubicBezTo>
                  <a:pt x="153" y="942"/>
                  <a:pt x="153" y="942"/>
                  <a:pt x="153" y="942"/>
                </a:cubicBezTo>
                <a:cubicBezTo>
                  <a:pt x="441" y="942"/>
                  <a:pt x="441" y="942"/>
                  <a:pt x="441" y="942"/>
                </a:cubicBezTo>
                <a:cubicBezTo>
                  <a:pt x="618" y="755"/>
                  <a:pt x="618" y="755"/>
                  <a:pt x="618" y="755"/>
                </a:cubicBezTo>
                <a:cubicBezTo>
                  <a:pt x="694" y="671"/>
                  <a:pt x="748" y="597"/>
                  <a:pt x="780" y="534"/>
                </a:cubicBezTo>
                <a:cubicBezTo>
                  <a:pt x="811" y="471"/>
                  <a:pt x="827" y="410"/>
                  <a:pt x="827" y="349"/>
                </a:cubicBezTo>
                <a:cubicBezTo>
                  <a:pt x="827" y="238"/>
                  <a:pt x="792" y="152"/>
                  <a:pt x="722" y="91"/>
                </a:cubicBezTo>
                <a:close/>
              </a:path>
            </a:pathLst>
          </a:custGeom>
          <a:pattFill prst="smConfetti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F76A8C0-06DD-1745-85F1-407373AFF2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8801" y="693013"/>
            <a:ext cx="4359101" cy="11519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12190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0589" algn="l"/>
              </a:tabLst>
              <a:defRPr lang="ru-RU" sz="4000" b="1" i="0" kern="1200" spc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NAME OF YOUR TOP SLIDE</a:t>
            </a:r>
            <a:endParaRPr lang="ru-RU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99F60FDF-0BCE-444A-9E94-E154108337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8884" y="2925002"/>
            <a:ext cx="4359018" cy="3042927"/>
          </a:xfrm>
          <a:prstGeom prst="rect">
            <a:avLst/>
          </a:prstGeom>
        </p:spPr>
        <p:txBody>
          <a:bodyPr/>
          <a:lstStyle>
            <a:lvl1pPr algn="r">
              <a:defRPr lang="en-US" sz="13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CF9EB3B5-CE25-FA44-A77A-11D829ADB801}"/>
              </a:ext>
            </a:extLst>
          </p:cNvPr>
          <p:cNvSpPr txBox="1">
            <a:spLocks/>
          </p:cNvSpPr>
          <p:nvPr userDrawn="1"/>
        </p:nvSpPr>
        <p:spPr>
          <a:xfrm>
            <a:off x="10955907" y="6325901"/>
            <a:ext cx="1246071" cy="409215"/>
          </a:xfrm>
          <a:prstGeom prst="rect">
            <a:avLst/>
          </a:prstGeom>
        </p:spPr>
        <p:txBody>
          <a:bodyPr rIns="215972" anchor="ctr"/>
          <a:lstStyle>
            <a:defPPr>
              <a:defRPr lang="ru-RU"/>
            </a:defPPr>
            <a:lvl1pPr marL="0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261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522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783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7044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6305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566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827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4088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079">
              <a:lnSpc>
                <a:spcPct val="150000"/>
              </a:lnSpc>
              <a:spcBef>
                <a:spcPts val="432"/>
              </a:spcBef>
            </a:pPr>
            <a:fld id="{E8BBD06A-759F-43F0-9FDD-30D8801384DF}" type="slidenum">
              <a:rPr lang="ru-RU" sz="1600" smtClean="0">
                <a:solidFill>
                  <a:schemeClr val="tx2">
                    <a:lumMod val="50000"/>
                    <a:lumOff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pPr algn="r" defTabSz="1219079">
                <a:lnSpc>
                  <a:spcPct val="150000"/>
                </a:lnSpc>
                <a:spcBef>
                  <a:spcPts val="432"/>
                </a:spcBef>
              </a:pPr>
              <a:t>‹N°›</a:t>
            </a:fld>
            <a:endParaRPr lang="ru-RU" sz="1600" dirty="0">
              <a:solidFill>
                <a:schemeClr val="tx2">
                  <a:lumMod val="50000"/>
                  <a:lumOff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2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69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cial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3">
            <a:extLst>
              <a:ext uri="{FF2B5EF4-FFF2-40B4-BE49-F238E27FC236}">
                <a16:creationId xmlns:a16="http://schemas.microsoft.com/office/drawing/2014/main" id="{08C20EFA-0367-4E40-9494-73A7C2EB0AF8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 bwMode="auto">
          <a:xfrm>
            <a:off x="4637" y="891306"/>
            <a:ext cx="5339216" cy="5974565"/>
          </a:xfrm>
          <a:custGeom>
            <a:avLst/>
            <a:gdLst>
              <a:gd name="T0" fmla="*/ 632 w 838"/>
              <a:gd name="T1" fmla="*/ 614 h 942"/>
              <a:gd name="T2" fmla="*/ 767 w 838"/>
              <a:gd name="T3" fmla="*/ 505 h 942"/>
              <a:gd name="T4" fmla="*/ 819 w 838"/>
              <a:gd name="T5" fmla="*/ 350 h 942"/>
              <a:gd name="T6" fmla="*/ 708 w 838"/>
              <a:gd name="T7" fmla="*/ 94 h 942"/>
              <a:gd name="T8" fmla="*/ 403 w 838"/>
              <a:gd name="T9" fmla="*/ 0 h 942"/>
              <a:gd name="T10" fmla="*/ 197 w 838"/>
              <a:gd name="T11" fmla="*/ 43 h 942"/>
              <a:gd name="T12" fmla="*/ 52 w 838"/>
              <a:gd name="T13" fmla="*/ 163 h 942"/>
              <a:gd name="T14" fmla="*/ 0 w 838"/>
              <a:gd name="T15" fmla="*/ 335 h 942"/>
              <a:gd name="T16" fmla="*/ 244 w 838"/>
              <a:gd name="T17" fmla="*/ 335 h 942"/>
              <a:gd name="T18" fmla="*/ 292 w 838"/>
              <a:gd name="T19" fmla="*/ 235 h 942"/>
              <a:gd name="T20" fmla="*/ 409 w 838"/>
              <a:gd name="T21" fmla="*/ 196 h 942"/>
              <a:gd name="T22" fmla="*/ 531 w 838"/>
              <a:gd name="T23" fmla="*/ 238 h 942"/>
              <a:gd name="T24" fmla="*/ 575 w 838"/>
              <a:gd name="T25" fmla="*/ 353 h 942"/>
              <a:gd name="T26" fmla="*/ 530 w 838"/>
              <a:gd name="T27" fmla="*/ 477 h 942"/>
              <a:gd name="T28" fmla="*/ 393 w 838"/>
              <a:gd name="T29" fmla="*/ 523 h 942"/>
              <a:gd name="T30" fmla="*/ 263 w 838"/>
              <a:gd name="T31" fmla="*/ 523 h 942"/>
              <a:gd name="T32" fmla="*/ 263 w 838"/>
              <a:gd name="T33" fmla="*/ 714 h 942"/>
              <a:gd name="T34" fmla="*/ 392 w 838"/>
              <a:gd name="T35" fmla="*/ 714 h 942"/>
              <a:gd name="T36" fmla="*/ 594 w 838"/>
              <a:gd name="T37" fmla="*/ 898 h 942"/>
              <a:gd name="T38" fmla="*/ 590 w 838"/>
              <a:gd name="T39" fmla="*/ 942 h 942"/>
              <a:gd name="T40" fmla="*/ 836 w 838"/>
              <a:gd name="T41" fmla="*/ 942 h 942"/>
              <a:gd name="T42" fmla="*/ 838 w 838"/>
              <a:gd name="T43" fmla="*/ 901 h 942"/>
              <a:gd name="T44" fmla="*/ 787 w 838"/>
              <a:gd name="T45" fmla="*/ 726 h 942"/>
              <a:gd name="T46" fmla="*/ 632 w 838"/>
              <a:gd name="T47" fmla="*/ 614 h 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38" h="942">
                <a:moveTo>
                  <a:pt x="632" y="614"/>
                </a:moveTo>
                <a:cubicBezTo>
                  <a:pt x="688" y="589"/>
                  <a:pt x="733" y="553"/>
                  <a:pt x="767" y="505"/>
                </a:cubicBezTo>
                <a:cubicBezTo>
                  <a:pt x="802" y="458"/>
                  <a:pt x="819" y="406"/>
                  <a:pt x="819" y="350"/>
                </a:cubicBezTo>
                <a:cubicBezTo>
                  <a:pt x="819" y="241"/>
                  <a:pt x="782" y="156"/>
                  <a:pt x="708" y="94"/>
                </a:cubicBezTo>
                <a:cubicBezTo>
                  <a:pt x="635" y="31"/>
                  <a:pt x="533" y="0"/>
                  <a:pt x="403" y="0"/>
                </a:cubicBezTo>
                <a:cubicBezTo>
                  <a:pt x="328" y="0"/>
                  <a:pt x="260" y="15"/>
                  <a:pt x="197" y="43"/>
                </a:cubicBezTo>
                <a:cubicBezTo>
                  <a:pt x="135" y="72"/>
                  <a:pt x="87" y="112"/>
                  <a:pt x="52" y="163"/>
                </a:cubicBezTo>
                <a:cubicBezTo>
                  <a:pt x="18" y="214"/>
                  <a:pt x="0" y="271"/>
                  <a:pt x="0" y="335"/>
                </a:cubicBezTo>
                <a:cubicBezTo>
                  <a:pt x="244" y="335"/>
                  <a:pt x="244" y="335"/>
                  <a:pt x="244" y="335"/>
                </a:cubicBezTo>
                <a:cubicBezTo>
                  <a:pt x="244" y="294"/>
                  <a:pt x="260" y="261"/>
                  <a:pt x="292" y="235"/>
                </a:cubicBezTo>
                <a:cubicBezTo>
                  <a:pt x="323" y="209"/>
                  <a:pt x="362" y="196"/>
                  <a:pt x="409" y="196"/>
                </a:cubicBezTo>
                <a:cubicBezTo>
                  <a:pt x="461" y="196"/>
                  <a:pt x="501" y="210"/>
                  <a:pt x="531" y="238"/>
                </a:cubicBezTo>
                <a:cubicBezTo>
                  <a:pt x="560" y="265"/>
                  <a:pt x="575" y="304"/>
                  <a:pt x="575" y="353"/>
                </a:cubicBezTo>
                <a:cubicBezTo>
                  <a:pt x="575" y="405"/>
                  <a:pt x="560" y="446"/>
                  <a:pt x="530" y="477"/>
                </a:cubicBezTo>
                <a:cubicBezTo>
                  <a:pt x="500" y="508"/>
                  <a:pt x="455" y="523"/>
                  <a:pt x="393" y="523"/>
                </a:cubicBezTo>
                <a:cubicBezTo>
                  <a:pt x="263" y="523"/>
                  <a:pt x="263" y="523"/>
                  <a:pt x="263" y="523"/>
                </a:cubicBezTo>
                <a:cubicBezTo>
                  <a:pt x="263" y="714"/>
                  <a:pt x="263" y="714"/>
                  <a:pt x="263" y="714"/>
                </a:cubicBezTo>
                <a:cubicBezTo>
                  <a:pt x="392" y="714"/>
                  <a:pt x="392" y="714"/>
                  <a:pt x="392" y="714"/>
                </a:cubicBezTo>
                <a:cubicBezTo>
                  <a:pt x="527" y="714"/>
                  <a:pt x="594" y="775"/>
                  <a:pt x="594" y="898"/>
                </a:cubicBezTo>
                <a:cubicBezTo>
                  <a:pt x="594" y="914"/>
                  <a:pt x="593" y="928"/>
                  <a:pt x="590" y="942"/>
                </a:cubicBezTo>
                <a:cubicBezTo>
                  <a:pt x="836" y="942"/>
                  <a:pt x="836" y="942"/>
                  <a:pt x="836" y="942"/>
                </a:cubicBezTo>
                <a:cubicBezTo>
                  <a:pt x="838" y="929"/>
                  <a:pt x="838" y="915"/>
                  <a:pt x="838" y="901"/>
                </a:cubicBezTo>
                <a:cubicBezTo>
                  <a:pt x="838" y="834"/>
                  <a:pt x="821" y="775"/>
                  <a:pt x="787" y="726"/>
                </a:cubicBezTo>
                <a:cubicBezTo>
                  <a:pt x="753" y="676"/>
                  <a:pt x="702" y="639"/>
                  <a:pt x="632" y="614"/>
                </a:cubicBezTo>
                <a:close/>
              </a:path>
            </a:pathLst>
          </a:custGeom>
          <a:pattFill prst="smConfetti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D698217-4A94-3845-972A-DE498CE7D8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8801" y="693013"/>
            <a:ext cx="4359101" cy="11519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12190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20589" algn="l"/>
              </a:tabLst>
              <a:defRPr lang="ru-RU" sz="4000" b="1" i="0" kern="1200" spc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NAME OF YOUR TOP SLIDE</a:t>
            </a:r>
            <a:endParaRPr lang="ru-RU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F9E37294-1B85-AA4B-857B-0862C6B846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48884" y="2925002"/>
            <a:ext cx="4359018" cy="3042927"/>
          </a:xfrm>
          <a:prstGeom prst="rect">
            <a:avLst/>
          </a:prstGeom>
        </p:spPr>
        <p:txBody>
          <a:bodyPr/>
          <a:lstStyle>
            <a:lvl1pPr algn="r">
              <a:defRPr lang="en-US" sz="1300" b="0" i="0" baseline="0" dirty="0">
                <a:solidFill>
                  <a:schemeClr val="tx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Example text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48C180B3-07AA-FB4A-AC5D-34480EB4045B}"/>
              </a:ext>
            </a:extLst>
          </p:cNvPr>
          <p:cNvSpPr txBox="1">
            <a:spLocks/>
          </p:cNvSpPr>
          <p:nvPr userDrawn="1"/>
        </p:nvSpPr>
        <p:spPr>
          <a:xfrm>
            <a:off x="10955907" y="6325901"/>
            <a:ext cx="1246071" cy="409215"/>
          </a:xfrm>
          <a:prstGeom prst="rect">
            <a:avLst/>
          </a:prstGeom>
        </p:spPr>
        <p:txBody>
          <a:bodyPr rIns="215972" anchor="ctr"/>
          <a:lstStyle>
            <a:defPPr>
              <a:defRPr lang="ru-RU"/>
            </a:defPPr>
            <a:lvl1pPr marL="0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261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38522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57783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77044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096305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315566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534827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54088" algn="l" defTabSz="2438522" rtl="0" eaLnBrk="1" latinLnBrk="0" hangingPunct="1"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079">
              <a:lnSpc>
                <a:spcPct val="150000"/>
              </a:lnSpc>
              <a:spcBef>
                <a:spcPts val="432"/>
              </a:spcBef>
            </a:pPr>
            <a:fld id="{E8BBD06A-759F-43F0-9FDD-30D8801384DF}" type="slidenum">
              <a:rPr lang="ru-RU" sz="1600" smtClean="0">
                <a:solidFill>
                  <a:schemeClr val="tx2">
                    <a:lumMod val="50000"/>
                    <a:lumOff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pPr algn="r" defTabSz="1219079">
                <a:lnSpc>
                  <a:spcPct val="150000"/>
                </a:lnSpc>
                <a:spcBef>
                  <a:spcPts val="432"/>
                </a:spcBef>
              </a:pPr>
              <a:t>‹N°›</a:t>
            </a:fld>
            <a:endParaRPr lang="ru-RU" sz="1600" dirty="0">
              <a:solidFill>
                <a:schemeClr val="tx2">
                  <a:lumMod val="50000"/>
                  <a:lumOff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21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69">
          <p15:clr>
            <a:srgbClr val="FBAE40"/>
          </p15:clr>
        </p15:guide>
        <p15:guide id="2" pos="7681">
          <p15:clr>
            <a:srgbClr val="FBAE40"/>
          </p15:clr>
        </p15:guide>
        <p15:guide id="3" pos="3825">
          <p15:clr>
            <a:srgbClr val="FBAE40"/>
          </p15:clr>
        </p15:guide>
        <p15:guide id="4" pos="11537">
          <p15:clr>
            <a:srgbClr val="FBAE40"/>
          </p15:clr>
        </p15:guide>
        <p15:guide id="5" orient="horz" pos="577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16E77-8A4D-4AF8-956B-89E48615E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2BDE-9BDE-4024-BAD6-FCBADC78B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D1C92-6C1B-4C37-9889-6D7599784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2B0B-6180-46B2-9CA9-42CFF62AAAA5}" type="datetimeFigureOut">
              <a:rPr lang="en-CA" smtClean="0"/>
              <a:t>2022-04-06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CBB17-CBBB-4420-99E2-78E3724B1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5758B-2D35-471D-AB95-1B62507BC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168F-452A-4E06-BD11-C4D058F8662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45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04BC3-6B48-4ED6-BD9C-9A87FDC5A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02AC6-C0DB-4154-AAE1-DBB9327F7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B8A18-9A71-4B0C-9AED-89ADB0B8E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2B0B-6180-46B2-9CA9-42CFF62AAAA5}" type="datetimeFigureOut">
              <a:rPr lang="en-CA" smtClean="0"/>
              <a:t>2022-04-06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3AABC-33C2-423A-83FD-C48D05CEE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9E64E-C163-4C15-983E-2F259CC11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168F-452A-4E06-BD11-C4D058F8662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849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3F07-91AE-40F2-BF15-E21B0E829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FF1B4-DB49-47AC-A9F7-B65CB9709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13BBB-D1A8-48EB-AB51-00C383D8A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A9405-338C-4935-B4DC-222EB7C29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2B0B-6180-46B2-9CA9-42CFF62AAAA5}" type="datetimeFigureOut">
              <a:rPr lang="en-CA" smtClean="0"/>
              <a:t>2022-04-06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40A34-116E-4891-9400-86911E236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04686-0762-4216-9FBB-06CE190D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168F-452A-4E06-BD11-C4D058F8662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35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14EB-2206-4E9B-8489-7B9DC85EE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0A06E-2579-443E-A58F-9AE3E1AE6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097643-8CD3-4B19-BA1A-1BDE64B90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D9F864-7849-4A69-9498-8B9505A334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923685-AC5A-428A-A40C-8C9CB34188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E6A5A3-E827-42CD-A9FE-5BCFBD7B4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2B0B-6180-46B2-9CA9-42CFF62AAAA5}" type="datetimeFigureOut">
              <a:rPr lang="en-CA" smtClean="0"/>
              <a:t>2022-04-06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28FF32-7400-4451-A61D-5349C336B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CB2C64-8E8D-42F1-9F26-FECF4F64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168F-452A-4E06-BD11-C4D058F8662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499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A91CB-FD79-4F07-BF41-70069D1FE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D89D26-E137-4B77-A611-7E7FBB744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2B0B-6180-46B2-9CA9-42CFF62AAAA5}" type="datetimeFigureOut">
              <a:rPr lang="en-CA" smtClean="0"/>
              <a:t>2022-04-06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85C4AE-46A1-49D1-AB0E-3E95D22B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C0B2D-6C73-4347-96CD-BC024E38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168F-452A-4E06-BD11-C4D058F8662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929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129D-8DE7-4489-8B52-E49A9923F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2B0B-6180-46B2-9CA9-42CFF62AAAA5}" type="datetimeFigureOut">
              <a:rPr lang="en-CA" smtClean="0"/>
              <a:t>2022-04-06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143B0C-CFB5-4C3E-A7ED-C91A7C2E6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6921E-043E-455F-A719-BA8B7A5A0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168F-452A-4E06-BD11-C4D058F8662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3484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3AC9D-8D64-4DD5-B7E3-CFD46C2DD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5149A-D795-42E4-B77E-4CA95344B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F3AB3-A341-40B5-A19B-EDE09DFCC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A1100-610A-42CA-A528-DE8A28AEF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2B0B-6180-46B2-9CA9-42CFF62AAAA5}" type="datetimeFigureOut">
              <a:rPr lang="en-CA" smtClean="0"/>
              <a:t>2022-04-06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83792-B17A-4575-983C-8BFE3D8E4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F7965-9765-417C-8370-2BA181EFA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168F-452A-4E06-BD11-C4D058F8662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046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00D2B-355B-44CA-AA0A-33B02D41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94119A-9F9A-4285-82A2-11159A1706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532C7F-D7BB-45F6-98DC-027330A25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59028-92F9-40E3-93AC-0A687F8DD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72B0B-6180-46B2-9CA9-42CFF62AAAA5}" type="datetimeFigureOut">
              <a:rPr lang="en-CA" smtClean="0"/>
              <a:t>2022-04-06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CFB23-2778-42F1-98FD-FA4F25C98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4233E-339A-4FF2-B37A-391C25D7A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7168F-452A-4E06-BD11-C4D058F8662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304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D16801-96AD-4666-9AFE-C31633F25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124529-6447-4295-BD60-5BD98A7E4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2CC05-752E-4D84-BF17-D609D6EA7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72B0B-6180-46B2-9CA9-42CFF62AAAA5}" type="datetimeFigureOut">
              <a:rPr lang="en-CA" smtClean="0"/>
              <a:t>2022-04-06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FD7E2-3CEE-40C1-B1D8-1FF65FECE6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D3EE8-E73B-4FD8-B51C-E31964885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7168F-452A-4E06-BD11-C4D058F8662D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062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5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oslangues-ourlanguages.gc.ca/fr/jeu-quiz/index-fra" TargetMode="External"/><Relationship Id="rId13" Type="http://schemas.openxmlformats.org/officeDocument/2006/relationships/hyperlink" Target="https://www.canada.ca/en/government/publicservice/values/council-network-official-languages-champions/tools-resources-official-languages-champions/videos-council-network-official-languages-champions.html" TargetMode="External"/><Relationship Id="rId18" Type="http://schemas.openxmlformats.org/officeDocument/2006/relationships/hyperlink" Target="https://www.clo-ocol.gc.ca/en/resources/public-servants/bilingual-meetings" TargetMode="External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2.png"/><Relationship Id="rId7" Type="http://schemas.openxmlformats.org/officeDocument/2006/relationships/hyperlink" Target="https://www.noslangues-ourlanguages.gc.ca/fr/carrefour-hub" TargetMode="External"/><Relationship Id="rId12" Type="http://schemas.openxmlformats.org/officeDocument/2006/relationships/hyperlink" Target="https://mauril.ca/fr/" TargetMode="External"/><Relationship Id="rId17" Type="http://schemas.openxmlformats.org/officeDocument/2006/relationships/hyperlink" Target="https://www.clo-ocol.gc.ca/en/resources/public-servants/leadership-tips" TargetMode="External"/><Relationship Id="rId2" Type="http://schemas.openxmlformats.org/officeDocument/2006/relationships/tags" Target="../tags/tag47.xml"/><Relationship Id="rId16" Type="http://schemas.openxmlformats.org/officeDocument/2006/relationships/hyperlink" Target="https://www.noslangues-ourlanguages.gc.ca/en/jeu-quiz/index-eng" TargetMode="External"/><Relationship Id="rId20" Type="http://schemas.openxmlformats.org/officeDocument/2006/relationships/hyperlink" Target="https://mauril.ca/en/" TargetMode="External"/><Relationship Id="rId1" Type="http://schemas.openxmlformats.org/officeDocument/2006/relationships/tags" Target="../tags/tag46.xml"/><Relationship Id="rId6" Type="http://schemas.openxmlformats.org/officeDocument/2006/relationships/hyperlink" Target="https://www.canada.ca/fr/gouvernement/fonctionpublique/valeurs/conseil-reseau-champions-langues-officielles/outils-ressources-intention-champions-langues-officielles/osez-discuter.html" TargetMode="External"/><Relationship Id="rId11" Type="http://schemas.openxmlformats.org/officeDocument/2006/relationships/hyperlink" Target="https://wiki.gccollab.ca/OSEZ-DARE" TargetMode="External"/><Relationship Id="rId5" Type="http://schemas.openxmlformats.org/officeDocument/2006/relationships/hyperlink" Target="https://www.canada.ca/fr/gouvernement/fonctionpublique/valeurs/conseil-reseau-champions-langues-officielles/outils-ressources-intention-champions-langues-officielles/videos-conseil-reseau-champions-langues-officielles.html" TargetMode="External"/><Relationship Id="rId15" Type="http://schemas.openxmlformats.org/officeDocument/2006/relationships/hyperlink" Target="https://www.noslangues-ourlanguages.gc.ca/en/carrefour-hub" TargetMode="External"/><Relationship Id="rId10" Type="http://schemas.openxmlformats.org/officeDocument/2006/relationships/hyperlink" Target="https://www.clo-ocol.gc.ca/fr/ressources/fonctionnaires/reunions-bilingue" TargetMode="External"/><Relationship Id="rId19" Type="http://schemas.openxmlformats.org/officeDocument/2006/relationships/hyperlink" Target="https://wiki.gccollab.ca/DARE-OSEZ" TargetMode="External"/><Relationship Id="rId4" Type="http://schemas.openxmlformats.org/officeDocument/2006/relationships/notesSlide" Target="../notesSlides/notesSlide23.xml"/><Relationship Id="rId9" Type="http://schemas.openxmlformats.org/officeDocument/2006/relationships/hyperlink" Target="https://www.clo-ocol.gc.ca/fr/ressources/fonctionnaires/astuces-de-leader" TargetMode="External"/><Relationship Id="rId14" Type="http://schemas.openxmlformats.org/officeDocument/2006/relationships/hyperlink" Target="https://osez-dare.aadnc-aandc.gc.ca/eng/1399662815095/139966https:/www.canada.ca/en/government/publicservice/values/council-network-official-languages-champions/tools-resources-official-languages-champions/dare-discuss.html3097084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image" Target="../media/image2.png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hyperlink" Target="mailto:anik.sauve@tbs-sct.gc.ca" TargetMode="External"/><Relationship Id="rId2" Type="http://schemas.openxmlformats.org/officeDocument/2006/relationships/tags" Target="../tags/tag49.xml"/><Relationship Id="rId16" Type="http://schemas.openxmlformats.org/officeDocument/2006/relationships/notesSlide" Target="../notesSlides/notesSlide24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57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svg"/><Relationship Id="rId11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7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EF5F10-E017-49E1-AFA6-B9EAF75AA05D}"/>
              </a:ext>
            </a:extLst>
          </p:cNvPr>
          <p:cNvSpPr/>
          <p:nvPr/>
        </p:nvSpPr>
        <p:spPr>
          <a:xfrm>
            <a:off x="-17120" y="-1"/>
            <a:ext cx="12209120" cy="6874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Placeholder 3" descr="Picture of parachutists making a circle holding hands.&#10;&#10;Une photo de parachutistes faisant un cercle en se tenant par la main.">
            <a:extLst>
              <a:ext uri="{FF2B5EF4-FFF2-40B4-BE49-F238E27FC236}">
                <a16:creationId xmlns:a16="http://schemas.microsoft.com/office/drawing/2014/main" id="{A913CCE4-706C-4B39-AFF1-A59ADD2187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 cstate="screen">
            <a:alphaModFix amt="70000"/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3575"/>
          <a:stretch/>
        </p:blipFill>
        <p:spPr>
          <a:xfrm>
            <a:off x="5672123" y="1"/>
            <a:ext cx="6519877" cy="6488720"/>
          </a:xfrm>
          <a:solidFill>
            <a:srgbClr val="44546A">
              <a:alpha val="92000"/>
            </a:srgbClr>
          </a:solidFill>
        </p:spPr>
      </p:pic>
      <p:sp>
        <p:nvSpPr>
          <p:cNvPr id="37" name="Freeform 20"/>
          <p:cNvSpPr>
            <a:spLocks/>
          </p:cNvSpPr>
          <p:nvPr/>
        </p:nvSpPr>
        <p:spPr bwMode="auto">
          <a:xfrm>
            <a:off x="5672199" y="610490"/>
            <a:ext cx="1778524" cy="1793597"/>
          </a:xfrm>
          <a:custGeom>
            <a:avLst/>
            <a:gdLst>
              <a:gd name="T0" fmla="*/ 592 w 1184"/>
              <a:gd name="T1" fmla="*/ 0 h 1190"/>
              <a:gd name="T2" fmla="*/ 1184 w 1184"/>
              <a:gd name="T3" fmla="*/ 594 h 1190"/>
              <a:gd name="T4" fmla="*/ 592 w 1184"/>
              <a:gd name="T5" fmla="*/ 1190 h 1190"/>
              <a:gd name="T6" fmla="*/ 0 w 1184"/>
              <a:gd name="T7" fmla="*/ 594 h 1190"/>
              <a:gd name="T8" fmla="*/ 592 w 1184"/>
              <a:gd name="T9" fmla="*/ 0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4" h="1190">
                <a:moveTo>
                  <a:pt x="592" y="0"/>
                </a:moveTo>
                <a:lnTo>
                  <a:pt x="1184" y="594"/>
                </a:lnTo>
                <a:lnTo>
                  <a:pt x="592" y="1190"/>
                </a:lnTo>
                <a:lnTo>
                  <a:pt x="0" y="594"/>
                </a:lnTo>
                <a:lnTo>
                  <a:pt x="592" y="0"/>
                </a:lnTo>
                <a:close/>
              </a:path>
            </a:pathLst>
          </a:custGeom>
          <a:solidFill>
            <a:srgbClr val="2C3644">
              <a:alpha val="78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38" name="Freeform 21"/>
          <p:cNvSpPr>
            <a:spLocks/>
          </p:cNvSpPr>
          <p:nvPr/>
        </p:nvSpPr>
        <p:spPr bwMode="auto">
          <a:xfrm>
            <a:off x="7940566" y="5282883"/>
            <a:ext cx="1205780" cy="1205780"/>
          </a:xfrm>
          <a:custGeom>
            <a:avLst/>
            <a:gdLst>
              <a:gd name="T0" fmla="*/ 400 w 799"/>
              <a:gd name="T1" fmla="*/ 0 h 800"/>
              <a:gd name="T2" fmla="*/ 799 w 799"/>
              <a:gd name="T3" fmla="*/ 400 h 800"/>
              <a:gd name="T4" fmla="*/ 400 w 799"/>
              <a:gd name="T5" fmla="*/ 800 h 800"/>
              <a:gd name="T6" fmla="*/ 0 w 799"/>
              <a:gd name="T7" fmla="*/ 400 h 800"/>
              <a:gd name="T8" fmla="*/ 400 w 799"/>
              <a:gd name="T9" fmla="*/ 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9" h="800">
                <a:moveTo>
                  <a:pt x="400" y="0"/>
                </a:moveTo>
                <a:lnTo>
                  <a:pt x="799" y="400"/>
                </a:lnTo>
                <a:lnTo>
                  <a:pt x="400" y="800"/>
                </a:lnTo>
                <a:lnTo>
                  <a:pt x="0" y="400"/>
                </a:lnTo>
                <a:lnTo>
                  <a:pt x="400" y="0"/>
                </a:lnTo>
                <a:close/>
              </a:path>
            </a:pathLst>
          </a:custGeom>
          <a:solidFill>
            <a:srgbClr val="15545B">
              <a:alpha val="4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39" name="Freeform 23"/>
          <p:cNvSpPr>
            <a:spLocks/>
          </p:cNvSpPr>
          <p:nvPr/>
        </p:nvSpPr>
        <p:spPr bwMode="auto">
          <a:xfrm>
            <a:off x="8370130" y="3632477"/>
            <a:ext cx="2404023" cy="2419096"/>
          </a:xfrm>
          <a:custGeom>
            <a:avLst/>
            <a:gdLst>
              <a:gd name="T0" fmla="*/ 799 w 1597"/>
              <a:gd name="T1" fmla="*/ 0 h 1602"/>
              <a:gd name="T2" fmla="*/ 1597 w 1597"/>
              <a:gd name="T3" fmla="*/ 801 h 1602"/>
              <a:gd name="T4" fmla="*/ 799 w 1597"/>
              <a:gd name="T5" fmla="*/ 1602 h 1602"/>
              <a:gd name="T6" fmla="*/ 0 w 1597"/>
              <a:gd name="T7" fmla="*/ 801 h 1602"/>
              <a:gd name="T8" fmla="*/ 799 w 1597"/>
              <a:gd name="T9" fmla="*/ 0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7" h="1602">
                <a:moveTo>
                  <a:pt x="799" y="0"/>
                </a:moveTo>
                <a:lnTo>
                  <a:pt x="1597" y="801"/>
                </a:lnTo>
                <a:lnTo>
                  <a:pt x="799" y="1602"/>
                </a:lnTo>
                <a:lnTo>
                  <a:pt x="0" y="801"/>
                </a:lnTo>
                <a:lnTo>
                  <a:pt x="799" y="0"/>
                </a:lnTo>
                <a:close/>
              </a:path>
            </a:pathLst>
          </a:custGeom>
          <a:solidFill>
            <a:srgbClr val="7A7AA6">
              <a:alpha val="68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2C1786-D2F6-4964-9D72-79335658D67D}"/>
              </a:ext>
            </a:extLst>
          </p:cNvPr>
          <p:cNvSpPr txBox="1"/>
          <p:nvPr/>
        </p:nvSpPr>
        <p:spPr>
          <a:xfrm>
            <a:off x="342081" y="4168220"/>
            <a:ext cx="7074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DARE </a:t>
            </a:r>
            <a:r>
              <a:rPr lang="en-US" sz="4400" dirty="0">
                <a:latin typeface="Segoe UI Light" panose="020B0502040204020203" pitchFamily="34" charset="0"/>
                <a:ea typeface="Roboto Black" panose="02000000000000000000" pitchFamily="2" charset="0"/>
                <a:cs typeface="Segoe UI Light" panose="020B0502040204020203" pitchFamily="34" charset="0"/>
              </a:rPr>
              <a:t>TO DISCUSS</a:t>
            </a:r>
            <a:endParaRPr lang="ru-RU" sz="4400" dirty="0">
              <a:latin typeface="Segoe UI Light" panose="020B0502040204020203" pitchFamily="34" charset="0"/>
              <a:ea typeface="Roboto Black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F31B6A-173B-45D0-957D-07E3E4BFF14A}"/>
              </a:ext>
            </a:extLst>
          </p:cNvPr>
          <p:cNvSpPr txBox="1"/>
          <p:nvPr/>
        </p:nvSpPr>
        <p:spPr>
          <a:xfrm>
            <a:off x="896643" y="4692158"/>
            <a:ext cx="5174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OSEZ </a:t>
            </a:r>
            <a:r>
              <a:rPr lang="en-US" sz="4400" dirty="0">
                <a:latin typeface="Segoe UI Light" panose="020B0502040204020203" pitchFamily="34" charset="0"/>
                <a:ea typeface="Roboto Black" panose="02000000000000000000" pitchFamily="2" charset="0"/>
                <a:cs typeface="Segoe UI Light" panose="020B0502040204020203" pitchFamily="34" charset="0"/>
              </a:rPr>
              <a:t>EN DISCUTER</a:t>
            </a:r>
            <a:endParaRPr lang="ru-RU" sz="4400" dirty="0">
              <a:latin typeface="Segoe UI Light" panose="020B0502040204020203" pitchFamily="34" charset="0"/>
              <a:ea typeface="Roboto Black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FB357E-B7B9-4E7F-A332-45518CA7A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7120" y="6165004"/>
            <a:ext cx="12209120" cy="709929"/>
          </a:xfrm>
          <a:prstGeom prst="rect">
            <a:avLst/>
          </a:prstGeom>
          <a:solidFill>
            <a:srgbClr val="2F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/>
          </a:p>
        </p:txBody>
      </p:sp>
      <p:pic>
        <p:nvPicPr>
          <p:cNvPr id="21" name="Image 9" descr="Canada">
            <a:extLst>
              <a:ext uri="{FF2B5EF4-FFF2-40B4-BE49-F238E27FC236}">
                <a16:creationId xmlns:a16="http://schemas.microsoft.com/office/drawing/2014/main" id="{12A385FB-3388-4008-99F1-FA983BBD0D9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622" y="6379371"/>
            <a:ext cx="1272488" cy="3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8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outdoor, outdoor object, air&#10;&#10;Description automatically generated">
            <a:extLst>
              <a:ext uri="{FF2B5EF4-FFF2-40B4-BE49-F238E27FC236}">
                <a16:creationId xmlns:a16="http://schemas.microsoft.com/office/drawing/2014/main" id="{8F0EE41A-02A1-4B14-861F-6E69044B84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30000"/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120" y="0"/>
            <a:ext cx="12209120" cy="68749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71BDA-4A4C-40FE-9864-47C146CB8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01652"/>
            <a:ext cx="12192000" cy="4701995"/>
          </a:xfrm>
          <a:prstGeom prst="rect">
            <a:avLst/>
          </a:prstGeom>
          <a:solidFill>
            <a:srgbClr val="7A7A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CAF9CC-1DE9-474C-982B-BAA111FA36EB}"/>
              </a:ext>
            </a:extLst>
          </p:cNvPr>
          <p:cNvSpPr txBox="1"/>
          <p:nvPr/>
        </p:nvSpPr>
        <p:spPr>
          <a:xfrm>
            <a:off x="0" y="3282583"/>
            <a:ext cx="12185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Êtes-vous au fait de la langue dans laquelle </a:t>
            </a:r>
            <a:br>
              <a:rPr lang="fr-FR" sz="32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fr-FR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vos collègues ou vos employés préfèrent travailler? </a:t>
            </a:r>
            <a:br>
              <a:rPr lang="fr-FR" sz="32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fr-FR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Et vous, dans quelle langue êtes-vous le plus </a:t>
            </a:r>
            <a:br>
              <a:rPr lang="fr-FR" sz="32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fr-FR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à l'aise de travailler? Pourquoi?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77C553-7512-4744-BA92-C174BEB8BAA8}"/>
              </a:ext>
            </a:extLst>
          </p:cNvPr>
          <p:cNvSpPr txBox="1"/>
          <p:nvPr/>
        </p:nvSpPr>
        <p:spPr>
          <a:xfrm>
            <a:off x="-6234" y="1151566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Are you aware of your colleagues' or employees’ </a:t>
            </a:r>
            <a:b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preferred language of work? Which language do </a:t>
            </a:r>
            <a:b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you feel most comfortable using at work? Why?</a:t>
            </a:r>
            <a:endParaRPr lang="fr-CA" sz="3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107113-276C-436F-BAC3-311F7CDCA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7120" y="6165004"/>
            <a:ext cx="12209120" cy="709929"/>
          </a:xfrm>
          <a:prstGeom prst="rect">
            <a:avLst/>
          </a:prstGeom>
          <a:solidFill>
            <a:srgbClr val="2F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/>
          </a:p>
        </p:txBody>
      </p:sp>
      <p:pic>
        <p:nvPicPr>
          <p:cNvPr id="9" name="Image 9" descr="Canada">
            <a:extLst>
              <a:ext uri="{FF2B5EF4-FFF2-40B4-BE49-F238E27FC236}">
                <a16:creationId xmlns:a16="http://schemas.microsoft.com/office/drawing/2014/main" id="{94DCD87A-65BE-405B-809D-8E53982F766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622" y="6379371"/>
            <a:ext cx="1272488" cy="3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34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ky, outdoor, outdoor object, air&#10;&#10;Description automatically generated">
            <a:extLst>
              <a:ext uri="{FF2B5EF4-FFF2-40B4-BE49-F238E27FC236}">
                <a16:creationId xmlns:a16="http://schemas.microsoft.com/office/drawing/2014/main" id="{3C5ED336-A420-4A28-A7E1-8B1F7A785C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30000"/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120" y="0"/>
            <a:ext cx="12209120" cy="68749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8640709-D0D0-4B9A-8616-53A21CB22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01652"/>
            <a:ext cx="12192000" cy="4701995"/>
          </a:xfrm>
          <a:prstGeom prst="rect">
            <a:avLst/>
          </a:prstGeom>
          <a:solidFill>
            <a:srgbClr val="7A7A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CAF9CC-1DE9-474C-982B-BAA111FA36EB}"/>
              </a:ext>
            </a:extLst>
          </p:cNvPr>
          <p:cNvSpPr txBox="1"/>
          <p:nvPr/>
        </p:nvSpPr>
        <p:spPr>
          <a:xfrm>
            <a:off x="219918" y="3412106"/>
            <a:ext cx="11965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Comment se déroulent habituellement </a:t>
            </a:r>
            <a:br>
              <a:rPr lang="fr-FR" sz="32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fr-FR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les activités dans votre milieu de travail? </a:t>
            </a:r>
            <a:br>
              <a:rPr lang="fr-FR" sz="32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fr-FR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Est-ce qu'une langue a tendance à prédominer?</a:t>
            </a:r>
            <a:endParaRPr lang="fr-CA" sz="3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77C553-7512-4744-BA92-C174BEB8BAA8}"/>
              </a:ext>
            </a:extLst>
          </p:cNvPr>
          <p:cNvSpPr txBox="1"/>
          <p:nvPr/>
        </p:nvSpPr>
        <p:spPr>
          <a:xfrm>
            <a:off x="219919" y="1618270"/>
            <a:ext cx="11678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How are activities usually conducted in your workplace? </a:t>
            </a:r>
            <a:b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Is there a tendency for one language to predominate?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189FAA-A707-40BF-B4BE-291FA9A77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7120" y="6165004"/>
            <a:ext cx="12209120" cy="709929"/>
          </a:xfrm>
          <a:prstGeom prst="rect">
            <a:avLst/>
          </a:prstGeom>
          <a:solidFill>
            <a:srgbClr val="2F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/>
          </a:p>
        </p:txBody>
      </p:sp>
      <p:pic>
        <p:nvPicPr>
          <p:cNvPr id="9" name="Image 9" descr="Canada">
            <a:extLst>
              <a:ext uri="{FF2B5EF4-FFF2-40B4-BE49-F238E27FC236}">
                <a16:creationId xmlns:a16="http://schemas.microsoft.com/office/drawing/2014/main" id="{4A2C4E94-5308-42B0-939B-A3530AEC2F1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622" y="6379371"/>
            <a:ext cx="1272488" cy="3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87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outdoor, outdoor object, air&#10;&#10;Description automatically generated">
            <a:extLst>
              <a:ext uri="{FF2B5EF4-FFF2-40B4-BE49-F238E27FC236}">
                <a16:creationId xmlns:a16="http://schemas.microsoft.com/office/drawing/2014/main" id="{3023E6CF-03FB-4E68-A99F-B6AE98790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30000"/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120" y="0"/>
            <a:ext cx="12209120" cy="68749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CC4E7D-EA8D-4FBF-AB66-B86189F4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01652"/>
            <a:ext cx="12192000" cy="4701995"/>
          </a:xfrm>
          <a:prstGeom prst="rect">
            <a:avLst/>
          </a:prstGeom>
          <a:solidFill>
            <a:srgbClr val="7A7A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CAF9CC-1DE9-474C-982B-BAA111FA36EB}"/>
              </a:ext>
            </a:extLst>
          </p:cNvPr>
          <p:cNvSpPr txBox="1"/>
          <p:nvPr/>
        </p:nvSpPr>
        <p:spPr>
          <a:xfrm>
            <a:off x="394634" y="3415070"/>
            <a:ext cx="11367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Faites-vous face à des obstacles qui vous empêchent d'utiliser la langue officielle de votre choix au travail? Avez-vous des pistes de solution pour les surmonter?</a:t>
            </a:r>
          </a:p>
          <a:p>
            <a:pPr algn="ctr"/>
            <a:endParaRPr lang="fr-CA" sz="3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77C553-7512-4744-BA92-C174BEB8BAA8}"/>
              </a:ext>
            </a:extLst>
          </p:cNvPr>
          <p:cNvSpPr txBox="1"/>
          <p:nvPr/>
        </p:nvSpPr>
        <p:spPr>
          <a:xfrm>
            <a:off x="394636" y="1391513"/>
            <a:ext cx="11367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Segoe UI Black" panose="020B0A02040204020203" pitchFamily="34" charset="0"/>
                <a:ea typeface="Segoe UI Black" panose="020B0A02040204020203" pitchFamily="34" charset="0"/>
              </a:rPr>
              <a:t>Do you face challenges that prevent you from using </a:t>
            </a:r>
            <a:br>
              <a:rPr lang="en-US" sz="320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>
                <a:latin typeface="Segoe UI Black" panose="020B0A02040204020203" pitchFamily="34" charset="0"/>
                <a:ea typeface="Segoe UI Black" panose="020B0A02040204020203" pitchFamily="34" charset="0"/>
              </a:rPr>
              <a:t>the official language of your choice at work? </a:t>
            </a:r>
            <a:br>
              <a:rPr lang="en-US" sz="320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>
                <a:latin typeface="Segoe UI Black" panose="020B0A02040204020203" pitchFamily="34" charset="0"/>
                <a:ea typeface="Segoe UI Black" panose="020B0A02040204020203" pitchFamily="34" charset="0"/>
              </a:rPr>
              <a:t>Do you have any ideas for solutions to overcome them?</a:t>
            </a:r>
            <a:endParaRPr lang="en-US" sz="3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63F67E-12B9-4AB1-81F9-E3E850B72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7120" y="6165004"/>
            <a:ext cx="12209120" cy="709929"/>
          </a:xfrm>
          <a:prstGeom prst="rect">
            <a:avLst/>
          </a:prstGeom>
          <a:solidFill>
            <a:srgbClr val="2F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/>
          </a:p>
        </p:txBody>
      </p:sp>
      <p:pic>
        <p:nvPicPr>
          <p:cNvPr id="9" name="Image 9" descr="Canada">
            <a:extLst>
              <a:ext uri="{FF2B5EF4-FFF2-40B4-BE49-F238E27FC236}">
                <a16:creationId xmlns:a16="http://schemas.microsoft.com/office/drawing/2014/main" id="{C1802DB9-DEAA-4354-B711-6EA2CA443FD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622" y="6379371"/>
            <a:ext cx="1272488" cy="3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86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, outdoor, outdoor object, air&#10;&#10;Description automatically generated">
            <a:extLst>
              <a:ext uri="{FF2B5EF4-FFF2-40B4-BE49-F238E27FC236}">
                <a16:creationId xmlns:a16="http://schemas.microsoft.com/office/drawing/2014/main" id="{85A0A069-E82A-4BA7-AD88-540A3FEFDA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30000"/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120" y="0"/>
            <a:ext cx="12209120" cy="68749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44CC07-0A69-4FA6-9216-99401561D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855354"/>
            <a:ext cx="12192000" cy="4974138"/>
          </a:xfrm>
          <a:prstGeom prst="rect">
            <a:avLst/>
          </a:prstGeom>
          <a:solidFill>
            <a:srgbClr val="7A7A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CAF9CC-1DE9-474C-982B-BAA111FA36EB}"/>
              </a:ext>
            </a:extLst>
          </p:cNvPr>
          <p:cNvSpPr txBox="1"/>
          <p:nvPr/>
        </p:nvSpPr>
        <p:spPr>
          <a:xfrm>
            <a:off x="394634" y="3567467"/>
            <a:ext cx="11367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>
                <a:latin typeface="Segoe UI Black" panose="020B0A02040204020203" pitchFamily="34" charset="0"/>
                <a:ea typeface="Segoe UI Black" panose="020B0A02040204020203" pitchFamily="34" charset="0"/>
              </a:rPr>
              <a:t>Dans quelle mesure vous sentez-vous à l'aise d'utiliser votre langue seconde au travail? </a:t>
            </a:r>
            <a:br>
              <a:rPr lang="fr-FR" sz="320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fr-FR" sz="3200">
                <a:latin typeface="Segoe UI Black" panose="020B0A02040204020203" pitchFamily="34" charset="0"/>
                <a:ea typeface="Segoe UI Black" panose="020B0A02040204020203" pitchFamily="34" charset="0"/>
              </a:rPr>
              <a:t>Si vous n'êtes pas à l'aise, pourquoi? </a:t>
            </a:r>
            <a:br>
              <a:rPr lang="fr-FR" sz="320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fr-FR" sz="3200">
                <a:latin typeface="Segoe UI Black" panose="020B0A02040204020203" pitchFamily="34" charset="0"/>
                <a:ea typeface="Segoe UI Black" panose="020B0A02040204020203" pitchFamily="34" charset="0"/>
              </a:rPr>
              <a:t>Comment pourrait-on vous aider à oser le faire?</a:t>
            </a:r>
            <a:endParaRPr lang="fr-CA" sz="3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77C553-7512-4744-BA92-C174BEB8BAA8}"/>
              </a:ext>
            </a:extLst>
          </p:cNvPr>
          <p:cNvSpPr txBox="1"/>
          <p:nvPr/>
        </p:nvSpPr>
        <p:spPr>
          <a:xfrm>
            <a:off x="394636" y="1173794"/>
            <a:ext cx="113674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How comfortable do you feel using your </a:t>
            </a:r>
            <a:b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second official language at work? </a:t>
            </a:r>
            <a:b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If you do not feel comfortable, why? </a:t>
            </a:r>
            <a:b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How could we help you to dare?</a:t>
            </a:r>
            <a:endParaRPr lang="fr-CA" sz="3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/>
            <a:endParaRPr lang="fr-FR" sz="32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2A55EA-84DA-4D9C-80E6-11AF8C264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7120" y="6165004"/>
            <a:ext cx="12209120" cy="709929"/>
          </a:xfrm>
          <a:prstGeom prst="rect">
            <a:avLst/>
          </a:prstGeom>
          <a:solidFill>
            <a:srgbClr val="2F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/>
          </a:p>
        </p:txBody>
      </p:sp>
      <p:pic>
        <p:nvPicPr>
          <p:cNvPr id="11" name="Image 9" descr="Canada">
            <a:extLst>
              <a:ext uri="{FF2B5EF4-FFF2-40B4-BE49-F238E27FC236}">
                <a16:creationId xmlns:a16="http://schemas.microsoft.com/office/drawing/2014/main" id="{E8DFE3DD-7AA2-43AC-9AAF-E8D8B5D2957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622" y="6379371"/>
            <a:ext cx="1272488" cy="3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90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Picture the number 3 with parachutists making a circle holding hands.&#10;&#10;Une photo du chiffre 3 avec des parachutistes faisant un cercle en se tenant par la main.">
            <a:extLst>
              <a:ext uri="{FF2B5EF4-FFF2-40B4-BE49-F238E27FC236}">
                <a16:creationId xmlns:a16="http://schemas.microsoft.com/office/drawing/2014/main" id="{BD0632FD-B3CB-4F6F-99E2-1BEA5115AC79}"/>
              </a:ext>
            </a:extLst>
          </p:cNvPr>
          <p:cNvPicPr>
            <a:picLocks noGrp="1" noChangeAspect="1"/>
          </p:cNvPicPr>
          <p:nvPr>
            <p:ph type="pic" sz="quarter" idx="53"/>
          </p:nvPr>
        </p:nvPicPr>
        <p:blipFill rotWithShape="1">
          <a:blip r:embed="rId5" cstate="screen">
            <a:biLevel thresh="25000"/>
            <a:alphaModFix amt="37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31"/>
          <a:stretch/>
        </p:blipFill>
        <p:spPr>
          <a:xfrm>
            <a:off x="4637" y="891306"/>
            <a:ext cx="5339216" cy="5974565"/>
          </a:xfrm>
          <a:solidFill>
            <a:srgbClr val="15545B"/>
          </a:solidFill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ED37A2D-D030-4826-BF4B-D2A5082D6DFD}"/>
              </a:ext>
            </a:extLst>
          </p:cNvPr>
          <p:cNvSpPr txBox="1"/>
          <p:nvPr/>
        </p:nvSpPr>
        <p:spPr>
          <a:xfrm>
            <a:off x="5266266" y="1351682"/>
            <a:ext cx="6189134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CREATING</a:t>
            </a:r>
            <a:r>
              <a:rPr lang="en-US" sz="4400" dirty="0">
                <a:latin typeface="Segoe UI Light" panose="020B0502040204020203" pitchFamily="34" charset="0"/>
                <a:ea typeface="Roboto Black" panose="02000000000000000000" pitchFamily="2" charset="0"/>
                <a:cs typeface="Segoe UI Light" panose="020B0502040204020203" pitchFamily="34" charset="0"/>
              </a:rPr>
              <a:t> A SHARED VISION</a:t>
            </a:r>
            <a:endParaRPr lang="ru-RU" sz="4400" dirty="0">
              <a:latin typeface="Segoe UI Light" panose="020B0502040204020203" pitchFamily="34" charset="0"/>
              <a:ea typeface="Roboto Black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4D10E6-A667-4A0F-AF39-71EAD4EF2A90}"/>
              </a:ext>
            </a:extLst>
          </p:cNvPr>
          <p:cNvSpPr txBox="1"/>
          <p:nvPr/>
        </p:nvSpPr>
        <p:spPr>
          <a:xfrm>
            <a:off x="5630340" y="2702882"/>
            <a:ext cx="5538572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dirty="0"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BÂTIR </a:t>
            </a:r>
            <a:r>
              <a:rPr lang="en-US" sz="4400" dirty="0">
                <a:latin typeface="Segoe UI Light" panose="020B0502040204020203" pitchFamily="34" charset="0"/>
                <a:ea typeface="Roboto Black" panose="02000000000000000000" pitchFamily="2" charset="0"/>
                <a:cs typeface="Segoe UI Light" panose="020B0502040204020203" pitchFamily="34" charset="0"/>
              </a:rPr>
              <a:t>UNE VISION COMMUNE</a:t>
            </a:r>
          </a:p>
        </p:txBody>
      </p:sp>
      <p:pic>
        <p:nvPicPr>
          <p:cNvPr id="7" name="Graphic 6" descr="Group brainstorm with solid fill">
            <a:extLst>
              <a:ext uri="{FF2B5EF4-FFF2-40B4-BE49-F238E27FC236}">
                <a16:creationId xmlns:a16="http://schemas.microsoft.com/office/drawing/2014/main" id="{553D0FAB-B47D-4CB5-A7D5-AE54FF096B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69800" y="5184217"/>
            <a:ext cx="980787" cy="9807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CE16AD-2D75-4C1A-A486-3654B3635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7120" y="6165004"/>
            <a:ext cx="12209120" cy="709929"/>
          </a:xfrm>
          <a:prstGeom prst="rect">
            <a:avLst/>
          </a:prstGeom>
          <a:solidFill>
            <a:srgbClr val="2F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/>
          </a:p>
        </p:txBody>
      </p:sp>
      <p:pic>
        <p:nvPicPr>
          <p:cNvPr id="9" name="Image 9" descr="Canada">
            <a:extLst>
              <a:ext uri="{FF2B5EF4-FFF2-40B4-BE49-F238E27FC236}">
                <a16:creationId xmlns:a16="http://schemas.microsoft.com/office/drawing/2014/main" id="{AFFAD2AD-D8B1-4B1D-9A8F-9E8F30D0279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622" y="6379371"/>
            <a:ext cx="1272488" cy="3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99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outdoor object, air&#10;&#10;Description automatically generated">
            <a:extLst>
              <a:ext uri="{FF2B5EF4-FFF2-40B4-BE49-F238E27FC236}">
                <a16:creationId xmlns:a16="http://schemas.microsoft.com/office/drawing/2014/main" id="{208E95C3-EDDC-46B6-92D4-203DB47260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30000"/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120" y="0"/>
            <a:ext cx="12209120" cy="68749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07DB1E-C1D0-4F34-B7FB-07646EAE3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54057"/>
            <a:ext cx="12192000" cy="4267736"/>
          </a:xfrm>
          <a:prstGeom prst="rect">
            <a:avLst/>
          </a:prstGeom>
          <a:solidFill>
            <a:srgbClr val="15545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CAF9CC-1DE9-474C-982B-BAA111FA36EB}"/>
              </a:ext>
            </a:extLst>
          </p:cNvPr>
          <p:cNvSpPr txBox="1"/>
          <p:nvPr/>
        </p:nvSpPr>
        <p:spPr>
          <a:xfrm>
            <a:off x="394634" y="3502151"/>
            <a:ext cx="11367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À quoi ressemblerait le milieu de travail idéal </a:t>
            </a:r>
            <a:br>
              <a:rPr lang="fr-FR" sz="3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fr-FR" sz="3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en ce qui concerne les langues officielles? </a:t>
            </a:r>
            <a:endParaRPr lang="fr-FR" sz="3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77C553-7512-4744-BA92-C174BEB8BAA8}"/>
              </a:ext>
            </a:extLst>
          </p:cNvPr>
          <p:cNvSpPr txBox="1"/>
          <p:nvPr/>
        </p:nvSpPr>
        <p:spPr>
          <a:xfrm>
            <a:off x="394636" y="1903139"/>
            <a:ext cx="11367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What would the ideal workplace look like </a:t>
            </a:r>
            <a:b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with respect to official languages? </a:t>
            </a:r>
            <a:endParaRPr lang="fr-CA" sz="3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5375D7-C94B-4D5C-86D3-CC024BA22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7120" y="6165004"/>
            <a:ext cx="12209120" cy="709929"/>
          </a:xfrm>
          <a:prstGeom prst="rect">
            <a:avLst/>
          </a:prstGeom>
          <a:solidFill>
            <a:srgbClr val="2F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/>
          </a:p>
        </p:txBody>
      </p:sp>
      <p:pic>
        <p:nvPicPr>
          <p:cNvPr id="10" name="Image 9" descr="Canada">
            <a:extLst>
              <a:ext uri="{FF2B5EF4-FFF2-40B4-BE49-F238E27FC236}">
                <a16:creationId xmlns:a16="http://schemas.microsoft.com/office/drawing/2014/main" id="{11CDA3F1-1522-4725-8891-2E29377F283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622" y="6379371"/>
            <a:ext cx="1272488" cy="3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36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, outdoor, outdoor object, air&#10;&#10;Description automatically generated">
            <a:extLst>
              <a:ext uri="{FF2B5EF4-FFF2-40B4-BE49-F238E27FC236}">
                <a16:creationId xmlns:a16="http://schemas.microsoft.com/office/drawing/2014/main" id="{7FAC8A19-A6A9-42E3-A05F-58EC6E9590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30000"/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120" y="0"/>
            <a:ext cx="12209120" cy="68749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99E2F4-5B21-43E8-8878-D9B46D443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54057"/>
            <a:ext cx="12192000" cy="4267736"/>
          </a:xfrm>
          <a:prstGeom prst="rect">
            <a:avLst/>
          </a:prstGeom>
          <a:solidFill>
            <a:srgbClr val="15545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CAF9CC-1DE9-474C-982B-BAA111FA36EB}"/>
              </a:ext>
            </a:extLst>
          </p:cNvPr>
          <p:cNvSpPr txBox="1"/>
          <p:nvPr/>
        </p:nvSpPr>
        <p:spPr>
          <a:xfrm>
            <a:off x="394635" y="3287210"/>
            <a:ext cx="11367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Dans votre équipe, où devriez-vous concentrer </a:t>
            </a:r>
            <a:br>
              <a:rPr lang="fr-FR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fr-FR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vos efforts à partir de maintenant pour améliorer </a:t>
            </a:r>
            <a:br>
              <a:rPr lang="fr-FR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fr-FR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la situation des langues officielles?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77C553-7512-4744-BA92-C174BEB8BAA8}"/>
              </a:ext>
            </a:extLst>
          </p:cNvPr>
          <p:cNvSpPr txBox="1"/>
          <p:nvPr/>
        </p:nvSpPr>
        <p:spPr>
          <a:xfrm>
            <a:off x="394636" y="1587458"/>
            <a:ext cx="11367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 your team, where should you now focus your efforts to improve the use of official languages?</a:t>
            </a:r>
            <a:endParaRPr lang="fr-CA" sz="3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99D43F-A9E8-4DA9-BA39-FA7FE7504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7120" y="6165004"/>
            <a:ext cx="12209120" cy="709929"/>
          </a:xfrm>
          <a:prstGeom prst="rect">
            <a:avLst/>
          </a:prstGeom>
          <a:solidFill>
            <a:srgbClr val="2F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/>
          </a:p>
        </p:txBody>
      </p:sp>
      <p:pic>
        <p:nvPicPr>
          <p:cNvPr id="11" name="Image 9" descr="Canada">
            <a:extLst>
              <a:ext uri="{FF2B5EF4-FFF2-40B4-BE49-F238E27FC236}">
                <a16:creationId xmlns:a16="http://schemas.microsoft.com/office/drawing/2014/main" id="{8E6EB078-0716-450A-9582-5D6CEFB6C33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622" y="6379371"/>
            <a:ext cx="1272488" cy="3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43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ky, outdoor, outdoor object, air&#10;&#10;Description automatically generated">
            <a:extLst>
              <a:ext uri="{FF2B5EF4-FFF2-40B4-BE49-F238E27FC236}">
                <a16:creationId xmlns:a16="http://schemas.microsoft.com/office/drawing/2014/main" id="{F0D158B7-1471-45E5-ABE6-8A9BAC1787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biLevel thresh="25000"/>
            <a:alphaModFix amt="36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120" y="0"/>
            <a:ext cx="12209120" cy="68749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AF6304-8F5F-446D-94C8-B9D70A3D8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54057"/>
            <a:ext cx="12192000" cy="4267736"/>
          </a:xfrm>
          <a:prstGeom prst="rect">
            <a:avLst/>
          </a:prstGeom>
          <a:solidFill>
            <a:srgbClr val="15545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CAF9CC-1DE9-474C-982B-BAA111FA36EB}"/>
              </a:ext>
            </a:extLst>
          </p:cNvPr>
          <p:cNvSpPr txBox="1"/>
          <p:nvPr/>
        </p:nvSpPr>
        <p:spPr>
          <a:xfrm>
            <a:off x="486137" y="3206187"/>
            <a:ext cx="11275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Concrètement, comment pourriez-vous mieux </a:t>
            </a:r>
            <a:br>
              <a:rPr lang="fr-FR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fr-FR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respecter le choix de langue de tous les membres </a:t>
            </a:r>
            <a:br>
              <a:rPr lang="fr-FR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fr-FR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de votre équipe?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77C553-7512-4744-BA92-C174BEB8BAA8}"/>
              </a:ext>
            </a:extLst>
          </p:cNvPr>
          <p:cNvSpPr txBox="1"/>
          <p:nvPr/>
        </p:nvSpPr>
        <p:spPr>
          <a:xfrm>
            <a:off x="394635" y="1511389"/>
            <a:ext cx="11367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 concrete terms, how could we better respect </a:t>
            </a:r>
            <a:b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the language choices of all our team members?</a:t>
            </a:r>
            <a:endParaRPr lang="fr-CA" sz="3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BC09B8-DED0-4B7F-B793-51B556332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7120" y="6165004"/>
            <a:ext cx="12209120" cy="709929"/>
          </a:xfrm>
          <a:prstGeom prst="rect">
            <a:avLst/>
          </a:prstGeom>
          <a:solidFill>
            <a:srgbClr val="2F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/>
          </a:p>
        </p:txBody>
      </p:sp>
      <p:pic>
        <p:nvPicPr>
          <p:cNvPr id="10" name="Image 9" descr="Canada">
            <a:extLst>
              <a:ext uri="{FF2B5EF4-FFF2-40B4-BE49-F238E27FC236}">
                <a16:creationId xmlns:a16="http://schemas.microsoft.com/office/drawing/2014/main" id="{F52CEF89-4DD9-4D13-9B75-307C1C390B3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622" y="6379371"/>
            <a:ext cx="1272488" cy="3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90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ky, outdoor, outdoor object, air&#10;&#10;Description automatically generated">
            <a:extLst>
              <a:ext uri="{FF2B5EF4-FFF2-40B4-BE49-F238E27FC236}">
                <a16:creationId xmlns:a16="http://schemas.microsoft.com/office/drawing/2014/main" id="{C2201F38-F17B-409C-9150-6DD462B6DD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30000"/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120" y="0"/>
            <a:ext cx="12209120" cy="68749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718383-0257-4CCC-A166-A7E9A1A6C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54057"/>
            <a:ext cx="12192000" cy="4267736"/>
          </a:xfrm>
          <a:prstGeom prst="rect">
            <a:avLst/>
          </a:prstGeom>
          <a:solidFill>
            <a:srgbClr val="15545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CAF9CC-1DE9-474C-982B-BAA111FA36EB}"/>
              </a:ext>
            </a:extLst>
          </p:cNvPr>
          <p:cNvSpPr txBox="1"/>
          <p:nvPr/>
        </p:nvSpPr>
        <p:spPr>
          <a:xfrm>
            <a:off x="394634" y="3349752"/>
            <a:ext cx="113674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Personnellement, quel rôle seriez-vous prêt à jouer pour améliorer le respect et la promotion </a:t>
            </a:r>
            <a:br>
              <a:rPr lang="fr-FR" sz="3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fr-FR" sz="3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des langues officielles dans votre milieu de travail?</a:t>
            </a:r>
            <a:endParaRPr lang="fr-FR" sz="3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77C553-7512-4744-BA92-C174BEB8BAA8}"/>
              </a:ext>
            </a:extLst>
          </p:cNvPr>
          <p:cNvSpPr txBox="1"/>
          <p:nvPr/>
        </p:nvSpPr>
        <p:spPr>
          <a:xfrm>
            <a:off x="609600" y="1295473"/>
            <a:ext cx="11367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Personally, what role would you be willing to play </a:t>
            </a:r>
            <a:b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to improve the respect and promotion </a:t>
            </a:r>
            <a:b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of official languages in your workplace?</a:t>
            </a:r>
            <a:endParaRPr lang="fr-CA" sz="3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5E5CCC-9369-4FA2-81DF-57C6555D7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7120" y="6165004"/>
            <a:ext cx="12209120" cy="709929"/>
          </a:xfrm>
          <a:prstGeom prst="rect">
            <a:avLst/>
          </a:prstGeom>
          <a:solidFill>
            <a:srgbClr val="2F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/>
          </a:p>
        </p:txBody>
      </p:sp>
      <p:pic>
        <p:nvPicPr>
          <p:cNvPr id="11" name="Image 9" descr="Canada">
            <a:extLst>
              <a:ext uri="{FF2B5EF4-FFF2-40B4-BE49-F238E27FC236}">
                <a16:creationId xmlns:a16="http://schemas.microsoft.com/office/drawing/2014/main" id="{C561718E-495F-4898-B8C3-72318859105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622" y="6379371"/>
            <a:ext cx="1272488" cy="3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30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CC9E0E1-ADE4-46FE-9606-19977B98B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0971" y="571509"/>
            <a:ext cx="4488317" cy="669925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NEXT</a:t>
            </a:r>
            <a:r>
              <a:rPr lang="fr-CA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 STEPS</a:t>
            </a:r>
            <a:endParaRPr lang="en-CA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64805-D5F7-4204-BB29-D4A2CF991585}"/>
              </a:ext>
            </a:extLst>
          </p:cNvPr>
          <p:cNvSpPr txBox="1"/>
          <p:nvPr/>
        </p:nvSpPr>
        <p:spPr>
          <a:xfrm flipH="1">
            <a:off x="6354501" y="1455802"/>
            <a:ext cx="49771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Identifiez des employés qui prônent par l’exemple et donnez-leur des tribunes. Le leadership n’est pas un titre!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Martelez le message qu’il est tout à fait acceptable de se tromper. Cela pourrait avoir pour effet de renforcer la sécurité linguistique.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Identifiez des cibles à atteindre. Quels sont vos objectifs? </a:t>
            </a:r>
            <a:r>
              <a:rPr lang="fr-FR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Comment mesurerez-vous les progrès accomplis?</a:t>
            </a:r>
            <a:endParaRPr lang="fr-CA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5C8D432-63E3-4E89-A763-24694B2E4E52}"/>
              </a:ext>
            </a:extLst>
          </p:cNvPr>
          <p:cNvSpPr txBox="1">
            <a:spLocks/>
          </p:cNvSpPr>
          <p:nvPr/>
        </p:nvSpPr>
        <p:spPr>
          <a:xfrm>
            <a:off x="6738257" y="571510"/>
            <a:ext cx="4488317" cy="669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PROCHAINES</a:t>
            </a: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 ÉTAPES</a:t>
            </a:r>
            <a:endParaRPr lang="en-CA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l"/>
            <a:endParaRPr lang="en-CA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D34999-7FD3-44C3-A7BB-BF2BE667421A}"/>
              </a:ext>
            </a:extLst>
          </p:cNvPr>
          <p:cNvSpPr txBox="1"/>
          <p:nvPr/>
        </p:nvSpPr>
        <p:spPr>
          <a:xfrm>
            <a:off x="752355" y="1455802"/>
            <a:ext cx="47340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Identify employees who lead by example and give them a platform. Leadership is not a title!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Reinforce the message that it's okay to make mistakes. This may have the effect of increasing linguistic security.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Identify targets. What are your goals? How will you measure progress?</a:t>
            </a:r>
            <a:endParaRPr lang="fr-CA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636390-1598-4DAF-8B76-F7694C12A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7120" y="6165004"/>
            <a:ext cx="12209120" cy="709929"/>
          </a:xfrm>
          <a:prstGeom prst="rect">
            <a:avLst/>
          </a:prstGeom>
          <a:solidFill>
            <a:srgbClr val="2F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/>
          </a:p>
        </p:txBody>
      </p:sp>
      <p:pic>
        <p:nvPicPr>
          <p:cNvPr id="12" name="Image 9" descr="Canada">
            <a:extLst>
              <a:ext uri="{FF2B5EF4-FFF2-40B4-BE49-F238E27FC236}">
                <a16:creationId xmlns:a16="http://schemas.microsoft.com/office/drawing/2014/main" id="{38D63131-EE69-4F70-967E-53B66180457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622" y="6379371"/>
            <a:ext cx="1272488" cy="3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58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CC9E0E1-ADE4-46FE-9606-19977B98B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6088"/>
            <a:ext cx="12192000" cy="66992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egoe UI Black" panose="020B0A02040204020203" pitchFamily="34" charset="0"/>
                <a:ea typeface="Segoe UI Black" panose="020B0A02040204020203" pitchFamily="34" charset="0"/>
              </a:rPr>
              <a:t>INSTRUCTIONS</a:t>
            </a:r>
            <a:endParaRPr lang="en-CA" sz="36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7684D1-8824-4590-B49C-4B53389C69D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7120" y="6165004"/>
            <a:ext cx="12209120" cy="709929"/>
          </a:xfrm>
          <a:prstGeom prst="rect">
            <a:avLst/>
          </a:prstGeom>
          <a:solidFill>
            <a:srgbClr val="2F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/>
          </a:p>
        </p:txBody>
      </p:sp>
      <p:pic>
        <p:nvPicPr>
          <p:cNvPr id="9" name="Image 9">
            <a:extLst>
              <a:ext uri="{FF2B5EF4-FFF2-40B4-BE49-F238E27FC236}">
                <a16:creationId xmlns:a16="http://schemas.microsoft.com/office/drawing/2014/main" id="{3F346CA1-49B7-4642-A35D-83FBB5E9882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622" y="6379371"/>
            <a:ext cx="1272488" cy="301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364805-D5F7-4204-BB29-D4A2CF991585}"/>
              </a:ext>
            </a:extLst>
          </p:cNvPr>
          <p:cNvSpPr txBox="1"/>
          <p:nvPr/>
        </p:nvSpPr>
        <p:spPr>
          <a:xfrm flipH="1">
            <a:off x="5724069" y="1116014"/>
            <a:ext cx="549876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r-CA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Examinez les questions proposées. Vous pouvez les modifier, en ajouter ou en retirer!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r-CA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Réservez environ 10 à 15 minutes par question.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r-CA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Invitez les participants à une visioconférence.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r-CA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Projetez les diapositives à l’écran pendant l’atelier.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r-CA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Demandez aux participants de joindre la discussion de vive voix ou à l’aide du clavardage, et ce, de façon honnête et respectueuse.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4C00BE-3B03-4591-934B-33B5C37D610F}"/>
              </a:ext>
            </a:extLst>
          </p:cNvPr>
          <p:cNvSpPr/>
          <p:nvPr/>
        </p:nvSpPr>
        <p:spPr>
          <a:xfrm>
            <a:off x="6096000" y="1995130"/>
            <a:ext cx="51268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fr-CA" sz="2000" dirty="0">
              <a:latin typeface="Corbel Light" panose="020B0303020204020204" pitchFamily="34" charset="0"/>
            </a:endParaRPr>
          </a:p>
          <a:p>
            <a:pPr>
              <a:spcAft>
                <a:spcPts val="1200"/>
              </a:spcAft>
            </a:pPr>
            <a:endParaRPr lang="fr-CA" sz="2000" dirty="0">
              <a:latin typeface="Corbel Light" panose="020B0303020204020204" pitchFamily="34" charset="0"/>
            </a:endParaRPr>
          </a:p>
          <a:p>
            <a:pPr>
              <a:spcAft>
                <a:spcPts val="1200"/>
              </a:spcAft>
            </a:pPr>
            <a:r>
              <a:rPr lang="fr-CA" sz="2000" dirty="0">
                <a:latin typeface="Corbel Light" panose="020B0303020204020204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2D2169-059D-440C-A42E-918CFAD19CA5}"/>
              </a:ext>
            </a:extLst>
          </p:cNvPr>
          <p:cNvSpPr txBox="1"/>
          <p:nvPr/>
        </p:nvSpPr>
        <p:spPr>
          <a:xfrm>
            <a:off x="393539" y="1116013"/>
            <a:ext cx="524333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Review the proposed questions. You can modify them, add or remove some!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Allow approximately 10-15 minutes per question.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Invite participants to a videoconference.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Project the slides on the screen during the workshop.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Ask participants to join in the discussion verbally or via chat in an honest and respectful manner.</a:t>
            </a:r>
            <a:endParaRPr lang="fr-CA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565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3364805-D5F7-4204-BB29-D4A2CF991585}"/>
              </a:ext>
            </a:extLst>
          </p:cNvPr>
          <p:cNvSpPr txBox="1"/>
          <p:nvPr/>
        </p:nvSpPr>
        <p:spPr>
          <a:xfrm flipH="1">
            <a:off x="5960962" y="1967696"/>
            <a:ext cx="54863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Misez sur le bien-être des employés. Créez un milieu de travail où les employés se sentent à l’aise d’utiliser l’une ou l’autre des langues officielles.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La culture bilinguisme fait partie d’une culture de travail positive. Il est important de créer un milieu de travail sécuritaire.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Présidez les réunions dans les deux langues officielles.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4C00BE-3B03-4591-934B-33B5C37D610F}"/>
              </a:ext>
            </a:extLst>
          </p:cNvPr>
          <p:cNvSpPr/>
          <p:nvPr/>
        </p:nvSpPr>
        <p:spPr>
          <a:xfrm>
            <a:off x="868101" y="1967696"/>
            <a:ext cx="46877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Focus on employee well-being. Create a workplace where employees feel comfortable using either official language.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 bilingual culture is part of a positive work culture. It is important to create a safe work environment.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Chair meetings in both official languages. </a:t>
            </a:r>
            <a:endParaRPr lang="fr-CA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8E9C46-EF85-4FBE-A579-E353A220AA05}"/>
              </a:ext>
            </a:extLst>
          </p:cNvPr>
          <p:cNvSpPr txBox="1">
            <a:spLocks/>
          </p:cNvSpPr>
          <p:nvPr/>
        </p:nvSpPr>
        <p:spPr>
          <a:xfrm>
            <a:off x="1240971" y="571509"/>
            <a:ext cx="4488317" cy="669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BEHAVIOURS </a:t>
            </a:r>
            <a:br>
              <a:rPr lang="en-US" sz="28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</a:b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TO ADOPT</a:t>
            </a:r>
            <a:endParaRPr lang="en-CA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0B97A48-D0E4-4401-BF6D-D44EEE9DD981}"/>
              </a:ext>
            </a:extLst>
          </p:cNvPr>
          <p:cNvSpPr txBox="1">
            <a:spLocks/>
          </p:cNvSpPr>
          <p:nvPr/>
        </p:nvSpPr>
        <p:spPr>
          <a:xfrm>
            <a:off x="6415256" y="571508"/>
            <a:ext cx="4488317" cy="669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COMPORTEMENTS </a:t>
            </a:r>
            <a:br>
              <a:rPr lang="en-US" sz="28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</a:b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À ADOPTER</a:t>
            </a:r>
            <a:endParaRPr lang="en-CA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947DB3-42BF-4DD1-A8F2-516BD15CC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7120" y="6165004"/>
            <a:ext cx="12209120" cy="709929"/>
          </a:xfrm>
          <a:prstGeom prst="rect">
            <a:avLst/>
          </a:prstGeom>
          <a:solidFill>
            <a:srgbClr val="2F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/>
          </a:p>
        </p:txBody>
      </p:sp>
      <p:pic>
        <p:nvPicPr>
          <p:cNvPr id="14" name="Image 9" descr="Canada">
            <a:extLst>
              <a:ext uri="{FF2B5EF4-FFF2-40B4-BE49-F238E27FC236}">
                <a16:creationId xmlns:a16="http://schemas.microsoft.com/office/drawing/2014/main" id="{267264E1-4721-40F3-90CB-48FEC4DA3BB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622" y="6379371"/>
            <a:ext cx="1272488" cy="3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03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3364805-D5F7-4204-BB29-D4A2CF991585}"/>
              </a:ext>
            </a:extLst>
          </p:cNvPr>
          <p:cNvSpPr txBox="1"/>
          <p:nvPr/>
        </p:nvSpPr>
        <p:spPr>
          <a:xfrm flipH="1">
            <a:off x="6096000" y="1921823"/>
            <a:ext cx="50504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Faites des langues officielles une question de leadership, plutôt que de miser sur les obligations.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N’oubliez pas que les dirigeants et les gestionnaires donnent le ton. Il est important de prôner par l’exemple.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4C00BE-3B03-4591-934B-33B5C37D610F}"/>
              </a:ext>
            </a:extLst>
          </p:cNvPr>
          <p:cNvSpPr/>
          <p:nvPr/>
        </p:nvSpPr>
        <p:spPr>
          <a:xfrm>
            <a:off x="879676" y="1921823"/>
            <a:ext cx="41668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Make official languages a matter of leadership, rather than an obligation.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Remember that executives and managers set the tone. It is important to lead by example.</a:t>
            </a:r>
          </a:p>
          <a:p>
            <a:pPr>
              <a:spcAft>
                <a:spcPts val="1200"/>
              </a:spcAft>
            </a:pPr>
            <a:endParaRPr lang="fr-CA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8E9C46-EF85-4FBE-A579-E353A220AA05}"/>
              </a:ext>
            </a:extLst>
          </p:cNvPr>
          <p:cNvSpPr txBox="1">
            <a:spLocks/>
          </p:cNvSpPr>
          <p:nvPr/>
        </p:nvSpPr>
        <p:spPr>
          <a:xfrm>
            <a:off x="1240971" y="571509"/>
            <a:ext cx="4488317" cy="669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BEHAVIOURS </a:t>
            </a:r>
            <a:br>
              <a:rPr lang="en-US" sz="28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</a:b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TO ADOPT</a:t>
            </a:r>
            <a:endParaRPr lang="en-CA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0B97A48-D0E4-4401-BF6D-D44EEE9DD981}"/>
              </a:ext>
            </a:extLst>
          </p:cNvPr>
          <p:cNvSpPr txBox="1">
            <a:spLocks/>
          </p:cNvSpPr>
          <p:nvPr/>
        </p:nvSpPr>
        <p:spPr>
          <a:xfrm>
            <a:off x="6415256" y="571508"/>
            <a:ext cx="4488317" cy="669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COMPORTEMENTS </a:t>
            </a:r>
            <a:br>
              <a:rPr lang="en-US" sz="28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</a:b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À ADOPTER</a:t>
            </a:r>
            <a:endParaRPr lang="en-CA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538130-E1C1-41F8-918B-C0E065D7E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7120" y="6165004"/>
            <a:ext cx="12209120" cy="709929"/>
          </a:xfrm>
          <a:prstGeom prst="rect">
            <a:avLst/>
          </a:prstGeom>
          <a:solidFill>
            <a:srgbClr val="2F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/>
          </a:p>
        </p:txBody>
      </p:sp>
      <p:pic>
        <p:nvPicPr>
          <p:cNvPr id="14" name="Image 9" descr="Canada">
            <a:extLst>
              <a:ext uri="{FF2B5EF4-FFF2-40B4-BE49-F238E27FC236}">
                <a16:creationId xmlns:a16="http://schemas.microsoft.com/office/drawing/2014/main" id="{639854AF-D282-4892-B706-2844CE62416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622" y="6379371"/>
            <a:ext cx="1272488" cy="3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79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CC9E0E1-ADE4-46FE-9606-19977B98B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185" y="571510"/>
            <a:ext cx="4158343" cy="896483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EXAMPLES OF </a:t>
            </a: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FUN</a:t>
            </a: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 ACTIVITIES</a:t>
            </a:r>
            <a:endParaRPr lang="en-CA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64805-D5F7-4204-BB29-D4A2CF991585}"/>
              </a:ext>
            </a:extLst>
          </p:cNvPr>
          <p:cNvSpPr txBox="1"/>
          <p:nvPr/>
        </p:nvSpPr>
        <p:spPr>
          <a:xfrm flipH="1">
            <a:off x="5937812" y="1770926"/>
            <a:ext cx="56572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Avant l’activité, vous pourriez demander aux participants de penser à une erreur cocasse qu’ils ont commise dans leur seconde langue. Ils pourraient ensuite les partager pendant l’atelier!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Vous pourriez créer un club de lecture ou de cinéma en seconde langue officielle.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Vous pourriez identifier des jeux sur le Portail linguistique du Canada et mettre les employés au défi de les faire dans leur seconde langue officielle.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CA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57F272-1D70-4F84-B5F9-A21B45E4B335}"/>
              </a:ext>
            </a:extLst>
          </p:cNvPr>
          <p:cNvSpPr txBox="1"/>
          <p:nvPr/>
        </p:nvSpPr>
        <p:spPr>
          <a:xfrm>
            <a:off x="914401" y="1770926"/>
            <a:ext cx="451212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Before the activity, you could ask participants to think of a funny mistake they made in their second language. They could then share it during the workshop!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You could start a second official language book or movie club.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Identify quizzes on the Language Portal of Canada and challenge employees to take them in their second official language.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268F591-17C8-44D2-B8E9-662FA5C80832}"/>
              </a:ext>
            </a:extLst>
          </p:cNvPr>
          <p:cNvSpPr txBox="1">
            <a:spLocks/>
          </p:cNvSpPr>
          <p:nvPr/>
        </p:nvSpPr>
        <p:spPr>
          <a:xfrm>
            <a:off x="6392240" y="571510"/>
            <a:ext cx="4158343" cy="896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EXEMPLES D’</a:t>
            </a: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ACTIVITÉS AMUSANTES</a:t>
            </a:r>
            <a:endParaRPr lang="en-CA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DCECB7-8154-4070-98F9-CF945E101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7120" y="6165004"/>
            <a:ext cx="12209120" cy="709929"/>
          </a:xfrm>
          <a:prstGeom prst="rect">
            <a:avLst/>
          </a:prstGeom>
          <a:solidFill>
            <a:srgbClr val="2F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/>
          </a:p>
        </p:txBody>
      </p:sp>
      <p:pic>
        <p:nvPicPr>
          <p:cNvPr id="14" name="Image 9" descr="Canada">
            <a:extLst>
              <a:ext uri="{FF2B5EF4-FFF2-40B4-BE49-F238E27FC236}">
                <a16:creationId xmlns:a16="http://schemas.microsoft.com/office/drawing/2014/main" id="{5C757C34-2E46-405E-97F1-41F4A15E450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622" y="6379371"/>
            <a:ext cx="1272488" cy="3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77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CC9E0E1-ADE4-46FE-9606-19977B98B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185" y="812810"/>
            <a:ext cx="4158343" cy="896483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USEFUL </a:t>
            </a: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RESOURCES</a:t>
            </a:r>
            <a:endParaRPr lang="en-CA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64805-D5F7-4204-BB29-D4A2CF991585}"/>
              </a:ext>
            </a:extLst>
          </p:cNvPr>
          <p:cNvSpPr txBox="1"/>
          <p:nvPr/>
        </p:nvSpPr>
        <p:spPr>
          <a:xfrm flipH="1">
            <a:off x="5972536" y="1662798"/>
            <a:ext cx="53127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5"/>
              </a:rPr>
              <a:t>Vidéos Osez!</a:t>
            </a:r>
            <a:endParaRPr lang="fr-CA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6"/>
              </a:rPr>
              <a:t>Questions « Osez en discuter » </a:t>
            </a:r>
            <a:endParaRPr lang="fr-CA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7"/>
              </a:rPr>
              <a:t>Carrefour des langues officielles</a:t>
            </a:r>
            <a:r>
              <a:rPr lang="en-CA" sz="2000" b="0" i="0" baseline="30000" dirty="0">
                <a:effectLst/>
                <a:latin typeface="Segoe UI Light" panose="020B0502040204020203" pitchFamily="34" charset="0"/>
                <a:cs typeface="Segoe UI Light" panose="020B0502040204020203" pitchFamily="34" charset="0"/>
                <a:hlinkClick r:id="rId7"/>
              </a:rPr>
              <a:t>®</a:t>
            </a:r>
            <a:endParaRPr lang="fr-CA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8"/>
              </a:rPr>
              <a:t>Jeux du Portail linguistique du Canada</a:t>
            </a:r>
            <a:endParaRPr lang="fr-CA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9"/>
              </a:rPr>
              <a:t>Meilleures pratiques pour renforcer la sécurité linguistique</a:t>
            </a:r>
            <a:endParaRPr lang="fr-CA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10"/>
              </a:rPr>
              <a:t>Conseils pour présider une réunion bilingue</a:t>
            </a:r>
            <a:endParaRPr lang="fr-CA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11"/>
              </a:rPr>
              <a:t>Trousse d’outils des champions des langues officielles</a:t>
            </a:r>
            <a:endParaRPr lang="fr-CA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12"/>
              </a:rPr>
              <a:t>Mauril</a:t>
            </a:r>
            <a:endParaRPr lang="fr-CA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57F272-1D70-4F84-B5F9-A21B45E4B335}"/>
              </a:ext>
            </a:extLst>
          </p:cNvPr>
          <p:cNvSpPr txBox="1"/>
          <p:nvPr/>
        </p:nvSpPr>
        <p:spPr>
          <a:xfrm>
            <a:off x="906685" y="1662798"/>
            <a:ext cx="4737657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13"/>
              </a:rPr>
              <a:t>Dare! videos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14"/>
              </a:rPr>
              <a:t>“Dare to Discuss" questions 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15"/>
              </a:rPr>
              <a:t>Official Languages Hub</a:t>
            </a:r>
            <a:r>
              <a:rPr lang="en-CA" sz="2000" b="0" i="0" baseline="30000" dirty="0">
                <a:effectLst/>
                <a:latin typeface="Segoe UI Light" panose="020B0502040204020203" pitchFamily="34" charset="0"/>
                <a:cs typeface="Segoe UI Light" panose="020B0502040204020203" pitchFamily="34" charset="0"/>
                <a:hlinkClick r:id="rId15"/>
              </a:rPr>
              <a:t>®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16"/>
              </a:rPr>
              <a:t>Language Portal of Canada quizzes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17"/>
              </a:rPr>
              <a:t>Top practices to strengthen linguistic security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18"/>
              </a:rPr>
              <a:t>Tips for chairing a bilingual meeting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19"/>
              </a:rPr>
              <a:t>Official Languages Champions’ Toolbox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Segoe UI Light" panose="020B0502040204020203" pitchFamily="34" charset="0"/>
                <a:cs typeface="Segoe UI Light" panose="020B0502040204020203" pitchFamily="34" charset="0"/>
                <a:hlinkClick r:id="rId20"/>
              </a:rPr>
              <a:t>Mauril</a:t>
            </a:r>
            <a:endParaRPr lang="en-CA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268F591-17C8-44D2-B8E9-662FA5C80832}"/>
              </a:ext>
            </a:extLst>
          </p:cNvPr>
          <p:cNvSpPr txBox="1">
            <a:spLocks/>
          </p:cNvSpPr>
          <p:nvPr/>
        </p:nvSpPr>
        <p:spPr>
          <a:xfrm>
            <a:off x="6392240" y="812810"/>
            <a:ext cx="4158343" cy="896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RESSOURCES</a:t>
            </a: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 UTILES</a:t>
            </a:r>
            <a:endParaRPr lang="en-CA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8CAD2E-2A20-4A4B-869A-C9939AFF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7120" y="6165004"/>
            <a:ext cx="12209120" cy="709929"/>
          </a:xfrm>
          <a:prstGeom prst="rect">
            <a:avLst/>
          </a:prstGeom>
          <a:solidFill>
            <a:srgbClr val="2F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/>
          </a:p>
        </p:txBody>
      </p:sp>
      <p:pic>
        <p:nvPicPr>
          <p:cNvPr id="14" name="Image 9" descr="Canada">
            <a:extLst>
              <a:ext uri="{FF2B5EF4-FFF2-40B4-BE49-F238E27FC236}">
                <a16:creationId xmlns:a16="http://schemas.microsoft.com/office/drawing/2014/main" id="{3387029B-EC3D-485D-8806-468D94A9DE3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622" y="6379371"/>
            <a:ext cx="1272488" cy="3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45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CC9E0E1-ADE4-46FE-9606-19977B98B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185" y="571510"/>
            <a:ext cx="4158343" cy="896483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QUESTIONS OR  </a:t>
            </a: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COMMENTS</a:t>
            </a:r>
            <a:endParaRPr lang="en-CA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268F591-17C8-44D2-B8E9-662FA5C80832}"/>
              </a:ext>
            </a:extLst>
          </p:cNvPr>
          <p:cNvSpPr txBox="1">
            <a:spLocks/>
          </p:cNvSpPr>
          <p:nvPr/>
        </p:nvSpPr>
        <p:spPr>
          <a:xfrm>
            <a:off x="6392240" y="571510"/>
            <a:ext cx="4158343" cy="896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QUESTIONS OU</a:t>
            </a: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 COMMENTAIRES</a:t>
            </a:r>
            <a:endParaRPr lang="en-CA" sz="2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E5C593-2704-40CF-831E-2F4BD78AD8D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806320" y="2306830"/>
            <a:ext cx="3387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Anik Sauvé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National Coordinator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Council of the Network of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Official Languages Champions</a:t>
            </a:r>
          </a:p>
        </p:txBody>
      </p:sp>
      <p:sp>
        <p:nvSpPr>
          <p:cNvPr id="17" name="Rectangle 16">
            <a:hlinkClick r:id="rId17"/>
            <a:extLst>
              <a:ext uri="{FF2B5EF4-FFF2-40B4-BE49-F238E27FC236}">
                <a16:creationId xmlns:a16="http://schemas.microsoft.com/office/drawing/2014/main" id="{EAF3FD8D-0498-4DDE-8DAE-4C74CFFAF26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821817" y="3683173"/>
            <a:ext cx="3184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Anik.Sauve@tbs-sct.gc.ca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BB7542-7DCD-439C-9C66-9C0715E9EDB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834517" y="4340094"/>
            <a:ext cx="3184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613-402-7885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C18FAD-3296-49CA-93EE-64A2820C290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997700" y="2315465"/>
            <a:ext cx="33879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Anik Sauvé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alt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Coordonnatrice nationale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A" alt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Conseil du Réseau des champions des langues officielles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Rectangle 22">
            <a:hlinkClick r:id="rId17"/>
            <a:extLst>
              <a:ext uri="{FF2B5EF4-FFF2-40B4-BE49-F238E27FC236}">
                <a16:creationId xmlns:a16="http://schemas.microsoft.com/office/drawing/2014/main" id="{1A3B9EAB-F505-48FD-95AA-4FD7D55E73D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013197" y="3691808"/>
            <a:ext cx="3184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Anik.Sauve@tbs-sct.gc.ca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0655E4-C691-4197-9882-973D10AC949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025897" y="4348729"/>
            <a:ext cx="3184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613-402-7885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7D56B6-E9C3-492D-AD8E-E7D8856DA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-17120" y="6165004"/>
            <a:ext cx="12209120" cy="709929"/>
          </a:xfrm>
          <a:prstGeom prst="rect">
            <a:avLst/>
          </a:prstGeom>
          <a:solidFill>
            <a:srgbClr val="2F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/>
          </a:p>
        </p:txBody>
      </p:sp>
      <p:pic>
        <p:nvPicPr>
          <p:cNvPr id="26" name="Image 9" descr="Canada">
            <a:extLst>
              <a:ext uri="{FF2B5EF4-FFF2-40B4-BE49-F238E27FC236}">
                <a16:creationId xmlns:a16="http://schemas.microsoft.com/office/drawing/2014/main" id="{25D26DD2-D7E5-4BC3-B244-BCB90DB68E2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622" y="6379371"/>
            <a:ext cx="1272488" cy="301852"/>
          </a:xfrm>
          <a:prstGeom prst="rect">
            <a:avLst/>
          </a:prstGeom>
        </p:spPr>
      </p:pic>
      <p:sp>
        <p:nvSpPr>
          <p:cNvPr id="27" name="Freeform 21" descr="Mail icon&#10;&#10;Icône courriel">
            <a:hlinkClick r:id="rId17"/>
            <a:extLst>
              <a:ext uri="{FF2B5EF4-FFF2-40B4-BE49-F238E27FC236}">
                <a16:creationId xmlns:a16="http://schemas.microsoft.com/office/drawing/2014/main" id="{65C1DB1B-6131-4149-9FC2-A805AE964C1F}"/>
              </a:ext>
            </a:extLst>
          </p:cNvPr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1254662" y="3697385"/>
            <a:ext cx="425529" cy="331892"/>
          </a:xfrm>
          <a:custGeom>
            <a:avLst/>
            <a:gdLst>
              <a:gd name="T0" fmla="*/ 139 w 143"/>
              <a:gd name="T1" fmla="*/ 4 h 112"/>
              <a:gd name="T2" fmla="*/ 130 w 143"/>
              <a:gd name="T3" fmla="*/ 0 h 112"/>
              <a:gd name="T4" fmla="*/ 13 w 143"/>
              <a:gd name="T5" fmla="*/ 0 h 112"/>
              <a:gd name="T6" fmla="*/ 3 w 143"/>
              <a:gd name="T7" fmla="*/ 4 h 112"/>
              <a:gd name="T8" fmla="*/ 0 w 143"/>
              <a:gd name="T9" fmla="*/ 14 h 112"/>
              <a:gd name="T10" fmla="*/ 4 w 143"/>
              <a:gd name="T11" fmla="*/ 25 h 112"/>
              <a:gd name="T12" fmla="*/ 14 w 143"/>
              <a:gd name="T13" fmla="*/ 34 h 112"/>
              <a:gd name="T14" fmla="*/ 30 w 143"/>
              <a:gd name="T15" fmla="*/ 46 h 112"/>
              <a:gd name="T16" fmla="*/ 51 w 143"/>
              <a:gd name="T17" fmla="*/ 60 h 112"/>
              <a:gd name="T18" fmla="*/ 54 w 143"/>
              <a:gd name="T19" fmla="*/ 63 h 112"/>
              <a:gd name="T20" fmla="*/ 59 w 143"/>
              <a:gd name="T21" fmla="*/ 66 h 112"/>
              <a:gd name="T22" fmla="*/ 63 w 143"/>
              <a:gd name="T23" fmla="*/ 68 h 112"/>
              <a:gd name="T24" fmla="*/ 67 w 143"/>
              <a:gd name="T25" fmla="*/ 70 h 112"/>
              <a:gd name="T26" fmla="*/ 71 w 143"/>
              <a:gd name="T27" fmla="*/ 71 h 112"/>
              <a:gd name="T28" fmla="*/ 71 w 143"/>
              <a:gd name="T29" fmla="*/ 71 h 112"/>
              <a:gd name="T30" fmla="*/ 71 w 143"/>
              <a:gd name="T31" fmla="*/ 71 h 112"/>
              <a:gd name="T32" fmla="*/ 75 w 143"/>
              <a:gd name="T33" fmla="*/ 70 h 112"/>
              <a:gd name="T34" fmla="*/ 80 w 143"/>
              <a:gd name="T35" fmla="*/ 68 h 112"/>
              <a:gd name="T36" fmla="*/ 84 w 143"/>
              <a:gd name="T37" fmla="*/ 66 h 112"/>
              <a:gd name="T38" fmla="*/ 88 w 143"/>
              <a:gd name="T39" fmla="*/ 63 h 112"/>
              <a:gd name="T40" fmla="*/ 92 w 143"/>
              <a:gd name="T41" fmla="*/ 60 h 112"/>
              <a:gd name="T42" fmla="*/ 129 w 143"/>
              <a:gd name="T43" fmla="*/ 34 h 112"/>
              <a:gd name="T44" fmla="*/ 139 w 143"/>
              <a:gd name="T45" fmla="*/ 25 h 112"/>
              <a:gd name="T46" fmla="*/ 143 w 143"/>
              <a:gd name="T47" fmla="*/ 13 h 112"/>
              <a:gd name="T48" fmla="*/ 139 w 143"/>
              <a:gd name="T49" fmla="*/ 4 h 112"/>
              <a:gd name="T50" fmla="*/ 135 w 143"/>
              <a:gd name="T51" fmla="*/ 43 h 112"/>
              <a:gd name="T52" fmla="*/ 95 w 143"/>
              <a:gd name="T53" fmla="*/ 70 h 112"/>
              <a:gd name="T54" fmla="*/ 88 w 143"/>
              <a:gd name="T55" fmla="*/ 76 h 112"/>
              <a:gd name="T56" fmla="*/ 80 w 143"/>
              <a:gd name="T57" fmla="*/ 79 h 112"/>
              <a:gd name="T58" fmla="*/ 71 w 143"/>
              <a:gd name="T59" fmla="*/ 81 h 112"/>
              <a:gd name="T60" fmla="*/ 71 w 143"/>
              <a:gd name="T61" fmla="*/ 81 h 112"/>
              <a:gd name="T62" fmla="*/ 71 w 143"/>
              <a:gd name="T63" fmla="*/ 81 h 112"/>
              <a:gd name="T64" fmla="*/ 63 w 143"/>
              <a:gd name="T65" fmla="*/ 79 h 112"/>
              <a:gd name="T66" fmla="*/ 55 w 143"/>
              <a:gd name="T67" fmla="*/ 76 h 112"/>
              <a:gd name="T68" fmla="*/ 48 w 143"/>
              <a:gd name="T69" fmla="*/ 70 h 112"/>
              <a:gd name="T70" fmla="*/ 8 w 143"/>
              <a:gd name="T71" fmla="*/ 43 h 112"/>
              <a:gd name="T72" fmla="*/ 0 w 143"/>
              <a:gd name="T73" fmla="*/ 36 h 112"/>
              <a:gd name="T74" fmla="*/ 0 w 143"/>
              <a:gd name="T75" fmla="*/ 99 h 112"/>
              <a:gd name="T76" fmla="*/ 4 w 143"/>
              <a:gd name="T77" fmla="*/ 108 h 112"/>
              <a:gd name="T78" fmla="*/ 13 w 143"/>
              <a:gd name="T79" fmla="*/ 112 h 112"/>
              <a:gd name="T80" fmla="*/ 130 w 143"/>
              <a:gd name="T81" fmla="*/ 112 h 112"/>
              <a:gd name="T82" fmla="*/ 139 w 143"/>
              <a:gd name="T83" fmla="*/ 108 h 112"/>
              <a:gd name="T84" fmla="*/ 143 w 143"/>
              <a:gd name="T85" fmla="*/ 99 h 112"/>
              <a:gd name="T86" fmla="*/ 143 w 143"/>
              <a:gd name="T87" fmla="*/ 36 h 112"/>
              <a:gd name="T88" fmla="*/ 135 w 143"/>
              <a:gd name="T89" fmla="*/ 4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3" h="112">
                <a:moveTo>
                  <a:pt x="139" y="4"/>
                </a:moveTo>
                <a:cubicBezTo>
                  <a:pt x="136" y="1"/>
                  <a:pt x="133" y="0"/>
                  <a:pt x="130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3" y="4"/>
                </a:cubicBezTo>
                <a:cubicBezTo>
                  <a:pt x="1" y="7"/>
                  <a:pt x="0" y="10"/>
                  <a:pt x="0" y="14"/>
                </a:cubicBezTo>
                <a:cubicBezTo>
                  <a:pt x="0" y="18"/>
                  <a:pt x="2" y="21"/>
                  <a:pt x="4" y="25"/>
                </a:cubicBezTo>
                <a:cubicBezTo>
                  <a:pt x="7" y="29"/>
                  <a:pt x="10" y="32"/>
                  <a:pt x="14" y="34"/>
                </a:cubicBezTo>
                <a:cubicBezTo>
                  <a:pt x="16" y="36"/>
                  <a:pt x="21" y="39"/>
                  <a:pt x="30" y="46"/>
                </a:cubicBezTo>
                <a:cubicBezTo>
                  <a:pt x="39" y="52"/>
                  <a:pt x="46" y="57"/>
                  <a:pt x="51" y="60"/>
                </a:cubicBezTo>
                <a:cubicBezTo>
                  <a:pt x="51" y="61"/>
                  <a:pt x="53" y="61"/>
                  <a:pt x="54" y="63"/>
                </a:cubicBezTo>
                <a:cubicBezTo>
                  <a:pt x="56" y="64"/>
                  <a:pt x="57" y="65"/>
                  <a:pt x="59" y="66"/>
                </a:cubicBezTo>
                <a:cubicBezTo>
                  <a:pt x="60" y="66"/>
                  <a:pt x="61" y="67"/>
                  <a:pt x="63" y="68"/>
                </a:cubicBezTo>
                <a:cubicBezTo>
                  <a:pt x="64" y="69"/>
                  <a:pt x="66" y="70"/>
                  <a:pt x="67" y="70"/>
                </a:cubicBezTo>
                <a:cubicBezTo>
                  <a:pt x="69" y="71"/>
                  <a:pt x="70" y="71"/>
                  <a:pt x="71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73" y="71"/>
                  <a:pt x="74" y="71"/>
                  <a:pt x="75" y="70"/>
                </a:cubicBezTo>
                <a:cubicBezTo>
                  <a:pt x="77" y="70"/>
                  <a:pt x="78" y="69"/>
                  <a:pt x="80" y="68"/>
                </a:cubicBezTo>
                <a:cubicBezTo>
                  <a:pt x="82" y="67"/>
                  <a:pt x="83" y="66"/>
                  <a:pt x="84" y="66"/>
                </a:cubicBezTo>
                <a:cubicBezTo>
                  <a:pt x="85" y="65"/>
                  <a:pt x="87" y="64"/>
                  <a:pt x="88" y="63"/>
                </a:cubicBezTo>
                <a:cubicBezTo>
                  <a:pt x="90" y="61"/>
                  <a:pt x="91" y="61"/>
                  <a:pt x="92" y="60"/>
                </a:cubicBezTo>
                <a:cubicBezTo>
                  <a:pt x="97" y="57"/>
                  <a:pt x="109" y="48"/>
                  <a:pt x="129" y="34"/>
                </a:cubicBezTo>
                <a:cubicBezTo>
                  <a:pt x="133" y="32"/>
                  <a:pt x="136" y="28"/>
                  <a:pt x="139" y="25"/>
                </a:cubicBezTo>
                <a:cubicBezTo>
                  <a:pt x="141" y="21"/>
                  <a:pt x="143" y="17"/>
                  <a:pt x="143" y="13"/>
                </a:cubicBezTo>
                <a:cubicBezTo>
                  <a:pt x="143" y="9"/>
                  <a:pt x="141" y="6"/>
                  <a:pt x="139" y="4"/>
                </a:cubicBezTo>
                <a:close/>
                <a:moveTo>
                  <a:pt x="135" y="43"/>
                </a:moveTo>
                <a:cubicBezTo>
                  <a:pt x="117" y="55"/>
                  <a:pt x="104" y="64"/>
                  <a:pt x="95" y="70"/>
                </a:cubicBezTo>
                <a:cubicBezTo>
                  <a:pt x="92" y="73"/>
                  <a:pt x="90" y="74"/>
                  <a:pt x="88" y="76"/>
                </a:cubicBezTo>
                <a:cubicBezTo>
                  <a:pt x="86" y="77"/>
                  <a:pt x="83" y="78"/>
                  <a:pt x="80" y="79"/>
                </a:cubicBezTo>
                <a:cubicBezTo>
                  <a:pt x="77" y="81"/>
                  <a:pt x="74" y="81"/>
                  <a:pt x="71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69" y="81"/>
                  <a:pt x="66" y="81"/>
                  <a:pt x="63" y="79"/>
                </a:cubicBezTo>
                <a:cubicBezTo>
                  <a:pt x="59" y="78"/>
                  <a:pt x="57" y="77"/>
                  <a:pt x="55" y="76"/>
                </a:cubicBezTo>
                <a:cubicBezTo>
                  <a:pt x="53" y="74"/>
                  <a:pt x="51" y="73"/>
                  <a:pt x="48" y="70"/>
                </a:cubicBezTo>
                <a:cubicBezTo>
                  <a:pt x="40" y="65"/>
                  <a:pt x="27" y="56"/>
                  <a:pt x="8" y="43"/>
                </a:cubicBezTo>
                <a:cubicBezTo>
                  <a:pt x="5" y="41"/>
                  <a:pt x="2" y="39"/>
                  <a:pt x="0" y="3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3"/>
                  <a:pt x="1" y="106"/>
                  <a:pt x="4" y="108"/>
                </a:cubicBezTo>
                <a:cubicBezTo>
                  <a:pt x="6" y="111"/>
                  <a:pt x="9" y="112"/>
                  <a:pt x="13" y="112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33" y="112"/>
                  <a:pt x="136" y="111"/>
                  <a:pt x="139" y="108"/>
                </a:cubicBezTo>
                <a:cubicBezTo>
                  <a:pt x="141" y="106"/>
                  <a:pt x="143" y="103"/>
                  <a:pt x="143" y="99"/>
                </a:cubicBezTo>
                <a:cubicBezTo>
                  <a:pt x="143" y="36"/>
                  <a:pt x="143" y="36"/>
                  <a:pt x="143" y="36"/>
                </a:cubicBezTo>
                <a:cubicBezTo>
                  <a:pt x="140" y="38"/>
                  <a:pt x="138" y="41"/>
                  <a:pt x="135" y="43"/>
                </a:cubicBezTo>
                <a:close/>
              </a:path>
            </a:pathLst>
          </a:custGeom>
          <a:solidFill>
            <a:srgbClr val="7A7A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" name="Freeform 8" descr="Telephone icon&#10;&#10;Icône téléphone">
            <a:extLst>
              <a:ext uri="{FF2B5EF4-FFF2-40B4-BE49-F238E27FC236}">
                <a16:creationId xmlns:a16="http://schemas.microsoft.com/office/drawing/2014/main" id="{073E3710-C83B-4143-AC61-F27734A87B76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1277924" y="4298877"/>
            <a:ext cx="402267" cy="400021"/>
          </a:xfrm>
          <a:custGeom>
            <a:avLst/>
            <a:gdLst>
              <a:gd name="T0" fmla="*/ 722 w 724"/>
              <a:gd name="T1" fmla="*/ 561 h 724"/>
              <a:gd name="T2" fmla="*/ 683 w 724"/>
              <a:gd name="T3" fmla="*/ 534 h 724"/>
              <a:gd name="T4" fmla="*/ 655 w 724"/>
              <a:gd name="T5" fmla="*/ 519 h 724"/>
              <a:gd name="T6" fmla="*/ 623 w 724"/>
              <a:gd name="T7" fmla="*/ 501 h 724"/>
              <a:gd name="T8" fmla="*/ 595 w 724"/>
              <a:gd name="T9" fmla="*/ 485 h 724"/>
              <a:gd name="T10" fmla="*/ 582 w 724"/>
              <a:gd name="T11" fmla="*/ 476 h 724"/>
              <a:gd name="T12" fmla="*/ 564 w 724"/>
              <a:gd name="T13" fmla="*/ 465 h 724"/>
              <a:gd name="T14" fmla="*/ 550 w 724"/>
              <a:gd name="T15" fmla="*/ 461 h 724"/>
              <a:gd name="T16" fmla="*/ 524 w 724"/>
              <a:gd name="T17" fmla="*/ 476 h 724"/>
              <a:gd name="T18" fmla="*/ 496 w 724"/>
              <a:gd name="T19" fmla="*/ 508 h 724"/>
              <a:gd name="T20" fmla="*/ 468 w 724"/>
              <a:gd name="T21" fmla="*/ 540 h 724"/>
              <a:gd name="T22" fmla="*/ 445 w 724"/>
              <a:gd name="T23" fmla="*/ 554 h 724"/>
              <a:gd name="T24" fmla="*/ 433 w 724"/>
              <a:gd name="T25" fmla="*/ 552 h 724"/>
              <a:gd name="T26" fmla="*/ 423 w 724"/>
              <a:gd name="T27" fmla="*/ 547 h 724"/>
              <a:gd name="T28" fmla="*/ 410 w 724"/>
              <a:gd name="T29" fmla="*/ 540 h 724"/>
              <a:gd name="T30" fmla="*/ 400 w 724"/>
              <a:gd name="T31" fmla="*/ 534 h 724"/>
              <a:gd name="T32" fmla="*/ 280 w 724"/>
              <a:gd name="T33" fmla="*/ 445 h 724"/>
              <a:gd name="T34" fmla="*/ 190 w 724"/>
              <a:gd name="T35" fmla="*/ 324 h 724"/>
              <a:gd name="T36" fmla="*/ 184 w 724"/>
              <a:gd name="T37" fmla="*/ 314 h 724"/>
              <a:gd name="T38" fmla="*/ 177 w 724"/>
              <a:gd name="T39" fmla="*/ 302 h 724"/>
              <a:gd name="T40" fmla="*/ 173 w 724"/>
              <a:gd name="T41" fmla="*/ 291 h 724"/>
              <a:gd name="T42" fmla="*/ 170 w 724"/>
              <a:gd name="T43" fmla="*/ 280 h 724"/>
              <a:gd name="T44" fmla="*/ 185 w 724"/>
              <a:gd name="T45" fmla="*/ 256 h 724"/>
              <a:gd name="T46" fmla="*/ 217 w 724"/>
              <a:gd name="T47" fmla="*/ 229 h 724"/>
              <a:gd name="T48" fmla="*/ 248 w 724"/>
              <a:gd name="T49" fmla="*/ 200 h 724"/>
              <a:gd name="T50" fmla="*/ 263 w 724"/>
              <a:gd name="T51" fmla="*/ 175 h 724"/>
              <a:gd name="T52" fmla="*/ 260 w 724"/>
              <a:gd name="T53" fmla="*/ 160 h 724"/>
              <a:gd name="T54" fmla="*/ 248 w 724"/>
              <a:gd name="T55" fmla="*/ 142 h 724"/>
              <a:gd name="T56" fmla="*/ 239 w 724"/>
              <a:gd name="T57" fmla="*/ 129 h 724"/>
              <a:gd name="T58" fmla="*/ 224 w 724"/>
              <a:gd name="T59" fmla="*/ 101 h 724"/>
              <a:gd name="T60" fmla="*/ 206 w 724"/>
              <a:gd name="T61" fmla="*/ 69 h 724"/>
              <a:gd name="T62" fmla="*/ 190 w 724"/>
              <a:gd name="T63" fmla="*/ 41 h 724"/>
              <a:gd name="T64" fmla="*/ 163 w 724"/>
              <a:gd name="T65" fmla="*/ 2 h 724"/>
              <a:gd name="T66" fmla="*/ 152 w 724"/>
              <a:gd name="T67" fmla="*/ 0 h 724"/>
              <a:gd name="T68" fmla="*/ 116 w 724"/>
              <a:gd name="T69" fmla="*/ 6 h 724"/>
              <a:gd name="T70" fmla="*/ 81 w 724"/>
              <a:gd name="T71" fmla="*/ 16 h 724"/>
              <a:gd name="T72" fmla="*/ 26 w 724"/>
              <a:gd name="T73" fmla="*/ 79 h 724"/>
              <a:gd name="T74" fmla="*/ 0 w 724"/>
              <a:gd name="T75" fmla="*/ 175 h 724"/>
              <a:gd name="T76" fmla="*/ 2 w 724"/>
              <a:gd name="T77" fmla="*/ 202 h 724"/>
              <a:gd name="T78" fmla="*/ 8 w 724"/>
              <a:gd name="T79" fmla="*/ 231 h 724"/>
              <a:gd name="T80" fmla="*/ 16 w 724"/>
              <a:gd name="T81" fmla="*/ 256 h 724"/>
              <a:gd name="T82" fmla="*/ 26 w 724"/>
              <a:gd name="T83" fmla="*/ 284 h 724"/>
              <a:gd name="T84" fmla="*/ 35 w 724"/>
              <a:gd name="T85" fmla="*/ 309 h 724"/>
              <a:gd name="T86" fmla="*/ 78 w 724"/>
              <a:gd name="T87" fmla="*/ 399 h 724"/>
              <a:gd name="T88" fmla="*/ 189 w 724"/>
              <a:gd name="T89" fmla="*/ 535 h 724"/>
              <a:gd name="T90" fmla="*/ 325 w 724"/>
              <a:gd name="T91" fmla="*/ 646 h 724"/>
              <a:gd name="T92" fmla="*/ 415 w 724"/>
              <a:gd name="T93" fmla="*/ 689 h 724"/>
              <a:gd name="T94" fmla="*/ 440 w 724"/>
              <a:gd name="T95" fmla="*/ 698 h 724"/>
              <a:gd name="T96" fmla="*/ 469 w 724"/>
              <a:gd name="T97" fmla="*/ 709 h 724"/>
              <a:gd name="T98" fmla="*/ 493 w 724"/>
              <a:gd name="T99" fmla="*/ 716 h 724"/>
              <a:gd name="T100" fmla="*/ 523 w 724"/>
              <a:gd name="T101" fmla="*/ 723 h 724"/>
              <a:gd name="T102" fmla="*/ 550 w 724"/>
              <a:gd name="T103" fmla="*/ 724 h 724"/>
              <a:gd name="T104" fmla="*/ 645 w 724"/>
              <a:gd name="T105" fmla="*/ 698 h 724"/>
              <a:gd name="T106" fmla="*/ 708 w 724"/>
              <a:gd name="T107" fmla="*/ 644 h 724"/>
              <a:gd name="T108" fmla="*/ 719 w 724"/>
              <a:gd name="T109" fmla="*/ 608 h 724"/>
              <a:gd name="T110" fmla="*/ 724 w 724"/>
              <a:gd name="T111" fmla="*/ 572 h 724"/>
              <a:gd name="T112" fmla="*/ 722 w 724"/>
              <a:gd name="T113" fmla="*/ 561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4" h="724">
                <a:moveTo>
                  <a:pt x="722" y="561"/>
                </a:moveTo>
                <a:cubicBezTo>
                  <a:pt x="720" y="555"/>
                  <a:pt x="707" y="546"/>
                  <a:pt x="683" y="534"/>
                </a:cubicBezTo>
                <a:cubicBezTo>
                  <a:pt x="677" y="530"/>
                  <a:pt x="667" y="525"/>
                  <a:pt x="655" y="519"/>
                </a:cubicBezTo>
                <a:cubicBezTo>
                  <a:pt x="643" y="512"/>
                  <a:pt x="633" y="506"/>
                  <a:pt x="623" y="501"/>
                </a:cubicBezTo>
                <a:cubicBezTo>
                  <a:pt x="613" y="495"/>
                  <a:pt x="604" y="490"/>
                  <a:pt x="595" y="485"/>
                </a:cubicBezTo>
                <a:cubicBezTo>
                  <a:pt x="582" y="476"/>
                  <a:pt x="582" y="476"/>
                  <a:pt x="582" y="476"/>
                </a:cubicBezTo>
                <a:cubicBezTo>
                  <a:pt x="564" y="465"/>
                  <a:pt x="564" y="465"/>
                  <a:pt x="564" y="465"/>
                </a:cubicBezTo>
                <a:cubicBezTo>
                  <a:pt x="550" y="461"/>
                  <a:pt x="550" y="461"/>
                  <a:pt x="550" y="461"/>
                </a:cubicBezTo>
                <a:cubicBezTo>
                  <a:pt x="543" y="461"/>
                  <a:pt x="534" y="466"/>
                  <a:pt x="524" y="476"/>
                </a:cubicBezTo>
                <a:cubicBezTo>
                  <a:pt x="514" y="486"/>
                  <a:pt x="504" y="496"/>
                  <a:pt x="496" y="508"/>
                </a:cubicBezTo>
                <a:cubicBezTo>
                  <a:pt x="487" y="519"/>
                  <a:pt x="478" y="530"/>
                  <a:pt x="468" y="540"/>
                </a:cubicBezTo>
                <a:cubicBezTo>
                  <a:pt x="459" y="549"/>
                  <a:pt x="451" y="554"/>
                  <a:pt x="445" y="554"/>
                </a:cubicBezTo>
                <a:cubicBezTo>
                  <a:pt x="433" y="552"/>
                  <a:pt x="433" y="552"/>
                  <a:pt x="433" y="552"/>
                </a:cubicBezTo>
                <a:cubicBezTo>
                  <a:pt x="423" y="547"/>
                  <a:pt x="423" y="547"/>
                  <a:pt x="423" y="547"/>
                </a:cubicBezTo>
                <a:cubicBezTo>
                  <a:pt x="410" y="540"/>
                  <a:pt x="410" y="540"/>
                  <a:pt x="410" y="540"/>
                </a:cubicBezTo>
                <a:cubicBezTo>
                  <a:pt x="400" y="534"/>
                  <a:pt x="400" y="534"/>
                  <a:pt x="400" y="534"/>
                </a:cubicBezTo>
                <a:cubicBezTo>
                  <a:pt x="353" y="508"/>
                  <a:pt x="313" y="478"/>
                  <a:pt x="280" y="445"/>
                </a:cubicBezTo>
                <a:cubicBezTo>
                  <a:pt x="246" y="411"/>
                  <a:pt x="216" y="371"/>
                  <a:pt x="190" y="324"/>
                </a:cubicBezTo>
                <a:cubicBezTo>
                  <a:pt x="184" y="314"/>
                  <a:pt x="184" y="314"/>
                  <a:pt x="184" y="314"/>
                </a:cubicBezTo>
                <a:cubicBezTo>
                  <a:pt x="177" y="302"/>
                  <a:pt x="177" y="302"/>
                  <a:pt x="177" y="302"/>
                </a:cubicBezTo>
                <a:cubicBezTo>
                  <a:pt x="173" y="291"/>
                  <a:pt x="173" y="291"/>
                  <a:pt x="173" y="291"/>
                </a:cubicBezTo>
                <a:cubicBezTo>
                  <a:pt x="170" y="280"/>
                  <a:pt x="170" y="280"/>
                  <a:pt x="170" y="280"/>
                </a:cubicBezTo>
                <a:cubicBezTo>
                  <a:pt x="170" y="273"/>
                  <a:pt x="175" y="266"/>
                  <a:pt x="185" y="256"/>
                </a:cubicBezTo>
                <a:cubicBezTo>
                  <a:pt x="195" y="246"/>
                  <a:pt x="205" y="237"/>
                  <a:pt x="217" y="229"/>
                </a:cubicBezTo>
                <a:cubicBezTo>
                  <a:pt x="228" y="220"/>
                  <a:pt x="239" y="211"/>
                  <a:pt x="248" y="200"/>
                </a:cubicBezTo>
                <a:cubicBezTo>
                  <a:pt x="258" y="190"/>
                  <a:pt x="263" y="182"/>
                  <a:pt x="263" y="175"/>
                </a:cubicBezTo>
                <a:cubicBezTo>
                  <a:pt x="260" y="160"/>
                  <a:pt x="260" y="160"/>
                  <a:pt x="260" y="160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39" y="129"/>
                  <a:pt x="239" y="129"/>
                  <a:pt x="239" y="129"/>
                </a:cubicBezTo>
                <a:cubicBezTo>
                  <a:pt x="234" y="120"/>
                  <a:pt x="229" y="111"/>
                  <a:pt x="224" y="101"/>
                </a:cubicBezTo>
                <a:cubicBezTo>
                  <a:pt x="218" y="92"/>
                  <a:pt x="212" y="81"/>
                  <a:pt x="206" y="69"/>
                </a:cubicBezTo>
                <a:cubicBezTo>
                  <a:pt x="199" y="57"/>
                  <a:pt x="194" y="48"/>
                  <a:pt x="190" y="41"/>
                </a:cubicBezTo>
                <a:cubicBezTo>
                  <a:pt x="178" y="17"/>
                  <a:pt x="169" y="4"/>
                  <a:pt x="163" y="2"/>
                </a:cubicBezTo>
                <a:cubicBezTo>
                  <a:pt x="152" y="0"/>
                  <a:pt x="152" y="0"/>
                  <a:pt x="152" y="0"/>
                </a:cubicBezTo>
                <a:cubicBezTo>
                  <a:pt x="143" y="0"/>
                  <a:pt x="131" y="2"/>
                  <a:pt x="116" y="6"/>
                </a:cubicBezTo>
                <a:cubicBezTo>
                  <a:pt x="101" y="9"/>
                  <a:pt x="89" y="13"/>
                  <a:pt x="81" y="16"/>
                </a:cubicBezTo>
                <a:cubicBezTo>
                  <a:pt x="63" y="24"/>
                  <a:pt x="45" y="44"/>
                  <a:pt x="26" y="79"/>
                </a:cubicBezTo>
                <a:cubicBezTo>
                  <a:pt x="9" y="111"/>
                  <a:pt x="0" y="143"/>
                  <a:pt x="0" y="175"/>
                </a:cubicBezTo>
                <a:cubicBezTo>
                  <a:pt x="0" y="184"/>
                  <a:pt x="0" y="193"/>
                  <a:pt x="2" y="202"/>
                </a:cubicBezTo>
                <a:cubicBezTo>
                  <a:pt x="3" y="210"/>
                  <a:pt x="5" y="220"/>
                  <a:pt x="8" y="231"/>
                </a:cubicBezTo>
                <a:cubicBezTo>
                  <a:pt x="11" y="242"/>
                  <a:pt x="14" y="250"/>
                  <a:pt x="16" y="256"/>
                </a:cubicBezTo>
                <a:cubicBezTo>
                  <a:pt x="17" y="261"/>
                  <a:pt x="21" y="271"/>
                  <a:pt x="26" y="284"/>
                </a:cubicBezTo>
                <a:cubicBezTo>
                  <a:pt x="31" y="298"/>
                  <a:pt x="34" y="306"/>
                  <a:pt x="35" y="309"/>
                </a:cubicBezTo>
                <a:cubicBezTo>
                  <a:pt x="47" y="343"/>
                  <a:pt x="62" y="373"/>
                  <a:pt x="78" y="399"/>
                </a:cubicBezTo>
                <a:cubicBezTo>
                  <a:pt x="105" y="443"/>
                  <a:pt x="142" y="489"/>
                  <a:pt x="189" y="535"/>
                </a:cubicBezTo>
                <a:cubicBezTo>
                  <a:pt x="236" y="582"/>
                  <a:pt x="281" y="619"/>
                  <a:pt x="325" y="646"/>
                </a:cubicBezTo>
                <a:cubicBezTo>
                  <a:pt x="351" y="663"/>
                  <a:pt x="381" y="677"/>
                  <a:pt x="415" y="689"/>
                </a:cubicBezTo>
                <a:cubicBezTo>
                  <a:pt x="418" y="690"/>
                  <a:pt x="426" y="693"/>
                  <a:pt x="440" y="698"/>
                </a:cubicBezTo>
                <a:cubicBezTo>
                  <a:pt x="454" y="703"/>
                  <a:pt x="463" y="707"/>
                  <a:pt x="469" y="709"/>
                </a:cubicBezTo>
                <a:cubicBezTo>
                  <a:pt x="474" y="711"/>
                  <a:pt x="482" y="713"/>
                  <a:pt x="493" y="716"/>
                </a:cubicBezTo>
                <a:cubicBezTo>
                  <a:pt x="504" y="719"/>
                  <a:pt x="514" y="721"/>
                  <a:pt x="523" y="723"/>
                </a:cubicBezTo>
                <a:cubicBezTo>
                  <a:pt x="531" y="724"/>
                  <a:pt x="540" y="724"/>
                  <a:pt x="550" y="724"/>
                </a:cubicBezTo>
                <a:cubicBezTo>
                  <a:pt x="581" y="724"/>
                  <a:pt x="613" y="716"/>
                  <a:pt x="645" y="698"/>
                </a:cubicBezTo>
                <a:cubicBezTo>
                  <a:pt x="680" y="679"/>
                  <a:pt x="701" y="661"/>
                  <a:pt x="708" y="644"/>
                </a:cubicBezTo>
                <a:cubicBezTo>
                  <a:pt x="712" y="635"/>
                  <a:pt x="715" y="623"/>
                  <a:pt x="719" y="608"/>
                </a:cubicBezTo>
                <a:cubicBezTo>
                  <a:pt x="722" y="594"/>
                  <a:pt x="724" y="581"/>
                  <a:pt x="724" y="572"/>
                </a:cubicBezTo>
                <a:lnTo>
                  <a:pt x="722" y="561"/>
                </a:lnTo>
                <a:close/>
              </a:path>
            </a:pathLst>
          </a:custGeom>
          <a:solidFill>
            <a:srgbClr val="15545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Freeform 17" descr="Employee icon&#10;&#10;Icône d'un employé">
            <a:extLst>
              <a:ext uri="{FF2B5EF4-FFF2-40B4-BE49-F238E27FC236}">
                <a16:creationId xmlns:a16="http://schemas.microsoft.com/office/drawing/2014/main" id="{6C753886-D905-4DC3-98DB-9EB02D9D4F91}"/>
              </a:ext>
            </a:extLst>
          </p:cNvPr>
          <p:cNvSpPr>
            <a:spLocks noEditPoints="1"/>
          </p:cNvSpPr>
          <p:nvPr>
            <p:custDataLst>
              <p:tags r:id="rId11"/>
            </p:custDataLst>
          </p:nvPr>
        </p:nvSpPr>
        <p:spPr bwMode="auto">
          <a:xfrm>
            <a:off x="1268184" y="2328675"/>
            <a:ext cx="397825" cy="350869"/>
          </a:xfrm>
          <a:custGeom>
            <a:avLst/>
            <a:gdLst>
              <a:gd name="T0" fmla="*/ 52 w 1272"/>
              <a:gd name="T1" fmla="*/ 1198 h 1198"/>
              <a:gd name="T2" fmla="*/ 1219 w 1272"/>
              <a:gd name="T3" fmla="*/ 1198 h 1198"/>
              <a:gd name="T4" fmla="*/ 1259 w 1272"/>
              <a:gd name="T5" fmla="*/ 1180 h 1198"/>
              <a:gd name="T6" fmla="*/ 1270 w 1272"/>
              <a:gd name="T7" fmla="*/ 1146 h 1198"/>
              <a:gd name="T8" fmla="*/ 932 w 1272"/>
              <a:gd name="T9" fmla="*/ 660 h 1198"/>
              <a:gd name="T10" fmla="*/ 636 w 1272"/>
              <a:gd name="T11" fmla="*/ 783 h 1198"/>
              <a:gd name="T12" fmla="*/ 339 w 1272"/>
              <a:gd name="T13" fmla="*/ 660 h 1198"/>
              <a:gd name="T14" fmla="*/ 1 w 1272"/>
              <a:gd name="T15" fmla="*/ 1146 h 1198"/>
              <a:gd name="T16" fmla="*/ 12 w 1272"/>
              <a:gd name="T17" fmla="*/ 1180 h 1198"/>
              <a:gd name="T18" fmla="*/ 52 w 1272"/>
              <a:gd name="T19" fmla="*/ 1198 h 1198"/>
              <a:gd name="T20" fmla="*/ 52 w 1272"/>
              <a:gd name="T21" fmla="*/ 1198 h 1198"/>
              <a:gd name="T22" fmla="*/ 52 w 1272"/>
              <a:gd name="T23" fmla="*/ 1198 h 1198"/>
              <a:gd name="T24" fmla="*/ 373 w 1272"/>
              <a:gd name="T25" fmla="*/ 614 h 1198"/>
              <a:gd name="T26" fmla="*/ 394 w 1272"/>
              <a:gd name="T27" fmla="*/ 634 h 1198"/>
              <a:gd name="T28" fmla="*/ 636 w 1272"/>
              <a:gd name="T29" fmla="*/ 727 h 1198"/>
              <a:gd name="T30" fmla="*/ 878 w 1272"/>
              <a:gd name="T31" fmla="*/ 634 h 1198"/>
              <a:gd name="T32" fmla="*/ 899 w 1272"/>
              <a:gd name="T33" fmla="*/ 614 h 1198"/>
              <a:gd name="T34" fmla="*/ 918 w 1272"/>
              <a:gd name="T35" fmla="*/ 592 h 1198"/>
              <a:gd name="T36" fmla="*/ 999 w 1272"/>
              <a:gd name="T37" fmla="*/ 364 h 1198"/>
              <a:gd name="T38" fmla="*/ 636 w 1272"/>
              <a:gd name="T39" fmla="*/ 0 h 1198"/>
              <a:gd name="T40" fmla="*/ 272 w 1272"/>
              <a:gd name="T41" fmla="*/ 364 h 1198"/>
              <a:gd name="T42" fmla="*/ 353 w 1272"/>
              <a:gd name="T43" fmla="*/ 592 h 1198"/>
              <a:gd name="T44" fmla="*/ 373 w 1272"/>
              <a:gd name="T45" fmla="*/ 614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72" h="1198">
                <a:moveTo>
                  <a:pt x="52" y="1198"/>
                </a:moveTo>
                <a:cubicBezTo>
                  <a:pt x="1219" y="1198"/>
                  <a:pt x="1219" y="1198"/>
                  <a:pt x="1219" y="1198"/>
                </a:cubicBezTo>
                <a:cubicBezTo>
                  <a:pt x="1235" y="1198"/>
                  <a:pt x="1250" y="1191"/>
                  <a:pt x="1259" y="1180"/>
                </a:cubicBezTo>
                <a:cubicBezTo>
                  <a:pt x="1268" y="1171"/>
                  <a:pt x="1272" y="1158"/>
                  <a:pt x="1270" y="1146"/>
                </a:cubicBezTo>
                <a:cubicBezTo>
                  <a:pt x="1243" y="933"/>
                  <a:pt x="1112" y="755"/>
                  <a:pt x="932" y="660"/>
                </a:cubicBezTo>
                <a:cubicBezTo>
                  <a:pt x="856" y="736"/>
                  <a:pt x="751" y="783"/>
                  <a:pt x="636" y="783"/>
                </a:cubicBezTo>
                <a:cubicBezTo>
                  <a:pt x="520" y="783"/>
                  <a:pt x="415" y="736"/>
                  <a:pt x="339" y="660"/>
                </a:cubicBezTo>
                <a:cubicBezTo>
                  <a:pt x="160" y="755"/>
                  <a:pt x="29" y="933"/>
                  <a:pt x="1" y="1146"/>
                </a:cubicBezTo>
                <a:cubicBezTo>
                  <a:pt x="0" y="1158"/>
                  <a:pt x="4" y="1171"/>
                  <a:pt x="12" y="1180"/>
                </a:cubicBezTo>
                <a:cubicBezTo>
                  <a:pt x="22" y="1191"/>
                  <a:pt x="36" y="1198"/>
                  <a:pt x="52" y="1198"/>
                </a:cubicBezTo>
                <a:close/>
                <a:moveTo>
                  <a:pt x="52" y="1198"/>
                </a:moveTo>
                <a:cubicBezTo>
                  <a:pt x="52" y="1198"/>
                  <a:pt x="52" y="1198"/>
                  <a:pt x="52" y="1198"/>
                </a:cubicBezTo>
                <a:moveTo>
                  <a:pt x="373" y="614"/>
                </a:moveTo>
                <a:cubicBezTo>
                  <a:pt x="380" y="621"/>
                  <a:pt x="387" y="628"/>
                  <a:pt x="394" y="634"/>
                </a:cubicBezTo>
                <a:cubicBezTo>
                  <a:pt x="458" y="692"/>
                  <a:pt x="543" y="727"/>
                  <a:pt x="636" y="727"/>
                </a:cubicBezTo>
                <a:cubicBezTo>
                  <a:pt x="729" y="727"/>
                  <a:pt x="813" y="692"/>
                  <a:pt x="878" y="634"/>
                </a:cubicBezTo>
                <a:cubicBezTo>
                  <a:pt x="885" y="628"/>
                  <a:pt x="892" y="621"/>
                  <a:pt x="899" y="614"/>
                </a:cubicBezTo>
                <a:cubicBezTo>
                  <a:pt x="906" y="607"/>
                  <a:pt x="912" y="600"/>
                  <a:pt x="918" y="592"/>
                </a:cubicBezTo>
                <a:cubicBezTo>
                  <a:pt x="969" y="529"/>
                  <a:pt x="999" y="450"/>
                  <a:pt x="999" y="364"/>
                </a:cubicBezTo>
                <a:cubicBezTo>
                  <a:pt x="999" y="163"/>
                  <a:pt x="836" y="0"/>
                  <a:pt x="636" y="0"/>
                </a:cubicBezTo>
                <a:cubicBezTo>
                  <a:pt x="435" y="0"/>
                  <a:pt x="272" y="163"/>
                  <a:pt x="272" y="364"/>
                </a:cubicBezTo>
                <a:cubicBezTo>
                  <a:pt x="272" y="450"/>
                  <a:pt x="303" y="529"/>
                  <a:pt x="353" y="592"/>
                </a:cubicBezTo>
                <a:cubicBezTo>
                  <a:pt x="359" y="600"/>
                  <a:pt x="366" y="607"/>
                  <a:pt x="373" y="614"/>
                </a:cubicBezTo>
                <a:close/>
              </a:path>
            </a:pathLst>
          </a:custGeom>
          <a:solidFill>
            <a:srgbClr val="2C36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0" name="Freeform 21600" descr="Mail icon&#10;&#10;Icône courrier">
            <a:hlinkClick r:id="rId17"/>
            <a:extLst>
              <a:ext uri="{FF2B5EF4-FFF2-40B4-BE49-F238E27FC236}">
                <a16:creationId xmlns:a16="http://schemas.microsoft.com/office/drawing/2014/main" id="{EB279E21-629F-489D-A323-3275DDC21383}"/>
              </a:ext>
            </a:extLst>
          </p:cNvPr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6446042" y="3706020"/>
            <a:ext cx="425529" cy="331892"/>
          </a:xfrm>
          <a:custGeom>
            <a:avLst/>
            <a:gdLst>
              <a:gd name="T0" fmla="*/ 139 w 143"/>
              <a:gd name="T1" fmla="*/ 4 h 112"/>
              <a:gd name="T2" fmla="*/ 130 w 143"/>
              <a:gd name="T3" fmla="*/ 0 h 112"/>
              <a:gd name="T4" fmla="*/ 13 w 143"/>
              <a:gd name="T5" fmla="*/ 0 h 112"/>
              <a:gd name="T6" fmla="*/ 3 w 143"/>
              <a:gd name="T7" fmla="*/ 4 h 112"/>
              <a:gd name="T8" fmla="*/ 0 w 143"/>
              <a:gd name="T9" fmla="*/ 14 h 112"/>
              <a:gd name="T10" fmla="*/ 4 w 143"/>
              <a:gd name="T11" fmla="*/ 25 h 112"/>
              <a:gd name="T12" fmla="*/ 14 w 143"/>
              <a:gd name="T13" fmla="*/ 34 h 112"/>
              <a:gd name="T14" fmla="*/ 30 w 143"/>
              <a:gd name="T15" fmla="*/ 46 h 112"/>
              <a:gd name="T16" fmla="*/ 51 w 143"/>
              <a:gd name="T17" fmla="*/ 60 h 112"/>
              <a:gd name="T18" fmla="*/ 54 w 143"/>
              <a:gd name="T19" fmla="*/ 63 h 112"/>
              <a:gd name="T20" fmla="*/ 59 w 143"/>
              <a:gd name="T21" fmla="*/ 66 h 112"/>
              <a:gd name="T22" fmla="*/ 63 w 143"/>
              <a:gd name="T23" fmla="*/ 68 h 112"/>
              <a:gd name="T24" fmla="*/ 67 w 143"/>
              <a:gd name="T25" fmla="*/ 70 h 112"/>
              <a:gd name="T26" fmla="*/ 71 w 143"/>
              <a:gd name="T27" fmla="*/ 71 h 112"/>
              <a:gd name="T28" fmla="*/ 71 w 143"/>
              <a:gd name="T29" fmla="*/ 71 h 112"/>
              <a:gd name="T30" fmla="*/ 71 w 143"/>
              <a:gd name="T31" fmla="*/ 71 h 112"/>
              <a:gd name="T32" fmla="*/ 75 w 143"/>
              <a:gd name="T33" fmla="*/ 70 h 112"/>
              <a:gd name="T34" fmla="*/ 80 w 143"/>
              <a:gd name="T35" fmla="*/ 68 h 112"/>
              <a:gd name="T36" fmla="*/ 84 w 143"/>
              <a:gd name="T37" fmla="*/ 66 h 112"/>
              <a:gd name="T38" fmla="*/ 88 w 143"/>
              <a:gd name="T39" fmla="*/ 63 h 112"/>
              <a:gd name="T40" fmla="*/ 92 w 143"/>
              <a:gd name="T41" fmla="*/ 60 h 112"/>
              <a:gd name="T42" fmla="*/ 129 w 143"/>
              <a:gd name="T43" fmla="*/ 34 h 112"/>
              <a:gd name="T44" fmla="*/ 139 w 143"/>
              <a:gd name="T45" fmla="*/ 25 h 112"/>
              <a:gd name="T46" fmla="*/ 143 w 143"/>
              <a:gd name="T47" fmla="*/ 13 h 112"/>
              <a:gd name="T48" fmla="*/ 139 w 143"/>
              <a:gd name="T49" fmla="*/ 4 h 112"/>
              <a:gd name="T50" fmla="*/ 135 w 143"/>
              <a:gd name="T51" fmla="*/ 43 h 112"/>
              <a:gd name="T52" fmla="*/ 95 w 143"/>
              <a:gd name="T53" fmla="*/ 70 h 112"/>
              <a:gd name="T54" fmla="*/ 88 w 143"/>
              <a:gd name="T55" fmla="*/ 76 h 112"/>
              <a:gd name="T56" fmla="*/ 80 w 143"/>
              <a:gd name="T57" fmla="*/ 79 h 112"/>
              <a:gd name="T58" fmla="*/ 71 w 143"/>
              <a:gd name="T59" fmla="*/ 81 h 112"/>
              <a:gd name="T60" fmla="*/ 71 w 143"/>
              <a:gd name="T61" fmla="*/ 81 h 112"/>
              <a:gd name="T62" fmla="*/ 71 w 143"/>
              <a:gd name="T63" fmla="*/ 81 h 112"/>
              <a:gd name="T64" fmla="*/ 63 w 143"/>
              <a:gd name="T65" fmla="*/ 79 h 112"/>
              <a:gd name="T66" fmla="*/ 55 w 143"/>
              <a:gd name="T67" fmla="*/ 76 h 112"/>
              <a:gd name="T68" fmla="*/ 48 w 143"/>
              <a:gd name="T69" fmla="*/ 70 h 112"/>
              <a:gd name="T70" fmla="*/ 8 w 143"/>
              <a:gd name="T71" fmla="*/ 43 h 112"/>
              <a:gd name="T72" fmla="*/ 0 w 143"/>
              <a:gd name="T73" fmla="*/ 36 h 112"/>
              <a:gd name="T74" fmla="*/ 0 w 143"/>
              <a:gd name="T75" fmla="*/ 99 h 112"/>
              <a:gd name="T76" fmla="*/ 4 w 143"/>
              <a:gd name="T77" fmla="*/ 108 h 112"/>
              <a:gd name="T78" fmla="*/ 13 w 143"/>
              <a:gd name="T79" fmla="*/ 112 h 112"/>
              <a:gd name="T80" fmla="*/ 130 w 143"/>
              <a:gd name="T81" fmla="*/ 112 h 112"/>
              <a:gd name="T82" fmla="*/ 139 w 143"/>
              <a:gd name="T83" fmla="*/ 108 h 112"/>
              <a:gd name="T84" fmla="*/ 143 w 143"/>
              <a:gd name="T85" fmla="*/ 99 h 112"/>
              <a:gd name="T86" fmla="*/ 143 w 143"/>
              <a:gd name="T87" fmla="*/ 36 h 112"/>
              <a:gd name="T88" fmla="*/ 135 w 143"/>
              <a:gd name="T89" fmla="*/ 4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3" h="112">
                <a:moveTo>
                  <a:pt x="139" y="4"/>
                </a:moveTo>
                <a:cubicBezTo>
                  <a:pt x="136" y="1"/>
                  <a:pt x="133" y="0"/>
                  <a:pt x="130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3" y="4"/>
                </a:cubicBezTo>
                <a:cubicBezTo>
                  <a:pt x="1" y="7"/>
                  <a:pt x="0" y="10"/>
                  <a:pt x="0" y="14"/>
                </a:cubicBezTo>
                <a:cubicBezTo>
                  <a:pt x="0" y="18"/>
                  <a:pt x="2" y="21"/>
                  <a:pt x="4" y="25"/>
                </a:cubicBezTo>
                <a:cubicBezTo>
                  <a:pt x="7" y="29"/>
                  <a:pt x="10" y="32"/>
                  <a:pt x="14" y="34"/>
                </a:cubicBezTo>
                <a:cubicBezTo>
                  <a:pt x="16" y="36"/>
                  <a:pt x="21" y="39"/>
                  <a:pt x="30" y="46"/>
                </a:cubicBezTo>
                <a:cubicBezTo>
                  <a:pt x="39" y="52"/>
                  <a:pt x="46" y="57"/>
                  <a:pt x="51" y="60"/>
                </a:cubicBezTo>
                <a:cubicBezTo>
                  <a:pt x="51" y="61"/>
                  <a:pt x="53" y="61"/>
                  <a:pt x="54" y="63"/>
                </a:cubicBezTo>
                <a:cubicBezTo>
                  <a:pt x="56" y="64"/>
                  <a:pt x="57" y="65"/>
                  <a:pt x="59" y="66"/>
                </a:cubicBezTo>
                <a:cubicBezTo>
                  <a:pt x="60" y="66"/>
                  <a:pt x="61" y="67"/>
                  <a:pt x="63" y="68"/>
                </a:cubicBezTo>
                <a:cubicBezTo>
                  <a:pt x="64" y="69"/>
                  <a:pt x="66" y="70"/>
                  <a:pt x="67" y="70"/>
                </a:cubicBezTo>
                <a:cubicBezTo>
                  <a:pt x="69" y="71"/>
                  <a:pt x="70" y="71"/>
                  <a:pt x="71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73" y="71"/>
                  <a:pt x="74" y="71"/>
                  <a:pt x="75" y="70"/>
                </a:cubicBezTo>
                <a:cubicBezTo>
                  <a:pt x="77" y="70"/>
                  <a:pt x="78" y="69"/>
                  <a:pt x="80" y="68"/>
                </a:cubicBezTo>
                <a:cubicBezTo>
                  <a:pt x="82" y="67"/>
                  <a:pt x="83" y="66"/>
                  <a:pt x="84" y="66"/>
                </a:cubicBezTo>
                <a:cubicBezTo>
                  <a:pt x="85" y="65"/>
                  <a:pt x="87" y="64"/>
                  <a:pt x="88" y="63"/>
                </a:cubicBezTo>
                <a:cubicBezTo>
                  <a:pt x="90" y="61"/>
                  <a:pt x="91" y="61"/>
                  <a:pt x="92" y="60"/>
                </a:cubicBezTo>
                <a:cubicBezTo>
                  <a:pt x="97" y="57"/>
                  <a:pt x="109" y="48"/>
                  <a:pt x="129" y="34"/>
                </a:cubicBezTo>
                <a:cubicBezTo>
                  <a:pt x="133" y="32"/>
                  <a:pt x="136" y="28"/>
                  <a:pt x="139" y="25"/>
                </a:cubicBezTo>
                <a:cubicBezTo>
                  <a:pt x="141" y="21"/>
                  <a:pt x="143" y="17"/>
                  <a:pt x="143" y="13"/>
                </a:cubicBezTo>
                <a:cubicBezTo>
                  <a:pt x="143" y="9"/>
                  <a:pt x="141" y="6"/>
                  <a:pt x="139" y="4"/>
                </a:cubicBezTo>
                <a:close/>
                <a:moveTo>
                  <a:pt x="135" y="43"/>
                </a:moveTo>
                <a:cubicBezTo>
                  <a:pt x="117" y="55"/>
                  <a:pt x="104" y="64"/>
                  <a:pt x="95" y="70"/>
                </a:cubicBezTo>
                <a:cubicBezTo>
                  <a:pt x="92" y="73"/>
                  <a:pt x="90" y="74"/>
                  <a:pt x="88" y="76"/>
                </a:cubicBezTo>
                <a:cubicBezTo>
                  <a:pt x="86" y="77"/>
                  <a:pt x="83" y="78"/>
                  <a:pt x="80" y="79"/>
                </a:cubicBezTo>
                <a:cubicBezTo>
                  <a:pt x="77" y="81"/>
                  <a:pt x="74" y="81"/>
                  <a:pt x="71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69" y="81"/>
                  <a:pt x="66" y="81"/>
                  <a:pt x="63" y="79"/>
                </a:cubicBezTo>
                <a:cubicBezTo>
                  <a:pt x="59" y="78"/>
                  <a:pt x="57" y="77"/>
                  <a:pt x="55" y="76"/>
                </a:cubicBezTo>
                <a:cubicBezTo>
                  <a:pt x="53" y="74"/>
                  <a:pt x="51" y="73"/>
                  <a:pt x="48" y="70"/>
                </a:cubicBezTo>
                <a:cubicBezTo>
                  <a:pt x="40" y="65"/>
                  <a:pt x="27" y="56"/>
                  <a:pt x="8" y="43"/>
                </a:cubicBezTo>
                <a:cubicBezTo>
                  <a:pt x="5" y="41"/>
                  <a:pt x="2" y="39"/>
                  <a:pt x="0" y="3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3"/>
                  <a:pt x="1" y="106"/>
                  <a:pt x="4" y="108"/>
                </a:cubicBezTo>
                <a:cubicBezTo>
                  <a:pt x="6" y="111"/>
                  <a:pt x="9" y="112"/>
                  <a:pt x="13" y="112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33" y="112"/>
                  <a:pt x="136" y="111"/>
                  <a:pt x="139" y="108"/>
                </a:cubicBezTo>
                <a:cubicBezTo>
                  <a:pt x="141" y="106"/>
                  <a:pt x="143" y="103"/>
                  <a:pt x="143" y="99"/>
                </a:cubicBezTo>
                <a:cubicBezTo>
                  <a:pt x="143" y="36"/>
                  <a:pt x="143" y="36"/>
                  <a:pt x="143" y="36"/>
                </a:cubicBezTo>
                <a:cubicBezTo>
                  <a:pt x="140" y="38"/>
                  <a:pt x="138" y="41"/>
                  <a:pt x="135" y="43"/>
                </a:cubicBezTo>
                <a:close/>
              </a:path>
            </a:pathLst>
          </a:custGeom>
          <a:solidFill>
            <a:srgbClr val="7A7A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1" name="Freeform 8722" descr="Telephone icon&#10;&#10;Icône téléphone">
            <a:extLst>
              <a:ext uri="{FF2B5EF4-FFF2-40B4-BE49-F238E27FC236}">
                <a16:creationId xmlns:a16="http://schemas.microsoft.com/office/drawing/2014/main" id="{248D8897-B915-42D3-BC1B-B04C1296DD67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6469304" y="4307512"/>
            <a:ext cx="402267" cy="400021"/>
          </a:xfrm>
          <a:custGeom>
            <a:avLst/>
            <a:gdLst>
              <a:gd name="T0" fmla="*/ 722 w 724"/>
              <a:gd name="T1" fmla="*/ 561 h 724"/>
              <a:gd name="T2" fmla="*/ 683 w 724"/>
              <a:gd name="T3" fmla="*/ 534 h 724"/>
              <a:gd name="T4" fmla="*/ 655 w 724"/>
              <a:gd name="T5" fmla="*/ 519 h 724"/>
              <a:gd name="T6" fmla="*/ 623 w 724"/>
              <a:gd name="T7" fmla="*/ 501 h 724"/>
              <a:gd name="T8" fmla="*/ 595 w 724"/>
              <a:gd name="T9" fmla="*/ 485 h 724"/>
              <a:gd name="T10" fmla="*/ 582 w 724"/>
              <a:gd name="T11" fmla="*/ 476 h 724"/>
              <a:gd name="T12" fmla="*/ 564 w 724"/>
              <a:gd name="T13" fmla="*/ 465 h 724"/>
              <a:gd name="T14" fmla="*/ 550 w 724"/>
              <a:gd name="T15" fmla="*/ 461 h 724"/>
              <a:gd name="T16" fmla="*/ 524 w 724"/>
              <a:gd name="T17" fmla="*/ 476 h 724"/>
              <a:gd name="T18" fmla="*/ 496 w 724"/>
              <a:gd name="T19" fmla="*/ 508 h 724"/>
              <a:gd name="T20" fmla="*/ 468 w 724"/>
              <a:gd name="T21" fmla="*/ 540 h 724"/>
              <a:gd name="T22" fmla="*/ 445 w 724"/>
              <a:gd name="T23" fmla="*/ 554 h 724"/>
              <a:gd name="T24" fmla="*/ 433 w 724"/>
              <a:gd name="T25" fmla="*/ 552 h 724"/>
              <a:gd name="T26" fmla="*/ 423 w 724"/>
              <a:gd name="T27" fmla="*/ 547 h 724"/>
              <a:gd name="T28" fmla="*/ 410 w 724"/>
              <a:gd name="T29" fmla="*/ 540 h 724"/>
              <a:gd name="T30" fmla="*/ 400 w 724"/>
              <a:gd name="T31" fmla="*/ 534 h 724"/>
              <a:gd name="T32" fmla="*/ 280 w 724"/>
              <a:gd name="T33" fmla="*/ 445 h 724"/>
              <a:gd name="T34" fmla="*/ 190 w 724"/>
              <a:gd name="T35" fmla="*/ 324 h 724"/>
              <a:gd name="T36" fmla="*/ 184 w 724"/>
              <a:gd name="T37" fmla="*/ 314 h 724"/>
              <a:gd name="T38" fmla="*/ 177 w 724"/>
              <a:gd name="T39" fmla="*/ 302 h 724"/>
              <a:gd name="T40" fmla="*/ 173 w 724"/>
              <a:gd name="T41" fmla="*/ 291 h 724"/>
              <a:gd name="T42" fmla="*/ 170 w 724"/>
              <a:gd name="T43" fmla="*/ 280 h 724"/>
              <a:gd name="T44" fmla="*/ 185 w 724"/>
              <a:gd name="T45" fmla="*/ 256 h 724"/>
              <a:gd name="T46" fmla="*/ 217 w 724"/>
              <a:gd name="T47" fmla="*/ 229 h 724"/>
              <a:gd name="T48" fmla="*/ 248 w 724"/>
              <a:gd name="T49" fmla="*/ 200 h 724"/>
              <a:gd name="T50" fmla="*/ 263 w 724"/>
              <a:gd name="T51" fmla="*/ 175 h 724"/>
              <a:gd name="T52" fmla="*/ 260 w 724"/>
              <a:gd name="T53" fmla="*/ 160 h 724"/>
              <a:gd name="T54" fmla="*/ 248 w 724"/>
              <a:gd name="T55" fmla="*/ 142 h 724"/>
              <a:gd name="T56" fmla="*/ 239 w 724"/>
              <a:gd name="T57" fmla="*/ 129 h 724"/>
              <a:gd name="T58" fmla="*/ 224 w 724"/>
              <a:gd name="T59" fmla="*/ 101 h 724"/>
              <a:gd name="T60" fmla="*/ 206 w 724"/>
              <a:gd name="T61" fmla="*/ 69 h 724"/>
              <a:gd name="T62" fmla="*/ 190 w 724"/>
              <a:gd name="T63" fmla="*/ 41 h 724"/>
              <a:gd name="T64" fmla="*/ 163 w 724"/>
              <a:gd name="T65" fmla="*/ 2 h 724"/>
              <a:gd name="T66" fmla="*/ 152 w 724"/>
              <a:gd name="T67" fmla="*/ 0 h 724"/>
              <a:gd name="T68" fmla="*/ 116 w 724"/>
              <a:gd name="T69" fmla="*/ 6 h 724"/>
              <a:gd name="T70" fmla="*/ 81 w 724"/>
              <a:gd name="T71" fmla="*/ 16 h 724"/>
              <a:gd name="T72" fmla="*/ 26 w 724"/>
              <a:gd name="T73" fmla="*/ 79 h 724"/>
              <a:gd name="T74" fmla="*/ 0 w 724"/>
              <a:gd name="T75" fmla="*/ 175 h 724"/>
              <a:gd name="T76" fmla="*/ 2 w 724"/>
              <a:gd name="T77" fmla="*/ 202 h 724"/>
              <a:gd name="T78" fmla="*/ 8 w 724"/>
              <a:gd name="T79" fmla="*/ 231 h 724"/>
              <a:gd name="T80" fmla="*/ 16 w 724"/>
              <a:gd name="T81" fmla="*/ 256 h 724"/>
              <a:gd name="T82" fmla="*/ 26 w 724"/>
              <a:gd name="T83" fmla="*/ 284 h 724"/>
              <a:gd name="T84" fmla="*/ 35 w 724"/>
              <a:gd name="T85" fmla="*/ 309 h 724"/>
              <a:gd name="T86" fmla="*/ 78 w 724"/>
              <a:gd name="T87" fmla="*/ 399 h 724"/>
              <a:gd name="T88" fmla="*/ 189 w 724"/>
              <a:gd name="T89" fmla="*/ 535 h 724"/>
              <a:gd name="T90" fmla="*/ 325 w 724"/>
              <a:gd name="T91" fmla="*/ 646 h 724"/>
              <a:gd name="T92" fmla="*/ 415 w 724"/>
              <a:gd name="T93" fmla="*/ 689 h 724"/>
              <a:gd name="T94" fmla="*/ 440 w 724"/>
              <a:gd name="T95" fmla="*/ 698 h 724"/>
              <a:gd name="T96" fmla="*/ 469 w 724"/>
              <a:gd name="T97" fmla="*/ 709 h 724"/>
              <a:gd name="T98" fmla="*/ 493 w 724"/>
              <a:gd name="T99" fmla="*/ 716 h 724"/>
              <a:gd name="T100" fmla="*/ 523 w 724"/>
              <a:gd name="T101" fmla="*/ 723 h 724"/>
              <a:gd name="T102" fmla="*/ 550 w 724"/>
              <a:gd name="T103" fmla="*/ 724 h 724"/>
              <a:gd name="T104" fmla="*/ 645 w 724"/>
              <a:gd name="T105" fmla="*/ 698 h 724"/>
              <a:gd name="T106" fmla="*/ 708 w 724"/>
              <a:gd name="T107" fmla="*/ 644 h 724"/>
              <a:gd name="T108" fmla="*/ 719 w 724"/>
              <a:gd name="T109" fmla="*/ 608 h 724"/>
              <a:gd name="T110" fmla="*/ 724 w 724"/>
              <a:gd name="T111" fmla="*/ 572 h 724"/>
              <a:gd name="T112" fmla="*/ 722 w 724"/>
              <a:gd name="T113" fmla="*/ 561 h 7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24" h="724">
                <a:moveTo>
                  <a:pt x="722" y="561"/>
                </a:moveTo>
                <a:cubicBezTo>
                  <a:pt x="720" y="555"/>
                  <a:pt x="707" y="546"/>
                  <a:pt x="683" y="534"/>
                </a:cubicBezTo>
                <a:cubicBezTo>
                  <a:pt x="677" y="530"/>
                  <a:pt x="667" y="525"/>
                  <a:pt x="655" y="519"/>
                </a:cubicBezTo>
                <a:cubicBezTo>
                  <a:pt x="643" y="512"/>
                  <a:pt x="633" y="506"/>
                  <a:pt x="623" y="501"/>
                </a:cubicBezTo>
                <a:cubicBezTo>
                  <a:pt x="613" y="495"/>
                  <a:pt x="604" y="490"/>
                  <a:pt x="595" y="485"/>
                </a:cubicBezTo>
                <a:cubicBezTo>
                  <a:pt x="582" y="476"/>
                  <a:pt x="582" y="476"/>
                  <a:pt x="582" y="476"/>
                </a:cubicBezTo>
                <a:cubicBezTo>
                  <a:pt x="564" y="465"/>
                  <a:pt x="564" y="465"/>
                  <a:pt x="564" y="465"/>
                </a:cubicBezTo>
                <a:cubicBezTo>
                  <a:pt x="550" y="461"/>
                  <a:pt x="550" y="461"/>
                  <a:pt x="550" y="461"/>
                </a:cubicBezTo>
                <a:cubicBezTo>
                  <a:pt x="543" y="461"/>
                  <a:pt x="534" y="466"/>
                  <a:pt x="524" y="476"/>
                </a:cubicBezTo>
                <a:cubicBezTo>
                  <a:pt x="514" y="486"/>
                  <a:pt x="504" y="496"/>
                  <a:pt x="496" y="508"/>
                </a:cubicBezTo>
                <a:cubicBezTo>
                  <a:pt x="487" y="519"/>
                  <a:pt x="478" y="530"/>
                  <a:pt x="468" y="540"/>
                </a:cubicBezTo>
                <a:cubicBezTo>
                  <a:pt x="459" y="549"/>
                  <a:pt x="451" y="554"/>
                  <a:pt x="445" y="554"/>
                </a:cubicBezTo>
                <a:cubicBezTo>
                  <a:pt x="433" y="552"/>
                  <a:pt x="433" y="552"/>
                  <a:pt x="433" y="552"/>
                </a:cubicBezTo>
                <a:cubicBezTo>
                  <a:pt x="423" y="547"/>
                  <a:pt x="423" y="547"/>
                  <a:pt x="423" y="547"/>
                </a:cubicBezTo>
                <a:cubicBezTo>
                  <a:pt x="410" y="540"/>
                  <a:pt x="410" y="540"/>
                  <a:pt x="410" y="540"/>
                </a:cubicBezTo>
                <a:cubicBezTo>
                  <a:pt x="400" y="534"/>
                  <a:pt x="400" y="534"/>
                  <a:pt x="400" y="534"/>
                </a:cubicBezTo>
                <a:cubicBezTo>
                  <a:pt x="353" y="508"/>
                  <a:pt x="313" y="478"/>
                  <a:pt x="280" y="445"/>
                </a:cubicBezTo>
                <a:cubicBezTo>
                  <a:pt x="246" y="411"/>
                  <a:pt x="216" y="371"/>
                  <a:pt x="190" y="324"/>
                </a:cubicBezTo>
                <a:cubicBezTo>
                  <a:pt x="184" y="314"/>
                  <a:pt x="184" y="314"/>
                  <a:pt x="184" y="314"/>
                </a:cubicBezTo>
                <a:cubicBezTo>
                  <a:pt x="177" y="302"/>
                  <a:pt x="177" y="302"/>
                  <a:pt x="177" y="302"/>
                </a:cubicBezTo>
                <a:cubicBezTo>
                  <a:pt x="173" y="291"/>
                  <a:pt x="173" y="291"/>
                  <a:pt x="173" y="291"/>
                </a:cubicBezTo>
                <a:cubicBezTo>
                  <a:pt x="170" y="280"/>
                  <a:pt x="170" y="280"/>
                  <a:pt x="170" y="280"/>
                </a:cubicBezTo>
                <a:cubicBezTo>
                  <a:pt x="170" y="273"/>
                  <a:pt x="175" y="266"/>
                  <a:pt x="185" y="256"/>
                </a:cubicBezTo>
                <a:cubicBezTo>
                  <a:pt x="195" y="246"/>
                  <a:pt x="205" y="237"/>
                  <a:pt x="217" y="229"/>
                </a:cubicBezTo>
                <a:cubicBezTo>
                  <a:pt x="228" y="220"/>
                  <a:pt x="239" y="211"/>
                  <a:pt x="248" y="200"/>
                </a:cubicBezTo>
                <a:cubicBezTo>
                  <a:pt x="258" y="190"/>
                  <a:pt x="263" y="182"/>
                  <a:pt x="263" y="175"/>
                </a:cubicBezTo>
                <a:cubicBezTo>
                  <a:pt x="260" y="160"/>
                  <a:pt x="260" y="160"/>
                  <a:pt x="260" y="160"/>
                </a:cubicBezTo>
                <a:cubicBezTo>
                  <a:pt x="248" y="142"/>
                  <a:pt x="248" y="142"/>
                  <a:pt x="248" y="142"/>
                </a:cubicBezTo>
                <a:cubicBezTo>
                  <a:pt x="239" y="129"/>
                  <a:pt x="239" y="129"/>
                  <a:pt x="239" y="129"/>
                </a:cubicBezTo>
                <a:cubicBezTo>
                  <a:pt x="234" y="120"/>
                  <a:pt x="229" y="111"/>
                  <a:pt x="224" y="101"/>
                </a:cubicBezTo>
                <a:cubicBezTo>
                  <a:pt x="218" y="92"/>
                  <a:pt x="212" y="81"/>
                  <a:pt x="206" y="69"/>
                </a:cubicBezTo>
                <a:cubicBezTo>
                  <a:pt x="199" y="57"/>
                  <a:pt x="194" y="48"/>
                  <a:pt x="190" y="41"/>
                </a:cubicBezTo>
                <a:cubicBezTo>
                  <a:pt x="178" y="17"/>
                  <a:pt x="169" y="4"/>
                  <a:pt x="163" y="2"/>
                </a:cubicBezTo>
                <a:cubicBezTo>
                  <a:pt x="152" y="0"/>
                  <a:pt x="152" y="0"/>
                  <a:pt x="152" y="0"/>
                </a:cubicBezTo>
                <a:cubicBezTo>
                  <a:pt x="143" y="0"/>
                  <a:pt x="131" y="2"/>
                  <a:pt x="116" y="6"/>
                </a:cubicBezTo>
                <a:cubicBezTo>
                  <a:pt x="101" y="9"/>
                  <a:pt x="89" y="13"/>
                  <a:pt x="81" y="16"/>
                </a:cubicBezTo>
                <a:cubicBezTo>
                  <a:pt x="63" y="24"/>
                  <a:pt x="45" y="44"/>
                  <a:pt x="26" y="79"/>
                </a:cubicBezTo>
                <a:cubicBezTo>
                  <a:pt x="9" y="111"/>
                  <a:pt x="0" y="143"/>
                  <a:pt x="0" y="175"/>
                </a:cubicBezTo>
                <a:cubicBezTo>
                  <a:pt x="0" y="184"/>
                  <a:pt x="0" y="193"/>
                  <a:pt x="2" y="202"/>
                </a:cubicBezTo>
                <a:cubicBezTo>
                  <a:pt x="3" y="210"/>
                  <a:pt x="5" y="220"/>
                  <a:pt x="8" y="231"/>
                </a:cubicBezTo>
                <a:cubicBezTo>
                  <a:pt x="11" y="242"/>
                  <a:pt x="14" y="250"/>
                  <a:pt x="16" y="256"/>
                </a:cubicBezTo>
                <a:cubicBezTo>
                  <a:pt x="17" y="261"/>
                  <a:pt x="21" y="271"/>
                  <a:pt x="26" y="284"/>
                </a:cubicBezTo>
                <a:cubicBezTo>
                  <a:pt x="31" y="298"/>
                  <a:pt x="34" y="306"/>
                  <a:pt x="35" y="309"/>
                </a:cubicBezTo>
                <a:cubicBezTo>
                  <a:pt x="47" y="343"/>
                  <a:pt x="62" y="373"/>
                  <a:pt x="78" y="399"/>
                </a:cubicBezTo>
                <a:cubicBezTo>
                  <a:pt x="105" y="443"/>
                  <a:pt x="142" y="489"/>
                  <a:pt x="189" y="535"/>
                </a:cubicBezTo>
                <a:cubicBezTo>
                  <a:pt x="236" y="582"/>
                  <a:pt x="281" y="619"/>
                  <a:pt x="325" y="646"/>
                </a:cubicBezTo>
                <a:cubicBezTo>
                  <a:pt x="351" y="663"/>
                  <a:pt x="381" y="677"/>
                  <a:pt x="415" y="689"/>
                </a:cubicBezTo>
                <a:cubicBezTo>
                  <a:pt x="418" y="690"/>
                  <a:pt x="426" y="693"/>
                  <a:pt x="440" y="698"/>
                </a:cubicBezTo>
                <a:cubicBezTo>
                  <a:pt x="454" y="703"/>
                  <a:pt x="463" y="707"/>
                  <a:pt x="469" y="709"/>
                </a:cubicBezTo>
                <a:cubicBezTo>
                  <a:pt x="474" y="711"/>
                  <a:pt x="482" y="713"/>
                  <a:pt x="493" y="716"/>
                </a:cubicBezTo>
                <a:cubicBezTo>
                  <a:pt x="504" y="719"/>
                  <a:pt x="514" y="721"/>
                  <a:pt x="523" y="723"/>
                </a:cubicBezTo>
                <a:cubicBezTo>
                  <a:pt x="531" y="724"/>
                  <a:pt x="540" y="724"/>
                  <a:pt x="550" y="724"/>
                </a:cubicBezTo>
                <a:cubicBezTo>
                  <a:pt x="581" y="724"/>
                  <a:pt x="613" y="716"/>
                  <a:pt x="645" y="698"/>
                </a:cubicBezTo>
                <a:cubicBezTo>
                  <a:pt x="680" y="679"/>
                  <a:pt x="701" y="661"/>
                  <a:pt x="708" y="644"/>
                </a:cubicBezTo>
                <a:cubicBezTo>
                  <a:pt x="712" y="635"/>
                  <a:pt x="715" y="623"/>
                  <a:pt x="719" y="608"/>
                </a:cubicBezTo>
                <a:cubicBezTo>
                  <a:pt x="722" y="594"/>
                  <a:pt x="724" y="581"/>
                  <a:pt x="724" y="572"/>
                </a:cubicBezTo>
                <a:lnTo>
                  <a:pt x="722" y="561"/>
                </a:lnTo>
                <a:close/>
              </a:path>
            </a:pathLst>
          </a:custGeom>
          <a:solidFill>
            <a:srgbClr val="15545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2" name="Freeform 17928" descr="Employee icon&#10;&#10;Icône d'un employé">
            <a:extLst>
              <a:ext uri="{FF2B5EF4-FFF2-40B4-BE49-F238E27FC236}">
                <a16:creationId xmlns:a16="http://schemas.microsoft.com/office/drawing/2014/main" id="{E5444AE3-D950-480F-B8FF-82F71A454A70}"/>
              </a:ext>
            </a:extLst>
          </p:cNvPr>
          <p:cNvSpPr>
            <a:spLocks noEditPoints="1"/>
          </p:cNvSpPr>
          <p:nvPr>
            <p:custDataLst>
              <p:tags r:id="rId14"/>
            </p:custDataLst>
          </p:nvPr>
        </p:nvSpPr>
        <p:spPr bwMode="auto">
          <a:xfrm>
            <a:off x="6459564" y="2337310"/>
            <a:ext cx="397825" cy="350869"/>
          </a:xfrm>
          <a:custGeom>
            <a:avLst/>
            <a:gdLst>
              <a:gd name="T0" fmla="*/ 52 w 1272"/>
              <a:gd name="T1" fmla="*/ 1198 h 1198"/>
              <a:gd name="T2" fmla="*/ 1219 w 1272"/>
              <a:gd name="T3" fmla="*/ 1198 h 1198"/>
              <a:gd name="T4" fmla="*/ 1259 w 1272"/>
              <a:gd name="T5" fmla="*/ 1180 h 1198"/>
              <a:gd name="T6" fmla="*/ 1270 w 1272"/>
              <a:gd name="T7" fmla="*/ 1146 h 1198"/>
              <a:gd name="T8" fmla="*/ 932 w 1272"/>
              <a:gd name="T9" fmla="*/ 660 h 1198"/>
              <a:gd name="T10" fmla="*/ 636 w 1272"/>
              <a:gd name="T11" fmla="*/ 783 h 1198"/>
              <a:gd name="T12" fmla="*/ 339 w 1272"/>
              <a:gd name="T13" fmla="*/ 660 h 1198"/>
              <a:gd name="T14" fmla="*/ 1 w 1272"/>
              <a:gd name="T15" fmla="*/ 1146 h 1198"/>
              <a:gd name="T16" fmla="*/ 12 w 1272"/>
              <a:gd name="T17" fmla="*/ 1180 h 1198"/>
              <a:gd name="T18" fmla="*/ 52 w 1272"/>
              <a:gd name="T19" fmla="*/ 1198 h 1198"/>
              <a:gd name="T20" fmla="*/ 52 w 1272"/>
              <a:gd name="T21" fmla="*/ 1198 h 1198"/>
              <a:gd name="T22" fmla="*/ 52 w 1272"/>
              <a:gd name="T23" fmla="*/ 1198 h 1198"/>
              <a:gd name="T24" fmla="*/ 373 w 1272"/>
              <a:gd name="T25" fmla="*/ 614 h 1198"/>
              <a:gd name="T26" fmla="*/ 394 w 1272"/>
              <a:gd name="T27" fmla="*/ 634 h 1198"/>
              <a:gd name="T28" fmla="*/ 636 w 1272"/>
              <a:gd name="T29" fmla="*/ 727 h 1198"/>
              <a:gd name="T30" fmla="*/ 878 w 1272"/>
              <a:gd name="T31" fmla="*/ 634 h 1198"/>
              <a:gd name="T32" fmla="*/ 899 w 1272"/>
              <a:gd name="T33" fmla="*/ 614 h 1198"/>
              <a:gd name="T34" fmla="*/ 918 w 1272"/>
              <a:gd name="T35" fmla="*/ 592 h 1198"/>
              <a:gd name="T36" fmla="*/ 999 w 1272"/>
              <a:gd name="T37" fmla="*/ 364 h 1198"/>
              <a:gd name="T38" fmla="*/ 636 w 1272"/>
              <a:gd name="T39" fmla="*/ 0 h 1198"/>
              <a:gd name="T40" fmla="*/ 272 w 1272"/>
              <a:gd name="T41" fmla="*/ 364 h 1198"/>
              <a:gd name="T42" fmla="*/ 353 w 1272"/>
              <a:gd name="T43" fmla="*/ 592 h 1198"/>
              <a:gd name="T44" fmla="*/ 373 w 1272"/>
              <a:gd name="T45" fmla="*/ 614 h 1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72" h="1198">
                <a:moveTo>
                  <a:pt x="52" y="1198"/>
                </a:moveTo>
                <a:cubicBezTo>
                  <a:pt x="1219" y="1198"/>
                  <a:pt x="1219" y="1198"/>
                  <a:pt x="1219" y="1198"/>
                </a:cubicBezTo>
                <a:cubicBezTo>
                  <a:pt x="1235" y="1198"/>
                  <a:pt x="1250" y="1191"/>
                  <a:pt x="1259" y="1180"/>
                </a:cubicBezTo>
                <a:cubicBezTo>
                  <a:pt x="1268" y="1171"/>
                  <a:pt x="1272" y="1158"/>
                  <a:pt x="1270" y="1146"/>
                </a:cubicBezTo>
                <a:cubicBezTo>
                  <a:pt x="1243" y="933"/>
                  <a:pt x="1112" y="755"/>
                  <a:pt x="932" y="660"/>
                </a:cubicBezTo>
                <a:cubicBezTo>
                  <a:pt x="856" y="736"/>
                  <a:pt x="751" y="783"/>
                  <a:pt x="636" y="783"/>
                </a:cubicBezTo>
                <a:cubicBezTo>
                  <a:pt x="520" y="783"/>
                  <a:pt x="415" y="736"/>
                  <a:pt x="339" y="660"/>
                </a:cubicBezTo>
                <a:cubicBezTo>
                  <a:pt x="160" y="755"/>
                  <a:pt x="29" y="933"/>
                  <a:pt x="1" y="1146"/>
                </a:cubicBezTo>
                <a:cubicBezTo>
                  <a:pt x="0" y="1158"/>
                  <a:pt x="4" y="1171"/>
                  <a:pt x="12" y="1180"/>
                </a:cubicBezTo>
                <a:cubicBezTo>
                  <a:pt x="22" y="1191"/>
                  <a:pt x="36" y="1198"/>
                  <a:pt x="52" y="1198"/>
                </a:cubicBezTo>
                <a:close/>
                <a:moveTo>
                  <a:pt x="52" y="1198"/>
                </a:moveTo>
                <a:cubicBezTo>
                  <a:pt x="52" y="1198"/>
                  <a:pt x="52" y="1198"/>
                  <a:pt x="52" y="1198"/>
                </a:cubicBezTo>
                <a:moveTo>
                  <a:pt x="373" y="614"/>
                </a:moveTo>
                <a:cubicBezTo>
                  <a:pt x="380" y="621"/>
                  <a:pt x="387" y="628"/>
                  <a:pt x="394" y="634"/>
                </a:cubicBezTo>
                <a:cubicBezTo>
                  <a:pt x="458" y="692"/>
                  <a:pt x="543" y="727"/>
                  <a:pt x="636" y="727"/>
                </a:cubicBezTo>
                <a:cubicBezTo>
                  <a:pt x="729" y="727"/>
                  <a:pt x="813" y="692"/>
                  <a:pt x="878" y="634"/>
                </a:cubicBezTo>
                <a:cubicBezTo>
                  <a:pt x="885" y="628"/>
                  <a:pt x="892" y="621"/>
                  <a:pt x="899" y="614"/>
                </a:cubicBezTo>
                <a:cubicBezTo>
                  <a:pt x="906" y="607"/>
                  <a:pt x="912" y="600"/>
                  <a:pt x="918" y="592"/>
                </a:cubicBezTo>
                <a:cubicBezTo>
                  <a:pt x="969" y="529"/>
                  <a:pt x="999" y="450"/>
                  <a:pt x="999" y="364"/>
                </a:cubicBezTo>
                <a:cubicBezTo>
                  <a:pt x="999" y="163"/>
                  <a:pt x="836" y="0"/>
                  <a:pt x="636" y="0"/>
                </a:cubicBezTo>
                <a:cubicBezTo>
                  <a:pt x="435" y="0"/>
                  <a:pt x="272" y="163"/>
                  <a:pt x="272" y="364"/>
                </a:cubicBezTo>
                <a:cubicBezTo>
                  <a:pt x="272" y="450"/>
                  <a:pt x="303" y="529"/>
                  <a:pt x="353" y="592"/>
                </a:cubicBezTo>
                <a:cubicBezTo>
                  <a:pt x="359" y="600"/>
                  <a:pt x="366" y="607"/>
                  <a:pt x="373" y="614"/>
                </a:cubicBezTo>
                <a:close/>
              </a:path>
            </a:pathLst>
          </a:custGeom>
          <a:solidFill>
            <a:srgbClr val="2C364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07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317171" y="3505228"/>
            <a:ext cx="2492829" cy="2380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INITIATING </a:t>
            </a:r>
            <a:br>
              <a:rPr lang="en-US" sz="20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A DISCUSSION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ENTAMER </a:t>
            </a:r>
            <a:br>
              <a:rPr lang="en-US" sz="20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LA DISCUSSION</a:t>
            </a:r>
          </a:p>
        </p:txBody>
      </p:sp>
      <p:grpSp>
        <p:nvGrpSpPr>
          <p:cNvPr id="9" name="Group 8" descr="Module 1 with speech bubbles.&#10;&#10;Module 1 avec des bulles de texte.">
            <a:extLst>
              <a:ext uri="{FF2B5EF4-FFF2-40B4-BE49-F238E27FC236}">
                <a16:creationId xmlns:a16="http://schemas.microsoft.com/office/drawing/2014/main" id="{2A366F3A-9C97-4983-B271-0E5C0A836403}"/>
              </a:ext>
            </a:extLst>
          </p:cNvPr>
          <p:cNvGrpSpPr/>
          <p:nvPr/>
        </p:nvGrpSpPr>
        <p:grpSpPr>
          <a:xfrm>
            <a:off x="1460260" y="971706"/>
            <a:ext cx="2163395" cy="2736695"/>
            <a:chOff x="2205326" y="1529744"/>
            <a:chExt cx="2163395" cy="2736695"/>
          </a:xfrm>
          <a:solidFill>
            <a:srgbClr val="44546A"/>
          </a:solidFill>
        </p:grpSpPr>
        <p:sp>
          <p:nvSpPr>
            <p:cNvPr id="30" name="Shape 59">
              <a:extLst>
                <a:ext uri="{FF2B5EF4-FFF2-40B4-BE49-F238E27FC236}">
                  <a16:creationId xmlns:a16="http://schemas.microsoft.com/office/drawing/2014/main" id="{4254811C-31BA-49CC-AF34-6D09B9DCFD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918676" y="1816394"/>
              <a:ext cx="2736695" cy="2163395"/>
            </a:xfrm>
            <a:custGeom>
              <a:avLst/>
              <a:gdLst>
                <a:gd name="T0" fmla="*/ 59789766 w 21600"/>
                <a:gd name="T1" fmla="*/ 37335707 h 21600"/>
                <a:gd name="T2" fmla="*/ 59789766 w 21600"/>
                <a:gd name="T3" fmla="*/ 37335707 h 21600"/>
                <a:gd name="T4" fmla="*/ 59789766 w 21600"/>
                <a:gd name="T5" fmla="*/ 37335707 h 21600"/>
                <a:gd name="T6" fmla="*/ 59789766 w 21600"/>
                <a:gd name="T7" fmla="*/ 3733570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7062" y="21600"/>
                  </a:lnTo>
                  <a:lnTo>
                    <a:pt x="17062" y="13676"/>
                  </a:lnTo>
                  <a:lnTo>
                    <a:pt x="21600" y="10800"/>
                  </a:lnTo>
                  <a:lnTo>
                    <a:pt x="17062" y="7924"/>
                  </a:lnTo>
                  <a:lnTo>
                    <a:pt x="170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50800" tIns="50800" rIns="50800" bIns="50800" anchor="ctr"/>
            <a:lstStyle>
              <a:defPPr>
                <a:defRPr lang="en-US"/>
              </a:defPPr>
              <a:lvl1pPr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6000" b="1" kern="1200">
                  <a:solidFill>
                    <a:srgbClr val="FAC93D"/>
                  </a:solidFill>
                  <a:latin typeface="Roboto Regular" pitchFamily="2" charset="0"/>
                  <a:ea typeface="+mn-ea"/>
                  <a:cs typeface="Roboto Regular" pitchFamily="2" charset="0"/>
                  <a:sym typeface="Roboto Regular" pitchFamily="2" charset="0"/>
                </a:defRPr>
              </a:lvl1pPr>
              <a:lvl2pPr marL="4572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6000" b="1" kern="1200">
                  <a:solidFill>
                    <a:srgbClr val="FAC93D"/>
                  </a:solidFill>
                  <a:latin typeface="Roboto Regular" pitchFamily="2" charset="0"/>
                  <a:ea typeface="+mn-ea"/>
                  <a:cs typeface="Roboto Regular" pitchFamily="2" charset="0"/>
                  <a:sym typeface="Roboto Regular" pitchFamily="2" charset="0"/>
                </a:defRPr>
              </a:lvl2pPr>
              <a:lvl3pPr marL="914400" indent="-4572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6000" b="1" kern="1200">
                  <a:solidFill>
                    <a:srgbClr val="FAC93D"/>
                  </a:solidFill>
                  <a:latin typeface="Roboto Regular" pitchFamily="2" charset="0"/>
                  <a:ea typeface="+mn-ea"/>
                  <a:cs typeface="Roboto Regular" pitchFamily="2" charset="0"/>
                  <a:sym typeface="Roboto Regular" pitchFamily="2" charset="0"/>
                </a:defRPr>
              </a:lvl3pPr>
              <a:lvl4pPr marL="1371600" indent="-6858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6000" b="1" kern="1200">
                  <a:solidFill>
                    <a:srgbClr val="FAC93D"/>
                  </a:solidFill>
                  <a:latin typeface="Roboto Regular" pitchFamily="2" charset="0"/>
                  <a:ea typeface="+mn-ea"/>
                  <a:cs typeface="Roboto Regular" pitchFamily="2" charset="0"/>
                  <a:sym typeface="Roboto Regular" pitchFamily="2" charset="0"/>
                </a:defRPr>
              </a:lvl4pPr>
              <a:lvl5pPr marL="1828800" indent="-9144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6000" b="1" kern="1200">
                  <a:solidFill>
                    <a:srgbClr val="FAC93D"/>
                  </a:solidFill>
                  <a:latin typeface="Roboto Regular" pitchFamily="2" charset="0"/>
                  <a:ea typeface="+mn-ea"/>
                  <a:cs typeface="Roboto Regular" pitchFamily="2" charset="0"/>
                  <a:sym typeface="Roboto Regular" pitchFamily="2" charset="0"/>
                </a:defRPr>
              </a:lvl5pPr>
              <a:lvl6pPr marL="2286000" algn="l" defTabSz="914400" rtl="0" eaLnBrk="1" latinLnBrk="0" hangingPunct="1">
                <a:defRPr sz="6000" b="1" kern="1200">
                  <a:solidFill>
                    <a:srgbClr val="FAC93D"/>
                  </a:solidFill>
                  <a:latin typeface="Roboto Regular" pitchFamily="2" charset="0"/>
                  <a:ea typeface="+mn-ea"/>
                  <a:cs typeface="Roboto Regular" pitchFamily="2" charset="0"/>
                  <a:sym typeface="Roboto Regular" pitchFamily="2" charset="0"/>
                </a:defRPr>
              </a:lvl6pPr>
              <a:lvl7pPr marL="2743200" algn="l" defTabSz="914400" rtl="0" eaLnBrk="1" latinLnBrk="0" hangingPunct="1">
                <a:defRPr sz="6000" b="1" kern="1200">
                  <a:solidFill>
                    <a:srgbClr val="FAC93D"/>
                  </a:solidFill>
                  <a:latin typeface="Roboto Regular" pitchFamily="2" charset="0"/>
                  <a:ea typeface="+mn-ea"/>
                  <a:cs typeface="Roboto Regular" pitchFamily="2" charset="0"/>
                  <a:sym typeface="Roboto Regular" pitchFamily="2" charset="0"/>
                </a:defRPr>
              </a:lvl7pPr>
              <a:lvl8pPr marL="3200400" algn="l" defTabSz="914400" rtl="0" eaLnBrk="1" latinLnBrk="0" hangingPunct="1">
                <a:defRPr sz="6000" b="1" kern="1200">
                  <a:solidFill>
                    <a:srgbClr val="FAC93D"/>
                  </a:solidFill>
                  <a:latin typeface="Roboto Regular" pitchFamily="2" charset="0"/>
                  <a:ea typeface="+mn-ea"/>
                  <a:cs typeface="Roboto Regular" pitchFamily="2" charset="0"/>
                  <a:sym typeface="Roboto Regular" pitchFamily="2" charset="0"/>
                </a:defRPr>
              </a:lvl8pPr>
              <a:lvl9pPr marL="3657600" algn="l" defTabSz="914400" rtl="0" eaLnBrk="1" latinLnBrk="0" hangingPunct="1">
                <a:defRPr sz="6000" b="1" kern="1200">
                  <a:solidFill>
                    <a:srgbClr val="FAC93D"/>
                  </a:solidFill>
                  <a:latin typeface="Roboto Regular" pitchFamily="2" charset="0"/>
                  <a:ea typeface="+mn-ea"/>
                  <a:cs typeface="Roboto Regular" pitchFamily="2" charset="0"/>
                  <a:sym typeface="Roboto Regular" pitchFamily="2" charset="0"/>
                </a:defRPr>
              </a:lvl9pPr>
            </a:lstStyle>
            <a:p>
              <a:endParaRPr lang="en-CA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5326" y="1807817"/>
              <a:ext cx="2154927" cy="3505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Ins="182880" bIns="91440"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Segoe UI Light" panose="020B0502040204020203" pitchFamily="34" charset="0"/>
                  <a:ea typeface="Open Sans Extrabold" panose="020B0906030804020204" pitchFamily="34" charset="0"/>
                  <a:cs typeface="Segoe UI Light" panose="020B0502040204020203" pitchFamily="34" charset="0"/>
                </a:rPr>
                <a:t>MODULE 1</a:t>
              </a:r>
            </a:p>
          </p:txBody>
        </p:sp>
      </p:grpSp>
      <p:grpSp>
        <p:nvGrpSpPr>
          <p:cNvPr id="8" name="Group 7" descr="Module 2 with a magnifying glass.&#10;&#10;Module 2 avec une loupe.">
            <a:extLst>
              <a:ext uri="{FF2B5EF4-FFF2-40B4-BE49-F238E27FC236}">
                <a16:creationId xmlns:a16="http://schemas.microsoft.com/office/drawing/2014/main" id="{67A0BF24-EE1D-4644-B30A-9F926B05D0F8}"/>
              </a:ext>
            </a:extLst>
          </p:cNvPr>
          <p:cNvGrpSpPr/>
          <p:nvPr/>
        </p:nvGrpSpPr>
        <p:grpSpPr>
          <a:xfrm>
            <a:off x="4955036" y="972000"/>
            <a:ext cx="2163396" cy="2736696"/>
            <a:chOff x="5008637" y="1535456"/>
            <a:chExt cx="2163396" cy="2736696"/>
          </a:xfrm>
          <a:solidFill>
            <a:srgbClr val="7A7AA6"/>
          </a:solidFill>
        </p:grpSpPr>
        <p:sp>
          <p:nvSpPr>
            <p:cNvPr id="33" name="Shape 59">
              <a:extLst>
                <a:ext uri="{FF2B5EF4-FFF2-40B4-BE49-F238E27FC236}">
                  <a16:creationId xmlns:a16="http://schemas.microsoft.com/office/drawing/2014/main" id="{CD4A532A-68A3-44D7-914B-B6C148F3D7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721987" y="1822106"/>
              <a:ext cx="2736696" cy="2163396"/>
            </a:xfrm>
            <a:custGeom>
              <a:avLst/>
              <a:gdLst>
                <a:gd name="T0" fmla="*/ 59789766 w 21600"/>
                <a:gd name="T1" fmla="*/ 37335707 h 21600"/>
                <a:gd name="T2" fmla="*/ 59789766 w 21600"/>
                <a:gd name="T3" fmla="*/ 37335707 h 21600"/>
                <a:gd name="T4" fmla="*/ 59789766 w 21600"/>
                <a:gd name="T5" fmla="*/ 37335707 h 21600"/>
                <a:gd name="T6" fmla="*/ 59789766 w 21600"/>
                <a:gd name="T7" fmla="*/ 3733570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7062" y="21600"/>
                  </a:lnTo>
                  <a:lnTo>
                    <a:pt x="17062" y="13676"/>
                  </a:lnTo>
                  <a:lnTo>
                    <a:pt x="21600" y="10800"/>
                  </a:lnTo>
                  <a:lnTo>
                    <a:pt x="17062" y="7924"/>
                  </a:lnTo>
                  <a:lnTo>
                    <a:pt x="170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50800" tIns="50800" rIns="50800" bIns="50800" anchor="ctr"/>
            <a:lstStyle>
              <a:defPPr>
                <a:defRPr lang="en-US"/>
              </a:defPPr>
              <a:lvl1pPr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6000" b="1" kern="1200">
                  <a:solidFill>
                    <a:srgbClr val="FAC93D"/>
                  </a:solidFill>
                  <a:latin typeface="Roboto Regular" pitchFamily="2" charset="0"/>
                  <a:ea typeface="+mn-ea"/>
                  <a:cs typeface="Roboto Regular" pitchFamily="2" charset="0"/>
                  <a:sym typeface="Roboto Regular" pitchFamily="2" charset="0"/>
                </a:defRPr>
              </a:lvl1pPr>
              <a:lvl2pPr marL="4572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6000" b="1" kern="1200">
                  <a:solidFill>
                    <a:srgbClr val="FAC93D"/>
                  </a:solidFill>
                  <a:latin typeface="Roboto Regular" pitchFamily="2" charset="0"/>
                  <a:ea typeface="+mn-ea"/>
                  <a:cs typeface="Roboto Regular" pitchFamily="2" charset="0"/>
                  <a:sym typeface="Roboto Regular" pitchFamily="2" charset="0"/>
                </a:defRPr>
              </a:lvl2pPr>
              <a:lvl3pPr marL="914400" indent="-4572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6000" b="1" kern="1200">
                  <a:solidFill>
                    <a:srgbClr val="FAC93D"/>
                  </a:solidFill>
                  <a:latin typeface="Roboto Regular" pitchFamily="2" charset="0"/>
                  <a:ea typeface="+mn-ea"/>
                  <a:cs typeface="Roboto Regular" pitchFamily="2" charset="0"/>
                  <a:sym typeface="Roboto Regular" pitchFamily="2" charset="0"/>
                </a:defRPr>
              </a:lvl3pPr>
              <a:lvl4pPr marL="1371600" indent="-6858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6000" b="1" kern="1200">
                  <a:solidFill>
                    <a:srgbClr val="FAC93D"/>
                  </a:solidFill>
                  <a:latin typeface="Roboto Regular" pitchFamily="2" charset="0"/>
                  <a:ea typeface="+mn-ea"/>
                  <a:cs typeface="Roboto Regular" pitchFamily="2" charset="0"/>
                  <a:sym typeface="Roboto Regular" pitchFamily="2" charset="0"/>
                </a:defRPr>
              </a:lvl4pPr>
              <a:lvl5pPr marL="1828800" indent="-9144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6000" b="1" kern="1200">
                  <a:solidFill>
                    <a:srgbClr val="FAC93D"/>
                  </a:solidFill>
                  <a:latin typeface="Roboto Regular" pitchFamily="2" charset="0"/>
                  <a:ea typeface="+mn-ea"/>
                  <a:cs typeface="Roboto Regular" pitchFamily="2" charset="0"/>
                  <a:sym typeface="Roboto Regular" pitchFamily="2" charset="0"/>
                </a:defRPr>
              </a:lvl5pPr>
              <a:lvl6pPr marL="2286000" algn="l" defTabSz="914400" rtl="0" eaLnBrk="1" latinLnBrk="0" hangingPunct="1">
                <a:defRPr sz="6000" b="1" kern="1200">
                  <a:solidFill>
                    <a:srgbClr val="FAC93D"/>
                  </a:solidFill>
                  <a:latin typeface="Roboto Regular" pitchFamily="2" charset="0"/>
                  <a:ea typeface="+mn-ea"/>
                  <a:cs typeface="Roboto Regular" pitchFamily="2" charset="0"/>
                  <a:sym typeface="Roboto Regular" pitchFamily="2" charset="0"/>
                </a:defRPr>
              </a:lvl6pPr>
              <a:lvl7pPr marL="2743200" algn="l" defTabSz="914400" rtl="0" eaLnBrk="1" latinLnBrk="0" hangingPunct="1">
                <a:defRPr sz="6000" b="1" kern="1200">
                  <a:solidFill>
                    <a:srgbClr val="FAC93D"/>
                  </a:solidFill>
                  <a:latin typeface="Roboto Regular" pitchFamily="2" charset="0"/>
                  <a:ea typeface="+mn-ea"/>
                  <a:cs typeface="Roboto Regular" pitchFamily="2" charset="0"/>
                  <a:sym typeface="Roboto Regular" pitchFamily="2" charset="0"/>
                </a:defRPr>
              </a:lvl7pPr>
              <a:lvl8pPr marL="3200400" algn="l" defTabSz="914400" rtl="0" eaLnBrk="1" latinLnBrk="0" hangingPunct="1">
                <a:defRPr sz="6000" b="1" kern="1200">
                  <a:solidFill>
                    <a:srgbClr val="FAC93D"/>
                  </a:solidFill>
                  <a:latin typeface="Roboto Regular" pitchFamily="2" charset="0"/>
                  <a:ea typeface="+mn-ea"/>
                  <a:cs typeface="Roboto Regular" pitchFamily="2" charset="0"/>
                  <a:sym typeface="Roboto Regular" pitchFamily="2" charset="0"/>
                </a:defRPr>
              </a:lvl8pPr>
              <a:lvl9pPr marL="3657600" algn="l" defTabSz="914400" rtl="0" eaLnBrk="1" latinLnBrk="0" hangingPunct="1">
                <a:defRPr sz="6000" b="1" kern="1200">
                  <a:solidFill>
                    <a:srgbClr val="FAC93D"/>
                  </a:solidFill>
                  <a:latin typeface="Roboto Regular" pitchFamily="2" charset="0"/>
                  <a:ea typeface="+mn-ea"/>
                  <a:cs typeface="Roboto Regular" pitchFamily="2" charset="0"/>
                  <a:sym typeface="Roboto Regular" pitchFamily="2" charset="0"/>
                </a:defRPr>
              </a:lvl9pPr>
            </a:lstStyle>
            <a:p>
              <a:endParaRPr lang="en-CA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A2F920E-6A7A-476F-9029-6BC64CD7C8E2}"/>
                </a:ext>
              </a:extLst>
            </p:cNvPr>
            <p:cNvSpPr/>
            <p:nvPr/>
          </p:nvSpPr>
          <p:spPr>
            <a:xfrm>
              <a:off x="5008637" y="1812656"/>
              <a:ext cx="2154927" cy="3505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Ins="182880" bIns="91440"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Segoe UI Light" panose="020B0502040204020203" pitchFamily="34" charset="0"/>
                  <a:ea typeface="Open Sans Extrabold" panose="020B0906030804020204" pitchFamily="34" charset="0"/>
                  <a:cs typeface="Segoe UI Light" panose="020B0502040204020203" pitchFamily="34" charset="0"/>
                </a:rPr>
                <a:t>MODULE 2</a:t>
              </a:r>
            </a:p>
          </p:txBody>
        </p:sp>
      </p:grpSp>
      <p:grpSp>
        <p:nvGrpSpPr>
          <p:cNvPr id="10" name="Group 9" descr="Module 3 with an icon of three people that are thinking.&#10;&#10;Module 3 avec un icône représentant trois personnes qui réfléchissent.">
            <a:extLst>
              <a:ext uri="{FF2B5EF4-FFF2-40B4-BE49-F238E27FC236}">
                <a16:creationId xmlns:a16="http://schemas.microsoft.com/office/drawing/2014/main" id="{6552BDF7-18C8-42EB-9B57-7774A75C9AC3}"/>
              </a:ext>
            </a:extLst>
          </p:cNvPr>
          <p:cNvGrpSpPr/>
          <p:nvPr/>
        </p:nvGrpSpPr>
        <p:grpSpPr>
          <a:xfrm>
            <a:off x="8407486" y="972000"/>
            <a:ext cx="2201470" cy="2784857"/>
            <a:chOff x="7528152" y="1550076"/>
            <a:chExt cx="2201470" cy="2784857"/>
          </a:xfrm>
          <a:solidFill>
            <a:srgbClr val="15545B"/>
          </a:solidFill>
        </p:grpSpPr>
        <p:sp>
          <p:nvSpPr>
            <p:cNvPr id="34" name="Shape 59">
              <a:extLst>
                <a:ext uri="{FF2B5EF4-FFF2-40B4-BE49-F238E27FC236}">
                  <a16:creationId xmlns:a16="http://schemas.microsoft.com/office/drawing/2014/main" id="{78031AAE-D8FE-43DD-922D-5E582EF51C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7236459" y="1841771"/>
              <a:ext cx="2784857" cy="2201468"/>
            </a:xfrm>
            <a:custGeom>
              <a:avLst/>
              <a:gdLst>
                <a:gd name="T0" fmla="*/ 59789766 w 21600"/>
                <a:gd name="T1" fmla="*/ 37335707 h 21600"/>
                <a:gd name="T2" fmla="*/ 59789766 w 21600"/>
                <a:gd name="T3" fmla="*/ 37335707 h 21600"/>
                <a:gd name="T4" fmla="*/ 59789766 w 21600"/>
                <a:gd name="T5" fmla="*/ 37335707 h 21600"/>
                <a:gd name="T6" fmla="*/ 59789766 w 21600"/>
                <a:gd name="T7" fmla="*/ 37335707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17062" y="21600"/>
                  </a:lnTo>
                  <a:lnTo>
                    <a:pt x="17062" y="13676"/>
                  </a:lnTo>
                  <a:lnTo>
                    <a:pt x="21600" y="10800"/>
                  </a:lnTo>
                  <a:lnTo>
                    <a:pt x="17062" y="7924"/>
                  </a:lnTo>
                  <a:lnTo>
                    <a:pt x="170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50800" tIns="50800" rIns="50800" bIns="50800" anchor="ctr"/>
            <a:lstStyle>
              <a:defPPr>
                <a:defRPr lang="en-US"/>
              </a:defPPr>
              <a:lvl1pPr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6000" b="1" kern="1200">
                  <a:solidFill>
                    <a:srgbClr val="FAC93D"/>
                  </a:solidFill>
                  <a:latin typeface="Roboto Regular" pitchFamily="2" charset="0"/>
                  <a:ea typeface="+mn-ea"/>
                  <a:cs typeface="Roboto Regular" pitchFamily="2" charset="0"/>
                  <a:sym typeface="Roboto Regular" pitchFamily="2" charset="0"/>
                </a:defRPr>
              </a:lvl1pPr>
              <a:lvl2pPr marL="4572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6000" b="1" kern="1200">
                  <a:solidFill>
                    <a:srgbClr val="FAC93D"/>
                  </a:solidFill>
                  <a:latin typeface="Roboto Regular" pitchFamily="2" charset="0"/>
                  <a:ea typeface="+mn-ea"/>
                  <a:cs typeface="Roboto Regular" pitchFamily="2" charset="0"/>
                  <a:sym typeface="Roboto Regular" pitchFamily="2" charset="0"/>
                </a:defRPr>
              </a:lvl2pPr>
              <a:lvl3pPr marL="914400" indent="-4572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6000" b="1" kern="1200">
                  <a:solidFill>
                    <a:srgbClr val="FAC93D"/>
                  </a:solidFill>
                  <a:latin typeface="Roboto Regular" pitchFamily="2" charset="0"/>
                  <a:ea typeface="+mn-ea"/>
                  <a:cs typeface="Roboto Regular" pitchFamily="2" charset="0"/>
                  <a:sym typeface="Roboto Regular" pitchFamily="2" charset="0"/>
                </a:defRPr>
              </a:lvl3pPr>
              <a:lvl4pPr marL="1371600" indent="-6858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6000" b="1" kern="1200">
                  <a:solidFill>
                    <a:srgbClr val="FAC93D"/>
                  </a:solidFill>
                  <a:latin typeface="Roboto Regular" pitchFamily="2" charset="0"/>
                  <a:ea typeface="+mn-ea"/>
                  <a:cs typeface="Roboto Regular" pitchFamily="2" charset="0"/>
                  <a:sym typeface="Roboto Regular" pitchFamily="2" charset="0"/>
                </a:defRPr>
              </a:lvl4pPr>
              <a:lvl5pPr marL="1828800" indent="-9144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6000" b="1" kern="1200">
                  <a:solidFill>
                    <a:srgbClr val="FAC93D"/>
                  </a:solidFill>
                  <a:latin typeface="Roboto Regular" pitchFamily="2" charset="0"/>
                  <a:ea typeface="+mn-ea"/>
                  <a:cs typeface="Roboto Regular" pitchFamily="2" charset="0"/>
                  <a:sym typeface="Roboto Regular" pitchFamily="2" charset="0"/>
                </a:defRPr>
              </a:lvl5pPr>
              <a:lvl6pPr marL="2286000" algn="l" defTabSz="914400" rtl="0" eaLnBrk="1" latinLnBrk="0" hangingPunct="1">
                <a:defRPr sz="6000" b="1" kern="1200">
                  <a:solidFill>
                    <a:srgbClr val="FAC93D"/>
                  </a:solidFill>
                  <a:latin typeface="Roboto Regular" pitchFamily="2" charset="0"/>
                  <a:ea typeface="+mn-ea"/>
                  <a:cs typeface="Roboto Regular" pitchFamily="2" charset="0"/>
                  <a:sym typeface="Roboto Regular" pitchFamily="2" charset="0"/>
                </a:defRPr>
              </a:lvl6pPr>
              <a:lvl7pPr marL="2743200" algn="l" defTabSz="914400" rtl="0" eaLnBrk="1" latinLnBrk="0" hangingPunct="1">
                <a:defRPr sz="6000" b="1" kern="1200">
                  <a:solidFill>
                    <a:srgbClr val="FAC93D"/>
                  </a:solidFill>
                  <a:latin typeface="Roboto Regular" pitchFamily="2" charset="0"/>
                  <a:ea typeface="+mn-ea"/>
                  <a:cs typeface="Roboto Regular" pitchFamily="2" charset="0"/>
                  <a:sym typeface="Roboto Regular" pitchFamily="2" charset="0"/>
                </a:defRPr>
              </a:lvl7pPr>
              <a:lvl8pPr marL="3200400" algn="l" defTabSz="914400" rtl="0" eaLnBrk="1" latinLnBrk="0" hangingPunct="1">
                <a:defRPr sz="6000" b="1" kern="1200">
                  <a:solidFill>
                    <a:srgbClr val="FAC93D"/>
                  </a:solidFill>
                  <a:latin typeface="Roboto Regular" pitchFamily="2" charset="0"/>
                  <a:ea typeface="+mn-ea"/>
                  <a:cs typeface="Roboto Regular" pitchFamily="2" charset="0"/>
                  <a:sym typeface="Roboto Regular" pitchFamily="2" charset="0"/>
                </a:defRPr>
              </a:lvl8pPr>
              <a:lvl9pPr marL="3657600" algn="l" defTabSz="914400" rtl="0" eaLnBrk="1" latinLnBrk="0" hangingPunct="1">
                <a:defRPr sz="6000" b="1" kern="1200">
                  <a:solidFill>
                    <a:srgbClr val="FAC93D"/>
                  </a:solidFill>
                  <a:latin typeface="Roboto Regular" pitchFamily="2" charset="0"/>
                  <a:ea typeface="+mn-ea"/>
                  <a:cs typeface="Roboto Regular" pitchFamily="2" charset="0"/>
                  <a:sym typeface="Roboto Regular" pitchFamily="2" charset="0"/>
                </a:defRPr>
              </a:lvl9pPr>
            </a:lstStyle>
            <a:p>
              <a:endParaRPr lang="en-CA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F36CC28-980F-4248-ABCF-F34D59578412}"/>
                </a:ext>
              </a:extLst>
            </p:cNvPr>
            <p:cNvSpPr/>
            <p:nvPr/>
          </p:nvSpPr>
          <p:spPr>
            <a:xfrm>
              <a:off x="7528152" y="1842085"/>
              <a:ext cx="2201469" cy="3505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Ins="182880" bIns="91440"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Segoe UI Light" panose="020B0502040204020203" pitchFamily="34" charset="0"/>
                  <a:ea typeface="Open Sans Extrabold" panose="020B0906030804020204" pitchFamily="34" charset="0"/>
                  <a:cs typeface="Segoe UI Light" panose="020B0502040204020203" pitchFamily="34" charset="0"/>
                </a:rPr>
                <a:t>MODULE 3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3F314296-D060-47BD-98F7-680BBD1391D1}"/>
              </a:ext>
            </a:extLst>
          </p:cNvPr>
          <p:cNvSpPr/>
          <p:nvPr/>
        </p:nvSpPr>
        <p:spPr>
          <a:xfrm>
            <a:off x="4655481" y="3505229"/>
            <a:ext cx="2799419" cy="2583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UNDERSTANDING </a:t>
            </a:r>
            <a:r>
              <a:rPr lang="en-US" sz="2000" dirty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THE CURRENT SITUATION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COMPRENDRE </a:t>
            </a:r>
            <a:br>
              <a:rPr lang="en-US" sz="20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LA SITUATION ACTUELLE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7E7A823-2980-4E65-9F82-0DC5AF3B5066}"/>
              </a:ext>
            </a:extLst>
          </p:cNvPr>
          <p:cNvSpPr/>
          <p:nvPr/>
        </p:nvSpPr>
        <p:spPr>
          <a:xfrm>
            <a:off x="7982875" y="3708401"/>
            <a:ext cx="3061889" cy="217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CREATING </a:t>
            </a:r>
            <a:br>
              <a:rPr lang="en-US" sz="2000" b="1" dirty="0">
                <a:solidFill>
                  <a:schemeClr val="tx1"/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A SHARED VISION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Segoe UI Light" panose="020B0502040204020203" pitchFamily="34" charset="0"/>
              <a:ea typeface="Open Sans" panose="020B0606030504020204" pitchFamily="34" charset="0"/>
              <a:cs typeface="Segoe UI Light" panose="020B0502040204020203" pitchFamily="34" charset="0"/>
            </a:endParaRPr>
          </a:p>
          <a:p>
            <a:pPr lvl="0" algn="ctr"/>
            <a:r>
              <a:rPr lang="en-US" sz="2000" b="1" dirty="0">
                <a:solidFill>
                  <a:prstClr val="black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BÂTIR</a:t>
            </a:r>
            <a:br>
              <a:rPr lang="en-US" sz="2000" b="1" dirty="0">
                <a:solidFill>
                  <a:prstClr val="black"/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</a:br>
            <a:r>
              <a:rPr lang="en-US" sz="2000" dirty="0">
                <a:solidFill>
                  <a:prstClr val="black"/>
                </a:solidFill>
                <a:latin typeface="Segoe UI Light" panose="020B0502040204020203" pitchFamily="34" charset="0"/>
                <a:ea typeface="Open Sans" panose="020B0606030504020204" pitchFamily="34" charset="0"/>
                <a:cs typeface="Segoe UI Light" panose="020B0502040204020203" pitchFamily="34" charset="0"/>
              </a:rPr>
              <a:t>UNE VISION COMMUNE</a:t>
            </a:r>
          </a:p>
          <a:p>
            <a:pPr algn="ctr"/>
            <a:endParaRPr lang="en-US" sz="2000" dirty="0">
              <a:solidFill>
                <a:schemeClr val="tx1"/>
              </a:solidFill>
              <a:latin typeface="Segoe UI Light" panose="020B0502040204020203" pitchFamily="34" charset="0"/>
              <a:ea typeface="Open Sans" panose="020B0606030504020204" pitchFamily="34" charset="0"/>
              <a:cs typeface="Segoe UI Light" panose="020B050204020402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Segoe UI Light" panose="020B0502040204020203" pitchFamily="34" charset="0"/>
              <a:ea typeface="Open Sans" panose="020B0606030504020204" pitchFamily="34" charset="0"/>
              <a:cs typeface="Segoe UI Light" panose="020B0502040204020203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Segoe UI Light" panose="020B0502040204020203" pitchFamily="34" charset="0"/>
              <a:ea typeface="Open Sans" panose="020B060603050402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12" name="Graphic 11" descr="Chat with solid fill">
            <a:extLst>
              <a:ext uri="{FF2B5EF4-FFF2-40B4-BE49-F238E27FC236}">
                <a16:creationId xmlns:a16="http://schemas.microsoft.com/office/drawing/2014/main" id="{866DC621-2ED7-45E1-8625-88C4A76888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82397" y="1773846"/>
            <a:ext cx="1062489" cy="1062489"/>
          </a:xfrm>
          <a:prstGeom prst="rect">
            <a:avLst/>
          </a:prstGeom>
        </p:spPr>
      </p:pic>
      <p:pic>
        <p:nvPicPr>
          <p:cNvPr id="46" name="Graphic 45" descr="Group brainstorm with solid fill">
            <a:extLst>
              <a:ext uri="{FF2B5EF4-FFF2-40B4-BE49-F238E27FC236}">
                <a16:creationId xmlns:a16="http://schemas.microsoft.com/office/drawing/2014/main" id="{6ADF0D34-01CA-4EDB-9457-109FD1BA23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86086" y="1765379"/>
            <a:ext cx="980787" cy="980787"/>
          </a:xfrm>
          <a:prstGeom prst="rect">
            <a:avLst/>
          </a:prstGeom>
        </p:spPr>
      </p:pic>
      <p:pic>
        <p:nvPicPr>
          <p:cNvPr id="48" name="Graphic 47" descr="Magnifying glass with solid fill">
            <a:extLst>
              <a:ext uri="{FF2B5EF4-FFF2-40B4-BE49-F238E27FC236}">
                <a16:creationId xmlns:a16="http://schemas.microsoft.com/office/drawing/2014/main" id="{40089EFD-0D00-4DA4-AD9B-ECF34D70F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79534" y="1837905"/>
            <a:ext cx="914400" cy="9144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88D72DD6-5E91-4AC4-93A3-AF7DED7A4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6024406"/>
            <a:ext cx="12209120" cy="709929"/>
          </a:xfrm>
          <a:prstGeom prst="rect">
            <a:avLst/>
          </a:prstGeom>
          <a:solidFill>
            <a:srgbClr val="2F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/>
          </a:p>
        </p:txBody>
      </p:sp>
      <p:pic>
        <p:nvPicPr>
          <p:cNvPr id="52" name="Image 9" descr="Canada">
            <a:extLst>
              <a:ext uri="{FF2B5EF4-FFF2-40B4-BE49-F238E27FC236}">
                <a16:creationId xmlns:a16="http://schemas.microsoft.com/office/drawing/2014/main" id="{88E95BCA-EC65-4FE4-8B04-16983F505A8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622" y="6379371"/>
            <a:ext cx="1272488" cy="3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5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Picture the number 1 with parachutists making a circle holding hands.&#10;&#10;Une photo du chiffre 1 avec des parachutistes faisant un cercle en se tenant par la main.">
            <a:extLst>
              <a:ext uri="{FF2B5EF4-FFF2-40B4-BE49-F238E27FC236}">
                <a16:creationId xmlns:a16="http://schemas.microsoft.com/office/drawing/2014/main" id="{F2D0201F-13EE-44C4-B525-6435CC6A949F}"/>
              </a:ext>
            </a:extLst>
          </p:cNvPr>
          <p:cNvPicPr>
            <a:picLocks noGrp="1" noChangeAspect="1"/>
          </p:cNvPicPr>
          <p:nvPr>
            <p:ph type="pic" sz="quarter" idx="54"/>
          </p:nvPr>
        </p:nvPicPr>
        <p:blipFill rotWithShape="1">
          <a:blip r:embed="rId5" cstate="screen">
            <a:biLevel thresh="25000"/>
            <a:alphaModFix amt="31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55434"/>
            <a:ext cx="3396051" cy="5902566"/>
          </a:xfrm>
          <a:solidFill>
            <a:srgbClr val="44546A"/>
          </a:solidFill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0FB17DA-AB0C-47CB-BFEB-4E6EC14A776D}"/>
              </a:ext>
            </a:extLst>
          </p:cNvPr>
          <p:cNvSpPr txBox="1"/>
          <p:nvPr/>
        </p:nvSpPr>
        <p:spPr>
          <a:xfrm>
            <a:off x="3737570" y="1592982"/>
            <a:ext cx="7328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INITIATING</a:t>
            </a:r>
            <a:r>
              <a:rPr lang="en-US" sz="4400" dirty="0">
                <a:latin typeface="Segoe UI Light" panose="020B0502040204020203" pitchFamily="34" charset="0"/>
                <a:ea typeface="Roboto Black" panose="02000000000000000000" pitchFamily="2" charset="0"/>
                <a:cs typeface="Segoe UI Light" panose="020B0502040204020203" pitchFamily="34" charset="0"/>
              </a:rPr>
              <a:t> A DISCUSSION</a:t>
            </a:r>
            <a:endParaRPr lang="ru-RU" sz="4400" dirty="0">
              <a:latin typeface="Segoe UI Light" panose="020B0502040204020203" pitchFamily="34" charset="0"/>
              <a:ea typeface="Roboto Black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1AB2FA-B782-49AF-A279-6C0D9ABAFE30}"/>
              </a:ext>
            </a:extLst>
          </p:cNvPr>
          <p:cNvSpPr txBox="1"/>
          <p:nvPr/>
        </p:nvSpPr>
        <p:spPr>
          <a:xfrm>
            <a:off x="4292132" y="2193123"/>
            <a:ext cx="7222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ENTAMER</a:t>
            </a:r>
            <a:r>
              <a:rPr lang="en-US" sz="4400" dirty="0">
                <a:latin typeface="Segoe UI Light" panose="020B0502040204020203" pitchFamily="34" charset="0"/>
                <a:ea typeface="Roboto Black" panose="02000000000000000000" pitchFamily="2" charset="0"/>
                <a:cs typeface="Segoe UI Light" panose="020B0502040204020203" pitchFamily="34" charset="0"/>
              </a:rPr>
              <a:t> LA DISCUSSION</a:t>
            </a:r>
            <a:endParaRPr lang="ru-RU" sz="4400" dirty="0">
              <a:latin typeface="Segoe UI Light" panose="020B0502040204020203" pitchFamily="34" charset="0"/>
              <a:ea typeface="Roboto Black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BECE958-BFAC-43A4-8969-88DD26DF3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7120" y="6165004"/>
            <a:ext cx="12209120" cy="709929"/>
          </a:xfrm>
          <a:prstGeom prst="rect">
            <a:avLst/>
          </a:prstGeom>
          <a:solidFill>
            <a:srgbClr val="2F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/>
          </a:p>
        </p:txBody>
      </p:sp>
      <p:pic>
        <p:nvPicPr>
          <p:cNvPr id="35" name="Image 9" descr="Canada">
            <a:extLst>
              <a:ext uri="{FF2B5EF4-FFF2-40B4-BE49-F238E27FC236}">
                <a16:creationId xmlns:a16="http://schemas.microsoft.com/office/drawing/2014/main" id="{9CCC206D-69BA-442B-83FF-2C5A1D03262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622" y="6379371"/>
            <a:ext cx="1272488" cy="301852"/>
          </a:xfrm>
          <a:prstGeom prst="rect">
            <a:avLst/>
          </a:prstGeom>
        </p:spPr>
      </p:pic>
      <p:pic>
        <p:nvPicPr>
          <p:cNvPr id="7" name="Graphic 6" descr="Chat with solid fill">
            <a:extLst>
              <a:ext uri="{FF2B5EF4-FFF2-40B4-BE49-F238E27FC236}">
                <a16:creationId xmlns:a16="http://schemas.microsoft.com/office/drawing/2014/main" id="{7A459313-7E27-4662-8E91-570780CC7F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02140" y="5085582"/>
            <a:ext cx="1062489" cy="10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38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Dare Osez poster with parachutists making a circle holding hands.&#10;&#10;Affiche Osez Dare avec des parachutistes faisant un cercle en se tenant la main.">
            <a:extLst>
              <a:ext uri="{FF2B5EF4-FFF2-40B4-BE49-F238E27FC236}">
                <a16:creationId xmlns:a16="http://schemas.microsoft.com/office/drawing/2014/main" id="{FBF57667-AB84-44F6-8369-3DEFF6293C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5483" y="453769"/>
            <a:ext cx="3312486" cy="51267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D77C553-7512-4744-BA92-C174BEB8BAA8}"/>
              </a:ext>
            </a:extLst>
          </p:cNvPr>
          <p:cNvSpPr txBox="1"/>
          <p:nvPr/>
        </p:nvSpPr>
        <p:spPr>
          <a:xfrm>
            <a:off x="5549915" y="1473518"/>
            <a:ext cx="61891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Do you remember</a:t>
            </a:r>
            <a:br>
              <a:rPr lang="en-US" sz="32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</a:br>
            <a:r>
              <a:rPr lang="en-US" sz="32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this </a:t>
            </a:r>
            <a:r>
              <a:rPr lang="en-US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poster</a:t>
            </a:r>
            <a:r>
              <a:rPr lang="en-US" sz="32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?</a:t>
            </a:r>
            <a:endParaRPr lang="ru-RU" sz="4000" dirty="0"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5D3398-41F0-4D4F-B566-72852CBB8071}"/>
              </a:ext>
            </a:extLst>
          </p:cNvPr>
          <p:cNvSpPr txBox="1"/>
          <p:nvPr/>
        </p:nvSpPr>
        <p:spPr>
          <a:xfrm>
            <a:off x="5549915" y="3258353"/>
            <a:ext cx="61891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Vous souvenez-vous </a:t>
            </a:r>
            <a:br>
              <a:rPr lang="fr-CA" sz="32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</a:br>
            <a:r>
              <a:rPr lang="fr-CA" sz="32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de cette </a:t>
            </a:r>
            <a:r>
              <a:rPr lang="fr-CA" sz="3200" dirty="0"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affiche</a:t>
            </a:r>
            <a:r>
              <a:rPr lang="fr-CA" sz="32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?</a:t>
            </a:r>
            <a:endParaRPr lang="fr-CA" sz="4000" dirty="0"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5781B0-7C68-4E90-B979-E1434A8C4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7120" y="6165004"/>
            <a:ext cx="12209120" cy="709929"/>
          </a:xfrm>
          <a:prstGeom prst="rect">
            <a:avLst/>
          </a:prstGeom>
          <a:solidFill>
            <a:srgbClr val="2F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/>
          </a:p>
        </p:txBody>
      </p:sp>
      <p:pic>
        <p:nvPicPr>
          <p:cNvPr id="8" name="Image 9" descr="Canada">
            <a:extLst>
              <a:ext uri="{FF2B5EF4-FFF2-40B4-BE49-F238E27FC236}">
                <a16:creationId xmlns:a16="http://schemas.microsoft.com/office/drawing/2014/main" id="{72DB86FC-36D7-473D-9C66-3FED2593088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622" y="6379371"/>
            <a:ext cx="1272488" cy="3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67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ky, outdoor, outdoor object, air&#10;&#10;Description automatically generated">
            <a:extLst>
              <a:ext uri="{FF2B5EF4-FFF2-40B4-BE49-F238E27FC236}">
                <a16:creationId xmlns:a16="http://schemas.microsoft.com/office/drawing/2014/main" id="{E5AC53B7-1530-4B2D-B4A0-B0246FF16E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30000"/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120" y="0"/>
            <a:ext cx="12209120" cy="68749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46186B5-67F2-4FCE-9366-8956885D5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04257"/>
            <a:ext cx="12192000" cy="3635829"/>
          </a:xfrm>
          <a:prstGeom prst="rect">
            <a:avLst/>
          </a:prstGeom>
          <a:solidFill>
            <a:srgbClr val="44546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CAF9CC-1DE9-474C-982B-BAA111FA36EB}"/>
              </a:ext>
            </a:extLst>
          </p:cNvPr>
          <p:cNvSpPr txBox="1"/>
          <p:nvPr/>
        </p:nvSpPr>
        <p:spPr>
          <a:xfrm>
            <a:off x="-1" y="3556984"/>
            <a:ext cx="12093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Quels sont les bienfaits d’être bilingue?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77C553-7512-4744-BA92-C174BEB8BAA8}"/>
              </a:ext>
            </a:extLst>
          </p:cNvPr>
          <p:cNvSpPr txBox="1"/>
          <p:nvPr/>
        </p:nvSpPr>
        <p:spPr>
          <a:xfrm>
            <a:off x="-17120" y="24320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What are the benefits of being bilingual</a:t>
            </a:r>
            <a:r>
              <a:rPr lang="fr-CA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B8199C-18EC-4E49-962A-CEBC21F52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7120" y="6165004"/>
            <a:ext cx="12209120" cy="709929"/>
          </a:xfrm>
          <a:prstGeom prst="rect">
            <a:avLst/>
          </a:prstGeom>
          <a:solidFill>
            <a:srgbClr val="2F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/>
          </a:p>
        </p:txBody>
      </p:sp>
      <p:pic>
        <p:nvPicPr>
          <p:cNvPr id="10" name="Image 9" descr="Canada">
            <a:extLst>
              <a:ext uri="{FF2B5EF4-FFF2-40B4-BE49-F238E27FC236}">
                <a16:creationId xmlns:a16="http://schemas.microsoft.com/office/drawing/2014/main" id="{D9354855-4035-4747-9568-F38187E64E5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622" y="6379371"/>
            <a:ext cx="1272488" cy="3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27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ky, outdoor, outdoor object, air&#10;&#10;Description automatically generated">
            <a:extLst>
              <a:ext uri="{FF2B5EF4-FFF2-40B4-BE49-F238E27FC236}">
                <a16:creationId xmlns:a16="http://schemas.microsoft.com/office/drawing/2014/main" id="{EF8AAC5E-5C99-4620-9962-9283517F73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30000"/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120" y="0"/>
            <a:ext cx="12209120" cy="68749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A88D08-8361-4A73-B483-94E861C41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04257"/>
            <a:ext cx="12192000" cy="3635829"/>
          </a:xfrm>
          <a:prstGeom prst="rect">
            <a:avLst/>
          </a:prstGeom>
          <a:solidFill>
            <a:srgbClr val="44546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CAF9CC-1DE9-474C-982B-BAA111FA36EB}"/>
              </a:ext>
            </a:extLst>
          </p:cNvPr>
          <p:cNvSpPr txBox="1"/>
          <p:nvPr/>
        </p:nvSpPr>
        <p:spPr>
          <a:xfrm>
            <a:off x="-17120" y="356746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Pourquoi est-il important de créer </a:t>
            </a:r>
            <a:br>
              <a:rPr lang="fr-FR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fr-FR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une culture de bilinguisme?</a:t>
            </a:r>
            <a:endParaRPr lang="fr-CA" sz="3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77C553-7512-4744-BA92-C174BEB8BAA8}"/>
              </a:ext>
            </a:extLst>
          </p:cNvPr>
          <p:cNvSpPr txBox="1"/>
          <p:nvPr/>
        </p:nvSpPr>
        <p:spPr>
          <a:xfrm>
            <a:off x="-17120" y="176792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Why is it important to create </a:t>
            </a:r>
            <a:b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 culture of bilingualism?</a:t>
            </a:r>
            <a:endParaRPr lang="fr-CA" sz="3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/>
            <a:endParaRPr lang="fr-FR" sz="3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F70D8C-14F7-43AB-A16B-D4A3B3CC8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7120" y="6165004"/>
            <a:ext cx="12209120" cy="709929"/>
          </a:xfrm>
          <a:prstGeom prst="rect">
            <a:avLst/>
          </a:prstGeom>
          <a:solidFill>
            <a:srgbClr val="2F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/>
          </a:p>
        </p:txBody>
      </p:sp>
      <p:pic>
        <p:nvPicPr>
          <p:cNvPr id="9" name="Image 9" descr="Canada">
            <a:extLst>
              <a:ext uri="{FF2B5EF4-FFF2-40B4-BE49-F238E27FC236}">
                <a16:creationId xmlns:a16="http://schemas.microsoft.com/office/drawing/2014/main" id="{5ADB7482-6064-4D35-9650-ED7E319D0F0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622" y="6379371"/>
            <a:ext cx="1272488" cy="3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55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ky, outdoor, outdoor object, air&#10;&#10;Description automatically generated">
            <a:extLst>
              <a:ext uri="{FF2B5EF4-FFF2-40B4-BE49-F238E27FC236}">
                <a16:creationId xmlns:a16="http://schemas.microsoft.com/office/drawing/2014/main" id="{E2A43238-9DB0-4B4C-8CBE-4686EE36D5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30000"/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120" y="0"/>
            <a:ext cx="12209120" cy="68749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53AE09-E516-4B3F-B3C6-C6DD604F7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04257"/>
            <a:ext cx="12192000" cy="3635829"/>
          </a:xfrm>
          <a:prstGeom prst="rect">
            <a:avLst/>
          </a:prstGeom>
          <a:solidFill>
            <a:srgbClr val="44546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CAF9CC-1DE9-474C-982B-BAA111FA36EB}"/>
              </a:ext>
            </a:extLst>
          </p:cNvPr>
          <p:cNvSpPr txBox="1"/>
          <p:nvPr/>
        </p:nvSpPr>
        <p:spPr>
          <a:xfrm>
            <a:off x="4652" y="3459151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Avez-vous consulté des ressources pour en apprendre davantage sur les langues officielles? Lesquelles?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D77C553-7512-4744-BA92-C174BEB8BAA8}"/>
              </a:ext>
            </a:extLst>
          </p:cNvPr>
          <p:cNvSpPr txBox="1"/>
          <p:nvPr/>
        </p:nvSpPr>
        <p:spPr>
          <a:xfrm>
            <a:off x="4652" y="1850695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Have you consulted any resources to learn more about official languages? Which ones?</a:t>
            </a:r>
            <a:endParaRPr lang="fr-CA" sz="3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CAE477-B5DE-42B1-9B0D-0AD298B3B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7120" y="6165004"/>
            <a:ext cx="12209120" cy="709929"/>
          </a:xfrm>
          <a:prstGeom prst="rect">
            <a:avLst/>
          </a:prstGeom>
          <a:solidFill>
            <a:srgbClr val="2F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/>
          </a:p>
        </p:txBody>
      </p:sp>
      <p:pic>
        <p:nvPicPr>
          <p:cNvPr id="11" name="Image 9" descr="Canada">
            <a:extLst>
              <a:ext uri="{FF2B5EF4-FFF2-40B4-BE49-F238E27FC236}">
                <a16:creationId xmlns:a16="http://schemas.microsoft.com/office/drawing/2014/main" id="{40D20F23-3780-4022-A979-8C6472FE771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622" y="6379371"/>
            <a:ext cx="1272488" cy="3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44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icture the number 2 with parachutists making a circle holding hands.&#10;&#10;Une photo du chiffre 2 avec des parachutistes faisant un cercle en se tenant par la main.">
            <a:extLst>
              <a:ext uri="{FF2B5EF4-FFF2-40B4-BE49-F238E27FC236}">
                <a16:creationId xmlns:a16="http://schemas.microsoft.com/office/drawing/2014/main" id="{74AFF153-76BF-44FE-92D6-1D76C2921D91}"/>
              </a:ext>
            </a:extLst>
          </p:cNvPr>
          <p:cNvPicPr>
            <a:picLocks noGrp="1" noChangeAspect="1"/>
          </p:cNvPicPr>
          <p:nvPr>
            <p:ph type="pic" sz="quarter" idx="55"/>
          </p:nvPr>
        </p:nvPicPr>
        <p:blipFill rotWithShape="1">
          <a:blip r:embed="rId5" cstate="screen">
            <a:biLevel thresh="25000"/>
            <a:alphaModFix amt="4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71205"/>
            <a:ext cx="5268016" cy="5974565"/>
          </a:xfrm>
          <a:solidFill>
            <a:srgbClr val="7A7AA6"/>
          </a:solidFill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8243ED6-9E6F-4DAB-9B61-94A3FCF54512}"/>
              </a:ext>
            </a:extLst>
          </p:cNvPr>
          <p:cNvSpPr txBox="1"/>
          <p:nvPr/>
        </p:nvSpPr>
        <p:spPr>
          <a:xfrm>
            <a:off x="5342466" y="1351682"/>
            <a:ext cx="6510010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UNDERSTANDING</a:t>
            </a:r>
            <a:r>
              <a:rPr lang="en-US" sz="4400" dirty="0">
                <a:latin typeface="Segoe UI Light" panose="020B0502040204020203" pitchFamily="34" charset="0"/>
                <a:ea typeface="Roboto Black" panose="02000000000000000000" pitchFamily="2" charset="0"/>
                <a:cs typeface="Segoe UI Light" panose="020B0502040204020203" pitchFamily="34" charset="0"/>
              </a:rPr>
              <a:t> </a:t>
            </a:r>
            <a:br>
              <a:rPr lang="en-US" sz="4400" dirty="0">
                <a:latin typeface="Segoe UI Light" panose="020B0502040204020203" pitchFamily="34" charset="0"/>
                <a:ea typeface="Roboto Black" panose="02000000000000000000" pitchFamily="2" charset="0"/>
                <a:cs typeface="Segoe UI Light" panose="020B0502040204020203" pitchFamily="34" charset="0"/>
              </a:rPr>
            </a:br>
            <a:r>
              <a:rPr lang="en-US" sz="4400" dirty="0">
                <a:latin typeface="Segoe UI Light" panose="020B0502040204020203" pitchFamily="34" charset="0"/>
                <a:ea typeface="Roboto Black" panose="02000000000000000000" pitchFamily="2" charset="0"/>
                <a:cs typeface="Segoe UI Light" panose="020B0502040204020203" pitchFamily="34" charset="0"/>
              </a:rPr>
              <a:t>THE CURRENT SITUATION</a:t>
            </a:r>
          </a:p>
          <a:p>
            <a:pPr>
              <a:lnSpc>
                <a:spcPct val="80000"/>
              </a:lnSpc>
            </a:pPr>
            <a:endParaRPr lang="ru-RU" sz="4400" dirty="0">
              <a:latin typeface="Segoe UI Light" panose="020B0502040204020203" pitchFamily="34" charset="0"/>
              <a:ea typeface="Roboto Black" panose="020000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05F3F0-4C34-4933-9D12-E533037B3739}"/>
              </a:ext>
            </a:extLst>
          </p:cNvPr>
          <p:cNvSpPr txBox="1"/>
          <p:nvPr/>
        </p:nvSpPr>
        <p:spPr>
          <a:xfrm>
            <a:off x="5621866" y="2777579"/>
            <a:ext cx="6341534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dirty="0"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COMPRENDRE </a:t>
            </a:r>
          </a:p>
          <a:p>
            <a:pPr>
              <a:lnSpc>
                <a:spcPct val="80000"/>
              </a:lnSpc>
            </a:pPr>
            <a:r>
              <a:rPr lang="en-US" sz="4400" dirty="0">
                <a:latin typeface="Segoe UI Light" panose="020B0502040204020203" pitchFamily="34" charset="0"/>
                <a:ea typeface="Roboto Black" panose="02000000000000000000" pitchFamily="2" charset="0"/>
                <a:cs typeface="Segoe UI Light" panose="020B0502040204020203" pitchFamily="34" charset="0"/>
              </a:rPr>
              <a:t>LA SITUATION ACTUELLE</a:t>
            </a:r>
            <a:endParaRPr lang="ru-RU" sz="4400" dirty="0">
              <a:latin typeface="Segoe UI Light" panose="020B0502040204020203" pitchFamily="34" charset="0"/>
              <a:ea typeface="Roboto Black" panose="02000000000000000000" pitchFamily="2" charset="0"/>
              <a:cs typeface="Segoe UI Light" panose="020B0502040204020203" pitchFamily="34" charset="0"/>
            </a:endParaRPr>
          </a:p>
        </p:txBody>
      </p:sp>
      <p:pic>
        <p:nvPicPr>
          <p:cNvPr id="7" name="Graphic 6" descr="Magnifying glass with solid fill">
            <a:extLst>
              <a:ext uri="{FF2B5EF4-FFF2-40B4-BE49-F238E27FC236}">
                <a16:creationId xmlns:a16="http://schemas.microsoft.com/office/drawing/2014/main" id="{293A373F-3290-4D5A-9E14-F795935C82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31534" y="5167937"/>
            <a:ext cx="914400" cy="91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044F9A-D91A-4CF5-ADBA-4A8A5A484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7120" y="6165004"/>
            <a:ext cx="12209120" cy="709929"/>
          </a:xfrm>
          <a:prstGeom prst="rect">
            <a:avLst/>
          </a:prstGeom>
          <a:solidFill>
            <a:srgbClr val="2F3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351"/>
          </a:p>
        </p:txBody>
      </p:sp>
      <p:pic>
        <p:nvPicPr>
          <p:cNvPr id="9" name="Image 9" descr="Canada">
            <a:extLst>
              <a:ext uri="{FF2B5EF4-FFF2-40B4-BE49-F238E27FC236}">
                <a16:creationId xmlns:a16="http://schemas.microsoft.com/office/drawing/2014/main" id="{DB81DC84-4DF0-4E64-86D6-F0EAE014981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622" y="6379371"/>
            <a:ext cx="1272488" cy="3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736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624dd197384445380484cbe7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  <p:tag name="E_IMGDECORATIVE" val=""/>
  <p:tag name="E_ALTTEXTCACHE" val=""/>
  <p:tag name="E_TABJUMP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  <p:tag name="E_IMGDECORATIVE" val=""/>
  <p:tag name="E_ALTTEXTCACHE" val=""/>
  <p:tag name="E_TABJUMP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  <p:tag name="E_IMGDECORATIVE" val=""/>
  <p:tag name="E_ALTTEXTCACHE" val=""/>
  <p:tag name="E_TABJUMP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  <p:tag name="E_IMGDECORATIVE" val=""/>
  <p:tag name="E_ALTTEXTCACHE" val=""/>
  <p:tag name="E_TABJUMP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  <p:tag name="E_IMGDECORATIVE" val=""/>
  <p:tag name="E_ALTTEXTCACHE" val=""/>
  <p:tag name="E_TABJUMP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  <p:tag name="E_IMGDECORATIVE" val=""/>
  <p:tag name="E_ALTTEXTCACHE" val=""/>
  <p:tag name="E_TABJUMP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1815</Words>
  <Application>Microsoft Office PowerPoint</Application>
  <PresentationFormat>Grand écran</PresentationFormat>
  <Paragraphs>220</Paragraphs>
  <Slides>24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Corbel Light</vt:lpstr>
      <vt:lpstr>Lato</vt:lpstr>
      <vt:lpstr>Noto Sans</vt:lpstr>
      <vt:lpstr>Roboto Regular</vt:lpstr>
      <vt:lpstr>Segoe UI Black</vt:lpstr>
      <vt:lpstr>Segoe UI Light</vt:lpstr>
      <vt:lpstr>Tahoma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Sauvé, Anik</dc:creator>
  <cp:lastModifiedBy>Sauvé, Anik</cp:lastModifiedBy>
  <cp:revision>4</cp:revision>
  <dcterms:created xsi:type="dcterms:W3CDTF">2022-01-26T19:36:58Z</dcterms:created>
  <dcterms:modified xsi:type="dcterms:W3CDTF">2022-04-06T17:44:55Z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515d617-256d-4284-aedb-1064be1c4b48_Enabled">
    <vt:lpwstr>true</vt:lpwstr>
  </property>
  <property fmtid="{D5CDD505-2E9C-101B-9397-08002B2CF9AE}" pid="3" name="MSIP_Label_3515d617-256d-4284-aedb-1064be1c4b48_SetDate">
    <vt:lpwstr>2022-01-26T19:37:37Z</vt:lpwstr>
  </property>
  <property fmtid="{D5CDD505-2E9C-101B-9397-08002B2CF9AE}" pid="4" name="MSIP_Label_3515d617-256d-4284-aedb-1064be1c4b48_Method">
    <vt:lpwstr>Privileged</vt:lpwstr>
  </property>
  <property fmtid="{D5CDD505-2E9C-101B-9397-08002B2CF9AE}" pid="5" name="MSIP_Label_3515d617-256d-4284-aedb-1064be1c4b48_Name">
    <vt:lpwstr>3515d617-256d-4284-aedb-1064be1c4b48</vt:lpwstr>
  </property>
  <property fmtid="{D5CDD505-2E9C-101B-9397-08002B2CF9AE}" pid="6" name="MSIP_Label_3515d617-256d-4284-aedb-1064be1c4b48_SiteId">
    <vt:lpwstr>6397df10-4595-4047-9c4f-03311282152b</vt:lpwstr>
  </property>
  <property fmtid="{D5CDD505-2E9C-101B-9397-08002B2CF9AE}" pid="7" name="MSIP_Label_3515d617-256d-4284-aedb-1064be1c4b48_ActionId">
    <vt:lpwstr>c084bde2-e6e5-4e50-8dc1-42c37f5bd9da</vt:lpwstr>
  </property>
  <property fmtid="{D5CDD505-2E9C-101B-9397-08002B2CF9AE}" pid="8" name="MSIP_Label_3515d617-256d-4284-aedb-1064be1c4b48_ContentBits">
    <vt:lpwstr>0</vt:lpwstr>
  </property>
</Properties>
</file>