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5" r:id="rId8"/>
    <p:sldId id="264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95600" y="2628900"/>
            <a:ext cx="60198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8600" y="3771900"/>
            <a:ext cx="4876800" cy="781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2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1714501"/>
            <a:ext cx="9144000" cy="1021556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dirty="0" smtClean="0"/>
              <a:t>Click to edit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74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74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3121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3121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681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280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290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8615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"/>
            <a:ext cx="9144000" cy="51435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E02210-54F5-4F57-9A68-8CDBA5ADD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COVID-19 Communication </a:t>
            </a:r>
            <a:br>
              <a:rPr lang="en-US" dirty="0" smtClean="0"/>
            </a:br>
            <a:r>
              <a:rPr lang="en-US" dirty="0" smtClean="0"/>
              <a:t>in 11 Official Languages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17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Regional Context – Northwest Territories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6096000" cy="27431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33 communities </a:t>
            </a:r>
            <a:r>
              <a:rPr lang="en-US" sz="2400" dirty="0" smtClean="0"/>
              <a:t>spread over 1.3 million </a:t>
            </a:r>
            <a:r>
              <a:rPr lang="en-US" sz="2400" dirty="0" err="1" smtClean="0"/>
              <a:t>kms</a:t>
            </a:r>
            <a:endParaRPr lang="en-US" sz="2400" b="1" dirty="0" smtClean="0"/>
          </a:p>
          <a:p>
            <a:r>
              <a:rPr lang="en-US" sz="2400" b="1" dirty="0" smtClean="0"/>
              <a:t>12 communities </a:t>
            </a:r>
            <a:r>
              <a:rPr lang="en-US" sz="2400" dirty="0" smtClean="0"/>
              <a:t>are fly-in only</a:t>
            </a:r>
          </a:p>
          <a:p>
            <a:r>
              <a:rPr lang="en-US" sz="2400" b="1" dirty="0" smtClean="0"/>
              <a:t>Digital infrastructure: </a:t>
            </a:r>
            <a:r>
              <a:rPr lang="en-US" sz="2400" dirty="0" smtClean="0"/>
              <a:t>speed + cost vary</a:t>
            </a:r>
          </a:p>
          <a:p>
            <a:r>
              <a:rPr lang="en-US" sz="2400" b="1" dirty="0" smtClean="0"/>
              <a:t>Literacy levels:</a:t>
            </a:r>
            <a:r>
              <a:rPr lang="en-US" sz="2400" dirty="0" smtClean="0"/>
              <a:t> 70% of indigenous adults are below IALSS level 3 (international functional literacy standard) in English</a:t>
            </a:r>
          </a:p>
        </p:txBody>
      </p:sp>
    </p:spTree>
    <p:extLst>
      <p:ext uri="{BB962C8B-B14F-4D97-AF65-F5344CB8AC3E}">
        <p14:creationId xmlns:p14="http://schemas.microsoft.com/office/powerpoint/2010/main" val="177159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Languages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3276600" cy="457199"/>
          </a:xfrm>
        </p:spPr>
        <p:txBody>
          <a:bodyPr>
            <a:normAutofit lnSpcReduction="10000"/>
          </a:bodyPr>
          <a:lstStyle/>
          <a:p>
            <a:r>
              <a:rPr lang="en-CA" sz="2400" b="1" dirty="0" smtClean="0"/>
              <a:t>11 Official Languages</a:t>
            </a:r>
            <a:endParaRPr lang="en-CA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0495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000" dirty="0"/>
              <a:t>English</a:t>
            </a:r>
          </a:p>
          <a:p>
            <a:pPr lvl="1"/>
            <a:r>
              <a:rPr lang="en-CA" sz="2000" dirty="0"/>
              <a:t>French</a:t>
            </a:r>
          </a:p>
          <a:p>
            <a:pPr lvl="1"/>
            <a:r>
              <a:rPr lang="en-CA" sz="2000" dirty="0"/>
              <a:t>Chipewyan/</a:t>
            </a:r>
            <a:r>
              <a:rPr lang="en-CA" sz="2000" dirty="0" err="1"/>
              <a:t>Dené</a:t>
            </a:r>
            <a:endParaRPr lang="en-CA" sz="2000" dirty="0"/>
          </a:p>
          <a:p>
            <a:pPr lvl="1"/>
            <a:r>
              <a:rPr lang="en-CA" sz="2000" dirty="0"/>
              <a:t>Cree</a:t>
            </a:r>
          </a:p>
          <a:p>
            <a:pPr lvl="1"/>
            <a:r>
              <a:rPr lang="en-CA" sz="2000" dirty="0" err="1" smtClean="0"/>
              <a:t>Gwich’in</a:t>
            </a:r>
            <a:endParaRPr lang="en-CA" sz="2000" dirty="0" smtClean="0"/>
          </a:p>
          <a:p>
            <a:pPr lvl="1"/>
            <a:r>
              <a:rPr lang="en-CA" sz="2000" dirty="0"/>
              <a:t>North </a:t>
            </a:r>
            <a:r>
              <a:rPr lang="en-CA" sz="2000" dirty="0" err="1" smtClean="0"/>
              <a:t>Slavey</a:t>
            </a:r>
            <a:endParaRPr lang="en-CA" sz="2000" dirty="0" smtClean="0"/>
          </a:p>
          <a:p>
            <a:pPr lvl="1"/>
            <a:endParaRPr lang="en-CA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150495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000" dirty="0" smtClean="0"/>
              <a:t>South </a:t>
            </a:r>
            <a:r>
              <a:rPr lang="en-CA" sz="2000" dirty="0" err="1"/>
              <a:t>Slavey</a:t>
            </a:r>
            <a:endParaRPr lang="en-CA" sz="2000" dirty="0"/>
          </a:p>
          <a:p>
            <a:pPr lvl="1"/>
            <a:r>
              <a:rPr lang="en-CA" sz="2000" dirty="0" err="1"/>
              <a:t>Tłįchǫ</a:t>
            </a:r>
            <a:endParaRPr lang="en-CA" sz="2000" dirty="0"/>
          </a:p>
          <a:p>
            <a:pPr lvl="1"/>
            <a:r>
              <a:rPr lang="en-CA" sz="2000" dirty="0" smtClean="0"/>
              <a:t>Inuktitut</a:t>
            </a:r>
          </a:p>
          <a:p>
            <a:pPr lvl="1"/>
            <a:r>
              <a:rPr lang="en-CA" sz="2000" dirty="0" smtClean="0"/>
              <a:t>Inuinnaqtun</a:t>
            </a:r>
            <a:endParaRPr lang="en-CA" sz="2000" dirty="0"/>
          </a:p>
          <a:p>
            <a:pPr lvl="1"/>
            <a:r>
              <a:rPr lang="en-CA" sz="2000" dirty="0" err="1" smtClean="0"/>
              <a:t>Inuvialuktun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7315200" y="417195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125465"/>
            <a:ext cx="3429000" cy="31911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97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Language challenges</a:t>
            </a:r>
            <a:endParaRPr lang="en-CA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399"/>
          </a:xfrm>
        </p:spPr>
        <p:txBody>
          <a:bodyPr>
            <a:normAutofit lnSpcReduction="10000"/>
          </a:bodyPr>
          <a:lstStyle/>
          <a:p>
            <a:r>
              <a:rPr lang="en-CA" sz="2400" b="1" dirty="0" smtClean="0"/>
              <a:t>Oral vs. Written/Read</a:t>
            </a:r>
          </a:p>
          <a:p>
            <a:pPr lvl="1"/>
            <a:r>
              <a:rPr lang="en-CA" sz="2000" dirty="0" smtClean="0"/>
              <a:t>Most who speak Indigenous languages cannot read/write them</a:t>
            </a:r>
          </a:p>
          <a:p>
            <a:r>
              <a:rPr lang="en-CA" sz="2400" b="1" dirty="0" smtClean="0"/>
              <a:t>Glyphs/Unicode Support</a:t>
            </a:r>
          </a:p>
          <a:p>
            <a:pPr lvl="1"/>
            <a:r>
              <a:rPr lang="en-CA" sz="2000" dirty="0" smtClean="0"/>
              <a:t>Our websites do not support Inuktitut/ </a:t>
            </a:r>
            <a:r>
              <a:rPr lang="en-CA" sz="2000" dirty="0" err="1" smtClean="0"/>
              <a:t>Tłįchǫ</a:t>
            </a:r>
            <a:r>
              <a:rPr lang="en-CA" sz="2000" dirty="0" smtClean="0"/>
              <a:t> Unicode fonts</a:t>
            </a:r>
          </a:p>
          <a:p>
            <a:r>
              <a:rPr lang="en-CA" sz="2400" b="1" dirty="0" smtClean="0"/>
              <a:t>Digital Literacy/Limitations</a:t>
            </a:r>
          </a:p>
          <a:p>
            <a:pPr lvl="1"/>
            <a:r>
              <a:rPr lang="en-CA" sz="2000" dirty="0" smtClean="0"/>
              <a:t>Elders/Communities have limited access to digital hardware/platforms</a:t>
            </a:r>
          </a:p>
          <a:p>
            <a:r>
              <a:rPr lang="en-CA" sz="2400" b="1" dirty="0" smtClean="0"/>
              <a:t>Translation Timing/Access</a:t>
            </a:r>
          </a:p>
          <a:p>
            <a:pPr lvl="1"/>
            <a:r>
              <a:rPr lang="en-CA" sz="2000" dirty="0" smtClean="0"/>
              <a:t>Access to translators is limited, turn around time varies</a:t>
            </a:r>
          </a:p>
          <a:p>
            <a:endParaRPr lang="en-CA" sz="2400" dirty="0" smtClean="0"/>
          </a:p>
          <a:p>
            <a:endParaRPr lang="en-CA" sz="20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69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Distribution Channels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47999"/>
          </a:xfrm>
        </p:spPr>
        <p:txBody>
          <a:bodyPr>
            <a:normAutofit fontScale="77500" lnSpcReduction="20000"/>
          </a:bodyPr>
          <a:lstStyle/>
          <a:p>
            <a:r>
              <a:rPr lang="en-CA" sz="2400" b="1" dirty="0" smtClean="0"/>
              <a:t>Leveraging existing structures</a:t>
            </a:r>
          </a:p>
          <a:p>
            <a:pPr lvl="1"/>
            <a:r>
              <a:rPr lang="en-CA" sz="2400" dirty="0" smtClean="0"/>
              <a:t>Government Services Officers (GSO’s)</a:t>
            </a:r>
          </a:p>
          <a:p>
            <a:pPr lvl="1"/>
            <a:r>
              <a:rPr lang="en-CA" sz="2400" dirty="0" smtClean="0"/>
              <a:t>Community Health Representatives (CHR’s)</a:t>
            </a:r>
          </a:p>
          <a:p>
            <a:pPr lvl="1"/>
            <a:r>
              <a:rPr lang="en-CA" sz="2400" dirty="0" smtClean="0"/>
              <a:t>Community + Indigenous Governments</a:t>
            </a:r>
          </a:p>
          <a:p>
            <a:pPr lvl="1"/>
            <a:r>
              <a:rPr lang="en-CA" sz="2400" dirty="0" smtClean="0"/>
              <a:t>Community Radio </a:t>
            </a:r>
          </a:p>
          <a:p>
            <a:pPr lvl="1"/>
            <a:r>
              <a:rPr lang="en-CA" sz="2400" dirty="0" smtClean="0"/>
              <a:t>Social Media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Print Media</a:t>
            </a:r>
          </a:p>
          <a:p>
            <a:r>
              <a:rPr lang="en-CA" sz="2400" b="1" dirty="0"/>
              <a:t>Building new structures</a:t>
            </a:r>
          </a:p>
          <a:p>
            <a:pPr lvl="1"/>
            <a:r>
              <a:rPr lang="en-CA" sz="2500" dirty="0"/>
              <a:t>COVID-19 </a:t>
            </a:r>
            <a:r>
              <a:rPr lang="en-CA" sz="2500" dirty="0" smtClean="0"/>
              <a:t>Website</a:t>
            </a:r>
            <a:endParaRPr lang="en-CA" sz="2500" dirty="0"/>
          </a:p>
          <a:p>
            <a:pPr lvl="1"/>
            <a:r>
              <a:rPr lang="en-CA" sz="2500" dirty="0" smtClean="0"/>
              <a:t>‘Community Kits’ </a:t>
            </a:r>
            <a:r>
              <a:rPr lang="en-CA" sz="2500" dirty="0"/>
              <a:t>(Google Drive)</a:t>
            </a:r>
          </a:p>
          <a:p>
            <a:pPr lvl="1"/>
            <a:endParaRPr lang="en-CA" sz="2000" dirty="0" smtClean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7107"/>
            <a:ext cx="3054456" cy="27862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805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Traditional + New Media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47999"/>
          </a:xfrm>
        </p:spPr>
        <p:txBody>
          <a:bodyPr>
            <a:normAutofit/>
          </a:bodyPr>
          <a:lstStyle/>
          <a:p>
            <a:pPr lvl="0"/>
            <a:r>
              <a:rPr lang="en-CA" sz="2200" b="1" dirty="0" smtClean="0">
                <a:solidFill>
                  <a:prstClr val="black"/>
                </a:solidFill>
              </a:rPr>
              <a:t>Tactics</a:t>
            </a:r>
            <a:endParaRPr lang="en-CA" sz="2200" b="1" dirty="0">
              <a:solidFill>
                <a:prstClr val="black"/>
              </a:solidFill>
            </a:endParaRP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COVID-19 Website </a:t>
            </a:r>
            <a:r>
              <a:rPr lang="en-CA" sz="2000" dirty="0" smtClean="0">
                <a:solidFill>
                  <a:prstClr val="black"/>
                </a:solidFill>
              </a:rPr>
              <a:t>(Daily)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Radio Broadcasts </a:t>
            </a:r>
            <a:r>
              <a:rPr lang="en-CA" sz="2000" dirty="0" smtClean="0">
                <a:solidFill>
                  <a:prstClr val="black"/>
                </a:solidFill>
              </a:rPr>
              <a:t>(Daily/Weekly)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Audio Files </a:t>
            </a:r>
            <a:r>
              <a:rPr lang="en-CA" sz="2000" dirty="0" smtClean="0">
                <a:solidFill>
                  <a:prstClr val="black"/>
                </a:solidFill>
              </a:rPr>
              <a:t>(Download/Streaming)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Shareable PSA Videos</a:t>
            </a:r>
            <a:r>
              <a:rPr lang="en-CA" sz="2000" dirty="0" smtClean="0">
                <a:solidFill>
                  <a:prstClr val="black"/>
                </a:solidFill>
              </a:rPr>
              <a:t> (Social/Web)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CPHO/Premier Video Broadcasts </a:t>
            </a:r>
            <a:r>
              <a:rPr lang="en-CA" sz="2000" dirty="0" smtClean="0">
                <a:solidFill>
                  <a:prstClr val="black"/>
                </a:solidFill>
              </a:rPr>
              <a:t>(Social)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Fact Sheets </a:t>
            </a:r>
            <a:r>
              <a:rPr lang="en-CA" sz="2000" dirty="0" smtClean="0">
                <a:solidFill>
                  <a:prstClr val="black"/>
                </a:solidFill>
              </a:rPr>
              <a:t>(Download/Printable/Shareable)</a:t>
            </a:r>
          </a:p>
          <a:p>
            <a:pPr lvl="1"/>
            <a:r>
              <a:rPr lang="en-CA" sz="2000" b="1" dirty="0" smtClean="0">
                <a:solidFill>
                  <a:prstClr val="black"/>
                </a:solidFill>
              </a:rPr>
              <a:t>Paid/Organic Social </a:t>
            </a:r>
            <a:r>
              <a:rPr lang="en-CA" sz="2000" dirty="0" smtClean="0">
                <a:solidFill>
                  <a:prstClr val="black"/>
                </a:solidFill>
              </a:rPr>
              <a:t>(Bi-weekly Ad Updates + Engaging Community)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79" y="1504950"/>
            <a:ext cx="271155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735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smtClean="0"/>
              <a:t>Traditional Media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1922929" cy="2971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1" y="1048756"/>
            <a:ext cx="1922929" cy="2971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71" y="1045176"/>
            <a:ext cx="2296389" cy="2971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409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New Media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4113"/>
            <a:ext cx="271155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72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3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2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0" y="2495550"/>
            <a:ext cx="270233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955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37" y="2495549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341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Lessons Learned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057399"/>
          </a:xfrm>
        </p:spPr>
        <p:txBody>
          <a:bodyPr>
            <a:normAutofit/>
          </a:bodyPr>
          <a:lstStyle/>
          <a:p>
            <a:r>
              <a:rPr lang="en-CA" sz="2200" dirty="0" smtClean="0">
                <a:solidFill>
                  <a:prstClr val="black"/>
                </a:solidFill>
              </a:rPr>
              <a:t>Understanding regional/local context to mitigate assumptions</a:t>
            </a:r>
            <a:endParaRPr lang="en-CA" sz="2200" dirty="0">
              <a:solidFill>
                <a:prstClr val="black"/>
              </a:solidFill>
            </a:endParaRPr>
          </a:p>
          <a:p>
            <a:pPr lvl="0"/>
            <a:r>
              <a:rPr lang="en-CA" sz="2200" dirty="0" smtClean="0">
                <a:solidFill>
                  <a:prstClr val="black"/>
                </a:solidFill>
              </a:rPr>
              <a:t>Leveraging existing platforms and communication structures</a:t>
            </a:r>
          </a:p>
          <a:p>
            <a:pPr lvl="0"/>
            <a:r>
              <a:rPr lang="en-CA" sz="2200" dirty="0" smtClean="0">
                <a:solidFill>
                  <a:prstClr val="black"/>
                </a:solidFill>
              </a:rPr>
              <a:t>Merging traditional and new media : reality of implementation</a:t>
            </a:r>
          </a:p>
          <a:p>
            <a:pPr lvl="0"/>
            <a:r>
              <a:rPr lang="en-CA" sz="2200" dirty="0" smtClean="0">
                <a:solidFill>
                  <a:prstClr val="black"/>
                </a:solidFill>
              </a:rPr>
              <a:t>Active engagement on social platforms</a:t>
            </a:r>
          </a:p>
          <a:p>
            <a:pPr lvl="0"/>
            <a:endParaRPr lang="en-CA" sz="2200" b="1" dirty="0" smtClean="0">
              <a:solidFill>
                <a:prstClr val="black"/>
              </a:solidFill>
            </a:endParaRPr>
          </a:p>
          <a:p>
            <a:pPr lvl="0"/>
            <a:endParaRPr lang="en-CA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234</Words>
  <Application>Microsoft Office PowerPoint</Application>
  <PresentationFormat>On-screen Show (16:9)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COVID-19 Communication  in 11 Official Languages</vt:lpstr>
      <vt:lpstr>Regional Context – Northwest Territories</vt:lpstr>
      <vt:lpstr>Languages</vt:lpstr>
      <vt:lpstr>Language challenges</vt:lpstr>
      <vt:lpstr>Distribution Channels</vt:lpstr>
      <vt:lpstr>Traditional + New Media</vt:lpstr>
      <vt:lpstr>Traditional Media</vt:lpstr>
      <vt:lpstr>New Media</vt:lpstr>
      <vt:lpstr>Lessons Learned</vt:lpstr>
    </vt:vector>
  </TitlesOfParts>
  <Company>GNWT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Bisaillon</dc:creator>
  <cp:lastModifiedBy>Christina Carrigan</cp:lastModifiedBy>
  <cp:revision>23</cp:revision>
  <dcterms:created xsi:type="dcterms:W3CDTF">2017-07-14T22:30:46Z</dcterms:created>
  <dcterms:modified xsi:type="dcterms:W3CDTF">2020-09-08T15:10:11Z</dcterms:modified>
</cp:coreProperties>
</file>