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9_F866F7A3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1" r:id="rId4"/>
    <p:sldMasterId id="2147484271" r:id="rId5"/>
    <p:sldMasterId id="2147484187" r:id="rId6"/>
    <p:sldMasterId id="2147484284" r:id="rId7"/>
    <p:sldMasterId id="2147483648" r:id="rId8"/>
  </p:sldMasterIdLst>
  <p:notesMasterIdLst>
    <p:notesMasterId r:id="rId29"/>
  </p:notesMasterIdLst>
  <p:sldIdLst>
    <p:sldId id="264" r:id="rId9"/>
    <p:sldId id="265" r:id="rId10"/>
    <p:sldId id="275" r:id="rId11"/>
    <p:sldId id="276" r:id="rId12"/>
    <p:sldId id="266" r:id="rId13"/>
    <p:sldId id="263" r:id="rId14"/>
    <p:sldId id="277" r:id="rId15"/>
    <p:sldId id="279" r:id="rId16"/>
    <p:sldId id="280" r:id="rId17"/>
    <p:sldId id="262" r:id="rId18"/>
    <p:sldId id="278" r:id="rId19"/>
    <p:sldId id="267" r:id="rId20"/>
    <p:sldId id="269" r:id="rId21"/>
    <p:sldId id="272" r:id="rId22"/>
    <p:sldId id="270" r:id="rId23"/>
    <p:sldId id="271" r:id="rId24"/>
    <p:sldId id="281" r:id="rId25"/>
    <p:sldId id="287" r:id="rId26"/>
    <p:sldId id="288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311DFC-5AB6-84F8-6E65-FCC52FBAF2AB}" name="Wong, Anna" initials="WA" userId="S::annawong@tbs-sct.gc.ca::b858ca7e-f115-435d-b00c-da9c52aa96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1B5"/>
    <a:srgbClr val="4914C4"/>
    <a:srgbClr val="6F56A8"/>
    <a:srgbClr val="B0A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77986-E0F6-F619-3900-7433006E4599}" v="8" dt="2023-02-15T17:06:38.627"/>
    <p1510:client id="{0806ED22-F483-6584-76CA-4B420C4B44E5}" v="280" dt="2023-02-15T19:05:30.536"/>
    <p1510:client id="{1A122F8B-17D8-3AFB-E3F8-69A6673039B4}" v="53" dt="2023-02-16T14:10:39.277"/>
    <p1510:client id="{3978F625-EE88-B3AD-B968-16C8BEE3BA03}" v="36" dt="2023-02-17T20:41:51.065"/>
    <p1510:client id="{4E459074-1E87-74CA-49E7-EAB6BC13752F}" v="115" dt="2023-02-15T19:08:25.762"/>
    <p1510:client id="{78C13900-7F61-3EF4-93C5-6B5A4A01CF25}" v="8" dt="2023-02-15T20:51:04.831"/>
    <p1510:client id="{79FFF361-FA52-C10F-82FA-9AB88E91B51D}" v="71" dt="2023-02-17T15:01:29.613"/>
    <p1510:client id="{9C19547D-5722-2404-D349-7FAE171986AF}" v="9" dt="2023-02-17T15:19:17.573"/>
    <p1510:client id="{9C1B4136-79B4-CB03-1E66-908C15310748}" v="108" dt="2023-02-15T17:01:37.779"/>
    <p1510:client id="{A39E1E48-D4D1-4DF3-AFFE-86D2392532A0}" v="17" dt="2023-02-15T18:17:58.012"/>
    <p1510:client id="{B99D74D7-7010-426B-B8EC-2BB728D72400}" v="200" dt="2023-02-15T17:46:53.274"/>
    <p1510:client id="{DD8333C1-3161-D285-C274-591202EEE836}" v="1191" dt="2023-02-17T19:45:19.764"/>
    <p1510:client id="{E5D0F17B-9B8E-F61A-07A1-923864D627AF}" v="1829" dt="2023-02-15T17:36:46.308"/>
    <p1510:client id="{F7C42B5F-F96C-4E90-9753-F8B23B617300}" v="57" dt="2023-02-15T17:50:15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omments/modernComment_109_F866F7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B65F47-3F4D-4D26-825C-74E01DD0FD6D}" authorId="{B8311DFC-5AB6-84F8-6E65-FCC52FBAF2AB}" status="resolved" created="2023-01-26T13:48:36.12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70974078" sldId="264"/>
      <ac:spMk id="6" creationId="{C82E34C7-C32C-7844-CAC0-88523497699A}"/>
    </ac:deMkLst>
    <p188:txBody>
      <a:bodyPr/>
      <a:lstStyle/>
      <a:p>
        <a:r>
          <a:rPr lang="en-US"/>
          <a:t>Add that this is for the DM Core discussion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70FDE-5E79-47C5-80A5-B11B61C2E126}" type="datetimeFigureOut"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A2C98-C9E0-4C98-9707-DCF215421E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2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95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51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93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350"/>
              </a:spcBef>
            </a:pPr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8C80-7B2B-4953-AD3A-544CA1506C5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2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CA" sz="18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8C80-7B2B-4953-AD3A-544CA1506C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50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8C80-7B2B-4953-AD3A-544CA1506C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8C80-7B2B-4953-AD3A-544CA1506C5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3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8C80-7B2B-4953-AD3A-544CA1506C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7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238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391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16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719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899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79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62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16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49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7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25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80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A2B6-77AF-4B57-BAD6-5CD05AA3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" y="11507"/>
            <a:ext cx="121842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6D584-D29F-D0AD-AA4E-7278D969DCF2}"/>
              </a:ext>
            </a:extLst>
          </p:cNvPr>
          <p:cNvSpPr/>
          <p:nvPr userDrawn="1"/>
        </p:nvSpPr>
        <p:spPr>
          <a:xfrm>
            <a:off x="31075" y="418849"/>
            <a:ext cx="12184237" cy="565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B5B1C0-4EA3-45ED-A954-3E08C9C18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357313"/>
            <a:ext cx="11047413" cy="4348162"/>
          </a:xfrm>
        </p:spPr>
        <p:txBody>
          <a:bodyPr/>
          <a:lstStyle>
            <a:lvl1pPr marL="357188" indent="-357188">
              <a:defRPr/>
            </a:lvl1pPr>
            <a:lvl2pPr marL="719138" indent="-361950">
              <a:buFont typeface="Courier New" panose="02070309020205020404" pitchFamily="49" charset="0"/>
              <a:buChar char="o"/>
              <a:defRPr/>
            </a:lvl2pPr>
            <a:lvl3pPr marL="1074738" indent="-338138">
              <a:buFont typeface="Wingdings" panose="05000000000000000000" pitchFamily="2" charset="2"/>
              <a:buChar char="§"/>
              <a:defRPr/>
            </a:lvl3pPr>
            <a:lvl4pPr marL="1438275" indent="-346075">
              <a:buFont typeface="Wingdings" panose="05000000000000000000" pitchFamily="2" charset="2"/>
              <a:buChar char="Ø"/>
              <a:defRPr/>
            </a:lvl4pPr>
            <a:lvl5pPr marL="1701800" indent="-263525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738DDDE-FF76-4D3D-961B-2D4462C3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5126"/>
            <a:ext cx="11047413" cy="992188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D766-ED2A-416A-85F0-28AAC522D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596" y="6306120"/>
            <a:ext cx="2743200" cy="365125"/>
          </a:xfrm>
        </p:spPr>
        <p:txBody>
          <a:bodyPr/>
          <a:lstStyle/>
          <a:p>
            <a:fld id="{FB74F3E4-AF52-460B-8574-E1C1C5FC95F2}" type="datetime1">
              <a:rPr lang="en-CA" smtClean="0"/>
              <a:t>2023-02-20</a:t>
            </a:fld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07F2-6D62-4689-BDB9-CE05580AEF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3"/>
            <a:ext cx="27432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90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Government of Canada logo, Treasury Board of Canada Secretariat, Working in #GCDigital. ">
            <a:extLst>
              <a:ext uri="{FF2B5EF4-FFF2-40B4-BE49-F238E27FC236}">
                <a16:creationId xmlns:a16="http://schemas.microsoft.com/office/drawing/2014/main" id="{72BD61FD-4D68-477A-8C0F-C8F0CF8B0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C7FB3E-5A95-4523-9D5E-FC989F7C8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560" y="4327525"/>
            <a:ext cx="7205662" cy="16827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336BE4C-187F-4A60-915B-5DAD22F3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2" y="3142835"/>
            <a:ext cx="10515600" cy="1325563"/>
          </a:xfrm>
        </p:spPr>
        <p:txBody>
          <a:bodyPr>
            <a:noAutofit/>
          </a:bodyPr>
          <a:lstStyle>
            <a:lvl1pPr>
              <a:defRPr sz="7000" b="1">
                <a:solidFill>
                  <a:srgbClr val="FEAC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61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81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260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2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218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28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736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46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140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257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609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A2B6-77AF-4B57-BAD6-5CD05AA3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" y="11507"/>
            <a:ext cx="121842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6D584-D29F-D0AD-AA4E-7278D969DCF2}"/>
              </a:ext>
            </a:extLst>
          </p:cNvPr>
          <p:cNvSpPr/>
          <p:nvPr userDrawn="1"/>
        </p:nvSpPr>
        <p:spPr>
          <a:xfrm>
            <a:off x="31076" y="418851"/>
            <a:ext cx="12184237" cy="565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B5B1C0-4EA3-45ED-A954-3E08C9C18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6" y="1357313"/>
            <a:ext cx="11047413" cy="4348162"/>
          </a:xfrm>
        </p:spPr>
        <p:txBody>
          <a:bodyPr/>
          <a:lstStyle>
            <a:lvl1pPr marL="267891" indent="-267891">
              <a:defRPr/>
            </a:lvl1pPr>
            <a:lvl2pPr marL="539354" indent="-271463">
              <a:buFont typeface="Courier New" panose="02070309020205020404" pitchFamily="49" charset="0"/>
              <a:buChar char="o"/>
              <a:defRPr/>
            </a:lvl2pPr>
            <a:lvl3pPr marL="806054" indent="-253604">
              <a:buFont typeface="Wingdings" panose="05000000000000000000" pitchFamily="2" charset="2"/>
              <a:buChar char="§"/>
              <a:defRPr/>
            </a:lvl3pPr>
            <a:lvl4pPr marL="1078706" indent="-259556">
              <a:buFont typeface="Wingdings" panose="05000000000000000000" pitchFamily="2" charset="2"/>
              <a:buChar char="Ø"/>
              <a:defRPr/>
            </a:lvl4pPr>
            <a:lvl5pPr marL="1276350" indent="-197644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738DDDE-FF76-4D3D-961B-2D4462C3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5126"/>
            <a:ext cx="11047413" cy="992188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D766-ED2A-416A-85F0-28AAC522D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596" y="6306122"/>
            <a:ext cx="2743200" cy="365125"/>
          </a:xfrm>
        </p:spPr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07F2-6D62-4689-BDB9-CE05580AEF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5"/>
            <a:ext cx="27432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0767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4083-69BE-44AA-B543-6E414794E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75907-E67D-44C7-94D4-5D5177C7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B5CEB-34AA-43E5-A3E6-E82F80F1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B3FA-DC7D-4424-9048-3C4B0850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09F7-EAD5-4128-BBB9-574692B3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6069756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783C-5759-48E3-8E05-B635FB4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00F4-9DFB-4401-AD81-5F883729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53766-3E5F-46AF-AAC7-7F1552FE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25FEB-F7E9-46B9-A900-2A7A9195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19B8-C1A0-448F-83B0-6D06B27B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6273010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7275-6EB1-4CF9-A66D-CEB1DBCE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02B3-C943-433F-85AF-CFAC2176B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789CC-CA5E-4992-8CDD-4617AC59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6882C-3A11-46DA-8857-3B5132E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D3F57-F69F-41ED-901C-EF53CDD4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152957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12A7-0733-4B0F-A1E5-A83AD61F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BF0ED-217F-42D9-8251-06D2F8542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D51F7-4EF1-4ED9-884B-4B11DD1A2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2D35E-5CFD-456D-9FD0-81AF7BD3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1D868-775E-4AAC-90DB-C833461A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62AA3-1240-47DD-A5C0-604A774E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03214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0CCD-0BB6-4515-B2EC-12F5384D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73296-E7C9-40A5-82EC-8F4C856C1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F8F2B-3CE0-4940-A8F8-D5D1E93E0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209F2-72AF-472D-B8CF-CDB4B1D8D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CCCBE-D61C-4E36-B607-48029810A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F5994-FDE1-4C28-A023-98FB3B73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8398D-4A28-4218-9F7F-A9E689D4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3DF9A-4AA2-4B74-9BB4-4BBB7E8D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402885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0CD-4110-405B-8555-5E0A878D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E0A6A-1FEC-4DC5-B4CB-586DD9F3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71FF7-9C4F-40F4-9EB8-08214F67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83CC4-D9FA-498D-9C3A-2A52BC46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6610089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E7D22-7037-4C3A-BBE3-B5BCF1E1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078AE-4D4A-4FE8-BEB3-44F38285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8714D-688F-4433-B99E-F6C211C3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0555521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199A-665B-4DC8-A24C-142CF919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2A0A-0C52-4F9A-80D7-3B6B8A08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4611A-31E7-482D-BDB9-09EFC6918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8D436-7CA4-43E7-9F47-21ECA53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50E42-370B-4721-A6A7-00589B7E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4DBCA-5398-4B11-A4BA-09166DD5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8014553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C11C-C154-4524-B3E4-470883CC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DAD69-580B-48EB-B2E1-E2D57EF96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AB7C-27CE-44B1-B3B1-86F641EAA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10DF6-01A6-4E58-9BCD-4BC1D4DB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5511-8802-4B75-A295-4C268112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1004E-C8E5-4BD2-A951-10A471B2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3092970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03DA-6250-4B49-BB80-4B46D454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C9B89-84D8-4650-9818-DB84929B9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9BB0A-089C-4A98-A330-91DE598D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F689E-0EF0-4554-A151-22CF72D5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61FF5-AF2F-4FBD-80E2-5F7AC953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3881992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23F3A-F3B0-46A5-994A-BF986282F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E05C8-546E-4FCA-9372-6C71FED1A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3955A-C480-4BE0-9442-DE3A5C43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BE146-1279-40D0-8FB7-E47D19C9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030E5-6038-4D6B-86E2-D5CBC096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341057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Government of Canada logo, Treasury Board of Canada Secretariat, Working in #GCDigital. ">
            <a:extLst>
              <a:ext uri="{FF2B5EF4-FFF2-40B4-BE49-F238E27FC236}">
                <a16:creationId xmlns:a16="http://schemas.microsoft.com/office/drawing/2014/main" id="{72BD61FD-4D68-477A-8C0F-C8F0CF8B0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C7FB3E-5A95-4523-9D5E-FC989F7C8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560" y="4327525"/>
            <a:ext cx="7205662" cy="16827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336BE4C-187F-4A60-915B-5DAD22F3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2" y="3142835"/>
            <a:ext cx="10515600" cy="1325563"/>
          </a:xfrm>
        </p:spPr>
        <p:txBody>
          <a:bodyPr>
            <a:noAutofit/>
          </a:bodyPr>
          <a:lstStyle>
            <a:lvl1pPr>
              <a:defRPr sz="7000" b="1">
                <a:solidFill>
                  <a:srgbClr val="FEAC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024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A2B6-77AF-4B57-BAD6-5CD05AA3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" y="11507"/>
            <a:ext cx="121842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6D584-D29F-D0AD-AA4E-7278D969DCF2}"/>
              </a:ext>
            </a:extLst>
          </p:cNvPr>
          <p:cNvSpPr/>
          <p:nvPr userDrawn="1"/>
        </p:nvSpPr>
        <p:spPr>
          <a:xfrm>
            <a:off x="31075" y="418849"/>
            <a:ext cx="12184237" cy="565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B5B1C0-4EA3-45ED-A954-3E08C9C18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357313"/>
            <a:ext cx="11047413" cy="4348162"/>
          </a:xfrm>
        </p:spPr>
        <p:txBody>
          <a:bodyPr/>
          <a:lstStyle>
            <a:lvl1pPr marL="357188" indent="-357188">
              <a:defRPr/>
            </a:lvl1pPr>
            <a:lvl2pPr marL="719138" indent="-361950">
              <a:buFont typeface="Courier New" panose="02070309020205020404" pitchFamily="49" charset="0"/>
              <a:buChar char="o"/>
              <a:defRPr/>
            </a:lvl2pPr>
            <a:lvl3pPr marL="1074738" indent="-338138">
              <a:buFont typeface="Wingdings" panose="05000000000000000000" pitchFamily="2" charset="2"/>
              <a:buChar char="§"/>
              <a:defRPr/>
            </a:lvl3pPr>
            <a:lvl4pPr marL="1438275" indent="-346075">
              <a:buFont typeface="Wingdings" panose="05000000000000000000" pitchFamily="2" charset="2"/>
              <a:buChar char="Ø"/>
              <a:defRPr/>
            </a:lvl4pPr>
            <a:lvl5pPr marL="1701800" indent="-263525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738DDDE-FF76-4D3D-961B-2D4462C3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5126"/>
            <a:ext cx="11047413" cy="992188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D766-ED2A-416A-85F0-28AAC522D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596" y="6306120"/>
            <a:ext cx="2743200" cy="365125"/>
          </a:xfrm>
        </p:spPr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07F2-6D62-4689-BDB9-CE05580AEF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3"/>
            <a:ext cx="27432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6698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A2B6-77AF-4B57-BAD6-5CD05AA3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" y="11507"/>
            <a:ext cx="121842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6D584-D29F-D0AD-AA4E-7278D969DCF2}"/>
              </a:ext>
            </a:extLst>
          </p:cNvPr>
          <p:cNvSpPr/>
          <p:nvPr userDrawn="1"/>
        </p:nvSpPr>
        <p:spPr>
          <a:xfrm>
            <a:off x="31075" y="418849"/>
            <a:ext cx="12184237" cy="565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D766-ED2A-416A-85F0-28AAC522D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596" y="6306120"/>
            <a:ext cx="2743200" cy="365125"/>
          </a:xfrm>
        </p:spPr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07F2-6D62-4689-BDB9-CE05580AEF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3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9F4152-C825-C47D-A751-E5A7EF396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1672731" y="230165"/>
            <a:ext cx="11130602" cy="64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8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9283025" y="563605"/>
            <a:ext cx="2908300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105225" y="563605"/>
            <a:ext cx="368300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677" y="563605"/>
            <a:ext cx="9309101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03445" y="2060849"/>
            <a:ext cx="10270067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CA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03446" y="2708920"/>
            <a:ext cx="10273141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4" y="911006"/>
            <a:ext cx="5687644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3" y="806229"/>
            <a:ext cx="2094235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18952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CDEB4-6FE9-4D23-B658-EE39F87C92FF}"/>
              </a:ext>
            </a:extLst>
          </p:cNvPr>
          <p:cNvSpPr>
            <a:spLocks noGrp="1"/>
          </p:cNvSpPr>
          <p:nvPr>
            <p:ph type="title" sz="quarter" idx="13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558187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80979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2328641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5449097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3682891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9067448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9500962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3336397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183166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2677320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2678134"/>
      </p:ext>
    </p:extLst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5330548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A2B6-77AF-4B57-BAD6-5CD05AA3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" y="11507"/>
            <a:ext cx="121842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6D584-D29F-D0AD-AA4E-7278D969DCF2}"/>
              </a:ext>
            </a:extLst>
          </p:cNvPr>
          <p:cNvSpPr/>
          <p:nvPr userDrawn="1"/>
        </p:nvSpPr>
        <p:spPr>
          <a:xfrm>
            <a:off x="31076" y="418851"/>
            <a:ext cx="12184237" cy="565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B5B1C0-4EA3-45ED-A954-3E08C9C18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6" y="1357313"/>
            <a:ext cx="11047413" cy="4348162"/>
          </a:xfrm>
        </p:spPr>
        <p:txBody>
          <a:bodyPr/>
          <a:lstStyle>
            <a:lvl1pPr marL="267891" indent="-267891">
              <a:defRPr/>
            </a:lvl1pPr>
            <a:lvl2pPr marL="539354" indent="-271463">
              <a:buFont typeface="Courier New" panose="02070309020205020404" pitchFamily="49" charset="0"/>
              <a:buChar char="o"/>
              <a:defRPr/>
            </a:lvl2pPr>
            <a:lvl3pPr marL="806054" indent="-253604">
              <a:buFont typeface="Wingdings" panose="05000000000000000000" pitchFamily="2" charset="2"/>
              <a:buChar char="§"/>
              <a:defRPr/>
            </a:lvl3pPr>
            <a:lvl4pPr marL="1078706" indent="-259556">
              <a:buFont typeface="Wingdings" panose="05000000000000000000" pitchFamily="2" charset="2"/>
              <a:buChar char="Ø"/>
              <a:defRPr/>
            </a:lvl4pPr>
            <a:lvl5pPr marL="1276350" indent="-197644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738DDDE-FF76-4D3D-961B-2D4462C3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5126"/>
            <a:ext cx="11047413" cy="992188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D766-ED2A-416A-85F0-28AAC522D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596" y="6306122"/>
            <a:ext cx="2743200" cy="365125"/>
          </a:xfrm>
        </p:spPr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07F2-6D62-4689-BDB9-CE05580AEF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5"/>
            <a:ext cx="27432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4265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Government of Canada logo, Treasury Board of Canada Secretariat, Working in #GCDigital. ">
            <a:extLst>
              <a:ext uri="{FF2B5EF4-FFF2-40B4-BE49-F238E27FC236}">
                <a16:creationId xmlns:a16="http://schemas.microsoft.com/office/drawing/2014/main" id="{72BD61FD-4D68-477A-8C0F-C8F0CF8B0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" y="0"/>
            <a:ext cx="12189611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C7FB3E-5A95-4523-9D5E-FC989F7C8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560" y="4327525"/>
            <a:ext cx="7205663" cy="16827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336BE4C-187F-4A60-915B-5DAD22F3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2" y="3142835"/>
            <a:ext cx="10515600" cy="1325563"/>
          </a:xfrm>
        </p:spPr>
        <p:txBody>
          <a:bodyPr>
            <a:noAutofit/>
          </a:bodyPr>
          <a:lstStyle>
            <a:lvl1pPr>
              <a:defRPr sz="5250" b="1">
                <a:solidFill>
                  <a:srgbClr val="FEAC1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024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A2B6-77AF-4B57-BAD6-5CD05AA3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" y="11507"/>
            <a:ext cx="121842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6D584-D29F-D0AD-AA4E-7278D969DCF2}"/>
              </a:ext>
            </a:extLst>
          </p:cNvPr>
          <p:cNvSpPr/>
          <p:nvPr userDrawn="1"/>
        </p:nvSpPr>
        <p:spPr>
          <a:xfrm>
            <a:off x="31076" y="418851"/>
            <a:ext cx="12184237" cy="565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D766-ED2A-416A-85F0-28AAC522D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596" y="6306122"/>
            <a:ext cx="2743200" cy="365125"/>
          </a:xfrm>
        </p:spPr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07F2-6D62-4689-BDB9-CE05580AEF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9F4152-C825-C47D-A751-E5A7EF396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1672731" y="230167"/>
            <a:ext cx="11130603" cy="64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85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9283026" y="563607"/>
            <a:ext cx="2908300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35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105226" y="563607"/>
            <a:ext cx="368300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350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677" y="563607"/>
            <a:ext cx="9309101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35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03445" y="2060851"/>
            <a:ext cx="10270067" cy="613891"/>
          </a:xfrm>
          <a:prstGeom prst="rect">
            <a:avLst/>
          </a:prstGeom>
        </p:spPr>
        <p:txBody>
          <a:bodyPr/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  <a:endParaRPr lang="en-CA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03447" y="2708920"/>
            <a:ext cx="10273141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" y="911008"/>
            <a:ext cx="5687644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3" y="806231"/>
            <a:ext cx="2094235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18952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15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35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2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941785">
              <a:defRPr sz="105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CDEB4-6FE9-4D23-B658-EE39F87C92FF}"/>
              </a:ext>
            </a:extLst>
          </p:cNvPr>
          <p:cNvSpPr>
            <a:spLocks noGrp="1"/>
          </p:cNvSpPr>
          <p:nvPr>
            <p:ph type="title" sz="quarter" idx="13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558187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5EFC-4A3D-BE4E-F927-EBF289C75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88167-402F-D7DC-04C1-90AFAE38A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A6A8-F4DD-CEDE-8B52-9D4F4670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83D54-5D6D-739D-CB97-B3489E41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EF556-3E1F-EE97-DD32-4B06F26F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5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9923-6897-2215-117B-708DDCC1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D20ED-F4C1-763C-17EF-ED97313A8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F6DB6-2A5F-2DCE-7BBF-44C266A1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62530-C095-3C1C-C8A1-CE90E3AD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F4CFF-7BA6-BCC7-5ED9-C6F8577B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9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5CEA-E30D-A84F-58ED-933A154F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12D4B-F0B7-AE1F-4708-06D09FE53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AF-9EA5-3BD5-00B4-6DF9B31D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64771-451A-88D1-3586-C363CA6A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9138-F9B1-1259-E2A1-64A4D445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0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28E4-1BB5-7184-1D46-F2B55A5A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4A93-4255-C7C2-B514-9093F5F1E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3166E-4E42-6910-ADFA-A069F8B25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997D1-D46E-577C-405E-7DD0DF4E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BB3D2-7F95-4D0C-0C58-2942596D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5104D-CF81-3A96-89CC-2D04EB5D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11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42A7-C005-4880-A7A5-5FB86AF9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74CFD-C23D-769A-B7C5-DF3ED85D5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D6C10-46CB-A0E1-99C7-62F14337A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B9D7E-D6A5-6CCF-A5C1-48C99ED52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5CDBE-4BEB-E828-234A-507556FCF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4A2FB-C970-3DA7-E58E-BD7A6B97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03E99-2219-F3B2-9776-F6F084AF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F3DB5B-AB8D-6CFE-ADB7-92CD932C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9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533B-52DC-0F80-7602-5D483E8C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40CB6-B694-34FC-4C14-0430BACC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6866F-6EE4-E009-FD26-11C1C28B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E8314-07EA-0F71-AA27-A7BBEA99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5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3FF71-3E36-390C-68D6-07231FE6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E9BAA-C862-8926-D81B-1B37447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7D70-A518-DF53-AA89-E9D53E7C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95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7435-0ED4-5910-400C-C8522731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96097-B618-2231-7AE9-30EE355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5A99B-E560-B3AC-71FF-9AF699335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6420B-F052-BF47-6E20-E5CBB350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B021E-DAB6-DDA7-0226-9A1F6C6E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8E06A-92C6-612D-9AB2-02CD1978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BB60-A220-4C03-C6C7-A68EF9ED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4F26E-25B9-4409-6D5D-0E0A33EB2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5F621-49B2-98C4-158A-82BCFD99F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93AC9-42C3-0697-6D54-EFF80160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9B767-5D8A-72CD-7FAF-7C2A3486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D8CFC-207D-F9E9-399B-9DFD7A9D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67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E137-FCBC-3753-0B5E-0AC667BE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1DDEE-DEA3-7BD2-D12F-D7BD3C7F9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5952-5BBE-08EF-BD3A-9DF4F2A8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16540-66A2-39C7-C689-163E4F08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A38B6-F878-97FC-2387-99323DBE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75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515FD-3267-9749-89E6-E62C149DD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6C6B1-547F-47B3-8BE1-2A297ED5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DBC54-9E23-2B69-05D4-7D8502DB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0CE-0C13-6539-1802-3CC394FB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6EBB8-C249-0ECF-D436-3449F0DD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48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0A2B6-77AF-4B57-BAD6-5CD05AA37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" y="11507"/>
            <a:ext cx="121842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6D584-D29F-D0AD-AA4E-7278D969DCF2}"/>
              </a:ext>
            </a:extLst>
          </p:cNvPr>
          <p:cNvSpPr/>
          <p:nvPr userDrawn="1"/>
        </p:nvSpPr>
        <p:spPr>
          <a:xfrm>
            <a:off x="31075" y="418849"/>
            <a:ext cx="12184237" cy="565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B5B1C0-4EA3-45ED-A954-3E08C9C18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357313"/>
            <a:ext cx="11047413" cy="4348162"/>
          </a:xfrm>
        </p:spPr>
        <p:txBody>
          <a:bodyPr/>
          <a:lstStyle>
            <a:lvl1pPr marL="357188" indent="-357188">
              <a:defRPr/>
            </a:lvl1pPr>
            <a:lvl2pPr marL="719138" indent="-361950">
              <a:buFont typeface="Courier New" panose="02070309020205020404" pitchFamily="49" charset="0"/>
              <a:buChar char="o"/>
              <a:defRPr/>
            </a:lvl2pPr>
            <a:lvl3pPr marL="1074738" indent="-338138">
              <a:buFont typeface="Wingdings" panose="05000000000000000000" pitchFamily="2" charset="2"/>
              <a:buChar char="§"/>
              <a:defRPr/>
            </a:lvl3pPr>
            <a:lvl4pPr marL="1438275" indent="-346075">
              <a:buFont typeface="Wingdings" panose="05000000000000000000" pitchFamily="2" charset="2"/>
              <a:buChar char="Ø"/>
              <a:defRPr/>
            </a:lvl4pPr>
            <a:lvl5pPr marL="1701800" indent="-263525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738DDDE-FF76-4D3D-961B-2D4462C3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5126"/>
            <a:ext cx="11047413" cy="992188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D766-ED2A-416A-85F0-28AAC522D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596" y="6306120"/>
            <a:ext cx="2743200" cy="365125"/>
          </a:xfrm>
        </p:spPr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07F2-6D62-4689-BDB9-CE05580AEF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23724" y="47603"/>
            <a:ext cx="27432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92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83BC-074B-4496-B685-86EF680ACF24}" type="datetimeFigureOut">
              <a:rPr lang="en-CA" smtClean="0"/>
              <a:t>2023-02-20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D148-8B62-4C20-B2FD-ECB607F8821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73B74539-9269-9840-6AB0-9ACDAE452E74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76631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F3894-EB9D-4A9C-9850-BECC0E05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22244-17F3-4C37-96E8-F3067DEC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BA945-23F9-42EB-8A30-105385D3C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0FD82-6DEC-42B4-BC18-4E47FBB3E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F1B70-3E2E-4AB9-9169-28EE62F3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11D130A-9EA5-4E34-8754-BAE9C38B5995}"/>
              </a:ext>
            </a:extLst>
          </p:cNvPr>
          <p:cNvSpPr txBox="1">
            <a:spLocks/>
          </p:cNvSpPr>
          <p:nvPr userDrawn="1"/>
        </p:nvSpPr>
        <p:spPr>
          <a:xfrm>
            <a:off x="9323724" y="4760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7EFBFD-4FEB-4EF5-8B3E-5BFD0516AE6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C6F3CB39-0720-3A4A-C134-DAF892223E7C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4302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1" r:id="rId13"/>
    <p:sldLayoutId id="2147484202" r:id="rId14"/>
    <p:sldLayoutId id="2147484203" r:id="rId15"/>
    <p:sldLayoutId id="214748420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7A6F-DD1D-457C-8809-40E9D445D14C}" type="datetime1">
              <a:rPr lang="fr-CA" smtClean="0"/>
              <a:t>2023-02-20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FBFD-4FEB-4EF5-8B3E-5BFD0516AE64}" type="slidenum">
              <a:rPr lang="fr-CA" smtClean="0"/>
              <a:t>‹#›</a:t>
            </a:fld>
            <a:endParaRPr lang="fr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5F38A01-C97F-505A-B717-85F95BB8BCBF}"/>
              </a:ext>
            </a:extLst>
          </p:cNvPr>
          <p:cNvSpPr txBox="1">
            <a:spLocks/>
          </p:cNvSpPr>
          <p:nvPr userDrawn="1"/>
        </p:nvSpPr>
        <p:spPr>
          <a:xfrm>
            <a:off x="9323724" y="4760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7EFBFD-4FEB-4EF5-8B3E-5BFD0516AE64}" type="slidenum">
              <a:rPr lang="fr-CA" sz="1350" smtClean="0"/>
              <a:pPr/>
              <a:t>‹#›</a:t>
            </a:fld>
            <a:endParaRPr lang="fr-CA" sz="1350"/>
          </a:p>
        </p:txBody>
      </p:sp>
      <p:sp>
        <p:nvSpPr>
          <p:cNvPr id="8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C7E56C49-7272-9530-F2FF-52212E4F1EFE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400608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  <p:sldLayoutId id="2147484299" r:id="rId15"/>
    <p:sldLayoutId id="2147484300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42D1D-E7F1-6076-E33D-7A89EA31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47244-096A-6359-B360-77390BA47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EF2A-FF6A-FAB7-FA36-9A36EEF79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D00A-AB0F-48DC-92F5-D3C71CF2CAE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3D150-F29D-5ED4-B0A0-DC34E91C6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4F2F-3742-9865-5E6E-346A39DD6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6DCA-EDA7-43FD-A598-615E853156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76E1DFF9-9C16-8B50-345F-B5E5F34A0E86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2902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end-to-end-services.github.io/#methodology" TargetMode="External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26" Type="http://schemas.openxmlformats.org/officeDocument/2006/relationships/image" Target="../media/image79.svg"/><Relationship Id="rId39" Type="http://schemas.openxmlformats.org/officeDocument/2006/relationships/image" Target="../media/image92.png"/><Relationship Id="rId21" Type="http://schemas.openxmlformats.org/officeDocument/2006/relationships/image" Target="../media/image74.png"/><Relationship Id="rId34" Type="http://schemas.openxmlformats.org/officeDocument/2006/relationships/image" Target="../media/image87.svg"/><Relationship Id="rId42" Type="http://schemas.openxmlformats.org/officeDocument/2006/relationships/image" Target="../media/image95.svg"/><Relationship Id="rId47" Type="http://schemas.openxmlformats.org/officeDocument/2006/relationships/image" Target="../media/image100.png"/><Relationship Id="rId50" Type="http://schemas.openxmlformats.org/officeDocument/2006/relationships/image" Target="../media/image103.sv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9.svg"/><Relationship Id="rId29" Type="http://schemas.openxmlformats.org/officeDocument/2006/relationships/image" Target="../media/image82.png"/><Relationship Id="rId11" Type="http://schemas.openxmlformats.org/officeDocument/2006/relationships/image" Target="../media/image64.png"/><Relationship Id="rId24" Type="http://schemas.openxmlformats.org/officeDocument/2006/relationships/image" Target="../media/image77.svg"/><Relationship Id="rId32" Type="http://schemas.openxmlformats.org/officeDocument/2006/relationships/image" Target="../media/image85.svg"/><Relationship Id="rId37" Type="http://schemas.openxmlformats.org/officeDocument/2006/relationships/image" Target="../media/image90.png"/><Relationship Id="rId40" Type="http://schemas.openxmlformats.org/officeDocument/2006/relationships/image" Target="../media/image93.svg"/><Relationship Id="rId45" Type="http://schemas.openxmlformats.org/officeDocument/2006/relationships/image" Target="../media/image98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svg"/><Relationship Id="rId36" Type="http://schemas.openxmlformats.org/officeDocument/2006/relationships/image" Target="../media/image89.svg"/><Relationship Id="rId49" Type="http://schemas.openxmlformats.org/officeDocument/2006/relationships/image" Target="../media/image102.png"/><Relationship Id="rId10" Type="http://schemas.openxmlformats.org/officeDocument/2006/relationships/image" Target="../media/image63.sv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4" Type="http://schemas.openxmlformats.org/officeDocument/2006/relationships/image" Target="../media/image97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Relationship Id="rId22" Type="http://schemas.openxmlformats.org/officeDocument/2006/relationships/image" Target="../media/image75.svg"/><Relationship Id="rId27" Type="http://schemas.openxmlformats.org/officeDocument/2006/relationships/image" Target="../media/image80.png"/><Relationship Id="rId30" Type="http://schemas.openxmlformats.org/officeDocument/2006/relationships/image" Target="../media/image83.svg"/><Relationship Id="rId35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image" Target="../media/image101.svg"/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svg"/><Relationship Id="rId46" Type="http://schemas.openxmlformats.org/officeDocument/2006/relationships/image" Target="../media/image99.svg"/><Relationship Id="rId20" Type="http://schemas.openxmlformats.org/officeDocument/2006/relationships/image" Target="../media/image73.svg"/><Relationship Id="rId41" Type="http://schemas.openxmlformats.org/officeDocument/2006/relationships/image" Target="../media/image94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svg"/><Relationship Id="rId3" Type="http://schemas.openxmlformats.org/officeDocument/2006/relationships/image" Target="../media/image104.png"/><Relationship Id="rId7" Type="http://schemas.openxmlformats.org/officeDocument/2006/relationships/image" Target="../media/image108.sv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5" Type="http://schemas.openxmlformats.org/officeDocument/2006/relationships/image" Target="../media/image116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Relationship Id="rId14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8.svg"/><Relationship Id="rId4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0.svg"/><Relationship Id="rId4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F866F7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gccollab.ca/Digital_Talent" TargetMode="External"/><Relationship Id="rId3" Type="http://schemas.openxmlformats.org/officeDocument/2006/relationships/image" Target="../media/image7.jpeg"/><Relationship Id="rId7" Type="http://schemas.openxmlformats.org/officeDocument/2006/relationships/hyperlink" Target="mailto:iCommunity-icollectivite@tbs-sct.gc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svg"/><Relationship Id="rId5" Type="http://schemas.openxmlformats.org/officeDocument/2006/relationships/image" Target="../media/image121.png"/><Relationship Id="rId10" Type="http://schemas.openxmlformats.org/officeDocument/2006/relationships/image" Target="../media/image124.png"/><Relationship Id="rId4" Type="http://schemas.openxmlformats.org/officeDocument/2006/relationships/hyperlink" Target="https://forms.office.com/Pages/ResponsePage.aspx?id=EN-XY5VFR0CcTwMxEoIVKzMayaQvxiREpdGQjpJkIHBURFBKS1lFQ01aSEpFSUMwQk1NQllFTzExQy4u" TargetMode="External"/><Relationship Id="rId9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5.sv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75A7D-5628-7D4C-6748-42E0B4AA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14922"/>
          <a:stretch/>
        </p:blipFill>
        <p:spPr>
          <a:xfrm>
            <a:off x="0" y="-24830"/>
            <a:ext cx="12192000" cy="6882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5129"/>
            <a:ext cx="12192000" cy="6858000"/>
          </a:xfrm>
          <a:prstGeom prst="rect">
            <a:avLst/>
          </a:prstGeom>
          <a:solidFill>
            <a:srgbClr val="54427E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Arial"/>
              <a:cs typeface="Calibri"/>
            </a:endParaRPr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1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24" y="376026"/>
            <a:ext cx="4700337" cy="992188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bg1"/>
                </a:solidFill>
                <a:latin typeface="Arial"/>
                <a:cs typeface="Arial"/>
              </a:rPr>
              <a:t>GCDigital Community in the Government of Canada</a:t>
            </a:r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C0B25-FB3A-14EA-F52F-972BB2DD5333}"/>
              </a:ext>
            </a:extLst>
          </p:cNvPr>
          <p:cNvSpPr txBox="1"/>
          <p:nvPr/>
        </p:nvSpPr>
        <p:spPr>
          <a:xfrm>
            <a:off x="423330" y="2681859"/>
            <a:ext cx="4785924" cy="23983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>
                <a:solidFill>
                  <a:schemeClr val="bg1"/>
                </a:solidFill>
                <a:latin typeface="Arial"/>
                <a:cs typeface="Arial"/>
              </a:rPr>
              <a:t>As people join, introduce yourself in chat:</a:t>
            </a:r>
            <a:endParaRPr lang="en-US" sz="1700">
              <a:solidFill>
                <a:schemeClr val="bg1"/>
              </a:solidFill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>
                <a:solidFill>
                  <a:schemeClr val="bg1"/>
                </a:solidFill>
                <a:latin typeface="Arial"/>
                <a:cs typeface="Arial"/>
              </a:rPr>
              <a:t>Your organization?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>
                <a:solidFill>
                  <a:schemeClr val="bg1"/>
                </a:solidFill>
                <a:latin typeface="Arial"/>
                <a:cs typeface="Arial"/>
              </a:rPr>
              <a:t>Your role?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 err="1">
                <a:solidFill>
                  <a:schemeClr val="bg1"/>
                </a:solidFill>
                <a:latin typeface="Arial"/>
                <a:cs typeface="Arial"/>
              </a:rPr>
              <a:t>Favourite</a:t>
            </a:r>
            <a:r>
              <a:rPr lang="en-US" sz="1700">
                <a:solidFill>
                  <a:schemeClr val="bg1"/>
                </a:solidFill>
                <a:latin typeface="Arial"/>
                <a:cs typeface="Arial"/>
              </a:rPr>
              <a:t> breakfast food?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>
                <a:solidFill>
                  <a:schemeClr val="bg1"/>
                </a:solidFill>
                <a:latin typeface="Arial"/>
                <a:cs typeface="Arial"/>
              </a:rPr>
              <a:t>What larger city is closest to your home?</a:t>
            </a:r>
          </a:p>
          <a:p>
            <a:pPr>
              <a:lnSpc>
                <a:spcPct val="150000"/>
              </a:lnSpc>
            </a:pPr>
            <a:endParaRPr lang="en-US" sz="17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E9AFA-949F-DD02-9782-66571D47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947969" y="-819500"/>
            <a:ext cx="41239" cy="4986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C1A21-EB93-38A3-68E8-956B6FF387E7}"/>
              </a:ext>
            </a:extLst>
          </p:cNvPr>
          <p:cNvSpPr txBox="1"/>
          <p:nvPr/>
        </p:nvSpPr>
        <p:spPr>
          <a:xfrm>
            <a:off x="6099109" y="2679029"/>
            <a:ext cx="5897875" cy="28110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Au fur et à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mesure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que des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personnes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se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joignent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à nous,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présentez-vous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dans le chat :</a:t>
            </a:r>
            <a:endParaRPr lang="en-US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 err="1">
                <a:solidFill>
                  <a:schemeClr val="bg1"/>
                </a:solidFill>
                <a:latin typeface="Arial"/>
                <a:cs typeface="Arial"/>
              </a:rPr>
              <a:t>Votre</a:t>
            </a:r>
            <a:r>
              <a:rPr lang="en-US" sz="1700">
                <a:solidFill>
                  <a:schemeClr val="bg1"/>
                </a:solidFill>
                <a:latin typeface="Arial"/>
                <a:cs typeface="Arial"/>
              </a:rPr>
              <a:t> organization?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 err="1">
                <a:solidFill>
                  <a:schemeClr val="bg1"/>
                </a:solidFill>
                <a:latin typeface="Arial"/>
                <a:cs typeface="Arial"/>
              </a:rPr>
              <a:t>Votre</a:t>
            </a:r>
            <a:r>
              <a:rPr lang="en-US" sz="1700">
                <a:solidFill>
                  <a:schemeClr val="bg1"/>
                </a:solidFill>
                <a:latin typeface="Arial"/>
                <a:cs typeface="Arial"/>
              </a:rPr>
              <a:t> role?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Aliment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préféré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pour le déjeuner?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Quelle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grande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ville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est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la plus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près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de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votre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domicile?</a:t>
            </a:r>
          </a:p>
          <a:p>
            <a:pPr>
              <a:lnSpc>
                <a:spcPct val="150000"/>
              </a:lnSpc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Graphic 8" descr="Wave Gesture outline">
            <a:extLst>
              <a:ext uri="{FF2B5EF4-FFF2-40B4-BE49-F238E27FC236}">
                <a16:creationId xmlns:a16="http://schemas.microsoft.com/office/drawing/2014/main" id="{2F579DFC-08A4-BAD4-1FE1-4555DE228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623" y="1834403"/>
            <a:ext cx="807945" cy="813548"/>
          </a:xfrm>
          <a:prstGeom prst="rect">
            <a:avLst/>
          </a:prstGeom>
        </p:spPr>
      </p:pic>
      <p:sp>
        <p:nvSpPr>
          <p:cNvPr id="15" name="Title 12">
            <a:extLst>
              <a:ext uri="{FF2B5EF4-FFF2-40B4-BE49-F238E27FC236}">
                <a16:creationId xmlns:a16="http://schemas.microsoft.com/office/drawing/2014/main" id="{DDB43B05-FB1E-97CF-4786-120AEBD2559C}"/>
              </a:ext>
            </a:extLst>
          </p:cNvPr>
          <p:cNvSpPr txBox="1">
            <a:spLocks/>
          </p:cNvSpPr>
          <p:nvPr/>
        </p:nvSpPr>
        <p:spPr>
          <a:xfrm>
            <a:off x="6096542" y="315515"/>
            <a:ext cx="5434322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n-US" sz="2500" err="1">
                <a:solidFill>
                  <a:schemeClr val="bg1"/>
                </a:solidFill>
                <a:latin typeface="Arial"/>
                <a:cs typeface="Arial"/>
              </a:rPr>
              <a:t>communauté</a:t>
            </a:r>
            <a:r>
              <a:rPr lang="en-US" sz="2500">
                <a:solidFill>
                  <a:schemeClr val="bg1"/>
                </a:solidFill>
                <a:latin typeface="Arial"/>
                <a:cs typeface="Arial"/>
              </a:rPr>
              <a:t> numérique au sein du gouvernement du Canada</a:t>
            </a:r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206A2-12D8-5764-33B1-1C2DA8BA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95734" y="-819499"/>
            <a:ext cx="41239" cy="4986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0AE7A634-9842-B2C4-198F-632252CB3046}"/>
              </a:ext>
            </a:extLst>
          </p:cNvPr>
          <p:cNvSpPr txBox="1">
            <a:spLocks/>
          </p:cNvSpPr>
          <p:nvPr/>
        </p:nvSpPr>
        <p:spPr>
          <a:xfrm>
            <a:off x="387144" y="1307235"/>
            <a:ext cx="3630175" cy="196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00" b="0">
                <a:solidFill>
                  <a:schemeClr val="bg1"/>
                </a:solidFill>
                <a:latin typeface="Arial"/>
                <a:cs typeface="Arial"/>
              </a:rPr>
              <a:t>GCDC 2023 Networking session</a:t>
            </a:r>
          </a:p>
        </p:txBody>
      </p:sp>
      <p:sp>
        <p:nvSpPr>
          <p:cNvPr id="21" name="Title 12">
            <a:extLst>
              <a:ext uri="{FF2B5EF4-FFF2-40B4-BE49-F238E27FC236}">
                <a16:creationId xmlns:a16="http://schemas.microsoft.com/office/drawing/2014/main" id="{C0101507-C171-300C-A653-4396E5DA5105}"/>
              </a:ext>
            </a:extLst>
          </p:cNvPr>
          <p:cNvSpPr txBox="1">
            <a:spLocks/>
          </p:cNvSpPr>
          <p:nvPr/>
        </p:nvSpPr>
        <p:spPr>
          <a:xfrm>
            <a:off x="6096541" y="1307235"/>
            <a:ext cx="5170983" cy="448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00" b="0">
                <a:solidFill>
                  <a:schemeClr val="bg1"/>
                </a:solidFill>
                <a:latin typeface="Arial"/>
                <a:cs typeface="Arial"/>
              </a:rPr>
              <a:t>CDGC 2023 Session de </a:t>
            </a:r>
            <a:r>
              <a:rPr lang="en-US" sz="1700" b="0" err="1">
                <a:solidFill>
                  <a:schemeClr val="bg1"/>
                </a:solidFill>
                <a:latin typeface="Arial"/>
                <a:cs typeface="Arial"/>
              </a:rPr>
              <a:t>réseautage</a:t>
            </a:r>
            <a:endParaRPr lang="en-US" sz="1700" b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700" b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F1A1D8-BE6D-4E8F-BF89-1A8DEEFB761F}"/>
              </a:ext>
            </a:extLst>
          </p:cNvPr>
          <p:cNvSpPr txBox="1"/>
          <p:nvPr/>
        </p:nvSpPr>
        <p:spPr>
          <a:xfrm>
            <a:off x="1160929" y="2085415"/>
            <a:ext cx="205403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FFFFFF"/>
                </a:solidFill>
                <a:latin typeface="Arial"/>
              </a:rPr>
              <a:t>Welcome!</a:t>
            </a:r>
            <a:endParaRPr lang="en-US" sz="2500">
              <a:cs typeface="Calibri"/>
            </a:endParaRPr>
          </a:p>
        </p:txBody>
      </p:sp>
      <p:pic>
        <p:nvPicPr>
          <p:cNvPr id="23" name="Graphic 8" descr="Wave Gesture outline">
            <a:extLst>
              <a:ext uri="{FF2B5EF4-FFF2-40B4-BE49-F238E27FC236}">
                <a16:creationId xmlns:a16="http://schemas.microsoft.com/office/drawing/2014/main" id="{7D264778-0F53-AE7F-3C65-6378D31BA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7387" y="1845608"/>
            <a:ext cx="807945" cy="8135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CE62B4-0F84-B184-5969-966A8CB2C5BC}"/>
              </a:ext>
            </a:extLst>
          </p:cNvPr>
          <p:cNvSpPr txBox="1"/>
          <p:nvPr/>
        </p:nvSpPr>
        <p:spPr>
          <a:xfrm>
            <a:off x="6808693" y="2096620"/>
            <a:ext cx="205403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FFFFFF"/>
                </a:solidFill>
                <a:latin typeface="Arial"/>
              </a:rPr>
              <a:t>Bienvenue!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307657-EF73-EE08-6624-4E252A184612}"/>
              </a:ext>
            </a:extLst>
          </p:cNvPr>
          <p:cNvSpPr txBox="1"/>
          <p:nvPr/>
        </p:nvSpPr>
        <p:spPr>
          <a:xfrm>
            <a:off x="1279226" y="5890882"/>
            <a:ext cx="307377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FFFFFF"/>
                </a:solidFill>
                <a:latin typeface="Arial"/>
              </a:rPr>
              <a:t>Access the English presentation on </a:t>
            </a:r>
            <a:r>
              <a:rPr lang="en-US" sz="1700" err="1">
                <a:solidFill>
                  <a:srgbClr val="FFFFFF"/>
                </a:solidFill>
                <a:latin typeface="Arial"/>
              </a:rPr>
              <a:t>GCxchange</a:t>
            </a:r>
            <a:endParaRPr lang="en-US" sz="1700" err="1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2B5B0D-8AAA-533C-0936-9FEA39607F89}"/>
              </a:ext>
            </a:extLst>
          </p:cNvPr>
          <p:cNvSpPr txBox="1"/>
          <p:nvPr/>
        </p:nvSpPr>
        <p:spPr>
          <a:xfrm>
            <a:off x="6907590" y="5877930"/>
            <a:ext cx="274880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Accéder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à la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présentation</a:t>
            </a:r>
            <a:r>
              <a:rPr lang="en-US" sz="17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française sur </a:t>
            </a:r>
            <a:r>
              <a:rPr lang="en-US" sz="17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GCéchange</a:t>
            </a:r>
            <a:endParaRPr lang="en-US" err="1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EF961-4A32-6785-8A28-9AFB06281BD5}"/>
              </a:ext>
            </a:extLst>
          </p:cNvPr>
          <p:cNvSpPr/>
          <p:nvPr/>
        </p:nvSpPr>
        <p:spPr>
          <a:xfrm>
            <a:off x="469762" y="5835171"/>
            <a:ext cx="753806" cy="72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cs typeface="Calibri"/>
              </a:rPr>
              <a:t>QR</a:t>
            </a:r>
          </a:p>
          <a:p>
            <a:pPr algn="ctr"/>
            <a:r>
              <a:rPr lang="en-US" sz="1500">
                <a:cs typeface="Calibri"/>
              </a:rPr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3A4BB-DBAF-7053-70F4-1522F9D3B818}"/>
              </a:ext>
            </a:extLst>
          </p:cNvPr>
          <p:cNvSpPr/>
          <p:nvPr/>
        </p:nvSpPr>
        <p:spPr>
          <a:xfrm>
            <a:off x="6098729" y="5835171"/>
            <a:ext cx="753806" cy="72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cs typeface="Calibri"/>
              </a:rPr>
              <a:t>QR</a:t>
            </a:r>
          </a:p>
          <a:p>
            <a:pPr algn="ctr"/>
            <a:r>
              <a:rPr lang="en-US" sz="1500">
                <a:cs typeface="Calibri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66109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E35B2E-9A9C-544B-910F-D3F366E7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170" y="416413"/>
            <a:ext cx="11277944" cy="1218410"/>
          </a:xfrm>
          <a:prstGeom prst="rect">
            <a:avLst/>
          </a:prstGeom>
          <a:gradFill>
            <a:gsLst>
              <a:gs pos="100000">
                <a:srgbClr val="483D72"/>
              </a:gs>
              <a:gs pos="0">
                <a:srgbClr val="56427F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599C73E6-2B9A-EBDE-0D8B-4EA7BF60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0" y="9278"/>
            <a:ext cx="11256744" cy="345250"/>
          </a:xfrm>
          <a:prstGeom prst="round2SameRect">
            <a:avLst/>
          </a:prstGeom>
          <a:noFill/>
          <a:ln w="12700">
            <a:solidFill>
              <a:srgbClr val="564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4DE97A3F-EB37-846A-99DD-8DEAB79F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57029" y="5655087"/>
            <a:ext cx="11277942" cy="1196563"/>
          </a:xfrm>
          <a:prstGeom prst="round2SameRect">
            <a:avLst/>
          </a:prstGeom>
          <a:gradFill>
            <a:gsLst>
              <a:gs pos="0">
                <a:srgbClr val="072236"/>
              </a:gs>
              <a:gs pos="100000">
                <a:srgbClr val="042133"/>
              </a:gs>
            </a:gsLst>
            <a:lin ang="5400000" scaled="0"/>
          </a:gradFill>
          <a:ln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6FE42-082C-F2B4-68C3-E38F553A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027" y="4395664"/>
            <a:ext cx="11277944" cy="1203648"/>
          </a:xfrm>
          <a:prstGeom prst="rect">
            <a:avLst/>
          </a:prstGeom>
          <a:gradFill>
            <a:gsLst>
              <a:gs pos="0">
                <a:srgbClr val="182946"/>
              </a:gs>
              <a:gs pos="100000">
                <a:srgbClr val="092338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75" y="43094"/>
            <a:ext cx="12700" cy="12700"/>
          </a:xfrm>
          <a:prstGeom prst="rect">
            <a:avLst/>
          </a:prstGeom>
          <a:ln/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758BEE5-F4C4-419A-3845-029A1286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0"/>
            <a:ext cx="2743200" cy="365125"/>
          </a:xfrm>
        </p:spPr>
        <p:txBody>
          <a:bodyPr/>
          <a:lstStyle/>
          <a:p>
            <a:fld id="{2A7EFBFD-4FEB-4EF5-8B3E-5BFD0516AE64}" type="slidenum">
              <a:rPr lang="fr-CA" smtClean="0"/>
              <a:t>10</a:t>
            </a:fld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3E354-E91C-163C-94E2-970276C24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0677" y="1686174"/>
            <a:ext cx="3694295" cy="2644471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32FD36-2EF5-CB52-2E4A-5945548F0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145" y="1695228"/>
            <a:ext cx="3694295" cy="2639756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B954-2469-F35B-B020-5B991F69D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9911" y="1691537"/>
            <a:ext cx="3694295" cy="2644471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DB49DD-613B-33CB-4D3E-8CD35921CD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flipH="1">
            <a:off x="485370" y="60994"/>
            <a:ext cx="7159706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>
                <a:solidFill>
                  <a:srgbClr val="483D72"/>
                </a:solidFill>
                <a:latin typeface="Arial"/>
                <a:ea typeface="+mn-ea"/>
                <a:cs typeface="Arial"/>
              </a:rPr>
              <a:t>What we're building: The GC Digital Talent Strategy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483D7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74299-3188-C0F3-89F8-DA159B212CF2}"/>
              </a:ext>
            </a:extLst>
          </p:cNvPr>
          <p:cNvSpPr txBox="1"/>
          <p:nvPr/>
        </p:nvSpPr>
        <p:spPr>
          <a:xfrm>
            <a:off x="508500" y="458524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/>
                <a:cs typeface="Arial"/>
              </a:rPr>
              <a:t>GC Digital Community Culture: How we 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964BB-67D6-7460-FF37-CB88CC6872AC}"/>
              </a:ext>
            </a:extLst>
          </p:cNvPr>
          <p:cNvSpPr txBox="1"/>
          <p:nvPr/>
        </p:nvSpPr>
        <p:spPr>
          <a:xfrm>
            <a:off x="581923" y="912908"/>
            <a:ext cx="1740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Put people first:</a:t>
            </a:r>
            <a:r>
              <a:rPr lang="en-US" sz="10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1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Creating an environment where empathy drives how each person interacts</a:t>
            </a:r>
            <a:endParaRPr lang="en-US" sz="1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F9E76-4C91-EC1C-7D4B-C183EA4C7B39}"/>
              </a:ext>
            </a:extLst>
          </p:cNvPr>
          <p:cNvSpPr txBox="1"/>
          <p:nvPr/>
        </p:nvSpPr>
        <p:spPr>
          <a:xfrm>
            <a:off x="2445677" y="911149"/>
            <a:ext cx="205322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/>
                <a:cs typeface="Arial"/>
              </a:rPr>
              <a:t>Diversity &amp; inclusion: </a:t>
            </a:r>
            <a:r>
              <a:rPr lang="en-US" sz="1000">
                <a:solidFill>
                  <a:schemeClr val="bg1"/>
                </a:solidFill>
                <a:effectLst/>
                <a:latin typeface="Arial"/>
                <a:cs typeface="Arial"/>
              </a:rPr>
              <a:t>Removing barriers that exclude skilled digital talent, for the benefit of all Canadians</a:t>
            </a:r>
            <a:endParaRPr lang="en-US" sz="1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8A9DB-27D3-20E9-A570-319A8F060FAE}"/>
              </a:ext>
            </a:extLst>
          </p:cNvPr>
          <p:cNvSpPr txBox="1"/>
          <p:nvPr/>
        </p:nvSpPr>
        <p:spPr>
          <a:xfrm>
            <a:off x="4547927" y="917951"/>
            <a:ext cx="198737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/>
                <a:cs typeface="Arial"/>
              </a:rPr>
              <a:t>Service excellence: </a:t>
            </a:r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Providing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n-US" sz="1000">
                <a:solidFill>
                  <a:schemeClr val="bg1"/>
                </a:solidFill>
                <a:effectLst/>
                <a:latin typeface="Arial"/>
                <a:cs typeface="Arial"/>
              </a:rPr>
              <a:t> best possible service to clients, both internal and external to government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26DEC-7133-CA82-8767-B7D1A0151591}"/>
              </a:ext>
            </a:extLst>
          </p:cNvPr>
          <p:cNvSpPr txBox="1"/>
          <p:nvPr/>
        </p:nvSpPr>
        <p:spPr>
          <a:xfrm>
            <a:off x="6526014" y="886877"/>
            <a:ext cx="19367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/>
                <a:cs typeface="Arial"/>
              </a:rPr>
              <a:t>Build trust: </a:t>
            </a:r>
            <a:r>
              <a:rPr lang="en-US" sz="1000">
                <a:solidFill>
                  <a:schemeClr val="bg1"/>
                </a:solidFill>
                <a:effectLst/>
                <a:latin typeface="Arial"/>
                <a:cs typeface="Arial"/>
              </a:rPr>
              <a:t>Breaking down silos and empowering innovation while celebrating diverse views and opinions</a:t>
            </a:r>
            <a:r>
              <a:rPr lang="en-US" sz="1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 </a:t>
            </a:r>
            <a:endParaRPr lang="en-US" sz="1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3E306-D50E-4E8B-C832-96061C1E7648}"/>
              </a:ext>
            </a:extLst>
          </p:cNvPr>
          <p:cNvSpPr txBox="1"/>
          <p:nvPr/>
        </p:nvSpPr>
        <p:spPr>
          <a:xfrm>
            <a:off x="8366437" y="882369"/>
            <a:ext cx="18361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/>
                <a:cs typeface="Arial"/>
              </a:rPr>
              <a:t>Collaborative:</a:t>
            </a:r>
            <a:r>
              <a:rPr lang="en-US" sz="1000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 E</a:t>
            </a:r>
            <a:r>
              <a:rPr lang="en-US" sz="1000">
                <a:solidFill>
                  <a:schemeClr val="bg1"/>
                </a:solidFill>
                <a:latin typeface="Arial"/>
                <a:ea typeface="+mn-lt"/>
                <a:cs typeface="+mn-lt"/>
              </a:rPr>
              <a:t>nabling the right tools for talent, allocating resources flexibility using an iterative approach</a:t>
            </a:r>
            <a:endParaRPr lang="en-US" sz="1000">
              <a:solidFill>
                <a:schemeClr val="bg1"/>
              </a:solidFill>
              <a:latin typeface="Arial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33C6E-DEAF-9050-A286-5E1EBC22F925}"/>
              </a:ext>
            </a:extLst>
          </p:cNvPr>
          <p:cNvSpPr txBox="1"/>
          <p:nvPr/>
        </p:nvSpPr>
        <p:spPr>
          <a:xfrm>
            <a:off x="10248142" y="865283"/>
            <a:ext cx="164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learning: </a:t>
            </a: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and being supported throughout your career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0D4706-F9F8-99E8-156F-130356423340}"/>
              </a:ext>
            </a:extLst>
          </p:cNvPr>
          <p:cNvSpPr txBox="1"/>
          <p:nvPr/>
        </p:nvSpPr>
        <p:spPr>
          <a:xfrm flipH="1">
            <a:off x="1193897" y="1832704"/>
            <a:ext cx="26364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Enable the Enterprise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1FCBDB-B897-F917-11BE-5FF697107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2951" y="2201169"/>
            <a:ext cx="251465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>
            <a:extLst>
              <a:ext uri="{FF2B5EF4-FFF2-40B4-BE49-F238E27FC236}">
                <a16:creationId xmlns:a16="http://schemas.microsoft.com/office/drawing/2014/main" id="{BC909A2D-A49C-B3DB-FFDA-F9AEAC2C6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477" y="1867606"/>
            <a:ext cx="403383" cy="403383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E10943-563B-A8D5-B78B-1621DBC9C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504" y="1789232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FD5944-093F-1533-6C72-685D24F65600}"/>
              </a:ext>
            </a:extLst>
          </p:cNvPr>
          <p:cNvSpPr txBox="1"/>
          <p:nvPr/>
        </p:nvSpPr>
        <p:spPr>
          <a:xfrm>
            <a:off x="485370" y="2349915"/>
            <a:ext cx="3535219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Developing organizational tools and action-ready policy and guidance to build multidisciplinary teams, high performing digital organizations, and a modern enterprise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Helping orgs access modern tools and tech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Analyzing community analytics to better understand the digital workforce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ea typeface="+mn-lt"/>
                <a:cs typeface="Arial"/>
              </a:rPr>
              <a:t>Ensuring necessary digital talent are deployed on enterprise priorities</a:t>
            </a:r>
            <a:endParaRPr lang="en-US" sz="1100">
              <a:solidFill>
                <a:schemeClr val="bg1"/>
              </a:solidFill>
              <a:ea typeface="+mn-lt"/>
              <a:cs typeface="+mn-lt"/>
            </a:endParaRPr>
          </a:p>
          <a:p>
            <a:pPr marL="164592" indent="-164592">
              <a:buFont typeface="Arial" panose="020B0604020202020204" pitchFamily="34" charset="0"/>
              <a:buChar char="•"/>
            </a:pP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538CBA-10E1-2D11-B526-91948FB62B94}"/>
              </a:ext>
            </a:extLst>
          </p:cNvPr>
          <p:cNvSpPr txBox="1"/>
          <p:nvPr/>
        </p:nvSpPr>
        <p:spPr>
          <a:xfrm flipH="1">
            <a:off x="4950450" y="1831848"/>
            <a:ext cx="27569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Build the Community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63FC11-1D9E-0FD2-C3B2-F70D373A5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77201" y="2201180"/>
            <a:ext cx="245736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3C0AEF9-A9CD-B6C6-4283-74C092DD4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7267" y="1786006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13C65986-742C-80E3-2892-001E4DEC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5101" y="1786006"/>
            <a:ext cx="505349" cy="50534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B7346D2-F2C6-0705-ABE9-13ED03AF0BB0}"/>
              </a:ext>
            </a:extLst>
          </p:cNvPr>
          <p:cNvSpPr txBox="1"/>
          <p:nvPr/>
        </p:nvSpPr>
        <p:spPr>
          <a:xfrm>
            <a:off x="4302370" y="2328271"/>
            <a:ext cx="3669074" cy="19543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4465" indent="-164465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OCIO-led focused and prioritized recruitment</a:t>
            </a:r>
            <a:endParaRPr lang="en-US">
              <a:solidFill>
                <a:schemeClr val="bg1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Training and reskilling in high impact areas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Proactive talent management and succession planning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Mobility opportunities (short-term opportunities, apprenticeship programs)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Developing digital C-Suite executives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Recognizing talent to highlight exceptional people and digital initiatives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Improving onboarding experiences for employees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Collaborating with and representing the community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AA8C32D-1D87-454B-4F35-9C501E61A44B}"/>
              </a:ext>
            </a:extLst>
          </p:cNvPr>
          <p:cNvSpPr txBox="1">
            <a:spLocks/>
          </p:cNvSpPr>
          <p:nvPr/>
        </p:nvSpPr>
        <p:spPr>
          <a:xfrm flipH="1">
            <a:off x="8702343" y="1817457"/>
            <a:ext cx="29261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Harness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nnovation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B047F16-3226-7887-EC4D-0688D548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09330" y="2174603"/>
            <a:ext cx="2699947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phic 73">
            <a:extLst>
              <a:ext uri="{FF2B5EF4-FFF2-40B4-BE49-F238E27FC236}">
                <a16:creationId xmlns:a16="http://schemas.microsoft.com/office/drawing/2014/main" id="{017CE72E-7C68-118A-85B1-285E6016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17466" y="1798745"/>
            <a:ext cx="406807" cy="40680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EED0661-68B2-91AA-1D9B-AB3F7C2FF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9396" y="1759222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B60480-1F8A-4378-08EC-4E569B3ABA29}"/>
              </a:ext>
            </a:extLst>
          </p:cNvPr>
          <p:cNvSpPr txBox="1"/>
          <p:nvPr/>
        </p:nvSpPr>
        <p:spPr>
          <a:xfrm>
            <a:off x="8020706" y="2266895"/>
            <a:ext cx="368592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talent innovation for new sources of top talent: streamline hiring processes, improve student placements/bridging opportunities, build career development opportunities, rethink onboarding/employee experience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experimentation and pilot projects for enterprise-wide avenues that will improve existing talent programs and services</a:t>
            </a:r>
          </a:p>
          <a:p>
            <a:pPr marL="164592" indent="-164592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 and testing innovative approaches that target current and future digital professionals </a:t>
            </a:r>
            <a:r>
              <a:rPr lang="en-US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including </a:t>
            </a:r>
            <a:r>
              <a:rPr lang="en-CA" sz="11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whole-of-society efforts to increase skills, in collaboration with industry and other stakeholders</a:t>
            </a: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D1781C9-03AC-DBEB-3B4F-5127195269EF}"/>
              </a:ext>
            </a:extLst>
          </p:cNvPr>
          <p:cNvSpPr txBox="1"/>
          <p:nvPr/>
        </p:nvSpPr>
        <p:spPr>
          <a:xfrm flipH="1">
            <a:off x="1055481" y="4585213"/>
            <a:ext cx="188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B3F0A31C-2AC6-1E26-7805-23C8A7A36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912" y="4554193"/>
            <a:ext cx="447118" cy="447118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4A2C6E2-D2DA-E369-3054-E29E474F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504" y="4534739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A6FEB2E-7434-1A9E-A451-E95EBF943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4030" y="4947142"/>
            <a:ext cx="1602528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2DE86D5-FDE7-4787-3D1B-7386859BFD02}"/>
              </a:ext>
            </a:extLst>
          </p:cNvPr>
          <p:cNvSpPr txBox="1"/>
          <p:nvPr/>
        </p:nvSpPr>
        <p:spPr>
          <a:xfrm>
            <a:off x="2955975" y="4554193"/>
            <a:ext cx="2949217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Collaborating with internal partners </a:t>
            </a:r>
            <a:r>
              <a:rPr lang="en-US" sz="11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to scale and increase the GC’s digital capacity by sharing knowledge and enabling tools, hosting pilots, and delivering and scaling training opportunities </a:t>
            </a: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CF473D-0E4E-6700-532F-CF8F0DCEF784}"/>
              </a:ext>
            </a:extLst>
          </p:cNvPr>
          <p:cNvSpPr txBox="1"/>
          <p:nvPr/>
        </p:nvSpPr>
        <p:spPr>
          <a:xfrm>
            <a:off x="5853731" y="4571413"/>
            <a:ext cx="2780001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Building external partnerships </a:t>
            </a:r>
            <a:r>
              <a:rPr lang="en-US" sz="11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to foster opportunities from industry and other stakeholders to explore untapped sources of talent including underrepresented communities</a:t>
            </a:r>
            <a:endParaRPr lang="en-US" sz="11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97A91D-1C63-3465-DB34-530708BA2CB5}"/>
              </a:ext>
            </a:extLst>
          </p:cNvPr>
          <p:cNvSpPr txBox="1"/>
          <p:nvPr/>
        </p:nvSpPr>
        <p:spPr>
          <a:xfrm>
            <a:off x="8673485" y="4571412"/>
            <a:ext cx="31450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Broadening professional development opportunities 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employees to access mentors, coaches, micro-mission opportunities, and gain experience in development programs across and beyond the GC</a:t>
            </a: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174D08B-4C4C-679C-D5A5-F1E3FFA00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76363" y="4533184"/>
            <a:ext cx="0" cy="965325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42C3251-830F-7557-5FF6-515A4F5CB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99369" y="4533184"/>
            <a:ext cx="0" cy="965325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72A392-062F-2C2B-E57A-410784F26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90272" y="4533184"/>
            <a:ext cx="0" cy="965325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2D2689D-1755-2E25-95B2-422CF4BCCACB}"/>
              </a:ext>
            </a:extLst>
          </p:cNvPr>
          <p:cNvSpPr txBox="1"/>
          <p:nvPr/>
        </p:nvSpPr>
        <p:spPr>
          <a:xfrm flipH="1">
            <a:off x="1212951" y="5719140"/>
            <a:ext cx="285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and</a:t>
            </a:r>
          </a:p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data-enabled services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A90CACE7-4073-0A35-C9D7-9C7DB2941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2253" y="5817027"/>
            <a:ext cx="408991" cy="408991"/>
          </a:xfrm>
          <a:prstGeom prst="rect">
            <a:avLst/>
          </a:prstGeom>
        </p:spPr>
      </p:pic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60ADC50-FA7E-C9F8-AEB5-5D5DA9C7C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243" y="5799293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BBCB470-8EEB-360C-603B-480B410F3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48310" y="6365471"/>
            <a:ext cx="2576191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EB4F2F3-6247-ADF5-AF7A-4C06D547424E}"/>
              </a:ext>
            </a:extLst>
          </p:cNvPr>
          <p:cNvSpPr/>
          <p:nvPr/>
        </p:nvSpPr>
        <p:spPr>
          <a:xfrm>
            <a:off x="4441775" y="5794965"/>
            <a:ext cx="949287" cy="182139"/>
          </a:xfrm>
          <a:prstGeom prst="roundRect">
            <a:avLst/>
          </a:prstGeom>
          <a:noFill/>
          <a:ln w="6350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The pilot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49FC22B-2A09-00FE-05EE-1B9669AFC6B3}"/>
              </a:ext>
            </a:extLst>
          </p:cNvPr>
          <p:cNvSpPr txBox="1"/>
          <p:nvPr/>
        </p:nvSpPr>
        <p:spPr>
          <a:xfrm>
            <a:off x="4376492" y="5998504"/>
            <a:ext cx="280412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Piloting the </a:t>
            </a:r>
            <a:r>
              <a:rPr lang="en-US" sz="11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GC Digital Talent Platform</a:t>
            </a:r>
            <a:r>
              <a:rPr lang="en-US" sz="11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as part of the ecosystem of tools in the GC to test and scale our ability to recruit and attract talent, and more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BC2FA07A-246B-6B32-F2B0-06B849652993}"/>
              </a:ext>
            </a:extLst>
          </p:cNvPr>
          <p:cNvSpPr/>
          <p:nvPr/>
        </p:nvSpPr>
        <p:spPr>
          <a:xfrm>
            <a:off x="7884000" y="5794964"/>
            <a:ext cx="949287" cy="182139"/>
          </a:xfrm>
          <a:prstGeom prst="roundRect">
            <a:avLst/>
          </a:prstGeom>
          <a:noFill/>
          <a:ln w="6350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The impact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A6C5C9-7529-301D-5163-ECBBD99164E0}"/>
              </a:ext>
            </a:extLst>
          </p:cNvPr>
          <p:cNvSpPr txBox="1"/>
          <p:nvPr/>
        </p:nvSpPr>
        <p:spPr>
          <a:xfrm>
            <a:off x="7821895" y="6008499"/>
            <a:ext cx="280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Streamlining, modernizing, and scaling robust employee recruitment, learning and development, and talent management to put high-value, human experiences first.</a:t>
            </a:r>
            <a:endParaRPr lang="en-US" sz="1100">
              <a:solidFill>
                <a:schemeClr val="bg1"/>
              </a:solidFill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6C45AD19-3E37-B7D8-96AC-1856D956A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56271" y="6159955"/>
            <a:ext cx="550124" cy="466528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748E894-C2B5-4D38-236C-9E8FAF1A5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6204" y="852132"/>
            <a:ext cx="0" cy="782691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56D8A43-9CB0-B618-70EE-CA777F418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48088" y="842607"/>
            <a:ext cx="0" cy="782691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D672670-0137-CCDB-99A0-9C7383620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9717" y="848777"/>
            <a:ext cx="0" cy="782691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F2C6008-24B0-DAD1-5D13-F5F9E686F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64525" y="833082"/>
            <a:ext cx="0" cy="782691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7FFFD5C-5E7F-F8A8-8780-BD9CD8A5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96624" y="848777"/>
            <a:ext cx="0" cy="782691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527A205-0C25-AB6B-5088-E2AC0569E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90876" y="852132"/>
            <a:ext cx="0" cy="782691"/>
          </a:xfrm>
          <a:prstGeom prst="line">
            <a:avLst/>
          </a:prstGeom>
          <a:ln w="19050">
            <a:solidFill>
              <a:srgbClr val="7F5F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0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610"/>
            <a:ext cx="12192000" cy="68825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11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54" y="598216"/>
            <a:ext cx="8306521" cy="15985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A sneak peek of the</a:t>
            </a:r>
            <a:br>
              <a:rPr lang="en-US" sz="5000" dirty="0">
                <a:highlight>
                  <a:srgbClr val="0000FF"/>
                </a:highlight>
                <a:latin typeface="Arial"/>
                <a:cs typeface="Arial"/>
              </a:rPr>
            </a:br>
            <a:r>
              <a:rPr lang="en-US" sz="5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GC Digital Skills Strategy</a:t>
            </a:r>
            <a:endParaRPr 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16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E18399F-D993-A36B-1A3D-4F31F809A6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34600" y="40645"/>
            <a:ext cx="2057400" cy="365125"/>
          </a:xfrm>
        </p:spPr>
        <p:txBody>
          <a:bodyPr/>
          <a:lstStyle/>
          <a:p>
            <a:fld id="{2A7EFBFD-4FEB-4EF5-8B3E-5BFD0516AE64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7A3B1-4B5F-088A-2B5D-A7725764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23" y="768500"/>
            <a:ext cx="3814838" cy="375432"/>
          </a:xfrm>
        </p:spPr>
        <p:txBody>
          <a:bodyPr>
            <a:noAutofit/>
          </a:bodyPr>
          <a:lstStyle/>
          <a:p>
            <a:r>
              <a:rPr lang="en-US" sz="2800">
                <a:latin typeface="Arial"/>
                <a:cs typeface="Arial"/>
              </a:rPr>
              <a:t>The situation</a:t>
            </a:r>
            <a:endParaRPr lang="en-US" sz="280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CD84DA9-8806-3179-D0E0-4AE02BA02C05}"/>
              </a:ext>
            </a:extLst>
          </p:cNvPr>
          <p:cNvSpPr txBox="1">
            <a:spLocks/>
          </p:cNvSpPr>
          <p:nvPr/>
        </p:nvSpPr>
        <p:spPr>
          <a:xfrm>
            <a:off x="701414" y="966076"/>
            <a:ext cx="4593624" cy="75350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b="0">
                <a:solidFill>
                  <a:srgbClr val="002060"/>
                </a:solidFill>
                <a:latin typeface="Arial"/>
                <a:cs typeface="Arial"/>
              </a:rPr>
              <a:t>Digital skills are scarce, in-high demand, and pricy.</a:t>
            </a:r>
          </a:p>
          <a:p>
            <a:r>
              <a:rPr lang="en-US" sz="1200" b="0">
                <a:solidFill>
                  <a:srgbClr val="002060"/>
                </a:solidFill>
                <a:latin typeface="Arial"/>
                <a:cs typeface="Arial"/>
              </a:rPr>
              <a:t>In-house skills development is the long-term strategy.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0CCE4-50BD-ED64-1664-DDEA2D3BDC57}"/>
              </a:ext>
            </a:extLst>
          </p:cNvPr>
          <p:cNvSpPr txBox="1"/>
          <p:nvPr/>
        </p:nvSpPr>
        <p:spPr>
          <a:xfrm>
            <a:off x="1152841" y="1775899"/>
            <a:ext cx="95588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53C70"/>
                </a:solidFill>
                <a:latin typeface="Arial"/>
              </a:rPr>
              <a:t>The gap</a:t>
            </a:r>
            <a:endParaRPr lang="en-US" sz="1200" b="1">
              <a:solidFill>
                <a:srgbClr val="453C70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8205F-D8AE-C0C3-FC4A-E5F12A4742DE}"/>
              </a:ext>
            </a:extLst>
          </p:cNvPr>
          <p:cNvSpPr txBox="1"/>
          <p:nvPr/>
        </p:nvSpPr>
        <p:spPr>
          <a:xfrm>
            <a:off x="1143626" y="1983299"/>
            <a:ext cx="3415481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/>
              </a:rPr>
              <a:t>Across Canada, there is a digital skills shortage. The GC has a </a:t>
            </a:r>
            <a:r>
              <a:rPr lang="en-US" sz="1200" b="1">
                <a:latin typeface="Arial"/>
              </a:rPr>
              <a:t>digital skills gap</a:t>
            </a:r>
            <a:r>
              <a:rPr lang="en-US" sz="1200">
                <a:latin typeface="Arial"/>
              </a:rPr>
              <a:t> that we currently cannot measure.</a:t>
            </a:r>
            <a:endParaRPr lang="en-US" sz="12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1B9A8-B0AD-7A5E-033A-9F9D51E46B0D}"/>
              </a:ext>
            </a:extLst>
          </p:cNvPr>
          <p:cNvSpPr txBox="1"/>
          <p:nvPr/>
        </p:nvSpPr>
        <p:spPr>
          <a:xfrm>
            <a:off x="1148232" y="2726181"/>
            <a:ext cx="209499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53C70"/>
                </a:solidFill>
                <a:latin typeface="Arial"/>
              </a:rPr>
              <a:t>Impact on services</a:t>
            </a:r>
            <a:endParaRPr lang="en-US" sz="1200" b="1" err="1">
              <a:solidFill>
                <a:srgbClr val="453C70"/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8A268D-CB01-3B6D-FB77-5C427E5D3976}"/>
              </a:ext>
            </a:extLst>
          </p:cNvPr>
          <p:cNvSpPr txBox="1"/>
          <p:nvPr/>
        </p:nvSpPr>
        <p:spPr>
          <a:xfrm>
            <a:off x="1136557" y="2902477"/>
            <a:ext cx="37601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/>
                <a:ea typeface="+mn-lt"/>
                <a:cs typeface="+mn-lt"/>
              </a:rPr>
              <a:t>People expect government services to be available digitally yet only </a:t>
            </a:r>
            <a:r>
              <a:rPr lang="en-US" sz="1200" b="1">
                <a:latin typeface="Arial"/>
                <a:ea typeface="+mn-lt"/>
                <a:cs typeface="+mn-lt"/>
              </a:rPr>
              <a:t>208</a:t>
            </a:r>
            <a:r>
              <a:rPr lang="en-US" sz="1200">
                <a:latin typeface="Arial"/>
                <a:ea typeface="+mn-lt"/>
                <a:cs typeface="+mn-lt"/>
              </a:rPr>
              <a:t> of the </a:t>
            </a:r>
            <a:r>
              <a:rPr lang="en-US" sz="1200" b="1">
                <a:latin typeface="Arial"/>
                <a:ea typeface="+mn-lt"/>
                <a:cs typeface="+mn-lt"/>
              </a:rPr>
              <a:t>1117</a:t>
            </a:r>
            <a:r>
              <a:rPr lang="en-US" sz="1200">
                <a:latin typeface="Arial"/>
                <a:ea typeface="+mn-lt"/>
                <a:cs typeface="+mn-lt"/>
              </a:rPr>
              <a:t> (19%) public-facing services </a:t>
            </a:r>
            <a:r>
              <a:rPr lang="en-US" sz="1200">
                <a:latin typeface="Arial"/>
                <a:ea typeface="+mn-lt"/>
                <a:cs typeface="+mn-lt"/>
                <a:hlinkClick r:id="rId3"/>
              </a:rPr>
              <a:t>in the GC Service Inventory</a:t>
            </a:r>
            <a:r>
              <a:rPr lang="en-US" sz="1200">
                <a:latin typeface="Arial"/>
                <a:ea typeface="+mn-lt"/>
                <a:cs typeface="+mn-lt"/>
              </a:rPr>
              <a:t> are online from end-to-end.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767C5-C623-3432-FBA7-FDD47B212230}"/>
              </a:ext>
            </a:extLst>
          </p:cNvPr>
          <p:cNvSpPr txBox="1"/>
          <p:nvPr/>
        </p:nvSpPr>
        <p:spPr>
          <a:xfrm>
            <a:off x="1104445" y="3890875"/>
            <a:ext cx="2606978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53C70"/>
                </a:solidFill>
                <a:latin typeface="Arial"/>
                <a:cs typeface="Arial"/>
              </a:rPr>
              <a:t>Impact on service satisfaction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9629FD-F812-2643-0CA5-6966A30D25D9}"/>
              </a:ext>
            </a:extLst>
          </p:cNvPr>
          <p:cNvSpPr txBox="1"/>
          <p:nvPr/>
        </p:nvSpPr>
        <p:spPr>
          <a:xfrm>
            <a:off x="1120589" y="4119282"/>
            <a:ext cx="359484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33333"/>
                </a:solidFill>
                <a:latin typeface="Arial"/>
                <a:ea typeface="Noto Sans"/>
                <a:cs typeface="Noto Sans"/>
              </a:rPr>
              <a:t>Canadians </a:t>
            </a:r>
            <a:r>
              <a:rPr lang="en-US" sz="1200" b="1">
                <a:solidFill>
                  <a:srgbClr val="333333"/>
                </a:solidFill>
                <a:latin typeface="Arial"/>
                <a:ea typeface="Noto Sans"/>
                <a:cs typeface="Noto Sans"/>
              </a:rPr>
              <a:t>report mixed levels of satisfaction with the GC’s digital services</a:t>
            </a:r>
            <a:r>
              <a:rPr lang="en-US" sz="1200">
                <a:solidFill>
                  <a:srgbClr val="333333"/>
                </a:solidFill>
                <a:latin typeface="Arial"/>
                <a:ea typeface="Noto Sans"/>
                <a:cs typeface="Noto Sans"/>
              </a:rPr>
              <a:t>: 68% cited one or more problems with digital government services, including: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solidFill>
                  <a:srgbClr val="333333"/>
                </a:solidFill>
                <a:latin typeface="Arial"/>
                <a:ea typeface="Noto Sans"/>
                <a:cs typeface="Noto Sans"/>
              </a:rPr>
              <a:t>the inability to remember sign-in information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solidFill>
                  <a:srgbClr val="333333"/>
                </a:solidFill>
                <a:latin typeface="Arial"/>
                <a:ea typeface="Noto Sans"/>
                <a:cs typeface="Noto Sans"/>
              </a:rPr>
              <a:t>long completion times for tasks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solidFill>
                  <a:srgbClr val="333333"/>
                </a:solidFill>
                <a:latin typeface="Arial"/>
                <a:ea typeface="Noto Sans"/>
                <a:cs typeface="Noto Sans"/>
              </a:rPr>
              <a:t>the inability to find information or services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EA1FC0C-8FCB-F0F0-C70C-2043863F7A44}"/>
              </a:ext>
            </a:extLst>
          </p:cNvPr>
          <p:cNvSpPr txBox="1">
            <a:spLocks/>
          </p:cNvSpPr>
          <p:nvPr/>
        </p:nvSpPr>
        <p:spPr>
          <a:xfrm>
            <a:off x="5976638" y="598026"/>
            <a:ext cx="4818447" cy="7441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latin typeface="Arial"/>
                <a:cs typeface="Arial"/>
              </a:rPr>
              <a:t>The opportunities</a:t>
            </a:r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410DE0-12BC-F9C9-9B97-620CA15821FF}"/>
              </a:ext>
            </a:extLst>
          </p:cNvPr>
          <p:cNvSpPr txBox="1"/>
          <p:nvPr/>
        </p:nvSpPr>
        <p:spPr>
          <a:xfrm>
            <a:off x="6032919" y="1153952"/>
            <a:ext cx="5568343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1200">
                <a:solidFill>
                  <a:srgbClr val="002060"/>
                </a:solidFill>
                <a:latin typeface="Arial"/>
                <a:cs typeface="Arial"/>
              </a:rPr>
              <a:t>We need to make sure employees have the right digital skills, are in the right place and are supported by enabling leaders (Canada's Digital Ambition, 2022</a:t>
            </a:r>
            <a:r>
              <a:rPr lang="en-CA" sz="1200" i="1">
                <a:solidFill>
                  <a:srgbClr val="002060"/>
                </a:solidFill>
                <a:latin typeface="Arial"/>
                <a:cs typeface="Arial"/>
              </a:rPr>
              <a:t>).</a:t>
            </a:r>
            <a:endParaRPr lang="en-US" sz="1200">
              <a:solidFill>
                <a:srgbClr val="002060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2279D-3587-15D9-E9B4-37AA89A48CA9}"/>
              </a:ext>
            </a:extLst>
          </p:cNvPr>
          <p:cNvSpPr txBox="1"/>
          <p:nvPr/>
        </p:nvSpPr>
        <p:spPr>
          <a:xfrm>
            <a:off x="6412703" y="1908056"/>
            <a:ext cx="257652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53C70"/>
                </a:solidFill>
                <a:latin typeface="Arial"/>
              </a:rPr>
              <a:t>Collective strength</a:t>
            </a:r>
            <a:endParaRPr lang="en-US" sz="1200" b="1">
              <a:solidFill>
                <a:srgbClr val="453C70"/>
              </a:solidFill>
              <a:latin typeface="Arial"/>
              <a:cs typeface="Arial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4855D75-69D1-3871-1F10-AC13B9897EE1}"/>
              </a:ext>
            </a:extLst>
          </p:cNvPr>
          <p:cNvSpPr txBox="1">
            <a:spLocks/>
          </p:cNvSpPr>
          <p:nvPr/>
        </p:nvSpPr>
        <p:spPr>
          <a:xfrm>
            <a:off x="6408489" y="2152086"/>
            <a:ext cx="5251753" cy="99684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sz="1200">
                <a:latin typeface="Arial"/>
                <a:cs typeface="Arial"/>
              </a:rPr>
              <a:t>As we are all facing the same challenges, there are </a:t>
            </a:r>
            <a:r>
              <a:rPr lang="en-CA" sz="1200">
                <a:latin typeface="Arial"/>
                <a:ea typeface="+mn-lt"/>
                <a:cs typeface="Arial"/>
              </a:rPr>
              <a:t>many </a:t>
            </a:r>
            <a:r>
              <a:rPr lang="en-CA" sz="1200" b="1">
                <a:latin typeface="Arial"/>
                <a:ea typeface="+mn-lt"/>
                <a:cs typeface="Arial"/>
              </a:rPr>
              <a:t>initiatives rethinking the way we acquire, develop and deploy talent across the public service. </a:t>
            </a:r>
            <a:r>
              <a:rPr lang="en-CA" sz="1200">
                <a:latin typeface="Arial"/>
                <a:ea typeface="+mn-lt"/>
                <a:cs typeface="Arial"/>
              </a:rPr>
              <a:t>To go further, we must </a:t>
            </a:r>
            <a:r>
              <a:rPr lang="en-CA" sz="1200" b="1">
                <a:latin typeface="Arial"/>
                <a:ea typeface="+mn-lt"/>
                <a:cs typeface="Arial"/>
              </a:rPr>
              <a:t>align </a:t>
            </a:r>
            <a:r>
              <a:rPr lang="en-CA" sz="1200">
                <a:latin typeface="Arial"/>
                <a:ea typeface="+mn-lt"/>
                <a:cs typeface="Arial"/>
              </a:rPr>
              <a:t>these efforts, to </a:t>
            </a:r>
            <a:r>
              <a:rPr lang="en-CA" sz="1200" b="1">
                <a:latin typeface="Arial"/>
                <a:ea typeface="+mn-lt"/>
                <a:cs typeface="Arial"/>
              </a:rPr>
              <a:t>learn from each other</a:t>
            </a:r>
            <a:r>
              <a:rPr lang="en-CA" sz="1200">
                <a:latin typeface="Arial"/>
                <a:ea typeface="+mn-lt"/>
                <a:cs typeface="Arial"/>
              </a:rPr>
              <a:t> and </a:t>
            </a:r>
            <a:r>
              <a:rPr lang="en-CA" sz="1200" b="1">
                <a:latin typeface="Arial"/>
                <a:ea typeface="+mn-lt"/>
                <a:cs typeface="Arial"/>
              </a:rPr>
              <a:t>scale projects</a:t>
            </a:r>
            <a:r>
              <a:rPr lang="en-CA" sz="1200">
                <a:latin typeface="Arial"/>
                <a:ea typeface="+mn-lt"/>
                <a:cs typeface="Arial"/>
              </a:rPr>
              <a:t> that advance priorities. </a:t>
            </a:r>
            <a:endParaRPr lang="en-US" sz="1200">
              <a:ea typeface="+mn-lt"/>
              <a:cs typeface="+mn-lt"/>
            </a:endParaRPr>
          </a:p>
          <a:p>
            <a:pPr marL="356870" indent="-356870">
              <a:buFont typeface="Arial"/>
            </a:pPr>
            <a:endParaRPr lang="en-US" sz="1200">
              <a:ea typeface="+mn-lt"/>
              <a:cs typeface="+mn-lt"/>
            </a:endParaRPr>
          </a:p>
          <a:p>
            <a:pPr marL="356870" indent="-356870">
              <a:buFont typeface="Arial"/>
            </a:pPr>
            <a:endParaRPr lang="en-CA" sz="1200">
              <a:ea typeface="+mn-lt"/>
              <a:cs typeface="+mn-lt"/>
            </a:endParaRPr>
          </a:p>
          <a:p>
            <a:pPr marL="356870" indent="-356870">
              <a:buFont typeface="Arial"/>
            </a:pPr>
            <a:endParaRPr lang="en-US" sz="12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1200">
              <a:latin typeface="Arial"/>
              <a:cs typeface="Arial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95439509-D2F0-0D4F-D2F0-E8000D0FE7DC}"/>
              </a:ext>
            </a:extLst>
          </p:cNvPr>
          <p:cNvSpPr txBox="1">
            <a:spLocks/>
          </p:cNvSpPr>
          <p:nvPr/>
        </p:nvSpPr>
        <p:spPr>
          <a:xfrm>
            <a:off x="5970748" y="3363653"/>
            <a:ext cx="5018787" cy="2281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sz="1200" b="1">
                <a:solidFill>
                  <a:srgbClr val="453C70"/>
                </a:solidFill>
                <a:latin typeface="Arial"/>
                <a:cs typeface="Arial"/>
              </a:rPr>
              <a:t>Key </a:t>
            </a:r>
            <a:r>
              <a:rPr lang="en-CA" sz="1200" b="1">
                <a:solidFill>
                  <a:srgbClr val="453C70"/>
                </a:solidFill>
                <a:latin typeface="Arial"/>
                <a:ea typeface="+mn-lt"/>
                <a:cs typeface="Arial"/>
              </a:rPr>
              <a:t>questions:</a:t>
            </a:r>
            <a:endParaRPr lang="en-CA" sz="1200" b="1">
              <a:solidFill>
                <a:srgbClr val="453C70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0E6E46-CBF2-EAD8-BB37-59374132BA64}"/>
              </a:ext>
            </a:extLst>
          </p:cNvPr>
          <p:cNvSpPr txBox="1"/>
          <p:nvPr/>
        </p:nvSpPr>
        <p:spPr>
          <a:xfrm>
            <a:off x="6044442" y="3631559"/>
            <a:ext cx="5124384" cy="1858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200000"/>
              </a:lnSpc>
              <a:buFont typeface="Arial"/>
              <a:buChar char="•"/>
            </a:pPr>
            <a:r>
              <a:rPr lang="en-CA" sz="1200">
                <a:latin typeface="Arial"/>
                <a:cs typeface="Arial"/>
              </a:rPr>
              <a:t>What does the ecosystem for digital talent look like?</a:t>
            </a:r>
            <a:r>
              <a:rPr lang="en-US" sz="1200">
                <a:latin typeface="Arial"/>
                <a:cs typeface="Arial"/>
              </a:rPr>
              <a:t>​​</a:t>
            </a:r>
            <a:endParaRPr lang="en-US" sz="1200">
              <a:cs typeface="Calibri" panose="020F0502020204030204"/>
            </a:endParaRPr>
          </a:p>
          <a:p>
            <a:pPr marL="171450" indent="-171450">
              <a:lnSpc>
                <a:spcPct val="200000"/>
              </a:lnSpc>
              <a:buFont typeface="Arial"/>
              <a:buChar char="•"/>
            </a:pPr>
            <a:r>
              <a:rPr lang="en-CA" sz="1200">
                <a:latin typeface="Arial"/>
                <a:cs typeface="Arial"/>
              </a:rPr>
              <a:t>What are the “right” digital skills?</a:t>
            </a:r>
            <a:r>
              <a:rPr lang="en-US" sz="1200">
                <a:latin typeface="Arial"/>
                <a:cs typeface="Arial"/>
              </a:rPr>
              <a:t>​​</a:t>
            </a:r>
          </a:p>
          <a:p>
            <a:pPr marL="171450" indent="-171450">
              <a:lnSpc>
                <a:spcPct val="200000"/>
              </a:lnSpc>
              <a:buFont typeface="Arial"/>
              <a:buChar char="•"/>
            </a:pPr>
            <a:r>
              <a:rPr lang="en-CA" sz="1200">
                <a:latin typeface="Arial"/>
                <a:cs typeface="Arial"/>
              </a:rPr>
              <a:t>How do we measure the skills gap?</a:t>
            </a:r>
            <a:r>
              <a:rPr lang="en-US" sz="1200">
                <a:latin typeface="Arial"/>
                <a:cs typeface="Arial"/>
              </a:rPr>
              <a:t>​​</a:t>
            </a:r>
          </a:p>
          <a:p>
            <a:pPr marL="171450" indent="-171450">
              <a:lnSpc>
                <a:spcPct val="200000"/>
              </a:lnSpc>
              <a:buFont typeface="Arial"/>
              <a:buChar char="•"/>
            </a:pPr>
            <a:r>
              <a:rPr lang="en-CA" sz="1200">
                <a:latin typeface="Arial"/>
                <a:cs typeface="Arial"/>
              </a:rPr>
              <a:t>How do we develop skills at scale?</a:t>
            </a:r>
            <a:r>
              <a:rPr lang="en-US" sz="1200">
                <a:latin typeface="Arial"/>
                <a:cs typeface="Arial"/>
              </a:rPr>
              <a:t>​​</a:t>
            </a:r>
          </a:p>
          <a:p>
            <a:pPr marL="171450" indent="-171450">
              <a:lnSpc>
                <a:spcPct val="200000"/>
              </a:lnSpc>
              <a:buFont typeface="Arial"/>
              <a:buChar char="•"/>
            </a:pPr>
            <a:r>
              <a:rPr lang="en-CA" sz="1200">
                <a:latin typeface="Arial"/>
                <a:cs typeface="Arial"/>
              </a:rPr>
              <a:t>How do we manage digital skills?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5D5A52-3D29-A91E-5205-8ACD0B18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69772" y="651576"/>
            <a:ext cx="89" cy="5198915"/>
          </a:xfrm>
          <a:prstGeom prst="straightConnector1">
            <a:avLst/>
          </a:prstGeom>
          <a:ln w="28575">
            <a:solidFill>
              <a:srgbClr val="B3A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9">
            <a:extLst>
              <a:ext uri="{FF2B5EF4-FFF2-40B4-BE49-F238E27FC236}">
                <a16:creationId xmlns:a16="http://schemas.microsoft.com/office/drawing/2014/main" id="{80A8807B-9016-3B37-BE91-92D6F5D86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142" y="3884662"/>
            <a:ext cx="427705" cy="418487"/>
          </a:xfrm>
          <a:prstGeom prst="rect">
            <a:avLst/>
          </a:prstGeom>
        </p:spPr>
      </p:pic>
      <p:pic>
        <p:nvPicPr>
          <p:cNvPr id="30" name="Graphic 30">
            <a:extLst>
              <a:ext uri="{FF2B5EF4-FFF2-40B4-BE49-F238E27FC236}">
                <a16:creationId xmlns:a16="http://schemas.microsoft.com/office/drawing/2014/main" id="{E2B35B77-54F1-DFE2-D24B-7D7B9820A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076" y="2692434"/>
            <a:ext cx="418487" cy="413878"/>
          </a:xfrm>
          <a:prstGeom prst="rect">
            <a:avLst/>
          </a:prstGeom>
        </p:spPr>
      </p:pic>
      <p:pic>
        <p:nvPicPr>
          <p:cNvPr id="10" name="Graphic 1">
            <a:extLst>
              <a:ext uri="{FF2B5EF4-FFF2-40B4-BE49-F238E27FC236}">
                <a16:creationId xmlns:a16="http://schemas.microsoft.com/office/drawing/2014/main" id="{12701FAC-D4F0-FDA5-C980-B44E56B88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7865" y="1961937"/>
            <a:ext cx="534030" cy="41136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26A224-6EF1-01C6-E3D0-5D29FD386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4752" y="3638430"/>
            <a:ext cx="5465178" cy="19405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BAF1014-6829-0D59-05CC-4C275634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959" y="1771392"/>
            <a:ext cx="450351" cy="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3BD85F-22A1-B0E6-97D3-1E4C29BCF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1365" y="2272240"/>
            <a:ext cx="3272409" cy="261302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1A35A6-FEFA-B62D-1993-31133AA2B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656" y="2272241"/>
            <a:ext cx="3272409" cy="261302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11E3BA-BE24-F114-4AB9-A05CEE185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5784" y="2259950"/>
            <a:ext cx="3272409" cy="261302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48F3C6-37E8-2BB8-5AE3-2F661F57A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600" y="5123178"/>
            <a:ext cx="10073496" cy="797469"/>
          </a:xfrm>
          <a:prstGeom prst="roundRect">
            <a:avLst/>
          </a:prstGeom>
          <a:solidFill>
            <a:srgbClr val="E2DFF1"/>
          </a:solidFill>
          <a:ln w="12700">
            <a:solidFill>
              <a:srgbClr val="544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7A70-8483-3C9A-BF56-E38DACB9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C853000-37C6-3EE6-6A36-0A8479ACEC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16793" y="47605"/>
            <a:ext cx="2057400" cy="365125"/>
          </a:xfrm>
        </p:spPr>
        <p:txBody>
          <a:bodyPr/>
          <a:lstStyle/>
          <a:p>
            <a:fld id="{2A7EFBFD-4FEB-4EF5-8B3E-5BFD0516AE64}" type="slidenum">
              <a:rPr lang="fr-CA" sz="900" dirty="0"/>
              <a:pPr/>
              <a:t>13</a:t>
            </a:fld>
            <a:endParaRPr lang="fr-CA" sz="90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31EF9-6E28-6A65-371C-8DA0CDF1DBC6}"/>
              </a:ext>
            </a:extLst>
          </p:cNvPr>
          <p:cNvSpPr txBox="1"/>
          <p:nvPr/>
        </p:nvSpPr>
        <p:spPr>
          <a:xfrm>
            <a:off x="852985" y="1124581"/>
            <a:ext cx="95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53C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en-US">
              <a:solidFill>
                <a:srgbClr val="453C7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97955-FA7D-D2D5-BACD-F58F1645C6A4}"/>
              </a:ext>
            </a:extLst>
          </p:cNvPr>
          <p:cNvSpPr txBox="1"/>
          <p:nvPr/>
        </p:nvSpPr>
        <p:spPr>
          <a:xfrm>
            <a:off x="848518" y="1399824"/>
            <a:ext cx="961236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An evolving collection of </a:t>
            </a:r>
            <a:r>
              <a:rPr lang="en-US" sz="1400" b="1">
                <a:solidFill>
                  <a:srgbClr val="000000"/>
                </a:solidFill>
                <a:latin typeface="Arial"/>
                <a:cs typeface="Arial"/>
              </a:rPr>
              <a:t>processes, practices, and </a:t>
            </a:r>
            <a:r>
              <a:rPr lang="en-US" sz="1400" b="1" err="1">
                <a:solidFill>
                  <a:srgbClr val="000000"/>
                </a:solidFill>
                <a:latin typeface="Arial"/>
                <a:cs typeface="Arial"/>
              </a:rPr>
              <a:t>behaviours</a:t>
            </a:r>
            <a:r>
              <a:rPr lang="en-US" sz="14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for organizing and managing organizations as well as </a:t>
            </a:r>
            <a:r>
              <a:rPr lang="en-US" sz="1400" b="1">
                <a:solidFill>
                  <a:srgbClr val="000000"/>
                </a:solidFill>
                <a:latin typeface="Arial"/>
                <a:cs typeface="Arial"/>
              </a:rPr>
              <a:t>designing and delivering programs and services</a:t>
            </a:r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, made possible by information and communication technologies (ICTs)(CSPS Digital Academy).</a:t>
            </a:r>
            <a:endParaRPr lang="en-US" sz="1400">
              <a:latin typeface="Arial"/>
              <a:cs typeface="Arial"/>
            </a:endParaRPr>
          </a:p>
          <a:p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AB0B71-513B-C8AD-6001-38B71AB8C4B5}"/>
              </a:ext>
            </a:extLst>
          </p:cNvPr>
          <p:cNvSpPr txBox="1"/>
          <p:nvPr/>
        </p:nvSpPr>
        <p:spPr>
          <a:xfrm>
            <a:off x="1018685" y="3061790"/>
            <a:ext cx="185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53C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mindset</a:t>
            </a:r>
            <a:endParaRPr lang="en-US">
              <a:solidFill>
                <a:srgbClr val="453C7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992C2-C670-56A0-E1D3-A3D4628C6173}"/>
              </a:ext>
            </a:extLst>
          </p:cNvPr>
          <p:cNvSpPr txBox="1"/>
          <p:nvPr/>
        </p:nvSpPr>
        <p:spPr>
          <a:xfrm>
            <a:off x="1018687" y="3432040"/>
            <a:ext cx="284879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/>
                <a:cs typeface="Segoe UI"/>
              </a:rPr>
              <a:t>Doing things differently in the internet era (asking different questions, involving people with different perspectives, finding new solutions to problems)​</a:t>
            </a:r>
            <a:endParaRPr lang="en-US" sz="1400"/>
          </a:p>
        </p:txBody>
      </p:sp>
      <p:sp>
        <p:nvSpPr>
          <p:cNvPr id="11" name="Plus Sign 10" descr="Addition sign">
            <a:extLst>
              <a:ext uri="{FF2B5EF4-FFF2-40B4-BE49-F238E27FC236}">
                <a16:creationId xmlns:a16="http://schemas.microsoft.com/office/drawing/2014/main" id="{FA8B5655-BBB7-F909-ED52-1AFCBCFA0D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21763" y="3244474"/>
            <a:ext cx="503698" cy="503698"/>
          </a:xfrm>
          <a:prstGeom prst="mathPlus">
            <a:avLst/>
          </a:prstGeom>
          <a:solidFill>
            <a:srgbClr val="FFC000"/>
          </a:solidFill>
          <a:ln>
            <a:solidFill>
              <a:srgbClr val="544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B5D78-7D6F-43D6-4303-9B8E70706A44}"/>
              </a:ext>
            </a:extLst>
          </p:cNvPr>
          <p:cNvSpPr txBox="1"/>
          <p:nvPr/>
        </p:nvSpPr>
        <p:spPr>
          <a:xfrm>
            <a:off x="4411695" y="3069158"/>
            <a:ext cx="185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53C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Skillset</a:t>
            </a:r>
            <a:endParaRPr lang="en-US">
              <a:solidFill>
                <a:srgbClr val="453C7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258CF-7A9F-AA27-7C5A-96F39BD80771}"/>
              </a:ext>
            </a:extLst>
          </p:cNvPr>
          <p:cNvSpPr txBox="1"/>
          <p:nvPr/>
        </p:nvSpPr>
        <p:spPr>
          <a:xfrm>
            <a:off x="4411696" y="3434539"/>
            <a:ext cx="29381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/>
                <a:cs typeface="Segoe UI"/>
              </a:rPr>
              <a:t>Capacities developed over time that can be applied to work.​</a:t>
            </a:r>
            <a:endParaRPr lang="en-US" sz="1400">
              <a:cs typeface="Calibri"/>
            </a:endParaRPr>
          </a:p>
        </p:txBody>
      </p:sp>
      <p:sp>
        <p:nvSpPr>
          <p:cNvPr id="12" name="Equals 11" descr="Equal sign">
            <a:extLst>
              <a:ext uri="{FF2B5EF4-FFF2-40B4-BE49-F238E27FC236}">
                <a16:creationId xmlns:a16="http://schemas.microsoft.com/office/drawing/2014/main" id="{805FA452-0889-E9CB-2403-30B6A85229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353738" y="3348714"/>
            <a:ext cx="475313" cy="430783"/>
          </a:xfrm>
          <a:prstGeom prst="mathEqual">
            <a:avLst/>
          </a:prstGeom>
          <a:solidFill>
            <a:srgbClr val="FFC000"/>
          </a:solidFill>
          <a:ln>
            <a:solidFill>
              <a:srgbClr val="544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DFF1E3-ACDF-746C-FB2E-438522236948}"/>
              </a:ext>
            </a:extLst>
          </p:cNvPr>
          <p:cNvSpPr txBox="1"/>
          <p:nvPr/>
        </p:nvSpPr>
        <p:spPr>
          <a:xfrm>
            <a:off x="7895568" y="3061109"/>
            <a:ext cx="18593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453C70"/>
                </a:solidFill>
                <a:latin typeface="Arial"/>
                <a:cs typeface="Arial"/>
              </a:rPr>
              <a:t>Digital skills </a:t>
            </a:r>
            <a:endParaRPr lang="en-US">
              <a:solidFill>
                <a:srgbClr val="453C7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C2E26-A72D-D0C0-05A8-455C045EE680}"/>
              </a:ext>
            </a:extLst>
          </p:cNvPr>
          <p:cNvSpPr txBox="1"/>
          <p:nvPr/>
        </p:nvSpPr>
        <p:spPr>
          <a:xfrm>
            <a:off x="7893291" y="3420453"/>
            <a:ext cx="253976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Segoe UI"/>
              </a:rPr>
              <a:t>​</a:t>
            </a:r>
            <a:r>
              <a:rPr lang="en-US" sz="1400" err="1">
                <a:latin typeface="Arial"/>
                <a:cs typeface="Segoe UI"/>
              </a:rPr>
              <a:t>Behavioural</a:t>
            </a:r>
            <a:r>
              <a:rPr lang="en-US" sz="1400">
                <a:latin typeface="Arial"/>
                <a:cs typeface="Segoe UI"/>
              </a:rPr>
              <a:t> and technical capacities that are human-centric, focused on value to Canadians, and enabled by technology.​</a:t>
            </a:r>
            <a:endParaRPr lang="en-US" sz="1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41E2AE-9623-5FF6-D3D7-443572AF6FBE}"/>
              </a:ext>
            </a:extLst>
          </p:cNvPr>
          <p:cNvSpPr txBox="1"/>
          <p:nvPr/>
        </p:nvSpPr>
        <p:spPr>
          <a:xfrm>
            <a:off x="1723733" y="5225540"/>
            <a:ext cx="172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453C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look like?</a:t>
            </a:r>
            <a:endParaRPr lang="en-US">
              <a:solidFill>
                <a:srgbClr val="453C7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308B25-5B43-07E2-93FF-A0B898ED8B26}"/>
              </a:ext>
            </a:extLst>
          </p:cNvPr>
          <p:cNvSpPr txBox="1"/>
          <p:nvPr/>
        </p:nvSpPr>
        <p:spPr>
          <a:xfrm>
            <a:off x="3667436" y="5301020"/>
            <a:ext cx="6596073" cy="6955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indent="-114300" defTabSz="622300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Arial"/>
                <a:cs typeface="Arial"/>
              </a:rPr>
              <a:t>An inclusive people centered culture where the public service is </a:t>
            </a:r>
            <a:r>
              <a:rPr lang="en-US" sz="1400" b="1">
                <a:latin typeface="Arial"/>
                <a:cs typeface="Arial"/>
              </a:rPr>
              <a:t>equipped to</a:t>
            </a:r>
          </a:p>
          <a:p>
            <a:pPr marL="0" lvl="1" indent="-114300" defTabSz="62230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latin typeface="Arial"/>
                <a:cs typeface="Arial"/>
              </a:rPr>
              <a:t>respond to a changing world</a:t>
            </a:r>
            <a:r>
              <a:rPr lang="en-US" sz="1400">
                <a:latin typeface="Arial"/>
                <a:cs typeface="Arial"/>
              </a:rPr>
              <a:t> and deliver reliable, secure and efficient services. </a:t>
            </a:r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A180E91D-FD50-D38E-A440-A61C1ADB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436" y="2447150"/>
            <a:ext cx="595629" cy="595629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6A1F7109-2F0A-0CED-54F1-630E4F3C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6276" y="2468578"/>
            <a:ext cx="584406" cy="584406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65FB0FA-3C43-9564-6E5B-0B984CFB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4956" y="2436102"/>
            <a:ext cx="691186" cy="69118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4EA9E4B0-B5DE-2792-7037-2E5B3326C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1270" y="5199013"/>
            <a:ext cx="626640" cy="626640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B1C6CB6C-3AF9-C606-35E3-FF8B32792212}"/>
              </a:ext>
            </a:extLst>
          </p:cNvPr>
          <p:cNvSpPr txBox="1">
            <a:spLocks/>
          </p:cNvSpPr>
          <p:nvPr/>
        </p:nvSpPr>
        <p:spPr>
          <a:xfrm>
            <a:off x="434836" y="319543"/>
            <a:ext cx="1104741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latin typeface="Arial"/>
                <a:cs typeface="Arial"/>
              </a:rPr>
              <a:t>What are digital skills?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56805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6E01E60-D901-4E35-6ACC-ECC42263E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945" y="1210519"/>
            <a:ext cx="11188859" cy="1041722"/>
          </a:xfrm>
          <a:prstGeom prst="rect">
            <a:avLst/>
          </a:prstGeom>
          <a:solidFill>
            <a:srgbClr val="E7E1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259CE-0202-0DFA-3B1E-5ADDF9B986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6DBBF4-3C15-BB1E-4E39-7BAC3245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36" y="319543"/>
            <a:ext cx="11047413" cy="99218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Who we are building for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AF4F3-A503-E360-E1A5-F2EB879B27C6}"/>
              </a:ext>
            </a:extLst>
          </p:cNvPr>
          <p:cNvSpPr txBox="1"/>
          <p:nvPr/>
        </p:nvSpPr>
        <p:spPr>
          <a:xfrm>
            <a:off x="2270336" y="1439367"/>
            <a:ext cx="274703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2000" b="1">
                <a:latin typeface="Arial"/>
                <a:cs typeface="Arial"/>
              </a:rPr>
              <a:t>The people we serve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9FFCC6-C326-7E0F-3B5A-C3641D7EF5E4}"/>
              </a:ext>
            </a:extLst>
          </p:cNvPr>
          <p:cNvSpPr/>
          <p:nvPr/>
        </p:nvSpPr>
        <p:spPr>
          <a:xfrm>
            <a:off x="1972797" y="1794271"/>
            <a:ext cx="5766093" cy="1523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5147" tIns="49531" rIns="92456" bIns="49531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>
                <a:solidFill>
                  <a:schemeClr val="tx1"/>
                </a:solidFill>
                <a:latin typeface="Arial"/>
                <a:cs typeface="Arial"/>
              </a:rPr>
              <a:t>~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38</a:t>
            </a:r>
            <a:r>
              <a:rPr lang="en-US" sz="1200" kern="1200">
                <a:solidFill>
                  <a:schemeClr val="tx1"/>
                </a:solidFill>
                <a:latin typeface="Arial"/>
                <a:cs typeface="Arial"/>
              </a:rPr>
              <a:t> million individuals and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1.2</a:t>
            </a:r>
            <a:r>
              <a:rPr lang="en-US" sz="120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sz="1200" kern="1200">
                <a:solidFill>
                  <a:schemeClr val="tx1"/>
                </a:solidFill>
                <a:latin typeface="Arial"/>
                <a:cs typeface="Arial"/>
              </a:rPr>
              <a:t>million businesses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BF2D1F-86F6-113B-FA93-8E7836CF8895}"/>
              </a:ext>
            </a:extLst>
          </p:cNvPr>
          <p:cNvSpPr/>
          <p:nvPr/>
        </p:nvSpPr>
        <p:spPr>
          <a:xfrm>
            <a:off x="6091604" y="1395360"/>
            <a:ext cx="5128815" cy="666709"/>
          </a:xfrm>
          <a:prstGeom prst="roundRect">
            <a:avLst/>
          </a:prstGeom>
          <a:noFill/>
          <a:ln>
            <a:solidFill>
              <a:srgbClr val="5F4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As an employment insurance recipient, I want to easily check my Employment Insurance benefits online so that I know how much to expect and can easily create my budget for the month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95A23E-222D-AA40-A620-DFB4A5FC5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0409" y="1206244"/>
            <a:ext cx="11193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6">
            <a:extLst>
              <a:ext uri="{FF2B5EF4-FFF2-40B4-BE49-F238E27FC236}">
                <a16:creationId xmlns:a16="http://schemas.microsoft.com/office/drawing/2014/main" id="{308F6E08-C4F3-1192-2BCF-6F5F984AF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965" y="1399573"/>
            <a:ext cx="576806" cy="576806"/>
          </a:xfrm>
          <a:prstGeom prst="rect">
            <a:avLst/>
          </a:prstGeom>
        </p:spPr>
      </p:pic>
      <p:pic>
        <p:nvPicPr>
          <p:cNvPr id="17" name="Graphic 17">
            <a:extLst>
              <a:ext uri="{FF2B5EF4-FFF2-40B4-BE49-F238E27FC236}">
                <a16:creationId xmlns:a16="http://schemas.microsoft.com/office/drawing/2014/main" id="{D2161701-3298-9E06-BEF1-E835DC8E6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587" y="1397764"/>
            <a:ext cx="576806" cy="576806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B0BFAC16-9DFF-15A5-8AF8-EEDF1FFC6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41917" y="1395955"/>
            <a:ext cx="576806" cy="57680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AC7579C-92AA-1968-998C-B8F24D7B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746" y="2422832"/>
            <a:ext cx="600999" cy="6009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B6BCE0-F748-E5F6-6650-C8EA7C555F77}"/>
              </a:ext>
            </a:extLst>
          </p:cNvPr>
          <p:cNvSpPr txBox="1"/>
          <p:nvPr/>
        </p:nvSpPr>
        <p:spPr>
          <a:xfrm>
            <a:off x="1234435" y="2351687"/>
            <a:ext cx="274703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All public servants</a:t>
            </a:r>
            <a:endParaRPr lang="en-US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E5218D9-AEBA-A5CE-59D6-DB0F5CCC03E9}"/>
              </a:ext>
            </a:extLst>
          </p:cNvPr>
          <p:cNvSpPr/>
          <p:nvPr/>
        </p:nvSpPr>
        <p:spPr>
          <a:xfrm>
            <a:off x="917605" y="2754820"/>
            <a:ext cx="4203511" cy="4320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5147" tIns="49531" rIns="92456" bIns="49531" numCol="1" spcCol="1270" anchor="ctr" anchorCtr="0">
            <a:noAutofit/>
          </a:bodyPr>
          <a:lstStyle/>
          <a:p>
            <a:pPr defTabSz="577850"/>
            <a:r>
              <a:rPr lang="en-US" sz="1200" b="1" kern="1200">
                <a:solidFill>
                  <a:schemeClr val="tx1"/>
                </a:solidFill>
                <a:latin typeface="Arial"/>
                <a:cs typeface="Arial"/>
              </a:rPr>
              <a:t>~</a:t>
            </a:r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280,000+  public servants 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who must be flexible, collaborative, </a:t>
            </a:r>
            <a:r>
              <a:rPr lang="en-US" sz="1200" kern="120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digitally knowledgeable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350CFCB-55BF-CF92-D08C-62D7B2633BA0}"/>
              </a:ext>
            </a:extLst>
          </p:cNvPr>
          <p:cNvSpPr/>
          <p:nvPr/>
        </p:nvSpPr>
        <p:spPr>
          <a:xfrm>
            <a:off x="394648" y="3234989"/>
            <a:ext cx="5385649" cy="76195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As a client service officer, I want to review resources on </a:t>
            </a:r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accessibility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 and a </a:t>
            </a:r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diversity mindset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 so that I can improve the touchpoints with clients and make sure my interactions meet their needs</a:t>
            </a:r>
            <a:endParaRPr lang="en-US" sz="12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endParaRPr lang="en-US" sz="12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2ABA452-1F3B-D94A-D132-72C659623356}"/>
              </a:ext>
            </a:extLst>
          </p:cNvPr>
          <p:cNvSpPr/>
          <p:nvPr/>
        </p:nvSpPr>
        <p:spPr>
          <a:xfrm>
            <a:off x="392178" y="4085184"/>
            <a:ext cx="5388490" cy="80447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As a HR advisor, I want to</a:t>
            </a:r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 hire, evaluate, and assess prospective employees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 based on their </a:t>
            </a:r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data literacy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 skills so that I can make sure that my program will be developed in evidence-based ways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EA141D7-0059-6576-B788-016BD823E369}"/>
              </a:ext>
            </a:extLst>
          </p:cNvPr>
          <p:cNvSpPr/>
          <p:nvPr/>
        </p:nvSpPr>
        <p:spPr>
          <a:xfrm>
            <a:off x="372833" y="5006640"/>
            <a:ext cx="5426270" cy="93019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>
                <a:solidFill>
                  <a:schemeClr val="tx1"/>
                </a:solidFill>
                <a:latin typeface="Arial"/>
                <a:ea typeface="+mn-lt"/>
                <a:cs typeface="Arial"/>
              </a:rPr>
              <a:t>As a policy analyst, I want to take a </a:t>
            </a:r>
            <a:r>
              <a:rPr lang="en-US" sz="12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digital skills self-assessment</a:t>
            </a:r>
            <a:r>
              <a:rPr lang="en-US" sz="1200">
                <a:solidFill>
                  <a:schemeClr val="tx1"/>
                </a:solidFill>
                <a:latin typeface="Arial"/>
                <a:ea typeface="+mn-lt"/>
                <a:cs typeface="Arial"/>
              </a:rPr>
              <a:t> then begin a learning path on </a:t>
            </a:r>
            <a:r>
              <a:rPr lang="en-US" sz="1200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privacy considerations</a:t>
            </a:r>
            <a:r>
              <a:rPr lang="en-US" sz="1200">
                <a:solidFill>
                  <a:schemeClr val="tx1"/>
                </a:solidFill>
                <a:latin typeface="Arial"/>
                <a:ea typeface="+mn-lt"/>
                <a:cs typeface="Arial"/>
              </a:rPr>
              <a:t> with my team, so that we can understand and address the privacy implications of policy guidance that we're re-evaluating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6F7F38-D14D-1D9C-A88E-D4D0781178CB}"/>
              </a:ext>
            </a:extLst>
          </p:cNvPr>
          <p:cNvSpPr txBox="1"/>
          <p:nvPr/>
        </p:nvSpPr>
        <p:spPr>
          <a:xfrm>
            <a:off x="6773247" y="2321690"/>
            <a:ext cx="414563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All executives and managers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3F51B-E79A-4E5D-640A-08C45EAABC56}"/>
              </a:ext>
            </a:extLst>
          </p:cNvPr>
          <p:cNvSpPr txBox="1"/>
          <p:nvPr/>
        </p:nvSpPr>
        <p:spPr>
          <a:xfrm>
            <a:off x="6777338" y="2635890"/>
            <a:ext cx="27446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rial"/>
                <a:cs typeface="Arial"/>
              </a:rPr>
              <a:t>~47 000+ executives and managers</a:t>
            </a:r>
            <a:endParaRPr lang="en-US"/>
          </a:p>
          <a:p>
            <a:r>
              <a:rPr lang="en-US" sz="1200">
                <a:latin typeface="Arial"/>
                <a:cs typeface="Arial"/>
              </a:rPr>
              <a:t>who establish the culture </a:t>
            </a:r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71720EF-FDD7-F52E-06CA-63BC91B5BFF9}"/>
              </a:ext>
            </a:extLst>
          </p:cNvPr>
          <p:cNvSpPr/>
          <p:nvPr/>
        </p:nvSpPr>
        <p:spPr>
          <a:xfrm>
            <a:off x="6001317" y="3183913"/>
            <a:ext cx="5719367" cy="771855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>
                <a:solidFill>
                  <a:schemeClr val="tx1"/>
                </a:solidFill>
                <a:latin typeface="Arial"/>
                <a:ea typeface="+mn-lt"/>
                <a:cs typeface="+mn-lt"/>
              </a:rPr>
              <a:t>As a leader responsible for a digital product, I want to learn how to </a:t>
            </a:r>
            <a:r>
              <a:rPr lang="en-US" sz="12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lead multidisciplinary teams</a:t>
            </a:r>
            <a:r>
              <a:rPr lang="en-US" sz="1200">
                <a:solidFill>
                  <a:schemeClr val="tx1"/>
                </a:solidFill>
                <a:latin typeface="Arial"/>
                <a:ea typeface="+mn-lt"/>
                <a:cs typeface="+mn-lt"/>
              </a:rPr>
              <a:t> and </a:t>
            </a:r>
            <a:r>
              <a:rPr lang="en-US" sz="12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agile governance</a:t>
            </a:r>
            <a:r>
              <a:rPr lang="en-US" sz="1200">
                <a:solidFill>
                  <a:schemeClr val="tx1"/>
                </a:solidFill>
                <a:latin typeface="Arial"/>
                <a:ea typeface="+mn-lt"/>
                <a:cs typeface="+mn-lt"/>
              </a:rPr>
              <a:t>, so that I help my team deliver, communicate, and report up in the most effective and efficient way possible</a:t>
            </a:r>
            <a:endParaRPr lang="en-US" sz="1200" err="1">
              <a:solidFill>
                <a:schemeClr val="tx1"/>
              </a:solidFill>
              <a:latin typeface="Arial"/>
              <a:cs typeface="Calibri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C96B037-80E6-B00F-F4B6-D20451C3F57F}"/>
              </a:ext>
            </a:extLst>
          </p:cNvPr>
          <p:cNvSpPr/>
          <p:nvPr/>
        </p:nvSpPr>
        <p:spPr>
          <a:xfrm>
            <a:off x="5989397" y="4085425"/>
            <a:ext cx="5735408" cy="793324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>
                <a:solidFill>
                  <a:schemeClr val="tx1"/>
                </a:solidFill>
                <a:latin typeface="Arial"/>
              </a:rPr>
              <a:t>As an executive, I want to create the </a:t>
            </a:r>
            <a:r>
              <a:rPr lang="en-US" sz="1200" b="1">
                <a:solidFill>
                  <a:schemeClr val="tx1"/>
                </a:solidFill>
                <a:latin typeface="Arial"/>
              </a:rPr>
              <a:t>enabling conditions for modern ways of working</a:t>
            </a:r>
            <a:r>
              <a:rPr lang="en-US" sz="1200">
                <a:solidFill>
                  <a:schemeClr val="tx1"/>
                </a:solidFill>
                <a:latin typeface="Arial"/>
              </a:rPr>
              <a:t> in my organization and teams so that they can leverage the new digital skills that they've developed in their day-to-day work and projects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4F6E765-3754-2607-1958-E645CEB425BE}"/>
              </a:ext>
            </a:extLst>
          </p:cNvPr>
          <p:cNvSpPr/>
          <p:nvPr/>
        </p:nvSpPr>
        <p:spPr>
          <a:xfrm>
            <a:off x="6001315" y="5004794"/>
            <a:ext cx="5729264" cy="930193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As an executive, I want to plan and build my teams based on in-demand digital skills, like </a:t>
            </a:r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design thinking, innovation, and iterative methods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, so that my current and future teams are well equipped to re-evaluate our service and become more user-centered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sz="1200">
              <a:ea typeface="+mn-lt"/>
              <a:cs typeface="+mn-lt"/>
            </a:endParaRPr>
          </a:p>
          <a:p>
            <a:endParaRPr lang="en-US" sz="1200">
              <a:solidFill>
                <a:schemeClr val="tx1"/>
              </a:solidFill>
              <a:latin typeface="Arial"/>
              <a:cs typeface="Calibri"/>
            </a:endParaRPr>
          </a:p>
          <a:p>
            <a:endParaRPr lang="en-US" sz="1200">
              <a:solidFill>
                <a:schemeClr val="tx1"/>
              </a:solidFill>
              <a:latin typeface="Arial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EE296-C120-0D5A-3F4C-055380079C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FF7B8C9-3E61-41B1-00FF-DB2C5624F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61351" y="2432527"/>
            <a:ext cx="686551" cy="6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1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5106733D-F9B1-1FAB-D2F6-B48CE1E41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8410" y="3269017"/>
            <a:ext cx="6932187" cy="2570801"/>
          </a:xfrm>
          <a:prstGeom prst="roundRect">
            <a:avLst/>
          </a:prstGeom>
          <a:noFill/>
          <a:ln w="12700">
            <a:solidFill>
              <a:srgbClr val="343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F8E20A-74A4-0161-46E2-A869214BA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6711" y="1220849"/>
            <a:ext cx="6008779" cy="2178994"/>
          </a:xfrm>
          <a:prstGeom prst="roundRect">
            <a:avLst/>
          </a:prstGeom>
          <a:solidFill>
            <a:srgbClr val="E6E1E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79B2A-E314-4D36-B2DE-8F0F2D24A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FFC9A2-0105-163A-F3E6-E6640367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" idx="0"/>
            <a:endCxn id="161" idx="2"/>
          </p:cNvCxnSpPr>
          <p:nvPr/>
        </p:nvCxnSpPr>
        <p:spPr>
          <a:xfrm flipH="1">
            <a:off x="5954504" y="1220849"/>
            <a:ext cx="56597" cy="4618969"/>
          </a:xfrm>
          <a:prstGeom prst="line">
            <a:avLst/>
          </a:prstGeom>
          <a:ln w="12700">
            <a:solidFill>
              <a:srgbClr val="2F52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23839-2B01-F298-F5DF-3444E2B2FC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z="900" dirty="0"/>
              <a:pPr/>
              <a:t>15</a:t>
            </a:fld>
            <a:endParaRPr lang="fr-CA" sz="900">
              <a:cs typeface="Calibri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53CB085E-8ED0-8DBF-7E4D-DE94607D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4" y="568507"/>
            <a:ext cx="11047413" cy="695855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Digital Skills for all public servants (illustrative)</a:t>
            </a: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703F08E-6A69-3A44-48BF-3A57B8A24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6491" y="1675103"/>
            <a:ext cx="1511869" cy="14029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ACC75-3DB1-8733-9080-D369997F04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 rot="5400000">
            <a:off x="5727972" y="1345977"/>
            <a:ext cx="553998" cy="1268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public servants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79564-63EB-185C-3B9C-A078DFAFC3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364015" y="1480902"/>
            <a:ext cx="1931543" cy="20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900" b="1" err="1">
                <a:latin typeface="Arial"/>
                <a:cs typeface="Arial"/>
              </a:rPr>
              <a:t>Behavioural</a:t>
            </a:r>
            <a:r>
              <a:rPr lang="en-US" sz="900" b="1">
                <a:latin typeface="Arial"/>
                <a:cs typeface="Arial"/>
              </a:rPr>
              <a:t> digital skills</a:t>
            </a:r>
          </a:p>
        </p:txBody>
      </p:sp>
      <p:grpSp>
        <p:nvGrpSpPr>
          <p:cNvPr id="13" name="Group 12" descr="Design thinking">
            <a:extLst>
              <a:ext uri="{FF2B5EF4-FFF2-40B4-BE49-F238E27FC236}">
                <a16:creationId xmlns:a16="http://schemas.microsoft.com/office/drawing/2014/main" id="{D4A4F0BC-FEA8-2EBA-247F-A5850DF402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405729" y="1804112"/>
            <a:ext cx="505196" cy="620782"/>
            <a:chOff x="81563" y="1765004"/>
            <a:chExt cx="588290" cy="7007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74B2AD9-4094-DAC2-0355-3E2B0DCF6AA0}"/>
                </a:ext>
              </a:extLst>
            </p:cNvPr>
            <p:cNvGrpSpPr/>
            <p:nvPr/>
          </p:nvGrpSpPr>
          <p:grpSpPr>
            <a:xfrm>
              <a:off x="150671" y="1765004"/>
              <a:ext cx="455385" cy="398721"/>
              <a:chOff x="150671" y="1765004"/>
              <a:chExt cx="455385" cy="398721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B14BE44E-2B41-8B60-A249-8873FCCCF65F}"/>
                  </a:ext>
                </a:extLst>
              </p:cNvPr>
              <p:cNvSpPr/>
              <p:nvPr/>
            </p:nvSpPr>
            <p:spPr>
              <a:xfrm>
                <a:off x="150671" y="1765004"/>
                <a:ext cx="455385" cy="398721"/>
              </a:xfrm>
              <a:prstGeom prst="roundRect">
                <a:avLst/>
              </a:prstGeom>
              <a:noFill/>
              <a:ln w="19050">
                <a:solidFill>
                  <a:srgbClr val="544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34" name="Graphic 33" descr="Lightbulb and pencil with solid fill">
                <a:extLst>
                  <a:ext uri="{FF2B5EF4-FFF2-40B4-BE49-F238E27FC236}">
                    <a16:creationId xmlns:a16="http://schemas.microsoft.com/office/drawing/2014/main" id="{3508955A-71AD-5610-59AE-5A1AEB440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27113" y="1796773"/>
                <a:ext cx="344093" cy="344093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A2790F-BAF9-ADEE-84FF-C40F328AD219}"/>
                </a:ext>
              </a:extLst>
            </p:cNvPr>
            <p:cNvSpPr txBox="1"/>
            <p:nvPr/>
          </p:nvSpPr>
          <p:spPr>
            <a:xfrm>
              <a:off x="81563" y="2153098"/>
              <a:ext cx="588290" cy="312702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en-US" sz="675" b="1"/>
                <a:t>Design thinking</a:t>
              </a:r>
              <a:endParaRPr lang="en-US" sz="675" b="1">
                <a:cs typeface="Calibri"/>
              </a:endParaRPr>
            </a:p>
          </p:txBody>
        </p:sp>
      </p:grpSp>
      <p:grpSp>
        <p:nvGrpSpPr>
          <p:cNvPr id="14" name="Group 13" descr="Growth mindset">
            <a:extLst>
              <a:ext uri="{FF2B5EF4-FFF2-40B4-BE49-F238E27FC236}">
                <a16:creationId xmlns:a16="http://schemas.microsoft.com/office/drawing/2014/main" id="{DB6F47C6-F3E5-34EE-4301-8842855D9A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941454" y="1793389"/>
            <a:ext cx="541308" cy="650760"/>
            <a:chOff x="1040850" y="1767729"/>
            <a:chExt cx="622073" cy="738311"/>
          </a:xfrm>
        </p:grpSpPr>
        <p:pic>
          <p:nvPicPr>
            <p:cNvPr id="28" name="Graphic 27" descr="Open hand with plant outline">
              <a:extLst>
                <a:ext uri="{FF2B5EF4-FFF2-40B4-BE49-F238E27FC236}">
                  <a16:creationId xmlns:a16="http://schemas.microsoft.com/office/drawing/2014/main" id="{492F47C1-D5EB-3D61-108D-5556C4EC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144731" y="1767729"/>
              <a:ext cx="414664" cy="414664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D80883A-FB6D-42CA-EF7A-9CC248AEC224}"/>
                </a:ext>
              </a:extLst>
            </p:cNvPr>
            <p:cNvSpPr/>
            <p:nvPr/>
          </p:nvSpPr>
          <p:spPr>
            <a:xfrm>
              <a:off x="1142810" y="1772460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F3B77E-18A9-9468-F8A0-E82E4135C136}"/>
                </a:ext>
              </a:extLst>
            </p:cNvPr>
            <p:cNvSpPr txBox="1"/>
            <p:nvPr/>
          </p:nvSpPr>
          <p:spPr>
            <a:xfrm>
              <a:off x="1040850" y="2163840"/>
              <a:ext cx="622073" cy="34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80" b="1"/>
                <a:t>Growth mindset</a:t>
              </a:r>
              <a:endParaRPr lang="en-US" sz="680" b="1">
                <a:solidFill>
                  <a:srgbClr val="54427E"/>
                </a:solidFill>
              </a:endParaRPr>
            </a:p>
          </p:txBody>
        </p:sp>
      </p:grpSp>
      <p:grpSp>
        <p:nvGrpSpPr>
          <p:cNvPr id="15" name="Group 14" descr="Diversity mindset">
            <a:extLst>
              <a:ext uri="{FF2B5EF4-FFF2-40B4-BE49-F238E27FC236}">
                <a16:creationId xmlns:a16="http://schemas.microsoft.com/office/drawing/2014/main" id="{532A3614-713B-ECDE-9784-BED16152EE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506804" y="1785735"/>
            <a:ext cx="553311" cy="645374"/>
            <a:chOff x="1266245" y="1754823"/>
            <a:chExt cx="637151" cy="73162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93B4A9A-872B-6062-8792-640DF68D1EAC}"/>
                </a:ext>
              </a:extLst>
            </p:cNvPr>
            <p:cNvSpPr/>
            <p:nvPr/>
          </p:nvSpPr>
          <p:spPr>
            <a:xfrm>
              <a:off x="1332076" y="1771934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C9BEC8A-21B7-D159-21DC-D7FAF43B5A41}"/>
                </a:ext>
              </a:extLst>
            </p:cNvPr>
            <p:cNvGrpSpPr/>
            <p:nvPr/>
          </p:nvGrpSpPr>
          <p:grpSpPr>
            <a:xfrm>
              <a:off x="1266245" y="1754823"/>
              <a:ext cx="637151" cy="731621"/>
              <a:chOff x="1254695" y="1781619"/>
              <a:chExt cx="637151" cy="73162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8B42F-BD8F-869B-4E85-64EE76B34B68}"/>
                  </a:ext>
                </a:extLst>
              </p:cNvPr>
              <p:cNvSpPr txBox="1"/>
              <p:nvPr/>
            </p:nvSpPr>
            <p:spPr>
              <a:xfrm>
                <a:off x="1254695" y="2171311"/>
                <a:ext cx="637151" cy="34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80" b="1"/>
                  <a:t>Diversity mindset</a:t>
                </a:r>
                <a:endParaRPr lang="en-US" sz="680" b="1">
                  <a:solidFill>
                    <a:srgbClr val="54427E"/>
                  </a:solidFill>
                </a:endParaRPr>
              </a:p>
            </p:txBody>
          </p:sp>
          <p:pic>
            <p:nvPicPr>
              <p:cNvPr id="27" name="Graphic 26" descr="Universal access outline">
                <a:extLst>
                  <a:ext uri="{FF2B5EF4-FFF2-40B4-BE49-F238E27FC236}">
                    <a16:creationId xmlns:a16="http://schemas.microsoft.com/office/drawing/2014/main" id="{01899CA1-F08A-EA9E-64B2-2BD184CED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365601" y="1781619"/>
                <a:ext cx="410515" cy="410515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 descr="Digital dexterity">
            <a:extLst>
              <a:ext uri="{FF2B5EF4-FFF2-40B4-BE49-F238E27FC236}">
                <a16:creationId xmlns:a16="http://schemas.microsoft.com/office/drawing/2014/main" id="{D77152B9-C077-90C8-B211-234ABB9131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582096" y="2486173"/>
            <a:ext cx="616092" cy="642943"/>
            <a:chOff x="4273483" y="4374411"/>
            <a:chExt cx="760004" cy="77527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FD7E3FA-8396-94DF-8F49-454D90209723}"/>
                </a:ext>
              </a:extLst>
            </p:cNvPr>
            <p:cNvGrpSpPr/>
            <p:nvPr/>
          </p:nvGrpSpPr>
          <p:grpSpPr>
            <a:xfrm>
              <a:off x="4273483" y="4374411"/>
              <a:ext cx="760004" cy="775273"/>
              <a:chOff x="-90151" y="1739668"/>
              <a:chExt cx="760004" cy="775273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96DD81F5-CC4A-A220-DBF1-7E1D81033896}"/>
                  </a:ext>
                </a:extLst>
              </p:cNvPr>
              <p:cNvSpPr/>
              <p:nvPr/>
            </p:nvSpPr>
            <p:spPr>
              <a:xfrm>
                <a:off x="72870" y="1739668"/>
                <a:ext cx="455385" cy="398721"/>
              </a:xfrm>
              <a:prstGeom prst="roundRect">
                <a:avLst/>
              </a:prstGeom>
              <a:noFill/>
              <a:ln w="19050">
                <a:solidFill>
                  <a:srgbClr val="544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E202C5D-50A5-CEAD-1669-CE2E81044BBD}"/>
                  </a:ext>
                </a:extLst>
              </p:cNvPr>
              <p:cNvSpPr txBox="1"/>
              <p:nvPr/>
            </p:nvSpPr>
            <p:spPr>
              <a:xfrm>
                <a:off x="-90151" y="2153097"/>
                <a:ext cx="760004" cy="361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b="1"/>
                  <a:t>Digital dexterity</a:t>
                </a:r>
                <a:endParaRPr lang="en-US" sz="675" b="1">
                  <a:solidFill>
                    <a:srgbClr val="54427E"/>
                  </a:solidFill>
                </a:endParaRPr>
              </a:p>
            </p:txBody>
          </p:sp>
        </p:grpSp>
        <p:pic>
          <p:nvPicPr>
            <p:cNvPr id="110" name="Graphic 109" descr="Swipe Gesture outline">
              <a:extLst>
                <a:ext uri="{FF2B5EF4-FFF2-40B4-BE49-F238E27FC236}">
                  <a16:creationId xmlns:a16="http://schemas.microsoft.com/office/drawing/2014/main" id="{325B95F7-1417-B78B-9E9E-966734A4F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84999" y="4424749"/>
              <a:ext cx="340997" cy="340997"/>
            </a:xfrm>
            <a:prstGeom prst="rect">
              <a:avLst/>
            </a:prstGeom>
          </p:spPr>
        </p:pic>
      </p:grpSp>
      <p:grpSp>
        <p:nvGrpSpPr>
          <p:cNvPr id="17" name="Group 16" descr="Innovation">
            <a:extLst>
              <a:ext uri="{FF2B5EF4-FFF2-40B4-BE49-F238E27FC236}">
                <a16:creationId xmlns:a16="http://schemas.microsoft.com/office/drawing/2014/main" id="{6D426319-E34B-DAB3-609F-F65196CA62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185275" y="2489824"/>
            <a:ext cx="649051" cy="575249"/>
            <a:chOff x="2399889" y="1765003"/>
            <a:chExt cx="745835" cy="6538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3B9A983-BACB-A4DA-5D61-7C475E997BA4}"/>
                </a:ext>
              </a:extLst>
            </p:cNvPr>
            <p:cNvSpPr/>
            <p:nvPr/>
          </p:nvSpPr>
          <p:spPr>
            <a:xfrm>
              <a:off x="2532651" y="1765003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619D8E-EF8F-1C33-E287-7C2294DABBD5}"/>
                </a:ext>
              </a:extLst>
            </p:cNvPr>
            <p:cNvSpPr txBox="1"/>
            <p:nvPr/>
          </p:nvSpPr>
          <p:spPr>
            <a:xfrm>
              <a:off x="2399889" y="2195834"/>
              <a:ext cx="745835" cy="22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Innovation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  <p:pic>
          <p:nvPicPr>
            <p:cNvPr id="20" name="Graphic 19" descr="Rocket outline">
              <a:extLst>
                <a:ext uri="{FF2B5EF4-FFF2-40B4-BE49-F238E27FC236}">
                  <a16:creationId xmlns:a16="http://schemas.microsoft.com/office/drawing/2014/main" id="{28FE811B-4DFC-657E-2CFE-ADB1D35F0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62199" y="1791782"/>
              <a:ext cx="368003" cy="36800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9867CD-58A9-2D40-25C3-952AEF014B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695911" y="1505826"/>
            <a:ext cx="2096109" cy="20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900" b="1">
                <a:latin typeface="Arial"/>
                <a:cs typeface="Arial"/>
              </a:rPr>
              <a:t>Technical digital skills</a:t>
            </a:r>
            <a:endParaRPr lang="en-US" sz="900" b="1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 descr="Cloud-basics">
            <a:extLst>
              <a:ext uri="{FF2B5EF4-FFF2-40B4-BE49-F238E27FC236}">
                <a16:creationId xmlns:a16="http://schemas.microsoft.com/office/drawing/2014/main" id="{7BFE5D25-13C1-9C07-C25E-F82C959730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781376" y="1863003"/>
            <a:ext cx="509157" cy="628717"/>
            <a:chOff x="4829170" y="2486300"/>
            <a:chExt cx="509157" cy="628717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83D6A2D3-A0FE-2C92-857F-3001FA190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909895" y="2539156"/>
              <a:ext cx="391024" cy="293313"/>
            </a:xfrm>
            <a:prstGeom prst="rect">
              <a:avLst/>
            </a:prstGeom>
          </p:spPr>
        </p:pic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21E67E9-1F18-7647-8253-A831EE38BEAF}"/>
                </a:ext>
              </a:extLst>
            </p:cNvPr>
            <p:cNvSpPr/>
            <p:nvPr/>
          </p:nvSpPr>
          <p:spPr>
            <a:xfrm>
              <a:off x="4884355" y="2486300"/>
              <a:ext cx="368203" cy="330989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859819-950A-3BF6-61AA-9E21551B5E9C}"/>
                </a:ext>
              </a:extLst>
            </p:cNvPr>
            <p:cNvSpPr txBox="1"/>
            <p:nvPr/>
          </p:nvSpPr>
          <p:spPr>
            <a:xfrm>
              <a:off x="4829170" y="2822629"/>
              <a:ext cx="509157" cy="29238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650" b="1"/>
                <a:t>Cloud basics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</p:grpSp>
      <p:grpSp>
        <p:nvGrpSpPr>
          <p:cNvPr id="40" name="Group 39" descr="Content accessibility">
            <a:extLst>
              <a:ext uri="{FF2B5EF4-FFF2-40B4-BE49-F238E27FC236}">
                <a16:creationId xmlns:a16="http://schemas.microsoft.com/office/drawing/2014/main" id="{D4DC7970-95E1-2D70-6A86-267F65EDDC5E}"/>
              </a:ext>
            </a:extLst>
          </p:cNvPr>
          <p:cNvGrpSpPr/>
          <p:nvPr/>
        </p:nvGrpSpPr>
        <p:grpSpPr>
          <a:xfrm>
            <a:off x="7188603" y="1862978"/>
            <a:ext cx="682987" cy="625082"/>
            <a:chOff x="5548434" y="1688168"/>
            <a:chExt cx="836906" cy="75168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E3B1654-92C2-F19F-187C-0398EA2828A3}"/>
                </a:ext>
              </a:extLst>
            </p:cNvPr>
            <p:cNvSpPr/>
            <p:nvPr/>
          </p:nvSpPr>
          <p:spPr>
            <a:xfrm>
              <a:off x="5754792" y="1688168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9" name="Graphic 58" descr="Sling outline">
              <a:extLst>
                <a:ext uri="{FF2B5EF4-FFF2-40B4-BE49-F238E27FC236}">
                  <a16:creationId xmlns:a16="http://schemas.microsoft.com/office/drawing/2014/main" id="{9A103333-56DA-69CE-D333-02A87D52C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5810539" y="1719783"/>
              <a:ext cx="348204" cy="34820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3C5A760-02F8-AF56-F5A4-3A613812F587}"/>
                </a:ext>
              </a:extLst>
            </p:cNvPr>
            <p:cNvSpPr txBox="1"/>
            <p:nvPr/>
          </p:nvSpPr>
          <p:spPr>
            <a:xfrm>
              <a:off x="5548434" y="2078990"/>
              <a:ext cx="836906" cy="360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Content accessibility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</p:grpSp>
      <p:grpSp>
        <p:nvGrpSpPr>
          <p:cNvPr id="42" name="Group 41" descr="Data literacy">
            <a:extLst>
              <a:ext uri="{FF2B5EF4-FFF2-40B4-BE49-F238E27FC236}">
                <a16:creationId xmlns:a16="http://schemas.microsoft.com/office/drawing/2014/main" id="{4D455D5B-8E23-16BD-B51B-9D055BB91614}"/>
              </a:ext>
            </a:extLst>
          </p:cNvPr>
          <p:cNvGrpSpPr/>
          <p:nvPr/>
        </p:nvGrpSpPr>
        <p:grpSpPr>
          <a:xfrm>
            <a:off x="7777156" y="1848038"/>
            <a:ext cx="502691" cy="617673"/>
            <a:chOff x="6873881" y="1688609"/>
            <a:chExt cx="621093" cy="7419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CD8CC0-63BC-7781-701E-3D0E0C4C77A3}"/>
                </a:ext>
              </a:extLst>
            </p:cNvPr>
            <p:cNvSpPr txBox="1"/>
            <p:nvPr/>
          </p:nvSpPr>
          <p:spPr>
            <a:xfrm>
              <a:off x="6873881" y="2070074"/>
              <a:ext cx="621093" cy="360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Data literacy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705B392-61D9-4B0E-DCB9-4871AA113E8E}"/>
                </a:ext>
              </a:extLst>
            </p:cNvPr>
            <p:cNvSpPr/>
            <p:nvPr/>
          </p:nvSpPr>
          <p:spPr>
            <a:xfrm>
              <a:off x="6938597" y="1688609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4" name="Graphic 53" descr="Research outline">
              <a:extLst>
                <a:ext uri="{FF2B5EF4-FFF2-40B4-BE49-F238E27FC236}">
                  <a16:creationId xmlns:a16="http://schemas.microsoft.com/office/drawing/2014/main" id="{800BCBC8-C294-817C-5DA4-CA9017D08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7010035" y="1734962"/>
              <a:ext cx="368848" cy="368848"/>
            </a:xfrm>
            <a:prstGeom prst="rect">
              <a:avLst/>
            </a:prstGeom>
          </p:spPr>
        </p:pic>
      </p:grpSp>
      <p:grpSp>
        <p:nvGrpSpPr>
          <p:cNvPr id="44" name="Group 43" descr="Iterative methods">
            <a:extLst>
              <a:ext uri="{FF2B5EF4-FFF2-40B4-BE49-F238E27FC236}">
                <a16:creationId xmlns:a16="http://schemas.microsoft.com/office/drawing/2014/main" id="{60CE5ABD-7ADF-8156-B782-46C2836A37AA}"/>
              </a:ext>
            </a:extLst>
          </p:cNvPr>
          <p:cNvGrpSpPr/>
          <p:nvPr/>
        </p:nvGrpSpPr>
        <p:grpSpPr>
          <a:xfrm>
            <a:off x="8210196" y="1840956"/>
            <a:ext cx="581824" cy="628277"/>
            <a:chOff x="7477850" y="1679165"/>
            <a:chExt cx="714313" cy="75589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AACB41-F673-1F12-5708-7C9DD64D6657}"/>
                </a:ext>
              </a:extLst>
            </p:cNvPr>
            <p:cNvGrpSpPr/>
            <p:nvPr/>
          </p:nvGrpSpPr>
          <p:grpSpPr>
            <a:xfrm>
              <a:off x="7477850" y="1679165"/>
              <a:ext cx="714313" cy="755899"/>
              <a:chOff x="7451270" y="1695113"/>
              <a:chExt cx="714313" cy="755899"/>
            </a:xfrm>
          </p:grpSpPr>
          <p:sp>
            <p:nvSpPr>
              <p:cNvPr id="47" name="TextBox 46" descr="Iterative methods">
                <a:extLst>
                  <a:ext uri="{FF2B5EF4-FFF2-40B4-BE49-F238E27FC236}">
                    <a16:creationId xmlns:a16="http://schemas.microsoft.com/office/drawing/2014/main" id="{E6AD9F50-E088-21F5-2432-69A9823EB338}"/>
                  </a:ext>
                </a:extLst>
              </p:cNvPr>
              <p:cNvSpPr txBox="1"/>
              <p:nvPr/>
            </p:nvSpPr>
            <p:spPr>
              <a:xfrm>
                <a:off x="7451270" y="2089974"/>
                <a:ext cx="714313" cy="361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b="1"/>
                  <a:t>Iterative methods</a:t>
                </a:r>
                <a:endParaRPr lang="en-US" sz="675" b="1">
                  <a:solidFill>
                    <a:srgbClr val="54427E"/>
                  </a:solidFill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5C7D19B-3889-A603-ACC3-A8B6EED444E6}"/>
                  </a:ext>
                </a:extLst>
              </p:cNvPr>
              <p:cNvSpPr/>
              <p:nvPr/>
            </p:nvSpPr>
            <p:spPr>
              <a:xfrm>
                <a:off x="7540151" y="1695113"/>
                <a:ext cx="455385" cy="398721"/>
              </a:xfrm>
              <a:prstGeom prst="roundRect">
                <a:avLst/>
              </a:prstGeom>
              <a:noFill/>
              <a:ln w="19050">
                <a:solidFill>
                  <a:srgbClr val="544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46" name="Graphic 45" descr="Arrow circle outline">
              <a:extLst>
                <a:ext uri="{FF2B5EF4-FFF2-40B4-BE49-F238E27FC236}">
                  <a16:creationId xmlns:a16="http://schemas.microsoft.com/office/drawing/2014/main" id="{B7E244F4-024F-4D21-277B-D2AF8551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582214" y="1697072"/>
              <a:ext cx="398722" cy="398722"/>
            </a:xfrm>
            <a:prstGeom prst="rect">
              <a:avLst/>
            </a:prstGeom>
          </p:spPr>
        </p:pic>
      </p:grpSp>
      <p:grpSp>
        <p:nvGrpSpPr>
          <p:cNvPr id="41" name="Group 40" descr="Cyber-security">
            <a:extLst>
              <a:ext uri="{FF2B5EF4-FFF2-40B4-BE49-F238E27FC236}">
                <a16:creationId xmlns:a16="http://schemas.microsoft.com/office/drawing/2014/main" id="{EE34F20F-851A-DEE1-0401-E17BA3F18578}"/>
              </a:ext>
            </a:extLst>
          </p:cNvPr>
          <p:cNvGrpSpPr/>
          <p:nvPr/>
        </p:nvGrpSpPr>
        <p:grpSpPr>
          <a:xfrm>
            <a:off x="6858301" y="2535223"/>
            <a:ext cx="778208" cy="615710"/>
            <a:chOff x="6115405" y="1688168"/>
            <a:chExt cx="951579" cy="73930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2981417-5BDE-0B7F-8B40-C55A6C8DDFC5}"/>
                </a:ext>
              </a:extLst>
            </p:cNvPr>
            <p:cNvSpPr/>
            <p:nvPr/>
          </p:nvSpPr>
          <p:spPr>
            <a:xfrm>
              <a:off x="6361746" y="1688168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753142-82CC-46C4-CAF9-077DC4BD3832}"/>
                </a:ext>
              </a:extLst>
            </p:cNvPr>
            <p:cNvSpPr txBox="1"/>
            <p:nvPr/>
          </p:nvSpPr>
          <p:spPr>
            <a:xfrm>
              <a:off x="6115405" y="2067155"/>
              <a:ext cx="951579" cy="36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Cybersecurity basics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  <p:pic>
          <p:nvPicPr>
            <p:cNvPr id="57" name="Graphic 56" descr="Shield Tick outline">
              <a:extLst>
                <a:ext uri="{FF2B5EF4-FFF2-40B4-BE49-F238E27FC236}">
                  <a16:creationId xmlns:a16="http://schemas.microsoft.com/office/drawing/2014/main" id="{BA86E139-F1D1-ABCC-3DF0-C91E0A951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42271" y="1733129"/>
              <a:ext cx="330628" cy="330628"/>
            </a:xfrm>
            <a:prstGeom prst="rect">
              <a:avLst/>
            </a:prstGeom>
          </p:spPr>
        </p:pic>
      </p:grpSp>
      <p:grpSp>
        <p:nvGrpSpPr>
          <p:cNvPr id="38" name="Group 37" descr="Hybrid collaboration ">
            <a:extLst>
              <a:ext uri="{FF2B5EF4-FFF2-40B4-BE49-F238E27FC236}">
                <a16:creationId xmlns:a16="http://schemas.microsoft.com/office/drawing/2014/main" id="{E9301051-E31B-312A-CB17-44D79957A22D}"/>
              </a:ext>
            </a:extLst>
          </p:cNvPr>
          <p:cNvGrpSpPr/>
          <p:nvPr/>
        </p:nvGrpSpPr>
        <p:grpSpPr>
          <a:xfrm>
            <a:off x="7449089" y="2529466"/>
            <a:ext cx="692508" cy="592383"/>
            <a:chOff x="4411500" y="1680733"/>
            <a:chExt cx="849601" cy="708211"/>
          </a:xfrm>
        </p:grpSpPr>
        <p:sp>
          <p:nvSpPr>
            <p:cNvPr id="63" name="TextBox 62" descr="Hybrid collaboration">
              <a:extLst>
                <a:ext uri="{FF2B5EF4-FFF2-40B4-BE49-F238E27FC236}">
                  <a16:creationId xmlns:a16="http://schemas.microsoft.com/office/drawing/2014/main" id="{BD97D1F9-0E04-BBE8-0474-5D7B8CF4BC5A}"/>
                </a:ext>
              </a:extLst>
            </p:cNvPr>
            <p:cNvSpPr txBox="1"/>
            <p:nvPr/>
          </p:nvSpPr>
          <p:spPr>
            <a:xfrm>
              <a:off x="4411500" y="2057784"/>
              <a:ext cx="849601" cy="331160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en-US" sz="675" b="1"/>
                <a:t>Hybrid </a:t>
              </a:r>
              <a:endParaRPr lang="en-US" sz="675" b="1">
                <a:solidFill>
                  <a:srgbClr val="54427E"/>
                </a:solidFill>
              </a:endParaRPr>
            </a:p>
            <a:p>
              <a:pPr algn="ctr"/>
              <a:r>
                <a:rPr lang="en-US" sz="675" b="1"/>
                <a:t>collaboration</a:t>
              </a:r>
              <a:endParaRPr lang="en-US" sz="675" b="1">
                <a:solidFill>
                  <a:srgbClr val="54427E"/>
                </a:solidFill>
                <a:cs typeface="Calibri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8CA0024C-DB21-D298-F158-A4AC35C49966}"/>
                </a:ext>
              </a:extLst>
            </p:cNvPr>
            <p:cNvSpPr/>
            <p:nvPr/>
          </p:nvSpPr>
          <p:spPr>
            <a:xfrm>
              <a:off x="4556576" y="1680733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5" name="Graphic 64" descr="Online meeting outline">
              <a:extLst>
                <a:ext uri="{FF2B5EF4-FFF2-40B4-BE49-F238E27FC236}">
                  <a16:creationId xmlns:a16="http://schemas.microsoft.com/office/drawing/2014/main" id="{90CD79C1-624F-8705-0D33-AABA90BF4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4590187" y="1696136"/>
              <a:ext cx="399247" cy="399247"/>
            </a:xfrm>
            <a:prstGeom prst="rect">
              <a:avLst/>
            </a:prstGeom>
          </p:spPr>
        </p:pic>
      </p:grpSp>
      <p:grpSp>
        <p:nvGrpSpPr>
          <p:cNvPr id="43" name="Group 42" descr="Privacy">
            <a:extLst>
              <a:ext uri="{FF2B5EF4-FFF2-40B4-BE49-F238E27FC236}">
                <a16:creationId xmlns:a16="http://schemas.microsoft.com/office/drawing/2014/main" id="{C983535D-0ED7-607E-90D3-5B581EE2CD04}"/>
              </a:ext>
            </a:extLst>
          </p:cNvPr>
          <p:cNvGrpSpPr/>
          <p:nvPr/>
        </p:nvGrpSpPr>
        <p:grpSpPr>
          <a:xfrm>
            <a:off x="8030052" y="2521565"/>
            <a:ext cx="505194" cy="539659"/>
            <a:chOff x="4538194" y="2486152"/>
            <a:chExt cx="624431" cy="64862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8EB583-CA89-E7FA-93D7-DE533C786A5E}"/>
                </a:ext>
              </a:extLst>
            </p:cNvPr>
            <p:cNvSpPr txBox="1"/>
            <p:nvPr/>
          </p:nvSpPr>
          <p:spPr>
            <a:xfrm>
              <a:off x="4538194" y="2898951"/>
              <a:ext cx="624431" cy="2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Privacy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115AC28-F7F1-53F6-73A7-6CE601DB39D5}"/>
                </a:ext>
              </a:extLst>
            </p:cNvPr>
            <p:cNvSpPr/>
            <p:nvPr/>
          </p:nvSpPr>
          <p:spPr>
            <a:xfrm>
              <a:off x="4590836" y="2486152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1" name="Graphic 50" descr="Lock outline">
              <a:extLst>
                <a:ext uri="{FF2B5EF4-FFF2-40B4-BE49-F238E27FC236}">
                  <a16:creationId xmlns:a16="http://schemas.microsoft.com/office/drawing/2014/main" id="{8F41FED9-EB1F-9821-4C75-2B6B5AFB9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634205" y="2510748"/>
              <a:ext cx="368645" cy="368645"/>
            </a:xfrm>
            <a:prstGeom prst="rect">
              <a:avLst/>
            </a:prstGeom>
          </p:spPr>
        </p:pic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8A3E521A-89C8-E389-819F-A361892EE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6038" y="3757206"/>
            <a:ext cx="1507136" cy="1398587"/>
          </a:xfrm>
          <a:prstGeom prst="ellipse">
            <a:avLst/>
          </a:prstGeom>
          <a:solidFill>
            <a:srgbClr val="E6E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C7A237B-980A-88A7-4CFA-033CB873332B}"/>
              </a:ext>
            </a:extLst>
          </p:cNvPr>
          <p:cNvSpPr txBox="1"/>
          <p:nvPr/>
        </p:nvSpPr>
        <p:spPr>
          <a:xfrm rot="5400000">
            <a:off x="5766735" y="3283729"/>
            <a:ext cx="553998" cy="1843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Executives </a:t>
            </a:r>
            <a:br>
              <a:rPr lang="en-US" sz="12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rgbClr val="34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Managers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3A6E3-ECDC-2B02-4540-51E5F181C1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758986" y="3610418"/>
            <a:ext cx="2162187" cy="20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900" b="1" err="1">
                <a:latin typeface="Arial"/>
                <a:cs typeface="Arial"/>
              </a:rPr>
              <a:t>Behavioural</a:t>
            </a:r>
            <a:r>
              <a:rPr lang="en-US" sz="900" b="1">
                <a:latin typeface="Arial"/>
                <a:cs typeface="Arial"/>
              </a:rPr>
              <a:t> digital skills</a:t>
            </a:r>
          </a:p>
        </p:txBody>
      </p:sp>
      <p:grpSp>
        <p:nvGrpSpPr>
          <p:cNvPr id="75" name="Group 74" descr="Empowering others">
            <a:extLst>
              <a:ext uri="{FF2B5EF4-FFF2-40B4-BE49-F238E27FC236}">
                <a16:creationId xmlns:a16="http://schemas.microsoft.com/office/drawing/2014/main" id="{02B74162-3645-85A6-430E-A40FF72EF217}"/>
              </a:ext>
            </a:extLst>
          </p:cNvPr>
          <p:cNvGrpSpPr/>
          <p:nvPr/>
        </p:nvGrpSpPr>
        <p:grpSpPr>
          <a:xfrm>
            <a:off x="2642600" y="4026577"/>
            <a:ext cx="899258" cy="616217"/>
            <a:chOff x="-84271" y="1730172"/>
            <a:chExt cx="855254" cy="62050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CFFA513-0E73-9BD4-E243-697264A466D5}"/>
                </a:ext>
              </a:extLst>
            </p:cNvPr>
            <p:cNvGrpSpPr/>
            <p:nvPr/>
          </p:nvGrpSpPr>
          <p:grpSpPr>
            <a:xfrm>
              <a:off x="70181" y="1730172"/>
              <a:ext cx="455385" cy="398721"/>
              <a:chOff x="70181" y="1730172"/>
              <a:chExt cx="455385" cy="398721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28F6FED-FCAC-579E-21BF-3E5263640024}"/>
                  </a:ext>
                </a:extLst>
              </p:cNvPr>
              <p:cNvSpPr/>
              <p:nvPr/>
            </p:nvSpPr>
            <p:spPr>
              <a:xfrm>
                <a:off x="70181" y="1730172"/>
                <a:ext cx="455385" cy="398721"/>
              </a:xfrm>
              <a:prstGeom prst="roundRect">
                <a:avLst/>
              </a:prstGeom>
              <a:noFill/>
              <a:ln w="19050">
                <a:solidFill>
                  <a:srgbClr val="544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98" name="Graphic 97" descr="Body builder outline">
                <a:extLst>
                  <a:ext uri="{FF2B5EF4-FFF2-40B4-BE49-F238E27FC236}">
                    <a16:creationId xmlns:a16="http://schemas.microsoft.com/office/drawing/2014/main" id="{93F22F02-825E-4AD4-C101-B8FC17C73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rcRect/>
              <a:stretch/>
            </p:blipFill>
            <p:spPr>
              <a:xfrm>
                <a:off x="115358" y="1766124"/>
                <a:ext cx="344093" cy="344094"/>
              </a:xfrm>
              <a:prstGeom prst="rect">
                <a:avLst/>
              </a:prstGeom>
            </p:spPr>
          </p:pic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4AA1A43-70F3-A1BD-EB48-DAF4DD86DE03}"/>
                </a:ext>
              </a:extLst>
            </p:cNvPr>
            <p:cNvSpPr txBox="1"/>
            <p:nvPr/>
          </p:nvSpPr>
          <p:spPr>
            <a:xfrm>
              <a:off x="-84271" y="2153101"/>
              <a:ext cx="855254" cy="19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Empowering others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</p:grpSp>
      <p:grpSp>
        <p:nvGrpSpPr>
          <p:cNvPr id="76" name="Group 75" descr="Leading multidisciplinary teams ">
            <a:extLst>
              <a:ext uri="{FF2B5EF4-FFF2-40B4-BE49-F238E27FC236}">
                <a16:creationId xmlns:a16="http://schemas.microsoft.com/office/drawing/2014/main" id="{46746D1C-BE73-7FE6-0436-7D9FF351F557}"/>
              </a:ext>
            </a:extLst>
          </p:cNvPr>
          <p:cNvGrpSpPr/>
          <p:nvPr/>
        </p:nvGrpSpPr>
        <p:grpSpPr>
          <a:xfrm>
            <a:off x="3364015" y="4001279"/>
            <a:ext cx="1085163" cy="743936"/>
            <a:chOff x="871172" y="1772460"/>
            <a:chExt cx="1026840" cy="746022"/>
          </a:xfrm>
        </p:grpSpPr>
        <p:pic>
          <p:nvPicPr>
            <p:cNvPr id="92" name="Graphic 91" descr="Cheers outline">
              <a:extLst>
                <a:ext uri="{FF2B5EF4-FFF2-40B4-BE49-F238E27FC236}">
                  <a16:creationId xmlns:a16="http://schemas.microsoft.com/office/drawing/2014/main" id="{BB94B360-81D1-24ED-9836-0AC3894D7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1149666" y="1784658"/>
              <a:ext cx="418188" cy="418188"/>
            </a:xfrm>
            <a:prstGeom prst="rect">
              <a:avLst/>
            </a:prstGeom>
          </p:spPr>
        </p:pic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6F0C9E1A-0AB0-F371-7D70-F80E64BCAC18}"/>
                </a:ext>
              </a:extLst>
            </p:cNvPr>
            <p:cNvSpPr/>
            <p:nvPr/>
          </p:nvSpPr>
          <p:spPr>
            <a:xfrm>
              <a:off x="1142810" y="1772460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EAB7F2F-FCCB-08AA-BB7D-0358980B37AD}"/>
                </a:ext>
              </a:extLst>
            </p:cNvPr>
            <p:cNvSpPr txBox="1"/>
            <p:nvPr/>
          </p:nvSpPr>
          <p:spPr>
            <a:xfrm>
              <a:off x="871172" y="2217559"/>
              <a:ext cx="1026840" cy="300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Leading multidisciplinary teams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</p:grpSp>
      <p:grpSp>
        <p:nvGrpSpPr>
          <p:cNvPr id="77" name="Group 76" descr="Service-oriented">
            <a:extLst>
              <a:ext uri="{FF2B5EF4-FFF2-40B4-BE49-F238E27FC236}">
                <a16:creationId xmlns:a16="http://schemas.microsoft.com/office/drawing/2014/main" id="{2253049F-BB03-1713-AAF9-F6C871542376}"/>
              </a:ext>
            </a:extLst>
          </p:cNvPr>
          <p:cNvGrpSpPr/>
          <p:nvPr/>
        </p:nvGrpSpPr>
        <p:grpSpPr>
          <a:xfrm>
            <a:off x="4252813" y="4016564"/>
            <a:ext cx="833356" cy="636144"/>
            <a:chOff x="1210481" y="1746770"/>
            <a:chExt cx="778288" cy="635350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325DDDAC-3FBA-1379-BA42-7D8C6D6BA8E2}"/>
                </a:ext>
              </a:extLst>
            </p:cNvPr>
            <p:cNvSpPr/>
            <p:nvPr/>
          </p:nvSpPr>
          <p:spPr>
            <a:xfrm>
              <a:off x="1348816" y="1746770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BF56F8C-CCE8-FD98-218B-2650D509000E}"/>
                </a:ext>
              </a:extLst>
            </p:cNvPr>
            <p:cNvGrpSpPr/>
            <p:nvPr/>
          </p:nvGrpSpPr>
          <p:grpSpPr>
            <a:xfrm>
              <a:off x="1210481" y="1747893"/>
              <a:ext cx="778288" cy="634227"/>
              <a:chOff x="1198931" y="1774689"/>
              <a:chExt cx="778288" cy="63422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ED162F1-A1CA-FF85-C994-13612BBAF154}"/>
                  </a:ext>
                </a:extLst>
              </p:cNvPr>
              <p:cNvSpPr txBox="1"/>
              <p:nvPr/>
            </p:nvSpPr>
            <p:spPr>
              <a:xfrm>
                <a:off x="1198931" y="2212953"/>
                <a:ext cx="778288" cy="195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b="1"/>
                  <a:t>Service-oriented</a:t>
                </a:r>
                <a:endParaRPr lang="en-US" sz="675" b="1">
                  <a:solidFill>
                    <a:srgbClr val="54427E"/>
                  </a:solidFill>
                </a:endParaRPr>
              </a:p>
            </p:txBody>
          </p:sp>
          <p:pic>
            <p:nvPicPr>
              <p:cNvPr id="91" name="Graphic 90" descr="Business Growth outline">
                <a:extLst>
                  <a:ext uri="{FF2B5EF4-FFF2-40B4-BE49-F238E27FC236}">
                    <a16:creationId xmlns:a16="http://schemas.microsoft.com/office/drawing/2014/main" id="{8349AB40-EFF1-9A0D-7787-494F28875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rcRect/>
              <a:stretch/>
            </p:blipFill>
            <p:spPr>
              <a:xfrm>
                <a:off x="1382818" y="1774689"/>
                <a:ext cx="410515" cy="410515"/>
              </a:xfrm>
              <a:prstGeom prst="rect">
                <a:avLst/>
              </a:prstGeom>
            </p:spPr>
          </p:pic>
        </p:grpSp>
      </p:grpSp>
      <p:grpSp>
        <p:nvGrpSpPr>
          <p:cNvPr id="78" name="Group 77" descr="Change leadership">
            <a:extLst>
              <a:ext uri="{FF2B5EF4-FFF2-40B4-BE49-F238E27FC236}">
                <a16:creationId xmlns:a16="http://schemas.microsoft.com/office/drawing/2014/main" id="{07355463-4362-C6D8-529D-D8649BAC2D61}"/>
              </a:ext>
            </a:extLst>
          </p:cNvPr>
          <p:cNvGrpSpPr/>
          <p:nvPr/>
        </p:nvGrpSpPr>
        <p:grpSpPr>
          <a:xfrm>
            <a:off x="3006711" y="4847107"/>
            <a:ext cx="760284" cy="753292"/>
            <a:chOff x="425757" y="5314901"/>
            <a:chExt cx="712864" cy="75610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64AAFCA-100B-EE4A-3073-B7495ADCA95F}"/>
                </a:ext>
              </a:extLst>
            </p:cNvPr>
            <p:cNvGrpSpPr/>
            <p:nvPr/>
          </p:nvGrpSpPr>
          <p:grpSpPr>
            <a:xfrm>
              <a:off x="425757" y="5314901"/>
              <a:ext cx="712864" cy="756105"/>
              <a:chOff x="1830418" y="1765003"/>
              <a:chExt cx="712864" cy="75610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F0E10397-E0D5-11C4-628B-3CD2030C9AD5}"/>
                  </a:ext>
                </a:extLst>
              </p:cNvPr>
              <p:cNvSpPr/>
              <p:nvPr/>
            </p:nvSpPr>
            <p:spPr>
              <a:xfrm>
                <a:off x="1960564" y="1765003"/>
                <a:ext cx="455385" cy="398721"/>
              </a:xfrm>
              <a:prstGeom prst="roundRect">
                <a:avLst/>
              </a:prstGeom>
              <a:noFill/>
              <a:ln w="19050">
                <a:solidFill>
                  <a:srgbClr val="544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1C0437-6D1C-3CCB-B699-E8998B86AE13}"/>
                  </a:ext>
                </a:extLst>
              </p:cNvPr>
              <p:cNvSpPr txBox="1"/>
              <p:nvPr/>
            </p:nvSpPr>
            <p:spPr>
              <a:xfrm>
                <a:off x="1830418" y="2219905"/>
                <a:ext cx="712864" cy="30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b="1"/>
                  <a:t>Change leadership</a:t>
                </a:r>
                <a:endParaRPr lang="en-US" sz="675" b="1">
                  <a:solidFill>
                    <a:srgbClr val="54427E"/>
                  </a:solidFill>
                </a:endParaRPr>
              </a:p>
            </p:txBody>
          </p:sp>
        </p:grpSp>
        <p:pic>
          <p:nvPicPr>
            <p:cNvPr id="85" name="Graphic 84" descr="Compass outline">
              <a:extLst>
                <a:ext uri="{FF2B5EF4-FFF2-40B4-BE49-F238E27FC236}">
                  <a16:creationId xmlns:a16="http://schemas.microsoft.com/office/drawing/2014/main" id="{EB9223C8-B8B9-C40D-AA80-534546D4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79855" y="5318766"/>
              <a:ext cx="402406" cy="402406"/>
            </a:xfrm>
            <a:prstGeom prst="rect">
              <a:avLst/>
            </a:prstGeom>
          </p:spPr>
        </p:pic>
      </p:grpSp>
      <p:grpSp>
        <p:nvGrpSpPr>
          <p:cNvPr id="79" name="Group 78" descr="Social intelligence">
            <a:extLst>
              <a:ext uri="{FF2B5EF4-FFF2-40B4-BE49-F238E27FC236}">
                <a16:creationId xmlns:a16="http://schemas.microsoft.com/office/drawing/2014/main" id="{B0C9371F-993A-1442-FDDE-94F5DEBD11D0}"/>
              </a:ext>
            </a:extLst>
          </p:cNvPr>
          <p:cNvGrpSpPr/>
          <p:nvPr/>
        </p:nvGrpSpPr>
        <p:grpSpPr>
          <a:xfrm>
            <a:off x="3889693" y="4818892"/>
            <a:ext cx="853219" cy="644718"/>
            <a:chOff x="1831264" y="5318429"/>
            <a:chExt cx="798639" cy="64386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830E627-DFEA-40EB-F3E5-7ECAEED12DD8}"/>
                </a:ext>
              </a:extLst>
            </p:cNvPr>
            <p:cNvGrpSpPr/>
            <p:nvPr/>
          </p:nvGrpSpPr>
          <p:grpSpPr>
            <a:xfrm>
              <a:off x="1831264" y="5331266"/>
              <a:ext cx="798639" cy="631027"/>
              <a:chOff x="2556245" y="1774374"/>
              <a:chExt cx="798639" cy="631027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42B6AB26-42F6-19C4-DD27-E1328CCA634B}"/>
                  </a:ext>
                </a:extLst>
              </p:cNvPr>
              <p:cNvSpPr/>
              <p:nvPr/>
            </p:nvSpPr>
            <p:spPr>
              <a:xfrm>
                <a:off x="2742871" y="1774374"/>
                <a:ext cx="455385" cy="398721"/>
              </a:xfrm>
              <a:prstGeom prst="roundRect">
                <a:avLst/>
              </a:prstGeom>
              <a:noFill/>
              <a:ln w="19050">
                <a:solidFill>
                  <a:srgbClr val="544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/>
                  <a:t>C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A4000F0-D9F7-5CA9-5C02-05A202C42E7C}"/>
                  </a:ext>
                </a:extLst>
              </p:cNvPr>
              <p:cNvSpPr txBox="1"/>
              <p:nvPr/>
            </p:nvSpPr>
            <p:spPr>
              <a:xfrm>
                <a:off x="2556245" y="2209453"/>
                <a:ext cx="798639" cy="19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b="1"/>
                  <a:t>Social intelligence</a:t>
                </a:r>
                <a:endParaRPr lang="en-US" sz="675" b="1">
                  <a:solidFill>
                    <a:srgbClr val="54427E"/>
                  </a:solidFill>
                </a:endParaRPr>
              </a:p>
            </p:txBody>
          </p:sp>
        </p:grpSp>
        <p:pic>
          <p:nvPicPr>
            <p:cNvPr id="81" name="Graphic 80" descr="Handshake outline">
              <a:extLst>
                <a:ext uri="{FF2B5EF4-FFF2-40B4-BE49-F238E27FC236}">
                  <a16:creationId xmlns:a16="http://schemas.microsoft.com/office/drawing/2014/main" id="{7BC0A8BF-061E-67BF-9100-68281E004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032223" y="5318429"/>
              <a:ext cx="461664" cy="46166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DA02D2-8C8D-B5AD-A7CB-75912D0866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070682" y="3607797"/>
            <a:ext cx="2096109" cy="2077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900" b="1">
                <a:latin typeface="Arial"/>
                <a:cs typeface="Arial"/>
              </a:rPr>
              <a:t>Technical digital skills</a:t>
            </a:r>
            <a:endParaRPr lang="en-US" sz="900" b="1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6" name="Group 15" descr="Digital Acument">
            <a:extLst>
              <a:ext uri="{FF2B5EF4-FFF2-40B4-BE49-F238E27FC236}">
                <a16:creationId xmlns:a16="http://schemas.microsoft.com/office/drawing/2014/main" id="{4ED4AB3E-6AF9-27D1-4A01-49D9EE1922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150783" y="4045694"/>
            <a:ext cx="505196" cy="646190"/>
            <a:chOff x="1902486" y="1765003"/>
            <a:chExt cx="588290" cy="7326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E3D8AAC-F806-3880-32DF-CF4F9D39B6EC}"/>
                </a:ext>
              </a:extLst>
            </p:cNvPr>
            <p:cNvSpPr/>
            <p:nvPr/>
          </p:nvSpPr>
          <p:spPr>
            <a:xfrm>
              <a:off x="1960564" y="1765003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0E1AAC-416E-61D6-C35F-9FF5EF87BC2C}"/>
                </a:ext>
              </a:extLst>
            </p:cNvPr>
            <p:cNvSpPr txBox="1"/>
            <p:nvPr/>
          </p:nvSpPr>
          <p:spPr>
            <a:xfrm>
              <a:off x="1902486" y="2157403"/>
              <a:ext cx="588290" cy="34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Digital acumen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  <p:pic>
          <p:nvPicPr>
            <p:cNvPr id="23" name="Graphic 22" descr="Double Tap Gesture outline">
              <a:extLst>
                <a:ext uri="{FF2B5EF4-FFF2-40B4-BE49-F238E27FC236}">
                  <a16:creationId xmlns:a16="http://schemas.microsoft.com/office/drawing/2014/main" id="{EC853320-3EB8-0BA6-FA79-D257DF1EE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04782" y="1800435"/>
              <a:ext cx="362803" cy="362803"/>
            </a:xfrm>
            <a:prstGeom prst="rect">
              <a:avLst/>
            </a:prstGeom>
          </p:spPr>
        </p:pic>
      </p:grpSp>
      <p:grpSp>
        <p:nvGrpSpPr>
          <p:cNvPr id="101" name="Group 100" descr="Data-informed decision making">
            <a:extLst>
              <a:ext uri="{FF2B5EF4-FFF2-40B4-BE49-F238E27FC236}">
                <a16:creationId xmlns:a16="http://schemas.microsoft.com/office/drawing/2014/main" id="{A0232907-52A4-FC69-4454-B0B78CFE2F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720385" y="4029720"/>
            <a:ext cx="792308" cy="622463"/>
            <a:chOff x="885392" y="1772460"/>
            <a:chExt cx="970379" cy="747923"/>
          </a:xfrm>
        </p:grpSpPr>
        <p:pic>
          <p:nvPicPr>
            <p:cNvPr id="121" name="Graphic 120" descr="Pie chart outline">
              <a:extLst>
                <a:ext uri="{FF2B5EF4-FFF2-40B4-BE49-F238E27FC236}">
                  <a16:creationId xmlns:a16="http://schemas.microsoft.com/office/drawing/2014/main" id="{63A2BC62-0D96-D1A6-E130-1A335E3CF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/>
          </p:blipFill>
          <p:spPr>
            <a:xfrm>
              <a:off x="1161618" y="1772706"/>
              <a:ext cx="418188" cy="418188"/>
            </a:xfrm>
            <a:prstGeom prst="rect">
              <a:avLst/>
            </a:prstGeom>
          </p:spPr>
        </p:pic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70C4EB94-D712-D4D3-CA7E-9F3DD7AD9051}"/>
                </a:ext>
              </a:extLst>
            </p:cNvPr>
            <p:cNvSpPr/>
            <p:nvPr/>
          </p:nvSpPr>
          <p:spPr>
            <a:xfrm>
              <a:off x="1142810" y="1772460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62EC86-9FD6-4860-F2FD-9F568A1DBA1B}"/>
                </a:ext>
              </a:extLst>
            </p:cNvPr>
            <p:cNvSpPr txBox="1"/>
            <p:nvPr/>
          </p:nvSpPr>
          <p:spPr>
            <a:xfrm>
              <a:off x="885392" y="2187554"/>
              <a:ext cx="970379" cy="33282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en-US" sz="675" b="1"/>
                <a:t>Data-informed decision-making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</p:grpSp>
      <p:grpSp>
        <p:nvGrpSpPr>
          <p:cNvPr id="102" name="Group 101" descr="Data governnance">
            <a:extLst>
              <a:ext uri="{FF2B5EF4-FFF2-40B4-BE49-F238E27FC236}">
                <a16:creationId xmlns:a16="http://schemas.microsoft.com/office/drawing/2014/main" id="{6E281363-9AB1-6DB5-6132-D7ED1A338D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448170" y="4024512"/>
            <a:ext cx="700529" cy="630866"/>
            <a:chOff x="1244738" y="1764570"/>
            <a:chExt cx="860296" cy="759319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B30C7910-B45F-1E40-95FD-3ADF2A7A18D3}"/>
                </a:ext>
              </a:extLst>
            </p:cNvPr>
            <p:cNvSpPr/>
            <p:nvPr/>
          </p:nvSpPr>
          <p:spPr>
            <a:xfrm>
              <a:off x="1373944" y="1765004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1CFD229-6602-A0B5-DE5E-F409F8155AC7}"/>
                </a:ext>
              </a:extLst>
            </p:cNvPr>
            <p:cNvGrpSpPr/>
            <p:nvPr/>
          </p:nvGrpSpPr>
          <p:grpSpPr>
            <a:xfrm>
              <a:off x="1244738" y="1764570"/>
              <a:ext cx="860296" cy="759319"/>
              <a:chOff x="1233188" y="1791366"/>
              <a:chExt cx="860296" cy="759319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610D950-FD41-AFCB-E89C-F080953B2EAD}"/>
                  </a:ext>
                </a:extLst>
              </p:cNvPr>
              <p:cNvSpPr txBox="1"/>
              <p:nvPr/>
            </p:nvSpPr>
            <p:spPr>
              <a:xfrm>
                <a:off x="1233188" y="2189502"/>
                <a:ext cx="860296" cy="361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b="1"/>
                  <a:t>Data governance</a:t>
                </a:r>
                <a:endParaRPr lang="en-US" sz="675" b="1">
                  <a:solidFill>
                    <a:srgbClr val="54427E"/>
                  </a:solidFill>
                </a:endParaRPr>
              </a:p>
            </p:txBody>
          </p:sp>
          <p:pic>
            <p:nvPicPr>
              <p:cNvPr id="120" name="Graphic 119" descr="Weights Uneven outline">
                <a:extLst>
                  <a:ext uri="{FF2B5EF4-FFF2-40B4-BE49-F238E27FC236}">
                    <a16:creationId xmlns:a16="http://schemas.microsoft.com/office/drawing/2014/main" id="{9242A3D5-7189-6B4C-F9C7-CDCC20397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rcRect/>
              <a:stretch/>
            </p:blipFill>
            <p:spPr>
              <a:xfrm>
                <a:off x="1407543" y="1791366"/>
                <a:ext cx="379956" cy="379956"/>
              </a:xfrm>
              <a:prstGeom prst="rect">
                <a:avLst/>
              </a:prstGeom>
            </p:spPr>
          </p:pic>
        </p:grpSp>
      </p:grpSp>
      <p:grpSp>
        <p:nvGrpSpPr>
          <p:cNvPr id="103" name="Group 102" descr="Agile governance">
            <a:extLst>
              <a:ext uri="{FF2B5EF4-FFF2-40B4-BE49-F238E27FC236}">
                <a16:creationId xmlns:a16="http://schemas.microsoft.com/office/drawing/2014/main" id="{B2B338D7-E1C2-E0EF-B11F-40E7A27327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427059" y="4814647"/>
            <a:ext cx="605623" cy="603450"/>
            <a:chOff x="420140" y="5314901"/>
            <a:chExt cx="746045" cy="72281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1AEE66A-44FE-D058-4E7A-631575ADCC84}"/>
                </a:ext>
              </a:extLst>
            </p:cNvPr>
            <p:cNvGrpSpPr/>
            <p:nvPr/>
          </p:nvGrpSpPr>
          <p:grpSpPr>
            <a:xfrm>
              <a:off x="420140" y="5314901"/>
              <a:ext cx="746045" cy="722818"/>
              <a:chOff x="1824801" y="1765003"/>
              <a:chExt cx="746045" cy="722818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F7C9CCF1-C390-7E0A-26E9-2686430FDD00}"/>
                  </a:ext>
                </a:extLst>
              </p:cNvPr>
              <p:cNvSpPr/>
              <p:nvPr/>
            </p:nvSpPr>
            <p:spPr>
              <a:xfrm>
                <a:off x="1960564" y="1765003"/>
                <a:ext cx="455385" cy="398721"/>
              </a:xfrm>
              <a:prstGeom prst="roundRect">
                <a:avLst/>
              </a:prstGeom>
              <a:noFill/>
              <a:ln w="19050">
                <a:solidFill>
                  <a:srgbClr val="544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B80FE55-A446-7B07-EBB8-9A334B0DDA98}"/>
                  </a:ext>
                </a:extLst>
              </p:cNvPr>
              <p:cNvSpPr txBox="1"/>
              <p:nvPr/>
            </p:nvSpPr>
            <p:spPr>
              <a:xfrm>
                <a:off x="1824801" y="2156029"/>
                <a:ext cx="746045" cy="33179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en-US" sz="675" b="1"/>
                  <a:t>Agile</a:t>
                </a:r>
              </a:p>
              <a:p>
                <a:pPr algn="ctr"/>
                <a:r>
                  <a:rPr lang="en-US" sz="675" b="1">
                    <a:solidFill>
                      <a:srgbClr val="000000"/>
                    </a:solidFill>
                    <a:cs typeface="Calibri"/>
                  </a:rPr>
                  <a:t>governance</a:t>
                </a:r>
              </a:p>
            </p:txBody>
          </p:sp>
        </p:grpSp>
        <p:pic>
          <p:nvPicPr>
            <p:cNvPr id="114" name="Graphic 113" descr="Infinity outline">
              <a:extLst>
                <a:ext uri="{FF2B5EF4-FFF2-40B4-BE49-F238E27FC236}">
                  <a16:creationId xmlns:a16="http://schemas.microsoft.com/office/drawing/2014/main" id="{A5D72497-42DC-BC18-4FEF-991ED6241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/>
          </p:blipFill>
          <p:spPr>
            <a:xfrm>
              <a:off x="579855" y="5318766"/>
              <a:ext cx="402406" cy="402406"/>
            </a:xfrm>
            <a:prstGeom prst="rect">
              <a:avLst/>
            </a:prstGeom>
          </p:spPr>
        </p:pic>
      </p:grpSp>
      <p:grpSp>
        <p:nvGrpSpPr>
          <p:cNvPr id="105" name="Group 104" descr="Cloud enablement&#10;">
            <a:extLst>
              <a:ext uri="{FF2B5EF4-FFF2-40B4-BE49-F238E27FC236}">
                <a16:creationId xmlns:a16="http://schemas.microsoft.com/office/drawing/2014/main" id="{B6B8175B-0E74-FA30-CE08-1AB6887213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185443" y="4776900"/>
            <a:ext cx="707323" cy="636067"/>
            <a:chOff x="2338375" y="1775635"/>
            <a:chExt cx="869354" cy="766188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590EC6E-F93D-5967-EFEA-60DF8DF6CEA8}"/>
                </a:ext>
              </a:extLst>
            </p:cNvPr>
            <p:cNvSpPr/>
            <p:nvPr/>
          </p:nvSpPr>
          <p:spPr>
            <a:xfrm>
              <a:off x="2527335" y="1775635"/>
              <a:ext cx="455385" cy="398721"/>
            </a:xfrm>
            <a:prstGeom prst="roundRect">
              <a:avLst/>
            </a:prstGeom>
            <a:noFill/>
            <a:ln w="19050">
              <a:solidFill>
                <a:srgbClr val="54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75"/>
                <a:t>C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E837B78-3D47-C00D-38DC-3EA012DEE06A}"/>
                </a:ext>
              </a:extLst>
            </p:cNvPr>
            <p:cNvSpPr txBox="1"/>
            <p:nvPr/>
          </p:nvSpPr>
          <p:spPr>
            <a:xfrm>
              <a:off x="2338375" y="2180353"/>
              <a:ext cx="869354" cy="361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/>
                <a:t>Cloud-enablement</a:t>
              </a:r>
              <a:endParaRPr lang="en-US" sz="675" b="1">
                <a:solidFill>
                  <a:srgbClr val="54427E"/>
                </a:solidFill>
              </a:endParaRPr>
            </a:p>
          </p:txBody>
        </p:sp>
      </p:grpSp>
      <p:pic>
        <p:nvPicPr>
          <p:cNvPr id="106" name="Graphic 105">
            <a:extLst>
              <a:ext uri="{FF2B5EF4-FFF2-40B4-BE49-F238E27FC236}">
                <a16:creationId xmlns:a16="http://schemas.microsoft.com/office/drawing/2014/main" id="{8190779E-326E-317D-914D-E56C0687C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348051" y="4772696"/>
            <a:ext cx="374837" cy="374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A5BFC-86AA-DE2B-2DFF-F1256F9113B2}"/>
              </a:ext>
            </a:extLst>
          </p:cNvPr>
          <p:cNvSpPr txBox="1"/>
          <p:nvPr/>
        </p:nvSpPr>
        <p:spPr>
          <a:xfrm>
            <a:off x="9568109" y="5395681"/>
            <a:ext cx="10967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DRAFT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804AE28-0D89-923C-37E9-E65713EB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668781" y="2291193"/>
            <a:ext cx="655607" cy="65560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7EAB99E0-AF04-1710-DC6E-9131A7D9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5646996" y="440231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5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BFB9C-1F53-C992-E844-535EC5666E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16</a:t>
            </a:fld>
            <a:endParaRPr lang="fr-CA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5589A0-8628-462D-AA18-A6665DBA0918}"/>
              </a:ext>
            </a:extLst>
          </p:cNvPr>
          <p:cNvSpPr txBox="1"/>
          <p:nvPr/>
        </p:nvSpPr>
        <p:spPr>
          <a:xfrm>
            <a:off x="548006" y="1414326"/>
            <a:ext cx="6814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Calibri"/>
              </a:rPr>
              <a:t>Practical, action-ready tools and processes that will help you:</a:t>
            </a:r>
            <a:endParaRPr lang="en-US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8A846-6488-45F9-9890-2566EE165200}"/>
              </a:ext>
            </a:extLst>
          </p:cNvPr>
          <p:cNvSpPr txBox="1"/>
          <p:nvPr/>
        </p:nvSpPr>
        <p:spPr>
          <a:xfrm>
            <a:off x="1470553" y="1939498"/>
            <a:ext cx="46646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Plan the organization</a:t>
            </a:r>
          </a:p>
          <a:p>
            <a:r>
              <a:rPr lang="en-US" sz="1600">
                <a:latin typeface="Arial"/>
                <a:cs typeface="Arial"/>
              </a:rPr>
              <a:t>HR planning tools, workforce analytics, skills data, reporting capabilities</a:t>
            </a:r>
            <a:endParaRPr lang="en-US" sz="1600">
              <a:latin typeface="Calibri" panose="020F0502020204030204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F562D-51AE-4F94-00CF-EED55C0FC055}"/>
              </a:ext>
            </a:extLst>
          </p:cNvPr>
          <p:cNvSpPr txBox="1"/>
          <p:nvPr/>
        </p:nvSpPr>
        <p:spPr>
          <a:xfrm>
            <a:off x="1472374" y="3120961"/>
            <a:ext cx="398186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Develop all public servants</a:t>
            </a:r>
          </a:p>
          <a:p>
            <a:r>
              <a:rPr lang="en-US" sz="1600">
                <a:latin typeface="Arial"/>
                <a:cs typeface="Arial"/>
              </a:rPr>
              <a:t>Self-assessment and team-assessment of digital skills, learning paths on digital skills for all public servants</a:t>
            </a:r>
            <a:endParaRPr lang="en-US" sz="1600">
              <a:latin typeface="Arial"/>
              <a:ea typeface="+mn-lt"/>
              <a:cs typeface="Arial"/>
            </a:endParaRPr>
          </a:p>
          <a:p>
            <a:endParaRPr lang="en-US" sz="1600" b="1">
              <a:latin typeface="Arial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5061B-0EE6-08F8-C04F-F8035F261844}"/>
              </a:ext>
            </a:extLst>
          </p:cNvPr>
          <p:cNvSpPr txBox="1"/>
          <p:nvPr/>
        </p:nvSpPr>
        <p:spPr>
          <a:xfrm>
            <a:off x="1469918" y="4484013"/>
            <a:ext cx="456292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Develop managers and executives</a:t>
            </a:r>
            <a:endParaRPr lang="en-US" sz="1600">
              <a:latin typeface="Calibri" panose="020F0502020204030204"/>
              <a:cs typeface="Calibri"/>
            </a:endParaRPr>
          </a:p>
          <a:p>
            <a:r>
              <a:rPr lang="en-US" sz="1600">
                <a:latin typeface="Arial"/>
                <a:cs typeface="Arial"/>
              </a:rPr>
              <a:t>Self-assessment of digital skills, learning paths on digital skills for managers and executives</a:t>
            </a:r>
            <a:endParaRPr lang="en-US" sz="1600">
              <a:latin typeface="Arial"/>
              <a:ea typeface="+mn-lt"/>
              <a:cs typeface="Arial"/>
            </a:endParaRPr>
          </a:p>
          <a:p>
            <a:endParaRPr lang="en-US" sz="1600" b="1">
              <a:latin typeface="Arial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C1AC0-5E5F-4837-9EA2-98DF3CE16F2E}"/>
              </a:ext>
            </a:extLst>
          </p:cNvPr>
          <p:cNvSpPr txBox="1"/>
          <p:nvPr/>
        </p:nvSpPr>
        <p:spPr>
          <a:xfrm>
            <a:off x="7188197" y="1931758"/>
            <a:ext cx="438244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Find the right people</a:t>
            </a:r>
            <a:endParaRPr lang="en-US" sz="1600">
              <a:latin typeface="Calibri" panose="020F0502020204030204"/>
              <a:cs typeface="Calibri"/>
            </a:endParaRPr>
          </a:p>
          <a:p>
            <a:r>
              <a:rPr lang="en-US" sz="1600">
                <a:latin typeface="Arial"/>
                <a:cs typeface="Arial"/>
              </a:rPr>
              <a:t>Definitions of digital skills, competency levels, job descriptions, more hiring tools</a:t>
            </a:r>
            <a:endParaRPr lang="en-US" sz="1600">
              <a:ea typeface="+mn-lt"/>
              <a:cs typeface="+mn-lt"/>
            </a:endParaRPr>
          </a:p>
          <a:p>
            <a:endParaRPr lang="en-US" sz="1600" b="1">
              <a:latin typeface="Arial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4C23D5-80B8-FD1E-F8AA-BD1AFEDAF75C}"/>
              </a:ext>
            </a:extLst>
          </p:cNvPr>
          <p:cNvSpPr txBox="1"/>
          <p:nvPr/>
        </p:nvSpPr>
        <p:spPr>
          <a:xfrm>
            <a:off x="7189312" y="3125129"/>
            <a:ext cx="42383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Understand the landscape</a:t>
            </a:r>
          </a:p>
          <a:p>
            <a:r>
              <a:rPr lang="en-US" sz="1600">
                <a:latin typeface="Arial"/>
                <a:cs typeface="Arial"/>
              </a:rPr>
              <a:t>Workforce analytics, skills data, reporting on skills data, skills governance to measure and manage skills</a:t>
            </a:r>
            <a:endParaRPr lang="en-US" sz="1600" b="1">
              <a:latin typeface="Arial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F34D59-3F6B-83F7-675E-8E5C8DE821C8}"/>
              </a:ext>
            </a:extLst>
          </p:cNvPr>
          <p:cNvSpPr txBox="1"/>
          <p:nvPr/>
        </p:nvSpPr>
        <p:spPr>
          <a:xfrm>
            <a:off x="7186597" y="4446494"/>
            <a:ext cx="270026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cs typeface="Calibri"/>
              </a:rPr>
              <a:t>Recognize staff</a:t>
            </a:r>
            <a:endParaRPr lang="en-US" sz="1600">
              <a:latin typeface="Calibri" panose="020F0502020204030204"/>
              <a:cs typeface="Calibri"/>
            </a:endParaRPr>
          </a:p>
          <a:p>
            <a:r>
              <a:rPr lang="en-US" sz="1600">
                <a:latin typeface="Arial"/>
                <a:cs typeface="Arial"/>
              </a:rPr>
              <a:t>Digital skills embedded in various HR systems</a:t>
            </a:r>
            <a:endParaRPr lang="en-US" sz="1600">
              <a:ea typeface="+mn-lt"/>
              <a:cs typeface="+mn-l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1AB729F-97D8-DC60-2661-D911A0FFC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3" y="2019762"/>
            <a:ext cx="723901" cy="630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680876-CE1E-D58C-FFF4-9A3C21B2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2" y="3193487"/>
            <a:ext cx="723901" cy="630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8B4D97-2FA4-F02D-7C9D-C4CA62026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46" y="4509092"/>
            <a:ext cx="723901" cy="630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B92D16-34E4-16B7-55C4-48F88A9EE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18" y="2019761"/>
            <a:ext cx="723901" cy="630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CD3049-4D76-CB39-EC3B-20BB45DA7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3" y="4575134"/>
            <a:ext cx="723901" cy="630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22DFCF-A309-A5D1-8F16-AD89DD80B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16" y="3253046"/>
            <a:ext cx="723901" cy="630801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id="{03A1F0F0-9DE2-C523-A245-D72178F46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723" y="2100943"/>
            <a:ext cx="470598" cy="470598"/>
          </a:xfrm>
          <a:prstGeom prst="rect">
            <a:avLst/>
          </a:prstGeom>
        </p:spPr>
      </p:pic>
      <p:pic>
        <p:nvPicPr>
          <p:cNvPr id="15" name="Graphic 16">
            <a:extLst>
              <a:ext uri="{FF2B5EF4-FFF2-40B4-BE49-F238E27FC236}">
                <a16:creationId xmlns:a16="http://schemas.microsoft.com/office/drawing/2014/main" id="{1E3F6180-5AD6-F54E-7171-AE46DFB30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004" y="3257027"/>
            <a:ext cx="562708" cy="562708"/>
          </a:xfrm>
          <a:prstGeom prst="rect">
            <a:avLst/>
          </a:prstGeom>
        </p:spPr>
      </p:pic>
      <p:pic>
        <p:nvPicPr>
          <p:cNvPr id="17" name="Graphic 17">
            <a:extLst>
              <a:ext uri="{FF2B5EF4-FFF2-40B4-BE49-F238E27FC236}">
                <a16:creationId xmlns:a16="http://schemas.microsoft.com/office/drawing/2014/main" id="{504C9299-A261-25E8-5415-15BEE6BA3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350" y="4663272"/>
            <a:ext cx="478972" cy="487346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6B9F6380-E64E-A3FA-5041-D15E2648B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042" y="3289998"/>
            <a:ext cx="571083" cy="562708"/>
          </a:xfrm>
          <a:prstGeom prst="rect">
            <a:avLst/>
          </a:prstGeom>
        </p:spPr>
      </p:pic>
      <p:pic>
        <p:nvPicPr>
          <p:cNvPr id="22" name="Graphic 22">
            <a:extLst>
              <a:ext uri="{FF2B5EF4-FFF2-40B4-BE49-F238E27FC236}">
                <a16:creationId xmlns:a16="http://schemas.microsoft.com/office/drawing/2014/main" id="{7016779C-6C78-FACA-4F8C-94E52206F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2910" y="4554415"/>
            <a:ext cx="545961" cy="554335"/>
          </a:xfrm>
          <a:prstGeom prst="rect">
            <a:avLst/>
          </a:prstGeom>
        </p:spPr>
      </p:pic>
      <p:pic>
        <p:nvPicPr>
          <p:cNvPr id="23" name="Graphic 23">
            <a:extLst>
              <a:ext uri="{FF2B5EF4-FFF2-40B4-BE49-F238E27FC236}">
                <a16:creationId xmlns:a16="http://schemas.microsoft.com/office/drawing/2014/main" id="{8CC7CB31-173E-0A61-2E06-0A57BE8A5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84536" y="2100943"/>
            <a:ext cx="562708" cy="5459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5AD7-C254-670E-4EA6-4668806E6DF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57B6FB-DC35-42AD-9F71-947FAFAD9E56}" type="datetime1">
              <a:rPr lang="fr-CA" smtClean="0"/>
              <a:t>2023-02-20</a:t>
            </a:fld>
            <a:endParaRPr lang="fr-CA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E8ECCAD6-14B1-A677-C570-3DB07928F62A}"/>
              </a:ext>
            </a:extLst>
          </p:cNvPr>
          <p:cNvSpPr txBox="1">
            <a:spLocks/>
          </p:cNvSpPr>
          <p:nvPr/>
        </p:nvSpPr>
        <p:spPr>
          <a:xfrm>
            <a:off x="520868" y="503898"/>
            <a:ext cx="1104741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What we are building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0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610"/>
            <a:ext cx="12192000" cy="68825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17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54" y="598216"/>
            <a:ext cx="8306521" cy="15985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Let's get</a:t>
            </a:r>
            <a:br>
              <a:rPr lang="en-US" sz="5000" dirty="0">
                <a:highlight>
                  <a:srgbClr val="0000FF"/>
                </a:highlight>
                <a:latin typeface="Arial"/>
                <a:cs typeface="Arial"/>
              </a:rPr>
            </a:br>
            <a:r>
              <a:rPr lang="en-US" sz="5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chatting</a:t>
            </a:r>
            <a:endParaRPr lang="en-US" sz="50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305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093"/>
            <a:ext cx="12192000" cy="688258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18</a:t>
            </a:fld>
            <a:endParaRPr lang="fr-CA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83EE43AA-7D32-9790-4F82-407955454B3B}"/>
              </a:ext>
            </a:extLst>
          </p:cNvPr>
          <p:cNvSpPr txBox="1">
            <a:spLocks/>
          </p:cNvSpPr>
          <p:nvPr/>
        </p:nvSpPr>
        <p:spPr>
          <a:xfrm>
            <a:off x="1476313" y="367362"/>
            <a:ext cx="9375072" cy="159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The good, the bad, and the better</a:t>
            </a:r>
            <a:endParaRPr 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pic>
        <p:nvPicPr>
          <p:cNvPr id="2" name="Graphic 3" descr="Chat outline">
            <a:extLst>
              <a:ext uri="{FF2B5EF4-FFF2-40B4-BE49-F238E27FC236}">
                <a16:creationId xmlns:a16="http://schemas.microsoft.com/office/drawing/2014/main" id="{764C999F-4611-F9D9-98D2-4D692B865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932" y="793737"/>
            <a:ext cx="692601" cy="692601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443B6CCB-85B9-309D-AA80-E378FEAA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92" y="1436662"/>
            <a:ext cx="11188107" cy="23429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b="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You will be sent to a breakout room with two other participants.</a:t>
            </a:r>
            <a:br>
              <a:rPr lang="en-US" sz="2200" b="0" dirty="0">
                <a:highlight>
                  <a:srgbClr val="0000FF"/>
                </a:highlight>
                <a:latin typeface="Arial"/>
                <a:cs typeface="Arial"/>
              </a:rPr>
            </a:br>
            <a:br>
              <a:rPr lang="en-US" sz="2200" b="0" dirty="0">
                <a:highlight>
                  <a:srgbClr val="0000FF"/>
                </a:highlight>
                <a:latin typeface="Arial"/>
                <a:cs typeface="Arial"/>
              </a:rPr>
            </a:br>
            <a:r>
              <a:rPr lang="en-US" sz="2200" b="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Chat about the good, bad, and the better when it comes to data practices or/and data talent practices:</a:t>
            </a:r>
          </a:p>
          <a:p>
            <a:endParaRPr lang="en-US" sz="2200" b="0" dirty="0">
              <a:solidFill>
                <a:schemeClr val="bg1"/>
              </a:solidFill>
              <a:highlight>
                <a:srgbClr val="0000FF"/>
              </a:highlight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AE383-3EA9-3895-2B72-0010D274BF3F}"/>
              </a:ext>
            </a:extLst>
          </p:cNvPr>
          <p:cNvSpPr txBox="1"/>
          <p:nvPr/>
        </p:nvSpPr>
        <p:spPr>
          <a:xfrm>
            <a:off x="1065228" y="3184106"/>
            <a:ext cx="110025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The Good 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– things that went well and we should repeat and do more of it </a:t>
            </a:r>
            <a:endParaRPr lang="en-US">
              <a:solidFill>
                <a:schemeClr val="bg1"/>
              </a:solidFill>
              <a:highlight>
                <a:srgbClr val="0000FF"/>
              </a:highlight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The Bad</a:t>
            </a:r>
            <a:r>
              <a:rPr lang="en-US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 – things that did not go so well or would be a bad idea</a:t>
            </a:r>
            <a:endParaRPr lang="en-US">
              <a:solidFill>
                <a:schemeClr val="bg1"/>
              </a:solidFill>
              <a:highlight>
                <a:srgbClr val="0000FF"/>
              </a:highlight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The Better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 – things that should be happening and possible solutions to those bad things</a:t>
            </a:r>
            <a:endParaRPr lang="en-US">
              <a:solidFill>
                <a:schemeClr val="bg1"/>
              </a:solidFill>
              <a:highlight>
                <a:srgbClr val="0000FF"/>
              </a:highlight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  <a:highlight>
                <a:srgbClr val="0000FF"/>
              </a:highlight>
              <a:latin typeface="Arial"/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50884-76C8-5C03-0BFA-1050F0C197AC}"/>
              </a:ext>
            </a:extLst>
          </p:cNvPr>
          <p:cNvSpPr txBox="1"/>
          <p:nvPr/>
        </p:nvSpPr>
        <p:spPr>
          <a:xfrm>
            <a:off x="661816" y="4444769"/>
            <a:ext cx="1100257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Write down notes in this </a:t>
            </a:r>
            <a:r>
              <a:rPr lang="en-US" sz="2200" u="sng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Miro board</a:t>
            </a:r>
            <a:r>
              <a:rPr lang="en-US" sz="22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 (link).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1AF74-5BDC-8D10-9782-07659033EE17}"/>
              </a:ext>
            </a:extLst>
          </p:cNvPr>
          <p:cNvSpPr txBox="1"/>
          <p:nvPr/>
        </p:nvSpPr>
        <p:spPr>
          <a:xfrm>
            <a:off x="661816" y="5083504"/>
            <a:ext cx="63297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After 10 minutes, you will join a new breakout room to continue this activity with two new folks.</a:t>
            </a:r>
          </a:p>
        </p:txBody>
      </p:sp>
    </p:spTree>
    <p:extLst>
      <p:ext uri="{BB962C8B-B14F-4D97-AF65-F5344CB8AC3E}">
        <p14:creationId xmlns:p14="http://schemas.microsoft.com/office/powerpoint/2010/main" val="182771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093"/>
            <a:ext cx="12192000" cy="688258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19</a:t>
            </a:fld>
            <a:endParaRPr lang="fr-CA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83EE43AA-7D32-9790-4F82-407955454B3B}"/>
              </a:ext>
            </a:extLst>
          </p:cNvPr>
          <p:cNvSpPr txBox="1">
            <a:spLocks/>
          </p:cNvSpPr>
          <p:nvPr/>
        </p:nvSpPr>
        <p:spPr>
          <a:xfrm>
            <a:off x="1476313" y="367362"/>
            <a:ext cx="9375072" cy="159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Takeaways and voting</a:t>
            </a:r>
            <a:endParaRPr 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pic>
        <p:nvPicPr>
          <p:cNvPr id="13" name="Graphic 13" descr="Checkmark with solid fill">
            <a:extLst>
              <a:ext uri="{FF2B5EF4-FFF2-40B4-BE49-F238E27FC236}">
                <a16:creationId xmlns:a16="http://schemas.microsoft.com/office/drawing/2014/main" id="{8119B997-FF6D-C55E-ECC6-C493E75A6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255" y="898711"/>
            <a:ext cx="539003" cy="5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00" y="1598036"/>
            <a:ext cx="11522600" cy="1325563"/>
          </a:xfrm>
        </p:spPr>
        <p:txBody>
          <a:bodyPr/>
          <a:lstStyle/>
          <a:p>
            <a:pPr defTabSz="914377"/>
            <a:r>
              <a:rPr lang="en-US" altLang="ko-KR" sz="4800">
                <a:solidFill>
                  <a:schemeClr val="bg1"/>
                </a:solidFill>
                <a:latin typeface="Arial"/>
                <a:ea typeface="맑은 고딕"/>
                <a:cs typeface="Calibri"/>
              </a:rPr>
              <a:t>Digital Community</a:t>
            </a:r>
            <a:br>
              <a:rPr lang="en-US" altLang="ko-KR" sz="4800">
                <a:latin typeface="Arial"/>
                <a:ea typeface="맑은 고딕"/>
                <a:cs typeface="Calibri"/>
              </a:rPr>
            </a:br>
            <a:r>
              <a:rPr lang="en-US" altLang="ko-KR" sz="4800">
                <a:solidFill>
                  <a:schemeClr val="bg1"/>
                </a:solidFill>
                <a:latin typeface="Arial"/>
                <a:ea typeface="맑은 고딕"/>
                <a:cs typeface="Calibri"/>
              </a:rPr>
              <a:t>in the Government of Canada</a:t>
            </a:r>
            <a:endParaRPr lang="en-US" altLang="ko-KR" sz="4800">
              <a:solidFill>
                <a:schemeClr val="bg1"/>
              </a:solidFill>
              <a:ea typeface="맑은 고딕"/>
              <a:cs typeface="Calibri"/>
            </a:endParaRPr>
          </a:p>
        </p:txBody>
      </p:sp>
      <p:pic>
        <p:nvPicPr>
          <p:cNvPr id="4" name="__EngageSlideDescription__">
            <a:extLst>
              <a:ext uri="{FF2B5EF4-FFF2-40B4-BE49-F238E27FC236}">
                <a16:creationId xmlns:a16="http://schemas.microsoft.com/office/drawing/2014/main" id="{D183BD39-5FFF-A968-CCCF-61146032E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8000" y="2923599"/>
            <a:ext cx="12700" cy="12700"/>
          </a:xfrm>
          <a:prstGeom prst="rect">
            <a:avLst/>
          </a:prstGeom>
          <a:ln/>
        </p:spPr>
      </p:pic>
      <p:sp>
        <p:nvSpPr>
          <p:cNvPr id="6" name="Text Placeholder 2344">
            <a:extLst>
              <a:ext uri="{FF2B5EF4-FFF2-40B4-BE49-F238E27FC236}">
                <a16:creationId xmlns:a16="http://schemas.microsoft.com/office/drawing/2014/main" id="{C82E34C7-C32C-7844-CAC0-88523497699A}"/>
              </a:ext>
            </a:extLst>
          </p:cNvPr>
          <p:cNvSpPr txBox="1">
            <a:spLocks/>
          </p:cNvSpPr>
          <p:nvPr/>
        </p:nvSpPr>
        <p:spPr>
          <a:xfrm>
            <a:off x="524228" y="3567851"/>
            <a:ext cx="10265668" cy="20508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Digital Talent &amp; Leadership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Office of the Chief Information Officer of Canada</a:t>
            </a:r>
            <a:endParaRPr lang="en-CA" sz="2000" dirty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Treasury Board of Canada Secretariat</a:t>
            </a:r>
          </a:p>
          <a:p>
            <a:endParaRPr lang="en-US" sz="2000">
              <a:solidFill>
                <a:schemeClr val="bg1"/>
              </a:solidFill>
              <a:latin typeface="Arial"/>
              <a:ea typeface="Calibri" panose="020F0502020204030204" pitchFamily="34" charset="0"/>
              <a:cs typeface="Calibri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GC Data Conference 2023 – February 22 and 23, 2023</a:t>
            </a:r>
          </a:p>
          <a:p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  <a:p>
            <a:endParaRPr lang="en-CA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39539-78C9-EF62-D8ED-4DD952953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498" y="1427278"/>
            <a:ext cx="164503" cy="1669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7635"/>
      </p:ext>
    </p:extLst>
  </p:cSld>
  <p:clrMapOvr>
    <a:masterClrMapping/>
  </p:clrMapOvr>
  <p:transition spd="slow"/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75A7D-5628-7D4C-6748-42E0B4AA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14922"/>
          <a:stretch/>
        </p:blipFill>
        <p:spPr>
          <a:xfrm>
            <a:off x="0" y="-24830"/>
            <a:ext cx="12192000" cy="6882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6616"/>
            <a:ext cx="12192000" cy="68946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C62C8345-B19B-57F9-5615-4B3A5AC94F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2712" y="1372696"/>
            <a:ext cx="3652861" cy="9921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Learn more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6B5D58-44C7-E58E-EDBB-FAD830824665}"/>
              </a:ext>
            </a:extLst>
          </p:cNvPr>
          <p:cNvSpPr txBox="1"/>
          <p:nvPr/>
        </p:nvSpPr>
        <p:spPr>
          <a:xfrm>
            <a:off x="571076" y="2245195"/>
            <a:ext cx="4711875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Segoe UI"/>
              </a:rPr>
              <a:t>Participate in future activities related to Digital Talent (providing feedback and ideas in future iterations) and Digital Skills (to further define the digital skills)</a:t>
            </a:r>
            <a:endParaRPr lang="en-US" sz="2000">
              <a:solidFill>
                <a:schemeClr val="bg1"/>
              </a:solidFill>
              <a:highlight>
                <a:srgbClr val="0000FF"/>
              </a:highlight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Segoe UI"/>
              </a:rPr>
              <a:t>by </a:t>
            </a: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filling in this Microsoft Form</a:t>
            </a: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Segoe UI"/>
              </a:rPr>
              <a:t>.</a:t>
            </a:r>
            <a:endParaRPr lang="en-US" sz="2000">
              <a:solidFill>
                <a:schemeClr val="bg1"/>
              </a:solidFill>
              <a:highlight>
                <a:srgbClr val="0000FF"/>
              </a:highlight>
              <a:latin typeface="Arial"/>
              <a:cs typeface="Calibri" panose="020F0502020204030204"/>
            </a:endParaRP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29E2E6A-1F93-56B2-B5E7-652E65F19E12}"/>
              </a:ext>
            </a:extLst>
          </p:cNvPr>
          <p:cNvSpPr txBox="1">
            <a:spLocks/>
          </p:cNvSpPr>
          <p:nvPr/>
        </p:nvSpPr>
        <p:spPr>
          <a:xfrm>
            <a:off x="1328921" y="331670"/>
            <a:ext cx="9210978" cy="9921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Thank you!</a:t>
            </a:r>
            <a:endParaRPr lang="en-US" sz="4000">
              <a:solidFill>
                <a:schemeClr val="bg1"/>
              </a:solidFill>
              <a:highlight>
                <a:srgbClr val="0000FF"/>
              </a:highlight>
              <a:cs typeface="Calibri"/>
            </a:endParaRPr>
          </a:p>
        </p:txBody>
      </p:sp>
      <p:pic>
        <p:nvPicPr>
          <p:cNvPr id="12" name="Graphic 12" descr="Balloons outline">
            <a:extLst>
              <a:ext uri="{FF2B5EF4-FFF2-40B4-BE49-F238E27FC236}">
                <a16:creationId xmlns:a16="http://schemas.microsoft.com/office/drawing/2014/main" id="{E3A22E47-8E0C-E06E-B8C5-19A78D3D0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139" y="416860"/>
            <a:ext cx="723901" cy="72390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8B196E1-62F7-C603-DB4D-B32164D8B0E4}"/>
              </a:ext>
            </a:extLst>
          </p:cNvPr>
          <p:cNvSpPr txBox="1">
            <a:spLocks/>
          </p:cNvSpPr>
          <p:nvPr/>
        </p:nvSpPr>
        <p:spPr>
          <a:xfrm>
            <a:off x="566922" y="1373817"/>
            <a:ext cx="3652861" cy="9921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How to get involved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9FBFBE-D174-2464-B4D3-135D92BF4FC6}"/>
              </a:ext>
            </a:extLst>
          </p:cNvPr>
          <p:cNvSpPr txBox="1"/>
          <p:nvPr/>
        </p:nvSpPr>
        <p:spPr>
          <a:xfrm>
            <a:off x="572621" y="5996991"/>
            <a:ext cx="108842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</a:rPr>
              <a:t>Questions?</a:t>
            </a: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</a:rPr>
              <a:t> Contact us at </a:t>
            </a: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iCommunity-icollectivite@tbs-sct.gc.ca</a:t>
            </a: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</a:rPr>
              <a:t>.</a:t>
            </a: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​</a:t>
            </a:r>
            <a:endParaRPr lang="en-US" sz="2000">
              <a:solidFill>
                <a:schemeClr val="bg1"/>
              </a:solidFill>
              <a:highlight>
                <a:srgbClr val="0000FF"/>
              </a:highlight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50FC6-B187-258E-E607-1ECEE7035824}"/>
              </a:ext>
            </a:extLst>
          </p:cNvPr>
          <p:cNvSpPr txBox="1"/>
          <p:nvPr/>
        </p:nvSpPr>
        <p:spPr>
          <a:xfrm>
            <a:off x="6107324" y="2275921"/>
            <a:ext cx="4684944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Segoe UI"/>
              </a:rPr>
              <a:t>Check out the </a:t>
            </a: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Segoe U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Community's GCWiki space</a:t>
            </a: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Segoe UI"/>
              </a:rPr>
              <a:t> to learn more about the Digital Talent, Digital Skills, and ecosystem for digital talent initiatives.</a:t>
            </a:r>
          </a:p>
        </p:txBody>
      </p:sp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840D689A-372B-B68F-1A37-1A6F91C7A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 flipV="1">
            <a:off x="6170682" y="3703094"/>
            <a:ext cx="1373585" cy="1389156"/>
          </a:xfrm>
          <a:prstGeom prst="rect">
            <a:avLst/>
          </a:prstGeom>
        </p:spPr>
      </p:pic>
      <p:pic>
        <p:nvPicPr>
          <p:cNvPr id="6" name="Picture 7" descr="Qr code&#10;&#10;Description automatically generated">
            <a:extLst>
              <a:ext uri="{FF2B5EF4-FFF2-40B4-BE49-F238E27FC236}">
                <a16:creationId xmlns:a16="http://schemas.microsoft.com/office/drawing/2014/main" id="{E33561A6-16DB-AC92-BF14-BAFC9A4C5A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474" y="3975254"/>
            <a:ext cx="1376082" cy="13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75A7D-5628-7D4C-6748-42E0B4AA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14922"/>
          <a:stretch/>
        </p:blipFill>
        <p:spPr>
          <a:xfrm>
            <a:off x="0" y="-24830"/>
            <a:ext cx="12192000" cy="6882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2415"/>
            <a:ext cx="12192000" cy="6858000"/>
          </a:xfrm>
          <a:prstGeom prst="rect">
            <a:avLst/>
          </a:prstGeom>
          <a:solidFill>
            <a:srgbClr val="54427E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3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86" y="958732"/>
            <a:ext cx="4224086" cy="992188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On the schedule:</a:t>
            </a:r>
            <a:endParaRPr lang="en-US" sz="350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C0B25-FB3A-14EA-F52F-972BB2DD5333}"/>
              </a:ext>
            </a:extLst>
          </p:cNvPr>
          <p:cNvSpPr txBox="1"/>
          <p:nvPr/>
        </p:nvSpPr>
        <p:spPr>
          <a:xfrm>
            <a:off x="1689594" y="1947871"/>
            <a:ext cx="10019070" cy="4060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9:30 – Welcome!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9:35 – What is the Digital Community?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9:40 – A sneak peek of the GC Digital Talent Strategy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9:45 – A sneak peek of the GC Digital Skills Strategy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9:50 – Let's get chatting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10:15 – Learn how to get involved and continue the conversation</a:t>
            </a:r>
          </a:p>
          <a:p>
            <a:pPr>
              <a:lnSpc>
                <a:spcPct val="150000"/>
              </a:lnSpc>
            </a:pPr>
            <a:endParaRPr lang="en-US" sz="2500" dirty="0">
              <a:solidFill>
                <a:schemeClr val="bg1"/>
              </a:solidFill>
              <a:highlight>
                <a:srgbClr val="0000FF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18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610"/>
            <a:ext cx="12192000" cy="68825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4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54" y="598216"/>
            <a:ext cx="7200392" cy="15985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What is the</a:t>
            </a:r>
            <a:br>
              <a:rPr lang="en-US" sz="5000" dirty="0">
                <a:highlight>
                  <a:srgbClr val="0000FF"/>
                </a:highlight>
                <a:latin typeface="Arial"/>
                <a:cs typeface="Arial"/>
              </a:rPr>
            </a:br>
            <a:r>
              <a:rPr lang="en-US" sz="5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Digital Community?</a:t>
            </a:r>
            <a:endParaRPr lang="en-US" sz="500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803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75A7D-5628-7D4C-6748-42E0B4AA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14922"/>
          <a:stretch/>
        </p:blipFill>
        <p:spPr>
          <a:xfrm>
            <a:off x="0" y="-24830"/>
            <a:ext cx="12192000" cy="6882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2415"/>
            <a:ext cx="12192000" cy="6858000"/>
          </a:xfrm>
          <a:prstGeom prst="rect">
            <a:avLst/>
          </a:prstGeom>
          <a:solidFill>
            <a:srgbClr val="54427E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5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39" y="280777"/>
            <a:ext cx="10219233" cy="992188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Who we are: a leader for the digital community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F1A3D-4519-755F-E9F3-0CAC03CB4C00}"/>
              </a:ext>
            </a:extLst>
          </p:cNvPr>
          <p:cNvSpPr txBox="1"/>
          <p:nvPr/>
        </p:nvSpPr>
        <p:spPr>
          <a:xfrm>
            <a:off x="798080" y="1119253"/>
            <a:ext cx="113909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Within the Office of the Chief Information Officer of Canada, the Digital Talent and Leadership Sector provides</a:t>
            </a:r>
            <a:endParaRPr lang="en-US" sz="16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direction, leadership, and guidance to the largest functional community in the Government of Canada.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C0B25-FB3A-14EA-F52F-972BB2DD5333}"/>
              </a:ext>
            </a:extLst>
          </p:cNvPr>
          <p:cNvSpPr txBox="1"/>
          <p:nvPr/>
        </p:nvSpPr>
        <p:spPr>
          <a:xfrm>
            <a:off x="809932" y="3292578"/>
            <a:ext cx="10019070" cy="30013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Attract the digital talent you need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 through centralized recruitment campaigns​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Find the digital talent you need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 through pre-assessed recruitment pools 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Assess, hire, and develop 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digital practitioners using job profiles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Guide digital career development 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using career pathways​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Learn digital skills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 using learning pathways​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Support the growth of your employees 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through personalized talent management​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Adopt modern ways of working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 using organizational models and guidance​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Understand your workforce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 using workforce analytics and dashboards​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08E08-D675-055B-84B7-C23E00D2820C}"/>
              </a:ext>
            </a:extLst>
          </p:cNvPr>
          <p:cNvSpPr txBox="1"/>
          <p:nvPr/>
        </p:nvSpPr>
        <p:spPr>
          <a:xfrm>
            <a:off x="809932" y="2297061"/>
            <a:ext cx="86364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​</a:t>
            </a:r>
          </a:p>
          <a:p>
            <a:r>
              <a:rPr lang="en-US">
                <a:solidFill>
                  <a:srgbClr val="FFFFFF"/>
                </a:solidFill>
                <a:latin typeface="Arial"/>
                <a:cs typeface="Segoe UI"/>
              </a:rPr>
              <a:t>We find, develop, enable, and recognize digital practitioners, digital</a:t>
            </a:r>
            <a:r>
              <a:rPr lang="en-US">
                <a:latin typeface="Arial"/>
                <a:cs typeface="Segoe UI"/>
              </a:rPr>
              <a:t>​</a:t>
            </a:r>
          </a:p>
          <a:p>
            <a:r>
              <a:rPr lang="en-US">
                <a:solidFill>
                  <a:srgbClr val="FFFFFF"/>
                </a:solidFill>
                <a:latin typeface="Arial"/>
                <a:cs typeface="Segoe UI"/>
              </a:rPr>
              <a:t>executives, and departmental CIOs by providing services, including: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3B22F9E-1188-4882-D85F-E91D9B7639DD}"/>
              </a:ext>
            </a:extLst>
          </p:cNvPr>
          <p:cNvSpPr txBox="1">
            <a:spLocks/>
          </p:cNvSpPr>
          <p:nvPr/>
        </p:nvSpPr>
        <p:spPr>
          <a:xfrm>
            <a:off x="793810" y="2055499"/>
            <a:ext cx="1021923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FA802955-DFE3-33E8-799E-5610E5A593C5}"/>
              </a:ext>
            </a:extLst>
          </p:cNvPr>
          <p:cNvSpPr txBox="1">
            <a:spLocks/>
          </p:cNvSpPr>
          <p:nvPr/>
        </p:nvSpPr>
        <p:spPr>
          <a:xfrm>
            <a:off x="810460" y="1783911"/>
            <a:ext cx="10915460" cy="949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What we do: our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0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275A7D-5628-7D4C-6748-42E0B4AA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14922"/>
          <a:stretch/>
        </p:blipFill>
        <p:spPr>
          <a:xfrm>
            <a:off x="0" y="-24830"/>
            <a:ext cx="12192000" cy="6882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2415"/>
            <a:ext cx="12192000" cy="6858000"/>
          </a:xfrm>
          <a:prstGeom prst="rect">
            <a:avLst/>
          </a:prstGeom>
          <a:solidFill>
            <a:srgbClr val="54427E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6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39" y="280777"/>
            <a:ext cx="8080717" cy="99218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What do we mean by digital talent?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F1A3D-4519-755F-E9F3-0CAC03CB4C00}"/>
              </a:ext>
            </a:extLst>
          </p:cNvPr>
          <p:cNvSpPr txBox="1"/>
          <p:nvPr/>
        </p:nvSpPr>
        <p:spPr>
          <a:xfrm>
            <a:off x="791935" y="1100818"/>
            <a:ext cx="106991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"/>
                <a:cs typeface="Segoe UI"/>
              </a:rPr>
              <a:t>Digital talent</a:t>
            </a:r>
            <a:r>
              <a:rPr lang="en-US" sz="1600">
                <a:solidFill>
                  <a:srgbClr val="FFFFFF"/>
                </a:solidFill>
                <a:latin typeface="Arial"/>
                <a:cs typeface="Segoe UI"/>
              </a:rPr>
              <a:t> includes people who work in digital disciplines</a:t>
            </a:r>
            <a:r>
              <a:rPr lang="en-US" sz="1600">
                <a:solidFill>
                  <a:schemeClr val="bg1"/>
                </a:solidFill>
                <a:latin typeface="Arial"/>
                <a:cs typeface="Segoe UI"/>
              </a:rPr>
              <a:t>.​ Th</a:t>
            </a:r>
            <a:r>
              <a:rPr lang="en-US" sz="1600">
                <a:solidFill>
                  <a:srgbClr val="FFFFFF"/>
                </a:solidFill>
                <a:latin typeface="Arial"/>
                <a:cs typeface="Segoe UI"/>
              </a:rPr>
              <a:t>ey have the skills and experience in fields including but not limited to digital leadership, dev</a:t>
            </a:r>
            <a:r>
              <a:rPr lang="en-US" sz="1600">
                <a:solidFill>
                  <a:schemeClr val="bg1"/>
                </a:solidFill>
                <a:latin typeface="Arial"/>
                <a:cs typeface="Segoe UI"/>
              </a:rPr>
              <a:t>elopment, information &amp; data, design, product, and IT/cyber security.</a:t>
            </a:r>
          </a:p>
          <a:p>
            <a:r>
              <a:rPr lang="en-US" sz="1600">
                <a:latin typeface="Arial"/>
                <a:cs typeface="Segoe UI"/>
              </a:rPr>
              <a:t>​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10434331-32CC-2BE7-EE92-6FAC0FBADE02}"/>
              </a:ext>
            </a:extLst>
          </p:cNvPr>
          <p:cNvSpPr txBox="1">
            <a:spLocks/>
          </p:cNvSpPr>
          <p:nvPr/>
        </p:nvSpPr>
        <p:spPr>
          <a:xfrm>
            <a:off x="810460" y="1783911"/>
            <a:ext cx="10915460" cy="949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3435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>
                <a:solidFill>
                  <a:schemeClr val="bg1"/>
                </a:solidFill>
                <a:latin typeface="Arial"/>
                <a:cs typeface="Arial"/>
              </a:rPr>
              <a:t>The driving forces to attract, develop, and enable digital talent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C406D-B3F2-0F43-8CDB-CF1788592631}"/>
              </a:ext>
            </a:extLst>
          </p:cNvPr>
          <p:cNvSpPr txBox="1"/>
          <p:nvPr/>
        </p:nvSpPr>
        <p:spPr>
          <a:xfrm>
            <a:off x="967418" y="2792670"/>
            <a:ext cx="3097907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Digital Ambition</a:t>
            </a:r>
          </a:p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Canada's digital government</a:t>
            </a:r>
          </a:p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north star that will evolve funding, talent, and culture for a digital-first government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1965F4-7CF7-F32D-EDBC-2A22338A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2575" y="2587195"/>
            <a:ext cx="3417757" cy="1789199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EAE7A7-7035-1C00-E354-02E977F776D6}"/>
              </a:ext>
            </a:extLst>
          </p:cNvPr>
          <p:cNvSpPr txBox="1"/>
          <p:nvPr/>
        </p:nvSpPr>
        <p:spPr>
          <a:xfrm>
            <a:off x="4418189" y="2792670"/>
            <a:ext cx="334827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Policy on Service and Digital</a:t>
            </a:r>
          </a:p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Authority for the Chief Information Officer of Canada to support workforce capacity and capability of the digital functional community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1436017-28A6-6015-BFC6-57E2F288C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718" y="2587195"/>
            <a:ext cx="3417757" cy="1789199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A4D9CB-E965-281A-8B2A-AE2E61D60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2203" y="2587194"/>
            <a:ext cx="3417757" cy="1789199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009D2A-AB55-7FB3-346E-C12D038379B9}"/>
              </a:ext>
            </a:extLst>
          </p:cNvPr>
          <p:cNvSpPr txBox="1"/>
          <p:nvPr/>
        </p:nvSpPr>
        <p:spPr>
          <a:xfrm>
            <a:off x="7988703" y="2792669"/>
            <a:ext cx="332464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GC Digital Standards</a:t>
            </a:r>
          </a:p>
          <a:p>
            <a:r>
              <a:rPr lang="en-US" sz="1600">
                <a:solidFill>
                  <a:schemeClr val="bg1"/>
                </a:solidFill>
                <a:latin typeface="Arial"/>
                <a:cs typeface="Calibri"/>
              </a:rPr>
              <a:t>Lift GC-wide capability to deliver services that meet digital standards by introducing digital-era leadership and team practices 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CAD652-D7C4-2CE2-FCC3-6CB1818A7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5975" y="4535264"/>
            <a:ext cx="3417757" cy="1789199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9642E-5368-0A92-32A6-A00FF8532100}"/>
              </a:ext>
            </a:extLst>
          </p:cNvPr>
          <p:cNvSpPr txBox="1"/>
          <p:nvPr/>
        </p:nvSpPr>
        <p:spPr>
          <a:xfrm>
            <a:off x="2597192" y="4771466"/>
            <a:ext cx="3129204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Collective bargaining</a:t>
            </a:r>
            <a:endParaRPr lang="en-US">
              <a:solidFill>
                <a:schemeClr val="bg1"/>
              </a:solidFill>
            </a:endParaRPr>
          </a:p>
          <a:p>
            <a:r>
              <a:rPr lang="en-CA" sz="1600">
                <a:solidFill>
                  <a:schemeClr val="bg1"/>
                </a:solidFill>
                <a:latin typeface="Arial"/>
                <a:cs typeface="Arial"/>
              </a:rPr>
              <a:t>Digital Community Management Directorate represents OCIO in IT group collective bargaining</a:t>
            </a:r>
            <a:endParaRPr lang="en-CA" sz="16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368A65-331F-AD6F-8C9E-D57435EE7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5603" y="4535264"/>
            <a:ext cx="3417757" cy="1789199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D6467D-7403-9132-A6AB-8C246CA927D4}"/>
              </a:ext>
            </a:extLst>
          </p:cNvPr>
          <p:cNvSpPr txBox="1"/>
          <p:nvPr/>
        </p:nvSpPr>
        <p:spPr>
          <a:xfrm>
            <a:off x="6177232" y="4771464"/>
            <a:ext cx="325030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Growing evidence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In-house digital talent with the tools, environment, and culture to work in modern ways leads to robust services and cost savings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9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31ABFE-E6F8-CD9B-566E-A60675674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610"/>
            <a:ext cx="12192000" cy="68825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EB38-FDF1-6D6F-C32D-1891F34586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dirty="0" smtClean="0"/>
              <a:pPr/>
              <a:t>7</a:t>
            </a:fld>
            <a:endParaRPr lang="fr-CA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D94074-6F5E-2826-1F3A-60D8EE71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54" y="598216"/>
            <a:ext cx="8306521" cy="15985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A sneak peek of the</a:t>
            </a:r>
            <a:br>
              <a:rPr lang="en-US" sz="5000" dirty="0">
                <a:highlight>
                  <a:srgbClr val="0000FF"/>
                </a:highlight>
                <a:latin typeface="Arial"/>
                <a:cs typeface="Arial"/>
              </a:rPr>
            </a:br>
            <a:r>
              <a:rPr lang="en-US" sz="5000" dirty="0">
                <a:solidFill>
                  <a:schemeClr val="bg1"/>
                </a:solidFill>
                <a:highlight>
                  <a:srgbClr val="0000FF"/>
                </a:highlight>
                <a:latin typeface="Arial"/>
                <a:cs typeface="Arial"/>
              </a:rPr>
              <a:t>GC Digital Talent Strategy</a:t>
            </a:r>
            <a:endParaRPr 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8246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FFFB0-95BD-5AED-1A39-13C5035B2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6" b="4137"/>
          <a:stretch/>
        </p:blipFill>
        <p:spPr>
          <a:xfrm>
            <a:off x="1" y="19050"/>
            <a:ext cx="12192000" cy="6838950"/>
          </a:xfrm>
          <a:prstGeom prst="rect">
            <a:avLst/>
          </a:prstGeom>
        </p:spPr>
      </p:pic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2700" cy="12700"/>
          </a:xfrm>
          <a:prstGeom prst="rect">
            <a:avLst/>
          </a:prstGeom>
          <a:ln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CCDCE3-FBCA-3021-44FF-0F9442F45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4277"/>
            <a:ext cx="12192000" cy="6905603"/>
          </a:xfrm>
          <a:prstGeom prst="rect">
            <a:avLst/>
          </a:prstGeom>
          <a:solidFill>
            <a:srgbClr val="54427E">
              <a:alpha val="9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C9E6F4-FD1A-2DE1-2D09-F15A455BC4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7EFBFD-4FEB-4EF5-8B3E-5BFD0516AE64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EB392-7AED-E273-93D3-91EFF03E8761}"/>
              </a:ext>
            </a:extLst>
          </p:cNvPr>
          <p:cNvSpPr txBox="1"/>
          <p:nvPr/>
        </p:nvSpPr>
        <p:spPr>
          <a:xfrm>
            <a:off x="793924" y="1391215"/>
            <a:ext cx="10383686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Canadians expect and need the government to build and deliver simple</a:t>
            </a:r>
            <a:r>
              <a:rPr lang="en-US" sz="2200" b="0" i="0" u="none" strike="noStrike">
                <a:solidFill>
                  <a:schemeClr val="bg1"/>
                </a:solidFill>
                <a:effectLst/>
                <a:latin typeface="Arial"/>
                <a:cs typeface="Arial"/>
              </a:rPr>
              <a:t>,</a:t>
            </a: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 secure</a:t>
            </a:r>
            <a:r>
              <a:rPr lang="en-US" sz="2200" b="0" i="0" u="none" strike="noStrike">
                <a:solidFill>
                  <a:schemeClr val="bg1"/>
                </a:solidFill>
                <a:effectLst/>
                <a:latin typeface="Arial"/>
                <a:cs typeface="Arial"/>
              </a:rPr>
              <a:t>, and </a:t>
            </a: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efficient digital services and programs.</a:t>
            </a:r>
            <a:endParaRPr lang="en-US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200" b="1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>
                <a:solidFill>
                  <a:schemeClr val="bg1"/>
                </a:solidFill>
                <a:latin typeface="Arial"/>
                <a:cs typeface="Arial"/>
              </a:rPr>
              <a:t>Top digital talent</a:t>
            </a: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200" b="1">
                <a:solidFill>
                  <a:schemeClr val="bg1"/>
                </a:solidFill>
                <a:latin typeface="Arial"/>
                <a:cs typeface="Arial"/>
              </a:rPr>
              <a:t>leadership</a:t>
            </a:r>
            <a:r>
              <a:rPr lang="en-US" sz="2200">
                <a:solidFill>
                  <a:schemeClr val="bg1"/>
                </a:solidFill>
                <a:latin typeface="Arial"/>
                <a:cs typeface="Arial"/>
              </a:rPr>
              <a:t> are required to make this a reality.</a:t>
            </a:r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C0B09-5EDC-A073-4990-74A23E7FA94E}"/>
              </a:ext>
            </a:extLst>
          </p:cNvPr>
          <p:cNvSpPr txBox="1"/>
          <p:nvPr/>
        </p:nvSpPr>
        <p:spPr>
          <a:xfrm>
            <a:off x="861978" y="3362191"/>
            <a:ext cx="4758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What challenges do we face?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F9607-2357-50EB-4907-0617E0576485}"/>
              </a:ext>
            </a:extLst>
          </p:cNvPr>
          <p:cNvSpPr txBox="1"/>
          <p:nvPr/>
        </p:nvSpPr>
        <p:spPr>
          <a:xfrm>
            <a:off x="1590323" y="3853438"/>
            <a:ext cx="4338878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Attracting, retaining, and developing top talent</a:t>
            </a:r>
          </a:p>
          <a:p>
            <a:pPr fontAlgn="base"/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fontAlgn="base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Rigid and complex hiring practices</a:t>
            </a:r>
          </a:p>
          <a:p>
            <a:pPr fontAlgn="base"/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fontAlgn="base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Strong competition from industry and complex hiring processes in the GC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05E97-0310-DD31-5F63-F7C871F860A6}"/>
              </a:ext>
            </a:extLst>
          </p:cNvPr>
          <p:cNvSpPr txBox="1"/>
          <p:nvPr/>
        </p:nvSpPr>
        <p:spPr>
          <a:xfrm>
            <a:off x="6017860" y="3252501"/>
            <a:ext cx="5659938" cy="3000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How do we achieve this?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Position the public service as a workplace of choice: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Create an enterprise digital community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Create seamless employee recruiting, hiring, and development experiences</a:t>
            </a:r>
            <a:endParaRPr lang="en-US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Develop digital talent and digital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Increase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rial"/>
                <a:cs typeface="Arial"/>
              </a:rPr>
              <a:t> diversity to reflect the diverse perspectives of people we serve</a:t>
            </a:r>
            <a:endParaRPr lang="en-US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Work with industry to leverage the limited pool of digital talent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DE88C0-1CED-7DE5-1766-3DBB8E03E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193" y="3917822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2DC07B-5372-0EA1-BCB4-39C6F798D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193" y="4610438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329D98C-BF7D-3A89-9193-63133C098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901" y="5297554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80C48C-6FCF-FE7E-6B18-9E3B2A7F6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793" y="5339371"/>
            <a:ext cx="448148" cy="44814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4A91663-5617-9747-5F89-5DB5DC8BE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7559" y="3948355"/>
            <a:ext cx="429320" cy="4293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AC77D74-6F45-3D3C-FABE-E2BC6C9B0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1453" y="4650036"/>
            <a:ext cx="425414" cy="425414"/>
          </a:xfrm>
          <a:prstGeom prst="rect">
            <a:avLst/>
          </a:prstGeom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id="{7658E77D-B7F8-9ED2-99A1-11F1F8F9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39" y="280777"/>
            <a:ext cx="8080717" cy="99218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Digital is about good service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E35B2E-9A9C-544B-910F-D3F366E7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170" y="416413"/>
            <a:ext cx="11277944" cy="1218410"/>
          </a:xfrm>
          <a:prstGeom prst="rect">
            <a:avLst/>
          </a:prstGeom>
          <a:gradFill>
            <a:gsLst>
              <a:gs pos="100000">
                <a:srgbClr val="483D72"/>
              </a:gs>
              <a:gs pos="0">
                <a:srgbClr val="56427F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758BEE5-F4C4-419A-3845-029A1286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0"/>
            <a:ext cx="2743200" cy="365125"/>
          </a:xfrm>
        </p:spPr>
        <p:txBody>
          <a:bodyPr/>
          <a:lstStyle/>
          <a:p>
            <a:fld id="{2A7EFBFD-4FEB-4EF5-8B3E-5BFD0516AE64}" type="slidenum">
              <a:rPr lang="fr-CA" smtClean="0"/>
              <a:t>9</a:t>
            </a:fld>
            <a:endParaRPr lang="fr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DB49DD-613B-33CB-4D3E-8CD35921CD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flipH="1">
            <a:off x="483668" y="43480"/>
            <a:ext cx="7159706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83D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GC Digital Talent Strategy: The Overview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C8A72A-C0B2-A880-2EFE-56C9538A5390}"/>
              </a:ext>
            </a:extLst>
          </p:cNvPr>
          <p:cNvSpPr txBox="1"/>
          <p:nvPr/>
        </p:nvSpPr>
        <p:spPr>
          <a:xfrm>
            <a:off x="553432" y="951484"/>
            <a:ext cx="97715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Arial"/>
                <a:cs typeface="Arial"/>
              </a:rPr>
              <a:t>GC Digital Community Culture: How we 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3E354-E91C-163C-94E2-970276C24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0677" y="1686174"/>
            <a:ext cx="3694295" cy="2644471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32FD36-2EF5-CB52-2E4A-5945548F0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145" y="1695228"/>
            <a:ext cx="3694295" cy="2639756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B954-2469-F35B-B020-5B991F69D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9911" y="1691537"/>
            <a:ext cx="3694295" cy="2644471"/>
          </a:xfrm>
          <a:prstGeom prst="rect">
            <a:avLst/>
          </a:prstGeom>
          <a:gradFill>
            <a:gsLst>
              <a:gs pos="0">
                <a:srgbClr val="443B6F"/>
              </a:gs>
              <a:gs pos="100000">
                <a:srgbClr val="1C2B49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88E977-AC85-4DBB-B966-F32F82C80724}"/>
              </a:ext>
            </a:extLst>
          </p:cNvPr>
          <p:cNvSpPr txBox="1"/>
          <p:nvPr/>
        </p:nvSpPr>
        <p:spPr>
          <a:xfrm flipH="1">
            <a:off x="650878" y="1774716"/>
            <a:ext cx="188390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What we do</a:t>
            </a:r>
            <a:endParaRPr lang="en-US" sz="20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8486D6-6ACD-2158-E7A6-CD3BA3CC370B}"/>
              </a:ext>
            </a:extLst>
          </p:cNvPr>
          <p:cNvSpPr txBox="1"/>
          <p:nvPr/>
        </p:nvSpPr>
        <p:spPr>
          <a:xfrm flipH="1">
            <a:off x="664673" y="2851666"/>
            <a:ext cx="18839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Enable the Enterprise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DBB42D-738A-E199-1EBB-4955197D3FA6}"/>
              </a:ext>
            </a:extLst>
          </p:cNvPr>
          <p:cNvSpPr txBox="1"/>
          <p:nvPr/>
        </p:nvSpPr>
        <p:spPr>
          <a:xfrm flipH="1">
            <a:off x="650878" y="3494924"/>
            <a:ext cx="3198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equipping the high performing digital organization</a:t>
            </a:r>
          </a:p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people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D438314-F5D5-9D55-8E8A-00D894C21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198" y="2365544"/>
            <a:ext cx="403383" cy="40338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22738F-2C47-1481-B418-14C63D95A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8542" y="2174826"/>
            <a:ext cx="1476963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4B4E268-6F71-83D9-B43F-CD277D277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922" y="2307400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F9C3D-930C-05EB-22BD-98007597AE10}"/>
              </a:ext>
            </a:extLst>
          </p:cNvPr>
          <p:cNvSpPr txBox="1"/>
          <p:nvPr/>
        </p:nvSpPr>
        <p:spPr>
          <a:xfrm flipH="1">
            <a:off x="4325537" y="2807550"/>
            <a:ext cx="18839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Build the</a:t>
            </a:r>
          </a:p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Community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575F26-27DA-7343-935F-B9D152CF902B}"/>
              </a:ext>
            </a:extLst>
          </p:cNvPr>
          <p:cNvSpPr txBox="1"/>
          <p:nvPr/>
        </p:nvSpPr>
        <p:spPr>
          <a:xfrm flipH="1">
            <a:off x="4328027" y="3475599"/>
            <a:ext cx="29087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Growing, sustaining, developing, and diversifying</a:t>
            </a:r>
          </a:p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community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AB341D56-F53E-7801-F7F1-A269F8F3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792" y="2273473"/>
            <a:ext cx="505349" cy="50534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781146C-8867-D6AD-917C-F4EC247F0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499" y="2301207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C20434-FF12-1F64-C994-1ED2D5F4815B}"/>
              </a:ext>
            </a:extLst>
          </p:cNvPr>
          <p:cNvSpPr txBox="1">
            <a:spLocks/>
          </p:cNvSpPr>
          <p:nvPr/>
        </p:nvSpPr>
        <p:spPr>
          <a:xfrm flipH="1">
            <a:off x="8135486" y="2809138"/>
            <a:ext cx="18839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Harness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Innovation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92D158-8D5C-C0D9-9F61-0F4CCC7CD3CD}"/>
              </a:ext>
            </a:extLst>
          </p:cNvPr>
          <p:cNvSpPr txBox="1"/>
          <p:nvPr/>
        </p:nvSpPr>
        <p:spPr>
          <a:xfrm flipH="1">
            <a:off x="8130570" y="3480229"/>
            <a:ext cx="2745690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Testing new ways</a:t>
            </a:r>
          </a:p>
          <a:p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to support the digital community</a:t>
            </a:r>
            <a:endPara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A388B0E-97F9-2890-8758-0A41BCDD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0509" y="2324590"/>
            <a:ext cx="406807" cy="406807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607525C-79CC-2E63-C65B-FC0AF02BA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2867" y="2296066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__EngageSlideDescription__">
            <a:extLst>
              <a:ext uri="{FF2B5EF4-FFF2-40B4-BE49-F238E27FC236}">
                <a16:creationId xmlns:a16="http://schemas.microsoft.com/office/drawing/2014/main" id="{DDA55D77-DF48-48F6-8DC4-E210A6D9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490375" y="43094"/>
            <a:ext cx="12700" cy="12700"/>
          </a:xfrm>
          <a:prstGeom prst="rect">
            <a:avLst/>
          </a:prstGeom>
          <a:ln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86FE42-082C-F2B4-68C3-E38F553A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027" y="4395664"/>
            <a:ext cx="11277944" cy="1203648"/>
          </a:xfrm>
          <a:prstGeom prst="rect">
            <a:avLst/>
          </a:prstGeom>
          <a:gradFill>
            <a:gsLst>
              <a:gs pos="0">
                <a:srgbClr val="182946"/>
              </a:gs>
              <a:gs pos="100000">
                <a:srgbClr val="092338"/>
              </a:gs>
            </a:gsLst>
            <a:lin ang="5400000" scaled="0"/>
          </a:gradFill>
          <a:ln w="3175"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4DE97A3F-EB37-846A-99DD-8DEAB79F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57029" y="5655087"/>
            <a:ext cx="11277942" cy="1196563"/>
          </a:xfrm>
          <a:prstGeom prst="round2SameRect">
            <a:avLst/>
          </a:prstGeom>
          <a:gradFill>
            <a:gsLst>
              <a:gs pos="0">
                <a:srgbClr val="072236"/>
              </a:gs>
              <a:gs pos="100000">
                <a:srgbClr val="042133"/>
              </a:gs>
            </a:gsLst>
            <a:lin ang="5400000" scaled="0"/>
          </a:gradFill>
          <a:ln>
            <a:solidFill>
              <a:srgbClr val="D7D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599C73E6-2B9A-EBDE-0D8B-4EA7BF60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0" y="9278"/>
            <a:ext cx="11256744" cy="345250"/>
          </a:xfrm>
          <a:prstGeom prst="round2SameRect">
            <a:avLst/>
          </a:prstGeom>
          <a:noFill/>
          <a:ln w="12700">
            <a:solidFill>
              <a:srgbClr val="564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7AD7B1C3-AD2C-0314-033E-0373E3AC6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6041" y="5057244"/>
            <a:ext cx="447118" cy="44711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5D93A25-8076-73AB-23BA-F3B61B3BCFEE}"/>
              </a:ext>
            </a:extLst>
          </p:cNvPr>
          <p:cNvSpPr txBox="1"/>
          <p:nvPr/>
        </p:nvSpPr>
        <p:spPr>
          <a:xfrm flipH="1">
            <a:off x="694878" y="4496488"/>
            <a:ext cx="41396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Who we need</a:t>
            </a:r>
            <a:endParaRPr lang="en-US" sz="20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00EE0A-5EFA-FBBE-5B5E-5B2C126E2CCB}"/>
              </a:ext>
            </a:extLst>
          </p:cNvPr>
          <p:cNvSpPr txBox="1"/>
          <p:nvPr/>
        </p:nvSpPr>
        <p:spPr>
          <a:xfrm flipH="1">
            <a:off x="1344341" y="5069453"/>
            <a:ext cx="188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46B7A5-DAEE-4182-8A72-F7B1D4FF38B7}"/>
              </a:ext>
            </a:extLst>
          </p:cNvPr>
          <p:cNvSpPr txBox="1"/>
          <p:nvPr/>
        </p:nvSpPr>
        <p:spPr>
          <a:xfrm flipH="1">
            <a:off x="3228243" y="5128283"/>
            <a:ext cx="4041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collaborative solutions together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23D3583-36D9-22DC-237E-255A2D8EA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8181" y="4896598"/>
            <a:ext cx="224518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D7BF5F1-DE39-0BDD-C4FD-654F34730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043" y="5024614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C7C431AC-48A2-38FE-B942-A96C4821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0403" y="6303007"/>
            <a:ext cx="408991" cy="408991"/>
          </a:xfrm>
          <a:prstGeom prst="rect">
            <a:avLst/>
          </a:prstGeom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5B7A73C-9ADE-2A47-A9F5-2ED0A6372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127" y="6238287"/>
            <a:ext cx="569934" cy="486026"/>
          </a:xfrm>
          <a:prstGeom prst="roundRect">
            <a:avLst/>
          </a:prstGeom>
          <a:noFill/>
          <a:ln w="19050">
            <a:solidFill>
              <a:srgbClr val="B4A1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3810B5-3909-B40B-B525-7679C1E870C6}"/>
              </a:ext>
            </a:extLst>
          </p:cNvPr>
          <p:cNvSpPr txBox="1"/>
          <p:nvPr/>
        </p:nvSpPr>
        <p:spPr>
          <a:xfrm flipH="1">
            <a:off x="694878" y="5739529"/>
            <a:ext cx="41396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venir Next LT Pro" panose="020B0504020202020204" pitchFamily="34" charset="0"/>
                <a:cs typeface="Arial"/>
              </a:rPr>
              <a:t>What we need</a:t>
            </a:r>
            <a:endParaRPr lang="en-US" sz="20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B2EB9C-7D28-3ED8-A9DC-1F296FDB08C0}"/>
              </a:ext>
            </a:extLst>
          </p:cNvPr>
          <p:cNvSpPr txBox="1"/>
          <p:nvPr/>
        </p:nvSpPr>
        <p:spPr>
          <a:xfrm flipH="1">
            <a:off x="1450336" y="6295590"/>
            <a:ext cx="511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and data-enabled services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63524B-06B5-9C52-E446-756E0FAC7891}"/>
              </a:ext>
            </a:extLst>
          </p:cNvPr>
          <p:cNvSpPr txBox="1"/>
          <p:nvPr/>
        </p:nvSpPr>
        <p:spPr>
          <a:xfrm flipH="1">
            <a:off x="6435772" y="6344593"/>
            <a:ext cx="3555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and simplifying our offerings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BB16F26-2BD0-5D1A-34B2-D800FE657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8181" y="6139639"/>
            <a:ext cx="224518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93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b="1" dirty="0" smtClean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D20875111124EAD69E0A5D5152FC9" ma:contentTypeVersion="17" ma:contentTypeDescription="Create a new document." ma:contentTypeScope="" ma:versionID="1247a5aa891756fe31a71fbcdbca02ae">
  <xsd:schema xmlns:xsd="http://www.w3.org/2001/XMLSchema" xmlns:xs="http://www.w3.org/2001/XMLSchema" xmlns:p="http://schemas.microsoft.com/office/2006/metadata/properties" xmlns:ns2="1dc46c69-72c1-4997-bd15-879744da79ad" xmlns:ns3="0f7eaf4a-1c66-4515-a9ae-36050d3a7b4e" targetNamespace="http://schemas.microsoft.com/office/2006/metadata/properties" ma:root="true" ma:fieldsID="c9d4707f429449279d37cc87d6c38acb" ns2:_="" ns3:_="">
    <xsd:import namespace="1dc46c69-72c1-4997-bd15-879744da79ad"/>
    <xsd:import namespace="0f7eaf4a-1c66-4515-a9ae-36050d3a7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46c69-72c1-4997-bd15-879744da7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Status" ma:index="24" nillable="true" ma:displayName="Status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eaf4a-1c66-4515-a9ae-36050d3a7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db6da50-d64e-4923-afd5-d1d84bb657e5}" ma:internalName="TaxCatchAll" ma:showField="CatchAllData" ma:web="0f7eaf4a-1c66-4515-a9ae-36050d3a7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c46c69-72c1-4997-bd15-879744da79ad">
      <Terms xmlns="http://schemas.microsoft.com/office/infopath/2007/PartnerControls"/>
    </lcf76f155ced4ddcb4097134ff3c332f>
    <TaxCatchAll xmlns="0f7eaf4a-1c66-4515-a9ae-36050d3a7b4e" xsi:nil="true"/>
    <SharedWithUsers xmlns="0f7eaf4a-1c66-4515-a9ae-36050d3a7b4e">
      <UserInfo>
        <DisplayName>Guindon, Marie-France</DisplayName>
        <AccountId>880</AccountId>
        <AccountType/>
      </UserInfo>
    </SharedWithUsers>
    <Status xmlns="1dc46c69-72c1-4997-bd15-879744da79ad" xsi:nil="true"/>
  </documentManagement>
</p:properties>
</file>

<file path=customXml/itemProps1.xml><?xml version="1.0" encoding="utf-8"?>
<ds:datastoreItem xmlns:ds="http://schemas.openxmlformats.org/officeDocument/2006/customXml" ds:itemID="{1A8CFC79-7C30-4D60-B687-0E84C52C9F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2D0377-F3F0-46B6-964F-67570B3CE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c46c69-72c1-4997-bd15-879744da79ad"/>
    <ds:schemaRef ds:uri="0f7eaf4a-1c66-4515-a9ae-36050d3a7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3A17AE-635E-4F19-94BC-971C00DA6E89}">
  <ds:schemaRefs>
    <ds:schemaRef ds:uri="0f7eaf4a-1c66-4515-a9ae-36050d3a7b4e"/>
    <ds:schemaRef ds:uri="1dc46c69-72c1-4997-bd15-879744da79a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office theme</vt:lpstr>
      <vt:lpstr>1_Office Theme</vt:lpstr>
      <vt:lpstr>Office Theme</vt:lpstr>
      <vt:lpstr>3_Office Theme</vt:lpstr>
      <vt:lpstr>Office Theme</vt:lpstr>
      <vt:lpstr>GCDigital Community in the Government of Canada</vt:lpstr>
      <vt:lpstr>Digital Community in the Government of Canada</vt:lpstr>
      <vt:lpstr>On the schedule:</vt:lpstr>
      <vt:lpstr>What is the Digital Community?</vt:lpstr>
      <vt:lpstr>Who we are: a leader for the digital community</vt:lpstr>
      <vt:lpstr>What do we mean by digital talent?</vt:lpstr>
      <vt:lpstr>A sneak peek of the GC Digital Talent Strategy</vt:lpstr>
      <vt:lpstr>Digital is about good service</vt:lpstr>
      <vt:lpstr>The GC Digital Talent Strategy: The Overview</vt:lpstr>
      <vt:lpstr>What we're building: The GC Digital Talent Strategy</vt:lpstr>
      <vt:lpstr>A sneak peek of the GC Digital Skills Strategy</vt:lpstr>
      <vt:lpstr>The situation</vt:lpstr>
      <vt:lpstr>PowerPoint Presentation</vt:lpstr>
      <vt:lpstr>Who we are building for</vt:lpstr>
      <vt:lpstr>Digital Skills for all public servants (illustrative)</vt:lpstr>
      <vt:lpstr>PowerPoint Presentation</vt:lpstr>
      <vt:lpstr>Let's get chatting</vt:lpstr>
      <vt:lpstr>You will be sent to a breakout room with two other participants.  Chat about the good, bad, and the better when it comes to data practices or/and data talent practices: </vt:lpstr>
      <vt:lpstr>PowerPoint Presentation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137</cp:revision>
  <dcterms:created xsi:type="dcterms:W3CDTF">2023-02-15T16:41:16Z</dcterms:created>
  <dcterms:modified xsi:type="dcterms:W3CDTF">2023-02-20T18:37:09Z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0x0101004A2D20875111124EAD69E0A5D5152FC9</vt:lpwstr>
  </property>
  <property fmtid="{D5CDD505-2E9C-101B-9397-08002B2CF9AE}" pid="3" name="MediaServiceImageTags">
    <vt:lpwstr/>
  </property>
</Properties>
</file>