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8.xml" ContentType="application/vnd.openxmlformats-officedocument.presentationml.notesSlide+xml"/>
  <Override PartName="/ppt/theme/themeOverride1.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 id="2147483698" r:id="rId6"/>
    <p:sldMasterId id="2147483710" r:id="rId7"/>
    <p:sldMasterId id="2147483649" r:id="rId8"/>
  </p:sldMasterIdLst>
  <p:notesMasterIdLst>
    <p:notesMasterId r:id="rId20"/>
  </p:notesMasterIdLst>
  <p:sldIdLst>
    <p:sldId id="1402" r:id="rId9"/>
    <p:sldId id="1391" r:id="rId10"/>
    <p:sldId id="259" r:id="rId11"/>
    <p:sldId id="1395" r:id="rId12"/>
    <p:sldId id="1396" r:id="rId13"/>
    <p:sldId id="1397" r:id="rId14"/>
    <p:sldId id="1398" r:id="rId15"/>
    <p:sldId id="1399" r:id="rId16"/>
    <p:sldId id="1400" r:id="rId17"/>
    <p:sldId id="1401" r:id="rId18"/>
    <p:sldId id="1383"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05"/>
    <a:srgbClr val="FFEFBD"/>
    <a:srgbClr val="C5D4DA"/>
    <a:srgbClr val="095261"/>
    <a:srgbClr val="561B6D"/>
    <a:srgbClr val="411552"/>
    <a:srgbClr val="6F0066"/>
    <a:srgbClr val="0B6D82"/>
    <a:srgbClr val="DCC834"/>
    <a:srgbClr val="9A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3D9F1-5F86-4A61-B131-D4FC1376635E}" v="73" dt="2024-05-09T19:12:06.178"/>
    <p1510:client id="{181FB00A-F841-0E4A-790F-BD6403B3CEE3}" v="1" dt="2024-05-09T19:09:17.295"/>
    <p1510:client id="{3F65FDC5-63ED-8B86-9036-9A7C66E31EA1}" v="127" dt="2024-05-09T18:44:16.218"/>
    <p1510:client id="{72E04985-46E3-C615-CD49-8EE27E3EE1CC}" v="157" dt="2024-05-09T13:56:39.184"/>
    <p1510:client id="{D3CD7244-3E28-78F5-635B-046C943622A7}" v="32" dt="2024-05-09T15:39:43.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microsoft.com/office/2007/relationships/hdphoto" Target="../media/hdphoto1.wdp"/></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C5D61-15F0-4DF6-8E5F-9B3B3EAE7CCA}" type="doc">
      <dgm:prSet loTypeId="urn:microsoft.com/office/officeart/2005/8/layout/hList7" loCatId="list" qsTypeId="urn:microsoft.com/office/officeart/2005/8/quickstyle/simple2" qsCatId="simple" csTypeId="urn:microsoft.com/office/officeart/2005/8/colors/accent1_3" csCatId="accent1" phldr="1"/>
      <dgm:spPr/>
    </dgm:pt>
    <dgm:pt modelId="{79A16829-3D8C-438B-8922-9FA3FD1D380B}">
      <dgm:prSet phldrT="[Text]" custT="1"/>
      <dgm:spPr>
        <a:xfrm>
          <a:off x="2270164" y="0"/>
          <a:ext cx="1101336" cy="1968843"/>
        </a:xfrm>
        <a:prstGeom prst="roundRect">
          <a:avLst>
            <a:gd name="adj" fmla="val 10000"/>
          </a:avLst>
        </a:prstGeom>
        <a:solidFill>
          <a:srgbClr val="3D70B5"/>
        </a:solidFill>
      </dgm:spPr>
      <dgm:t>
        <a:bodyPr/>
        <a:lstStyle/>
        <a:p>
          <a:pPr algn="ctr"/>
          <a:r>
            <a:rPr lang="en-CA" sz="1300" b="1">
              <a:latin typeface="Arial"/>
              <a:ea typeface="+mn-ea"/>
              <a:cs typeface="Times New Roman" panose="02020603050405020304" pitchFamily="18" charset="0"/>
            </a:rPr>
            <a:t> </a:t>
          </a:r>
          <a:r>
            <a:rPr lang="en-CA" sz="1400" b="0">
              <a:latin typeface="Calibri" panose="020F0502020204030204" pitchFamily="34" charset="0"/>
              <a:ea typeface="+mn-ea"/>
              <a:cs typeface="Calibri" panose="020F0502020204030204" pitchFamily="34" charset="0"/>
            </a:rPr>
            <a:t>Cybersécurité et reseau de diffusion de contenu</a:t>
          </a:r>
          <a:endParaRPr lang="en-US" sz="1300" b="0">
            <a:latin typeface="Calibri" panose="020F0502020204030204" pitchFamily="34" charset="0"/>
            <a:ea typeface="+mn-ea"/>
            <a:cs typeface="Calibri" panose="020F0502020204030204" pitchFamily="34" charset="0"/>
          </a:endParaRPr>
        </a:p>
      </dgm:t>
    </dgm:pt>
    <dgm:pt modelId="{4C735238-6194-4F75-952B-12D131A39863}" type="parTrans" cxnId="{DFA2C01F-31D5-4BE0-BC8B-2086643C3FA0}">
      <dgm:prSet/>
      <dgm:spPr/>
      <dgm:t>
        <a:bodyPr/>
        <a:lstStyle/>
        <a:p>
          <a:endParaRPr lang="en-US"/>
        </a:p>
      </dgm:t>
    </dgm:pt>
    <dgm:pt modelId="{A260899F-5CF0-44AA-9B94-8E2EC133FAB1}" type="sibTrans" cxnId="{DFA2C01F-31D5-4BE0-BC8B-2086643C3FA0}">
      <dgm:prSet/>
      <dgm:spPr/>
      <dgm:t>
        <a:bodyPr/>
        <a:lstStyle/>
        <a:p>
          <a:endParaRPr lang="en-US"/>
        </a:p>
      </dgm:t>
    </dgm:pt>
    <dgm:pt modelId="{1582B1A6-96AF-4D2A-BD77-31CCBBD4A781}">
      <dgm:prSet custT="1"/>
      <dgm:spPr>
        <a:xfrm>
          <a:off x="1135083" y="0"/>
          <a:ext cx="1101336" cy="1968843"/>
        </a:xfrm>
        <a:prstGeom prst="roundRect">
          <a:avLst>
            <a:gd name="adj" fmla="val 10000"/>
          </a:avLst>
        </a:prstGeom>
        <a:solidFill>
          <a:srgbClr val="294B79"/>
        </a:solidFill>
      </dgm:spPr>
      <dgm:t>
        <a:bodyPr/>
        <a:lstStyle/>
        <a:p>
          <a:r>
            <a:rPr lang="en-CA" sz="1600" b="0">
              <a:latin typeface="Calibri" panose="020F0502020204030204" pitchFamily="34" charset="0"/>
              <a:ea typeface="+mn-ea"/>
              <a:cs typeface="Calibri" panose="020F0502020204030204" pitchFamily="34" charset="0"/>
            </a:rPr>
            <a:t>Hébergement infonuagique</a:t>
          </a:r>
          <a:endParaRPr lang="en-US" sz="1600" b="0">
            <a:latin typeface="Calibri" panose="020F0502020204030204" pitchFamily="34" charset="0"/>
            <a:ea typeface="+mn-ea"/>
            <a:cs typeface="Calibri" panose="020F0502020204030204" pitchFamily="34" charset="0"/>
          </a:endParaRPr>
        </a:p>
      </dgm:t>
    </dgm:pt>
    <dgm:pt modelId="{BCE570E9-B3F3-48EC-9773-3CA2F44C94F5}" type="parTrans" cxnId="{055638E8-1AA8-4D2D-8A6F-59D3D6500E0C}">
      <dgm:prSet/>
      <dgm:spPr/>
      <dgm:t>
        <a:bodyPr/>
        <a:lstStyle/>
        <a:p>
          <a:endParaRPr lang="en-US"/>
        </a:p>
      </dgm:t>
    </dgm:pt>
    <dgm:pt modelId="{9203E961-60B8-464D-BD36-B340F1AECDC1}" type="sibTrans" cxnId="{055638E8-1AA8-4D2D-8A6F-59D3D6500E0C}">
      <dgm:prSet/>
      <dgm:spPr/>
      <dgm:t>
        <a:bodyPr/>
        <a:lstStyle/>
        <a:p>
          <a:endParaRPr lang="en-US"/>
        </a:p>
      </dgm:t>
    </dgm:pt>
    <dgm:pt modelId="{3A401152-EBEC-4B4E-84F2-5171AAE8D18D}">
      <dgm:prSet phldrT="[Text]" custT="1"/>
      <dgm:spPr>
        <a:xfrm>
          <a:off x="707" y="0"/>
          <a:ext cx="1101336" cy="1968843"/>
        </a:xfrm>
        <a:prstGeom prst="roundRect">
          <a:avLst>
            <a:gd name="adj" fmla="val 10000"/>
          </a:avLst>
        </a:prstGeom>
        <a:solidFill>
          <a:srgbClr val="132338"/>
        </a:solidFill>
      </dgm:spPr>
      <dgm:t>
        <a:bodyPr/>
        <a:lstStyle/>
        <a:p>
          <a:r>
            <a:rPr lang="en-CA" sz="1400" b="0">
              <a:latin typeface="Calibri" panose="020F0502020204030204" pitchFamily="34" charset="0"/>
              <a:ea typeface="+mn-ea"/>
              <a:cs typeface="Calibri" panose="020F0502020204030204" pitchFamily="34" charset="0"/>
            </a:rPr>
            <a:t>Système de gestion de contenu et analyse</a:t>
          </a:r>
          <a:endParaRPr lang="en-US" sz="1400" b="0">
            <a:latin typeface="Calibri" panose="020F0502020204030204" pitchFamily="34" charset="0"/>
            <a:ea typeface="+mn-ea"/>
            <a:cs typeface="Calibri" panose="020F0502020204030204" pitchFamily="34" charset="0"/>
          </a:endParaRPr>
        </a:p>
      </dgm:t>
    </dgm:pt>
    <dgm:pt modelId="{E9D08F85-2A82-459A-A7BB-098A56444F25}" type="sibTrans" cxnId="{37CD6468-6886-4124-9B8B-52970E52A73E}">
      <dgm:prSet/>
      <dgm:spPr/>
      <dgm:t>
        <a:bodyPr/>
        <a:lstStyle/>
        <a:p>
          <a:endParaRPr lang="en-US"/>
        </a:p>
      </dgm:t>
    </dgm:pt>
    <dgm:pt modelId="{455C200C-DFFC-4B54-A1AB-C6A6C0DAC13A}" type="parTrans" cxnId="{37CD6468-6886-4124-9B8B-52970E52A73E}">
      <dgm:prSet/>
      <dgm:spPr/>
      <dgm:t>
        <a:bodyPr/>
        <a:lstStyle/>
        <a:p>
          <a:endParaRPr lang="en-US"/>
        </a:p>
      </dgm:t>
    </dgm:pt>
    <dgm:pt modelId="{FE538E41-ED73-46A6-9F5D-59543F77F900}" type="pres">
      <dgm:prSet presAssocID="{D99C5D61-15F0-4DF6-8E5F-9B3B3EAE7CCA}" presName="Name0" presStyleCnt="0">
        <dgm:presLayoutVars>
          <dgm:dir/>
          <dgm:resizeHandles val="exact"/>
        </dgm:presLayoutVars>
      </dgm:prSet>
      <dgm:spPr/>
    </dgm:pt>
    <dgm:pt modelId="{B251D27C-1098-4728-BB78-6AAE4B480A8F}" type="pres">
      <dgm:prSet presAssocID="{D99C5D61-15F0-4DF6-8E5F-9B3B3EAE7CCA}" presName="fgShape" presStyleLbl="fgShp" presStyleIdx="0" presStyleCnt="1" custScaleX="98455" custScaleY="118221" custLinFactNeighborY="-15806"/>
      <dgm:spPr>
        <a:xfrm>
          <a:off x="134860" y="1575074"/>
          <a:ext cx="3101783" cy="295326"/>
        </a:xfrm>
        <a:prstGeom prst="leftRightArrow">
          <a:avLst/>
        </a:prstGeom>
        <a:solidFill>
          <a:srgbClr val="BACEE8"/>
        </a:solidFill>
      </dgm:spPr>
    </dgm:pt>
    <dgm:pt modelId="{BDC16328-3B90-4180-984D-BB4E734F5FFC}" type="pres">
      <dgm:prSet presAssocID="{D99C5D61-15F0-4DF6-8E5F-9B3B3EAE7CCA}" presName="linComp" presStyleCnt="0"/>
      <dgm:spPr/>
    </dgm:pt>
    <dgm:pt modelId="{1A46A545-9ACD-47B4-8C1F-6B350A1389CB}" type="pres">
      <dgm:prSet presAssocID="{3A401152-EBEC-4B4E-84F2-5171AAE8D18D}" presName="compNode" presStyleCnt="0"/>
      <dgm:spPr/>
    </dgm:pt>
    <dgm:pt modelId="{9D888287-5569-4EAB-8A03-A6867CD7B55E}" type="pres">
      <dgm:prSet presAssocID="{3A401152-EBEC-4B4E-84F2-5171AAE8D18D}" presName="bkgdShape" presStyleLbl="node1" presStyleIdx="0" presStyleCnt="3"/>
      <dgm:spPr/>
    </dgm:pt>
    <dgm:pt modelId="{E46A6272-751A-4D29-9689-715C8E4632EE}" type="pres">
      <dgm:prSet presAssocID="{3A401152-EBEC-4B4E-84F2-5171AAE8D18D}" presName="nodeTx" presStyleLbl="node1" presStyleIdx="0" presStyleCnt="3">
        <dgm:presLayoutVars>
          <dgm:bulletEnabled val="1"/>
        </dgm:presLayoutVars>
      </dgm:prSet>
      <dgm:spPr/>
    </dgm:pt>
    <dgm:pt modelId="{DE8E1C42-0082-43B2-9C09-099A8764585F}" type="pres">
      <dgm:prSet presAssocID="{3A401152-EBEC-4B4E-84F2-5171AAE8D18D}" presName="invisiNode" presStyleLbl="node1" presStyleIdx="0" presStyleCnt="3"/>
      <dgm:spPr/>
    </dgm:pt>
    <dgm:pt modelId="{2A398E78-67C8-4F06-AFEC-AE20D482A768}" type="pres">
      <dgm:prSet presAssocID="{3A401152-EBEC-4B4E-84F2-5171AAE8D18D}" presName="imagNode" presStyleLbl="fgImgPlace1" presStyleIdx="0" presStyleCnt="3"/>
      <dgm:spPr>
        <a:xfrm>
          <a:off x="223563" y="118130"/>
          <a:ext cx="655624" cy="6556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59C18EA-CD56-4424-8C06-FE5C0780FF14}" type="pres">
      <dgm:prSet presAssocID="{E9D08F85-2A82-459A-A7BB-098A56444F25}" presName="sibTrans" presStyleLbl="sibTrans2D1" presStyleIdx="0" presStyleCnt="0"/>
      <dgm:spPr/>
    </dgm:pt>
    <dgm:pt modelId="{77F033FD-DC18-4202-840D-242140E1475F}" type="pres">
      <dgm:prSet presAssocID="{1582B1A6-96AF-4D2A-BD77-31CCBBD4A781}" presName="compNode" presStyleCnt="0"/>
      <dgm:spPr/>
    </dgm:pt>
    <dgm:pt modelId="{A5352C7D-E0E5-4BEC-A07D-56414B1C89DF}" type="pres">
      <dgm:prSet presAssocID="{1582B1A6-96AF-4D2A-BD77-31CCBBD4A781}" presName="bkgdShape" presStyleLbl="node1" presStyleIdx="1" presStyleCnt="3" custLinFactNeighborX="-569" custLinFactNeighborY="-11641"/>
      <dgm:spPr/>
    </dgm:pt>
    <dgm:pt modelId="{C7BF47ED-52C0-4EAB-B59D-3C1535CEE3B4}" type="pres">
      <dgm:prSet presAssocID="{1582B1A6-96AF-4D2A-BD77-31CCBBD4A781}" presName="nodeTx" presStyleLbl="node1" presStyleIdx="1" presStyleCnt="3">
        <dgm:presLayoutVars>
          <dgm:bulletEnabled val="1"/>
        </dgm:presLayoutVars>
      </dgm:prSet>
      <dgm:spPr/>
    </dgm:pt>
    <dgm:pt modelId="{6834BBBA-A20D-4D39-A547-97BBAF62DE86}" type="pres">
      <dgm:prSet presAssocID="{1582B1A6-96AF-4D2A-BD77-31CCBBD4A781}" presName="invisiNode" presStyleLbl="node1" presStyleIdx="1" presStyleCnt="3"/>
      <dgm:spPr/>
    </dgm:pt>
    <dgm:pt modelId="{2A41DDA4-E0AD-48F9-B041-F636006075B1}" type="pres">
      <dgm:prSet presAssocID="{1582B1A6-96AF-4D2A-BD77-31CCBBD4A781}" presName="imagNode" presStyleLbl="fgImgPlace1" presStyleIdx="1" presStyleCnt="3"/>
      <dgm:spPr>
        <a:xfrm>
          <a:off x="1357939" y="118130"/>
          <a:ext cx="655624" cy="6556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7E23AF95-1BE5-490D-9A34-792318B9F819}" type="pres">
      <dgm:prSet presAssocID="{9203E961-60B8-464D-BD36-B340F1AECDC1}" presName="sibTrans" presStyleLbl="sibTrans2D1" presStyleIdx="0" presStyleCnt="0"/>
      <dgm:spPr/>
    </dgm:pt>
    <dgm:pt modelId="{3C4DC50E-848A-421A-AB29-34BE3F565F21}" type="pres">
      <dgm:prSet presAssocID="{79A16829-3D8C-438B-8922-9FA3FD1D380B}" presName="compNode" presStyleCnt="0"/>
      <dgm:spPr/>
    </dgm:pt>
    <dgm:pt modelId="{17DFE79F-4242-42B5-A605-8E6AA9E68AAC}" type="pres">
      <dgm:prSet presAssocID="{79A16829-3D8C-438B-8922-9FA3FD1D380B}" presName="bkgdShape" presStyleLbl="node1" presStyleIdx="2" presStyleCnt="3" custLinFactNeighborX="64"/>
      <dgm:spPr/>
    </dgm:pt>
    <dgm:pt modelId="{BE227DF5-3CF3-47E7-A1E6-E0311FC4904E}" type="pres">
      <dgm:prSet presAssocID="{79A16829-3D8C-438B-8922-9FA3FD1D380B}" presName="nodeTx" presStyleLbl="node1" presStyleIdx="2" presStyleCnt="3">
        <dgm:presLayoutVars>
          <dgm:bulletEnabled val="1"/>
        </dgm:presLayoutVars>
      </dgm:prSet>
      <dgm:spPr/>
    </dgm:pt>
    <dgm:pt modelId="{FD7CFE5F-6BEA-4A9E-89A7-A577357DEDC1}" type="pres">
      <dgm:prSet presAssocID="{79A16829-3D8C-438B-8922-9FA3FD1D380B}" presName="invisiNode" presStyleLbl="node1" presStyleIdx="2" presStyleCnt="3"/>
      <dgm:spPr/>
    </dgm:pt>
    <dgm:pt modelId="{39FC2BC3-04ED-4AE0-B8AD-048C76621CBC}" type="pres">
      <dgm:prSet presAssocID="{79A16829-3D8C-438B-8922-9FA3FD1D380B}" presName="imagNode" presStyleLbl="fgImgPlace1" presStyleIdx="2" presStyleCnt="3"/>
      <dgm:spPr>
        <a:xfrm>
          <a:off x="2492315" y="118130"/>
          <a:ext cx="655624" cy="655624"/>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a:blipFill>
      </dgm:spPr>
    </dgm:pt>
  </dgm:ptLst>
  <dgm:cxnLst>
    <dgm:cxn modelId="{4666E50C-0A49-4B38-BE0A-8F264D90B4DF}" type="presOf" srcId="{E9D08F85-2A82-459A-A7BB-098A56444F25}" destId="{959C18EA-CD56-4424-8C06-FE5C0780FF14}" srcOrd="0" destOrd="0" presId="urn:microsoft.com/office/officeart/2005/8/layout/hList7"/>
    <dgm:cxn modelId="{ED83A216-41F4-4153-BF35-B1FACE1F9129}" type="presOf" srcId="{9203E961-60B8-464D-BD36-B340F1AECDC1}" destId="{7E23AF95-1BE5-490D-9A34-792318B9F819}" srcOrd="0" destOrd="0" presId="urn:microsoft.com/office/officeart/2005/8/layout/hList7"/>
    <dgm:cxn modelId="{DFA2C01F-31D5-4BE0-BC8B-2086643C3FA0}" srcId="{D99C5D61-15F0-4DF6-8E5F-9B3B3EAE7CCA}" destId="{79A16829-3D8C-438B-8922-9FA3FD1D380B}" srcOrd="2" destOrd="0" parTransId="{4C735238-6194-4F75-952B-12D131A39863}" sibTransId="{A260899F-5CF0-44AA-9B94-8E2EC133FAB1}"/>
    <dgm:cxn modelId="{75A3BB2A-FD1C-4C48-B888-17037782B07F}" type="presOf" srcId="{1582B1A6-96AF-4D2A-BD77-31CCBBD4A781}" destId="{C7BF47ED-52C0-4EAB-B59D-3C1535CEE3B4}" srcOrd="1" destOrd="0" presId="urn:microsoft.com/office/officeart/2005/8/layout/hList7"/>
    <dgm:cxn modelId="{F55BE333-9EC9-42B3-8878-F986915E14C1}" type="presOf" srcId="{3A401152-EBEC-4B4E-84F2-5171AAE8D18D}" destId="{9D888287-5569-4EAB-8A03-A6867CD7B55E}" srcOrd="0" destOrd="0" presId="urn:microsoft.com/office/officeart/2005/8/layout/hList7"/>
    <dgm:cxn modelId="{B4E1E73E-5B02-4330-83C4-2D510915A710}" type="presOf" srcId="{3A401152-EBEC-4B4E-84F2-5171AAE8D18D}" destId="{E46A6272-751A-4D29-9689-715C8E4632EE}" srcOrd="1" destOrd="0" presId="urn:microsoft.com/office/officeart/2005/8/layout/hList7"/>
    <dgm:cxn modelId="{37CD6468-6886-4124-9B8B-52970E52A73E}" srcId="{D99C5D61-15F0-4DF6-8E5F-9B3B3EAE7CCA}" destId="{3A401152-EBEC-4B4E-84F2-5171AAE8D18D}" srcOrd="0" destOrd="0" parTransId="{455C200C-DFFC-4B54-A1AB-C6A6C0DAC13A}" sibTransId="{E9D08F85-2A82-459A-A7BB-098A56444F25}"/>
    <dgm:cxn modelId="{D10CE496-BC3A-4DBF-ACC8-6CDE0D697AAA}" type="presOf" srcId="{1582B1A6-96AF-4D2A-BD77-31CCBBD4A781}" destId="{A5352C7D-E0E5-4BEC-A07D-56414B1C89DF}" srcOrd="0" destOrd="0" presId="urn:microsoft.com/office/officeart/2005/8/layout/hList7"/>
    <dgm:cxn modelId="{CD60569C-E132-4447-8D0D-217500B9429A}" type="presOf" srcId="{79A16829-3D8C-438B-8922-9FA3FD1D380B}" destId="{17DFE79F-4242-42B5-A605-8E6AA9E68AAC}" srcOrd="0" destOrd="0" presId="urn:microsoft.com/office/officeart/2005/8/layout/hList7"/>
    <dgm:cxn modelId="{128301A3-6A57-4E6D-A649-39116F3B8970}" type="presOf" srcId="{79A16829-3D8C-438B-8922-9FA3FD1D380B}" destId="{BE227DF5-3CF3-47E7-A1E6-E0311FC4904E}" srcOrd="1" destOrd="0" presId="urn:microsoft.com/office/officeart/2005/8/layout/hList7"/>
    <dgm:cxn modelId="{7CF00EC4-D351-4AAB-9FBE-7448A50298AC}" type="presOf" srcId="{D99C5D61-15F0-4DF6-8E5F-9B3B3EAE7CCA}" destId="{FE538E41-ED73-46A6-9F5D-59543F77F900}" srcOrd="0" destOrd="0" presId="urn:microsoft.com/office/officeart/2005/8/layout/hList7"/>
    <dgm:cxn modelId="{055638E8-1AA8-4D2D-8A6F-59D3D6500E0C}" srcId="{D99C5D61-15F0-4DF6-8E5F-9B3B3EAE7CCA}" destId="{1582B1A6-96AF-4D2A-BD77-31CCBBD4A781}" srcOrd="1" destOrd="0" parTransId="{BCE570E9-B3F3-48EC-9773-3CA2F44C94F5}" sibTransId="{9203E961-60B8-464D-BD36-B340F1AECDC1}"/>
    <dgm:cxn modelId="{95964384-B6ED-4F3B-8E2B-FAAB56D1C628}" type="presParOf" srcId="{FE538E41-ED73-46A6-9F5D-59543F77F900}" destId="{B251D27C-1098-4728-BB78-6AAE4B480A8F}" srcOrd="0" destOrd="0" presId="urn:microsoft.com/office/officeart/2005/8/layout/hList7"/>
    <dgm:cxn modelId="{351019DC-3B51-42BF-9816-01BEDC89121C}" type="presParOf" srcId="{FE538E41-ED73-46A6-9F5D-59543F77F900}" destId="{BDC16328-3B90-4180-984D-BB4E734F5FFC}" srcOrd="1" destOrd="0" presId="urn:microsoft.com/office/officeart/2005/8/layout/hList7"/>
    <dgm:cxn modelId="{1455FB4C-DF41-45AB-8ACF-AB8D10D13806}" type="presParOf" srcId="{BDC16328-3B90-4180-984D-BB4E734F5FFC}" destId="{1A46A545-9ACD-47B4-8C1F-6B350A1389CB}" srcOrd="0" destOrd="0" presId="urn:microsoft.com/office/officeart/2005/8/layout/hList7"/>
    <dgm:cxn modelId="{DA2040A7-E297-4EB7-8ED9-D2406535CC3F}" type="presParOf" srcId="{1A46A545-9ACD-47B4-8C1F-6B350A1389CB}" destId="{9D888287-5569-4EAB-8A03-A6867CD7B55E}" srcOrd="0" destOrd="0" presId="urn:microsoft.com/office/officeart/2005/8/layout/hList7"/>
    <dgm:cxn modelId="{F392A779-F21C-45A2-9233-50BFEC1C4C71}" type="presParOf" srcId="{1A46A545-9ACD-47B4-8C1F-6B350A1389CB}" destId="{E46A6272-751A-4D29-9689-715C8E4632EE}" srcOrd="1" destOrd="0" presId="urn:microsoft.com/office/officeart/2005/8/layout/hList7"/>
    <dgm:cxn modelId="{EC087912-F797-46A4-B52B-3821596E3FDD}" type="presParOf" srcId="{1A46A545-9ACD-47B4-8C1F-6B350A1389CB}" destId="{DE8E1C42-0082-43B2-9C09-099A8764585F}" srcOrd="2" destOrd="0" presId="urn:microsoft.com/office/officeart/2005/8/layout/hList7"/>
    <dgm:cxn modelId="{3E0259FC-57F5-4642-A80A-377F260D250E}" type="presParOf" srcId="{1A46A545-9ACD-47B4-8C1F-6B350A1389CB}" destId="{2A398E78-67C8-4F06-AFEC-AE20D482A768}" srcOrd="3" destOrd="0" presId="urn:microsoft.com/office/officeart/2005/8/layout/hList7"/>
    <dgm:cxn modelId="{E4DA8410-0D86-4484-A2A7-C2D091AA603F}" type="presParOf" srcId="{BDC16328-3B90-4180-984D-BB4E734F5FFC}" destId="{959C18EA-CD56-4424-8C06-FE5C0780FF14}" srcOrd="1" destOrd="0" presId="urn:microsoft.com/office/officeart/2005/8/layout/hList7"/>
    <dgm:cxn modelId="{C0D1BF3E-FA4F-41BD-A857-CCFDD3EFE2E4}" type="presParOf" srcId="{BDC16328-3B90-4180-984D-BB4E734F5FFC}" destId="{77F033FD-DC18-4202-840D-242140E1475F}" srcOrd="2" destOrd="0" presId="urn:microsoft.com/office/officeart/2005/8/layout/hList7"/>
    <dgm:cxn modelId="{37AFFFAF-97B2-488C-91DC-2B5C79F6DB8E}" type="presParOf" srcId="{77F033FD-DC18-4202-840D-242140E1475F}" destId="{A5352C7D-E0E5-4BEC-A07D-56414B1C89DF}" srcOrd="0" destOrd="0" presId="urn:microsoft.com/office/officeart/2005/8/layout/hList7"/>
    <dgm:cxn modelId="{8ADAF8F5-8C5B-40BA-963E-C1F20C4D5560}" type="presParOf" srcId="{77F033FD-DC18-4202-840D-242140E1475F}" destId="{C7BF47ED-52C0-4EAB-B59D-3C1535CEE3B4}" srcOrd="1" destOrd="0" presId="urn:microsoft.com/office/officeart/2005/8/layout/hList7"/>
    <dgm:cxn modelId="{7E84C84E-E124-40AE-949D-0187F1F6E100}" type="presParOf" srcId="{77F033FD-DC18-4202-840D-242140E1475F}" destId="{6834BBBA-A20D-4D39-A547-97BBAF62DE86}" srcOrd="2" destOrd="0" presId="urn:microsoft.com/office/officeart/2005/8/layout/hList7"/>
    <dgm:cxn modelId="{B59395B0-74CB-461A-A022-151F2609D94D}" type="presParOf" srcId="{77F033FD-DC18-4202-840D-242140E1475F}" destId="{2A41DDA4-E0AD-48F9-B041-F636006075B1}" srcOrd="3" destOrd="0" presId="urn:microsoft.com/office/officeart/2005/8/layout/hList7"/>
    <dgm:cxn modelId="{B63F80D3-F0FD-43BD-A0FA-02E2C277ECA2}" type="presParOf" srcId="{BDC16328-3B90-4180-984D-BB4E734F5FFC}" destId="{7E23AF95-1BE5-490D-9A34-792318B9F819}" srcOrd="3" destOrd="0" presId="urn:microsoft.com/office/officeart/2005/8/layout/hList7"/>
    <dgm:cxn modelId="{4DE36746-6AC1-4021-B281-EA410ADDA410}" type="presParOf" srcId="{BDC16328-3B90-4180-984D-BB4E734F5FFC}" destId="{3C4DC50E-848A-421A-AB29-34BE3F565F21}" srcOrd="4" destOrd="0" presId="urn:microsoft.com/office/officeart/2005/8/layout/hList7"/>
    <dgm:cxn modelId="{DBF735F4-975B-4239-8635-08F05A314976}" type="presParOf" srcId="{3C4DC50E-848A-421A-AB29-34BE3F565F21}" destId="{17DFE79F-4242-42B5-A605-8E6AA9E68AAC}" srcOrd="0" destOrd="0" presId="urn:microsoft.com/office/officeart/2005/8/layout/hList7"/>
    <dgm:cxn modelId="{731CC626-D2F3-4895-917D-2DD0D49DB2DB}" type="presParOf" srcId="{3C4DC50E-848A-421A-AB29-34BE3F565F21}" destId="{BE227DF5-3CF3-47E7-A1E6-E0311FC4904E}" srcOrd="1" destOrd="0" presId="urn:microsoft.com/office/officeart/2005/8/layout/hList7"/>
    <dgm:cxn modelId="{94C7A9BA-8D5D-4ED4-8FA1-DCC6209B4B6E}" type="presParOf" srcId="{3C4DC50E-848A-421A-AB29-34BE3F565F21}" destId="{FD7CFE5F-6BEA-4A9E-89A7-A577357DEDC1}" srcOrd="2" destOrd="0" presId="urn:microsoft.com/office/officeart/2005/8/layout/hList7"/>
    <dgm:cxn modelId="{F26B55C2-3519-48BE-83D4-A6A8257974ED}" type="presParOf" srcId="{3C4DC50E-848A-421A-AB29-34BE3F565F21}" destId="{39FC2BC3-04ED-4AE0-B8AD-048C76621CB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88287-5569-4EAB-8A03-A6867CD7B55E}">
      <dsp:nvSpPr>
        <dsp:cNvPr id="0" name=""/>
        <dsp:cNvSpPr/>
      </dsp:nvSpPr>
      <dsp:spPr>
        <a:xfrm>
          <a:off x="1156" y="0"/>
          <a:ext cx="1798924" cy="2144657"/>
        </a:xfrm>
        <a:prstGeom prst="roundRect">
          <a:avLst>
            <a:gd name="adj" fmla="val 10000"/>
          </a:avLst>
        </a:prstGeom>
        <a:solidFill>
          <a:srgbClr val="13233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CA" sz="1400" b="0" kern="1200">
              <a:latin typeface="Calibri" panose="020F0502020204030204" pitchFamily="34" charset="0"/>
              <a:ea typeface="+mn-ea"/>
              <a:cs typeface="Calibri" panose="020F0502020204030204" pitchFamily="34" charset="0"/>
            </a:rPr>
            <a:t>Système de gestion de contenu et analyse</a:t>
          </a:r>
          <a:endParaRPr lang="en-US" sz="1400" b="0" kern="1200">
            <a:latin typeface="Calibri" panose="020F0502020204030204" pitchFamily="34" charset="0"/>
            <a:ea typeface="+mn-ea"/>
            <a:cs typeface="Calibri" panose="020F0502020204030204" pitchFamily="34" charset="0"/>
          </a:endParaRPr>
        </a:p>
      </dsp:txBody>
      <dsp:txXfrm>
        <a:off x="26282" y="882988"/>
        <a:ext cx="1748672" cy="807610"/>
      </dsp:txXfrm>
    </dsp:sp>
    <dsp:sp modelId="{2A398E78-67C8-4F06-AFEC-AE20D482A768}">
      <dsp:nvSpPr>
        <dsp:cNvPr id="0" name=""/>
        <dsp:cNvSpPr/>
      </dsp:nvSpPr>
      <dsp:spPr>
        <a:xfrm>
          <a:off x="543533" y="128679"/>
          <a:ext cx="714170" cy="7141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5352C7D-E0E5-4BEC-A07D-56414B1C89DF}">
      <dsp:nvSpPr>
        <dsp:cNvPr id="0" name=""/>
        <dsp:cNvSpPr/>
      </dsp:nvSpPr>
      <dsp:spPr>
        <a:xfrm>
          <a:off x="1843812" y="0"/>
          <a:ext cx="1798924" cy="2144657"/>
        </a:xfrm>
        <a:prstGeom prst="roundRect">
          <a:avLst>
            <a:gd name="adj" fmla="val 10000"/>
          </a:avLst>
        </a:prstGeom>
        <a:solidFill>
          <a:srgbClr val="294B7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0" kern="1200">
              <a:latin typeface="Calibri" panose="020F0502020204030204" pitchFamily="34" charset="0"/>
              <a:ea typeface="+mn-ea"/>
              <a:cs typeface="Calibri" panose="020F0502020204030204" pitchFamily="34" charset="0"/>
            </a:rPr>
            <a:t>Hébergement infonuagique</a:t>
          </a:r>
          <a:endParaRPr lang="en-US" sz="1600" b="0" kern="1200">
            <a:latin typeface="Calibri" panose="020F0502020204030204" pitchFamily="34" charset="0"/>
            <a:ea typeface="+mn-ea"/>
            <a:cs typeface="Calibri" panose="020F0502020204030204" pitchFamily="34" charset="0"/>
          </a:endParaRPr>
        </a:p>
      </dsp:txBody>
      <dsp:txXfrm>
        <a:off x="1868938" y="882988"/>
        <a:ext cx="1748672" cy="807610"/>
      </dsp:txXfrm>
    </dsp:sp>
    <dsp:sp modelId="{2A41DDA4-E0AD-48F9-B041-F636006075B1}">
      <dsp:nvSpPr>
        <dsp:cNvPr id="0" name=""/>
        <dsp:cNvSpPr/>
      </dsp:nvSpPr>
      <dsp:spPr>
        <a:xfrm>
          <a:off x="2396425" y="128679"/>
          <a:ext cx="714170" cy="7141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7DFE79F-4242-42B5-A605-8E6AA9E68AAC}">
      <dsp:nvSpPr>
        <dsp:cNvPr id="0" name=""/>
        <dsp:cNvSpPr/>
      </dsp:nvSpPr>
      <dsp:spPr>
        <a:xfrm>
          <a:off x="3708092" y="0"/>
          <a:ext cx="1798924" cy="2144657"/>
        </a:xfrm>
        <a:prstGeom prst="roundRect">
          <a:avLst>
            <a:gd name="adj" fmla="val 10000"/>
          </a:avLst>
        </a:prstGeom>
        <a:solidFill>
          <a:srgbClr val="3D70B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CA" sz="1300" b="1" kern="1200">
              <a:latin typeface="Arial"/>
              <a:ea typeface="+mn-ea"/>
              <a:cs typeface="Times New Roman" panose="02020603050405020304" pitchFamily="18" charset="0"/>
            </a:rPr>
            <a:t> </a:t>
          </a:r>
          <a:r>
            <a:rPr lang="en-CA" sz="1400" b="0" kern="1200">
              <a:latin typeface="Calibri" panose="020F0502020204030204" pitchFamily="34" charset="0"/>
              <a:ea typeface="+mn-ea"/>
              <a:cs typeface="Calibri" panose="020F0502020204030204" pitchFamily="34" charset="0"/>
            </a:rPr>
            <a:t>Cybersécurité et reseau de diffusion de contenu</a:t>
          </a:r>
          <a:endParaRPr lang="en-US" sz="1300" b="0" kern="1200">
            <a:latin typeface="Calibri" panose="020F0502020204030204" pitchFamily="34" charset="0"/>
            <a:ea typeface="+mn-ea"/>
            <a:cs typeface="Calibri" panose="020F0502020204030204" pitchFamily="34" charset="0"/>
          </a:endParaRPr>
        </a:p>
      </dsp:txBody>
      <dsp:txXfrm>
        <a:off x="3733218" y="882988"/>
        <a:ext cx="1748672" cy="807610"/>
      </dsp:txXfrm>
    </dsp:sp>
    <dsp:sp modelId="{39FC2BC3-04ED-4AE0-B8AD-048C76621CBC}">
      <dsp:nvSpPr>
        <dsp:cNvPr id="0" name=""/>
        <dsp:cNvSpPr/>
      </dsp:nvSpPr>
      <dsp:spPr>
        <a:xfrm>
          <a:off x="4249318" y="128679"/>
          <a:ext cx="714170" cy="714170"/>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251D27C-1098-4728-BB78-6AAE4B480A8F}">
      <dsp:nvSpPr>
        <dsp:cNvPr id="0" name=""/>
        <dsp:cNvSpPr/>
      </dsp:nvSpPr>
      <dsp:spPr>
        <a:xfrm>
          <a:off x="259419" y="1635569"/>
          <a:ext cx="4988183" cy="380315"/>
        </a:xfrm>
        <a:prstGeom prst="leftRightArrow">
          <a:avLst/>
        </a:prstGeom>
        <a:solidFill>
          <a:srgbClr val="BACE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2EFC2-0B8F-436E-81C6-685D47142490}" type="datetimeFigureOut">
              <a:rPr lang="en-CA" smtClean="0"/>
              <a:t>2024-05-13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4FED9-421B-4217-AC2D-8788D717E7F6}" type="slidenum">
              <a:rPr lang="en-CA" smtClean="0"/>
              <a:t>‹#›</a:t>
            </a:fld>
            <a:endParaRPr lang="en-CA"/>
          </a:p>
        </p:txBody>
      </p:sp>
    </p:spTree>
    <p:extLst>
      <p:ext uri="{BB962C8B-B14F-4D97-AF65-F5344CB8AC3E}">
        <p14:creationId xmlns:p14="http://schemas.microsoft.com/office/powerpoint/2010/main" val="386676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99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1600"/>
              </a:spcBef>
              <a:buNone/>
              <a:defRPr/>
            </a:pPr>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10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96256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fr-CA" b="0" i="0" u="none" baseline="0"/>
              <a:t>P</a:t>
            </a:r>
            <a:r>
              <a:rPr lang="fr-ca" b="0" i="0" u="none" baseline="0"/>
              <a:t>résentatrice : Janice Olivier, Service Canada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94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47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62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09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u="none" baseline="0">
                <a:cs typeface="Calibri"/>
              </a:rPr>
              <a:t>Présentatrice : Melissa Teasdale (Service Canada) </a:t>
            </a:r>
            <a:endParaRPr lang="fr-ca"/>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907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u="none" baseline="0">
                <a:cs typeface="Calibri"/>
              </a:rPr>
              <a:t>Présentatrice : Melissa Teasdale (Service Canada) </a:t>
            </a:r>
            <a:endParaRPr lang="fr-c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157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33FBE821-2908-4F4D-902C-0E2207EDB62B}"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65130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0E6CAB01-6BE5-4633-895D-33EA993B670D}"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1277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DAF3EC12-7703-47F3-8DF6-74B581C552EC}"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2129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6576B6-B45C-4326-8808-0CA3D2FBCE9E}" type="datetime1">
              <a:rPr lang="en-US" smtClean="0"/>
              <a:t>5/13/2024</a:t>
            </a:fld>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8713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fld id="{ADF47091-DF4A-4B42-967D-9315C68216D2}"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50327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780B-74A5-661D-79D2-DD5AAE910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487FDF8-0FB0-9369-3C93-AA986AE479B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E18F25-0F70-97A7-156E-A433BA595D1D}"/>
              </a:ext>
            </a:extLst>
          </p:cNvPr>
          <p:cNvSpPr>
            <a:spLocks noGrp="1"/>
          </p:cNvSpPr>
          <p:nvPr>
            <p:ph type="dt" sz="half" idx="10"/>
          </p:nvPr>
        </p:nvSpPr>
        <p:spPr/>
        <p:txBody>
          <a:bodyPr/>
          <a:lstStyle/>
          <a:p>
            <a:fld id="{A56DF039-80F7-498C-945A-D4B31A62D609}" type="datetime1">
              <a:rPr lang="en-CA" smtClean="0"/>
              <a:t>2024-05-13</a:t>
            </a:fld>
            <a:endParaRPr lang="en-CA"/>
          </a:p>
        </p:txBody>
      </p:sp>
      <p:sp>
        <p:nvSpPr>
          <p:cNvPr id="5" name="Footer Placeholder 4">
            <a:extLst>
              <a:ext uri="{FF2B5EF4-FFF2-40B4-BE49-F238E27FC236}">
                <a16:creationId xmlns:a16="http://schemas.microsoft.com/office/drawing/2014/main" id="{BCE8EB03-2862-F7BE-57B9-BA970C8914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4BFE51-0CD3-54E7-6421-F9549C0B2E2A}"/>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1002030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2DF5-A3CB-38B0-E1B7-177C9FEF191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F79674F-D257-F22B-BF9F-77EE68DF60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BEA8F2-3B17-34CC-C71F-ED8E98906790}"/>
              </a:ext>
            </a:extLst>
          </p:cNvPr>
          <p:cNvSpPr>
            <a:spLocks noGrp="1"/>
          </p:cNvSpPr>
          <p:nvPr>
            <p:ph type="dt" sz="half" idx="10"/>
          </p:nvPr>
        </p:nvSpPr>
        <p:spPr/>
        <p:txBody>
          <a:bodyPr/>
          <a:lstStyle/>
          <a:p>
            <a:fld id="{187BFF93-A769-4A38-923F-77CC82F871A7}" type="datetime1">
              <a:rPr lang="en-CA" smtClean="0"/>
              <a:t>2024-05-13</a:t>
            </a:fld>
            <a:endParaRPr lang="en-CA"/>
          </a:p>
        </p:txBody>
      </p:sp>
      <p:sp>
        <p:nvSpPr>
          <p:cNvPr id="5" name="Footer Placeholder 4">
            <a:extLst>
              <a:ext uri="{FF2B5EF4-FFF2-40B4-BE49-F238E27FC236}">
                <a16:creationId xmlns:a16="http://schemas.microsoft.com/office/drawing/2014/main" id="{362C3E1C-1E12-325D-A0D8-82C05106A4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27F6B2-6141-A17D-39FA-2A9F9DAC695B}"/>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752273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3DA0-F40F-BB95-C215-AC9403A53E7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D56A641-9BAD-C59F-224B-C2DFAAF3D24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524F0B-176D-E457-6EF5-B161D9FF3ED5}"/>
              </a:ext>
            </a:extLst>
          </p:cNvPr>
          <p:cNvSpPr>
            <a:spLocks noGrp="1"/>
          </p:cNvSpPr>
          <p:nvPr>
            <p:ph type="dt" sz="half" idx="10"/>
          </p:nvPr>
        </p:nvSpPr>
        <p:spPr/>
        <p:txBody>
          <a:bodyPr/>
          <a:lstStyle/>
          <a:p>
            <a:fld id="{D33ED496-D2B5-4040-AC65-DC6B303E0470}" type="datetime1">
              <a:rPr lang="en-CA" smtClean="0"/>
              <a:t>2024-05-13</a:t>
            </a:fld>
            <a:endParaRPr lang="en-CA"/>
          </a:p>
        </p:txBody>
      </p:sp>
      <p:sp>
        <p:nvSpPr>
          <p:cNvPr id="5" name="Footer Placeholder 4">
            <a:extLst>
              <a:ext uri="{FF2B5EF4-FFF2-40B4-BE49-F238E27FC236}">
                <a16:creationId xmlns:a16="http://schemas.microsoft.com/office/drawing/2014/main" id="{23A32602-7395-AEAD-9EB6-C16E0E937A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677D03-0B3F-521D-2774-169603CA1064}"/>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32101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C162-23C2-CFC7-3BB2-E1DA2B734E5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1452A5D-626B-808B-46AC-CB7AB546D293}"/>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E235A9E-B27B-A735-149A-4B91A56C644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662D430-B960-1F52-C30D-3F6187195D45}"/>
              </a:ext>
            </a:extLst>
          </p:cNvPr>
          <p:cNvSpPr>
            <a:spLocks noGrp="1"/>
          </p:cNvSpPr>
          <p:nvPr>
            <p:ph type="dt" sz="half" idx="10"/>
          </p:nvPr>
        </p:nvSpPr>
        <p:spPr/>
        <p:txBody>
          <a:bodyPr/>
          <a:lstStyle/>
          <a:p>
            <a:fld id="{6B27692A-5838-42E5-A3B5-1D62AEB74328}" type="datetime1">
              <a:rPr lang="en-CA" smtClean="0"/>
              <a:t>2024-05-13</a:t>
            </a:fld>
            <a:endParaRPr lang="en-CA"/>
          </a:p>
        </p:txBody>
      </p:sp>
      <p:sp>
        <p:nvSpPr>
          <p:cNvPr id="6" name="Footer Placeholder 5">
            <a:extLst>
              <a:ext uri="{FF2B5EF4-FFF2-40B4-BE49-F238E27FC236}">
                <a16:creationId xmlns:a16="http://schemas.microsoft.com/office/drawing/2014/main" id="{BB3025B7-9824-F6BE-74A1-627C0C54F4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5AC877-AB7E-CFA0-9164-0FA068B6311C}"/>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426589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E875-016B-FA35-5F7E-61A10F9369C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1BE3BD3-16B1-E56D-092A-11A9D4F9A42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7018D-323C-2566-79BF-C6957A9D849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DE65FFF-BC07-6EA5-B8D3-295B3F594F8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095A49-9FCB-E598-FC84-2FED8705164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B3478E3-D276-0131-2E67-95716A2750E2}"/>
              </a:ext>
            </a:extLst>
          </p:cNvPr>
          <p:cNvSpPr>
            <a:spLocks noGrp="1"/>
          </p:cNvSpPr>
          <p:nvPr>
            <p:ph type="dt" sz="half" idx="10"/>
          </p:nvPr>
        </p:nvSpPr>
        <p:spPr/>
        <p:txBody>
          <a:bodyPr/>
          <a:lstStyle/>
          <a:p>
            <a:fld id="{D9AF319C-5142-490E-9F0D-0BEA8A2EC048}" type="datetime1">
              <a:rPr lang="en-CA" smtClean="0"/>
              <a:t>2024-05-13</a:t>
            </a:fld>
            <a:endParaRPr lang="en-CA"/>
          </a:p>
        </p:txBody>
      </p:sp>
      <p:sp>
        <p:nvSpPr>
          <p:cNvPr id="8" name="Footer Placeholder 7">
            <a:extLst>
              <a:ext uri="{FF2B5EF4-FFF2-40B4-BE49-F238E27FC236}">
                <a16:creationId xmlns:a16="http://schemas.microsoft.com/office/drawing/2014/main" id="{B4BD93FA-F5D7-DF89-8DE5-6AAFCBF5D1F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9C7C856-BA15-FF87-FA83-7E0B004A8FAC}"/>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93517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8D0F-7C52-F06A-1A18-8D7CC68C630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3228006-F287-6C63-49A4-A65D68B942C6}"/>
              </a:ext>
            </a:extLst>
          </p:cNvPr>
          <p:cNvSpPr>
            <a:spLocks noGrp="1"/>
          </p:cNvSpPr>
          <p:nvPr>
            <p:ph type="dt" sz="half" idx="10"/>
          </p:nvPr>
        </p:nvSpPr>
        <p:spPr/>
        <p:txBody>
          <a:bodyPr/>
          <a:lstStyle/>
          <a:p>
            <a:fld id="{4BE77357-148D-435F-9318-E2C0122B3E71}" type="datetime1">
              <a:rPr lang="en-CA" smtClean="0"/>
              <a:t>2024-05-13</a:t>
            </a:fld>
            <a:endParaRPr lang="en-CA"/>
          </a:p>
        </p:txBody>
      </p:sp>
      <p:sp>
        <p:nvSpPr>
          <p:cNvPr id="4" name="Footer Placeholder 3">
            <a:extLst>
              <a:ext uri="{FF2B5EF4-FFF2-40B4-BE49-F238E27FC236}">
                <a16:creationId xmlns:a16="http://schemas.microsoft.com/office/drawing/2014/main" id="{BA974E8F-4B57-C8FE-E84F-1C383344FBF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6CC18D8-C0A4-DF43-1C5A-D49495435C6C}"/>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62079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B196F067-BC07-464E-9D82-799EEC6AF35C}"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1798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09EF3-F02C-1825-DD69-A7B598DBFBB9}"/>
              </a:ext>
            </a:extLst>
          </p:cNvPr>
          <p:cNvSpPr>
            <a:spLocks noGrp="1"/>
          </p:cNvSpPr>
          <p:nvPr>
            <p:ph type="dt" sz="half" idx="10"/>
          </p:nvPr>
        </p:nvSpPr>
        <p:spPr/>
        <p:txBody>
          <a:bodyPr/>
          <a:lstStyle/>
          <a:p>
            <a:fld id="{5C1022E0-A6C9-4073-8D46-AA04096794B1}" type="datetime1">
              <a:rPr lang="en-CA" smtClean="0"/>
              <a:t>2024-05-13</a:t>
            </a:fld>
            <a:endParaRPr lang="en-CA"/>
          </a:p>
        </p:txBody>
      </p:sp>
      <p:sp>
        <p:nvSpPr>
          <p:cNvPr id="3" name="Footer Placeholder 2">
            <a:extLst>
              <a:ext uri="{FF2B5EF4-FFF2-40B4-BE49-F238E27FC236}">
                <a16:creationId xmlns:a16="http://schemas.microsoft.com/office/drawing/2014/main" id="{EF2E8AC7-0913-6746-638A-E7C69FA2A7E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D5D5B2B-43C2-B103-BF58-A9B210E171EB}"/>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794899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60C2-9A75-22F3-7726-3E4AE2D97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9A04828-75BC-B186-F418-E7F04B052ED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F2C7CC9-751D-8D53-4A36-17C5D284A21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F202A-B043-C65F-9B92-EBCFE9AA10E3}"/>
              </a:ext>
            </a:extLst>
          </p:cNvPr>
          <p:cNvSpPr>
            <a:spLocks noGrp="1"/>
          </p:cNvSpPr>
          <p:nvPr>
            <p:ph type="dt" sz="half" idx="10"/>
          </p:nvPr>
        </p:nvSpPr>
        <p:spPr/>
        <p:txBody>
          <a:bodyPr/>
          <a:lstStyle/>
          <a:p>
            <a:fld id="{4D2DA070-B7C8-4A96-8DFB-D13220362C0C}" type="datetime1">
              <a:rPr lang="en-CA" smtClean="0"/>
              <a:t>2024-05-13</a:t>
            </a:fld>
            <a:endParaRPr lang="en-CA"/>
          </a:p>
        </p:txBody>
      </p:sp>
      <p:sp>
        <p:nvSpPr>
          <p:cNvPr id="6" name="Footer Placeholder 5">
            <a:extLst>
              <a:ext uri="{FF2B5EF4-FFF2-40B4-BE49-F238E27FC236}">
                <a16:creationId xmlns:a16="http://schemas.microsoft.com/office/drawing/2014/main" id="{8800C1C5-EEB2-3E9D-4BCF-18CA7FFE711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8D7BF44-3FDB-83FD-027B-86F4523D55F7}"/>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3200306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A7D6-85C7-0E38-5A2E-CD55141C1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5B82D24-C9F8-BD48-3D3E-6D54DAA6FC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a:p>
        </p:txBody>
      </p:sp>
      <p:sp>
        <p:nvSpPr>
          <p:cNvPr id="4" name="Text Placeholder 3">
            <a:extLst>
              <a:ext uri="{FF2B5EF4-FFF2-40B4-BE49-F238E27FC236}">
                <a16:creationId xmlns:a16="http://schemas.microsoft.com/office/drawing/2014/main" id="{8425212A-D069-0211-8983-64C3F185BD4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F8D1F-D87E-A306-10C5-F6FF6255D196}"/>
              </a:ext>
            </a:extLst>
          </p:cNvPr>
          <p:cNvSpPr>
            <a:spLocks noGrp="1"/>
          </p:cNvSpPr>
          <p:nvPr>
            <p:ph type="dt" sz="half" idx="10"/>
          </p:nvPr>
        </p:nvSpPr>
        <p:spPr/>
        <p:txBody>
          <a:bodyPr/>
          <a:lstStyle/>
          <a:p>
            <a:fld id="{D38747F2-8404-482C-8D59-F1CD6451C929}" type="datetime1">
              <a:rPr lang="en-CA" smtClean="0"/>
              <a:t>2024-05-13</a:t>
            </a:fld>
            <a:endParaRPr lang="en-CA"/>
          </a:p>
        </p:txBody>
      </p:sp>
      <p:sp>
        <p:nvSpPr>
          <p:cNvPr id="6" name="Footer Placeholder 5">
            <a:extLst>
              <a:ext uri="{FF2B5EF4-FFF2-40B4-BE49-F238E27FC236}">
                <a16:creationId xmlns:a16="http://schemas.microsoft.com/office/drawing/2014/main" id="{4499823A-EF53-B117-7A9D-A63FDD372DB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6DC5C2D-1EB6-7425-F96F-ECF1327EC194}"/>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240508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8AA8-5F7C-56CC-4264-21084F4DC8A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2016425-8A80-0113-1D3A-8458D28920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ED64E2-EE56-BE8C-9EB5-8FB71ABC9499}"/>
              </a:ext>
            </a:extLst>
          </p:cNvPr>
          <p:cNvSpPr>
            <a:spLocks noGrp="1"/>
          </p:cNvSpPr>
          <p:nvPr>
            <p:ph type="dt" sz="half" idx="10"/>
          </p:nvPr>
        </p:nvSpPr>
        <p:spPr/>
        <p:txBody>
          <a:bodyPr/>
          <a:lstStyle/>
          <a:p>
            <a:fld id="{F36820D8-CDEA-4780-BC7D-D623B8573AAB}" type="datetime1">
              <a:rPr lang="en-CA" smtClean="0"/>
              <a:t>2024-05-13</a:t>
            </a:fld>
            <a:endParaRPr lang="en-CA"/>
          </a:p>
        </p:txBody>
      </p:sp>
      <p:sp>
        <p:nvSpPr>
          <p:cNvPr id="5" name="Footer Placeholder 4">
            <a:extLst>
              <a:ext uri="{FF2B5EF4-FFF2-40B4-BE49-F238E27FC236}">
                <a16:creationId xmlns:a16="http://schemas.microsoft.com/office/drawing/2014/main" id="{4663C15D-3DF2-1F69-77AE-F9957F558D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1442AE-4B21-0165-15B5-7E9AA2251497}"/>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760197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653A10-F768-4219-2A56-9F6A0D561FA6}"/>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9D8DD62-9A4E-A72A-C6FA-00CBFF5CB79F}"/>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A3C2DE-79DC-5CFE-6A48-02B92CA3809A}"/>
              </a:ext>
            </a:extLst>
          </p:cNvPr>
          <p:cNvSpPr>
            <a:spLocks noGrp="1"/>
          </p:cNvSpPr>
          <p:nvPr>
            <p:ph type="dt" sz="half" idx="10"/>
          </p:nvPr>
        </p:nvSpPr>
        <p:spPr/>
        <p:txBody>
          <a:bodyPr/>
          <a:lstStyle/>
          <a:p>
            <a:fld id="{D0989BED-B3CD-46F2-B083-F009E258911A}" type="datetime1">
              <a:rPr lang="en-CA" smtClean="0"/>
              <a:t>2024-05-13</a:t>
            </a:fld>
            <a:endParaRPr lang="en-CA"/>
          </a:p>
        </p:txBody>
      </p:sp>
      <p:sp>
        <p:nvSpPr>
          <p:cNvPr id="5" name="Footer Placeholder 4">
            <a:extLst>
              <a:ext uri="{FF2B5EF4-FFF2-40B4-BE49-F238E27FC236}">
                <a16:creationId xmlns:a16="http://schemas.microsoft.com/office/drawing/2014/main" id="{80EB7AF0-24D8-E437-9F4F-367271D096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D1BB7DA-18C2-E4D7-0ED6-42A2B5CAEE91}"/>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1810775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tex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07" y="1208693"/>
            <a:ext cx="3989811" cy="4351339"/>
          </a:xfrm>
        </p:spPr>
        <p:txBody>
          <a:bodyPr/>
          <a:lstStyle>
            <a:lvl1pPr>
              <a:defRPr>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6903721" y="1716516"/>
            <a:ext cx="4809844" cy="4351339"/>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4"/>
          <p:cNvSpPr>
            <a:spLocks noGrp="1"/>
          </p:cNvSpPr>
          <p:nvPr>
            <p:ph type="body" sz="quarter" idx="3" hasCustomPrompt="1"/>
          </p:nvPr>
        </p:nvSpPr>
        <p:spPr>
          <a:xfrm>
            <a:off x="6903721" y="613857"/>
            <a:ext cx="4809844" cy="888371"/>
          </a:xfrm>
        </p:spPr>
        <p:txBody>
          <a:bodyPr anchor="b">
            <a:normAutofit/>
          </a:bodyPr>
          <a:lstStyle>
            <a:lvl1pPr marL="0" indent="0">
              <a:buNone/>
              <a:defRPr sz="4400" b="0">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HEADING</a:t>
            </a:r>
          </a:p>
        </p:txBody>
      </p:sp>
    </p:spTree>
    <p:extLst>
      <p:ext uri="{BB962C8B-B14F-4D97-AF65-F5344CB8AC3E}">
        <p14:creationId xmlns:p14="http://schemas.microsoft.com/office/powerpoint/2010/main" val="4019455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7839" y="2130426"/>
            <a:ext cx="6830895" cy="1470025"/>
          </a:xfrm>
        </p:spPr>
        <p:txBody>
          <a:bodyPr>
            <a:noAutofit/>
          </a:bodyPr>
          <a:lstStyle>
            <a:lvl1pPr algn="l">
              <a:defRPr sz="48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4577842" y="3886200"/>
            <a:ext cx="6830895" cy="1752600"/>
          </a:xfrm>
        </p:spPr>
        <p:txBody>
          <a:bodyPr>
            <a:normAutofit/>
          </a:bodyPr>
          <a:lstStyle>
            <a:lvl1pPr marL="0" indent="0" algn="l">
              <a:buNone/>
              <a:defRPr sz="3733">
                <a:solidFill>
                  <a:schemeClr val="tx1">
                    <a:tint val="75000"/>
                  </a:schemeClr>
                </a:solidFill>
                <a:latin typeface="Arial"/>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D89478-C201-42FB-903D-6B4E3A21DCAE}" type="datetime1">
              <a:rPr lang="en-CA" smtClean="0"/>
              <a:t>2024-05-13</a:t>
            </a:fld>
            <a:r>
              <a:rPr lang="en-US"/>
              <a:t>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40123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768E52-DD0C-4ECB-81F6-55F4F4207AFB}" type="datetime1">
              <a:rPr lang="en-CA" smtClean="0"/>
              <a:t>2024-05-13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652005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9F6DC-C12C-4ECA-B612-30ED71CB0B82}" type="datetime1">
              <a:rPr lang="en-CA" smtClean="0"/>
              <a:t>2024-05-13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705171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BAE45C-D8DA-4C2B-B2A4-A19DB08AB58A}" type="datetime1">
              <a:rPr lang="en-CA" smtClean="0"/>
              <a:t>2024-05-13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57121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2A2A5-8063-464A-B0F9-3C5128D45F59}"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002037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134749-BD51-4A6A-93E1-D77149F4E71A}" type="datetime1">
              <a:rPr lang="en-CA" smtClean="0"/>
              <a:t>2024-05-13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203868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A120F5-11EB-4736-8F10-31B50ADBF62A}" type="datetime1">
              <a:rPr lang="en-CA" smtClean="0"/>
              <a:t>2024-05-13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54305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FEC04-2C8A-4E04-83D6-E55C7D78E27F}" type="datetime1">
              <a:rPr lang="en-CA" smtClean="0"/>
              <a:t>2024-05-13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557391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883985-E728-4A05-BCF2-4347DA8B2A51}" type="datetime1">
              <a:rPr lang="en-CA" smtClean="0"/>
              <a:t>2024-05-13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34706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FBB4321-1D9D-46F3-9663-FD45850BF64E}" type="datetime1">
              <a:rPr lang="en-CA" smtClean="0"/>
              <a:t>2024-05-13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028577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3BF0C-3ED3-4FA2-A34A-5BAC0C5FD8F1}" type="datetime1">
              <a:rPr lang="en-CA" smtClean="0"/>
              <a:t>2024-05-13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353604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02EFA-804F-4812-BA8F-CEFA5D59A172}" type="datetime1">
              <a:rPr lang="en-CA" smtClean="0"/>
              <a:t>2024-05-13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71243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fld id="{ADF47091-DF4A-4B42-967D-9315C68216D2}"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1115695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7839" y="2130426"/>
            <a:ext cx="6830895" cy="1470025"/>
          </a:xfrm>
        </p:spPr>
        <p:txBody>
          <a:bodyPr>
            <a:noAutofit/>
          </a:bodyPr>
          <a:lstStyle>
            <a:lvl1pPr algn="l">
              <a:defRPr sz="48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4577842" y="3886200"/>
            <a:ext cx="6830895" cy="1752600"/>
          </a:xfrm>
        </p:spPr>
        <p:txBody>
          <a:bodyPr>
            <a:normAutofit/>
          </a:bodyPr>
          <a:lstStyle>
            <a:lvl1pPr marL="0" indent="0" algn="l">
              <a:buNone/>
              <a:defRPr sz="3733">
                <a:solidFill>
                  <a:schemeClr val="tx1">
                    <a:tint val="75000"/>
                  </a:schemeClr>
                </a:solidFill>
                <a:latin typeface="Arial"/>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1035D0-29AC-4033-8801-BB34A03C4880}" type="datetime1">
              <a:rPr lang="en-US" smtClean="0"/>
              <a:t>5/13/2024</a:t>
            </a:fld>
            <a:r>
              <a:rPr lang="en-US"/>
              <a:t>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70443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D4085-2A96-4551-91D7-EB091B111DE6}"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3764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F60976B8-83A8-453D-AC87-12217D40B6D6}"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59487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tex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07" y="1208693"/>
            <a:ext cx="3989811" cy="4351339"/>
          </a:xfrm>
        </p:spPr>
        <p:txBody>
          <a:bodyPr/>
          <a:lstStyle>
            <a:lvl1pPr>
              <a:defRPr>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6903721" y="1716516"/>
            <a:ext cx="4809844" cy="4351339"/>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4"/>
          <p:cNvSpPr>
            <a:spLocks noGrp="1"/>
          </p:cNvSpPr>
          <p:nvPr>
            <p:ph type="body" sz="quarter" idx="3" hasCustomPrompt="1"/>
          </p:nvPr>
        </p:nvSpPr>
        <p:spPr>
          <a:xfrm>
            <a:off x="6903721" y="613857"/>
            <a:ext cx="4809844" cy="888371"/>
          </a:xfrm>
        </p:spPr>
        <p:txBody>
          <a:bodyPr anchor="b">
            <a:normAutofit/>
          </a:bodyPr>
          <a:lstStyle>
            <a:lvl1pPr marL="0" indent="0">
              <a:buNone/>
              <a:defRPr sz="4400" b="0">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HEADING</a:t>
            </a:r>
          </a:p>
        </p:txBody>
      </p:sp>
    </p:spTree>
    <p:extLst>
      <p:ext uri="{BB962C8B-B14F-4D97-AF65-F5344CB8AC3E}">
        <p14:creationId xmlns:p14="http://schemas.microsoft.com/office/powerpoint/2010/main" val="4088459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tex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550332" y="1330948"/>
            <a:ext cx="4163233" cy="4351339"/>
          </a:xfrm>
        </p:spPr>
        <p:txBody>
          <a:bodyPr/>
          <a:lstStyle>
            <a:lvl1pPr>
              <a:defRPr>
                <a:solidFill>
                  <a:schemeClr val="bg1"/>
                </a:solidFill>
              </a:defRPr>
            </a:lvl1pPr>
          </a:lstStyle>
          <a:p>
            <a:pPr lvl="0"/>
            <a:r>
              <a:rPr lang="en-US"/>
              <a:t>Click to edit Master text styles</a:t>
            </a:r>
          </a:p>
        </p:txBody>
      </p:sp>
      <p:sp>
        <p:nvSpPr>
          <p:cNvPr id="6" name="Content Placeholder 3"/>
          <p:cNvSpPr>
            <a:spLocks noGrp="1"/>
          </p:cNvSpPr>
          <p:nvPr>
            <p:ph sz="half" idx="10"/>
          </p:nvPr>
        </p:nvSpPr>
        <p:spPr>
          <a:xfrm>
            <a:off x="565879" y="1641241"/>
            <a:ext cx="4528635" cy="4351339"/>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4"/>
          <p:cNvSpPr>
            <a:spLocks noGrp="1"/>
          </p:cNvSpPr>
          <p:nvPr>
            <p:ph type="body" sz="quarter" idx="3" hasCustomPrompt="1"/>
          </p:nvPr>
        </p:nvSpPr>
        <p:spPr>
          <a:xfrm>
            <a:off x="565879" y="675747"/>
            <a:ext cx="4528635" cy="767700"/>
          </a:xfrm>
        </p:spPr>
        <p:txBody>
          <a:bodyPr anchor="b">
            <a:normAutofit/>
          </a:bodyPr>
          <a:lstStyle>
            <a:lvl1pPr marL="0" indent="0">
              <a:buNone/>
              <a:defRPr sz="4400" b="0">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HEADING</a:t>
            </a:r>
          </a:p>
        </p:txBody>
      </p:sp>
    </p:spTree>
    <p:extLst>
      <p:ext uri="{BB962C8B-B14F-4D97-AF65-F5344CB8AC3E}">
        <p14:creationId xmlns:p14="http://schemas.microsoft.com/office/powerpoint/2010/main" val="952002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9205BF-0776-4DEF-9395-3F271E5F3F9D}"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26868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A0F9AD-1FD6-473D-AB3D-6B071E522A73}"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029230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AB9D2-0F52-4587-A550-226132BEB941}" type="datetime1">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16387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C4B5E6-32E4-4D4C-A3DE-47ACA64DFA0E}" type="datetime1">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418716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173E8-AFCA-4178-A80D-E1597EDD15EF}" type="datetime1">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284639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F3B1D77-DF79-49C0-B5F0-A03306DFE501}"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87466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E498DC1-067C-4E1F-8535-B74163B242B7}"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7562873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7D52F-9FEC-4EFB-9127-FA1AA94F8142}"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37659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C8932B51-4B2A-4654-9281-5EE2C248A424}" type="datetime1">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546854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D5D50-838C-4331-B066-4C1F3E18A032}"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267272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grpSp>
        <p:nvGrpSpPr>
          <p:cNvPr id="16" name="Google Shape;16;p2"/>
          <p:cNvGrpSpPr/>
          <p:nvPr/>
        </p:nvGrpSpPr>
        <p:grpSpPr>
          <a:xfrm>
            <a:off x="0" y="1207336"/>
            <a:ext cx="12192000" cy="4467863"/>
            <a:chOff x="0" y="1207336"/>
            <a:chExt cx="12192000" cy="4467863"/>
          </a:xfrm>
        </p:grpSpPr>
        <p:sp>
          <p:nvSpPr>
            <p:cNvPr id="17" name="Google Shape;17;p2"/>
            <p:cNvSpPr/>
            <p:nvPr/>
          </p:nvSpPr>
          <p:spPr>
            <a:xfrm flipH="1">
              <a:off x="2613003" y="3441616"/>
              <a:ext cx="1849273" cy="2052000"/>
            </a:xfrm>
            <a:custGeom>
              <a:avLst/>
              <a:gdLst/>
              <a:ahLst/>
              <a:cxnLst/>
              <a:rect l="l" t="t" r="r" b="b"/>
              <a:pathLst>
                <a:path w="2066400" h="2422800" extrusionOk="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8" name="Google Shape;18;p2"/>
            <p:cNvSpPr/>
            <p:nvPr/>
          </p:nvSpPr>
          <p:spPr>
            <a:xfrm>
              <a:off x="9491472" y="1379494"/>
              <a:ext cx="1849273" cy="2052000"/>
            </a:xfrm>
            <a:custGeom>
              <a:avLst/>
              <a:gdLst/>
              <a:ahLst/>
              <a:cxnLst/>
              <a:rect l="l" t="t" r="r" b="b"/>
              <a:pathLst>
                <a:path w="2066400" h="2422800" extrusionOk="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2"/>
            <p:cNvSpPr/>
            <p:nvPr/>
          </p:nvSpPr>
          <p:spPr>
            <a:xfrm>
              <a:off x="4416552" y="1207336"/>
              <a:ext cx="5074920" cy="356616"/>
            </a:xfrm>
            <a:prstGeom prst="rect">
              <a:avLst/>
            </a:prstGeom>
            <a:gradFill>
              <a:gsLst>
                <a:gs pos="0">
                  <a:srgbClr val="BAC82F"/>
                </a:gs>
                <a:gs pos="100000">
                  <a:srgbClr val="0C6D8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2"/>
            <p:cNvSpPr/>
            <p:nvPr/>
          </p:nvSpPr>
          <p:spPr>
            <a:xfrm>
              <a:off x="0" y="1207336"/>
              <a:ext cx="4416552" cy="356616"/>
            </a:xfrm>
            <a:prstGeom prst="rect">
              <a:avLst/>
            </a:prstGeom>
            <a:gradFill>
              <a:gsLst>
                <a:gs pos="0">
                  <a:srgbClr val="F2C020"/>
                </a:gs>
                <a:gs pos="100000">
                  <a:srgbClr val="BAC82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1" name="Google Shape;21;p2"/>
            <p:cNvSpPr/>
            <p:nvPr/>
          </p:nvSpPr>
          <p:spPr>
            <a:xfrm>
              <a:off x="4416552" y="3269385"/>
              <a:ext cx="5074920" cy="356616"/>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2" name="Google Shape;22;p2"/>
            <p:cNvSpPr/>
            <p:nvPr/>
          </p:nvSpPr>
          <p:spPr>
            <a:xfrm>
              <a:off x="4414968" y="5318583"/>
              <a:ext cx="5074920" cy="356616"/>
            </a:xfrm>
            <a:prstGeom prst="rect">
              <a:avLst/>
            </a:prstGeom>
            <a:gradFill>
              <a:gsLst>
                <a:gs pos="0">
                  <a:schemeClr val="dk2"/>
                </a:gs>
                <a:gs pos="52000">
                  <a:schemeClr val="accent3"/>
                </a:gs>
                <a:gs pos="100000">
                  <a:srgbClr val="F2C02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3" name="Google Shape;23;p2"/>
            <p:cNvSpPr/>
            <p:nvPr/>
          </p:nvSpPr>
          <p:spPr>
            <a:xfrm>
              <a:off x="9448800" y="5317275"/>
              <a:ext cx="2743200" cy="356616"/>
            </a:xfrm>
            <a:prstGeom prst="rect">
              <a:avLst/>
            </a:prstGeom>
            <a:gradFill>
              <a:gsLst>
                <a:gs pos="0">
                  <a:schemeClr val="accent5"/>
                </a:gs>
                <a:gs pos="100000">
                  <a:srgbClr val="F2C02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24" name="Google Shape;24;p2"/>
          <p:cNvSpPr txBox="1">
            <a:spLocks noGrp="1"/>
          </p:cNvSpPr>
          <p:nvPr>
            <p:ph type="title"/>
          </p:nvPr>
        </p:nvSpPr>
        <p:spPr>
          <a:xfrm>
            <a:off x="462638" y="2079876"/>
            <a:ext cx="3052087" cy="1475598"/>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3500"/>
              <a:buFont typeface="Franklin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
          <p:cNvSpPr txBox="1">
            <a:spLocks noGrp="1"/>
          </p:cNvSpPr>
          <p:nvPr>
            <p:ph type="body" idx="1"/>
          </p:nvPr>
        </p:nvSpPr>
        <p:spPr>
          <a:xfrm>
            <a:off x="461963" y="3587769"/>
            <a:ext cx="1726129" cy="291597"/>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chemeClr val="dk2"/>
              </a:buClr>
              <a:buSzPts val="2000"/>
              <a:buNone/>
              <a:defRPr sz="2000" b="1" i="1">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
          <p:cNvSpPr txBox="1">
            <a:spLocks noGrp="1"/>
          </p:cNvSpPr>
          <p:nvPr>
            <p:ph type="body" idx="2"/>
          </p:nvPr>
        </p:nvSpPr>
        <p:spPr>
          <a:xfrm>
            <a:off x="461963" y="3927199"/>
            <a:ext cx="1726129" cy="378571"/>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454D55"/>
              </a:buClr>
              <a:buSzPts val="2000"/>
              <a:buNone/>
              <a:defRPr sz="2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
          <p:cNvSpPr>
            <a:spLocks noGrp="1"/>
          </p:cNvSpPr>
          <p:nvPr>
            <p:ph type="pic" idx="3"/>
          </p:nvPr>
        </p:nvSpPr>
        <p:spPr>
          <a:xfrm>
            <a:off x="461963" y="5725379"/>
            <a:ext cx="950912" cy="685800"/>
          </a:xfrm>
          <a:prstGeom prst="rect">
            <a:avLst/>
          </a:prstGeom>
          <a:noFill/>
          <a:ln w="9525" cap="flat" cmpd="sng">
            <a:solidFill>
              <a:srgbClr val="454D55"/>
            </a:solidFill>
            <a:prstDash val="solid"/>
            <a:round/>
            <a:headEnd type="none" w="sm" len="sm"/>
            <a:tailEnd type="none" w="sm" len="sm"/>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8" name="Google Shape;28;p2"/>
          <p:cNvSpPr>
            <a:spLocks noGrp="1"/>
          </p:cNvSpPr>
          <p:nvPr>
            <p:ph type="body" idx="4"/>
          </p:nvPr>
        </p:nvSpPr>
        <p:spPr>
          <a:xfrm>
            <a:off x="2565129" y="863644"/>
            <a:ext cx="1044000" cy="1044000"/>
          </a:xfrm>
          <a:prstGeom prst="ellipse">
            <a:avLst/>
          </a:prstGeom>
          <a:solidFill>
            <a:srgbClr val="BAC82F"/>
          </a:solidFill>
          <a:ln w="72375" cap="flat" cmpd="sng">
            <a:solidFill>
              <a:schemeClr val="lt1"/>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2200"/>
              <a:buNone/>
              <a:defRPr sz="22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
          <p:cNvSpPr>
            <a:spLocks noGrp="1"/>
          </p:cNvSpPr>
          <p:nvPr>
            <p:ph type="body" idx="5"/>
          </p:nvPr>
        </p:nvSpPr>
        <p:spPr>
          <a:xfrm>
            <a:off x="4414968" y="843980"/>
            <a:ext cx="1044000" cy="1044000"/>
          </a:xfrm>
          <a:prstGeom prst="ellipse">
            <a:avLst/>
          </a:prstGeom>
          <a:solidFill>
            <a:schemeClr val="lt1"/>
          </a:solidFill>
          <a:ln w="72375" cap="flat" cmpd="sng">
            <a:solidFill>
              <a:srgbClr val="BAC82F"/>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
          <p:cNvSpPr txBox="1">
            <a:spLocks noGrp="1"/>
          </p:cNvSpPr>
          <p:nvPr>
            <p:ph type="body" idx="6"/>
          </p:nvPr>
        </p:nvSpPr>
        <p:spPr>
          <a:xfrm>
            <a:off x="4078435" y="436306"/>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BAC82F"/>
              </a:buClr>
              <a:buSzPts val="1500"/>
              <a:buNone/>
              <a:defRPr sz="1500" b="0" i="0">
                <a:solidFill>
                  <a:srgbClr val="BAC82F"/>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
          <p:cNvSpPr txBox="1">
            <a:spLocks noGrp="1"/>
          </p:cNvSpPr>
          <p:nvPr>
            <p:ph type="body" idx="7"/>
          </p:nvPr>
        </p:nvSpPr>
        <p:spPr>
          <a:xfrm>
            <a:off x="4078434" y="618756"/>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
          <p:cNvSpPr>
            <a:spLocks noGrp="1"/>
          </p:cNvSpPr>
          <p:nvPr>
            <p:ph type="body" idx="8"/>
          </p:nvPr>
        </p:nvSpPr>
        <p:spPr>
          <a:xfrm>
            <a:off x="5759136" y="863644"/>
            <a:ext cx="1044000" cy="1044000"/>
          </a:xfrm>
          <a:prstGeom prst="ellipse">
            <a:avLst/>
          </a:prstGeom>
          <a:solidFill>
            <a:schemeClr val="lt1"/>
          </a:solidFill>
          <a:ln w="72375" cap="flat" cmpd="sng">
            <a:solidFill>
              <a:schemeClr val="accent2">
                <a:alpha val="60000"/>
              </a:schemeClr>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
          <p:cNvSpPr txBox="1">
            <a:spLocks noGrp="1"/>
          </p:cNvSpPr>
          <p:nvPr>
            <p:ph type="body" idx="9"/>
          </p:nvPr>
        </p:nvSpPr>
        <p:spPr>
          <a:xfrm>
            <a:off x="5422681" y="2025874"/>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81BF3B"/>
              </a:buClr>
              <a:buSzPts val="1500"/>
              <a:buNone/>
              <a:defRPr sz="1500" b="0" i="0">
                <a:solidFill>
                  <a:srgbClr val="81BF3B"/>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
          <p:cNvSpPr txBox="1">
            <a:spLocks noGrp="1"/>
          </p:cNvSpPr>
          <p:nvPr>
            <p:ph type="body" idx="13"/>
          </p:nvPr>
        </p:nvSpPr>
        <p:spPr>
          <a:xfrm>
            <a:off x="5422680" y="2208324"/>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
          <p:cNvSpPr>
            <a:spLocks noGrp="1"/>
          </p:cNvSpPr>
          <p:nvPr>
            <p:ph type="body" idx="14"/>
          </p:nvPr>
        </p:nvSpPr>
        <p:spPr>
          <a:xfrm>
            <a:off x="7103304" y="863644"/>
            <a:ext cx="1044000" cy="1044000"/>
          </a:xfrm>
          <a:prstGeom prst="ellipse">
            <a:avLst/>
          </a:prstGeom>
          <a:solidFill>
            <a:schemeClr val="lt1"/>
          </a:solidFill>
          <a:ln w="72375" cap="flat" cmpd="sng">
            <a:solidFill>
              <a:schemeClr val="accent2"/>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
          <p:cNvSpPr txBox="1">
            <a:spLocks noGrp="1"/>
          </p:cNvSpPr>
          <p:nvPr>
            <p:ph type="body" idx="15"/>
          </p:nvPr>
        </p:nvSpPr>
        <p:spPr>
          <a:xfrm>
            <a:off x="6755391" y="437795"/>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2CA05B"/>
              </a:buClr>
              <a:buSzPts val="1500"/>
              <a:buNone/>
              <a:defRPr sz="1500" b="0" i="0">
                <a:solidFill>
                  <a:srgbClr val="2CA05B"/>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
          <p:cNvSpPr txBox="1">
            <a:spLocks noGrp="1"/>
          </p:cNvSpPr>
          <p:nvPr>
            <p:ph type="body" idx="16"/>
          </p:nvPr>
        </p:nvSpPr>
        <p:spPr>
          <a:xfrm>
            <a:off x="6755390" y="618756"/>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
          <p:cNvSpPr>
            <a:spLocks noGrp="1"/>
          </p:cNvSpPr>
          <p:nvPr>
            <p:ph type="body" idx="17"/>
          </p:nvPr>
        </p:nvSpPr>
        <p:spPr>
          <a:xfrm>
            <a:off x="8447472" y="863644"/>
            <a:ext cx="1044000" cy="1044000"/>
          </a:xfrm>
          <a:prstGeom prst="ellipse">
            <a:avLst/>
          </a:prstGeom>
          <a:solidFill>
            <a:schemeClr val="lt1"/>
          </a:solidFill>
          <a:ln w="72375" cap="flat" cmpd="sng">
            <a:solidFill>
              <a:srgbClr val="207844"/>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
          <p:cNvSpPr txBox="1">
            <a:spLocks noGrp="1"/>
          </p:cNvSpPr>
          <p:nvPr>
            <p:ph type="body" idx="18"/>
          </p:nvPr>
        </p:nvSpPr>
        <p:spPr>
          <a:xfrm>
            <a:off x="8106873" y="2025874"/>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1B866F"/>
              </a:buClr>
              <a:buSzPts val="1500"/>
              <a:buNone/>
              <a:defRPr sz="1500" b="0" i="0">
                <a:solidFill>
                  <a:srgbClr val="1B866F"/>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
          <p:cNvSpPr txBox="1">
            <a:spLocks noGrp="1"/>
          </p:cNvSpPr>
          <p:nvPr>
            <p:ph type="body" idx="19"/>
          </p:nvPr>
        </p:nvSpPr>
        <p:spPr>
          <a:xfrm>
            <a:off x="8106872" y="2208324"/>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
          <p:cNvSpPr>
            <a:spLocks noGrp="1"/>
          </p:cNvSpPr>
          <p:nvPr>
            <p:ph type="body" idx="20"/>
          </p:nvPr>
        </p:nvSpPr>
        <p:spPr>
          <a:xfrm>
            <a:off x="10705088" y="1917406"/>
            <a:ext cx="1044000" cy="1044000"/>
          </a:xfrm>
          <a:prstGeom prst="ellipse">
            <a:avLst/>
          </a:prstGeom>
          <a:solidFill>
            <a:schemeClr val="dk1"/>
          </a:solidFill>
          <a:ln w="72375" cap="flat" cmpd="sng">
            <a:solidFill>
              <a:schemeClr val="lt1"/>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chemeClr val="lt1"/>
              </a:buClr>
              <a:buSzPts val="2200"/>
              <a:buNone/>
              <a:defRPr sz="2200">
                <a:solidFill>
                  <a:schemeClr val="lt1"/>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
          <p:cNvSpPr>
            <a:spLocks noGrp="1"/>
          </p:cNvSpPr>
          <p:nvPr>
            <p:ph type="body" idx="21"/>
          </p:nvPr>
        </p:nvSpPr>
        <p:spPr>
          <a:xfrm>
            <a:off x="8447472" y="2914158"/>
            <a:ext cx="1044000" cy="1044000"/>
          </a:xfrm>
          <a:prstGeom prst="ellipse">
            <a:avLst/>
          </a:prstGeom>
          <a:solidFill>
            <a:schemeClr val="lt1"/>
          </a:solidFill>
          <a:ln w="72375" cap="flat" cmpd="sng">
            <a:solidFill>
              <a:schemeClr val="lt2"/>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
          <p:cNvSpPr txBox="1">
            <a:spLocks noGrp="1"/>
          </p:cNvSpPr>
          <p:nvPr>
            <p:ph type="body" idx="22"/>
          </p:nvPr>
        </p:nvSpPr>
        <p:spPr>
          <a:xfrm>
            <a:off x="8105170" y="4073394"/>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0C6D82"/>
              </a:buClr>
              <a:buSzPts val="1500"/>
              <a:buNone/>
              <a:defRPr sz="1500" b="0" i="0">
                <a:solidFill>
                  <a:srgbClr val="0C6D8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
          <p:cNvSpPr txBox="1">
            <a:spLocks noGrp="1"/>
          </p:cNvSpPr>
          <p:nvPr>
            <p:ph type="body" idx="23"/>
          </p:nvPr>
        </p:nvSpPr>
        <p:spPr>
          <a:xfrm>
            <a:off x="8105169" y="4255844"/>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
          <p:cNvSpPr>
            <a:spLocks noGrp="1"/>
          </p:cNvSpPr>
          <p:nvPr>
            <p:ph type="body" idx="24"/>
          </p:nvPr>
        </p:nvSpPr>
        <p:spPr>
          <a:xfrm>
            <a:off x="7103304" y="2914158"/>
            <a:ext cx="1044000" cy="1044000"/>
          </a:xfrm>
          <a:prstGeom prst="ellipse">
            <a:avLst/>
          </a:prstGeom>
          <a:solidFill>
            <a:schemeClr val="lt1"/>
          </a:solidFill>
          <a:ln w="72375" cap="flat" cmpd="sng">
            <a:solidFill>
              <a:srgbClr val="16425D"/>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
          <p:cNvSpPr txBox="1">
            <a:spLocks noGrp="1"/>
          </p:cNvSpPr>
          <p:nvPr>
            <p:ph type="body" idx="25"/>
          </p:nvPr>
        </p:nvSpPr>
        <p:spPr>
          <a:xfrm>
            <a:off x="6755390" y="2505648"/>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03474"/>
              </a:buClr>
              <a:buSzPts val="1500"/>
              <a:buNone/>
              <a:defRPr sz="1500" b="0" i="0">
                <a:solidFill>
                  <a:srgbClr val="403474"/>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
          <p:cNvSpPr txBox="1">
            <a:spLocks noGrp="1"/>
          </p:cNvSpPr>
          <p:nvPr>
            <p:ph type="body" idx="26"/>
          </p:nvPr>
        </p:nvSpPr>
        <p:spPr>
          <a:xfrm>
            <a:off x="6755389" y="2688098"/>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
          <p:cNvSpPr>
            <a:spLocks noGrp="1"/>
          </p:cNvSpPr>
          <p:nvPr>
            <p:ph type="body" idx="27"/>
          </p:nvPr>
        </p:nvSpPr>
        <p:spPr>
          <a:xfrm>
            <a:off x="5759136" y="2914158"/>
            <a:ext cx="1044000" cy="1044000"/>
          </a:xfrm>
          <a:prstGeom prst="ellipse">
            <a:avLst/>
          </a:prstGeom>
          <a:solidFill>
            <a:schemeClr val="lt1"/>
          </a:solidFill>
          <a:ln w="72375" cap="flat" cmpd="sng">
            <a:solidFill>
              <a:srgbClr val="411451"/>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
          <p:cNvSpPr txBox="1">
            <a:spLocks noGrp="1"/>
          </p:cNvSpPr>
          <p:nvPr>
            <p:ph type="body" idx="28"/>
          </p:nvPr>
        </p:nvSpPr>
        <p:spPr>
          <a:xfrm>
            <a:off x="5420978" y="4073394"/>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571B6D"/>
              </a:buClr>
              <a:buSzPts val="1500"/>
              <a:buNone/>
              <a:defRPr sz="1500" b="0" i="0">
                <a:solidFill>
                  <a:srgbClr val="571B6D"/>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
          <p:cNvSpPr txBox="1">
            <a:spLocks noGrp="1"/>
          </p:cNvSpPr>
          <p:nvPr>
            <p:ph type="body" idx="29"/>
          </p:nvPr>
        </p:nvSpPr>
        <p:spPr>
          <a:xfrm>
            <a:off x="5420977" y="4255844"/>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
          <p:cNvSpPr>
            <a:spLocks noGrp="1"/>
          </p:cNvSpPr>
          <p:nvPr>
            <p:ph type="body" idx="30"/>
          </p:nvPr>
        </p:nvSpPr>
        <p:spPr>
          <a:xfrm>
            <a:off x="4414968" y="2914158"/>
            <a:ext cx="1044000" cy="1044000"/>
          </a:xfrm>
          <a:prstGeom prst="ellipse">
            <a:avLst/>
          </a:prstGeom>
          <a:solidFill>
            <a:schemeClr val="lt1"/>
          </a:solidFill>
          <a:ln w="72375" cap="flat" cmpd="sng">
            <a:solidFill>
              <a:schemeClr val="dk2"/>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
          <p:cNvSpPr txBox="1">
            <a:spLocks noGrp="1"/>
          </p:cNvSpPr>
          <p:nvPr>
            <p:ph type="body" idx="31"/>
          </p:nvPr>
        </p:nvSpPr>
        <p:spPr>
          <a:xfrm>
            <a:off x="4071198" y="2505648"/>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6F0066"/>
              </a:buClr>
              <a:buSzPts val="1500"/>
              <a:buNone/>
              <a:defRPr sz="1500" b="0" i="0">
                <a:solidFill>
                  <a:srgbClr val="6F0066"/>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
          <p:cNvSpPr txBox="1">
            <a:spLocks noGrp="1"/>
          </p:cNvSpPr>
          <p:nvPr>
            <p:ph type="body" idx="32"/>
          </p:nvPr>
        </p:nvSpPr>
        <p:spPr>
          <a:xfrm>
            <a:off x="4071197" y="2688098"/>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
          <p:cNvSpPr>
            <a:spLocks noGrp="1"/>
          </p:cNvSpPr>
          <p:nvPr>
            <p:ph type="body" idx="33"/>
          </p:nvPr>
        </p:nvSpPr>
        <p:spPr>
          <a:xfrm>
            <a:off x="2188092" y="3979528"/>
            <a:ext cx="1044000" cy="1044000"/>
          </a:xfrm>
          <a:prstGeom prst="ellipse">
            <a:avLst/>
          </a:prstGeom>
          <a:solidFill>
            <a:schemeClr val="dk2"/>
          </a:solidFill>
          <a:ln w="72375" cap="flat" cmpd="sng">
            <a:solidFill>
              <a:schemeClr val="lt1"/>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chemeClr val="lt1"/>
              </a:buClr>
              <a:buSzPts val="2200"/>
              <a:buNone/>
              <a:defRPr sz="2200">
                <a:solidFill>
                  <a:schemeClr val="lt1"/>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
          <p:cNvSpPr>
            <a:spLocks noGrp="1"/>
          </p:cNvSpPr>
          <p:nvPr>
            <p:ph type="body" idx="34"/>
          </p:nvPr>
        </p:nvSpPr>
        <p:spPr>
          <a:xfrm>
            <a:off x="4414968" y="4970360"/>
            <a:ext cx="1044000" cy="1044000"/>
          </a:xfrm>
          <a:prstGeom prst="ellipse">
            <a:avLst/>
          </a:prstGeom>
          <a:solidFill>
            <a:schemeClr val="lt1"/>
          </a:solidFill>
          <a:ln w="72375" cap="flat" cmpd="sng">
            <a:solidFill>
              <a:schemeClr val="dk2"/>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
          <p:cNvSpPr txBox="1">
            <a:spLocks noGrp="1"/>
          </p:cNvSpPr>
          <p:nvPr>
            <p:ph type="body" idx="35"/>
          </p:nvPr>
        </p:nvSpPr>
        <p:spPr>
          <a:xfrm>
            <a:off x="4075657" y="4567759"/>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chemeClr val="dk2"/>
              </a:buClr>
              <a:buSzPts val="1500"/>
              <a:buNone/>
              <a:defRPr sz="1500" b="0" i="0">
                <a:solidFill>
                  <a:schemeClr val="dk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
          <p:cNvSpPr txBox="1">
            <a:spLocks noGrp="1"/>
          </p:cNvSpPr>
          <p:nvPr>
            <p:ph type="body" idx="36"/>
          </p:nvPr>
        </p:nvSpPr>
        <p:spPr>
          <a:xfrm>
            <a:off x="4075656" y="4750209"/>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
          <p:cNvSpPr>
            <a:spLocks noGrp="1"/>
          </p:cNvSpPr>
          <p:nvPr>
            <p:ph type="body" idx="37"/>
          </p:nvPr>
        </p:nvSpPr>
        <p:spPr>
          <a:xfrm>
            <a:off x="5759136" y="4970360"/>
            <a:ext cx="1044000" cy="1044000"/>
          </a:xfrm>
          <a:prstGeom prst="ellipse">
            <a:avLst/>
          </a:prstGeom>
          <a:solidFill>
            <a:schemeClr val="lt1"/>
          </a:solidFill>
          <a:ln w="72375" cap="flat" cmpd="sng">
            <a:solidFill>
              <a:schemeClr val="accent3"/>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
          <p:cNvSpPr txBox="1">
            <a:spLocks noGrp="1"/>
          </p:cNvSpPr>
          <p:nvPr>
            <p:ph type="body" idx="38"/>
          </p:nvPr>
        </p:nvSpPr>
        <p:spPr>
          <a:xfrm>
            <a:off x="5423464" y="6121335"/>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chemeClr val="accent3"/>
              </a:buClr>
              <a:buSzPts val="1500"/>
              <a:buNone/>
              <a:defRPr sz="1500" b="0" i="0">
                <a:solidFill>
                  <a:schemeClr val="accent3"/>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
          <p:cNvSpPr txBox="1">
            <a:spLocks noGrp="1"/>
          </p:cNvSpPr>
          <p:nvPr>
            <p:ph type="body" idx="39"/>
          </p:nvPr>
        </p:nvSpPr>
        <p:spPr>
          <a:xfrm>
            <a:off x="5423463" y="6303785"/>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
          <p:cNvSpPr>
            <a:spLocks noGrp="1"/>
          </p:cNvSpPr>
          <p:nvPr>
            <p:ph type="body" idx="40"/>
          </p:nvPr>
        </p:nvSpPr>
        <p:spPr>
          <a:xfrm>
            <a:off x="7103304" y="4970360"/>
            <a:ext cx="1044000" cy="1044000"/>
          </a:xfrm>
          <a:prstGeom prst="ellipse">
            <a:avLst/>
          </a:prstGeom>
          <a:solidFill>
            <a:schemeClr val="lt1"/>
          </a:solidFill>
          <a:ln w="72375" cap="flat" cmpd="sng">
            <a:solidFill>
              <a:schemeClr val="accent4"/>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
          <p:cNvSpPr txBox="1">
            <a:spLocks noGrp="1"/>
          </p:cNvSpPr>
          <p:nvPr>
            <p:ph type="body" idx="41"/>
          </p:nvPr>
        </p:nvSpPr>
        <p:spPr>
          <a:xfrm>
            <a:off x="6759849" y="4567759"/>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E8611D"/>
              </a:buClr>
              <a:buSzPts val="1500"/>
              <a:buNone/>
              <a:defRPr sz="1500" b="0" i="0">
                <a:solidFill>
                  <a:srgbClr val="E8611D"/>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
          <p:cNvSpPr txBox="1">
            <a:spLocks noGrp="1"/>
          </p:cNvSpPr>
          <p:nvPr>
            <p:ph type="body" idx="42"/>
          </p:nvPr>
        </p:nvSpPr>
        <p:spPr>
          <a:xfrm>
            <a:off x="6759848" y="4750209"/>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
          <p:cNvSpPr>
            <a:spLocks noGrp="1"/>
          </p:cNvSpPr>
          <p:nvPr>
            <p:ph type="body" idx="43"/>
          </p:nvPr>
        </p:nvSpPr>
        <p:spPr>
          <a:xfrm>
            <a:off x="8447472" y="4970360"/>
            <a:ext cx="1044000" cy="1044000"/>
          </a:xfrm>
          <a:prstGeom prst="ellipse">
            <a:avLst/>
          </a:prstGeom>
          <a:solidFill>
            <a:schemeClr val="lt1"/>
          </a:solidFill>
          <a:ln w="72375" cap="flat" cmpd="sng">
            <a:solidFill>
              <a:schemeClr val="accent5"/>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3000"/>
              <a:buNone/>
              <a:defRPr sz="30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
          <p:cNvSpPr txBox="1">
            <a:spLocks noGrp="1"/>
          </p:cNvSpPr>
          <p:nvPr>
            <p:ph type="body" idx="44"/>
          </p:nvPr>
        </p:nvSpPr>
        <p:spPr>
          <a:xfrm>
            <a:off x="8107656" y="6121335"/>
            <a:ext cx="1726129" cy="2042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chemeClr val="accent5"/>
              </a:buClr>
              <a:buSzPts val="1500"/>
              <a:buNone/>
              <a:defRPr sz="1500" b="0" i="0">
                <a:solidFill>
                  <a:schemeClr val="accent5"/>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
          <p:cNvSpPr txBox="1">
            <a:spLocks noGrp="1"/>
          </p:cNvSpPr>
          <p:nvPr>
            <p:ph type="body" idx="45"/>
          </p:nvPr>
        </p:nvSpPr>
        <p:spPr>
          <a:xfrm>
            <a:off x="8107655" y="6303785"/>
            <a:ext cx="1726129" cy="176047"/>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454D55"/>
              </a:buClr>
              <a:buSzPts val="1000"/>
              <a:buNone/>
              <a:defRPr sz="1000" b="0" i="1">
                <a:solidFill>
                  <a:srgbClr val="454D5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
          <p:cNvSpPr>
            <a:spLocks noGrp="1"/>
          </p:cNvSpPr>
          <p:nvPr>
            <p:ph type="body" idx="46"/>
          </p:nvPr>
        </p:nvSpPr>
        <p:spPr>
          <a:xfrm>
            <a:off x="10293432" y="4973439"/>
            <a:ext cx="1044000" cy="1044000"/>
          </a:xfrm>
          <a:prstGeom prst="ellipse">
            <a:avLst/>
          </a:prstGeom>
          <a:solidFill>
            <a:schemeClr val="accent5"/>
          </a:solidFill>
          <a:ln w="72375" cap="flat" cmpd="sng">
            <a:solidFill>
              <a:schemeClr val="lt1"/>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454D55"/>
              </a:buClr>
              <a:buSzPts val="2200"/>
              <a:buNone/>
              <a:defRPr sz="2200">
                <a:solidFill>
                  <a:srgbClr val="454D55"/>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
          <p:cNvSpPr txBox="1">
            <a:spLocks noGrp="1"/>
          </p:cNvSpPr>
          <p:nvPr>
            <p:ph type="ftr" idx="11"/>
          </p:nvPr>
        </p:nvSpPr>
        <p:spPr>
          <a:xfrm>
            <a:off x="9005888" y="392469"/>
            <a:ext cx="2743200" cy="176715"/>
          </a:xfrm>
          <a:prstGeom prst="rect">
            <a:avLst/>
          </a:prstGeom>
          <a:noFill/>
          <a:ln>
            <a:noFill/>
          </a:ln>
        </p:spPr>
        <p:txBody>
          <a:bodyPr spcFirstLastPara="1" wrap="square" lIns="0" tIns="0" rIns="0" bIns="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
          <p:cNvSpPr txBox="1">
            <a:spLocks noGrp="1"/>
          </p:cNvSpPr>
          <p:nvPr>
            <p:ph type="dt" idx="10"/>
          </p:nvPr>
        </p:nvSpPr>
        <p:spPr>
          <a:xfrm>
            <a:off x="9005888" y="550858"/>
            <a:ext cx="2743200" cy="176716"/>
          </a:xfrm>
          <a:prstGeom prst="rect">
            <a:avLst/>
          </a:prstGeom>
          <a:noFill/>
          <a:ln>
            <a:noFill/>
          </a:ln>
        </p:spPr>
        <p:txBody>
          <a:bodyPr spcFirstLastPara="1" wrap="square" lIns="0" tIns="0" rIns="0" bIns="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
          <p:cNvSpPr txBox="1">
            <a:spLocks noGrp="1"/>
          </p:cNvSpPr>
          <p:nvPr>
            <p:ph type="sldNum" idx="12"/>
          </p:nvPr>
        </p:nvSpPr>
        <p:spPr>
          <a:xfrm>
            <a:off x="442913" y="392470"/>
            <a:ext cx="395287" cy="176715"/>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1B4E240E-E1F4-4AE4-AD10-50A660686763}" type="datetime1">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93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9BEFA-5A2E-47F7-B15A-563D75EF9505}" type="datetime1">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37467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9A94D-63EE-4555-87D0-4B4FC9B2F53B}"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8043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CA"/>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2C57E-38BA-4499-A9D1-79D8CA3CB0F7}"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6364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4C1D3-EDF4-4888-A041-3C5D3B0F692D}" type="datetime1">
              <a:rPr lang="en-US" smtClean="0"/>
              <a:t>5/13/2024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3948207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16D55-BF09-863A-CD7C-71F216A4A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81F6D4F-77D3-F4F4-BA0C-F858EB06733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1BA750-0B27-D518-A182-1E03F392CDD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BDF9C-7A4F-447A-9490-C1ED9BCCC43A}" type="datetime1">
              <a:rPr lang="en-CA" smtClean="0"/>
              <a:t>2024-05-13</a:t>
            </a:fld>
            <a:endParaRPr lang="en-CA"/>
          </a:p>
        </p:txBody>
      </p:sp>
      <p:sp>
        <p:nvSpPr>
          <p:cNvPr id="5" name="Footer Placeholder 4">
            <a:extLst>
              <a:ext uri="{FF2B5EF4-FFF2-40B4-BE49-F238E27FC236}">
                <a16:creationId xmlns:a16="http://schemas.microsoft.com/office/drawing/2014/main" id="{0FCE2B5A-D9FD-229E-C8D6-71AEF173DB7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81E4FBF-4D88-91B1-358F-96B16A8D700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930CC-B5C1-4333-BDB2-7D2A75E3D009}" type="slidenum">
              <a:rPr lang="en-CA" smtClean="0"/>
              <a:t>‹#›</a:t>
            </a:fld>
            <a:endParaRPr lang="en-CA"/>
          </a:p>
        </p:txBody>
      </p:sp>
    </p:spTree>
    <p:extLst>
      <p:ext uri="{BB962C8B-B14F-4D97-AF65-F5344CB8AC3E}">
        <p14:creationId xmlns:p14="http://schemas.microsoft.com/office/powerpoint/2010/main" val="6286177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26"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A70F128-FAB6-4CC5-ADA6-9DF69D18D50E}" type="datetime1">
              <a:rPr lang="en-CA" smtClean="0"/>
              <a:t>2024-05-13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31903220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25" r:id="rId12"/>
  </p:sldLayoutIdLst>
  <p:hf hdr="0" ftr="0" dt="0"/>
  <p:txStyles>
    <p:titleStyle>
      <a:lvl1pPr algn="l" defTabSz="609585" rtl="0" eaLnBrk="1" latinLnBrk="0" hangingPunct="1">
        <a:spcBef>
          <a:spcPct val="0"/>
        </a:spcBef>
        <a:buNone/>
        <a:defRPr sz="4800" b="1" i="0" kern="1200">
          <a:solidFill>
            <a:schemeClr val="tx1"/>
          </a:solidFill>
          <a:latin typeface="Arial"/>
          <a:ea typeface="+mj-ea"/>
          <a:cs typeface="Verdana"/>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Verdana"/>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Verdana"/>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Verdana"/>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Verdana"/>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8B4061D-664C-4F67-A3D2-CBE8946538C4}" type="datetime1">
              <a:rPr lang="en-US" smtClean="0"/>
              <a:t>5/13/2024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23595306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ftr="0" dt="0"/>
  <p:txStyles>
    <p:titleStyle>
      <a:lvl1pPr algn="l" defTabSz="609585" rtl="0" eaLnBrk="1" latinLnBrk="0" hangingPunct="1">
        <a:spcBef>
          <a:spcPct val="0"/>
        </a:spcBef>
        <a:buNone/>
        <a:defRPr sz="4800" b="1" i="0" kern="1200">
          <a:solidFill>
            <a:schemeClr val="tx1"/>
          </a:solidFill>
          <a:latin typeface="Arial"/>
          <a:ea typeface="+mj-ea"/>
          <a:cs typeface="Verdana"/>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Verdana"/>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Verdana"/>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Verdana"/>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Verdana"/>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292588"/>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500"/>
              <a:buFont typeface="Franklin Gothic"/>
              <a:buNone/>
              <a:defRPr sz="3500" b="0" i="0" u="none" strike="noStrike" cap="none">
                <a:solidFill>
                  <a:schemeClr val="dk1"/>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2753088"/>
            <a:ext cx="10515600" cy="2341426"/>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9005888" y="577752"/>
            <a:ext cx="2743200" cy="176716"/>
          </a:xfrm>
          <a:prstGeom prst="rect">
            <a:avLst/>
          </a:prstGeom>
          <a:noFill/>
          <a:ln>
            <a:noFill/>
          </a:ln>
        </p:spPr>
        <p:txBody>
          <a:bodyPr spcFirstLastPara="1" wrap="square" lIns="0" tIns="0" rIns="0" bIns="0" anchor="t" anchorCtr="0"/>
          <a:lstStyle>
            <a:lvl1pPr marR="0" lvl="0" algn="r" rtl="0">
              <a:spcBef>
                <a:spcPts val="0"/>
              </a:spcBef>
              <a:spcAft>
                <a:spcPts val="0"/>
              </a:spcAft>
              <a:buSzPts val="1400"/>
              <a:buNone/>
              <a:defRPr sz="900" b="0" i="1" u="none" strike="noStrike" cap="none">
                <a:solidFill>
                  <a:srgbClr val="454D55"/>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ftr" idx="11"/>
          </p:nvPr>
        </p:nvSpPr>
        <p:spPr>
          <a:xfrm>
            <a:off x="9005888" y="392469"/>
            <a:ext cx="2743200" cy="176715"/>
          </a:xfrm>
          <a:prstGeom prst="rect">
            <a:avLst/>
          </a:prstGeom>
          <a:noFill/>
          <a:ln>
            <a:noFill/>
          </a:ln>
        </p:spPr>
        <p:txBody>
          <a:bodyPr spcFirstLastPara="1" wrap="square" lIns="0" tIns="0" rIns="0" bIns="0" anchor="b" anchorCtr="0"/>
          <a:lstStyle>
            <a:lvl1pPr marR="0" lvl="0" algn="r" rtl="0">
              <a:spcBef>
                <a:spcPts val="0"/>
              </a:spcBef>
              <a:spcAft>
                <a:spcPts val="0"/>
              </a:spcAft>
              <a:buSzPts val="1400"/>
              <a:buNone/>
              <a:defRPr sz="900" b="0" i="1" u="none" strike="noStrike" cap="none">
                <a:solidFill>
                  <a:srgbClr val="454D55"/>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
          <p:cNvSpPr txBox="1">
            <a:spLocks noGrp="1"/>
          </p:cNvSpPr>
          <p:nvPr>
            <p:ph type="sldNum" idx="12"/>
          </p:nvPr>
        </p:nvSpPr>
        <p:spPr>
          <a:xfrm>
            <a:off x="442913" y="392470"/>
            <a:ext cx="395287" cy="176715"/>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900" b="0" i="1" u="none" strike="noStrike" cap="none">
                <a:solidFill>
                  <a:srgbClr val="454D55"/>
                </a:solidFill>
                <a:latin typeface="Quattrocento Sans"/>
                <a:ea typeface="Quattrocento Sans"/>
                <a:cs typeface="Quattrocento Sans"/>
                <a:sym typeface="Quattrocento Sans"/>
              </a:defRPr>
            </a:lvl1pPr>
            <a:lvl2pPr marL="0" marR="0" lvl="1" indent="0" algn="l" rtl="0">
              <a:spcBef>
                <a:spcPts val="0"/>
              </a:spcBef>
              <a:buNone/>
              <a:defRPr sz="900" b="0" i="1" u="none" strike="noStrike" cap="none">
                <a:solidFill>
                  <a:srgbClr val="454D55"/>
                </a:solidFill>
                <a:latin typeface="Quattrocento Sans"/>
                <a:ea typeface="Quattrocento Sans"/>
                <a:cs typeface="Quattrocento Sans"/>
                <a:sym typeface="Quattrocento Sans"/>
              </a:defRPr>
            </a:lvl2pPr>
            <a:lvl3pPr marL="0" marR="0" lvl="2" indent="0" algn="l" rtl="0">
              <a:spcBef>
                <a:spcPts val="0"/>
              </a:spcBef>
              <a:buNone/>
              <a:defRPr sz="900" b="0" i="1" u="none" strike="noStrike" cap="none">
                <a:solidFill>
                  <a:srgbClr val="454D55"/>
                </a:solidFill>
                <a:latin typeface="Quattrocento Sans"/>
                <a:ea typeface="Quattrocento Sans"/>
                <a:cs typeface="Quattrocento Sans"/>
                <a:sym typeface="Quattrocento Sans"/>
              </a:defRPr>
            </a:lvl3pPr>
            <a:lvl4pPr marL="0" marR="0" lvl="3" indent="0" algn="l" rtl="0">
              <a:spcBef>
                <a:spcPts val="0"/>
              </a:spcBef>
              <a:buNone/>
              <a:defRPr sz="900" b="0" i="1" u="none" strike="noStrike" cap="none">
                <a:solidFill>
                  <a:srgbClr val="454D55"/>
                </a:solidFill>
                <a:latin typeface="Quattrocento Sans"/>
                <a:ea typeface="Quattrocento Sans"/>
                <a:cs typeface="Quattrocento Sans"/>
                <a:sym typeface="Quattrocento Sans"/>
              </a:defRPr>
            </a:lvl4pPr>
            <a:lvl5pPr marL="0" marR="0" lvl="4" indent="0" algn="l" rtl="0">
              <a:spcBef>
                <a:spcPts val="0"/>
              </a:spcBef>
              <a:buNone/>
              <a:defRPr sz="900" b="0" i="1" u="none" strike="noStrike" cap="none">
                <a:solidFill>
                  <a:srgbClr val="454D55"/>
                </a:solidFill>
                <a:latin typeface="Quattrocento Sans"/>
                <a:ea typeface="Quattrocento Sans"/>
                <a:cs typeface="Quattrocento Sans"/>
                <a:sym typeface="Quattrocento Sans"/>
              </a:defRPr>
            </a:lvl5pPr>
            <a:lvl6pPr marL="0" marR="0" lvl="5" indent="0" algn="l" rtl="0">
              <a:spcBef>
                <a:spcPts val="0"/>
              </a:spcBef>
              <a:buNone/>
              <a:defRPr sz="900" b="0" i="1" u="none" strike="noStrike" cap="none">
                <a:solidFill>
                  <a:srgbClr val="454D55"/>
                </a:solidFill>
                <a:latin typeface="Quattrocento Sans"/>
                <a:ea typeface="Quattrocento Sans"/>
                <a:cs typeface="Quattrocento Sans"/>
                <a:sym typeface="Quattrocento Sans"/>
              </a:defRPr>
            </a:lvl6pPr>
            <a:lvl7pPr marL="0" marR="0" lvl="6" indent="0" algn="l" rtl="0">
              <a:spcBef>
                <a:spcPts val="0"/>
              </a:spcBef>
              <a:buNone/>
              <a:defRPr sz="900" b="0" i="1" u="none" strike="noStrike" cap="none">
                <a:solidFill>
                  <a:srgbClr val="454D55"/>
                </a:solidFill>
                <a:latin typeface="Quattrocento Sans"/>
                <a:ea typeface="Quattrocento Sans"/>
                <a:cs typeface="Quattrocento Sans"/>
                <a:sym typeface="Quattrocento Sans"/>
              </a:defRPr>
            </a:lvl7pPr>
            <a:lvl8pPr marL="0" marR="0" lvl="7" indent="0" algn="l" rtl="0">
              <a:spcBef>
                <a:spcPts val="0"/>
              </a:spcBef>
              <a:buNone/>
              <a:defRPr sz="900" b="0" i="1" u="none" strike="noStrike" cap="none">
                <a:solidFill>
                  <a:srgbClr val="454D55"/>
                </a:solidFill>
                <a:latin typeface="Quattrocento Sans"/>
                <a:ea typeface="Quattrocento Sans"/>
                <a:cs typeface="Quattrocento Sans"/>
                <a:sym typeface="Quattrocento Sans"/>
              </a:defRPr>
            </a:lvl8pPr>
            <a:lvl9pPr marL="0" marR="0" lvl="8" indent="0" algn="l" rtl="0">
              <a:spcBef>
                <a:spcPts val="0"/>
              </a:spcBef>
              <a:buNone/>
              <a:defRPr sz="900" b="0" i="1" u="none" strike="noStrike" cap="none">
                <a:solidFill>
                  <a:srgbClr val="454D55"/>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9" Type="http://schemas.openxmlformats.org/officeDocument/2006/relationships/tags" Target="../tags/tag61.xml"/><Relationship Id="rId21" Type="http://schemas.openxmlformats.org/officeDocument/2006/relationships/tags" Target="../tags/tag43.xml"/><Relationship Id="rId34" Type="http://schemas.openxmlformats.org/officeDocument/2006/relationships/tags" Target="../tags/tag56.xml"/><Relationship Id="rId42" Type="http://schemas.openxmlformats.org/officeDocument/2006/relationships/tags" Target="../tags/tag64.xml"/><Relationship Id="rId47" Type="http://schemas.openxmlformats.org/officeDocument/2006/relationships/notesSlide" Target="../notesSlides/notesSlide8.xml"/><Relationship Id="rId7" Type="http://schemas.openxmlformats.org/officeDocument/2006/relationships/tags" Target="../tags/tag29.xml"/><Relationship Id="rId2" Type="http://schemas.openxmlformats.org/officeDocument/2006/relationships/tags" Target="../tags/tag24.xml"/><Relationship Id="rId16" Type="http://schemas.openxmlformats.org/officeDocument/2006/relationships/tags" Target="../tags/tag38.xml"/><Relationship Id="rId29" Type="http://schemas.openxmlformats.org/officeDocument/2006/relationships/tags" Target="../tags/tag51.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tags" Target="../tags/tag54.xml"/><Relationship Id="rId37" Type="http://schemas.openxmlformats.org/officeDocument/2006/relationships/tags" Target="../tags/tag59.xml"/><Relationship Id="rId40" Type="http://schemas.openxmlformats.org/officeDocument/2006/relationships/tags" Target="../tags/tag62.xml"/><Relationship Id="rId45" Type="http://schemas.openxmlformats.org/officeDocument/2006/relationships/tags" Target="../tags/tag67.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36" Type="http://schemas.openxmlformats.org/officeDocument/2006/relationships/tags" Target="../tags/tag58.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tags" Target="../tags/tag53.xml"/><Relationship Id="rId44" Type="http://schemas.openxmlformats.org/officeDocument/2006/relationships/tags" Target="../tags/tag66.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tags" Target="../tags/tag57.xml"/><Relationship Id="rId43" Type="http://schemas.openxmlformats.org/officeDocument/2006/relationships/tags" Target="../tags/tag65.xml"/><Relationship Id="rId8" Type="http://schemas.openxmlformats.org/officeDocument/2006/relationships/tags" Target="../tags/tag30.xml"/><Relationship Id="rId3" Type="http://schemas.openxmlformats.org/officeDocument/2006/relationships/tags" Target="../tags/tag25.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tags" Target="../tags/tag55.xml"/><Relationship Id="rId38" Type="http://schemas.openxmlformats.org/officeDocument/2006/relationships/tags" Target="../tags/tag60.xml"/><Relationship Id="rId46" Type="http://schemas.openxmlformats.org/officeDocument/2006/relationships/slideLayout" Target="../slideLayouts/slideLayout46.xml"/><Relationship Id="rId20" Type="http://schemas.openxmlformats.org/officeDocument/2006/relationships/tags" Target="../tags/tag42.xml"/><Relationship Id="rId41" Type="http://schemas.openxmlformats.org/officeDocument/2006/relationships/tags" Target="../tags/tag63.xml"/></Relationships>
</file>

<file path=ppt/slides/_rels/slide11.xml.rels><?xml version="1.0" encoding="UTF-8" standalone="yes"?>
<Relationships xmlns="http://schemas.openxmlformats.org/package/2006/relationships"><Relationship Id="rId26" Type="http://schemas.openxmlformats.org/officeDocument/2006/relationships/tags" Target="../tags/tag92.xml"/><Relationship Id="rId21" Type="http://schemas.openxmlformats.org/officeDocument/2006/relationships/tags" Target="../tags/tag87.xml"/><Relationship Id="rId42" Type="http://schemas.openxmlformats.org/officeDocument/2006/relationships/tags" Target="../tags/tag108.xml"/><Relationship Id="rId47" Type="http://schemas.openxmlformats.org/officeDocument/2006/relationships/tags" Target="../tags/tag113.xml"/><Relationship Id="rId63" Type="http://schemas.openxmlformats.org/officeDocument/2006/relationships/tags" Target="../tags/tag129.xml"/><Relationship Id="rId68" Type="http://schemas.openxmlformats.org/officeDocument/2006/relationships/tags" Target="../tags/tag134.xml"/><Relationship Id="rId84" Type="http://schemas.openxmlformats.org/officeDocument/2006/relationships/image" Target="../media/image36.png"/><Relationship Id="rId89" Type="http://schemas.openxmlformats.org/officeDocument/2006/relationships/image" Target="../media/image41.png"/><Relationship Id="rId16" Type="http://schemas.openxmlformats.org/officeDocument/2006/relationships/tags" Target="../tags/tag82.xml"/><Relationship Id="rId11" Type="http://schemas.openxmlformats.org/officeDocument/2006/relationships/tags" Target="../tags/tag77.xml"/><Relationship Id="rId32" Type="http://schemas.openxmlformats.org/officeDocument/2006/relationships/tags" Target="../tags/tag98.xml"/><Relationship Id="rId37" Type="http://schemas.openxmlformats.org/officeDocument/2006/relationships/tags" Target="../tags/tag103.xml"/><Relationship Id="rId53" Type="http://schemas.openxmlformats.org/officeDocument/2006/relationships/tags" Target="../tags/tag119.xml"/><Relationship Id="rId58" Type="http://schemas.openxmlformats.org/officeDocument/2006/relationships/tags" Target="../tags/tag124.xml"/><Relationship Id="rId74" Type="http://schemas.openxmlformats.org/officeDocument/2006/relationships/slideLayout" Target="../slideLayouts/slideLayout14.xml"/><Relationship Id="rId79" Type="http://schemas.openxmlformats.org/officeDocument/2006/relationships/image" Target="../media/image31.png"/><Relationship Id="rId102" Type="http://schemas.openxmlformats.org/officeDocument/2006/relationships/image" Target="../media/image52.png"/><Relationship Id="rId5" Type="http://schemas.openxmlformats.org/officeDocument/2006/relationships/tags" Target="../tags/tag71.xml"/><Relationship Id="rId90" Type="http://schemas.openxmlformats.org/officeDocument/2006/relationships/image" Target="../media/image42.png"/><Relationship Id="rId95" Type="http://schemas.openxmlformats.org/officeDocument/2006/relationships/image" Target="../media/image47.png"/><Relationship Id="rId22" Type="http://schemas.openxmlformats.org/officeDocument/2006/relationships/tags" Target="../tags/tag88.xml"/><Relationship Id="rId27" Type="http://schemas.openxmlformats.org/officeDocument/2006/relationships/tags" Target="../tags/tag93.xml"/><Relationship Id="rId43" Type="http://schemas.openxmlformats.org/officeDocument/2006/relationships/tags" Target="../tags/tag109.xml"/><Relationship Id="rId48" Type="http://schemas.openxmlformats.org/officeDocument/2006/relationships/tags" Target="../tags/tag114.xml"/><Relationship Id="rId64" Type="http://schemas.openxmlformats.org/officeDocument/2006/relationships/tags" Target="../tags/tag130.xml"/><Relationship Id="rId69" Type="http://schemas.openxmlformats.org/officeDocument/2006/relationships/tags" Target="../tags/tag135.xml"/><Relationship Id="rId80" Type="http://schemas.openxmlformats.org/officeDocument/2006/relationships/image" Target="../media/image32.png"/><Relationship Id="rId85" Type="http://schemas.openxmlformats.org/officeDocument/2006/relationships/image" Target="../media/image37.png"/><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tags" Target="../tags/tag99.xml"/><Relationship Id="rId38" Type="http://schemas.openxmlformats.org/officeDocument/2006/relationships/tags" Target="../tags/tag104.xml"/><Relationship Id="rId46" Type="http://schemas.openxmlformats.org/officeDocument/2006/relationships/tags" Target="../tags/tag112.xml"/><Relationship Id="rId59" Type="http://schemas.openxmlformats.org/officeDocument/2006/relationships/tags" Target="../tags/tag125.xml"/><Relationship Id="rId67" Type="http://schemas.openxmlformats.org/officeDocument/2006/relationships/tags" Target="../tags/tag133.xml"/><Relationship Id="rId103" Type="http://schemas.openxmlformats.org/officeDocument/2006/relationships/image" Target="../media/image53.png"/><Relationship Id="rId20" Type="http://schemas.openxmlformats.org/officeDocument/2006/relationships/tags" Target="../tags/tag86.xml"/><Relationship Id="rId41" Type="http://schemas.openxmlformats.org/officeDocument/2006/relationships/tags" Target="../tags/tag107.xml"/><Relationship Id="rId54" Type="http://schemas.openxmlformats.org/officeDocument/2006/relationships/tags" Target="../tags/tag120.xml"/><Relationship Id="rId62" Type="http://schemas.openxmlformats.org/officeDocument/2006/relationships/tags" Target="../tags/tag128.xml"/><Relationship Id="rId70" Type="http://schemas.openxmlformats.org/officeDocument/2006/relationships/tags" Target="../tags/tag136.xml"/><Relationship Id="rId75" Type="http://schemas.openxmlformats.org/officeDocument/2006/relationships/notesSlide" Target="../notesSlides/notesSlide9.xml"/><Relationship Id="rId83" Type="http://schemas.openxmlformats.org/officeDocument/2006/relationships/image" Target="../media/image35.png"/><Relationship Id="rId88" Type="http://schemas.openxmlformats.org/officeDocument/2006/relationships/image" Target="../media/image40.png"/><Relationship Id="rId91" Type="http://schemas.openxmlformats.org/officeDocument/2006/relationships/image" Target="../media/image43.png"/><Relationship Id="rId96" Type="http://schemas.openxmlformats.org/officeDocument/2006/relationships/image" Target="../media/image48.png"/><Relationship Id="rId1" Type="http://schemas.openxmlformats.org/officeDocument/2006/relationships/themeOverride" Target="../theme/themeOverride1.xml"/><Relationship Id="rId6" Type="http://schemas.openxmlformats.org/officeDocument/2006/relationships/tags" Target="../tags/tag72.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tags" Target="../tags/tag94.xml"/><Relationship Id="rId36" Type="http://schemas.openxmlformats.org/officeDocument/2006/relationships/tags" Target="../tags/tag102.xml"/><Relationship Id="rId49" Type="http://schemas.openxmlformats.org/officeDocument/2006/relationships/tags" Target="../tags/tag115.xml"/><Relationship Id="rId57" Type="http://schemas.openxmlformats.org/officeDocument/2006/relationships/tags" Target="../tags/tag123.xml"/><Relationship Id="rId10" Type="http://schemas.openxmlformats.org/officeDocument/2006/relationships/tags" Target="../tags/tag76.xml"/><Relationship Id="rId31" Type="http://schemas.openxmlformats.org/officeDocument/2006/relationships/tags" Target="../tags/tag97.xml"/><Relationship Id="rId44" Type="http://schemas.openxmlformats.org/officeDocument/2006/relationships/tags" Target="../tags/tag110.xml"/><Relationship Id="rId52" Type="http://schemas.openxmlformats.org/officeDocument/2006/relationships/tags" Target="../tags/tag118.xml"/><Relationship Id="rId60" Type="http://schemas.openxmlformats.org/officeDocument/2006/relationships/tags" Target="../tags/tag126.xml"/><Relationship Id="rId65" Type="http://schemas.openxmlformats.org/officeDocument/2006/relationships/tags" Target="../tags/tag131.xml"/><Relationship Id="rId73" Type="http://schemas.openxmlformats.org/officeDocument/2006/relationships/tags" Target="../tags/tag139.xml"/><Relationship Id="rId78" Type="http://schemas.openxmlformats.org/officeDocument/2006/relationships/image" Target="../media/image30.png"/><Relationship Id="rId81" Type="http://schemas.openxmlformats.org/officeDocument/2006/relationships/image" Target="../media/image33.png"/><Relationship Id="rId86" Type="http://schemas.openxmlformats.org/officeDocument/2006/relationships/image" Target="../media/image38.png"/><Relationship Id="rId94" Type="http://schemas.openxmlformats.org/officeDocument/2006/relationships/image" Target="../media/image46.png"/><Relationship Id="rId99" Type="http://schemas.openxmlformats.org/officeDocument/2006/relationships/image" Target="../media/image50.png"/><Relationship Id="rId101" Type="http://schemas.openxmlformats.org/officeDocument/2006/relationships/image" Target="../media/image51.png"/><Relationship Id="rId4" Type="http://schemas.openxmlformats.org/officeDocument/2006/relationships/tags" Target="../tags/tag70.xml"/><Relationship Id="rId9" Type="http://schemas.openxmlformats.org/officeDocument/2006/relationships/tags" Target="../tags/tag75.xml"/><Relationship Id="rId13" Type="http://schemas.openxmlformats.org/officeDocument/2006/relationships/tags" Target="../tags/tag79.xml"/><Relationship Id="rId18" Type="http://schemas.openxmlformats.org/officeDocument/2006/relationships/tags" Target="../tags/tag84.xml"/><Relationship Id="rId39" Type="http://schemas.openxmlformats.org/officeDocument/2006/relationships/tags" Target="../tags/tag105.xml"/><Relationship Id="rId34" Type="http://schemas.openxmlformats.org/officeDocument/2006/relationships/tags" Target="../tags/tag100.xml"/><Relationship Id="rId50" Type="http://schemas.openxmlformats.org/officeDocument/2006/relationships/tags" Target="../tags/tag116.xml"/><Relationship Id="rId55" Type="http://schemas.openxmlformats.org/officeDocument/2006/relationships/tags" Target="../tags/tag121.xml"/><Relationship Id="rId76" Type="http://schemas.openxmlformats.org/officeDocument/2006/relationships/image" Target="../media/image28.png"/><Relationship Id="rId97" Type="http://schemas.openxmlformats.org/officeDocument/2006/relationships/image" Target="../media/image49.png"/><Relationship Id="rId7" Type="http://schemas.openxmlformats.org/officeDocument/2006/relationships/tags" Target="../tags/tag73.xml"/><Relationship Id="rId71" Type="http://schemas.openxmlformats.org/officeDocument/2006/relationships/tags" Target="../tags/tag137.xml"/><Relationship Id="rId92" Type="http://schemas.openxmlformats.org/officeDocument/2006/relationships/image" Target="../media/image44.png"/><Relationship Id="rId2" Type="http://schemas.openxmlformats.org/officeDocument/2006/relationships/tags" Target="../tags/tag68.xml"/><Relationship Id="rId29" Type="http://schemas.openxmlformats.org/officeDocument/2006/relationships/tags" Target="../tags/tag95.xml"/><Relationship Id="rId24" Type="http://schemas.openxmlformats.org/officeDocument/2006/relationships/tags" Target="../tags/tag90.xml"/><Relationship Id="rId40" Type="http://schemas.openxmlformats.org/officeDocument/2006/relationships/tags" Target="../tags/tag106.xml"/><Relationship Id="rId45" Type="http://schemas.openxmlformats.org/officeDocument/2006/relationships/tags" Target="../tags/tag111.xml"/><Relationship Id="rId66" Type="http://schemas.openxmlformats.org/officeDocument/2006/relationships/tags" Target="../tags/tag132.xml"/><Relationship Id="rId87" Type="http://schemas.openxmlformats.org/officeDocument/2006/relationships/image" Target="../media/image39.png"/><Relationship Id="rId61" Type="http://schemas.openxmlformats.org/officeDocument/2006/relationships/tags" Target="../tags/tag127.xml"/><Relationship Id="rId82" Type="http://schemas.openxmlformats.org/officeDocument/2006/relationships/image" Target="../media/image34.png"/><Relationship Id="rId19" Type="http://schemas.openxmlformats.org/officeDocument/2006/relationships/tags" Target="../tags/tag85.xml"/><Relationship Id="rId14" Type="http://schemas.openxmlformats.org/officeDocument/2006/relationships/tags" Target="../tags/tag80.xml"/><Relationship Id="rId30" Type="http://schemas.openxmlformats.org/officeDocument/2006/relationships/tags" Target="../tags/tag96.xml"/><Relationship Id="rId35" Type="http://schemas.openxmlformats.org/officeDocument/2006/relationships/tags" Target="../tags/tag101.xml"/><Relationship Id="rId56" Type="http://schemas.openxmlformats.org/officeDocument/2006/relationships/tags" Target="../tags/tag122.xml"/><Relationship Id="rId77" Type="http://schemas.openxmlformats.org/officeDocument/2006/relationships/image" Target="../media/image29.png"/><Relationship Id="rId100" Type="http://schemas.microsoft.com/office/2007/relationships/hdphoto" Target="../media/hdphoto7.wdp"/><Relationship Id="rId8" Type="http://schemas.openxmlformats.org/officeDocument/2006/relationships/tags" Target="../tags/tag74.xml"/><Relationship Id="rId51" Type="http://schemas.openxmlformats.org/officeDocument/2006/relationships/tags" Target="../tags/tag117.xml"/><Relationship Id="rId72" Type="http://schemas.openxmlformats.org/officeDocument/2006/relationships/tags" Target="../tags/tag138.xml"/><Relationship Id="rId93" Type="http://schemas.openxmlformats.org/officeDocument/2006/relationships/image" Target="../media/image45.png"/><Relationship Id="rId98" Type="http://schemas.microsoft.com/office/2007/relationships/hdphoto" Target="../media/hdphoto6.wdp"/><Relationship Id="rId3" Type="http://schemas.openxmlformats.org/officeDocument/2006/relationships/tags" Target="../tags/tag6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9.jpeg"/><Relationship Id="rId21" Type="http://schemas.openxmlformats.org/officeDocument/2006/relationships/image" Target="../media/image24.png"/><Relationship Id="rId7" Type="http://schemas.openxmlformats.org/officeDocument/2006/relationships/image" Target="../media/image13.png"/><Relationship Id="rId12" Type="http://schemas.openxmlformats.org/officeDocument/2006/relationships/image" Target="../media/image16.svg"/><Relationship Id="rId17" Type="http://schemas.openxmlformats.org/officeDocument/2006/relationships/image" Target="../media/image20.png"/><Relationship Id="rId25"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19.svg"/><Relationship Id="rId20" Type="http://schemas.openxmlformats.org/officeDocument/2006/relationships/image" Target="../media/image23.png"/><Relationship Id="rId1" Type="http://schemas.openxmlformats.org/officeDocument/2006/relationships/slideLayout" Target="../slideLayouts/slideLayout51.xml"/><Relationship Id="rId6" Type="http://schemas.openxmlformats.org/officeDocument/2006/relationships/image" Target="../media/image12.png"/><Relationship Id="rId11" Type="http://schemas.openxmlformats.org/officeDocument/2006/relationships/image" Target="../media/image15.png"/><Relationship Id="rId24" Type="http://schemas.microsoft.com/office/2007/relationships/hdphoto" Target="../media/hdphoto5.wdp"/><Relationship Id="rId5" Type="http://schemas.openxmlformats.org/officeDocument/2006/relationships/image" Target="../media/image11.bin"/><Relationship Id="rId15" Type="http://schemas.openxmlformats.org/officeDocument/2006/relationships/image" Target="../media/image18.png"/><Relationship Id="rId23" Type="http://schemas.openxmlformats.org/officeDocument/2006/relationships/image" Target="../media/image26.png"/><Relationship Id="rId10" Type="http://schemas.microsoft.com/office/2007/relationships/hdphoto" Target="../media/hdphoto3.wdp"/><Relationship Id="rId19" Type="http://schemas.openxmlformats.org/officeDocument/2006/relationships/image" Target="../media/image22.svg"/><Relationship Id="rId4" Type="http://schemas.openxmlformats.org/officeDocument/2006/relationships/image" Target="../media/image10.png"/><Relationship Id="rId9" Type="http://schemas.openxmlformats.org/officeDocument/2006/relationships/image" Target="../media/image14.png"/><Relationship Id="rId14" Type="http://schemas.microsoft.com/office/2007/relationships/hdphoto" Target="../media/hdphoto4.wdp"/><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notesSlide" Target="../notesSlides/notesSlide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jamboard.google.com/d/1_s99BepmDSKRsgOiE9qpoWLxduq7QsQ2YuIAeynmjGM/viewer?f=3" TargetMode="Externa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1158" y="1884097"/>
            <a:ext cx="7257614" cy="924074"/>
          </a:xfrm>
        </p:spPr>
        <p:txBody>
          <a:bodyPr/>
          <a:lstStyle/>
          <a:p>
            <a:pPr>
              <a:spcBef>
                <a:spcPts val="1200"/>
              </a:spcBef>
              <a:spcAft>
                <a:spcPts val="1200"/>
              </a:spcAft>
            </a:pPr>
            <a:r>
              <a:rPr lang="en-CA" sz="2800" dirty="0">
                <a:cs typeface="Arial"/>
              </a:rPr>
              <a:t>Le </a:t>
            </a:r>
            <a:r>
              <a:rPr lang="fr-CA" sz="2800" dirty="0">
                <a:cs typeface="Arial"/>
              </a:rPr>
              <a:t>projet</a:t>
            </a:r>
            <a:r>
              <a:rPr lang="en-CA" sz="2800" dirty="0">
                <a:cs typeface="Arial"/>
              </a:rPr>
              <a:t> de </a:t>
            </a:r>
            <a:r>
              <a:rPr lang="fr-CA" sz="2800" dirty="0">
                <a:cs typeface="Arial"/>
              </a:rPr>
              <a:t>réapprovisionnement </a:t>
            </a:r>
            <a:r>
              <a:rPr lang="en-CA" sz="2800" dirty="0">
                <a:cs typeface="Arial"/>
              </a:rPr>
              <a:t>de Canada.ca</a:t>
            </a:r>
            <a:endParaRPr lang="en-US" dirty="0">
              <a:cs typeface="Arial"/>
            </a:endParaRPr>
          </a:p>
        </p:txBody>
      </p:sp>
      <p:sp>
        <p:nvSpPr>
          <p:cNvPr id="3" name="Subtitle 2"/>
          <p:cNvSpPr>
            <a:spLocks noGrp="1"/>
          </p:cNvSpPr>
          <p:nvPr>
            <p:ph type="subTitle" idx="1"/>
          </p:nvPr>
        </p:nvSpPr>
        <p:spPr>
          <a:xfrm>
            <a:off x="4841965" y="3758392"/>
            <a:ext cx="6830895" cy="582875"/>
          </a:xfrm>
        </p:spPr>
        <p:txBody>
          <a:bodyPr vert="horz" lIns="121920" tIns="60960" rIns="121920" bIns="60960" rtlCol="0" anchor="t">
            <a:normAutofit/>
          </a:bodyPr>
          <a:lstStyle/>
          <a:p>
            <a:r>
              <a:rPr lang="en-US" sz="2800" dirty="0">
                <a:latin typeface="Calibri"/>
                <a:ea typeface="Source Sans Pro"/>
                <a:cs typeface="Calibri"/>
              </a:rPr>
              <a:t>24 </a:t>
            </a:r>
            <a:r>
              <a:rPr lang="fr-CA" sz="2800" dirty="0">
                <a:latin typeface="Calibri"/>
                <a:ea typeface="Source Sans Pro"/>
                <a:cs typeface="Calibri"/>
              </a:rPr>
              <a:t>avril</a:t>
            </a:r>
            <a:r>
              <a:rPr lang="en-US" sz="2800" dirty="0">
                <a:latin typeface="Calibri"/>
                <a:ea typeface="Source Sans Pro"/>
                <a:cs typeface="Calibri"/>
              </a:rPr>
              <a:t>, 2024</a:t>
            </a:r>
          </a:p>
        </p:txBody>
      </p:sp>
      <p:sp>
        <p:nvSpPr>
          <p:cNvPr id="5" name="TextBox 4">
            <a:extLst>
              <a:ext uri="{FF2B5EF4-FFF2-40B4-BE49-F238E27FC236}">
                <a16:creationId xmlns:a16="http://schemas.microsoft.com/office/drawing/2014/main" id="{00FBB26E-2B88-9984-E369-3C1E0B3E202E}"/>
              </a:ext>
            </a:extLst>
          </p:cNvPr>
          <p:cNvSpPr txBox="1"/>
          <p:nvPr/>
        </p:nvSpPr>
        <p:spPr>
          <a:xfrm>
            <a:off x="4841965" y="2960115"/>
            <a:ext cx="6096000" cy="646331"/>
          </a:xfrm>
          <a:prstGeom prst="rect">
            <a:avLst/>
          </a:prstGeom>
          <a:noFill/>
        </p:spPr>
        <p:txBody>
          <a:bodyPr wrap="square" lIns="91440" tIns="45720" rIns="91440" bIns="45720" anchor="t">
            <a:spAutoFit/>
          </a:bodyPr>
          <a:lstStyle/>
          <a:p>
            <a:r>
              <a:rPr lang="fr-CA" sz="3600" dirty="0">
                <a:ea typeface="+mn-lt"/>
                <a:cs typeface="+mn-lt"/>
              </a:rPr>
              <a:t>Priorités</a:t>
            </a:r>
            <a:r>
              <a:rPr lang="en-CA" sz="3600" dirty="0">
                <a:ea typeface="+mn-lt"/>
                <a:cs typeface="+mn-lt"/>
              </a:rPr>
              <a:t> Web du GC</a:t>
            </a:r>
            <a:endParaRPr lang="en-US" dirty="0">
              <a:ea typeface="+mn-lt"/>
              <a:cs typeface="+mn-lt"/>
            </a:endParaRPr>
          </a:p>
        </p:txBody>
      </p:sp>
    </p:spTree>
    <p:extLst>
      <p:ext uri="{BB962C8B-B14F-4D97-AF65-F5344CB8AC3E}">
        <p14:creationId xmlns:p14="http://schemas.microsoft.com/office/powerpoint/2010/main" val="5766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Rounded Corners 100">
            <a:extLst>
              <a:ext uri="{FF2B5EF4-FFF2-40B4-BE49-F238E27FC236}">
                <a16:creationId xmlns:a16="http://schemas.microsoft.com/office/drawing/2014/main" id="{5E3E51FB-3715-D973-2572-1F706826820E}"/>
              </a:ext>
            </a:extLst>
          </p:cNvPr>
          <p:cNvSpPr/>
          <p:nvPr>
            <p:custDataLst>
              <p:tags r:id="rId1"/>
            </p:custDataLst>
          </p:nvPr>
        </p:nvSpPr>
        <p:spPr>
          <a:xfrm>
            <a:off x="6436240" y="5139308"/>
            <a:ext cx="1722789" cy="916553"/>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Robot conversationnel en langage naturel</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Conversations avec un robot conversationnel pilotées par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IA </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 Intégration et soutien dans le parcours de service entre le Web en libre-service et le centre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appel </a:t>
            </a:r>
            <a:endParaRPr lang="fr-ca" sz="800">
              <a:solidFill>
                <a:prstClr val="black"/>
              </a:solidFill>
              <a:latin typeface="Calibri" panose="020F0502020204030204" pitchFamily="34" charset="0"/>
              <a:sym typeface=""/>
            </a:endParaRPr>
          </a:p>
        </p:txBody>
      </p:sp>
      <p:sp>
        <p:nvSpPr>
          <p:cNvPr id="93" name="Rectangle: Rounded Corners 92">
            <a:extLst>
              <a:ext uri="{FF2B5EF4-FFF2-40B4-BE49-F238E27FC236}">
                <a16:creationId xmlns:a16="http://schemas.microsoft.com/office/drawing/2014/main" id="{284EB233-B024-AB8B-074B-F1BFC6404C16}"/>
              </a:ext>
            </a:extLst>
          </p:cNvPr>
          <p:cNvSpPr/>
          <p:nvPr>
            <p:custDataLst>
              <p:tags r:id="rId2"/>
            </p:custDataLst>
          </p:nvPr>
        </p:nvSpPr>
        <p:spPr>
          <a:xfrm>
            <a:off x="6757128" y="2804074"/>
            <a:ext cx="1209987" cy="1172500"/>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Moteur de personnalisation</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Personnaliser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expérience du visiteur en fonction de ses préférences, de son profil, de sa langue et de ses interactions </a:t>
            </a:r>
            <a:endParaRPr lang="fr-ca" sz="800">
              <a:solidFill>
                <a:prstClr val="black"/>
              </a:solidFill>
              <a:latin typeface="Calibri" panose="020F0502020204030204" pitchFamily="34" charset="0"/>
              <a:sym typeface=""/>
            </a:endParaRPr>
          </a:p>
        </p:txBody>
      </p:sp>
      <p:sp>
        <p:nvSpPr>
          <p:cNvPr id="103" name="Rectangle: Rounded Corners 102">
            <a:extLst>
              <a:ext uri="{FF2B5EF4-FFF2-40B4-BE49-F238E27FC236}">
                <a16:creationId xmlns:a16="http://schemas.microsoft.com/office/drawing/2014/main" id="{3FBC4C16-BBC3-8351-6D1C-BC2E2DD1C876}"/>
              </a:ext>
            </a:extLst>
          </p:cNvPr>
          <p:cNvSpPr/>
          <p:nvPr>
            <p:custDataLst>
              <p:tags r:id="rId3"/>
            </p:custDataLst>
          </p:nvPr>
        </p:nvSpPr>
        <p:spPr>
          <a:xfrm>
            <a:off x="6667929" y="4000522"/>
            <a:ext cx="1009221" cy="1053641"/>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Widgets de sondage </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Créer et concevoir des sondages adaptés </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 un éventail dynamique de résultats est affiché </a:t>
            </a:r>
            <a:endParaRPr lang="fr-ca" sz="800">
              <a:solidFill>
                <a:prstClr val="black"/>
              </a:solidFill>
              <a:latin typeface="Calibri" panose="020F0502020204030204" pitchFamily="34" charset="0"/>
              <a:sym typeface=""/>
            </a:endParaRPr>
          </a:p>
        </p:txBody>
      </p:sp>
      <p:sp>
        <p:nvSpPr>
          <p:cNvPr id="67" name="Rectangle: Rounded Corners 66">
            <a:extLst>
              <a:ext uri="{FF2B5EF4-FFF2-40B4-BE49-F238E27FC236}">
                <a16:creationId xmlns:a16="http://schemas.microsoft.com/office/drawing/2014/main" id="{7F1F7BA2-9795-3D47-1B14-AE5D07FCE450}"/>
              </a:ext>
            </a:extLst>
          </p:cNvPr>
          <p:cNvSpPr/>
          <p:nvPr>
            <p:custDataLst>
              <p:tags r:id="rId4"/>
            </p:custDataLst>
          </p:nvPr>
        </p:nvSpPr>
        <p:spPr>
          <a:xfrm>
            <a:off x="4488888" y="2369987"/>
            <a:ext cx="916033" cy="1087603"/>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Mises à jour en temps réel</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Automatise en temps réel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affichage des données/informations qui changent régulièrement</a:t>
            </a:r>
            <a:endParaRPr lang="fr-ca" sz="800">
              <a:solidFill>
                <a:prstClr val="black"/>
              </a:solidFill>
              <a:latin typeface="Calibri" panose="020F0502020204030204" pitchFamily="34" charset="0"/>
              <a:sym typeface=""/>
            </a:endParaRPr>
          </a:p>
        </p:txBody>
      </p:sp>
      <p:sp>
        <p:nvSpPr>
          <p:cNvPr id="4" name="TextBox 3">
            <a:extLst>
              <a:ext uri="{FF2B5EF4-FFF2-40B4-BE49-F238E27FC236}">
                <a16:creationId xmlns:a16="http://schemas.microsoft.com/office/drawing/2014/main" id="{6AB73ACC-2298-5BC1-8BB2-6829D43B6307}"/>
              </a:ext>
            </a:extLst>
          </p:cNvPr>
          <p:cNvSpPr txBox="1"/>
          <p:nvPr>
            <p:custDataLst>
              <p:tags r:id="rId5"/>
            </p:custDataLst>
          </p:nvPr>
        </p:nvSpPr>
        <p:spPr>
          <a:xfrm>
            <a:off x="845768" y="-23428"/>
            <a:ext cx="10500461" cy="648339"/>
          </a:xfrm>
          <a:prstGeom prst="rect">
            <a:avLst/>
          </a:prstGeom>
          <a:noFill/>
        </p:spPr>
        <p:txBody>
          <a:bodyPr wrap="square" lIns="91440" tIns="45720" rIns="91440" bIns="45720" rtlCol="0" anchor="t">
            <a:noAutofit/>
          </a:bodyPr>
          <a:lstStyle/>
          <a:p>
            <a:pPr algn="ctr" defTabSz="914377">
              <a:defRPr/>
            </a:pPr>
            <a:r>
              <a:rPr lang="fr-ca" sz="2650">
                <a:solidFill>
                  <a:prstClr val="black"/>
                </a:solidFill>
                <a:latin typeface="Calibri"/>
                <a:ea typeface="Calibri" panose="020F0502020204030204" pitchFamily="34" charset="0"/>
                <a:cs typeface="Calibri"/>
                <a:sym typeface=""/>
              </a:rPr>
              <a:t>Aperçu des capacités de Canada.ca </a:t>
            </a:r>
            <a:endParaRPr lang="fr-ca" sz="2667">
              <a:solidFill>
                <a:prstClr val="black"/>
              </a:solidFill>
              <a:latin typeface="Calibri" panose="020F0502020204030204" pitchFamily="34" charset="0"/>
              <a:sym typeface=""/>
            </a:endParaRPr>
          </a:p>
        </p:txBody>
      </p:sp>
      <p:grpSp>
        <p:nvGrpSpPr>
          <p:cNvPr id="5" name="Group 4">
            <a:extLst>
              <a:ext uri="{FF2B5EF4-FFF2-40B4-BE49-F238E27FC236}">
                <a16:creationId xmlns:a16="http://schemas.microsoft.com/office/drawing/2014/main" id="{17B8E1BC-00B5-C15A-EDF6-D2E6F05FE051}"/>
              </a:ext>
            </a:extLst>
          </p:cNvPr>
          <p:cNvGrpSpPr/>
          <p:nvPr>
            <p:custDataLst>
              <p:tags r:id="rId6"/>
            </p:custDataLst>
          </p:nvPr>
        </p:nvGrpSpPr>
        <p:grpSpPr>
          <a:xfrm>
            <a:off x="-1113" y="636009"/>
            <a:ext cx="12136477" cy="319267"/>
            <a:chOff x="0" y="677872"/>
            <a:chExt cx="9144000" cy="330365"/>
          </a:xfrm>
          <a:solidFill>
            <a:schemeClr val="tx2">
              <a:lumMod val="50000"/>
            </a:schemeClr>
          </a:solidFill>
        </p:grpSpPr>
        <p:sp>
          <p:nvSpPr>
            <p:cNvPr id="28" name="Rectangle 27">
              <a:extLst>
                <a:ext uri="{FF2B5EF4-FFF2-40B4-BE49-F238E27FC236}">
                  <a16:creationId xmlns:a16="http://schemas.microsoft.com/office/drawing/2014/main" id="{7CB6F3FB-D11D-4982-32ED-06A018F6D3E7}"/>
                </a:ext>
              </a:extLst>
            </p:cNvPr>
            <p:cNvSpPr/>
            <p:nvPr/>
          </p:nvSpPr>
          <p:spPr>
            <a:xfrm>
              <a:off x="0" y="677872"/>
              <a:ext cx="9144000" cy="33036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fr-ca" sz="1867">
                <a:solidFill>
                  <a:prstClr val="white"/>
                </a:solidFill>
                <a:latin typeface="Calibri" panose="020F0502020204030204"/>
              </a:endParaRPr>
            </a:p>
          </p:txBody>
        </p:sp>
        <p:sp>
          <p:nvSpPr>
            <p:cNvPr id="10" name="TextBox 9">
              <a:extLst>
                <a:ext uri="{FF2B5EF4-FFF2-40B4-BE49-F238E27FC236}">
                  <a16:creationId xmlns:a16="http://schemas.microsoft.com/office/drawing/2014/main" id="{F5946DFE-D579-E07D-EA72-A6EC3BDB855D}"/>
                </a:ext>
              </a:extLst>
            </p:cNvPr>
            <p:cNvSpPr txBox="1"/>
            <p:nvPr/>
          </p:nvSpPr>
          <p:spPr>
            <a:xfrm>
              <a:off x="742198" y="682771"/>
              <a:ext cx="3178227" cy="307794"/>
            </a:xfrm>
            <a:prstGeom prst="rect">
              <a:avLst/>
            </a:prstGeom>
            <a:grpFill/>
          </p:spPr>
          <p:txBody>
            <a:bodyPr wrap="square" rtlCol="0">
              <a:spAutoFit/>
            </a:bodyPr>
            <a:lstStyle/>
            <a:p>
              <a:pPr algn="ctr" defTabSz="914377">
                <a:defRPr/>
              </a:pPr>
              <a:r>
                <a:rPr lang="fr-ca" sz="1333" b="1">
                  <a:solidFill>
                    <a:prstClr val="white">
                      <a:lumMod val="95000"/>
                    </a:prstClr>
                  </a:solidFill>
                  <a:latin typeface="Calibri" panose="020F0502020204030204" pitchFamily="34" charset="0"/>
                  <a:ea typeface="Calibri" panose="020F0502020204030204" pitchFamily="34" charset="0"/>
                  <a:cs typeface="Calibri" panose="020F0502020204030204" pitchFamily="34" charset="0"/>
                  <a:sym typeface=""/>
                </a:rPr>
                <a:t>Capacités actuelles – L</a:t>
              </a:r>
              <a:r>
                <a:rPr lang="fr-CA" sz="1333" b="1">
                  <a:solidFill>
                    <a:prstClr val="white">
                      <a:lumMod val="95000"/>
                    </a:prstClr>
                  </a:solidFill>
                  <a:latin typeface="Calibri" panose="020F0502020204030204" pitchFamily="34" charset="0"/>
                  <a:ea typeface="Calibri" panose="020F0502020204030204" pitchFamily="34" charset="0"/>
                  <a:cs typeface="Calibri" panose="020F0502020204030204" pitchFamily="34" charset="0"/>
                  <a:sym typeface=""/>
                </a:rPr>
                <a:t>’</a:t>
              </a:r>
              <a:r>
                <a:rPr lang="fr-ca" sz="1333" b="1">
                  <a:solidFill>
                    <a:prstClr val="white">
                      <a:lumMod val="95000"/>
                    </a:prstClr>
                  </a:solidFill>
                  <a:latin typeface="Calibri" panose="020F0502020204030204" pitchFamily="34" charset="0"/>
                  <a:ea typeface="Calibri" panose="020F0502020204030204" pitchFamily="34" charset="0"/>
                  <a:cs typeface="Calibri" panose="020F0502020204030204" pitchFamily="34" charset="0"/>
                  <a:sym typeface=""/>
                </a:rPr>
                <a:t>information comme un service</a:t>
              </a:r>
              <a:endParaRPr lang="fr-ca" sz="1333" b="1">
                <a:solidFill>
                  <a:prstClr val="white">
                    <a:lumMod val="95000"/>
                  </a:prstClr>
                </a:solidFill>
                <a:latin typeface="Calibri" panose="020F0502020204030204" pitchFamily="34" charset="0"/>
                <a:sym typeface=""/>
              </a:endParaRPr>
            </a:p>
          </p:txBody>
        </p:sp>
        <p:sp>
          <p:nvSpPr>
            <p:cNvPr id="11" name="TextBox 10">
              <a:extLst>
                <a:ext uri="{FF2B5EF4-FFF2-40B4-BE49-F238E27FC236}">
                  <a16:creationId xmlns:a16="http://schemas.microsoft.com/office/drawing/2014/main" id="{AA2F3A6C-1FD8-E758-AC7E-2B25583CB305}"/>
                </a:ext>
              </a:extLst>
            </p:cNvPr>
            <p:cNvSpPr txBox="1"/>
            <p:nvPr/>
          </p:nvSpPr>
          <p:spPr>
            <a:xfrm>
              <a:off x="6051552" y="696949"/>
              <a:ext cx="1774594" cy="307794"/>
            </a:xfrm>
            <a:prstGeom prst="rect">
              <a:avLst/>
            </a:prstGeom>
            <a:grpFill/>
          </p:spPr>
          <p:txBody>
            <a:bodyPr wrap="square" rtlCol="0">
              <a:spAutoFit/>
            </a:bodyPr>
            <a:lstStyle>
              <a:defPPr>
                <a:defRPr lang="fr-ca"/>
              </a:defPPr>
              <a:lvl1pPr algn="ctr">
                <a:defRPr sz="1100" b="1">
                  <a:solidFill>
                    <a:schemeClr val="bg1">
                      <a:lumMod val="95000"/>
                    </a:schemeClr>
                  </a:solidFill>
                  <a:latin typeface="Calibri" panose="020F0502020204030204" pitchFamily="34" charset="0"/>
                  <a:cs typeface="Calibri" panose="020F0502020204030204" pitchFamily="34" charset="0"/>
                </a:defRPr>
              </a:lvl1pPr>
            </a:lstStyle>
            <a:p>
              <a:pPr defTabSz="914377">
                <a:defRPr/>
              </a:pPr>
              <a:r>
                <a:rPr lang="fr-ca" sz="1333">
                  <a:solidFill>
                    <a:prstClr val="white">
                      <a:lumMod val="95000"/>
                    </a:prstClr>
                  </a:solidFill>
                  <a:sym typeface=""/>
                </a:rPr>
                <a:t>Capacités futures </a:t>
              </a:r>
            </a:p>
          </p:txBody>
        </p:sp>
      </p:grpSp>
      <p:graphicFrame>
        <p:nvGraphicFramePr>
          <p:cNvPr id="13" name="Table 13">
            <a:extLst>
              <a:ext uri="{FF2B5EF4-FFF2-40B4-BE49-F238E27FC236}">
                <a16:creationId xmlns:a16="http://schemas.microsoft.com/office/drawing/2014/main" id="{5943D61F-8BF5-42B9-F32F-00BC3991A662}"/>
              </a:ext>
            </a:extLst>
          </p:cNvPr>
          <p:cNvGraphicFramePr>
            <a:graphicFrameLocks noGrp="1"/>
          </p:cNvGraphicFramePr>
          <p:nvPr>
            <p:custDataLst>
              <p:tags r:id="rId7"/>
            </p:custDataLst>
          </p:nvPr>
        </p:nvGraphicFramePr>
        <p:xfrm>
          <a:off x="9833" y="6135655"/>
          <a:ext cx="12174582" cy="741680"/>
        </p:xfrm>
        <a:graphic>
          <a:graphicData uri="http://schemas.openxmlformats.org/drawingml/2006/table">
            <a:tbl>
              <a:tblPr firstRow="1" bandRow="1">
                <a:tableStyleId>{2D5ABB26-0587-4C30-8999-92F81FD0307C}</a:tableStyleId>
              </a:tblPr>
              <a:tblGrid>
                <a:gridCol w="4154137">
                  <a:extLst>
                    <a:ext uri="{9D8B030D-6E8A-4147-A177-3AD203B41FA5}">
                      <a16:colId xmlns:a16="http://schemas.microsoft.com/office/drawing/2014/main" val="1094672076"/>
                    </a:ext>
                  </a:extLst>
                </a:gridCol>
                <a:gridCol w="4592909">
                  <a:extLst>
                    <a:ext uri="{9D8B030D-6E8A-4147-A177-3AD203B41FA5}">
                      <a16:colId xmlns:a16="http://schemas.microsoft.com/office/drawing/2014/main" val="1814192606"/>
                    </a:ext>
                  </a:extLst>
                </a:gridCol>
                <a:gridCol w="3427536">
                  <a:extLst>
                    <a:ext uri="{9D8B030D-6E8A-4147-A177-3AD203B41FA5}">
                      <a16:colId xmlns:a16="http://schemas.microsoft.com/office/drawing/2014/main" val="3925034703"/>
                    </a:ext>
                  </a:extLst>
                </a:gridCol>
              </a:tblGrid>
              <a:tr h="33528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400" b="0" i="0" u="none" spc="0" baseline="0">
                          <a:solidFill>
                            <a:schemeClr val="bg1">
                              <a:lumMod val="95000"/>
                            </a:schemeClr>
                          </a:solidFill>
                          <a:latin typeface="Calibri" panose="020F0502020204030204" pitchFamily="34" charset="0"/>
                          <a:ea typeface="+mn-ea"/>
                          <a:cs typeface="+mn-cs"/>
                          <a:sym typeface=""/>
                        </a:rPr>
                        <a:t>Service Web géré – Fondation de l</a:t>
                      </a:r>
                      <a:r>
                        <a:rPr lang="fr-CA" sz="1400" b="0" i="0" u="none" spc="0" baseline="0">
                          <a:solidFill>
                            <a:schemeClr val="bg1">
                              <a:lumMod val="95000"/>
                            </a:schemeClr>
                          </a:solidFill>
                          <a:latin typeface="Calibri" panose="020F0502020204030204" pitchFamily="34" charset="0"/>
                          <a:ea typeface="+mn-ea"/>
                          <a:cs typeface="+mn-cs"/>
                          <a:sym typeface=""/>
                        </a:rPr>
                        <a:t>’</a:t>
                      </a:r>
                      <a:r>
                        <a:rPr lang="fr-ca" sz="1400" b="0" i="0" u="none" spc="0" baseline="0">
                          <a:solidFill>
                            <a:schemeClr val="bg1">
                              <a:lumMod val="95000"/>
                            </a:schemeClr>
                          </a:solidFill>
                          <a:latin typeface="Calibri" panose="020F0502020204030204" pitchFamily="34" charset="0"/>
                          <a:ea typeface="+mn-ea"/>
                          <a:cs typeface="+mn-cs"/>
                          <a:sym typeface=""/>
                        </a:rPr>
                        <a:t>écosystème du GC et accent mis sur le portail Un seul GC</a:t>
                      </a:r>
                      <a:endParaRPr lang="fr-ca" sz="1400" spc="0">
                        <a:solidFill>
                          <a:schemeClr val="bg1">
                            <a:lumMod val="95000"/>
                          </a:schemeClr>
                        </a:solidFill>
                        <a:latin typeface="Calibri" panose="020F0502020204030204" pitchFamily="34" charset="0"/>
                        <a:ea typeface="+mn-ea"/>
                        <a:cs typeface="+mn-cs"/>
                        <a:sym typeface=""/>
                      </a:endParaRPr>
                    </a:p>
                  </a:txBody>
                  <a:tcPr marL="121920" marR="121920" marT="60960" marB="609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pPr algn="ctr"/>
                      <a:endParaRPr lang="fr-ca" sz="700">
                        <a:solidFill>
                          <a:schemeClr val="bg1">
                            <a:lumMod val="95000"/>
                          </a:schemeClr>
                        </a:solidFill>
                        <a:latin typeface="Calibri" panose="020F0502020204030204" pitchFamily="34" charset="0"/>
                        <a:cs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pPr algn="ctr"/>
                      <a:endParaRPr lang="fr-ca" sz="700">
                        <a:solidFill>
                          <a:schemeClr val="bg1">
                            <a:lumMod val="95000"/>
                          </a:schemeClr>
                        </a:solidFill>
                        <a:latin typeface="Calibri" panose="020F0502020204030204" pitchFamily="34" charset="0"/>
                        <a:cs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2466758962"/>
                  </a:ext>
                </a:extLst>
              </a:tr>
              <a:tr h="406400">
                <a:tc>
                  <a:txBody>
                    <a:bodyPr/>
                    <a:lstStyle/>
                    <a:p>
                      <a:pPr algn="ctr" rtl="0"/>
                      <a:r>
                        <a:rPr lang="fr-ca" sz="900" b="0" i="0" u="none" spc="0" baseline="0">
                          <a:solidFill>
                            <a:schemeClr val="bg1">
                              <a:lumMod val="95000"/>
                            </a:schemeClr>
                          </a:solidFill>
                          <a:latin typeface="Calibri" panose="020F0502020204030204" pitchFamily="34" charset="0"/>
                          <a:ea typeface="+mn-ea"/>
                          <a:cs typeface="+mn-cs"/>
                          <a:sym typeface=""/>
                        </a:rPr>
                        <a:t>Publication Web (SGC/analyse)</a:t>
                      </a:r>
                      <a:endParaRPr lang="fr-ca" sz="900" spc="0">
                        <a:solidFill>
                          <a:schemeClr val="bg1">
                            <a:lumMod val="95000"/>
                          </a:schemeClr>
                        </a:solidFill>
                        <a:latin typeface="Calibri" panose="020F0502020204030204" pitchFamily="34" charset="0"/>
                        <a:ea typeface="+mn-ea"/>
                        <a:cs typeface="+mn-cs"/>
                        <a:sym typeface=""/>
                      </a:endParaRPr>
                    </a:p>
                  </a:txBody>
                  <a:tcPr marL="121920" marR="121920" marT="60960" marB="609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a:r>
                        <a:rPr lang="fr-ca" sz="900" b="0" i="0" u="none" spc="0" baseline="0">
                          <a:solidFill>
                            <a:schemeClr val="bg1">
                              <a:lumMod val="95000"/>
                            </a:schemeClr>
                          </a:solidFill>
                          <a:latin typeface="Calibri" panose="020F0502020204030204" pitchFamily="34" charset="0"/>
                          <a:ea typeface="+mn-ea"/>
                          <a:cs typeface="+mn-cs"/>
                          <a:sym typeface=""/>
                        </a:rPr>
                        <a:t>Cyberdéfense </a:t>
                      </a:r>
                    </a:p>
                    <a:p>
                      <a:pPr algn="ctr" rtl="0"/>
                      <a:r>
                        <a:rPr lang="fr-ca" sz="900" b="0" i="0" u="none" spc="0" baseline="0">
                          <a:solidFill>
                            <a:schemeClr val="bg1">
                              <a:lumMod val="95000"/>
                            </a:schemeClr>
                          </a:solidFill>
                          <a:latin typeface="Calibri" panose="020F0502020204030204" pitchFamily="34" charset="0"/>
                          <a:ea typeface="+mn-ea"/>
                          <a:cs typeface="+mn-cs"/>
                          <a:sym typeface=""/>
                        </a:rPr>
                        <a:t>(avec réseau de diffusion de contenu)</a:t>
                      </a:r>
                      <a:endParaRPr lang="fr-ca" sz="900" spc="0">
                        <a:solidFill>
                          <a:schemeClr val="bg1">
                            <a:lumMod val="95000"/>
                          </a:schemeClr>
                        </a:solidFill>
                        <a:latin typeface="Calibri" panose="020F0502020204030204" pitchFamily="34" charset="0"/>
                        <a:ea typeface="+mn-ea"/>
                        <a:cs typeface="+mn-cs"/>
                        <a:sym typeface=""/>
                      </a:endParaRPr>
                    </a:p>
                  </a:txBody>
                  <a:tcPr marL="121920" marR="121920" marT="60960" marB="609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a:r>
                        <a:rPr lang="fr-ca" sz="900" b="0" i="0" u="none" spc="0" baseline="0">
                          <a:solidFill>
                            <a:schemeClr val="bg1">
                              <a:lumMod val="95000"/>
                            </a:schemeClr>
                          </a:solidFill>
                          <a:latin typeface="Calibri" panose="020F0502020204030204" pitchFamily="34" charset="0"/>
                          <a:ea typeface="+mn-ea"/>
                          <a:cs typeface="+mn-cs"/>
                          <a:sym typeface=""/>
                        </a:rPr>
                        <a:t>Hébergement en nuage</a:t>
                      </a:r>
                      <a:endParaRPr lang="fr-ca" sz="900" spc="0">
                        <a:solidFill>
                          <a:schemeClr val="bg1">
                            <a:lumMod val="95000"/>
                          </a:schemeClr>
                        </a:solidFill>
                        <a:latin typeface="Calibri" panose="020F0502020204030204" pitchFamily="34" charset="0"/>
                        <a:ea typeface="+mn-ea"/>
                        <a:cs typeface="+mn-cs"/>
                        <a:sym typeface=""/>
                      </a:endParaRPr>
                    </a:p>
                  </a:txBody>
                  <a:tcPr marL="121920" marR="121920" marT="60960" marB="609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4104369185"/>
                  </a:ext>
                </a:extLst>
              </a:tr>
            </a:tbl>
          </a:graphicData>
        </a:graphic>
      </p:graphicFrame>
      <p:sp>
        <p:nvSpPr>
          <p:cNvPr id="43" name="Rectangle: Rounded Corners 42">
            <a:extLst>
              <a:ext uri="{FF2B5EF4-FFF2-40B4-BE49-F238E27FC236}">
                <a16:creationId xmlns:a16="http://schemas.microsoft.com/office/drawing/2014/main" id="{236634F6-A0C3-3777-416B-47B9441AFEF0}"/>
              </a:ext>
            </a:extLst>
          </p:cNvPr>
          <p:cNvSpPr/>
          <p:nvPr>
            <p:custDataLst>
              <p:tags r:id="rId8"/>
            </p:custDataLst>
          </p:nvPr>
        </p:nvSpPr>
        <p:spPr>
          <a:xfrm>
            <a:off x="3505656" y="3500497"/>
            <a:ext cx="1259233" cy="794700"/>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Service de notification par courriel</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Fournit au public des informations au moyen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un service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abonnement</a:t>
            </a:r>
            <a:endParaRPr lang="fr-ca" sz="800">
              <a:solidFill>
                <a:prstClr val="black"/>
              </a:solidFill>
              <a:latin typeface="Calibri" panose="020F0502020204030204" pitchFamily="34" charset="0"/>
              <a:sym typeface=""/>
            </a:endParaRPr>
          </a:p>
        </p:txBody>
      </p:sp>
      <p:sp>
        <p:nvSpPr>
          <p:cNvPr id="46" name="Rectangle: Rounded Corners 45">
            <a:extLst>
              <a:ext uri="{FF2B5EF4-FFF2-40B4-BE49-F238E27FC236}">
                <a16:creationId xmlns:a16="http://schemas.microsoft.com/office/drawing/2014/main" id="{7B2E6BAB-B15A-2423-44BE-CE17A5939E32}"/>
              </a:ext>
            </a:extLst>
          </p:cNvPr>
          <p:cNvSpPr/>
          <p:nvPr>
            <p:custDataLst>
              <p:tags r:id="rId9"/>
            </p:custDataLst>
          </p:nvPr>
        </p:nvSpPr>
        <p:spPr>
          <a:xfrm>
            <a:off x="101700" y="5177635"/>
            <a:ext cx="1810627" cy="920376"/>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Capacité de pointe de la publication</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Plateforme commune permettant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apporter un soutien supplémentaire à la publication dans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ensemble du GC en cas de situation critique</a:t>
            </a:r>
            <a:endParaRPr lang="fr-ca" sz="800">
              <a:solidFill>
                <a:prstClr val="black"/>
              </a:solidFill>
              <a:latin typeface="Calibri" panose="020F0502020204030204" pitchFamily="34" charset="0"/>
              <a:sym typeface=""/>
            </a:endParaRPr>
          </a:p>
        </p:txBody>
      </p:sp>
      <p:sp>
        <p:nvSpPr>
          <p:cNvPr id="48" name="Rectangle: Rounded Corners 47">
            <a:extLst>
              <a:ext uri="{FF2B5EF4-FFF2-40B4-BE49-F238E27FC236}">
                <a16:creationId xmlns:a16="http://schemas.microsoft.com/office/drawing/2014/main" id="{6B3F4877-E995-8B85-2D6A-943AE97CA32E}"/>
              </a:ext>
            </a:extLst>
          </p:cNvPr>
          <p:cNvSpPr/>
          <p:nvPr>
            <p:custDataLst>
              <p:tags r:id="rId10"/>
            </p:custDataLst>
          </p:nvPr>
        </p:nvSpPr>
        <p:spPr>
          <a:xfrm>
            <a:off x="67122" y="4331487"/>
            <a:ext cx="1618373" cy="806095"/>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Ciblage géographique</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Diffusion de contenus différents auprès du public en fonction de sa localisation géographique (p. ex. Inondations en Colombie-Britannique)</a:t>
            </a:r>
            <a:endParaRPr lang="fr-ca" sz="800">
              <a:solidFill>
                <a:prstClr val="black"/>
              </a:solidFill>
              <a:latin typeface="Calibri" panose="020F0502020204030204" pitchFamily="34" charset="0"/>
              <a:sym typeface=""/>
            </a:endParaRPr>
          </a:p>
        </p:txBody>
      </p:sp>
      <p:sp>
        <p:nvSpPr>
          <p:cNvPr id="57" name="Rectangle: Rounded Corners 56">
            <a:extLst>
              <a:ext uri="{FF2B5EF4-FFF2-40B4-BE49-F238E27FC236}">
                <a16:creationId xmlns:a16="http://schemas.microsoft.com/office/drawing/2014/main" id="{55C8BC83-02D8-8A69-EABE-AE3404A63FCC}"/>
              </a:ext>
            </a:extLst>
          </p:cNvPr>
          <p:cNvSpPr/>
          <p:nvPr>
            <p:custDataLst>
              <p:tags r:id="rId11"/>
            </p:custDataLst>
          </p:nvPr>
        </p:nvSpPr>
        <p:spPr>
          <a:xfrm>
            <a:off x="52229" y="3514619"/>
            <a:ext cx="1676232" cy="769375"/>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Optimisation des moteurs de recherche</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Les éditeurs peuvent optimiser le contenu pour qu</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il soit mieux pris en compte par les moteurs de recherche</a:t>
            </a:r>
            <a:r>
              <a:rPr lang="fr-ca" sz="733">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endParaRPr lang="fr-ca" sz="733">
              <a:solidFill>
                <a:prstClr val="black"/>
              </a:solidFill>
              <a:latin typeface="Calibri" panose="020F0502020204030204" pitchFamily="34" charset="0"/>
              <a:sym typeface=""/>
            </a:endParaRPr>
          </a:p>
        </p:txBody>
      </p:sp>
      <p:sp>
        <p:nvSpPr>
          <p:cNvPr id="60" name="Rectangle: Rounded Corners 59">
            <a:extLst>
              <a:ext uri="{FF2B5EF4-FFF2-40B4-BE49-F238E27FC236}">
                <a16:creationId xmlns:a16="http://schemas.microsoft.com/office/drawing/2014/main" id="{4AD579DA-E6C4-1859-94E8-35D4EDAB354A}"/>
              </a:ext>
            </a:extLst>
          </p:cNvPr>
          <p:cNvSpPr/>
          <p:nvPr>
            <p:custDataLst>
              <p:tags r:id="rId12"/>
            </p:custDataLst>
          </p:nvPr>
        </p:nvSpPr>
        <p:spPr>
          <a:xfrm>
            <a:off x="1743241" y="4327383"/>
            <a:ext cx="1304588" cy="806095"/>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Activation vocale</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Le</a:t>
            </a:r>
            <a:r>
              <a:rPr lang="fr-ca" sz="733">
                <a:solidFill>
                  <a:prstClr val="black"/>
                </a:solidFill>
                <a:latin typeface="Calibri" panose="020F0502020204030204" pitchFamily="34" charset="0"/>
                <a:ea typeface="Calibri" panose="020F0502020204030204" pitchFamily="34" charset="0"/>
                <a:cs typeface="Calibri" panose="020F0502020204030204" pitchFamily="34" charset="0"/>
                <a:sym typeface=""/>
              </a:rPr>
              <a:t> </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site Web est optimisé pour les assistants vocaux (comme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Assistant Google/ Alexa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Amazon)</a:t>
            </a:r>
            <a:endParaRPr lang="fr-ca" sz="800">
              <a:solidFill>
                <a:prstClr val="black"/>
              </a:solidFill>
              <a:latin typeface="Calibri" panose="020F0502020204030204" pitchFamily="34" charset="0"/>
              <a:sym typeface=""/>
            </a:endParaRPr>
          </a:p>
        </p:txBody>
      </p:sp>
      <p:sp>
        <p:nvSpPr>
          <p:cNvPr id="62" name="Rectangle: Rounded Corners 61">
            <a:extLst>
              <a:ext uri="{FF2B5EF4-FFF2-40B4-BE49-F238E27FC236}">
                <a16:creationId xmlns:a16="http://schemas.microsoft.com/office/drawing/2014/main" id="{BFD89ED7-D838-DD0C-0B92-7E92268FEEEB}"/>
              </a:ext>
            </a:extLst>
          </p:cNvPr>
          <p:cNvSpPr/>
          <p:nvPr>
            <p:custDataLst>
              <p:tags r:id="rId13"/>
            </p:custDataLst>
          </p:nvPr>
        </p:nvSpPr>
        <p:spPr>
          <a:xfrm>
            <a:off x="4823906" y="3502168"/>
            <a:ext cx="1383273" cy="772369"/>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Robot conversationnel (Lite)</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Permet au public de trouver les informations plus facilement et plus rapidement</a:t>
            </a:r>
            <a:endParaRPr lang="fr-ca" sz="800">
              <a:solidFill>
                <a:prstClr val="black"/>
              </a:solidFill>
              <a:latin typeface="Calibri" panose="020F0502020204030204" pitchFamily="34" charset="0"/>
              <a:sym typeface=""/>
            </a:endParaRPr>
          </a:p>
        </p:txBody>
      </p:sp>
      <p:sp>
        <p:nvSpPr>
          <p:cNvPr id="69" name="Rectangle: Rounded Corners 68">
            <a:extLst>
              <a:ext uri="{FF2B5EF4-FFF2-40B4-BE49-F238E27FC236}">
                <a16:creationId xmlns:a16="http://schemas.microsoft.com/office/drawing/2014/main" id="{B00786F3-343B-51DB-658E-75B5D97C1567}"/>
              </a:ext>
            </a:extLst>
          </p:cNvPr>
          <p:cNvSpPr/>
          <p:nvPr>
            <p:custDataLst>
              <p:tags r:id="rId14"/>
            </p:custDataLst>
          </p:nvPr>
        </p:nvSpPr>
        <p:spPr>
          <a:xfrm>
            <a:off x="3105573" y="4336660"/>
            <a:ext cx="1426568" cy="817640"/>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Accessibilité, bilinguisme et mobilité</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La plateforme s</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assure automatiquement que le système prend en charge le contenu sur tous les fronts.</a:t>
            </a:r>
            <a:endParaRPr lang="fr-ca" sz="800">
              <a:solidFill>
                <a:prstClr val="black"/>
              </a:solidFill>
              <a:latin typeface="Calibri" panose="020F0502020204030204" pitchFamily="34" charset="0"/>
              <a:sym typeface=""/>
            </a:endParaRPr>
          </a:p>
        </p:txBody>
      </p:sp>
      <p:sp>
        <p:nvSpPr>
          <p:cNvPr id="70" name="Rectangle: Rounded Corners 69">
            <a:extLst>
              <a:ext uri="{FF2B5EF4-FFF2-40B4-BE49-F238E27FC236}">
                <a16:creationId xmlns:a16="http://schemas.microsoft.com/office/drawing/2014/main" id="{9184F5BB-91E2-FC4B-04B8-E71E3338C309}"/>
              </a:ext>
            </a:extLst>
          </p:cNvPr>
          <p:cNvSpPr/>
          <p:nvPr>
            <p:custDataLst>
              <p:tags r:id="rId15"/>
            </p:custDataLst>
          </p:nvPr>
        </p:nvSpPr>
        <p:spPr>
          <a:xfrm>
            <a:off x="4589395" y="4347193"/>
            <a:ext cx="1367424" cy="782760"/>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Technologie évolutive</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Les mises à jour des versions techniques sont intégrées dans le contrat, ce qui permet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éviter les dettes techniques et la désuétude.</a:t>
            </a:r>
            <a:endParaRPr lang="fr-ca" sz="800">
              <a:solidFill>
                <a:prstClr val="black"/>
              </a:solidFill>
              <a:latin typeface="Calibri" panose="020F0502020204030204" pitchFamily="34" charset="0"/>
              <a:sym typeface=""/>
            </a:endParaRPr>
          </a:p>
        </p:txBody>
      </p:sp>
      <p:sp>
        <p:nvSpPr>
          <p:cNvPr id="71" name="Rectangle: Rounded Corners 70">
            <a:extLst>
              <a:ext uri="{FF2B5EF4-FFF2-40B4-BE49-F238E27FC236}">
                <a16:creationId xmlns:a16="http://schemas.microsoft.com/office/drawing/2014/main" id="{417304A2-457E-EC46-98AE-0429842BFAC1}"/>
              </a:ext>
            </a:extLst>
          </p:cNvPr>
          <p:cNvSpPr/>
          <p:nvPr>
            <p:custDataLst>
              <p:tags r:id="rId16"/>
            </p:custDataLst>
          </p:nvPr>
        </p:nvSpPr>
        <p:spPr>
          <a:xfrm>
            <a:off x="1968945" y="5181336"/>
            <a:ext cx="1823031" cy="920376"/>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Solide sécurité</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Fonctionnement et disponibilité à tout moment depuis 2015, malgré une fréquentation et un nombre de cyberattaques record</a:t>
            </a:r>
            <a:endParaRPr lang="fr-ca" sz="800">
              <a:solidFill>
                <a:prstClr val="black"/>
              </a:solidFill>
              <a:latin typeface="Calibri" panose="020F0502020204030204" pitchFamily="34" charset="0"/>
              <a:sym typeface=""/>
            </a:endParaRPr>
          </a:p>
        </p:txBody>
      </p:sp>
      <p:sp>
        <p:nvSpPr>
          <p:cNvPr id="76" name="Rectangle: Rounded Corners 75">
            <a:extLst>
              <a:ext uri="{FF2B5EF4-FFF2-40B4-BE49-F238E27FC236}">
                <a16:creationId xmlns:a16="http://schemas.microsoft.com/office/drawing/2014/main" id="{1649EBBD-1607-5317-49DF-C03AF7FFF0C6}"/>
              </a:ext>
            </a:extLst>
          </p:cNvPr>
          <p:cNvSpPr/>
          <p:nvPr>
            <p:custDataLst>
              <p:tags r:id="rId17"/>
            </p:custDataLst>
          </p:nvPr>
        </p:nvSpPr>
        <p:spPr>
          <a:xfrm>
            <a:off x="3864819" y="5180034"/>
            <a:ext cx="1907971" cy="925207"/>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Analytique Web intégrée</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Fournit des informations approfondies sur le comportement des visiteurs, ce qui permet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optimiser les performances du contenu Web, de prendre des décisions éclairées et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adopter une approche pangouvernementale</a:t>
            </a:r>
            <a:endParaRPr lang="fr-ca" sz="800">
              <a:solidFill>
                <a:prstClr val="black"/>
              </a:solidFill>
              <a:latin typeface="Calibri" panose="020F0502020204030204" pitchFamily="34" charset="0"/>
              <a:sym typeface=""/>
            </a:endParaRPr>
          </a:p>
        </p:txBody>
      </p:sp>
      <p:sp>
        <p:nvSpPr>
          <p:cNvPr id="81" name="Rectangle: Rounded Corners 80">
            <a:extLst>
              <a:ext uri="{FF2B5EF4-FFF2-40B4-BE49-F238E27FC236}">
                <a16:creationId xmlns:a16="http://schemas.microsoft.com/office/drawing/2014/main" id="{7A1E9917-258F-367E-A4A2-D421CCE6555F}"/>
              </a:ext>
            </a:extLst>
          </p:cNvPr>
          <p:cNvSpPr/>
          <p:nvPr>
            <p:custDataLst>
              <p:tags r:id="rId18"/>
            </p:custDataLst>
          </p:nvPr>
        </p:nvSpPr>
        <p:spPr>
          <a:xfrm>
            <a:off x="-1312" y="2413461"/>
            <a:ext cx="2019883" cy="1054867"/>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Souplesse de la présentation  </a:t>
            </a:r>
          </a:p>
          <a:p>
            <a:pPr algn="ctr" defTabSz="914377">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 Grandes campagnes </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  </a:t>
            </a:r>
          </a:p>
          <a:p>
            <a:pPr algn="ctr" defTabSz="914377">
              <a:spcBef>
                <a:spcPts val="133"/>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Souplesse permettant de répondre aux besoins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informations statiques tout en appliquant une présentation et unique</a:t>
            </a:r>
          </a:p>
          <a:p>
            <a:pPr algn="ctr" defTabSz="914377">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(p. ex. bannière commémorative de la Reine) </a:t>
            </a:r>
            <a:endParaRPr lang="fr-ca" sz="800">
              <a:solidFill>
                <a:prstClr val="black"/>
              </a:solidFill>
              <a:latin typeface="Calibri" panose="020F0502020204030204" pitchFamily="34" charset="0"/>
              <a:sym typeface=""/>
            </a:endParaRPr>
          </a:p>
        </p:txBody>
      </p:sp>
      <p:sp>
        <p:nvSpPr>
          <p:cNvPr id="89" name="Rectangle: Rounded Corners 88">
            <a:extLst>
              <a:ext uri="{FF2B5EF4-FFF2-40B4-BE49-F238E27FC236}">
                <a16:creationId xmlns:a16="http://schemas.microsoft.com/office/drawing/2014/main" id="{DF5A45CD-1744-3144-34FD-4D7DAE67FF27}"/>
              </a:ext>
            </a:extLst>
          </p:cNvPr>
          <p:cNvSpPr/>
          <p:nvPr>
            <p:custDataLst>
              <p:tags r:id="rId19"/>
            </p:custDataLst>
          </p:nvPr>
        </p:nvSpPr>
        <p:spPr>
          <a:xfrm>
            <a:off x="2062366" y="2392248"/>
            <a:ext cx="976540" cy="1078539"/>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SGC découplé</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Permet de</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 mettre en commun </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du contenu simultanément avec plusieurs ministères sur des divers appareils et plateformes</a:t>
            </a:r>
            <a:endParaRPr lang="fr-ca" sz="800">
              <a:solidFill>
                <a:prstClr val="black"/>
              </a:solidFill>
              <a:latin typeface="Calibri" panose="020F0502020204030204" pitchFamily="34" charset="0"/>
              <a:sym typeface=""/>
            </a:endParaRPr>
          </a:p>
        </p:txBody>
      </p:sp>
      <p:sp>
        <p:nvSpPr>
          <p:cNvPr id="90" name="Rectangle: Rounded Corners 89">
            <a:extLst>
              <a:ext uri="{FF2B5EF4-FFF2-40B4-BE49-F238E27FC236}">
                <a16:creationId xmlns:a16="http://schemas.microsoft.com/office/drawing/2014/main" id="{032448D3-3838-4561-D313-AB0C55EB6FFD}"/>
              </a:ext>
            </a:extLst>
          </p:cNvPr>
          <p:cNvSpPr/>
          <p:nvPr>
            <p:custDataLst>
              <p:tags r:id="rId20"/>
            </p:custDataLst>
          </p:nvPr>
        </p:nvSpPr>
        <p:spPr>
          <a:xfrm>
            <a:off x="1788720" y="3504171"/>
            <a:ext cx="1672237" cy="794700"/>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Aft>
                <a:spcPts val="267"/>
              </a:spcAft>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Fragments de contenu</a:t>
            </a:r>
          </a:p>
          <a:p>
            <a:pPr algn="ctr" defTabSz="914377">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Permettre la réutilisation du contenu, indépendamment de la mise en page, à plusieurs endroits </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 Créer à un seul endroit et publier à plusieurs</a:t>
            </a:r>
            <a:endParaRPr lang="fr-ca" sz="800">
              <a:solidFill>
                <a:prstClr val="black"/>
              </a:solidFill>
              <a:latin typeface="Calibri" panose="020F0502020204030204" pitchFamily="34" charset="0"/>
              <a:sym typeface=""/>
            </a:endParaRPr>
          </a:p>
        </p:txBody>
      </p:sp>
      <p:grpSp>
        <p:nvGrpSpPr>
          <p:cNvPr id="3" name="Group 2">
            <a:extLst>
              <a:ext uri="{FF2B5EF4-FFF2-40B4-BE49-F238E27FC236}">
                <a16:creationId xmlns:a16="http://schemas.microsoft.com/office/drawing/2014/main" id="{46A7FD24-4681-2ADE-1F74-667EC0B33DFF}"/>
              </a:ext>
            </a:extLst>
          </p:cNvPr>
          <p:cNvGrpSpPr/>
          <p:nvPr>
            <p:custDataLst>
              <p:tags r:id="rId21"/>
            </p:custDataLst>
          </p:nvPr>
        </p:nvGrpSpPr>
        <p:grpSpPr>
          <a:xfrm>
            <a:off x="5768918" y="545912"/>
            <a:ext cx="1050521" cy="5676075"/>
            <a:chOff x="4228843" y="625173"/>
            <a:chExt cx="787891" cy="3628745"/>
          </a:xfrm>
          <a:solidFill>
            <a:srgbClr val="321547"/>
          </a:solidFill>
        </p:grpSpPr>
        <p:sp>
          <p:nvSpPr>
            <p:cNvPr id="29" name="Arrow: Chevron 28">
              <a:extLst>
                <a:ext uri="{FF2B5EF4-FFF2-40B4-BE49-F238E27FC236}">
                  <a16:creationId xmlns:a16="http://schemas.microsoft.com/office/drawing/2014/main" id="{78544964-F5B3-97EF-01F6-EC6DD8E7E1AC}"/>
                </a:ext>
              </a:extLst>
            </p:cNvPr>
            <p:cNvSpPr/>
            <p:nvPr/>
          </p:nvSpPr>
          <p:spPr>
            <a:xfrm>
              <a:off x="4228843" y="682339"/>
              <a:ext cx="787891" cy="3516855"/>
            </a:xfrm>
            <a:prstGeom prst="chevr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fr-ca" sz="1867">
                <a:solidFill>
                  <a:prstClr val="black"/>
                </a:solidFill>
                <a:latin typeface="Calibri" panose="020F0502020204030204"/>
              </a:endParaRPr>
            </a:p>
          </p:txBody>
        </p:sp>
        <p:sp>
          <p:nvSpPr>
            <p:cNvPr id="77" name="TextBox 76">
              <a:extLst>
                <a:ext uri="{FF2B5EF4-FFF2-40B4-BE49-F238E27FC236}">
                  <a16:creationId xmlns:a16="http://schemas.microsoft.com/office/drawing/2014/main" id="{4781D676-B5E9-71EE-C38B-466F2AEAEB6F}"/>
                </a:ext>
              </a:extLst>
            </p:cNvPr>
            <p:cNvSpPr txBox="1"/>
            <p:nvPr/>
          </p:nvSpPr>
          <p:spPr>
            <a:xfrm rot="4725565">
              <a:off x="3597714" y="1564449"/>
              <a:ext cx="2101643" cy="223091"/>
            </a:xfrm>
            <a:prstGeom prst="rect">
              <a:avLst/>
            </a:prstGeom>
            <a:noFill/>
          </p:spPr>
          <p:txBody>
            <a:bodyPr wrap="square" rtlCol="0">
              <a:spAutoFit/>
            </a:bodyPr>
            <a:lstStyle/>
            <a:p>
              <a:pPr defTabSz="914377">
                <a:defRPr/>
              </a:pPr>
              <a:r>
                <a:rPr lang="fr-ca" sz="1333">
                  <a:solidFill>
                    <a:prstClr val="white">
                      <a:lumMod val="95000"/>
                    </a:prstClr>
                  </a:solidFill>
                  <a:latin typeface="Calibri" panose="020F0502020204030204" pitchFamily="34" charset="0"/>
                  <a:ea typeface="Calibri" panose="020F0502020204030204" pitchFamily="34" charset="0"/>
                  <a:cs typeface="Calibri" panose="020F0502020204030204" pitchFamily="34" charset="0"/>
                  <a:sym typeface=""/>
                </a:rPr>
                <a:t>Tirer parti de la réussite actuelle pour</a:t>
              </a:r>
              <a:endParaRPr lang="fr-ca" sz="1333">
                <a:solidFill>
                  <a:prstClr val="white">
                    <a:lumMod val="95000"/>
                  </a:prstClr>
                </a:solidFill>
                <a:latin typeface="Calibri" panose="020F0502020204030204" pitchFamily="34" charset="0"/>
                <a:sym typeface=""/>
              </a:endParaRPr>
            </a:p>
          </p:txBody>
        </p:sp>
        <p:sp>
          <p:nvSpPr>
            <p:cNvPr id="78" name="TextBox 77">
              <a:extLst>
                <a:ext uri="{FF2B5EF4-FFF2-40B4-BE49-F238E27FC236}">
                  <a16:creationId xmlns:a16="http://schemas.microsoft.com/office/drawing/2014/main" id="{FA3A308F-E38D-075A-F697-6D62213C4ED3}"/>
                </a:ext>
              </a:extLst>
            </p:cNvPr>
            <p:cNvSpPr txBox="1"/>
            <p:nvPr/>
          </p:nvSpPr>
          <p:spPr>
            <a:xfrm rot="6169440">
              <a:off x="3654972" y="3196920"/>
              <a:ext cx="1890904" cy="223091"/>
            </a:xfrm>
            <a:prstGeom prst="rect">
              <a:avLst/>
            </a:prstGeom>
            <a:noFill/>
          </p:spPr>
          <p:txBody>
            <a:bodyPr wrap="square" rtlCol="0">
              <a:spAutoFit/>
            </a:bodyPr>
            <a:lstStyle/>
            <a:p>
              <a:pPr defTabSz="914377">
                <a:defRPr/>
              </a:pPr>
              <a:r>
                <a:rPr lang="fr-ca" sz="1333">
                  <a:solidFill>
                    <a:prstClr val="white">
                      <a:lumMod val="95000"/>
                    </a:prstClr>
                  </a:solidFill>
                  <a:latin typeface="Calibri" panose="020F0502020204030204" pitchFamily="34" charset="0"/>
                  <a:ea typeface="Calibri" panose="020F0502020204030204" pitchFamily="34" charset="0"/>
                  <a:cs typeface="Calibri" panose="020F0502020204030204" pitchFamily="34" charset="0"/>
                  <a:sym typeface=""/>
                </a:rPr>
                <a:t>devenir un chef de file mondial</a:t>
              </a:r>
              <a:endParaRPr lang="fr-ca" sz="1333">
                <a:solidFill>
                  <a:prstClr val="white">
                    <a:lumMod val="95000"/>
                  </a:prstClr>
                </a:solidFill>
                <a:latin typeface="Calibri" panose="020F0502020204030204" pitchFamily="34" charset="0"/>
                <a:sym typeface=""/>
              </a:endParaRPr>
            </a:p>
          </p:txBody>
        </p:sp>
      </p:grpSp>
      <p:sp>
        <p:nvSpPr>
          <p:cNvPr id="95" name="Rectangle: Rounded Corners 94">
            <a:extLst>
              <a:ext uri="{FF2B5EF4-FFF2-40B4-BE49-F238E27FC236}">
                <a16:creationId xmlns:a16="http://schemas.microsoft.com/office/drawing/2014/main" id="{3BC9F15D-72E3-A009-72BA-4C9D77DD00F1}"/>
              </a:ext>
            </a:extLst>
          </p:cNvPr>
          <p:cNvSpPr/>
          <p:nvPr>
            <p:custDataLst>
              <p:tags r:id="rId22"/>
            </p:custDataLst>
          </p:nvPr>
        </p:nvSpPr>
        <p:spPr>
          <a:xfrm>
            <a:off x="8978998" y="3986592"/>
            <a:ext cx="1334404" cy="1046320"/>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Détermination de l</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admissibilité aux programmes et prestations</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Soutien authentifié/non authentifié </a:t>
            </a:r>
          </a:p>
          <a:p>
            <a:pPr algn="ctr" defTabSz="914377">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(p. ex. calculateur de prestations amélioré)</a:t>
            </a:r>
            <a:endParaRPr lang="fr-ca" sz="800">
              <a:solidFill>
                <a:prstClr val="black"/>
              </a:solidFill>
              <a:latin typeface="Calibri" panose="020F0502020204030204" pitchFamily="34" charset="0"/>
              <a:sym typeface=""/>
            </a:endParaRPr>
          </a:p>
        </p:txBody>
      </p:sp>
      <p:sp>
        <p:nvSpPr>
          <p:cNvPr id="96" name="Rectangle: Rounded Corners 95">
            <a:extLst>
              <a:ext uri="{FF2B5EF4-FFF2-40B4-BE49-F238E27FC236}">
                <a16:creationId xmlns:a16="http://schemas.microsoft.com/office/drawing/2014/main" id="{DA8C9356-CCD2-11C3-7039-C5FF8B1F77B6}"/>
              </a:ext>
            </a:extLst>
          </p:cNvPr>
          <p:cNvSpPr/>
          <p:nvPr>
            <p:custDataLst>
              <p:tags r:id="rId23"/>
            </p:custDataLst>
          </p:nvPr>
        </p:nvSpPr>
        <p:spPr>
          <a:xfrm>
            <a:off x="3075852" y="2369988"/>
            <a:ext cx="1367469" cy="1087601"/>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Intégrations à l</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ensemble des plateformes</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Les interfaces de programmation (API) permettent des intégrations harmonieuses dans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ensemble du GC et des systèmes</a:t>
            </a:r>
            <a:endParaRPr lang="fr-ca" sz="800">
              <a:solidFill>
                <a:prstClr val="black"/>
              </a:solidFill>
              <a:latin typeface="Calibri" panose="020F0502020204030204" pitchFamily="34" charset="0"/>
              <a:sym typeface=""/>
            </a:endParaRPr>
          </a:p>
        </p:txBody>
      </p:sp>
      <p:sp>
        <p:nvSpPr>
          <p:cNvPr id="100" name="Rectangle: Rounded Corners 99">
            <a:extLst>
              <a:ext uri="{FF2B5EF4-FFF2-40B4-BE49-F238E27FC236}">
                <a16:creationId xmlns:a16="http://schemas.microsoft.com/office/drawing/2014/main" id="{DFB02142-F296-0DB5-31C6-4DAE2AA84A6D}"/>
              </a:ext>
            </a:extLst>
          </p:cNvPr>
          <p:cNvSpPr/>
          <p:nvPr>
            <p:custDataLst>
              <p:tags r:id="rId24"/>
            </p:custDataLst>
          </p:nvPr>
        </p:nvSpPr>
        <p:spPr>
          <a:xfrm>
            <a:off x="9488342" y="2854196"/>
            <a:ext cx="1701449" cy="1132773"/>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Résultats analytiques</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Mesurer, collecter, évaluer et rendre compte des interactions des clients avec les agents de prestation de services à l’échelle de tous les modes </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 Capacité à disposer une analyse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IA pour optimiser les expériences des clients </a:t>
            </a:r>
            <a:endParaRPr lang="fr-ca" sz="800">
              <a:solidFill>
                <a:prstClr val="black"/>
              </a:solidFill>
              <a:latin typeface="Calibri" panose="020F0502020204030204" pitchFamily="34" charset="0"/>
              <a:sym typeface=""/>
            </a:endParaRPr>
          </a:p>
        </p:txBody>
      </p:sp>
      <p:sp>
        <p:nvSpPr>
          <p:cNvPr id="102" name="Rectangle: Rounded Corners 101">
            <a:extLst>
              <a:ext uri="{FF2B5EF4-FFF2-40B4-BE49-F238E27FC236}">
                <a16:creationId xmlns:a16="http://schemas.microsoft.com/office/drawing/2014/main" id="{EE073FA2-B552-26C3-809E-CB0E5419E6EE}"/>
              </a:ext>
            </a:extLst>
          </p:cNvPr>
          <p:cNvSpPr/>
          <p:nvPr>
            <p:custDataLst>
              <p:tags r:id="rId25"/>
            </p:custDataLst>
          </p:nvPr>
        </p:nvSpPr>
        <p:spPr>
          <a:xfrm>
            <a:off x="8012680" y="2854195"/>
            <a:ext cx="1437555" cy="1096455"/>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Règles et moteurs de recommandation</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Soutient la personnalisation du contenu et offre des recommandations de programmes basées sur les profils et les interactions </a:t>
            </a:r>
            <a:endParaRPr lang="fr-ca" sz="800">
              <a:solidFill>
                <a:prstClr val="black"/>
              </a:solidFill>
              <a:latin typeface="Calibri" panose="020F0502020204030204" pitchFamily="34" charset="0"/>
              <a:sym typeface=""/>
            </a:endParaRPr>
          </a:p>
        </p:txBody>
      </p:sp>
      <p:sp>
        <p:nvSpPr>
          <p:cNvPr id="104" name="Rectangle: Rounded Corners 103">
            <a:extLst>
              <a:ext uri="{FF2B5EF4-FFF2-40B4-BE49-F238E27FC236}">
                <a16:creationId xmlns:a16="http://schemas.microsoft.com/office/drawing/2014/main" id="{F03232CC-7D1C-7858-E66C-8530EE6C9B4F}"/>
              </a:ext>
            </a:extLst>
          </p:cNvPr>
          <p:cNvSpPr/>
          <p:nvPr>
            <p:custDataLst>
              <p:tags r:id="rId26"/>
            </p:custDataLst>
          </p:nvPr>
        </p:nvSpPr>
        <p:spPr>
          <a:xfrm>
            <a:off x="7730903" y="4006443"/>
            <a:ext cx="1209988" cy="1013479"/>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Intégration dans l</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écosystème plus large du GC</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Intégration continue avec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autres systèmes sur différentes plateformes, dont les microservices</a:t>
            </a:r>
            <a:endParaRPr lang="fr-ca" sz="800">
              <a:solidFill>
                <a:prstClr val="black"/>
              </a:solidFill>
              <a:latin typeface="Calibri" panose="020F0502020204030204" pitchFamily="34" charset="0"/>
              <a:sym typeface=""/>
            </a:endParaRPr>
          </a:p>
        </p:txBody>
      </p:sp>
      <p:sp>
        <p:nvSpPr>
          <p:cNvPr id="6" name="TextBox 5">
            <a:extLst>
              <a:ext uri="{FF2B5EF4-FFF2-40B4-BE49-F238E27FC236}">
                <a16:creationId xmlns:a16="http://schemas.microsoft.com/office/drawing/2014/main" id="{04B576C8-55F1-0258-3DA8-328CC9162692}"/>
              </a:ext>
            </a:extLst>
          </p:cNvPr>
          <p:cNvSpPr txBox="1"/>
          <p:nvPr>
            <p:custDataLst>
              <p:tags r:id="rId27"/>
            </p:custDataLst>
          </p:nvPr>
        </p:nvSpPr>
        <p:spPr>
          <a:xfrm>
            <a:off x="7201340" y="944002"/>
            <a:ext cx="4338441" cy="276999"/>
          </a:xfrm>
          <a:prstGeom prst="rect">
            <a:avLst/>
          </a:prstGeom>
          <a:noFill/>
        </p:spPr>
        <p:txBody>
          <a:bodyPr wrap="square" rtlCol="0">
            <a:spAutoFit/>
          </a:bodyPr>
          <a:lstStyle/>
          <a:p>
            <a:pPr algn="ctr" defTabSz="914377">
              <a:defRPr/>
            </a:pPr>
            <a:r>
              <a:rPr lang="fr-ca" sz="1200">
                <a:solidFill>
                  <a:prstClr val="black"/>
                </a:solidFill>
                <a:latin typeface="Calibri" panose="020F0502020204030204" pitchFamily="34" charset="0"/>
                <a:ea typeface="Calibri" panose="020F0502020204030204" pitchFamily="34" charset="0"/>
                <a:cs typeface="Calibri" panose="020F0502020204030204" pitchFamily="34" charset="0"/>
                <a:sym typeface=""/>
              </a:rPr>
              <a:t>Attentes et besoins des utilisateurs</a:t>
            </a:r>
            <a:endParaRPr lang="fr-ca" sz="1200">
              <a:solidFill>
                <a:prstClr val="black"/>
              </a:solidFill>
              <a:latin typeface="Calibri" panose="020F0502020204030204" pitchFamily="34" charset="0"/>
              <a:sym typeface=""/>
            </a:endParaRPr>
          </a:p>
        </p:txBody>
      </p:sp>
      <p:sp>
        <p:nvSpPr>
          <p:cNvPr id="14" name="TextBox 13">
            <a:extLst>
              <a:ext uri="{FF2B5EF4-FFF2-40B4-BE49-F238E27FC236}">
                <a16:creationId xmlns:a16="http://schemas.microsoft.com/office/drawing/2014/main" id="{F2710C83-EC21-B769-A062-89243677E5C5}"/>
              </a:ext>
            </a:extLst>
          </p:cNvPr>
          <p:cNvSpPr txBox="1"/>
          <p:nvPr>
            <p:custDataLst>
              <p:tags r:id="rId28"/>
            </p:custDataLst>
          </p:nvPr>
        </p:nvSpPr>
        <p:spPr>
          <a:xfrm>
            <a:off x="6914679" y="2541469"/>
            <a:ext cx="4796588" cy="297454"/>
          </a:xfrm>
          <a:prstGeom prst="rect">
            <a:avLst/>
          </a:prstGeom>
          <a:noFill/>
        </p:spPr>
        <p:txBody>
          <a:bodyPr wrap="square" rtlCol="0">
            <a:spAutoFit/>
          </a:bodyPr>
          <a:lstStyle/>
          <a:p>
            <a:pPr algn="ctr" defTabSz="914377">
              <a:defRPr/>
            </a:pPr>
            <a:r>
              <a:rPr lang="fr-ca" sz="1333">
                <a:solidFill>
                  <a:prstClr val="black"/>
                </a:solidFill>
                <a:latin typeface="Calibri" panose="020F0502020204030204" pitchFamily="34" charset="0"/>
                <a:ea typeface="Calibri" panose="020F0502020204030204" pitchFamily="34" charset="0"/>
                <a:cs typeface="Calibri" panose="020F0502020204030204" pitchFamily="34" charset="0"/>
                <a:sym typeface=""/>
              </a:rPr>
              <a:t>Capacités internes supplémentaires pour soutenir le public</a:t>
            </a:r>
            <a:endParaRPr lang="fr-ca" sz="1333">
              <a:solidFill>
                <a:prstClr val="black"/>
              </a:solidFill>
              <a:latin typeface="Calibri" panose="020F0502020204030204" pitchFamily="34" charset="0"/>
              <a:sym typeface=""/>
            </a:endParaRPr>
          </a:p>
        </p:txBody>
      </p:sp>
      <p:sp>
        <p:nvSpPr>
          <p:cNvPr id="19" name="Rectangle: Rounded Corners 18">
            <a:extLst>
              <a:ext uri="{FF2B5EF4-FFF2-40B4-BE49-F238E27FC236}">
                <a16:creationId xmlns:a16="http://schemas.microsoft.com/office/drawing/2014/main" id="{4F50E49C-340C-9421-8F15-7A8D21B13DA8}"/>
              </a:ext>
            </a:extLst>
          </p:cNvPr>
          <p:cNvSpPr/>
          <p:nvPr>
            <p:custDataLst>
              <p:tags r:id="rId29"/>
            </p:custDataLst>
          </p:nvPr>
        </p:nvSpPr>
        <p:spPr>
          <a:xfrm>
            <a:off x="11256574" y="2845643"/>
            <a:ext cx="890425" cy="1132772"/>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Protégé B</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Sécurité et protection des renseignements personnels à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appui des environnements authentifiés</a:t>
            </a:r>
            <a:endParaRPr lang="fr-ca" sz="800">
              <a:solidFill>
                <a:prstClr val="black"/>
              </a:solidFill>
              <a:latin typeface="Calibri" panose="020F0502020204030204" pitchFamily="34" charset="0"/>
              <a:sym typeface=""/>
            </a:endParaRPr>
          </a:p>
        </p:txBody>
      </p:sp>
      <p:sp>
        <p:nvSpPr>
          <p:cNvPr id="20" name="Rectangle: Rounded Corners 19">
            <a:extLst>
              <a:ext uri="{FF2B5EF4-FFF2-40B4-BE49-F238E27FC236}">
                <a16:creationId xmlns:a16="http://schemas.microsoft.com/office/drawing/2014/main" id="{BE8FD715-4133-A1C7-2FA4-B863C430CB72}"/>
              </a:ext>
            </a:extLst>
          </p:cNvPr>
          <p:cNvSpPr/>
          <p:nvPr>
            <p:custDataLst>
              <p:tags r:id="rId30"/>
            </p:custDataLst>
          </p:nvPr>
        </p:nvSpPr>
        <p:spPr>
          <a:xfrm>
            <a:off x="9815953" y="5127568"/>
            <a:ext cx="1265615" cy="961065"/>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Expérimentation</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Environnements à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appui des expérimentations et de la construction de prototypes dans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ensemble du GC et des programmes</a:t>
            </a:r>
            <a:endParaRPr lang="fr-ca" sz="800">
              <a:solidFill>
                <a:prstClr val="black"/>
              </a:solidFill>
              <a:latin typeface="Calibri" panose="020F0502020204030204" pitchFamily="34" charset="0"/>
              <a:sym typeface=""/>
            </a:endParaRPr>
          </a:p>
        </p:txBody>
      </p:sp>
      <p:sp>
        <p:nvSpPr>
          <p:cNvPr id="7" name="TextBox 6">
            <a:extLst>
              <a:ext uri="{FF2B5EF4-FFF2-40B4-BE49-F238E27FC236}">
                <a16:creationId xmlns:a16="http://schemas.microsoft.com/office/drawing/2014/main" id="{C33F760B-2F5B-0F63-912D-ADA5A7C3A0AB}"/>
              </a:ext>
            </a:extLst>
          </p:cNvPr>
          <p:cNvSpPr txBox="1"/>
          <p:nvPr>
            <p:custDataLst>
              <p:tags r:id="rId31"/>
            </p:custDataLst>
          </p:nvPr>
        </p:nvSpPr>
        <p:spPr>
          <a:xfrm>
            <a:off x="957016" y="908213"/>
            <a:ext cx="4218337" cy="276999"/>
          </a:xfrm>
          <a:prstGeom prst="rect">
            <a:avLst/>
          </a:prstGeom>
          <a:noFill/>
        </p:spPr>
        <p:txBody>
          <a:bodyPr wrap="square" rtlCol="0">
            <a:spAutoFit/>
          </a:bodyPr>
          <a:lstStyle/>
          <a:p>
            <a:pPr algn="ctr" defTabSz="914377">
              <a:defRPr/>
            </a:pPr>
            <a:r>
              <a:rPr lang="fr-ca" sz="1200">
                <a:solidFill>
                  <a:prstClr val="black"/>
                </a:solidFill>
                <a:latin typeface="Calibri" panose="020F0502020204030204" pitchFamily="34" charset="0"/>
                <a:ea typeface="Calibri" panose="020F0502020204030204" pitchFamily="34" charset="0"/>
                <a:cs typeface="Calibri" panose="020F0502020204030204" pitchFamily="34" charset="0"/>
                <a:sym typeface=""/>
              </a:rPr>
              <a:t>Expériences des utilisateurs de Canada.ca</a:t>
            </a:r>
            <a:endParaRPr lang="fr-ca" sz="1200">
              <a:solidFill>
                <a:prstClr val="black"/>
              </a:solidFill>
              <a:latin typeface="Calibri" panose="020F0502020204030204" pitchFamily="34" charset="0"/>
              <a:sym typeface=""/>
            </a:endParaRPr>
          </a:p>
        </p:txBody>
      </p:sp>
      <p:sp>
        <p:nvSpPr>
          <p:cNvPr id="21" name="TextBox 20">
            <a:extLst>
              <a:ext uri="{FF2B5EF4-FFF2-40B4-BE49-F238E27FC236}">
                <a16:creationId xmlns:a16="http://schemas.microsoft.com/office/drawing/2014/main" id="{8E3C379F-8E09-FAFA-9F9D-93F04C2B9082}"/>
              </a:ext>
            </a:extLst>
          </p:cNvPr>
          <p:cNvSpPr txBox="1"/>
          <p:nvPr>
            <p:custDataLst>
              <p:tags r:id="rId32"/>
            </p:custDataLst>
          </p:nvPr>
        </p:nvSpPr>
        <p:spPr>
          <a:xfrm>
            <a:off x="722098" y="2105976"/>
            <a:ext cx="4218337" cy="297454"/>
          </a:xfrm>
          <a:prstGeom prst="rect">
            <a:avLst/>
          </a:prstGeom>
          <a:noFill/>
        </p:spPr>
        <p:txBody>
          <a:bodyPr wrap="square" rtlCol="0">
            <a:spAutoFit/>
          </a:bodyPr>
          <a:lstStyle/>
          <a:p>
            <a:pPr algn="ctr" defTabSz="914377">
              <a:defRPr/>
            </a:pPr>
            <a:r>
              <a:rPr lang="fr-ca" sz="1333">
                <a:solidFill>
                  <a:prstClr val="black"/>
                </a:solidFill>
                <a:latin typeface="Calibri" panose="020F0502020204030204" pitchFamily="34" charset="0"/>
                <a:ea typeface="Calibri" panose="020F0502020204030204" pitchFamily="34" charset="0"/>
                <a:cs typeface="Calibri" panose="020F0502020204030204" pitchFamily="34" charset="0"/>
                <a:sym typeface=""/>
              </a:rPr>
              <a:t>Capacités internes </a:t>
            </a:r>
            <a:endParaRPr lang="fr-ca" sz="1333">
              <a:solidFill>
                <a:prstClr val="black"/>
              </a:solidFill>
              <a:latin typeface="Calibri" panose="020F0502020204030204" pitchFamily="34" charset="0"/>
              <a:sym typeface=""/>
            </a:endParaRPr>
          </a:p>
        </p:txBody>
      </p:sp>
      <p:cxnSp>
        <p:nvCxnSpPr>
          <p:cNvPr id="22" name="Straight Connector 21">
            <a:extLst>
              <a:ext uri="{FF2B5EF4-FFF2-40B4-BE49-F238E27FC236}">
                <a16:creationId xmlns:a16="http://schemas.microsoft.com/office/drawing/2014/main" id="{9E4FA186-080D-1D32-9ABF-D90B003EF321}"/>
              </a:ext>
            </a:extLst>
          </p:cNvPr>
          <p:cNvCxnSpPr>
            <a:cxnSpLocks/>
          </p:cNvCxnSpPr>
          <p:nvPr>
            <p:custDataLst>
              <p:tags r:id="rId33"/>
            </p:custDataLst>
          </p:nvPr>
        </p:nvCxnSpPr>
        <p:spPr>
          <a:xfrm>
            <a:off x="749690" y="2167569"/>
            <a:ext cx="441735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3902CADF-379A-DF0B-1DBA-3A82DC7AAA53}"/>
              </a:ext>
            </a:extLst>
          </p:cNvPr>
          <p:cNvSpPr txBox="1"/>
          <p:nvPr>
            <p:custDataLst>
              <p:tags r:id="rId34"/>
            </p:custDataLst>
          </p:nvPr>
        </p:nvSpPr>
        <p:spPr>
          <a:xfrm>
            <a:off x="2365139" y="310175"/>
            <a:ext cx="8398349" cy="307777"/>
          </a:xfrm>
          <a:prstGeom prst="rect">
            <a:avLst/>
          </a:prstGeom>
          <a:noFill/>
        </p:spPr>
        <p:txBody>
          <a:bodyPr wrap="square" rtlCol="0">
            <a:spAutoFit/>
          </a:bodyPr>
          <a:lstStyle/>
          <a:p>
            <a:pPr defTabSz="914377">
              <a:defRPr/>
            </a:pPr>
            <a:r>
              <a:rPr lang="fr-ca" sz="1400">
                <a:solidFill>
                  <a:prstClr val="black"/>
                </a:solidFill>
                <a:latin typeface="Calibri" panose="020F0502020204030204" pitchFamily="34" charset="0"/>
                <a:ea typeface="Calibri" panose="020F0502020204030204" pitchFamily="34" charset="0"/>
                <a:cs typeface="Calibri" panose="020F0502020204030204" pitchFamily="34" charset="0"/>
                <a:sym typeface=""/>
              </a:rPr>
              <a:t>La principale passerelle du gouvernement du Canada vers les expériences </a:t>
            </a:r>
            <a:r>
              <a:rPr lang="fr-ca" sz="1400">
                <a:solidFill>
                  <a:prstClr val="black"/>
                </a:solidFill>
                <a:latin typeface="Calibri" panose="020F0502020204030204" pitchFamily="34" charset="0"/>
                <a:cs typeface="Calibri" panose="020F0502020204030204" pitchFamily="34" charset="0"/>
                <a:sym typeface=""/>
              </a:rPr>
              <a:t>de services </a:t>
            </a:r>
            <a:r>
              <a:rPr lang="fr-ca" sz="1400">
                <a:solidFill>
                  <a:prstClr val="black"/>
                </a:solidFill>
                <a:latin typeface="Calibri" panose="020F0502020204030204" pitchFamily="34" charset="0"/>
                <a:ea typeface="Calibri" panose="020F0502020204030204" pitchFamily="34" charset="0"/>
                <a:cs typeface="Calibri" panose="020F0502020204030204" pitchFamily="34" charset="0"/>
                <a:sym typeface=""/>
              </a:rPr>
              <a:t>numériques</a:t>
            </a:r>
            <a:endParaRPr lang="fr-ca" sz="1400">
              <a:solidFill>
                <a:prstClr val="black"/>
              </a:solidFill>
              <a:latin typeface="Calibri" panose="020F0502020204030204"/>
            </a:endParaRPr>
          </a:p>
        </p:txBody>
      </p:sp>
      <p:grpSp>
        <p:nvGrpSpPr>
          <p:cNvPr id="27" name="Group 26">
            <a:extLst>
              <a:ext uri="{FF2B5EF4-FFF2-40B4-BE49-F238E27FC236}">
                <a16:creationId xmlns:a16="http://schemas.microsoft.com/office/drawing/2014/main" id="{3221C5AF-A6A9-28B9-8433-0F5C5260BDCB}"/>
              </a:ext>
            </a:extLst>
          </p:cNvPr>
          <p:cNvGrpSpPr/>
          <p:nvPr>
            <p:custDataLst>
              <p:tags r:id="rId35"/>
            </p:custDataLst>
          </p:nvPr>
        </p:nvGrpSpPr>
        <p:grpSpPr>
          <a:xfrm>
            <a:off x="37547" y="1173293"/>
            <a:ext cx="5837168" cy="930911"/>
            <a:chOff x="6778" y="1001437"/>
            <a:chExt cx="4377876" cy="698183"/>
          </a:xfrm>
          <a:solidFill>
            <a:schemeClr val="tx2">
              <a:lumMod val="20000"/>
              <a:lumOff val="80000"/>
            </a:schemeClr>
          </a:solidFill>
        </p:grpSpPr>
        <p:sp>
          <p:nvSpPr>
            <p:cNvPr id="15" name="Rectangle: Rounded Corners 14">
              <a:extLst>
                <a:ext uri="{FF2B5EF4-FFF2-40B4-BE49-F238E27FC236}">
                  <a16:creationId xmlns:a16="http://schemas.microsoft.com/office/drawing/2014/main" id="{11B1FFB2-69B1-BEDB-ECCC-5BA075ADF66C}"/>
                </a:ext>
              </a:extLst>
            </p:cNvPr>
            <p:cNvSpPr/>
            <p:nvPr/>
          </p:nvSpPr>
          <p:spPr>
            <a:xfrm>
              <a:off x="6778" y="1017322"/>
              <a:ext cx="889079" cy="671861"/>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defTabSz="914377">
                <a:spcBef>
                  <a:spcPts val="800"/>
                </a:spcBef>
                <a:defRPr/>
              </a:pPr>
              <a:r>
                <a:rPr lang="fr-ca" sz="1067" b="1">
                  <a:solidFill>
                    <a:prstClr val="black"/>
                  </a:solidFill>
                  <a:latin typeface="Calibri" panose="020F0502020204030204" pitchFamily="34" charset="0"/>
                  <a:ea typeface="Calibri" panose="020F0502020204030204" pitchFamily="34" charset="0"/>
                  <a:cs typeface="Calibri" panose="020F0502020204030204" pitchFamily="34" charset="0"/>
                  <a:sym typeface=""/>
                </a:rPr>
                <a:t>Fait autorité</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Les informations fiables du GC sont accessibles sous une seule présence en ligne du GC</a:t>
              </a:r>
              <a:endParaRPr lang="fr-ca" sz="667">
                <a:solidFill>
                  <a:prstClr val="black"/>
                </a:solidFill>
                <a:latin typeface="Calibri" panose="020F0502020204030204" pitchFamily="34" charset="0"/>
                <a:sym typeface=""/>
              </a:endParaRPr>
            </a:p>
          </p:txBody>
        </p:sp>
        <p:sp>
          <p:nvSpPr>
            <p:cNvPr id="17" name="Rectangle: Rounded Corners 16">
              <a:extLst>
                <a:ext uri="{FF2B5EF4-FFF2-40B4-BE49-F238E27FC236}">
                  <a16:creationId xmlns:a16="http://schemas.microsoft.com/office/drawing/2014/main" id="{7ED02CE6-42E5-29AE-12B8-311E4489E237}"/>
                </a:ext>
              </a:extLst>
            </p:cNvPr>
            <p:cNvSpPr/>
            <p:nvPr/>
          </p:nvSpPr>
          <p:spPr>
            <a:xfrm>
              <a:off x="2470161" y="1015219"/>
              <a:ext cx="817192" cy="684211"/>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defTabSz="914377">
                <a:spcBef>
                  <a:spcPts val="800"/>
                </a:spcBef>
                <a:defRPr/>
              </a:pPr>
              <a:r>
                <a:rPr lang="fr-ca" sz="1067" b="1">
                  <a:solidFill>
                    <a:prstClr val="black"/>
                  </a:solidFill>
                  <a:latin typeface="Calibri" panose="020F0502020204030204" pitchFamily="34" charset="0"/>
                  <a:ea typeface="Calibri" panose="020F0502020204030204" pitchFamily="34" charset="0"/>
                  <a:cs typeface="Calibri" panose="020F0502020204030204" pitchFamily="34" charset="0"/>
                  <a:sym typeface=""/>
                </a:rPr>
                <a:t>Interactions informatives</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Notifications par courriel, ciblage géographique, activation vocale</a:t>
              </a:r>
              <a:endParaRPr lang="fr-ca" sz="667">
                <a:solidFill>
                  <a:prstClr val="black"/>
                </a:solidFill>
                <a:latin typeface="Calibri" panose="020F0502020204030204" pitchFamily="34" charset="0"/>
                <a:sym typeface=""/>
              </a:endParaRPr>
            </a:p>
          </p:txBody>
        </p:sp>
        <p:sp>
          <p:nvSpPr>
            <p:cNvPr id="18" name="Rectangle: Rounded Corners 17">
              <a:extLst>
                <a:ext uri="{FF2B5EF4-FFF2-40B4-BE49-F238E27FC236}">
                  <a16:creationId xmlns:a16="http://schemas.microsoft.com/office/drawing/2014/main" id="{B13D765F-07AC-461C-C78D-870522667AE3}"/>
                </a:ext>
              </a:extLst>
            </p:cNvPr>
            <p:cNvSpPr/>
            <p:nvPr/>
          </p:nvSpPr>
          <p:spPr>
            <a:xfrm>
              <a:off x="933572" y="1008741"/>
              <a:ext cx="674191" cy="683933"/>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defTabSz="914377">
                <a:spcBef>
                  <a:spcPts val="800"/>
                </a:spcBef>
                <a:defRPr/>
              </a:pPr>
              <a:r>
                <a:rPr lang="fr-ca" sz="1067" b="1">
                  <a:solidFill>
                    <a:prstClr val="black"/>
                  </a:solidFill>
                  <a:latin typeface="Calibri" panose="020F0502020204030204" pitchFamily="34" charset="0"/>
                  <a:ea typeface="Calibri" panose="020F0502020204030204" pitchFamily="34" charset="0"/>
                  <a:cs typeface="Calibri" panose="020F0502020204030204" pitchFamily="34" charset="0"/>
                  <a:sym typeface=""/>
                </a:rPr>
                <a:t>Fiable</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Disponible à tout moment depuis 2015</a:t>
              </a:r>
              <a:endParaRPr lang="fr-ca" sz="667">
                <a:solidFill>
                  <a:prstClr val="black"/>
                </a:solidFill>
                <a:latin typeface="Calibri" panose="020F0502020204030204" pitchFamily="34" charset="0"/>
                <a:sym typeface=""/>
              </a:endParaRPr>
            </a:p>
          </p:txBody>
        </p:sp>
        <p:sp>
          <p:nvSpPr>
            <p:cNvPr id="23" name="Rectangle: Rounded Corners 22">
              <a:extLst>
                <a:ext uri="{FF2B5EF4-FFF2-40B4-BE49-F238E27FC236}">
                  <a16:creationId xmlns:a16="http://schemas.microsoft.com/office/drawing/2014/main" id="{EDCBC554-6608-CBA5-0D5D-F64C1DA1F07C}"/>
                </a:ext>
              </a:extLst>
            </p:cNvPr>
            <p:cNvSpPr/>
            <p:nvPr/>
          </p:nvSpPr>
          <p:spPr>
            <a:xfrm>
              <a:off x="3322987" y="1001437"/>
              <a:ext cx="1061667" cy="697859"/>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defTabSz="914377">
                <a:spcBef>
                  <a:spcPts val="800"/>
                </a:spcBef>
                <a:defRPr/>
              </a:pPr>
              <a:r>
                <a:rPr lang="fr-ca" sz="1067" b="1">
                  <a:solidFill>
                    <a:prstClr val="black"/>
                  </a:solidFill>
                  <a:latin typeface="Calibri" panose="020F0502020204030204" pitchFamily="34" charset="0"/>
                  <a:ea typeface="Calibri" panose="020F0502020204030204" pitchFamily="34" charset="0"/>
                  <a:cs typeface="Calibri" panose="020F0502020204030204" pitchFamily="34" charset="0"/>
                  <a:sym typeface=""/>
                </a:rPr>
                <a:t>Facile à trouver</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Le contenu se retrouve dans les premiers résultats de recherche sur les principaux moteurs de recherche et par l’entremise des plateformes vocales.</a:t>
              </a:r>
              <a:endParaRPr lang="fr-ca" sz="667">
                <a:solidFill>
                  <a:prstClr val="black"/>
                </a:solidFill>
                <a:latin typeface="Calibri" panose="020F0502020204030204" pitchFamily="34" charset="0"/>
                <a:sym typeface=""/>
              </a:endParaRPr>
            </a:p>
          </p:txBody>
        </p:sp>
        <p:sp>
          <p:nvSpPr>
            <p:cNvPr id="26" name="Rectangle: Rounded Corners 25">
              <a:extLst>
                <a:ext uri="{FF2B5EF4-FFF2-40B4-BE49-F238E27FC236}">
                  <a16:creationId xmlns:a16="http://schemas.microsoft.com/office/drawing/2014/main" id="{D14CBC74-4ED2-DEDE-1213-147228A3F7BE}"/>
                </a:ext>
              </a:extLst>
            </p:cNvPr>
            <p:cNvSpPr/>
            <p:nvPr/>
          </p:nvSpPr>
          <p:spPr>
            <a:xfrm>
              <a:off x="1648822" y="1011359"/>
              <a:ext cx="787892" cy="688261"/>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defTabSz="914377">
                <a:spcBef>
                  <a:spcPts val="800"/>
                </a:spcBef>
                <a:defRPr/>
              </a:pPr>
              <a:r>
                <a:rPr lang="fr-ca" sz="1067" b="1">
                  <a:solidFill>
                    <a:prstClr val="black"/>
                  </a:solidFill>
                  <a:latin typeface="Calibri" panose="020F0502020204030204" pitchFamily="34" charset="0"/>
                  <a:ea typeface="Calibri" panose="020F0502020204030204" pitchFamily="34" charset="0"/>
                  <a:cs typeface="Calibri" panose="020F0502020204030204" pitchFamily="34" charset="0"/>
                  <a:sym typeface=""/>
                </a:rPr>
                <a:t>S</a:t>
              </a:r>
              <a:r>
                <a:rPr lang="fr-CA" sz="1067" b="1">
                  <a:solidFill>
                    <a:prstClr val="black"/>
                  </a:solidFill>
                  <a:latin typeface="Calibri" panose="020F0502020204030204" pitchFamily="34" charset="0"/>
                  <a:ea typeface="Calibri" panose="020F0502020204030204" pitchFamily="34" charset="0"/>
                  <a:cs typeface="Calibri" panose="020F0502020204030204" pitchFamily="34" charset="0"/>
                  <a:sym typeface=""/>
                </a:rPr>
                <a:t>écurisé</a:t>
              </a:r>
              <a:endParaRPr lang="fr-ca" sz="1067" b="1">
                <a:solidFill>
                  <a:prstClr val="black"/>
                </a:solidFill>
                <a:latin typeface="Calibri" panose="020F0502020204030204" pitchFamily="34" charset="0"/>
                <a:ea typeface="Calibri" panose="020F0502020204030204" pitchFamily="34" charset="0"/>
                <a:cs typeface="Calibri" panose="020F0502020204030204" pitchFamily="34" charset="0"/>
                <a:sym typeface=""/>
              </a:endParaRP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Totalement sécurisé, malgré un nombre record de tentatives de cyberattaque</a:t>
              </a:r>
              <a:endParaRPr lang="fr-ca" sz="667">
                <a:solidFill>
                  <a:prstClr val="black"/>
                </a:solidFill>
                <a:latin typeface="Calibri" panose="020F0502020204030204" pitchFamily="34" charset="0"/>
                <a:sym typeface=""/>
              </a:endParaRPr>
            </a:p>
          </p:txBody>
        </p:sp>
      </p:grpSp>
      <p:sp>
        <p:nvSpPr>
          <p:cNvPr id="8" name="Rectangle: Rounded Corners 7">
            <a:extLst>
              <a:ext uri="{FF2B5EF4-FFF2-40B4-BE49-F238E27FC236}">
                <a16:creationId xmlns:a16="http://schemas.microsoft.com/office/drawing/2014/main" id="{4790941D-07FA-D876-3EDE-8A6416E6F82D}"/>
              </a:ext>
            </a:extLst>
          </p:cNvPr>
          <p:cNvSpPr/>
          <p:nvPr>
            <p:custDataLst>
              <p:tags r:id="rId36"/>
            </p:custDataLst>
          </p:nvPr>
        </p:nvSpPr>
        <p:spPr>
          <a:xfrm>
            <a:off x="6612421" y="1202203"/>
            <a:ext cx="1400260" cy="1288319"/>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t"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Personnalisation</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Accès aux informations et aux services en fonction des préférences, des profils et des interactions de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utilisateur </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  Recevoir des mises à jour sur les applications du programme</a:t>
            </a:r>
            <a:endParaRPr lang="fr-ca" sz="800">
              <a:solidFill>
                <a:prstClr val="black"/>
              </a:solidFill>
              <a:latin typeface="Calibri" panose="020F0502020204030204" pitchFamily="34" charset="0"/>
              <a:sym typeface=""/>
            </a:endParaRPr>
          </a:p>
        </p:txBody>
      </p:sp>
      <p:sp>
        <p:nvSpPr>
          <p:cNvPr id="9" name="Rectangle: Rounded Corners 8">
            <a:extLst>
              <a:ext uri="{FF2B5EF4-FFF2-40B4-BE49-F238E27FC236}">
                <a16:creationId xmlns:a16="http://schemas.microsoft.com/office/drawing/2014/main" id="{9ABE6DA7-ADDF-E38D-2F5E-B72DAEB810AD}"/>
              </a:ext>
            </a:extLst>
          </p:cNvPr>
          <p:cNvSpPr/>
          <p:nvPr>
            <p:custDataLst>
              <p:tags r:id="rId37"/>
            </p:custDataLst>
          </p:nvPr>
        </p:nvSpPr>
        <p:spPr>
          <a:xfrm>
            <a:off x="8078806" y="1202204"/>
            <a:ext cx="1886255" cy="1290113"/>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t"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 Interactif</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Possibilité de soumettre de manière interactive des demandes, des sondages, des candidatures dans le cadre de programmes </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Passer du libre-service en ligne au centre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appel et à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assistance en personne avec toutes les parties au courant des informations.</a:t>
            </a:r>
            <a:endParaRPr lang="fr-ca" sz="800">
              <a:solidFill>
                <a:prstClr val="black"/>
              </a:solidFill>
              <a:latin typeface="Calibri" panose="020F0502020204030204" pitchFamily="34" charset="0"/>
              <a:sym typeface=""/>
            </a:endParaRPr>
          </a:p>
        </p:txBody>
      </p:sp>
      <p:sp>
        <p:nvSpPr>
          <p:cNvPr id="12" name="Rectangle: Rounded Corners 11">
            <a:extLst>
              <a:ext uri="{FF2B5EF4-FFF2-40B4-BE49-F238E27FC236}">
                <a16:creationId xmlns:a16="http://schemas.microsoft.com/office/drawing/2014/main" id="{2EC6552E-00E9-728F-25EF-B72CBEF246C1}"/>
              </a:ext>
            </a:extLst>
          </p:cNvPr>
          <p:cNvSpPr/>
          <p:nvPr>
            <p:custDataLst>
              <p:tags r:id="rId38"/>
            </p:custDataLst>
          </p:nvPr>
        </p:nvSpPr>
        <p:spPr>
          <a:xfrm>
            <a:off x="10025861" y="1216819"/>
            <a:ext cx="1122065" cy="1271287"/>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t" anchorCtr="0"/>
          <a:lstStyle/>
          <a:p>
            <a:pPr algn="ctr" defTabSz="914377">
              <a:spcBef>
                <a:spcPts val="800"/>
              </a:spcBef>
              <a:defRPr/>
            </a:pPr>
            <a:r>
              <a:rPr lang="fr-ca" sz="933" b="1" kern="0">
                <a:solidFill>
                  <a:prstClr val="black">
                    <a:lumMod val="100000"/>
                  </a:prstClr>
                </a:solidFill>
                <a:latin typeface="Calibri" panose="020F0502020204030204" pitchFamily="34" charset="0"/>
                <a:ea typeface="Calibri" panose="020F0502020204030204" pitchFamily="34" charset="0"/>
                <a:cs typeface="Calibri" panose="020F0502020204030204" pitchFamily="34" charset="0"/>
                <a:sym typeface=""/>
              </a:rPr>
              <a:t>Transactionnel</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Remplir les demandes de services et de programmes sur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ensemble des modes du parcours de service</a:t>
            </a:r>
            <a:endParaRPr lang="fr-ca" sz="800">
              <a:solidFill>
                <a:prstClr val="black"/>
              </a:solidFill>
              <a:latin typeface="Calibri" panose="020F0502020204030204" pitchFamily="34" charset="0"/>
              <a:sym typeface=""/>
            </a:endParaRPr>
          </a:p>
        </p:txBody>
      </p:sp>
      <p:cxnSp>
        <p:nvCxnSpPr>
          <p:cNvPr id="30" name="Straight Connector 29">
            <a:extLst>
              <a:ext uri="{FF2B5EF4-FFF2-40B4-BE49-F238E27FC236}">
                <a16:creationId xmlns:a16="http://schemas.microsoft.com/office/drawing/2014/main" id="{545E5A31-9FEF-42D6-A1FE-13B89F07F1E7}"/>
              </a:ext>
            </a:extLst>
          </p:cNvPr>
          <p:cNvCxnSpPr>
            <a:cxnSpLocks/>
          </p:cNvCxnSpPr>
          <p:nvPr>
            <p:custDataLst>
              <p:tags r:id="rId39"/>
            </p:custDataLst>
          </p:nvPr>
        </p:nvCxnSpPr>
        <p:spPr>
          <a:xfrm>
            <a:off x="7204501" y="2550884"/>
            <a:ext cx="441735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ectangle: Rounded Corners 31">
            <a:extLst>
              <a:ext uri="{FF2B5EF4-FFF2-40B4-BE49-F238E27FC236}">
                <a16:creationId xmlns:a16="http://schemas.microsoft.com/office/drawing/2014/main" id="{E04BE5F7-43A2-64A5-40CE-475A12370A2F}"/>
              </a:ext>
            </a:extLst>
          </p:cNvPr>
          <p:cNvSpPr/>
          <p:nvPr>
            <p:custDataLst>
              <p:tags r:id="rId40"/>
            </p:custDataLst>
          </p:nvPr>
        </p:nvSpPr>
        <p:spPr>
          <a:xfrm>
            <a:off x="11210172" y="1224524"/>
            <a:ext cx="890425" cy="1233269"/>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t"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 Une fois suffit »</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Fournir des informations une seule fois au GC</a:t>
            </a:r>
            <a:endParaRPr lang="fr-ca" sz="800">
              <a:solidFill>
                <a:prstClr val="black"/>
              </a:solidFill>
              <a:latin typeface="Calibri" panose="020F0502020204030204" pitchFamily="34" charset="0"/>
              <a:sym typeface=""/>
            </a:endParaRPr>
          </a:p>
        </p:txBody>
      </p:sp>
      <p:sp>
        <p:nvSpPr>
          <p:cNvPr id="33" name="Rectangle: Rounded Corners 32">
            <a:extLst>
              <a:ext uri="{FF2B5EF4-FFF2-40B4-BE49-F238E27FC236}">
                <a16:creationId xmlns:a16="http://schemas.microsoft.com/office/drawing/2014/main" id="{15CD1A10-B600-A58E-51E8-0CA2D9819689}"/>
              </a:ext>
            </a:extLst>
          </p:cNvPr>
          <p:cNvSpPr/>
          <p:nvPr>
            <p:custDataLst>
              <p:tags r:id="rId41"/>
            </p:custDataLst>
          </p:nvPr>
        </p:nvSpPr>
        <p:spPr>
          <a:xfrm>
            <a:off x="8187207" y="5127567"/>
            <a:ext cx="1589212" cy="914604"/>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Autorités et plateforme d</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échange de données</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Capacité à utiliser et à partager les données et les informations des utilisateurs entre plusieurs ministères, tout en protégeant les renseignements personnels</a:t>
            </a:r>
            <a:endParaRPr lang="fr-ca" sz="800">
              <a:solidFill>
                <a:prstClr val="black"/>
              </a:solidFill>
              <a:latin typeface="Calibri" panose="020F0502020204030204" pitchFamily="34" charset="0"/>
              <a:sym typeface=""/>
            </a:endParaRPr>
          </a:p>
        </p:txBody>
      </p:sp>
      <p:sp>
        <p:nvSpPr>
          <p:cNvPr id="25" name="Rectangle: Rounded Corners 24">
            <a:extLst>
              <a:ext uri="{FF2B5EF4-FFF2-40B4-BE49-F238E27FC236}">
                <a16:creationId xmlns:a16="http://schemas.microsoft.com/office/drawing/2014/main" id="{56B3879E-33D1-F1D3-05DB-E62105D93488}"/>
              </a:ext>
            </a:extLst>
          </p:cNvPr>
          <p:cNvSpPr/>
          <p:nvPr>
            <p:custDataLst>
              <p:tags r:id="rId42"/>
            </p:custDataLst>
          </p:nvPr>
        </p:nvSpPr>
        <p:spPr>
          <a:xfrm>
            <a:off x="11361107" y="4029295"/>
            <a:ext cx="731485" cy="938113"/>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Libre-service</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Validations automatisées de l</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accessibilité, </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etc.</a:t>
            </a:r>
            <a:endParaRPr lang="fr-ca" sz="800">
              <a:solidFill>
                <a:prstClr val="black"/>
              </a:solidFill>
              <a:latin typeface="Calibri" panose="020F0502020204030204" pitchFamily="34" charset="0"/>
              <a:sym typeface=""/>
            </a:endParaRPr>
          </a:p>
        </p:txBody>
      </p:sp>
      <p:sp>
        <p:nvSpPr>
          <p:cNvPr id="34" name="Rectangle: Rounded Corners 33">
            <a:extLst>
              <a:ext uri="{FF2B5EF4-FFF2-40B4-BE49-F238E27FC236}">
                <a16:creationId xmlns:a16="http://schemas.microsoft.com/office/drawing/2014/main" id="{D5C393A7-4E66-94D7-63F2-94244565BE4E}"/>
              </a:ext>
            </a:extLst>
          </p:cNvPr>
          <p:cNvSpPr/>
          <p:nvPr>
            <p:custDataLst>
              <p:tags r:id="rId43"/>
            </p:custDataLst>
          </p:nvPr>
        </p:nvSpPr>
        <p:spPr>
          <a:xfrm>
            <a:off x="10386228" y="4023396"/>
            <a:ext cx="917109" cy="1046320"/>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2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Plusieurs langues</a:t>
            </a:r>
          </a:p>
          <a:p>
            <a:pPr algn="ctr" defTabSz="914377">
              <a:spcBef>
                <a:spcPts val="200"/>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Fournir des contenus en plusieurs langues afin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offrir un service à tous</a:t>
            </a:r>
            <a:endParaRPr lang="fr-ca" sz="800">
              <a:solidFill>
                <a:prstClr val="black"/>
              </a:solidFill>
              <a:latin typeface="Calibri" panose="020F0502020204030204" pitchFamily="34" charset="0"/>
              <a:sym typeface=""/>
            </a:endParaRPr>
          </a:p>
        </p:txBody>
      </p:sp>
      <p:sp>
        <p:nvSpPr>
          <p:cNvPr id="16" name="Slide Number Placeholder 15">
            <a:extLst>
              <a:ext uri="{FF2B5EF4-FFF2-40B4-BE49-F238E27FC236}">
                <a16:creationId xmlns:a16="http://schemas.microsoft.com/office/drawing/2014/main" id="{710AD6E8-6D90-6454-27D9-F985CD16B7F8}"/>
              </a:ext>
            </a:extLst>
          </p:cNvPr>
          <p:cNvSpPr>
            <a:spLocks noGrp="1"/>
          </p:cNvSpPr>
          <p:nvPr>
            <p:ph type="sldNum" sz="quarter" idx="12"/>
            <p:custDataLst>
              <p:tags r:id="rId44"/>
            </p:custDataLst>
          </p:nvPr>
        </p:nvSpPr>
        <p:spPr>
          <a:xfrm>
            <a:off x="9373435" y="6617093"/>
            <a:ext cx="2743200" cy="314560"/>
          </a:xfrm>
        </p:spPr>
        <p:txBody>
          <a:bodyPr/>
          <a:lstStyle/>
          <a:p>
            <a:pPr defTabSz="609585">
              <a:defRPr/>
            </a:pPr>
            <a:fld id="{A43930CC-B5C1-4333-BDB2-7D2A75E3D009}" type="slidenum">
              <a:rPr lang="en-CA" sz="1400">
                <a:solidFill>
                  <a:prstClr val="white">
                    <a:lumMod val="95000"/>
                  </a:prstClr>
                </a:solidFill>
                <a:latin typeface="Calibri" panose="020F0502020204030204" pitchFamily="34" charset="0"/>
                <a:sym typeface=""/>
              </a:rPr>
              <a:pPr defTabSz="609585">
                <a:defRPr/>
              </a:pPr>
              <a:t>10</a:t>
            </a:fld>
            <a:endParaRPr lang="en-CA" sz="1400">
              <a:solidFill>
                <a:prstClr val="white">
                  <a:lumMod val="95000"/>
                </a:prstClr>
              </a:solidFill>
              <a:latin typeface="Calibri" panose="020F0502020204030204" pitchFamily="34" charset="0"/>
              <a:sym typeface=""/>
            </a:endParaRPr>
          </a:p>
        </p:txBody>
      </p:sp>
      <p:sp>
        <p:nvSpPr>
          <p:cNvPr id="72" name="Rectangle: Rounded Corners 71">
            <a:extLst>
              <a:ext uri="{FF2B5EF4-FFF2-40B4-BE49-F238E27FC236}">
                <a16:creationId xmlns:a16="http://schemas.microsoft.com/office/drawing/2014/main" id="{3F8D97FB-BC27-F683-3D3B-E0EDF499E423}"/>
              </a:ext>
            </a:extLst>
          </p:cNvPr>
          <p:cNvSpPr/>
          <p:nvPr>
            <p:custDataLst>
              <p:tags r:id="rId45"/>
            </p:custDataLst>
          </p:nvPr>
        </p:nvSpPr>
        <p:spPr>
          <a:xfrm>
            <a:off x="5444014" y="2383877"/>
            <a:ext cx="718623" cy="1094179"/>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defTabSz="914377">
              <a:spcBef>
                <a:spcPts val="800"/>
              </a:spcBef>
              <a:defRPr/>
            </a:pPr>
            <a:r>
              <a:rPr lang="fr-ca" sz="933" b="1">
                <a:solidFill>
                  <a:prstClr val="black"/>
                </a:solidFill>
                <a:latin typeface="Calibri" panose="020F0502020204030204" pitchFamily="34" charset="0"/>
                <a:ea typeface="Calibri" panose="020F0502020204030204" pitchFamily="34" charset="0"/>
                <a:cs typeface="Calibri" panose="020F0502020204030204" pitchFamily="34" charset="0"/>
                <a:sym typeface=""/>
              </a:rPr>
              <a:t>Adaptabilité</a:t>
            </a:r>
          </a:p>
          <a:p>
            <a:pPr algn="ctr" defTabSz="914377">
              <a:spcBef>
                <a:spcPts val="267"/>
              </a:spcBef>
              <a:defRPr/>
            </a:pP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S</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adapte à la demande pour répondre aux demandes d</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t>
            </a:r>
            <a:r>
              <a:rPr lang="fr-ca" sz="800">
                <a:solidFill>
                  <a:prstClr val="black"/>
                </a:solidFill>
                <a:latin typeface="Calibri" panose="020F0502020204030204" pitchFamily="34" charset="0"/>
                <a:ea typeface="Calibri" panose="020F0502020204030204" pitchFamily="34" charset="0"/>
                <a:cs typeface="Calibri" panose="020F0502020204030204" pitchFamily="34" charset="0"/>
                <a:sym typeface=""/>
              </a:rPr>
              <a:t>accès et de publication</a:t>
            </a:r>
            <a:endParaRPr lang="fr-ca" sz="800">
              <a:solidFill>
                <a:prstClr val="black"/>
              </a:solidFill>
              <a:latin typeface="Calibri" panose="020F0502020204030204" pitchFamily="34" charset="0"/>
              <a:sym typeface=""/>
            </a:endParaRPr>
          </a:p>
        </p:txBody>
      </p:sp>
      <p:sp>
        <p:nvSpPr>
          <p:cNvPr id="2" name="Rectangle: Rounded Corners 1">
            <a:extLst>
              <a:ext uri="{FF2B5EF4-FFF2-40B4-BE49-F238E27FC236}">
                <a16:creationId xmlns:a16="http://schemas.microsoft.com/office/drawing/2014/main" id="{229B49A1-407B-82B4-AE8C-80583C71C91D}"/>
              </a:ext>
            </a:extLst>
          </p:cNvPr>
          <p:cNvSpPr/>
          <p:nvPr/>
        </p:nvSpPr>
        <p:spPr>
          <a:xfrm>
            <a:off x="11123253" y="5133478"/>
            <a:ext cx="1012111" cy="853396"/>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UX/</a:t>
            </a:r>
          </a:p>
          <a:p>
            <a:pPr algn="ctr" defTabSz="914377">
              <a:defRPr/>
            </a:pPr>
            <a:r>
              <a:rPr lang="en-CA" sz="1067" b="1">
                <a:solidFill>
                  <a:prstClr val="black"/>
                </a:solidFill>
                <a:latin typeface="Calibri" panose="020F0502020204030204" pitchFamily="34" charset="0"/>
                <a:cs typeface="Calibri" panose="020F0502020204030204" pitchFamily="34" charset="0"/>
              </a:rPr>
              <a:t>Optimisation</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Tests/recrutement UX omnicanal et pipeline de données</a:t>
            </a:r>
            <a:endParaRPr lang="en-CA" sz="667">
              <a:solidFill>
                <a:prstClr val="black"/>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53927A51-C949-E087-79D9-EDEA9927E8E1}"/>
              </a:ext>
            </a:extLst>
          </p:cNvPr>
          <p:cNvSpPr txBox="1"/>
          <p:nvPr/>
        </p:nvSpPr>
        <p:spPr>
          <a:xfrm>
            <a:off x="113922" y="55949"/>
            <a:ext cx="1491531" cy="369332"/>
          </a:xfrm>
          <a:prstGeom prst="rect">
            <a:avLst/>
          </a:prstGeom>
          <a:noFill/>
        </p:spPr>
        <p:txBody>
          <a:bodyPr wrap="square" rtlCol="0">
            <a:spAutoFit/>
          </a:bodyPr>
          <a:lstStyle/>
          <a:p>
            <a:r>
              <a:rPr lang="en-CA" dirty="0">
                <a:latin typeface="Calibri" panose="020F0502020204030204" pitchFamily="34" charset="0"/>
                <a:cs typeface="Calibri" panose="020F0502020204030204" pitchFamily="34" charset="0"/>
              </a:rPr>
              <a:t>Annexe A</a:t>
            </a:r>
          </a:p>
        </p:txBody>
      </p:sp>
    </p:spTree>
    <p:extLst>
      <p:ext uri="{BB962C8B-B14F-4D97-AF65-F5344CB8AC3E}">
        <p14:creationId xmlns:p14="http://schemas.microsoft.com/office/powerpoint/2010/main" val="67359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76" cstate="print">
            <a:lum/>
            <a:extLst>
              <a:ext uri="{28A0092B-C50C-407E-A947-70E740481C1C}">
                <a14:useLocalDpi xmlns:a14="http://schemas.microsoft.com/office/drawing/2010/main" val="0"/>
              </a:ext>
            </a:extLst>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custDataLst>
              <p:tags r:id="rId2"/>
            </p:custDataLst>
          </p:nvPr>
        </p:nvPicPr>
        <p:blipFill>
          <a:blip r:embed="rId77" cstate="print">
            <a:extLst>
              <a:ext uri="{28A0092B-C50C-407E-A947-70E740481C1C}">
                <a14:useLocalDpi xmlns:a14="http://schemas.microsoft.com/office/drawing/2010/main" val="0"/>
              </a:ext>
            </a:extLst>
          </a:blip>
          <a:stretch>
            <a:fillRect/>
          </a:stretch>
        </p:blipFill>
        <p:spPr>
          <a:xfrm>
            <a:off x="757339" y="2571029"/>
            <a:ext cx="1292063" cy="2490820"/>
          </a:xfrm>
          <a:prstGeom prst="rect">
            <a:avLst/>
          </a:prstGeom>
        </p:spPr>
      </p:pic>
      <p:sp>
        <p:nvSpPr>
          <p:cNvPr id="2" name="Title 1"/>
          <p:cNvSpPr>
            <a:spLocks noGrp="1"/>
          </p:cNvSpPr>
          <p:nvPr>
            <p:ph type="ctrTitle"/>
            <p:custDataLst>
              <p:tags r:id="rId3"/>
            </p:custDataLst>
          </p:nvPr>
        </p:nvSpPr>
        <p:spPr>
          <a:xfrm>
            <a:off x="1801965" y="-377413"/>
            <a:ext cx="9001000" cy="1141171"/>
          </a:xfrm>
        </p:spPr>
        <p:txBody>
          <a:bodyPr>
            <a:normAutofit/>
          </a:bodyPr>
          <a:lstStyle/>
          <a:p>
            <a:pPr rtl="0"/>
            <a:r>
              <a:rPr lang="fr-CA" sz="2667" b="1" dirty="0">
                <a:solidFill>
                  <a:srgbClr val="545353"/>
                </a:solidFill>
                <a:latin typeface="Arial" panose="020B0604020202020204" pitchFamily="34" charset="0"/>
                <a:ea typeface="Arial" panose="020B0604020202020204" pitchFamily="34" charset="0"/>
                <a:cs typeface="Arial" panose="020B0604020202020204" pitchFamily="34" charset="0"/>
              </a:rPr>
              <a:t>Canada.ca</a:t>
            </a:r>
            <a:r>
              <a:rPr lang="fr-ca" sz="2667" b="1" dirty="0">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2667" b="1" dirty="0">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2667" b="1" dirty="0">
                <a:solidFill>
                  <a:srgbClr val="545353"/>
                </a:solidFill>
                <a:latin typeface="Arial" panose="020B0604020202020204" pitchFamily="34" charset="0"/>
                <a:ea typeface="Arial" panose="020B0604020202020204" pitchFamily="34" charset="0"/>
                <a:cs typeface="Arial" panose="020B0604020202020204" pitchFamily="34" charset="0"/>
              </a:rPr>
              <a:t>un service en évolution</a:t>
            </a:r>
            <a:endParaRPr lang="fr-ca" sz="2667" b="1" dirty="0">
              <a:solidFill>
                <a:srgbClr val="545353"/>
              </a:solidFill>
              <a:latin typeface="Arial" panose="020B0604020202020204" pitchFamily="34" charset="0"/>
              <a:cs typeface="Arial" panose="020B0604020202020204" pitchFamily="34" charset="0"/>
            </a:endParaRPr>
          </a:p>
        </p:txBody>
      </p:sp>
      <p:pic>
        <p:nvPicPr>
          <p:cNvPr id="11" name="Picture 10"/>
          <p:cNvPicPr>
            <a:picLocks noChangeAspect="1"/>
          </p:cNvPicPr>
          <p:nvPr>
            <p:custDataLst>
              <p:tags r:id="rId4"/>
            </p:custDataLst>
          </p:nvPr>
        </p:nvPicPr>
        <p:blipFill>
          <a:blip r:embed="rId78" cstate="print">
            <a:extLst>
              <a:ext uri="{28A0092B-C50C-407E-A947-70E740481C1C}">
                <a14:useLocalDpi xmlns:a14="http://schemas.microsoft.com/office/drawing/2010/main" val="0"/>
              </a:ext>
            </a:extLst>
          </a:blip>
          <a:stretch>
            <a:fillRect/>
          </a:stretch>
        </p:blipFill>
        <p:spPr>
          <a:xfrm>
            <a:off x="2128184" y="2571028"/>
            <a:ext cx="821581" cy="974160"/>
          </a:xfrm>
          <a:prstGeom prst="rect">
            <a:avLst/>
          </a:prstGeom>
        </p:spPr>
      </p:pic>
      <p:sp>
        <p:nvSpPr>
          <p:cNvPr id="14" name="TextBox 13"/>
          <p:cNvSpPr txBox="1"/>
          <p:nvPr>
            <p:custDataLst>
              <p:tags r:id="rId5"/>
            </p:custDataLst>
          </p:nvPr>
        </p:nvSpPr>
        <p:spPr>
          <a:xfrm>
            <a:off x="184775" y="1834673"/>
            <a:ext cx="2398755" cy="687432"/>
          </a:xfrm>
          <a:prstGeom prst="rect">
            <a:avLst/>
          </a:prstGeom>
          <a:noFill/>
        </p:spPr>
        <p:txBody>
          <a:bodyPr wrap="square" rtlCol="0">
            <a:spAutoFit/>
          </a:bodyPr>
          <a:lstStyle/>
          <a:p>
            <a:pPr algn="ctr" defTabSz="914377">
              <a:defRPr/>
            </a:pPr>
            <a:r>
              <a:rPr lang="fr-ca" sz="1400" b="1">
                <a:solidFill>
                  <a:srgbClr val="545353"/>
                </a:solidFill>
                <a:latin typeface="Arial" panose="020B0604020202020204" pitchFamily="34" charset="0"/>
                <a:ea typeface="Arial" panose="020B0604020202020204" pitchFamily="34" charset="0"/>
                <a:cs typeface="Arial" panose="020B0604020202020204" pitchFamily="34" charset="0"/>
              </a:rPr>
              <a:t>Service Web géré (SWG)</a:t>
            </a:r>
          </a:p>
          <a:p>
            <a:pPr algn="ctr" defTabSz="914377">
              <a:defRPr/>
            </a:pPr>
            <a:r>
              <a:rPr lang="fr-ca" sz="1400">
                <a:solidFill>
                  <a:srgbClr val="545353"/>
                </a:solidFill>
                <a:latin typeface="Arial" panose="020B0604020202020204" pitchFamily="34" charset="0"/>
                <a:ea typeface="Arial" panose="020B0604020202020204" pitchFamily="34" charset="0"/>
                <a:cs typeface="Arial" panose="020B0604020202020204" pitchFamily="34" charset="0"/>
              </a:rPr>
              <a:t>Service minimum viable</a:t>
            </a:r>
          </a:p>
          <a:p>
            <a:pPr algn="ctr" defTabSz="914377">
              <a:defRPr/>
            </a:pPr>
            <a:endParaRPr lang="fr-ca" sz="1067">
              <a:solidFill>
                <a:srgbClr val="545353"/>
              </a:solidFill>
              <a:latin typeface="Arial" panose="020B0604020202020204" pitchFamily="34" charset="0"/>
              <a:cs typeface="Arial" panose="020B0604020202020204" pitchFamily="34" charset="0"/>
            </a:endParaRPr>
          </a:p>
        </p:txBody>
      </p:sp>
      <p:sp>
        <p:nvSpPr>
          <p:cNvPr id="15" name="TextBox 14"/>
          <p:cNvSpPr txBox="1"/>
          <p:nvPr>
            <p:custDataLst>
              <p:tags r:id="rId6"/>
            </p:custDataLst>
          </p:nvPr>
        </p:nvSpPr>
        <p:spPr>
          <a:xfrm>
            <a:off x="771487" y="2858276"/>
            <a:ext cx="1199623" cy="297454"/>
          </a:xfrm>
          <a:prstGeom prst="rect">
            <a:avLst/>
          </a:prstGeom>
          <a:noFill/>
        </p:spPr>
        <p:txBody>
          <a:bodyPr wrap="squar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Publication</a:t>
            </a:r>
            <a:endParaRPr lang="fr-ca" sz="1333" b="1">
              <a:solidFill>
                <a:srgbClr val="545353"/>
              </a:solidFill>
              <a:latin typeface="Arial" panose="020B0604020202020204" pitchFamily="34" charset="0"/>
              <a:cs typeface="Arial" panose="020B0604020202020204" pitchFamily="34" charset="0"/>
            </a:endParaRPr>
          </a:p>
        </p:txBody>
      </p:sp>
      <p:sp>
        <p:nvSpPr>
          <p:cNvPr id="16" name="TextBox 15"/>
          <p:cNvSpPr txBox="1"/>
          <p:nvPr>
            <p:custDataLst>
              <p:tags r:id="rId7"/>
            </p:custDataLst>
          </p:nvPr>
        </p:nvSpPr>
        <p:spPr>
          <a:xfrm>
            <a:off x="779929" y="3691049"/>
            <a:ext cx="1269473" cy="297454"/>
          </a:xfrm>
          <a:prstGeom prst="rect">
            <a:avLst/>
          </a:prstGeom>
          <a:noFill/>
        </p:spPr>
        <p:txBody>
          <a:bodyPr wrap="squar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Distribution</a:t>
            </a:r>
            <a:endParaRPr lang="fr-ca" sz="1333" b="1">
              <a:solidFill>
                <a:srgbClr val="545353"/>
              </a:solidFill>
              <a:latin typeface="Arial" panose="020B0604020202020204" pitchFamily="34" charset="0"/>
              <a:cs typeface="Arial" panose="020B0604020202020204" pitchFamily="34" charset="0"/>
            </a:endParaRPr>
          </a:p>
        </p:txBody>
      </p:sp>
      <p:sp>
        <p:nvSpPr>
          <p:cNvPr id="17" name="TextBox 16"/>
          <p:cNvSpPr txBox="1"/>
          <p:nvPr>
            <p:custDataLst>
              <p:tags r:id="rId8"/>
            </p:custDataLst>
          </p:nvPr>
        </p:nvSpPr>
        <p:spPr>
          <a:xfrm>
            <a:off x="727298" y="4440551"/>
            <a:ext cx="1352143" cy="502573"/>
          </a:xfrm>
          <a:prstGeom prst="rect">
            <a:avLst/>
          </a:prstGeom>
          <a:noFill/>
        </p:spPr>
        <p:txBody>
          <a:bodyPr wrap="squar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Stockage infonuagique</a:t>
            </a:r>
            <a:endParaRPr lang="fr-ca" sz="1333" b="1">
              <a:solidFill>
                <a:srgbClr val="545353"/>
              </a:solidFill>
              <a:latin typeface="Arial" panose="020B0604020202020204" pitchFamily="34" charset="0"/>
              <a:cs typeface="Arial" panose="020B0604020202020204" pitchFamily="34" charset="0"/>
            </a:endParaRPr>
          </a:p>
        </p:txBody>
      </p:sp>
      <p:sp>
        <p:nvSpPr>
          <p:cNvPr id="25" name="TextBox 24"/>
          <p:cNvSpPr txBox="1"/>
          <p:nvPr>
            <p:custDataLst>
              <p:tags r:id="rId9"/>
            </p:custDataLst>
          </p:nvPr>
        </p:nvSpPr>
        <p:spPr>
          <a:xfrm>
            <a:off x="415339" y="1201505"/>
            <a:ext cx="3231910" cy="307777"/>
          </a:xfrm>
          <a:prstGeom prst="rect">
            <a:avLst/>
          </a:prstGeom>
          <a:noFill/>
        </p:spPr>
        <p:txBody>
          <a:bodyPr wrap="none" rtlCol="0">
            <a:spAutoFit/>
          </a:bodyPr>
          <a:lstStyle/>
          <a:p>
            <a:pPr defTabSz="914377">
              <a:defRPr/>
            </a:pPr>
            <a:r>
              <a:rPr lang="fr-ca" sz="1400" b="1">
                <a:solidFill>
                  <a:srgbClr val="545353"/>
                </a:solidFill>
                <a:latin typeface="Arial" panose="020B0604020202020204" pitchFamily="34" charset="0"/>
                <a:ea typeface="Arial" panose="020B0604020202020204" pitchFamily="34" charset="0"/>
                <a:cs typeface="Arial" panose="020B0604020202020204" pitchFamily="34" charset="0"/>
              </a:rPr>
              <a:t>Initiative de renouvellement du Web</a:t>
            </a:r>
            <a:endParaRPr lang="fr-ca" sz="1400" b="1">
              <a:solidFill>
                <a:srgbClr val="545353"/>
              </a:solidFill>
              <a:latin typeface="Arial" panose="020B0604020202020204" pitchFamily="34" charset="0"/>
              <a:cs typeface="Arial" panose="020B0604020202020204" pitchFamily="34" charset="0"/>
            </a:endParaRPr>
          </a:p>
        </p:txBody>
      </p:sp>
      <p:sp>
        <p:nvSpPr>
          <p:cNvPr id="30" name="TextBox 29"/>
          <p:cNvSpPr txBox="1"/>
          <p:nvPr>
            <p:custDataLst>
              <p:tags r:id="rId10"/>
            </p:custDataLst>
          </p:nvPr>
        </p:nvSpPr>
        <p:spPr>
          <a:xfrm>
            <a:off x="5615220" y="1192239"/>
            <a:ext cx="718466" cy="318100"/>
          </a:xfrm>
          <a:prstGeom prst="rect">
            <a:avLst/>
          </a:prstGeom>
          <a:noFill/>
        </p:spPr>
        <p:txBody>
          <a:bodyPr wrap="none" rtlCol="0">
            <a:spAutoFit/>
          </a:bodyPr>
          <a:lstStyle/>
          <a:p>
            <a:pPr defTabSz="914377">
              <a:defRPr/>
            </a:pPr>
            <a:r>
              <a:rPr lang="fr-ca" sz="1467" b="1">
                <a:solidFill>
                  <a:srgbClr val="545353"/>
                </a:solidFill>
                <a:latin typeface="Arial" panose="020B0604020202020204" pitchFamily="34" charset="0"/>
                <a:ea typeface="Arial" panose="020B0604020202020204" pitchFamily="34" charset="0"/>
                <a:cs typeface="Arial" panose="020B0604020202020204" pitchFamily="34" charset="0"/>
              </a:rPr>
              <a:t>UnGC</a:t>
            </a:r>
            <a:endParaRPr lang="fr-ca" sz="1467" b="1">
              <a:solidFill>
                <a:srgbClr val="545353"/>
              </a:solidFill>
              <a:latin typeface="Arial" panose="020B0604020202020204" pitchFamily="34" charset="0"/>
              <a:cs typeface="Arial" panose="020B0604020202020204" pitchFamily="34" charset="0"/>
            </a:endParaRPr>
          </a:p>
        </p:txBody>
      </p:sp>
      <p:sp>
        <p:nvSpPr>
          <p:cNvPr id="36" name="TextBox 35"/>
          <p:cNvSpPr txBox="1"/>
          <p:nvPr>
            <p:custDataLst>
              <p:tags r:id="rId11"/>
            </p:custDataLst>
          </p:nvPr>
        </p:nvSpPr>
        <p:spPr>
          <a:xfrm>
            <a:off x="758353" y="1456616"/>
            <a:ext cx="2177198" cy="235898"/>
          </a:xfrm>
          <a:prstGeom prst="rect">
            <a:avLst/>
          </a:prstGeom>
          <a:noFill/>
        </p:spPr>
        <p:txBody>
          <a:bodyPr wrap="none" rtlCol="0">
            <a:spAutoFit/>
          </a:bodyPr>
          <a:lstStyle/>
          <a:p>
            <a:pPr algn="ctr" defTabSz="914377">
              <a:defRPr/>
            </a:pPr>
            <a:r>
              <a:rPr lang="fr-ca" sz="933" b="1">
                <a:solidFill>
                  <a:srgbClr val="545353"/>
                </a:solidFill>
                <a:latin typeface="Arial" panose="020B0604020202020204" pitchFamily="34" charset="0"/>
                <a:ea typeface="Arial" panose="020B0604020202020204" pitchFamily="34" charset="0"/>
                <a:cs typeface="Arial" panose="020B0604020202020204" pitchFamily="34" charset="0"/>
              </a:rPr>
              <a:t>Résultat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 acquis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configuré</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 migré</a:t>
            </a:r>
            <a:endParaRPr lang="fr-ca" sz="933">
              <a:solidFill>
                <a:srgbClr val="545353"/>
              </a:solidFill>
              <a:latin typeface="Arial" panose="020B0604020202020204" pitchFamily="34" charset="0"/>
              <a:cs typeface="Arial" panose="020B0604020202020204" pitchFamily="34" charset="0"/>
            </a:endParaRPr>
          </a:p>
        </p:txBody>
      </p:sp>
      <p:sp>
        <p:nvSpPr>
          <p:cNvPr id="37" name="TextBox 36"/>
          <p:cNvSpPr txBox="1"/>
          <p:nvPr>
            <p:custDataLst>
              <p:tags r:id="rId12"/>
            </p:custDataLst>
          </p:nvPr>
        </p:nvSpPr>
        <p:spPr>
          <a:xfrm>
            <a:off x="4968235" y="1445787"/>
            <a:ext cx="2281394" cy="235898"/>
          </a:xfrm>
          <a:prstGeom prst="rect">
            <a:avLst/>
          </a:prstGeom>
          <a:noFill/>
        </p:spPr>
        <p:txBody>
          <a:bodyPr wrap="none" rtlCol="0">
            <a:spAutoFit/>
          </a:bodyPr>
          <a:lstStyle/>
          <a:p>
            <a:pPr algn="ctr" defTabSz="914377">
              <a:defRPr/>
            </a:pPr>
            <a:r>
              <a:rPr lang="fr-ca" sz="933" b="1">
                <a:solidFill>
                  <a:srgbClr val="545353"/>
                </a:solidFill>
                <a:latin typeface="Arial" panose="020B0604020202020204" pitchFamily="34" charset="0"/>
                <a:ea typeface="Arial" panose="020B0604020202020204" pitchFamily="34" charset="0"/>
                <a:cs typeface="Arial" panose="020B0604020202020204" pitchFamily="34" charset="0"/>
              </a:rPr>
              <a:t>Résultat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 durable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moderne – adapté</a:t>
            </a:r>
            <a:endParaRPr lang="fr-ca" sz="933">
              <a:solidFill>
                <a:srgbClr val="545353"/>
              </a:solidFill>
              <a:latin typeface="Arial" panose="020B0604020202020204" pitchFamily="34" charset="0"/>
              <a:cs typeface="Arial" panose="020B0604020202020204" pitchFamily="34" charset="0"/>
            </a:endParaRPr>
          </a:p>
        </p:txBody>
      </p:sp>
      <p:sp>
        <p:nvSpPr>
          <p:cNvPr id="43" name="TextBox 42"/>
          <p:cNvSpPr txBox="1"/>
          <p:nvPr>
            <p:custDataLst>
              <p:tags r:id="rId13"/>
            </p:custDataLst>
          </p:nvPr>
        </p:nvSpPr>
        <p:spPr>
          <a:xfrm>
            <a:off x="5468767" y="1886646"/>
            <a:ext cx="2210557" cy="646331"/>
          </a:xfrm>
          <a:prstGeom prst="rect">
            <a:avLst/>
          </a:prstGeom>
          <a:noFill/>
        </p:spPr>
        <p:txBody>
          <a:bodyPr wrap="square" rtlCol="0">
            <a:spAutoFit/>
          </a:bodyPr>
          <a:lstStyle/>
          <a:p>
            <a:pPr algn="ctr" defTabSz="914377">
              <a:defRPr/>
            </a:pPr>
            <a:r>
              <a:rPr lang="fr-ca" sz="1200" b="1">
                <a:solidFill>
                  <a:srgbClr val="545353"/>
                </a:solidFill>
                <a:latin typeface="Arial" panose="020B0604020202020204" pitchFamily="34" charset="0"/>
                <a:ea typeface="Arial" panose="020B0604020202020204" pitchFamily="34" charset="0"/>
                <a:cs typeface="Arial" panose="020B0604020202020204" pitchFamily="34" charset="0"/>
              </a:rPr>
              <a:t>Écosystème de </a:t>
            </a:r>
            <a:r>
              <a:rPr lang="fr-CA" sz="1200" b="1">
                <a:solidFill>
                  <a:srgbClr val="545353"/>
                </a:solidFill>
                <a:latin typeface="Arial" panose="020B0604020202020204" pitchFamily="34" charset="0"/>
                <a:ea typeface="Arial" panose="020B0604020202020204" pitchFamily="34" charset="0"/>
                <a:cs typeface="Arial" panose="020B0604020202020204" pitchFamily="34" charset="0"/>
              </a:rPr>
              <a:t>Canada.ca</a:t>
            </a:r>
            <a:endParaRPr lang="fr-ca" sz="1200" b="1">
              <a:solidFill>
                <a:srgbClr val="545353"/>
              </a:solidFill>
              <a:latin typeface="Arial" panose="020B0604020202020204" pitchFamily="34" charset="0"/>
              <a:cs typeface="Arial" panose="020B0604020202020204" pitchFamily="34" charset="0"/>
            </a:endParaRPr>
          </a:p>
          <a:p>
            <a:pPr algn="ctr" defTabSz="914377">
              <a:defRPr/>
            </a:pPr>
            <a:r>
              <a:rPr lang="fr-ca" sz="1200">
                <a:solidFill>
                  <a:srgbClr val="545353"/>
                </a:solidFill>
                <a:latin typeface="Arial" panose="020B0604020202020204" pitchFamily="34" charset="0"/>
                <a:ea typeface="Arial" panose="020B0604020202020204" pitchFamily="34" charset="0"/>
                <a:cs typeface="Arial" panose="020B0604020202020204" pitchFamily="34" charset="0"/>
              </a:rPr>
              <a:t>Service d’entreprise du gouvernement du Canada</a:t>
            </a:r>
          </a:p>
        </p:txBody>
      </p:sp>
      <p:sp>
        <p:nvSpPr>
          <p:cNvPr id="82" name="TextBox 81"/>
          <p:cNvSpPr txBox="1"/>
          <p:nvPr>
            <p:custDataLst>
              <p:tags r:id="rId14"/>
            </p:custDataLst>
          </p:nvPr>
        </p:nvSpPr>
        <p:spPr>
          <a:xfrm>
            <a:off x="7817249" y="6291200"/>
            <a:ext cx="1581163" cy="502573"/>
          </a:xfrm>
          <a:prstGeom prst="rect">
            <a:avLst/>
          </a:prstGeom>
          <a:noFill/>
        </p:spPr>
        <p:txBody>
          <a:bodyPr wrap="squar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53</a:t>
            </a:r>
            <a:r>
              <a:rPr lang="fr-ca" sz="1333">
                <a:solidFill>
                  <a:srgbClr val="545353"/>
                </a:solidFill>
                <a:latin typeface="Arial" panose="020B0604020202020204" pitchFamily="34" charset="0"/>
                <a:ea typeface="Arial" panose="020B0604020202020204" pitchFamily="34" charset="0"/>
                <a:cs typeface="Arial" panose="020B0604020202020204" pitchFamily="34" charset="0"/>
              </a:rPr>
              <a:t> institutions non migrées</a:t>
            </a:r>
            <a:endParaRPr lang="fr-ca" sz="1333">
              <a:solidFill>
                <a:srgbClr val="545353"/>
              </a:solidFill>
              <a:latin typeface="Arial" panose="020B0604020202020204" pitchFamily="34" charset="0"/>
              <a:cs typeface="Arial" panose="020B0604020202020204" pitchFamily="34" charset="0"/>
            </a:endParaRPr>
          </a:p>
        </p:txBody>
      </p:sp>
      <p:sp>
        <p:nvSpPr>
          <p:cNvPr id="83" name="TextBox 82"/>
          <p:cNvSpPr txBox="1"/>
          <p:nvPr>
            <p:custDataLst>
              <p:tags r:id="rId15"/>
            </p:custDataLst>
          </p:nvPr>
        </p:nvSpPr>
        <p:spPr>
          <a:xfrm>
            <a:off x="4914158" y="6271330"/>
            <a:ext cx="2436885" cy="502573"/>
          </a:xfrm>
          <a:prstGeom prst="rect">
            <a:avLst/>
          </a:prstGeom>
          <a:noFill/>
        </p:spPr>
        <p:txBody>
          <a:bodyPr wrap="non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83</a:t>
            </a:r>
            <a:r>
              <a:rPr lang="fr-ca" sz="1333">
                <a:solidFill>
                  <a:srgbClr val="545353"/>
                </a:solidFill>
                <a:latin typeface="Arial" panose="020B0604020202020204" pitchFamily="34" charset="0"/>
                <a:ea typeface="Arial" panose="020B0604020202020204" pitchFamily="34" charset="0"/>
                <a:cs typeface="Arial" panose="020B0604020202020204" pitchFamily="34" charset="0"/>
              </a:rPr>
              <a:t> institutions</a:t>
            </a:r>
            <a:r>
              <a:rPr lang="fr-ca" sz="1333">
                <a:solidFill>
                  <a:srgbClr val="FF0000"/>
                </a:solidFill>
                <a:latin typeface="Arial" panose="020B0604020202020204" pitchFamily="34" charset="0"/>
                <a:ea typeface="Arial" panose="020B0604020202020204" pitchFamily="34" charset="0"/>
                <a:cs typeface="Arial" panose="020B0604020202020204" pitchFamily="34" charset="0"/>
              </a:rPr>
              <a:t> </a:t>
            </a:r>
            <a:r>
              <a:rPr lang="fr-ca" sz="1333">
                <a:solidFill>
                  <a:srgbClr val="545353"/>
                </a:solidFill>
                <a:latin typeface="Arial" panose="020B0604020202020204" pitchFamily="34" charset="0"/>
                <a:ea typeface="Arial" panose="020B0604020202020204" pitchFamily="34" charset="0"/>
                <a:cs typeface="Arial" panose="020B0604020202020204" pitchFamily="34" charset="0"/>
              </a:rPr>
              <a:t>utilisant</a:t>
            </a:r>
            <a:endParaRPr lang="fr-ca" sz="1333">
              <a:solidFill>
                <a:srgbClr val="545353"/>
              </a:solidFill>
              <a:latin typeface="Arial" panose="020B0604020202020204" pitchFamily="34" charset="0"/>
              <a:cs typeface="Arial" panose="020B0604020202020204" pitchFamily="34" charset="0"/>
            </a:endParaRPr>
          </a:p>
          <a:p>
            <a:pPr algn="ctr" defTabSz="914377">
              <a:defRPr/>
            </a:pPr>
            <a:r>
              <a:rPr lang="fr-ca" sz="1333">
                <a:solidFill>
                  <a:srgbClr val="545353"/>
                </a:solidFill>
                <a:latin typeface="Arial" panose="020B0604020202020204" pitchFamily="34" charset="0"/>
                <a:ea typeface="Arial" panose="020B0604020202020204" pitchFamily="34" charset="0"/>
                <a:cs typeface="Arial" panose="020B0604020202020204" pitchFamily="34" charset="0"/>
              </a:rPr>
              <a:t>la </a:t>
            </a: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salle de nouvelles du GC</a:t>
            </a:r>
            <a:r>
              <a:rPr lang="fr-ca" sz="1333">
                <a:solidFill>
                  <a:srgbClr val="545353"/>
                </a:solidFill>
                <a:latin typeface="Arial" panose="020B0604020202020204" pitchFamily="34" charset="0"/>
                <a:ea typeface="Arial" panose="020B0604020202020204" pitchFamily="34" charset="0"/>
                <a:cs typeface="Arial" panose="020B0604020202020204" pitchFamily="34" charset="0"/>
              </a:rPr>
              <a:t> </a:t>
            </a:r>
            <a:endParaRPr lang="fr-ca" sz="1333" b="1">
              <a:solidFill>
                <a:srgbClr val="545353"/>
              </a:solidFill>
              <a:latin typeface="Arial" panose="020B0604020202020204" pitchFamily="34" charset="0"/>
              <a:cs typeface="Arial" panose="020B0604020202020204" pitchFamily="34" charset="0"/>
            </a:endParaRPr>
          </a:p>
        </p:txBody>
      </p:sp>
      <p:pic>
        <p:nvPicPr>
          <p:cNvPr id="64" name="Picture 63"/>
          <p:cNvPicPr>
            <a:picLocks noChangeAspect="1"/>
          </p:cNvPicPr>
          <p:nvPr>
            <p:custDataLst>
              <p:tags r:id="rId16"/>
            </p:custDataLst>
          </p:nvPr>
        </p:nvPicPr>
        <p:blipFill>
          <a:blip r:embed="rId79" cstate="print">
            <a:extLst>
              <a:ext uri="{28A0092B-C50C-407E-A947-70E740481C1C}">
                <a14:useLocalDpi xmlns:a14="http://schemas.microsoft.com/office/drawing/2010/main" val="0"/>
              </a:ext>
            </a:extLst>
          </a:blip>
          <a:stretch>
            <a:fillRect/>
          </a:stretch>
        </p:blipFill>
        <p:spPr>
          <a:xfrm rot="16200000">
            <a:off x="10635051" y="5989391"/>
            <a:ext cx="523279" cy="443389"/>
          </a:xfrm>
          <a:prstGeom prst="rect">
            <a:avLst/>
          </a:prstGeom>
        </p:spPr>
      </p:pic>
      <p:sp>
        <p:nvSpPr>
          <p:cNvPr id="80" name="TextBox 79"/>
          <p:cNvSpPr txBox="1"/>
          <p:nvPr>
            <p:custDataLst>
              <p:tags r:id="rId17"/>
            </p:custDataLst>
          </p:nvPr>
        </p:nvSpPr>
        <p:spPr>
          <a:xfrm>
            <a:off x="875557" y="924064"/>
            <a:ext cx="1252628" cy="461665"/>
          </a:xfrm>
          <a:prstGeom prst="rect">
            <a:avLst/>
          </a:prstGeom>
          <a:noFill/>
        </p:spPr>
        <p:txBody>
          <a:bodyPr wrap="squar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2015-2019</a:t>
            </a:r>
          </a:p>
          <a:p>
            <a:pPr algn="ctr" defTabSz="914377">
              <a:defRPr/>
            </a:pPr>
            <a:endParaRPr lang="fr-ca" sz="1067">
              <a:solidFill>
                <a:srgbClr val="545353"/>
              </a:solidFill>
              <a:latin typeface="Arial" panose="020B0604020202020204" pitchFamily="34" charset="0"/>
              <a:cs typeface="Arial" panose="020B0604020202020204" pitchFamily="34" charset="0"/>
            </a:endParaRPr>
          </a:p>
        </p:txBody>
      </p:sp>
      <p:sp>
        <p:nvSpPr>
          <p:cNvPr id="85" name="TextBox 84"/>
          <p:cNvSpPr txBox="1"/>
          <p:nvPr>
            <p:custDataLst>
              <p:tags r:id="rId18"/>
            </p:custDataLst>
          </p:nvPr>
        </p:nvSpPr>
        <p:spPr>
          <a:xfrm>
            <a:off x="5401231" y="896689"/>
            <a:ext cx="1459141" cy="461665"/>
          </a:xfrm>
          <a:prstGeom prst="rect">
            <a:avLst/>
          </a:prstGeom>
          <a:noFill/>
        </p:spPr>
        <p:txBody>
          <a:bodyPr wrap="squar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2019 à 2027</a:t>
            </a:r>
          </a:p>
          <a:p>
            <a:pPr algn="ctr" defTabSz="914377">
              <a:defRPr/>
            </a:pPr>
            <a:endParaRPr lang="fr-ca" sz="1067" b="1">
              <a:solidFill>
                <a:srgbClr val="545353"/>
              </a:solidFill>
              <a:latin typeface="Arial" panose="020B0604020202020204" pitchFamily="34" charset="0"/>
              <a:cs typeface="Arial" panose="020B0604020202020204" pitchFamily="34" charset="0"/>
            </a:endParaRPr>
          </a:p>
        </p:txBody>
      </p:sp>
      <p:sp>
        <p:nvSpPr>
          <p:cNvPr id="86" name="TextBox 85"/>
          <p:cNvSpPr txBox="1"/>
          <p:nvPr>
            <p:custDataLst>
              <p:tags r:id="rId19"/>
            </p:custDataLst>
          </p:nvPr>
        </p:nvSpPr>
        <p:spPr>
          <a:xfrm>
            <a:off x="10215122" y="909742"/>
            <a:ext cx="980541" cy="461665"/>
          </a:xfrm>
          <a:prstGeom prst="rect">
            <a:avLst/>
          </a:prstGeom>
          <a:noFill/>
        </p:spPr>
        <p:txBody>
          <a:bodyPr wrap="squar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2027+</a:t>
            </a:r>
          </a:p>
          <a:p>
            <a:pPr algn="ctr" defTabSz="914377">
              <a:defRPr/>
            </a:pPr>
            <a:endParaRPr lang="fr-ca" sz="1067">
              <a:solidFill>
                <a:srgbClr val="545353"/>
              </a:solidFill>
              <a:latin typeface="Arial" panose="020B0604020202020204" pitchFamily="34" charset="0"/>
              <a:cs typeface="Arial" panose="020B0604020202020204" pitchFamily="34" charset="0"/>
            </a:endParaRPr>
          </a:p>
        </p:txBody>
      </p:sp>
      <p:sp>
        <p:nvSpPr>
          <p:cNvPr id="89" name="TextBox 88"/>
          <p:cNvSpPr txBox="1"/>
          <p:nvPr>
            <p:custDataLst>
              <p:tags r:id="rId20"/>
            </p:custDataLst>
          </p:nvPr>
        </p:nvSpPr>
        <p:spPr>
          <a:xfrm>
            <a:off x="10501967" y="4174834"/>
            <a:ext cx="1751139" cy="420756"/>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Robot conversationnel avec un langage naturel</a:t>
            </a:r>
          </a:p>
        </p:txBody>
      </p:sp>
      <p:pic>
        <p:nvPicPr>
          <p:cNvPr id="18" name="Picture 17"/>
          <p:cNvPicPr>
            <a:picLocks noChangeAspect="1"/>
          </p:cNvPicPr>
          <p:nvPr>
            <p:custDataLst>
              <p:tags r:id="rId21"/>
            </p:custDataLst>
          </p:nvPr>
        </p:nvPicPr>
        <p:blipFill>
          <a:blip r:embed="rId80" cstate="print">
            <a:extLst>
              <a:ext uri="{28A0092B-C50C-407E-A947-70E740481C1C}">
                <a14:useLocalDpi xmlns:a14="http://schemas.microsoft.com/office/drawing/2010/main" val="0"/>
              </a:ext>
            </a:extLst>
          </a:blip>
          <a:stretch>
            <a:fillRect/>
          </a:stretch>
        </p:blipFill>
        <p:spPr>
          <a:xfrm>
            <a:off x="9921318" y="2178389"/>
            <a:ext cx="526908" cy="479668"/>
          </a:xfrm>
          <a:prstGeom prst="rect">
            <a:avLst/>
          </a:prstGeom>
        </p:spPr>
      </p:pic>
      <p:pic>
        <p:nvPicPr>
          <p:cNvPr id="22" name="Picture 21"/>
          <p:cNvPicPr>
            <a:picLocks noChangeAspect="1"/>
          </p:cNvPicPr>
          <p:nvPr>
            <p:custDataLst>
              <p:tags r:id="rId22"/>
            </p:custDataLst>
          </p:nvPr>
        </p:nvPicPr>
        <p:blipFill>
          <a:blip r:embed="rId81" cstate="print">
            <a:extLst>
              <a:ext uri="{28A0092B-C50C-407E-A947-70E740481C1C}">
                <a14:useLocalDpi xmlns:a14="http://schemas.microsoft.com/office/drawing/2010/main" val="0"/>
              </a:ext>
            </a:extLst>
          </a:blip>
          <a:stretch>
            <a:fillRect/>
          </a:stretch>
        </p:blipFill>
        <p:spPr>
          <a:xfrm>
            <a:off x="9935223" y="1757584"/>
            <a:ext cx="502675" cy="457609"/>
          </a:xfrm>
          <a:prstGeom prst="rect">
            <a:avLst/>
          </a:prstGeom>
        </p:spPr>
      </p:pic>
      <p:pic>
        <p:nvPicPr>
          <p:cNvPr id="26" name="Picture 25"/>
          <p:cNvPicPr>
            <a:picLocks noChangeAspect="1"/>
          </p:cNvPicPr>
          <p:nvPr>
            <p:custDataLst>
              <p:tags r:id="rId23"/>
            </p:custDataLst>
          </p:nvPr>
        </p:nvPicPr>
        <p:blipFill>
          <a:blip r:embed="rId82" cstate="print">
            <a:extLst>
              <a:ext uri="{28A0092B-C50C-407E-A947-70E740481C1C}">
                <a14:useLocalDpi xmlns:a14="http://schemas.microsoft.com/office/drawing/2010/main" val="0"/>
              </a:ext>
            </a:extLst>
          </a:blip>
          <a:stretch>
            <a:fillRect/>
          </a:stretch>
        </p:blipFill>
        <p:spPr>
          <a:xfrm>
            <a:off x="9925474" y="4680382"/>
            <a:ext cx="522455" cy="475615"/>
          </a:xfrm>
          <a:prstGeom prst="rect">
            <a:avLst/>
          </a:prstGeom>
        </p:spPr>
      </p:pic>
      <p:sp>
        <p:nvSpPr>
          <p:cNvPr id="91" name="TextBox 90"/>
          <p:cNvSpPr txBox="1"/>
          <p:nvPr>
            <p:custDataLst>
              <p:tags r:id="rId24"/>
            </p:custDataLst>
          </p:nvPr>
        </p:nvSpPr>
        <p:spPr>
          <a:xfrm>
            <a:off x="10445871" y="2553254"/>
            <a:ext cx="1754163" cy="420756"/>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Soumission de demande de services</a:t>
            </a:r>
          </a:p>
        </p:txBody>
      </p:sp>
      <p:sp>
        <p:nvSpPr>
          <p:cNvPr id="93" name="TextBox 92"/>
          <p:cNvSpPr txBox="1"/>
          <p:nvPr>
            <p:custDataLst>
              <p:tags r:id="rId25"/>
            </p:custDataLst>
          </p:nvPr>
        </p:nvSpPr>
        <p:spPr>
          <a:xfrm>
            <a:off x="10419015" y="1807897"/>
            <a:ext cx="2246300" cy="256545"/>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Personnalisation</a:t>
            </a:r>
          </a:p>
        </p:txBody>
      </p:sp>
      <p:sp>
        <p:nvSpPr>
          <p:cNvPr id="94" name="TextBox 93"/>
          <p:cNvSpPr txBox="1"/>
          <p:nvPr>
            <p:custDataLst>
              <p:tags r:id="rId26"/>
            </p:custDataLst>
          </p:nvPr>
        </p:nvSpPr>
        <p:spPr>
          <a:xfrm>
            <a:off x="10523151" y="4663552"/>
            <a:ext cx="1751139" cy="420756"/>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Moteurs de règles et de recommandations</a:t>
            </a:r>
          </a:p>
        </p:txBody>
      </p:sp>
      <p:sp>
        <p:nvSpPr>
          <p:cNvPr id="87" name="TextBox 86"/>
          <p:cNvSpPr txBox="1"/>
          <p:nvPr>
            <p:custDataLst>
              <p:tags r:id="rId27"/>
            </p:custDataLst>
          </p:nvPr>
        </p:nvSpPr>
        <p:spPr>
          <a:xfrm>
            <a:off x="3134112" y="6295456"/>
            <a:ext cx="1366184" cy="502573"/>
          </a:xfrm>
          <a:prstGeom prst="rect">
            <a:avLst/>
          </a:prstGeom>
          <a:noFill/>
        </p:spPr>
        <p:txBody>
          <a:bodyPr wrap="squar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38</a:t>
            </a:r>
            <a:r>
              <a:rPr lang="fr-ca" sz="1333">
                <a:solidFill>
                  <a:srgbClr val="545353"/>
                </a:solidFill>
                <a:latin typeface="Arial" panose="020B0604020202020204" pitchFamily="34" charset="0"/>
                <a:ea typeface="Arial" panose="020B0604020202020204" pitchFamily="34" charset="0"/>
                <a:cs typeface="Arial" panose="020B0604020202020204" pitchFamily="34" charset="0"/>
              </a:rPr>
              <a:t> institutions migrées</a:t>
            </a:r>
            <a:endParaRPr lang="fr-ca" sz="1333">
              <a:solidFill>
                <a:srgbClr val="545353"/>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D0AF871-26DC-7CBD-8E12-AF34EB416F6B}"/>
              </a:ext>
            </a:extLst>
          </p:cNvPr>
          <p:cNvSpPr txBox="1"/>
          <p:nvPr>
            <p:custDataLst>
              <p:tags r:id="rId28"/>
            </p:custDataLst>
          </p:nvPr>
        </p:nvSpPr>
        <p:spPr>
          <a:xfrm>
            <a:off x="8092075" y="1427228"/>
            <a:ext cx="4549539" cy="441018"/>
          </a:xfrm>
          <a:prstGeom prst="rect">
            <a:avLst/>
          </a:prstGeom>
          <a:noFill/>
        </p:spPr>
        <p:txBody>
          <a:bodyPr wrap="square" rtlCol="0">
            <a:spAutoFit/>
          </a:bodyPr>
          <a:lstStyle/>
          <a:p>
            <a:pPr algn="ctr" defTabSz="914377">
              <a:defRPr/>
            </a:pPr>
            <a:r>
              <a:rPr lang="fr-ca" sz="933" b="1">
                <a:solidFill>
                  <a:srgbClr val="545353"/>
                </a:solidFill>
                <a:latin typeface="Arial" panose="020B0604020202020204" pitchFamily="34" charset="0"/>
                <a:ea typeface="Arial" panose="020B0604020202020204" pitchFamily="34" charset="0"/>
                <a:cs typeface="Arial" panose="020B0604020202020204" pitchFamily="34" charset="0"/>
              </a:rPr>
              <a:t>Résultat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 personnalisé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933">
                <a:solidFill>
                  <a:srgbClr val="545353"/>
                </a:solidFill>
                <a:latin typeface="Arial" panose="020B0604020202020204" pitchFamily="34" charset="0"/>
                <a:ea typeface="Arial" panose="020B0604020202020204" pitchFamily="34" charset="0"/>
                <a:cs typeface="Arial" panose="020B0604020202020204" pitchFamily="34" charset="0"/>
              </a:rPr>
              <a:t>authentifié – transactionnel </a:t>
            </a:r>
          </a:p>
          <a:p>
            <a:pPr algn="ctr" defTabSz="914377">
              <a:defRPr/>
            </a:pPr>
            <a:r>
              <a:rPr lang="fr-ca" sz="1333">
                <a:solidFill>
                  <a:srgbClr val="545353"/>
                </a:solidFill>
                <a:latin typeface="Arial" panose="020B0604020202020204" pitchFamily="34" charset="0"/>
                <a:ea typeface="Arial" panose="020B0604020202020204" pitchFamily="34" charset="0"/>
                <a:cs typeface="Arial" panose="020B0604020202020204" pitchFamily="34" charset="0"/>
              </a:rPr>
              <a:t> </a:t>
            </a:r>
            <a:endParaRPr lang="fr-ca" sz="1333">
              <a:solidFill>
                <a:srgbClr val="545353"/>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B5D1230-7BBD-5A1A-24E8-6B083747DACC}"/>
              </a:ext>
            </a:extLst>
          </p:cNvPr>
          <p:cNvSpPr txBox="1"/>
          <p:nvPr>
            <p:custDataLst>
              <p:tags r:id="rId29"/>
            </p:custDataLst>
          </p:nvPr>
        </p:nvSpPr>
        <p:spPr>
          <a:xfrm>
            <a:off x="9334942" y="1182668"/>
            <a:ext cx="1866217" cy="307777"/>
          </a:xfrm>
          <a:prstGeom prst="rect">
            <a:avLst/>
          </a:prstGeom>
          <a:noFill/>
        </p:spPr>
        <p:txBody>
          <a:bodyPr wrap="none" rtlCol="0">
            <a:spAutoFit/>
          </a:bodyPr>
          <a:lstStyle/>
          <a:p>
            <a:pPr defTabSz="914377">
              <a:defRPr/>
            </a:pPr>
            <a:r>
              <a:rPr lang="fr-ca" sz="1400" b="1">
                <a:solidFill>
                  <a:srgbClr val="545353"/>
                </a:solidFill>
                <a:latin typeface="Arial" panose="020B0604020202020204" pitchFamily="34" charset="0"/>
                <a:ea typeface="Arial" panose="020B0604020202020204" pitchFamily="34" charset="0"/>
                <a:cs typeface="Arial" panose="020B0604020202020204" pitchFamily="34" charset="0"/>
              </a:rPr>
              <a:t>Architecture à venir</a:t>
            </a:r>
            <a:endParaRPr lang="fr-ca" sz="1400" b="1">
              <a:solidFill>
                <a:srgbClr val="545353"/>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B9ABD6B-F7B4-052A-3385-2A15116E5AB3}"/>
              </a:ext>
            </a:extLst>
          </p:cNvPr>
          <p:cNvSpPr txBox="1"/>
          <p:nvPr>
            <p:custDataLst>
              <p:tags r:id="rId30"/>
            </p:custDataLst>
          </p:nvPr>
        </p:nvSpPr>
        <p:spPr>
          <a:xfrm>
            <a:off x="5518856" y="5979503"/>
            <a:ext cx="1223412" cy="338554"/>
          </a:xfrm>
          <a:prstGeom prst="rect">
            <a:avLst/>
          </a:prstGeom>
          <a:noFill/>
        </p:spPr>
        <p:txBody>
          <a:bodyPr wrap="none" rtlCol="0">
            <a:spAutoFit/>
          </a:bodyPr>
          <a:lstStyle/>
          <a:p>
            <a:pPr defTabSz="914377">
              <a:defRPr/>
            </a:pPr>
            <a:r>
              <a:rPr lang="fr-ca" sz="1600" b="1">
                <a:solidFill>
                  <a:srgbClr val="545353"/>
                </a:solidFill>
                <a:latin typeface="Arial" panose="020B0604020202020204" pitchFamily="34" charset="0"/>
                <a:ea typeface="Arial" panose="020B0604020202020204" pitchFamily="34" charset="0"/>
                <a:cs typeface="Arial" panose="020B0604020202020204" pitchFamily="34" charset="0"/>
              </a:rPr>
              <a:t>État actuel</a:t>
            </a:r>
            <a:endParaRPr lang="fr-ca" sz="1600" b="1">
              <a:solidFill>
                <a:srgbClr val="545353"/>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F7CB851-9D81-3C7D-CF95-258BFB517DB1}"/>
              </a:ext>
            </a:extLst>
          </p:cNvPr>
          <p:cNvSpPr txBox="1"/>
          <p:nvPr>
            <p:custDataLst>
              <p:tags r:id="rId31"/>
            </p:custDataLst>
          </p:nvPr>
        </p:nvSpPr>
        <p:spPr>
          <a:xfrm>
            <a:off x="10516780" y="5647916"/>
            <a:ext cx="1721512" cy="420756"/>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Intégration dans un écosystème plus large</a:t>
            </a:r>
          </a:p>
        </p:txBody>
      </p:sp>
      <p:sp>
        <p:nvSpPr>
          <p:cNvPr id="40" name="TextBox 39">
            <a:extLst>
              <a:ext uri="{FF2B5EF4-FFF2-40B4-BE49-F238E27FC236}">
                <a16:creationId xmlns:a16="http://schemas.microsoft.com/office/drawing/2014/main" id="{77E6ECB5-FD68-FEDA-CED9-21CAC3A1F50B}"/>
              </a:ext>
            </a:extLst>
          </p:cNvPr>
          <p:cNvSpPr txBox="1"/>
          <p:nvPr>
            <p:custDataLst>
              <p:tags r:id="rId32"/>
            </p:custDataLst>
          </p:nvPr>
        </p:nvSpPr>
        <p:spPr>
          <a:xfrm>
            <a:off x="10516780" y="5340660"/>
            <a:ext cx="1721512" cy="256545"/>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Widgets d’enquête</a:t>
            </a:r>
          </a:p>
        </p:txBody>
      </p:sp>
      <p:sp>
        <p:nvSpPr>
          <p:cNvPr id="57" name="Rectangle 56">
            <a:extLst>
              <a:ext uri="{FF2B5EF4-FFF2-40B4-BE49-F238E27FC236}">
                <a16:creationId xmlns:a16="http://schemas.microsoft.com/office/drawing/2014/main" id="{F6BF10D1-19CC-D050-7EE4-22177544AF5C}"/>
              </a:ext>
            </a:extLst>
          </p:cNvPr>
          <p:cNvSpPr/>
          <p:nvPr>
            <p:custDataLst>
              <p:tags r:id="rId33"/>
            </p:custDataLst>
          </p:nvPr>
        </p:nvSpPr>
        <p:spPr>
          <a:xfrm rot="18925936">
            <a:off x="10065093" y="5764327"/>
            <a:ext cx="287529" cy="259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fr-ca" sz="1600">
              <a:solidFill>
                <a:prstClr val="white"/>
              </a:solidFill>
              <a:latin typeface="Calibri"/>
            </a:endParaRPr>
          </a:p>
        </p:txBody>
      </p:sp>
      <p:pic>
        <p:nvPicPr>
          <p:cNvPr id="59" name="Picture 58">
            <a:extLst>
              <a:ext uri="{FF2B5EF4-FFF2-40B4-BE49-F238E27FC236}">
                <a16:creationId xmlns:a16="http://schemas.microsoft.com/office/drawing/2014/main" id="{87E58224-76E0-B8C6-B8C9-25C2935E01B4}"/>
              </a:ext>
            </a:extLst>
          </p:cNvPr>
          <p:cNvPicPr>
            <a:picLocks noChangeAspect="1"/>
          </p:cNvPicPr>
          <p:nvPr>
            <p:custDataLst>
              <p:tags r:id="rId34"/>
            </p:custDataLst>
          </p:nvPr>
        </p:nvPicPr>
        <p:blipFill>
          <a:blip r:embed="rId83" cstate="print">
            <a:extLst>
              <a:ext uri="{28A0092B-C50C-407E-A947-70E740481C1C}">
                <a14:useLocalDpi xmlns:a14="http://schemas.microsoft.com/office/drawing/2010/main" val="0"/>
              </a:ext>
            </a:extLst>
          </a:blip>
          <a:stretch>
            <a:fillRect/>
          </a:stretch>
        </p:blipFill>
        <p:spPr>
          <a:xfrm>
            <a:off x="6517646" y="2915603"/>
            <a:ext cx="1540471" cy="3000892"/>
          </a:xfrm>
          <a:prstGeom prst="rect">
            <a:avLst/>
          </a:prstGeom>
        </p:spPr>
      </p:pic>
      <p:pic>
        <p:nvPicPr>
          <p:cNvPr id="63" name="Picture 62">
            <a:extLst>
              <a:ext uri="{FF2B5EF4-FFF2-40B4-BE49-F238E27FC236}">
                <a16:creationId xmlns:a16="http://schemas.microsoft.com/office/drawing/2014/main" id="{2CEA4C01-98A6-8BFC-EE86-884FB35D15E8}"/>
              </a:ext>
            </a:extLst>
          </p:cNvPr>
          <p:cNvPicPr>
            <a:picLocks noChangeAspect="1"/>
          </p:cNvPicPr>
          <p:nvPr>
            <p:custDataLst>
              <p:tags r:id="rId35"/>
            </p:custDataLst>
          </p:nvPr>
        </p:nvPicPr>
        <p:blipFill>
          <a:blip r:embed="rId84" cstate="print">
            <a:extLst>
              <a:ext uri="{28A0092B-C50C-407E-A947-70E740481C1C}">
                <a14:useLocalDpi xmlns:a14="http://schemas.microsoft.com/office/drawing/2010/main" val="0"/>
              </a:ext>
            </a:extLst>
          </a:blip>
          <a:stretch>
            <a:fillRect/>
          </a:stretch>
        </p:blipFill>
        <p:spPr>
          <a:xfrm>
            <a:off x="7946391" y="2483264"/>
            <a:ext cx="876259" cy="1038993"/>
          </a:xfrm>
          <a:prstGeom prst="rect">
            <a:avLst/>
          </a:prstGeom>
        </p:spPr>
      </p:pic>
      <p:sp>
        <p:nvSpPr>
          <p:cNvPr id="66" name="TextBox 65">
            <a:extLst>
              <a:ext uri="{FF2B5EF4-FFF2-40B4-BE49-F238E27FC236}">
                <a16:creationId xmlns:a16="http://schemas.microsoft.com/office/drawing/2014/main" id="{CB28B4BB-BB3A-ACF3-D70B-1D4C336AC337}"/>
              </a:ext>
            </a:extLst>
          </p:cNvPr>
          <p:cNvSpPr txBox="1"/>
          <p:nvPr>
            <p:custDataLst>
              <p:tags r:id="rId36"/>
            </p:custDataLst>
          </p:nvPr>
        </p:nvSpPr>
        <p:spPr>
          <a:xfrm>
            <a:off x="6758302" y="3329572"/>
            <a:ext cx="1106392" cy="297454"/>
          </a:xfrm>
          <a:prstGeom prst="rect">
            <a:avLst/>
          </a:prstGeom>
          <a:noFill/>
        </p:spPr>
        <p:txBody>
          <a:bodyPr wrap="non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Publication</a:t>
            </a:r>
            <a:endParaRPr lang="fr-ca" sz="1333" b="1">
              <a:solidFill>
                <a:srgbClr val="545353"/>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9E1DFBFA-C4A8-9BF4-D47A-8C011844BDA5}"/>
              </a:ext>
            </a:extLst>
          </p:cNvPr>
          <p:cNvSpPr txBox="1"/>
          <p:nvPr>
            <p:custDataLst>
              <p:tags r:id="rId37"/>
            </p:custDataLst>
          </p:nvPr>
        </p:nvSpPr>
        <p:spPr>
          <a:xfrm>
            <a:off x="6787963" y="4299250"/>
            <a:ext cx="1146468" cy="297454"/>
          </a:xfrm>
          <a:prstGeom prst="rect">
            <a:avLst/>
          </a:prstGeom>
          <a:noFill/>
        </p:spPr>
        <p:txBody>
          <a:bodyPr wrap="none" rtlCol="0">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Distribution</a:t>
            </a:r>
            <a:endParaRPr lang="fr-ca" sz="1333" b="1">
              <a:solidFill>
                <a:srgbClr val="545353"/>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D2B11CA8-33CD-AD01-FBC0-E3C3D1416FA4}"/>
              </a:ext>
            </a:extLst>
          </p:cNvPr>
          <p:cNvSpPr txBox="1"/>
          <p:nvPr>
            <p:custDataLst>
              <p:tags r:id="rId38"/>
            </p:custDataLst>
          </p:nvPr>
        </p:nvSpPr>
        <p:spPr>
          <a:xfrm>
            <a:off x="6469476" y="5274861"/>
            <a:ext cx="1683473" cy="256545"/>
          </a:xfrm>
          <a:prstGeom prst="rect">
            <a:avLst/>
          </a:prstGeom>
          <a:noFill/>
        </p:spPr>
        <p:txBody>
          <a:bodyPr wrap="none" rtlCol="0">
            <a:spAutoFit/>
          </a:bodyPr>
          <a:lstStyle/>
          <a:p>
            <a:pPr algn="ctr" defTabSz="914377">
              <a:defRPr/>
            </a:pPr>
            <a:r>
              <a:rPr lang="fr-ca" sz="1067" b="1">
                <a:solidFill>
                  <a:srgbClr val="545353"/>
                </a:solidFill>
                <a:latin typeface="Arial" panose="020B0604020202020204" pitchFamily="34" charset="0"/>
                <a:ea typeface="Arial" panose="020B0604020202020204" pitchFamily="34" charset="0"/>
                <a:cs typeface="Arial" panose="020B0604020202020204" pitchFamily="34" charset="0"/>
              </a:rPr>
              <a:t>Stockage infonuagique</a:t>
            </a:r>
            <a:endParaRPr lang="fr-ca" sz="1067" b="1">
              <a:solidFill>
                <a:srgbClr val="545353"/>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D22886C-B5C5-8F95-8DF1-048C131B65F2}"/>
              </a:ext>
            </a:extLst>
          </p:cNvPr>
          <p:cNvSpPr txBox="1">
            <a:spLocks noChangeAspect="1"/>
          </p:cNvSpPr>
          <p:nvPr>
            <p:custDataLst>
              <p:tags r:id="rId39"/>
            </p:custDataLst>
          </p:nvPr>
        </p:nvSpPr>
        <p:spPr>
          <a:xfrm>
            <a:off x="5553455" y="3220179"/>
            <a:ext cx="699499" cy="297454"/>
          </a:xfrm>
          <a:prstGeom prst="rect">
            <a:avLst/>
          </a:prstGeom>
          <a:solidFill>
            <a:schemeClr val="bg1"/>
          </a:solidFill>
          <a:ln w="3175">
            <a:solidFill>
              <a:schemeClr val="bg1">
                <a:lumMod val="65000"/>
              </a:schemeClr>
            </a:solidFill>
          </a:ln>
        </p:spPr>
        <p:txBody>
          <a:bodyPr wrap="square" rtlCol="0" anchor="ctr">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API</a:t>
            </a:r>
          </a:p>
        </p:txBody>
      </p:sp>
      <p:sp>
        <p:nvSpPr>
          <p:cNvPr id="74" name="TextBox 73">
            <a:extLst>
              <a:ext uri="{FF2B5EF4-FFF2-40B4-BE49-F238E27FC236}">
                <a16:creationId xmlns:a16="http://schemas.microsoft.com/office/drawing/2014/main" id="{DAE1BC80-D59E-63E7-3024-209DF28234B3}"/>
              </a:ext>
            </a:extLst>
          </p:cNvPr>
          <p:cNvSpPr txBox="1">
            <a:spLocks noChangeAspect="1"/>
          </p:cNvSpPr>
          <p:nvPr>
            <p:custDataLst>
              <p:tags r:id="rId40"/>
            </p:custDataLst>
          </p:nvPr>
        </p:nvSpPr>
        <p:spPr>
          <a:xfrm>
            <a:off x="4928225" y="5328319"/>
            <a:ext cx="1214300" cy="502573"/>
          </a:xfrm>
          <a:prstGeom prst="rect">
            <a:avLst/>
          </a:prstGeom>
          <a:solidFill>
            <a:schemeClr val="bg1"/>
          </a:solidFill>
          <a:ln w="3175">
            <a:solidFill>
              <a:schemeClr val="bg1">
                <a:lumMod val="65000"/>
              </a:schemeClr>
            </a:solidFill>
          </a:ln>
        </p:spPr>
        <p:txBody>
          <a:bodyPr wrap="square" rtlCol="0" anchor="ctr">
            <a:spAutoFit/>
          </a:bodyPr>
          <a:lstStyle/>
          <a:p>
            <a:pPr algn="ctr" defTabSz="914377">
              <a:defRPr/>
            </a:pPr>
            <a:r>
              <a:rPr lang="fr-ca" sz="1333" b="1">
                <a:solidFill>
                  <a:srgbClr val="545353"/>
                </a:solidFill>
                <a:latin typeface="Arial" panose="020B0604020202020204" pitchFamily="34" charset="0"/>
                <a:ea typeface="Arial" panose="020B0604020202020204" pitchFamily="34" charset="0"/>
                <a:cs typeface="Arial" panose="020B0604020202020204" pitchFamily="34" charset="0"/>
              </a:rPr>
              <a:t>Données ouvertes</a:t>
            </a:r>
          </a:p>
        </p:txBody>
      </p:sp>
      <p:sp>
        <p:nvSpPr>
          <p:cNvPr id="96" name="Rectangle 95">
            <a:extLst>
              <a:ext uri="{FF2B5EF4-FFF2-40B4-BE49-F238E27FC236}">
                <a16:creationId xmlns:a16="http://schemas.microsoft.com/office/drawing/2014/main" id="{64104544-F8F6-99EA-1121-9467C1C7E120}"/>
              </a:ext>
            </a:extLst>
          </p:cNvPr>
          <p:cNvSpPr/>
          <p:nvPr>
            <p:custDataLst>
              <p:tags r:id="rId41"/>
            </p:custDataLst>
          </p:nvPr>
        </p:nvSpPr>
        <p:spPr>
          <a:xfrm>
            <a:off x="8220443" y="4780591"/>
            <a:ext cx="1146468" cy="420756"/>
          </a:xfrm>
          <a:prstGeom prst="rect">
            <a:avLst/>
          </a:prstGeom>
        </p:spPr>
        <p:txBody>
          <a:bodyPr wrap="none">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Cyberprotection</a:t>
            </a:r>
          </a:p>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active</a:t>
            </a:r>
            <a:endParaRPr lang="fr-ca" sz="1067">
              <a:solidFill>
                <a:prstClr val="black"/>
              </a:solidFill>
              <a:latin typeface="Calibri"/>
            </a:endParaRPr>
          </a:p>
        </p:txBody>
      </p:sp>
      <p:sp>
        <p:nvSpPr>
          <p:cNvPr id="97" name="Rectangle 96">
            <a:extLst>
              <a:ext uri="{FF2B5EF4-FFF2-40B4-BE49-F238E27FC236}">
                <a16:creationId xmlns:a16="http://schemas.microsoft.com/office/drawing/2014/main" id="{57D42BDA-8089-D3A3-72EC-12DC86E5DE59}"/>
              </a:ext>
            </a:extLst>
          </p:cNvPr>
          <p:cNvSpPr/>
          <p:nvPr>
            <p:custDataLst>
              <p:tags r:id="rId42"/>
            </p:custDataLst>
          </p:nvPr>
        </p:nvSpPr>
        <p:spPr>
          <a:xfrm>
            <a:off x="5094657" y="4897473"/>
            <a:ext cx="1016624" cy="420756"/>
          </a:xfrm>
          <a:prstGeom prst="rect">
            <a:avLst/>
          </a:prstGeom>
        </p:spPr>
        <p:txBody>
          <a:bodyPr wrap="none">
            <a:spAutoFit/>
          </a:bodyPr>
          <a:lstStyle/>
          <a:p>
            <a:pPr algn="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Extensibilité</a:t>
            </a:r>
          </a:p>
          <a:p>
            <a:pPr algn="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sur demande </a:t>
            </a:r>
            <a:endParaRPr lang="fr-ca" sz="1067">
              <a:solidFill>
                <a:prstClr val="black"/>
              </a:solidFill>
              <a:latin typeface="Calibri"/>
            </a:endParaRPr>
          </a:p>
        </p:txBody>
      </p:sp>
      <p:sp>
        <p:nvSpPr>
          <p:cNvPr id="98" name="Rectangle 97">
            <a:extLst>
              <a:ext uri="{FF2B5EF4-FFF2-40B4-BE49-F238E27FC236}">
                <a16:creationId xmlns:a16="http://schemas.microsoft.com/office/drawing/2014/main" id="{183037AA-EA6B-2725-A2A8-F508803AFA9D}"/>
              </a:ext>
            </a:extLst>
          </p:cNvPr>
          <p:cNvSpPr/>
          <p:nvPr>
            <p:custDataLst>
              <p:tags r:id="rId43"/>
            </p:custDataLst>
          </p:nvPr>
        </p:nvSpPr>
        <p:spPr>
          <a:xfrm>
            <a:off x="6302465" y="3973687"/>
            <a:ext cx="821058" cy="256545"/>
          </a:xfrm>
          <a:prstGeom prst="rect">
            <a:avLst/>
          </a:prstGeom>
        </p:spPr>
        <p:txBody>
          <a:bodyPr wrap="none">
            <a:spAutoFit/>
          </a:bodyPr>
          <a:lstStyle/>
          <a:p>
            <a:pPr algn="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Analytique</a:t>
            </a:r>
            <a:endParaRPr lang="fr-ca" sz="1067">
              <a:solidFill>
                <a:prstClr val="black"/>
              </a:solidFill>
              <a:latin typeface="Calibri"/>
            </a:endParaRPr>
          </a:p>
        </p:txBody>
      </p:sp>
      <p:grpSp>
        <p:nvGrpSpPr>
          <p:cNvPr id="99" name="Group 98">
            <a:extLst>
              <a:ext uri="{FF2B5EF4-FFF2-40B4-BE49-F238E27FC236}">
                <a16:creationId xmlns:a16="http://schemas.microsoft.com/office/drawing/2014/main" id="{7A75DDEB-EC8D-252F-F5B5-0593E2303F39}"/>
              </a:ext>
            </a:extLst>
          </p:cNvPr>
          <p:cNvGrpSpPr/>
          <p:nvPr>
            <p:custDataLst>
              <p:tags r:id="rId44"/>
            </p:custDataLst>
          </p:nvPr>
        </p:nvGrpSpPr>
        <p:grpSpPr>
          <a:xfrm>
            <a:off x="4849441" y="2432820"/>
            <a:ext cx="590659" cy="675177"/>
            <a:chOff x="5319182" y="2360728"/>
            <a:chExt cx="778258" cy="889619"/>
          </a:xfrm>
        </p:grpSpPr>
        <p:sp>
          <p:nvSpPr>
            <p:cNvPr id="100" name="TextBox 99">
              <a:extLst>
                <a:ext uri="{FF2B5EF4-FFF2-40B4-BE49-F238E27FC236}">
                  <a16:creationId xmlns:a16="http://schemas.microsoft.com/office/drawing/2014/main" id="{2F4DA16D-F862-C318-E259-54301ABE2731}"/>
                </a:ext>
              </a:extLst>
            </p:cNvPr>
            <p:cNvSpPr txBox="1"/>
            <p:nvPr/>
          </p:nvSpPr>
          <p:spPr>
            <a:xfrm>
              <a:off x="5404238" y="2912321"/>
              <a:ext cx="693202" cy="338026"/>
            </a:xfrm>
            <a:prstGeom prst="rect">
              <a:avLst/>
            </a:prstGeom>
            <a:noFill/>
            <a:ln w="3175">
              <a:noFill/>
            </a:ln>
          </p:spPr>
          <p:txBody>
            <a:bodyPr wrap="none" rtlCol="0">
              <a:spAutoFit/>
            </a:bodyPr>
            <a:lstStyle/>
            <a:p>
              <a:pPr algn="ct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Alexa</a:t>
              </a:r>
            </a:p>
          </p:txBody>
        </p:sp>
        <p:pic>
          <p:nvPicPr>
            <p:cNvPr id="101" name="Picture 100">
              <a:extLst>
                <a:ext uri="{FF2B5EF4-FFF2-40B4-BE49-F238E27FC236}">
                  <a16:creationId xmlns:a16="http://schemas.microsoft.com/office/drawing/2014/main" id="{BBAD9078-220D-B4D3-A2F8-FB6062718458}"/>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5319182" y="2360728"/>
              <a:ext cx="721936" cy="701881"/>
            </a:xfrm>
            <a:prstGeom prst="rect">
              <a:avLst/>
            </a:prstGeom>
          </p:spPr>
        </p:pic>
      </p:grpSp>
      <p:pic>
        <p:nvPicPr>
          <p:cNvPr id="102" name="Picture 101">
            <a:extLst>
              <a:ext uri="{FF2B5EF4-FFF2-40B4-BE49-F238E27FC236}">
                <a16:creationId xmlns:a16="http://schemas.microsoft.com/office/drawing/2014/main" id="{750D2011-6469-01AF-255B-17764086031F}"/>
              </a:ext>
            </a:extLst>
          </p:cNvPr>
          <p:cNvPicPr>
            <a:picLocks noChangeAspect="1"/>
          </p:cNvPicPr>
          <p:nvPr>
            <p:custDataLst>
              <p:tags r:id="rId45"/>
            </p:custDataLst>
          </p:nvPr>
        </p:nvPicPr>
        <p:blipFill>
          <a:blip r:embed="rId86" cstate="print">
            <a:extLst>
              <a:ext uri="{28A0092B-C50C-407E-A947-70E740481C1C}">
                <a14:useLocalDpi xmlns:a14="http://schemas.microsoft.com/office/drawing/2010/main" val="0"/>
              </a:ext>
            </a:extLst>
          </a:blip>
          <a:stretch>
            <a:fillRect/>
          </a:stretch>
        </p:blipFill>
        <p:spPr>
          <a:xfrm>
            <a:off x="6410054" y="3618852"/>
            <a:ext cx="585647" cy="533141"/>
          </a:xfrm>
          <a:prstGeom prst="rect">
            <a:avLst/>
          </a:prstGeom>
        </p:spPr>
      </p:pic>
      <p:grpSp>
        <p:nvGrpSpPr>
          <p:cNvPr id="103" name="Group 102">
            <a:extLst>
              <a:ext uri="{FF2B5EF4-FFF2-40B4-BE49-F238E27FC236}">
                <a16:creationId xmlns:a16="http://schemas.microsoft.com/office/drawing/2014/main" id="{F3787AD7-E417-FF64-CCCC-560E5A8FE3FB}"/>
              </a:ext>
            </a:extLst>
          </p:cNvPr>
          <p:cNvGrpSpPr/>
          <p:nvPr>
            <p:custDataLst>
              <p:tags r:id="rId46"/>
            </p:custDataLst>
          </p:nvPr>
        </p:nvGrpSpPr>
        <p:grpSpPr>
          <a:xfrm>
            <a:off x="8034453" y="3498599"/>
            <a:ext cx="1278209" cy="674161"/>
            <a:chOff x="8028324" y="3356992"/>
            <a:chExt cx="1533702" cy="888282"/>
          </a:xfrm>
        </p:grpSpPr>
        <p:sp>
          <p:nvSpPr>
            <p:cNvPr id="104" name="Rectangle 103">
              <a:extLst>
                <a:ext uri="{FF2B5EF4-FFF2-40B4-BE49-F238E27FC236}">
                  <a16:creationId xmlns:a16="http://schemas.microsoft.com/office/drawing/2014/main" id="{0174D356-5CFA-8041-EFC3-FD63119528B2}"/>
                </a:ext>
              </a:extLst>
            </p:cNvPr>
            <p:cNvSpPr/>
            <p:nvPr/>
          </p:nvSpPr>
          <p:spPr>
            <a:xfrm>
              <a:off x="8528786" y="3474514"/>
              <a:ext cx="1033240" cy="770760"/>
            </a:xfrm>
            <a:prstGeom prst="rect">
              <a:avLst/>
            </a:prstGeom>
          </p:spPr>
          <p:txBody>
            <a:bodyPr wrap="square">
              <a:spAutoFit/>
            </a:bodyPr>
            <a:lstStyle/>
            <a:p>
              <a:pPr defTabSz="914377">
                <a:defRPr/>
              </a:pPr>
              <a:r>
                <a:rPr lang="fr-ca" sz="533">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Sondages auprès</a:t>
              </a:r>
            </a:p>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des clients</a:t>
              </a:r>
              <a:endParaRPr lang="fr-ca" sz="1067">
                <a:solidFill>
                  <a:prstClr val="black"/>
                </a:solidFill>
                <a:latin typeface="Calibri"/>
              </a:endParaRPr>
            </a:p>
          </p:txBody>
        </p:sp>
        <p:pic>
          <p:nvPicPr>
            <p:cNvPr id="105" name="Picture 104">
              <a:extLst>
                <a:ext uri="{FF2B5EF4-FFF2-40B4-BE49-F238E27FC236}">
                  <a16:creationId xmlns:a16="http://schemas.microsoft.com/office/drawing/2014/main" id="{4E5AD9EE-A005-3A65-A9E3-A3CE38F3E15C}"/>
                </a:ext>
              </a:extLst>
            </p:cNvPr>
            <p:cNvPicPr>
              <a:picLocks noChangeAspect="1"/>
            </p:cNvPicPr>
            <p:nvPr/>
          </p:nvPicPr>
          <p:blipFill>
            <a:blip r:embed="rId87" cstate="print">
              <a:extLst>
                <a:ext uri="{28A0092B-C50C-407E-A947-70E740481C1C}">
                  <a14:useLocalDpi xmlns:a14="http://schemas.microsoft.com/office/drawing/2010/main" val="0"/>
                </a:ext>
              </a:extLst>
            </a:blip>
            <a:stretch>
              <a:fillRect/>
            </a:stretch>
          </p:blipFill>
          <p:spPr>
            <a:xfrm>
              <a:off x="8028324" y="3356992"/>
              <a:ext cx="740723" cy="674312"/>
            </a:xfrm>
            <a:prstGeom prst="rect">
              <a:avLst/>
            </a:prstGeom>
          </p:spPr>
        </p:pic>
      </p:grpSp>
      <p:pic>
        <p:nvPicPr>
          <p:cNvPr id="106" name="Picture 105">
            <a:extLst>
              <a:ext uri="{FF2B5EF4-FFF2-40B4-BE49-F238E27FC236}">
                <a16:creationId xmlns:a16="http://schemas.microsoft.com/office/drawing/2014/main" id="{50B5A04B-C9BA-5A89-C03D-402C7CC8D867}"/>
              </a:ext>
            </a:extLst>
          </p:cNvPr>
          <p:cNvPicPr>
            <a:picLocks noChangeAspect="1"/>
          </p:cNvPicPr>
          <p:nvPr>
            <p:custDataLst>
              <p:tags r:id="rId47"/>
            </p:custDataLst>
          </p:nvPr>
        </p:nvPicPr>
        <p:blipFill>
          <a:blip r:embed="rId88" cstate="print">
            <a:extLst>
              <a:ext uri="{28A0092B-C50C-407E-A947-70E740481C1C}">
                <a14:useLocalDpi xmlns:a14="http://schemas.microsoft.com/office/drawing/2010/main" val="0"/>
              </a:ext>
            </a:extLst>
          </a:blip>
          <a:stretch>
            <a:fillRect/>
          </a:stretch>
        </p:blipFill>
        <p:spPr>
          <a:xfrm>
            <a:off x="7803950" y="5503441"/>
            <a:ext cx="672975" cy="612640"/>
          </a:xfrm>
          <a:prstGeom prst="rect">
            <a:avLst/>
          </a:prstGeom>
        </p:spPr>
      </p:pic>
      <p:pic>
        <p:nvPicPr>
          <p:cNvPr id="107" name="Picture 106">
            <a:extLst>
              <a:ext uri="{FF2B5EF4-FFF2-40B4-BE49-F238E27FC236}">
                <a16:creationId xmlns:a16="http://schemas.microsoft.com/office/drawing/2014/main" id="{1606173D-7301-72D7-E90C-113A617E8DA3}"/>
              </a:ext>
            </a:extLst>
          </p:cNvPr>
          <p:cNvPicPr>
            <a:picLocks noChangeAspect="1"/>
          </p:cNvPicPr>
          <p:nvPr>
            <p:custDataLst>
              <p:tags r:id="rId48"/>
            </p:custDataLst>
          </p:nvPr>
        </p:nvPicPr>
        <p:blipFill>
          <a:blip r:embed="rId89" cstate="print">
            <a:extLst>
              <a:ext uri="{28A0092B-C50C-407E-A947-70E740481C1C}">
                <a14:useLocalDpi xmlns:a14="http://schemas.microsoft.com/office/drawing/2010/main" val="0"/>
              </a:ext>
            </a:extLst>
          </a:blip>
          <a:stretch>
            <a:fillRect/>
          </a:stretch>
        </p:blipFill>
        <p:spPr>
          <a:xfrm>
            <a:off x="7689528" y="4734639"/>
            <a:ext cx="665705" cy="606021"/>
          </a:xfrm>
          <a:prstGeom prst="rect">
            <a:avLst/>
          </a:prstGeom>
        </p:spPr>
      </p:pic>
      <p:grpSp>
        <p:nvGrpSpPr>
          <p:cNvPr id="108" name="Group 107">
            <a:extLst>
              <a:ext uri="{FF2B5EF4-FFF2-40B4-BE49-F238E27FC236}">
                <a16:creationId xmlns:a16="http://schemas.microsoft.com/office/drawing/2014/main" id="{2B909FD1-FFA2-258F-E485-C7BFE307A47F}"/>
              </a:ext>
            </a:extLst>
          </p:cNvPr>
          <p:cNvGrpSpPr/>
          <p:nvPr>
            <p:custDataLst>
              <p:tags r:id="rId49"/>
            </p:custDataLst>
          </p:nvPr>
        </p:nvGrpSpPr>
        <p:grpSpPr>
          <a:xfrm>
            <a:off x="6200236" y="4591539"/>
            <a:ext cx="1289733" cy="569669"/>
            <a:chOff x="5218994" y="4470022"/>
            <a:chExt cx="1699369" cy="750601"/>
          </a:xfrm>
        </p:grpSpPr>
        <p:sp>
          <p:nvSpPr>
            <p:cNvPr id="109" name="Rectangle 108">
              <a:extLst>
                <a:ext uri="{FF2B5EF4-FFF2-40B4-BE49-F238E27FC236}">
                  <a16:creationId xmlns:a16="http://schemas.microsoft.com/office/drawing/2014/main" id="{8D8DA640-A46D-98C0-5F11-643D5C36C37D}"/>
                </a:ext>
              </a:extLst>
            </p:cNvPr>
            <p:cNvSpPr/>
            <p:nvPr/>
          </p:nvSpPr>
          <p:spPr>
            <a:xfrm>
              <a:off x="5745705" y="4882597"/>
              <a:ext cx="1172658" cy="338026"/>
            </a:xfrm>
            <a:prstGeom prst="rect">
              <a:avLst/>
            </a:prstGeom>
          </p:spPr>
          <p:txBody>
            <a:bodyPr wrap="none">
              <a:spAutoFit/>
            </a:bodyPr>
            <a:lstStyle/>
            <a:p>
              <a:pPr algn="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Chiffrement</a:t>
              </a:r>
              <a:endParaRPr lang="fr-ca" sz="1067">
                <a:solidFill>
                  <a:prstClr val="black"/>
                </a:solidFill>
                <a:latin typeface="Calibri"/>
              </a:endParaRPr>
            </a:p>
          </p:txBody>
        </p:sp>
        <p:pic>
          <p:nvPicPr>
            <p:cNvPr id="110" name="Picture 109">
              <a:extLst>
                <a:ext uri="{FF2B5EF4-FFF2-40B4-BE49-F238E27FC236}">
                  <a16:creationId xmlns:a16="http://schemas.microsoft.com/office/drawing/2014/main" id="{7B65AC48-5BBC-DD28-208F-E782CD9DED23}"/>
                </a:ext>
              </a:extLst>
            </p:cNvPr>
            <p:cNvPicPr>
              <a:picLocks noChangeAspect="1"/>
            </p:cNvPicPr>
            <p:nvPr/>
          </p:nvPicPr>
          <p:blipFill>
            <a:blip r:embed="rId90" cstate="print">
              <a:extLst>
                <a:ext uri="{28A0092B-C50C-407E-A947-70E740481C1C}">
                  <a14:useLocalDpi xmlns:a14="http://schemas.microsoft.com/office/drawing/2010/main" val="0"/>
                </a:ext>
              </a:extLst>
            </a:blip>
            <a:stretch>
              <a:fillRect/>
            </a:stretch>
          </p:blipFill>
          <p:spPr>
            <a:xfrm>
              <a:off x="5218994" y="4470022"/>
              <a:ext cx="813748" cy="740791"/>
            </a:xfrm>
            <a:prstGeom prst="rect">
              <a:avLst/>
            </a:prstGeom>
          </p:spPr>
        </p:pic>
      </p:grpSp>
      <p:grpSp>
        <p:nvGrpSpPr>
          <p:cNvPr id="111" name="Group 110">
            <a:extLst>
              <a:ext uri="{FF2B5EF4-FFF2-40B4-BE49-F238E27FC236}">
                <a16:creationId xmlns:a16="http://schemas.microsoft.com/office/drawing/2014/main" id="{6C4F6948-FA9B-836E-F828-41C449770087}"/>
              </a:ext>
            </a:extLst>
          </p:cNvPr>
          <p:cNvGrpSpPr/>
          <p:nvPr>
            <p:custDataLst>
              <p:tags r:id="rId50"/>
            </p:custDataLst>
          </p:nvPr>
        </p:nvGrpSpPr>
        <p:grpSpPr>
          <a:xfrm>
            <a:off x="3627540" y="2243128"/>
            <a:ext cx="1026417" cy="765763"/>
            <a:chOff x="3868107" y="2302827"/>
            <a:chExt cx="1352418" cy="1008978"/>
          </a:xfrm>
        </p:grpSpPr>
        <p:sp>
          <p:nvSpPr>
            <p:cNvPr id="112" name="TextBox 111">
              <a:extLst>
                <a:ext uri="{FF2B5EF4-FFF2-40B4-BE49-F238E27FC236}">
                  <a16:creationId xmlns:a16="http://schemas.microsoft.com/office/drawing/2014/main" id="{3A94D1B8-C360-94BA-4581-4C09AA723280}"/>
                </a:ext>
              </a:extLst>
            </p:cNvPr>
            <p:cNvSpPr txBox="1"/>
            <p:nvPr/>
          </p:nvSpPr>
          <p:spPr>
            <a:xfrm>
              <a:off x="4349903" y="2757412"/>
              <a:ext cx="870622" cy="554393"/>
            </a:xfrm>
            <a:prstGeom prst="rect">
              <a:avLst/>
            </a:prstGeom>
            <a:noFill/>
            <a:ln w="3175">
              <a:noFill/>
            </a:ln>
          </p:spPr>
          <p:txBody>
            <a:bodyPr wrap="none" rtlCol="0">
              <a:spAutoFit/>
            </a:bodyPr>
            <a:lstStyle/>
            <a:p>
              <a:pPr defTabSz="914377">
                <a:defRPr/>
              </a:pPr>
              <a:r>
                <a:rPr lang="fr-ca" sz="533">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Google</a:t>
              </a:r>
              <a:br>
                <a:rPr lang="fr-ca" sz="1067">
                  <a:solidFill>
                    <a:srgbClr val="545353"/>
                  </a:solidFill>
                  <a:latin typeface="Arial" panose="020B0604020202020204" pitchFamily="34" charset="0"/>
                  <a:cs typeface="Arial" panose="020B0604020202020204" pitchFamily="34" charset="0"/>
                </a:rPr>
              </a:b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Home</a:t>
              </a:r>
            </a:p>
          </p:txBody>
        </p:sp>
        <p:pic>
          <p:nvPicPr>
            <p:cNvPr id="113" name="Picture 112">
              <a:extLst>
                <a:ext uri="{FF2B5EF4-FFF2-40B4-BE49-F238E27FC236}">
                  <a16:creationId xmlns:a16="http://schemas.microsoft.com/office/drawing/2014/main" id="{EC75295A-FED7-4985-5CA6-96DA355F87D9}"/>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3868107" y="2302827"/>
              <a:ext cx="813790" cy="791186"/>
            </a:xfrm>
            <a:prstGeom prst="rect">
              <a:avLst/>
            </a:prstGeom>
          </p:spPr>
        </p:pic>
      </p:grpSp>
      <p:pic>
        <p:nvPicPr>
          <p:cNvPr id="114" name="Picture 113">
            <a:extLst>
              <a:ext uri="{FF2B5EF4-FFF2-40B4-BE49-F238E27FC236}">
                <a16:creationId xmlns:a16="http://schemas.microsoft.com/office/drawing/2014/main" id="{53DE1FF6-5FEC-8EF6-CCE8-5EDEDB30EB34}"/>
              </a:ext>
            </a:extLst>
          </p:cNvPr>
          <p:cNvPicPr>
            <a:picLocks noChangeAspect="1"/>
          </p:cNvPicPr>
          <p:nvPr>
            <p:custDataLst>
              <p:tags r:id="rId51"/>
            </p:custDataLst>
          </p:nvPr>
        </p:nvPicPr>
        <p:blipFill>
          <a:blip r:embed="rId92" cstate="print">
            <a:extLst>
              <a:ext uri="{28A0092B-C50C-407E-A947-70E740481C1C}">
                <a14:useLocalDpi xmlns:a14="http://schemas.microsoft.com/office/drawing/2010/main" val="0"/>
              </a:ext>
            </a:extLst>
          </a:blip>
          <a:stretch>
            <a:fillRect/>
          </a:stretch>
        </p:blipFill>
        <p:spPr>
          <a:xfrm>
            <a:off x="7375677" y="2590864"/>
            <a:ext cx="584671" cy="532253"/>
          </a:xfrm>
          <a:prstGeom prst="rect">
            <a:avLst/>
          </a:prstGeom>
        </p:spPr>
      </p:pic>
      <p:grpSp>
        <p:nvGrpSpPr>
          <p:cNvPr id="115" name="Group 114">
            <a:extLst>
              <a:ext uri="{FF2B5EF4-FFF2-40B4-BE49-F238E27FC236}">
                <a16:creationId xmlns:a16="http://schemas.microsoft.com/office/drawing/2014/main" id="{BE517CC0-D9D3-FC98-E913-C6B094990CBA}"/>
              </a:ext>
            </a:extLst>
          </p:cNvPr>
          <p:cNvGrpSpPr/>
          <p:nvPr>
            <p:custDataLst>
              <p:tags r:id="rId52"/>
            </p:custDataLst>
          </p:nvPr>
        </p:nvGrpSpPr>
        <p:grpSpPr>
          <a:xfrm>
            <a:off x="3301179" y="2909434"/>
            <a:ext cx="1068924" cy="679800"/>
            <a:chOff x="4041938" y="3363532"/>
            <a:chExt cx="1408421" cy="895714"/>
          </a:xfrm>
        </p:grpSpPr>
        <p:sp>
          <p:nvSpPr>
            <p:cNvPr id="116" name="TextBox 115">
              <a:extLst>
                <a:ext uri="{FF2B5EF4-FFF2-40B4-BE49-F238E27FC236}">
                  <a16:creationId xmlns:a16="http://schemas.microsoft.com/office/drawing/2014/main" id="{6893FAE6-1895-9C7F-7AA0-EEC70B1BE49D}"/>
                </a:ext>
              </a:extLst>
            </p:cNvPr>
            <p:cNvSpPr txBox="1"/>
            <p:nvPr/>
          </p:nvSpPr>
          <p:spPr>
            <a:xfrm>
              <a:off x="4406545" y="3704852"/>
              <a:ext cx="1043814" cy="554394"/>
            </a:xfrm>
            <a:prstGeom prst="rect">
              <a:avLst/>
            </a:prstGeom>
            <a:noFill/>
            <a:ln w="3175">
              <a:noFill/>
            </a:ln>
          </p:spPr>
          <p:txBody>
            <a:bodyPr wrap="none" rtlCol="0">
              <a:spAutoFit/>
            </a:bodyPr>
            <a:lstStyle/>
            <a:p>
              <a:pPr defTabSz="914377">
                <a:defRPr/>
              </a:pPr>
              <a:r>
                <a:rPr lang="fr-ca" sz="533">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Source</a:t>
              </a:r>
            </a:p>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ouverte    </a:t>
              </a:r>
            </a:p>
          </p:txBody>
        </p:sp>
        <p:pic>
          <p:nvPicPr>
            <p:cNvPr id="117" name="Picture 116">
              <a:extLst>
                <a:ext uri="{FF2B5EF4-FFF2-40B4-BE49-F238E27FC236}">
                  <a16:creationId xmlns:a16="http://schemas.microsoft.com/office/drawing/2014/main" id="{A8CBC7F9-BA14-CF34-762F-4F8F11958410}"/>
                </a:ext>
              </a:extLst>
            </p:cNvPr>
            <p:cNvPicPr>
              <a:picLocks noChangeAspect="1"/>
            </p:cNvPicPr>
            <p:nvPr/>
          </p:nvPicPr>
          <p:blipFill>
            <a:blip r:embed="rId93" cstate="print">
              <a:extLst>
                <a:ext uri="{28A0092B-C50C-407E-A947-70E740481C1C}">
                  <a14:useLocalDpi xmlns:a14="http://schemas.microsoft.com/office/drawing/2010/main" val="0"/>
                </a:ext>
              </a:extLst>
            </a:blip>
            <a:stretch>
              <a:fillRect/>
            </a:stretch>
          </p:blipFill>
          <p:spPr>
            <a:xfrm>
              <a:off x="4041938" y="3363532"/>
              <a:ext cx="763147" cy="741950"/>
            </a:xfrm>
            <a:prstGeom prst="rect">
              <a:avLst/>
            </a:prstGeom>
          </p:spPr>
        </p:pic>
      </p:grpSp>
      <p:pic>
        <p:nvPicPr>
          <p:cNvPr id="118" name="Picture 117">
            <a:extLst>
              <a:ext uri="{FF2B5EF4-FFF2-40B4-BE49-F238E27FC236}">
                <a16:creationId xmlns:a16="http://schemas.microsoft.com/office/drawing/2014/main" id="{44FEE3E9-0728-EBB8-DBF5-A227E6E75975}"/>
              </a:ext>
            </a:extLst>
          </p:cNvPr>
          <p:cNvPicPr>
            <a:picLocks noChangeAspect="1"/>
          </p:cNvPicPr>
          <p:nvPr>
            <p:custDataLst>
              <p:tags r:id="rId53"/>
            </p:custDataLst>
          </p:nvPr>
        </p:nvPicPr>
        <p:blipFill>
          <a:blip r:embed="rId94" cstate="print">
            <a:extLst>
              <a:ext uri="{28A0092B-C50C-407E-A947-70E740481C1C}">
                <a14:useLocalDpi xmlns:a14="http://schemas.microsoft.com/office/drawing/2010/main" val="0"/>
              </a:ext>
            </a:extLst>
          </a:blip>
          <a:stretch>
            <a:fillRect/>
          </a:stretch>
        </p:blipFill>
        <p:spPr>
          <a:xfrm>
            <a:off x="4668923" y="4586811"/>
            <a:ext cx="698088" cy="635503"/>
          </a:xfrm>
          <a:prstGeom prst="rect">
            <a:avLst/>
          </a:prstGeom>
        </p:spPr>
      </p:pic>
      <p:pic>
        <p:nvPicPr>
          <p:cNvPr id="119" name="Picture 118">
            <a:extLst>
              <a:ext uri="{FF2B5EF4-FFF2-40B4-BE49-F238E27FC236}">
                <a16:creationId xmlns:a16="http://schemas.microsoft.com/office/drawing/2014/main" id="{08638212-AC31-1B5F-1658-D315E670A96B}"/>
              </a:ext>
            </a:extLst>
          </p:cNvPr>
          <p:cNvPicPr>
            <a:picLocks noChangeAspect="1"/>
          </p:cNvPicPr>
          <p:nvPr>
            <p:custDataLst>
              <p:tags r:id="rId54"/>
            </p:custDataLst>
          </p:nvPr>
        </p:nvPicPr>
        <p:blipFill>
          <a:blip r:embed="rId95" cstate="print">
            <a:extLst>
              <a:ext uri="{28A0092B-C50C-407E-A947-70E740481C1C}">
                <a14:useLocalDpi xmlns:a14="http://schemas.microsoft.com/office/drawing/2010/main" val="0"/>
              </a:ext>
            </a:extLst>
          </a:blip>
          <a:stretch>
            <a:fillRect/>
          </a:stretch>
        </p:blipFill>
        <p:spPr>
          <a:xfrm>
            <a:off x="6591065" y="2801666"/>
            <a:ext cx="589540" cy="536685"/>
          </a:xfrm>
          <a:prstGeom prst="rect">
            <a:avLst/>
          </a:prstGeom>
        </p:spPr>
      </p:pic>
      <p:grpSp>
        <p:nvGrpSpPr>
          <p:cNvPr id="120" name="Group 119">
            <a:extLst>
              <a:ext uri="{FF2B5EF4-FFF2-40B4-BE49-F238E27FC236}">
                <a16:creationId xmlns:a16="http://schemas.microsoft.com/office/drawing/2014/main" id="{BF606831-CB54-B843-B469-3F70527034E4}"/>
              </a:ext>
            </a:extLst>
          </p:cNvPr>
          <p:cNvGrpSpPr/>
          <p:nvPr>
            <p:custDataLst>
              <p:tags r:id="rId55"/>
            </p:custDataLst>
          </p:nvPr>
        </p:nvGrpSpPr>
        <p:grpSpPr>
          <a:xfrm>
            <a:off x="4948048" y="3608518"/>
            <a:ext cx="1198440" cy="626119"/>
            <a:chOff x="4922153" y="3852638"/>
            <a:chExt cx="1579078" cy="824982"/>
          </a:xfrm>
        </p:grpSpPr>
        <p:sp>
          <p:nvSpPr>
            <p:cNvPr id="121" name="TextBox 120">
              <a:extLst>
                <a:ext uri="{FF2B5EF4-FFF2-40B4-BE49-F238E27FC236}">
                  <a16:creationId xmlns:a16="http://schemas.microsoft.com/office/drawing/2014/main" id="{ED5398E1-7E28-376C-7E8E-87BC451FEEC7}"/>
                </a:ext>
              </a:extLst>
            </p:cNvPr>
            <p:cNvSpPr txBox="1"/>
            <p:nvPr/>
          </p:nvSpPr>
          <p:spPr>
            <a:xfrm>
              <a:off x="5465861" y="4123227"/>
              <a:ext cx="1035370" cy="554393"/>
            </a:xfrm>
            <a:prstGeom prst="rect">
              <a:avLst/>
            </a:prstGeom>
            <a:noFill/>
            <a:ln w="3175">
              <a:noFill/>
            </a:ln>
          </p:spPr>
          <p:txBody>
            <a:bodyPr wrap="none" rtlCol="0">
              <a:spAutoFit/>
            </a:bodyPr>
            <a:lstStyle/>
            <a:p>
              <a:pPr defTabSz="914377">
                <a:defRPr/>
              </a:pPr>
              <a:r>
                <a:rPr lang="fr-ca" sz="533">
                  <a:solidFill>
                    <a:srgbClr val="545353"/>
                  </a:solidFill>
                  <a:latin typeface="Arial" panose="020B0604020202020204" pitchFamily="34" charset="0"/>
                  <a:ea typeface="Arial" panose="020B0604020202020204" pitchFamily="34" charset="0"/>
                  <a:cs typeface="Arial" panose="020B0604020202020204" pitchFamily="34" charset="0"/>
                </a:rPr>
                <a:t>    </a:t>
              </a: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Services</a:t>
              </a:r>
            </a:p>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Web</a:t>
              </a:r>
            </a:p>
          </p:txBody>
        </p:sp>
        <p:pic>
          <p:nvPicPr>
            <p:cNvPr id="122" name="Picture 121">
              <a:extLst>
                <a:ext uri="{FF2B5EF4-FFF2-40B4-BE49-F238E27FC236}">
                  <a16:creationId xmlns:a16="http://schemas.microsoft.com/office/drawing/2014/main" id="{B4091A24-E583-1DB2-FEC0-7A605F606096}"/>
                </a:ext>
              </a:extLst>
            </p:cNvPr>
            <p:cNvPicPr>
              <a:picLocks noChangeAspect="1"/>
            </p:cNvPicPr>
            <p:nvPr/>
          </p:nvPicPr>
          <p:blipFill>
            <a:blip r:embed="rId96" cstate="print">
              <a:extLst>
                <a:ext uri="{28A0092B-C50C-407E-A947-70E740481C1C}">
                  <a14:useLocalDpi xmlns:a14="http://schemas.microsoft.com/office/drawing/2010/main" val="0"/>
                </a:ext>
              </a:extLst>
            </a:blip>
            <a:stretch>
              <a:fillRect/>
            </a:stretch>
          </p:blipFill>
          <p:spPr>
            <a:xfrm>
              <a:off x="4922153" y="3852638"/>
              <a:ext cx="745366" cy="724663"/>
            </a:xfrm>
            <a:prstGeom prst="rect">
              <a:avLst/>
            </a:prstGeom>
          </p:spPr>
        </p:pic>
      </p:grpSp>
      <p:sp>
        <p:nvSpPr>
          <p:cNvPr id="123" name="Rectangle 122">
            <a:extLst>
              <a:ext uri="{FF2B5EF4-FFF2-40B4-BE49-F238E27FC236}">
                <a16:creationId xmlns:a16="http://schemas.microsoft.com/office/drawing/2014/main" id="{8A91F442-4D65-D33B-B019-5EFC9A74B49E}"/>
              </a:ext>
            </a:extLst>
          </p:cNvPr>
          <p:cNvSpPr/>
          <p:nvPr>
            <p:custDataLst>
              <p:tags r:id="rId56"/>
            </p:custDataLst>
          </p:nvPr>
        </p:nvSpPr>
        <p:spPr>
          <a:xfrm>
            <a:off x="7027700" y="2980136"/>
            <a:ext cx="1244251" cy="420756"/>
          </a:xfrm>
          <a:prstGeom prst="rect">
            <a:avLst/>
          </a:prstGeom>
        </p:spPr>
        <p:txBody>
          <a:bodyPr wrap="none">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Adapté aux    </a:t>
            </a:r>
          </a:p>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appareils mobiles</a:t>
            </a:r>
            <a:endParaRPr lang="fr-ca" sz="1067">
              <a:solidFill>
                <a:prstClr val="black"/>
              </a:solidFill>
              <a:latin typeface="Calibri"/>
            </a:endParaRPr>
          </a:p>
        </p:txBody>
      </p:sp>
      <p:pic>
        <p:nvPicPr>
          <p:cNvPr id="124" name="Picture 123">
            <a:extLst>
              <a:ext uri="{FF2B5EF4-FFF2-40B4-BE49-F238E27FC236}">
                <a16:creationId xmlns:a16="http://schemas.microsoft.com/office/drawing/2014/main" id="{F8A1306C-BCA5-F203-2926-595A56F64641}"/>
              </a:ext>
            </a:extLst>
          </p:cNvPr>
          <p:cNvPicPr>
            <a:picLocks noChangeAspect="1"/>
          </p:cNvPicPr>
          <p:nvPr>
            <p:custDataLst>
              <p:tags r:id="rId57"/>
            </p:custDataLst>
          </p:nvPr>
        </p:nvPicPr>
        <p:blipFill>
          <a:blip r:embed="rId97" cstate="print">
            <a:extLst>
              <a:ext uri="{BEBA8EAE-BF5A-486C-A8C5-ECC9F3942E4B}">
                <a14:imgProps xmlns:a14="http://schemas.microsoft.com/office/drawing/2010/main">
                  <a14:imgLayer r:embed="rId98">
                    <a14:imgEffect>
                      <a14:backgroundRemoval t="0" b="100000" l="0" r="100000">
                        <a14:foregroundMark x1="51358" y1="64909" x2="51358" y2="64909"/>
                        <a14:foregroundMark x1="43307" y1="63333" x2="43307" y2="63333"/>
                        <a14:foregroundMark x1="37245" y1="60848" x2="37245" y2="60848"/>
                        <a14:foregroundMark x1="11009" y1="44424" x2="11009" y2="44424"/>
                        <a14:foregroundMark x1="15519" y1="77576" x2="15519" y2="77576"/>
                        <a14:foregroundMark x1="24636" y1="73758" x2="24636" y2="73758"/>
                        <a14:foregroundMark x1="19059" y1="50727" x2="19059" y2="50727"/>
                        <a14:foregroundMark x1="18574" y1="54182" x2="18574" y2="54182"/>
                        <a14:foregroundMark x1="16052" y1="39091" x2="16052" y2="39091"/>
                        <a14:foregroundMark x1="14791" y1="34000" x2="14791" y2="34000"/>
                        <a14:foregroundMark x1="19302" y1="28667" x2="19302" y2="28667"/>
                        <a14:foregroundMark x1="17313" y1="24545" x2="17313" y2="24545"/>
                        <a14:foregroundMark x1="15276" y1="21091" x2="15276" y2="21091"/>
                        <a14:foregroundMark x1="11979" y1="18545" x2="11979" y2="18545"/>
                        <a14:foregroundMark x1="24345" y1="47273" x2="24345" y2="47273"/>
                        <a14:foregroundMark x1="23084" y1="32424" x2="23084" y2="32424"/>
                        <a14:foregroundMark x1="19302" y1="50121" x2="19302" y2="50121"/>
                        <a14:foregroundMark x1="19059" y1="56424" x2="19059" y2="56424"/>
                      </a14:backgroundRemoval>
                    </a14:imgEffect>
                  </a14:imgLayer>
                </a14:imgProps>
              </a:ext>
              <a:ext uri="{28A0092B-C50C-407E-A947-70E740481C1C}">
                <a14:useLocalDpi xmlns:a14="http://schemas.microsoft.com/office/drawing/2010/main" val="0"/>
              </a:ext>
            </a:extLst>
          </a:blip>
          <a:stretch>
            <a:fillRect/>
          </a:stretch>
        </p:blipFill>
        <p:spPr>
          <a:xfrm flipH="1">
            <a:off x="4340434" y="2038031"/>
            <a:ext cx="677533" cy="527197"/>
          </a:xfrm>
          <a:prstGeom prst="rect">
            <a:avLst/>
          </a:prstGeom>
        </p:spPr>
      </p:pic>
      <p:pic>
        <p:nvPicPr>
          <p:cNvPr id="125" name="Picture 124">
            <a:extLst>
              <a:ext uri="{FF2B5EF4-FFF2-40B4-BE49-F238E27FC236}">
                <a16:creationId xmlns:a16="http://schemas.microsoft.com/office/drawing/2014/main" id="{89D42FDC-FE64-90C6-8751-10D5D8574716}"/>
              </a:ext>
            </a:extLst>
          </p:cNvPr>
          <p:cNvPicPr>
            <a:picLocks noChangeAspect="1"/>
          </p:cNvPicPr>
          <p:nvPr>
            <p:custDataLst>
              <p:tags r:id="rId58"/>
            </p:custDataLst>
          </p:nvPr>
        </p:nvPicPr>
        <p:blipFill>
          <a:blip r:embed="rId99" cstate="print">
            <a:extLst>
              <a:ext uri="{BEBA8EAE-BF5A-486C-A8C5-ECC9F3942E4B}">
                <a14:imgProps xmlns:a14="http://schemas.microsoft.com/office/drawing/2010/main">
                  <a14:imgLayer r:embed="rId100">
                    <a14:imgEffect>
                      <a14:backgroundRemoval t="0" b="100000" l="0" r="100000">
                        <a14:foregroundMark x1="49545" y1="66514" x2="49545" y2="66514"/>
                        <a14:foregroundMark x1="77727" y1="41743" x2="77727" y2="41743"/>
                        <a14:foregroundMark x1="73636" y1="27064" x2="73636" y2="27064"/>
                        <a14:foregroundMark x1="58182" y1="11468" x2="58182" y2="11468"/>
                        <a14:foregroundMark x1="38182" y1="12844" x2="38182" y2="12844"/>
                        <a14:foregroundMark x1="23636" y1="29817" x2="23636" y2="29817"/>
                        <a14:foregroundMark x1="28182" y1="40826" x2="28182" y2="40826"/>
                        <a14:foregroundMark x1="69545" y1="46789" x2="69545" y2="46789"/>
                        <a14:foregroundMark x1="60455" y1="32110" x2="60455" y2="32110"/>
                        <a14:foregroundMark x1="57273" y1="24771" x2="57273" y2="24771"/>
                        <a14:foregroundMark x1="51818" y1="22477" x2="51818" y2="22477"/>
                        <a14:foregroundMark x1="40909" y1="32110" x2="40909" y2="32110"/>
                        <a14:foregroundMark x1="50909" y1="40826" x2="50909" y2="40826"/>
                        <a14:foregroundMark x1="60455" y1="32569" x2="60455" y2="32569"/>
                        <a14:foregroundMark x1="58636" y1="31193" x2="58636" y2="31193"/>
                        <a14:foregroundMark x1="60909" y1="30734" x2="60909" y2="30734"/>
                        <a14:foregroundMark x1="62273" y1="32110" x2="62273" y2="32110"/>
                        <a14:foregroundMark x1="61364" y1="31193" x2="61364" y2="31193"/>
                        <a14:foregroundMark x1="62273" y1="29817" x2="62273" y2="29817"/>
                        <a14:foregroundMark x1="60455" y1="29817" x2="60455" y2="29817"/>
                        <a14:foregroundMark x1="58636" y1="29817" x2="58636" y2="29817"/>
                        <a14:foregroundMark x1="60455" y1="34862" x2="60455" y2="34862"/>
                        <a14:foregroundMark x1="57273" y1="40367" x2="57273" y2="40367"/>
                        <a14:foregroundMark x1="42727" y1="25229" x2="42727" y2="25229"/>
                        <a14:foregroundMark x1="42727" y1="40826" x2="42727" y2="40826"/>
                      </a14:backgroundRemoval>
                    </a14:imgEffect>
                  </a14:imgLayer>
                </a14:imgProps>
              </a:ext>
              <a:ext uri="{28A0092B-C50C-407E-A947-70E740481C1C}">
                <a14:useLocalDpi xmlns:a14="http://schemas.microsoft.com/office/drawing/2010/main" val="0"/>
              </a:ext>
            </a:extLst>
          </a:blip>
          <a:stretch>
            <a:fillRect/>
          </a:stretch>
        </p:blipFill>
        <p:spPr>
          <a:xfrm>
            <a:off x="4151745" y="2915287"/>
            <a:ext cx="1061759" cy="1051139"/>
          </a:xfrm>
          <a:prstGeom prst="rect">
            <a:avLst/>
          </a:prstGeom>
        </p:spPr>
      </p:pic>
      <p:pic>
        <p:nvPicPr>
          <p:cNvPr id="127" name="Picture 126">
            <a:extLst>
              <a:ext uri="{FF2B5EF4-FFF2-40B4-BE49-F238E27FC236}">
                <a16:creationId xmlns:a16="http://schemas.microsoft.com/office/drawing/2014/main" id="{E4A7AFA9-43C9-85B4-2D95-AB39BD5333D9}"/>
              </a:ext>
            </a:extLst>
          </p:cNvPr>
          <p:cNvPicPr>
            <a:picLocks noChangeAspect="1"/>
          </p:cNvPicPr>
          <p:nvPr>
            <p:custDataLst>
              <p:tags r:id="rId59"/>
            </p:custDataLst>
          </p:nvPr>
        </p:nvPicPr>
        <p:blipFill>
          <a:blip r:embed="rId79" cstate="print">
            <a:extLst>
              <a:ext uri="{28A0092B-C50C-407E-A947-70E740481C1C}">
                <a14:useLocalDpi xmlns:a14="http://schemas.microsoft.com/office/drawing/2010/main" val="0"/>
              </a:ext>
            </a:extLst>
          </a:blip>
          <a:stretch>
            <a:fillRect/>
          </a:stretch>
        </p:blipFill>
        <p:spPr>
          <a:xfrm>
            <a:off x="6207619" y="3135336"/>
            <a:ext cx="523279" cy="443389"/>
          </a:xfrm>
          <a:prstGeom prst="rect">
            <a:avLst/>
          </a:prstGeom>
        </p:spPr>
      </p:pic>
      <p:pic>
        <p:nvPicPr>
          <p:cNvPr id="128" name="Picture 127">
            <a:extLst>
              <a:ext uri="{FF2B5EF4-FFF2-40B4-BE49-F238E27FC236}">
                <a16:creationId xmlns:a16="http://schemas.microsoft.com/office/drawing/2014/main" id="{D596230D-53C2-111A-E6A4-67D43CDD3844}"/>
              </a:ext>
            </a:extLst>
          </p:cNvPr>
          <p:cNvPicPr>
            <a:picLocks noChangeAspect="1"/>
          </p:cNvPicPr>
          <p:nvPr>
            <p:custDataLst>
              <p:tags r:id="rId60"/>
            </p:custDataLst>
          </p:nvPr>
        </p:nvPicPr>
        <p:blipFill>
          <a:blip r:embed="rId79" cstate="print">
            <a:extLst>
              <a:ext uri="{28A0092B-C50C-407E-A947-70E740481C1C}">
                <a14:useLocalDpi xmlns:a14="http://schemas.microsoft.com/office/drawing/2010/main" val="0"/>
              </a:ext>
            </a:extLst>
          </a:blip>
          <a:stretch>
            <a:fillRect/>
          </a:stretch>
        </p:blipFill>
        <p:spPr>
          <a:xfrm>
            <a:off x="5096975" y="3125946"/>
            <a:ext cx="523279" cy="443389"/>
          </a:xfrm>
          <a:prstGeom prst="rect">
            <a:avLst/>
          </a:prstGeom>
        </p:spPr>
      </p:pic>
      <p:pic>
        <p:nvPicPr>
          <p:cNvPr id="129" name="Picture 128">
            <a:extLst>
              <a:ext uri="{FF2B5EF4-FFF2-40B4-BE49-F238E27FC236}">
                <a16:creationId xmlns:a16="http://schemas.microsoft.com/office/drawing/2014/main" id="{45CA8FAF-51A2-15CC-9CED-30AFA718E30C}"/>
              </a:ext>
            </a:extLst>
          </p:cNvPr>
          <p:cNvPicPr>
            <a:picLocks noChangeAspect="1"/>
          </p:cNvPicPr>
          <p:nvPr>
            <p:custDataLst>
              <p:tags r:id="rId61"/>
            </p:custDataLst>
          </p:nvPr>
        </p:nvPicPr>
        <p:blipFill>
          <a:blip r:embed="rId79" cstate="print">
            <a:extLst>
              <a:ext uri="{28A0092B-C50C-407E-A947-70E740481C1C}">
                <a14:useLocalDpi xmlns:a14="http://schemas.microsoft.com/office/drawing/2010/main" val="0"/>
              </a:ext>
            </a:extLst>
          </a:blip>
          <a:stretch>
            <a:fillRect/>
          </a:stretch>
        </p:blipFill>
        <p:spPr>
          <a:xfrm rot="10800000">
            <a:off x="6128159" y="5361182"/>
            <a:ext cx="523279" cy="443389"/>
          </a:xfrm>
          <a:prstGeom prst="rect">
            <a:avLst/>
          </a:prstGeom>
        </p:spPr>
      </p:pic>
      <p:grpSp>
        <p:nvGrpSpPr>
          <p:cNvPr id="3" name="Group 2">
            <a:extLst>
              <a:ext uri="{FF2B5EF4-FFF2-40B4-BE49-F238E27FC236}">
                <a16:creationId xmlns:a16="http://schemas.microsoft.com/office/drawing/2014/main" id="{AFBFBD9A-DC9E-8943-4C63-653E0BE07A4F}"/>
              </a:ext>
            </a:extLst>
          </p:cNvPr>
          <p:cNvGrpSpPr/>
          <p:nvPr>
            <p:custDataLst>
              <p:tags r:id="rId62"/>
            </p:custDataLst>
          </p:nvPr>
        </p:nvGrpSpPr>
        <p:grpSpPr>
          <a:xfrm>
            <a:off x="3813240" y="3596264"/>
            <a:ext cx="1449853" cy="909030"/>
            <a:chOff x="3916268" y="3271862"/>
            <a:chExt cx="1910342" cy="1197747"/>
          </a:xfrm>
        </p:grpSpPr>
        <p:sp>
          <p:nvSpPr>
            <p:cNvPr id="5" name="TextBox 4">
              <a:extLst>
                <a:ext uri="{FF2B5EF4-FFF2-40B4-BE49-F238E27FC236}">
                  <a16:creationId xmlns:a16="http://schemas.microsoft.com/office/drawing/2014/main" id="{F96E7817-7156-CB59-13E1-95F540E467E3}"/>
                </a:ext>
              </a:extLst>
            </p:cNvPr>
            <p:cNvSpPr txBox="1"/>
            <p:nvPr/>
          </p:nvSpPr>
          <p:spPr>
            <a:xfrm>
              <a:off x="4324368" y="3698850"/>
              <a:ext cx="1502242" cy="770759"/>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Production de rapports en temps réel</a:t>
              </a:r>
            </a:p>
          </p:txBody>
        </p:sp>
        <p:pic>
          <p:nvPicPr>
            <p:cNvPr id="6" name="Picture 5">
              <a:extLst>
                <a:ext uri="{FF2B5EF4-FFF2-40B4-BE49-F238E27FC236}">
                  <a16:creationId xmlns:a16="http://schemas.microsoft.com/office/drawing/2014/main" id="{83D6895E-231D-F823-A36C-8F02979433E1}"/>
                </a:ext>
              </a:extLst>
            </p:cNvPr>
            <p:cNvPicPr>
              <a:picLocks noChangeAspect="1"/>
            </p:cNvPicPr>
            <p:nvPr/>
          </p:nvPicPr>
          <p:blipFill>
            <a:blip r:embed="rId101" cstate="print">
              <a:extLst>
                <a:ext uri="{28A0092B-C50C-407E-A947-70E740481C1C}">
                  <a14:useLocalDpi xmlns:a14="http://schemas.microsoft.com/office/drawing/2010/main" val="0"/>
                </a:ext>
              </a:extLst>
            </a:blip>
            <a:stretch>
              <a:fillRect/>
            </a:stretch>
          </p:blipFill>
          <p:spPr>
            <a:xfrm>
              <a:off x="3916268" y="3271862"/>
              <a:ext cx="745366" cy="724662"/>
            </a:xfrm>
            <a:prstGeom prst="rect">
              <a:avLst/>
            </a:prstGeom>
          </p:spPr>
        </p:pic>
      </p:grpSp>
      <p:sp>
        <p:nvSpPr>
          <p:cNvPr id="8" name="Rectangle 7">
            <a:extLst>
              <a:ext uri="{FF2B5EF4-FFF2-40B4-BE49-F238E27FC236}">
                <a16:creationId xmlns:a16="http://schemas.microsoft.com/office/drawing/2014/main" id="{D53DC35C-9DBB-F235-1A8A-8437DFB6CB66}"/>
              </a:ext>
            </a:extLst>
          </p:cNvPr>
          <p:cNvSpPr/>
          <p:nvPr>
            <p:custDataLst>
              <p:tags r:id="rId63"/>
            </p:custDataLst>
          </p:nvPr>
        </p:nvSpPr>
        <p:spPr>
          <a:xfrm>
            <a:off x="6380731" y="2562836"/>
            <a:ext cx="1293340" cy="420756"/>
          </a:xfrm>
          <a:prstGeom prst="rect">
            <a:avLst/>
          </a:prstGeom>
        </p:spPr>
        <p:txBody>
          <a:bodyPr wrap="square">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Référencement naturel</a:t>
            </a:r>
          </a:p>
        </p:txBody>
      </p:sp>
      <p:sp>
        <p:nvSpPr>
          <p:cNvPr id="7" name="TextBox 6">
            <a:extLst>
              <a:ext uri="{FF2B5EF4-FFF2-40B4-BE49-F238E27FC236}">
                <a16:creationId xmlns:a16="http://schemas.microsoft.com/office/drawing/2014/main" id="{1DED933C-D0D8-78BE-031D-40221CA54A5A}"/>
              </a:ext>
            </a:extLst>
          </p:cNvPr>
          <p:cNvSpPr txBox="1"/>
          <p:nvPr>
            <p:custDataLst>
              <p:tags r:id="rId64"/>
            </p:custDataLst>
          </p:nvPr>
        </p:nvSpPr>
        <p:spPr>
          <a:xfrm>
            <a:off x="10437838" y="2176284"/>
            <a:ext cx="1785364" cy="420756"/>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Détermination de l’admissibilité</a:t>
            </a:r>
          </a:p>
        </p:txBody>
      </p:sp>
      <p:sp>
        <p:nvSpPr>
          <p:cNvPr id="12" name="TextBox 11">
            <a:extLst>
              <a:ext uri="{FF2B5EF4-FFF2-40B4-BE49-F238E27FC236}">
                <a16:creationId xmlns:a16="http://schemas.microsoft.com/office/drawing/2014/main" id="{B1302546-3308-00AA-2202-D8CB73D078D0}"/>
              </a:ext>
            </a:extLst>
          </p:cNvPr>
          <p:cNvSpPr txBox="1"/>
          <p:nvPr>
            <p:custDataLst>
              <p:tags r:id="rId65"/>
            </p:custDataLst>
          </p:nvPr>
        </p:nvSpPr>
        <p:spPr>
          <a:xfrm>
            <a:off x="10471508" y="3495456"/>
            <a:ext cx="1720493" cy="749179"/>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Nouvelles informations grâce à l’analyse des interactions et des services</a:t>
            </a:r>
          </a:p>
        </p:txBody>
      </p:sp>
      <p:pic>
        <p:nvPicPr>
          <p:cNvPr id="13" name="Picture 12">
            <a:extLst>
              <a:ext uri="{FF2B5EF4-FFF2-40B4-BE49-F238E27FC236}">
                <a16:creationId xmlns:a16="http://schemas.microsoft.com/office/drawing/2014/main" id="{90809F1E-7A69-FA79-DBBE-20C52966DFD2}"/>
              </a:ext>
            </a:extLst>
          </p:cNvPr>
          <p:cNvPicPr>
            <a:picLocks noChangeAspect="1"/>
          </p:cNvPicPr>
          <p:nvPr>
            <p:custDataLst>
              <p:tags r:id="rId66"/>
            </p:custDataLst>
          </p:nvPr>
        </p:nvPicPr>
        <p:blipFill>
          <a:blip r:embed="rId87" cstate="print">
            <a:extLst>
              <a:ext uri="{28A0092B-C50C-407E-A947-70E740481C1C}">
                <a14:useLocalDpi xmlns:a14="http://schemas.microsoft.com/office/drawing/2010/main" val="0"/>
              </a:ext>
            </a:extLst>
          </a:blip>
          <a:stretch>
            <a:fillRect/>
          </a:stretch>
        </p:blipFill>
        <p:spPr>
          <a:xfrm>
            <a:off x="9921021" y="2615969"/>
            <a:ext cx="526908" cy="436808"/>
          </a:xfrm>
          <a:prstGeom prst="rect">
            <a:avLst/>
          </a:prstGeom>
        </p:spPr>
      </p:pic>
      <p:pic>
        <p:nvPicPr>
          <p:cNvPr id="19" name="Picture 18">
            <a:extLst>
              <a:ext uri="{FF2B5EF4-FFF2-40B4-BE49-F238E27FC236}">
                <a16:creationId xmlns:a16="http://schemas.microsoft.com/office/drawing/2014/main" id="{020F17E1-5735-BDCF-1015-B43D1E112EF1}"/>
              </a:ext>
            </a:extLst>
          </p:cNvPr>
          <p:cNvPicPr>
            <a:picLocks noChangeAspect="1"/>
          </p:cNvPicPr>
          <p:nvPr>
            <p:custDataLst>
              <p:tags r:id="rId67"/>
            </p:custDataLst>
          </p:nvPr>
        </p:nvPicPr>
        <p:blipFill>
          <a:blip r:embed="rId86" cstate="print">
            <a:extLst>
              <a:ext uri="{28A0092B-C50C-407E-A947-70E740481C1C}">
                <a14:useLocalDpi xmlns:a14="http://schemas.microsoft.com/office/drawing/2010/main" val="0"/>
              </a:ext>
            </a:extLst>
          </a:blip>
          <a:stretch>
            <a:fillRect/>
          </a:stretch>
        </p:blipFill>
        <p:spPr>
          <a:xfrm>
            <a:off x="9934566" y="3512136"/>
            <a:ext cx="521393" cy="474648"/>
          </a:xfrm>
          <a:prstGeom prst="rect">
            <a:avLst/>
          </a:prstGeom>
        </p:spPr>
      </p:pic>
      <p:pic>
        <p:nvPicPr>
          <p:cNvPr id="20" name="Picture 19">
            <a:extLst>
              <a:ext uri="{FF2B5EF4-FFF2-40B4-BE49-F238E27FC236}">
                <a16:creationId xmlns:a16="http://schemas.microsoft.com/office/drawing/2014/main" id="{40213129-0B3A-EFC0-2AEB-BD9818550309}"/>
              </a:ext>
            </a:extLst>
          </p:cNvPr>
          <p:cNvPicPr>
            <a:picLocks noChangeAspect="1"/>
          </p:cNvPicPr>
          <p:nvPr>
            <p:custDataLst>
              <p:tags r:id="rId68"/>
            </p:custDataLst>
          </p:nvPr>
        </p:nvPicPr>
        <p:blipFill>
          <a:blip r:embed="rId97" cstate="print">
            <a:extLst>
              <a:ext uri="{BEBA8EAE-BF5A-486C-A8C5-ECC9F3942E4B}">
                <a14:imgProps xmlns:a14="http://schemas.microsoft.com/office/drawing/2010/main">
                  <a14:imgLayer r:embed="rId98">
                    <a14:imgEffect>
                      <a14:backgroundRemoval t="0" b="100000" l="0" r="100000">
                        <a14:foregroundMark x1="51358" y1="64909" x2="51358" y2="64909"/>
                        <a14:foregroundMark x1="43307" y1="63333" x2="43307" y2="63333"/>
                        <a14:foregroundMark x1="37245" y1="60848" x2="37245" y2="60848"/>
                        <a14:foregroundMark x1="11009" y1="44424" x2="11009" y2="44424"/>
                        <a14:foregroundMark x1="15519" y1="77576" x2="15519" y2="77576"/>
                        <a14:foregroundMark x1="24636" y1="73758" x2="24636" y2="73758"/>
                        <a14:foregroundMark x1="19059" y1="50727" x2="19059" y2="50727"/>
                        <a14:foregroundMark x1="18574" y1="54182" x2="18574" y2="54182"/>
                        <a14:foregroundMark x1="16052" y1="39091" x2="16052" y2="39091"/>
                        <a14:foregroundMark x1="14791" y1="34000" x2="14791" y2="34000"/>
                        <a14:foregroundMark x1="19302" y1="28667" x2="19302" y2="28667"/>
                        <a14:foregroundMark x1="17313" y1="24545" x2="17313" y2="24545"/>
                        <a14:foregroundMark x1="15276" y1="21091" x2="15276" y2="21091"/>
                        <a14:foregroundMark x1="11979" y1="18545" x2="11979" y2="18545"/>
                        <a14:foregroundMark x1="24345" y1="47273" x2="24345" y2="47273"/>
                        <a14:foregroundMark x1="23084" y1="32424" x2="23084" y2="32424"/>
                        <a14:foregroundMark x1="19302" y1="50121" x2="19302" y2="50121"/>
                        <a14:foregroundMark x1="19059" y1="56424" x2="19059" y2="56424"/>
                      </a14:backgroundRemoval>
                    </a14:imgEffect>
                  </a14:imgLayer>
                </a14:imgProps>
              </a:ext>
              <a:ext uri="{28A0092B-C50C-407E-A947-70E740481C1C}">
                <a14:useLocalDpi xmlns:a14="http://schemas.microsoft.com/office/drawing/2010/main" val="0"/>
              </a:ext>
            </a:extLst>
          </a:blip>
          <a:stretch>
            <a:fillRect/>
          </a:stretch>
        </p:blipFill>
        <p:spPr>
          <a:xfrm flipH="1">
            <a:off x="10017211" y="4226337"/>
            <a:ext cx="387773" cy="228697"/>
          </a:xfrm>
          <a:prstGeom prst="rect">
            <a:avLst/>
          </a:prstGeom>
        </p:spPr>
      </p:pic>
      <p:pic>
        <p:nvPicPr>
          <p:cNvPr id="21" name="Picture 20">
            <a:extLst>
              <a:ext uri="{FF2B5EF4-FFF2-40B4-BE49-F238E27FC236}">
                <a16:creationId xmlns:a16="http://schemas.microsoft.com/office/drawing/2014/main" id="{4802FFE0-D40B-13C8-FBB8-C1896C11A417}"/>
              </a:ext>
            </a:extLst>
          </p:cNvPr>
          <p:cNvPicPr>
            <a:picLocks noChangeAspect="1"/>
          </p:cNvPicPr>
          <p:nvPr>
            <p:custDataLst>
              <p:tags r:id="rId69"/>
            </p:custDataLst>
          </p:nvPr>
        </p:nvPicPr>
        <p:blipFill>
          <a:blip r:embed="rId92" cstate="print">
            <a:extLst>
              <a:ext uri="{28A0092B-C50C-407E-A947-70E740481C1C}">
                <a14:useLocalDpi xmlns:a14="http://schemas.microsoft.com/office/drawing/2010/main" val="0"/>
              </a:ext>
            </a:extLst>
          </a:blip>
          <a:stretch>
            <a:fillRect/>
          </a:stretch>
        </p:blipFill>
        <p:spPr>
          <a:xfrm>
            <a:off x="9914165" y="5202185"/>
            <a:ext cx="553577" cy="503948"/>
          </a:xfrm>
          <a:prstGeom prst="rect">
            <a:avLst/>
          </a:prstGeom>
        </p:spPr>
      </p:pic>
      <p:sp>
        <p:nvSpPr>
          <p:cNvPr id="23" name="TextBox 22">
            <a:extLst>
              <a:ext uri="{FF2B5EF4-FFF2-40B4-BE49-F238E27FC236}">
                <a16:creationId xmlns:a16="http://schemas.microsoft.com/office/drawing/2014/main" id="{FBF9FD31-581F-3B2D-5900-17E0C8FF0E00}"/>
              </a:ext>
            </a:extLst>
          </p:cNvPr>
          <p:cNvSpPr txBox="1"/>
          <p:nvPr>
            <p:custDataLst>
              <p:tags r:id="rId70"/>
            </p:custDataLst>
          </p:nvPr>
        </p:nvSpPr>
        <p:spPr>
          <a:xfrm>
            <a:off x="10467742" y="2992477"/>
            <a:ext cx="1785364" cy="420756"/>
          </a:xfrm>
          <a:prstGeom prst="rect">
            <a:avLst/>
          </a:prstGeom>
          <a:noFill/>
          <a:ln w="3175">
            <a:noFill/>
          </a:ln>
        </p:spPr>
        <p:txBody>
          <a:bodyPr wrap="square" rtlCol="0">
            <a:spAutoFit/>
          </a:bodyPr>
          <a:lstStyle/>
          <a:p>
            <a:pPr defTabSz="914377">
              <a:defRPr/>
            </a:pPr>
            <a:r>
              <a:rPr lang="fr-ca" sz="1067">
                <a:solidFill>
                  <a:srgbClr val="545353"/>
                </a:solidFill>
                <a:latin typeface="Arial" panose="020B0604020202020204" pitchFamily="34" charset="0"/>
                <a:ea typeface="Arial" panose="020B0604020202020204" pitchFamily="34" charset="0"/>
                <a:cs typeface="Arial" panose="020B0604020202020204" pitchFamily="34" charset="0"/>
              </a:rPr>
              <a:t>Demande de prestation ou signalement d’un incident</a:t>
            </a:r>
          </a:p>
        </p:txBody>
      </p:sp>
      <p:sp>
        <p:nvSpPr>
          <p:cNvPr id="4" name="Rectangle 3">
            <a:extLst>
              <a:ext uri="{FF2B5EF4-FFF2-40B4-BE49-F238E27FC236}">
                <a16:creationId xmlns:a16="http://schemas.microsoft.com/office/drawing/2014/main" id="{572388B2-E903-78B5-A203-4927F98DAC7B}"/>
              </a:ext>
            </a:extLst>
          </p:cNvPr>
          <p:cNvSpPr/>
          <p:nvPr>
            <p:custDataLst>
              <p:tags r:id="rId71"/>
            </p:custDataLst>
          </p:nvPr>
        </p:nvSpPr>
        <p:spPr>
          <a:xfrm rot="18925936">
            <a:off x="10085737" y="3159226"/>
            <a:ext cx="254007" cy="223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fr-ca" sz="1600">
              <a:solidFill>
                <a:prstClr val="white"/>
              </a:solidFill>
              <a:latin typeface="Calibri"/>
            </a:endParaRPr>
          </a:p>
        </p:txBody>
      </p:sp>
      <p:pic>
        <p:nvPicPr>
          <p:cNvPr id="10" name="Picture 9">
            <a:extLst>
              <a:ext uri="{FF2B5EF4-FFF2-40B4-BE49-F238E27FC236}">
                <a16:creationId xmlns:a16="http://schemas.microsoft.com/office/drawing/2014/main" id="{DA6CCEC7-3D7A-37FD-EEA6-3E5873345FE5}"/>
              </a:ext>
            </a:extLst>
          </p:cNvPr>
          <p:cNvPicPr>
            <a:picLocks noChangeAspect="1"/>
          </p:cNvPicPr>
          <p:nvPr>
            <p:custDataLst>
              <p:tags r:id="rId72"/>
            </p:custDataLst>
          </p:nvPr>
        </p:nvPicPr>
        <p:blipFill>
          <a:blip r:embed="rId102">
            <a:clrChange>
              <a:clrFrom>
                <a:srgbClr val="FEFEFE"/>
              </a:clrFrom>
              <a:clrTo>
                <a:srgbClr val="FEFEFE">
                  <a:alpha val="0"/>
                </a:srgbClr>
              </a:clrTo>
            </a:clrChange>
            <a:alphaModFix amt="70000"/>
          </a:blip>
          <a:stretch>
            <a:fillRect/>
          </a:stretch>
        </p:blipFill>
        <p:spPr>
          <a:xfrm>
            <a:off x="10117898" y="3168054"/>
            <a:ext cx="197961" cy="197961"/>
          </a:xfrm>
          <a:prstGeom prst="rect">
            <a:avLst/>
          </a:prstGeom>
        </p:spPr>
      </p:pic>
      <p:pic>
        <p:nvPicPr>
          <p:cNvPr id="24" name="Picture 23">
            <a:extLst>
              <a:ext uri="{FF2B5EF4-FFF2-40B4-BE49-F238E27FC236}">
                <a16:creationId xmlns:a16="http://schemas.microsoft.com/office/drawing/2014/main" id="{7FD90B72-5D7C-CF27-1BC0-59DC20CDF575}"/>
              </a:ext>
            </a:extLst>
          </p:cNvPr>
          <p:cNvPicPr>
            <a:picLocks noChangeAspect="1"/>
          </p:cNvPicPr>
          <p:nvPr>
            <p:custDataLst>
              <p:tags r:id="rId73"/>
            </p:custDataLst>
          </p:nvPr>
        </p:nvPicPr>
        <p:blipFill>
          <a:blip r:embed="rId103">
            <a:alphaModFix amt="50000"/>
          </a:blip>
          <a:stretch>
            <a:fillRect/>
          </a:stretch>
        </p:blipFill>
        <p:spPr>
          <a:xfrm>
            <a:off x="10101853" y="5790024"/>
            <a:ext cx="214007" cy="208225"/>
          </a:xfrm>
          <a:prstGeom prst="rect">
            <a:avLst/>
          </a:prstGeom>
        </p:spPr>
      </p:pic>
      <p:sp>
        <p:nvSpPr>
          <p:cNvPr id="27" name="TextBox 26">
            <a:extLst>
              <a:ext uri="{FF2B5EF4-FFF2-40B4-BE49-F238E27FC236}">
                <a16:creationId xmlns:a16="http://schemas.microsoft.com/office/drawing/2014/main" id="{9F92AE7C-E927-7E77-8CBB-616D41832F78}"/>
              </a:ext>
            </a:extLst>
          </p:cNvPr>
          <p:cNvSpPr txBox="1"/>
          <p:nvPr/>
        </p:nvSpPr>
        <p:spPr>
          <a:xfrm>
            <a:off x="113922" y="55949"/>
            <a:ext cx="1491531" cy="369332"/>
          </a:xfrm>
          <a:prstGeom prst="rect">
            <a:avLst/>
          </a:prstGeom>
          <a:noFill/>
        </p:spPr>
        <p:txBody>
          <a:bodyPr wrap="square" rtlCol="0">
            <a:spAutoFit/>
          </a:bodyPr>
          <a:lstStyle/>
          <a:p>
            <a:r>
              <a:rPr lang="en-CA" dirty="0">
                <a:latin typeface="Calibri" panose="020F0502020204030204" pitchFamily="34" charset="0"/>
                <a:cs typeface="Calibri" panose="020F0502020204030204" pitchFamily="34" charset="0"/>
              </a:rPr>
              <a:t>Annexe B</a:t>
            </a:r>
          </a:p>
        </p:txBody>
      </p:sp>
    </p:spTree>
    <p:extLst>
      <p:ext uri="{BB962C8B-B14F-4D97-AF65-F5344CB8AC3E}">
        <p14:creationId xmlns:p14="http://schemas.microsoft.com/office/powerpoint/2010/main" val="16598613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203686-782C-D434-0B3E-A84843038609}"/>
              </a:ext>
            </a:extLst>
          </p:cNvPr>
          <p:cNvSpPr>
            <a:spLocks noGrp="1"/>
          </p:cNvSpPr>
          <p:nvPr>
            <p:ph type="sldNum" sz="quarter" idx="12"/>
          </p:nvPr>
        </p:nvSpPr>
        <p:spPr/>
        <p:txBody>
          <a:bodyPr/>
          <a:lstStyle/>
          <a:p>
            <a:pPr defTabSz="609570">
              <a:defRPr/>
            </a:pPr>
            <a:fld id="{2E86C063-E22E-2E4C-A523-54089486E38F}" type="slidenum">
              <a:rPr lang="en-US">
                <a:solidFill>
                  <a:srgbClr val="000000">
                    <a:tint val="75000"/>
                  </a:srgbClr>
                </a:solidFill>
              </a:rPr>
              <a:pPr defTabSz="609570">
                <a:defRPr/>
              </a:pPr>
              <a:t>2</a:t>
            </a:fld>
            <a:endParaRPr lang="en-US">
              <a:solidFill>
                <a:srgbClr val="000000">
                  <a:tint val="75000"/>
                </a:srgbClr>
              </a:solidFill>
            </a:endParaRPr>
          </a:p>
        </p:txBody>
      </p:sp>
      <p:sp>
        <p:nvSpPr>
          <p:cNvPr id="4" name="TextBox 3">
            <a:extLst>
              <a:ext uri="{FF2B5EF4-FFF2-40B4-BE49-F238E27FC236}">
                <a16:creationId xmlns:a16="http://schemas.microsoft.com/office/drawing/2014/main" id="{E884A328-2400-07A7-00C8-94CE4BF8E6A2}"/>
              </a:ext>
            </a:extLst>
          </p:cNvPr>
          <p:cNvSpPr txBox="1"/>
          <p:nvPr/>
        </p:nvSpPr>
        <p:spPr>
          <a:xfrm>
            <a:off x="268740" y="1052326"/>
            <a:ext cx="5536351" cy="2544223"/>
          </a:xfrm>
          <a:prstGeom prst="rect">
            <a:avLst/>
          </a:prstGeom>
          <a:noFill/>
        </p:spPr>
        <p:txBody>
          <a:bodyPr wrap="square" rtlCol="0">
            <a:spAutoFit/>
          </a:bodyPr>
          <a:lstStyle/>
          <a:p>
            <a:pPr algn="ctr" defTabSz="609570">
              <a:spcBef>
                <a:spcPts val="1600"/>
              </a:spcBef>
              <a:spcAft>
                <a:spcPts val="600"/>
              </a:spcAft>
              <a:defRPr/>
            </a:pPr>
            <a:r>
              <a:rPr lang="fr-FR" b="1">
                <a:solidFill>
                  <a:srgbClr val="000000"/>
                </a:solidFill>
                <a:latin typeface="Calibri" panose="020F0502020204030204" pitchFamily="34" charset="0"/>
                <a:cs typeface="Calibri" panose="020F0502020204030204" pitchFamily="34" charset="0"/>
              </a:rPr>
              <a:t>Technologie de base de Canada.ca</a:t>
            </a:r>
          </a:p>
          <a:p>
            <a:pPr marL="449263" marR="0" lvl="0" indent="-268288" algn="l" defTabSz="45718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 </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plateforme du service Web géré (SWG) est l’infrastructure technologique de base en place </a:t>
            </a:r>
            <a:r>
              <a:rPr kumimoji="0" lang="fr-FR"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qui exploite le site Web Canada.ca. Elle offre une technologie habilitante et des services de plateforme permettant d’héberger et de sécuriser Canada.ca dans le nuage. </a:t>
            </a:r>
          </a:p>
          <a:p>
            <a:pPr marL="449263" marR="0" lvl="0" indent="-268288" algn="l" defTabSz="45718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Le contrat du SWG présente l’avantage d’offrir </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un point de contact unique</a:t>
            </a:r>
            <a:r>
              <a:rPr kumimoji="0" lang="fr-FR"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étant donné qu’un seul fournisseur de services est responsable de la prestation des services de bout en bout, au lieu de trois points de contact distincts. </a:t>
            </a:r>
          </a:p>
          <a:p>
            <a:pPr defTabSz="609570">
              <a:defRPr/>
            </a:pPr>
            <a:endParaRPr lang="en-CA" sz="1333">
              <a:solidFill>
                <a:srgbClr val="000000"/>
              </a:solidFill>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7C75E7C0-3C96-3CD9-D37A-2E5E0A906ED9}"/>
              </a:ext>
            </a:extLst>
          </p:cNvPr>
          <p:cNvGraphicFramePr/>
          <p:nvPr/>
        </p:nvGraphicFramePr>
        <p:xfrm>
          <a:off x="476250" y="3676649"/>
          <a:ext cx="5507022" cy="2144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E363191-4720-4624-9C5B-AB683A0D8C00}"/>
              </a:ext>
            </a:extLst>
          </p:cNvPr>
          <p:cNvSpPr txBox="1"/>
          <p:nvPr/>
        </p:nvSpPr>
        <p:spPr>
          <a:xfrm>
            <a:off x="2556395" y="5319659"/>
            <a:ext cx="2042136" cy="369332"/>
          </a:xfrm>
          <a:prstGeom prst="rect">
            <a:avLst/>
          </a:prstGeom>
          <a:noFill/>
        </p:spPr>
        <p:txBody>
          <a:bodyPr wrap="square" lIns="121920" tIns="60960" rIns="121920" bIns="60960" rtlCol="0" anchor="t">
            <a:spAutoFit/>
          </a:bodyPr>
          <a:lstStyle/>
          <a:p>
            <a:pPr defTabSz="1219140">
              <a:defRPr/>
            </a:pPr>
            <a:r>
              <a:rPr lang="en-CA" sz="1600" kern="0" dirty="0">
                <a:solidFill>
                  <a:srgbClr val="000000"/>
                </a:solidFill>
                <a:latin typeface="Calibri"/>
                <a:cs typeface="Calibri"/>
              </a:rPr>
              <a:t>Un </a:t>
            </a:r>
            <a:r>
              <a:rPr lang="fr-CA" sz="1600" kern="0" dirty="0">
                <a:solidFill>
                  <a:srgbClr val="000000"/>
                </a:solidFill>
                <a:latin typeface="Calibri"/>
                <a:cs typeface="Calibri"/>
              </a:rPr>
              <a:t>contrat</a:t>
            </a:r>
          </a:p>
        </p:txBody>
      </p:sp>
      <p:sp>
        <p:nvSpPr>
          <p:cNvPr id="9" name="Rectangle 8">
            <a:extLst>
              <a:ext uri="{FF2B5EF4-FFF2-40B4-BE49-F238E27FC236}">
                <a16:creationId xmlns:a16="http://schemas.microsoft.com/office/drawing/2014/main" id="{D9912EF6-6DF6-278C-2AE2-F648E2105D42}"/>
              </a:ext>
            </a:extLst>
          </p:cNvPr>
          <p:cNvSpPr/>
          <p:nvPr/>
        </p:nvSpPr>
        <p:spPr>
          <a:xfrm>
            <a:off x="0" y="1"/>
            <a:ext cx="12192000" cy="870856"/>
          </a:xfrm>
          <a:prstGeom prst="rect">
            <a:avLst/>
          </a:prstGeom>
          <a:solidFill>
            <a:srgbClr val="132338"/>
          </a:solidFill>
        </p:spPr>
        <p:txBody>
          <a:bodyPr wrap="square" rtlCol="0" anchor="ctr" anchorCtr="0">
            <a:noAutofit/>
          </a:bodyPr>
          <a:lstStyle/>
          <a:p>
            <a:pPr algn="ctr" defTabSz="914377">
              <a:defRPr/>
            </a:pPr>
            <a:r>
              <a:rPr lang="en-CA" sz="3200" b="1">
                <a:solidFill>
                  <a:prstClr val="white">
                    <a:lumMod val="95000"/>
                  </a:prstClr>
                </a:solidFill>
                <a:latin typeface="Calibri" panose="020F0502020204030204" pitchFamily="34" charset="0"/>
                <a:cs typeface="Calibri" panose="020F0502020204030204" pitchFamily="34" charset="0"/>
              </a:rPr>
              <a:t>Plateforme Canada.ca – </a:t>
            </a:r>
            <a:r>
              <a:rPr lang="fr-FR" sz="3200" b="1">
                <a:solidFill>
                  <a:prstClr val="white">
                    <a:lumMod val="95000"/>
                  </a:prstClr>
                </a:solidFill>
                <a:latin typeface="Calibri" panose="020F0502020204030204" pitchFamily="34" charset="0"/>
                <a:cs typeface="Calibri" panose="020F0502020204030204" pitchFamily="34" charset="0"/>
              </a:rPr>
              <a:t>Technologie de base de Canada.ca</a:t>
            </a:r>
          </a:p>
        </p:txBody>
      </p:sp>
      <p:grpSp>
        <p:nvGrpSpPr>
          <p:cNvPr id="14" name="Group 13">
            <a:extLst>
              <a:ext uri="{FF2B5EF4-FFF2-40B4-BE49-F238E27FC236}">
                <a16:creationId xmlns:a16="http://schemas.microsoft.com/office/drawing/2014/main" id="{A647C88C-3AC2-C816-121E-01AEEE65EA38}"/>
              </a:ext>
            </a:extLst>
          </p:cNvPr>
          <p:cNvGrpSpPr/>
          <p:nvPr/>
        </p:nvGrpSpPr>
        <p:grpSpPr>
          <a:xfrm>
            <a:off x="6386910" y="1114425"/>
            <a:ext cx="5614590" cy="4596845"/>
            <a:chOff x="6115050" y="1149671"/>
            <a:chExt cx="5341540" cy="4596845"/>
          </a:xfrm>
        </p:grpSpPr>
        <p:sp>
          <p:nvSpPr>
            <p:cNvPr id="2" name="TextBox 1">
              <a:extLst>
                <a:ext uri="{FF2B5EF4-FFF2-40B4-BE49-F238E27FC236}">
                  <a16:creationId xmlns:a16="http://schemas.microsoft.com/office/drawing/2014/main" id="{77D9A554-5628-CD24-A8AA-FDDAF4D7220F}"/>
                </a:ext>
              </a:extLst>
            </p:cNvPr>
            <p:cNvSpPr txBox="1"/>
            <p:nvPr/>
          </p:nvSpPr>
          <p:spPr>
            <a:xfrm>
              <a:off x="6323872" y="1503080"/>
              <a:ext cx="5132718" cy="4242187"/>
            </a:xfrm>
            <a:prstGeom prst="rect">
              <a:avLst/>
            </a:prstGeom>
            <a:noFill/>
          </p:spPr>
          <p:txBody>
            <a:bodyPr wrap="square" lIns="91440" tIns="45720" rIns="91440" bIns="45720" rtlCol="0" anchor="t">
              <a:spAutoFit/>
            </a:bodyPr>
            <a:lstStyle/>
            <a:p>
              <a:pPr defTabSz="457200">
                <a:spcBef>
                  <a:spcPts val="600"/>
                </a:spcBef>
                <a:defRPr/>
              </a:pPr>
              <a:r>
                <a:rPr lang="en-CA" sz="1400" b="1" dirty="0">
                  <a:solidFill>
                    <a:srgbClr val="000000"/>
                  </a:solidFill>
                  <a:latin typeface="Calibri"/>
                  <a:cs typeface="Calibri"/>
                </a:rPr>
                <a:t>Le </a:t>
              </a:r>
              <a:r>
                <a:rPr lang="fr-CA" sz="1400" b="1" dirty="0">
                  <a:solidFill>
                    <a:srgbClr val="000000"/>
                  </a:solidFill>
                  <a:latin typeface="Calibri"/>
                  <a:cs typeface="Calibri"/>
                </a:rPr>
                <a:t>besoin</a:t>
              </a:r>
            </a:p>
            <a:p>
              <a:pPr marL="236855" indent="-236855" defTabSz="609570">
                <a:spcBef>
                  <a:spcPts val="200"/>
                </a:spcBef>
                <a:buFont typeface="Arial" panose="020B0604020202020204" pitchFamily="34" charset="0"/>
                <a:buChar char="•"/>
                <a:defRPr/>
              </a:pPr>
              <a:r>
                <a:rPr lang="fr-CA" sz="1400" dirty="0">
                  <a:solidFill>
                    <a:srgbClr val="000000"/>
                  </a:solidFill>
                  <a:latin typeface="Calibri"/>
                  <a:ea typeface="Calibri"/>
                  <a:cs typeface="Calibri"/>
                </a:rPr>
                <a:t>Canada.ca est en opérations sur la plateforme du service Web géré (SWG) depuis 2015. </a:t>
              </a:r>
            </a:p>
            <a:p>
              <a:pPr marL="236855" indent="-236855" defTabSz="609570">
                <a:spcBef>
                  <a:spcPts val="600"/>
                </a:spcBef>
                <a:buFont typeface="Arial" panose="020B0604020202020204" pitchFamily="34" charset="0"/>
                <a:buChar char="•"/>
                <a:defRPr/>
              </a:pPr>
              <a:r>
                <a:rPr lang="fr-CA" sz="1400" dirty="0">
                  <a:solidFill>
                    <a:srgbClr val="000000"/>
                  </a:solidFill>
                  <a:latin typeface="Calibri"/>
                  <a:ea typeface="Calibri"/>
                  <a:cs typeface="Calibri"/>
                </a:rPr>
                <a:t>En 2023, les ministres du Conseil du Trésor (CT) ont approuvé la prolongation du contrat du SWG pour une période de trois années supplémentaires ainsi que trois années d’options. Le contrat expirera dans six ans (mars 2029), et ce, sans possibilité de prolongation.</a:t>
              </a:r>
            </a:p>
            <a:p>
              <a:pPr indent="0" defTabSz="457200">
                <a:lnSpc>
                  <a:spcPct val="100000"/>
                </a:lnSpc>
                <a:spcBef>
                  <a:spcPts val="1200"/>
                </a:spcBef>
                <a:buNone/>
                <a:defRPr/>
              </a:pPr>
              <a:r>
                <a:rPr lang="fr-CA" sz="1400" b="1" dirty="0">
                  <a:solidFill>
                    <a:srgbClr val="000000"/>
                  </a:solidFill>
                  <a:latin typeface="Calibri"/>
                  <a:cs typeface="Calibri"/>
                </a:rPr>
                <a:t>Les objectifs</a:t>
              </a:r>
              <a:endParaRPr lang="fr-CA" sz="1400" b="1" dirty="0">
                <a:solidFill>
                  <a:srgbClr val="000000"/>
                </a:solidFill>
                <a:latin typeface="Calibri"/>
                <a:ea typeface="Calibri"/>
                <a:cs typeface="Calibri"/>
              </a:endParaRPr>
            </a:p>
            <a:p>
              <a:pPr marL="236855" lvl="1" indent="-236855" defTabSz="609570">
                <a:spcBef>
                  <a:spcPts val="600"/>
                </a:spcBef>
                <a:buFont typeface="Arial" panose="020B0604020202020204" pitchFamily="34" charset="0"/>
                <a:buChar char="•"/>
                <a:defRPr/>
              </a:pPr>
              <a:r>
                <a:rPr lang="fr-CA" sz="1400" dirty="0">
                  <a:solidFill>
                    <a:srgbClr val="000000"/>
                  </a:solidFill>
                  <a:latin typeface="Calibri"/>
                  <a:ea typeface="Calibri"/>
                  <a:cs typeface="Calibri"/>
                </a:rPr>
                <a:t>Veiller à la continuité du succès de la plateforme actuelle du SWG, qui offre au public une source d’informations de confiance disponible en tout temps sur Canada.ca. </a:t>
              </a:r>
            </a:p>
            <a:p>
              <a:pPr marL="236855" lvl="1" indent="-236855" defTabSz="609570">
                <a:spcBef>
                  <a:spcPts val="600"/>
                </a:spcBef>
                <a:buFont typeface="Arial" panose="020B0604020202020204" pitchFamily="34" charset="0"/>
                <a:buChar char="•"/>
                <a:defRPr/>
              </a:pPr>
              <a:r>
                <a:rPr lang="fr-CA" sz="1400" dirty="0">
                  <a:solidFill>
                    <a:srgbClr val="000000"/>
                  </a:solidFill>
                  <a:latin typeface="Calibri"/>
                  <a:ea typeface="Calibri"/>
                  <a:cs typeface="Calibri"/>
                </a:rPr>
                <a:t>Faire l’acquisition de la meilleure solution offerte sur le marché afin de soutenir le public et les départements utilisateurs tout en suivant un processus d’approvisionnement équitable et transparent. </a:t>
              </a:r>
              <a:endParaRPr lang="fr-CA" sz="1400" dirty="0">
                <a:solidFill>
                  <a:srgbClr val="000000"/>
                </a:solidFill>
                <a:latin typeface="Calibri" panose="020F0502020204030204" pitchFamily="34" charset="0"/>
                <a:ea typeface="Calibri"/>
                <a:cs typeface="Calibri" panose="020F0502020204030204" pitchFamily="34" charset="0"/>
              </a:endParaRPr>
            </a:p>
            <a:p>
              <a:pPr marL="236855" lvl="1" indent="-236855" defTabSz="609570">
                <a:spcBef>
                  <a:spcPts val="600"/>
                </a:spcBef>
                <a:buFont typeface="Arial" panose="020B0604020202020204" pitchFamily="34" charset="0"/>
                <a:buChar char="•"/>
                <a:defRPr/>
              </a:pPr>
              <a:r>
                <a:rPr lang="fr-CA" sz="1400" dirty="0">
                  <a:solidFill>
                    <a:srgbClr val="000000"/>
                  </a:solidFill>
                  <a:latin typeface="Calibri"/>
                  <a:ea typeface="Calibri"/>
                  <a:cs typeface="Calibri"/>
                </a:rPr>
                <a:t>Placer Canada.ca à l’avant-garde de l'excellence du service à la clientèle grâce à une approche pangouvernementale, tout en restant sûr, fiable, évolutif, axé sur la confidentialité et sans obstacle.</a:t>
              </a:r>
              <a:endParaRPr lang="fr-CA" dirty="0">
                <a:latin typeface="Calibri"/>
                <a:ea typeface="Calibri"/>
                <a:cs typeface="Calibri"/>
              </a:endParaRPr>
            </a:p>
          </p:txBody>
        </p:sp>
        <p:cxnSp>
          <p:nvCxnSpPr>
            <p:cNvPr id="6" name="Straight Connector 5">
              <a:extLst>
                <a:ext uri="{FF2B5EF4-FFF2-40B4-BE49-F238E27FC236}">
                  <a16:creationId xmlns:a16="http://schemas.microsoft.com/office/drawing/2014/main" id="{8BE48793-0BD3-6D7C-3A1D-45AB23C30B0F}"/>
                </a:ext>
              </a:extLst>
            </p:cNvPr>
            <p:cNvCxnSpPr>
              <a:cxnSpLocks/>
            </p:cNvCxnSpPr>
            <p:nvPr/>
          </p:nvCxnSpPr>
          <p:spPr>
            <a:xfrm>
              <a:off x="6115050" y="1149671"/>
              <a:ext cx="0" cy="4596845"/>
            </a:xfrm>
            <a:prstGeom prst="line">
              <a:avLst/>
            </a:prstGeom>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41752D63-73C8-4D29-B259-401B6CB0BB2A}"/>
              </a:ext>
            </a:extLst>
          </p:cNvPr>
          <p:cNvSpPr txBox="1"/>
          <p:nvPr/>
        </p:nvSpPr>
        <p:spPr>
          <a:xfrm>
            <a:off x="7670800" y="1052326"/>
            <a:ext cx="2895600" cy="369332"/>
          </a:xfrm>
          <a:prstGeom prst="rect">
            <a:avLst/>
          </a:prstGeom>
          <a:noFill/>
        </p:spPr>
        <p:txBody>
          <a:bodyPr wrap="square" lIns="91440" tIns="45720" rIns="91440" bIns="45720" rtlCol="0" anchor="t">
            <a:spAutoFit/>
          </a:bodyPr>
          <a:lstStyle/>
          <a:p>
            <a:pPr algn="ctr"/>
            <a:r>
              <a:rPr lang="fr-CA" b="1" dirty="0">
                <a:solidFill>
                  <a:srgbClr val="000000"/>
                </a:solidFill>
                <a:latin typeface="Calibri"/>
                <a:cs typeface="Calibri"/>
              </a:rPr>
              <a:t>Réapprovisionnement</a:t>
            </a:r>
            <a:endParaRPr lang="fr-CA" dirty="0">
              <a:latin typeface="Calibri"/>
              <a:cs typeface="Calibri"/>
            </a:endParaRPr>
          </a:p>
        </p:txBody>
      </p:sp>
    </p:spTree>
    <p:extLst>
      <p:ext uri="{BB962C8B-B14F-4D97-AF65-F5344CB8AC3E}">
        <p14:creationId xmlns:p14="http://schemas.microsoft.com/office/powerpoint/2010/main" val="294029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59" name="Google Shape;107;p3"/>
          <p:cNvSpPr>
            <a:spLocks noGrp="1"/>
          </p:cNvSpPr>
          <p:nvPr>
            <p:ph type="body" idx="34"/>
          </p:nvPr>
        </p:nvSpPr>
        <p:spPr>
          <a:xfrm>
            <a:off x="3599368" y="5023585"/>
            <a:ext cx="1044000" cy="1044000"/>
          </a:xfrm>
          <a:prstGeom prst="ellipse">
            <a:avLst/>
          </a:prstGeom>
          <a:solidFill>
            <a:schemeClr val="lt1"/>
          </a:solidFill>
          <a:ln w="72375" cap="flat" cmpd="sng">
            <a:solidFill>
              <a:schemeClr val="bg2">
                <a:lumMod val="75000"/>
              </a:schemeClr>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rgbClr val="454D55"/>
              </a:buClr>
              <a:buSzPts val="3000"/>
              <a:buNone/>
            </a:pPr>
            <a:r>
              <a:rPr lang="en-US">
                <a:solidFill>
                  <a:schemeClr val="bg1"/>
                </a:solidFill>
                <a:latin typeface="Calibri" panose="020F0502020204030204" pitchFamily="34" charset="0"/>
                <a:cs typeface="Calibri" panose="020F0502020204030204" pitchFamily="34" charset="0"/>
              </a:rPr>
              <a:t>Q1</a:t>
            </a:r>
            <a:endParaRPr>
              <a:solidFill>
                <a:schemeClr val="bg1"/>
              </a:solidFill>
              <a:latin typeface="Calibri" panose="020F0502020204030204" pitchFamily="34" charset="0"/>
              <a:cs typeface="Calibri" panose="020F0502020204030204" pitchFamily="34" charset="0"/>
            </a:endParaRPr>
          </a:p>
        </p:txBody>
      </p:sp>
      <p:sp>
        <p:nvSpPr>
          <p:cNvPr id="10" name="Google Shape;81;p3">
            <a:extLst>
              <a:ext uri="{FF2B5EF4-FFF2-40B4-BE49-F238E27FC236}">
                <a16:creationId xmlns:a16="http://schemas.microsoft.com/office/drawing/2014/main" id="{71FE6C4F-208D-8AF1-060C-307ACFC3E639}"/>
              </a:ext>
            </a:extLst>
          </p:cNvPr>
          <p:cNvSpPr txBox="1">
            <a:spLocks/>
          </p:cNvSpPr>
          <p:nvPr/>
        </p:nvSpPr>
        <p:spPr>
          <a:xfrm>
            <a:off x="3132626" y="894285"/>
            <a:ext cx="1044000" cy="1044000"/>
          </a:xfrm>
          <a:prstGeom prst="ellipse">
            <a:avLst/>
          </a:prstGeom>
          <a:solidFill>
            <a:schemeClr val="lt1"/>
          </a:solidFill>
          <a:ln w="72375" cap="flat" cmpd="sng">
            <a:solidFill>
              <a:srgbClr val="DCC834"/>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endParaRPr lang="en-US">
              <a:solidFill>
                <a:srgbClr val="A1BB5D"/>
              </a:solidFill>
              <a:latin typeface="Calibri" panose="020F0502020204030204" pitchFamily="34" charset="0"/>
              <a:cs typeface="Calibri" panose="020F0502020204030204" pitchFamily="34" charset="0"/>
            </a:endParaRPr>
          </a:p>
        </p:txBody>
      </p:sp>
      <p:sp>
        <p:nvSpPr>
          <p:cNvPr id="76" name="Google Shape;76;p3"/>
          <p:cNvSpPr txBox="1">
            <a:spLocks noGrp="1"/>
          </p:cNvSpPr>
          <p:nvPr>
            <p:ph type="title"/>
          </p:nvPr>
        </p:nvSpPr>
        <p:spPr>
          <a:xfrm>
            <a:off x="99089" y="4391174"/>
            <a:ext cx="2006843" cy="1475598"/>
          </a:xfrm>
          <a:prstGeom prst="rect">
            <a:avLst/>
          </a:prstGeom>
          <a:noFill/>
          <a:ln>
            <a:noFill/>
          </a:ln>
        </p:spPr>
        <p:txBody>
          <a:bodyPr spcFirstLastPara="1" wrap="square" lIns="0" tIns="0" rIns="0" bIns="0" anchor="ctr" anchorCtr="0">
            <a:noAutofit/>
          </a:bodyPr>
          <a:lstStyle/>
          <a:p>
            <a:br>
              <a:rPr lang="fr-CA"/>
            </a:br>
            <a:r>
              <a:rPr lang="fr-CA" sz="1600"/>
              <a:t>Feuille de route pour la nouvelle attribution de contrats pour Canada.ca</a:t>
            </a:r>
            <a:br>
              <a:rPr lang="en-US">
                <a:latin typeface="Calibri" panose="020F0502020204030204" pitchFamily="34" charset="0"/>
                <a:cs typeface="Calibri" panose="020F0502020204030204" pitchFamily="34" charset="0"/>
              </a:rPr>
            </a:br>
            <a:endParaRPr>
              <a:latin typeface="Calibri" panose="020F0502020204030204" pitchFamily="34" charset="0"/>
              <a:cs typeface="Calibri" panose="020F0502020204030204" pitchFamily="34" charset="0"/>
            </a:endParaRPr>
          </a:p>
        </p:txBody>
      </p:sp>
      <p:sp>
        <p:nvSpPr>
          <p:cNvPr id="77" name="Google Shape;77;p3"/>
          <p:cNvSpPr txBox="1">
            <a:spLocks noGrp="1"/>
          </p:cNvSpPr>
          <p:nvPr>
            <p:ph type="body" idx="1"/>
          </p:nvPr>
        </p:nvSpPr>
        <p:spPr>
          <a:xfrm>
            <a:off x="113313" y="5656364"/>
            <a:ext cx="1726129" cy="29159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000"/>
              <a:buNone/>
            </a:pPr>
            <a:r>
              <a:rPr lang="en-US" sz="1400">
                <a:latin typeface="Calibri" panose="020F0502020204030204" pitchFamily="34" charset="0"/>
                <a:cs typeface="Calibri" panose="020F0502020204030204" pitchFamily="34" charset="0"/>
              </a:rPr>
              <a:t>2023-2029</a:t>
            </a:r>
            <a:endParaRPr sz="1400">
              <a:latin typeface="Calibri" panose="020F0502020204030204" pitchFamily="34" charset="0"/>
              <a:cs typeface="Calibri" panose="020F0502020204030204" pitchFamily="34" charset="0"/>
            </a:endParaRPr>
          </a:p>
        </p:txBody>
      </p:sp>
      <p:sp>
        <p:nvSpPr>
          <p:cNvPr id="80" name="Google Shape;80;p3"/>
          <p:cNvSpPr>
            <a:spLocks noGrp="1"/>
          </p:cNvSpPr>
          <p:nvPr>
            <p:ph type="body" idx="4"/>
          </p:nvPr>
        </p:nvSpPr>
        <p:spPr>
          <a:xfrm>
            <a:off x="462801" y="822132"/>
            <a:ext cx="1044000" cy="1044000"/>
          </a:xfrm>
          <a:prstGeom prst="ellipse">
            <a:avLst/>
          </a:prstGeom>
          <a:solidFill>
            <a:srgbClr val="E5D665"/>
          </a:solidFill>
          <a:ln w="7237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rgbClr val="454D55"/>
              </a:buClr>
              <a:buSzPts val="2200"/>
              <a:buNone/>
            </a:pPr>
            <a:r>
              <a:rPr lang="en-US">
                <a:latin typeface="Calibri" panose="020F0502020204030204" pitchFamily="34" charset="0"/>
                <a:cs typeface="Calibri" panose="020F0502020204030204" pitchFamily="34" charset="0"/>
              </a:rPr>
              <a:t>2023</a:t>
            </a:r>
            <a:endParaRPr>
              <a:latin typeface="Calibri" panose="020F0502020204030204" pitchFamily="34" charset="0"/>
              <a:cs typeface="Calibri" panose="020F0502020204030204" pitchFamily="34" charset="0"/>
            </a:endParaRPr>
          </a:p>
        </p:txBody>
      </p:sp>
      <p:sp>
        <p:nvSpPr>
          <p:cNvPr id="93" name="Google Shape;93;p3"/>
          <p:cNvSpPr>
            <a:spLocks noGrp="1"/>
          </p:cNvSpPr>
          <p:nvPr>
            <p:ph type="body" idx="20"/>
          </p:nvPr>
        </p:nvSpPr>
        <p:spPr>
          <a:xfrm>
            <a:off x="4552296" y="894285"/>
            <a:ext cx="1044000" cy="1044000"/>
          </a:xfrm>
          <a:prstGeom prst="ellipse">
            <a:avLst/>
          </a:prstGeom>
          <a:solidFill>
            <a:srgbClr val="94B466"/>
          </a:solidFill>
          <a:ln w="7237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2200"/>
              <a:buNone/>
            </a:pPr>
            <a:r>
              <a:rPr lang="en-US">
                <a:latin typeface="Calibri" panose="020F0502020204030204" pitchFamily="34" charset="0"/>
                <a:cs typeface="Calibri" panose="020F0502020204030204" pitchFamily="34" charset="0"/>
              </a:rPr>
              <a:t>2024</a:t>
            </a:r>
            <a:endParaRPr>
              <a:latin typeface="Calibri" panose="020F0502020204030204" pitchFamily="34" charset="0"/>
              <a:cs typeface="Calibri" panose="020F0502020204030204" pitchFamily="34" charset="0"/>
            </a:endParaRPr>
          </a:p>
        </p:txBody>
      </p:sp>
      <p:sp>
        <p:nvSpPr>
          <p:cNvPr id="100" name="Google Shape;100;p3"/>
          <p:cNvSpPr>
            <a:spLocks noGrp="1"/>
          </p:cNvSpPr>
          <p:nvPr>
            <p:ph type="body" idx="27"/>
          </p:nvPr>
        </p:nvSpPr>
        <p:spPr>
          <a:xfrm>
            <a:off x="10431654" y="991422"/>
            <a:ext cx="1044000" cy="1044000"/>
          </a:xfrm>
          <a:prstGeom prst="ellipse">
            <a:avLst/>
          </a:prstGeom>
          <a:solidFill>
            <a:schemeClr val="lt1"/>
          </a:solidFill>
          <a:ln w="72375" cap="flat" cmpd="sng">
            <a:solidFill>
              <a:srgbClr val="94B466"/>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rgbClr val="454D55"/>
              </a:buClr>
              <a:buSzPts val="3000"/>
              <a:buNone/>
            </a:pPr>
            <a:r>
              <a:rPr lang="en-US">
                <a:solidFill>
                  <a:schemeClr val="bg1"/>
                </a:solidFill>
                <a:latin typeface="Calibri" panose="020F0502020204030204" pitchFamily="34" charset="0"/>
                <a:cs typeface="Calibri" panose="020F0502020204030204" pitchFamily="34" charset="0"/>
              </a:rPr>
              <a:t>QX3</a:t>
            </a:r>
            <a:endParaRPr>
              <a:solidFill>
                <a:schemeClr val="bg1"/>
              </a:solidFill>
              <a:latin typeface="Calibri" panose="020F0502020204030204" pitchFamily="34" charset="0"/>
              <a:cs typeface="Calibri" panose="020F0502020204030204" pitchFamily="34" charset="0"/>
            </a:endParaRPr>
          </a:p>
        </p:txBody>
      </p:sp>
      <p:sp>
        <p:nvSpPr>
          <p:cNvPr id="101" name="Google Shape;101;p3"/>
          <p:cNvSpPr txBox="1">
            <a:spLocks noGrp="1"/>
          </p:cNvSpPr>
          <p:nvPr>
            <p:ph type="body" idx="28"/>
          </p:nvPr>
        </p:nvSpPr>
        <p:spPr>
          <a:xfrm>
            <a:off x="10517970" y="353792"/>
            <a:ext cx="1353597" cy="614368"/>
          </a:xfrm>
          <a:prstGeom prst="rect">
            <a:avLst/>
          </a:prstGeom>
          <a:noFill/>
          <a:ln>
            <a:noFill/>
          </a:ln>
        </p:spPr>
        <p:txBody>
          <a:bodyPr spcFirstLastPara="1" wrap="square" lIns="0" tIns="0" rIns="0" bIns="0" anchor="t" anchorCtr="0">
            <a:noAutofit/>
          </a:bodyPr>
          <a:lstStyle/>
          <a:p>
            <a:pPr marL="0" lvl="0" indent="0" algn="ctr" rtl="0">
              <a:lnSpc>
                <a:spcPct val="80000"/>
              </a:lnSpc>
              <a:spcBef>
                <a:spcPts val="0"/>
              </a:spcBef>
              <a:spcAft>
                <a:spcPts val="0"/>
              </a:spcAft>
              <a:buClr>
                <a:srgbClr val="571B6D"/>
              </a:buClr>
              <a:buSzPts val="1500"/>
              <a:buNone/>
            </a:pPr>
            <a:r>
              <a:rPr lang="fr-FR" sz="1200">
                <a:solidFill>
                  <a:srgbClr val="000000"/>
                </a:solidFill>
                <a:latin typeface="Calibri" panose="020F0502020204030204" pitchFamily="34" charset="0"/>
                <a:cs typeface="Calibri" panose="020F0502020204030204" pitchFamily="34" charset="0"/>
              </a:rPr>
              <a:t>CEAE du GC avec architecture à </a:t>
            </a:r>
          </a:p>
          <a:p>
            <a:pPr marL="0" lvl="0" indent="0" algn="ctr" rtl="0">
              <a:lnSpc>
                <a:spcPct val="80000"/>
              </a:lnSpc>
              <a:spcBef>
                <a:spcPts val="0"/>
              </a:spcBef>
              <a:spcAft>
                <a:spcPts val="0"/>
              </a:spcAft>
              <a:buClr>
                <a:srgbClr val="571B6D"/>
              </a:buClr>
              <a:buSzPts val="1500"/>
              <a:buNone/>
            </a:pPr>
            <a:r>
              <a:rPr lang="fr-FR" sz="1200">
                <a:solidFill>
                  <a:srgbClr val="000000"/>
                </a:solidFill>
                <a:latin typeface="Calibri" panose="020F0502020204030204" pitchFamily="34" charset="0"/>
                <a:cs typeface="Calibri" panose="020F0502020204030204" pitchFamily="34" charset="0"/>
              </a:rPr>
              <a:t>inclure dans l’approvisionnement</a:t>
            </a:r>
            <a:endParaRPr lang="en-CA" sz="1200">
              <a:solidFill>
                <a:srgbClr val="000000"/>
              </a:solidFill>
              <a:latin typeface="Calibri" panose="020F0502020204030204" pitchFamily="34" charset="0"/>
              <a:cs typeface="Calibri" panose="020F0502020204030204" pitchFamily="34" charset="0"/>
            </a:endParaRPr>
          </a:p>
        </p:txBody>
      </p:sp>
      <p:sp>
        <p:nvSpPr>
          <p:cNvPr id="102" name="Google Shape;102;p3"/>
          <p:cNvSpPr txBox="1">
            <a:spLocks noGrp="1"/>
          </p:cNvSpPr>
          <p:nvPr>
            <p:ph type="body" idx="29"/>
          </p:nvPr>
        </p:nvSpPr>
        <p:spPr>
          <a:xfrm>
            <a:off x="10095858" y="1745507"/>
            <a:ext cx="1726129" cy="17604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454D55"/>
              </a:buClr>
              <a:buSzPts val="1000"/>
              <a:buNone/>
            </a:pPr>
            <a:r>
              <a:rPr lang="en-US" sz="900" err="1">
                <a:latin typeface="Calibri" panose="020F0502020204030204" pitchFamily="34" charset="0"/>
                <a:cs typeface="Calibri" panose="020F0502020204030204" pitchFamily="34" charset="0"/>
              </a:rPr>
              <a:t>Été</a:t>
            </a:r>
            <a:r>
              <a:rPr lang="en-US" sz="900">
                <a:latin typeface="Calibri" panose="020F0502020204030204" pitchFamily="34" charset="0"/>
                <a:cs typeface="Calibri" panose="020F0502020204030204" pitchFamily="34" charset="0"/>
              </a:rPr>
              <a:t> 2024</a:t>
            </a:r>
            <a:endParaRPr sz="900">
              <a:latin typeface="Calibri" panose="020F0502020204030204" pitchFamily="34" charset="0"/>
              <a:cs typeface="Calibri" panose="020F0502020204030204" pitchFamily="34" charset="0"/>
            </a:endParaRPr>
          </a:p>
        </p:txBody>
      </p:sp>
      <p:sp>
        <p:nvSpPr>
          <p:cNvPr id="106" name="Google Shape;106;p3"/>
          <p:cNvSpPr>
            <a:spLocks noGrp="1"/>
          </p:cNvSpPr>
          <p:nvPr>
            <p:ph type="body" idx="33"/>
          </p:nvPr>
        </p:nvSpPr>
        <p:spPr>
          <a:xfrm>
            <a:off x="4456087" y="2893807"/>
            <a:ext cx="1044000" cy="1044000"/>
          </a:xfrm>
          <a:prstGeom prst="ellipse">
            <a:avLst/>
          </a:prstGeom>
          <a:solidFill>
            <a:schemeClr val="dk2"/>
          </a:solidFill>
          <a:ln w="7237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2200"/>
              <a:buNone/>
            </a:pPr>
            <a:r>
              <a:rPr lang="en-CA">
                <a:latin typeface="Calibri" panose="020F0502020204030204" pitchFamily="34" charset="0"/>
                <a:cs typeface="Calibri" panose="020F0502020204030204" pitchFamily="34" charset="0"/>
              </a:rPr>
              <a:t>2026</a:t>
            </a:r>
            <a:endParaRPr>
              <a:latin typeface="Calibri" panose="020F0502020204030204" pitchFamily="34" charset="0"/>
              <a:cs typeface="Calibri" panose="020F0502020204030204" pitchFamily="34" charset="0"/>
            </a:endParaRPr>
          </a:p>
        </p:txBody>
      </p:sp>
      <p:sp>
        <p:nvSpPr>
          <p:cNvPr id="107" name="Google Shape;107;p3"/>
          <p:cNvSpPr>
            <a:spLocks noGrp="1"/>
          </p:cNvSpPr>
          <p:nvPr>
            <p:ph type="body" idx="34"/>
          </p:nvPr>
        </p:nvSpPr>
        <p:spPr>
          <a:xfrm>
            <a:off x="3178705" y="3015424"/>
            <a:ext cx="1044000" cy="1044000"/>
          </a:xfrm>
          <a:prstGeom prst="ellipse">
            <a:avLst/>
          </a:prstGeom>
          <a:solidFill>
            <a:schemeClr val="lt1"/>
          </a:solidFill>
          <a:ln w="72375" cap="flat" cmpd="sng">
            <a:solidFill>
              <a:schemeClr val="bg2"/>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rgbClr val="454D55"/>
              </a:buClr>
              <a:buSzPts val="3000"/>
              <a:buNone/>
            </a:pPr>
            <a:r>
              <a:rPr lang="en-US">
                <a:solidFill>
                  <a:srgbClr val="6600CC"/>
                </a:solidFill>
                <a:latin typeface="Calibri" panose="020F0502020204030204" pitchFamily="34" charset="0"/>
                <a:cs typeface="Calibri" panose="020F0502020204030204" pitchFamily="34" charset="0"/>
              </a:rPr>
              <a:t>Q1</a:t>
            </a:r>
          </a:p>
        </p:txBody>
      </p:sp>
      <p:sp>
        <p:nvSpPr>
          <p:cNvPr id="109" name="Google Shape;109;p3"/>
          <p:cNvSpPr txBox="1">
            <a:spLocks noGrp="1"/>
          </p:cNvSpPr>
          <p:nvPr>
            <p:ph type="body" idx="36"/>
          </p:nvPr>
        </p:nvSpPr>
        <p:spPr>
          <a:xfrm>
            <a:off x="2818805" y="3821121"/>
            <a:ext cx="1726129" cy="17604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454D55"/>
              </a:buClr>
              <a:buSzPts val="1000"/>
              <a:buNone/>
            </a:pPr>
            <a:r>
              <a:rPr lang="en-US" sz="900">
                <a:latin typeface="Calibri" panose="020F0502020204030204" pitchFamily="34" charset="0"/>
                <a:cs typeface="Calibri" panose="020F0502020204030204" pitchFamily="34" charset="0"/>
              </a:rPr>
              <a:t>March 2026</a:t>
            </a:r>
            <a:endParaRPr sz="900">
              <a:latin typeface="Calibri" panose="020F0502020204030204" pitchFamily="34" charset="0"/>
              <a:cs typeface="Calibri" panose="020F0502020204030204" pitchFamily="34" charset="0"/>
            </a:endParaRPr>
          </a:p>
        </p:txBody>
      </p:sp>
      <p:sp>
        <p:nvSpPr>
          <p:cNvPr id="110" name="Google Shape;110;p3"/>
          <p:cNvSpPr>
            <a:spLocks noGrp="1"/>
          </p:cNvSpPr>
          <p:nvPr>
            <p:ph type="body" idx="37"/>
          </p:nvPr>
        </p:nvSpPr>
        <p:spPr>
          <a:xfrm>
            <a:off x="2071375" y="3422406"/>
            <a:ext cx="1044000" cy="1044000"/>
          </a:xfrm>
          <a:prstGeom prst="ellipse">
            <a:avLst/>
          </a:prstGeom>
          <a:solidFill>
            <a:schemeClr val="lt1"/>
          </a:solidFill>
          <a:ln w="72375" cap="flat" cmpd="sng">
            <a:solidFill>
              <a:schemeClr val="bg2">
                <a:lumMod val="75000"/>
              </a:schemeClr>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rgbClr val="454D55"/>
              </a:buClr>
              <a:buSzPts val="3000"/>
              <a:buNone/>
            </a:pPr>
            <a:r>
              <a:rPr lang="en-US">
                <a:solidFill>
                  <a:schemeClr val="bg1"/>
                </a:solidFill>
                <a:latin typeface="Calibri" panose="020F0502020204030204" pitchFamily="34" charset="0"/>
                <a:cs typeface="Calibri" panose="020F0502020204030204" pitchFamily="34" charset="0"/>
              </a:rPr>
              <a:t>Q2</a:t>
            </a:r>
            <a:endParaRPr>
              <a:solidFill>
                <a:schemeClr val="bg1"/>
              </a:solidFill>
              <a:latin typeface="Calibri" panose="020F0502020204030204" pitchFamily="34" charset="0"/>
              <a:cs typeface="Calibri" panose="020F0502020204030204" pitchFamily="34" charset="0"/>
            </a:endParaRPr>
          </a:p>
        </p:txBody>
      </p:sp>
      <p:sp>
        <p:nvSpPr>
          <p:cNvPr id="111" name="Google Shape;111;p3"/>
          <p:cNvSpPr txBox="1">
            <a:spLocks noGrp="1"/>
          </p:cNvSpPr>
          <p:nvPr>
            <p:ph type="body" idx="38"/>
          </p:nvPr>
        </p:nvSpPr>
        <p:spPr>
          <a:xfrm>
            <a:off x="3455208" y="4409013"/>
            <a:ext cx="1364210" cy="313856"/>
          </a:xfrm>
          <a:prstGeom prst="rect">
            <a:avLst/>
          </a:prstGeom>
          <a:noFill/>
          <a:ln>
            <a:noFill/>
          </a:ln>
        </p:spPr>
        <p:txBody>
          <a:bodyPr spcFirstLastPara="1" wrap="square" lIns="0" tIns="0" rIns="0" bIns="0" anchor="t" anchorCtr="0">
            <a:noAutofit/>
          </a:bodyPr>
          <a:lstStyle/>
          <a:p>
            <a:pPr marL="0" indent="0">
              <a:lnSpc>
                <a:spcPct val="80000"/>
              </a:lnSpc>
              <a:spcBef>
                <a:spcPts val="0"/>
              </a:spcBef>
            </a:pPr>
            <a:r>
              <a:rPr lang="en-US" sz="1200">
                <a:solidFill>
                  <a:srgbClr val="000000"/>
                </a:solidFill>
                <a:latin typeface="Calibri" panose="020F0502020204030204" pitchFamily="34" charset="0"/>
                <a:cs typeface="Calibri" panose="020F0502020204030204" pitchFamily="34" charset="0"/>
              </a:rPr>
              <a:t> </a:t>
            </a:r>
            <a:r>
              <a:rPr lang="fr-FR" sz="1200">
                <a:solidFill>
                  <a:srgbClr val="000000"/>
                </a:solidFill>
                <a:latin typeface="Calibri" panose="020F0502020204030204" pitchFamily="34" charset="0"/>
                <a:cs typeface="Calibri" panose="020F0502020204030204" pitchFamily="34" charset="0"/>
              </a:rPr>
              <a:t>Configuration / développement et tests de la nouvelle solution</a:t>
            </a:r>
          </a:p>
          <a:p>
            <a:pPr marL="0" indent="0">
              <a:lnSpc>
                <a:spcPct val="80000"/>
              </a:lnSpc>
              <a:spcBef>
                <a:spcPts val="0"/>
              </a:spcBef>
            </a:pPr>
            <a:endParaRPr sz="1200">
              <a:solidFill>
                <a:srgbClr val="000000"/>
              </a:solidFill>
              <a:latin typeface="Calibri" panose="020F0502020204030204" pitchFamily="34" charset="0"/>
              <a:cs typeface="Calibri" panose="020F0502020204030204" pitchFamily="34" charset="0"/>
            </a:endParaRPr>
          </a:p>
        </p:txBody>
      </p:sp>
      <p:sp>
        <p:nvSpPr>
          <p:cNvPr id="116" name="Google Shape;116;p3"/>
          <p:cNvSpPr>
            <a:spLocks noGrp="1"/>
          </p:cNvSpPr>
          <p:nvPr>
            <p:ph type="body" idx="43"/>
          </p:nvPr>
        </p:nvSpPr>
        <p:spPr>
          <a:xfrm>
            <a:off x="6068469" y="5001086"/>
            <a:ext cx="1044000" cy="1044000"/>
          </a:xfrm>
          <a:prstGeom prst="ellipse">
            <a:avLst/>
          </a:prstGeom>
          <a:solidFill>
            <a:schemeClr val="lt1"/>
          </a:solidFill>
          <a:ln w="72375" cap="flat" cmpd="sng">
            <a:solidFill>
              <a:schemeClr val="accent3">
                <a:lumMod val="75000"/>
              </a:schemeClr>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rgbClr val="454D55"/>
              </a:buClr>
              <a:buSzPts val="3000"/>
              <a:buNone/>
            </a:pPr>
            <a:r>
              <a:rPr lang="en-US">
                <a:solidFill>
                  <a:schemeClr val="bg1"/>
                </a:solidFill>
                <a:latin typeface="Calibri" panose="020F0502020204030204" pitchFamily="34" charset="0"/>
                <a:cs typeface="Calibri" panose="020F0502020204030204" pitchFamily="34" charset="0"/>
              </a:rPr>
              <a:t>Q4</a:t>
            </a:r>
            <a:endParaRPr>
              <a:solidFill>
                <a:schemeClr val="bg1"/>
              </a:solidFill>
              <a:latin typeface="Calibri" panose="020F0502020204030204" pitchFamily="34" charset="0"/>
              <a:cs typeface="Calibri" panose="020F0502020204030204" pitchFamily="34" charset="0"/>
            </a:endParaRPr>
          </a:p>
        </p:txBody>
      </p:sp>
      <p:sp>
        <p:nvSpPr>
          <p:cNvPr id="117" name="Google Shape;117;p3"/>
          <p:cNvSpPr txBox="1">
            <a:spLocks noGrp="1"/>
          </p:cNvSpPr>
          <p:nvPr>
            <p:ph type="body" idx="44"/>
          </p:nvPr>
        </p:nvSpPr>
        <p:spPr>
          <a:xfrm>
            <a:off x="5807656" y="4642013"/>
            <a:ext cx="1529963" cy="493990"/>
          </a:xfrm>
          <a:prstGeom prst="rect">
            <a:avLst/>
          </a:prstGeom>
          <a:noFill/>
          <a:ln>
            <a:noFill/>
          </a:ln>
        </p:spPr>
        <p:txBody>
          <a:bodyPr spcFirstLastPara="1" wrap="square" lIns="0" tIns="0" rIns="0" bIns="0" anchor="t" anchorCtr="0">
            <a:noAutofit/>
          </a:bodyPr>
          <a:lstStyle/>
          <a:p>
            <a:pPr marL="0" lvl="0" indent="0" algn="ctr" rtl="0">
              <a:lnSpc>
                <a:spcPct val="80000"/>
              </a:lnSpc>
              <a:spcBef>
                <a:spcPts val="0"/>
              </a:spcBef>
              <a:spcAft>
                <a:spcPts val="0"/>
              </a:spcAft>
              <a:buClr>
                <a:schemeClr val="accent5"/>
              </a:buClr>
              <a:buSzPts val="1500"/>
              <a:buNone/>
            </a:pPr>
            <a:r>
              <a:rPr lang="fr-CA" sz="1200">
                <a:solidFill>
                  <a:srgbClr val="000000"/>
                </a:solidFill>
                <a:latin typeface="Calibri"/>
                <a:cs typeface="Calibri"/>
              </a:rPr>
              <a:t>Exécution des solutions simultanément</a:t>
            </a:r>
          </a:p>
          <a:p>
            <a:pPr marL="0" lvl="0" indent="0" algn="ctr" rtl="0">
              <a:lnSpc>
                <a:spcPct val="80000"/>
              </a:lnSpc>
              <a:spcBef>
                <a:spcPts val="0"/>
              </a:spcBef>
              <a:spcAft>
                <a:spcPts val="0"/>
              </a:spcAft>
              <a:buClr>
                <a:schemeClr val="accent5"/>
              </a:buClr>
              <a:buSzPts val="1500"/>
              <a:buNone/>
            </a:pPr>
            <a:endParaRPr lang="fr-CA" sz="1200">
              <a:solidFill>
                <a:srgbClr val="000000"/>
              </a:solidFill>
              <a:latin typeface="Calibri" panose="020F0502020204030204" pitchFamily="34" charset="0"/>
              <a:cs typeface="Calibri" panose="020F0502020204030204" pitchFamily="34" charset="0"/>
            </a:endParaRPr>
          </a:p>
        </p:txBody>
      </p:sp>
      <p:sp>
        <p:nvSpPr>
          <p:cNvPr id="119" name="Google Shape;119;p3"/>
          <p:cNvSpPr>
            <a:spLocks noGrp="1"/>
          </p:cNvSpPr>
          <p:nvPr>
            <p:ph type="body" idx="46"/>
          </p:nvPr>
        </p:nvSpPr>
        <p:spPr>
          <a:xfrm>
            <a:off x="4857508" y="5019539"/>
            <a:ext cx="1044000" cy="1044000"/>
          </a:xfrm>
          <a:prstGeom prst="ellipse">
            <a:avLst/>
          </a:prstGeom>
          <a:solidFill>
            <a:schemeClr val="accent3">
              <a:lumMod val="75000"/>
            </a:schemeClr>
          </a:solidFill>
          <a:ln w="7237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rgbClr val="454D55"/>
              </a:buClr>
              <a:buSzPts val="2200"/>
              <a:buNone/>
            </a:pPr>
            <a:r>
              <a:rPr lang="en-US">
                <a:solidFill>
                  <a:schemeClr val="bg1"/>
                </a:solidFill>
                <a:latin typeface="Calibri" panose="020F0502020204030204" pitchFamily="34" charset="0"/>
                <a:cs typeface="Calibri" panose="020F0502020204030204" pitchFamily="34" charset="0"/>
              </a:rPr>
              <a:t>2028 2029</a:t>
            </a:r>
            <a:endParaRPr>
              <a:solidFill>
                <a:schemeClr val="bg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654" y="1034003"/>
            <a:ext cx="518612" cy="518612"/>
          </a:xfrm>
          <a:prstGeom prst="rect">
            <a:avLst/>
          </a:prstGeom>
        </p:spPr>
      </p:pic>
      <p:pic>
        <p:nvPicPr>
          <p:cNvPr id="8" name="Picture 7"/>
          <p:cNvPicPr>
            <a:picLocks noChangeAspect="1"/>
          </p:cNvPicPr>
          <p:nvPr/>
        </p:nvPicPr>
        <p:blipFill rotWithShape="1">
          <a:blip r:embed="rId4"/>
          <a:srcRect t="3718"/>
          <a:stretch/>
        </p:blipFill>
        <p:spPr>
          <a:xfrm>
            <a:off x="3459251" y="3176943"/>
            <a:ext cx="482908" cy="62930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302" y="5257129"/>
            <a:ext cx="537441" cy="537441"/>
          </a:xfrm>
          <a:prstGeom prst="rect">
            <a:avLst/>
          </a:prstGeom>
        </p:spPr>
      </p:pic>
      <p:sp>
        <p:nvSpPr>
          <p:cNvPr id="68" name="Google Shape;94;p3"/>
          <p:cNvSpPr>
            <a:spLocks noGrp="1"/>
          </p:cNvSpPr>
          <p:nvPr>
            <p:ph type="body" idx="21"/>
          </p:nvPr>
        </p:nvSpPr>
        <p:spPr>
          <a:xfrm>
            <a:off x="5981430" y="880238"/>
            <a:ext cx="1044000" cy="1044000"/>
          </a:xfrm>
          <a:prstGeom prst="ellipse">
            <a:avLst/>
          </a:prstGeom>
          <a:solidFill>
            <a:schemeClr val="lt1"/>
          </a:solidFill>
          <a:ln w="72375" cap="flat" cmpd="sng">
            <a:solidFill>
              <a:srgbClr val="94B466"/>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Clr>
                <a:srgbClr val="454D55"/>
              </a:buClr>
              <a:buSzPts val="3000"/>
              <a:buNone/>
            </a:pPr>
            <a:r>
              <a:rPr lang="en-US">
                <a:solidFill>
                  <a:schemeClr val="bg1"/>
                </a:solidFill>
                <a:latin typeface="Calibri" panose="020F0502020204030204" pitchFamily="34" charset="0"/>
                <a:cs typeface="Calibri" panose="020F0502020204030204" pitchFamily="34" charset="0"/>
              </a:rPr>
              <a:t>Q1</a:t>
            </a:r>
            <a:endParaRPr>
              <a:solidFill>
                <a:schemeClr val="bg1"/>
              </a:solidFill>
              <a:latin typeface="Calibri" panose="020F0502020204030204" pitchFamily="34" charset="0"/>
              <a:cs typeface="Calibri" panose="020F0502020204030204" pitchFamily="34" charset="0"/>
            </a:endParaRPr>
          </a:p>
        </p:txBody>
      </p:sp>
      <p:sp>
        <p:nvSpPr>
          <p:cNvPr id="70" name="Google Shape;86;p3"/>
          <p:cNvSpPr txBox="1">
            <a:spLocks noGrp="1"/>
          </p:cNvSpPr>
          <p:nvPr>
            <p:ph type="body" idx="13"/>
          </p:nvPr>
        </p:nvSpPr>
        <p:spPr>
          <a:xfrm>
            <a:off x="6054061" y="1612156"/>
            <a:ext cx="903906" cy="38169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454D55"/>
              </a:buClr>
              <a:buSzPts val="1000"/>
              <a:buNone/>
            </a:pPr>
            <a:r>
              <a:rPr lang="fr-CA" sz="900">
                <a:latin typeface="Calibri"/>
                <a:cs typeface="Calibri"/>
              </a:rPr>
              <a:t>Début de l’hiver</a:t>
            </a:r>
          </a:p>
          <a:p>
            <a:pPr marL="0" lvl="0" indent="0" algn="ctr" rtl="0">
              <a:lnSpc>
                <a:spcPct val="90000"/>
              </a:lnSpc>
              <a:spcBef>
                <a:spcPts val="0"/>
              </a:spcBef>
              <a:spcAft>
                <a:spcPts val="0"/>
              </a:spcAft>
              <a:buClr>
                <a:srgbClr val="454D55"/>
              </a:buClr>
              <a:buSzPts val="1000"/>
              <a:buNone/>
            </a:pPr>
            <a:r>
              <a:rPr lang="fr-CA" sz="900">
                <a:latin typeface="Calibri"/>
                <a:cs typeface="Calibri"/>
              </a:rPr>
              <a:t>2024</a:t>
            </a:r>
          </a:p>
        </p:txBody>
      </p:sp>
      <p:pic>
        <p:nvPicPr>
          <p:cNvPr id="25" name="Picture 24"/>
          <p:cNvPicPr>
            <a:picLocks noChangeAspect="1"/>
          </p:cNvPicPr>
          <p:nvPr/>
        </p:nvPicPr>
        <p:blipFill>
          <a:blip r:embed="rId6"/>
          <a:stretch>
            <a:fillRect/>
          </a:stretch>
        </p:blipFill>
        <p:spPr>
          <a:xfrm>
            <a:off x="10656477" y="1141654"/>
            <a:ext cx="603556" cy="609653"/>
          </a:xfrm>
          <a:prstGeom prst="rect">
            <a:avLst/>
          </a:prstGeom>
        </p:spPr>
      </p:pic>
      <p:sp>
        <p:nvSpPr>
          <p:cNvPr id="121" name="Google Shape;88;p3"/>
          <p:cNvSpPr txBox="1">
            <a:spLocks noGrp="1"/>
          </p:cNvSpPr>
          <p:nvPr>
            <p:ph type="body" idx="15"/>
          </p:nvPr>
        </p:nvSpPr>
        <p:spPr>
          <a:xfrm>
            <a:off x="2917710" y="190735"/>
            <a:ext cx="2922860" cy="524779"/>
          </a:xfrm>
          <a:prstGeom prst="rect">
            <a:avLst/>
          </a:prstGeom>
          <a:noFill/>
          <a:ln>
            <a:noFill/>
          </a:ln>
        </p:spPr>
        <p:txBody>
          <a:bodyPr spcFirstLastPara="1" wrap="square" lIns="0" tIns="0" rIns="0" bIns="0" anchor="t" anchorCtr="0">
            <a:noAutofit/>
          </a:bodyPr>
          <a:lstStyle/>
          <a:p>
            <a:pPr marL="92075" indent="0" algn="l">
              <a:lnSpc>
                <a:spcPct val="100000"/>
              </a:lnSpc>
              <a:spcBef>
                <a:spcPts val="200"/>
              </a:spcBef>
              <a:spcAft>
                <a:spcPts val="200"/>
              </a:spcAft>
              <a:tabLst>
                <a:tab pos="442913" algn="l"/>
              </a:tabLst>
            </a:pPr>
            <a:r>
              <a:rPr lang="fr-CA" sz="1200">
                <a:solidFill>
                  <a:srgbClr val="000000"/>
                </a:solidFill>
                <a:latin typeface="Calibri"/>
                <a:cs typeface="Calibri"/>
              </a:rPr>
              <a:t>Engagements stratégiques </a:t>
            </a:r>
            <a:endParaRPr lang="fr-CA" sz="1200">
              <a:solidFill>
                <a:srgbClr val="000000"/>
              </a:solidFill>
              <a:latin typeface="Calibri" panose="020F0502020204030204" pitchFamily="34" charset="0"/>
              <a:cs typeface="Calibri" panose="020F0502020204030204" pitchFamily="34" charset="0"/>
            </a:endParaRPr>
          </a:p>
          <a:p>
            <a:pPr marL="360045" indent="-184150" algn="l">
              <a:lnSpc>
                <a:spcPct val="80000"/>
              </a:lnSpc>
              <a:spcBef>
                <a:spcPts val="0"/>
              </a:spcBef>
              <a:buFont typeface="Wingdings" panose="05000000000000000000" pitchFamily="2" charset="2"/>
              <a:buChar char="§"/>
            </a:pPr>
            <a:r>
              <a:rPr lang="fr-CA" sz="1100">
                <a:solidFill>
                  <a:srgbClr val="000000"/>
                </a:solidFill>
                <a:latin typeface="Calibri"/>
                <a:cs typeface="Calibri"/>
              </a:rPr>
              <a:t>Sécurité</a:t>
            </a:r>
          </a:p>
          <a:p>
            <a:pPr marL="360045" indent="-184150" algn="l">
              <a:lnSpc>
                <a:spcPct val="80000"/>
              </a:lnSpc>
              <a:spcBef>
                <a:spcPts val="0"/>
              </a:spcBef>
              <a:buFont typeface="Wingdings" panose="05000000000000000000" pitchFamily="2" charset="2"/>
              <a:buChar char="§"/>
            </a:pPr>
            <a:r>
              <a:rPr lang="fr-CA" sz="1100">
                <a:solidFill>
                  <a:srgbClr val="000000"/>
                </a:solidFill>
                <a:latin typeface="Calibri"/>
                <a:cs typeface="Calibri"/>
              </a:rPr>
              <a:t>Accessibilité</a:t>
            </a:r>
          </a:p>
          <a:p>
            <a:pPr marL="360045" indent="-184150" algn="l">
              <a:lnSpc>
                <a:spcPct val="80000"/>
              </a:lnSpc>
              <a:spcBef>
                <a:spcPts val="0"/>
              </a:spcBef>
              <a:buFont typeface="Wingdings" panose="05000000000000000000" pitchFamily="2" charset="2"/>
              <a:buChar char="§"/>
            </a:pPr>
            <a:r>
              <a:rPr lang="fr-CA" sz="1100">
                <a:solidFill>
                  <a:srgbClr val="000000"/>
                </a:solidFill>
                <a:latin typeface="Calibri"/>
                <a:cs typeface="Calibri"/>
              </a:rPr>
              <a:t>Analyses de l’engagement achevées</a:t>
            </a:r>
          </a:p>
          <a:p>
            <a:pPr marL="171450" indent="-171450">
              <a:lnSpc>
                <a:spcPct val="80000"/>
              </a:lnSpc>
              <a:spcBef>
                <a:spcPts val="0"/>
              </a:spcBef>
              <a:buFont typeface="Wingdings" panose="05000000000000000000" pitchFamily="2" charset="2"/>
              <a:buChar char="ü"/>
            </a:pPr>
            <a:endParaRPr lang="fr-CA" sz="1200">
              <a:solidFill>
                <a:srgbClr val="000000"/>
              </a:solidFill>
              <a:latin typeface="Calibri" panose="020F0502020204030204" pitchFamily="34" charset="0"/>
              <a:cs typeface="Calibri" panose="020F0502020204030204" pitchFamily="34" charset="0"/>
            </a:endParaRPr>
          </a:p>
          <a:p>
            <a:pPr marL="0" indent="0">
              <a:lnSpc>
                <a:spcPct val="80000"/>
              </a:lnSpc>
              <a:spcBef>
                <a:spcPts val="0"/>
              </a:spcBef>
            </a:pPr>
            <a:endParaRPr lang="fr-CA" sz="1050">
              <a:solidFill>
                <a:srgbClr val="00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7">
            <a:biLevel thresh="7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15643" t="5880" r="11101" b="4533"/>
          <a:stretch/>
        </p:blipFill>
        <p:spPr>
          <a:xfrm>
            <a:off x="2278454" y="3595806"/>
            <a:ext cx="654400" cy="575830"/>
          </a:xfrm>
          <a:prstGeom prst="rect">
            <a:avLst/>
          </a:prstGeom>
        </p:spPr>
      </p:pic>
      <p:sp>
        <p:nvSpPr>
          <p:cNvPr id="61" name="Google Shape;111;p3"/>
          <p:cNvSpPr txBox="1">
            <a:spLocks noGrp="1"/>
          </p:cNvSpPr>
          <p:nvPr>
            <p:ph type="body" idx="38"/>
          </p:nvPr>
        </p:nvSpPr>
        <p:spPr>
          <a:xfrm>
            <a:off x="101357" y="3643345"/>
            <a:ext cx="1912317" cy="444089"/>
          </a:xfrm>
          <a:prstGeom prst="rect">
            <a:avLst/>
          </a:prstGeom>
          <a:noFill/>
          <a:ln>
            <a:noFill/>
          </a:ln>
        </p:spPr>
        <p:txBody>
          <a:bodyPr spcFirstLastPara="1" wrap="square" lIns="0" tIns="0" rIns="0" bIns="0" anchor="t" anchorCtr="0">
            <a:noAutofit/>
          </a:bodyPr>
          <a:lstStyle/>
          <a:p>
            <a:pPr marL="0" indent="0">
              <a:lnSpc>
                <a:spcPct val="80000"/>
              </a:lnSpc>
              <a:spcBef>
                <a:spcPts val="0"/>
              </a:spcBef>
            </a:pPr>
            <a:r>
              <a:rPr lang="fr-FR" sz="1200" b="1">
                <a:solidFill>
                  <a:srgbClr val="000000"/>
                </a:solidFill>
                <a:latin typeface="Calibri" panose="020F0502020204030204" pitchFamily="34" charset="0"/>
                <a:cs typeface="Calibri" panose="020F0502020204030204" pitchFamily="34" charset="0"/>
              </a:rPr>
              <a:t>Autorisation d’exploitation </a:t>
            </a:r>
            <a:r>
              <a:rPr lang="fr-FR" sz="1200">
                <a:solidFill>
                  <a:srgbClr val="000000"/>
                </a:solidFill>
                <a:latin typeface="Calibri" panose="020F0502020204030204" pitchFamily="34" charset="0"/>
                <a:cs typeface="Calibri" panose="020F0502020204030204" pitchFamily="34" charset="0"/>
              </a:rPr>
              <a:t>: </a:t>
            </a:r>
          </a:p>
          <a:p>
            <a:pPr marL="0" indent="0">
              <a:lnSpc>
                <a:spcPct val="80000"/>
              </a:lnSpc>
              <a:spcBef>
                <a:spcPts val="0"/>
              </a:spcBef>
            </a:pPr>
            <a:r>
              <a:rPr lang="fr-FR" sz="1100">
                <a:solidFill>
                  <a:srgbClr val="000000"/>
                </a:solidFill>
                <a:latin typeface="Calibri" panose="020F0502020204030204" pitchFamily="34" charset="0"/>
                <a:cs typeface="Calibri" panose="020F0502020204030204" pitchFamily="34" charset="0"/>
              </a:rPr>
              <a:t>examens de la nouvelle solution du point de vue de la protection de la vie privée et de la sécurité</a:t>
            </a:r>
          </a:p>
          <a:p>
            <a:pPr marL="0" indent="0">
              <a:lnSpc>
                <a:spcPct val="80000"/>
              </a:lnSpc>
              <a:spcBef>
                <a:spcPts val="0"/>
              </a:spcBef>
            </a:pPr>
            <a:endParaRPr lang="en-US" sz="1200">
              <a:solidFill>
                <a:srgbClr val="000000"/>
              </a:solidFill>
              <a:latin typeface="Calibri" panose="020F0502020204030204" pitchFamily="34" charset="0"/>
              <a:cs typeface="Calibri" panose="020F0502020204030204" pitchFamily="34" charset="0"/>
            </a:endParaRPr>
          </a:p>
        </p:txBody>
      </p:sp>
      <p:sp>
        <p:nvSpPr>
          <p:cNvPr id="62" name="Google Shape;102;p3"/>
          <p:cNvSpPr txBox="1">
            <a:spLocks noGrp="1"/>
          </p:cNvSpPr>
          <p:nvPr>
            <p:ph type="body" idx="29"/>
          </p:nvPr>
        </p:nvSpPr>
        <p:spPr>
          <a:xfrm>
            <a:off x="2207730" y="4129699"/>
            <a:ext cx="814545" cy="4440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454D55"/>
              </a:buClr>
              <a:buSzPts val="1000"/>
              <a:buNone/>
            </a:pPr>
            <a:r>
              <a:rPr lang="en-US" sz="900" err="1">
                <a:latin typeface="Calibri" panose="020F0502020204030204" pitchFamily="34" charset="0"/>
                <a:cs typeface="Calibri" panose="020F0502020204030204" pitchFamily="34" charset="0"/>
              </a:rPr>
              <a:t>Printemps</a:t>
            </a:r>
            <a:r>
              <a:rPr lang="en-US" sz="900">
                <a:latin typeface="Calibri" panose="020F0502020204030204" pitchFamily="34" charset="0"/>
                <a:cs typeface="Calibri" panose="020F0502020204030204" pitchFamily="34" charset="0"/>
              </a:rPr>
              <a:t> 2026 - hiver 2026</a:t>
            </a:r>
            <a:endParaRPr sz="900">
              <a:latin typeface="Calibri" panose="020F0502020204030204" pitchFamily="34" charset="0"/>
              <a:cs typeface="Calibri" panose="020F0502020204030204" pitchFamily="34" charset="0"/>
            </a:endParaRPr>
          </a:p>
        </p:txBody>
      </p:sp>
      <p:sp>
        <p:nvSpPr>
          <p:cNvPr id="115" name="Google Shape;115;p3"/>
          <p:cNvSpPr txBox="1">
            <a:spLocks noGrp="1"/>
          </p:cNvSpPr>
          <p:nvPr>
            <p:ph type="body" idx="42"/>
          </p:nvPr>
        </p:nvSpPr>
        <p:spPr>
          <a:xfrm>
            <a:off x="3809011" y="5814055"/>
            <a:ext cx="589769" cy="259991"/>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454D55"/>
              </a:buClr>
              <a:buSzPts val="1000"/>
              <a:buNone/>
            </a:pPr>
            <a:r>
              <a:rPr lang="en-CA" sz="900">
                <a:latin typeface="Calibri" panose="020F0502020204030204" pitchFamily="34" charset="0"/>
                <a:cs typeface="Calibri" panose="020F0502020204030204" pitchFamily="34" charset="0"/>
              </a:rPr>
              <a:t>2027</a:t>
            </a:r>
            <a:endParaRPr sz="900">
              <a:latin typeface="Calibri" panose="020F0502020204030204" pitchFamily="34" charset="0"/>
              <a:cs typeface="Calibri" panose="020F0502020204030204" pitchFamily="34" charset="0"/>
            </a:endParaRPr>
          </a:p>
        </p:txBody>
      </p:sp>
      <p:sp>
        <p:nvSpPr>
          <p:cNvPr id="118" name="Google Shape;118;p3"/>
          <p:cNvSpPr txBox="1">
            <a:spLocks noGrp="1"/>
          </p:cNvSpPr>
          <p:nvPr>
            <p:ph type="body" idx="45"/>
          </p:nvPr>
        </p:nvSpPr>
        <p:spPr>
          <a:xfrm>
            <a:off x="7638656" y="5816240"/>
            <a:ext cx="1726129" cy="17604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454D55"/>
              </a:buClr>
              <a:buSzPts val="1000"/>
              <a:buNone/>
            </a:pPr>
            <a:r>
              <a:rPr lang="en-CA">
                <a:latin typeface="Calibri" panose="020F0502020204030204" pitchFamily="34" charset="0"/>
                <a:cs typeface="Calibri" panose="020F0502020204030204" pitchFamily="34" charset="0"/>
              </a:rPr>
              <a:t> </a:t>
            </a:r>
            <a:r>
              <a:rPr lang="en-CA" sz="900">
                <a:latin typeface="Calibri" panose="020F0502020204030204" pitchFamily="34" charset="0"/>
                <a:cs typeface="Calibri" panose="020F0502020204030204" pitchFamily="34" charset="0"/>
              </a:rPr>
              <a:t> </a:t>
            </a:r>
            <a:endParaRPr sz="900">
              <a:latin typeface="Calibri" panose="020F0502020204030204" pitchFamily="34" charset="0"/>
              <a:cs typeface="Calibri" panose="020F0502020204030204" pitchFamily="34" charset="0"/>
            </a:endParaRPr>
          </a:p>
        </p:txBody>
      </p:sp>
      <p:sp>
        <p:nvSpPr>
          <p:cNvPr id="20" name="Google Shape;107;p3">
            <a:extLst>
              <a:ext uri="{FF2B5EF4-FFF2-40B4-BE49-F238E27FC236}">
                <a16:creationId xmlns:a16="http://schemas.microsoft.com/office/drawing/2014/main" id="{FE5F9739-5F1C-85E2-CFA2-E0687B90176C}"/>
              </a:ext>
            </a:extLst>
          </p:cNvPr>
          <p:cNvSpPr txBox="1">
            <a:spLocks/>
          </p:cNvSpPr>
          <p:nvPr/>
        </p:nvSpPr>
        <p:spPr>
          <a:xfrm>
            <a:off x="5832450" y="2966250"/>
            <a:ext cx="1044000" cy="1044000"/>
          </a:xfrm>
          <a:prstGeom prst="ellipse">
            <a:avLst/>
          </a:prstGeom>
          <a:solidFill>
            <a:schemeClr val="lt1"/>
          </a:solidFill>
          <a:ln w="72375" cap="flat" cmpd="sng">
            <a:solidFill>
              <a:schemeClr val="tx2">
                <a:lumMod val="75000"/>
              </a:schemeClr>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solidFill>
                  <a:schemeClr val="bg1"/>
                </a:solidFill>
                <a:latin typeface="Calibri" panose="020F0502020204030204" pitchFamily="34" charset="0"/>
                <a:cs typeface="Calibri" panose="020F0502020204030204" pitchFamily="34" charset="0"/>
              </a:rPr>
              <a:t>Q1</a:t>
            </a:r>
          </a:p>
        </p:txBody>
      </p:sp>
      <p:pic>
        <p:nvPicPr>
          <p:cNvPr id="21" name="Picture 20">
            <a:extLst>
              <a:ext uri="{FF2B5EF4-FFF2-40B4-BE49-F238E27FC236}">
                <a16:creationId xmlns:a16="http://schemas.microsoft.com/office/drawing/2014/main" id="{988EDA4B-BC0A-7AEF-05DD-CF1DF53804C2}"/>
              </a:ext>
            </a:extLst>
          </p:cNvPr>
          <p:cNvPicPr>
            <a:picLocks noChangeAspect="1"/>
          </p:cNvPicPr>
          <p:nvPr/>
        </p:nvPicPr>
        <p:blipFill>
          <a:blip r:embed="rId9" cstate="print">
            <a:duotone>
              <a:prstClr val="black"/>
              <a:srgbClr val="FF0000">
                <a:tint val="45000"/>
                <a:satMod val="400000"/>
              </a:srgbClr>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100012" y="3151139"/>
            <a:ext cx="575898" cy="575898"/>
          </a:xfrm>
          <a:prstGeom prst="rect">
            <a:avLst/>
          </a:prstGeom>
        </p:spPr>
      </p:pic>
      <p:sp>
        <p:nvSpPr>
          <p:cNvPr id="22" name="Google Shape;108;p3">
            <a:extLst>
              <a:ext uri="{FF2B5EF4-FFF2-40B4-BE49-F238E27FC236}">
                <a16:creationId xmlns:a16="http://schemas.microsoft.com/office/drawing/2014/main" id="{E608E743-A734-797B-7A9B-6D7E0794A033}"/>
              </a:ext>
            </a:extLst>
          </p:cNvPr>
          <p:cNvSpPr txBox="1">
            <a:spLocks/>
          </p:cNvSpPr>
          <p:nvPr/>
        </p:nvSpPr>
        <p:spPr>
          <a:xfrm>
            <a:off x="5375774" y="4084863"/>
            <a:ext cx="1919089" cy="3198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chemeClr val="dk2"/>
              </a:buClr>
              <a:buSzPts val="1500"/>
              <a:buFont typeface="Arial"/>
              <a:buNone/>
              <a:defRPr sz="1500" b="0" i="0" u="none" strike="noStrike" cap="none">
                <a:solidFill>
                  <a:schemeClr val="dk2"/>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FR" sz="1200">
                <a:solidFill>
                  <a:srgbClr val="000000"/>
                </a:solidFill>
                <a:latin typeface="Calibri" panose="020F0502020204030204" pitchFamily="34" charset="0"/>
                <a:cs typeface="Calibri" panose="020F0502020204030204" pitchFamily="34" charset="0"/>
              </a:rPr>
              <a:t>Demande de budget </a:t>
            </a:r>
          </a:p>
          <a:p>
            <a:pPr marL="0" indent="0">
              <a:lnSpc>
                <a:spcPct val="80000"/>
              </a:lnSpc>
              <a:spcBef>
                <a:spcPts val="0"/>
              </a:spcBef>
            </a:pPr>
            <a:r>
              <a:rPr lang="fr-FR" sz="1100">
                <a:solidFill>
                  <a:srgbClr val="000000"/>
                </a:solidFill>
                <a:latin typeface="Calibri" panose="020F0502020204030204" pitchFamily="34" charset="0"/>
                <a:cs typeface="Calibri" panose="020F0502020204030204" pitchFamily="34" charset="0"/>
              </a:rPr>
              <a:t>(mise en œuvre et migration)</a:t>
            </a:r>
          </a:p>
        </p:txBody>
      </p:sp>
      <p:sp>
        <p:nvSpPr>
          <p:cNvPr id="38" name="Google Shape;106;p3">
            <a:extLst>
              <a:ext uri="{FF2B5EF4-FFF2-40B4-BE49-F238E27FC236}">
                <a16:creationId xmlns:a16="http://schemas.microsoft.com/office/drawing/2014/main" id="{4AE64416-2713-864E-6D23-94496F3D0964}"/>
              </a:ext>
            </a:extLst>
          </p:cNvPr>
          <p:cNvSpPr txBox="1">
            <a:spLocks/>
          </p:cNvSpPr>
          <p:nvPr/>
        </p:nvSpPr>
        <p:spPr>
          <a:xfrm>
            <a:off x="9676077" y="2860942"/>
            <a:ext cx="1044000" cy="1044000"/>
          </a:xfrm>
          <a:prstGeom prst="ellipse">
            <a:avLst/>
          </a:prstGeom>
          <a:solidFill>
            <a:schemeClr val="tx1">
              <a:lumMod val="75000"/>
            </a:schemeClr>
          </a:solidFill>
          <a:ln w="72375" cap="flat" cmpd="sng">
            <a:solidFill>
              <a:schemeClr val="lt1"/>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CA">
                <a:latin typeface="Calibri" panose="020F0502020204030204" pitchFamily="34" charset="0"/>
                <a:cs typeface="Calibri" panose="020F0502020204030204" pitchFamily="34" charset="0"/>
              </a:rPr>
              <a:t>2025</a:t>
            </a:r>
          </a:p>
        </p:txBody>
      </p:sp>
      <p:sp>
        <p:nvSpPr>
          <p:cNvPr id="55" name="Google Shape;94;p3">
            <a:extLst>
              <a:ext uri="{FF2B5EF4-FFF2-40B4-BE49-F238E27FC236}">
                <a16:creationId xmlns:a16="http://schemas.microsoft.com/office/drawing/2014/main" id="{6A0BA903-5022-AB7E-5C51-9D5927B9429D}"/>
              </a:ext>
            </a:extLst>
          </p:cNvPr>
          <p:cNvSpPr txBox="1">
            <a:spLocks/>
          </p:cNvSpPr>
          <p:nvPr/>
        </p:nvSpPr>
        <p:spPr>
          <a:xfrm>
            <a:off x="7465941" y="839689"/>
            <a:ext cx="1044000" cy="1044000"/>
          </a:xfrm>
          <a:prstGeom prst="ellipse">
            <a:avLst/>
          </a:prstGeom>
          <a:solidFill>
            <a:schemeClr val="lt1"/>
          </a:solidFill>
          <a:ln w="72375" cap="flat" cmpd="sng">
            <a:solidFill>
              <a:srgbClr val="94B466"/>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fr-CA">
                <a:solidFill>
                  <a:schemeClr val="bg1"/>
                </a:solidFill>
                <a:latin typeface="Calibri"/>
                <a:cs typeface="Calibri"/>
              </a:rPr>
              <a:t>Q1</a:t>
            </a:r>
          </a:p>
        </p:txBody>
      </p:sp>
      <p:sp>
        <p:nvSpPr>
          <p:cNvPr id="56" name="Google Shape;85;p3">
            <a:extLst>
              <a:ext uri="{FF2B5EF4-FFF2-40B4-BE49-F238E27FC236}">
                <a16:creationId xmlns:a16="http://schemas.microsoft.com/office/drawing/2014/main" id="{1B9A25FC-310A-1B00-3F2C-6C482C46A40E}"/>
              </a:ext>
            </a:extLst>
          </p:cNvPr>
          <p:cNvSpPr txBox="1">
            <a:spLocks/>
          </p:cNvSpPr>
          <p:nvPr/>
        </p:nvSpPr>
        <p:spPr>
          <a:xfrm>
            <a:off x="7101440" y="1939349"/>
            <a:ext cx="1919090" cy="3576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81BF3B"/>
              </a:buClr>
              <a:buSzPts val="1500"/>
              <a:buFont typeface="Arial"/>
              <a:buNone/>
              <a:defRPr sz="1500" b="0" i="0" u="none" strike="noStrike" cap="none">
                <a:solidFill>
                  <a:srgbClr val="81BF3B"/>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FR" sz="1200">
                <a:solidFill>
                  <a:srgbClr val="000000"/>
                </a:solidFill>
                <a:latin typeface="Calibri" panose="020F0502020204030204" pitchFamily="34" charset="0"/>
                <a:cs typeface="Calibri" panose="020F0502020204030204" pitchFamily="34" charset="0"/>
              </a:rPr>
              <a:t>Ébauche des documents de la demande de propositions</a:t>
            </a:r>
          </a:p>
        </p:txBody>
      </p:sp>
      <p:sp>
        <p:nvSpPr>
          <p:cNvPr id="60" name="Google Shape;86;p3">
            <a:extLst>
              <a:ext uri="{FF2B5EF4-FFF2-40B4-BE49-F238E27FC236}">
                <a16:creationId xmlns:a16="http://schemas.microsoft.com/office/drawing/2014/main" id="{09358B56-3646-93FD-5B9F-EF0EC286A415}"/>
              </a:ext>
            </a:extLst>
          </p:cNvPr>
          <p:cNvSpPr txBox="1">
            <a:spLocks/>
          </p:cNvSpPr>
          <p:nvPr/>
        </p:nvSpPr>
        <p:spPr>
          <a:xfrm>
            <a:off x="7527973" y="1490335"/>
            <a:ext cx="923896" cy="32000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fr-CA" sz="900" dirty="0">
                <a:latin typeface="Calibri"/>
                <a:cs typeface="Calibri"/>
              </a:rPr>
              <a:t> Hiver – </a:t>
            </a:r>
            <a:endParaRPr lang="fr-CA" sz="900" dirty="0">
              <a:latin typeface="Calibri" panose="020F0502020204030204" pitchFamily="34" charset="0"/>
              <a:cs typeface="Calibri" panose="020F0502020204030204" pitchFamily="34" charset="0"/>
            </a:endParaRPr>
          </a:p>
          <a:p>
            <a:pPr marL="0" indent="0">
              <a:spcBef>
                <a:spcPts val="0"/>
              </a:spcBef>
            </a:pPr>
            <a:r>
              <a:rPr lang="fr-CA" sz="900" dirty="0">
                <a:latin typeface="Calibri"/>
                <a:cs typeface="Calibri"/>
              </a:rPr>
              <a:t>automne 2024</a:t>
            </a:r>
          </a:p>
        </p:txBody>
      </p:sp>
      <p:sp>
        <p:nvSpPr>
          <p:cNvPr id="63" name="Google Shape;107;p3">
            <a:extLst>
              <a:ext uri="{FF2B5EF4-FFF2-40B4-BE49-F238E27FC236}">
                <a16:creationId xmlns:a16="http://schemas.microsoft.com/office/drawing/2014/main" id="{CFDA707D-ACFA-361E-FC0F-2F559FEB124D}"/>
              </a:ext>
            </a:extLst>
          </p:cNvPr>
          <p:cNvSpPr txBox="1">
            <a:spLocks/>
          </p:cNvSpPr>
          <p:nvPr/>
        </p:nvSpPr>
        <p:spPr>
          <a:xfrm>
            <a:off x="7134047" y="2928702"/>
            <a:ext cx="1044000" cy="1044000"/>
          </a:xfrm>
          <a:prstGeom prst="ellipse">
            <a:avLst/>
          </a:prstGeom>
          <a:solidFill>
            <a:schemeClr val="lt1"/>
          </a:solidFill>
          <a:ln w="72375" cap="flat" cmpd="sng">
            <a:solidFill>
              <a:schemeClr val="tx2">
                <a:lumMod val="75000"/>
              </a:schemeClr>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solidFill>
                  <a:schemeClr val="bg1"/>
                </a:solidFill>
                <a:latin typeface="Calibri" panose="020F0502020204030204" pitchFamily="34" charset="0"/>
                <a:cs typeface="Calibri" panose="020F0502020204030204" pitchFamily="34" charset="0"/>
              </a:rPr>
              <a:t>Q1</a:t>
            </a:r>
          </a:p>
        </p:txBody>
      </p:sp>
      <p:sp>
        <p:nvSpPr>
          <p:cNvPr id="64" name="Google Shape;108;p3">
            <a:extLst>
              <a:ext uri="{FF2B5EF4-FFF2-40B4-BE49-F238E27FC236}">
                <a16:creationId xmlns:a16="http://schemas.microsoft.com/office/drawing/2014/main" id="{2B7CED5A-AFE6-AD35-FA93-75DE77A4CADF}"/>
              </a:ext>
            </a:extLst>
          </p:cNvPr>
          <p:cNvSpPr txBox="1">
            <a:spLocks/>
          </p:cNvSpPr>
          <p:nvPr/>
        </p:nvSpPr>
        <p:spPr>
          <a:xfrm>
            <a:off x="6607700" y="2449830"/>
            <a:ext cx="2096346" cy="3431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chemeClr val="dk2"/>
              </a:buClr>
              <a:buSzPts val="1500"/>
              <a:buFont typeface="Arial"/>
              <a:buNone/>
              <a:defRPr sz="1500" b="0" i="0" u="none" strike="noStrike" cap="none">
                <a:solidFill>
                  <a:schemeClr val="dk2"/>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FR" sz="1200">
                <a:solidFill>
                  <a:srgbClr val="000000"/>
                </a:solidFill>
                <a:latin typeface="Calibri" panose="020F0502020204030204" pitchFamily="34" charset="0"/>
                <a:cs typeface="Calibri" panose="020F0502020204030204" pitchFamily="34" charset="0"/>
              </a:rPr>
              <a:t>Soumission au CT par SPAC/EDSC </a:t>
            </a:r>
          </a:p>
          <a:p>
            <a:pPr marL="0" indent="0">
              <a:lnSpc>
                <a:spcPct val="80000"/>
              </a:lnSpc>
              <a:spcBef>
                <a:spcPts val="0"/>
              </a:spcBef>
            </a:pPr>
            <a:r>
              <a:rPr lang="fr-FR" sz="1100">
                <a:solidFill>
                  <a:srgbClr val="000000"/>
                </a:solidFill>
                <a:latin typeface="Calibri" panose="020F0502020204030204" pitchFamily="34" charset="0"/>
                <a:cs typeface="Calibri" panose="020F0502020204030204" pitchFamily="34" charset="0"/>
              </a:rPr>
              <a:t>(contrat et autorisation de dépenses)</a:t>
            </a:r>
          </a:p>
        </p:txBody>
      </p:sp>
      <p:pic>
        <p:nvPicPr>
          <p:cNvPr id="82" name="Graphic 81" descr="Signature with solid fill">
            <a:extLst>
              <a:ext uri="{FF2B5EF4-FFF2-40B4-BE49-F238E27FC236}">
                <a16:creationId xmlns:a16="http://schemas.microsoft.com/office/drawing/2014/main" id="{3C3D9FAA-7A92-DB6F-DF3E-579C59B050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20182" y="2998651"/>
            <a:ext cx="648319" cy="648319"/>
          </a:xfrm>
          <a:prstGeom prst="rect">
            <a:avLst/>
          </a:prstGeom>
        </p:spPr>
      </p:pic>
      <p:sp>
        <p:nvSpPr>
          <p:cNvPr id="83" name="Google Shape;106;p3">
            <a:extLst>
              <a:ext uri="{FF2B5EF4-FFF2-40B4-BE49-F238E27FC236}">
                <a16:creationId xmlns:a16="http://schemas.microsoft.com/office/drawing/2014/main" id="{FF88992F-11CB-1486-B209-049DB04E4C56}"/>
              </a:ext>
            </a:extLst>
          </p:cNvPr>
          <p:cNvSpPr txBox="1">
            <a:spLocks/>
          </p:cNvSpPr>
          <p:nvPr/>
        </p:nvSpPr>
        <p:spPr>
          <a:xfrm>
            <a:off x="2383286" y="4630427"/>
            <a:ext cx="1044000" cy="1044000"/>
          </a:xfrm>
          <a:prstGeom prst="ellipse">
            <a:avLst/>
          </a:prstGeom>
          <a:solidFill>
            <a:schemeClr val="accent1">
              <a:lumMod val="75000"/>
            </a:schemeClr>
          </a:solidFill>
          <a:ln w="72375" cap="flat" cmpd="sng">
            <a:solidFill>
              <a:schemeClr val="lt1"/>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CA">
                <a:latin typeface="Calibri" panose="020F0502020204030204" pitchFamily="34" charset="0"/>
                <a:cs typeface="Calibri" panose="020F0502020204030204" pitchFamily="34" charset="0"/>
              </a:rPr>
              <a:t>2027</a:t>
            </a:r>
          </a:p>
        </p:txBody>
      </p:sp>
      <p:sp>
        <p:nvSpPr>
          <p:cNvPr id="89" name="Google Shape;116;p3">
            <a:extLst>
              <a:ext uri="{FF2B5EF4-FFF2-40B4-BE49-F238E27FC236}">
                <a16:creationId xmlns:a16="http://schemas.microsoft.com/office/drawing/2014/main" id="{82625D8F-76A0-DD64-CC07-DBCF6D875D34}"/>
              </a:ext>
            </a:extLst>
          </p:cNvPr>
          <p:cNvSpPr txBox="1">
            <a:spLocks/>
          </p:cNvSpPr>
          <p:nvPr/>
        </p:nvSpPr>
        <p:spPr>
          <a:xfrm>
            <a:off x="10020597" y="4648200"/>
            <a:ext cx="1757746" cy="1572208"/>
          </a:xfrm>
          <a:prstGeom prst="ellipse">
            <a:avLst/>
          </a:prstGeom>
          <a:solidFill>
            <a:schemeClr val="lt1"/>
          </a:solidFill>
          <a:ln w="72375" cap="flat" cmpd="sng">
            <a:solidFill>
              <a:srgbClr val="D20000"/>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solidFill>
                  <a:schemeClr val="bg1"/>
                </a:solidFill>
                <a:latin typeface="Calibri" panose="020F0502020204030204" pitchFamily="34" charset="0"/>
                <a:cs typeface="Calibri" panose="020F0502020204030204" pitchFamily="34" charset="0"/>
              </a:rPr>
              <a:t>4</a:t>
            </a:r>
          </a:p>
        </p:txBody>
      </p:sp>
      <p:sp>
        <p:nvSpPr>
          <p:cNvPr id="91" name="Google Shape;117;p3">
            <a:extLst>
              <a:ext uri="{FF2B5EF4-FFF2-40B4-BE49-F238E27FC236}">
                <a16:creationId xmlns:a16="http://schemas.microsoft.com/office/drawing/2014/main" id="{EF2CC3AE-ED88-42FA-736F-53A27C760D30}"/>
              </a:ext>
            </a:extLst>
          </p:cNvPr>
          <p:cNvSpPr txBox="1">
            <a:spLocks/>
          </p:cNvSpPr>
          <p:nvPr/>
        </p:nvSpPr>
        <p:spPr>
          <a:xfrm>
            <a:off x="9865365" y="6316826"/>
            <a:ext cx="2036591" cy="30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chemeClr val="accent5"/>
              </a:buClr>
              <a:buSzPts val="1500"/>
              <a:buFont typeface="Arial"/>
              <a:buNone/>
              <a:defRPr sz="1500" b="0" i="0" u="none" strike="noStrike" cap="none">
                <a:solidFill>
                  <a:schemeClr val="accent5"/>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FR" sz="1600">
                <a:solidFill>
                  <a:srgbClr val="000000"/>
                </a:solidFill>
                <a:latin typeface="Calibri" panose="020F0502020204030204" pitchFamily="34" charset="0"/>
                <a:cs typeface="Calibri" panose="020F0502020204030204" pitchFamily="34" charset="0"/>
              </a:rPr>
              <a:t>Fin du contrat actuel le </a:t>
            </a:r>
            <a:r>
              <a:rPr lang="fr-FR" sz="1600" b="1">
                <a:solidFill>
                  <a:srgbClr val="000000"/>
                </a:solidFill>
                <a:latin typeface="Calibri" panose="020F0502020204030204" pitchFamily="34" charset="0"/>
                <a:cs typeface="Calibri" panose="020F0502020204030204" pitchFamily="34" charset="0"/>
              </a:rPr>
              <a:t>11 mars 2029</a:t>
            </a:r>
          </a:p>
        </p:txBody>
      </p:sp>
      <p:sp>
        <p:nvSpPr>
          <p:cNvPr id="92" name="Google Shape;102;p3">
            <a:extLst>
              <a:ext uri="{FF2B5EF4-FFF2-40B4-BE49-F238E27FC236}">
                <a16:creationId xmlns:a16="http://schemas.microsoft.com/office/drawing/2014/main" id="{946271CF-7774-671C-2D3C-152C8C456D27}"/>
              </a:ext>
            </a:extLst>
          </p:cNvPr>
          <p:cNvSpPr txBox="1">
            <a:spLocks/>
          </p:cNvSpPr>
          <p:nvPr/>
        </p:nvSpPr>
        <p:spPr>
          <a:xfrm>
            <a:off x="10163848" y="5990918"/>
            <a:ext cx="1470234" cy="1452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latin typeface="Calibri" panose="020F0502020204030204" pitchFamily="34" charset="0"/>
                <a:cs typeface="Calibri" panose="020F0502020204030204" pitchFamily="34" charset="0"/>
              </a:rPr>
              <a:t> </a:t>
            </a:r>
            <a:r>
              <a:rPr lang="en-US" sz="1200">
                <a:latin typeface="Calibri" panose="020F0502020204030204" pitchFamily="34" charset="0"/>
                <a:cs typeface="Calibri" panose="020F0502020204030204" pitchFamily="34" charset="0"/>
              </a:rPr>
              <a:t>Mars 2029</a:t>
            </a:r>
          </a:p>
        </p:txBody>
      </p:sp>
      <p:sp>
        <p:nvSpPr>
          <p:cNvPr id="96" name="Google Shape;116;p3">
            <a:extLst>
              <a:ext uri="{FF2B5EF4-FFF2-40B4-BE49-F238E27FC236}">
                <a16:creationId xmlns:a16="http://schemas.microsoft.com/office/drawing/2014/main" id="{7FB7D49B-3250-5214-7360-C541CF4027C1}"/>
              </a:ext>
            </a:extLst>
          </p:cNvPr>
          <p:cNvSpPr txBox="1">
            <a:spLocks/>
          </p:cNvSpPr>
          <p:nvPr/>
        </p:nvSpPr>
        <p:spPr>
          <a:xfrm>
            <a:off x="7372860" y="5019721"/>
            <a:ext cx="1044000" cy="1044000"/>
          </a:xfrm>
          <a:prstGeom prst="ellipse">
            <a:avLst/>
          </a:prstGeom>
          <a:solidFill>
            <a:schemeClr val="lt1"/>
          </a:solidFill>
          <a:ln w="72375" cap="flat" cmpd="sng">
            <a:solidFill>
              <a:schemeClr val="accent3">
                <a:lumMod val="75000"/>
              </a:schemeClr>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solidFill>
                  <a:schemeClr val="bg1"/>
                </a:solidFill>
                <a:latin typeface="Calibri" panose="020F0502020204030204" pitchFamily="34" charset="0"/>
                <a:cs typeface="Calibri" panose="020F0502020204030204" pitchFamily="34" charset="0"/>
              </a:rPr>
              <a:t>Q4</a:t>
            </a:r>
          </a:p>
        </p:txBody>
      </p:sp>
      <p:sp>
        <p:nvSpPr>
          <p:cNvPr id="97" name="Google Shape;117;p3">
            <a:extLst>
              <a:ext uri="{FF2B5EF4-FFF2-40B4-BE49-F238E27FC236}">
                <a16:creationId xmlns:a16="http://schemas.microsoft.com/office/drawing/2014/main" id="{92058E80-52EF-99AE-F069-797AB5A011FD}"/>
              </a:ext>
            </a:extLst>
          </p:cNvPr>
          <p:cNvSpPr txBox="1">
            <a:spLocks/>
          </p:cNvSpPr>
          <p:nvPr/>
        </p:nvSpPr>
        <p:spPr>
          <a:xfrm>
            <a:off x="7006675" y="6128037"/>
            <a:ext cx="1679705" cy="6394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chemeClr val="accent5"/>
              </a:buClr>
              <a:buSzPts val="1500"/>
              <a:buFont typeface="Arial"/>
              <a:buNone/>
              <a:defRPr sz="1500" b="0" i="0" u="none" strike="noStrike" cap="none">
                <a:solidFill>
                  <a:schemeClr val="accent5"/>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FR" sz="1200" dirty="0">
                <a:solidFill>
                  <a:srgbClr val="000000"/>
                </a:solidFill>
                <a:latin typeface="Calibri" panose="020F0502020204030204" pitchFamily="34" charset="0"/>
                <a:cs typeface="Calibri" panose="020F0502020204030204" pitchFamily="34" charset="0"/>
              </a:rPr>
              <a:t>Migration de plus de 80 ministères (contenu statique et applications, API, etc.)</a:t>
            </a:r>
          </a:p>
        </p:txBody>
      </p:sp>
      <p:pic>
        <p:nvPicPr>
          <p:cNvPr id="120" name="Picture 119">
            <a:extLst>
              <a:ext uri="{FF2B5EF4-FFF2-40B4-BE49-F238E27FC236}">
                <a16:creationId xmlns:a16="http://schemas.microsoft.com/office/drawing/2014/main" id="{C1FB981A-B2C7-8049-E153-849230100918}"/>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631465" y="5199570"/>
            <a:ext cx="570796" cy="597288"/>
          </a:xfrm>
          <a:prstGeom prst="rect">
            <a:avLst/>
          </a:prstGeom>
        </p:spPr>
      </p:pic>
      <p:sp>
        <p:nvSpPr>
          <p:cNvPr id="125" name="Google Shape;102;p3">
            <a:extLst>
              <a:ext uri="{FF2B5EF4-FFF2-40B4-BE49-F238E27FC236}">
                <a16:creationId xmlns:a16="http://schemas.microsoft.com/office/drawing/2014/main" id="{C06499CB-638D-247F-F4F4-77B187616DB1}"/>
              </a:ext>
            </a:extLst>
          </p:cNvPr>
          <p:cNvSpPr txBox="1">
            <a:spLocks/>
          </p:cNvSpPr>
          <p:nvPr/>
        </p:nvSpPr>
        <p:spPr>
          <a:xfrm>
            <a:off x="7006675" y="5808431"/>
            <a:ext cx="1726129" cy="17604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latin typeface="Calibri" panose="020F0502020204030204" pitchFamily="34" charset="0"/>
                <a:cs typeface="Calibri" panose="020F0502020204030204" pitchFamily="34" charset="0"/>
              </a:rPr>
              <a:t> </a:t>
            </a:r>
            <a:r>
              <a:rPr lang="en-US" sz="900">
                <a:latin typeface="Calibri" panose="020F0502020204030204" pitchFamily="34" charset="0"/>
                <a:cs typeface="Calibri" panose="020F0502020204030204" pitchFamily="34" charset="0"/>
              </a:rPr>
              <a:t>2028-2029</a:t>
            </a:r>
          </a:p>
        </p:txBody>
      </p:sp>
      <p:sp>
        <p:nvSpPr>
          <p:cNvPr id="126" name="Google Shape;102;p3">
            <a:extLst>
              <a:ext uri="{FF2B5EF4-FFF2-40B4-BE49-F238E27FC236}">
                <a16:creationId xmlns:a16="http://schemas.microsoft.com/office/drawing/2014/main" id="{4376C62E-91BB-E155-B7E6-520C5E1C64F2}"/>
              </a:ext>
            </a:extLst>
          </p:cNvPr>
          <p:cNvSpPr txBox="1">
            <a:spLocks/>
          </p:cNvSpPr>
          <p:nvPr/>
        </p:nvSpPr>
        <p:spPr>
          <a:xfrm>
            <a:off x="5694073" y="5747823"/>
            <a:ext cx="1726129" cy="17604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latin typeface="Calibri" panose="020F0502020204030204" pitchFamily="34" charset="0"/>
                <a:cs typeface="Calibri" panose="020F0502020204030204" pitchFamily="34" charset="0"/>
              </a:rPr>
              <a:t> </a:t>
            </a:r>
            <a:r>
              <a:rPr lang="en-US" sz="900">
                <a:latin typeface="Calibri" panose="020F0502020204030204" pitchFamily="34" charset="0"/>
                <a:cs typeface="Calibri" panose="020F0502020204030204" pitchFamily="34" charset="0"/>
              </a:rPr>
              <a:t>2028-2029</a:t>
            </a:r>
          </a:p>
        </p:txBody>
      </p:sp>
      <p:sp>
        <p:nvSpPr>
          <p:cNvPr id="3" name="Google Shape;81;p3">
            <a:extLst>
              <a:ext uri="{FF2B5EF4-FFF2-40B4-BE49-F238E27FC236}">
                <a16:creationId xmlns:a16="http://schemas.microsoft.com/office/drawing/2014/main" id="{23FAE9B8-1C28-3A4B-849C-7D64D5BD3743}"/>
              </a:ext>
            </a:extLst>
          </p:cNvPr>
          <p:cNvSpPr txBox="1">
            <a:spLocks/>
          </p:cNvSpPr>
          <p:nvPr/>
        </p:nvSpPr>
        <p:spPr>
          <a:xfrm>
            <a:off x="1785180" y="875494"/>
            <a:ext cx="1044000" cy="1044000"/>
          </a:xfrm>
          <a:prstGeom prst="ellipse">
            <a:avLst/>
          </a:prstGeom>
          <a:solidFill>
            <a:schemeClr val="lt1"/>
          </a:solidFill>
          <a:ln w="72375" cap="flat" cmpd="sng">
            <a:solidFill>
              <a:srgbClr val="DCC834"/>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solidFill>
                  <a:schemeClr val="bg1"/>
                </a:solidFill>
                <a:latin typeface="Calibri" panose="020F0502020204030204" pitchFamily="34" charset="0"/>
                <a:cs typeface="Calibri" panose="020F0502020204030204" pitchFamily="34" charset="0"/>
              </a:rPr>
              <a:t>Q1</a:t>
            </a:r>
          </a:p>
        </p:txBody>
      </p:sp>
      <p:sp>
        <p:nvSpPr>
          <p:cNvPr id="4" name="Google Shape;88;p3">
            <a:extLst>
              <a:ext uri="{FF2B5EF4-FFF2-40B4-BE49-F238E27FC236}">
                <a16:creationId xmlns:a16="http://schemas.microsoft.com/office/drawing/2014/main" id="{6699A13B-F3FF-01E1-C325-CD1DCD9F32B2}"/>
              </a:ext>
            </a:extLst>
          </p:cNvPr>
          <p:cNvSpPr txBox="1">
            <a:spLocks/>
          </p:cNvSpPr>
          <p:nvPr/>
        </p:nvSpPr>
        <p:spPr>
          <a:xfrm>
            <a:off x="1485358" y="2007397"/>
            <a:ext cx="1514616" cy="6065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2CA05B"/>
              </a:buClr>
              <a:buSzPts val="1500"/>
              <a:buFont typeface="Arial"/>
              <a:buNone/>
              <a:defRPr sz="1500" b="0" i="0" u="none" strike="noStrike" cap="none">
                <a:solidFill>
                  <a:srgbClr val="2CA05B"/>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FR" sz="1200">
                <a:solidFill>
                  <a:srgbClr val="000000"/>
                </a:solidFill>
                <a:latin typeface="Calibri" panose="020F0502020204030204" pitchFamily="34" charset="0"/>
                <a:cs typeface="Calibri" panose="020F0502020204030204" pitchFamily="34" charset="0"/>
              </a:rPr>
              <a:t>Mobiliser SPAC à élaborer des options de stratégie d’approvisionnement et à créer un plan</a:t>
            </a:r>
          </a:p>
        </p:txBody>
      </p:sp>
      <p:sp>
        <p:nvSpPr>
          <p:cNvPr id="11" name="Google Shape;118;p3">
            <a:extLst>
              <a:ext uri="{FF2B5EF4-FFF2-40B4-BE49-F238E27FC236}">
                <a16:creationId xmlns:a16="http://schemas.microsoft.com/office/drawing/2014/main" id="{769F4B71-0D3D-A460-BD1B-686CB5F3C4F8}"/>
              </a:ext>
            </a:extLst>
          </p:cNvPr>
          <p:cNvSpPr txBox="1">
            <a:spLocks/>
          </p:cNvSpPr>
          <p:nvPr/>
        </p:nvSpPr>
        <p:spPr>
          <a:xfrm>
            <a:off x="1931083" y="1570354"/>
            <a:ext cx="761032" cy="1751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CA" err="1">
                <a:latin typeface="Calibri" panose="020F0502020204030204" pitchFamily="34" charset="0"/>
                <a:cs typeface="Calibri" panose="020F0502020204030204" pitchFamily="34" charset="0"/>
              </a:rPr>
              <a:t>Automne</a:t>
            </a:r>
            <a:r>
              <a:rPr lang="en-CA">
                <a:latin typeface="Calibri" panose="020F0502020204030204" pitchFamily="34" charset="0"/>
                <a:cs typeface="Calibri" panose="020F0502020204030204" pitchFamily="34" charset="0"/>
              </a:rPr>
              <a:t> 2023</a:t>
            </a:r>
          </a:p>
        </p:txBody>
      </p:sp>
      <p:sp>
        <p:nvSpPr>
          <p:cNvPr id="30" name="Google Shape;85;p3">
            <a:extLst>
              <a:ext uri="{FF2B5EF4-FFF2-40B4-BE49-F238E27FC236}">
                <a16:creationId xmlns:a16="http://schemas.microsoft.com/office/drawing/2014/main" id="{C2E808AF-79C5-6E1E-BED6-7DC5C6AE3280}"/>
              </a:ext>
            </a:extLst>
          </p:cNvPr>
          <p:cNvSpPr txBox="1">
            <a:spLocks/>
          </p:cNvSpPr>
          <p:nvPr/>
        </p:nvSpPr>
        <p:spPr>
          <a:xfrm>
            <a:off x="5654420" y="387846"/>
            <a:ext cx="1726129" cy="2161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81BF3B"/>
              </a:buClr>
              <a:buSzPts val="1500"/>
              <a:buFont typeface="Arial"/>
              <a:buNone/>
              <a:defRPr sz="1500" b="0" i="0" u="none" strike="noStrike" cap="none">
                <a:solidFill>
                  <a:srgbClr val="81BF3B"/>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CA" sz="1200">
                <a:solidFill>
                  <a:srgbClr val="000000"/>
                </a:solidFill>
                <a:latin typeface="Calibri"/>
                <a:cs typeface="Calibri"/>
              </a:rPr>
              <a:t>Engagement stratégique</a:t>
            </a:r>
          </a:p>
          <a:p>
            <a:pPr marL="0" indent="0">
              <a:lnSpc>
                <a:spcPct val="80000"/>
              </a:lnSpc>
              <a:spcBef>
                <a:spcPts val="0"/>
              </a:spcBef>
            </a:pPr>
            <a:r>
              <a:rPr lang="fr-CA" sz="1100">
                <a:solidFill>
                  <a:srgbClr val="000000"/>
                </a:solidFill>
                <a:latin typeface="Calibri"/>
                <a:cs typeface="Calibri"/>
              </a:rPr>
              <a:t>Industrie – Demande d’information (1</a:t>
            </a:r>
            <a:r>
              <a:rPr lang="fr-CA" sz="1100" baseline="30000">
                <a:solidFill>
                  <a:srgbClr val="000000"/>
                </a:solidFill>
                <a:latin typeface="Calibri"/>
                <a:cs typeface="Calibri"/>
              </a:rPr>
              <a:t>re</a:t>
            </a:r>
            <a:r>
              <a:rPr lang="fr-CA" sz="1100">
                <a:solidFill>
                  <a:srgbClr val="000000"/>
                </a:solidFill>
                <a:latin typeface="Calibri"/>
                <a:cs typeface="Calibri"/>
              </a:rPr>
              <a:t> ronde</a:t>
            </a:r>
            <a:r>
              <a:rPr lang="fr-CA" sz="1200">
                <a:solidFill>
                  <a:srgbClr val="000000"/>
                </a:solidFill>
                <a:latin typeface="Calibri"/>
                <a:cs typeface="Calibri"/>
              </a:rPr>
              <a:t>)</a:t>
            </a:r>
          </a:p>
        </p:txBody>
      </p:sp>
      <p:sp>
        <p:nvSpPr>
          <p:cNvPr id="33" name="Google Shape;81;p3">
            <a:extLst>
              <a:ext uri="{FF2B5EF4-FFF2-40B4-BE49-F238E27FC236}">
                <a16:creationId xmlns:a16="http://schemas.microsoft.com/office/drawing/2014/main" id="{F7DF0C16-0476-2E4A-8DCB-1760BE67480B}"/>
              </a:ext>
            </a:extLst>
          </p:cNvPr>
          <p:cNvSpPr txBox="1">
            <a:spLocks/>
          </p:cNvSpPr>
          <p:nvPr/>
        </p:nvSpPr>
        <p:spPr>
          <a:xfrm>
            <a:off x="8934223" y="862779"/>
            <a:ext cx="1044000" cy="1044000"/>
          </a:xfrm>
          <a:prstGeom prst="ellipse">
            <a:avLst/>
          </a:prstGeom>
          <a:solidFill>
            <a:schemeClr val="lt1"/>
          </a:solidFill>
          <a:ln w="72375" cap="flat" cmpd="sng">
            <a:solidFill>
              <a:srgbClr val="94B466"/>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endParaRPr lang="en-US">
              <a:solidFill>
                <a:srgbClr val="A1BB5D"/>
              </a:solidFill>
              <a:latin typeface="Calibri" panose="020F0502020204030204" pitchFamily="34" charset="0"/>
              <a:cs typeface="Calibri" panose="020F0502020204030204" pitchFamily="34" charset="0"/>
            </a:endParaRPr>
          </a:p>
        </p:txBody>
      </p:sp>
      <p:sp>
        <p:nvSpPr>
          <p:cNvPr id="35" name="Google Shape;107;p3">
            <a:extLst>
              <a:ext uri="{FF2B5EF4-FFF2-40B4-BE49-F238E27FC236}">
                <a16:creationId xmlns:a16="http://schemas.microsoft.com/office/drawing/2014/main" id="{4CECC7B6-F7C8-9A5C-901E-BF09216E1778}"/>
              </a:ext>
            </a:extLst>
          </p:cNvPr>
          <p:cNvSpPr txBox="1">
            <a:spLocks/>
          </p:cNvSpPr>
          <p:nvPr/>
        </p:nvSpPr>
        <p:spPr>
          <a:xfrm>
            <a:off x="10707220" y="2192463"/>
            <a:ext cx="1044000" cy="1044000"/>
          </a:xfrm>
          <a:prstGeom prst="ellipse">
            <a:avLst/>
          </a:prstGeom>
          <a:solidFill>
            <a:schemeClr val="lt1"/>
          </a:solidFill>
          <a:ln w="72375" cap="flat" cmpd="sng">
            <a:solidFill>
              <a:srgbClr val="94B466"/>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solidFill>
                  <a:schemeClr val="bg1"/>
                </a:solidFill>
                <a:latin typeface="Calibri" panose="020F0502020204030204" pitchFamily="34" charset="0"/>
                <a:cs typeface="Calibri" panose="020F0502020204030204" pitchFamily="34" charset="0"/>
              </a:rPr>
              <a:t>Q1</a:t>
            </a:r>
          </a:p>
        </p:txBody>
      </p:sp>
      <p:sp>
        <p:nvSpPr>
          <p:cNvPr id="36" name="Google Shape;104;p3">
            <a:extLst>
              <a:ext uri="{FF2B5EF4-FFF2-40B4-BE49-F238E27FC236}">
                <a16:creationId xmlns:a16="http://schemas.microsoft.com/office/drawing/2014/main" id="{AAD6DBE6-17A2-B424-EADC-08CFA1F9E96A}"/>
              </a:ext>
            </a:extLst>
          </p:cNvPr>
          <p:cNvSpPr txBox="1">
            <a:spLocks/>
          </p:cNvSpPr>
          <p:nvPr/>
        </p:nvSpPr>
        <p:spPr>
          <a:xfrm>
            <a:off x="9029117" y="2064161"/>
            <a:ext cx="1678643" cy="509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6F0066"/>
              </a:buClr>
              <a:buSzPts val="1500"/>
              <a:buFont typeface="Arial"/>
              <a:buNone/>
              <a:defRPr sz="1500" b="0" i="0" u="none" strike="noStrike" cap="none">
                <a:solidFill>
                  <a:srgbClr val="6F0066"/>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FR" sz="1200">
                <a:solidFill>
                  <a:srgbClr val="000000"/>
                </a:solidFill>
                <a:latin typeface="Calibri" panose="020F0502020204030204" pitchFamily="34" charset="0"/>
                <a:cs typeface="Calibri" panose="020F0502020204030204" pitchFamily="34" charset="0"/>
              </a:rPr>
              <a:t>Approvisionnement agile/échelonné : </a:t>
            </a:r>
          </a:p>
          <a:p>
            <a:pPr marL="0" indent="0">
              <a:lnSpc>
                <a:spcPct val="80000"/>
              </a:lnSpc>
              <a:spcBef>
                <a:spcPts val="0"/>
              </a:spcBef>
            </a:pPr>
            <a:r>
              <a:rPr lang="fr-FR" sz="1100">
                <a:solidFill>
                  <a:srgbClr val="000000"/>
                </a:solidFill>
                <a:latin typeface="Calibri" panose="020F0502020204030204" pitchFamily="34" charset="0"/>
                <a:cs typeface="Calibri" panose="020F0502020204030204" pitchFamily="34" charset="0"/>
              </a:rPr>
              <a:t>publication de la demande de propositions, évaluation </a:t>
            </a:r>
          </a:p>
          <a:p>
            <a:pPr marL="0" indent="0">
              <a:lnSpc>
                <a:spcPct val="80000"/>
              </a:lnSpc>
              <a:spcBef>
                <a:spcPts val="0"/>
              </a:spcBef>
            </a:pPr>
            <a:r>
              <a:rPr lang="fr-FR" sz="1100">
                <a:solidFill>
                  <a:srgbClr val="000000"/>
                </a:solidFill>
                <a:latin typeface="Calibri" panose="020F0502020204030204" pitchFamily="34" charset="0"/>
                <a:cs typeface="Calibri" panose="020F0502020204030204" pitchFamily="34" charset="0"/>
              </a:rPr>
              <a:t>des soumissions</a:t>
            </a:r>
            <a:endParaRPr lang="en-US" sz="1100">
              <a:solidFill>
                <a:srgbClr val="000000"/>
              </a:solidFill>
              <a:latin typeface="Calibri" panose="020F0502020204030204" pitchFamily="34" charset="0"/>
              <a:cs typeface="Calibri" panose="020F0502020204030204" pitchFamily="34" charset="0"/>
            </a:endParaRPr>
          </a:p>
        </p:txBody>
      </p:sp>
      <p:sp>
        <p:nvSpPr>
          <p:cNvPr id="37" name="Google Shape;105;p3">
            <a:extLst>
              <a:ext uri="{FF2B5EF4-FFF2-40B4-BE49-F238E27FC236}">
                <a16:creationId xmlns:a16="http://schemas.microsoft.com/office/drawing/2014/main" id="{8542BD54-D29E-2E7A-F58D-F16A4A73CD46}"/>
              </a:ext>
            </a:extLst>
          </p:cNvPr>
          <p:cNvSpPr txBox="1">
            <a:spLocks/>
          </p:cNvSpPr>
          <p:nvPr/>
        </p:nvSpPr>
        <p:spPr>
          <a:xfrm>
            <a:off x="10724274" y="2710796"/>
            <a:ext cx="1029734" cy="4549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fr-FR" sz="900" dirty="0">
                <a:latin typeface="Calibri"/>
                <a:cs typeface="Calibri"/>
              </a:rPr>
              <a:t>Fin  l’automne 2024 – début du printemps 2025</a:t>
            </a:r>
          </a:p>
        </p:txBody>
      </p:sp>
      <p:pic>
        <p:nvPicPr>
          <p:cNvPr id="44" name="Graphic 43" descr="Meeting with solid fill">
            <a:extLst>
              <a:ext uri="{FF2B5EF4-FFF2-40B4-BE49-F238E27FC236}">
                <a16:creationId xmlns:a16="http://schemas.microsoft.com/office/drawing/2014/main" id="{A8C42744-E6DE-DB2D-99BC-E0860BD9404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96452" y="1020779"/>
            <a:ext cx="616022" cy="616022"/>
          </a:xfrm>
          <a:prstGeom prst="rect">
            <a:avLst/>
          </a:prstGeom>
        </p:spPr>
      </p:pic>
      <p:pic>
        <p:nvPicPr>
          <p:cNvPr id="46" name="Picture 45">
            <a:extLst>
              <a:ext uri="{FF2B5EF4-FFF2-40B4-BE49-F238E27FC236}">
                <a16:creationId xmlns:a16="http://schemas.microsoft.com/office/drawing/2014/main" id="{16FCD037-93FA-6D96-3F3C-2C4C275F3136}"/>
              </a:ext>
            </a:extLst>
          </p:cNvPr>
          <p:cNvPicPr>
            <a:picLocks noChangeAspect="1"/>
          </p:cNvPicPr>
          <p:nvPr/>
        </p:nvPicPr>
        <p:blipFill>
          <a:blip r:embed="rId17"/>
          <a:stretch>
            <a:fillRect/>
          </a:stretch>
        </p:blipFill>
        <p:spPr>
          <a:xfrm>
            <a:off x="6258383" y="1080202"/>
            <a:ext cx="518205" cy="493819"/>
          </a:xfrm>
          <a:prstGeom prst="rect">
            <a:avLst/>
          </a:prstGeom>
        </p:spPr>
      </p:pic>
      <p:pic>
        <p:nvPicPr>
          <p:cNvPr id="51" name="Graphic 50" descr="Clipboard Mixed outline">
            <a:extLst>
              <a:ext uri="{FF2B5EF4-FFF2-40B4-BE49-F238E27FC236}">
                <a16:creationId xmlns:a16="http://schemas.microsoft.com/office/drawing/2014/main" id="{51599A13-D70E-CB89-DEAA-419866E1E1C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002629" y="2237771"/>
            <a:ext cx="473025" cy="473025"/>
          </a:xfrm>
          <a:prstGeom prst="rect">
            <a:avLst/>
          </a:prstGeom>
        </p:spPr>
      </p:pic>
      <p:pic>
        <p:nvPicPr>
          <p:cNvPr id="52" name="Picture 51">
            <a:extLst>
              <a:ext uri="{FF2B5EF4-FFF2-40B4-BE49-F238E27FC236}">
                <a16:creationId xmlns:a16="http://schemas.microsoft.com/office/drawing/2014/main" id="{AFCCE112-921E-CE96-2844-B2C761A39DA1}"/>
              </a:ext>
            </a:extLst>
          </p:cNvPr>
          <p:cNvPicPr>
            <a:picLocks noChangeAspect="1"/>
          </p:cNvPicPr>
          <p:nvPr/>
        </p:nvPicPr>
        <p:blipFill>
          <a:blip r:embed="rId20"/>
          <a:stretch>
            <a:fillRect/>
          </a:stretch>
        </p:blipFill>
        <p:spPr>
          <a:xfrm>
            <a:off x="9187875" y="966195"/>
            <a:ext cx="488202" cy="493567"/>
          </a:xfrm>
          <a:prstGeom prst="rect">
            <a:avLst/>
          </a:prstGeom>
        </p:spPr>
      </p:pic>
      <p:sp>
        <p:nvSpPr>
          <p:cNvPr id="53" name="Google Shape;107;p3">
            <a:extLst>
              <a:ext uri="{FF2B5EF4-FFF2-40B4-BE49-F238E27FC236}">
                <a16:creationId xmlns:a16="http://schemas.microsoft.com/office/drawing/2014/main" id="{236B31F7-DF36-3A19-BA19-E729543D995B}"/>
              </a:ext>
            </a:extLst>
          </p:cNvPr>
          <p:cNvSpPr txBox="1">
            <a:spLocks/>
          </p:cNvSpPr>
          <p:nvPr/>
        </p:nvSpPr>
        <p:spPr>
          <a:xfrm>
            <a:off x="8697617" y="5038202"/>
            <a:ext cx="1044000" cy="1044000"/>
          </a:xfrm>
          <a:prstGeom prst="ellipse">
            <a:avLst/>
          </a:prstGeom>
          <a:solidFill>
            <a:schemeClr val="lt1"/>
          </a:solidFill>
          <a:ln w="72375" cap="flat" cmpd="sng">
            <a:solidFill>
              <a:schemeClr val="accent3">
                <a:lumMod val="75000"/>
              </a:schemeClr>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endParaRPr lang="en-US">
              <a:solidFill>
                <a:schemeClr val="bg1"/>
              </a:solidFill>
              <a:latin typeface="Calibri" panose="020F0502020204030204" pitchFamily="34" charset="0"/>
              <a:cs typeface="Calibri" panose="020F0502020204030204" pitchFamily="34" charset="0"/>
            </a:endParaRPr>
          </a:p>
        </p:txBody>
      </p:sp>
      <p:sp>
        <p:nvSpPr>
          <p:cNvPr id="54" name="Google Shape;117;p3">
            <a:extLst>
              <a:ext uri="{FF2B5EF4-FFF2-40B4-BE49-F238E27FC236}">
                <a16:creationId xmlns:a16="http://schemas.microsoft.com/office/drawing/2014/main" id="{B1AFA9A4-56CC-9ED6-BD08-CCA7082CC456}"/>
              </a:ext>
            </a:extLst>
          </p:cNvPr>
          <p:cNvSpPr txBox="1">
            <a:spLocks/>
          </p:cNvSpPr>
          <p:nvPr/>
        </p:nvSpPr>
        <p:spPr>
          <a:xfrm>
            <a:off x="8442838" y="4857906"/>
            <a:ext cx="1753185" cy="5858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chemeClr val="accent5"/>
              </a:buClr>
              <a:buSzPts val="1500"/>
              <a:buFont typeface="Arial"/>
              <a:buNone/>
              <a:defRPr sz="1500" b="0" i="0" u="none" strike="noStrike" cap="none">
                <a:solidFill>
                  <a:schemeClr val="accent5"/>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en-CA" sz="1200" b="1">
                <a:solidFill>
                  <a:srgbClr val="000000"/>
                </a:solidFill>
                <a:latin typeface="Calibri" panose="020F0502020204030204" pitchFamily="34" charset="0"/>
                <a:cs typeface="Calibri" panose="020F0502020204030204" pitchFamily="34" charset="0"/>
              </a:rPr>
              <a:t>MISE EN SERVICE </a:t>
            </a:r>
          </a:p>
        </p:txBody>
      </p:sp>
      <p:pic>
        <p:nvPicPr>
          <p:cNvPr id="74" name="Picture 73">
            <a:extLst>
              <a:ext uri="{FF2B5EF4-FFF2-40B4-BE49-F238E27FC236}">
                <a16:creationId xmlns:a16="http://schemas.microsoft.com/office/drawing/2014/main" id="{B8DA80CD-7B6F-0CA9-48A1-40706C0BA081}"/>
              </a:ext>
            </a:extLst>
          </p:cNvPr>
          <p:cNvPicPr>
            <a:picLocks noChangeAspect="1"/>
          </p:cNvPicPr>
          <p:nvPr/>
        </p:nvPicPr>
        <p:blipFill>
          <a:blip r:embed="rId21"/>
          <a:stretch>
            <a:fillRect/>
          </a:stretch>
        </p:blipFill>
        <p:spPr>
          <a:xfrm>
            <a:off x="8897396" y="5234978"/>
            <a:ext cx="618752" cy="618752"/>
          </a:xfrm>
          <a:prstGeom prst="rect">
            <a:avLst/>
          </a:prstGeom>
        </p:spPr>
      </p:pic>
      <p:sp>
        <p:nvSpPr>
          <p:cNvPr id="87" name="Google Shape;118;p3">
            <a:extLst>
              <a:ext uri="{FF2B5EF4-FFF2-40B4-BE49-F238E27FC236}">
                <a16:creationId xmlns:a16="http://schemas.microsoft.com/office/drawing/2014/main" id="{149DFF53-1E4F-5E48-AC62-B46744A06064}"/>
              </a:ext>
            </a:extLst>
          </p:cNvPr>
          <p:cNvSpPr txBox="1">
            <a:spLocks/>
          </p:cNvSpPr>
          <p:nvPr/>
        </p:nvSpPr>
        <p:spPr>
          <a:xfrm>
            <a:off x="3292698" y="1564964"/>
            <a:ext cx="758480" cy="2207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CA">
                <a:latin typeface="Calibri" panose="020F0502020204030204" pitchFamily="34" charset="0"/>
                <a:cs typeface="Calibri" panose="020F0502020204030204" pitchFamily="34" charset="0"/>
              </a:rPr>
              <a:t> </a:t>
            </a:r>
            <a:r>
              <a:rPr lang="en-CA" sz="900" err="1">
                <a:latin typeface="Calibri" panose="020F0502020204030204" pitchFamily="34" charset="0"/>
                <a:cs typeface="Calibri" panose="020F0502020204030204" pitchFamily="34" charset="0"/>
              </a:rPr>
              <a:t>Automne</a:t>
            </a:r>
            <a:r>
              <a:rPr lang="en-CA" sz="900">
                <a:latin typeface="Calibri" panose="020F0502020204030204" pitchFamily="34" charset="0"/>
                <a:cs typeface="Calibri" panose="020F0502020204030204" pitchFamily="34" charset="0"/>
              </a:rPr>
              <a:t> 2023 - hiver 2024</a:t>
            </a:r>
          </a:p>
        </p:txBody>
      </p:sp>
      <p:sp>
        <p:nvSpPr>
          <p:cNvPr id="88" name="Google Shape;118;p3">
            <a:extLst>
              <a:ext uri="{FF2B5EF4-FFF2-40B4-BE49-F238E27FC236}">
                <a16:creationId xmlns:a16="http://schemas.microsoft.com/office/drawing/2014/main" id="{0A69050B-617D-2F06-0F28-011274FC89E1}"/>
              </a:ext>
            </a:extLst>
          </p:cNvPr>
          <p:cNvSpPr txBox="1">
            <a:spLocks/>
          </p:cNvSpPr>
          <p:nvPr/>
        </p:nvSpPr>
        <p:spPr>
          <a:xfrm>
            <a:off x="9029066" y="1425753"/>
            <a:ext cx="879928" cy="3553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fr-CA" dirty="0">
                <a:latin typeface="Calibri"/>
                <a:cs typeface="Calibri"/>
              </a:rPr>
              <a:t> </a:t>
            </a:r>
            <a:r>
              <a:rPr lang="fr-CA" sz="900" dirty="0">
                <a:latin typeface="Calibri"/>
                <a:cs typeface="Calibri"/>
              </a:rPr>
              <a:t>Printemps – début de l’automne2024 </a:t>
            </a:r>
            <a:endParaRPr lang="fr-CA" sz="900" dirty="0">
              <a:latin typeface="Calibri" panose="020F0502020204030204" pitchFamily="34" charset="0"/>
              <a:cs typeface="Calibri" panose="020F0502020204030204" pitchFamily="34" charset="0"/>
            </a:endParaRPr>
          </a:p>
        </p:txBody>
      </p:sp>
      <p:sp>
        <p:nvSpPr>
          <p:cNvPr id="90" name="Google Shape;105;p3">
            <a:extLst>
              <a:ext uri="{FF2B5EF4-FFF2-40B4-BE49-F238E27FC236}">
                <a16:creationId xmlns:a16="http://schemas.microsoft.com/office/drawing/2014/main" id="{9A7E755C-8E9D-E935-9CC4-FBBB2703F70D}"/>
              </a:ext>
            </a:extLst>
          </p:cNvPr>
          <p:cNvSpPr txBox="1">
            <a:spLocks/>
          </p:cNvSpPr>
          <p:nvPr/>
        </p:nvSpPr>
        <p:spPr>
          <a:xfrm>
            <a:off x="7297302" y="3640102"/>
            <a:ext cx="737770" cy="4549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sz="900">
                <a:latin typeface="Calibri" panose="020F0502020204030204" pitchFamily="34" charset="0"/>
                <a:cs typeface="Calibri" panose="020F0502020204030204" pitchFamily="34" charset="0"/>
              </a:rPr>
              <a:t>Printemps 2024 – hiver 2025</a:t>
            </a:r>
          </a:p>
        </p:txBody>
      </p:sp>
      <p:sp>
        <p:nvSpPr>
          <p:cNvPr id="112" name="Google Shape;109;p3">
            <a:extLst>
              <a:ext uri="{FF2B5EF4-FFF2-40B4-BE49-F238E27FC236}">
                <a16:creationId xmlns:a16="http://schemas.microsoft.com/office/drawing/2014/main" id="{A785B08D-B44E-EA2D-04B7-922645B2CB19}"/>
              </a:ext>
            </a:extLst>
          </p:cNvPr>
          <p:cNvSpPr txBox="1">
            <a:spLocks/>
          </p:cNvSpPr>
          <p:nvPr/>
        </p:nvSpPr>
        <p:spPr>
          <a:xfrm>
            <a:off x="5987238" y="3726266"/>
            <a:ext cx="735431" cy="2520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sz="900">
                <a:latin typeface="Calibri" panose="020F0502020204030204" pitchFamily="34" charset="0"/>
                <a:cs typeface="Calibri" panose="020F0502020204030204" pitchFamily="34" charset="0"/>
              </a:rPr>
              <a:t>Mi-2025-2026</a:t>
            </a:r>
          </a:p>
        </p:txBody>
      </p:sp>
      <p:pic>
        <p:nvPicPr>
          <p:cNvPr id="6" name="Picture 5">
            <a:extLst>
              <a:ext uri="{FF2B5EF4-FFF2-40B4-BE49-F238E27FC236}">
                <a16:creationId xmlns:a16="http://schemas.microsoft.com/office/drawing/2014/main" id="{950C3BC4-C805-4B9E-2B47-667E7ECF4CED}"/>
              </a:ext>
            </a:extLst>
          </p:cNvPr>
          <p:cNvPicPr>
            <a:picLocks noChangeAspect="1"/>
          </p:cNvPicPr>
          <p:nvPr/>
        </p:nvPicPr>
        <p:blipFill>
          <a:blip r:embed="rId22"/>
          <a:stretch>
            <a:fillRect/>
          </a:stretch>
        </p:blipFill>
        <p:spPr>
          <a:xfrm>
            <a:off x="6393370" y="5189357"/>
            <a:ext cx="428660" cy="537182"/>
          </a:xfrm>
          <a:prstGeom prst="rect">
            <a:avLst/>
          </a:prstGeom>
        </p:spPr>
      </p:pic>
      <p:pic>
        <p:nvPicPr>
          <p:cNvPr id="12" name="Picture 11">
            <a:extLst>
              <a:ext uri="{FF2B5EF4-FFF2-40B4-BE49-F238E27FC236}">
                <a16:creationId xmlns:a16="http://schemas.microsoft.com/office/drawing/2014/main" id="{117FF926-7FD9-662A-B7B5-33BB276FCA80}"/>
              </a:ext>
            </a:extLst>
          </p:cNvPr>
          <p:cNvPicPr>
            <a:picLocks noChangeAspect="1"/>
          </p:cNvPicPr>
          <p:nvPr/>
        </p:nvPicPr>
        <p:blipFill rotWithShape="1">
          <a:blip r:embed="rId23">
            <a:extLst>
              <a:ext uri="{BEBA8EAE-BF5A-486C-A8C5-ECC9F3942E4B}">
                <a14:imgProps xmlns:a14="http://schemas.microsoft.com/office/drawing/2010/main">
                  <a14:imgLayer r:embed="rId24">
                    <a14:imgEffect>
                      <a14:saturation sat="0"/>
                    </a14:imgEffect>
                  </a14:imgLayer>
                </a14:imgProps>
              </a:ext>
            </a:extLst>
          </a:blip>
          <a:srcRect l="22037" t="20079" r="19052" b="19377"/>
          <a:stretch/>
        </p:blipFill>
        <p:spPr>
          <a:xfrm>
            <a:off x="7731238" y="969500"/>
            <a:ext cx="497177" cy="510958"/>
          </a:xfrm>
          <a:prstGeom prst="rect">
            <a:avLst/>
          </a:prstGeom>
        </p:spPr>
      </p:pic>
      <p:sp>
        <p:nvSpPr>
          <p:cNvPr id="14" name="Google Shape;115;p3">
            <a:extLst>
              <a:ext uri="{FF2B5EF4-FFF2-40B4-BE49-F238E27FC236}">
                <a16:creationId xmlns:a16="http://schemas.microsoft.com/office/drawing/2014/main" id="{388DA9BB-97BD-0BF2-3A95-42D5A87E872D}"/>
              </a:ext>
            </a:extLst>
          </p:cNvPr>
          <p:cNvSpPr txBox="1">
            <a:spLocks/>
          </p:cNvSpPr>
          <p:nvPr/>
        </p:nvSpPr>
        <p:spPr>
          <a:xfrm>
            <a:off x="8944903" y="5870100"/>
            <a:ext cx="589769" cy="2599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CA" sz="900">
                <a:latin typeface="Calibri" panose="020F0502020204030204" pitchFamily="34" charset="0"/>
                <a:cs typeface="Calibri" panose="020F0502020204030204" pitchFamily="34" charset="0"/>
              </a:rPr>
              <a:t>2029</a:t>
            </a:r>
          </a:p>
        </p:txBody>
      </p:sp>
      <p:grpSp>
        <p:nvGrpSpPr>
          <p:cNvPr id="29" name="Group 28">
            <a:extLst>
              <a:ext uri="{FF2B5EF4-FFF2-40B4-BE49-F238E27FC236}">
                <a16:creationId xmlns:a16="http://schemas.microsoft.com/office/drawing/2014/main" id="{637F42DA-C7E2-003F-A9AF-1022B5BF06AC}"/>
              </a:ext>
            </a:extLst>
          </p:cNvPr>
          <p:cNvGrpSpPr/>
          <p:nvPr/>
        </p:nvGrpSpPr>
        <p:grpSpPr>
          <a:xfrm>
            <a:off x="3063304" y="2066349"/>
            <a:ext cx="1295734" cy="1009614"/>
            <a:chOff x="3244106" y="2024631"/>
            <a:chExt cx="1295734" cy="1009614"/>
          </a:xfrm>
        </p:grpSpPr>
        <p:sp>
          <p:nvSpPr>
            <p:cNvPr id="24" name="Star: 5 Points 23">
              <a:extLst>
                <a:ext uri="{FF2B5EF4-FFF2-40B4-BE49-F238E27FC236}">
                  <a16:creationId xmlns:a16="http://schemas.microsoft.com/office/drawing/2014/main" id="{FB3BA0F8-76B0-DF9B-7F6C-F33D7A3CC8D7}"/>
                </a:ext>
              </a:extLst>
            </p:cNvPr>
            <p:cNvSpPr/>
            <p:nvPr/>
          </p:nvSpPr>
          <p:spPr>
            <a:xfrm>
              <a:off x="3244106" y="2024631"/>
              <a:ext cx="1295734" cy="1009614"/>
            </a:xfrm>
            <a:prstGeom prst="star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20A80699-7EA1-6238-6FA3-B5606AC2B4F5}"/>
                </a:ext>
              </a:extLst>
            </p:cNvPr>
            <p:cNvSpPr txBox="1"/>
            <p:nvPr/>
          </p:nvSpPr>
          <p:spPr>
            <a:xfrm>
              <a:off x="3476984" y="2412898"/>
              <a:ext cx="877208" cy="400110"/>
            </a:xfrm>
            <a:prstGeom prst="rect">
              <a:avLst/>
            </a:prstGeom>
            <a:noFill/>
          </p:spPr>
          <p:txBody>
            <a:bodyPr wrap="square" rtlCol="0">
              <a:spAutoFit/>
            </a:bodyPr>
            <a:lstStyle/>
            <a:p>
              <a:pPr algn="ctr"/>
              <a:r>
                <a:rPr lang="en-CA" sz="1000">
                  <a:solidFill>
                    <a:schemeClr val="bg1">
                      <a:lumMod val="95000"/>
                    </a:schemeClr>
                  </a:solidFill>
                  <a:latin typeface="Calibri" panose="020F0502020204030204" pitchFamily="34" charset="0"/>
                  <a:cs typeface="Calibri" panose="020F0502020204030204" pitchFamily="34" charset="0"/>
                </a:rPr>
                <a:t>Contract Award</a:t>
              </a:r>
            </a:p>
          </p:txBody>
        </p:sp>
      </p:grpSp>
      <p:sp>
        <p:nvSpPr>
          <p:cNvPr id="31" name="Google Shape;107;p3">
            <a:extLst>
              <a:ext uri="{FF2B5EF4-FFF2-40B4-BE49-F238E27FC236}">
                <a16:creationId xmlns:a16="http://schemas.microsoft.com/office/drawing/2014/main" id="{1103C1A8-6974-F1AD-5DF9-37318AD486D6}"/>
              </a:ext>
            </a:extLst>
          </p:cNvPr>
          <p:cNvSpPr txBox="1">
            <a:spLocks/>
          </p:cNvSpPr>
          <p:nvPr/>
        </p:nvSpPr>
        <p:spPr>
          <a:xfrm>
            <a:off x="8435623" y="2929091"/>
            <a:ext cx="1044000" cy="1044000"/>
          </a:xfrm>
          <a:prstGeom prst="ellipse">
            <a:avLst/>
          </a:prstGeom>
          <a:solidFill>
            <a:schemeClr val="lt1"/>
          </a:solidFill>
          <a:ln w="72375" cap="flat" cmpd="sng">
            <a:solidFill>
              <a:schemeClr val="tx2">
                <a:lumMod val="75000"/>
              </a:schemeClr>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3000"/>
              <a:buFont typeface="Arial"/>
              <a:buNone/>
              <a:defRPr sz="3000" b="0" i="0" u="none" strike="noStrike" cap="none">
                <a:solidFill>
                  <a:srgbClr val="454D55"/>
                </a:solidFill>
                <a:latin typeface="Franklin Gothic"/>
                <a:ea typeface="Franklin Gothic"/>
                <a:cs typeface="Franklin Gothic"/>
                <a:sym typeface="Franklin Gothic"/>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a:solidFill>
                  <a:schemeClr val="bg1"/>
                </a:solidFill>
                <a:latin typeface="Calibri" panose="020F0502020204030204" pitchFamily="34" charset="0"/>
                <a:cs typeface="Calibri" panose="020F0502020204030204" pitchFamily="34" charset="0"/>
              </a:rPr>
              <a:t>Q1</a:t>
            </a:r>
          </a:p>
        </p:txBody>
      </p:sp>
      <p:sp>
        <p:nvSpPr>
          <p:cNvPr id="32" name="Google Shape;105;p3">
            <a:extLst>
              <a:ext uri="{FF2B5EF4-FFF2-40B4-BE49-F238E27FC236}">
                <a16:creationId xmlns:a16="http://schemas.microsoft.com/office/drawing/2014/main" id="{53903703-0852-AE5C-856A-1DEBE2B57CF8}"/>
              </a:ext>
            </a:extLst>
          </p:cNvPr>
          <p:cNvSpPr txBox="1">
            <a:spLocks/>
          </p:cNvSpPr>
          <p:nvPr/>
        </p:nvSpPr>
        <p:spPr>
          <a:xfrm>
            <a:off x="8588738" y="3595464"/>
            <a:ext cx="737770" cy="3539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454D55"/>
              </a:buClr>
              <a:buSzPts val="1000"/>
              <a:buFont typeface="Arial"/>
              <a:buNone/>
              <a:defRPr sz="1000" b="0" i="1" u="none" strike="noStrike" cap="none">
                <a:solidFill>
                  <a:srgbClr val="454D55"/>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sz="900" dirty="0" err="1">
                <a:latin typeface="Calibri" panose="020F0502020204030204" pitchFamily="34" charset="0"/>
                <a:cs typeface="Calibri" panose="020F0502020204030204" pitchFamily="34" charset="0"/>
              </a:rPr>
              <a:t>Printemps</a:t>
            </a:r>
            <a:r>
              <a:rPr lang="en-US" sz="900" dirty="0">
                <a:latin typeface="Calibri" panose="020F0502020204030204" pitchFamily="34" charset="0"/>
                <a:cs typeface="Calibri" panose="020F0502020204030204" pitchFamily="34" charset="0"/>
              </a:rPr>
              <a:t> – </a:t>
            </a:r>
            <a:r>
              <a:rPr lang="en-US" sz="900" dirty="0" err="1">
                <a:latin typeface="Calibri" panose="020F0502020204030204" pitchFamily="34" charset="0"/>
                <a:cs typeface="Calibri" panose="020F0502020204030204" pitchFamily="34" charset="0"/>
              </a:rPr>
              <a:t>automne</a:t>
            </a:r>
            <a:r>
              <a:rPr lang="en-US" sz="900" dirty="0">
                <a:latin typeface="Calibri" panose="020F0502020204030204" pitchFamily="34" charset="0"/>
                <a:cs typeface="Calibri" panose="020F0502020204030204" pitchFamily="34" charset="0"/>
              </a:rPr>
              <a:t> 2025</a:t>
            </a:r>
          </a:p>
        </p:txBody>
      </p:sp>
      <p:pic>
        <p:nvPicPr>
          <p:cNvPr id="40" name="Picture 39">
            <a:extLst>
              <a:ext uri="{FF2B5EF4-FFF2-40B4-BE49-F238E27FC236}">
                <a16:creationId xmlns:a16="http://schemas.microsoft.com/office/drawing/2014/main" id="{55989C25-3545-2D58-99E1-AD65BAC8D00B}"/>
              </a:ext>
            </a:extLst>
          </p:cNvPr>
          <p:cNvPicPr>
            <a:picLocks noChangeAspect="1"/>
          </p:cNvPicPr>
          <p:nvPr/>
        </p:nvPicPr>
        <p:blipFill>
          <a:blip r:embed="rId17"/>
          <a:stretch>
            <a:fillRect/>
          </a:stretch>
        </p:blipFill>
        <p:spPr>
          <a:xfrm>
            <a:off x="8686381" y="3068883"/>
            <a:ext cx="518205" cy="493819"/>
          </a:xfrm>
          <a:prstGeom prst="rect">
            <a:avLst/>
          </a:prstGeom>
        </p:spPr>
      </p:pic>
      <p:sp>
        <p:nvSpPr>
          <p:cNvPr id="41" name="Google Shape;104;p3">
            <a:extLst>
              <a:ext uri="{FF2B5EF4-FFF2-40B4-BE49-F238E27FC236}">
                <a16:creationId xmlns:a16="http://schemas.microsoft.com/office/drawing/2014/main" id="{08FA1F79-ED20-CF9C-DB6B-576D3641C534}"/>
              </a:ext>
            </a:extLst>
          </p:cNvPr>
          <p:cNvSpPr txBox="1">
            <a:spLocks/>
          </p:cNvSpPr>
          <p:nvPr/>
        </p:nvSpPr>
        <p:spPr>
          <a:xfrm>
            <a:off x="7887671" y="4056725"/>
            <a:ext cx="2265718" cy="4342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6F0066"/>
              </a:buClr>
              <a:buSzPts val="1500"/>
              <a:buFont typeface="Arial"/>
              <a:buNone/>
              <a:defRPr sz="1500" b="0" i="0" u="none" strike="noStrike" cap="none">
                <a:solidFill>
                  <a:srgbClr val="6F0066"/>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FR" sz="1200">
                <a:solidFill>
                  <a:srgbClr val="000000"/>
                </a:solidFill>
                <a:latin typeface="Calibri" panose="020F0502020204030204" pitchFamily="34" charset="0"/>
                <a:cs typeface="Calibri" panose="020F0502020204030204" pitchFamily="34" charset="0"/>
              </a:rPr>
              <a:t>Approvisionnement agile/échelonné : </a:t>
            </a:r>
          </a:p>
          <a:p>
            <a:pPr marL="0" indent="0">
              <a:lnSpc>
                <a:spcPct val="80000"/>
              </a:lnSpc>
              <a:spcBef>
                <a:spcPts val="0"/>
              </a:spcBef>
            </a:pPr>
            <a:r>
              <a:rPr lang="fr-FR" sz="1100">
                <a:solidFill>
                  <a:srgbClr val="000000"/>
                </a:solidFill>
                <a:latin typeface="Calibri" panose="020F0502020204030204" pitchFamily="34" charset="0"/>
                <a:cs typeface="Calibri" panose="020F0502020204030204" pitchFamily="34" charset="0"/>
              </a:rPr>
              <a:t>évaluation des prototypes et détermination du soumissionnaire retenu</a:t>
            </a:r>
          </a:p>
        </p:txBody>
      </p:sp>
      <p:sp>
        <p:nvSpPr>
          <p:cNvPr id="13" name="Google Shape;85;p3">
            <a:extLst>
              <a:ext uri="{FF2B5EF4-FFF2-40B4-BE49-F238E27FC236}">
                <a16:creationId xmlns:a16="http://schemas.microsoft.com/office/drawing/2014/main" id="{060672C5-C4A5-4222-A183-C8ABFCB26C37}"/>
              </a:ext>
            </a:extLst>
          </p:cNvPr>
          <p:cNvSpPr txBox="1">
            <a:spLocks/>
          </p:cNvSpPr>
          <p:nvPr/>
        </p:nvSpPr>
        <p:spPr>
          <a:xfrm>
            <a:off x="8581661" y="392525"/>
            <a:ext cx="1726129" cy="2161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81BF3B"/>
              </a:buClr>
              <a:buSzPts val="1500"/>
              <a:buFont typeface="Arial"/>
              <a:buNone/>
              <a:defRPr sz="1500" b="0" i="0" u="none" strike="noStrike" cap="none">
                <a:solidFill>
                  <a:srgbClr val="81BF3B"/>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lnSpc>
                <a:spcPct val="80000"/>
              </a:lnSpc>
              <a:spcBef>
                <a:spcPts val="0"/>
              </a:spcBef>
            </a:pPr>
            <a:r>
              <a:rPr lang="fr-CA" sz="1200">
                <a:solidFill>
                  <a:srgbClr val="000000"/>
                </a:solidFill>
                <a:latin typeface="Calibri"/>
                <a:cs typeface="Calibri"/>
              </a:rPr>
              <a:t>Engagement stratégique</a:t>
            </a:r>
          </a:p>
          <a:p>
            <a:pPr marL="0" indent="0">
              <a:lnSpc>
                <a:spcPct val="80000"/>
              </a:lnSpc>
              <a:spcBef>
                <a:spcPts val="0"/>
              </a:spcBef>
            </a:pPr>
            <a:r>
              <a:rPr lang="fr-CA" sz="1100">
                <a:solidFill>
                  <a:srgbClr val="000000"/>
                </a:solidFill>
                <a:latin typeface="Calibri"/>
                <a:cs typeface="Calibri"/>
              </a:rPr>
              <a:t>Industrie – Demande d’information (2</a:t>
            </a:r>
            <a:r>
              <a:rPr lang="fr-CA" sz="1100" baseline="30000">
                <a:solidFill>
                  <a:srgbClr val="000000"/>
                </a:solidFill>
                <a:latin typeface="Calibri"/>
                <a:cs typeface="Calibri"/>
              </a:rPr>
              <a:t>e</a:t>
            </a:r>
            <a:r>
              <a:rPr lang="fr-CA" sz="1100">
                <a:solidFill>
                  <a:srgbClr val="000000"/>
                </a:solidFill>
                <a:latin typeface="Calibri"/>
                <a:cs typeface="Calibri"/>
              </a:rPr>
              <a:t> ronde)</a:t>
            </a:r>
          </a:p>
        </p:txBody>
      </p:sp>
      <p:pic>
        <p:nvPicPr>
          <p:cNvPr id="23" name="Picture 22">
            <a:extLst>
              <a:ext uri="{FF2B5EF4-FFF2-40B4-BE49-F238E27FC236}">
                <a16:creationId xmlns:a16="http://schemas.microsoft.com/office/drawing/2014/main" id="{BBA53FFC-A82F-5588-1654-C84AED4E84E2}"/>
              </a:ext>
            </a:extLst>
          </p:cNvPr>
          <p:cNvPicPr>
            <a:picLocks noChangeAspect="1"/>
          </p:cNvPicPr>
          <p:nvPr/>
        </p:nvPicPr>
        <p:blipFill rotWithShape="1">
          <a:blip r:embed="rId25"/>
          <a:srcRect l="4858" t="2162" r="7618" b="3245"/>
          <a:stretch/>
        </p:blipFill>
        <p:spPr>
          <a:xfrm>
            <a:off x="10481177" y="4840784"/>
            <a:ext cx="809231" cy="1143694"/>
          </a:xfrm>
          <a:prstGeom prst="rect">
            <a:avLst/>
          </a:prstGeom>
        </p:spPr>
      </p:pic>
      <p:sp>
        <p:nvSpPr>
          <p:cNvPr id="15" name="Left Brace 14">
            <a:extLst>
              <a:ext uri="{FF2B5EF4-FFF2-40B4-BE49-F238E27FC236}">
                <a16:creationId xmlns:a16="http://schemas.microsoft.com/office/drawing/2014/main" id="{5C9D2341-786A-EE13-D7EF-F45ADC38D8EE}"/>
              </a:ext>
            </a:extLst>
          </p:cNvPr>
          <p:cNvSpPr/>
          <p:nvPr/>
        </p:nvSpPr>
        <p:spPr>
          <a:xfrm>
            <a:off x="5503811" y="339434"/>
            <a:ext cx="414979" cy="1778096"/>
          </a:xfrm>
          <a:prstGeom prst="leftBrace">
            <a:avLst/>
          </a:prstGeom>
          <a:noFill/>
          <a:ln>
            <a:solidFill>
              <a:srgbClr val="05050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6F4DBF6D-FA34-B24A-125D-3FAC60F34874}"/>
              </a:ext>
            </a:extLst>
          </p:cNvPr>
          <p:cNvSpPr/>
          <p:nvPr/>
        </p:nvSpPr>
        <p:spPr>
          <a:xfrm rot="10800000">
            <a:off x="10125810" y="349330"/>
            <a:ext cx="354822" cy="1647754"/>
          </a:xfrm>
          <a:prstGeom prst="leftBrace">
            <a:avLst/>
          </a:prstGeom>
          <a:noFill/>
          <a:ln>
            <a:solidFill>
              <a:srgbClr val="05050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899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C64A8C-38A4-9353-3504-535AF3824113}"/>
              </a:ext>
            </a:extLst>
          </p:cNvPr>
          <p:cNvSpPr/>
          <p:nvPr>
            <p:custDataLst>
              <p:tags r:id="rId1"/>
            </p:custDataLst>
          </p:nvPr>
        </p:nvSpPr>
        <p:spPr>
          <a:xfrm>
            <a:off x="53666" y="91761"/>
            <a:ext cx="10073940" cy="391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fr-ca" sz="2400" b="1" kern="0">
                <a:solidFill>
                  <a:srgbClr val="000000">
                    <a:lumMod val="100000"/>
                  </a:srgbClr>
                </a:solidFill>
                <a:latin typeface="Calibri" panose="020F0502020204030204" pitchFamily="34" charset="0"/>
                <a:ea typeface="Calibri" panose="020F0502020204030204" pitchFamily="34" charset="0"/>
                <a:cs typeface="Calibri" panose="020F0502020204030204" pitchFamily="34" charset="0"/>
                <a:sym typeface=""/>
              </a:rPr>
              <a:t>Cadre de gouvernance pour le réapprovisionnement de Canada.ca</a:t>
            </a:r>
            <a:endParaRPr lang="fr-ca" sz="2400" b="1">
              <a:solidFill>
                <a:srgbClr val="000000"/>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C30D5673-C01D-4508-B9CB-84FDAE793173}"/>
              </a:ext>
            </a:extLst>
          </p:cNvPr>
          <p:cNvSpPr>
            <a:spLocks noGrp="1"/>
          </p:cNvSpPr>
          <p:nvPr>
            <p:ph type="sldNum" sz="quarter" idx="12"/>
            <p:custDataLst>
              <p:tags r:id="rId2"/>
            </p:custDataLst>
          </p:nvPr>
        </p:nvSpPr>
        <p:spPr/>
        <p:txBody>
          <a:bodyPr/>
          <a:lstStyle/>
          <a:p>
            <a:pPr defTabSz="609585">
              <a:defRPr/>
            </a:pPr>
            <a:fld id="{2E86C063-E22E-2E4C-A523-54089486E38F}" type="slidenum">
              <a:rPr>
                <a:solidFill>
                  <a:srgbClr val="000000">
                    <a:tint val="75000"/>
                  </a:srgbClr>
                </a:solidFill>
              </a:rPr>
              <a:pPr defTabSz="609585">
                <a:defRPr/>
              </a:pPr>
              <a:t>4</a:t>
            </a:fld>
            <a:endParaRPr lang="fr-ca">
              <a:solidFill>
                <a:srgbClr val="000000">
                  <a:tint val="75000"/>
                </a:srgbClr>
              </a:solidFill>
            </a:endParaRPr>
          </a:p>
        </p:txBody>
      </p:sp>
      <p:sp>
        <p:nvSpPr>
          <p:cNvPr id="4" name="Rectangle 3">
            <a:extLst>
              <a:ext uri="{FF2B5EF4-FFF2-40B4-BE49-F238E27FC236}">
                <a16:creationId xmlns:a16="http://schemas.microsoft.com/office/drawing/2014/main" id="{F018F636-D993-7216-9D38-98952D46C59D}"/>
              </a:ext>
            </a:extLst>
          </p:cNvPr>
          <p:cNvSpPr/>
          <p:nvPr>
            <p:custDataLst>
              <p:tags r:id="rId3"/>
            </p:custDataLst>
          </p:nvPr>
        </p:nvSpPr>
        <p:spPr>
          <a:xfrm>
            <a:off x="3608439" y="1692924"/>
            <a:ext cx="4931599" cy="4027221"/>
          </a:xfrm>
          <a:prstGeom prst="rect">
            <a:avLst/>
          </a:prstGeom>
          <a:noFill/>
          <a:ln w="47625" cmpd="dbl">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r-ca" sz="1867">
              <a:solidFill>
                <a:prstClr val="white"/>
              </a:solidFill>
              <a:latin typeface="Arial"/>
            </a:endParaRPr>
          </a:p>
        </p:txBody>
      </p:sp>
      <p:grpSp>
        <p:nvGrpSpPr>
          <p:cNvPr id="5" name="Group 85">
            <a:extLst>
              <a:ext uri="{FF2B5EF4-FFF2-40B4-BE49-F238E27FC236}">
                <a16:creationId xmlns:a16="http://schemas.microsoft.com/office/drawing/2014/main" id="{9A41E52A-2EB9-6740-3E83-BF7FE3981B4E}"/>
              </a:ext>
            </a:extLst>
          </p:cNvPr>
          <p:cNvGrpSpPr/>
          <p:nvPr>
            <p:custDataLst>
              <p:tags r:id="rId4"/>
            </p:custDataLst>
          </p:nvPr>
        </p:nvGrpSpPr>
        <p:grpSpPr>
          <a:xfrm>
            <a:off x="258172" y="1713614"/>
            <a:ext cx="3072989" cy="2225277"/>
            <a:chOff x="126388" y="1838765"/>
            <a:chExt cx="2702537" cy="1668958"/>
          </a:xfrm>
        </p:grpSpPr>
        <p:sp>
          <p:nvSpPr>
            <p:cNvPr id="6" name="Rectangle 5">
              <a:extLst>
                <a:ext uri="{FF2B5EF4-FFF2-40B4-BE49-F238E27FC236}">
                  <a16:creationId xmlns:a16="http://schemas.microsoft.com/office/drawing/2014/main" id="{D6F938EF-AA6C-DFED-4DA6-2FEDA2A88924}"/>
                </a:ext>
              </a:extLst>
            </p:cNvPr>
            <p:cNvSpPr/>
            <p:nvPr/>
          </p:nvSpPr>
          <p:spPr>
            <a:xfrm>
              <a:off x="126388" y="1838765"/>
              <a:ext cx="2702537" cy="1668958"/>
            </a:xfrm>
            <a:prstGeom prst="rect">
              <a:avLst/>
            </a:prstGeom>
            <a:noFill/>
            <a:ln w="47625"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r-ca" sz="1867">
                <a:solidFill>
                  <a:prstClr val="white"/>
                </a:solidFill>
                <a:latin typeface="Arial"/>
              </a:endParaRPr>
            </a:p>
          </p:txBody>
        </p:sp>
        <p:sp>
          <p:nvSpPr>
            <p:cNvPr id="7" name="Rectangle 6">
              <a:extLst>
                <a:ext uri="{FF2B5EF4-FFF2-40B4-BE49-F238E27FC236}">
                  <a16:creationId xmlns:a16="http://schemas.microsoft.com/office/drawing/2014/main" id="{5231E08E-A160-1788-379B-A1451698C01A}"/>
                </a:ext>
              </a:extLst>
            </p:cNvPr>
            <p:cNvSpPr/>
            <p:nvPr/>
          </p:nvSpPr>
          <p:spPr>
            <a:xfrm>
              <a:off x="237699" y="1956783"/>
              <a:ext cx="2510198" cy="428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ca" sz="1067" b="1">
                  <a:solidFill>
                    <a:srgbClr val="000000"/>
                  </a:solidFill>
                  <a:latin typeface="Calibri" panose="020F0502020204030204" pitchFamily="34" charset="0"/>
                  <a:ea typeface="Calibri" panose="020F0502020204030204" pitchFamily="34" charset="0"/>
                  <a:cs typeface="Calibri" panose="020F0502020204030204" pitchFamily="34" charset="0"/>
                  <a:sym typeface=""/>
                </a:rPr>
                <a:t>Conseil directeur de la plateforme Web</a:t>
              </a:r>
              <a:endParaRPr lang="fr-ca" sz="1067" b="1">
                <a:solidFill>
                  <a:srgbClr val="000000"/>
                </a:solidFill>
                <a:latin typeface="Calibri" panose="020F0502020204030204" pitchFamily="34" charset="0"/>
                <a:sym typeface=""/>
              </a:endParaRPr>
            </a:p>
          </p:txBody>
        </p:sp>
        <p:sp>
          <p:nvSpPr>
            <p:cNvPr id="8" name="Rectangle 7">
              <a:extLst>
                <a:ext uri="{FF2B5EF4-FFF2-40B4-BE49-F238E27FC236}">
                  <a16:creationId xmlns:a16="http://schemas.microsoft.com/office/drawing/2014/main" id="{21AB9718-1629-ED16-C9A3-9E6CDEDABE63}"/>
                </a:ext>
              </a:extLst>
            </p:cNvPr>
            <p:cNvSpPr/>
            <p:nvPr/>
          </p:nvSpPr>
          <p:spPr>
            <a:xfrm>
              <a:off x="237699" y="2453006"/>
              <a:ext cx="2518434" cy="428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ca" sz="1067" b="1">
                  <a:solidFill>
                    <a:srgbClr val="000000"/>
                  </a:solidFill>
                  <a:latin typeface="Calibri" panose="020F0502020204030204" pitchFamily="34" charset="0"/>
                  <a:ea typeface="Calibri" panose="020F0502020204030204" pitchFamily="34" charset="0"/>
                  <a:cs typeface="Calibri" panose="020F0502020204030204" pitchFamily="34" charset="0"/>
                  <a:sym typeface=""/>
                </a:rPr>
                <a:t>Priorités pour la plateforme Web</a:t>
              </a:r>
              <a:endParaRPr lang="fr-ca" sz="1067" b="1">
                <a:solidFill>
                  <a:srgbClr val="000000"/>
                </a:solidFill>
                <a:latin typeface="Calibri" panose="020F0502020204030204" pitchFamily="34" charset="0"/>
                <a:sym typeface=""/>
              </a:endParaRPr>
            </a:p>
          </p:txBody>
        </p:sp>
        <p:sp>
          <p:nvSpPr>
            <p:cNvPr id="10" name="Rectangle 9">
              <a:extLst>
                <a:ext uri="{FF2B5EF4-FFF2-40B4-BE49-F238E27FC236}">
                  <a16:creationId xmlns:a16="http://schemas.microsoft.com/office/drawing/2014/main" id="{51C57FFC-77C2-F87F-B56B-5B08A1F3925B}"/>
                </a:ext>
              </a:extLst>
            </p:cNvPr>
            <p:cNvSpPr/>
            <p:nvPr/>
          </p:nvSpPr>
          <p:spPr>
            <a:xfrm>
              <a:off x="228238" y="2985688"/>
              <a:ext cx="2518433" cy="428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ca" sz="1067" b="1">
                  <a:solidFill>
                    <a:srgbClr val="000000"/>
                  </a:solidFill>
                  <a:latin typeface="Calibri" panose="020F0502020204030204" pitchFamily="34" charset="0"/>
                  <a:ea typeface="Calibri" panose="020F0502020204030204" pitchFamily="34" charset="0"/>
                  <a:cs typeface="Calibri" panose="020F0502020204030204" pitchFamily="34" charset="0"/>
                  <a:sym typeface=""/>
                </a:rPr>
                <a:t>Groupe(s) de travail</a:t>
              </a:r>
            </a:p>
            <a:p>
              <a:pPr algn="ctr" defTabSz="914377">
                <a:defRPr/>
              </a:pPr>
              <a:r>
                <a:rPr lang="fr-ca" sz="1067">
                  <a:solidFill>
                    <a:srgbClr val="000000"/>
                  </a:solidFill>
                  <a:latin typeface="Calibri" panose="020F0502020204030204" pitchFamily="34" charset="0"/>
                  <a:ea typeface="Calibri" panose="020F0502020204030204" pitchFamily="34" charset="0"/>
                  <a:cs typeface="Calibri" panose="020F0502020204030204" pitchFamily="34" charset="0"/>
                  <a:sym typeface=""/>
                </a:rPr>
                <a:t>(selon les besoins)</a:t>
              </a:r>
              <a:endParaRPr lang="fr-ca" sz="1067">
                <a:solidFill>
                  <a:srgbClr val="000000"/>
                </a:solidFill>
                <a:latin typeface="Calibri" panose="020F0502020204030204" pitchFamily="34" charset="0"/>
                <a:sym typeface=""/>
              </a:endParaRPr>
            </a:p>
          </p:txBody>
        </p:sp>
      </p:grpSp>
      <p:sp>
        <p:nvSpPr>
          <p:cNvPr id="11" name="Rectangle 10">
            <a:extLst>
              <a:ext uri="{FF2B5EF4-FFF2-40B4-BE49-F238E27FC236}">
                <a16:creationId xmlns:a16="http://schemas.microsoft.com/office/drawing/2014/main" id="{6FCF87A1-4F2B-7F62-62D3-B4616F54C948}"/>
              </a:ext>
            </a:extLst>
          </p:cNvPr>
          <p:cNvSpPr/>
          <p:nvPr>
            <p:custDataLst>
              <p:tags r:id="rId5"/>
            </p:custDataLst>
          </p:nvPr>
        </p:nvSpPr>
        <p:spPr>
          <a:xfrm>
            <a:off x="3748598" y="1779168"/>
            <a:ext cx="4701307" cy="1584669"/>
          </a:xfrm>
          <a:prstGeom prst="rect">
            <a:avLst/>
          </a:prstGeom>
          <a:solidFill>
            <a:srgbClr val="C5D4DA"/>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96000" rIns="96000" bIns="60960" rtlCol="0" anchor="t"/>
          <a:lstStyle/>
          <a:p>
            <a:pPr algn="ctr" defTabSz="914377">
              <a:defRPr/>
            </a:pPr>
            <a:r>
              <a:rPr lang="fr-ca" sz="1300" b="1" dirty="0">
                <a:solidFill>
                  <a:srgbClr val="000000"/>
                </a:solidFill>
                <a:latin typeface="Calibri"/>
                <a:ea typeface="Calibri" panose="020F0502020204030204" pitchFamily="34" charset="0"/>
                <a:cs typeface="Calibri"/>
                <a:sym typeface=""/>
              </a:rPr>
              <a:t>Sous-ministres adjoints (SMA)</a:t>
            </a:r>
          </a:p>
          <a:p>
            <a:pPr marL="240665" indent="-240665" defTabSz="914377">
              <a:spcBef>
                <a:spcPts val="400"/>
              </a:spcBef>
              <a:buFont typeface="+mj-lt"/>
              <a:buAutoNum type="arabicPeriod"/>
              <a:defRPr/>
            </a:pPr>
            <a:r>
              <a:rPr lang="fr-ca" sz="1100" b="1" dirty="0">
                <a:solidFill>
                  <a:srgbClr val="000000"/>
                </a:solidFill>
                <a:latin typeface="Calibri"/>
                <a:ea typeface="Calibri" panose="020F0502020204030204" pitchFamily="34" charset="0"/>
                <a:cs typeface="Calibri"/>
                <a:sym typeface=""/>
              </a:rPr>
              <a:t>Comité des SMA sur le réapprovisionnement de Canada.ca (décision)</a:t>
            </a:r>
            <a:endParaRPr lang="fr-ca" sz="1100" b="1" dirty="0">
              <a:solidFill>
                <a:srgbClr val="000000"/>
              </a:solidFill>
              <a:latin typeface="Calibri"/>
              <a:ea typeface="Calibri" panose="020F0502020204030204" pitchFamily="34" charset="0"/>
              <a:cs typeface="Calibri"/>
            </a:endParaRPr>
          </a:p>
          <a:p>
            <a:pPr marL="473710" lvl="1" indent="-115570" defTabSz="914377">
              <a:buFont typeface="Wingdings" panose="05000000000000000000" pitchFamily="2" charset="2"/>
              <a:buChar char="§"/>
              <a:defRPr/>
            </a:pPr>
            <a:r>
              <a:rPr lang="fr-ca" sz="1100" dirty="0">
                <a:solidFill>
                  <a:srgbClr val="000000"/>
                </a:solidFill>
                <a:latin typeface="Calibri"/>
                <a:ea typeface="Calibri" panose="020F0502020204030204" pitchFamily="34" charset="0"/>
                <a:cs typeface="Calibri"/>
                <a:sym typeface=""/>
              </a:rPr>
              <a:t>Co-présidence SC/SNC</a:t>
            </a:r>
            <a:endParaRPr lang="fr-ca" sz="1100" dirty="0">
              <a:solidFill>
                <a:srgbClr val="000000"/>
              </a:solidFill>
              <a:latin typeface="Calibri"/>
              <a:ea typeface="Calibri" panose="020F0502020204030204" pitchFamily="34" charset="0"/>
              <a:cs typeface="Calibri"/>
            </a:endParaRPr>
          </a:p>
          <a:p>
            <a:pPr marL="473710" lvl="1" indent="-115570" defTabSz="914377">
              <a:buFont typeface="Wingdings" panose="05000000000000000000" pitchFamily="2" charset="2"/>
              <a:buChar char="§"/>
              <a:defRPr/>
            </a:pPr>
            <a:r>
              <a:rPr lang="fr-ca" sz="1100" kern="0" dirty="0">
                <a:solidFill>
                  <a:srgbClr val="000000">
                    <a:lumMod val="100000"/>
                  </a:srgbClr>
                </a:solidFill>
                <a:latin typeface="Calibri"/>
                <a:ea typeface="Calibri" panose="020F0502020204030204" pitchFamily="34" charset="0"/>
                <a:cs typeface="Calibri"/>
                <a:sym typeface=""/>
              </a:rPr>
              <a:t>Membres : SC, SNC, DPI d’EDSC</a:t>
            </a:r>
            <a:endParaRPr lang="fr-ca" sz="1100" kern="0" dirty="0">
              <a:solidFill>
                <a:srgbClr val="000000">
                  <a:lumMod val="100000"/>
                </a:srgbClr>
              </a:solidFill>
              <a:latin typeface="Calibri"/>
              <a:ea typeface="Calibri" panose="020F0502020204030204" pitchFamily="34" charset="0"/>
              <a:cs typeface="Calibri"/>
            </a:endParaRPr>
          </a:p>
          <a:p>
            <a:pPr marL="240665" indent="-240665" defTabSz="914377">
              <a:spcBef>
                <a:spcPts val="267"/>
              </a:spcBef>
              <a:buFont typeface="+mj-lt"/>
              <a:buAutoNum type="arabicPeriod"/>
              <a:defRPr/>
            </a:pPr>
            <a:r>
              <a:rPr lang="fr-ca" sz="1100" b="1" dirty="0">
                <a:solidFill>
                  <a:srgbClr val="000000"/>
                </a:solidFill>
                <a:latin typeface="Calibri"/>
                <a:ea typeface="Calibri" panose="020F0502020204030204" pitchFamily="34" charset="0"/>
                <a:cs typeface="Calibri"/>
                <a:sym typeface=""/>
              </a:rPr>
              <a:t>Comité des SMA sur le réapprovisionnement de Canada.ca (direction)</a:t>
            </a:r>
            <a:endParaRPr lang="fr-ca" sz="1100" b="1" dirty="0">
              <a:solidFill>
                <a:srgbClr val="000000"/>
              </a:solidFill>
              <a:latin typeface="Calibri"/>
              <a:ea typeface="Calibri" panose="020F0502020204030204" pitchFamily="34" charset="0"/>
              <a:cs typeface="Calibri"/>
            </a:endParaRPr>
          </a:p>
          <a:p>
            <a:pPr marL="473710" lvl="1" indent="-115570" defTabSz="914377">
              <a:buFont typeface="Wingdings" panose="05000000000000000000" pitchFamily="2" charset="2"/>
              <a:buChar char="§"/>
              <a:defRPr/>
            </a:pPr>
            <a:r>
              <a:rPr lang="fr-ca" sz="1100" dirty="0">
                <a:solidFill>
                  <a:srgbClr val="000000"/>
                </a:solidFill>
                <a:latin typeface="Calibri"/>
                <a:ea typeface="Calibri" panose="020F0502020204030204" pitchFamily="34" charset="0"/>
                <a:cs typeface="Calibri"/>
                <a:sym typeface=""/>
              </a:rPr>
              <a:t>Co-présidence SC/SNC</a:t>
            </a:r>
            <a:endParaRPr lang="fr-ca" sz="1100" dirty="0">
              <a:solidFill>
                <a:srgbClr val="000000"/>
              </a:solidFill>
              <a:latin typeface="Calibri"/>
              <a:ea typeface="Calibri" panose="020F0502020204030204" pitchFamily="34" charset="0"/>
              <a:cs typeface="Calibri"/>
            </a:endParaRPr>
          </a:p>
          <a:p>
            <a:pPr marL="473710" lvl="1" indent="-115570" defTabSz="914377">
              <a:buFont typeface="Wingdings" panose="05000000000000000000" pitchFamily="2" charset="2"/>
              <a:buChar char="§"/>
              <a:defRPr/>
            </a:pPr>
            <a:r>
              <a:rPr lang="fr-ca" sz="1100" dirty="0">
                <a:solidFill>
                  <a:srgbClr val="000000"/>
                </a:solidFill>
                <a:latin typeface="Calibri"/>
                <a:ea typeface="Calibri" panose="020F0502020204030204" pitchFamily="34" charset="0"/>
                <a:cs typeface="Calibri"/>
                <a:sym typeface=""/>
              </a:rPr>
              <a:t>Membres :  SC, SNC, DPI d’EDSC, REC d’EDSC, BDPI du SCT, DT du STC, BDPIS du STC, CCSC, SPAC</a:t>
            </a:r>
            <a:endParaRPr lang="fr-ca" sz="1100" dirty="0">
              <a:solidFill>
                <a:srgbClr val="000000"/>
              </a:solidFill>
              <a:latin typeface="Calibri"/>
              <a:cs typeface="Calibri"/>
            </a:endParaRPr>
          </a:p>
        </p:txBody>
      </p:sp>
      <p:sp>
        <p:nvSpPr>
          <p:cNvPr id="12" name="Rectangle 11">
            <a:extLst>
              <a:ext uri="{FF2B5EF4-FFF2-40B4-BE49-F238E27FC236}">
                <a16:creationId xmlns:a16="http://schemas.microsoft.com/office/drawing/2014/main" id="{7CA2F29D-BDCC-2311-CEC1-AA5BD052CBAE}"/>
              </a:ext>
            </a:extLst>
          </p:cNvPr>
          <p:cNvSpPr/>
          <p:nvPr>
            <p:custDataLst>
              <p:tags r:id="rId6"/>
            </p:custDataLst>
          </p:nvPr>
        </p:nvSpPr>
        <p:spPr>
          <a:xfrm>
            <a:off x="3746792" y="3405999"/>
            <a:ext cx="4701307" cy="1690386"/>
          </a:xfrm>
          <a:prstGeom prst="rect">
            <a:avLst/>
          </a:prstGeom>
          <a:solidFill>
            <a:srgbClr val="C5D4D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t"/>
          <a:lstStyle/>
          <a:p>
            <a:pPr algn="ctr" defTabSz="914377"/>
            <a:r>
              <a:rPr lang="fr-ca" sz="1300" b="1" dirty="0">
                <a:solidFill>
                  <a:srgbClr val="000000"/>
                </a:solidFill>
                <a:latin typeface="Calibri"/>
                <a:ea typeface="Calibri" panose="020F0502020204030204" pitchFamily="34" charset="0"/>
                <a:cs typeface="Calibri"/>
                <a:sym typeface=""/>
              </a:rPr>
              <a:t>Directeurs généraux (DG)</a:t>
            </a:r>
          </a:p>
          <a:p>
            <a:pPr marL="240665" indent="-240665" defTabSz="914377">
              <a:spcBef>
                <a:spcPts val="267"/>
              </a:spcBef>
              <a:buFont typeface="+mj-lt"/>
              <a:buAutoNum type="arabicPeriod"/>
              <a:defRPr/>
            </a:pPr>
            <a:r>
              <a:rPr lang="fr-ca" sz="1100" b="1" dirty="0">
                <a:solidFill>
                  <a:srgbClr val="000000"/>
                </a:solidFill>
                <a:latin typeface="Calibri"/>
                <a:ea typeface="Calibri" panose="020F0502020204030204" pitchFamily="34" charset="0"/>
                <a:cs typeface="Calibri"/>
                <a:sym typeface=""/>
              </a:rPr>
              <a:t>Comité des DG sur le réapprovisionnement de Canada.ca (recommandations)</a:t>
            </a:r>
            <a:endParaRPr lang="fr-ca" sz="1100" b="1" dirty="0">
              <a:solidFill>
                <a:srgbClr val="000000"/>
              </a:solidFill>
              <a:latin typeface="Calibri"/>
              <a:ea typeface="Calibri" panose="020F0502020204030204" pitchFamily="34" charset="0"/>
              <a:cs typeface="Calibri"/>
            </a:endParaRPr>
          </a:p>
          <a:p>
            <a:pPr marL="473710" lvl="1" indent="-115570" defTabSz="914377">
              <a:buFont typeface="Wingdings" panose="05000000000000000000" pitchFamily="2" charset="2"/>
              <a:buChar char="§"/>
              <a:defRPr/>
            </a:pPr>
            <a:r>
              <a:rPr lang="fr-ca" sz="1100" dirty="0">
                <a:solidFill>
                  <a:srgbClr val="000000"/>
                </a:solidFill>
                <a:latin typeface="Calibri"/>
                <a:ea typeface="Calibri" panose="020F0502020204030204" pitchFamily="34" charset="0"/>
                <a:cs typeface="Calibri"/>
                <a:sym typeface=""/>
              </a:rPr>
              <a:t>Co-présidence SC/SNC</a:t>
            </a:r>
            <a:endParaRPr lang="fr-ca" sz="1100" dirty="0">
              <a:solidFill>
                <a:srgbClr val="000000"/>
              </a:solidFill>
              <a:latin typeface="Calibri"/>
              <a:ea typeface="Calibri" panose="020F0502020204030204" pitchFamily="34" charset="0"/>
              <a:cs typeface="Calibri"/>
            </a:endParaRPr>
          </a:p>
          <a:p>
            <a:pPr marL="473710" lvl="1" indent="-115570" defTabSz="914377">
              <a:buFont typeface="Wingdings" panose="05000000000000000000" pitchFamily="2" charset="2"/>
              <a:buChar char="§"/>
              <a:defRPr/>
            </a:pPr>
            <a:r>
              <a:rPr lang="fr-ca" sz="1100" kern="0" dirty="0">
                <a:solidFill>
                  <a:srgbClr val="000000">
                    <a:lumMod val="100000"/>
                  </a:srgbClr>
                </a:solidFill>
                <a:latin typeface="Calibri"/>
                <a:ea typeface="Calibri" panose="020F0502020204030204" pitchFamily="34" charset="0"/>
                <a:cs typeface="Calibri"/>
                <a:sym typeface=""/>
              </a:rPr>
              <a:t>Membres : SC, SNC, DPI d’EDSC</a:t>
            </a:r>
            <a:endParaRPr lang="fr-ca" sz="1100" kern="0" dirty="0">
              <a:solidFill>
                <a:srgbClr val="000000">
                  <a:lumMod val="100000"/>
                </a:srgbClr>
              </a:solidFill>
              <a:latin typeface="Calibri"/>
              <a:ea typeface="Calibri" panose="020F0502020204030204" pitchFamily="34" charset="0"/>
              <a:cs typeface="Calibri"/>
            </a:endParaRPr>
          </a:p>
          <a:p>
            <a:pPr marL="240665" indent="-240665" defTabSz="914377">
              <a:spcBef>
                <a:spcPts val="267"/>
              </a:spcBef>
              <a:buFont typeface="+mj-lt"/>
              <a:buAutoNum type="arabicPeriod"/>
              <a:defRPr/>
            </a:pPr>
            <a:r>
              <a:rPr lang="fr-ca" sz="1100" b="1" dirty="0">
                <a:solidFill>
                  <a:srgbClr val="000000"/>
                </a:solidFill>
                <a:latin typeface="Calibri"/>
                <a:ea typeface="Calibri" panose="020F0502020204030204" pitchFamily="34" charset="0"/>
                <a:cs typeface="Calibri"/>
                <a:sym typeface=""/>
              </a:rPr>
              <a:t>Comité des DG sur le réapprovisionnement de Canada.ca (direction)</a:t>
            </a:r>
            <a:endParaRPr lang="fr-ca" sz="1100" b="1" dirty="0">
              <a:solidFill>
                <a:srgbClr val="000000"/>
              </a:solidFill>
              <a:latin typeface="Calibri"/>
              <a:ea typeface="Calibri" panose="020F0502020204030204" pitchFamily="34" charset="0"/>
              <a:cs typeface="Calibri"/>
            </a:endParaRPr>
          </a:p>
          <a:p>
            <a:pPr marL="473710" lvl="1" indent="-115570" defTabSz="914377">
              <a:buFont typeface="Wingdings" panose="05000000000000000000" pitchFamily="2" charset="2"/>
              <a:buChar char="§"/>
              <a:defRPr/>
            </a:pPr>
            <a:r>
              <a:rPr lang="fr-ca" sz="1100" dirty="0">
                <a:solidFill>
                  <a:srgbClr val="000000"/>
                </a:solidFill>
                <a:latin typeface="Calibri"/>
                <a:ea typeface="Calibri" panose="020F0502020204030204" pitchFamily="34" charset="0"/>
                <a:cs typeface="Calibri"/>
                <a:sym typeface=""/>
              </a:rPr>
              <a:t>Co-présidence SC/SNC</a:t>
            </a:r>
            <a:endParaRPr lang="fr-ca" sz="1100" dirty="0">
              <a:solidFill>
                <a:srgbClr val="000000"/>
              </a:solidFill>
              <a:latin typeface="Calibri"/>
              <a:ea typeface="Calibri" panose="020F0502020204030204" pitchFamily="34" charset="0"/>
              <a:cs typeface="Calibri"/>
            </a:endParaRPr>
          </a:p>
          <a:p>
            <a:pPr marL="473710" lvl="1" indent="-115570" defTabSz="914377">
              <a:buFont typeface="Wingdings" panose="05000000000000000000" pitchFamily="2" charset="2"/>
              <a:buChar char="§"/>
              <a:defRPr/>
            </a:pPr>
            <a:r>
              <a:rPr lang="fr-ca" sz="1100" dirty="0">
                <a:solidFill>
                  <a:srgbClr val="000000"/>
                </a:solidFill>
                <a:latin typeface="Calibri"/>
                <a:ea typeface="Calibri" panose="020F0502020204030204" pitchFamily="34" charset="0"/>
                <a:cs typeface="Calibri"/>
                <a:sym typeface=""/>
              </a:rPr>
              <a:t>Membres :  SC, SNC, DPI d’EDSC, REC d’EDSC, BDPI du SCT, DT du STC, BDPIS du STC, CCSC, SPAC</a:t>
            </a:r>
            <a:endParaRPr lang="fr-ca" sz="1100" dirty="0">
              <a:solidFill>
                <a:srgbClr val="000000"/>
              </a:solidFill>
              <a:latin typeface="Calibri"/>
              <a:ea typeface="Calibri" panose="020F0502020204030204" pitchFamily="34" charset="0"/>
              <a:cs typeface="Calibri"/>
            </a:endParaRPr>
          </a:p>
        </p:txBody>
      </p:sp>
      <p:sp>
        <p:nvSpPr>
          <p:cNvPr id="13" name="Rectangle 12">
            <a:extLst>
              <a:ext uri="{FF2B5EF4-FFF2-40B4-BE49-F238E27FC236}">
                <a16:creationId xmlns:a16="http://schemas.microsoft.com/office/drawing/2014/main" id="{83B96475-2695-8EDA-04E1-0A36CC7BE141}"/>
              </a:ext>
            </a:extLst>
          </p:cNvPr>
          <p:cNvSpPr/>
          <p:nvPr>
            <p:custDataLst>
              <p:tags r:id="rId7"/>
            </p:custDataLst>
          </p:nvPr>
        </p:nvSpPr>
        <p:spPr>
          <a:xfrm>
            <a:off x="3746856" y="5165075"/>
            <a:ext cx="4701243" cy="487579"/>
          </a:xfrm>
          <a:prstGeom prst="rect">
            <a:avLst/>
          </a:prstGeom>
          <a:solidFill>
            <a:srgbClr val="C5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ca" sz="1067" b="1" dirty="0">
                <a:solidFill>
                  <a:srgbClr val="000000"/>
                </a:solidFill>
                <a:latin typeface="Calibri" panose="020F0502020204030204" pitchFamily="34" charset="0"/>
                <a:ea typeface="Calibri" panose="020F0502020204030204" pitchFamily="34" charset="0"/>
                <a:cs typeface="Calibri" panose="020F0502020204030204" pitchFamily="34" charset="0"/>
                <a:sym typeface=""/>
              </a:rPr>
              <a:t>Groupe(s) de travail sur le réapprovisionnement de Canada.ca </a:t>
            </a:r>
          </a:p>
          <a:p>
            <a:pPr algn="ctr" defTabSz="914377">
              <a:defRPr/>
            </a:pPr>
            <a:r>
              <a:rPr lang="fr-ca" sz="800" dirty="0">
                <a:solidFill>
                  <a:srgbClr val="000000"/>
                </a:solidFill>
                <a:latin typeface="Calibri" panose="020F0502020204030204" pitchFamily="34" charset="0"/>
                <a:ea typeface="Calibri" panose="020F0502020204030204" pitchFamily="34" charset="0"/>
                <a:cs typeface="Calibri" panose="020F0502020204030204" pitchFamily="34" charset="0"/>
                <a:sym typeface=""/>
              </a:rPr>
              <a:t>(selon les besoins)</a:t>
            </a:r>
            <a:endParaRPr lang="fr-ca" sz="800" dirty="0">
              <a:solidFill>
                <a:srgbClr val="000000"/>
              </a:solidFill>
              <a:latin typeface="Calibri" panose="020F0502020204030204" pitchFamily="34" charset="0"/>
              <a:sym typeface=""/>
            </a:endParaRPr>
          </a:p>
        </p:txBody>
      </p:sp>
      <p:grpSp>
        <p:nvGrpSpPr>
          <p:cNvPr id="14" name="Group 88">
            <a:extLst>
              <a:ext uri="{FF2B5EF4-FFF2-40B4-BE49-F238E27FC236}">
                <a16:creationId xmlns:a16="http://schemas.microsoft.com/office/drawing/2014/main" id="{1F1B1235-DAC1-82BE-CC88-3B1C86477F32}"/>
              </a:ext>
            </a:extLst>
          </p:cNvPr>
          <p:cNvGrpSpPr/>
          <p:nvPr>
            <p:custDataLst>
              <p:tags r:id="rId8"/>
            </p:custDataLst>
          </p:nvPr>
        </p:nvGrpSpPr>
        <p:grpSpPr>
          <a:xfrm>
            <a:off x="8786759" y="1680278"/>
            <a:ext cx="3112487" cy="3301773"/>
            <a:chOff x="6334125" y="1505348"/>
            <a:chExt cx="2566496" cy="2476330"/>
          </a:xfrm>
        </p:grpSpPr>
        <p:sp>
          <p:nvSpPr>
            <p:cNvPr id="15" name="Rectangle 14">
              <a:extLst>
                <a:ext uri="{FF2B5EF4-FFF2-40B4-BE49-F238E27FC236}">
                  <a16:creationId xmlns:a16="http://schemas.microsoft.com/office/drawing/2014/main" id="{0278191F-7025-FFB3-3C0F-22A1810E8B6B}"/>
                </a:ext>
              </a:extLst>
            </p:cNvPr>
            <p:cNvSpPr/>
            <p:nvPr/>
          </p:nvSpPr>
          <p:spPr>
            <a:xfrm>
              <a:off x="6334125" y="1505348"/>
              <a:ext cx="2566496" cy="2476330"/>
            </a:xfrm>
            <a:prstGeom prst="rect">
              <a:avLst/>
            </a:prstGeom>
            <a:noFill/>
            <a:ln w="47625" cmpd="dbl">
              <a:solidFill>
                <a:srgbClr val="6C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r-ca" sz="1867">
                <a:solidFill>
                  <a:prstClr val="white"/>
                </a:solidFill>
                <a:latin typeface="Arial"/>
              </a:endParaRPr>
            </a:p>
          </p:txBody>
        </p:sp>
        <p:sp>
          <p:nvSpPr>
            <p:cNvPr id="17" name="Rectangle 16">
              <a:extLst>
                <a:ext uri="{FF2B5EF4-FFF2-40B4-BE49-F238E27FC236}">
                  <a16:creationId xmlns:a16="http://schemas.microsoft.com/office/drawing/2014/main" id="{AAD676EF-09E9-A3CF-6905-E4FBB348D284}"/>
                </a:ext>
              </a:extLst>
            </p:cNvPr>
            <p:cNvSpPr/>
            <p:nvPr/>
          </p:nvSpPr>
          <p:spPr>
            <a:xfrm>
              <a:off x="6421404" y="1593624"/>
              <a:ext cx="2395928" cy="628526"/>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ca" sz="1067" b="1">
                  <a:solidFill>
                    <a:srgbClr val="000000"/>
                  </a:solidFill>
                  <a:latin typeface="Calibri" panose="020F0502020204030204" pitchFamily="34" charset="0"/>
                  <a:ea typeface="Calibri" panose="020F0502020204030204" pitchFamily="34" charset="0"/>
                  <a:cs typeface="Calibri" panose="020F0502020204030204" pitchFamily="34" charset="0"/>
                  <a:sym typeface=""/>
                </a:rPr>
                <a:t>Sous-ministre, Comité sur les priorités et la planification d’entreprise </a:t>
              </a:r>
            </a:p>
            <a:p>
              <a:pPr algn="ctr" defTabSz="914377">
                <a:defRPr/>
              </a:pPr>
              <a:r>
                <a:rPr lang="fr-ca" sz="933">
                  <a:solidFill>
                    <a:srgbClr val="000000"/>
                  </a:solidFill>
                  <a:latin typeface="Calibri" panose="020F0502020204030204" pitchFamily="34" charset="0"/>
                  <a:ea typeface="Calibri" panose="020F0502020204030204" pitchFamily="34" charset="0"/>
                  <a:cs typeface="Calibri" panose="020F0502020204030204" pitchFamily="34" charset="0"/>
                  <a:sym typeface=""/>
                </a:rPr>
                <a:t>(SM-CPPE)</a:t>
              </a:r>
              <a:endParaRPr lang="fr-ca" sz="933">
                <a:solidFill>
                  <a:srgbClr val="000000"/>
                </a:solidFill>
                <a:latin typeface="Calibri" panose="020F0502020204030204" pitchFamily="34" charset="0"/>
                <a:sym typeface=""/>
              </a:endParaRPr>
            </a:p>
          </p:txBody>
        </p:sp>
        <p:sp>
          <p:nvSpPr>
            <p:cNvPr id="20" name="Rectangle 19">
              <a:extLst>
                <a:ext uri="{FF2B5EF4-FFF2-40B4-BE49-F238E27FC236}">
                  <a16:creationId xmlns:a16="http://schemas.microsoft.com/office/drawing/2014/main" id="{B3663003-9F11-4DA0-4133-B8170B98100C}"/>
                </a:ext>
              </a:extLst>
            </p:cNvPr>
            <p:cNvSpPr/>
            <p:nvPr/>
          </p:nvSpPr>
          <p:spPr>
            <a:xfrm>
              <a:off x="6430654" y="2290886"/>
              <a:ext cx="2395928" cy="574141"/>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ca" sz="1067" b="1">
                  <a:solidFill>
                    <a:srgbClr val="000000"/>
                  </a:solidFill>
                  <a:latin typeface="Calibri" panose="020F0502020204030204" pitchFamily="34" charset="0"/>
                  <a:ea typeface="Calibri" panose="020F0502020204030204" pitchFamily="34" charset="0"/>
                  <a:cs typeface="Calibri" panose="020F0502020204030204" pitchFamily="34" charset="0"/>
                  <a:sym typeface=""/>
                </a:rPr>
                <a:t>Sous-ministre adjoint, Comité sur les priorités des services et de l’entreprise </a:t>
              </a:r>
            </a:p>
            <a:p>
              <a:pPr algn="ctr" defTabSz="914377">
                <a:defRPr/>
              </a:pPr>
              <a:r>
                <a:rPr lang="fr-ca" sz="933">
                  <a:solidFill>
                    <a:srgbClr val="000000"/>
                  </a:solidFill>
                  <a:latin typeface="Calibri" panose="020F0502020204030204" pitchFamily="34" charset="0"/>
                  <a:ea typeface="Calibri" panose="020F0502020204030204" pitchFamily="34" charset="0"/>
                  <a:cs typeface="Calibri" panose="020F0502020204030204" pitchFamily="34" charset="0"/>
                  <a:sym typeface=""/>
                </a:rPr>
                <a:t>(SMA-CPSE)</a:t>
              </a:r>
              <a:endParaRPr lang="fr-ca" sz="933">
                <a:solidFill>
                  <a:srgbClr val="000000"/>
                </a:solidFill>
                <a:latin typeface="Calibri" panose="020F0502020204030204" pitchFamily="34" charset="0"/>
                <a:sym typeface=""/>
              </a:endParaRPr>
            </a:p>
          </p:txBody>
        </p:sp>
        <p:sp>
          <p:nvSpPr>
            <p:cNvPr id="21" name="Rectangle 20">
              <a:extLst>
                <a:ext uri="{FF2B5EF4-FFF2-40B4-BE49-F238E27FC236}">
                  <a16:creationId xmlns:a16="http://schemas.microsoft.com/office/drawing/2014/main" id="{18F8ED8C-0EFA-24BA-637C-D14ACEA8AC55}"/>
                </a:ext>
              </a:extLst>
            </p:cNvPr>
            <p:cNvSpPr/>
            <p:nvPr/>
          </p:nvSpPr>
          <p:spPr>
            <a:xfrm>
              <a:off x="6430654" y="2935383"/>
              <a:ext cx="2395928" cy="506671"/>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ca" sz="1067" b="1">
                  <a:solidFill>
                    <a:srgbClr val="000000"/>
                  </a:solidFill>
                  <a:latin typeface="Calibri" panose="020F0502020204030204" pitchFamily="34" charset="0"/>
                  <a:ea typeface="Calibri" panose="020F0502020204030204" pitchFamily="34" charset="0"/>
                  <a:cs typeface="Calibri" panose="020F0502020204030204" pitchFamily="34" charset="0"/>
                  <a:sym typeface=""/>
                </a:rPr>
                <a:t>Conseil d’examen de l’architecture intégrée du GC</a:t>
              </a:r>
            </a:p>
            <a:p>
              <a:pPr algn="ctr" defTabSz="914377">
                <a:defRPr/>
              </a:pPr>
              <a:r>
                <a:rPr lang="fr-ca" sz="933">
                  <a:solidFill>
                    <a:srgbClr val="000000"/>
                  </a:solidFill>
                  <a:latin typeface="Calibri" panose="020F0502020204030204" pitchFamily="34" charset="0"/>
                  <a:ea typeface="Calibri" panose="020F0502020204030204" pitchFamily="34" charset="0"/>
                  <a:cs typeface="Calibri" panose="020F0502020204030204" pitchFamily="34" charset="0"/>
                  <a:sym typeface=""/>
                </a:rPr>
                <a:t>(CEAEGC)</a:t>
              </a:r>
              <a:endParaRPr lang="fr-ca" sz="933">
                <a:solidFill>
                  <a:srgbClr val="000000"/>
                </a:solidFill>
                <a:latin typeface="Calibri" panose="020F0502020204030204" pitchFamily="34" charset="0"/>
                <a:sym typeface=""/>
              </a:endParaRPr>
            </a:p>
          </p:txBody>
        </p:sp>
        <p:sp>
          <p:nvSpPr>
            <p:cNvPr id="22" name="Rectangle 21">
              <a:extLst>
                <a:ext uri="{FF2B5EF4-FFF2-40B4-BE49-F238E27FC236}">
                  <a16:creationId xmlns:a16="http://schemas.microsoft.com/office/drawing/2014/main" id="{273799B7-F6CF-44A3-FCA0-576A6A1B968A}"/>
                </a:ext>
              </a:extLst>
            </p:cNvPr>
            <p:cNvSpPr/>
            <p:nvPr/>
          </p:nvSpPr>
          <p:spPr>
            <a:xfrm>
              <a:off x="6421404" y="3512407"/>
              <a:ext cx="2395928" cy="382979"/>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ca" sz="1067" b="1">
                  <a:solidFill>
                    <a:srgbClr val="000000"/>
                  </a:solidFill>
                  <a:latin typeface="Calibri" panose="020F0502020204030204" pitchFamily="34" charset="0"/>
                  <a:ea typeface="Calibri" panose="020F0502020204030204" pitchFamily="34" charset="0"/>
                  <a:cs typeface="Calibri" panose="020F0502020204030204" pitchFamily="34" charset="0"/>
                  <a:sym typeface=""/>
                </a:rPr>
                <a:t>Autres comités des institutions fédérales</a:t>
              </a:r>
            </a:p>
            <a:p>
              <a:pPr algn="ctr" defTabSz="914377">
                <a:defRPr/>
              </a:pPr>
              <a:r>
                <a:rPr lang="fr-ca" sz="933">
                  <a:solidFill>
                    <a:srgbClr val="000000"/>
                  </a:solidFill>
                  <a:latin typeface="Calibri" panose="020F0502020204030204" pitchFamily="34" charset="0"/>
                  <a:ea typeface="Calibri" panose="020F0502020204030204" pitchFamily="34" charset="0"/>
                  <a:cs typeface="Calibri" panose="020F0502020204030204" pitchFamily="34" charset="0"/>
                  <a:sym typeface=""/>
                </a:rPr>
                <a:t>(selon les besoins)</a:t>
              </a:r>
              <a:endParaRPr lang="fr-ca" sz="933">
                <a:solidFill>
                  <a:srgbClr val="000000"/>
                </a:solidFill>
                <a:latin typeface="Calibri" panose="020F0502020204030204" pitchFamily="34" charset="0"/>
                <a:sym typeface=""/>
              </a:endParaRPr>
            </a:p>
          </p:txBody>
        </p:sp>
      </p:grpSp>
      <p:sp>
        <p:nvSpPr>
          <p:cNvPr id="23" name="Rectangle: Diagonal Corners Rounded 59">
            <a:extLst>
              <a:ext uri="{FF2B5EF4-FFF2-40B4-BE49-F238E27FC236}">
                <a16:creationId xmlns:a16="http://schemas.microsoft.com/office/drawing/2014/main" id="{4AF17065-A871-2DF6-EE53-E56691FEADDF}"/>
              </a:ext>
            </a:extLst>
          </p:cNvPr>
          <p:cNvSpPr/>
          <p:nvPr>
            <p:custDataLst>
              <p:tags r:id="rId9"/>
            </p:custDataLst>
          </p:nvPr>
        </p:nvSpPr>
        <p:spPr>
          <a:xfrm>
            <a:off x="174364" y="595301"/>
            <a:ext cx="3355419" cy="482027"/>
          </a:xfrm>
          <a:prstGeom prst="round2DiagRect">
            <a:avLst>
              <a:gd name="adj1" fmla="val 50000"/>
              <a:gd name="adj2" fmla="val 0"/>
            </a:avLst>
          </a:prstGeom>
          <a:solidFill>
            <a:schemeClr val="tx1">
              <a:lumMod val="85000"/>
              <a:lumOff val="15000"/>
            </a:schemeClr>
          </a:solidFill>
        </p:spPr>
        <p:txBody>
          <a:bodyPr wrap="square" rtlCol="0" anchor="ctr" anchorCtr="0">
            <a:noAutofit/>
          </a:bodyPr>
          <a:lstStyle/>
          <a:p>
            <a:pPr algn="ctr" defTabSz="609585">
              <a:spcBef>
                <a:spcPts val="2400"/>
              </a:spcBef>
              <a:defRPr/>
            </a:pPr>
            <a:r>
              <a:rPr lang="fr-ca" sz="1333" b="1" kern="0">
                <a:solidFill>
                  <a:prstClr val="white">
                    <a:lumMod val="95000"/>
                  </a:prstClr>
                </a:solidFill>
                <a:latin typeface="Calibri" panose="020F0502020204030204" pitchFamily="34" charset="0"/>
                <a:ea typeface="Calibri" panose="020F0502020204030204" pitchFamily="34" charset="0"/>
                <a:cs typeface="Calibri" panose="020F0502020204030204" pitchFamily="34" charset="0"/>
                <a:sym typeface=""/>
              </a:rPr>
              <a:t>Interministériel </a:t>
            </a:r>
            <a:endParaRPr lang="fr-ca" sz="1333" b="1" kern="0">
              <a:solidFill>
                <a:prstClr val="white">
                  <a:lumMod val="95000"/>
                </a:prstClr>
              </a:solidFill>
              <a:latin typeface="Calibri" panose="020F0502020204030204" pitchFamily="34" charset="0"/>
              <a:sym typeface=""/>
            </a:endParaRPr>
          </a:p>
        </p:txBody>
      </p:sp>
      <p:sp>
        <p:nvSpPr>
          <p:cNvPr id="24" name="Rectangle: Diagonal Corners Rounded 62">
            <a:extLst>
              <a:ext uri="{FF2B5EF4-FFF2-40B4-BE49-F238E27FC236}">
                <a16:creationId xmlns:a16="http://schemas.microsoft.com/office/drawing/2014/main" id="{2F3E4BCA-55FC-FA97-C273-9ED604F6E5AD}"/>
              </a:ext>
            </a:extLst>
          </p:cNvPr>
          <p:cNvSpPr/>
          <p:nvPr>
            <p:custDataLst>
              <p:tags r:id="rId10"/>
            </p:custDataLst>
          </p:nvPr>
        </p:nvSpPr>
        <p:spPr>
          <a:xfrm>
            <a:off x="3814916" y="597612"/>
            <a:ext cx="4562169" cy="482027"/>
          </a:xfrm>
          <a:prstGeom prst="round2DiagRect">
            <a:avLst>
              <a:gd name="adj1" fmla="val 50000"/>
              <a:gd name="adj2" fmla="val 0"/>
            </a:avLst>
          </a:prstGeom>
          <a:solidFill>
            <a:srgbClr val="132338"/>
          </a:solidFill>
        </p:spPr>
        <p:txBody>
          <a:bodyPr wrap="square" rtlCol="0" anchor="ctr" anchorCtr="0">
            <a:noAutofit/>
          </a:bodyPr>
          <a:lstStyle/>
          <a:p>
            <a:pPr algn="ctr" defTabSz="914377">
              <a:defRPr/>
            </a:pPr>
            <a:r>
              <a:rPr lang="fr-ca" sz="1333" b="1">
                <a:solidFill>
                  <a:prstClr val="white"/>
                </a:solidFill>
                <a:latin typeface="Calibri" panose="020F0502020204030204" pitchFamily="34" charset="0"/>
                <a:ea typeface="Calibri" panose="020F0502020204030204" pitchFamily="34" charset="0"/>
                <a:cs typeface="Calibri" panose="020F0502020204030204" pitchFamily="34" charset="0"/>
                <a:sym typeface=""/>
              </a:rPr>
              <a:t>Réapprovisionnement </a:t>
            </a:r>
          </a:p>
        </p:txBody>
      </p:sp>
      <p:sp>
        <p:nvSpPr>
          <p:cNvPr id="25" name="Rectangle: Diagonal Corners Rounded 63">
            <a:extLst>
              <a:ext uri="{FF2B5EF4-FFF2-40B4-BE49-F238E27FC236}">
                <a16:creationId xmlns:a16="http://schemas.microsoft.com/office/drawing/2014/main" id="{1F6E49C7-FA8A-126F-35F5-5A61567081D8}"/>
              </a:ext>
            </a:extLst>
          </p:cNvPr>
          <p:cNvSpPr/>
          <p:nvPr>
            <p:custDataLst>
              <p:tags r:id="rId11"/>
            </p:custDataLst>
          </p:nvPr>
        </p:nvSpPr>
        <p:spPr>
          <a:xfrm>
            <a:off x="8662219" y="606316"/>
            <a:ext cx="3351364" cy="471977"/>
          </a:xfrm>
          <a:prstGeom prst="round2DiagRect">
            <a:avLst>
              <a:gd name="adj1" fmla="val 50000"/>
              <a:gd name="adj2" fmla="val 0"/>
            </a:avLst>
          </a:prstGeom>
          <a:solidFill>
            <a:srgbClr val="6C5200"/>
          </a:solidFill>
        </p:spPr>
        <p:txBody>
          <a:bodyPr wrap="square" rtlCol="0" anchor="ctr" anchorCtr="0">
            <a:noAutofit/>
          </a:bodyPr>
          <a:lstStyle/>
          <a:p>
            <a:pPr algn="ctr" defTabSz="914377">
              <a:defRPr/>
            </a:pPr>
            <a:r>
              <a:rPr lang="fr-ca" sz="1333" b="1" kern="0">
                <a:solidFill>
                  <a:prstClr val="white">
                    <a:lumMod val="100000"/>
                  </a:prstClr>
                </a:solidFill>
                <a:latin typeface="Calibri" panose="020F0502020204030204" pitchFamily="34" charset="0"/>
                <a:ea typeface="Calibri" panose="020F0502020204030204" pitchFamily="34" charset="0"/>
                <a:cs typeface="Calibri" panose="020F0502020204030204" pitchFamily="34" charset="0"/>
                <a:sym typeface=""/>
              </a:rPr>
              <a:t>Interministériel</a:t>
            </a:r>
            <a:r>
              <a:rPr lang="fr-ca" sz="1333" b="1" kern="0">
                <a:solidFill>
                  <a:srgbClr val="FFFFFF">
                    <a:lumMod val="100000"/>
                  </a:srgbClr>
                </a:solidFill>
                <a:latin typeface="Calibri" panose="020F0502020204030204" pitchFamily="34" charset="0"/>
                <a:ea typeface="Calibri" panose="020F0502020204030204" pitchFamily="34" charset="0"/>
                <a:cs typeface="Calibri" panose="020F0502020204030204" pitchFamily="34" charset="0"/>
                <a:sym typeface=""/>
              </a:rPr>
              <a:t> </a:t>
            </a:r>
            <a:endParaRPr lang="fr-ca" sz="1333" b="1" kern="0">
              <a:solidFill>
                <a:srgbClr val="FFFFFF">
                  <a:lumMod val="100000"/>
                </a:srgbClr>
              </a:solidFill>
              <a:latin typeface="Calibri" panose="020F0502020204030204" pitchFamily="34" charset="0"/>
              <a:sym typeface=""/>
            </a:endParaRPr>
          </a:p>
        </p:txBody>
      </p:sp>
      <p:cxnSp>
        <p:nvCxnSpPr>
          <p:cNvPr id="26" name="Straight Connector 65">
            <a:extLst>
              <a:ext uri="{FF2B5EF4-FFF2-40B4-BE49-F238E27FC236}">
                <a16:creationId xmlns:a16="http://schemas.microsoft.com/office/drawing/2014/main" id="{46A46DEF-D0FD-23EB-1B16-9FBCA32BA620}"/>
              </a:ext>
            </a:extLst>
          </p:cNvPr>
          <p:cNvCxnSpPr/>
          <p:nvPr>
            <p:custDataLst>
              <p:tags r:id="rId12"/>
            </p:custDataLst>
          </p:nvPr>
        </p:nvCxnSpPr>
        <p:spPr>
          <a:xfrm flipV="1">
            <a:off x="103812" y="1350963"/>
            <a:ext cx="11854768" cy="338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Arrow: Down 68">
            <a:extLst>
              <a:ext uri="{FF2B5EF4-FFF2-40B4-BE49-F238E27FC236}">
                <a16:creationId xmlns:a16="http://schemas.microsoft.com/office/drawing/2014/main" id="{160F65F9-02FF-D01C-470F-85522E4BA1C1}"/>
              </a:ext>
            </a:extLst>
          </p:cNvPr>
          <p:cNvSpPr/>
          <p:nvPr>
            <p:custDataLst>
              <p:tags r:id="rId13"/>
            </p:custDataLst>
          </p:nvPr>
        </p:nvSpPr>
        <p:spPr>
          <a:xfrm>
            <a:off x="5919916" y="1129619"/>
            <a:ext cx="245848" cy="222984"/>
          </a:xfrm>
          <a:prstGeom prst="downArrow">
            <a:avLst/>
          </a:prstGeom>
          <a:solidFill>
            <a:schemeClr val="tx2"/>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r-ca" sz="1867">
              <a:solidFill>
                <a:prstClr val="white"/>
              </a:solidFill>
              <a:latin typeface="Arial"/>
            </a:endParaRPr>
          </a:p>
        </p:txBody>
      </p:sp>
      <p:sp>
        <p:nvSpPr>
          <p:cNvPr id="28" name="Arrow: Down 69">
            <a:extLst>
              <a:ext uri="{FF2B5EF4-FFF2-40B4-BE49-F238E27FC236}">
                <a16:creationId xmlns:a16="http://schemas.microsoft.com/office/drawing/2014/main" id="{09886D57-FA77-BA50-6B87-7A66E9E985AE}"/>
              </a:ext>
            </a:extLst>
          </p:cNvPr>
          <p:cNvSpPr/>
          <p:nvPr>
            <p:custDataLst>
              <p:tags r:id="rId14"/>
            </p:custDataLst>
          </p:nvPr>
        </p:nvSpPr>
        <p:spPr>
          <a:xfrm>
            <a:off x="10127605" y="1114517"/>
            <a:ext cx="245848" cy="222984"/>
          </a:xfrm>
          <a:prstGeom prst="downArrow">
            <a:avLst/>
          </a:prstGeom>
          <a:solidFill>
            <a:srgbClr val="6C5200"/>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r-ca" sz="1867">
              <a:solidFill>
                <a:prstClr val="white"/>
              </a:solidFill>
              <a:latin typeface="Arial"/>
            </a:endParaRPr>
          </a:p>
        </p:txBody>
      </p:sp>
      <p:sp>
        <p:nvSpPr>
          <p:cNvPr id="29" name="Arrow: Down 78">
            <a:extLst>
              <a:ext uri="{FF2B5EF4-FFF2-40B4-BE49-F238E27FC236}">
                <a16:creationId xmlns:a16="http://schemas.microsoft.com/office/drawing/2014/main" id="{57AEE9C4-4C45-75DD-5354-BC58F961A161}"/>
              </a:ext>
            </a:extLst>
          </p:cNvPr>
          <p:cNvSpPr/>
          <p:nvPr>
            <p:custDataLst>
              <p:tags r:id="rId15"/>
            </p:custDataLst>
          </p:nvPr>
        </p:nvSpPr>
        <p:spPr>
          <a:xfrm>
            <a:off x="1794667" y="1129619"/>
            <a:ext cx="245848" cy="222984"/>
          </a:xfrm>
          <a:prstGeom prst="downArrow">
            <a:avLst/>
          </a:prstGeom>
          <a:solidFill>
            <a:schemeClr val="tx1">
              <a:lumMod val="65000"/>
              <a:lumOff val="35000"/>
            </a:schemeClr>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r-ca" sz="1867">
              <a:solidFill>
                <a:prstClr val="white"/>
              </a:solidFill>
              <a:latin typeface="Arial"/>
            </a:endParaRPr>
          </a:p>
        </p:txBody>
      </p:sp>
      <p:sp>
        <p:nvSpPr>
          <p:cNvPr id="30" name="TextBox 80">
            <a:extLst>
              <a:ext uri="{FF2B5EF4-FFF2-40B4-BE49-F238E27FC236}">
                <a16:creationId xmlns:a16="http://schemas.microsoft.com/office/drawing/2014/main" id="{83C05371-39CC-5870-41FD-BF55BDE7B064}"/>
              </a:ext>
            </a:extLst>
          </p:cNvPr>
          <p:cNvSpPr txBox="1"/>
          <p:nvPr>
            <p:custDataLst>
              <p:tags r:id="rId16"/>
            </p:custDataLst>
          </p:nvPr>
        </p:nvSpPr>
        <p:spPr>
          <a:xfrm>
            <a:off x="844441" y="1368540"/>
            <a:ext cx="2146300" cy="297454"/>
          </a:xfrm>
          <a:prstGeom prst="rect">
            <a:avLst/>
          </a:prstGeom>
          <a:noFill/>
        </p:spPr>
        <p:txBody>
          <a:bodyPr wrap="square" rtlCol="0">
            <a:spAutoFit/>
          </a:bodyPr>
          <a:lstStyle/>
          <a:p>
            <a:pPr algn="ctr" defTabSz="609585">
              <a:defRPr/>
            </a:pPr>
            <a:r>
              <a:rPr lang="fr-ca" sz="1333" b="1">
                <a:solidFill>
                  <a:srgbClr val="000000"/>
                </a:solidFill>
                <a:latin typeface="Calibri" panose="020F0502020204030204" pitchFamily="34" charset="0"/>
                <a:ea typeface="Calibri" panose="020F0502020204030204" pitchFamily="34" charset="0"/>
                <a:cs typeface="Calibri" panose="020F0502020204030204" pitchFamily="34" charset="0"/>
                <a:sym typeface=""/>
              </a:rPr>
              <a:t>OPÉRATIONS</a:t>
            </a:r>
            <a:endParaRPr lang="fr-ca" sz="1333" b="1">
              <a:solidFill>
                <a:srgbClr val="000000"/>
              </a:solidFill>
              <a:latin typeface="Calibri" panose="020F0502020204030204" pitchFamily="34" charset="0"/>
              <a:sym typeface=""/>
            </a:endParaRPr>
          </a:p>
        </p:txBody>
      </p:sp>
      <p:sp>
        <p:nvSpPr>
          <p:cNvPr id="31" name="TextBox 81">
            <a:extLst>
              <a:ext uri="{FF2B5EF4-FFF2-40B4-BE49-F238E27FC236}">
                <a16:creationId xmlns:a16="http://schemas.microsoft.com/office/drawing/2014/main" id="{D91986C8-8423-0396-D3F8-7E3F752B34C4}"/>
              </a:ext>
            </a:extLst>
          </p:cNvPr>
          <p:cNvSpPr txBox="1"/>
          <p:nvPr>
            <p:custDataLst>
              <p:tags r:id="rId17"/>
            </p:custDataLst>
          </p:nvPr>
        </p:nvSpPr>
        <p:spPr>
          <a:xfrm>
            <a:off x="4969690" y="1353308"/>
            <a:ext cx="2146300" cy="297454"/>
          </a:xfrm>
          <a:prstGeom prst="rect">
            <a:avLst/>
          </a:prstGeom>
          <a:noFill/>
        </p:spPr>
        <p:txBody>
          <a:bodyPr wrap="square" rtlCol="0">
            <a:spAutoFit/>
          </a:bodyPr>
          <a:lstStyle/>
          <a:p>
            <a:pPr algn="ctr" defTabSz="609585">
              <a:defRPr/>
            </a:pPr>
            <a:r>
              <a:rPr lang="fr-ca" sz="1333" b="1">
                <a:solidFill>
                  <a:srgbClr val="000000"/>
                </a:solidFill>
                <a:latin typeface="Calibri" panose="020F0502020204030204" pitchFamily="34" charset="0"/>
                <a:cs typeface="Calibri" panose="020F0502020204030204" pitchFamily="34" charset="0"/>
                <a:sym typeface=""/>
              </a:rPr>
              <a:t>RESPONSABLES</a:t>
            </a:r>
            <a:endParaRPr lang="fr-ca" sz="1333" b="1">
              <a:solidFill>
                <a:srgbClr val="000000"/>
              </a:solidFill>
              <a:latin typeface="Calibri" panose="020F0502020204030204" pitchFamily="34" charset="0"/>
              <a:sym typeface=""/>
            </a:endParaRPr>
          </a:p>
        </p:txBody>
      </p:sp>
      <p:sp>
        <p:nvSpPr>
          <p:cNvPr id="32" name="TextBox 82">
            <a:extLst>
              <a:ext uri="{FF2B5EF4-FFF2-40B4-BE49-F238E27FC236}">
                <a16:creationId xmlns:a16="http://schemas.microsoft.com/office/drawing/2014/main" id="{28AB439F-BCC8-0180-2FC0-62CDB6F33B25}"/>
              </a:ext>
            </a:extLst>
          </p:cNvPr>
          <p:cNvSpPr txBox="1"/>
          <p:nvPr>
            <p:custDataLst>
              <p:tags r:id="rId18"/>
            </p:custDataLst>
          </p:nvPr>
        </p:nvSpPr>
        <p:spPr>
          <a:xfrm>
            <a:off x="9202201" y="1353307"/>
            <a:ext cx="2146300" cy="297454"/>
          </a:xfrm>
          <a:prstGeom prst="rect">
            <a:avLst/>
          </a:prstGeom>
          <a:noFill/>
        </p:spPr>
        <p:txBody>
          <a:bodyPr wrap="square" rtlCol="0">
            <a:spAutoFit/>
          </a:bodyPr>
          <a:lstStyle/>
          <a:p>
            <a:pPr algn="ctr" defTabSz="609585">
              <a:defRPr/>
            </a:pPr>
            <a:r>
              <a:rPr lang="fr-ca" sz="1333" b="1">
                <a:solidFill>
                  <a:srgbClr val="000000"/>
                </a:solidFill>
                <a:latin typeface="Calibri" panose="020F0502020204030204" pitchFamily="34" charset="0"/>
                <a:ea typeface="Calibri" panose="020F0502020204030204" pitchFamily="34" charset="0"/>
                <a:cs typeface="Calibri" panose="020F0502020204030204" pitchFamily="34" charset="0"/>
                <a:sym typeface=""/>
              </a:rPr>
              <a:t>ORGANISATION</a:t>
            </a:r>
            <a:endParaRPr lang="fr-ca" sz="1333" b="1">
              <a:solidFill>
                <a:srgbClr val="000000"/>
              </a:solidFill>
              <a:latin typeface="Calibri" panose="020F0502020204030204" pitchFamily="34" charset="0"/>
              <a:sym typeface=""/>
            </a:endParaRPr>
          </a:p>
        </p:txBody>
      </p:sp>
      <p:sp>
        <p:nvSpPr>
          <p:cNvPr id="33" name="TextBox 89">
            <a:extLst>
              <a:ext uri="{FF2B5EF4-FFF2-40B4-BE49-F238E27FC236}">
                <a16:creationId xmlns:a16="http://schemas.microsoft.com/office/drawing/2014/main" id="{56E1C094-1006-8DD6-5CAF-2B808826AACA}"/>
              </a:ext>
            </a:extLst>
          </p:cNvPr>
          <p:cNvSpPr txBox="1"/>
          <p:nvPr>
            <p:custDataLst>
              <p:tags r:id="rId19"/>
            </p:custDataLst>
          </p:nvPr>
        </p:nvSpPr>
        <p:spPr>
          <a:xfrm>
            <a:off x="442923" y="4067353"/>
            <a:ext cx="2773517" cy="276999"/>
          </a:xfrm>
          <a:prstGeom prst="rect">
            <a:avLst/>
          </a:prstGeom>
          <a:noFill/>
        </p:spPr>
        <p:txBody>
          <a:bodyPr wrap="square" rtlCol="0">
            <a:spAutoFit/>
          </a:bodyPr>
          <a:lstStyle/>
          <a:p>
            <a:pPr algn="ctr" defTabSz="609585">
              <a:defRPr/>
            </a:pPr>
            <a:r>
              <a:rPr lang="fr-ca" sz="1200">
                <a:solidFill>
                  <a:srgbClr val="000000"/>
                </a:solidFill>
                <a:latin typeface="Calibri" panose="020F0502020204030204" pitchFamily="34" charset="0"/>
                <a:ea typeface="Calibri" panose="020F0502020204030204" pitchFamily="34" charset="0"/>
                <a:cs typeface="Calibri" panose="020F0502020204030204" pitchFamily="34" charset="0"/>
                <a:sym typeface=""/>
              </a:rPr>
              <a:t>Mettre à profit la gouvernance existante</a:t>
            </a:r>
            <a:endParaRPr lang="fr-ca" sz="1200">
              <a:solidFill>
                <a:srgbClr val="000000"/>
              </a:solidFill>
              <a:latin typeface="Calibri" panose="020F0502020204030204" pitchFamily="34" charset="0"/>
              <a:sym typeface=""/>
            </a:endParaRPr>
          </a:p>
        </p:txBody>
      </p:sp>
      <p:sp>
        <p:nvSpPr>
          <p:cNvPr id="34" name="TextBox 90">
            <a:extLst>
              <a:ext uri="{FF2B5EF4-FFF2-40B4-BE49-F238E27FC236}">
                <a16:creationId xmlns:a16="http://schemas.microsoft.com/office/drawing/2014/main" id="{4C0A3E9A-2F91-95C6-3732-3216F93BD068}"/>
              </a:ext>
            </a:extLst>
          </p:cNvPr>
          <p:cNvSpPr txBox="1"/>
          <p:nvPr>
            <p:custDataLst>
              <p:tags r:id="rId20"/>
            </p:custDataLst>
          </p:nvPr>
        </p:nvSpPr>
        <p:spPr>
          <a:xfrm>
            <a:off x="8953607" y="5098429"/>
            <a:ext cx="2806063" cy="276999"/>
          </a:xfrm>
          <a:prstGeom prst="rect">
            <a:avLst/>
          </a:prstGeom>
          <a:noFill/>
        </p:spPr>
        <p:txBody>
          <a:bodyPr wrap="square" rtlCol="0">
            <a:spAutoFit/>
          </a:bodyPr>
          <a:lstStyle/>
          <a:p>
            <a:pPr algn="ctr" defTabSz="609585">
              <a:defRPr/>
            </a:pPr>
            <a:r>
              <a:rPr lang="fr-ca" sz="1200">
                <a:solidFill>
                  <a:srgbClr val="000000"/>
                </a:solidFill>
                <a:latin typeface="Calibri" panose="020F0502020204030204" pitchFamily="34" charset="0"/>
                <a:ea typeface="Calibri" panose="020F0502020204030204" pitchFamily="34" charset="0"/>
                <a:cs typeface="Calibri" panose="020F0502020204030204" pitchFamily="34" charset="0"/>
                <a:sym typeface=""/>
              </a:rPr>
              <a:t>Mettre à profit la gouvernance existante</a:t>
            </a:r>
            <a:endParaRPr lang="fr-ca" sz="1200">
              <a:solidFill>
                <a:srgbClr val="000000"/>
              </a:solidFill>
              <a:latin typeface="Calibri" panose="020F0502020204030204" pitchFamily="34" charset="0"/>
              <a:sym typeface=""/>
            </a:endParaRPr>
          </a:p>
        </p:txBody>
      </p:sp>
      <p:sp>
        <p:nvSpPr>
          <p:cNvPr id="35" name="TextBox 2">
            <a:extLst>
              <a:ext uri="{FF2B5EF4-FFF2-40B4-BE49-F238E27FC236}">
                <a16:creationId xmlns:a16="http://schemas.microsoft.com/office/drawing/2014/main" id="{61F08598-F978-7093-9CCC-385CFB7D29DA}"/>
              </a:ext>
            </a:extLst>
          </p:cNvPr>
          <p:cNvSpPr txBox="1"/>
          <p:nvPr>
            <p:custDataLst>
              <p:tags r:id="rId21"/>
            </p:custDataLst>
          </p:nvPr>
        </p:nvSpPr>
        <p:spPr>
          <a:xfrm>
            <a:off x="4210021" y="5729524"/>
            <a:ext cx="4300520" cy="420756"/>
          </a:xfrm>
          <a:prstGeom prst="rect">
            <a:avLst/>
          </a:prstGeom>
          <a:noFill/>
        </p:spPr>
        <p:txBody>
          <a:bodyPr wrap="square" rtlCol="0">
            <a:spAutoFit/>
          </a:bodyPr>
          <a:lstStyle/>
          <a:p>
            <a:pPr marL="118530" indent="-118530" defTabSz="609585">
              <a:buFont typeface="Arial" panose="020B0604020202020204" pitchFamily="34" charset="0"/>
              <a:buChar char="•"/>
              <a:defRPr/>
            </a:pPr>
            <a:r>
              <a:rPr lang="fr-ca" sz="1067">
                <a:solidFill>
                  <a:srgbClr val="000000"/>
                </a:solidFill>
                <a:latin typeface="Calibri" panose="020F0502020204030204" pitchFamily="34" charset="0"/>
                <a:ea typeface="Calibri" panose="020F0502020204030204" pitchFamily="34" charset="0"/>
                <a:cs typeface="Calibri" panose="020F0502020204030204" pitchFamily="34" charset="0"/>
                <a:sym typeface=""/>
              </a:rPr>
              <a:t>Le SCT, SC et SPAC nomment des représentants de l’équipe de travail</a:t>
            </a:r>
          </a:p>
          <a:p>
            <a:pPr marL="118530" indent="-118530" defTabSz="609585">
              <a:buFont typeface="Arial" panose="020B0604020202020204" pitchFamily="34" charset="0"/>
              <a:buChar char="•"/>
              <a:defRPr/>
            </a:pPr>
            <a:r>
              <a:rPr lang="fr-ca" sz="1067">
                <a:solidFill>
                  <a:srgbClr val="000000"/>
                </a:solidFill>
                <a:latin typeface="Calibri" panose="020F0502020204030204" pitchFamily="34" charset="0"/>
                <a:ea typeface="Calibri" panose="020F0502020204030204" pitchFamily="34" charset="0"/>
                <a:cs typeface="Calibri" panose="020F0502020204030204" pitchFamily="34" charset="0"/>
                <a:sym typeface=""/>
              </a:rPr>
              <a:t>SC met en place un secrétariat de gouvernance</a:t>
            </a:r>
            <a:endParaRPr lang="fr-ca" sz="1067">
              <a:solidFill>
                <a:srgbClr val="000000"/>
              </a:solidFill>
              <a:latin typeface="Calibri" panose="020F0502020204030204" pitchFamily="34" charset="0"/>
              <a:sym typeface=""/>
            </a:endParaRPr>
          </a:p>
        </p:txBody>
      </p:sp>
    </p:spTree>
    <p:extLst>
      <p:ext uri="{BB962C8B-B14F-4D97-AF65-F5344CB8AC3E}">
        <p14:creationId xmlns:p14="http://schemas.microsoft.com/office/powerpoint/2010/main" val="173433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6B07D3-93B4-B50C-5178-24FE17B54248}"/>
              </a:ext>
            </a:extLst>
          </p:cNvPr>
          <p:cNvSpPr>
            <a:spLocks noGrp="1"/>
          </p:cNvSpPr>
          <p:nvPr>
            <p:ph type="sldNum" sz="quarter" idx="12"/>
          </p:nvPr>
        </p:nvSpPr>
        <p:spPr>
          <a:xfrm>
            <a:off x="9028545" y="6430279"/>
            <a:ext cx="2844800" cy="365125"/>
          </a:xfrm>
        </p:spPr>
        <p:txBody>
          <a:bodyPr/>
          <a:lstStyle/>
          <a:p>
            <a:fld id="{ABCE2B6B-7FFE-FA46-BED3-31567387080B}" type="slidenum">
              <a:rPr lang="en-US" smtClean="0"/>
              <a:t>5</a:t>
            </a:fld>
            <a:endParaRPr lang="en-US"/>
          </a:p>
        </p:txBody>
      </p:sp>
      <p:sp>
        <p:nvSpPr>
          <p:cNvPr id="33" name="Rectangle 32">
            <a:extLst>
              <a:ext uri="{FF2B5EF4-FFF2-40B4-BE49-F238E27FC236}">
                <a16:creationId xmlns:a16="http://schemas.microsoft.com/office/drawing/2014/main" id="{B56D45DE-2F42-13CD-2B0F-1CA9C7EE6546}"/>
              </a:ext>
            </a:extLst>
          </p:cNvPr>
          <p:cNvSpPr/>
          <p:nvPr/>
        </p:nvSpPr>
        <p:spPr>
          <a:xfrm>
            <a:off x="190620" y="3981451"/>
            <a:ext cx="1434374" cy="200001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effectLst/>
                <a:uLnTx/>
                <a:uFillTx/>
                <a:cs typeface="Calibri" panose="020F0502020204030204" pitchFamily="34" charset="0"/>
              </a:rPr>
              <a:t>Enquête sur les capacités opérationnelles de Canada.ca</a:t>
            </a:r>
          </a:p>
        </p:txBody>
      </p:sp>
      <p:sp>
        <p:nvSpPr>
          <p:cNvPr id="34" name="TextBox 33">
            <a:extLst>
              <a:ext uri="{FF2B5EF4-FFF2-40B4-BE49-F238E27FC236}">
                <a16:creationId xmlns:a16="http://schemas.microsoft.com/office/drawing/2014/main" id="{50F77010-A464-EA80-E1DF-3FECE44A0030}"/>
              </a:ext>
            </a:extLst>
          </p:cNvPr>
          <p:cNvSpPr txBox="1"/>
          <p:nvPr/>
        </p:nvSpPr>
        <p:spPr>
          <a:xfrm>
            <a:off x="1786630" y="4003650"/>
            <a:ext cx="10214751" cy="1908215"/>
          </a:xfrm>
          <a:prstGeom prst="rect">
            <a:avLst/>
          </a:prstGeom>
          <a:noFill/>
        </p:spPr>
        <p:txBody>
          <a:bodyPr wrap="square" lIns="91440" tIns="45720" rIns="91440" bIns="45720" rtlCol="0" anchor="t">
            <a:spAutoFit/>
          </a:bodyP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prstClr val="black"/>
                </a:solidFill>
                <a:effectLst/>
                <a:uLnTx/>
                <a:uFillTx/>
              </a:rPr>
              <a:t>Le Bureau de la transformation numérique a mené un sondage auprès de la communauté Web du GC au printemps 2022.</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prstClr val="black"/>
                </a:solidFill>
                <a:effectLst/>
                <a:uLnTx/>
                <a:uFillTx/>
              </a:rPr>
              <a:t>47 participants répartis dans 31 institutions du GC ont répondu au sondage.</a:t>
            </a:r>
            <a:r>
              <a:rPr kumimoji="0" lang="en-CA" sz="1400" b="0" i="0" u="none" strike="noStrike" kern="0" cap="none" spc="0" normalizeH="0" baseline="0" noProof="0">
                <a:ln>
                  <a:noFill/>
                </a:ln>
                <a:solidFill>
                  <a:prstClr val="black"/>
                </a:solidFill>
                <a:effectLst/>
                <a:uLnTx/>
                <a:uFillTx/>
              </a:rPr>
              <a:t>  </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solidFill>
                <a:effectLst/>
                <a:uLnTx/>
                <a:uFillTx/>
                <a:ea typeface="Calibri"/>
                <a:cs typeface="Calibri"/>
              </a:rPr>
              <a:t>L'objectif de l'enquête était de mieux comprendre les capacités opérationnelles et techniques requises pour créer, fournir et gérer des services d'information Web sur Canada.ca.</a:t>
            </a:r>
            <a:r>
              <a:rPr kumimoji="0" lang="en-CA" sz="1400" b="0" i="0" u="none" strike="noStrike" kern="0" cap="none" spc="0" normalizeH="0" baseline="0" noProof="0">
                <a:ln>
                  <a:noFill/>
                </a:ln>
                <a:solidFill>
                  <a:srgbClr val="000000"/>
                </a:solidFill>
                <a:effectLst/>
                <a:uLnTx/>
                <a:uFillTx/>
                <a:ea typeface="Calibri"/>
                <a:cs typeface="Calibri"/>
              </a:rPr>
              <a:t>  </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solidFill>
                <a:effectLst/>
                <a:uLnTx/>
                <a:uFillTx/>
                <a:ea typeface="Calibri"/>
                <a:cs typeface="Calibri"/>
              </a:rPr>
              <a:t>Les capacités opérationnelles comprenaient, sans s'y limiter : la conception, la recherche, le développement, la publication, l'hébergement, la gestion et la mesure des performances.</a:t>
            </a:r>
            <a:endParaRPr kumimoji="0" lang="en-CA" sz="1400" b="0" i="0" u="none" strike="noStrike" kern="0" cap="none" spc="0" normalizeH="0" baseline="0" noProof="0">
              <a:ln>
                <a:noFill/>
              </a:ln>
              <a:solidFill>
                <a:srgbClr val="000000"/>
              </a:solidFill>
              <a:effectLst/>
              <a:uLnTx/>
              <a:uFillTx/>
              <a:ea typeface="Calibri"/>
              <a:cs typeface="Calibri"/>
            </a:endParaRPr>
          </a:p>
          <a:p>
            <a:pPr marL="171450" indent="-171450" fontAlgn="base">
              <a:spcBef>
                <a:spcPts val="600"/>
              </a:spcBef>
              <a:spcAft>
                <a:spcPts val="600"/>
              </a:spcAft>
              <a:buFont typeface="Arial" panose="020B0604020202020204" pitchFamily="34" charset="0"/>
              <a:buChar char="•"/>
              <a:defRPr/>
            </a:pPr>
            <a:r>
              <a:rPr kumimoji="0" lang="fr-FR" sz="1400" b="0" i="0" u="none" strike="noStrike" kern="0" cap="none" spc="0" normalizeH="0" baseline="0" noProof="0">
                <a:ln>
                  <a:noFill/>
                </a:ln>
                <a:solidFill>
                  <a:srgbClr val="000000"/>
                </a:solidFill>
                <a:effectLst/>
                <a:uLnTx/>
                <a:uFillTx/>
                <a:cs typeface="Calibri"/>
              </a:rPr>
              <a:t>Dans le contexte </a:t>
            </a:r>
            <a:r>
              <a:rPr lang="fr-FR" sz="1400" kern="0">
                <a:solidFill>
                  <a:srgbClr val="000000"/>
                </a:solidFill>
                <a:cs typeface="Calibri"/>
              </a:rPr>
              <a:t>du sondage</a:t>
            </a:r>
            <a:r>
              <a:rPr kumimoji="0" lang="fr-FR" sz="1400" b="0" i="0" u="none" strike="noStrike" kern="0" cap="none" spc="0" normalizeH="0" baseline="0" noProof="0">
                <a:ln>
                  <a:noFill/>
                </a:ln>
                <a:solidFill>
                  <a:srgbClr val="000000"/>
                </a:solidFill>
                <a:effectLst/>
                <a:uLnTx/>
                <a:uFillTx/>
                <a:cs typeface="Calibri"/>
              </a:rPr>
              <a:t>, « Canada.ca » = présence en ligne de l’ensemble du gouvernement du Canada.</a:t>
            </a:r>
            <a:r>
              <a:rPr kumimoji="0" lang="en-CA" sz="1400" b="0" i="0" u="none" strike="noStrike" kern="0" cap="none" spc="0" normalizeH="0" baseline="0" noProof="0">
                <a:ln>
                  <a:noFill/>
                </a:ln>
                <a:solidFill>
                  <a:srgbClr val="000000"/>
                </a:solidFill>
                <a:effectLst/>
                <a:uLnTx/>
                <a:uFillTx/>
                <a:cs typeface="Calibri"/>
              </a:rPr>
              <a:t>.</a:t>
            </a:r>
          </a:p>
        </p:txBody>
      </p:sp>
      <p:cxnSp>
        <p:nvCxnSpPr>
          <p:cNvPr id="35" name="Straight Connector 34">
            <a:extLst>
              <a:ext uri="{FF2B5EF4-FFF2-40B4-BE49-F238E27FC236}">
                <a16:creationId xmlns:a16="http://schemas.microsoft.com/office/drawing/2014/main" id="{F2B4E59F-7CE3-E31C-A11A-AA3ACCFBF94D}"/>
              </a:ext>
            </a:extLst>
          </p:cNvPr>
          <p:cNvCxnSpPr>
            <a:cxnSpLocks/>
          </p:cNvCxnSpPr>
          <p:nvPr/>
        </p:nvCxnSpPr>
        <p:spPr>
          <a:xfrm>
            <a:off x="190619" y="3590260"/>
            <a:ext cx="11810762" cy="0"/>
          </a:xfrm>
          <a:prstGeom prst="line">
            <a:avLst/>
          </a:prstGeom>
          <a:noFill/>
          <a:ln w="19050" cap="flat" cmpd="sng" algn="ctr">
            <a:solidFill>
              <a:srgbClr val="44546A">
                <a:lumMod val="50000"/>
              </a:srgbClr>
            </a:solidFill>
            <a:prstDash val="sysDot"/>
            <a:miter lim="800000"/>
          </a:ln>
          <a:effectLst/>
        </p:spPr>
      </p:cxnSp>
      <p:sp>
        <p:nvSpPr>
          <p:cNvPr id="36" name="Rectangle 35">
            <a:extLst>
              <a:ext uri="{FF2B5EF4-FFF2-40B4-BE49-F238E27FC236}">
                <a16:creationId xmlns:a16="http://schemas.microsoft.com/office/drawing/2014/main" id="{C6D56868-D827-868C-7305-0ECFB9C7A803}"/>
              </a:ext>
            </a:extLst>
          </p:cNvPr>
          <p:cNvSpPr/>
          <p:nvPr/>
        </p:nvSpPr>
        <p:spPr>
          <a:xfrm>
            <a:off x="190619" y="1265874"/>
            <a:ext cx="1434374" cy="1976177"/>
          </a:xfrm>
          <a:prstGeom prst="rect">
            <a:avLst/>
          </a:prstGeom>
          <a:solidFill>
            <a:schemeClr val="tx2">
              <a:lumMod val="40000"/>
              <a:lumOff val="60000"/>
            </a:schemeClr>
          </a:solidFill>
          <a:ln w="25400" cap="flat" cmpd="sng" algn="ctr">
            <a:noFill/>
            <a:prstDash val="solid"/>
          </a:ln>
          <a:effectLst/>
        </p:spPr>
        <p:txBody>
          <a:bodyPr rtlCol="0" anchor="ctr"/>
          <a:lstStyle/>
          <a:p>
            <a:pPr algn="ctr"/>
            <a:r>
              <a:rPr lang="en-CA" sz="1400" b="1" kern="0">
                <a:cs typeface="Calibri" panose="020F0502020204030204" pitchFamily="34" charset="0"/>
              </a:rPr>
              <a:t>Atelier sur les priorités:  exigeances techniques de Canada.ca</a:t>
            </a:r>
          </a:p>
        </p:txBody>
      </p:sp>
      <p:sp>
        <p:nvSpPr>
          <p:cNvPr id="37" name="TextBox 36">
            <a:extLst>
              <a:ext uri="{FF2B5EF4-FFF2-40B4-BE49-F238E27FC236}">
                <a16:creationId xmlns:a16="http://schemas.microsoft.com/office/drawing/2014/main" id="{28B1079C-BBB1-8534-0542-A9E108DF247B}"/>
              </a:ext>
            </a:extLst>
          </p:cNvPr>
          <p:cNvSpPr txBox="1"/>
          <p:nvPr/>
        </p:nvSpPr>
        <p:spPr>
          <a:xfrm>
            <a:off x="1786630" y="1317026"/>
            <a:ext cx="9864436" cy="1538883"/>
          </a:xfrm>
          <a:prstGeom prst="rect">
            <a:avLst/>
          </a:prstGeom>
          <a:noFill/>
        </p:spPr>
        <p:txBody>
          <a:bodyPr wrap="square" rtlCol="0">
            <a:spAutoFit/>
          </a:bodyP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prstClr val="black"/>
                </a:solidFill>
                <a:effectLst/>
                <a:uLnTx/>
                <a:uFillTx/>
              </a:rPr>
              <a:t>Le Bureau de la transformation numérique a </a:t>
            </a:r>
            <a:r>
              <a:rPr kumimoji="0" lang="en-CA" sz="1400" b="0" i="0" u="none" strike="noStrike" kern="0" cap="none" spc="0" normalizeH="0" baseline="0" noProof="0">
                <a:ln>
                  <a:noFill/>
                </a:ln>
                <a:solidFill>
                  <a:prstClr val="black"/>
                </a:solidFill>
                <a:effectLst/>
                <a:uLnTx/>
                <a:uFillTx/>
              </a:rPr>
              <a:t>mené un </a:t>
            </a:r>
            <a:r>
              <a:rPr kumimoji="0" lang="en-CA" sz="1400" b="0" i="0" u="none" strike="noStrike" kern="0" cap="none" spc="0" normalizeH="0" baseline="0" noProof="0">
                <a:ln>
                  <a:noFill/>
                </a:ln>
                <a:solidFill>
                  <a:prstClr val="black"/>
                </a:solidFill>
                <a:effectLst/>
                <a:uLnTx/>
                <a:uFillTx/>
                <a:hlinkClick r:id="rId2"/>
              </a:rPr>
              <a:t>atelier </a:t>
            </a:r>
            <a:r>
              <a:rPr kumimoji="0" lang="fr-FR" sz="1400" b="0" i="0" u="none" strike="noStrike" kern="0" cap="none" spc="0" normalizeH="0" baseline="0" noProof="0">
                <a:ln>
                  <a:noFill/>
                </a:ln>
                <a:solidFill>
                  <a:srgbClr val="000000"/>
                </a:solidFill>
                <a:effectLst/>
                <a:uLnTx/>
                <a:uFillTx/>
                <a:ea typeface="Calibri"/>
                <a:cs typeface="Calibri"/>
              </a:rPr>
              <a:t>avec le Conseil directeur de la plateforme Web</a:t>
            </a:r>
            <a:r>
              <a:rPr kumimoji="0" lang="en-CA" sz="1400" b="0" i="0" u="none" strike="noStrike" kern="0" cap="none" spc="0" normalizeH="0" baseline="0" noProof="0">
                <a:ln>
                  <a:noFill/>
                </a:ln>
                <a:solidFill>
                  <a:srgbClr val="000000"/>
                </a:solidFill>
                <a:effectLst/>
                <a:uLnTx/>
                <a:uFillTx/>
                <a:ea typeface="Calibri"/>
                <a:cs typeface="Calibri"/>
              </a:rPr>
              <a:t> en </a:t>
            </a:r>
            <a:r>
              <a:rPr kumimoji="0" lang="fr-FR" sz="1400" b="0" i="0" u="none" strike="noStrike" kern="0" cap="none" spc="0" normalizeH="0" baseline="0" noProof="0">
                <a:ln>
                  <a:noFill/>
                </a:ln>
                <a:solidFill>
                  <a:srgbClr val="000000"/>
                </a:solidFill>
                <a:effectLst/>
                <a:uLnTx/>
                <a:uFillTx/>
                <a:ea typeface="Calibri"/>
                <a:cs typeface="Calibri"/>
              </a:rPr>
              <a:t>septembre 2021.</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solidFill>
                <a:effectLst/>
                <a:uLnTx/>
                <a:uFillTx/>
                <a:ea typeface="Calibri"/>
                <a:cs typeface="Calibri"/>
              </a:rPr>
              <a:t>Parmi les participants figuraient le Bureau du Conseil privé, le Secrétariat du Conseil du Trésor du Canada, Service Canada, le Service numérique canadien, Sécurité publique Canada, Finances Canada, le Service canadien d'appui aux tribunaux administratifs, Innovation, Sciences et Développement économique Canada, l'Agence du revenu du Canada, le ministère de la Défense nationale, Transports Canada, Santé Canada/Agence de la santé publique du Canada et Services aux Autochtones Canada.</a:t>
            </a:r>
          </a:p>
          <a:p>
            <a:pPr marL="171450" marR="0" lvl="0" indent="-171450" defTabSz="4572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solidFill>
                <a:effectLst/>
                <a:uLnTx/>
                <a:uFillTx/>
                <a:ea typeface="Calibri"/>
                <a:cs typeface="Calibri"/>
              </a:rPr>
              <a:t>L’atelier était axé sur (1) les faits saillants et les réussites ; (2) les défis et les points faibles ; et (3) les priorités pour le Web du GC.</a:t>
            </a:r>
            <a:endParaRPr kumimoji="0" lang="en-CA" sz="1400" b="0" i="0" u="none" strike="noStrike" kern="0" cap="none" spc="0" normalizeH="0" baseline="0" noProof="0">
              <a:ln>
                <a:noFill/>
              </a:ln>
              <a:solidFill>
                <a:srgbClr val="000000"/>
              </a:solidFill>
              <a:effectLst/>
              <a:uLnTx/>
              <a:uFillTx/>
              <a:cs typeface="Calibri"/>
            </a:endParaRPr>
          </a:p>
        </p:txBody>
      </p:sp>
      <p:sp>
        <p:nvSpPr>
          <p:cNvPr id="42" name="Rectangle 41">
            <a:extLst>
              <a:ext uri="{FF2B5EF4-FFF2-40B4-BE49-F238E27FC236}">
                <a16:creationId xmlns:a16="http://schemas.microsoft.com/office/drawing/2014/main" id="{A87F1809-D537-7EAD-BE32-AA0C3A22BB90}"/>
              </a:ext>
            </a:extLst>
          </p:cNvPr>
          <p:cNvSpPr/>
          <p:nvPr/>
        </p:nvSpPr>
        <p:spPr>
          <a:xfrm>
            <a:off x="0" y="-28093"/>
            <a:ext cx="12192001" cy="990116"/>
          </a:xfrm>
          <a:prstGeom prst="rect">
            <a:avLst/>
          </a:prstGeom>
          <a:solidFill>
            <a:srgbClr val="132338"/>
          </a:solidFill>
        </p:spPr>
        <p:txBody>
          <a:bodyPr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Contributions des ministères du GC</a:t>
            </a:r>
            <a:endParaRPr kumimoji="0" lang="en-CA" sz="2400" b="0" i="0" u="none" strike="noStrike" kern="1200" cap="none" spc="0" normalizeH="0" baseline="0" noProof="0">
              <a:ln>
                <a:noFill/>
              </a:ln>
              <a:solidFill>
                <a:prstClr val="white">
                  <a:lumMod val="95000"/>
                </a:prst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8537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644270FD-F700-3C81-6EB2-BDD8AE241746}"/>
              </a:ext>
            </a:extLst>
          </p:cNvPr>
          <p:cNvSpPr txBox="1"/>
          <p:nvPr/>
        </p:nvSpPr>
        <p:spPr>
          <a:xfrm>
            <a:off x="0" y="375473"/>
            <a:ext cx="12242646" cy="6482527"/>
          </a:xfrm>
          <a:prstGeom prst="rect">
            <a:avLst/>
          </a:prstGeom>
          <a:solidFill>
            <a:srgbClr val="F9FBFD"/>
          </a:solidFill>
        </p:spPr>
        <p:txBody>
          <a:bodyPr wrap="square" rtlCol="0">
            <a:noAutofit/>
          </a:bodyPr>
          <a:lstStyle/>
          <a:p>
            <a:endParaRPr lang="en-CA"/>
          </a:p>
        </p:txBody>
      </p:sp>
      <p:sp>
        <p:nvSpPr>
          <p:cNvPr id="4" name="Slide Number Placeholder 3">
            <a:extLst>
              <a:ext uri="{FF2B5EF4-FFF2-40B4-BE49-F238E27FC236}">
                <a16:creationId xmlns:a16="http://schemas.microsoft.com/office/drawing/2014/main" id="{32C36064-49B9-9253-9245-B53FFFEB95B7}"/>
              </a:ext>
            </a:extLst>
          </p:cNvPr>
          <p:cNvSpPr>
            <a:spLocks noGrp="1"/>
          </p:cNvSpPr>
          <p:nvPr>
            <p:ph type="sldNum" sz="quarter" idx="12"/>
          </p:nvPr>
        </p:nvSpPr>
        <p:spPr>
          <a:xfrm>
            <a:off x="9372403" y="65002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8" name="Group 97">
            <a:extLst>
              <a:ext uri="{FF2B5EF4-FFF2-40B4-BE49-F238E27FC236}">
                <a16:creationId xmlns:a16="http://schemas.microsoft.com/office/drawing/2014/main" id="{6E3D0711-AB49-E44D-78D1-39A357E75413}"/>
              </a:ext>
            </a:extLst>
          </p:cNvPr>
          <p:cNvGrpSpPr/>
          <p:nvPr/>
        </p:nvGrpSpPr>
        <p:grpSpPr>
          <a:xfrm>
            <a:off x="128800" y="454782"/>
            <a:ext cx="11931888" cy="3663224"/>
            <a:chOff x="62860" y="476472"/>
            <a:chExt cx="11931888" cy="3663224"/>
          </a:xfrm>
        </p:grpSpPr>
        <p:sp>
          <p:nvSpPr>
            <p:cNvPr id="34" name="TextBox 29">
              <a:extLst>
                <a:ext uri="{FF2B5EF4-FFF2-40B4-BE49-F238E27FC236}">
                  <a16:creationId xmlns:a16="http://schemas.microsoft.com/office/drawing/2014/main" id="{4EC9D323-62E3-B130-8951-685F240068AB}"/>
                </a:ext>
              </a:extLst>
            </p:cNvPr>
            <p:cNvSpPr txBox="1"/>
            <p:nvPr/>
          </p:nvSpPr>
          <p:spPr>
            <a:xfrm>
              <a:off x="4046840" y="476472"/>
              <a:ext cx="4154967" cy="1230610"/>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fr-FR" sz="950" b="1" u="sng">
                  <a:solidFill>
                    <a:prstClr val="black"/>
                  </a:solidFill>
                  <a:latin typeface="Calibri"/>
                  <a:cs typeface="Calibri"/>
                </a:rPr>
                <a:t>Vérification </a:t>
              </a:r>
              <a:r>
                <a:rPr kumimoji="0" lang="fr-FR" sz="950" b="1" i="0" u="sng" strike="noStrike" kern="1200" cap="none" spc="0" normalizeH="0" baseline="0" noProof="0">
                  <a:ln>
                    <a:noFill/>
                  </a:ln>
                  <a:solidFill>
                    <a:prstClr val="black"/>
                  </a:solidFill>
                  <a:effectLst/>
                  <a:uLnTx/>
                  <a:uFillTx/>
                  <a:latin typeface="Calibri"/>
                  <a:cs typeface="Calibri"/>
                </a:rPr>
                <a:t>de </a:t>
              </a:r>
              <a:r>
                <a:rPr lang="fr-FR" sz="950" b="1" u="sng">
                  <a:solidFill>
                    <a:prstClr val="black"/>
                  </a:solidFill>
                  <a:latin typeface="Calibri"/>
                  <a:cs typeface="Calibri"/>
                </a:rPr>
                <a:t>l’admissibilité</a:t>
              </a:r>
              <a:endParaRPr lang="fr-FR" sz="950" b="1"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defTabSz="457200">
                <a:defRPr/>
              </a:pPr>
              <a:r>
                <a:rPr lang="fr-FR" sz="950" b="1">
                  <a:solidFill>
                    <a:prstClr val="black"/>
                  </a:solidFill>
                  <a:latin typeface="Calibri"/>
                  <a:cs typeface="Calibri"/>
                </a:rPr>
                <a:t>Capacité </a:t>
              </a:r>
              <a:r>
                <a:rPr lang="fr-FR" sz="950">
                  <a:solidFill>
                    <a:prstClr val="black"/>
                  </a:solidFill>
                  <a:latin typeface="Calibri"/>
                  <a:cs typeface="Calibri"/>
                </a:rPr>
                <a:t>: Permets aux ministères </a:t>
              </a:r>
              <a:r>
                <a:rPr kumimoji="0" lang="fr-FR" sz="950" i="0" strike="noStrike" kern="1200" cap="none" spc="0" normalizeH="0" baseline="0" noProof="0">
                  <a:ln>
                    <a:noFill/>
                  </a:ln>
                  <a:solidFill>
                    <a:prstClr val="black"/>
                  </a:solidFill>
                  <a:effectLst/>
                  <a:uLnTx/>
                  <a:uFillTx/>
                  <a:latin typeface="Calibri"/>
                  <a:cs typeface="Calibri"/>
                </a:rPr>
                <a:t>de </a:t>
              </a:r>
              <a:r>
                <a:rPr lang="fr-FR" sz="950">
                  <a:solidFill>
                    <a:prstClr val="black"/>
                  </a:solidFill>
                  <a:latin typeface="Calibri"/>
                  <a:cs typeface="Calibri"/>
                </a:rPr>
                <a:t>créer des processus d’évaluation qui déterminent </a:t>
              </a:r>
              <a:r>
                <a:rPr kumimoji="0" lang="fr-FR" sz="950" i="0" strike="noStrike" kern="1200" cap="none" spc="0" normalizeH="0" baseline="0" noProof="0">
                  <a:ln>
                    <a:noFill/>
                  </a:ln>
                  <a:solidFill>
                    <a:prstClr val="black"/>
                  </a:solidFill>
                  <a:effectLst/>
                  <a:uLnTx/>
                  <a:uFillTx/>
                  <a:latin typeface="Calibri"/>
                  <a:cs typeface="Calibri"/>
                </a:rPr>
                <a:t>les </a:t>
              </a:r>
              <a:r>
                <a:rPr lang="fr-FR" sz="950">
                  <a:solidFill>
                    <a:prstClr val="black"/>
                  </a:solidFill>
                  <a:latin typeface="Calibri"/>
                  <a:cs typeface="Calibri"/>
                </a:rPr>
                <a:t>qualifications des utilisateurs ou </a:t>
              </a:r>
              <a:r>
                <a:rPr kumimoji="0" lang="fr-FR" sz="950" i="0" strike="noStrike" kern="1200" cap="none" spc="0" normalizeH="0" baseline="0" noProof="0">
                  <a:ln>
                    <a:noFill/>
                  </a:ln>
                  <a:solidFill>
                    <a:prstClr val="black"/>
                  </a:solidFill>
                  <a:effectLst/>
                  <a:uLnTx/>
                  <a:uFillTx/>
                  <a:latin typeface="Calibri"/>
                  <a:cs typeface="Calibri"/>
                </a:rPr>
                <a:t>les </a:t>
              </a:r>
              <a:r>
                <a:rPr lang="fr-FR" sz="950">
                  <a:solidFill>
                    <a:prstClr val="black"/>
                  </a:solidFill>
                  <a:latin typeface="Calibri"/>
                  <a:cs typeface="Calibri"/>
                </a:rPr>
                <a:t>droits aux services et aux avantages du GC</a:t>
              </a:r>
              <a:r>
                <a:rPr kumimoji="0" lang="fr-FR" sz="950" i="0" strike="noStrike" kern="1200" cap="none" spc="0" normalizeH="0" baseline="0" noProof="0">
                  <a:ln>
                    <a:noFill/>
                  </a:ln>
                  <a:solidFill>
                    <a:prstClr val="black"/>
                  </a:solidFill>
                  <a:effectLst/>
                  <a:uLnTx/>
                  <a:uFillTx/>
                  <a:latin typeface="Calibri"/>
                  <a:cs typeface="Calibri"/>
                </a:rPr>
                <a:t>.</a:t>
              </a:r>
              <a:endParaRPr lang="fr-FR" sz="950" i="0"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defTabSz="457200">
                <a:defRPr/>
              </a:pPr>
              <a:endParaRPr lang="fr-FR" sz="950">
                <a:solidFill>
                  <a:prstClr val="black"/>
                </a:solidFill>
                <a:latin typeface="Calibri"/>
                <a:cs typeface="Calibri"/>
              </a:endParaRPr>
            </a:p>
            <a:p>
              <a:pPr defTabSz="457200">
                <a:defRPr/>
              </a:pPr>
              <a:r>
                <a:rPr lang="fr-FR" sz="950" b="1">
                  <a:solidFill>
                    <a:prstClr val="black"/>
                  </a:solidFill>
                  <a:latin typeface="Calibri"/>
                  <a:cs typeface="Calibri"/>
                </a:rPr>
                <a:t>Exemple </a:t>
              </a:r>
              <a:r>
                <a:rPr kumimoji="0" lang="fr-FR" sz="950" i="0" strike="noStrike" kern="1200" cap="none" spc="0" normalizeH="0" baseline="0" noProof="0">
                  <a:ln>
                    <a:noFill/>
                  </a:ln>
                  <a:solidFill>
                    <a:prstClr val="black"/>
                  </a:solidFill>
                  <a:effectLst/>
                  <a:uLnTx/>
                  <a:uFillTx/>
                  <a:latin typeface="Calibri"/>
                  <a:cs typeface="Calibri"/>
                </a:rPr>
                <a:t>: </a:t>
              </a:r>
              <a:r>
                <a:rPr lang="fr-FR" sz="950">
                  <a:solidFill>
                    <a:prstClr val="black"/>
                  </a:solidFill>
                  <a:latin typeface="Calibri"/>
                  <a:cs typeface="Calibri"/>
                </a:rPr>
                <a:t>Calculateur </a:t>
              </a:r>
              <a:r>
                <a:rPr kumimoji="0" lang="fr-FR" sz="950" i="0" strike="noStrike" kern="1200" cap="none" spc="0" normalizeH="0" baseline="0" noProof="0">
                  <a:ln>
                    <a:noFill/>
                  </a:ln>
                  <a:solidFill>
                    <a:prstClr val="black"/>
                  </a:solidFill>
                  <a:effectLst/>
                  <a:uLnTx/>
                  <a:uFillTx/>
                  <a:latin typeface="Calibri"/>
                  <a:cs typeface="Calibri"/>
                </a:rPr>
                <a:t>de </a:t>
              </a:r>
              <a:r>
                <a:rPr lang="fr-FR" sz="950">
                  <a:solidFill>
                    <a:prstClr val="black"/>
                  </a:solidFill>
                  <a:latin typeface="Calibri"/>
                  <a:cs typeface="Calibri"/>
                </a:rPr>
                <a:t>prestations amélioré</a:t>
              </a:r>
              <a:r>
                <a:rPr kumimoji="0" lang="fr-FR" sz="950" i="0" strike="noStrike" kern="1200" cap="none" spc="0" normalizeH="0" baseline="0" noProof="0">
                  <a:ln>
                    <a:noFill/>
                  </a:ln>
                  <a:solidFill>
                    <a:prstClr val="black"/>
                  </a:solidFill>
                  <a:effectLst/>
                  <a:uLnTx/>
                  <a:uFillTx/>
                  <a:latin typeface="Calibri"/>
                  <a:cs typeface="Calibri"/>
                </a:rPr>
                <a:t>.</a:t>
              </a:r>
              <a:endParaRPr lang="fr-FR" sz="950">
                <a:solidFill>
                  <a:prstClr val="black"/>
                </a:solidFill>
                <a:latin typeface="Calibri"/>
                <a:cs typeface="Calibri"/>
              </a:endParaRPr>
            </a:p>
            <a:p>
              <a:pPr marL="0" marR="0" lvl="0" indent="0" algn="l" defTabSz="457200">
                <a:lnSpc>
                  <a:spcPct val="100000"/>
                </a:lnSpc>
                <a:spcBef>
                  <a:spcPts val="0"/>
                </a:spcBef>
                <a:spcAft>
                  <a:spcPts val="0"/>
                </a:spcAft>
                <a:buClrTx/>
                <a:buSzTx/>
                <a:buFontTx/>
                <a:buNone/>
                <a:tabLst/>
                <a:defRPr/>
              </a:pPr>
              <a:endParaRPr lang="fr-FR" sz="950" b="1" i="0" u="sng"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13" name="TextBox 29">
              <a:extLst>
                <a:ext uri="{FF2B5EF4-FFF2-40B4-BE49-F238E27FC236}">
                  <a16:creationId xmlns:a16="http://schemas.microsoft.com/office/drawing/2014/main" id="{47B20D53-B658-7D81-24A2-D39ABEEB5325}"/>
                </a:ext>
              </a:extLst>
            </p:cNvPr>
            <p:cNvSpPr txBox="1"/>
            <p:nvPr/>
          </p:nvSpPr>
          <p:spPr>
            <a:xfrm>
              <a:off x="8298143" y="476472"/>
              <a:ext cx="3696605" cy="1115724"/>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fr-FR" sz="1000" b="1" u="sng">
                  <a:solidFill>
                    <a:prstClr val="black"/>
                  </a:solidFill>
                  <a:latin typeface="Calibri"/>
                  <a:ea typeface="Calibri"/>
                  <a:cs typeface="Calibri"/>
                </a:rPr>
                <a:t>Moteur </a:t>
              </a:r>
              <a:r>
                <a:rPr kumimoji="0" lang="fr-FR" sz="1000" b="1" i="0" u="sng" strike="noStrike" kern="1200" cap="none" spc="0" normalizeH="0" baseline="0" noProof="0">
                  <a:ln>
                    <a:noFill/>
                  </a:ln>
                  <a:solidFill>
                    <a:prstClr val="black"/>
                  </a:solidFill>
                  <a:effectLst/>
                  <a:uLnTx/>
                  <a:uFillTx/>
                  <a:latin typeface="Calibri"/>
                  <a:ea typeface="Calibri"/>
                  <a:cs typeface="Calibri"/>
                </a:rPr>
                <a:t>de </a:t>
              </a:r>
              <a:r>
                <a:rPr lang="fr-FR" sz="1000" b="1" u="sng">
                  <a:solidFill>
                    <a:prstClr val="black"/>
                  </a:solidFill>
                  <a:latin typeface="Calibri"/>
                  <a:ea typeface="Calibri"/>
                  <a:cs typeface="Calibri"/>
                </a:rPr>
                <a:t>règles</a:t>
              </a:r>
              <a:endParaRPr lang="fr-FR" sz="1000" b="1" i="0" u="sng" strike="noStrike" kern="1200" cap="none" spc="0" normalizeH="0" baseline="0" noProof="0">
                <a:ln>
                  <a:noFill/>
                </a:ln>
                <a:solidFill>
                  <a:prstClr val="black"/>
                </a:solidFill>
                <a:effectLst/>
                <a:uLnTx/>
                <a:uFillTx/>
                <a:latin typeface="Calibri"/>
                <a:ea typeface="Calibri"/>
                <a:cs typeface="Calibri"/>
              </a:endParaRPr>
            </a:p>
            <a:p>
              <a:pPr defTabSz="457200">
                <a:defRPr/>
              </a:pPr>
              <a:r>
                <a:rPr lang="fr-FR" sz="1000" b="1">
                  <a:solidFill>
                    <a:prstClr val="black"/>
                  </a:solidFill>
                  <a:latin typeface="Calibri"/>
                  <a:ea typeface="Calibri"/>
                  <a:cs typeface="Calibri"/>
                </a:rPr>
                <a:t>Capacité </a:t>
              </a:r>
              <a:r>
                <a:rPr kumimoji="0" lang="fr-FR" sz="1000" i="0" strike="noStrike" kern="1200" cap="none" spc="0" normalizeH="0" baseline="0" noProof="0">
                  <a:ln>
                    <a:noFill/>
                  </a:ln>
                  <a:solidFill>
                    <a:prstClr val="black"/>
                  </a:solidFill>
                  <a:effectLst/>
                  <a:uLnTx/>
                  <a:uFillTx/>
                  <a:latin typeface="Calibri"/>
                  <a:ea typeface="Calibri"/>
                  <a:cs typeface="Calibri"/>
                </a:rPr>
                <a:t>: </a:t>
              </a:r>
              <a:r>
                <a:rPr lang="fr-FR" sz="1000">
                  <a:solidFill>
                    <a:prstClr val="black"/>
                  </a:solidFill>
                  <a:latin typeface="Calibri"/>
                  <a:ea typeface="Calibri"/>
                  <a:cs typeface="Calibri"/>
                </a:rPr>
                <a:t>Permets aux ministères de créer </a:t>
              </a:r>
              <a:r>
                <a:rPr kumimoji="0" lang="fr-FR" sz="1000" i="0" strike="noStrike" kern="1200" cap="none" spc="0" normalizeH="0" baseline="0" noProof="0">
                  <a:ln>
                    <a:noFill/>
                  </a:ln>
                  <a:solidFill>
                    <a:prstClr val="black"/>
                  </a:solidFill>
                  <a:effectLst/>
                  <a:uLnTx/>
                  <a:uFillTx/>
                  <a:latin typeface="Calibri"/>
                  <a:ea typeface="Calibri"/>
                  <a:cs typeface="Calibri"/>
                </a:rPr>
                <a:t>des </a:t>
              </a:r>
              <a:r>
                <a:rPr lang="fr-FR" sz="1000">
                  <a:solidFill>
                    <a:prstClr val="black"/>
                  </a:solidFill>
                  <a:latin typeface="Calibri"/>
                  <a:ea typeface="Calibri"/>
                  <a:cs typeface="Calibri"/>
                </a:rPr>
                <a:t>expériences utilisateur fondées sur </a:t>
              </a:r>
              <a:r>
                <a:rPr kumimoji="0" lang="fr-FR" sz="1000" i="0" strike="noStrike" kern="1200" cap="none" spc="0" normalizeH="0" baseline="0" noProof="0">
                  <a:ln>
                    <a:noFill/>
                  </a:ln>
                  <a:solidFill>
                    <a:prstClr val="black"/>
                  </a:solidFill>
                  <a:effectLst/>
                  <a:uLnTx/>
                  <a:uFillTx/>
                  <a:latin typeface="Calibri"/>
                  <a:ea typeface="Calibri"/>
                  <a:cs typeface="Calibri"/>
                </a:rPr>
                <a:t>des </a:t>
              </a:r>
              <a:r>
                <a:rPr lang="fr-FR" sz="1000">
                  <a:solidFill>
                    <a:prstClr val="black"/>
                  </a:solidFill>
                  <a:latin typeface="Calibri"/>
                  <a:ea typeface="Calibri"/>
                  <a:cs typeface="Calibri"/>
                </a:rPr>
                <a:t>règles qui permettent la personnalisation dynamique du contenu </a:t>
              </a:r>
              <a:r>
                <a:rPr kumimoji="0" lang="fr-FR" sz="1000" i="0" strike="noStrike" kern="1200" cap="none" spc="0" normalizeH="0" baseline="0" noProof="0">
                  <a:ln>
                    <a:noFill/>
                  </a:ln>
                  <a:solidFill>
                    <a:prstClr val="black"/>
                  </a:solidFill>
                  <a:effectLst/>
                  <a:uLnTx/>
                  <a:uFillTx/>
                  <a:latin typeface="Calibri"/>
                  <a:ea typeface="Calibri"/>
                  <a:cs typeface="Calibri"/>
                </a:rPr>
                <a:t>en </a:t>
              </a:r>
              <a:r>
                <a:rPr lang="fr-FR" sz="1000">
                  <a:solidFill>
                    <a:prstClr val="black"/>
                  </a:solidFill>
                  <a:latin typeface="Calibri"/>
                  <a:ea typeface="Calibri"/>
                  <a:cs typeface="Calibri"/>
                </a:rPr>
                <a:t>fonction </a:t>
              </a:r>
              <a:r>
                <a:rPr kumimoji="0" lang="fr-FR" sz="1000" i="0" strike="noStrike" kern="1200" cap="none" spc="0" normalizeH="0" baseline="0" noProof="0">
                  <a:ln>
                    <a:noFill/>
                  </a:ln>
                  <a:solidFill>
                    <a:prstClr val="black"/>
                  </a:solidFill>
                  <a:effectLst/>
                  <a:uLnTx/>
                  <a:uFillTx/>
                  <a:latin typeface="Calibri"/>
                  <a:ea typeface="Calibri"/>
                  <a:cs typeface="Calibri"/>
                </a:rPr>
                <a:t>des </a:t>
              </a:r>
              <a:r>
                <a:rPr lang="fr-FR" sz="1000">
                  <a:solidFill>
                    <a:prstClr val="black"/>
                  </a:solidFill>
                  <a:latin typeface="Calibri"/>
                  <a:ea typeface="Calibri"/>
                  <a:cs typeface="Calibri"/>
                </a:rPr>
                <a:t>actions de l’utilisateur.</a:t>
              </a:r>
            </a:p>
            <a:p>
              <a:pPr defTabSz="457200">
                <a:defRPr/>
              </a:pPr>
              <a:endParaRPr lang="fr-FR" sz="1000">
                <a:solidFill>
                  <a:prstClr val="black"/>
                </a:solidFill>
                <a:latin typeface="Calibri"/>
                <a:ea typeface="Calibri"/>
                <a:cs typeface="Calibri"/>
              </a:endParaRPr>
            </a:p>
            <a:p>
              <a:pPr defTabSz="457200">
                <a:defRPr/>
              </a:pPr>
              <a:r>
                <a:rPr lang="fr-FR" sz="1000" b="1">
                  <a:solidFill>
                    <a:prstClr val="black"/>
                  </a:solidFill>
                  <a:latin typeface="Calibri"/>
                  <a:ea typeface="Calibri"/>
                  <a:cs typeface="Calibri"/>
                </a:rPr>
                <a:t>Exemple </a:t>
              </a:r>
              <a:r>
                <a:rPr lang="fr-FR" sz="1000">
                  <a:solidFill>
                    <a:prstClr val="black"/>
                  </a:solidFill>
                  <a:latin typeface="Calibri"/>
                  <a:ea typeface="Calibri"/>
                  <a:cs typeface="Calibri"/>
                </a:rPr>
                <a:t>: Rappels d’automatismes pour les formulaires incomplets</a:t>
              </a:r>
              <a:r>
                <a:rPr kumimoji="0" lang="fr-FR" sz="1000" i="0" strike="noStrike" kern="1200" cap="none" spc="0" normalizeH="0" baseline="0" noProof="0">
                  <a:ln>
                    <a:noFill/>
                  </a:ln>
                  <a:solidFill>
                    <a:prstClr val="black"/>
                  </a:solidFill>
                  <a:effectLst/>
                  <a:uLnTx/>
                  <a:uFillTx/>
                  <a:latin typeface="Calibri"/>
                  <a:ea typeface="Calibri"/>
                  <a:cs typeface="Calibri"/>
                </a:rPr>
                <a:t>.</a:t>
              </a:r>
              <a:endParaRPr lang="fr-FR" sz="1000">
                <a:solidFill>
                  <a:prstClr val="black"/>
                </a:solidFill>
                <a:latin typeface="Calibri"/>
                <a:ea typeface="Calibri"/>
                <a:cs typeface="Calibri"/>
              </a:endParaRPr>
            </a:p>
            <a:p>
              <a:pPr marL="0" marR="0" lvl="0" indent="0" algn="l" defTabSz="457200">
                <a:lnSpc>
                  <a:spcPct val="100000"/>
                </a:lnSpc>
                <a:spcBef>
                  <a:spcPts val="0"/>
                </a:spcBef>
                <a:spcAft>
                  <a:spcPts val="0"/>
                </a:spcAft>
                <a:buClrTx/>
                <a:buSzTx/>
                <a:buFontTx/>
                <a:buNone/>
                <a:tabLst/>
                <a:defRPr/>
              </a:pPr>
              <a:endParaRPr lang="fr-FR" sz="1000" b="1"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 name="TextBox 29">
              <a:extLst>
                <a:ext uri="{FF2B5EF4-FFF2-40B4-BE49-F238E27FC236}">
                  <a16:creationId xmlns:a16="http://schemas.microsoft.com/office/drawing/2014/main" id="{C048EBE9-E1F3-2EA3-51D4-5478945236D0}"/>
                </a:ext>
              </a:extLst>
            </p:cNvPr>
            <p:cNvSpPr txBox="1"/>
            <p:nvPr/>
          </p:nvSpPr>
          <p:spPr>
            <a:xfrm>
              <a:off x="73392" y="1788492"/>
              <a:ext cx="3876812" cy="1009291"/>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fr-FR" sz="1000" b="1" u="sng">
                  <a:solidFill>
                    <a:prstClr val="black"/>
                  </a:solidFill>
                  <a:latin typeface="Calibri"/>
                  <a:ea typeface="Calibri"/>
                  <a:cs typeface="Calibri"/>
                </a:rPr>
                <a:t>Réception des demandes (formulaires/demandes) </a:t>
              </a:r>
              <a:endParaRPr lang="en-US">
                <a:solidFill>
                  <a:prstClr val="black"/>
                </a:solidFill>
                <a:cs typeface="Calibri"/>
              </a:endParaRPr>
            </a:p>
            <a:p>
              <a:pPr defTabSz="457200">
                <a:defRPr/>
              </a:pPr>
              <a:r>
                <a:rPr lang="fr-FR" sz="1000" b="1">
                  <a:solidFill>
                    <a:prstClr val="black"/>
                  </a:solidFill>
                  <a:latin typeface="Calibri"/>
                  <a:ea typeface="Calibri"/>
                  <a:cs typeface="Calibri"/>
                </a:rPr>
                <a:t>Capacité </a:t>
              </a:r>
              <a:r>
                <a:rPr lang="fr-FR" sz="1000">
                  <a:solidFill>
                    <a:prstClr val="black"/>
                  </a:solidFill>
                  <a:latin typeface="Calibri"/>
                  <a:ea typeface="Calibri"/>
                  <a:cs typeface="Calibri"/>
                </a:rPr>
                <a:t>: Permets aux ministères d’offrir </a:t>
              </a:r>
              <a:r>
                <a:rPr kumimoji="0" lang="fr-FR" sz="1000" i="0" strike="noStrike" kern="1200" cap="none" spc="0" normalizeH="0" baseline="0" noProof="0">
                  <a:ln>
                    <a:noFill/>
                  </a:ln>
                  <a:solidFill>
                    <a:prstClr val="black"/>
                  </a:solidFill>
                  <a:effectLst/>
                  <a:uLnTx/>
                  <a:uFillTx/>
                  <a:latin typeface="Calibri"/>
                  <a:ea typeface="Calibri"/>
                  <a:cs typeface="Calibri"/>
                </a:rPr>
                <a:t>des interactions</a:t>
              </a:r>
              <a:r>
                <a:rPr lang="fr-FR" sz="1000">
                  <a:solidFill>
                    <a:prstClr val="black"/>
                  </a:solidFill>
                  <a:latin typeface="Calibri"/>
                  <a:ea typeface="Calibri"/>
                  <a:cs typeface="Calibri"/>
                </a:rPr>
                <a:t> plus conviviales</a:t>
              </a:r>
              <a:r>
                <a:rPr kumimoji="0" lang="fr-FR" sz="1000" i="0" strike="noStrike" kern="1200" cap="none" spc="0" normalizeH="0" baseline="0" noProof="0">
                  <a:ln>
                    <a:noFill/>
                  </a:ln>
                  <a:solidFill>
                    <a:prstClr val="black"/>
                  </a:solidFill>
                  <a:effectLst/>
                  <a:uLnTx/>
                  <a:uFillTx/>
                  <a:latin typeface="Calibri"/>
                  <a:ea typeface="Calibri"/>
                  <a:cs typeface="Calibri"/>
                </a:rPr>
                <a:t>, </a:t>
              </a:r>
              <a:r>
                <a:rPr lang="fr-FR" sz="1000">
                  <a:solidFill>
                    <a:prstClr val="black"/>
                  </a:solidFill>
                  <a:latin typeface="Calibri"/>
                  <a:ea typeface="Calibri"/>
                  <a:cs typeface="Calibri"/>
                </a:rPr>
                <a:t>y compris des formulaires préremplis</a:t>
              </a:r>
              <a:r>
                <a:rPr kumimoji="0" lang="fr-FR" sz="1000" i="0" strike="noStrike" kern="1200" cap="none" spc="0" normalizeH="0" baseline="0" noProof="0">
                  <a:ln>
                    <a:noFill/>
                  </a:ln>
                  <a:solidFill>
                    <a:prstClr val="black"/>
                  </a:solidFill>
                  <a:effectLst/>
                  <a:uLnTx/>
                  <a:uFillTx/>
                  <a:latin typeface="Calibri"/>
                  <a:ea typeface="Calibri"/>
                  <a:cs typeface="Calibri"/>
                </a:rPr>
                <a:t>, des </a:t>
              </a:r>
              <a:r>
                <a:rPr lang="fr-FR" sz="1000">
                  <a:solidFill>
                    <a:prstClr val="black"/>
                  </a:solidFill>
                  <a:latin typeface="Calibri"/>
                  <a:ea typeface="Calibri"/>
                  <a:cs typeface="Calibri"/>
                </a:rPr>
                <a:t>listes d’avantages ou </a:t>
              </a:r>
              <a:r>
                <a:rPr kumimoji="0" lang="fr-FR" sz="1000" i="0" strike="noStrike" kern="1200" cap="none" spc="0" normalizeH="0" baseline="0" noProof="0">
                  <a:ln>
                    <a:noFill/>
                  </a:ln>
                  <a:solidFill>
                    <a:prstClr val="black"/>
                  </a:solidFill>
                  <a:effectLst/>
                  <a:uLnTx/>
                  <a:uFillTx/>
                  <a:latin typeface="Calibri"/>
                  <a:ea typeface="Calibri"/>
                  <a:cs typeface="Calibri"/>
                </a:rPr>
                <a:t>de services </a:t>
              </a:r>
              <a:r>
                <a:rPr lang="fr-FR" sz="1000">
                  <a:solidFill>
                    <a:prstClr val="black"/>
                  </a:solidFill>
                  <a:latin typeface="Calibri"/>
                  <a:ea typeface="Calibri"/>
                  <a:cs typeface="Calibri"/>
                </a:rPr>
                <a:t>et l’accès aux portails d’applications</a:t>
              </a:r>
              <a:r>
                <a:rPr kumimoji="0" lang="fr-FR" sz="1000" i="0" strike="noStrike" kern="1200" cap="none" spc="0" normalizeH="0" baseline="0" noProof="0">
                  <a:ln>
                    <a:noFill/>
                  </a:ln>
                  <a:solidFill>
                    <a:prstClr val="black"/>
                  </a:solidFill>
                  <a:effectLst/>
                  <a:uLnTx/>
                  <a:uFillTx/>
                  <a:latin typeface="Calibri"/>
                  <a:ea typeface="Calibri"/>
                  <a:cs typeface="Calibri"/>
                </a:rPr>
                <a:t>.</a:t>
              </a:r>
              <a:r>
                <a:rPr lang="fr-FR" sz="1000">
                  <a:solidFill>
                    <a:prstClr val="black"/>
                  </a:solidFill>
                  <a:latin typeface="Calibri"/>
                  <a:ea typeface="Calibri"/>
                  <a:cs typeface="Calibri"/>
                </a:rPr>
                <a:t> </a:t>
              </a:r>
              <a:endParaRPr lang="fr-FR" sz="1000">
                <a:solidFill>
                  <a:prstClr val="black"/>
                </a:solidFill>
                <a:cs typeface="Calibri"/>
              </a:endParaRPr>
            </a:p>
            <a:p>
              <a:pPr defTabSz="457200">
                <a:defRPr/>
              </a:pPr>
              <a:endParaRPr lang="fr-FR" sz="1000" b="1">
                <a:solidFill>
                  <a:prstClr val="black"/>
                </a:solidFill>
                <a:latin typeface="Calibri"/>
                <a:ea typeface="Calibri"/>
                <a:cs typeface="Calibri"/>
              </a:endParaRPr>
            </a:p>
            <a:p>
              <a:pPr defTabSz="457200">
                <a:defRPr/>
              </a:pPr>
              <a:r>
                <a:rPr lang="fr-FR" sz="1000" b="1">
                  <a:solidFill>
                    <a:prstClr val="black"/>
                  </a:solidFill>
                  <a:latin typeface="Calibri"/>
                  <a:ea typeface="Calibri"/>
                  <a:cs typeface="Calibri"/>
                </a:rPr>
                <a:t>Exemple </a:t>
              </a:r>
              <a:r>
                <a:rPr kumimoji="0" lang="fr-FR" sz="1000" i="0" strike="noStrike" kern="1200" cap="none" spc="0" normalizeH="0" baseline="0" noProof="0">
                  <a:ln>
                    <a:noFill/>
                  </a:ln>
                  <a:solidFill>
                    <a:prstClr val="black"/>
                  </a:solidFill>
                  <a:effectLst/>
                  <a:uLnTx/>
                  <a:uFillTx/>
                  <a:latin typeface="Calibri"/>
                  <a:ea typeface="Calibri"/>
                  <a:cs typeface="Calibri"/>
                </a:rPr>
                <a:t>: </a:t>
              </a:r>
              <a:r>
                <a:rPr lang="fr-FR" sz="1000">
                  <a:solidFill>
                    <a:prstClr val="black"/>
                  </a:solidFill>
                  <a:latin typeface="Calibri"/>
                  <a:ea typeface="Calibri"/>
                  <a:cs typeface="Calibri"/>
                </a:rPr>
                <a:t>Formulaires préremplis</a:t>
              </a:r>
              <a:r>
                <a:rPr kumimoji="0" lang="fr-FR" sz="1000" i="0" strike="noStrike" kern="1200" cap="none" spc="0" normalizeH="0" baseline="0" noProof="0">
                  <a:ln>
                    <a:noFill/>
                  </a:ln>
                  <a:solidFill>
                    <a:prstClr val="black"/>
                  </a:solidFill>
                  <a:effectLst/>
                  <a:uLnTx/>
                  <a:uFillTx/>
                  <a:latin typeface="Calibri"/>
                  <a:ea typeface="Calibri"/>
                  <a:cs typeface="Calibri"/>
                </a:rPr>
                <a:t>.</a:t>
              </a:r>
              <a:endParaRPr lang="fr-FR">
                <a:solidFill>
                  <a:prstClr val="black"/>
                </a:solidFill>
                <a:cs typeface="Calibri"/>
              </a:endParaRPr>
            </a:p>
            <a:p>
              <a:pPr defTabSz="457200">
                <a:defRPr/>
              </a:pPr>
              <a:endParaRPr lang="fr-FR" sz="1000" b="1" i="0" u="sng"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18" name="TextBox 29">
              <a:extLst>
                <a:ext uri="{FF2B5EF4-FFF2-40B4-BE49-F238E27FC236}">
                  <a16:creationId xmlns:a16="http://schemas.microsoft.com/office/drawing/2014/main" id="{4817A0CC-6D0A-E405-F28C-931A36798A3A}"/>
                </a:ext>
              </a:extLst>
            </p:cNvPr>
            <p:cNvSpPr txBox="1"/>
            <p:nvPr/>
          </p:nvSpPr>
          <p:spPr>
            <a:xfrm>
              <a:off x="8298143" y="3001446"/>
              <a:ext cx="3696605" cy="1138250"/>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fr-FR" sz="1000" b="1" u="sng">
                  <a:solidFill>
                    <a:prstClr val="black"/>
                  </a:solidFill>
                  <a:latin typeface="Calibri"/>
                  <a:ea typeface="Calibri"/>
                  <a:cs typeface="Calibri"/>
                </a:rPr>
                <a:t>Plateforme conversationnelle (</a:t>
              </a:r>
              <a:r>
                <a:rPr lang="fr-FR" sz="1000" b="1" u="sng" err="1">
                  <a:solidFill>
                    <a:prstClr val="black"/>
                  </a:solidFill>
                  <a:latin typeface="Calibri"/>
                  <a:ea typeface="Calibri"/>
                  <a:cs typeface="Calibri"/>
                </a:rPr>
                <a:t>Chatbot</a:t>
              </a:r>
              <a:r>
                <a:rPr lang="fr-FR" sz="1000" b="1" u="sng">
                  <a:solidFill>
                    <a:prstClr val="black"/>
                  </a:solidFill>
                  <a:latin typeface="Calibri"/>
                  <a:ea typeface="Calibri"/>
                  <a:cs typeface="Calibri"/>
                </a:rPr>
                <a:t>/Dialogueur)</a:t>
              </a:r>
            </a:p>
            <a:p>
              <a:pPr defTabSz="457200">
                <a:defRPr/>
              </a:pPr>
              <a:r>
                <a:rPr lang="fr-FR" sz="1000" b="1">
                  <a:solidFill>
                    <a:prstClr val="black"/>
                  </a:solidFill>
                  <a:latin typeface="Calibri"/>
                  <a:ea typeface="Calibri"/>
                  <a:cs typeface="Calibri"/>
                </a:rPr>
                <a:t>Capacité </a:t>
              </a:r>
              <a:r>
                <a:rPr lang="fr-FR" sz="1000">
                  <a:solidFill>
                    <a:prstClr val="black"/>
                  </a:solidFill>
                  <a:latin typeface="Calibri"/>
                  <a:ea typeface="Calibri"/>
                  <a:cs typeface="Calibri"/>
                </a:rPr>
                <a:t>: Offre aux ministères la possibilité de créer des expériences conversationnelles personnalisées, y compris le traitement du langage naturel (modèles de grandes langues – IA) et la normalisation. </a:t>
              </a:r>
            </a:p>
            <a:p>
              <a:pPr defTabSz="457200">
                <a:defRPr/>
              </a:pPr>
              <a:r>
                <a:rPr lang="fr-FR" sz="1000" b="1">
                  <a:solidFill>
                    <a:prstClr val="black"/>
                  </a:solidFill>
                  <a:latin typeface="Calibri"/>
                  <a:ea typeface="Calibri"/>
                  <a:cs typeface="Calibri"/>
                </a:rPr>
                <a:t>Exemple </a:t>
              </a:r>
              <a:r>
                <a:rPr lang="fr-FR" sz="1000">
                  <a:solidFill>
                    <a:prstClr val="black"/>
                  </a:solidFill>
                  <a:latin typeface="Calibri"/>
                  <a:ea typeface="Calibri"/>
                  <a:cs typeface="Calibri"/>
                </a:rPr>
                <a:t>: Dialogueur pour l’assistance à l’inscription d’un service qui mettra un utilisateur en contact avec un agent de service.</a:t>
              </a:r>
            </a:p>
            <a:p>
              <a:pPr marL="0" marR="0" lvl="0" indent="0" defTabSz="457200">
                <a:lnSpc>
                  <a:spcPct val="100000"/>
                </a:lnSpc>
                <a:spcBef>
                  <a:spcPts val="0"/>
                </a:spcBef>
                <a:spcAft>
                  <a:spcPts val="0"/>
                </a:spcAft>
                <a:buClrTx/>
                <a:buSzTx/>
                <a:buFontTx/>
                <a:buNone/>
                <a:tabLst/>
                <a:defRPr/>
              </a:pPr>
              <a:endParaRPr lang="fr-FR" sz="1000" i="0"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 name="TextBox 29">
              <a:extLst>
                <a:ext uri="{FF2B5EF4-FFF2-40B4-BE49-F238E27FC236}">
                  <a16:creationId xmlns:a16="http://schemas.microsoft.com/office/drawing/2014/main" id="{946F84D1-BFD6-2A98-9382-9D207A563ED7}"/>
                </a:ext>
              </a:extLst>
            </p:cNvPr>
            <p:cNvSpPr txBox="1"/>
            <p:nvPr/>
          </p:nvSpPr>
          <p:spPr>
            <a:xfrm>
              <a:off x="4046840" y="1741204"/>
              <a:ext cx="4154967" cy="1275030"/>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fr-FR" sz="1000" b="1" u="sng">
                  <a:solidFill>
                    <a:prstClr val="black"/>
                  </a:solidFill>
                  <a:latin typeface="Calibri"/>
                  <a:cs typeface="Calibri"/>
                </a:rPr>
                <a:t>Analyse </a:t>
              </a:r>
              <a:r>
                <a:rPr kumimoji="0" lang="fr-FR" sz="1000" b="1" i="0" u="sng" strike="noStrike" kern="1200" cap="none" spc="0" normalizeH="0" baseline="0" noProof="0">
                  <a:ln>
                    <a:noFill/>
                  </a:ln>
                  <a:solidFill>
                    <a:prstClr val="black"/>
                  </a:solidFill>
                  <a:effectLst/>
                  <a:uLnTx/>
                  <a:uFillTx/>
                  <a:latin typeface="Calibri"/>
                  <a:cs typeface="Calibri"/>
                </a:rPr>
                <a:t>des </a:t>
              </a:r>
              <a:r>
                <a:rPr lang="fr-FR" sz="1000" b="1" u="sng">
                  <a:solidFill>
                    <a:prstClr val="black"/>
                  </a:solidFill>
                  <a:latin typeface="Calibri"/>
                  <a:cs typeface="Calibri"/>
                </a:rPr>
                <a:t>interactions </a:t>
              </a:r>
              <a:r>
                <a:rPr kumimoji="0" lang="fr-FR" sz="1000" b="1" i="0" u="sng" strike="noStrike" kern="1200" cap="none" spc="0" normalizeH="0" baseline="0" noProof="0">
                  <a:ln>
                    <a:noFill/>
                  </a:ln>
                  <a:solidFill>
                    <a:prstClr val="black"/>
                  </a:solidFill>
                  <a:effectLst/>
                  <a:uLnTx/>
                  <a:uFillTx/>
                  <a:latin typeface="Calibri"/>
                  <a:cs typeface="Calibri"/>
                </a:rPr>
                <a:t>et des </a:t>
              </a:r>
              <a:r>
                <a:rPr lang="fr-FR" sz="1000" b="1" u="sng">
                  <a:solidFill>
                    <a:prstClr val="black"/>
                  </a:solidFill>
                  <a:latin typeface="Calibri"/>
                  <a:cs typeface="Calibri"/>
                </a:rPr>
                <a:t>services </a:t>
              </a:r>
              <a:endParaRPr lang="fr-FR" sz="1000" b="1"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defTabSz="457200">
                <a:defRPr/>
              </a:pPr>
              <a:r>
                <a:rPr lang="fr-FR" sz="1000" b="1">
                  <a:solidFill>
                    <a:prstClr val="black"/>
                  </a:solidFill>
                  <a:latin typeface="Calibri"/>
                  <a:cs typeface="Calibri"/>
                </a:rPr>
                <a:t>Capacité </a:t>
              </a:r>
              <a:r>
                <a:rPr lang="fr-FR" sz="1000">
                  <a:solidFill>
                    <a:prstClr val="black"/>
                  </a:solidFill>
                  <a:latin typeface="Calibri"/>
                  <a:cs typeface="Calibri"/>
                </a:rPr>
                <a:t>: Fournis des informations complètes sur les comportements et </a:t>
              </a:r>
              <a:r>
                <a:rPr kumimoji="0" lang="fr-FR" sz="1000" i="0" strike="noStrike" kern="1200" cap="none" spc="0" normalizeH="0" baseline="0" noProof="0">
                  <a:ln>
                    <a:noFill/>
                  </a:ln>
                  <a:solidFill>
                    <a:prstClr val="black"/>
                  </a:solidFill>
                  <a:effectLst/>
                  <a:uLnTx/>
                  <a:uFillTx/>
                  <a:latin typeface="Calibri"/>
                  <a:cs typeface="Calibri"/>
                </a:rPr>
                <a:t>les </a:t>
              </a:r>
              <a:r>
                <a:rPr lang="fr-FR" sz="1000">
                  <a:solidFill>
                    <a:prstClr val="black"/>
                  </a:solidFill>
                  <a:latin typeface="Calibri"/>
                  <a:cs typeface="Calibri"/>
                </a:rPr>
                <a:t>préférences des </a:t>
              </a:r>
              <a:r>
                <a:rPr kumimoji="0" lang="fr-FR" sz="1000" i="0" strike="noStrike" kern="1200" cap="none" spc="0" normalizeH="0" baseline="0" noProof="0">
                  <a:ln>
                    <a:noFill/>
                  </a:ln>
                  <a:solidFill>
                    <a:prstClr val="black"/>
                  </a:solidFill>
                  <a:effectLst/>
                  <a:uLnTx/>
                  <a:uFillTx/>
                  <a:latin typeface="Calibri"/>
                  <a:cs typeface="Calibri"/>
                </a:rPr>
                <a:t>utilisateurs </a:t>
              </a:r>
              <a:r>
                <a:rPr lang="fr-FR" sz="1000">
                  <a:solidFill>
                    <a:prstClr val="black"/>
                  </a:solidFill>
                  <a:latin typeface="Calibri"/>
                  <a:cs typeface="Calibri"/>
                </a:rPr>
                <a:t>sur différentes plateformes, associées </a:t>
              </a:r>
              <a:r>
                <a:rPr kumimoji="0" lang="fr-FR" sz="1000" i="0" strike="noStrike" kern="1200" cap="none" spc="0" normalizeH="0" baseline="0" noProof="0">
                  <a:ln>
                    <a:noFill/>
                  </a:ln>
                  <a:solidFill>
                    <a:prstClr val="black"/>
                  </a:solidFill>
                  <a:effectLst/>
                  <a:uLnTx/>
                  <a:uFillTx/>
                  <a:latin typeface="Calibri"/>
                  <a:cs typeface="Calibri"/>
                </a:rPr>
                <a:t>à </a:t>
              </a:r>
              <a:r>
                <a:rPr lang="fr-FR" sz="1000">
                  <a:solidFill>
                    <a:prstClr val="black"/>
                  </a:solidFill>
                  <a:latin typeface="Calibri"/>
                  <a:cs typeface="Calibri"/>
                </a:rPr>
                <a:t>une analyse </a:t>
              </a:r>
              <a:r>
                <a:rPr kumimoji="0" lang="fr-FR" sz="1000" i="0" strike="noStrike" kern="1200" cap="none" spc="0" normalizeH="0" baseline="0" noProof="0">
                  <a:ln>
                    <a:noFill/>
                  </a:ln>
                  <a:solidFill>
                    <a:prstClr val="black"/>
                  </a:solidFill>
                  <a:effectLst/>
                  <a:uLnTx/>
                  <a:uFillTx/>
                  <a:latin typeface="Calibri"/>
                  <a:cs typeface="Calibri"/>
                </a:rPr>
                <a:t>et à </a:t>
              </a:r>
              <a:r>
                <a:rPr lang="fr-FR" sz="1000">
                  <a:solidFill>
                    <a:prstClr val="black"/>
                  </a:solidFill>
                  <a:latin typeface="Calibri"/>
                  <a:cs typeface="Calibri"/>
                </a:rPr>
                <a:t>un compte rendu assistés par l’IA.  Cela appuie des décisions </a:t>
              </a:r>
              <a:r>
                <a:rPr kumimoji="0" lang="fr-FR" sz="1000" i="0" strike="noStrike" kern="1200" cap="none" spc="0" normalizeH="0" baseline="0" noProof="0">
                  <a:ln>
                    <a:noFill/>
                  </a:ln>
                  <a:solidFill>
                    <a:prstClr val="black"/>
                  </a:solidFill>
                  <a:effectLst/>
                  <a:uLnTx/>
                  <a:uFillTx/>
                  <a:latin typeface="Calibri"/>
                  <a:cs typeface="Calibri"/>
                </a:rPr>
                <a:t>et </a:t>
              </a:r>
              <a:r>
                <a:rPr lang="fr-FR" sz="1000">
                  <a:solidFill>
                    <a:prstClr val="black"/>
                  </a:solidFill>
                  <a:latin typeface="Calibri"/>
                  <a:cs typeface="Calibri"/>
                </a:rPr>
                <a:t>des stratégies efficaces axées sur les données pour améliorer les services</a:t>
              </a:r>
              <a:r>
                <a:rPr kumimoji="0" lang="fr-FR" sz="1000" i="0" strike="noStrike" kern="1200" cap="none" spc="0" normalizeH="0" baseline="0" noProof="0">
                  <a:ln>
                    <a:noFill/>
                  </a:ln>
                  <a:solidFill>
                    <a:prstClr val="black"/>
                  </a:solidFill>
                  <a:effectLst/>
                  <a:uLnTx/>
                  <a:uFillTx/>
                  <a:latin typeface="Calibri"/>
                  <a:cs typeface="Calibri"/>
                </a:rPr>
                <a:t>.</a:t>
              </a:r>
              <a:r>
                <a:rPr lang="fr-FR" sz="1000">
                  <a:solidFill>
                    <a:prstClr val="black"/>
                  </a:solidFill>
                  <a:latin typeface="Calibri"/>
                  <a:cs typeface="Calibri"/>
                </a:rPr>
                <a:t>  </a:t>
              </a:r>
              <a:endParaRPr lang="fr-FR" sz="1000" i="0"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defTabSz="457200">
                <a:defRPr/>
              </a:pPr>
              <a:endParaRPr lang="fr-FR" sz="1000" b="1">
                <a:solidFill>
                  <a:prstClr val="black"/>
                </a:solidFill>
                <a:latin typeface="Calibri"/>
                <a:cs typeface="Calibri"/>
              </a:endParaRPr>
            </a:p>
            <a:p>
              <a:pPr defTabSz="457200">
                <a:defRPr/>
              </a:pPr>
              <a:r>
                <a:rPr lang="fr-FR" sz="1000" b="1">
                  <a:solidFill>
                    <a:prstClr val="black"/>
                  </a:solidFill>
                  <a:latin typeface="Calibri"/>
                  <a:cs typeface="Calibri"/>
                </a:rPr>
                <a:t>Exemple </a:t>
              </a:r>
              <a:r>
                <a:rPr kumimoji="0" lang="fr-FR" sz="1000" i="0" strike="noStrike" kern="1200" cap="none" spc="0" normalizeH="0" baseline="0" noProof="0">
                  <a:ln>
                    <a:noFill/>
                  </a:ln>
                  <a:solidFill>
                    <a:prstClr val="black"/>
                  </a:solidFill>
                  <a:effectLst/>
                  <a:uLnTx/>
                  <a:uFillTx/>
                  <a:latin typeface="Calibri"/>
                  <a:cs typeface="Calibri"/>
                </a:rPr>
                <a:t>: </a:t>
              </a:r>
              <a:r>
                <a:rPr lang="fr-FR" sz="1000">
                  <a:solidFill>
                    <a:prstClr val="black"/>
                  </a:solidFill>
                  <a:latin typeface="Calibri"/>
                  <a:cs typeface="Calibri"/>
                </a:rPr>
                <a:t>Analyse du sentiment des utilisateurs </a:t>
              </a:r>
              <a:r>
                <a:rPr kumimoji="0" lang="fr-FR" sz="1000" i="0" strike="noStrike" kern="1200" cap="none" spc="0" normalizeH="0" baseline="0" noProof="0">
                  <a:ln>
                    <a:noFill/>
                  </a:ln>
                  <a:solidFill>
                    <a:prstClr val="black"/>
                  </a:solidFill>
                  <a:effectLst/>
                  <a:uLnTx/>
                  <a:uFillTx/>
                  <a:latin typeface="Calibri"/>
                  <a:cs typeface="Calibri"/>
                </a:rPr>
                <a:t>à </a:t>
              </a:r>
              <a:r>
                <a:rPr lang="fr-FR" sz="1000">
                  <a:solidFill>
                    <a:prstClr val="black"/>
                  </a:solidFill>
                  <a:latin typeface="Calibri"/>
                  <a:cs typeface="Calibri"/>
                </a:rPr>
                <a:t>l’égard </a:t>
              </a:r>
              <a:r>
                <a:rPr kumimoji="0" lang="fr-FR" sz="1000" i="0" strike="noStrike" kern="1200" cap="none" spc="0" normalizeH="0" baseline="0" noProof="0">
                  <a:ln>
                    <a:noFill/>
                  </a:ln>
                  <a:solidFill>
                    <a:prstClr val="black"/>
                  </a:solidFill>
                  <a:effectLst/>
                  <a:uLnTx/>
                  <a:uFillTx/>
                  <a:latin typeface="Calibri"/>
                  <a:cs typeface="Calibri"/>
                </a:rPr>
                <a:t>de </a:t>
              </a:r>
              <a:r>
                <a:rPr lang="fr-FR" sz="1000">
                  <a:solidFill>
                    <a:prstClr val="black"/>
                  </a:solidFill>
                  <a:latin typeface="Calibri"/>
                  <a:cs typeface="Calibri"/>
                </a:rPr>
                <a:t>certains services du GC</a:t>
              </a:r>
              <a:r>
                <a:rPr kumimoji="0" lang="fr-FR" sz="1000" i="0" strike="noStrike" kern="1200" cap="none" spc="0" normalizeH="0" baseline="0" noProof="0">
                  <a:ln>
                    <a:noFill/>
                  </a:ln>
                  <a:solidFill>
                    <a:prstClr val="black"/>
                  </a:solidFill>
                  <a:effectLst/>
                  <a:uLnTx/>
                  <a:uFillTx/>
                  <a:latin typeface="Calibri"/>
                  <a:cs typeface="Calibri"/>
                </a:rPr>
                <a:t>.</a:t>
              </a:r>
              <a:endParaRPr lang="fr-FR">
                <a:solidFill>
                  <a:prstClr val="black"/>
                </a:solidFill>
              </a:endParaRPr>
            </a:p>
            <a:p>
              <a:pPr marL="0" marR="0" lvl="0" indent="0" algn="l" defTabSz="457200">
                <a:lnSpc>
                  <a:spcPct val="100000"/>
                </a:lnSpc>
                <a:spcBef>
                  <a:spcPts val="0"/>
                </a:spcBef>
                <a:spcAft>
                  <a:spcPts val="0"/>
                </a:spcAft>
                <a:buClrTx/>
                <a:buSzTx/>
                <a:buFontTx/>
                <a:buNone/>
                <a:tabLst/>
                <a:defRPr/>
              </a:pPr>
              <a:endParaRPr lang="fr-FR" sz="1000" b="1" i="0" u="sng" strike="noStrike" kern="1200" cap="none" spc="0" normalizeH="0" baseline="0" noProof="0">
                <a:ln>
                  <a:noFill/>
                </a:ln>
                <a:solidFill>
                  <a:prstClr val="black"/>
                </a:solidFill>
                <a:effectLst/>
                <a:uLnTx/>
                <a:uFillTx/>
                <a:latin typeface="Calibri"/>
                <a:ea typeface="Calibri"/>
                <a:cs typeface="Calibri"/>
              </a:endParaRPr>
            </a:p>
          </p:txBody>
        </p:sp>
        <p:sp>
          <p:nvSpPr>
            <p:cNvPr id="3" name="TextBox 29">
              <a:extLst>
                <a:ext uri="{FF2B5EF4-FFF2-40B4-BE49-F238E27FC236}">
                  <a16:creationId xmlns:a16="http://schemas.microsoft.com/office/drawing/2014/main" id="{DF068320-3C3C-0D07-4B30-8F8FC80D64D3}"/>
                </a:ext>
              </a:extLst>
            </p:cNvPr>
            <p:cNvSpPr txBox="1"/>
            <p:nvPr/>
          </p:nvSpPr>
          <p:spPr>
            <a:xfrm>
              <a:off x="4046838" y="3059460"/>
              <a:ext cx="4144437" cy="1074273"/>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fr-FR" sz="900" b="1" u="sng">
                  <a:solidFill>
                    <a:prstClr val="black"/>
                  </a:solidFill>
                  <a:latin typeface="Calibri" panose="020F0502020204030204"/>
                  <a:ea typeface="Calibri"/>
                  <a:cs typeface="Calibri"/>
                </a:rPr>
                <a:t>Widgets de sondage dynamique</a:t>
              </a:r>
              <a:endParaRPr lang="fr-FR" sz="900" b="1" i="0" u="sng" strike="noStrike" kern="1200" cap="none" spc="0" normalizeH="0" baseline="0" noProof="0">
                <a:ln>
                  <a:noFill/>
                </a:ln>
                <a:solidFill>
                  <a:prstClr val="black"/>
                </a:solidFill>
                <a:effectLst/>
                <a:uLnTx/>
                <a:uFillTx/>
                <a:latin typeface="Calibri" panose="020F0502020204030204"/>
                <a:ea typeface="Calibri"/>
                <a:cs typeface="Calibri"/>
              </a:endParaRPr>
            </a:p>
            <a:p>
              <a:pPr defTabSz="457200">
                <a:defRPr/>
              </a:pPr>
              <a:r>
                <a:rPr lang="fr-FR" sz="900" b="1">
                  <a:solidFill>
                    <a:prstClr val="black"/>
                  </a:solidFill>
                  <a:latin typeface="Calibri" panose="020F0502020204030204"/>
                  <a:ea typeface="Calibri"/>
                  <a:cs typeface="Calibri"/>
                </a:rPr>
                <a:t>Capacité </a:t>
              </a:r>
              <a:r>
                <a:rPr lang="fr-FR" sz="900">
                  <a:solidFill>
                    <a:prstClr val="black"/>
                  </a:solidFill>
                  <a:latin typeface="Calibri" panose="020F0502020204030204"/>
                  <a:ea typeface="Calibri"/>
                  <a:cs typeface="Calibri"/>
                </a:rPr>
                <a:t>: Un processus interactif et dynamique pour créer et déployer </a:t>
              </a:r>
              <a:r>
                <a:rPr kumimoji="0" lang="fr-FR" sz="900" i="0" strike="noStrike" kern="1200" cap="none" spc="0" normalizeH="0" baseline="0" noProof="0">
                  <a:ln>
                    <a:noFill/>
                  </a:ln>
                  <a:solidFill>
                    <a:prstClr val="black"/>
                  </a:solidFill>
                  <a:effectLst/>
                  <a:uLnTx/>
                  <a:uFillTx/>
                  <a:latin typeface="Calibri" panose="020F0502020204030204"/>
                  <a:ea typeface="Calibri"/>
                  <a:cs typeface="Calibri"/>
                </a:rPr>
                <a:t>des </a:t>
              </a:r>
              <a:r>
                <a:rPr lang="fr-FR" sz="900">
                  <a:solidFill>
                    <a:prstClr val="black"/>
                  </a:solidFill>
                  <a:latin typeface="Calibri" panose="020F0502020204030204"/>
                  <a:ea typeface="Calibri"/>
                  <a:cs typeface="Calibri"/>
                </a:rPr>
                <a:t>enquêtes adaptées aux réponses </a:t>
              </a:r>
              <a:r>
                <a:rPr kumimoji="0" lang="fr-FR" sz="900" i="0" strike="noStrike" kern="1200" cap="none" spc="0" normalizeH="0" baseline="0" noProof="0">
                  <a:ln>
                    <a:noFill/>
                  </a:ln>
                  <a:solidFill>
                    <a:prstClr val="black"/>
                  </a:solidFill>
                  <a:effectLst/>
                  <a:uLnTx/>
                  <a:uFillTx/>
                  <a:latin typeface="Calibri" panose="020F0502020204030204"/>
                  <a:ea typeface="Calibri"/>
                  <a:cs typeface="Calibri"/>
                </a:rPr>
                <a:t>des </a:t>
              </a:r>
              <a:r>
                <a:rPr lang="fr-FR" sz="900">
                  <a:solidFill>
                    <a:prstClr val="black"/>
                  </a:solidFill>
                  <a:latin typeface="Calibri" panose="020F0502020204030204"/>
                  <a:ea typeface="Calibri"/>
                  <a:cs typeface="Calibri"/>
                </a:rPr>
                <a:t>utilisateurs en temps réel</a:t>
              </a:r>
              <a:r>
                <a:rPr kumimoji="0" lang="fr-FR" sz="900" i="0" strike="noStrike" kern="1200" cap="none" spc="0" normalizeH="0" baseline="0" noProof="0">
                  <a:ln>
                    <a:noFill/>
                  </a:ln>
                  <a:solidFill>
                    <a:prstClr val="black"/>
                  </a:solidFill>
                  <a:effectLst/>
                  <a:uLnTx/>
                  <a:uFillTx/>
                  <a:latin typeface="Calibri" panose="020F0502020204030204"/>
                  <a:ea typeface="Calibri"/>
                  <a:cs typeface="Calibri"/>
                </a:rPr>
                <a:t>.</a:t>
              </a:r>
              <a:endParaRPr lang="fr-FR" sz="900" i="0" strike="noStrike" kern="1200" cap="none" spc="0" normalizeH="0" baseline="0" noProof="0">
                <a:ln>
                  <a:noFill/>
                </a:ln>
                <a:solidFill>
                  <a:prstClr val="black"/>
                </a:solidFill>
                <a:effectLst/>
                <a:uLnTx/>
                <a:uFillTx/>
                <a:latin typeface="Calibri" panose="020F0502020204030204"/>
                <a:ea typeface="Calibri"/>
                <a:cs typeface="Calibri"/>
              </a:endParaRPr>
            </a:p>
            <a:p>
              <a:pPr defTabSz="457200">
                <a:defRPr/>
              </a:pPr>
              <a:endParaRPr lang="fr-FR" sz="900">
                <a:solidFill>
                  <a:prstClr val="black"/>
                </a:solidFill>
                <a:latin typeface="Calibri" panose="020F0502020204030204"/>
                <a:ea typeface="Calibri"/>
                <a:cs typeface="Calibri"/>
              </a:endParaRPr>
            </a:p>
            <a:p>
              <a:pPr defTabSz="457200">
                <a:defRPr/>
              </a:pPr>
              <a:r>
                <a:rPr lang="fr-FR" sz="900" b="1">
                  <a:solidFill>
                    <a:prstClr val="black"/>
                  </a:solidFill>
                  <a:latin typeface="Calibri" panose="020F0502020204030204"/>
                  <a:ea typeface="Calibri"/>
                  <a:cs typeface="Calibri"/>
                </a:rPr>
                <a:t>Exemple </a:t>
              </a:r>
              <a:r>
                <a:rPr kumimoji="0" lang="fr-FR" sz="900" i="0" strike="noStrike" kern="1200" cap="none" spc="0" normalizeH="0" baseline="0" noProof="0">
                  <a:ln>
                    <a:noFill/>
                  </a:ln>
                  <a:solidFill>
                    <a:prstClr val="black"/>
                  </a:solidFill>
                  <a:effectLst/>
                  <a:uLnTx/>
                  <a:uFillTx/>
                  <a:latin typeface="Calibri" panose="020F0502020204030204"/>
                  <a:ea typeface="Calibri"/>
                  <a:cs typeface="Calibri"/>
                </a:rPr>
                <a:t>: </a:t>
              </a:r>
              <a:r>
                <a:rPr lang="fr-FR" sz="900">
                  <a:solidFill>
                    <a:prstClr val="black"/>
                  </a:solidFill>
                  <a:latin typeface="Calibri" panose="020F0502020204030204"/>
                  <a:ea typeface="Calibri"/>
                  <a:cs typeface="Calibri"/>
                </a:rPr>
                <a:t>Enquêtes de l’assistant dynamique</a:t>
              </a:r>
              <a:r>
                <a:rPr kumimoji="0" lang="fr-FR" sz="900" i="0" strike="noStrike" kern="1200" cap="none" spc="0" normalizeH="0" baseline="0" noProof="0">
                  <a:ln>
                    <a:noFill/>
                  </a:ln>
                  <a:solidFill>
                    <a:prstClr val="black"/>
                  </a:solidFill>
                  <a:effectLst/>
                  <a:uLnTx/>
                  <a:uFillTx/>
                  <a:latin typeface="Calibri" panose="020F0502020204030204"/>
                  <a:ea typeface="Calibri"/>
                  <a:cs typeface="Calibri"/>
                </a:rPr>
                <a:t>.</a:t>
              </a:r>
              <a:r>
                <a:rPr lang="fr-FR" sz="900">
                  <a:solidFill>
                    <a:prstClr val="black"/>
                  </a:solidFill>
                  <a:latin typeface="Calibri" panose="020F0502020204030204"/>
                  <a:ea typeface="Calibri"/>
                  <a:cs typeface="Calibri"/>
                </a:rPr>
                <a:t> </a:t>
              </a:r>
              <a:endParaRPr lang="fr-FR">
                <a:solidFill>
                  <a:prstClr val="black"/>
                </a:solidFill>
              </a:endParaRPr>
            </a:p>
            <a:p>
              <a:pPr marL="0" marR="0" lvl="0" indent="0" algn="l" defTabSz="457200">
                <a:lnSpc>
                  <a:spcPct val="100000"/>
                </a:lnSpc>
                <a:spcBef>
                  <a:spcPts val="0"/>
                </a:spcBef>
                <a:spcAft>
                  <a:spcPts val="0"/>
                </a:spcAft>
                <a:buClrTx/>
                <a:buSzTx/>
                <a:buFontTx/>
                <a:buNone/>
                <a:tabLst/>
                <a:defRPr/>
              </a:pPr>
              <a:endParaRPr lang="fr-FR" sz="900" b="1"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7" name="TextBox 29">
              <a:extLst>
                <a:ext uri="{FF2B5EF4-FFF2-40B4-BE49-F238E27FC236}">
                  <a16:creationId xmlns:a16="http://schemas.microsoft.com/office/drawing/2014/main" id="{D101441D-7116-F74C-62EA-62942B7BCDAE}"/>
                </a:ext>
              </a:extLst>
            </p:cNvPr>
            <p:cNvSpPr txBox="1"/>
            <p:nvPr/>
          </p:nvSpPr>
          <p:spPr>
            <a:xfrm>
              <a:off x="8298441" y="1654903"/>
              <a:ext cx="3696307" cy="1276400"/>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fr-FR" sz="1000" b="1" u="sng">
                  <a:solidFill>
                    <a:prstClr val="black"/>
                  </a:solidFill>
                  <a:latin typeface="Calibri"/>
                  <a:ea typeface="Calibri"/>
                  <a:cs typeface="Calibri"/>
                </a:rPr>
                <a:t>Moteur </a:t>
              </a:r>
              <a:r>
                <a:rPr kumimoji="0" lang="fr-FR" sz="1000" b="1" i="0" u="sng" strike="noStrike" kern="1200" cap="none" spc="0" normalizeH="0" baseline="0" noProof="0">
                  <a:ln>
                    <a:noFill/>
                  </a:ln>
                  <a:solidFill>
                    <a:prstClr val="black"/>
                  </a:solidFill>
                  <a:effectLst/>
                  <a:uLnTx/>
                  <a:uFillTx/>
                  <a:latin typeface="Calibri"/>
                  <a:ea typeface="Calibri"/>
                  <a:cs typeface="Calibri"/>
                </a:rPr>
                <a:t>de </a:t>
              </a:r>
              <a:r>
                <a:rPr lang="fr-FR" sz="1000" b="1" u="sng">
                  <a:solidFill>
                    <a:prstClr val="black"/>
                  </a:solidFill>
                  <a:latin typeface="Calibri"/>
                  <a:ea typeface="Calibri"/>
                  <a:cs typeface="Calibri"/>
                </a:rPr>
                <a:t>recommandation</a:t>
              </a:r>
              <a:endParaRPr lang="fr-FR" sz="1000" b="1" i="0" u="sng" strike="noStrike" kern="1200" cap="none" spc="0" normalizeH="0" baseline="0" noProof="0">
                <a:ln>
                  <a:noFill/>
                </a:ln>
                <a:solidFill>
                  <a:prstClr val="black"/>
                </a:solidFill>
                <a:effectLst/>
                <a:uLnTx/>
                <a:uFillTx/>
                <a:latin typeface="Calibri"/>
                <a:ea typeface="Calibri"/>
                <a:cs typeface="Calibri"/>
              </a:endParaRPr>
            </a:p>
            <a:p>
              <a:pPr defTabSz="457200">
                <a:defRPr/>
              </a:pPr>
              <a:r>
                <a:rPr lang="fr-FR" sz="1000" b="1">
                  <a:solidFill>
                    <a:prstClr val="black"/>
                  </a:solidFill>
                  <a:latin typeface="Calibri"/>
                  <a:ea typeface="Calibri"/>
                  <a:cs typeface="Calibri"/>
                </a:rPr>
                <a:t>Capacité </a:t>
              </a:r>
              <a:r>
                <a:rPr lang="fr-FR" sz="1000">
                  <a:solidFill>
                    <a:prstClr val="black"/>
                  </a:solidFill>
                  <a:latin typeface="Calibri"/>
                  <a:ea typeface="Calibri"/>
                  <a:cs typeface="Calibri"/>
                </a:rPr>
                <a:t>: Offre la capacité d’offrir </a:t>
              </a:r>
              <a:r>
                <a:rPr kumimoji="0" lang="fr-FR" sz="1000" i="0" strike="noStrike" kern="1200" cap="none" spc="0" normalizeH="0" baseline="0" noProof="0">
                  <a:ln>
                    <a:noFill/>
                  </a:ln>
                  <a:solidFill>
                    <a:prstClr val="black"/>
                  </a:solidFill>
                  <a:effectLst/>
                  <a:uLnTx/>
                  <a:uFillTx/>
                  <a:latin typeface="Calibri"/>
                  <a:ea typeface="Calibri"/>
                  <a:cs typeface="Calibri"/>
                </a:rPr>
                <a:t>des recommandations </a:t>
              </a:r>
              <a:r>
                <a:rPr lang="fr-FR" sz="1000">
                  <a:solidFill>
                    <a:prstClr val="black"/>
                  </a:solidFill>
                  <a:latin typeface="Calibri"/>
                  <a:ea typeface="Calibri"/>
                  <a:cs typeface="Calibri"/>
                </a:rPr>
                <a:t>contextuelles pertinentes et </a:t>
              </a:r>
              <a:r>
                <a:rPr kumimoji="0" lang="fr-FR" sz="1000" i="0" strike="noStrike" kern="1200" cap="none" spc="0" normalizeH="0" baseline="0" noProof="0">
                  <a:ln>
                    <a:noFill/>
                  </a:ln>
                  <a:solidFill>
                    <a:prstClr val="black"/>
                  </a:solidFill>
                  <a:effectLst/>
                  <a:uLnTx/>
                  <a:uFillTx/>
                  <a:latin typeface="Calibri"/>
                  <a:ea typeface="Calibri"/>
                  <a:cs typeface="Calibri"/>
                </a:rPr>
                <a:t>personnalisées pour les services, les avantages ou les </a:t>
              </a:r>
              <a:r>
                <a:rPr lang="fr-FR" sz="1000">
                  <a:solidFill>
                    <a:prstClr val="black"/>
                  </a:solidFill>
                  <a:latin typeface="Calibri"/>
                  <a:ea typeface="Calibri"/>
                  <a:cs typeface="Calibri"/>
                </a:rPr>
                <a:t>renseignements qui peuvent intéresser l’utilisateur(s).</a:t>
              </a:r>
              <a:endParaRPr lang="fr-FR" sz="1000" i="0" strike="noStrike" kern="1200" cap="none" spc="0" normalizeH="0" baseline="0" noProof="0">
                <a:ln>
                  <a:noFill/>
                </a:ln>
                <a:solidFill>
                  <a:prstClr val="black"/>
                </a:solidFill>
                <a:effectLst/>
                <a:uLnTx/>
                <a:uFillTx/>
                <a:latin typeface="Calibri"/>
                <a:ea typeface="Calibri"/>
                <a:cs typeface="Calibri"/>
              </a:endParaRPr>
            </a:p>
            <a:p>
              <a:pPr defTabSz="457200">
                <a:defRPr/>
              </a:pPr>
              <a:endParaRPr lang="fr-FR" sz="1000">
                <a:solidFill>
                  <a:prstClr val="black"/>
                </a:solidFill>
                <a:latin typeface="Calibri"/>
                <a:ea typeface="Calibri"/>
                <a:cs typeface="Calibri"/>
              </a:endParaRPr>
            </a:p>
            <a:p>
              <a:pPr defTabSz="457200">
                <a:defRPr/>
              </a:pPr>
              <a:r>
                <a:rPr kumimoji="0" lang="fr-FR" sz="1000" b="1" i="0" strike="noStrike" kern="1200" cap="none" spc="0" normalizeH="0" baseline="0" noProof="0">
                  <a:ln>
                    <a:noFill/>
                  </a:ln>
                  <a:solidFill>
                    <a:prstClr val="black"/>
                  </a:solidFill>
                  <a:effectLst/>
                  <a:uLnTx/>
                  <a:uFillTx/>
                  <a:latin typeface="Calibri"/>
                  <a:ea typeface="Calibri"/>
                  <a:cs typeface="Calibri"/>
                </a:rPr>
                <a:t>Exemple</a:t>
              </a:r>
              <a:r>
                <a:rPr lang="fr-FR" sz="1000" b="1">
                  <a:solidFill>
                    <a:prstClr val="black"/>
                  </a:solidFill>
                  <a:latin typeface="Calibri"/>
                  <a:ea typeface="Calibri"/>
                  <a:cs typeface="Calibri"/>
                </a:rPr>
                <a:t> </a:t>
              </a:r>
              <a:r>
                <a:rPr kumimoji="0" lang="fr-FR" sz="1000" i="0" strike="noStrike" kern="1200" cap="none" spc="0" normalizeH="0" baseline="0" noProof="0">
                  <a:ln>
                    <a:noFill/>
                  </a:ln>
                  <a:solidFill>
                    <a:prstClr val="black"/>
                  </a:solidFill>
                  <a:effectLst/>
                  <a:uLnTx/>
                  <a:uFillTx/>
                  <a:latin typeface="Calibri"/>
                  <a:ea typeface="Calibri"/>
                  <a:cs typeface="Calibri"/>
                </a:rPr>
                <a:t>: </a:t>
              </a:r>
              <a:r>
                <a:rPr lang="fr-FR" sz="1000">
                  <a:solidFill>
                    <a:prstClr val="black"/>
                  </a:solidFill>
                  <a:latin typeface="Calibri"/>
                  <a:ea typeface="Calibri"/>
                  <a:cs typeface="Calibri"/>
                </a:rPr>
                <a:t>Un avantage ou un service recommandé qui peut intéresser un utilisateur public</a:t>
              </a:r>
              <a:r>
                <a:rPr kumimoji="0" lang="fr-FR" sz="1000" i="0" strike="noStrike" kern="1200" cap="none" spc="0" normalizeH="0" baseline="0" noProof="0">
                  <a:ln>
                    <a:noFill/>
                  </a:ln>
                  <a:solidFill>
                    <a:prstClr val="black"/>
                  </a:solidFill>
                  <a:effectLst/>
                  <a:uLnTx/>
                  <a:uFillTx/>
                  <a:latin typeface="Calibri"/>
                  <a:ea typeface="Calibri"/>
                  <a:cs typeface="Calibri"/>
                </a:rPr>
                <a:t>.</a:t>
              </a:r>
              <a:endParaRPr lang="fr-FR" sz="1000">
                <a:solidFill>
                  <a:prstClr val="black"/>
                </a:solidFill>
                <a:latin typeface="Calibri"/>
                <a:ea typeface="Calibri"/>
                <a:cs typeface="Calibri"/>
              </a:endParaRPr>
            </a:p>
            <a:p>
              <a:pPr marL="0" marR="0" lvl="0" indent="0" algn="l" defTabSz="457200">
                <a:lnSpc>
                  <a:spcPct val="100000"/>
                </a:lnSpc>
                <a:spcBef>
                  <a:spcPts val="0"/>
                </a:spcBef>
                <a:spcAft>
                  <a:spcPts val="0"/>
                </a:spcAft>
                <a:buClrTx/>
                <a:buSzTx/>
                <a:buFontTx/>
                <a:buNone/>
                <a:tabLst/>
                <a:defRPr/>
              </a:pPr>
              <a:endParaRPr lang="fr-FR" sz="1000" b="1" i="0" u="sng"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10" name="TextBox 29">
              <a:extLst>
                <a:ext uri="{FF2B5EF4-FFF2-40B4-BE49-F238E27FC236}">
                  <a16:creationId xmlns:a16="http://schemas.microsoft.com/office/drawing/2014/main" id="{5FF42326-8AF2-59EF-035C-EF6C751EEDEC}"/>
                </a:ext>
              </a:extLst>
            </p:cNvPr>
            <p:cNvSpPr txBox="1"/>
            <p:nvPr/>
          </p:nvSpPr>
          <p:spPr>
            <a:xfrm>
              <a:off x="75704" y="476473"/>
              <a:ext cx="3874500" cy="1258408"/>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fr-FR" sz="1000" b="1" u="sng">
                  <a:solidFill>
                    <a:prstClr val="black"/>
                  </a:solidFill>
                  <a:latin typeface="Calibri"/>
                  <a:ea typeface="Calibri"/>
                  <a:cs typeface="Calibri"/>
                </a:rPr>
                <a:t>Moteur de personnalisation</a:t>
              </a:r>
            </a:p>
            <a:p>
              <a:pPr defTabSz="457200">
                <a:defRPr/>
              </a:pPr>
              <a:r>
                <a:rPr lang="fr-FR" sz="1000" b="1">
                  <a:solidFill>
                    <a:prstClr val="black"/>
                  </a:solidFill>
                  <a:latin typeface="Calibri"/>
                  <a:ea typeface="Calibri"/>
                  <a:cs typeface="Calibri"/>
                </a:rPr>
                <a:t>Capacité </a:t>
              </a:r>
              <a:r>
                <a:rPr lang="fr-FR" sz="1000">
                  <a:solidFill>
                    <a:prstClr val="black"/>
                  </a:solidFill>
                  <a:latin typeface="Calibri"/>
                  <a:ea typeface="Calibri"/>
                  <a:cs typeface="Calibri"/>
                </a:rPr>
                <a:t>: Permet aux ministères d’offrir </a:t>
              </a:r>
              <a:r>
                <a:rPr kumimoji="0" lang="fr-FR" sz="1000" i="0" strike="noStrike" kern="1200" cap="none" spc="0" normalizeH="0" baseline="0">
                  <a:ln>
                    <a:noFill/>
                  </a:ln>
                  <a:solidFill>
                    <a:prstClr val="black"/>
                  </a:solidFill>
                  <a:effectLst/>
                  <a:uLnTx/>
                  <a:uFillTx/>
                  <a:latin typeface="Calibri"/>
                  <a:ea typeface="Calibri"/>
                  <a:cs typeface="Calibri"/>
                </a:rPr>
                <a:t>un </a:t>
              </a:r>
              <a:r>
                <a:rPr lang="fr-FR" sz="1000">
                  <a:solidFill>
                    <a:prstClr val="black"/>
                  </a:solidFill>
                  <a:latin typeface="Calibri"/>
                  <a:ea typeface="Calibri"/>
                  <a:cs typeface="Calibri"/>
                </a:rPr>
                <a:t>contenu</a:t>
              </a:r>
              <a:r>
                <a:rPr kumimoji="0" lang="fr-FR" sz="1000" i="0" strike="noStrike" kern="1200" cap="none" spc="0" normalizeH="0" baseline="0">
                  <a:ln>
                    <a:noFill/>
                  </a:ln>
                  <a:solidFill>
                    <a:prstClr val="black"/>
                  </a:solidFill>
                  <a:effectLst/>
                  <a:uLnTx/>
                  <a:uFillTx/>
                  <a:latin typeface="Calibri"/>
                  <a:ea typeface="Calibri"/>
                  <a:cs typeface="Calibri"/>
                </a:rPr>
                <a:t>, une expérience</a:t>
              </a:r>
              <a:r>
                <a:rPr lang="fr-FR" sz="1000">
                  <a:solidFill>
                    <a:prstClr val="black"/>
                  </a:solidFill>
                  <a:latin typeface="Calibri"/>
                  <a:ea typeface="Calibri"/>
                  <a:cs typeface="Calibri"/>
                </a:rPr>
                <a:t>, des fonctionnalités</a:t>
              </a:r>
              <a:r>
                <a:rPr kumimoji="0" lang="fr-FR" sz="1000" i="0" strike="noStrike" kern="1200" cap="none" spc="0" normalizeH="0" baseline="0">
                  <a:ln>
                    <a:noFill/>
                  </a:ln>
                  <a:solidFill>
                    <a:prstClr val="black"/>
                  </a:solidFill>
                  <a:effectLst/>
                  <a:uLnTx/>
                  <a:uFillTx/>
                  <a:latin typeface="Calibri"/>
                  <a:ea typeface="Calibri"/>
                  <a:cs typeface="Calibri"/>
                </a:rPr>
                <a:t> et des </a:t>
              </a:r>
              <a:r>
                <a:rPr lang="fr-FR" sz="1000">
                  <a:solidFill>
                    <a:prstClr val="black"/>
                  </a:solidFill>
                  <a:latin typeface="Calibri"/>
                  <a:ea typeface="Calibri"/>
                  <a:cs typeface="Calibri"/>
                </a:rPr>
                <a:t>suggestions personnalisés qui sont adaptés aux attributs des utilisateurs publics en fonction de leur profil, de leurs préférences, de l’historique des interactions</a:t>
              </a:r>
              <a:r>
                <a:rPr kumimoji="0" lang="fr-FR" sz="1000" i="0" strike="noStrike" kern="1200" cap="none" spc="0" normalizeH="0" baseline="0">
                  <a:ln>
                    <a:noFill/>
                  </a:ln>
                  <a:solidFill>
                    <a:prstClr val="black"/>
                  </a:solidFill>
                  <a:effectLst/>
                  <a:uLnTx/>
                  <a:uFillTx/>
                  <a:latin typeface="Calibri"/>
                  <a:ea typeface="Calibri"/>
                  <a:cs typeface="Calibri"/>
                </a:rPr>
                <a:t>, des </a:t>
              </a:r>
              <a:r>
                <a:rPr lang="fr-FR" sz="1000">
                  <a:solidFill>
                    <a:prstClr val="black"/>
                  </a:solidFill>
                  <a:latin typeface="Calibri"/>
                  <a:ea typeface="Calibri"/>
                  <a:cs typeface="Calibri"/>
                </a:rPr>
                <a:t>pages consultées</a:t>
              </a:r>
              <a:r>
                <a:rPr kumimoji="0" lang="fr-FR" sz="1000" i="0" strike="noStrike" kern="1200" cap="none" spc="0" normalizeH="0" baseline="0">
                  <a:ln>
                    <a:noFill/>
                  </a:ln>
                  <a:solidFill>
                    <a:prstClr val="black"/>
                  </a:solidFill>
                  <a:effectLst/>
                  <a:uLnTx/>
                  <a:uFillTx/>
                  <a:latin typeface="Calibri"/>
                  <a:ea typeface="Calibri"/>
                  <a:cs typeface="Calibri"/>
                </a:rPr>
                <a:t>, </a:t>
              </a:r>
              <a:r>
                <a:rPr lang="fr-FR" sz="1000">
                  <a:solidFill>
                    <a:prstClr val="black"/>
                  </a:solidFill>
                  <a:latin typeface="Calibri"/>
                  <a:ea typeface="Calibri"/>
                  <a:cs typeface="Calibri"/>
                </a:rPr>
                <a:t>etc.</a:t>
              </a:r>
            </a:p>
            <a:p>
              <a:pPr defTabSz="457200">
                <a:defRPr/>
              </a:pPr>
              <a:endParaRPr lang="fr-FR" sz="1000" b="1">
                <a:solidFill>
                  <a:prstClr val="black"/>
                </a:solidFill>
                <a:latin typeface="Calibri"/>
                <a:ea typeface="Calibri"/>
                <a:cs typeface="Calibri"/>
              </a:endParaRPr>
            </a:p>
            <a:p>
              <a:pPr defTabSz="457200">
                <a:defRPr/>
              </a:pPr>
              <a:r>
                <a:rPr lang="fr-FR" sz="1000" b="1">
                  <a:solidFill>
                    <a:prstClr val="black"/>
                  </a:solidFill>
                  <a:latin typeface="Calibri"/>
                  <a:ea typeface="Calibri"/>
                  <a:cs typeface="Calibri"/>
                </a:rPr>
                <a:t>Exemple </a:t>
              </a:r>
              <a:r>
                <a:rPr lang="fr-FR" sz="1000">
                  <a:solidFill>
                    <a:prstClr val="black"/>
                  </a:solidFill>
                  <a:latin typeface="Calibri"/>
                  <a:ea typeface="Calibri"/>
                  <a:cs typeface="Calibri"/>
                </a:rPr>
                <a:t>: Recommandations prédictives de contenu fondées sur les préférences de l’utilisateur</a:t>
              </a:r>
              <a:r>
                <a:rPr kumimoji="0" lang="fr-FR" sz="1000" i="0" strike="noStrike" kern="1200" cap="none" spc="0" normalizeH="0" baseline="0">
                  <a:ln>
                    <a:noFill/>
                  </a:ln>
                  <a:solidFill>
                    <a:prstClr val="black"/>
                  </a:solidFill>
                  <a:effectLst/>
                  <a:uLnTx/>
                  <a:uFillTx/>
                  <a:latin typeface="Calibri"/>
                  <a:ea typeface="Calibri"/>
                  <a:cs typeface="Calibri"/>
                </a:rPr>
                <a:t>.</a:t>
              </a:r>
              <a:endParaRPr lang="fr-FR">
                <a:solidFill>
                  <a:prstClr val="black"/>
                </a:solidFill>
              </a:endParaRPr>
            </a:p>
            <a:p>
              <a:pPr marL="0" marR="0" lvl="0" indent="0" algn="l" defTabSz="457200">
                <a:lnSpc>
                  <a:spcPct val="100000"/>
                </a:lnSpc>
                <a:spcBef>
                  <a:spcPts val="0"/>
                </a:spcBef>
                <a:spcAft>
                  <a:spcPts val="0"/>
                </a:spcAft>
                <a:buClrTx/>
                <a:buSzTx/>
                <a:buFontTx/>
                <a:buNone/>
                <a:tabLst/>
                <a:defRPr/>
              </a:pPr>
              <a:endParaRPr lang="fr-FR" sz="1000" b="1" i="0" u="sng"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27" name="TextBox 29">
              <a:extLst>
                <a:ext uri="{FF2B5EF4-FFF2-40B4-BE49-F238E27FC236}">
                  <a16:creationId xmlns:a16="http://schemas.microsoft.com/office/drawing/2014/main" id="{62870C6C-9A98-D755-1FA0-2A5B7E0943DF}"/>
                </a:ext>
              </a:extLst>
            </p:cNvPr>
            <p:cNvSpPr txBox="1"/>
            <p:nvPr/>
          </p:nvSpPr>
          <p:spPr>
            <a:xfrm>
              <a:off x="62860" y="2844615"/>
              <a:ext cx="3866281" cy="1289118"/>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fr-FR" sz="1000" b="1" u="sng" dirty="0">
                  <a:solidFill>
                    <a:prstClr val="black"/>
                  </a:solidFill>
                  <a:latin typeface="Calibri"/>
                  <a:ea typeface="Calibri"/>
                  <a:cs typeface="Calibri"/>
                </a:rPr>
                <a:t>Intégration dans l’écosystème numérique élargi du GC (Gouvernement du Canada)</a:t>
              </a:r>
              <a:r>
                <a:rPr lang="fr-FR" sz="1000" dirty="0">
                  <a:solidFill>
                    <a:prstClr val="black"/>
                  </a:solidFill>
                  <a:latin typeface="Calibri"/>
                  <a:ea typeface="Calibri"/>
                  <a:cs typeface="Calibri"/>
                </a:rPr>
                <a:t> </a:t>
              </a:r>
            </a:p>
            <a:p>
              <a:pPr defTabSz="457200">
                <a:defRPr/>
              </a:pPr>
              <a:r>
                <a:rPr lang="fr-FR" sz="1000" b="1" dirty="0">
                  <a:solidFill>
                    <a:prstClr val="black"/>
                  </a:solidFill>
                  <a:latin typeface="Calibri"/>
                  <a:ea typeface="Calibri"/>
                  <a:cs typeface="Calibri"/>
                </a:rPr>
                <a:t>Capacité </a:t>
              </a:r>
              <a:r>
                <a:rPr lang="fr-FR" sz="1000" dirty="0">
                  <a:solidFill>
                    <a:prstClr val="black"/>
                  </a:solidFill>
                  <a:latin typeface="Calibri"/>
                  <a:ea typeface="Calibri"/>
                  <a:cs typeface="Calibri"/>
                </a:rPr>
                <a:t>: Permets aux ministères de partager facilement du contenu provenant d’autres plateformes du GC afin de créer </a:t>
              </a:r>
              <a:r>
                <a:rPr kumimoji="0" lang="fr-FR" sz="1000" i="0" strike="noStrike" kern="1200" cap="none" spc="0" normalizeH="0" baseline="0" noProof="0" dirty="0">
                  <a:ln>
                    <a:noFill/>
                  </a:ln>
                  <a:solidFill>
                    <a:prstClr val="black"/>
                  </a:solidFill>
                  <a:effectLst/>
                  <a:uLnTx/>
                  <a:uFillTx/>
                  <a:latin typeface="Calibri"/>
                  <a:ea typeface="Calibri"/>
                  <a:cs typeface="Calibri"/>
                </a:rPr>
                <a:t>des services</a:t>
              </a:r>
              <a:r>
                <a:rPr lang="fr-FR" sz="1000" dirty="0">
                  <a:solidFill>
                    <a:prstClr val="black"/>
                  </a:solidFill>
                  <a:latin typeface="Calibri"/>
                  <a:ea typeface="Calibri"/>
                  <a:cs typeface="Calibri"/>
                </a:rPr>
                <a:t> gouvernementaux harmonisés dans tous </a:t>
              </a:r>
              <a:r>
                <a:rPr kumimoji="0" lang="fr-FR" sz="1000" i="0" strike="noStrike" kern="1200" cap="none" spc="0" normalizeH="0" baseline="0" noProof="0" dirty="0">
                  <a:ln>
                    <a:noFill/>
                  </a:ln>
                  <a:solidFill>
                    <a:prstClr val="black"/>
                  </a:solidFill>
                  <a:effectLst/>
                  <a:uLnTx/>
                  <a:uFillTx/>
                  <a:latin typeface="Calibri"/>
                  <a:ea typeface="Calibri"/>
                  <a:cs typeface="Calibri"/>
                </a:rPr>
                <a:t>les canaux</a:t>
              </a:r>
              <a:r>
                <a:rPr lang="fr-FR" sz="1000" dirty="0">
                  <a:solidFill>
                    <a:prstClr val="black"/>
                  </a:solidFill>
                  <a:latin typeface="Calibri"/>
                  <a:ea typeface="Calibri"/>
                  <a:cs typeface="Calibri"/>
                </a:rPr>
                <a:t>. Cette interopérabilité permet d’exploiter le contenu plus efficacement, de réduire </a:t>
              </a:r>
              <a:r>
                <a:rPr kumimoji="0" lang="fr-FR" sz="1000" i="0" strike="noStrike" kern="1200" cap="none" spc="0" normalizeH="0" baseline="0" noProof="0" dirty="0">
                  <a:ln>
                    <a:noFill/>
                  </a:ln>
                  <a:solidFill>
                    <a:prstClr val="black"/>
                  </a:solidFill>
                  <a:effectLst/>
                  <a:uLnTx/>
                  <a:uFillTx/>
                  <a:latin typeface="Calibri"/>
                  <a:ea typeface="Calibri"/>
                  <a:cs typeface="Calibri"/>
                </a:rPr>
                <a:t>les </a:t>
              </a:r>
              <a:r>
                <a:rPr lang="fr-FR" sz="1000" dirty="0">
                  <a:solidFill>
                    <a:prstClr val="black"/>
                  </a:solidFill>
                  <a:latin typeface="Calibri"/>
                  <a:ea typeface="Calibri"/>
                  <a:cs typeface="Calibri"/>
                </a:rPr>
                <a:t>silos </a:t>
              </a:r>
              <a:r>
                <a:rPr kumimoji="0" lang="fr-FR" sz="1000" i="0" strike="noStrike" kern="1200" cap="none" spc="0" normalizeH="0" baseline="0" noProof="0" dirty="0">
                  <a:ln>
                    <a:noFill/>
                  </a:ln>
                  <a:solidFill>
                    <a:prstClr val="black"/>
                  </a:solidFill>
                  <a:effectLst/>
                  <a:uLnTx/>
                  <a:uFillTx/>
                  <a:latin typeface="Calibri"/>
                  <a:ea typeface="Calibri"/>
                  <a:cs typeface="Calibri"/>
                </a:rPr>
                <a:t>et </a:t>
              </a:r>
              <a:r>
                <a:rPr lang="fr-FR" sz="1000" dirty="0">
                  <a:solidFill>
                    <a:prstClr val="black"/>
                  </a:solidFill>
                  <a:latin typeface="Calibri"/>
                  <a:ea typeface="Calibri"/>
                  <a:cs typeface="Calibri"/>
                </a:rPr>
                <a:t>d’améliorer l’expérience utilisateur globale</a:t>
              </a:r>
              <a:r>
                <a:rPr kumimoji="0" lang="fr-FR" sz="1000" i="0" strike="noStrike" kern="1200" cap="none" spc="0" normalizeH="0" baseline="0" noProof="0" dirty="0">
                  <a:ln>
                    <a:noFill/>
                  </a:ln>
                  <a:solidFill>
                    <a:prstClr val="black"/>
                  </a:solidFill>
                  <a:effectLst/>
                  <a:uLnTx/>
                  <a:uFillTx/>
                  <a:latin typeface="Calibri"/>
                  <a:ea typeface="Calibri"/>
                  <a:cs typeface="Calibri"/>
                </a:rPr>
                <a:t>.</a:t>
              </a:r>
              <a:r>
                <a:rPr lang="fr-FR" sz="1000" dirty="0">
                  <a:solidFill>
                    <a:prstClr val="black"/>
                  </a:solidFill>
                  <a:latin typeface="Calibri"/>
                  <a:ea typeface="Calibri"/>
                  <a:cs typeface="Calibri"/>
                </a:rPr>
                <a:t>  </a:t>
              </a:r>
              <a:endParaRPr lang="fr-FR" sz="1000" dirty="0">
                <a:solidFill>
                  <a:prstClr val="black"/>
                </a:solidFill>
                <a:cs typeface="Calibri"/>
              </a:endParaRPr>
            </a:p>
            <a:p>
              <a:pPr defTabSz="457200">
                <a:defRPr/>
              </a:pPr>
              <a:r>
                <a:rPr kumimoji="0" lang="fr-FR" sz="1000" b="1" i="0" strike="noStrike" kern="1200" cap="none" spc="0" normalizeH="0" baseline="0" noProof="0" dirty="0">
                  <a:ln>
                    <a:noFill/>
                  </a:ln>
                  <a:solidFill>
                    <a:prstClr val="black"/>
                  </a:solidFill>
                  <a:effectLst/>
                  <a:uLnTx/>
                  <a:uFillTx/>
                  <a:latin typeface="Calibri"/>
                  <a:ea typeface="Calibri"/>
                  <a:cs typeface="Calibri"/>
                </a:rPr>
                <a:t>Exemple</a:t>
              </a:r>
              <a:r>
                <a:rPr lang="fr-FR" sz="1000" b="1" dirty="0">
                  <a:solidFill>
                    <a:prstClr val="black"/>
                  </a:solidFill>
                  <a:latin typeface="Calibri"/>
                  <a:ea typeface="Calibri"/>
                  <a:cs typeface="Calibri"/>
                </a:rPr>
                <a:t> </a:t>
              </a:r>
              <a:r>
                <a:rPr kumimoji="0" lang="fr-FR" sz="1000" i="0" strike="noStrike" kern="1200" cap="none" spc="0" normalizeH="0" baseline="0" noProof="0" dirty="0">
                  <a:ln>
                    <a:noFill/>
                  </a:ln>
                  <a:solidFill>
                    <a:prstClr val="black"/>
                  </a:solidFill>
                  <a:effectLst/>
                  <a:uLnTx/>
                  <a:uFillTx/>
                  <a:latin typeface="Calibri"/>
                  <a:ea typeface="Calibri"/>
                  <a:cs typeface="Calibri"/>
                </a:rPr>
                <a:t>: </a:t>
              </a:r>
              <a:r>
                <a:rPr lang="fr-FR" sz="1000" dirty="0">
                  <a:solidFill>
                    <a:prstClr val="black"/>
                  </a:solidFill>
                  <a:latin typeface="Calibri"/>
                  <a:ea typeface="Calibri"/>
                  <a:cs typeface="Calibri"/>
                </a:rPr>
                <a:t>Engagement pangouvernemental transparent</a:t>
              </a:r>
              <a:r>
                <a:rPr kumimoji="0" lang="fr-FR" sz="1000" i="0" strike="noStrike" kern="1200" cap="none" spc="0" normalizeH="0" baseline="0" noProof="0" dirty="0">
                  <a:ln>
                    <a:noFill/>
                  </a:ln>
                  <a:solidFill>
                    <a:prstClr val="black"/>
                  </a:solidFill>
                  <a:effectLst/>
                  <a:uLnTx/>
                  <a:uFillTx/>
                  <a:latin typeface="Calibri"/>
                  <a:ea typeface="Calibri"/>
                  <a:cs typeface="Calibri"/>
                </a:rPr>
                <a:t>.</a:t>
              </a:r>
              <a:endParaRPr lang="fr-FR" sz="1000" dirty="0">
                <a:solidFill>
                  <a:prstClr val="black"/>
                </a:solidFill>
                <a:latin typeface="Calibri"/>
                <a:ea typeface="Calibri"/>
                <a:cs typeface="Calibri"/>
              </a:endParaRPr>
            </a:p>
            <a:p>
              <a:pPr defTabSz="457200">
                <a:defRPr/>
              </a:pPr>
              <a:endParaRPr lang="fr-FR" sz="1000" i="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grpSp>
      <p:sp>
        <p:nvSpPr>
          <p:cNvPr id="28" name="Freeform 9">
            <a:extLst>
              <a:ext uri="{FF2B5EF4-FFF2-40B4-BE49-F238E27FC236}">
                <a16:creationId xmlns:a16="http://schemas.microsoft.com/office/drawing/2014/main" id="{25F42E4F-63CA-46C1-8FC8-DDC6D3CE2B76}"/>
              </a:ext>
            </a:extLst>
          </p:cNvPr>
          <p:cNvSpPr>
            <a:spLocks/>
          </p:cNvSpPr>
          <p:nvPr/>
        </p:nvSpPr>
        <p:spPr bwMode="auto">
          <a:xfrm rot="20406384">
            <a:off x="70166" y="4386467"/>
            <a:ext cx="1827498" cy="1223406"/>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tx2">
              <a:lumMod val="50000"/>
            </a:schemeClr>
          </a:solidFill>
          <a:ln>
            <a:noFill/>
          </a:ln>
        </p:spPr>
        <p:txBody>
          <a:bodyPr vert="horz" wrap="square" lIns="252000" tIns="108000" rIns="36000" bIns="43200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fr-FR" sz="1200" b="1" i="0" u="none" strike="noStrike" kern="1200" cap="none" spc="0" normalizeH="0" baseline="0" noProof="0">
                <a:ln>
                  <a:noFill/>
                </a:ln>
                <a:effectLst/>
                <a:uLnTx/>
                <a:uFillTx/>
                <a:ea typeface="Calibri"/>
                <a:cs typeface="Calibri"/>
              </a:rPr>
              <a:t>Ce qui a été entendu : Autres capacités signalées par les départements</a:t>
            </a:r>
            <a:endParaRPr kumimoji="0" lang="en-CA" sz="1200" b="1" i="0" u="none" strike="noStrike" kern="1200" cap="none" spc="0" normalizeH="0" baseline="0" noProof="0">
              <a:ln>
                <a:noFill/>
              </a:ln>
              <a:effectLst/>
              <a:uLnTx/>
              <a:uFillTx/>
              <a:ea typeface="+mn-ea"/>
              <a:cs typeface="Calibri" panose="020F0502020204030204" pitchFamily="34" charset="0"/>
            </a:endParaRPr>
          </a:p>
        </p:txBody>
      </p:sp>
      <p:sp>
        <p:nvSpPr>
          <p:cNvPr id="79" name="TextBox 29">
            <a:extLst>
              <a:ext uri="{FF2B5EF4-FFF2-40B4-BE49-F238E27FC236}">
                <a16:creationId xmlns:a16="http://schemas.microsoft.com/office/drawing/2014/main" id="{ADC233CA-2A6B-7FEE-6611-65114C491DA5}"/>
              </a:ext>
            </a:extLst>
          </p:cNvPr>
          <p:cNvSpPr txBox="1"/>
          <p:nvPr/>
        </p:nvSpPr>
        <p:spPr>
          <a:xfrm>
            <a:off x="-50645" y="-7302"/>
            <a:ext cx="12242645" cy="397217"/>
          </a:xfrm>
          <a:prstGeom prst="rect">
            <a:avLst/>
          </a:prstGeom>
          <a:solidFill>
            <a:srgbClr val="132338"/>
          </a:solidFill>
          <a:ln>
            <a:solidFill>
              <a:schemeClr val="tx1"/>
            </a:solidFill>
          </a:ln>
        </p:spPr>
        <p:txBody>
          <a:bodyPr wrap="square" lIns="91440" tIns="45720" rIns="91440" bIns="457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prstClr val="white"/>
                </a:solidFill>
                <a:effectLst/>
                <a:uLnTx/>
                <a:uFillTx/>
                <a:latin typeface="Calibri"/>
                <a:ea typeface="Calibri"/>
                <a:cs typeface="Calibri"/>
              </a:rPr>
              <a:t>Nouvelles capacités opérationnelles explorées</a:t>
            </a:r>
            <a:endParaRPr kumimoji="0" lang="en-CA"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2" name="TextBox 29">
            <a:extLst>
              <a:ext uri="{FF2B5EF4-FFF2-40B4-BE49-F238E27FC236}">
                <a16:creationId xmlns:a16="http://schemas.microsoft.com/office/drawing/2014/main" id="{B5B6A88E-C547-C8B1-D0C1-DE8F1DFFD6AC}"/>
              </a:ext>
            </a:extLst>
          </p:cNvPr>
          <p:cNvSpPr txBox="1"/>
          <p:nvPr/>
        </p:nvSpPr>
        <p:spPr>
          <a:xfrm>
            <a:off x="0" y="4178718"/>
            <a:ext cx="12065841" cy="49343"/>
          </a:xfrm>
          <a:prstGeom prst="rect">
            <a:avLst/>
          </a:prstGeom>
          <a:solidFill>
            <a:srgbClr val="132338"/>
          </a:solidFill>
          <a:ln>
            <a:solidFill>
              <a:schemeClr val="tx1"/>
            </a:solidFill>
          </a:ln>
        </p:spPr>
        <p:txBody>
          <a:bodyPr wrap="square" lIns="91440" tIns="45720" rIns="91440" bIns="457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4" name="TextBox 83">
            <a:extLst>
              <a:ext uri="{FF2B5EF4-FFF2-40B4-BE49-F238E27FC236}">
                <a16:creationId xmlns:a16="http://schemas.microsoft.com/office/drawing/2014/main" id="{9F49CA54-D11A-3554-322E-EB12BAF1EE76}"/>
              </a:ext>
            </a:extLst>
          </p:cNvPr>
          <p:cNvSpPr txBox="1"/>
          <p:nvPr/>
        </p:nvSpPr>
        <p:spPr>
          <a:xfrm>
            <a:off x="1840352" y="4662279"/>
            <a:ext cx="2403686" cy="991939"/>
          </a:xfrm>
          <a:prstGeom prst="roundRect">
            <a:avLst/>
          </a:prstGeom>
          <a:noFill/>
          <a:ln>
            <a:solidFill>
              <a:schemeClr val="tx1"/>
            </a:solidFill>
          </a:ln>
        </p:spPr>
        <p:txBody>
          <a:bodyPr wrap="square" lIns="36000" tIns="36000" rIns="36000" bIns="36000" rtlCol="0">
            <a:noAutofit/>
          </a:bodyPr>
          <a:lstStyle/>
          <a:p>
            <a:pPr algn="ctr"/>
            <a:r>
              <a:rPr lang="en-CA" sz="1050" b="1"/>
              <a:t>Experimentation / Test</a:t>
            </a:r>
          </a:p>
          <a:p>
            <a:pPr marL="171450" indent="-171450" defTabSz="914377">
              <a:spcBef>
                <a:spcPts val="267"/>
              </a:spcBef>
              <a:buFont typeface="Arial" panose="020B0604020202020204" pitchFamily="34" charset="0"/>
              <a:buChar char="•"/>
              <a:defRPr/>
            </a:pPr>
            <a:r>
              <a:rPr lang="fr-FR" sz="1000">
                <a:solidFill>
                  <a:prstClr val="black"/>
                </a:solidFill>
                <a:latin typeface="Calibri" panose="020F0502020204030204" pitchFamily="34" charset="0"/>
                <a:cs typeface="Calibri" panose="020F0502020204030204" pitchFamily="34" charset="0"/>
              </a:rPr>
              <a:t>Environnements expérimentaux pour soutenir la création de prototypes au sein de l'écosystème numérique du GC</a:t>
            </a:r>
          </a:p>
          <a:p>
            <a:pPr marL="171450" indent="-171450" defTabSz="914377">
              <a:spcBef>
                <a:spcPts val="267"/>
              </a:spcBef>
              <a:buFont typeface="Arial" panose="020B0604020202020204" pitchFamily="34" charset="0"/>
              <a:buChar char="•"/>
              <a:defRPr/>
            </a:pPr>
            <a:r>
              <a:rPr lang="fr-FR" sz="1000">
                <a:solidFill>
                  <a:prstClr val="black"/>
                </a:solidFill>
                <a:latin typeface="Calibri" panose="020F0502020204030204" pitchFamily="34" charset="0"/>
                <a:cs typeface="Calibri" panose="020F0502020204030204" pitchFamily="34" charset="0"/>
              </a:rPr>
              <a:t>Edition de prototypes</a:t>
            </a:r>
            <a:endParaRPr lang="en-CA" sz="1000"/>
          </a:p>
        </p:txBody>
      </p:sp>
      <p:sp>
        <p:nvSpPr>
          <p:cNvPr id="85" name="TextBox 84">
            <a:extLst>
              <a:ext uri="{FF2B5EF4-FFF2-40B4-BE49-F238E27FC236}">
                <a16:creationId xmlns:a16="http://schemas.microsoft.com/office/drawing/2014/main" id="{9B8FF63F-48ED-93AA-9FA7-F28073C5C56E}"/>
              </a:ext>
            </a:extLst>
          </p:cNvPr>
          <p:cNvSpPr txBox="1"/>
          <p:nvPr/>
        </p:nvSpPr>
        <p:spPr>
          <a:xfrm>
            <a:off x="6600826" y="4661877"/>
            <a:ext cx="2352180" cy="999688"/>
          </a:xfrm>
          <a:prstGeom prst="roundRect">
            <a:avLst/>
          </a:prstGeom>
          <a:noFill/>
          <a:ln>
            <a:solidFill>
              <a:schemeClr val="tx1"/>
            </a:solidFill>
          </a:ln>
        </p:spPr>
        <p:txBody>
          <a:bodyPr wrap="square" lIns="36000" tIns="36000" rIns="36000" bIns="36000" rtlCol="0">
            <a:noAutofit/>
          </a:bodyPr>
          <a:lstStyle/>
          <a:p>
            <a:pPr algn="ctr"/>
            <a:r>
              <a:rPr lang="en-CA" sz="1050" b="1"/>
              <a:t>UX / Optimisation</a:t>
            </a:r>
          </a:p>
          <a:p>
            <a:pPr marL="171450" indent="-171450" defTabSz="914377">
              <a:buFont typeface="Arial" panose="020B0604020202020204" pitchFamily="34" charset="0"/>
              <a:buChar char="•"/>
              <a:defRPr/>
            </a:pPr>
            <a:r>
              <a:rPr lang="fr-FR" sz="1000">
                <a:solidFill>
                  <a:prstClr val="black"/>
                </a:solidFill>
                <a:latin typeface="Calibri" panose="020F0502020204030204" pitchFamily="34" charset="0"/>
                <a:cs typeface="Calibri" panose="020F0502020204030204" pitchFamily="34" charset="0"/>
              </a:rPr>
              <a:t>Recrutement UX</a:t>
            </a:r>
          </a:p>
          <a:p>
            <a:pPr marL="171450" indent="-171450" defTabSz="914377">
              <a:buFont typeface="Arial" panose="020B0604020202020204" pitchFamily="34" charset="0"/>
              <a:buChar char="•"/>
              <a:defRPr/>
            </a:pPr>
            <a:r>
              <a:rPr lang="fr-FR" sz="1000">
                <a:solidFill>
                  <a:prstClr val="black"/>
                </a:solidFill>
                <a:latin typeface="Calibri" panose="020F0502020204030204" pitchFamily="34" charset="0"/>
                <a:cs typeface="Calibri" panose="020F0502020204030204" pitchFamily="34" charset="0"/>
              </a:rPr>
              <a:t>Suivre les expérimentations</a:t>
            </a:r>
          </a:p>
          <a:p>
            <a:pPr marL="171450" indent="-171450" defTabSz="914377">
              <a:buFont typeface="Arial" panose="020B0604020202020204" pitchFamily="34" charset="0"/>
              <a:buChar char="•"/>
              <a:defRPr/>
            </a:pPr>
            <a:r>
              <a:rPr lang="fr-FR" sz="1000">
                <a:solidFill>
                  <a:prstClr val="black"/>
                </a:solidFill>
                <a:latin typeface="Calibri" panose="020F0502020204030204" pitchFamily="34" charset="0"/>
                <a:cs typeface="Calibri" panose="020F0502020204030204" pitchFamily="34" charset="0"/>
              </a:rPr>
              <a:t>Intégration avec les piles de données</a:t>
            </a:r>
          </a:p>
          <a:p>
            <a:pPr marL="171450" indent="-171450" defTabSz="914377">
              <a:buFont typeface="Arial" panose="020B0604020202020204" pitchFamily="34" charset="0"/>
              <a:buChar char="•"/>
              <a:defRPr/>
            </a:pPr>
            <a:r>
              <a:rPr lang="fr-FR" sz="1000">
                <a:solidFill>
                  <a:prstClr val="black"/>
                </a:solidFill>
                <a:latin typeface="Calibri" panose="020F0502020204030204" pitchFamily="34" charset="0"/>
                <a:cs typeface="Calibri" panose="020F0502020204030204" pitchFamily="34" charset="0"/>
              </a:rPr>
              <a:t>Pipelining de données omnicanal</a:t>
            </a:r>
            <a:endParaRPr lang="en-CA" sz="1050">
              <a:solidFill>
                <a:prstClr val="black"/>
              </a:solidFill>
              <a:latin typeface="Calibri" panose="020F0502020204030204" pitchFamily="34" charset="0"/>
              <a:cs typeface="Calibri" panose="020F0502020204030204" pitchFamily="34" charset="0"/>
            </a:endParaRPr>
          </a:p>
        </p:txBody>
      </p:sp>
      <p:sp>
        <p:nvSpPr>
          <p:cNvPr id="86" name="TextBox 85">
            <a:extLst>
              <a:ext uri="{FF2B5EF4-FFF2-40B4-BE49-F238E27FC236}">
                <a16:creationId xmlns:a16="http://schemas.microsoft.com/office/drawing/2014/main" id="{BB5C74A7-3D54-314D-4140-05C3FE453FE1}"/>
              </a:ext>
            </a:extLst>
          </p:cNvPr>
          <p:cNvSpPr txBox="1"/>
          <p:nvPr/>
        </p:nvSpPr>
        <p:spPr>
          <a:xfrm>
            <a:off x="9376768" y="5422164"/>
            <a:ext cx="2406339" cy="1255893"/>
          </a:xfrm>
          <a:prstGeom prst="roundRect">
            <a:avLst/>
          </a:prstGeom>
          <a:noFill/>
          <a:ln>
            <a:solidFill>
              <a:schemeClr val="tx1"/>
            </a:solidFill>
          </a:ln>
        </p:spPr>
        <p:txBody>
          <a:bodyPr wrap="square" lIns="36000" tIns="36000" rIns="36000" bIns="36000" rtlCol="0" anchor="t">
            <a:noAutofit/>
          </a:bodyPr>
          <a:lstStyle/>
          <a:p>
            <a:pPr algn="ctr"/>
            <a:r>
              <a:rPr lang="fr-FR" sz="1000" b="1"/>
              <a:t>Optimisation du contenu/du flux de travail</a:t>
            </a:r>
          </a:p>
          <a:p>
            <a:pPr marL="171450" indent="-171450" algn="ctr">
              <a:buFont typeface="Arial" panose="020B0604020202020204" pitchFamily="34" charset="0"/>
              <a:buChar char="•"/>
            </a:pPr>
            <a:r>
              <a:rPr lang="fr-FR" sz="900"/>
              <a:t>Flux de travail flexibles et dynamiques.</a:t>
            </a:r>
          </a:p>
          <a:p>
            <a:pPr marL="171450" indent="-171450" algn="ctr">
              <a:buFont typeface="Arial" panose="020B0604020202020204" pitchFamily="34" charset="0"/>
              <a:buChar char="•"/>
            </a:pPr>
            <a:r>
              <a:rPr lang="fr-FR" sz="900"/>
              <a:t>Mettre en valeur les micros données</a:t>
            </a:r>
          </a:p>
          <a:p>
            <a:pPr marL="171450" indent="-171450" algn="ctr">
              <a:buFont typeface="Arial" panose="020B0604020202020204" pitchFamily="34" charset="0"/>
              <a:buChar char="•"/>
            </a:pPr>
            <a:r>
              <a:rPr lang="fr-FR" sz="900"/>
              <a:t>Suivi des modifications/contrôle de version/assurance qualité</a:t>
            </a:r>
          </a:p>
          <a:p>
            <a:pPr marL="171450" indent="-171450" algn="ctr">
              <a:buFont typeface="Arial" panose="020B0604020202020204" pitchFamily="34" charset="0"/>
              <a:buChar char="•"/>
            </a:pPr>
            <a:r>
              <a:rPr lang="fr-FR" sz="900"/>
              <a:t>Changer de langue</a:t>
            </a:r>
          </a:p>
          <a:p>
            <a:pPr marL="171450" indent="-171450" algn="ctr">
              <a:buFont typeface="Arial" panose="020B0604020202020204" pitchFamily="34" charset="0"/>
              <a:buChar char="•"/>
            </a:pPr>
            <a:r>
              <a:rPr lang="fr-FR" sz="900"/>
              <a:t>Modifications groupées</a:t>
            </a:r>
            <a:endParaRPr lang="en-CA" sz="700">
              <a:solidFill>
                <a:prstClr val="black"/>
              </a:solidFill>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61BD72C1-27A6-0B43-5647-36F98A25E94F}"/>
              </a:ext>
            </a:extLst>
          </p:cNvPr>
          <p:cNvSpPr txBox="1"/>
          <p:nvPr/>
        </p:nvSpPr>
        <p:spPr>
          <a:xfrm>
            <a:off x="6343855" y="5729138"/>
            <a:ext cx="2594331" cy="982287"/>
          </a:xfrm>
          <a:prstGeom prst="roundRect">
            <a:avLst/>
          </a:prstGeom>
          <a:noFill/>
          <a:ln>
            <a:solidFill>
              <a:schemeClr val="tx1"/>
            </a:solidFill>
          </a:ln>
        </p:spPr>
        <p:txBody>
          <a:bodyPr wrap="square" lIns="36000" tIns="36000" rIns="36000" bIns="36000" rtlCol="0">
            <a:noAutofit/>
          </a:bodyPr>
          <a:lstStyle/>
          <a:p>
            <a:pPr algn="ctr"/>
            <a:r>
              <a:rPr lang="en-CA" sz="1050" b="1"/>
              <a:t>Protégé B </a:t>
            </a:r>
          </a:p>
          <a:p>
            <a:pPr algn="ctr" defTabSz="914377">
              <a:spcBef>
                <a:spcPts val="200"/>
              </a:spcBef>
              <a:defRPr/>
            </a:pPr>
            <a:r>
              <a:rPr lang="fr-FR" sz="1000">
                <a:solidFill>
                  <a:prstClr val="black"/>
                </a:solidFill>
                <a:latin typeface="Calibri" panose="020F0502020204030204" pitchFamily="34" charset="0"/>
                <a:cs typeface="Calibri" panose="020F0502020204030204" pitchFamily="34" charset="0"/>
              </a:rPr>
              <a:t>Posture de sécurité et de confidentialité pour prendre en charge les environnements authentifiés et transactionnels, le contenu des formulaires, le contenu sous embargo, etc.</a:t>
            </a:r>
            <a:endParaRPr lang="en-CA" sz="500">
              <a:solidFill>
                <a:prstClr val="black"/>
              </a:solidFill>
              <a:latin typeface="Calibri" panose="020F0502020204030204" pitchFamily="34" charset="0"/>
              <a:cs typeface="Calibri" panose="020F0502020204030204" pitchFamily="34" charset="0"/>
            </a:endParaRPr>
          </a:p>
        </p:txBody>
      </p:sp>
      <p:sp>
        <p:nvSpPr>
          <p:cNvPr id="88" name="TextBox 87">
            <a:extLst>
              <a:ext uri="{FF2B5EF4-FFF2-40B4-BE49-F238E27FC236}">
                <a16:creationId xmlns:a16="http://schemas.microsoft.com/office/drawing/2014/main" id="{256BD95E-A643-7AA5-501B-CA646FF11CF3}"/>
              </a:ext>
            </a:extLst>
          </p:cNvPr>
          <p:cNvSpPr txBox="1"/>
          <p:nvPr/>
        </p:nvSpPr>
        <p:spPr>
          <a:xfrm>
            <a:off x="9372403" y="4823786"/>
            <a:ext cx="2387937" cy="536843"/>
          </a:xfrm>
          <a:prstGeom prst="roundRect">
            <a:avLst/>
          </a:prstGeom>
          <a:noFill/>
          <a:ln>
            <a:solidFill>
              <a:schemeClr val="tx1"/>
            </a:solidFill>
          </a:ln>
        </p:spPr>
        <p:txBody>
          <a:bodyPr wrap="square" lIns="36000" tIns="36000" rIns="36000" bIns="36000" rtlCol="0" anchor="t">
            <a:noAutofit/>
          </a:bodyPr>
          <a:lstStyle/>
          <a:p>
            <a:pPr algn="ctr"/>
            <a:r>
              <a:rPr lang="fr-CA" sz="1050" b="1"/>
              <a:t>Archivage</a:t>
            </a:r>
            <a:endParaRPr lang="fr-CA" sz="1050" b="1">
              <a:ea typeface="Calibri"/>
              <a:cs typeface="Calibri"/>
            </a:endParaRPr>
          </a:p>
          <a:p>
            <a:pPr algn="ctr"/>
            <a:r>
              <a:rPr lang="fr-CA" sz="1000"/>
              <a:t>Gestion du cycle de vie du contenu conformément aux exigences du GC</a:t>
            </a:r>
            <a:endParaRPr lang="fr-CA" sz="1000">
              <a:ea typeface="Calibri"/>
              <a:cs typeface="Calibri"/>
            </a:endParaRPr>
          </a:p>
        </p:txBody>
      </p:sp>
      <p:sp>
        <p:nvSpPr>
          <p:cNvPr id="89" name="TextBox 88">
            <a:extLst>
              <a:ext uri="{FF2B5EF4-FFF2-40B4-BE49-F238E27FC236}">
                <a16:creationId xmlns:a16="http://schemas.microsoft.com/office/drawing/2014/main" id="{143BDEA2-9E7A-3C14-E468-BAF443913A9A}"/>
              </a:ext>
            </a:extLst>
          </p:cNvPr>
          <p:cNvSpPr txBox="1"/>
          <p:nvPr/>
        </p:nvSpPr>
        <p:spPr>
          <a:xfrm>
            <a:off x="1948860" y="5719486"/>
            <a:ext cx="2172654" cy="991939"/>
          </a:xfrm>
          <a:prstGeom prst="roundRect">
            <a:avLst/>
          </a:prstGeom>
          <a:noFill/>
          <a:ln>
            <a:solidFill>
              <a:schemeClr val="tx1"/>
            </a:solidFill>
          </a:ln>
        </p:spPr>
        <p:txBody>
          <a:bodyPr wrap="square" lIns="36000" tIns="36000" rIns="36000" bIns="36000" rtlCol="0" anchor="t">
            <a:noAutofit/>
          </a:bodyPr>
          <a:lstStyle/>
          <a:p>
            <a:pPr algn="ctr"/>
            <a:r>
              <a:rPr lang="fr-CA" sz="1050" b="1"/>
              <a:t>Analyse (évoluée)</a:t>
            </a:r>
            <a:endParaRPr lang="fr-CA" sz="1050" b="1">
              <a:ea typeface="Calibri"/>
              <a:cs typeface="Calibri"/>
            </a:endParaRPr>
          </a:p>
          <a:p>
            <a:pPr marL="171450" indent="-171450" defTabSz="914377">
              <a:buFont typeface="Arial" panose="020B0604020202020204" pitchFamily="34" charset="0"/>
              <a:buChar char="•"/>
              <a:defRPr/>
            </a:pPr>
            <a:r>
              <a:rPr lang="fr-CA" sz="1000">
                <a:solidFill>
                  <a:prstClr val="black"/>
                </a:solidFill>
                <a:latin typeface="Calibri"/>
                <a:ea typeface="Calibri"/>
                <a:cs typeface="Calibri"/>
              </a:rPr>
              <a:t>Visualisation de données</a:t>
            </a:r>
          </a:p>
          <a:p>
            <a:pPr marL="171450" indent="-171450" defTabSz="914377">
              <a:buFont typeface="Arial" panose="020B0604020202020204" pitchFamily="34" charset="0"/>
              <a:buChar char="•"/>
              <a:defRPr/>
            </a:pPr>
            <a:r>
              <a:rPr lang="fr-CA" sz="1000">
                <a:solidFill>
                  <a:prstClr val="black"/>
                </a:solidFill>
                <a:latin typeface="Calibri"/>
                <a:ea typeface="Calibri"/>
                <a:cs typeface="Calibri"/>
              </a:rPr>
              <a:t>Rapports personnalisés</a:t>
            </a:r>
          </a:p>
          <a:p>
            <a:pPr marL="171450" indent="-171450" defTabSz="914377">
              <a:buFont typeface="Arial" panose="020B0604020202020204" pitchFamily="34" charset="0"/>
              <a:buChar char="•"/>
              <a:defRPr/>
            </a:pPr>
            <a:r>
              <a:rPr lang="fr-CA" sz="1000">
                <a:solidFill>
                  <a:prstClr val="black"/>
                </a:solidFill>
                <a:latin typeface="Calibri"/>
                <a:ea typeface="Calibri"/>
                <a:cs typeface="Calibri"/>
              </a:rPr>
              <a:t>Créez des profils clients unifiés sur tous les canaux de service</a:t>
            </a:r>
          </a:p>
          <a:p>
            <a:pPr marL="171450" indent="-171450" defTabSz="914377">
              <a:buFont typeface="Arial" panose="020B0604020202020204" pitchFamily="34" charset="0"/>
              <a:buChar char="•"/>
              <a:defRPr/>
            </a:pPr>
            <a:r>
              <a:rPr lang="fr-CA" sz="1000">
                <a:solidFill>
                  <a:prstClr val="black"/>
                </a:solidFill>
                <a:latin typeface="Calibri"/>
                <a:ea typeface="Calibri"/>
                <a:cs typeface="Calibri"/>
              </a:rPr>
              <a:t>Intégré au SGC</a:t>
            </a:r>
          </a:p>
          <a:p>
            <a:pPr marL="171450" indent="-171450" defTabSz="914377">
              <a:spcBef>
                <a:spcPts val="267"/>
              </a:spcBef>
              <a:buFont typeface="Arial" panose="020B0604020202020204" pitchFamily="34" charset="0"/>
              <a:buChar char="•"/>
              <a:defRPr/>
            </a:pPr>
            <a:endParaRPr lang="en-CA" sz="800">
              <a:solidFill>
                <a:prstClr val="black"/>
              </a:solidFill>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5A03EDDC-E9EF-94BD-A939-B6C465EFF858}"/>
              </a:ext>
            </a:extLst>
          </p:cNvPr>
          <p:cNvSpPr txBox="1"/>
          <p:nvPr/>
        </p:nvSpPr>
        <p:spPr>
          <a:xfrm>
            <a:off x="4246745" y="5740676"/>
            <a:ext cx="2010753" cy="970749"/>
          </a:xfrm>
          <a:prstGeom prst="roundRect">
            <a:avLst/>
          </a:prstGeom>
          <a:noFill/>
          <a:ln>
            <a:solidFill>
              <a:schemeClr val="tx1"/>
            </a:solidFill>
          </a:ln>
        </p:spPr>
        <p:txBody>
          <a:bodyPr wrap="square" lIns="36000" tIns="36000" rIns="36000" bIns="36000" rtlCol="0" anchor="t">
            <a:noAutofit/>
          </a:bodyPr>
          <a:lstStyle/>
          <a:p>
            <a:pPr algn="ctr"/>
            <a:r>
              <a:rPr lang="fr-CA" sz="1050" b="1"/>
              <a:t>Plusieurs </a:t>
            </a:r>
            <a:r>
              <a:rPr lang="fr-CA" sz="1050" b="1" err="1"/>
              <a:t>languages</a:t>
            </a:r>
            <a:endParaRPr lang="fr-CA" sz="1050" b="1" err="1">
              <a:ea typeface="Calibri"/>
              <a:cs typeface="Calibri"/>
            </a:endParaRPr>
          </a:p>
          <a:p>
            <a:pPr marL="171450" indent="-171450" defTabSz="914377">
              <a:spcBef>
                <a:spcPts val="267"/>
              </a:spcBef>
              <a:buFont typeface="Arial" panose="020B0604020202020204" pitchFamily="34" charset="0"/>
              <a:buChar char="•"/>
              <a:defRPr/>
            </a:pPr>
            <a:r>
              <a:rPr lang="fr-CA" sz="1000">
                <a:solidFill>
                  <a:prstClr val="black"/>
                </a:solidFill>
                <a:latin typeface="Calibri"/>
                <a:ea typeface="Calibri"/>
                <a:cs typeface="Calibri"/>
              </a:rPr>
              <a:t>Traduction du contenu</a:t>
            </a:r>
          </a:p>
          <a:p>
            <a:pPr marL="171450" indent="-171450" defTabSz="914377">
              <a:spcBef>
                <a:spcPts val="267"/>
              </a:spcBef>
              <a:buFont typeface="Arial" panose="020B0604020202020204" pitchFamily="34" charset="0"/>
              <a:buChar char="•"/>
              <a:defRPr/>
            </a:pPr>
            <a:r>
              <a:rPr lang="fr-CA" sz="1000">
                <a:solidFill>
                  <a:prstClr val="black"/>
                </a:solidFill>
                <a:latin typeface="Calibri"/>
                <a:ea typeface="Calibri"/>
                <a:cs typeface="Calibri"/>
              </a:rPr>
              <a:t>Prise en charge des publications/modèles</a:t>
            </a:r>
          </a:p>
        </p:txBody>
      </p:sp>
      <p:sp>
        <p:nvSpPr>
          <p:cNvPr id="91" name="TextBox 90">
            <a:extLst>
              <a:ext uri="{FF2B5EF4-FFF2-40B4-BE49-F238E27FC236}">
                <a16:creationId xmlns:a16="http://schemas.microsoft.com/office/drawing/2014/main" id="{DCCB678B-3954-0810-BD64-2F1E20F4E89A}"/>
              </a:ext>
            </a:extLst>
          </p:cNvPr>
          <p:cNvSpPr txBox="1"/>
          <p:nvPr/>
        </p:nvSpPr>
        <p:spPr>
          <a:xfrm>
            <a:off x="4342127" y="4643112"/>
            <a:ext cx="2134740" cy="999287"/>
          </a:xfrm>
          <a:prstGeom prst="roundRect">
            <a:avLst/>
          </a:prstGeom>
          <a:noFill/>
          <a:ln>
            <a:solidFill>
              <a:schemeClr val="tx1"/>
            </a:solidFill>
          </a:ln>
        </p:spPr>
        <p:txBody>
          <a:bodyPr wrap="square" lIns="36000" tIns="36000" rIns="36000" bIns="36000" rtlCol="0" anchor="t">
            <a:noAutofit/>
          </a:bodyPr>
          <a:lstStyle/>
          <a:p>
            <a:pPr algn="ctr"/>
            <a:r>
              <a:rPr lang="fr-CA" sz="1050" b="1"/>
              <a:t>Automatisations (libre-service)</a:t>
            </a:r>
            <a:endParaRPr lang="fr-CA" sz="1050" b="1">
              <a:ea typeface="Calibri"/>
              <a:cs typeface="Calibri"/>
            </a:endParaRPr>
          </a:p>
          <a:p>
            <a:pPr marL="171450" indent="-171450" defTabSz="914377">
              <a:buFont typeface="Arial" panose="020B0604020202020204" pitchFamily="34" charset="0"/>
              <a:buChar char="•"/>
              <a:defRPr/>
            </a:pPr>
            <a:r>
              <a:rPr lang="fr-FR" sz="1000">
                <a:solidFill>
                  <a:prstClr val="black"/>
                </a:solidFill>
                <a:latin typeface="Calibri" panose="020F0502020204030204" pitchFamily="34" charset="0"/>
                <a:cs typeface="Calibri" panose="020F0502020204030204" pitchFamily="34" charset="0"/>
              </a:rPr>
              <a:t>Validation automatisée de l'accessibilité</a:t>
            </a:r>
          </a:p>
          <a:p>
            <a:pPr marL="171450" indent="-171450" defTabSz="914377">
              <a:buFont typeface="Arial" panose="020B0604020202020204" pitchFamily="34" charset="0"/>
              <a:buChar char="•"/>
              <a:defRPr/>
            </a:pPr>
            <a:r>
              <a:rPr lang="fr-FR" sz="1000">
                <a:solidFill>
                  <a:prstClr val="black"/>
                </a:solidFill>
                <a:latin typeface="Calibri" panose="020F0502020204030204" pitchFamily="34" charset="0"/>
                <a:cs typeface="Calibri" panose="020F0502020204030204" pitchFamily="34" charset="0"/>
              </a:rPr>
              <a:t>Identification automatisée des liens rompus</a:t>
            </a:r>
            <a:endParaRPr lang="en-CA" sz="1000">
              <a:solidFill>
                <a:prstClr val="black"/>
              </a:solidFill>
              <a:latin typeface="Calibri" panose="020F050202020403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A9F8F351-CF61-F94C-3334-0881EF3F88DA}"/>
              </a:ext>
            </a:extLst>
          </p:cNvPr>
          <p:cNvSpPr txBox="1"/>
          <p:nvPr/>
        </p:nvSpPr>
        <p:spPr>
          <a:xfrm>
            <a:off x="9347314" y="4279731"/>
            <a:ext cx="2465248" cy="461665"/>
          </a:xfrm>
          <a:prstGeom prst="rect">
            <a:avLst/>
          </a:prstGeom>
          <a:solidFill>
            <a:srgbClr val="132338"/>
          </a:solidFill>
        </p:spPr>
        <p:txBody>
          <a:bodyPr wrap="square" lIns="91440" tIns="45720" rIns="91440" bIns="45720" rtlCol="0" anchor="t">
            <a:spAutoFit/>
          </a:bodyPr>
          <a:lstStyle/>
          <a:p>
            <a:pPr algn="ctr"/>
            <a:r>
              <a:rPr lang="fr-CA" sz="1200">
                <a:solidFill>
                  <a:schemeClr val="bg1">
                    <a:lumMod val="95000"/>
                  </a:schemeClr>
                </a:solidFill>
              </a:rPr>
              <a:t>À considérer pour la demande de propositions </a:t>
            </a:r>
            <a:endParaRPr lang="fr-CA" sz="1200">
              <a:solidFill>
                <a:schemeClr val="bg1">
                  <a:lumMod val="95000"/>
                </a:schemeClr>
              </a:solidFill>
              <a:ea typeface="Calibri"/>
              <a:cs typeface="Calibri"/>
            </a:endParaRPr>
          </a:p>
        </p:txBody>
      </p:sp>
      <p:sp>
        <p:nvSpPr>
          <p:cNvPr id="94" name="TextBox 93">
            <a:extLst>
              <a:ext uri="{FF2B5EF4-FFF2-40B4-BE49-F238E27FC236}">
                <a16:creationId xmlns:a16="http://schemas.microsoft.com/office/drawing/2014/main" id="{1094E9DE-EB71-5B5D-344D-F5EE17141605}"/>
              </a:ext>
            </a:extLst>
          </p:cNvPr>
          <p:cNvSpPr txBox="1"/>
          <p:nvPr/>
        </p:nvSpPr>
        <p:spPr>
          <a:xfrm>
            <a:off x="1893890" y="4292321"/>
            <a:ext cx="6831531" cy="304689"/>
          </a:xfrm>
          <a:prstGeom prst="rect">
            <a:avLst/>
          </a:prstGeom>
          <a:solidFill>
            <a:srgbClr val="132338"/>
          </a:solidFill>
        </p:spPr>
        <p:txBody>
          <a:bodyPr wrap="square" lIns="91440" tIns="45720" rIns="91440" bIns="45720" rtlCol="0" anchor="ctr">
            <a:noAutofit/>
          </a:bodyPr>
          <a:lstStyle/>
          <a:p>
            <a:pPr algn="ctr"/>
            <a:r>
              <a:rPr lang="fr-CA" sz="1200">
                <a:solidFill>
                  <a:schemeClr val="bg1">
                    <a:lumMod val="95000"/>
                  </a:schemeClr>
                </a:solidFill>
              </a:rPr>
              <a:t>Inclus dans la demande d’informations</a:t>
            </a:r>
            <a:endParaRPr lang="fr-CA" sz="1200">
              <a:solidFill>
                <a:schemeClr val="bg1">
                  <a:lumMod val="95000"/>
                </a:schemeClr>
              </a:solidFill>
              <a:ea typeface="Calibri"/>
              <a:cs typeface="Calibri"/>
            </a:endParaRPr>
          </a:p>
        </p:txBody>
      </p:sp>
      <p:cxnSp>
        <p:nvCxnSpPr>
          <p:cNvPr id="96" name="Straight Connector 95">
            <a:extLst>
              <a:ext uri="{FF2B5EF4-FFF2-40B4-BE49-F238E27FC236}">
                <a16:creationId xmlns:a16="http://schemas.microsoft.com/office/drawing/2014/main" id="{8FA84072-D000-4222-570F-CAE179907E09}"/>
              </a:ext>
            </a:extLst>
          </p:cNvPr>
          <p:cNvCxnSpPr/>
          <p:nvPr/>
        </p:nvCxnSpPr>
        <p:spPr>
          <a:xfrm>
            <a:off x="9051095" y="4318142"/>
            <a:ext cx="0" cy="2459587"/>
          </a:xfrm>
          <a:prstGeom prst="line">
            <a:avLst/>
          </a:prstGeom>
          <a:solidFill>
            <a:srgbClr val="132338"/>
          </a:solidFill>
          <a:ln>
            <a:solidFill>
              <a:schemeClr val="tx1"/>
            </a:solidFill>
          </a:ln>
        </p:spPr>
      </p:cxnSp>
    </p:spTree>
    <p:extLst>
      <p:ext uri="{BB962C8B-B14F-4D97-AF65-F5344CB8AC3E}">
        <p14:creationId xmlns:p14="http://schemas.microsoft.com/office/powerpoint/2010/main" val="205536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EEC83D-4054-EC17-5259-4A0EC2EC363F}"/>
              </a:ext>
            </a:extLst>
          </p:cNvPr>
          <p:cNvSpPr>
            <a:spLocks noGrp="1"/>
          </p:cNvSpPr>
          <p:nvPr>
            <p:ph type="sldNum" sz="quarter" idx="12"/>
          </p:nvPr>
        </p:nvSpPr>
        <p:spPr>
          <a:xfrm>
            <a:off x="9095811" y="6524800"/>
            <a:ext cx="2743200" cy="365125"/>
          </a:xfrm>
        </p:spPr>
        <p:txBody>
          <a:bodyPr/>
          <a:lstStyle/>
          <a:p>
            <a:pPr defTabSz="609585">
              <a:defRPr/>
            </a:pPr>
            <a:fld id="{2E86C063-E22E-2E4C-A523-54089486E38F}" type="slidenum">
              <a:rPr lang="en-US">
                <a:solidFill>
                  <a:prstClr val="black">
                    <a:tint val="75000"/>
                  </a:prstClr>
                </a:solidFill>
                <a:latin typeface="Calibri" panose="020F0502020204030204" pitchFamily="34" charset="0"/>
                <a:cs typeface="Calibri" panose="020F0502020204030204" pitchFamily="34" charset="0"/>
              </a:rPr>
              <a:pPr defTabSz="609585">
                <a:defRPr/>
              </a:pPr>
              <a:t>7</a:t>
            </a:fld>
            <a:endParaRPr lang="en-US" dirty="0">
              <a:solidFill>
                <a:prstClr val="black">
                  <a:tint val="75000"/>
                </a:prstClr>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5D097BE-F557-2452-0A53-76532C638286}"/>
              </a:ext>
            </a:extLst>
          </p:cNvPr>
          <p:cNvSpPr/>
          <p:nvPr/>
        </p:nvSpPr>
        <p:spPr>
          <a:xfrm>
            <a:off x="1" y="-6987"/>
            <a:ext cx="12270039" cy="634581"/>
          </a:xfrm>
          <a:prstGeom prst="rect">
            <a:avLst/>
          </a:prstGeom>
          <a:solidFill>
            <a:srgbClr val="132338"/>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defRPr/>
            </a:pPr>
            <a:r>
              <a:rPr lang="fr-FR" sz="2667" b="1">
                <a:solidFill>
                  <a:prstClr val="white">
                    <a:lumMod val="95000"/>
                  </a:prstClr>
                </a:solidFill>
                <a:latin typeface="Calibri" panose="020F0502020204030204" pitchFamily="34" charset="0"/>
                <a:cs typeface="Calibri" panose="020F0502020204030204" pitchFamily="34" charset="0"/>
              </a:rPr>
              <a:t>Demande de renseignements (DR) de l’industrie</a:t>
            </a:r>
          </a:p>
        </p:txBody>
      </p:sp>
      <p:sp>
        <p:nvSpPr>
          <p:cNvPr id="40" name="Rectangle 39">
            <a:extLst>
              <a:ext uri="{FF2B5EF4-FFF2-40B4-BE49-F238E27FC236}">
                <a16:creationId xmlns:a16="http://schemas.microsoft.com/office/drawing/2014/main" id="{3E4F3CB9-C41A-175C-8275-7662DB996C8B}"/>
              </a:ext>
            </a:extLst>
          </p:cNvPr>
          <p:cNvSpPr/>
          <p:nvPr/>
        </p:nvSpPr>
        <p:spPr>
          <a:xfrm>
            <a:off x="-3876" y="1066643"/>
            <a:ext cx="1311063" cy="5522317"/>
          </a:xfrm>
          <a:prstGeom prst="rect">
            <a:avLst/>
          </a:prstGeom>
          <a:solidFill>
            <a:schemeClr val="accent1">
              <a:lumMod val="20000"/>
              <a:lumOff val="80000"/>
            </a:schemeClr>
          </a:solidFill>
          <a:ln w="25400" cap="flat" cmpd="sng" algn="ctr">
            <a:noFill/>
            <a:prstDash val="solid"/>
          </a:ln>
          <a:effectLst/>
        </p:spPr>
        <p:txBody>
          <a:bodyPr lIns="121920" tIns="60960" rIns="121920" bIns="60960" rtlCol="0" anchor="ctr"/>
          <a:lstStyle/>
          <a:p>
            <a:pPr algn="ctr">
              <a:defRPr/>
            </a:pPr>
            <a:r>
              <a:rPr kumimoji="0" lang="fr-CA" sz="1400" b="1" i="0" u="none" strike="noStrike" kern="0" cap="none" spc="0" normalizeH="0" baseline="0" noProof="0">
                <a:ln>
                  <a:noFill/>
                </a:ln>
                <a:solidFill>
                  <a:prstClr val="black"/>
                </a:solidFill>
                <a:effectLst/>
                <a:uLnTx/>
                <a:uFillTx/>
                <a:latin typeface="Calibri" panose="020F0502020204030204"/>
                <a:ea typeface="+mn-ea"/>
                <a:cs typeface="Calibri"/>
              </a:rPr>
              <a:t>Responsable:</a:t>
            </a:r>
            <a:r>
              <a:rPr lang="fr-CA" sz="1400" b="1" kern="0">
                <a:solidFill>
                  <a:prstClr val="black"/>
                </a:solidFill>
                <a:latin typeface="Calibri" panose="020F0502020204030204"/>
                <a:cs typeface="Calibri"/>
              </a:rPr>
              <a:t> </a:t>
            </a:r>
            <a:endParaRPr lang="fr-CA" sz="1400" b="1" i="0" u="none" strike="noStrike" kern="0" cap="none" spc="0" normalizeH="0" baseline="0" noProof="0">
              <a:ln>
                <a:noFill/>
              </a:ln>
              <a:solidFill>
                <a:prstClr val="black"/>
              </a:solidFill>
              <a:effectLst/>
              <a:uLnTx/>
              <a:uFillTx/>
              <a:latin typeface="Calibri" panose="020F0502020204030204"/>
              <a:ea typeface="Calibri"/>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0" cap="none" spc="0" normalizeH="0" baseline="0" noProof="0">
                <a:ln>
                  <a:noFill/>
                </a:ln>
                <a:solidFill>
                  <a:prstClr val="black"/>
                </a:solidFill>
                <a:effectLst/>
                <a:uLnTx/>
                <a:uFillTx/>
                <a:latin typeface="Calibri" panose="020F0502020204030204"/>
                <a:ea typeface="+mn-ea"/>
                <a:cs typeface="Calibri"/>
              </a:rPr>
              <a:t>Service Canada</a:t>
            </a:r>
            <a:endParaRPr lang="fr-CA" sz="1200" b="0" i="0" u="none" strike="noStrike" kern="0" cap="none" spc="0" normalizeH="0" baseline="0" noProof="0">
              <a:ln>
                <a:noFill/>
              </a:ln>
              <a:solidFill>
                <a:prstClr val="black"/>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b="0" i="0" u="none" strike="noStrike" kern="0" cap="none" spc="0" normalizeH="0" baseline="0" noProof="0">
              <a:ln>
                <a:noFill/>
              </a:ln>
              <a:solidFill>
                <a:prstClr val="black"/>
              </a:solidFill>
              <a:effectLst/>
              <a:uLnTx/>
              <a:uFillTx/>
              <a:latin typeface="Calibri" panose="020F0502020204030204"/>
              <a:ea typeface="Calibri"/>
              <a:cs typeface="Calibri" panose="020F0502020204030204" pitchFamily="34" charset="0"/>
            </a:endParaRPr>
          </a:p>
          <a:p>
            <a:pPr algn="ctr">
              <a:defRPr/>
            </a:pPr>
            <a:r>
              <a:rPr kumimoji="0" lang="fr-CA" sz="1400" b="1" i="0" u="none" strike="noStrike" kern="0" cap="none" spc="0" normalizeH="0" baseline="0" noProof="0">
                <a:ln>
                  <a:noFill/>
                </a:ln>
                <a:solidFill>
                  <a:prstClr val="black"/>
                </a:solidFill>
                <a:effectLst/>
                <a:uLnTx/>
                <a:uFillTx/>
                <a:latin typeface="Calibri" panose="020F0502020204030204"/>
                <a:ea typeface="+mn-ea"/>
                <a:cs typeface="Calibri"/>
              </a:rPr>
              <a:t>Appuyé par:</a:t>
            </a:r>
            <a:r>
              <a:rPr lang="fr-CA" sz="1400" b="1" kern="0">
                <a:solidFill>
                  <a:prstClr val="black"/>
                </a:solidFill>
                <a:latin typeface="Calibri" panose="020F0502020204030204"/>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0" cap="none" spc="0" normalizeH="0" baseline="0" noProof="0">
                <a:ln>
                  <a:noFill/>
                </a:ln>
                <a:solidFill>
                  <a:prstClr val="black"/>
                </a:solidFill>
                <a:effectLst/>
                <a:uLnTx/>
                <a:uFillTx/>
                <a:latin typeface="Calibri" panose="020F0502020204030204"/>
                <a:ea typeface="+mn-ea"/>
                <a:cs typeface="Calibri"/>
              </a:rPr>
              <a:t>PSPC</a:t>
            </a:r>
            <a:endParaRPr lang="fr-CA" sz="1200" b="0" i="0" u="none" strike="noStrike" kern="0" cap="none" spc="0" normalizeH="0" baseline="0" noProof="0">
              <a:ln>
                <a:noFill/>
              </a:ln>
              <a:solidFill>
                <a:prstClr val="black"/>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b="0" i="0" u="none" strike="noStrike" kern="0" cap="none" spc="0" normalizeH="0" baseline="0" noProof="0">
              <a:ln>
                <a:noFill/>
              </a:ln>
              <a:solidFill>
                <a:prstClr val="black"/>
              </a:solidFill>
              <a:effectLst/>
              <a:uLnTx/>
              <a:uFillTx/>
              <a:latin typeface="Calibri" panose="020F0502020204030204"/>
              <a:ea typeface="Calibri"/>
              <a:cs typeface="Calibri" panose="020F0502020204030204" pitchFamily="34" charset="0"/>
            </a:endParaRPr>
          </a:p>
          <a:p>
            <a:pPr algn="ctr">
              <a:defRPr/>
            </a:pPr>
            <a:r>
              <a:rPr kumimoji="0" lang="fr-CA" sz="1400" b="1" i="0" u="none" strike="noStrike" kern="0" cap="none" spc="0" normalizeH="0" baseline="0" noProof="0">
                <a:ln>
                  <a:noFill/>
                </a:ln>
                <a:solidFill>
                  <a:prstClr val="black"/>
                </a:solidFill>
                <a:effectLst/>
                <a:uLnTx/>
                <a:uFillTx/>
                <a:latin typeface="Calibri" panose="020F0502020204030204"/>
                <a:ea typeface="+mn-ea"/>
                <a:cs typeface="Calibri"/>
              </a:rPr>
              <a:t>En utilisant:</a:t>
            </a:r>
            <a:r>
              <a:rPr lang="fr-CA" sz="1400" b="1" kern="0">
                <a:solidFill>
                  <a:prstClr val="black"/>
                </a:solidFill>
                <a:latin typeface="Calibri" panose="020F0502020204030204"/>
                <a:cs typeface="Calibri"/>
              </a:rPr>
              <a:t> </a:t>
            </a:r>
            <a:endParaRPr lang="fr-CA" sz="1400" b="1" i="0" u="none" strike="noStrike" kern="0" cap="none" spc="0" normalizeH="0" baseline="0" noProof="0">
              <a:ln>
                <a:noFill/>
              </a:ln>
              <a:solidFill>
                <a:prstClr val="black"/>
              </a:solidFill>
              <a:effectLst/>
              <a:uLnTx/>
              <a:uFillTx/>
              <a:latin typeface="Calibri" panose="020F0502020204030204"/>
              <a:ea typeface="Calibri"/>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0" cap="none" spc="0" normalizeH="0" baseline="0" noProof="0">
                <a:ln>
                  <a:noFill/>
                </a:ln>
                <a:solidFill>
                  <a:prstClr val="black"/>
                </a:solidFill>
                <a:effectLst/>
                <a:uLnTx/>
                <a:uFillTx/>
                <a:latin typeface="Calibri" panose="020F0502020204030204"/>
                <a:ea typeface="+mn-ea"/>
                <a:cs typeface="Calibri"/>
              </a:rPr>
              <a:t>Surveillance de l’équité</a:t>
            </a:r>
            <a:endParaRPr lang="fr-CA" sz="1200" b="0" i="0" u="none" strike="noStrike" kern="0" cap="none" spc="0" normalizeH="0" baseline="0" noProof="0">
              <a:ln>
                <a:noFill/>
              </a:ln>
              <a:solidFill>
                <a:prstClr val="black"/>
              </a:solidFill>
              <a:effectLst/>
              <a:uLnTx/>
              <a:uFillTx/>
              <a:latin typeface="Calibri" panose="020F0502020204030204"/>
              <a:ea typeface="Calibri"/>
              <a:cs typeface="Calibri"/>
            </a:endParaRPr>
          </a:p>
        </p:txBody>
      </p:sp>
      <p:grpSp>
        <p:nvGrpSpPr>
          <p:cNvPr id="4" name="Group 3">
            <a:extLst>
              <a:ext uri="{FF2B5EF4-FFF2-40B4-BE49-F238E27FC236}">
                <a16:creationId xmlns:a16="http://schemas.microsoft.com/office/drawing/2014/main" id="{3D0A0D7A-8D5A-EF49-3B97-BB32A8C8FF50}"/>
              </a:ext>
            </a:extLst>
          </p:cNvPr>
          <p:cNvGrpSpPr/>
          <p:nvPr/>
        </p:nvGrpSpPr>
        <p:grpSpPr>
          <a:xfrm>
            <a:off x="1381983" y="1066748"/>
            <a:ext cx="10808533" cy="5458052"/>
            <a:chOff x="1036487" y="821661"/>
            <a:chExt cx="8084012" cy="2168626"/>
          </a:xfrm>
        </p:grpSpPr>
        <p:sp>
          <p:nvSpPr>
            <p:cNvPr id="42" name="TextBox 41">
              <a:extLst>
                <a:ext uri="{FF2B5EF4-FFF2-40B4-BE49-F238E27FC236}">
                  <a16:creationId xmlns:a16="http://schemas.microsoft.com/office/drawing/2014/main" id="{D6EC4F3D-0EE3-8AF3-DCD8-302A79C67904}"/>
                </a:ext>
              </a:extLst>
            </p:cNvPr>
            <p:cNvSpPr txBox="1"/>
            <p:nvPr/>
          </p:nvSpPr>
          <p:spPr>
            <a:xfrm>
              <a:off x="1036487" y="827170"/>
              <a:ext cx="1282105" cy="2163117"/>
            </a:xfrm>
            <a:prstGeom prst="rect">
              <a:avLst/>
            </a:prstGeom>
            <a:noFill/>
            <a:ln>
              <a:solidFill>
                <a:schemeClr val="tx2">
                  <a:lumMod val="50000"/>
                </a:schemeClr>
              </a:solidFill>
            </a:ln>
          </p:spPr>
          <p:txBody>
            <a:bodyPr wrap="square" lIns="121920" tIns="60960" rIns="121920" bIns="60960" rtlCol="0" anchor="t">
              <a:noAutofit/>
            </a:bodyPr>
            <a:lstStyle/>
            <a:p>
              <a:pPr defTabSz="1219170">
                <a:defRPr/>
              </a:pPr>
              <a:r>
                <a:rPr lang="fr-FR" sz="1100" kern="0">
                  <a:solidFill>
                    <a:srgbClr val="000000"/>
                  </a:solidFill>
                  <a:latin typeface="Calibri"/>
                  <a:ea typeface="Calibri"/>
                  <a:cs typeface="Times New Roman"/>
                </a:rPr>
                <a:t>Avoir un processus d’engagement et d’approvisionnement juste et transparent avec l’industrie.</a:t>
              </a:r>
            </a:p>
            <a:p>
              <a:pPr defTabSz="1219170">
                <a:defRPr/>
              </a:pPr>
              <a:endParaRPr lang="fr-FR" sz="1100" kern="0">
                <a:solidFill>
                  <a:srgbClr val="000000"/>
                </a:solidFill>
                <a:latin typeface="Calibri"/>
                <a:ea typeface="Calibri"/>
                <a:cs typeface="Times New Roman"/>
              </a:endParaRPr>
            </a:p>
            <a:p>
              <a:pPr defTabSz="1219170">
                <a:defRPr/>
              </a:pPr>
              <a:r>
                <a:rPr lang="fr-FR" sz="1100" kern="0">
                  <a:solidFill>
                    <a:srgbClr val="000000"/>
                  </a:solidFill>
                  <a:latin typeface="Calibri"/>
                  <a:ea typeface="Calibri"/>
                  <a:cs typeface="Times New Roman"/>
                </a:rPr>
                <a:t>Par l’intermédiaire de Services publics et Approvisionnement Canada (SPAC), collaborer avec l’industrie pour sélectionner un fournisseur qui offrira au gouvernement du Canada une plateforme numérique à l’avant‐garde des services numériques gouvernementaux et qui répondra aux besoins évolutifs du public et des ministères du GC offrant des services</a:t>
              </a:r>
            </a:p>
            <a:p>
              <a:pPr defTabSz="1219170">
                <a:defRPr/>
              </a:pPr>
              <a:r>
                <a:rPr lang="fr-FR" sz="1100" kern="0">
                  <a:solidFill>
                    <a:srgbClr val="000000"/>
                  </a:solidFill>
                  <a:latin typeface="Calibri"/>
                  <a:ea typeface="Calibri"/>
                  <a:cs typeface="Times New Roman"/>
                </a:rPr>
                <a:t>​</a:t>
              </a:r>
            </a:p>
            <a:p>
              <a:pPr defTabSz="1219170">
                <a:defRPr/>
              </a:pPr>
              <a:endParaRPr lang="en-CA" sz="1100" kern="0">
                <a:solidFill>
                  <a:srgbClr val="000000"/>
                </a:solidFill>
                <a:latin typeface="Calibri" panose="020F0502020204030204"/>
                <a:cs typeface="Times New Roman" panose="02020603050405020304" pitchFamily="18" charset="0"/>
              </a:endParaRPr>
            </a:p>
            <a:p>
              <a:pPr defTabSz="1219170">
                <a:defRPr/>
              </a:pPr>
              <a:r>
                <a:rPr lang="en-CA" sz="1100" kern="0">
                  <a:solidFill>
                    <a:srgbClr val="000000"/>
                  </a:solidFill>
                  <a:latin typeface="Calibri" panose="020F0502020204030204"/>
                </a:rPr>
                <a:t>​</a:t>
              </a:r>
              <a:endParaRPr lang="en-CA" sz="1100" kern="0">
                <a:solidFill>
                  <a:srgbClr val="000000"/>
                </a:solidFill>
                <a:latin typeface="Calibri" panose="020F0502020204030204"/>
                <a:cs typeface="Calibri" panose="020F0502020204030204" pitchFamily="34" charset="0"/>
              </a:endParaRPr>
            </a:p>
          </p:txBody>
        </p:sp>
        <p:sp>
          <p:nvSpPr>
            <p:cNvPr id="43" name="TextBox 42">
              <a:extLst>
                <a:ext uri="{FF2B5EF4-FFF2-40B4-BE49-F238E27FC236}">
                  <a16:creationId xmlns:a16="http://schemas.microsoft.com/office/drawing/2014/main" id="{EA655693-D410-5E2E-191D-7BFFC409A87D}"/>
                </a:ext>
              </a:extLst>
            </p:cNvPr>
            <p:cNvSpPr txBox="1"/>
            <p:nvPr/>
          </p:nvSpPr>
          <p:spPr>
            <a:xfrm>
              <a:off x="3714045" y="823358"/>
              <a:ext cx="1309448" cy="2166929"/>
            </a:xfrm>
            <a:prstGeom prst="rect">
              <a:avLst/>
            </a:prstGeom>
            <a:noFill/>
            <a:ln>
              <a:solidFill>
                <a:schemeClr val="tx2">
                  <a:lumMod val="50000"/>
                </a:schemeClr>
              </a:solidFill>
            </a:ln>
          </p:spPr>
          <p:txBody>
            <a:bodyPr wrap="square" rtlCol="0">
              <a:noAutofit/>
            </a:bodyPr>
            <a:lstStyle/>
            <a:p>
              <a:pPr marL="228594" lvl="1" indent="-228594" defTabSz="1219170">
                <a:buFont typeface="Wingdings" panose="05000000000000000000" pitchFamily="2" charset="2"/>
                <a:buChar char="ü"/>
                <a:defRPr/>
              </a:pPr>
              <a:r>
                <a:rPr lang="fr-FR" sz="1100" kern="0">
                  <a:solidFill>
                    <a:srgbClr val="000000"/>
                  </a:solidFill>
                  <a:latin typeface="Calibri" panose="020F0502020204030204"/>
                  <a:cs typeface="Calibri" panose="020F0502020204030204" pitchFamily="34" charset="0"/>
                </a:rPr>
                <a:t>Demande de renseignements (DR)</a:t>
              </a:r>
            </a:p>
            <a:p>
              <a:pPr marL="228594" lvl="1" indent="-228594" defTabSz="1219170">
                <a:buFont typeface="Wingdings" panose="05000000000000000000" pitchFamily="2" charset="2"/>
                <a:buChar char="ü"/>
                <a:defRPr/>
              </a:pPr>
              <a:r>
                <a:rPr lang="fr-FR" sz="1100" kern="0">
                  <a:solidFill>
                    <a:srgbClr val="000000"/>
                  </a:solidFill>
                  <a:latin typeface="Calibri" panose="020F0502020204030204"/>
                  <a:cs typeface="Calibri" panose="020F0502020204030204" pitchFamily="34" charset="0"/>
                </a:rPr>
                <a:t>Contexte et questions initiales aux fournisseurs intéressés</a:t>
              </a:r>
            </a:p>
            <a:p>
              <a:pPr marL="228594" lvl="1" indent="-228594" defTabSz="1219170">
                <a:buFont typeface="Wingdings" panose="05000000000000000000" pitchFamily="2" charset="2"/>
                <a:buChar char="ü"/>
                <a:defRPr/>
              </a:pPr>
              <a:r>
                <a:rPr lang="fr-FR" sz="1100" kern="0">
                  <a:solidFill>
                    <a:srgbClr val="000000"/>
                  </a:solidFill>
                  <a:latin typeface="Calibri" panose="020F0502020204030204"/>
                  <a:cs typeface="Calibri" panose="020F0502020204030204" pitchFamily="34" charset="0"/>
                </a:rPr>
                <a:t>Journée de l’industrie (présentation et séance de rétroaction avec les fournisseurs intéressés)</a:t>
              </a:r>
            </a:p>
            <a:p>
              <a:pPr marL="228594" lvl="1" indent="-228594" defTabSz="1219170">
                <a:buFont typeface="Wingdings" panose="05000000000000000000" pitchFamily="2" charset="2"/>
                <a:buChar char="ü"/>
                <a:defRPr/>
              </a:pPr>
              <a:r>
                <a:rPr lang="fr-FR" sz="1100" kern="0">
                  <a:solidFill>
                    <a:srgbClr val="000000"/>
                  </a:solidFill>
                  <a:latin typeface="Calibri" panose="020F0502020204030204"/>
                  <a:cs typeface="Calibri" panose="020F0502020204030204" pitchFamily="34" charset="0"/>
                </a:rPr>
                <a:t>Séances individuelles avec les fournisseurs</a:t>
              </a:r>
            </a:p>
            <a:p>
              <a:pPr marL="228594" lvl="1" indent="-228594" defTabSz="1219170">
                <a:buFont typeface="Wingdings" panose="05000000000000000000" pitchFamily="2" charset="2"/>
                <a:buChar char="ü"/>
                <a:defRPr/>
              </a:pPr>
              <a:r>
                <a:rPr lang="fr-FR" sz="1100" kern="0">
                  <a:solidFill>
                    <a:srgbClr val="000000"/>
                  </a:solidFill>
                  <a:latin typeface="Calibri" panose="020F0502020204030204"/>
                  <a:cs typeface="Calibri" panose="020F0502020204030204" pitchFamily="34" charset="0"/>
                </a:rPr>
                <a:t>Contrat avec des fournisseurs de premier plan pour qu’ils réalisent un prototype de leur produit à des fins d’évaluation (éventuellement, en fonction de l’approche d’approvisionnement informée par la DR à adopter).</a:t>
              </a:r>
            </a:p>
          </p:txBody>
        </p:sp>
        <p:sp>
          <p:nvSpPr>
            <p:cNvPr id="44" name="TextBox 43">
              <a:extLst>
                <a:ext uri="{FF2B5EF4-FFF2-40B4-BE49-F238E27FC236}">
                  <a16:creationId xmlns:a16="http://schemas.microsoft.com/office/drawing/2014/main" id="{16549DA4-AE1A-86A4-54A5-78F80AF7D417}"/>
                </a:ext>
              </a:extLst>
            </p:cNvPr>
            <p:cNvSpPr txBox="1"/>
            <p:nvPr/>
          </p:nvSpPr>
          <p:spPr>
            <a:xfrm>
              <a:off x="7799383" y="821758"/>
              <a:ext cx="1321116" cy="2167031"/>
            </a:xfrm>
            <a:prstGeom prst="rect">
              <a:avLst/>
            </a:prstGeom>
            <a:noFill/>
            <a:ln>
              <a:solidFill>
                <a:schemeClr val="tx2">
                  <a:lumMod val="50000"/>
                </a:schemeClr>
              </a:solidFill>
            </a:ln>
          </p:spPr>
          <p:txBody>
            <a:bodyPr wrap="square" lIns="121920" tIns="60960" rIns="121920" bIns="60960" rtlCol="0" anchor="t">
              <a:noAutofit/>
            </a:bodyPr>
            <a:lstStyle/>
            <a:p>
              <a:pPr marL="113665" indent="-113665" defTabSz="1219170">
                <a:lnSpc>
                  <a:spcPct val="107000"/>
                </a:lnSpc>
                <a:buFont typeface="Symbol" panose="05050102010706020507" pitchFamily="18" charset="2"/>
                <a:buChar char=""/>
                <a:defRPr/>
              </a:pPr>
              <a:r>
                <a:rPr lang="fr-CA" sz="1100" b="1" kern="0" dirty="0">
                  <a:solidFill>
                    <a:srgbClr val="000000"/>
                  </a:solidFill>
                  <a:latin typeface="Calibri"/>
                  <a:ea typeface="Calibri"/>
                  <a:cs typeface="Times New Roman"/>
                </a:rPr>
                <a:t>Mars 2024</a:t>
              </a:r>
              <a:r>
                <a:rPr lang="fr-CA" sz="1100" kern="0" dirty="0">
                  <a:solidFill>
                    <a:srgbClr val="000000"/>
                  </a:solidFill>
                  <a:latin typeface="Calibri"/>
                  <a:ea typeface="Calibri"/>
                  <a:cs typeface="Times New Roman"/>
                </a:rPr>
                <a:t>: Publier la DR.</a:t>
              </a:r>
              <a:endParaRPr lang="fr-CA" sz="3600" dirty="0">
                <a:solidFill>
                  <a:prstClr val="black"/>
                </a:solidFill>
                <a:latin typeface="Calibri" panose="020F0502020204030204"/>
                <a:ea typeface="Calibri"/>
                <a:cs typeface="Times New Roman"/>
              </a:endParaRPr>
            </a:p>
            <a:p>
              <a:pPr marL="113665" indent="-113665" defTabSz="1219170">
                <a:lnSpc>
                  <a:spcPct val="107000"/>
                </a:lnSpc>
                <a:buFont typeface="Symbol" panose="05050102010706020507" pitchFamily="18" charset="2"/>
                <a:buChar char=""/>
                <a:defRPr/>
              </a:pPr>
              <a:r>
                <a:rPr lang="fr-CA" sz="1100" b="1" kern="0" dirty="0">
                  <a:solidFill>
                    <a:srgbClr val="000000"/>
                  </a:solidFill>
                  <a:latin typeface="Calibri"/>
                  <a:ea typeface="Calibri"/>
                  <a:cs typeface="Times New Roman"/>
                </a:rPr>
                <a:t>Printemps/été 2024: </a:t>
              </a:r>
              <a:r>
                <a:rPr lang="fr-CA" sz="1100" kern="0" dirty="0">
                  <a:solidFill>
                    <a:srgbClr val="000000"/>
                  </a:solidFill>
                  <a:latin typeface="Calibri"/>
                  <a:ea typeface="Calibri"/>
                  <a:cs typeface="Times New Roman"/>
                </a:rPr>
                <a:t>Saisir les exigences.</a:t>
              </a:r>
            </a:p>
            <a:p>
              <a:pPr marL="113665" indent="-113665" defTabSz="1219170">
                <a:lnSpc>
                  <a:spcPct val="107000"/>
                </a:lnSpc>
                <a:buFont typeface="Symbol" panose="05050102010706020507" pitchFamily="18" charset="2"/>
                <a:buChar char=""/>
                <a:defRPr/>
              </a:pPr>
              <a:r>
                <a:rPr lang="fr-CA" sz="1100" b="1" kern="0" dirty="0">
                  <a:solidFill>
                    <a:srgbClr val="000000"/>
                  </a:solidFill>
                  <a:latin typeface="Calibri"/>
                  <a:ea typeface="Calibri"/>
                  <a:cs typeface="Times New Roman"/>
                </a:rPr>
                <a:t>Été 2024</a:t>
              </a:r>
              <a:r>
                <a:rPr lang="fr-CA" sz="1100" kern="0" dirty="0">
                  <a:solidFill>
                    <a:srgbClr val="000000"/>
                  </a:solidFill>
                  <a:latin typeface="Calibri"/>
                  <a:ea typeface="Calibri"/>
                  <a:cs typeface="Times New Roman"/>
                </a:rPr>
                <a:t>:  organiser des journées de l’industrie/ rencontres individuelles.</a:t>
              </a:r>
            </a:p>
            <a:p>
              <a:pPr marL="118110" indent="-118110" defTabSz="1219170">
                <a:lnSpc>
                  <a:spcPct val="107000"/>
                </a:lnSpc>
                <a:buFont typeface="Symbol" panose="05050102010706020507" pitchFamily="18" charset="2"/>
                <a:buChar char=""/>
                <a:defRPr/>
              </a:pPr>
              <a:r>
                <a:rPr lang="fr-CA" sz="1100" b="1" kern="0" dirty="0">
                  <a:solidFill>
                    <a:srgbClr val="000000"/>
                  </a:solidFill>
                  <a:latin typeface="Calibri"/>
                  <a:ea typeface="Calibri"/>
                  <a:cs typeface="Times New Roman"/>
                </a:rPr>
                <a:t>Été/automne 2024</a:t>
              </a:r>
              <a:r>
                <a:rPr lang="fr-CA" sz="1100" kern="0" dirty="0">
                  <a:solidFill>
                    <a:srgbClr val="000000"/>
                  </a:solidFill>
                  <a:latin typeface="Calibri"/>
                  <a:ea typeface="Calibri"/>
                  <a:cs typeface="Times New Roman"/>
                </a:rPr>
                <a:t>: Travailler avec les partenaires de gouvernance pour finaliser les exigences.</a:t>
              </a:r>
            </a:p>
            <a:p>
              <a:pPr marL="118110" indent="-118110" defTabSz="1219170">
                <a:lnSpc>
                  <a:spcPct val="107000"/>
                </a:lnSpc>
                <a:buFont typeface="Symbol" panose="05050102010706020507" pitchFamily="18" charset="2"/>
                <a:buChar char=""/>
                <a:defRPr/>
              </a:pPr>
              <a:r>
                <a:rPr lang="fr-CA" sz="1100" b="1" kern="0" dirty="0">
                  <a:solidFill>
                    <a:srgbClr val="000000"/>
                  </a:solidFill>
                  <a:latin typeface="Calibri"/>
                  <a:ea typeface="Calibri"/>
                  <a:cs typeface="Times New Roman"/>
                </a:rPr>
                <a:t>Automne 2024</a:t>
              </a:r>
              <a:r>
                <a:rPr lang="fr-CA" sz="1100" kern="0" dirty="0">
                  <a:solidFill>
                    <a:srgbClr val="000000"/>
                  </a:solidFill>
                  <a:latin typeface="Calibri"/>
                  <a:ea typeface="Calibri"/>
                  <a:cs typeface="Times New Roman"/>
                </a:rPr>
                <a:t>:  partager la demande de propositions provisoire avec l’industrie pour obtenir des commentaires.</a:t>
              </a:r>
            </a:p>
            <a:p>
              <a:pPr marL="171450" indent="-171450" defTabSz="1219170">
                <a:lnSpc>
                  <a:spcPct val="107000"/>
                </a:lnSpc>
                <a:buFont typeface="Arial" panose="020B0604020202020204" pitchFamily="34" charset="0"/>
                <a:buChar char="•"/>
                <a:defRPr/>
              </a:pPr>
              <a:r>
                <a:rPr lang="fr-CA" sz="1100" b="1" kern="0" dirty="0">
                  <a:solidFill>
                    <a:srgbClr val="000000"/>
                  </a:solidFill>
                  <a:latin typeface="Calibri"/>
                  <a:ea typeface="Calibri"/>
                  <a:cs typeface="Times New Roman"/>
                </a:rPr>
                <a:t>Automne 2024</a:t>
              </a:r>
              <a:r>
                <a:rPr lang="fr-CA" sz="1100" kern="0" dirty="0">
                  <a:solidFill>
                    <a:srgbClr val="000000"/>
                  </a:solidFill>
                  <a:latin typeface="Calibri"/>
                  <a:ea typeface="Calibri"/>
                  <a:cs typeface="Times New Roman"/>
                </a:rPr>
                <a:t>:  Déterminer la stratégie d’approvisionnement</a:t>
              </a:r>
            </a:p>
            <a:p>
              <a:pPr marL="171450" indent="-171450" defTabSz="1219170">
                <a:lnSpc>
                  <a:spcPct val="107000"/>
                </a:lnSpc>
                <a:buFont typeface="Arial" panose="020B0604020202020204" pitchFamily="34" charset="0"/>
                <a:buChar char="•"/>
                <a:defRPr/>
              </a:pPr>
              <a:r>
                <a:rPr lang="fr-CA" sz="1100" b="1" kern="0" dirty="0">
                  <a:solidFill>
                    <a:srgbClr val="000000"/>
                  </a:solidFill>
                  <a:latin typeface="Calibri"/>
                  <a:ea typeface="Calibri"/>
                  <a:cs typeface="Times New Roman"/>
                </a:rPr>
                <a:t>Hiver2024/ printemps 2025</a:t>
              </a:r>
              <a:r>
                <a:rPr lang="fr-CA" sz="1100" kern="0" dirty="0">
                  <a:solidFill>
                    <a:srgbClr val="000000"/>
                  </a:solidFill>
                  <a:latin typeface="Calibri"/>
                  <a:ea typeface="Calibri"/>
                  <a:cs typeface="Times New Roman"/>
                </a:rPr>
                <a:t>: publier la demande de propositions, évaluer les résultats et poursuivre avec la stratégie choisie.</a:t>
              </a:r>
            </a:p>
          </p:txBody>
        </p:sp>
        <p:sp>
          <p:nvSpPr>
            <p:cNvPr id="45" name="TextBox 44">
              <a:extLst>
                <a:ext uri="{FF2B5EF4-FFF2-40B4-BE49-F238E27FC236}">
                  <a16:creationId xmlns:a16="http://schemas.microsoft.com/office/drawing/2014/main" id="{BCED9F40-2B57-CCB7-F30E-E6296B4E6E58}"/>
                </a:ext>
              </a:extLst>
            </p:cNvPr>
            <p:cNvSpPr txBox="1"/>
            <p:nvPr/>
          </p:nvSpPr>
          <p:spPr>
            <a:xfrm>
              <a:off x="2387061" y="821758"/>
              <a:ext cx="1272571" cy="2158931"/>
            </a:xfrm>
            <a:prstGeom prst="rect">
              <a:avLst/>
            </a:prstGeom>
            <a:noFill/>
            <a:ln>
              <a:solidFill>
                <a:schemeClr val="tx2">
                  <a:lumMod val="50000"/>
                </a:schemeClr>
              </a:solidFill>
            </a:ln>
          </p:spPr>
          <p:txBody>
            <a:bodyPr wrap="square" rtlCol="0">
              <a:noAutofit/>
            </a:bodyPr>
            <a:lstStyle/>
            <a:p>
              <a:pPr marL="239178" indent="-239178" defTabSz="1219170" fontAlgn="base">
                <a:buFont typeface="Wingdings" panose="05000000000000000000" pitchFamily="2" charset="2"/>
                <a:buChar char="ü"/>
                <a:defRPr/>
              </a:pPr>
              <a:r>
                <a:rPr lang="fr-FR" sz="1100" kern="0">
                  <a:solidFill>
                    <a:srgbClr val="000000"/>
                  </a:solidFill>
                  <a:latin typeface="Calibri" panose="020F0502020204030204"/>
                </a:rPr>
                <a:t>Comprendre le paysage de l’industrie, les capacités des fournisseurs et les coûts. ​</a:t>
              </a:r>
            </a:p>
            <a:p>
              <a:pPr marL="239178" indent="-239178" defTabSz="1219170" fontAlgn="base">
                <a:buFont typeface="Wingdings" panose="05000000000000000000" pitchFamily="2" charset="2"/>
                <a:buChar char="ü"/>
                <a:defRPr/>
              </a:pPr>
              <a:r>
                <a:rPr lang="fr-FR" sz="1100" kern="0">
                  <a:solidFill>
                    <a:srgbClr val="000000"/>
                  </a:solidFill>
                  <a:latin typeface="Calibri" panose="020F0502020204030204"/>
                </a:rPr>
                <a:t>Sensibiliser l’industrie afin de créer une concurrence pour le contrat</a:t>
              </a:r>
            </a:p>
            <a:p>
              <a:pPr marL="239178" indent="-239178" defTabSz="1219170" fontAlgn="base">
                <a:buFont typeface="Wingdings" panose="05000000000000000000" pitchFamily="2" charset="2"/>
                <a:buChar char="ü"/>
                <a:defRPr/>
              </a:pPr>
              <a:r>
                <a:rPr lang="fr-FR" sz="1100" kern="0">
                  <a:solidFill>
                    <a:srgbClr val="000000"/>
                  </a:solidFill>
                  <a:latin typeface="Calibri" panose="020F0502020204030204"/>
                </a:rPr>
                <a:t>Définir la demande de propositions (DDP) – le document par rapport auquel l’industrie soumissionne.</a:t>
              </a:r>
            </a:p>
            <a:p>
              <a:pPr marL="239178" indent="-239178" defTabSz="1219170" fontAlgn="base">
                <a:buFont typeface="Wingdings" panose="05000000000000000000" pitchFamily="2" charset="2"/>
                <a:buChar char="ü"/>
                <a:defRPr/>
              </a:pPr>
              <a:r>
                <a:rPr lang="fr-FR" sz="1100" kern="0">
                  <a:solidFill>
                    <a:srgbClr val="000000"/>
                  </a:solidFill>
                  <a:latin typeface="Calibri" panose="020F0502020204030204"/>
                </a:rPr>
                <a:t>Engagement initial pour informer la stratégie d’approvisionnement</a:t>
              </a:r>
            </a:p>
            <a:p>
              <a:pPr marL="251876" indent="-228594" defTabSz="914377">
                <a:spcBef>
                  <a:spcPts val="400"/>
                </a:spcBef>
                <a:buFont typeface="Wingdings" panose="05000000000000000000" pitchFamily="2" charset="2"/>
                <a:buChar char="ü"/>
                <a:defRPr/>
              </a:pPr>
              <a:endParaRPr lang="en-CA" sz="1100" kern="0">
                <a:solidFill>
                  <a:srgbClr val="000000"/>
                </a:solidFill>
                <a:latin typeface="Calibri" panose="020F0502020204030204"/>
                <a:cs typeface="Calibri" panose="020F0502020204030204" pitchFamily="34" charset="0"/>
              </a:endParaRPr>
            </a:p>
          </p:txBody>
        </p:sp>
        <p:sp>
          <p:nvSpPr>
            <p:cNvPr id="47" name="TextBox 46">
              <a:extLst>
                <a:ext uri="{FF2B5EF4-FFF2-40B4-BE49-F238E27FC236}">
                  <a16:creationId xmlns:a16="http://schemas.microsoft.com/office/drawing/2014/main" id="{766F70FA-51BF-67E4-F4E5-5DC5AE1998DF}"/>
                </a:ext>
              </a:extLst>
            </p:cNvPr>
            <p:cNvSpPr txBox="1"/>
            <p:nvPr/>
          </p:nvSpPr>
          <p:spPr>
            <a:xfrm>
              <a:off x="6418946" y="821661"/>
              <a:ext cx="1326777" cy="2165456"/>
            </a:xfrm>
            <a:prstGeom prst="rect">
              <a:avLst/>
            </a:prstGeom>
            <a:noFill/>
            <a:ln>
              <a:solidFill>
                <a:schemeClr val="tx2">
                  <a:lumMod val="50000"/>
                </a:schemeClr>
              </a:solidFill>
            </a:ln>
          </p:spPr>
          <p:txBody>
            <a:bodyPr wrap="square" lIns="121920" tIns="60960" rIns="121920" bIns="60960" rtlCol="0" anchor="t">
              <a:noAutofit/>
            </a:bodyPr>
            <a:lstStyle/>
            <a:p>
              <a:pPr marL="122764" lvl="1" indent="-122764" defTabSz="1219170">
                <a:buFont typeface="Wingdings" panose="05000000000000000000" pitchFamily="2" charset="2"/>
                <a:buChar char="ü"/>
                <a:defRPr/>
              </a:pPr>
              <a:r>
                <a:rPr lang="fr-FR" sz="1100" kern="0">
                  <a:solidFill>
                    <a:srgbClr val="000000"/>
                  </a:solidFill>
                  <a:latin typeface="Calibri" panose="020F0502020204030204"/>
                  <a:cs typeface="Calibri"/>
                </a:rPr>
                <a:t>Atténuer le risque d’échec de la Demande de Propositions (DP)</a:t>
              </a:r>
            </a:p>
            <a:p>
              <a:pPr marL="122764" lvl="1" indent="-122764" defTabSz="1219170">
                <a:buFont typeface="Wingdings" panose="05000000000000000000" pitchFamily="2" charset="2"/>
                <a:buChar char="ü"/>
                <a:defRPr/>
              </a:pPr>
              <a:r>
                <a:rPr lang="fr-FR" sz="1100" kern="0">
                  <a:solidFill>
                    <a:srgbClr val="000000"/>
                  </a:solidFill>
                  <a:latin typeface="Calibri" panose="020F0502020204030204"/>
                  <a:cs typeface="Calibri"/>
                </a:rPr>
                <a:t>Atténuer le risque de plaintes.</a:t>
              </a:r>
            </a:p>
            <a:p>
              <a:pPr marL="122764" lvl="1" indent="-122764" defTabSz="1219170">
                <a:buFont typeface="Wingdings" panose="05000000000000000000" pitchFamily="2" charset="2"/>
                <a:buChar char="ü"/>
                <a:defRPr/>
              </a:pPr>
              <a:r>
                <a:rPr lang="fr-FR" sz="1100" kern="0">
                  <a:solidFill>
                    <a:srgbClr val="000000"/>
                  </a:solidFill>
                  <a:latin typeface="Calibri" panose="020F0502020204030204"/>
                  <a:cs typeface="Calibri"/>
                </a:rPr>
                <a:t>Suivre un processus juste et transparent avec prévention des plaintes avec un contrôle de l’équité en place.</a:t>
              </a:r>
            </a:p>
            <a:p>
              <a:pPr marL="122764" lvl="1" indent="-122764" defTabSz="1219170">
                <a:buFont typeface="Wingdings" panose="05000000000000000000" pitchFamily="2" charset="2"/>
                <a:buChar char="ü"/>
                <a:defRPr/>
              </a:pPr>
              <a:r>
                <a:rPr lang="fr-FR" sz="1100" kern="0">
                  <a:solidFill>
                    <a:srgbClr val="000000"/>
                  </a:solidFill>
                  <a:latin typeface="Calibri" panose="020F0502020204030204"/>
                  <a:cs typeface="Calibri"/>
                </a:rPr>
                <a:t>Suivre les directives d’approvisionnement de SPAC grâce à une approche de partenariat.</a:t>
              </a:r>
            </a:p>
            <a:p>
              <a:pPr marL="122764" lvl="1" indent="-122764" defTabSz="1219170">
                <a:buFont typeface="Wingdings" panose="05000000000000000000" pitchFamily="2" charset="2"/>
                <a:buChar char="ü"/>
                <a:defRPr/>
              </a:pPr>
              <a:r>
                <a:rPr lang="fr-FR" sz="1100" kern="0">
                  <a:solidFill>
                    <a:srgbClr val="000000"/>
                  </a:solidFill>
                  <a:latin typeface="Calibri" panose="020F0502020204030204"/>
                  <a:cs typeface="Calibri"/>
                </a:rPr>
                <a:t>Tirer parti de l’engagement stratégique pour garantir l’adoption d’une approche collaborative qui permettra de saisir les besoins, les attentes et les exigences et de les relayer si nécessaire à l’industrie.</a:t>
              </a:r>
            </a:p>
            <a:p>
              <a:pPr marL="122764" lvl="1" indent="-122764" defTabSz="1219170">
                <a:buFont typeface="Wingdings" panose="05000000000000000000" pitchFamily="2" charset="2"/>
                <a:buChar char="ü"/>
                <a:defRPr/>
              </a:pPr>
              <a:r>
                <a:rPr lang="fr-FR" sz="1100" kern="0">
                  <a:solidFill>
                    <a:srgbClr val="000000"/>
                  </a:solidFill>
                  <a:latin typeface="Calibri" panose="020F0502020204030204"/>
                  <a:cs typeface="Calibri"/>
                </a:rPr>
                <a:t>Collaborer à la rédaction de la DDR pour saisir les exigences</a:t>
              </a:r>
              <a:endParaRPr lang="en-CA" sz="1100" kern="0">
                <a:solidFill>
                  <a:srgbClr val="000000"/>
                </a:solidFill>
                <a:latin typeface="Calibri" panose="020F0502020204030204"/>
                <a:ea typeface="Calibri"/>
                <a:cs typeface="Calibri"/>
              </a:endParaRPr>
            </a:p>
          </p:txBody>
        </p:sp>
        <p:sp>
          <p:nvSpPr>
            <p:cNvPr id="49" name="TextBox 48">
              <a:extLst>
                <a:ext uri="{FF2B5EF4-FFF2-40B4-BE49-F238E27FC236}">
                  <a16:creationId xmlns:a16="http://schemas.microsoft.com/office/drawing/2014/main" id="{DEA880B0-6F08-B388-A47E-3DE09B0AA713}"/>
                </a:ext>
              </a:extLst>
            </p:cNvPr>
            <p:cNvSpPr txBox="1"/>
            <p:nvPr/>
          </p:nvSpPr>
          <p:spPr>
            <a:xfrm>
              <a:off x="5077153" y="822434"/>
              <a:ext cx="1282105" cy="2165456"/>
            </a:xfrm>
            <a:prstGeom prst="rect">
              <a:avLst/>
            </a:prstGeom>
            <a:noFill/>
            <a:ln>
              <a:solidFill>
                <a:schemeClr val="tx2">
                  <a:lumMod val="50000"/>
                </a:schemeClr>
              </a:solidFill>
            </a:ln>
          </p:spPr>
          <p:txBody>
            <a:bodyPr wrap="square" lIns="121920" tIns="60960" rIns="121920" bIns="60960" rtlCol="0" anchor="t">
              <a:noAutofit/>
            </a:bodyPr>
            <a:lstStyle/>
            <a:p>
              <a:pPr defTabSz="1219170" fontAlgn="base">
                <a:defRPr/>
              </a:pPr>
              <a:r>
                <a:rPr lang="fr-FR" sz="1100" kern="0">
                  <a:solidFill>
                    <a:srgbClr val="000000"/>
                  </a:solidFill>
                  <a:latin typeface="Calibri" panose="020F0502020204030204"/>
                </a:rPr>
                <a:t>En savoir plus sur:</a:t>
              </a:r>
            </a:p>
            <a:p>
              <a:pPr marL="171450" indent="-171450" defTabSz="1219170" fontAlgn="base">
                <a:buFont typeface="Wingdings" panose="05000000000000000000" pitchFamily="2" charset="2"/>
                <a:buChar char="ü"/>
                <a:defRPr/>
              </a:pPr>
              <a:r>
                <a:rPr lang="fr-FR" sz="1100" kern="0">
                  <a:solidFill>
                    <a:srgbClr val="000000"/>
                  </a:solidFill>
                  <a:latin typeface="Calibri" panose="020F0502020204030204"/>
                </a:rPr>
                <a:t>Fondation actuelle plus</a:t>
              </a:r>
            </a:p>
            <a:p>
              <a:pPr marL="171450" indent="-171450" defTabSz="1219170" fontAlgn="base">
                <a:buFont typeface="Wingdings" panose="05000000000000000000" pitchFamily="2" charset="2"/>
                <a:buChar char="ü"/>
                <a:defRPr/>
              </a:pPr>
              <a:r>
                <a:rPr lang="fr-FR" sz="1100" kern="0">
                  <a:solidFill>
                    <a:srgbClr val="000000"/>
                  </a:solidFill>
                  <a:latin typeface="Calibri" panose="020F0502020204030204"/>
                </a:rPr>
                <a:t>Personnalisation des expériences utilisateur en fonction des préférences et des interactions</a:t>
              </a:r>
            </a:p>
            <a:p>
              <a:pPr marL="171450" indent="-171450" defTabSz="1219170" fontAlgn="base">
                <a:buFont typeface="Wingdings" panose="05000000000000000000" pitchFamily="2" charset="2"/>
                <a:buChar char="ü"/>
                <a:defRPr/>
              </a:pPr>
              <a:r>
                <a:rPr lang="fr-FR" sz="1100" kern="0">
                  <a:solidFill>
                    <a:srgbClr val="000000"/>
                  </a:solidFill>
                  <a:latin typeface="Calibri" panose="020F0502020204030204"/>
                </a:rPr>
                <a:t>Intégrations dans l’écosystème numérique plus large du GC</a:t>
              </a:r>
            </a:p>
            <a:p>
              <a:pPr marL="171450" indent="-171450" defTabSz="1219170" fontAlgn="base">
                <a:buFont typeface="Wingdings" panose="05000000000000000000" pitchFamily="2" charset="2"/>
                <a:buChar char="ü"/>
                <a:defRPr/>
              </a:pPr>
              <a:r>
                <a:rPr lang="fr-FR" sz="1100" kern="0">
                  <a:solidFill>
                    <a:srgbClr val="000000"/>
                  </a:solidFill>
                  <a:latin typeface="Calibri" panose="020F0502020204030204"/>
                </a:rPr>
                <a:t>Détermination de l’admissibilité aux prestations et aux programmes</a:t>
              </a:r>
            </a:p>
            <a:p>
              <a:pPr marL="171450" indent="-171450" defTabSz="1219170" fontAlgn="base">
                <a:buFont typeface="Wingdings" panose="05000000000000000000" pitchFamily="2" charset="2"/>
                <a:buChar char="ü"/>
                <a:defRPr/>
              </a:pPr>
              <a:r>
                <a:rPr lang="fr-FR" sz="1100" kern="0">
                  <a:solidFill>
                    <a:srgbClr val="000000"/>
                  </a:solidFill>
                  <a:latin typeface="Calibri" panose="020F0502020204030204"/>
                </a:rPr>
                <a:t>Connexions API</a:t>
              </a:r>
            </a:p>
            <a:p>
              <a:pPr marL="171450" indent="-171450" defTabSz="1219170" fontAlgn="base">
                <a:buFont typeface="Wingdings" panose="05000000000000000000" pitchFamily="2" charset="2"/>
                <a:buChar char="ü"/>
                <a:defRPr/>
              </a:pPr>
              <a:r>
                <a:rPr lang="fr-FR" sz="1100" kern="0">
                  <a:solidFill>
                    <a:srgbClr val="000000"/>
                  </a:solidFill>
                  <a:latin typeface="Calibri" panose="020F0502020204030204"/>
                </a:rPr>
                <a:t>Moteurs de règles et de recommandations</a:t>
              </a:r>
            </a:p>
            <a:p>
              <a:pPr marL="171450" indent="-171450" defTabSz="1219170" fontAlgn="base">
                <a:buFont typeface="Wingdings" panose="05000000000000000000" pitchFamily="2" charset="2"/>
                <a:buChar char="ü"/>
                <a:defRPr/>
              </a:pPr>
              <a:r>
                <a:rPr lang="fr-FR" sz="1100" kern="0">
                  <a:solidFill>
                    <a:srgbClr val="000000"/>
                  </a:solidFill>
                  <a:latin typeface="Calibri" panose="020F0502020204030204"/>
                </a:rPr>
                <a:t>Widgets d'enquête</a:t>
              </a:r>
            </a:p>
            <a:p>
              <a:pPr marL="171450" indent="-171450" defTabSz="1219170" fontAlgn="base">
                <a:buFont typeface="Wingdings" panose="05000000000000000000" pitchFamily="2" charset="2"/>
                <a:buChar char="ü"/>
                <a:defRPr/>
              </a:pPr>
              <a:r>
                <a:rPr lang="fr-FR" sz="1100" kern="0">
                  <a:solidFill>
                    <a:srgbClr val="000000"/>
                  </a:solidFill>
                  <a:latin typeface="Calibri" panose="020F0502020204030204"/>
                </a:rPr>
                <a:t>Accessibilité</a:t>
              </a:r>
            </a:p>
          </p:txBody>
        </p:sp>
      </p:grpSp>
      <p:grpSp>
        <p:nvGrpSpPr>
          <p:cNvPr id="18" name="Group 11">
            <a:extLst>
              <a:ext uri="{FF2B5EF4-FFF2-40B4-BE49-F238E27FC236}">
                <a16:creationId xmlns:a16="http://schemas.microsoft.com/office/drawing/2014/main" id="{C1D5D130-3071-9071-F40B-1182069B5109}"/>
              </a:ext>
            </a:extLst>
          </p:cNvPr>
          <p:cNvGrpSpPr/>
          <p:nvPr/>
        </p:nvGrpSpPr>
        <p:grpSpPr>
          <a:xfrm>
            <a:off x="1384204" y="643401"/>
            <a:ext cx="10807796" cy="427224"/>
            <a:chOff x="1038082" y="503941"/>
            <a:chExt cx="8070749" cy="250396"/>
          </a:xfrm>
        </p:grpSpPr>
        <p:sp>
          <p:nvSpPr>
            <p:cNvPr id="19" name="Arrow: Pentagon 36">
              <a:extLst>
                <a:ext uri="{FF2B5EF4-FFF2-40B4-BE49-F238E27FC236}">
                  <a16:creationId xmlns:a16="http://schemas.microsoft.com/office/drawing/2014/main" id="{E27F4348-54E5-E0C3-F6F3-1ACAE0863388}"/>
                </a:ext>
              </a:extLst>
            </p:cNvPr>
            <p:cNvSpPr/>
            <p:nvPr/>
          </p:nvSpPr>
          <p:spPr>
            <a:xfrm>
              <a:off x="2373355" y="506315"/>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000000"/>
                  </a:solidFill>
                  <a:effectLst/>
                  <a:uLnTx/>
                  <a:uFillTx/>
                  <a:latin typeface="Arial"/>
                  <a:cs typeface="Arial"/>
                </a:rPr>
                <a:t>Objectifs</a:t>
              </a:r>
            </a:p>
          </p:txBody>
        </p:sp>
        <p:sp>
          <p:nvSpPr>
            <p:cNvPr id="20" name="Arrow: Pentagon 1">
              <a:extLst>
                <a:ext uri="{FF2B5EF4-FFF2-40B4-BE49-F238E27FC236}">
                  <a16:creationId xmlns:a16="http://schemas.microsoft.com/office/drawing/2014/main" id="{E78FB7FE-A845-79D5-89C6-0ADF69920374}"/>
                </a:ext>
              </a:extLst>
            </p:cNvPr>
            <p:cNvSpPr/>
            <p:nvPr/>
          </p:nvSpPr>
          <p:spPr>
            <a:xfrm>
              <a:off x="1038082" y="503941"/>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000000"/>
                  </a:solidFill>
                  <a:effectLst/>
                  <a:uLnTx/>
                  <a:uFillTx/>
                  <a:latin typeface="Arial"/>
                  <a:cs typeface="Arial"/>
                </a:rPr>
                <a:t>Objectifs stratégiques</a:t>
              </a:r>
              <a:endParaRPr lang="fr-CA" sz="1200" b="1" i="0" u="none" strike="noStrike" kern="0" cap="none" spc="0" normalizeH="0" baseline="0" noProof="0">
                <a:ln>
                  <a:noFill/>
                </a:ln>
                <a:solidFill>
                  <a:srgbClr val="000000"/>
                </a:solidFill>
                <a:effectLst/>
                <a:uLnTx/>
                <a:uFillTx/>
                <a:latin typeface="Arial"/>
                <a:cs typeface="Arial"/>
              </a:endParaRPr>
            </a:p>
          </p:txBody>
        </p:sp>
        <p:sp>
          <p:nvSpPr>
            <p:cNvPr id="21" name="Arrow: Pentagon 5">
              <a:extLst>
                <a:ext uri="{FF2B5EF4-FFF2-40B4-BE49-F238E27FC236}">
                  <a16:creationId xmlns:a16="http://schemas.microsoft.com/office/drawing/2014/main" id="{030CADF4-54E5-15A2-9DE1-9AC3A0876ED1}"/>
                </a:ext>
              </a:extLst>
            </p:cNvPr>
            <p:cNvSpPr/>
            <p:nvPr/>
          </p:nvSpPr>
          <p:spPr>
            <a:xfrm>
              <a:off x="3744072" y="509179"/>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000000"/>
                  </a:solidFill>
                  <a:effectLst/>
                  <a:uLnTx/>
                  <a:uFillTx/>
                  <a:latin typeface="Arial"/>
                  <a:cs typeface="Arial"/>
                </a:rPr>
                <a:t>Approche</a:t>
              </a:r>
              <a:endParaRPr lang="fr-CA" sz="1200" b="1" i="0" u="none" strike="noStrike" kern="0" cap="none" spc="0" normalizeH="0" baseline="0" noProof="0">
                <a:ln>
                  <a:noFill/>
                </a:ln>
                <a:solidFill>
                  <a:srgbClr val="000000"/>
                </a:solidFill>
                <a:effectLst/>
                <a:uLnTx/>
                <a:uFillTx/>
                <a:latin typeface="Arial"/>
                <a:cs typeface="Arial"/>
              </a:endParaRPr>
            </a:p>
          </p:txBody>
        </p:sp>
        <p:sp>
          <p:nvSpPr>
            <p:cNvPr id="22" name="Arrow: Pentagon 6">
              <a:extLst>
                <a:ext uri="{FF2B5EF4-FFF2-40B4-BE49-F238E27FC236}">
                  <a16:creationId xmlns:a16="http://schemas.microsoft.com/office/drawing/2014/main" id="{B3C5BF72-9305-052B-87A2-3B6A6813D713}"/>
                </a:ext>
              </a:extLst>
            </p:cNvPr>
            <p:cNvSpPr/>
            <p:nvPr/>
          </p:nvSpPr>
          <p:spPr>
            <a:xfrm>
              <a:off x="5093393" y="503942"/>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a:t>
              </a:r>
              <a:r>
                <a:rPr kumimoji="0" lang="en-CA" sz="1200" b="1" i="0" u="none" strike="noStrike" kern="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riorité</a:t>
              </a:r>
              <a:endParaRPr kumimoji="0" lang="en-CA"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Arrow: Pentagon 7">
              <a:extLst>
                <a:ext uri="{FF2B5EF4-FFF2-40B4-BE49-F238E27FC236}">
                  <a16:creationId xmlns:a16="http://schemas.microsoft.com/office/drawing/2014/main" id="{F5306B47-077A-8E2A-8CC5-D40C0F432075}"/>
                </a:ext>
              </a:extLst>
            </p:cNvPr>
            <p:cNvSpPr/>
            <p:nvPr/>
          </p:nvSpPr>
          <p:spPr>
            <a:xfrm>
              <a:off x="6436939" y="507162"/>
              <a:ext cx="1309448" cy="241937"/>
            </a:xfrm>
            <a:prstGeom prst="homePlate">
              <a:avLst>
                <a:gd name="adj" fmla="val 21932"/>
              </a:avLst>
            </a:prstGeom>
            <a:solidFill>
              <a:schemeClr val="accent1">
                <a:lumMod val="40000"/>
                <a:lumOff val="6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000000"/>
                  </a:solidFill>
                  <a:effectLst/>
                  <a:uLnTx/>
                  <a:uFillTx/>
                  <a:latin typeface="Arial"/>
                  <a:cs typeface="Arial"/>
                </a:rPr>
                <a:t>Atténuation des risques</a:t>
              </a:r>
              <a:endParaRPr lang="fr-CA" sz="1200" b="1" i="0" u="none" strike="noStrike" kern="0" cap="none" spc="0" normalizeH="0" baseline="0" noProof="0">
                <a:ln>
                  <a:noFill/>
                </a:ln>
                <a:solidFill>
                  <a:srgbClr val="000000"/>
                </a:solidFill>
                <a:effectLst/>
                <a:uLnTx/>
                <a:uFillTx/>
                <a:latin typeface="Arial"/>
                <a:cs typeface="Arial"/>
              </a:endParaRPr>
            </a:p>
          </p:txBody>
        </p:sp>
        <p:sp>
          <p:nvSpPr>
            <p:cNvPr id="24" name="Arrow: Pentagon 8">
              <a:extLst>
                <a:ext uri="{FF2B5EF4-FFF2-40B4-BE49-F238E27FC236}">
                  <a16:creationId xmlns:a16="http://schemas.microsoft.com/office/drawing/2014/main" id="{C5D50344-C3CB-E04E-2A07-0EAD5FDF2A74}"/>
                </a:ext>
              </a:extLst>
            </p:cNvPr>
            <p:cNvSpPr/>
            <p:nvPr/>
          </p:nvSpPr>
          <p:spPr>
            <a:xfrm>
              <a:off x="7799383" y="503942"/>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000000"/>
                  </a:solidFill>
                  <a:effectLst/>
                  <a:uLnTx/>
                  <a:uFillTx/>
                  <a:latin typeface="Arial"/>
                  <a:cs typeface="Arial"/>
                </a:rPr>
                <a:t>Moment d’exécution</a:t>
              </a:r>
            </a:p>
          </p:txBody>
        </p:sp>
      </p:grpSp>
    </p:spTree>
    <p:extLst>
      <p:ext uri="{BB962C8B-B14F-4D97-AF65-F5344CB8AC3E}">
        <p14:creationId xmlns:p14="http://schemas.microsoft.com/office/powerpoint/2010/main" val="336194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F64E-0B52-BDEE-49B0-353BD0CDB341}"/>
              </a:ext>
            </a:extLst>
          </p:cNvPr>
          <p:cNvSpPr>
            <a:spLocks noGrp="1"/>
          </p:cNvSpPr>
          <p:nvPr>
            <p:ph sz="half" idx="1"/>
          </p:nvPr>
        </p:nvSpPr>
        <p:spPr>
          <a:xfrm>
            <a:off x="570272" y="2863309"/>
            <a:ext cx="3510117" cy="1603332"/>
          </a:xfrm>
        </p:spPr>
        <p:txBody>
          <a:bodyPr>
            <a:normAutofit/>
          </a:bodyPr>
          <a:lstStyle/>
          <a:p>
            <a:pPr marL="0" indent="0" algn="ctr">
              <a:buNone/>
            </a:pPr>
            <a:r>
              <a:rPr lang="en-CA" sz="4800"/>
              <a:t>Prochaines étapes</a:t>
            </a:r>
          </a:p>
        </p:txBody>
      </p:sp>
      <p:sp>
        <p:nvSpPr>
          <p:cNvPr id="3" name="TextBox 2">
            <a:extLst>
              <a:ext uri="{FF2B5EF4-FFF2-40B4-BE49-F238E27FC236}">
                <a16:creationId xmlns:a16="http://schemas.microsoft.com/office/drawing/2014/main" id="{F60F82CD-DD52-7175-7282-C58A813C1DCA}"/>
              </a:ext>
            </a:extLst>
          </p:cNvPr>
          <p:cNvSpPr txBox="1"/>
          <p:nvPr/>
        </p:nvSpPr>
        <p:spPr>
          <a:xfrm>
            <a:off x="6764714" y="2805105"/>
            <a:ext cx="5265361" cy="2318520"/>
          </a:xfrm>
          <a:prstGeom prst="rect">
            <a:avLst/>
          </a:prstGeom>
          <a:noFill/>
        </p:spPr>
        <p:txBody>
          <a:bodyPr wrap="square" lIns="121920" tIns="60960" rIns="121920" bIns="60960" rtlCol="0" anchor="t">
            <a:spAutoFit/>
          </a:bodyPr>
          <a:lstStyle/>
          <a:p>
            <a:pPr defTabSz="609585">
              <a:spcBef>
                <a:spcPts val="800"/>
              </a:spcBef>
              <a:buSzPct val="120000"/>
              <a:defRPr/>
            </a:pPr>
            <a:r>
              <a:rPr lang="fr-CA" sz="2100" b="1">
                <a:solidFill>
                  <a:srgbClr val="000000"/>
                </a:solidFill>
                <a:latin typeface="Calibri"/>
                <a:cs typeface="Calibri"/>
              </a:rPr>
              <a:t>Exigences</a:t>
            </a:r>
            <a:endParaRPr lang="fr-CA" sz="2100" b="1" err="1">
              <a:solidFill>
                <a:srgbClr val="000000"/>
              </a:solidFill>
              <a:latin typeface="Calibri"/>
              <a:ea typeface="Calibri"/>
              <a:cs typeface="Calibri"/>
            </a:endParaRPr>
          </a:p>
          <a:p>
            <a:pPr marL="285750" indent="-285750" defTabSz="609585">
              <a:spcBef>
                <a:spcPts val="800"/>
              </a:spcBef>
              <a:buSzPct val="120000"/>
              <a:buFont typeface="Arial" panose="020B0604020202020204" pitchFamily="34" charset="0"/>
              <a:buChar char="•"/>
              <a:defRPr/>
            </a:pPr>
            <a:r>
              <a:rPr lang="fr-CA">
                <a:solidFill>
                  <a:srgbClr val="000000"/>
                </a:solidFill>
                <a:latin typeface="Calibri"/>
                <a:cs typeface="Calibri"/>
              </a:rPr>
              <a:t>L'équipe du projet de réapprovisionnement de Canada.ca continuera d'examiner les résultats de l'atelier et de l'enquête pour déterminer leur impact sur les exigences détaillées.  </a:t>
            </a:r>
            <a:endParaRPr lang="fr-CA">
              <a:solidFill>
                <a:srgbClr val="000000"/>
              </a:solidFill>
              <a:latin typeface="Calibri"/>
              <a:ea typeface="Calibri"/>
              <a:cs typeface="Calibri"/>
            </a:endParaRPr>
          </a:p>
          <a:p>
            <a:pPr marL="285750" indent="-285750" defTabSz="609585">
              <a:spcBef>
                <a:spcPts val="800"/>
              </a:spcBef>
              <a:buSzPct val="120000"/>
              <a:buFont typeface="Arial" panose="020B0604020202020204" pitchFamily="34" charset="0"/>
              <a:buChar char="•"/>
              <a:defRPr/>
            </a:pPr>
            <a:r>
              <a:rPr lang="fr-CA">
                <a:solidFill>
                  <a:srgbClr val="000000"/>
                </a:solidFill>
                <a:latin typeface="Calibri"/>
                <a:cs typeface="Calibri"/>
              </a:rPr>
              <a:t>Retour au Conseil directeur de la plateforme Web pour un aperçu des exigences préliminaires.</a:t>
            </a:r>
            <a:endParaRPr lang="fr-CA">
              <a:solidFill>
                <a:srgbClr val="000000"/>
              </a:solidFill>
              <a:latin typeface="Calibri"/>
              <a:ea typeface="Calibri"/>
              <a:cs typeface="Calibri"/>
            </a:endParaRPr>
          </a:p>
        </p:txBody>
      </p:sp>
      <p:cxnSp>
        <p:nvCxnSpPr>
          <p:cNvPr id="6" name="Straight Connector 5">
            <a:extLst>
              <a:ext uri="{FF2B5EF4-FFF2-40B4-BE49-F238E27FC236}">
                <a16:creationId xmlns:a16="http://schemas.microsoft.com/office/drawing/2014/main" id="{A4B47E57-2724-27C7-0352-874451F10494}"/>
              </a:ext>
            </a:extLst>
          </p:cNvPr>
          <p:cNvCxnSpPr>
            <a:cxnSpLocks/>
          </p:cNvCxnSpPr>
          <p:nvPr/>
        </p:nvCxnSpPr>
        <p:spPr>
          <a:xfrm>
            <a:off x="6928831" y="3189352"/>
            <a:ext cx="4928076" cy="0"/>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5EF2E6-0E96-547F-3CBA-64BF1D709397}"/>
              </a:ext>
            </a:extLst>
          </p:cNvPr>
          <p:cNvCxnSpPr>
            <a:cxnSpLocks/>
          </p:cNvCxnSpPr>
          <p:nvPr/>
        </p:nvCxnSpPr>
        <p:spPr>
          <a:xfrm>
            <a:off x="6928831" y="1595908"/>
            <a:ext cx="4928076" cy="0"/>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39C1869-11CD-E5BA-BEDE-CA9C6B5D75A0}"/>
              </a:ext>
            </a:extLst>
          </p:cNvPr>
          <p:cNvSpPr txBox="1"/>
          <p:nvPr/>
        </p:nvSpPr>
        <p:spPr>
          <a:xfrm>
            <a:off x="6764714" y="1180441"/>
            <a:ext cx="4712911" cy="1251625"/>
          </a:xfrm>
          <a:prstGeom prst="rect">
            <a:avLst/>
          </a:prstGeom>
          <a:noFill/>
        </p:spPr>
        <p:txBody>
          <a:bodyPr wrap="square" lIns="121920" tIns="60960" rIns="121920" bIns="60960" rtlCol="0" anchor="t">
            <a:spAutoFit/>
          </a:bodyPr>
          <a:lstStyle/>
          <a:p>
            <a:pPr marL="0" marR="0" lvl="0" indent="0" algn="l" defTabSz="457200" rtl="0" eaLnBrk="1" fontAlgn="auto" latinLnBrk="0" hangingPunct="1">
              <a:lnSpc>
                <a:spcPct val="100000"/>
              </a:lnSpc>
              <a:spcBef>
                <a:spcPts val="1200"/>
              </a:spcBef>
              <a:spcAft>
                <a:spcPts val="800"/>
              </a:spcAft>
              <a:buClrTx/>
              <a:buSzPct val="120000"/>
              <a:buFontTx/>
              <a:buNone/>
              <a:tabLst/>
              <a:defRPr/>
            </a:pPr>
            <a:r>
              <a:rPr kumimoji="0" lang="fr-CA" sz="2400" b="1" i="0" u="none" strike="noStrike" kern="1200" cap="none" spc="0" normalizeH="0" baseline="0" noProof="0">
                <a:ln>
                  <a:noFill/>
                </a:ln>
                <a:solidFill>
                  <a:srgbClr val="000000"/>
                </a:solidFill>
                <a:effectLst/>
                <a:uLnTx/>
                <a:uFillTx/>
                <a:latin typeface="Calibri"/>
                <a:ea typeface="+mn-ea"/>
                <a:cs typeface="Calibri"/>
              </a:rPr>
              <a:t>Demande de renseignements (DR)</a:t>
            </a:r>
            <a:endParaRPr lang="fr-CA" sz="2400" b="1" i="0" u="none" strike="noStrike" kern="1200" cap="none" spc="0" normalizeH="0" baseline="0" noProof="0">
              <a:ln>
                <a:noFill/>
              </a:ln>
              <a:solidFill>
                <a:srgbClr val="000000"/>
              </a:solidFill>
              <a:effectLst/>
              <a:uLnTx/>
              <a:uFillTx/>
              <a:latin typeface="Calibri"/>
              <a:ea typeface="Calibri"/>
              <a:cs typeface="Calibri"/>
            </a:endParaRPr>
          </a:p>
          <a:p>
            <a:pPr marL="285750" indent="-285750" defTabSz="609585">
              <a:spcBef>
                <a:spcPts val="800"/>
              </a:spcBef>
              <a:buSzPct val="120000"/>
              <a:buFont typeface="Arial" panose="020B0604020202020204" pitchFamily="34" charset="0"/>
              <a:buChar char="•"/>
              <a:defRPr/>
            </a:pPr>
            <a:r>
              <a:rPr lang="fr-CA">
                <a:solidFill>
                  <a:srgbClr val="000000"/>
                </a:solidFill>
                <a:latin typeface="Calibri"/>
                <a:cs typeface="Calibri"/>
              </a:rPr>
              <a:t>Présenter une mise à jour sur les résultats obtenus. </a:t>
            </a:r>
            <a:endParaRPr lang="fr-CA">
              <a:solidFill>
                <a:srgbClr val="000000"/>
              </a:solidFill>
              <a:latin typeface="Calibri"/>
              <a:ea typeface="Calibri"/>
              <a:cs typeface="Calibri"/>
            </a:endParaRPr>
          </a:p>
        </p:txBody>
      </p:sp>
    </p:spTree>
    <p:extLst>
      <p:ext uri="{BB962C8B-B14F-4D97-AF65-F5344CB8AC3E}">
        <p14:creationId xmlns:p14="http://schemas.microsoft.com/office/powerpoint/2010/main" val="135070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38D24-442F-B842-F77D-EA79D8251990}"/>
              </a:ext>
            </a:extLst>
          </p:cNvPr>
          <p:cNvSpPr>
            <a:spLocks noGrp="1"/>
          </p:cNvSpPr>
          <p:nvPr>
            <p:ph type="sldNum" sz="quarter" idx="12"/>
          </p:nvPr>
        </p:nvSpPr>
        <p:spPr/>
        <p:txBody>
          <a:bodyPr/>
          <a:lstStyle/>
          <a:p>
            <a:fld id="{2E86C063-E22E-2E4C-A523-54089486E38F}" type="slidenum">
              <a:rPr lang="en-US" smtClean="0"/>
              <a:t>9</a:t>
            </a:fld>
            <a:endParaRPr lang="en-US"/>
          </a:p>
        </p:txBody>
      </p:sp>
      <p:sp>
        <p:nvSpPr>
          <p:cNvPr id="3" name="TextBox 2">
            <a:extLst>
              <a:ext uri="{FF2B5EF4-FFF2-40B4-BE49-F238E27FC236}">
                <a16:creationId xmlns:a16="http://schemas.microsoft.com/office/drawing/2014/main" id="{1E93A24B-9E42-1988-D065-14E1DB4D7435}"/>
              </a:ext>
            </a:extLst>
          </p:cNvPr>
          <p:cNvSpPr txBox="1"/>
          <p:nvPr/>
        </p:nvSpPr>
        <p:spPr>
          <a:xfrm>
            <a:off x="914399" y="1514475"/>
            <a:ext cx="4162425" cy="1431161"/>
          </a:xfrm>
          <a:prstGeom prst="rect">
            <a:avLst/>
          </a:prstGeom>
          <a:noFill/>
        </p:spPr>
        <p:txBody>
          <a:bodyPr wrap="square" lIns="91440" tIns="45720" rIns="91440" bIns="45720" rtlCol="0" anchor="t">
            <a:spAutoFit/>
          </a:bodyPr>
          <a:lstStyle/>
          <a:p>
            <a:r>
              <a:rPr lang="en-CA" dirty="0">
                <a:latin typeface="Calibri"/>
                <a:cs typeface="Calibri"/>
              </a:rPr>
              <a:t>Annexes:</a:t>
            </a:r>
          </a:p>
          <a:p>
            <a:endParaRPr lang="en-CA">
              <a:latin typeface="Calibri" panose="020F0502020204030204" pitchFamily="34" charset="0"/>
              <a:cs typeface="Calibri" panose="020F0502020204030204" pitchFamily="34" charset="0"/>
            </a:endParaRPr>
          </a:p>
          <a:p>
            <a:pPr marL="342900" indent="-342900">
              <a:spcBef>
                <a:spcPts val="600"/>
              </a:spcBef>
              <a:spcAft>
                <a:spcPts val="600"/>
              </a:spcAft>
              <a:buAutoNum type="arabicParenR"/>
            </a:pPr>
            <a:r>
              <a:rPr lang="en-CA" dirty="0">
                <a:latin typeface="Calibri"/>
                <a:ea typeface="Calibri"/>
                <a:cs typeface="Calibri"/>
              </a:rPr>
              <a:t>A</a:t>
            </a:r>
            <a:r>
              <a:rPr lang="fr-CA" dirty="0">
                <a:latin typeface="Calibri"/>
                <a:ea typeface="Calibri"/>
                <a:cs typeface="Calibri"/>
              </a:rPr>
              <a:t>perçu des capacités de Canada.ca</a:t>
            </a:r>
          </a:p>
          <a:p>
            <a:pPr marL="342900" indent="-342900">
              <a:spcBef>
                <a:spcPts val="600"/>
              </a:spcBef>
              <a:spcAft>
                <a:spcPts val="600"/>
              </a:spcAft>
              <a:buAutoNum type="arabicParenR"/>
            </a:pPr>
            <a:r>
              <a:rPr lang="fr-CA" dirty="0">
                <a:latin typeface="Calibri"/>
                <a:ea typeface="Calibri"/>
                <a:cs typeface="Calibri"/>
              </a:rPr>
              <a:t>Canada.ca – un service en évolution</a:t>
            </a:r>
          </a:p>
        </p:txBody>
      </p:sp>
    </p:spTree>
    <p:extLst>
      <p:ext uri="{BB962C8B-B14F-4D97-AF65-F5344CB8AC3E}">
        <p14:creationId xmlns:p14="http://schemas.microsoft.com/office/powerpoint/2010/main" val="510152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5595|-2022598|-7453029|-14726787|-13009866|ESDC&quot;,&quot;Id&quot;:&quot;663d891630334553046f498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33"/>
</p:tagLst>
</file>

<file path=ppt/tags/tag101.xml><?xml version="1.0" encoding="utf-8"?>
<p:tagLst xmlns:a="http://schemas.openxmlformats.org/drawingml/2006/main" xmlns:r="http://schemas.openxmlformats.org/officeDocument/2006/relationships" xmlns:p="http://schemas.openxmlformats.org/presentationml/2006/main">
  <p:tag name="NUM" val="34"/>
</p:tagLst>
</file>

<file path=ppt/tags/tag102.xml><?xml version="1.0" encoding="utf-8"?>
<p:tagLst xmlns:a="http://schemas.openxmlformats.org/drawingml/2006/main" xmlns:r="http://schemas.openxmlformats.org/officeDocument/2006/relationships" xmlns:p="http://schemas.openxmlformats.org/presentationml/2006/main">
  <p:tag name="NUM" val="35"/>
</p:tagLst>
</file>

<file path=ppt/tags/tag103.xml><?xml version="1.0" encoding="utf-8"?>
<p:tagLst xmlns:a="http://schemas.openxmlformats.org/drawingml/2006/main" xmlns:r="http://schemas.openxmlformats.org/officeDocument/2006/relationships" xmlns:p="http://schemas.openxmlformats.org/presentationml/2006/main">
  <p:tag name="NUM" val="36"/>
</p:tagLst>
</file>

<file path=ppt/tags/tag104.xml><?xml version="1.0" encoding="utf-8"?>
<p:tagLst xmlns:a="http://schemas.openxmlformats.org/drawingml/2006/main" xmlns:r="http://schemas.openxmlformats.org/officeDocument/2006/relationships" xmlns:p="http://schemas.openxmlformats.org/presentationml/2006/main">
  <p:tag name="NUM" val="37"/>
</p:tagLst>
</file>

<file path=ppt/tags/tag105.xml><?xml version="1.0" encoding="utf-8"?>
<p:tagLst xmlns:a="http://schemas.openxmlformats.org/drawingml/2006/main" xmlns:r="http://schemas.openxmlformats.org/officeDocument/2006/relationships" xmlns:p="http://schemas.openxmlformats.org/presentationml/2006/main">
  <p:tag name="NUM" val="38"/>
</p:tagLst>
</file>

<file path=ppt/tags/tag106.xml><?xml version="1.0" encoding="utf-8"?>
<p:tagLst xmlns:a="http://schemas.openxmlformats.org/drawingml/2006/main" xmlns:r="http://schemas.openxmlformats.org/officeDocument/2006/relationships" xmlns:p="http://schemas.openxmlformats.org/presentationml/2006/main">
  <p:tag name="NUM" val="39"/>
</p:tagLst>
</file>

<file path=ppt/tags/tag107.xml><?xml version="1.0" encoding="utf-8"?>
<p:tagLst xmlns:a="http://schemas.openxmlformats.org/drawingml/2006/main" xmlns:r="http://schemas.openxmlformats.org/officeDocument/2006/relationships" xmlns:p="http://schemas.openxmlformats.org/presentationml/2006/main">
  <p:tag name="NUM" val="40"/>
</p:tagLst>
</file>

<file path=ppt/tags/tag108.xml><?xml version="1.0" encoding="utf-8"?>
<p:tagLst xmlns:a="http://schemas.openxmlformats.org/drawingml/2006/main" xmlns:r="http://schemas.openxmlformats.org/officeDocument/2006/relationships" xmlns:p="http://schemas.openxmlformats.org/presentationml/2006/main">
  <p:tag name="NUM" val="41"/>
</p:tagLst>
</file>

<file path=ppt/tags/tag109.xml><?xml version="1.0" encoding="utf-8"?>
<p:tagLst xmlns:a="http://schemas.openxmlformats.org/drawingml/2006/main" xmlns:r="http://schemas.openxmlformats.org/officeDocument/2006/relationships" xmlns:p="http://schemas.openxmlformats.org/presentationml/2006/main">
  <p:tag name="NUM" val="42"/>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43"/>
</p:tagLst>
</file>

<file path=ppt/tags/tag111.xml><?xml version="1.0" encoding="utf-8"?>
<p:tagLst xmlns:a="http://schemas.openxmlformats.org/drawingml/2006/main" xmlns:r="http://schemas.openxmlformats.org/officeDocument/2006/relationships" xmlns:p="http://schemas.openxmlformats.org/presentationml/2006/main">
  <p:tag name="NUM" val="44"/>
</p:tagLst>
</file>

<file path=ppt/tags/tag112.xml><?xml version="1.0" encoding="utf-8"?>
<p:tagLst xmlns:a="http://schemas.openxmlformats.org/drawingml/2006/main" xmlns:r="http://schemas.openxmlformats.org/officeDocument/2006/relationships" xmlns:p="http://schemas.openxmlformats.org/presentationml/2006/main">
  <p:tag name="NUM" val="45"/>
</p:tagLst>
</file>

<file path=ppt/tags/tag113.xml><?xml version="1.0" encoding="utf-8"?>
<p:tagLst xmlns:a="http://schemas.openxmlformats.org/drawingml/2006/main" xmlns:r="http://schemas.openxmlformats.org/officeDocument/2006/relationships" xmlns:p="http://schemas.openxmlformats.org/presentationml/2006/main">
  <p:tag name="NUM" val="46"/>
</p:tagLst>
</file>

<file path=ppt/tags/tag114.xml><?xml version="1.0" encoding="utf-8"?>
<p:tagLst xmlns:a="http://schemas.openxmlformats.org/drawingml/2006/main" xmlns:r="http://schemas.openxmlformats.org/officeDocument/2006/relationships" xmlns:p="http://schemas.openxmlformats.org/presentationml/2006/main">
  <p:tag name="NUM" val="47"/>
</p:tagLst>
</file>

<file path=ppt/tags/tag115.xml><?xml version="1.0" encoding="utf-8"?>
<p:tagLst xmlns:a="http://schemas.openxmlformats.org/drawingml/2006/main" xmlns:r="http://schemas.openxmlformats.org/officeDocument/2006/relationships" xmlns:p="http://schemas.openxmlformats.org/presentationml/2006/main">
  <p:tag name="NUM" val="48"/>
</p:tagLst>
</file>

<file path=ppt/tags/tag116.xml><?xml version="1.0" encoding="utf-8"?>
<p:tagLst xmlns:a="http://schemas.openxmlformats.org/drawingml/2006/main" xmlns:r="http://schemas.openxmlformats.org/officeDocument/2006/relationships" xmlns:p="http://schemas.openxmlformats.org/presentationml/2006/main">
  <p:tag name="NUM" val="49"/>
</p:tagLst>
</file>

<file path=ppt/tags/tag117.xml><?xml version="1.0" encoding="utf-8"?>
<p:tagLst xmlns:a="http://schemas.openxmlformats.org/drawingml/2006/main" xmlns:r="http://schemas.openxmlformats.org/officeDocument/2006/relationships" xmlns:p="http://schemas.openxmlformats.org/presentationml/2006/main">
  <p:tag name="NUM" val="50"/>
</p:tagLst>
</file>

<file path=ppt/tags/tag118.xml><?xml version="1.0" encoding="utf-8"?>
<p:tagLst xmlns:a="http://schemas.openxmlformats.org/drawingml/2006/main" xmlns:r="http://schemas.openxmlformats.org/officeDocument/2006/relationships" xmlns:p="http://schemas.openxmlformats.org/presentationml/2006/main">
  <p:tag name="NUM" val="51"/>
</p:tagLst>
</file>

<file path=ppt/tags/tag119.xml><?xml version="1.0" encoding="utf-8"?>
<p:tagLst xmlns:a="http://schemas.openxmlformats.org/drawingml/2006/main" xmlns:r="http://schemas.openxmlformats.org/officeDocument/2006/relationships" xmlns:p="http://schemas.openxmlformats.org/presentationml/2006/main">
  <p:tag name="NUM" val="52"/>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53"/>
</p:tagLst>
</file>

<file path=ppt/tags/tag121.xml><?xml version="1.0" encoding="utf-8"?>
<p:tagLst xmlns:a="http://schemas.openxmlformats.org/drawingml/2006/main" xmlns:r="http://schemas.openxmlformats.org/officeDocument/2006/relationships" xmlns:p="http://schemas.openxmlformats.org/presentationml/2006/main">
  <p:tag name="NUM" val="54"/>
</p:tagLst>
</file>

<file path=ppt/tags/tag122.xml><?xml version="1.0" encoding="utf-8"?>
<p:tagLst xmlns:a="http://schemas.openxmlformats.org/drawingml/2006/main" xmlns:r="http://schemas.openxmlformats.org/officeDocument/2006/relationships" xmlns:p="http://schemas.openxmlformats.org/presentationml/2006/main">
  <p:tag name="NUM" val="55"/>
</p:tagLst>
</file>

<file path=ppt/tags/tag123.xml><?xml version="1.0" encoding="utf-8"?>
<p:tagLst xmlns:a="http://schemas.openxmlformats.org/drawingml/2006/main" xmlns:r="http://schemas.openxmlformats.org/officeDocument/2006/relationships" xmlns:p="http://schemas.openxmlformats.org/presentationml/2006/main">
  <p:tag name="NUM" val="56"/>
</p:tagLst>
</file>

<file path=ppt/tags/tag124.xml><?xml version="1.0" encoding="utf-8"?>
<p:tagLst xmlns:a="http://schemas.openxmlformats.org/drawingml/2006/main" xmlns:r="http://schemas.openxmlformats.org/officeDocument/2006/relationships" xmlns:p="http://schemas.openxmlformats.org/presentationml/2006/main">
  <p:tag name="NUM" val="57"/>
</p:tagLst>
</file>

<file path=ppt/tags/tag125.xml><?xml version="1.0" encoding="utf-8"?>
<p:tagLst xmlns:a="http://schemas.openxmlformats.org/drawingml/2006/main" xmlns:r="http://schemas.openxmlformats.org/officeDocument/2006/relationships" xmlns:p="http://schemas.openxmlformats.org/presentationml/2006/main">
  <p:tag name="NUM" val="58"/>
</p:tagLst>
</file>

<file path=ppt/tags/tag126.xml><?xml version="1.0" encoding="utf-8"?>
<p:tagLst xmlns:a="http://schemas.openxmlformats.org/drawingml/2006/main" xmlns:r="http://schemas.openxmlformats.org/officeDocument/2006/relationships" xmlns:p="http://schemas.openxmlformats.org/presentationml/2006/main">
  <p:tag name="NUM" val="59"/>
</p:tagLst>
</file>

<file path=ppt/tags/tag127.xml><?xml version="1.0" encoding="utf-8"?>
<p:tagLst xmlns:a="http://schemas.openxmlformats.org/drawingml/2006/main" xmlns:r="http://schemas.openxmlformats.org/officeDocument/2006/relationships" xmlns:p="http://schemas.openxmlformats.org/presentationml/2006/main">
  <p:tag name="NUM" val="60"/>
</p:tagLst>
</file>

<file path=ppt/tags/tag128.xml><?xml version="1.0" encoding="utf-8"?>
<p:tagLst xmlns:a="http://schemas.openxmlformats.org/drawingml/2006/main" xmlns:r="http://schemas.openxmlformats.org/officeDocument/2006/relationships" xmlns:p="http://schemas.openxmlformats.org/presentationml/2006/main">
  <p:tag name="NUM" val="61"/>
</p:tagLst>
</file>

<file path=ppt/tags/tag129.xml><?xml version="1.0" encoding="utf-8"?>
<p:tagLst xmlns:a="http://schemas.openxmlformats.org/drawingml/2006/main" xmlns:r="http://schemas.openxmlformats.org/officeDocument/2006/relationships" xmlns:p="http://schemas.openxmlformats.org/presentationml/2006/main">
  <p:tag name="NUM" val="62"/>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30.xml><?xml version="1.0" encoding="utf-8"?>
<p:tagLst xmlns:a="http://schemas.openxmlformats.org/drawingml/2006/main" xmlns:r="http://schemas.openxmlformats.org/officeDocument/2006/relationships" xmlns:p="http://schemas.openxmlformats.org/presentationml/2006/main">
  <p:tag name="NUM" val="63"/>
</p:tagLst>
</file>

<file path=ppt/tags/tag131.xml><?xml version="1.0" encoding="utf-8"?>
<p:tagLst xmlns:a="http://schemas.openxmlformats.org/drawingml/2006/main" xmlns:r="http://schemas.openxmlformats.org/officeDocument/2006/relationships" xmlns:p="http://schemas.openxmlformats.org/presentationml/2006/main">
  <p:tag name="NUM" val="64"/>
</p:tagLst>
</file>

<file path=ppt/tags/tag132.xml><?xml version="1.0" encoding="utf-8"?>
<p:tagLst xmlns:a="http://schemas.openxmlformats.org/drawingml/2006/main" xmlns:r="http://schemas.openxmlformats.org/officeDocument/2006/relationships" xmlns:p="http://schemas.openxmlformats.org/presentationml/2006/main">
  <p:tag name="NUM" val="65"/>
</p:tagLst>
</file>

<file path=ppt/tags/tag133.xml><?xml version="1.0" encoding="utf-8"?>
<p:tagLst xmlns:a="http://schemas.openxmlformats.org/drawingml/2006/main" xmlns:r="http://schemas.openxmlformats.org/officeDocument/2006/relationships" xmlns:p="http://schemas.openxmlformats.org/presentationml/2006/main">
  <p:tag name="NUM" val="66"/>
</p:tagLst>
</file>

<file path=ppt/tags/tag134.xml><?xml version="1.0" encoding="utf-8"?>
<p:tagLst xmlns:a="http://schemas.openxmlformats.org/drawingml/2006/main" xmlns:r="http://schemas.openxmlformats.org/officeDocument/2006/relationships" xmlns:p="http://schemas.openxmlformats.org/presentationml/2006/main">
  <p:tag name="NUM" val="67"/>
</p:tagLst>
</file>

<file path=ppt/tags/tag135.xml><?xml version="1.0" encoding="utf-8"?>
<p:tagLst xmlns:a="http://schemas.openxmlformats.org/drawingml/2006/main" xmlns:r="http://schemas.openxmlformats.org/officeDocument/2006/relationships" xmlns:p="http://schemas.openxmlformats.org/presentationml/2006/main">
  <p:tag name="NUM" val="68"/>
</p:tagLst>
</file>

<file path=ppt/tags/tag136.xml><?xml version="1.0" encoding="utf-8"?>
<p:tagLst xmlns:a="http://schemas.openxmlformats.org/drawingml/2006/main" xmlns:r="http://schemas.openxmlformats.org/officeDocument/2006/relationships" xmlns:p="http://schemas.openxmlformats.org/presentationml/2006/main">
  <p:tag name="NUM" val="69"/>
</p:tagLst>
</file>

<file path=ppt/tags/tag137.xml><?xml version="1.0" encoding="utf-8"?>
<p:tagLst xmlns:a="http://schemas.openxmlformats.org/drawingml/2006/main" xmlns:r="http://schemas.openxmlformats.org/officeDocument/2006/relationships" xmlns:p="http://schemas.openxmlformats.org/presentationml/2006/main">
  <p:tag name="NUM" val="70"/>
</p:tagLst>
</file>

<file path=ppt/tags/tag138.xml><?xml version="1.0" encoding="utf-8"?>
<p:tagLst xmlns:a="http://schemas.openxmlformats.org/drawingml/2006/main" xmlns:r="http://schemas.openxmlformats.org/officeDocument/2006/relationships" xmlns:p="http://schemas.openxmlformats.org/presentationml/2006/main">
  <p:tag name="NUM" val="71"/>
</p:tagLst>
</file>

<file path=ppt/tags/tag139.xml><?xml version="1.0" encoding="utf-8"?>
<p:tagLst xmlns:a="http://schemas.openxmlformats.org/drawingml/2006/main" xmlns:r="http://schemas.openxmlformats.org/officeDocument/2006/relationships" xmlns:p="http://schemas.openxmlformats.org/presentationml/2006/main">
  <p:tag name="NUM" val="7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18.xml><?xml version="1.0" encoding="utf-8"?>
<p:tagLst xmlns:a="http://schemas.openxmlformats.org/drawingml/2006/main" xmlns:r="http://schemas.openxmlformats.org/officeDocument/2006/relationships" xmlns:p="http://schemas.openxmlformats.org/presentationml/2006/main">
  <p:tag name="NUM" val="17"/>
</p:tagLst>
</file>

<file path=ppt/tags/tag19.xml><?xml version="1.0" encoding="utf-8"?>
<p:tagLst xmlns:a="http://schemas.openxmlformats.org/drawingml/2006/main" xmlns:r="http://schemas.openxmlformats.org/officeDocument/2006/relationships" xmlns:p="http://schemas.openxmlformats.org/presentationml/2006/main">
  <p:tag name="NUM" val="1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9"/>
</p:tagLst>
</file>

<file path=ppt/tags/tag21.xml><?xml version="1.0" encoding="utf-8"?>
<p:tagLst xmlns:a="http://schemas.openxmlformats.org/drawingml/2006/main" xmlns:r="http://schemas.openxmlformats.org/officeDocument/2006/relationships" xmlns:p="http://schemas.openxmlformats.org/presentationml/2006/main">
  <p:tag name="NUM" val="20"/>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21"/>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13"/>
</p:tagLst>
</file>

<file path=ppt/tags/tag36.xml><?xml version="1.0" encoding="utf-8"?>
<p:tagLst xmlns:a="http://schemas.openxmlformats.org/drawingml/2006/main" xmlns:r="http://schemas.openxmlformats.org/officeDocument/2006/relationships" xmlns:p="http://schemas.openxmlformats.org/presentationml/2006/main">
  <p:tag name="NUM" val="14"/>
</p:tagLst>
</file>

<file path=ppt/tags/tag37.xml><?xml version="1.0" encoding="utf-8"?>
<p:tagLst xmlns:a="http://schemas.openxmlformats.org/drawingml/2006/main" xmlns:r="http://schemas.openxmlformats.org/officeDocument/2006/relationships" xmlns:p="http://schemas.openxmlformats.org/presentationml/2006/main">
  <p:tag name="NUM" val="15"/>
</p:tagLst>
</file>

<file path=ppt/tags/tag38.xml><?xml version="1.0" encoding="utf-8"?>
<p:tagLst xmlns:a="http://schemas.openxmlformats.org/drawingml/2006/main" xmlns:r="http://schemas.openxmlformats.org/officeDocument/2006/relationships" xmlns:p="http://schemas.openxmlformats.org/presentationml/2006/main">
  <p:tag name="NUM" val="16"/>
</p:tagLst>
</file>

<file path=ppt/tags/tag39.xml><?xml version="1.0" encoding="utf-8"?>
<p:tagLst xmlns:a="http://schemas.openxmlformats.org/drawingml/2006/main" xmlns:r="http://schemas.openxmlformats.org/officeDocument/2006/relationships" xmlns:p="http://schemas.openxmlformats.org/presentationml/2006/main">
  <p:tag name="NUM" val="18"/>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9"/>
</p:tagLst>
</file>

<file path=ppt/tags/tag41.xml><?xml version="1.0" encoding="utf-8"?>
<p:tagLst xmlns:a="http://schemas.openxmlformats.org/drawingml/2006/main" xmlns:r="http://schemas.openxmlformats.org/officeDocument/2006/relationships" xmlns:p="http://schemas.openxmlformats.org/presentationml/2006/main">
  <p:tag name="NUM" val="20"/>
</p:tagLst>
</file>

<file path=ppt/tags/tag42.xml><?xml version="1.0" encoding="utf-8"?>
<p:tagLst xmlns:a="http://schemas.openxmlformats.org/drawingml/2006/main" xmlns:r="http://schemas.openxmlformats.org/officeDocument/2006/relationships" xmlns:p="http://schemas.openxmlformats.org/presentationml/2006/main">
  <p:tag name="NUM" val="21"/>
</p:tagLst>
</file>

<file path=ppt/tags/tag43.xml><?xml version="1.0" encoding="utf-8"?>
<p:tagLst xmlns:a="http://schemas.openxmlformats.org/drawingml/2006/main" xmlns:r="http://schemas.openxmlformats.org/officeDocument/2006/relationships" xmlns:p="http://schemas.openxmlformats.org/presentationml/2006/main">
  <p:tag name="NUM" val="22"/>
</p:tagLst>
</file>

<file path=ppt/tags/tag44.xml><?xml version="1.0" encoding="utf-8"?>
<p:tagLst xmlns:a="http://schemas.openxmlformats.org/drawingml/2006/main" xmlns:r="http://schemas.openxmlformats.org/officeDocument/2006/relationships" xmlns:p="http://schemas.openxmlformats.org/presentationml/2006/main">
  <p:tag name="NUM" val="23"/>
</p:tagLst>
</file>

<file path=ppt/tags/tag45.xml><?xml version="1.0" encoding="utf-8"?>
<p:tagLst xmlns:a="http://schemas.openxmlformats.org/drawingml/2006/main" xmlns:r="http://schemas.openxmlformats.org/officeDocument/2006/relationships" xmlns:p="http://schemas.openxmlformats.org/presentationml/2006/main">
  <p:tag name="NUM" val="24"/>
</p:tagLst>
</file>

<file path=ppt/tags/tag46.xml><?xml version="1.0" encoding="utf-8"?>
<p:tagLst xmlns:a="http://schemas.openxmlformats.org/drawingml/2006/main" xmlns:r="http://schemas.openxmlformats.org/officeDocument/2006/relationships" xmlns:p="http://schemas.openxmlformats.org/presentationml/2006/main">
  <p:tag name="NUM" val="25"/>
</p:tagLst>
</file>

<file path=ppt/tags/tag47.xml><?xml version="1.0" encoding="utf-8"?>
<p:tagLst xmlns:a="http://schemas.openxmlformats.org/drawingml/2006/main" xmlns:r="http://schemas.openxmlformats.org/officeDocument/2006/relationships" xmlns:p="http://schemas.openxmlformats.org/presentationml/2006/main">
  <p:tag name="NUM" val="26"/>
</p:tagLst>
</file>

<file path=ppt/tags/tag48.xml><?xml version="1.0" encoding="utf-8"?>
<p:tagLst xmlns:a="http://schemas.openxmlformats.org/drawingml/2006/main" xmlns:r="http://schemas.openxmlformats.org/officeDocument/2006/relationships" xmlns:p="http://schemas.openxmlformats.org/presentationml/2006/main">
  <p:tag name="NUM" val="27"/>
</p:tagLst>
</file>

<file path=ppt/tags/tag49.xml><?xml version="1.0" encoding="utf-8"?>
<p:tagLst xmlns:a="http://schemas.openxmlformats.org/drawingml/2006/main" xmlns:r="http://schemas.openxmlformats.org/officeDocument/2006/relationships" xmlns:p="http://schemas.openxmlformats.org/presentationml/2006/main">
  <p:tag name="NUM" val="28"/>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9"/>
</p:tagLst>
</file>

<file path=ppt/tags/tag51.xml><?xml version="1.0" encoding="utf-8"?>
<p:tagLst xmlns:a="http://schemas.openxmlformats.org/drawingml/2006/main" xmlns:r="http://schemas.openxmlformats.org/officeDocument/2006/relationships" xmlns:p="http://schemas.openxmlformats.org/presentationml/2006/main">
  <p:tag name="NUM" val="30"/>
</p:tagLst>
</file>

<file path=ppt/tags/tag52.xml><?xml version="1.0" encoding="utf-8"?>
<p:tagLst xmlns:a="http://schemas.openxmlformats.org/drawingml/2006/main" xmlns:r="http://schemas.openxmlformats.org/officeDocument/2006/relationships" xmlns:p="http://schemas.openxmlformats.org/presentationml/2006/main">
  <p:tag name="NUM" val="31"/>
</p:tagLst>
</file>

<file path=ppt/tags/tag53.xml><?xml version="1.0" encoding="utf-8"?>
<p:tagLst xmlns:a="http://schemas.openxmlformats.org/drawingml/2006/main" xmlns:r="http://schemas.openxmlformats.org/officeDocument/2006/relationships" xmlns:p="http://schemas.openxmlformats.org/presentationml/2006/main">
  <p:tag name="NUM" val="32"/>
</p:tagLst>
</file>

<file path=ppt/tags/tag54.xml><?xml version="1.0" encoding="utf-8"?>
<p:tagLst xmlns:a="http://schemas.openxmlformats.org/drawingml/2006/main" xmlns:r="http://schemas.openxmlformats.org/officeDocument/2006/relationships" xmlns:p="http://schemas.openxmlformats.org/presentationml/2006/main">
  <p:tag name="NUM" val="33"/>
</p:tagLst>
</file>

<file path=ppt/tags/tag55.xml><?xml version="1.0" encoding="utf-8"?>
<p:tagLst xmlns:a="http://schemas.openxmlformats.org/drawingml/2006/main" xmlns:r="http://schemas.openxmlformats.org/officeDocument/2006/relationships" xmlns:p="http://schemas.openxmlformats.org/presentationml/2006/main">
  <p:tag name="NUM" val="34"/>
</p:tagLst>
</file>

<file path=ppt/tags/tag56.xml><?xml version="1.0" encoding="utf-8"?>
<p:tagLst xmlns:a="http://schemas.openxmlformats.org/drawingml/2006/main" xmlns:r="http://schemas.openxmlformats.org/officeDocument/2006/relationships" xmlns:p="http://schemas.openxmlformats.org/presentationml/2006/main">
  <p:tag name="NUM" val="35"/>
</p:tagLst>
</file>

<file path=ppt/tags/tag57.xml><?xml version="1.0" encoding="utf-8"?>
<p:tagLst xmlns:a="http://schemas.openxmlformats.org/drawingml/2006/main" xmlns:r="http://schemas.openxmlformats.org/officeDocument/2006/relationships" xmlns:p="http://schemas.openxmlformats.org/presentationml/2006/main">
  <p:tag name="NUM" val="36"/>
</p:tagLst>
</file>

<file path=ppt/tags/tag58.xml><?xml version="1.0" encoding="utf-8"?>
<p:tagLst xmlns:a="http://schemas.openxmlformats.org/drawingml/2006/main" xmlns:r="http://schemas.openxmlformats.org/officeDocument/2006/relationships" xmlns:p="http://schemas.openxmlformats.org/presentationml/2006/main">
  <p:tag name="NUM" val="37"/>
</p:tagLst>
</file>

<file path=ppt/tags/tag59.xml><?xml version="1.0" encoding="utf-8"?>
<p:tagLst xmlns:a="http://schemas.openxmlformats.org/drawingml/2006/main" xmlns:r="http://schemas.openxmlformats.org/officeDocument/2006/relationships" xmlns:p="http://schemas.openxmlformats.org/presentationml/2006/main">
  <p:tag name="NUM" val="38"/>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9"/>
</p:tagLst>
</file>

<file path=ppt/tags/tag61.xml><?xml version="1.0" encoding="utf-8"?>
<p:tagLst xmlns:a="http://schemas.openxmlformats.org/drawingml/2006/main" xmlns:r="http://schemas.openxmlformats.org/officeDocument/2006/relationships" xmlns:p="http://schemas.openxmlformats.org/presentationml/2006/main">
  <p:tag name="NUM" val="40"/>
</p:tagLst>
</file>

<file path=ppt/tags/tag62.xml><?xml version="1.0" encoding="utf-8"?>
<p:tagLst xmlns:a="http://schemas.openxmlformats.org/drawingml/2006/main" xmlns:r="http://schemas.openxmlformats.org/officeDocument/2006/relationships" xmlns:p="http://schemas.openxmlformats.org/presentationml/2006/main">
  <p:tag name="NUM" val="41"/>
</p:tagLst>
</file>

<file path=ppt/tags/tag63.xml><?xml version="1.0" encoding="utf-8"?>
<p:tagLst xmlns:a="http://schemas.openxmlformats.org/drawingml/2006/main" xmlns:r="http://schemas.openxmlformats.org/officeDocument/2006/relationships" xmlns:p="http://schemas.openxmlformats.org/presentationml/2006/main">
  <p:tag name="NUM" val="42"/>
</p:tagLst>
</file>

<file path=ppt/tags/tag64.xml><?xml version="1.0" encoding="utf-8"?>
<p:tagLst xmlns:a="http://schemas.openxmlformats.org/drawingml/2006/main" xmlns:r="http://schemas.openxmlformats.org/officeDocument/2006/relationships" xmlns:p="http://schemas.openxmlformats.org/presentationml/2006/main">
  <p:tag name="NUM" val="43"/>
</p:tagLst>
</file>

<file path=ppt/tags/tag65.xml><?xml version="1.0" encoding="utf-8"?>
<p:tagLst xmlns:a="http://schemas.openxmlformats.org/drawingml/2006/main" xmlns:r="http://schemas.openxmlformats.org/officeDocument/2006/relationships" xmlns:p="http://schemas.openxmlformats.org/presentationml/2006/main">
  <p:tag name="NUM" val="44"/>
</p:tagLst>
</file>

<file path=ppt/tags/tag66.xml><?xml version="1.0" encoding="utf-8"?>
<p:tagLst xmlns:a="http://schemas.openxmlformats.org/drawingml/2006/main" xmlns:r="http://schemas.openxmlformats.org/officeDocument/2006/relationships" xmlns:p="http://schemas.openxmlformats.org/presentationml/2006/main">
  <p:tag name="NUM" val="45"/>
</p:tagLst>
</file>

<file path=ppt/tags/tag67.xml><?xml version="1.0" encoding="utf-8"?>
<p:tagLst xmlns:a="http://schemas.openxmlformats.org/drawingml/2006/main" xmlns:r="http://schemas.openxmlformats.org/officeDocument/2006/relationships" xmlns:p="http://schemas.openxmlformats.org/presentationml/2006/main">
  <p:tag name="NUM" val="17"/>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11"/>
</p:tagLst>
</file>

<file path=ppt/tags/tag79.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13"/>
</p:tagLst>
</file>

<file path=ppt/tags/tag81.xml><?xml version="1.0" encoding="utf-8"?>
<p:tagLst xmlns:a="http://schemas.openxmlformats.org/drawingml/2006/main" xmlns:r="http://schemas.openxmlformats.org/officeDocument/2006/relationships" xmlns:p="http://schemas.openxmlformats.org/presentationml/2006/main">
  <p:tag name="NUM" val="14"/>
</p:tagLst>
</file>

<file path=ppt/tags/tag82.xml><?xml version="1.0" encoding="utf-8"?>
<p:tagLst xmlns:a="http://schemas.openxmlformats.org/drawingml/2006/main" xmlns:r="http://schemas.openxmlformats.org/officeDocument/2006/relationships" xmlns:p="http://schemas.openxmlformats.org/presentationml/2006/main">
  <p:tag name="NUM" val="15"/>
</p:tagLst>
</file>

<file path=ppt/tags/tag83.xml><?xml version="1.0" encoding="utf-8"?>
<p:tagLst xmlns:a="http://schemas.openxmlformats.org/drawingml/2006/main" xmlns:r="http://schemas.openxmlformats.org/officeDocument/2006/relationships" xmlns:p="http://schemas.openxmlformats.org/presentationml/2006/main">
  <p:tag name="NUM" val="16"/>
</p:tagLst>
</file>

<file path=ppt/tags/tag84.xml><?xml version="1.0" encoding="utf-8"?>
<p:tagLst xmlns:a="http://schemas.openxmlformats.org/drawingml/2006/main" xmlns:r="http://schemas.openxmlformats.org/officeDocument/2006/relationships" xmlns:p="http://schemas.openxmlformats.org/presentationml/2006/main">
  <p:tag name="NUM" val="17"/>
</p:tagLst>
</file>

<file path=ppt/tags/tag85.xml><?xml version="1.0" encoding="utf-8"?>
<p:tagLst xmlns:a="http://schemas.openxmlformats.org/drawingml/2006/main" xmlns:r="http://schemas.openxmlformats.org/officeDocument/2006/relationships" xmlns:p="http://schemas.openxmlformats.org/presentationml/2006/main">
  <p:tag name="NUM" val="18"/>
</p:tagLst>
</file>

<file path=ppt/tags/tag86.xml><?xml version="1.0" encoding="utf-8"?>
<p:tagLst xmlns:a="http://schemas.openxmlformats.org/drawingml/2006/main" xmlns:r="http://schemas.openxmlformats.org/officeDocument/2006/relationships" xmlns:p="http://schemas.openxmlformats.org/presentationml/2006/main">
  <p:tag name="NUM" val="19"/>
</p:tagLst>
</file>

<file path=ppt/tags/tag87.xml><?xml version="1.0" encoding="utf-8"?>
<p:tagLst xmlns:a="http://schemas.openxmlformats.org/drawingml/2006/main" xmlns:r="http://schemas.openxmlformats.org/officeDocument/2006/relationships" xmlns:p="http://schemas.openxmlformats.org/presentationml/2006/main">
  <p:tag name="NUM" val="20"/>
</p:tagLst>
</file>

<file path=ppt/tags/tag88.xml><?xml version="1.0" encoding="utf-8"?>
<p:tagLst xmlns:a="http://schemas.openxmlformats.org/drawingml/2006/main" xmlns:r="http://schemas.openxmlformats.org/officeDocument/2006/relationships" xmlns:p="http://schemas.openxmlformats.org/presentationml/2006/main">
  <p:tag name="NUM" val="21"/>
</p:tagLst>
</file>

<file path=ppt/tags/tag89.xml><?xml version="1.0" encoding="utf-8"?>
<p:tagLst xmlns:a="http://schemas.openxmlformats.org/drawingml/2006/main" xmlns:r="http://schemas.openxmlformats.org/officeDocument/2006/relationships" xmlns:p="http://schemas.openxmlformats.org/presentationml/2006/main">
  <p:tag name="NUM" val="22"/>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23"/>
</p:tagLst>
</file>

<file path=ppt/tags/tag91.xml><?xml version="1.0" encoding="utf-8"?>
<p:tagLst xmlns:a="http://schemas.openxmlformats.org/drawingml/2006/main" xmlns:r="http://schemas.openxmlformats.org/officeDocument/2006/relationships" xmlns:p="http://schemas.openxmlformats.org/presentationml/2006/main">
  <p:tag name="NUM" val="24"/>
</p:tagLst>
</file>

<file path=ppt/tags/tag92.xml><?xml version="1.0" encoding="utf-8"?>
<p:tagLst xmlns:a="http://schemas.openxmlformats.org/drawingml/2006/main" xmlns:r="http://schemas.openxmlformats.org/officeDocument/2006/relationships" xmlns:p="http://schemas.openxmlformats.org/presentationml/2006/main">
  <p:tag name="NUM" val="25"/>
</p:tagLst>
</file>

<file path=ppt/tags/tag93.xml><?xml version="1.0" encoding="utf-8"?>
<p:tagLst xmlns:a="http://schemas.openxmlformats.org/drawingml/2006/main" xmlns:r="http://schemas.openxmlformats.org/officeDocument/2006/relationships" xmlns:p="http://schemas.openxmlformats.org/presentationml/2006/main">
  <p:tag name="NUM" val="26"/>
</p:tagLst>
</file>

<file path=ppt/tags/tag94.xml><?xml version="1.0" encoding="utf-8"?>
<p:tagLst xmlns:a="http://schemas.openxmlformats.org/drawingml/2006/main" xmlns:r="http://schemas.openxmlformats.org/officeDocument/2006/relationships" xmlns:p="http://schemas.openxmlformats.org/presentationml/2006/main">
  <p:tag name="NUM" val="27"/>
</p:tagLst>
</file>

<file path=ppt/tags/tag95.xml><?xml version="1.0" encoding="utf-8"?>
<p:tagLst xmlns:a="http://schemas.openxmlformats.org/drawingml/2006/main" xmlns:r="http://schemas.openxmlformats.org/officeDocument/2006/relationships" xmlns:p="http://schemas.openxmlformats.org/presentationml/2006/main">
  <p:tag name="NUM" val="28"/>
</p:tagLst>
</file>

<file path=ppt/tags/tag96.xml><?xml version="1.0" encoding="utf-8"?>
<p:tagLst xmlns:a="http://schemas.openxmlformats.org/drawingml/2006/main" xmlns:r="http://schemas.openxmlformats.org/officeDocument/2006/relationships" xmlns:p="http://schemas.openxmlformats.org/presentationml/2006/main">
  <p:tag name="NUM" val="29"/>
</p:tagLst>
</file>

<file path=ppt/tags/tag97.xml><?xml version="1.0" encoding="utf-8"?>
<p:tagLst xmlns:a="http://schemas.openxmlformats.org/drawingml/2006/main" xmlns:r="http://schemas.openxmlformats.org/officeDocument/2006/relationships" xmlns:p="http://schemas.openxmlformats.org/presentationml/2006/main">
  <p:tag name="NUM" val="30"/>
</p:tagLst>
</file>

<file path=ppt/tags/tag98.xml><?xml version="1.0" encoding="utf-8"?>
<p:tagLst xmlns:a="http://schemas.openxmlformats.org/drawingml/2006/main" xmlns:r="http://schemas.openxmlformats.org/officeDocument/2006/relationships" xmlns:p="http://schemas.openxmlformats.org/presentationml/2006/main">
  <p:tag name="NUM" val="31"/>
</p:tagLst>
</file>

<file path=ppt/tags/tag99.xml><?xml version="1.0" encoding="utf-8"?>
<p:tagLst xmlns:a="http://schemas.openxmlformats.org/drawingml/2006/main" xmlns:r="http://schemas.openxmlformats.org/officeDocument/2006/relationships" xmlns:p="http://schemas.openxmlformats.org/presentationml/2006/main">
  <p:tag name="NUM" val="3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PT16x9_EDSC_Final_FR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16x9_EDSC_Final_FR01  -  Read-Only" id="{4E647B10-FB6A-483B-9FAF-4795137BDA76}" vid="{A46428A2-76BA-4F2B-AFBE-8D415939104E}"/>
    </a:ext>
  </a:extLst>
</a:theme>
</file>

<file path=ppt/theme/theme4.xml><?xml version="1.0" encoding="utf-8"?>
<a:theme xmlns:a="http://schemas.openxmlformats.org/drawingml/2006/main" name="PPT16x9_EDSC_Final_FR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16x9_EDSC_Final_FR01  -  Read-Only" id="{4E647B10-FB6A-483B-9FAF-4795137BDA76}" vid="{A46428A2-76BA-4F2B-AFBE-8D415939104E}"/>
    </a:ext>
  </a:extLst>
</a:theme>
</file>

<file path=ppt/theme/theme5.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05c6472-c914-415c-92ec-c5e0a0d9c73e" xsi:nil="true"/>
    <lcf76f155ced4ddcb4097134ff3c332f xmlns="74eb8d48-0bf4-4949-b95e-248184a2a3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889ADA24E3C14DA0AB3D8BD693EE13" ma:contentTypeVersion="14" ma:contentTypeDescription="Create a new document." ma:contentTypeScope="" ma:versionID="50528ce4bab003d5782b4a9e987562aa">
  <xsd:schema xmlns:xsd="http://www.w3.org/2001/XMLSchema" xmlns:xs="http://www.w3.org/2001/XMLSchema" xmlns:p="http://schemas.microsoft.com/office/2006/metadata/properties" xmlns:ns2="74eb8d48-0bf4-4949-b95e-248184a2a371" xmlns:ns3="005c6472-c914-415c-92ec-c5e0a0d9c73e" targetNamespace="http://schemas.microsoft.com/office/2006/metadata/properties" ma:root="true" ma:fieldsID="f36889bb564caefd4c4933a77a3ec5a6" ns2:_="" ns3:_="">
    <xsd:import namespace="74eb8d48-0bf4-4949-b95e-248184a2a371"/>
    <xsd:import namespace="005c6472-c914-415c-92ec-c5e0a0d9c73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b8d48-0bf4-4949-b95e-248184a2a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fa6f064-5af2-4239-ab23-685642d595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5c6472-c914-415c-92ec-c5e0a0d9c7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4817d93-a3d1-4313-97fb-d6d60b974117}" ma:internalName="TaxCatchAll" ma:showField="CatchAllData" ma:web="005c6472-c914-415c-92ec-c5e0a0d9c7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9F73B9-BF26-482B-BB88-34525DE4477B}">
  <ds:schemaRefs>
    <ds:schemaRef ds:uri="http://schemas.microsoft.com/office/infopath/2007/PartnerControls"/>
    <ds:schemaRef ds:uri="http://schemas.microsoft.com/office/2006/documentManagement/types"/>
    <ds:schemaRef ds:uri="http://www.w3.org/XML/1998/namespace"/>
    <ds:schemaRef ds:uri="http://purl.org/dc/elements/1.1/"/>
    <ds:schemaRef ds:uri="005c6472-c914-415c-92ec-c5e0a0d9c73e"/>
    <ds:schemaRef ds:uri="http://schemas.microsoft.com/office/2006/metadata/properties"/>
    <ds:schemaRef ds:uri="http://purl.org/dc/dcmitype/"/>
    <ds:schemaRef ds:uri="http://schemas.openxmlformats.org/package/2006/metadata/core-properties"/>
    <ds:schemaRef ds:uri="74eb8d48-0bf4-4949-b95e-248184a2a371"/>
    <ds:schemaRef ds:uri="http://purl.org/dc/terms/"/>
  </ds:schemaRefs>
</ds:datastoreItem>
</file>

<file path=customXml/itemProps2.xml><?xml version="1.0" encoding="utf-8"?>
<ds:datastoreItem xmlns:ds="http://schemas.openxmlformats.org/officeDocument/2006/customXml" ds:itemID="{298B515F-CE77-4225-9A9C-B68380459E98}">
  <ds:schemaRefs>
    <ds:schemaRef ds:uri="005c6472-c914-415c-92ec-c5e0a0d9c73e"/>
    <ds:schemaRef ds:uri="74eb8d48-0bf4-4949-b95e-248184a2a3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16D1B8-33EE-4FD5-A297-61AFA2034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577</TotalTime>
  <Words>3446</Words>
  <Application>Microsoft Office PowerPoint</Application>
  <PresentationFormat>Widescreen</PresentationFormat>
  <Paragraphs>442</Paragraphs>
  <Slides>11</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11</vt:i4>
      </vt:variant>
    </vt:vector>
  </HeadingPairs>
  <TitlesOfParts>
    <vt:vector size="24" baseType="lpstr">
      <vt:lpstr>Arial</vt:lpstr>
      <vt:lpstr>Calibri</vt:lpstr>
      <vt:lpstr>Calibri Light</vt:lpstr>
      <vt:lpstr>Franklin Gothic</vt:lpstr>
      <vt:lpstr>Quattrocento Sans</vt:lpstr>
      <vt:lpstr>Symbol</vt:lpstr>
      <vt:lpstr>Verdana</vt:lpstr>
      <vt:lpstr>Wingdings</vt:lpstr>
      <vt:lpstr>1_Office Theme</vt:lpstr>
      <vt:lpstr>2_Office Theme</vt:lpstr>
      <vt:lpstr>1_PPT16x9_EDSC_Final_FR01</vt:lpstr>
      <vt:lpstr>PPT16x9_EDSC_Final_FR01</vt:lpstr>
      <vt:lpstr>Office Theme</vt:lpstr>
      <vt:lpstr>Le projet de réapprovisionnement de Canada.ca</vt:lpstr>
      <vt:lpstr>PowerPoint Presentation</vt:lpstr>
      <vt:lpstr> Feuille de route pour la nouvelle attribution de contrats pour Canada.ca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Canada.ca – un service en évolution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Gagnon, Tanya TN [NC]</dc:creator>
  <cp:lastModifiedBy>Rob Boudreau</cp:lastModifiedBy>
  <cp:revision>136</cp:revision>
  <dcterms:created xsi:type="dcterms:W3CDTF">2024-02-27T15:11:02Z</dcterms:created>
  <dcterms:modified xsi:type="dcterms:W3CDTF">2024-05-13T15:32:22Z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0x010100F0889ADA24E3C14DA0AB3D8BD693EE13</vt:lpwstr>
  </property>
  <property fmtid="{D5CDD505-2E9C-101B-9397-08002B2CF9AE}" pid="3" name="MediaServiceImageTags">
    <vt:lpwstr/>
  </property>
</Properties>
</file>