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hFimmpvOGp3aoNIOFzI93+ynQt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73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email-signup/new?email_signup%5Bfeed%5D=https%3A%2F%2Fwww.gov.uk%2Fworld%2Fuk-mission-to-the-wto-un-and-other-international-organisations-geneva.atom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ilchimp.com/resources/email-marketing-benchmarks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860536f469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-US" sz="1200" b="1">
                <a:solidFill>
                  <a:schemeClr val="dk1"/>
                </a:solidFill>
              </a:rPr>
              <a:t>Focus on people.</a:t>
            </a:r>
            <a:r>
              <a:rPr lang="en-US" sz="1200">
                <a:solidFill>
                  <a:schemeClr val="dk1"/>
                </a:solidFill>
              </a:rPr>
              <a:t> Use simple, easy to understand language in an accessible email format.</a:t>
            </a:r>
            <a:endParaRPr sz="1200">
              <a:solidFill>
                <a:schemeClr val="dk1"/>
              </a:solidFill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-US" sz="1200" b="1">
                <a:solidFill>
                  <a:schemeClr val="dk1"/>
                </a:solidFill>
              </a:rPr>
              <a:t>Listen to the data.</a:t>
            </a:r>
            <a:r>
              <a:rPr lang="en-US" sz="1200">
                <a:solidFill>
                  <a:schemeClr val="dk1"/>
                </a:solidFill>
              </a:rPr>
              <a:t> Use data analytics from top searches and key questions from the 1-833 call line to track trends in what people are worried about. Keeps content agile and responsive. </a:t>
            </a:r>
            <a:endParaRPr sz="1200">
              <a:solidFill>
                <a:schemeClr val="dk1"/>
              </a:solidFill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-US" sz="1200" b="1">
                <a:solidFill>
                  <a:schemeClr val="dk1"/>
                </a:solidFill>
              </a:rPr>
              <a:t>Keep it simple. </a:t>
            </a:r>
            <a:r>
              <a:rPr lang="en-US" sz="1200">
                <a:solidFill>
                  <a:schemeClr val="dk1"/>
                </a:solidFill>
              </a:rPr>
              <a:t>Built minimum viable product required for launch. New features added iteratively, making improvements as go and refining the service. </a:t>
            </a:r>
            <a:endParaRPr sz="1200">
              <a:solidFill>
                <a:schemeClr val="dk1"/>
              </a:solidFill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-US" sz="1200" b="1">
                <a:solidFill>
                  <a:schemeClr val="dk1"/>
                </a:solidFill>
              </a:rPr>
              <a:t>Leverage existing tools and products. </a:t>
            </a:r>
            <a:r>
              <a:rPr lang="en-US" sz="1200">
                <a:solidFill>
                  <a:schemeClr val="dk1"/>
                </a:solidFill>
              </a:rPr>
              <a:t>Building on existing and open  tools and services meant we were able to build a turnkey service in a matter of days.</a:t>
            </a:r>
            <a:endParaRPr sz="1200">
              <a:solidFill>
                <a:schemeClr val="dk1"/>
              </a:solidFill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-US" sz="1200" b="1">
                <a:solidFill>
                  <a:schemeClr val="dk1"/>
                </a:solidFill>
              </a:rPr>
              <a:t>Bring partners in from the start.</a:t>
            </a:r>
            <a:r>
              <a:rPr lang="en-US" sz="1200">
                <a:solidFill>
                  <a:schemeClr val="dk1"/>
                </a:solidFill>
              </a:rPr>
              <a:t> Partners were included from the beginning so despite moving quickly, we went through the security, legal, and privacy aspects diligently. </a:t>
            </a:r>
            <a:endParaRPr sz="1200">
              <a:solidFill>
                <a:schemeClr val="dk1"/>
              </a:solidFill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</a:pPr>
            <a:r>
              <a:rPr lang="en-US" sz="1200" b="1">
                <a:solidFill>
                  <a:schemeClr val="dk1"/>
                </a:solidFill>
              </a:rPr>
              <a:t>Empower your team. </a:t>
            </a:r>
            <a:r>
              <a:rPr lang="en-US" sz="1200">
                <a:solidFill>
                  <a:schemeClr val="dk1"/>
                </a:solidFill>
              </a:rPr>
              <a:t>Team is a mix of skills and departments. Frequent check-ins, a willingness to learn and ask questions meant collaborative environment with shorter lead times and fewer follow ups.</a:t>
            </a:r>
            <a:endParaRPr sz="1200"/>
          </a:p>
        </p:txBody>
      </p:sp>
      <p:sp>
        <p:nvSpPr>
          <p:cNvPr id="237" name="Google Shape;237;g860536f469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639550fd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>
                <a:solidFill>
                  <a:schemeClr val="dk1"/>
                </a:solidFill>
              </a:rPr>
              <a:t>A</a:t>
            </a:r>
            <a:r>
              <a:rPr lang="en-US">
                <a:solidFill>
                  <a:schemeClr val="dk1"/>
                </a:solidFill>
                <a:uFill>
                  <a:noFill/>
                </a:uFill>
                <a:hlinkClick r:id="rId3"/>
              </a:rPr>
              <a:t> </a:t>
            </a:r>
            <a:r>
              <a:rPr lang="en-US" u="sng">
                <a:solidFill>
                  <a:srgbClr val="1155CC"/>
                </a:solidFill>
                <a:highlight>
                  <a:srgbClr val="FFFFFF"/>
                </a:highlight>
                <a:hlinkClick r:id="rId3"/>
              </a:rPr>
              <a:t>similar service in the U.K.</a:t>
            </a:r>
            <a:r>
              <a:rPr lang="en-US">
                <a:solidFill>
                  <a:schemeClr val="dk1"/>
                </a:solidFill>
              </a:rPr>
              <a:t> has grown by 95,000 subscribers since the beginning of the outbreak. </a:t>
            </a:r>
            <a:endParaRPr/>
          </a:p>
        </p:txBody>
      </p:sp>
      <p:sp>
        <p:nvSpPr>
          <p:cNvPr id="90" name="Google Shape;90;g8639550fd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08d2d5291_1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en-US" sz="1200"/>
              <a:t>The service contrasts with the UK Notify service which provides notifications based on webpage updates. </a:t>
            </a:r>
            <a:endParaRPr sz="1200"/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US" sz="1200"/>
              <a:t>A different approach was chosen to meet the identified need of helping Canadians sort through the mass of information available to find what they were searching for </a:t>
            </a:r>
            <a:endParaRPr sz="1200"/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US" sz="1200">
                <a:solidFill>
                  <a:schemeClr val="dk1"/>
                </a:solidFill>
              </a:rPr>
              <a:t>The emails are simple and accessible. They are written based on guidelines that ensure clarity and reliability, keeping the language around a grade 8 level so they’re easy to understand</a:t>
            </a:r>
            <a:endParaRPr sz="1200">
              <a:solidFill>
                <a:schemeClr val="dk1"/>
              </a:solidFill>
            </a:endParaRPr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US" sz="1200">
                <a:solidFill>
                  <a:schemeClr val="dk1"/>
                </a:solidFill>
              </a:rPr>
              <a:t>Insight from behavioural insights experts keeps the focus on key messages and behaviours. </a:t>
            </a:r>
            <a:endParaRPr sz="1200"/>
          </a:p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US" sz="1200">
                <a:solidFill>
                  <a:schemeClr val="dk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1"/>
                  </a:ext>
                </a:extLst>
              </a:rPr>
              <a:t>The service is </a:t>
            </a:r>
            <a:r>
              <a:rPr lang="en-US" sz="1200" u="sng">
                <a:solidFill>
                  <a:schemeClr val="dk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2"/>
                  </a:ext>
                </a:extLst>
              </a:rPr>
              <a:t>not</a:t>
            </a:r>
            <a:r>
              <a:rPr lang="en-US" sz="1200">
                <a:solidFill>
                  <a:schemeClr val="dk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3"/>
                  </a:ext>
                </a:extLst>
              </a:rPr>
              <a:t> app based and it does </a:t>
            </a:r>
            <a:r>
              <a:rPr lang="en-US" sz="1200" u="sng">
                <a:solidFill>
                  <a:schemeClr val="dk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4"/>
                  </a:ext>
                </a:extLst>
              </a:rPr>
              <a:t>not</a:t>
            </a:r>
            <a:r>
              <a:rPr lang="en-US" sz="1200">
                <a:solidFill>
                  <a:schemeClr val="dk1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5"/>
                  </a:ext>
                </a:extLst>
              </a:rPr>
              <a:t> issue emergency alerts. </a:t>
            </a:r>
            <a:endParaRPr sz="1200"/>
          </a:p>
        </p:txBody>
      </p:sp>
      <p:sp>
        <p:nvSpPr>
          <p:cNvPr id="99" name="Google Shape;99;g808d2d5291_1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60536f469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endParaRPr/>
          </a:p>
        </p:txBody>
      </p:sp>
      <p:sp>
        <p:nvSpPr>
          <p:cNvPr id="112" name="Google Shape;112;g860536f469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08d2d5291_1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>
                <a:solidFill>
                  <a:schemeClr val="dk1"/>
                </a:solidFill>
              </a:rPr>
              <a:t>The content is driven by data analytics from top searches, key questions from the 1-833 call line and the most up-to-date government content.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>
                <a:solidFill>
                  <a:schemeClr val="dk1"/>
                </a:solidFill>
              </a:rPr>
              <a:t>Analytics and feedback shows which messages resonate. The content of the notifications is constantly being adjusted to focus on the topics that matter most to subscribers.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>
                <a:solidFill>
                  <a:schemeClr val="dk1"/>
                </a:solidFill>
              </a:rPr>
              <a:t>*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https://mailchimp.com/resources/email-marketing-benchmarks/</a:t>
            </a:r>
            <a:r>
              <a:rPr lang="en-US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4" name="Google Shape;124;g808d2d5291_1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08d2d5291_1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150">
                <a:solidFill>
                  <a:srgbClr val="1D1C1D"/>
                </a:solidFill>
                <a:highlight>
                  <a:srgbClr val="F8F8F8"/>
                </a:highlight>
              </a:rPr>
              <a:t>Nearly 40% of visits are from non Health Canada pages, of which, 30% are click throughs from Canada Revenue Agency.</a:t>
            </a:r>
            <a:endParaRPr/>
          </a:p>
        </p:txBody>
      </p:sp>
      <p:sp>
        <p:nvSpPr>
          <p:cNvPr id="144" name="Google Shape;144;g808d2d5291_1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08d2d5291_1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Launched with minimum viable product in two weeks but built flexibility in up front to allow for new iterations of the product and expanded content over time.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Focus was on moving at the speed of trust - both within the public service and with the public 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Began with health and public health content but allowed for content expansion in the future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/>
              <a:t>Made improvements to the product such as adding feedback forms for users and unsubscribers over time</a:t>
            </a:r>
            <a:endParaRPr/>
          </a:p>
        </p:txBody>
      </p:sp>
      <p:sp>
        <p:nvSpPr>
          <p:cNvPr id="156" name="Google Shape;156;g808d2d5291_1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860536f469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2" name="Google Shape;192;g860536f469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808d2d5291_1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8" name="Google Shape;218;g808d2d5291_1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2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2.png"/><Relationship Id="rId7" Type="http://schemas.openxmlformats.org/officeDocument/2006/relationships/hyperlink" Target="https://www.canada.ca/en/managed-web-service/get-updates-covid-19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B8A7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114725" y="7492425"/>
            <a:ext cx="7875300" cy="12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 email service from the Government of Canada that provides important information about the coronavirus outbreak</a:t>
            </a:r>
            <a:endParaRPr sz="3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 amt="10999"/>
          </a:blip>
          <a:srcRect/>
          <a:stretch/>
        </p:blipFill>
        <p:spPr>
          <a:xfrm rot="-2700000">
            <a:off x="9671892" y="776618"/>
            <a:ext cx="7147923" cy="843797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1114725" y="1088475"/>
            <a:ext cx="8029200" cy="42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399"/>
              <a:buFont typeface="Arial"/>
              <a:buNone/>
            </a:pPr>
            <a:r>
              <a:rPr lang="en-US" sz="10399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Updates on COVID-19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44000" y="1541778"/>
            <a:ext cx="8476137" cy="7840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860536f469_0_108"/>
          <p:cNvSpPr txBox="1"/>
          <p:nvPr/>
        </p:nvSpPr>
        <p:spPr>
          <a:xfrm>
            <a:off x="11277778" y="2671463"/>
            <a:ext cx="29532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0" name="Google Shape;240;g860536f469_0_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325625" y="6266300"/>
            <a:ext cx="3442850" cy="35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g860536f469_0_108"/>
          <p:cNvSpPr txBox="1"/>
          <p:nvPr/>
        </p:nvSpPr>
        <p:spPr>
          <a:xfrm>
            <a:off x="1028700" y="2671475"/>
            <a:ext cx="10753200" cy="43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457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4000"/>
              <a:buFont typeface="Arial"/>
              <a:buChar char="●"/>
            </a:pPr>
            <a:r>
              <a:rPr lang="en-US" sz="40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Focus on people. </a:t>
            </a:r>
            <a:endParaRPr sz="40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4000"/>
              <a:buFont typeface="Arial"/>
              <a:buChar char="●"/>
            </a:pPr>
            <a:r>
              <a:rPr lang="en-US" sz="40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Listen to the data.</a:t>
            </a:r>
            <a:endParaRPr sz="40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4000"/>
              <a:buFont typeface="Arial"/>
              <a:buChar char="●"/>
            </a:pPr>
            <a:r>
              <a:rPr lang="en-US" sz="40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Keep it simple.</a:t>
            </a:r>
            <a:endParaRPr sz="40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4000"/>
              <a:buFont typeface="Arial"/>
              <a:buChar char="●"/>
            </a:pPr>
            <a:r>
              <a:rPr lang="en-US" sz="40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Leverage existing tools and products.</a:t>
            </a:r>
            <a:endParaRPr sz="40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4000"/>
              <a:buFont typeface="Arial"/>
              <a:buChar char="●"/>
            </a:pPr>
            <a:r>
              <a:rPr lang="en-US" sz="40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Bring partners in from the start.</a:t>
            </a:r>
            <a:endParaRPr sz="40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4000"/>
              <a:buFont typeface="Arial"/>
              <a:buChar char="●"/>
            </a:pPr>
            <a:r>
              <a:rPr lang="en-US" sz="40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Empower your team. </a:t>
            </a:r>
            <a:endParaRPr sz="40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45"/>
                </a:ext>
              </a:extLst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46"/>
                </a:ext>
              </a:extLst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4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4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4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g860536f469_0_108"/>
          <p:cNvSpPr txBox="1"/>
          <p:nvPr/>
        </p:nvSpPr>
        <p:spPr>
          <a:xfrm>
            <a:off x="1028700" y="1007269"/>
            <a:ext cx="10889700" cy="5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99"/>
              <a:buFont typeface="Arial"/>
              <a:buNone/>
            </a:pPr>
            <a:r>
              <a:rPr lang="en-US" sz="3199" b="0" i="0" u="none" strike="noStrike" cap="none">
                <a:solidFill>
                  <a:srgbClr val="45818E"/>
                </a:solidFill>
                <a:latin typeface="Arial"/>
                <a:ea typeface="Arial"/>
                <a:cs typeface="Arial"/>
                <a:sym typeface="Arial"/>
              </a:rPr>
              <a:t>Lessons Learned</a:t>
            </a:r>
            <a:endParaRPr sz="1400" b="0" i="0" u="none" strike="noStrike" cap="none">
              <a:solidFill>
                <a:srgbClr val="45818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3" name="Google Shape;243;g860536f469_0_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200998" y="7037274"/>
            <a:ext cx="1692100" cy="2026450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g860536f469_0_108"/>
          <p:cNvSpPr txBox="1"/>
          <p:nvPr/>
        </p:nvSpPr>
        <p:spPr>
          <a:xfrm>
            <a:off x="17687725" y="9689500"/>
            <a:ext cx="600300" cy="5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639550fd3_3_0"/>
          <p:cNvSpPr txBox="1"/>
          <p:nvPr/>
        </p:nvSpPr>
        <p:spPr>
          <a:xfrm>
            <a:off x="1028700" y="2755414"/>
            <a:ext cx="14562000" cy="28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0"/>
                  </a:ext>
                </a:extLst>
              </a:rPr>
              <a:t>In March</a:t>
            </a:r>
            <a:r>
              <a:rPr lang="en-US" sz="60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, the COVID-19 Canada.ca pages were receiving up to 13 million visits a day. </a:t>
            </a:r>
            <a:endParaRPr sz="60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endParaRPr sz="60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With 90% of traffic directed from Google, people were searching for reliable information.</a:t>
            </a:r>
            <a:r>
              <a:rPr lang="en-US"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60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g8639550fd3_3_0"/>
          <p:cNvSpPr txBox="1"/>
          <p:nvPr/>
        </p:nvSpPr>
        <p:spPr>
          <a:xfrm>
            <a:off x="1028700" y="1007269"/>
            <a:ext cx="10889700" cy="5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99"/>
              <a:buFont typeface="Arial"/>
              <a:buNone/>
            </a:pPr>
            <a:r>
              <a:rPr lang="en-US" sz="3199" b="0" i="0" u="none" strike="noStrike" cap="none">
                <a:solidFill>
                  <a:srgbClr val="45818E"/>
                </a:solidFill>
                <a:latin typeface="Arial"/>
                <a:ea typeface="Arial"/>
                <a:cs typeface="Arial"/>
                <a:sym typeface="Arial"/>
              </a:rPr>
              <a:t>The Need</a:t>
            </a:r>
            <a:endParaRPr sz="1400" b="0" i="0" u="none" strike="noStrike" cap="none">
              <a:solidFill>
                <a:srgbClr val="45818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g8639550fd3_3_0"/>
          <p:cNvPicPr preferRelativeResize="0"/>
          <p:nvPr/>
        </p:nvPicPr>
        <p:blipFill rotWithShape="1">
          <a:blip r:embed="rId3">
            <a:alphaModFix amt="30000"/>
          </a:blip>
          <a:srcRect/>
          <a:stretch/>
        </p:blipFill>
        <p:spPr>
          <a:xfrm rot="662391">
            <a:off x="13955258" y="6535363"/>
            <a:ext cx="3271075" cy="3390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8639550fd3_3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561288" y="7328014"/>
            <a:ext cx="2056147" cy="1892808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g8639550fd3_3_0"/>
          <p:cNvSpPr txBox="1"/>
          <p:nvPr/>
        </p:nvSpPr>
        <p:spPr>
          <a:xfrm>
            <a:off x="17873700" y="9689500"/>
            <a:ext cx="414300" cy="5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g808d2d5291_1_116"/>
          <p:cNvGrpSpPr/>
          <p:nvPr/>
        </p:nvGrpSpPr>
        <p:grpSpPr>
          <a:xfrm>
            <a:off x="1028700" y="1016000"/>
            <a:ext cx="13336425" cy="7335400"/>
            <a:chOff x="0" y="-2698749"/>
            <a:chExt cx="17781900" cy="9780533"/>
          </a:xfrm>
        </p:grpSpPr>
        <p:sp>
          <p:nvSpPr>
            <p:cNvPr id="102" name="Google Shape;102;g808d2d5291_1_116"/>
            <p:cNvSpPr txBox="1"/>
            <p:nvPr/>
          </p:nvSpPr>
          <p:spPr>
            <a:xfrm>
              <a:off x="0" y="-2698749"/>
              <a:ext cx="10137300" cy="149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150"/>
                <a:buFont typeface="Arial"/>
                <a:buNone/>
              </a:pPr>
              <a:endParaRPr sz="31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g808d2d5291_1_116"/>
            <p:cNvSpPr txBox="1"/>
            <p:nvPr/>
          </p:nvSpPr>
          <p:spPr>
            <a:xfrm>
              <a:off x="0" y="-1944683"/>
              <a:ext cx="17781900" cy="246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00"/>
                <a:buFont typeface="Arial"/>
                <a:buNone/>
              </a:pPr>
              <a:r>
                <a:rPr lang="en-US" sz="60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rPr>
                <a:t>Created a subscription email notification service</a:t>
              </a:r>
              <a:endParaRPr sz="60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g808d2d5291_1_116"/>
            <p:cNvSpPr txBox="1"/>
            <p:nvPr/>
          </p:nvSpPr>
          <p:spPr>
            <a:xfrm>
              <a:off x="92800" y="1321484"/>
              <a:ext cx="10672800" cy="576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457200" marR="0" lvl="0" indent="-381000" algn="l" rtl="0">
                <a:lnSpc>
                  <a:spcPct val="115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9427D"/>
                </a:buClr>
                <a:buSzPts val="2400"/>
                <a:buFont typeface="Arial"/>
                <a:buChar char="●"/>
              </a:pPr>
              <a:r>
                <a:rPr lang="en-US" sz="2400" b="1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rPr>
                <a:t>“Get Updates on COVID-19”</a:t>
              </a:r>
              <a:r>
                <a:rPr lang="en-US" sz="24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6"/>
                    </a:ext>
                  </a:extLst>
                </a:rPr>
                <a:t> provides members of the public with up-to-date, trusted and credible information to manage their health-and well-being and combat misinformation.</a:t>
              </a:r>
              <a:endParaRPr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7"/>
                  </a:ext>
                </a:extLst>
              </a:endParaRPr>
            </a:p>
            <a:p>
              <a:pPr marL="457200" marR="0" lvl="0" indent="-381000" algn="l" rtl="0">
                <a:lnSpc>
                  <a:spcPct val="115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9427D"/>
                </a:buClr>
                <a:buSzPts val="2400"/>
                <a:buFont typeface="Arial"/>
                <a:buChar char="●"/>
              </a:pPr>
              <a:r>
                <a:rPr lang="en-US" sz="24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8"/>
                    </a:ext>
                  </a:extLst>
                </a:rPr>
                <a:t>Notifications are designed to communicate clearly in a crisis and reflect the Canadian value of equity.</a:t>
              </a:r>
              <a:endParaRPr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9"/>
                  </a:ext>
                </a:extLst>
              </a:endParaRPr>
            </a:p>
            <a:p>
              <a:pPr marL="914400" marR="0" lvl="1" indent="-381000" algn="l" rtl="0">
                <a:lnSpc>
                  <a:spcPct val="115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9427D"/>
                </a:buClr>
                <a:buSzPts val="2400"/>
                <a:buFont typeface="Arial"/>
                <a:buChar char="○"/>
              </a:pPr>
              <a:r>
                <a:rPr lang="en-US" sz="24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10"/>
                    </a:ext>
                  </a:extLst>
                </a:rPr>
                <a:t>Available in both official languages, plain language, and stand alone. </a:t>
              </a:r>
              <a:endParaRPr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11"/>
                  </a:ext>
                </a:extLst>
              </a:endParaRPr>
            </a:p>
            <a:p>
              <a:pPr marL="914400" marR="0" lvl="1" indent="-381000" algn="l" rtl="0">
                <a:lnSpc>
                  <a:spcPct val="115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9427D"/>
                </a:buClr>
                <a:buSzPts val="2400"/>
                <a:buFont typeface="Arial"/>
                <a:buChar char="○"/>
              </a:pPr>
              <a:r>
                <a:rPr lang="en-US" sz="24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12"/>
                    </a:ext>
                  </a:extLst>
                </a:rPr>
                <a:t>Based on publicly available content.</a:t>
              </a:r>
              <a:endParaRPr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13"/>
                  </a:ext>
                </a:extLst>
              </a:endParaRPr>
            </a:p>
            <a:p>
              <a:pPr marL="914400" marR="0" lvl="1" indent="-381000" algn="l" rtl="0">
                <a:lnSpc>
                  <a:spcPct val="115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9427D"/>
                </a:buClr>
                <a:buSzPts val="2400"/>
                <a:buFont typeface="Arial"/>
                <a:buChar char="○"/>
              </a:pPr>
              <a:r>
                <a:rPr lang="en-US" sz="24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14"/>
                    </a:ext>
                  </a:extLst>
                </a:rPr>
                <a:t>Web-based - available anywhere, any time on any device. </a:t>
              </a:r>
              <a:endParaRPr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15"/>
                  </a:ext>
                </a:extLst>
              </a:endParaRPr>
            </a:p>
            <a:p>
              <a:pPr marL="457200" marR="0" lvl="0" indent="0" algn="l" rtl="0">
                <a:lnSpc>
                  <a:spcPct val="115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16"/>
                  </a:ext>
                </a:extLst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17"/>
                  </a:ext>
                </a:extLst>
              </a:endParaRPr>
            </a:p>
            <a:p>
              <a:pPr marL="45720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18"/>
                  </a:ext>
                </a:extLst>
              </a:endParaRPr>
            </a:p>
            <a:p>
              <a:pPr marL="45720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rgbClr val="09427D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19"/>
                  </a:ext>
                </a:extLst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20"/>
                  </a:ext>
                </a:extLst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3995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5" name="Google Shape;105;g808d2d5291_1_116"/>
          <p:cNvSpPr txBox="1"/>
          <p:nvPr/>
        </p:nvSpPr>
        <p:spPr>
          <a:xfrm>
            <a:off x="1028700" y="1007269"/>
            <a:ext cx="10889700" cy="5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99"/>
              <a:buFont typeface="Arial"/>
              <a:buNone/>
            </a:pPr>
            <a:r>
              <a:rPr lang="en-US" sz="3199" b="0" i="0" u="none" strike="noStrike" cap="none">
                <a:solidFill>
                  <a:srgbClr val="45818E"/>
                </a:solidFill>
                <a:latin typeface="Arial"/>
                <a:ea typeface="Arial"/>
                <a:cs typeface="Arial"/>
                <a:sym typeface="Arial"/>
              </a:rPr>
              <a:t>The Solution</a:t>
            </a:r>
            <a:endParaRPr sz="1400" b="0" i="0" u="none" strike="noStrike" cap="none">
              <a:solidFill>
                <a:srgbClr val="45818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g808d2d5291_1_1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48114" y="354500"/>
            <a:ext cx="3611886" cy="374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808d2d5291_1_1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777020" y="1515479"/>
            <a:ext cx="2371158" cy="1837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808d2d5291_1_1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074325" y="4782075"/>
            <a:ext cx="7226250" cy="4280833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g808d2d5291_1_116"/>
          <p:cNvSpPr txBox="1"/>
          <p:nvPr/>
        </p:nvSpPr>
        <p:spPr>
          <a:xfrm>
            <a:off x="17873700" y="9689500"/>
            <a:ext cx="414300" cy="5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oogle Shape;114;g860536f469_0_124"/>
          <p:cNvGrpSpPr/>
          <p:nvPr/>
        </p:nvGrpSpPr>
        <p:grpSpPr>
          <a:xfrm>
            <a:off x="1028700" y="1016000"/>
            <a:ext cx="13336425" cy="7335400"/>
            <a:chOff x="0" y="-2698749"/>
            <a:chExt cx="17781900" cy="9780533"/>
          </a:xfrm>
        </p:grpSpPr>
        <p:sp>
          <p:nvSpPr>
            <p:cNvPr id="115" name="Google Shape;115;g860536f469_0_124"/>
            <p:cNvSpPr txBox="1"/>
            <p:nvPr/>
          </p:nvSpPr>
          <p:spPr>
            <a:xfrm>
              <a:off x="0" y="-2698749"/>
              <a:ext cx="10137300" cy="1490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150"/>
                <a:buFont typeface="Arial"/>
                <a:buNone/>
              </a:pPr>
              <a:endParaRPr sz="315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g860536f469_0_124"/>
            <p:cNvSpPr txBox="1"/>
            <p:nvPr/>
          </p:nvSpPr>
          <p:spPr>
            <a:xfrm>
              <a:off x="0" y="-1944683"/>
              <a:ext cx="17781900" cy="246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000"/>
                <a:buFont typeface="Arial"/>
                <a:buNone/>
              </a:pPr>
              <a:r>
                <a:rPr lang="en-US" sz="60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rPr>
                <a:t>Leveraged existing tools to launch the service in two weeks</a:t>
              </a:r>
              <a:endParaRPr sz="60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g860536f469_0_124"/>
            <p:cNvSpPr txBox="1"/>
            <p:nvPr/>
          </p:nvSpPr>
          <p:spPr>
            <a:xfrm>
              <a:off x="92800" y="1321484"/>
              <a:ext cx="11063700" cy="5760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457200" marR="0" lvl="0" indent="-381000" algn="l" rtl="0">
                <a:lnSpc>
                  <a:spcPct val="115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9427D"/>
                </a:buClr>
                <a:buSzPts val="2400"/>
                <a:buFont typeface="Arial"/>
                <a:buChar char="●"/>
              </a:pPr>
              <a:r>
                <a:rPr lang="en-US" sz="2400" b="1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21"/>
                    </a:ext>
                  </a:extLst>
                </a:rPr>
                <a:t>Canadian Digital Service </a:t>
              </a:r>
              <a:r>
                <a:rPr lang="en-US" sz="24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22"/>
                    </a:ext>
                  </a:extLst>
                </a:rPr>
                <a:t>provided the </a:t>
              </a:r>
              <a:r>
                <a:rPr lang="en-US" sz="2400" b="1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23"/>
                    </a:ext>
                  </a:extLst>
                </a:rPr>
                <a:t>Notify </a:t>
              </a:r>
              <a:r>
                <a:rPr lang="en-US" sz="24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24"/>
                    </a:ext>
                  </a:extLst>
                </a:rPr>
                <a:t>platform based on open source code from GOV.UK.</a:t>
              </a:r>
              <a:endParaRPr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25"/>
                  </a:ext>
                </a:extLst>
              </a:endParaRPr>
            </a:p>
            <a:p>
              <a:pPr marL="457200" marR="0" lvl="0" indent="-381000" algn="l" rtl="0">
                <a:lnSpc>
                  <a:spcPct val="115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9427D"/>
                </a:buClr>
                <a:buSzPts val="2400"/>
                <a:buFont typeface="Arial"/>
                <a:buChar char="●"/>
              </a:pPr>
              <a:r>
                <a:rPr lang="en-US" sz="2400" b="1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26"/>
                    </a:ext>
                  </a:extLst>
                </a:rPr>
                <a:t>Service Canada </a:t>
              </a:r>
              <a:r>
                <a:rPr lang="en-US" sz="24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27"/>
                    </a:ext>
                  </a:extLst>
                </a:rPr>
                <a:t>used existing </a:t>
              </a:r>
              <a:r>
                <a:rPr lang="en-US" sz="2400" b="1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28"/>
                    </a:ext>
                  </a:extLst>
                </a:rPr>
                <a:t>canada.ca </a:t>
              </a:r>
              <a:r>
                <a:rPr lang="en-US" sz="24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29"/>
                    </a:ext>
                  </a:extLst>
                </a:rPr>
                <a:t>infrastructure to securely create and manage the subscription-based service.</a:t>
              </a:r>
              <a:endParaRPr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30"/>
                  </a:ext>
                </a:extLst>
              </a:endParaRPr>
            </a:p>
            <a:p>
              <a:pPr marL="457200" marR="0" lvl="0" indent="-400050" algn="l" rtl="0">
                <a:lnSpc>
                  <a:spcPct val="115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9427D"/>
                </a:buClr>
                <a:buSzPts val="2700"/>
                <a:buFont typeface="Arial"/>
                <a:buChar char="●"/>
              </a:pPr>
              <a:r>
                <a:rPr lang="en-US" sz="2400" b="1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31"/>
                    </a:ext>
                  </a:extLst>
                </a:rPr>
                <a:t>Health Canada</a:t>
              </a:r>
              <a:r>
                <a:rPr lang="en-US" sz="24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32"/>
                    </a:ext>
                  </a:extLst>
                </a:rPr>
                <a:t> took on the role of service owner and collects subscriber information under its authorities.</a:t>
              </a:r>
              <a:r>
                <a:rPr lang="en-US" sz="14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33"/>
                    </a:ext>
                  </a:extLst>
                </a:rPr>
                <a:t> </a:t>
              </a:r>
              <a:endParaRPr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34"/>
                  </a:ext>
                </a:extLst>
              </a:endParaRPr>
            </a:p>
            <a:p>
              <a:pPr marL="457200" marR="0" lvl="0" indent="-381000" algn="l" rtl="0">
                <a:lnSpc>
                  <a:spcPct val="115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9427D"/>
                </a:buClr>
                <a:buSzPts val="2400"/>
                <a:buFont typeface="Arial"/>
                <a:buChar char="●"/>
              </a:pPr>
              <a:r>
                <a:rPr lang="en-US" sz="24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35"/>
                    </a:ext>
                  </a:extLst>
                </a:rPr>
                <a:t>Launched a </a:t>
              </a:r>
              <a:r>
                <a:rPr lang="en-US" sz="2400" b="1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36"/>
                    </a:ext>
                  </a:extLst>
                </a:rPr>
                <a:t>minimum viable product </a:t>
              </a:r>
              <a:r>
                <a:rPr lang="en-US" sz="24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  <a:extLst>
                    <a:ext uri="http://customooxmlschemas.google.com/">
  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37"/>
                    </a:ext>
                  </a:extLst>
                </a:rPr>
                <a:t>in two weeks, adding new features and refining the service over time.</a:t>
              </a:r>
              <a:endParaRPr sz="2400" b="0" i="0" u="none" strike="noStrike" cap="none">
                <a:solidFill>
                  <a:srgbClr val="09427D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45720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38"/>
                  </a:ext>
                </a:extLst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39"/>
                  </a:ext>
                </a:extLst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45720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3995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18" name="Google Shape;118;g860536f469_0_124"/>
          <p:cNvPicPr preferRelativeResize="0"/>
          <p:nvPr/>
        </p:nvPicPr>
        <p:blipFill rotWithShape="1">
          <a:blip r:embed="rId3">
            <a:alphaModFix/>
          </a:blip>
          <a:srcRect l="6367" r="3436"/>
          <a:stretch/>
        </p:blipFill>
        <p:spPr>
          <a:xfrm>
            <a:off x="9740975" y="2872700"/>
            <a:ext cx="7733025" cy="395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860536f469_0_124"/>
          <p:cNvSpPr txBox="1"/>
          <p:nvPr/>
        </p:nvSpPr>
        <p:spPr>
          <a:xfrm>
            <a:off x="1028700" y="1007269"/>
            <a:ext cx="10889700" cy="5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99"/>
              <a:buFont typeface="Arial"/>
              <a:buNone/>
            </a:pPr>
            <a:r>
              <a:rPr lang="en-US" sz="3199" b="0" i="0" u="none" strike="noStrike" cap="none">
                <a:solidFill>
                  <a:srgbClr val="45818E"/>
                </a:solidFill>
                <a:latin typeface="Arial"/>
                <a:ea typeface="Arial"/>
                <a:cs typeface="Arial"/>
                <a:sym typeface="Arial"/>
              </a:rPr>
              <a:t>The Product</a:t>
            </a:r>
            <a:endParaRPr sz="1400" b="0" i="0" u="none" strike="noStrike" cap="none">
              <a:solidFill>
                <a:srgbClr val="45818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Google Shape;120;g860536f469_0_1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73950" y="6260825"/>
            <a:ext cx="7271350" cy="341035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g860536f469_0_124"/>
          <p:cNvSpPr txBox="1"/>
          <p:nvPr/>
        </p:nvSpPr>
        <p:spPr>
          <a:xfrm>
            <a:off x="17873700" y="9689500"/>
            <a:ext cx="414300" cy="5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g808d2d5291_1_1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36875" y="2921475"/>
            <a:ext cx="4468250" cy="500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808d2d5291_1_1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65675" y="2921480"/>
            <a:ext cx="4562200" cy="50029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808d2d5291_1_1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04025" y="2921475"/>
            <a:ext cx="4562200" cy="5002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g808d2d5291_1_125"/>
          <p:cNvSpPr txBox="1"/>
          <p:nvPr/>
        </p:nvSpPr>
        <p:spPr>
          <a:xfrm>
            <a:off x="1016000" y="1578575"/>
            <a:ext cx="15331275" cy="1666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Data driven content focused on user-needs</a:t>
            </a:r>
            <a:endParaRPr sz="60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" name="Google Shape;130;g808d2d5291_1_1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42650" y="3634105"/>
            <a:ext cx="1734011" cy="1207008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g808d2d5291_1_125"/>
          <p:cNvSpPr txBox="1"/>
          <p:nvPr/>
        </p:nvSpPr>
        <p:spPr>
          <a:xfrm>
            <a:off x="6865050" y="5198175"/>
            <a:ext cx="3977700" cy="35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User-Driven</a:t>
            </a:r>
            <a:endParaRPr sz="2400" b="1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427D"/>
              </a:buClr>
              <a:buSzPts val="16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Based on data analytics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427D"/>
              </a:buClr>
              <a:buSzPts val="16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Agile and responsive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427D"/>
              </a:buClr>
              <a:buSzPts val="16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Add new subjects of </a:t>
            </a:r>
            <a:b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interest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" name="Google Shape;132;g808d2d5291_1_1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879473" y="3729402"/>
            <a:ext cx="1833125" cy="1261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808d2d5291_1_1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84052" y="3754882"/>
            <a:ext cx="1437270" cy="1216152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g808d2d5291_1_125"/>
          <p:cNvSpPr txBox="1"/>
          <p:nvPr/>
        </p:nvSpPr>
        <p:spPr>
          <a:xfrm>
            <a:off x="12088975" y="5274375"/>
            <a:ext cx="3310800" cy="35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Accessible</a:t>
            </a:r>
            <a:endParaRPr sz="2400" b="1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427D"/>
              </a:buClr>
              <a:buSzPts val="16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Simple language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427D"/>
              </a:buClr>
              <a:buSzPts val="16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Clear message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427D"/>
              </a:buClr>
              <a:buSzPts val="16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Publicly available web content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808d2d5291_1_125"/>
          <p:cNvSpPr txBox="1"/>
          <p:nvPr/>
        </p:nvSpPr>
        <p:spPr>
          <a:xfrm>
            <a:off x="1028700" y="1007269"/>
            <a:ext cx="10889700" cy="5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99"/>
              <a:buFont typeface="Arial"/>
              <a:buNone/>
            </a:pPr>
            <a:r>
              <a:rPr lang="en-US" sz="3199" b="0" i="0" u="none" strike="noStrike" cap="none">
                <a:solidFill>
                  <a:srgbClr val="45818E"/>
                </a:solidFill>
                <a:latin typeface="Arial"/>
                <a:ea typeface="Arial"/>
                <a:cs typeface="Arial"/>
                <a:sym typeface="Arial"/>
              </a:rPr>
              <a:t>The Content</a:t>
            </a:r>
            <a:endParaRPr sz="1400" b="0" i="0" u="none" strike="noStrike" cap="none">
              <a:solidFill>
                <a:srgbClr val="45818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808d2d5291_1_125"/>
          <p:cNvSpPr txBox="1"/>
          <p:nvPr/>
        </p:nvSpPr>
        <p:spPr>
          <a:xfrm>
            <a:off x="1886075" y="5198175"/>
            <a:ext cx="3718500" cy="32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Reliable &amp; Trustworthy</a:t>
            </a:r>
            <a:endParaRPr sz="2400" b="1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427D"/>
              </a:buClr>
              <a:buSzPts val="16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Apolitical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427D"/>
              </a:buClr>
              <a:buSzPts val="16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Non-promotional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427D"/>
              </a:buClr>
              <a:buSzPts val="16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Evidence-based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g808d2d5291_1_125"/>
          <p:cNvSpPr txBox="1"/>
          <p:nvPr/>
        </p:nvSpPr>
        <p:spPr>
          <a:xfrm>
            <a:off x="2628900" y="8296450"/>
            <a:ext cx="142827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Click through rates for the service average over 11%, with some notifications up to 30%. 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Average government click through rates are just under 4%, with all industries averaging under 3%.*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8" name="Google Shape;138;g808d2d5291_1_125"/>
          <p:cNvGrpSpPr/>
          <p:nvPr/>
        </p:nvGrpSpPr>
        <p:grpSpPr>
          <a:xfrm>
            <a:off x="1555976" y="8220227"/>
            <a:ext cx="1514519" cy="1444850"/>
            <a:chOff x="10648651" y="4407102"/>
            <a:chExt cx="1514519" cy="1444850"/>
          </a:xfrm>
        </p:grpSpPr>
        <p:pic>
          <p:nvPicPr>
            <p:cNvPr id="139" name="Google Shape;139;g808d2d5291_1_125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10648651" y="4407102"/>
              <a:ext cx="1514519" cy="1444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0" name="Google Shape;140;g808d2d5291_1_125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0913115" y="4634195"/>
              <a:ext cx="1203240" cy="114307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1" name="Google Shape;141;g808d2d5291_1_125"/>
          <p:cNvSpPr txBox="1"/>
          <p:nvPr/>
        </p:nvSpPr>
        <p:spPr>
          <a:xfrm>
            <a:off x="17873700" y="9689500"/>
            <a:ext cx="414300" cy="5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g808d2d5291_1_135"/>
          <p:cNvPicPr preferRelativeResize="0"/>
          <p:nvPr/>
        </p:nvPicPr>
        <p:blipFill rotWithShape="1">
          <a:blip r:embed="rId3">
            <a:alphaModFix amt="25000"/>
          </a:blip>
          <a:srcRect/>
          <a:stretch/>
        </p:blipFill>
        <p:spPr>
          <a:xfrm rot="-1800171">
            <a:off x="13051780" y="5076786"/>
            <a:ext cx="4332690" cy="442910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g808d2d5291_1_135"/>
          <p:cNvSpPr txBox="1"/>
          <p:nvPr/>
        </p:nvSpPr>
        <p:spPr>
          <a:xfrm>
            <a:off x="1067370" y="4043181"/>
            <a:ext cx="7076250" cy="333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g808d2d5291_1_135"/>
          <p:cNvSpPr txBox="1"/>
          <p:nvPr/>
        </p:nvSpPr>
        <p:spPr>
          <a:xfrm>
            <a:off x="1028700" y="4031175"/>
            <a:ext cx="8926200" cy="53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Sign up link posted on high traffic web pages 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2400"/>
              <a:buFont typeface="Arial"/>
              <a:buChar char="○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40% of visits come from webpages that aren’t Health Canada, highest coming from Canada Revenue Agency. 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Joint official announcement by Ministers of Health and Digital Government.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Social media amplified by Government of Canada departments.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Blog posts on Canadian Digital Service blog.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808d2d5291_1_135"/>
          <p:cNvSpPr txBox="1"/>
          <p:nvPr/>
        </p:nvSpPr>
        <p:spPr>
          <a:xfrm>
            <a:off x="1016000" y="1552000"/>
            <a:ext cx="15856200" cy="18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Partnered with departments to promote the service across canada.ca and social media</a:t>
            </a:r>
            <a:endParaRPr sz="60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g808d2d5291_1_135"/>
          <p:cNvSpPr txBox="1"/>
          <p:nvPr/>
        </p:nvSpPr>
        <p:spPr>
          <a:xfrm>
            <a:off x="1028700" y="1007269"/>
            <a:ext cx="10889700" cy="5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99"/>
              <a:buFont typeface="Arial"/>
              <a:buNone/>
            </a:pPr>
            <a:r>
              <a:rPr lang="en-US" sz="3199" b="0" i="0" u="none" strike="noStrike" cap="none">
                <a:solidFill>
                  <a:srgbClr val="45818E"/>
                </a:solidFill>
                <a:latin typeface="Arial"/>
                <a:ea typeface="Arial"/>
                <a:cs typeface="Arial"/>
                <a:sym typeface="Arial"/>
              </a:rPr>
              <a:t>Growing the service</a:t>
            </a:r>
            <a:endParaRPr sz="1400" b="0" i="0" u="none" strike="noStrike" cap="none">
              <a:solidFill>
                <a:srgbClr val="45818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Google Shape;151;g808d2d5291_1_1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315952" y="5954374"/>
            <a:ext cx="1042450" cy="200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808d2d5291_1_13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974473" y="7168879"/>
            <a:ext cx="1897725" cy="145175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g808d2d5291_1_135"/>
          <p:cNvSpPr txBox="1"/>
          <p:nvPr/>
        </p:nvSpPr>
        <p:spPr>
          <a:xfrm>
            <a:off x="17873700" y="9689500"/>
            <a:ext cx="414300" cy="5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g808d2d5291_1_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00514" y="49700"/>
            <a:ext cx="3611886" cy="3743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9" name="Google Shape;159;g808d2d5291_1_149"/>
          <p:cNvGrpSpPr/>
          <p:nvPr/>
        </p:nvGrpSpPr>
        <p:grpSpPr>
          <a:xfrm>
            <a:off x="4085143" y="6645625"/>
            <a:ext cx="2954122" cy="1387144"/>
            <a:chOff x="4989941" y="4669352"/>
            <a:chExt cx="20289300" cy="1849525"/>
          </a:xfrm>
        </p:grpSpPr>
        <p:sp>
          <p:nvSpPr>
            <p:cNvPr id="160" name="Google Shape;160;g808d2d5291_1_149"/>
            <p:cNvSpPr txBox="1"/>
            <p:nvPr/>
          </p:nvSpPr>
          <p:spPr>
            <a:xfrm>
              <a:off x="4990012" y="4669352"/>
              <a:ext cx="20130599" cy="51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00"/>
                <a:buFont typeface="Arial"/>
                <a:buNone/>
              </a:pPr>
              <a:r>
                <a:rPr lang="en-US" sz="3500" b="1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rPr>
                <a:t>March 23</a:t>
              </a:r>
              <a:endParaRPr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g808d2d5291_1_149"/>
            <p:cNvSpPr txBox="1"/>
            <p:nvPr/>
          </p:nvSpPr>
          <p:spPr>
            <a:xfrm>
              <a:off x="4989941" y="5276277"/>
              <a:ext cx="20289300" cy="124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en-US" sz="23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rPr>
                <a:t>Sign up pages published </a:t>
              </a:r>
              <a:endPara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2" name="Google Shape;162;g808d2d5291_1_149"/>
          <p:cNvGrpSpPr/>
          <p:nvPr/>
        </p:nvGrpSpPr>
        <p:grpSpPr>
          <a:xfrm>
            <a:off x="1215371" y="4615830"/>
            <a:ext cx="2736461" cy="1356051"/>
            <a:chOff x="-4143482" y="4148716"/>
            <a:chExt cx="15451499" cy="1808067"/>
          </a:xfrm>
        </p:grpSpPr>
        <p:sp>
          <p:nvSpPr>
            <p:cNvPr id="163" name="Google Shape;163;g808d2d5291_1_149"/>
            <p:cNvSpPr txBox="1"/>
            <p:nvPr/>
          </p:nvSpPr>
          <p:spPr>
            <a:xfrm>
              <a:off x="-4143482" y="4148716"/>
              <a:ext cx="15451499" cy="80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00"/>
                <a:buFont typeface="Arial"/>
                <a:buNone/>
              </a:pPr>
              <a:r>
                <a:rPr lang="en-US" sz="3500" b="1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rPr>
                <a:t>March 18</a:t>
              </a:r>
              <a:endParaRPr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g808d2d5291_1_149"/>
            <p:cNvSpPr txBox="1"/>
            <p:nvPr/>
          </p:nvSpPr>
          <p:spPr>
            <a:xfrm>
              <a:off x="-4143482" y="4822783"/>
              <a:ext cx="15451499" cy="113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en-US" sz="23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rPr>
                <a:t>Digital Surge Team created</a:t>
              </a:r>
              <a:endPara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5" name="Google Shape;165;g808d2d5291_1_149"/>
          <p:cNvGrpSpPr/>
          <p:nvPr/>
        </p:nvGrpSpPr>
        <p:grpSpPr>
          <a:xfrm>
            <a:off x="10302277" y="6667225"/>
            <a:ext cx="2523330" cy="1363399"/>
            <a:chOff x="2996316" y="-570372"/>
            <a:chExt cx="18140400" cy="1817866"/>
          </a:xfrm>
        </p:grpSpPr>
        <p:sp>
          <p:nvSpPr>
            <p:cNvPr id="166" name="Google Shape;166;g808d2d5291_1_149"/>
            <p:cNvSpPr txBox="1"/>
            <p:nvPr/>
          </p:nvSpPr>
          <p:spPr>
            <a:xfrm>
              <a:off x="2996316" y="-570372"/>
              <a:ext cx="18140400" cy="50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00"/>
                <a:buFont typeface="Arial"/>
                <a:buNone/>
              </a:pPr>
              <a:r>
                <a:rPr lang="en-US" sz="3500" b="1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rPr>
                <a:t>April 29</a:t>
              </a:r>
              <a:endParaRPr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g808d2d5291_1_149"/>
            <p:cNvSpPr txBox="1"/>
            <p:nvPr/>
          </p:nvSpPr>
          <p:spPr>
            <a:xfrm>
              <a:off x="2996316" y="77794"/>
              <a:ext cx="18140400" cy="116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en-US" sz="23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rPr>
                <a:t>Ministerial Announcement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8" name="Google Shape;168;g808d2d5291_1_149"/>
          <p:cNvSpPr/>
          <p:nvPr/>
        </p:nvSpPr>
        <p:spPr>
          <a:xfrm flipH="1">
            <a:off x="2829125" y="6164986"/>
            <a:ext cx="12524400" cy="156300"/>
          </a:xfrm>
          <a:prstGeom prst="rect">
            <a:avLst/>
          </a:prstGeom>
          <a:solidFill>
            <a:srgbClr val="0942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9" name="Google Shape;169;g808d2d5291_1_149"/>
          <p:cNvGrpSpPr/>
          <p:nvPr/>
        </p:nvGrpSpPr>
        <p:grpSpPr>
          <a:xfrm>
            <a:off x="7272479" y="4639586"/>
            <a:ext cx="2523338" cy="1645477"/>
            <a:chOff x="9151665" y="-1380117"/>
            <a:chExt cx="7221917" cy="3360861"/>
          </a:xfrm>
        </p:grpSpPr>
        <p:sp>
          <p:nvSpPr>
            <p:cNvPr id="170" name="Google Shape;170;g808d2d5291_1_149"/>
            <p:cNvSpPr txBox="1"/>
            <p:nvPr/>
          </p:nvSpPr>
          <p:spPr>
            <a:xfrm>
              <a:off x="9151665" y="-1380117"/>
              <a:ext cx="7221900" cy="783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00"/>
                <a:buFont typeface="Arial"/>
                <a:buNone/>
              </a:pPr>
              <a:r>
                <a:rPr lang="en-US" sz="3500" b="1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rPr>
                <a:t>April 3</a:t>
              </a:r>
              <a:endParaRPr sz="13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g808d2d5291_1_149"/>
            <p:cNvSpPr txBox="1"/>
            <p:nvPr/>
          </p:nvSpPr>
          <p:spPr>
            <a:xfrm>
              <a:off x="9151682" y="-336456"/>
              <a:ext cx="7221900" cy="231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r>
                <a:rPr lang="en-US" sz="23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rPr>
                <a:t>First notification sent </a:t>
              </a:r>
              <a:endPara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72" name="Google Shape;172;g808d2d5291_1_1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090775" y="5977919"/>
            <a:ext cx="607202" cy="607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808d2d5291_1_1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95975" y="5977929"/>
            <a:ext cx="607202" cy="607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808d2d5291_1_1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19675" y="5977929"/>
            <a:ext cx="607202" cy="607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808d2d5291_1_1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43375" y="5980166"/>
            <a:ext cx="607202" cy="607202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g808d2d5291_1_149"/>
          <p:cNvSpPr txBox="1"/>
          <p:nvPr/>
        </p:nvSpPr>
        <p:spPr>
          <a:xfrm>
            <a:off x="12900925" y="5115375"/>
            <a:ext cx="2931000" cy="6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Feedback forms added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808d2d5291_1_149"/>
          <p:cNvSpPr txBox="1"/>
          <p:nvPr/>
        </p:nvSpPr>
        <p:spPr>
          <a:xfrm>
            <a:off x="12900925" y="4564275"/>
            <a:ext cx="25233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May 15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8" name="Google Shape;178;g808d2d5291_1_1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67075" y="5967079"/>
            <a:ext cx="607202" cy="607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808d2d5291_1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004492" y="978386"/>
            <a:ext cx="2403934" cy="197777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g808d2d5291_1_149"/>
          <p:cNvSpPr txBox="1"/>
          <p:nvPr/>
        </p:nvSpPr>
        <p:spPr>
          <a:xfrm>
            <a:off x="1016000" y="1552000"/>
            <a:ext cx="12372000" cy="18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Built in flexibility and pursued incremental change</a:t>
            </a:r>
            <a:endParaRPr sz="60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808d2d5291_1_149"/>
          <p:cNvSpPr txBox="1"/>
          <p:nvPr/>
        </p:nvSpPr>
        <p:spPr>
          <a:xfrm>
            <a:off x="1028700" y="1007269"/>
            <a:ext cx="10889700" cy="5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99"/>
              <a:buFont typeface="Arial"/>
              <a:buNone/>
            </a:pPr>
            <a:r>
              <a:rPr lang="en-US" sz="3199" b="0" i="0" u="none" strike="noStrike" cap="none">
                <a:solidFill>
                  <a:srgbClr val="45818E"/>
                </a:solidFill>
                <a:latin typeface="Arial"/>
                <a:ea typeface="Arial"/>
                <a:cs typeface="Arial"/>
                <a:sym typeface="Arial"/>
              </a:rPr>
              <a:t>The Timeline</a:t>
            </a:r>
            <a:endParaRPr sz="1400" b="0" i="0" u="none" strike="noStrike" cap="none">
              <a:solidFill>
                <a:srgbClr val="45818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g808d2d5291_1_149"/>
          <p:cNvSpPr/>
          <p:nvPr/>
        </p:nvSpPr>
        <p:spPr>
          <a:xfrm>
            <a:off x="15048725" y="6101375"/>
            <a:ext cx="447900" cy="283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9427D"/>
          </a:solidFill>
          <a:ln w="9525" cap="flat" cmpd="sng">
            <a:solidFill>
              <a:srgbClr val="0942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g808d2d5291_1_149"/>
          <p:cNvSpPr/>
          <p:nvPr/>
        </p:nvSpPr>
        <p:spPr>
          <a:xfrm>
            <a:off x="12692150" y="6099200"/>
            <a:ext cx="447900" cy="283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9427D"/>
          </a:solidFill>
          <a:ln w="9525" cap="flat" cmpd="sng">
            <a:solidFill>
              <a:srgbClr val="0942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g808d2d5291_1_149"/>
          <p:cNvSpPr/>
          <p:nvPr/>
        </p:nvSpPr>
        <p:spPr>
          <a:xfrm>
            <a:off x="9784875" y="6101375"/>
            <a:ext cx="447900" cy="283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9427D"/>
          </a:solidFill>
          <a:ln w="9525" cap="flat" cmpd="sng">
            <a:solidFill>
              <a:srgbClr val="0942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g808d2d5291_1_149"/>
          <p:cNvSpPr/>
          <p:nvPr/>
        </p:nvSpPr>
        <p:spPr>
          <a:xfrm>
            <a:off x="6765500" y="6099200"/>
            <a:ext cx="447900" cy="283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9427D"/>
          </a:solidFill>
          <a:ln w="9525" cap="flat" cmpd="sng">
            <a:solidFill>
              <a:srgbClr val="0942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g808d2d5291_1_149"/>
          <p:cNvSpPr/>
          <p:nvPr/>
        </p:nvSpPr>
        <p:spPr>
          <a:xfrm>
            <a:off x="3937475" y="6099200"/>
            <a:ext cx="447900" cy="283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9427D"/>
          </a:solidFill>
          <a:ln w="9525" cap="flat" cmpd="sng">
            <a:solidFill>
              <a:srgbClr val="0942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808d2d5291_1_149"/>
          <p:cNvSpPr txBox="1"/>
          <p:nvPr/>
        </p:nvSpPr>
        <p:spPr>
          <a:xfrm>
            <a:off x="17873700" y="9689500"/>
            <a:ext cx="414300" cy="5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808d2d5291_1_149"/>
          <p:cNvSpPr txBox="1"/>
          <p:nvPr/>
        </p:nvSpPr>
        <p:spPr>
          <a:xfrm>
            <a:off x="15137552" y="6973925"/>
            <a:ext cx="25233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3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Continue to adapt as the pandemic evolves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808d2d5291_1_149"/>
          <p:cNvSpPr txBox="1"/>
          <p:nvPr/>
        </p:nvSpPr>
        <p:spPr>
          <a:xfrm>
            <a:off x="15179077" y="6456800"/>
            <a:ext cx="2523300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n-US" sz="3500" b="1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Ongoing</a:t>
            </a:r>
            <a:endParaRPr sz="13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860536f469_0_71"/>
          <p:cNvSpPr txBox="1"/>
          <p:nvPr/>
        </p:nvSpPr>
        <p:spPr>
          <a:xfrm>
            <a:off x="969925" y="1590950"/>
            <a:ext cx="15331201" cy="16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>
                <a:solidFill>
                  <a:srgbClr val="09427D"/>
                </a:solidFill>
              </a:rPr>
              <a:t>Within 2 months, over 47</a:t>
            </a:r>
            <a:r>
              <a:rPr lang="en-US" sz="60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,000 subscribers and </a:t>
            </a:r>
            <a:r>
              <a:rPr lang="en-US" sz="6000">
                <a:solidFill>
                  <a:srgbClr val="09427D"/>
                </a:solidFill>
              </a:rPr>
              <a:t>500,000</a:t>
            </a:r>
            <a:r>
              <a:rPr lang="en-US" sz="60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 notifications</a:t>
            </a:r>
            <a:endParaRPr sz="60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g860536f469_0_71"/>
          <p:cNvSpPr txBox="1"/>
          <p:nvPr/>
        </p:nvSpPr>
        <p:spPr>
          <a:xfrm>
            <a:off x="1120825" y="3822775"/>
            <a:ext cx="8297700" cy="43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The most popular notification themes provide </a:t>
            </a:r>
            <a:r>
              <a:rPr lang="en-US" sz="2400" b="1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actionable advice </a:t>
            </a: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on how to: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2400"/>
              <a:buFont typeface="Arial"/>
              <a:buChar char="○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Prevent COVID-19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2400"/>
              <a:buFont typeface="Arial"/>
              <a:buChar char="○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Support yourself and others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2400"/>
              <a:buFont typeface="Arial"/>
              <a:buChar char="○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Take care of those who are sick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40"/>
                </a:ext>
              </a:extLst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Top notification to date is how to safely shop, handle and prepare food with a click through rate of over 30%.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41"/>
                </a:ext>
              </a:extLst>
            </a:endParaRPr>
          </a:p>
          <a:p>
            <a:pPr marL="457200" marR="0" lvl="0" indent="-3810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42"/>
                  </a:ext>
                </a:extLst>
              </a:rPr>
              <a:t>The unsubscribe rate has decreased over the life of the service to 0.4% in the second half of May.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43"/>
                </a:ext>
              </a:extLst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textRoundtripDataId="44"/>
                </a:ext>
              </a:extLst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6" name="Google Shape;196;g860536f469_0_71"/>
          <p:cNvGrpSpPr/>
          <p:nvPr/>
        </p:nvGrpSpPr>
        <p:grpSpPr>
          <a:xfrm>
            <a:off x="11338883" y="3187902"/>
            <a:ext cx="6061740" cy="1509196"/>
            <a:chOff x="823296" y="6523743"/>
            <a:chExt cx="6735267" cy="1844983"/>
          </a:xfrm>
        </p:grpSpPr>
        <p:grpSp>
          <p:nvGrpSpPr>
            <p:cNvPr id="197" name="Google Shape;197;g860536f469_0_71"/>
            <p:cNvGrpSpPr/>
            <p:nvPr/>
          </p:nvGrpSpPr>
          <p:grpSpPr>
            <a:xfrm>
              <a:off x="2661654" y="6527379"/>
              <a:ext cx="4896909" cy="1661447"/>
              <a:chOff x="3499854" y="6527379"/>
              <a:chExt cx="4896909" cy="1661447"/>
            </a:xfrm>
          </p:grpSpPr>
          <p:sp>
            <p:nvSpPr>
              <p:cNvPr id="198" name="Google Shape;198;g860536f469_0_71"/>
              <p:cNvSpPr txBox="1"/>
              <p:nvPr/>
            </p:nvSpPr>
            <p:spPr>
              <a:xfrm>
                <a:off x="3499854" y="6527379"/>
                <a:ext cx="4820700" cy="473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4800"/>
                  <a:buFont typeface="Arial"/>
                  <a:buNone/>
                </a:pPr>
                <a:r>
                  <a:rPr lang="en-US" sz="4800" b="1" i="0" u="none" strike="noStrike" cap="none">
                    <a:solidFill>
                      <a:srgbClr val="09427D"/>
                    </a:solidFill>
                    <a:latin typeface="Arial"/>
                    <a:ea typeface="Arial"/>
                    <a:cs typeface="Arial"/>
                    <a:sym typeface="Arial"/>
                  </a:rPr>
                  <a:t>82%</a:t>
                </a:r>
                <a:endParaRPr sz="4800" b="1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9" name="Google Shape;199;g860536f469_0_71"/>
              <p:cNvSpPr txBox="1"/>
              <p:nvPr/>
            </p:nvSpPr>
            <p:spPr>
              <a:xfrm>
                <a:off x="3576063" y="7345826"/>
                <a:ext cx="4820700" cy="84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00"/>
                  <a:buFont typeface="Arial"/>
                  <a:buNone/>
                </a:pPr>
                <a:r>
                  <a:rPr lang="en-US" sz="2100" b="0" i="0" u="none" strike="noStrike" cap="none">
                    <a:solidFill>
                      <a:srgbClr val="09427D"/>
                    </a:solidFill>
                    <a:latin typeface="Arial"/>
                    <a:ea typeface="Arial"/>
                    <a:cs typeface="Arial"/>
                    <a:sym typeface="Arial"/>
                  </a:rPr>
                  <a:t>find the service </a:t>
                </a:r>
                <a:r>
                  <a:rPr lang="en-US" sz="2100" b="1" i="0" u="none" strike="noStrike" cap="none">
                    <a:solidFill>
                      <a:srgbClr val="09427D"/>
                    </a:solidFill>
                    <a:latin typeface="Arial"/>
                    <a:ea typeface="Arial"/>
                    <a:cs typeface="Arial"/>
                    <a:sym typeface="Arial"/>
                  </a:rPr>
                  <a:t>‘informative’ to ‘very informative</a:t>
                </a:r>
                <a:endParaRPr sz="1600" b="1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pic>
          <p:nvPicPr>
            <p:cNvPr id="200" name="Google Shape;200;g860536f469_0_7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3296" y="6523743"/>
              <a:ext cx="1780040" cy="184498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1" name="Google Shape;201;g860536f469_0_7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30481" y="6534269"/>
              <a:ext cx="1765700" cy="16862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2" name="Google Shape;202;g860536f469_0_71"/>
          <p:cNvGrpSpPr/>
          <p:nvPr/>
        </p:nvGrpSpPr>
        <p:grpSpPr>
          <a:xfrm>
            <a:off x="11427599" y="5550102"/>
            <a:ext cx="5956076" cy="1509200"/>
            <a:chOff x="6380951" y="4407102"/>
            <a:chExt cx="5956076" cy="1509200"/>
          </a:xfrm>
        </p:grpSpPr>
        <p:pic>
          <p:nvPicPr>
            <p:cNvPr id="203" name="Google Shape;203;g860536f469_0_7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380951" y="4407105"/>
              <a:ext cx="1574141" cy="15091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4" name="Google Shape;204;g860536f469_0_7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594553" y="4606461"/>
              <a:ext cx="1281726" cy="1102598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5" name="Google Shape;205;g860536f469_0_71"/>
            <p:cNvGrpSpPr/>
            <p:nvPr/>
          </p:nvGrpSpPr>
          <p:grpSpPr>
            <a:xfrm>
              <a:off x="8074103" y="4407102"/>
              <a:ext cx="4262924" cy="1508494"/>
              <a:chOff x="-1117599" y="-214354"/>
              <a:chExt cx="6427811" cy="2458833"/>
            </a:xfrm>
          </p:grpSpPr>
          <p:sp>
            <p:nvSpPr>
              <p:cNvPr id="206" name="Google Shape;206;g860536f469_0_71"/>
              <p:cNvSpPr txBox="1"/>
              <p:nvPr/>
            </p:nvSpPr>
            <p:spPr>
              <a:xfrm>
                <a:off x="-1117599" y="882179"/>
                <a:ext cx="5966400" cy="1362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00"/>
                  <a:buFont typeface="Arial"/>
                  <a:buNone/>
                </a:pPr>
                <a:r>
                  <a:rPr lang="en-US" sz="2100" b="0" i="0" u="none" strike="noStrike" cap="none">
                    <a:solidFill>
                      <a:srgbClr val="09427D"/>
                    </a:solidFill>
                    <a:latin typeface="Arial"/>
                    <a:ea typeface="Arial"/>
                    <a:cs typeface="Arial"/>
                    <a:sym typeface="Arial"/>
                  </a:rPr>
                  <a:t>like that the service is a </a:t>
                </a:r>
                <a:r>
                  <a:rPr lang="en-US" sz="2100" b="1" i="0" u="none" strike="noStrike" cap="none">
                    <a:solidFill>
                      <a:srgbClr val="09427D"/>
                    </a:solidFill>
                    <a:latin typeface="Arial"/>
                    <a:ea typeface="Arial"/>
                    <a:cs typeface="Arial"/>
                    <a:sym typeface="Arial"/>
                  </a:rPr>
                  <a:t>trusted source of information</a:t>
                </a:r>
                <a:endParaRPr sz="1600" b="1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g860536f469_0_71"/>
              <p:cNvSpPr txBox="1"/>
              <p:nvPr/>
            </p:nvSpPr>
            <p:spPr>
              <a:xfrm>
                <a:off x="-1117588" y="-214354"/>
                <a:ext cx="6427800" cy="93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0" tIns="0" rIns="0" bIns="0" anchor="t" anchorCtr="0">
                <a:noAutofit/>
              </a:bodyPr>
              <a:lstStyle/>
              <a:p>
                <a:pPr marL="0" marR="0" lvl="0" indent="0" algn="l" rtl="0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4800"/>
                  <a:buFont typeface="Arial"/>
                  <a:buNone/>
                </a:pPr>
                <a:r>
                  <a:rPr lang="en-US" sz="4800" b="1" i="0" u="none" strike="noStrike" cap="none">
                    <a:solidFill>
                      <a:srgbClr val="09427D"/>
                    </a:solidFill>
                    <a:latin typeface="Arial"/>
                    <a:ea typeface="Arial"/>
                    <a:cs typeface="Arial"/>
                    <a:sym typeface="Arial"/>
                  </a:rPr>
                  <a:t>66%</a:t>
                </a:r>
                <a:endParaRPr sz="4800" b="1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08" name="Google Shape;208;g860536f469_0_71"/>
          <p:cNvGrpSpPr/>
          <p:nvPr/>
        </p:nvGrpSpPr>
        <p:grpSpPr>
          <a:xfrm>
            <a:off x="11486851" y="7988502"/>
            <a:ext cx="1514519" cy="1444850"/>
            <a:chOff x="10648651" y="4407102"/>
            <a:chExt cx="1514519" cy="1444850"/>
          </a:xfrm>
        </p:grpSpPr>
        <p:pic>
          <p:nvPicPr>
            <p:cNvPr id="209" name="Google Shape;209;g860536f469_0_7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0648651" y="4407102"/>
              <a:ext cx="1514519" cy="14448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0" name="Google Shape;210;g860536f469_0_71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0913115" y="4634195"/>
              <a:ext cx="1203240" cy="114307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11" name="Google Shape;211;g860536f469_0_71"/>
          <p:cNvGrpSpPr/>
          <p:nvPr/>
        </p:nvGrpSpPr>
        <p:grpSpPr>
          <a:xfrm>
            <a:off x="13115822" y="7912312"/>
            <a:ext cx="4101758" cy="1392199"/>
            <a:chOff x="-1498391" y="319177"/>
            <a:chExt cx="5469010" cy="1856265"/>
          </a:xfrm>
        </p:grpSpPr>
        <p:sp>
          <p:nvSpPr>
            <p:cNvPr id="212" name="Google Shape;212;g860536f469_0_71"/>
            <p:cNvSpPr txBox="1"/>
            <p:nvPr/>
          </p:nvSpPr>
          <p:spPr>
            <a:xfrm>
              <a:off x="-1498391" y="319177"/>
              <a:ext cx="5469000" cy="441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rPr lang="en-US" sz="4800" b="1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rPr>
                <a:t>73%</a:t>
              </a:r>
              <a:endParaRPr sz="4800" b="1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g860536f469_0_71"/>
            <p:cNvSpPr txBox="1"/>
            <p:nvPr/>
          </p:nvSpPr>
          <p:spPr>
            <a:xfrm>
              <a:off x="-1498381" y="1129342"/>
              <a:ext cx="5469000" cy="104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lang="en-US" sz="2100" b="0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rPr>
                <a:t>signed up specifically to receive information from the </a:t>
              </a:r>
              <a:r>
                <a:rPr lang="en-US" sz="2100" b="1" i="0" u="none" strike="noStrike" cap="none">
                  <a:solidFill>
                    <a:srgbClr val="09427D"/>
                  </a:solidFill>
                  <a:latin typeface="Arial"/>
                  <a:ea typeface="Arial"/>
                  <a:cs typeface="Arial"/>
                  <a:sym typeface="Arial"/>
                </a:rPr>
                <a:t>Government of Canada</a:t>
              </a:r>
              <a:endParaRPr sz="16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g860536f469_0_71"/>
          <p:cNvSpPr txBox="1"/>
          <p:nvPr/>
        </p:nvSpPr>
        <p:spPr>
          <a:xfrm>
            <a:off x="1028700" y="1007269"/>
            <a:ext cx="10889700" cy="5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99"/>
              <a:buFont typeface="Arial"/>
              <a:buNone/>
            </a:pPr>
            <a:r>
              <a:rPr lang="en-US" sz="3199" b="0" i="0" u="none" strike="noStrike" cap="none">
                <a:solidFill>
                  <a:srgbClr val="45818E"/>
                </a:solidFill>
                <a:latin typeface="Arial"/>
                <a:ea typeface="Arial"/>
                <a:cs typeface="Arial"/>
                <a:sym typeface="Arial"/>
              </a:rPr>
              <a:t>The Numbers</a:t>
            </a:r>
            <a:endParaRPr sz="1400" b="0" i="0" u="none" strike="noStrike" cap="none">
              <a:solidFill>
                <a:srgbClr val="45818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g860536f469_0_71"/>
          <p:cNvSpPr txBox="1"/>
          <p:nvPr/>
        </p:nvSpPr>
        <p:spPr>
          <a:xfrm>
            <a:off x="17873700" y="9689500"/>
            <a:ext cx="414300" cy="5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808d2d5291_1_229"/>
          <p:cNvSpPr/>
          <p:nvPr/>
        </p:nvSpPr>
        <p:spPr>
          <a:xfrm>
            <a:off x="13705098" y="4634100"/>
            <a:ext cx="3415210" cy="2097328"/>
          </a:xfrm>
          <a:custGeom>
            <a:avLst/>
            <a:gdLst/>
            <a:ahLst/>
            <a:cxnLst/>
            <a:rect l="l" t="t" r="r" b="b"/>
            <a:pathLst>
              <a:path w="2721283" h="2902876" extrusionOk="0">
                <a:moveTo>
                  <a:pt x="2596823" y="2902876"/>
                </a:moveTo>
                <a:lnTo>
                  <a:pt x="124460" y="2902876"/>
                </a:lnTo>
                <a:cubicBezTo>
                  <a:pt x="55880" y="2902876"/>
                  <a:pt x="0" y="2846996"/>
                  <a:pt x="0" y="2778416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596823" y="0"/>
                </a:lnTo>
                <a:cubicBezTo>
                  <a:pt x="2665403" y="0"/>
                  <a:pt x="2721283" y="55880"/>
                  <a:pt x="2721283" y="124460"/>
                </a:cubicBezTo>
                <a:lnTo>
                  <a:pt x="2721283" y="2778416"/>
                </a:lnTo>
                <a:cubicBezTo>
                  <a:pt x="2721283" y="2846996"/>
                  <a:pt x="2665403" y="2902876"/>
                  <a:pt x="2596823" y="290287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g808d2d5291_1_229"/>
          <p:cNvSpPr/>
          <p:nvPr/>
        </p:nvSpPr>
        <p:spPr>
          <a:xfrm>
            <a:off x="9524900" y="7240100"/>
            <a:ext cx="3347178" cy="2094355"/>
          </a:xfrm>
          <a:custGeom>
            <a:avLst/>
            <a:gdLst/>
            <a:ahLst/>
            <a:cxnLst/>
            <a:rect l="l" t="t" r="r" b="b"/>
            <a:pathLst>
              <a:path w="2721283" h="5983870" extrusionOk="0">
                <a:moveTo>
                  <a:pt x="2596823" y="5983869"/>
                </a:moveTo>
                <a:lnTo>
                  <a:pt x="124460" y="5983869"/>
                </a:lnTo>
                <a:cubicBezTo>
                  <a:pt x="55880" y="5983869"/>
                  <a:pt x="0" y="5927989"/>
                  <a:pt x="0" y="5859409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596823" y="0"/>
                </a:lnTo>
                <a:cubicBezTo>
                  <a:pt x="2665403" y="0"/>
                  <a:pt x="2721283" y="55880"/>
                  <a:pt x="2721283" y="124460"/>
                </a:cubicBezTo>
                <a:lnTo>
                  <a:pt x="2721283" y="5859409"/>
                </a:lnTo>
                <a:cubicBezTo>
                  <a:pt x="2721283" y="5927989"/>
                  <a:pt x="2665403" y="5983870"/>
                  <a:pt x="2596823" y="598387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g808d2d5291_1_229"/>
          <p:cNvSpPr/>
          <p:nvPr/>
        </p:nvSpPr>
        <p:spPr>
          <a:xfrm>
            <a:off x="9477975" y="4634446"/>
            <a:ext cx="3415210" cy="2097328"/>
          </a:xfrm>
          <a:custGeom>
            <a:avLst/>
            <a:gdLst/>
            <a:ahLst/>
            <a:cxnLst/>
            <a:rect l="l" t="t" r="r" b="b"/>
            <a:pathLst>
              <a:path w="2721283" h="2902876" extrusionOk="0">
                <a:moveTo>
                  <a:pt x="2596823" y="2902876"/>
                </a:moveTo>
                <a:lnTo>
                  <a:pt x="124460" y="2902876"/>
                </a:lnTo>
                <a:cubicBezTo>
                  <a:pt x="55880" y="2902876"/>
                  <a:pt x="0" y="2846996"/>
                  <a:pt x="0" y="2778416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596823" y="0"/>
                </a:lnTo>
                <a:cubicBezTo>
                  <a:pt x="2665403" y="0"/>
                  <a:pt x="2721283" y="55880"/>
                  <a:pt x="2721283" y="124460"/>
                </a:cubicBezTo>
                <a:lnTo>
                  <a:pt x="2721283" y="2778416"/>
                </a:lnTo>
                <a:cubicBezTo>
                  <a:pt x="2721283" y="2846996"/>
                  <a:pt x="2665403" y="2902876"/>
                  <a:pt x="2596823" y="290287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g808d2d5291_1_229"/>
          <p:cNvSpPr txBox="1"/>
          <p:nvPr/>
        </p:nvSpPr>
        <p:spPr>
          <a:xfrm>
            <a:off x="11277778" y="2671463"/>
            <a:ext cx="2953125" cy="418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g808d2d5291_1_229"/>
          <p:cNvSpPr/>
          <p:nvPr/>
        </p:nvSpPr>
        <p:spPr>
          <a:xfrm>
            <a:off x="13766602" y="7252900"/>
            <a:ext cx="3415210" cy="2094355"/>
          </a:xfrm>
          <a:custGeom>
            <a:avLst/>
            <a:gdLst/>
            <a:ahLst/>
            <a:cxnLst/>
            <a:rect l="l" t="t" r="r" b="b"/>
            <a:pathLst>
              <a:path w="2721283" h="5983870" extrusionOk="0">
                <a:moveTo>
                  <a:pt x="2596823" y="5983869"/>
                </a:moveTo>
                <a:lnTo>
                  <a:pt x="124460" y="5983869"/>
                </a:lnTo>
                <a:cubicBezTo>
                  <a:pt x="55880" y="5983869"/>
                  <a:pt x="0" y="5927989"/>
                  <a:pt x="0" y="5859409"/>
                </a:cubicBezTo>
                <a:lnTo>
                  <a:pt x="0" y="124460"/>
                </a:lnTo>
                <a:cubicBezTo>
                  <a:pt x="0" y="55880"/>
                  <a:pt x="55880" y="0"/>
                  <a:pt x="124460" y="0"/>
                </a:cubicBezTo>
                <a:lnTo>
                  <a:pt x="2596823" y="0"/>
                </a:lnTo>
                <a:cubicBezTo>
                  <a:pt x="2665403" y="0"/>
                  <a:pt x="2721283" y="55880"/>
                  <a:pt x="2721283" y="124460"/>
                </a:cubicBezTo>
                <a:lnTo>
                  <a:pt x="2721283" y="5859409"/>
                </a:lnTo>
                <a:cubicBezTo>
                  <a:pt x="2721283" y="5927989"/>
                  <a:pt x="2665403" y="5983870"/>
                  <a:pt x="2596823" y="598387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g808d2d5291_1_229"/>
          <p:cNvSpPr txBox="1"/>
          <p:nvPr/>
        </p:nvSpPr>
        <p:spPr>
          <a:xfrm>
            <a:off x="969925" y="1603025"/>
            <a:ext cx="13584300" cy="11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Collaboration is the key to success</a:t>
            </a:r>
            <a:endParaRPr sz="60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6" name="Google Shape;226;g808d2d5291_1_2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951948" y="4738399"/>
            <a:ext cx="3077974" cy="1860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808d2d5291_1_229"/>
          <p:cNvPicPr preferRelativeResize="0"/>
          <p:nvPr/>
        </p:nvPicPr>
        <p:blipFill rotWithShape="1">
          <a:blip r:embed="rId4">
            <a:alphaModFix/>
          </a:blip>
          <a:srcRect l="12806" t="22691" r="13846" b="27315"/>
          <a:stretch/>
        </p:blipFill>
        <p:spPr>
          <a:xfrm>
            <a:off x="9913775" y="7362100"/>
            <a:ext cx="2589250" cy="176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808d2d5291_1_2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500263" y="7326138"/>
            <a:ext cx="1947875" cy="194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808d2d5291_1_229"/>
          <p:cNvPicPr preferRelativeResize="0"/>
          <p:nvPr/>
        </p:nvPicPr>
        <p:blipFill rotWithShape="1">
          <a:blip r:embed="rId6">
            <a:alphaModFix/>
          </a:blip>
          <a:srcRect l="2985" r="1902" b="9041"/>
          <a:stretch/>
        </p:blipFill>
        <p:spPr>
          <a:xfrm>
            <a:off x="9511438" y="4800713"/>
            <a:ext cx="3348275" cy="1764801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g808d2d5291_1_229"/>
          <p:cNvSpPr txBox="1"/>
          <p:nvPr/>
        </p:nvSpPr>
        <p:spPr>
          <a:xfrm>
            <a:off x="1104900" y="3977600"/>
            <a:ext cx="7740600" cy="18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810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400" b="0" i="0" u="sng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Get Updates on COVID-19</a:t>
            </a: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” was created based on global best practices and an open source platform. 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81000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rgbClr val="09427D"/>
              </a:buClr>
              <a:buSzPts val="2400"/>
              <a:buFont typeface="Arial"/>
              <a:buChar char="●"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 The multidisciplinary team included Health Canada, Service Canada, the Canadian Digital Service and Treasury Board Secretariat.</a:t>
            </a:r>
            <a:endParaRPr sz="67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1" name="Google Shape;231;g808d2d5291_1_2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4417150" y="354500"/>
            <a:ext cx="3442850" cy="35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808d2d5291_1_22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5017973" y="993424"/>
            <a:ext cx="2330614" cy="2359152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g808d2d5291_1_229"/>
          <p:cNvSpPr txBox="1"/>
          <p:nvPr/>
        </p:nvSpPr>
        <p:spPr>
          <a:xfrm>
            <a:off x="1028700" y="1007269"/>
            <a:ext cx="10889700" cy="5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99"/>
              <a:buFont typeface="Arial"/>
              <a:buNone/>
            </a:pPr>
            <a:r>
              <a:rPr lang="en-US" sz="3199" b="0" i="0" u="none" strike="noStrike" cap="none">
                <a:solidFill>
                  <a:srgbClr val="45818E"/>
                </a:solidFill>
                <a:latin typeface="Arial"/>
                <a:ea typeface="Arial"/>
                <a:cs typeface="Arial"/>
                <a:sym typeface="Arial"/>
              </a:rPr>
              <a:t>The Team</a:t>
            </a:r>
            <a:endParaRPr sz="1400" b="0" i="0" u="none" strike="noStrike" cap="none">
              <a:solidFill>
                <a:srgbClr val="45818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808d2d5291_1_229"/>
          <p:cNvSpPr txBox="1"/>
          <p:nvPr/>
        </p:nvSpPr>
        <p:spPr>
          <a:xfrm>
            <a:off x="17873700" y="9689500"/>
            <a:ext cx="414300" cy="5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>
                <a:solidFill>
                  <a:srgbClr val="09427D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2400" b="0" i="0" u="none" strike="noStrike" cap="none">
              <a:solidFill>
                <a:srgbClr val="09427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1078</Words>
  <Application>Microsoft Office PowerPoint</Application>
  <PresentationFormat>Custom</PresentationFormat>
  <Paragraphs>144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Burnett</dc:creator>
  <cp:lastModifiedBy>MERRITT</cp:lastModifiedBy>
  <cp:revision>1</cp:revision>
  <dcterms:created xsi:type="dcterms:W3CDTF">2006-08-16T00:00:00Z</dcterms:created>
  <dcterms:modified xsi:type="dcterms:W3CDTF">2020-06-25T15:22:57Z</dcterms:modified>
</cp:coreProperties>
</file>