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Lato" panose="020F0502020204030203"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Smi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2T22:33:45.272" idx="1">
    <p:pos x="2424" y="121"/>
    <p:text>French link for this is https://helpx.adobe.com/ca_fr/acrobat/using/creating-accessible-pdfs.html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8222990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8222990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slide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8222990b5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68222990b5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28cc5716e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28cc5716e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8222990b5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68222990b5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9d4bc456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9d4bc456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928cc5716e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928cc5716e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928cc5716e_6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928cc5716e_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928cc5716e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928cc5716e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96ffb9da47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96ffb9da47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9d4bc4567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9d4bc456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9d4bc4567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9d4bc4567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8222990b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8222990b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#1</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928cc5716e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928cc5716e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8222990b5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8222990b5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28cc5716e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928cc5716e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928cc5716e_6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928cc5716e_6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9cad61680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9cad61680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98b545baa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98b545baa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96ffb9da4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96ffb9da4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9d4bc4567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9d4bc4567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96ffb9da47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96ffb9da47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a754feb695_2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a754feb695_2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68222990b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68222990b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a754feb695_2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a754feb695_2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a754feb695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a754feb695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a754feb695_2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a754feb695_2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cb7db8b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4cb7db8b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8222990b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8222990b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d4bc4567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d4bc4567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8222990b5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8222990b5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8222990b5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68222990b5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Content example slide #2</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8222990b5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68222990b5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example slide #1b</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25A674F5-791F-3382-FED1-9D10C08C28D8}"/>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test.canada.ca/accessibil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11y.canada.ca/en/standard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test.canada.ca/accessibil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canada-regulations-guidance/accessibility-plan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open.canada.c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tbs-sct.canada.ca/pol/doc-eng.aspx?id=2716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Info.Com@chrc-ccdp.gc.c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accessibilitychrc.ca/en/notifying-accessibility-commission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est.canada.ca/accessibilit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test.canada.ca/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canada-regulations-guidance.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equestform.portal.gc.ca/tickets.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test.canada.ca/accessibilit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ca/en/employment-social-development/programs/accessible-canada-regulations-guidance/feedback-process/introduction.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om@chrc-ccdp.gc.c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accessibilitychrc.ca/en/notifying-accessibility-commission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to.btn@tbs-sct.gc.c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canada.ca/en/government/about/design-system/pattern-library.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helpx.adobe.com/ca/acrobat/using/creating-accessible-pdfs.html" TargetMode="External"/><Relationship Id="rId3" Type="http://schemas.openxmlformats.org/officeDocument/2006/relationships/hyperlink" Target="https://publications.gc.ca" TargetMode="External"/><Relationship Id="rId7" Type="http://schemas.openxmlformats.org/officeDocument/2006/relationships/hyperlink" Target="mailto:publications.acquisitions@pwgsc.gc.c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publications.gc.ca/site/eng/services/formatCopyPage.html" TargetMode="External"/><Relationship Id="rId5" Type="http://schemas.openxmlformats.org/officeDocument/2006/relationships/hyperlink" Target="https://publications.gc.ca/site/eng/services/applyForISBN.html" TargetMode="External"/><Relationship Id="rId4" Type="http://schemas.openxmlformats.org/officeDocument/2006/relationships/hyperlink" Target="https://library-archives.canada.ca/eng/services/publishers/issn/Pages/issn.aspx" TargetMode="External"/><Relationship Id="rId9"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hyperlink" Target="http://registry.open.canada.c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griculture.canada.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3100" y="-12575"/>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solidFill>
                  <a:schemeClr val="lt1"/>
                </a:solidFill>
                <a:latin typeface="Lato"/>
                <a:ea typeface="Lato"/>
                <a:cs typeface="Lato"/>
                <a:sym typeface="Lato"/>
              </a:rPr>
              <a:t>Accessibility requirements for December 2022</a:t>
            </a:r>
            <a:endParaRPr dirty="0">
              <a:solidFill>
                <a:schemeClr val="lt1"/>
              </a:solidFill>
              <a:latin typeface="Lato"/>
              <a:ea typeface="Lato"/>
              <a:cs typeface="Lato"/>
              <a:sym typeface="Lato"/>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Open Sans"/>
                <a:ea typeface="Open Sans"/>
                <a:cs typeface="Open Sans"/>
                <a:sym typeface="Open Sans"/>
              </a:rPr>
              <a:t>Recommended Canada.ca approach</a:t>
            </a:r>
            <a:endParaRPr>
              <a:solidFill>
                <a:schemeClr val="lt1"/>
              </a:solidFill>
              <a:latin typeface="Open Sans"/>
              <a:ea typeface="Open Sans"/>
              <a:cs typeface="Open Sans"/>
              <a:sym typeface="Open Sans"/>
            </a:endParaRPr>
          </a:p>
        </p:txBody>
      </p:sp>
      <p:sp>
        <p:nvSpPr>
          <p:cNvPr id="57" name="Google Shape;57;p13"/>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subTitle" idx="1"/>
          </p:nvPr>
        </p:nvSpPr>
        <p:spPr>
          <a:xfrm>
            <a:off x="311700" y="4071400"/>
            <a:ext cx="8520600" cy="7926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 sz="1679">
                <a:solidFill>
                  <a:schemeClr val="lt1"/>
                </a:solidFill>
                <a:latin typeface="Open Sans"/>
                <a:ea typeface="Open Sans"/>
                <a:cs typeface="Open Sans"/>
                <a:sym typeface="Open Sans"/>
              </a:rPr>
              <a:t>Digital Transformation Office • #CanadaDotCa • November 2022</a:t>
            </a:r>
            <a:endParaRPr sz="1679">
              <a:solidFill>
                <a:schemeClr val="lt1"/>
              </a:solidFill>
              <a:latin typeface="Open Sans"/>
              <a:ea typeface="Open Sans"/>
              <a:cs typeface="Open Sans"/>
              <a:sym typeface="Open Sans"/>
            </a:endParaRPr>
          </a:p>
        </p:txBody>
      </p:sp>
      <p:pic>
        <p:nvPicPr>
          <p:cNvPr id="59" name="Google Shape;59;p13"/>
          <p:cNvPicPr preferRelativeResize="0"/>
          <p:nvPr/>
        </p:nvPicPr>
        <p:blipFill>
          <a:blip r:embed="rId3">
            <a:alphaModFix/>
          </a:blip>
          <a:stretch>
            <a:fillRect/>
          </a:stretch>
        </p:blipFill>
        <p:spPr>
          <a:xfrm>
            <a:off x="7634867" y="267817"/>
            <a:ext cx="1060908" cy="252256"/>
          </a:xfrm>
          <a:prstGeom prst="rect">
            <a:avLst/>
          </a:prstGeom>
          <a:noFill/>
          <a:ln>
            <a:noFill/>
          </a:ln>
        </p:spPr>
      </p:pic>
      <p:pic>
        <p:nvPicPr>
          <p:cNvPr id="60" name="Google Shape;60;p13"/>
          <p:cNvPicPr preferRelativeResize="0"/>
          <p:nvPr/>
        </p:nvPicPr>
        <p:blipFill>
          <a:blip r:embed="rId4">
            <a:alphaModFix/>
          </a:blip>
          <a:stretch>
            <a:fillRect/>
          </a:stretch>
        </p:blipFill>
        <p:spPr>
          <a:xfrm>
            <a:off x="411883" y="267825"/>
            <a:ext cx="2718376" cy="25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311700" y="224825"/>
            <a:ext cx="84672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Breadcrumb for accessibility products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46" name="Google Shape;146;p22"/>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pic>
        <p:nvPicPr>
          <p:cNvPr id="148" name="Google Shape;148;p22"/>
          <p:cNvPicPr preferRelativeResize="0"/>
          <p:nvPr/>
        </p:nvPicPr>
        <p:blipFill rotWithShape="1">
          <a:blip r:embed="rId3">
            <a:alphaModFix/>
          </a:blip>
          <a:srcRect l="-70" r="69"/>
          <a:stretch/>
        </p:blipFill>
        <p:spPr>
          <a:xfrm>
            <a:off x="689374" y="2223275"/>
            <a:ext cx="8218726" cy="2648775"/>
          </a:xfrm>
          <a:prstGeom prst="rect">
            <a:avLst/>
          </a:prstGeom>
          <a:noFill/>
          <a:ln>
            <a:noFill/>
          </a:ln>
          <a:effectLst>
            <a:outerShdw blurRad="57150" dist="19050" dir="5400000" algn="bl" rotWithShape="0">
              <a:srgbClr val="000000">
                <a:alpha val="50000"/>
              </a:srgbClr>
            </a:outerShdw>
          </a:effectLst>
        </p:spPr>
      </p:pic>
      <p:sp>
        <p:nvSpPr>
          <p:cNvPr id="149" name="Google Shape;149;p22"/>
          <p:cNvSpPr/>
          <p:nvPr/>
        </p:nvSpPr>
        <p:spPr>
          <a:xfrm>
            <a:off x="791875" y="3425525"/>
            <a:ext cx="4085100" cy="268800"/>
          </a:xfrm>
          <a:prstGeom prst="roundRect">
            <a:avLst>
              <a:gd name="adj" fmla="val 16667"/>
            </a:avLst>
          </a:prstGeom>
          <a:noFill/>
          <a:ln w="28575" cap="flat" cmpd="sng">
            <a:solidFill>
              <a:srgbClr val="98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57575" y="3425525"/>
            <a:ext cx="678000" cy="268800"/>
          </a:xfrm>
          <a:prstGeom prst="rightArrow">
            <a:avLst>
              <a:gd name="adj1" fmla="val 50000"/>
              <a:gd name="adj2" fmla="val 50000"/>
            </a:avLst>
          </a:prstGeom>
          <a:solidFill>
            <a:schemeClr val="lt2"/>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While DTO recommends creating an accessibility node in your institution’s IA, it may also make sense to cross-link from elsewhere on your sites, such as: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Linking to the accessibility plan from a “Reports and plans” section</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Linking to the accessibility feedback form from your “Contact us” pages</a:t>
            </a:r>
            <a:endParaRPr sz="2100">
              <a:latin typeface="Open Sans"/>
              <a:ea typeface="Open Sans"/>
              <a:cs typeface="Open Sans"/>
              <a:sym typeface="Open Sans"/>
            </a:endParaRPr>
          </a:p>
        </p:txBody>
      </p:sp>
      <p:sp>
        <p:nvSpPr>
          <p:cNvPr id="156" name="Google Shape;156;p23"/>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58" name="Google Shape;158;p23"/>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IA structure</a:t>
            </a:r>
            <a:endParaRPr sz="1765">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page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66" name="Google Shape;166;p24"/>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institutional accessibility page</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pic>
        <p:nvPicPr>
          <p:cNvPr id="168" name="Google Shape;168;p24"/>
          <p:cNvPicPr preferRelativeResize="0"/>
          <p:nvPr/>
        </p:nvPicPr>
        <p:blipFill rotWithShape="1">
          <a:blip r:embed="rId3">
            <a:alphaModFix/>
          </a:blip>
          <a:srcRect b="5687"/>
          <a:stretch/>
        </p:blipFill>
        <p:spPr>
          <a:xfrm>
            <a:off x="2728800" y="1048900"/>
            <a:ext cx="6202552" cy="3898774"/>
          </a:xfrm>
          <a:prstGeom prst="rect">
            <a:avLst/>
          </a:prstGeom>
          <a:noFill/>
          <a:ln>
            <a:noFill/>
          </a:ln>
          <a:effectLst>
            <a:outerShdw blurRad="57150" dist="19050" dir="5400000" algn="bl" rotWithShape="0">
              <a:srgbClr val="000000">
                <a:alpha val="50000"/>
              </a:srgbClr>
            </a:outerShdw>
          </a:effectLst>
        </p:spPr>
      </p:pic>
      <p:sp>
        <p:nvSpPr>
          <p:cNvPr id="169" name="Google Shape;169;p24"/>
          <p:cNvSpPr txBox="1"/>
          <p:nvPr/>
        </p:nvSpPr>
        <p:spPr>
          <a:xfrm>
            <a:off x="5479250" y="648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hlinkClick r:id="rId4"/>
              </a:rPr>
              <a:t>Link to working examples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Likely top task will be giving feedback, so the page uses the Super-task button </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Additional doormats can be added as needed</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Other patterns can be used as well on this page (e.g. Most requested band, contextual features)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Design will likely evolve as future requirements come on line, e.g. accessibility statements required under the proposed </a:t>
            </a:r>
            <a:r>
              <a:rPr lang="en" sz="2100" u="sng">
                <a:solidFill>
                  <a:schemeClr val="hlink"/>
                </a:solidFill>
                <a:latin typeface="Open Sans"/>
                <a:ea typeface="Open Sans"/>
                <a:cs typeface="Open Sans"/>
                <a:sym typeface="Open Sans"/>
                <a:hlinkClick r:id="rId3"/>
              </a:rPr>
              <a:t>ICT accessibility standard</a:t>
            </a:r>
            <a:r>
              <a:rPr lang="en" sz="2100">
                <a:latin typeface="Open Sans"/>
                <a:ea typeface="Open Sans"/>
                <a:cs typeface="Open Sans"/>
                <a:sym typeface="Open Sans"/>
              </a:rPr>
              <a:t> </a:t>
            </a:r>
            <a:endParaRPr sz="2100">
              <a:latin typeface="Open Sans"/>
              <a:ea typeface="Open Sans"/>
              <a:cs typeface="Open Sans"/>
              <a:sym typeface="Open Sans"/>
            </a:endParaRPr>
          </a:p>
        </p:txBody>
      </p:sp>
      <p:sp>
        <p:nvSpPr>
          <p:cNvPr id="175" name="Google Shape;175;p2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77" name="Google Shape;177;p2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Accessibility page</a:t>
            </a:r>
            <a:endParaRPr sz="1765">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85" name="Google Shape;185;p26"/>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approach</a:t>
            </a:r>
            <a:endParaRPr sz="1765">
              <a:solidFill>
                <a:schemeClr val="lt1"/>
              </a:solidFill>
              <a:latin typeface="Open Sans"/>
              <a:ea typeface="Open Sans"/>
              <a:cs typeface="Open Sans"/>
              <a:sym typeface="Open Sans"/>
            </a:endParaRPr>
          </a:p>
        </p:txBody>
      </p:sp>
      <p:pic>
        <p:nvPicPr>
          <p:cNvPr id="187" name="Google Shape;187;p26"/>
          <p:cNvPicPr preferRelativeResize="0"/>
          <p:nvPr/>
        </p:nvPicPr>
        <p:blipFill rotWithShape="1">
          <a:blip r:embed="rId3">
            <a:alphaModFix/>
          </a:blip>
          <a:srcRect b="33453"/>
          <a:stretch/>
        </p:blipFill>
        <p:spPr>
          <a:xfrm>
            <a:off x="2728800" y="1810900"/>
            <a:ext cx="6202552" cy="2751076"/>
          </a:xfrm>
          <a:prstGeom prst="rect">
            <a:avLst/>
          </a:prstGeom>
          <a:noFill/>
          <a:ln>
            <a:noFill/>
          </a:ln>
          <a:effectLst>
            <a:outerShdw blurRad="57150" dist="19050" dir="5400000" algn="bl" rotWithShape="0">
              <a:srgbClr val="000000">
                <a:alpha val="50000"/>
              </a:srgbClr>
            </a:outerShdw>
          </a:effectLst>
        </p:spPr>
      </p:pic>
      <p:sp>
        <p:nvSpPr>
          <p:cNvPr id="188" name="Google Shape;188;p26"/>
          <p:cNvSpPr txBox="1"/>
          <p:nvPr/>
        </p:nvSpPr>
        <p:spPr>
          <a:xfrm>
            <a:off x="5479250" y="1410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hlinkClick r:id="rId4"/>
              </a:rPr>
              <a:t>Link to working examples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Ensure the plan meets the requirements outlined in </a:t>
            </a:r>
            <a:br>
              <a:rPr lang="en" sz="2100">
                <a:latin typeface="Open Sans"/>
                <a:ea typeface="Open Sans"/>
                <a:cs typeface="Open Sans"/>
                <a:sym typeface="Open Sans"/>
              </a:rPr>
            </a:br>
            <a:r>
              <a:rPr lang="en" sz="21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Guidance on accessibility plans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This guidance includes a content template for the plan itself</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People are encouraged to provide feedback on accessibility plans - ensure there is a link to the feedback process and/or feedback form from within the plan itself</a:t>
            </a:r>
            <a:endParaRPr sz="2100">
              <a:latin typeface="Open Sans"/>
              <a:ea typeface="Open Sans"/>
              <a:cs typeface="Open Sans"/>
              <a:sym typeface="Open Sans"/>
            </a:endParaRPr>
          </a:p>
        </p:txBody>
      </p:sp>
      <p:sp>
        <p:nvSpPr>
          <p:cNvPr id="194" name="Google Shape;194;p27"/>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96" name="Google Shape;196;p27"/>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Accessibility plans 1/3</a:t>
            </a:r>
            <a:endParaRPr sz="1765">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body" idx="1"/>
          </p:nvPr>
        </p:nvSpPr>
        <p:spPr>
          <a:xfrm>
            <a:off x="350425" y="1942225"/>
            <a:ext cx="8398500" cy="3045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To assist with findability, TBS is creating a central index for accessibility plans on the </a:t>
            </a:r>
            <a:r>
              <a:rPr lang="en" sz="2100" u="sng">
                <a:solidFill>
                  <a:schemeClr val="hlink"/>
                </a:solidFill>
                <a:latin typeface="Open Sans"/>
                <a:ea typeface="Open Sans"/>
                <a:cs typeface="Open Sans"/>
                <a:sym typeface="Open Sans"/>
                <a:hlinkClick r:id="rId3"/>
              </a:rPr>
              <a:t>Open government site</a:t>
            </a:r>
            <a:r>
              <a:rPr lang="en" sz="2100">
                <a:latin typeface="Open Sans"/>
                <a:ea typeface="Open Sans"/>
                <a:cs typeface="Open Sans"/>
                <a:sym typeface="Open Sans"/>
              </a:rPr>
              <a:t>:</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Include a link from your plan to the central index</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Submit a metadata record for your plan</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See annex for instructions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According to the </a:t>
            </a:r>
            <a:r>
              <a:rPr lang="en" sz="21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Procedures for publishing</a:t>
            </a:r>
            <a:r>
              <a:rPr lang="en" sz="2100">
                <a:latin typeface="Open Sans"/>
                <a:ea typeface="Open Sans"/>
                <a:cs typeface="Open Sans"/>
                <a:sym typeface="Open Sans"/>
              </a:rPr>
              <a:t>, institutional accessibility plans are considered publications: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Request an ISSN and submit a copy to publications.gc.ca</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See annex for instructions</a:t>
            </a:r>
            <a:endParaRPr sz="2100">
              <a:latin typeface="Open Sans"/>
              <a:ea typeface="Open Sans"/>
              <a:cs typeface="Open Sans"/>
              <a:sym typeface="Open Sans"/>
            </a:endParaRPr>
          </a:p>
        </p:txBody>
      </p:sp>
      <p:sp>
        <p:nvSpPr>
          <p:cNvPr id="203" name="Google Shape;203;p28"/>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05" name="Google Shape;205;p28"/>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Accessibility plans 2/3</a:t>
            </a:r>
            <a:endParaRPr sz="1765">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Institutions must notify the Accessibility Commissioner at the Canadian Human Rights Commission within 48 hours of publishing their accessibility plans: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Send an email to </a:t>
            </a:r>
            <a:r>
              <a:rPr lang="en" sz="2100" u="sng">
                <a:solidFill>
                  <a:schemeClr val="hlink"/>
                </a:solidFill>
                <a:latin typeface="Open Sans"/>
                <a:ea typeface="Open Sans"/>
                <a:cs typeface="Open Sans"/>
                <a:sym typeface="Open Sans"/>
                <a:hlinkClick r:id="rId3"/>
              </a:rPr>
              <a:t>Info.Com@chrc-ccdp.gc.ca</a:t>
            </a:r>
            <a:r>
              <a:rPr lang="en" sz="2100">
                <a:latin typeface="Open Sans"/>
                <a:ea typeface="Open Sans"/>
                <a:cs typeface="Open Sans"/>
                <a:sym typeface="Open Sans"/>
              </a:rPr>
              <a:t> or use the CHRC’s “</a:t>
            </a:r>
            <a:r>
              <a:rPr lang="en" sz="2100" u="sng">
                <a:solidFill>
                  <a:schemeClr val="hlink"/>
                </a:solidFill>
                <a:latin typeface="Open Sans"/>
                <a:ea typeface="Open Sans"/>
                <a:cs typeface="Open Sans"/>
                <a:sym typeface="Open Sans"/>
                <a:hlinkClick r:id="rId4"/>
              </a:rPr>
              <a:t>My Accessibility Portal</a:t>
            </a:r>
            <a:r>
              <a:rPr lang="en" sz="2100">
                <a:latin typeface="Open Sans"/>
                <a:ea typeface="Open Sans"/>
                <a:cs typeface="Open Sans"/>
                <a:sym typeface="Open Sans"/>
              </a:rPr>
              <a:t>” service</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Include a link or URL for the plan in the email you send</a:t>
            </a:r>
            <a:br>
              <a:rPr lang="en" sz="2100">
                <a:latin typeface="Open Sans"/>
                <a:ea typeface="Open Sans"/>
                <a:cs typeface="Open Sans"/>
                <a:sym typeface="Open Sans"/>
              </a:rPr>
            </a:br>
            <a:endParaRPr sz="2100">
              <a:latin typeface="Open Sans"/>
              <a:ea typeface="Open Sans"/>
              <a:cs typeface="Open Sans"/>
              <a:sym typeface="Open Sans"/>
            </a:endParaRPr>
          </a:p>
        </p:txBody>
      </p:sp>
      <p:sp>
        <p:nvSpPr>
          <p:cNvPr id="212" name="Google Shape;212;p29"/>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14" name="Google Shape;214;p29"/>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Accessibility plans 3/3</a:t>
            </a:r>
            <a:endParaRPr sz="1765">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feedback form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22" name="Google Shape;222;p30"/>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feedback form</a:t>
            </a:r>
            <a:endParaRPr sz="1765">
              <a:solidFill>
                <a:schemeClr val="lt1"/>
              </a:solidFill>
              <a:latin typeface="Open Sans"/>
              <a:ea typeface="Open Sans"/>
              <a:cs typeface="Open Sans"/>
              <a:sym typeface="Open Sans"/>
            </a:endParaRPr>
          </a:p>
        </p:txBody>
      </p:sp>
      <p:pic>
        <p:nvPicPr>
          <p:cNvPr id="224" name="Google Shape;224;p30"/>
          <p:cNvPicPr preferRelativeResize="0"/>
          <p:nvPr/>
        </p:nvPicPr>
        <p:blipFill rotWithShape="1">
          <a:blip r:embed="rId3">
            <a:alphaModFix/>
          </a:blip>
          <a:srcRect b="22148"/>
          <a:stretch/>
        </p:blipFill>
        <p:spPr>
          <a:xfrm>
            <a:off x="2728750" y="1663375"/>
            <a:ext cx="6202552" cy="3218626"/>
          </a:xfrm>
          <a:prstGeom prst="rect">
            <a:avLst/>
          </a:prstGeom>
          <a:noFill/>
          <a:ln>
            <a:noFill/>
          </a:ln>
          <a:effectLst>
            <a:outerShdw blurRad="57150" dist="19050" dir="5400000" algn="bl" rotWithShape="0">
              <a:srgbClr val="000000">
                <a:alpha val="50000"/>
              </a:srgbClr>
            </a:outerShdw>
          </a:effectLst>
        </p:spPr>
      </p:pic>
      <p:sp>
        <p:nvSpPr>
          <p:cNvPr id="225" name="Google Shape;225;p30"/>
          <p:cNvSpPr txBox="1"/>
          <p:nvPr/>
        </p:nvSpPr>
        <p:spPr>
          <a:xfrm>
            <a:off x="5479200" y="1263175"/>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hlinkClick r:id="rId4"/>
              </a:rPr>
              <a:t>Link to working examples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feedback form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32" name="Google Shape;232;p31"/>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txBox="1">
            <a:spLocks noGrp="1"/>
          </p:cNvSpPr>
          <p:nvPr>
            <p:ph type="subTitle" idx="4294967295"/>
          </p:nvPr>
        </p:nvSpPr>
        <p:spPr>
          <a:xfrm>
            <a:off x="311700" y="1909575"/>
            <a:ext cx="2426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acknowledgement page</a:t>
            </a:r>
            <a:endParaRPr sz="1765">
              <a:solidFill>
                <a:schemeClr val="lt1"/>
              </a:solidFill>
              <a:latin typeface="Open Sans"/>
              <a:ea typeface="Open Sans"/>
              <a:cs typeface="Open Sans"/>
              <a:sym typeface="Open Sans"/>
            </a:endParaRPr>
          </a:p>
        </p:txBody>
      </p:sp>
      <p:pic>
        <p:nvPicPr>
          <p:cNvPr id="234" name="Google Shape;234;p31"/>
          <p:cNvPicPr preferRelativeResize="0"/>
          <p:nvPr/>
        </p:nvPicPr>
        <p:blipFill rotWithShape="1">
          <a:blip r:embed="rId3">
            <a:alphaModFix/>
          </a:blip>
          <a:srcRect b="12095"/>
          <a:stretch/>
        </p:blipFill>
        <p:spPr>
          <a:xfrm>
            <a:off x="2804950" y="1308825"/>
            <a:ext cx="6202552" cy="3634026"/>
          </a:xfrm>
          <a:prstGeom prst="rect">
            <a:avLst/>
          </a:prstGeom>
          <a:noFill/>
          <a:ln>
            <a:noFill/>
          </a:ln>
          <a:effectLst>
            <a:outerShdw blurRad="57150" dist="19050" dir="5400000" algn="bl" rotWithShape="0">
              <a:srgbClr val="000000">
                <a:alpha val="50000"/>
              </a:srgbClr>
            </a:outerShdw>
          </a:effectLst>
        </p:spPr>
      </p:pic>
      <p:sp>
        <p:nvSpPr>
          <p:cNvPr id="235" name="Google Shape;235;p31"/>
          <p:cNvSpPr txBox="1"/>
          <p:nvPr/>
        </p:nvSpPr>
        <p:spPr>
          <a:xfrm>
            <a:off x="5555400" y="88285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hlinkClick r:id="rId4"/>
              </a:rPr>
              <a:t>Link to working examples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50425" y="1531875"/>
            <a:ext cx="8398500" cy="3389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100">
                <a:latin typeface="Open Sans"/>
                <a:ea typeface="Open Sans"/>
                <a:cs typeface="Open Sans"/>
                <a:sym typeface="Open Sans"/>
              </a:rPr>
              <a:t>3 patterns that impact institutions on Canada.ca:</a:t>
            </a:r>
            <a:endParaRPr sz="2100">
              <a:latin typeface="Open Sans"/>
              <a:ea typeface="Open Sans"/>
              <a:cs typeface="Open Sans"/>
              <a:sym typeface="Open Sans"/>
            </a:endParaRPr>
          </a:p>
          <a:p>
            <a:pPr marL="457200" lvl="0" indent="-361950" algn="l" rtl="0">
              <a:lnSpc>
                <a:spcPct val="100000"/>
              </a:lnSpc>
              <a:spcBef>
                <a:spcPts val="1000"/>
              </a:spcBef>
              <a:spcAft>
                <a:spcPts val="0"/>
              </a:spcAft>
              <a:buSzPts val="2100"/>
              <a:buFont typeface="Open Sans"/>
              <a:buChar char="-"/>
            </a:pPr>
            <a:r>
              <a:rPr lang="en" sz="2100">
                <a:latin typeface="Open Sans"/>
                <a:ea typeface="Open Sans"/>
                <a:cs typeface="Open Sans"/>
                <a:sym typeface="Open Sans"/>
              </a:rPr>
              <a:t>Institutional accessibility plan</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Institutional accessibility feedback process description</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Institutional accessibility feedback mechanism</a:t>
            </a:r>
            <a:endParaRPr sz="2100">
              <a:latin typeface="Open Sans"/>
              <a:ea typeface="Open Sans"/>
              <a:cs typeface="Open Sans"/>
              <a:sym typeface="Open Sans"/>
            </a:endParaRPr>
          </a:p>
          <a:p>
            <a:pPr marL="0" lvl="0" indent="0" algn="l" rtl="0">
              <a:lnSpc>
                <a:spcPct val="100000"/>
              </a:lnSpc>
              <a:spcBef>
                <a:spcPts val="1000"/>
              </a:spcBef>
              <a:spcAft>
                <a:spcPts val="0"/>
              </a:spcAft>
              <a:buNone/>
            </a:pPr>
            <a:r>
              <a:rPr lang="en" sz="2100">
                <a:latin typeface="Open Sans"/>
                <a:ea typeface="Open Sans"/>
                <a:cs typeface="Open Sans"/>
                <a:sym typeface="Open Sans"/>
              </a:rPr>
              <a:t>These flow from the requirements under the Accessible Canada Act and Regulations. </a:t>
            </a:r>
            <a:r>
              <a:rPr lang="en" sz="2100" u="sng">
                <a:solidFill>
                  <a:schemeClr val="hlink"/>
                </a:solidFill>
                <a:latin typeface="Open Sans"/>
                <a:ea typeface="Open Sans"/>
                <a:cs typeface="Open Sans"/>
                <a:sym typeface="Open Sans"/>
                <a:hlinkClick r:id="rId3"/>
              </a:rPr>
              <a:t>Overview of existing guidance</a:t>
            </a:r>
            <a:endParaRPr sz="2100">
              <a:latin typeface="Open Sans"/>
              <a:ea typeface="Open Sans"/>
              <a:cs typeface="Open Sans"/>
              <a:sym typeface="Open Sans"/>
            </a:endParaRPr>
          </a:p>
          <a:p>
            <a:pPr marL="0" lvl="0" indent="0" algn="l" rtl="0">
              <a:lnSpc>
                <a:spcPct val="100000"/>
              </a:lnSpc>
              <a:spcBef>
                <a:spcPts val="1000"/>
              </a:spcBef>
              <a:spcAft>
                <a:spcPts val="1000"/>
              </a:spcAft>
              <a:buNone/>
            </a:pPr>
            <a:r>
              <a:rPr lang="en" sz="2100">
                <a:latin typeface="Open Sans"/>
                <a:ea typeface="Open Sans"/>
                <a:cs typeface="Open Sans"/>
                <a:sym typeface="Open Sans"/>
              </a:rPr>
              <a:t>Publishing deadline: December 31, 2022</a:t>
            </a:r>
            <a:endParaRPr sz="1466">
              <a:latin typeface="Open Sans"/>
              <a:ea typeface="Open Sans"/>
              <a:cs typeface="Open Sans"/>
              <a:sym typeface="Open Sans"/>
            </a:endParaRPr>
          </a:p>
        </p:txBody>
      </p:sp>
      <p:sp>
        <p:nvSpPr>
          <p:cNvPr id="66" name="Google Shape;66;p14"/>
          <p:cNvSpPr/>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400" b="1">
                <a:solidFill>
                  <a:schemeClr val="lt1"/>
                </a:solidFill>
                <a:latin typeface="Lato"/>
                <a:ea typeface="Lato"/>
                <a:cs typeface="Lato"/>
                <a:sym typeface="Lato"/>
              </a:rPr>
              <a:t>3 key patterns</a:t>
            </a:r>
            <a:endParaRPr sz="3400" b="1">
              <a:solidFill>
                <a:schemeClr val="lt1"/>
              </a:solidFill>
              <a:latin typeface="Lato"/>
              <a:ea typeface="Lato"/>
              <a:cs typeface="Lato"/>
              <a:sym typeface="Lato"/>
            </a:endParaRPr>
          </a:p>
        </p:txBody>
      </p:sp>
      <p:sp>
        <p:nvSpPr>
          <p:cNvPr id="68" name="Google Shape;68;p14"/>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2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You will need to hook the intake form up to something - a generic email, a ticketing system, etc. (remember to keep incoming feedback for 7 years!) </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AEM users - </a:t>
            </a:r>
            <a:r>
              <a:rPr lang="en" sz="2100" u="sng">
                <a:solidFill>
                  <a:schemeClr val="hlink"/>
                </a:solidFill>
                <a:latin typeface="Open Sans"/>
                <a:ea typeface="Open Sans"/>
                <a:cs typeface="Open Sans"/>
                <a:sym typeface="Open Sans"/>
                <a:hlinkClick r:id="rId3"/>
              </a:rPr>
              <a:t>send a ticket to Principal Publisher</a:t>
            </a:r>
            <a:r>
              <a:rPr lang="en" sz="2100">
                <a:latin typeface="Open Sans"/>
                <a:ea typeface="Open Sans"/>
                <a:cs typeface="Open Sans"/>
                <a:sym typeface="Open Sans"/>
              </a:rPr>
              <a:t> to leverage the “file and forget” solution for hooking forms up to an email address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People submitting feedback have the option to request a response - form design includes information on turnaround times in this scenario</a:t>
            </a:r>
            <a:endParaRPr sz="2100">
              <a:latin typeface="Open Sans"/>
              <a:ea typeface="Open Sans"/>
              <a:cs typeface="Open Sans"/>
              <a:sym typeface="Open Sans"/>
            </a:endParaRPr>
          </a:p>
        </p:txBody>
      </p:sp>
      <p:sp>
        <p:nvSpPr>
          <p:cNvPr id="241" name="Google Shape;241;p32"/>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43" name="Google Shape;243;p32"/>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Feedback form 1/2</a:t>
            </a:r>
            <a:endParaRPr sz="1765">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Form has been designed to minimize the collection of personally identifiable information (PII):</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When the user specifically requests a response, it only asks for an email address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Includes instructions for users to not include PII in the comment box</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When creating your own implementation, consult with your organization’s ATIP coordinator. </a:t>
            </a:r>
            <a:endParaRPr sz="2100">
              <a:latin typeface="Open Sans"/>
              <a:ea typeface="Open Sans"/>
              <a:cs typeface="Open Sans"/>
              <a:sym typeface="Open Sans"/>
            </a:endParaRPr>
          </a:p>
        </p:txBody>
      </p:sp>
      <p:sp>
        <p:nvSpPr>
          <p:cNvPr id="250" name="Google Shape;250;p33"/>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52" name="Google Shape;252;p33"/>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Feedback form 2/2</a:t>
            </a:r>
            <a:endParaRPr sz="1765">
              <a:solidFill>
                <a:schemeClr val="l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feedback process description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60" name="Google Shape;260;p34"/>
          <p:cNvSpPr/>
          <p:nvPr/>
        </p:nvSpPr>
        <p:spPr>
          <a:xfrm>
            <a:off x="456976" y="23462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txBox="1">
            <a:spLocks noGrp="1"/>
          </p:cNvSpPr>
          <p:nvPr>
            <p:ph type="subTitle" idx="4294967295"/>
          </p:nvPr>
        </p:nvSpPr>
        <p:spPr>
          <a:xfrm>
            <a:off x="311700" y="27477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approach</a:t>
            </a:r>
            <a:endParaRPr sz="1765">
              <a:solidFill>
                <a:schemeClr val="lt1"/>
              </a:solidFill>
              <a:latin typeface="Open Sans"/>
              <a:ea typeface="Open Sans"/>
              <a:cs typeface="Open Sans"/>
              <a:sym typeface="Open Sans"/>
            </a:endParaRPr>
          </a:p>
        </p:txBody>
      </p:sp>
      <p:pic>
        <p:nvPicPr>
          <p:cNvPr id="262" name="Google Shape;262;p34"/>
          <p:cNvPicPr preferRelativeResize="0"/>
          <p:nvPr/>
        </p:nvPicPr>
        <p:blipFill rotWithShape="1">
          <a:blip r:embed="rId3">
            <a:alphaModFix/>
          </a:blip>
          <a:srcRect b="7749"/>
          <a:stretch/>
        </p:blipFill>
        <p:spPr>
          <a:xfrm>
            <a:off x="2728750" y="1097250"/>
            <a:ext cx="6202552" cy="3813824"/>
          </a:xfrm>
          <a:prstGeom prst="rect">
            <a:avLst/>
          </a:prstGeom>
          <a:noFill/>
          <a:ln>
            <a:noFill/>
          </a:ln>
          <a:effectLst>
            <a:outerShdw blurRad="57150" dist="19050" dir="5400000" algn="bl" rotWithShape="0">
              <a:srgbClr val="000000">
                <a:alpha val="50000"/>
              </a:srgbClr>
            </a:outerShdw>
          </a:effectLst>
        </p:spPr>
      </p:pic>
      <p:sp>
        <p:nvSpPr>
          <p:cNvPr id="263" name="Google Shape;263;p34"/>
          <p:cNvSpPr txBox="1"/>
          <p:nvPr/>
        </p:nvSpPr>
        <p:spPr>
          <a:xfrm>
            <a:off x="5479250" y="648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chemeClr val="hlink"/>
                </a:solidFill>
                <a:hlinkClick r:id="rId4"/>
              </a:rPr>
              <a:t>Link to working examples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Designed to focus on top-of-mind user needs, rather than providing an exhaustive description of back-office procedures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Ensure the underlying process meets the requirements outlined in </a:t>
            </a:r>
            <a:r>
              <a:rPr lang="en" sz="2100" u="sng">
                <a:solidFill>
                  <a:schemeClr val="hlink"/>
                </a:solidFill>
                <a:latin typeface="Open Sans"/>
                <a:ea typeface="Open Sans"/>
                <a:cs typeface="Open Sans"/>
                <a:sym typeface="Open Sans"/>
                <a:hlinkClick r:id="rId3"/>
              </a:rPr>
              <a:t>Guidance on feedback processes</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People must be able to provide feedback by a variety of means, including email, telephone, snail mail</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Feedback must be analyzed and reported on in future</a:t>
            </a:r>
            <a:endParaRPr sz="2100">
              <a:latin typeface="Open Sans"/>
              <a:ea typeface="Open Sans"/>
              <a:cs typeface="Open Sans"/>
              <a:sym typeface="Open Sans"/>
            </a:endParaRPr>
          </a:p>
        </p:txBody>
      </p:sp>
      <p:sp>
        <p:nvSpPr>
          <p:cNvPr id="269" name="Google Shape;269;p3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71" name="Google Shape;271;p3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Feedback process description 1/2</a:t>
            </a:r>
            <a:endParaRPr sz="1765">
              <a:solidFill>
                <a:schemeClr val="lt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As with accessibility plans, institutions must notify the Accessibility Commissioner at the Canadian Human Rights Commission within 48 hours of publishing their process description</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Send an email to </a:t>
            </a:r>
            <a:r>
              <a:rPr lang="en" sz="21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Info.Com@chrc-ccdp.gc.ca</a:t>
            </a:r>
            <a:r>
              <a:rPr lang="en" sz="2100">
                <a:latin typeface="Open Sans"/>
                <a:ea typeface="Open Sans"/>
                <a:cs typeface="Open Sans"/>
                <a:sym typeface="Open Sans"/>
              </a:rPr>
              <a:t> or use the CHRC’s “</a:t>
            </a:r>
            <a:r>
              <a:rPr lang="en" sz="21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My Accessibility Portal</a:t>
            </a:r>
            <a:r>
              <a:rPr lang="en" sz="2100">
                <a:latin typeface="Open Sans"/>
                <a:ea typeface="Open Sans"/>
                <a:cs typeface="Open Sans"/>
                <a:sym typeface="Open Sans"/>
              </a:rPr>
              <a:t>” service</a:t>
            </a:r>
            <a:endParaRPr sz="2100">
              <a:latin typeface="Open Sans"/>
              <a:ea typeface="Open Sans"/>
              <a:cs typeface="Open Sans"/>
              <a:sym typeface="Open Sans"/>
            </a:endParaRPr>
          </a:p>
          <a:p>
            <a:pPr marL="914400" lvl="1"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Include a link or URL for the process description in the email you send</a:t>
            </a:r>
            <a:endParaRPr sz="2100">
              <a:latin typeface="Open Sans"/>
              <a:ea typeface="Open Sans"/>
              <a:cs typeface="Open Sans"/>
              <a:sym typeface="Open Sans"/>
            </a:endParaRPr>
          </a:p>
        </p:txBody>
      </p:sp>
      <p:sp>
        <p:nvSpPr>
          <p:cNvPr id="278" name="Google Shape;278;p36"/>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80" name="Google Shape;280;p36"/>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Feedback process description 2/2</a:t>
            </a:r>
            <a:endParaRPr sz="1765">
              <a:solidFill>
                <a:schemeClr val="lt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Next steps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88" name="Google Shape;288;p37"/>
          <p:cNvSpPr/>
          <p:nvPr/>
        </p:nvSpPr>
        <p:spPr>
          <a:xfrm>
            <a:off x="456976" y="974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txBox="1">
            <a:spLocks noGrp="1"/>
          </p:cNvSpPr>
          <p:nvPr>
            <p:ph type="subTitle" idx="4294967295"/>
          </p:nvPr>
        </p:nvSpPr>
        <p:spPr>
          <a:xfrm>
            <a:off x="311700" y="1376175"/>
            <a:ext cx="23769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chemeClr val="lt1"/>
                </a:solidFill>
                <a:latin typeface="Open Sans"/>
                <a:ea typeface="Open Sans"/>
                <a:cs typeface="Open Sans"/>
                <a:sym typeface="Open Sans"/>
              </a:rPr>
              <a:t>Implementation and maturing the working examples</a:t>
            </a:r>
            <a:endParaRPr sz="1765">
              <a:solidFill>
                <a:schemeClr val="lt1"/>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2000">
              <a:solidFill>
                <a:schemeClr val="lt1"/>
              </a:solidFill>
              <a:latin typeface="Open Sans"/>
              <a:ea typeface="Open Sans"/>
              <a:cs typeface="Open Sans"/>
              <a:sym typeface="Open Sans"/>
            </a:endParaRPr>
          </a:p>
        </p:txBody>
      </p:sp>
      <p:sp>
        <p:nvSpPr>
          <p:cNvPr id="290" name="Google Shape;290;p37"/>
          <p:cNvSpPr txBox="1"/>
          <p:nvPr/>
        </p:nvSpPr>
        <p:spPr>
          <a:xfrm>
            <a:off x="4138175" y="514350"/>
            <a:ext cx="4524000" cy="419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a:solidFill>
                  <a:schemeClr val="dk2"/>
                </a:solidFill>
                <a:latin typeface="Open Sans"/>
                <a:ea typeface="Open Sans"/>
                <a:cs typeface="Open Sans"/>
                <a:sym typeface="Open Sans"/>
              </a:rPr>
              <a:t>These working examples are a first step:</a:t>
            </a:r>
            <a:endParaRPr sz="2100">
              <a:solidFill>
                <a:schemeClr val="dk2"/>
              </a:solidFill>
              <a:latin typeface="Open Sans"/>
              <a:ea typeface="Open Sans"/>
              <a:cs typeface="Open Sans"/>
              <a:sym typeface="Open Sans"/>
            </a:endParaRPr>
          </a:p>
          <a:p>
            <a:pPr marL="457200" lvl="0" indent="-361950" algn="l" rtl="0">
              <a:spcBef>
                <a:spcPts val="1000"/>
              </a:spcBef>
              <a:spcAft>
                <a:spcPts val="0"/>
              </a:spcAft>
              <a:buClr>
                <a:schemeClr val="dk2"/>
              </a:buClr>
              <a:buSzPts val="2100"/>
              <a:buFont typeface="Open Sans"/>
              <a:buChar char="-"/>
            </a:pPr>
            <a:r>
              <a:rPr lang="en" sz="2100">
                <a:solidFill>
                  <a:schemeClr val="dk2"/>
                </a:solidFill>
                <a:latin typeface="Open Sans"/>
                <a:ea typeface="Open Sans"/>
                <a:cs typeface="Open Sans"/>
                <a:sym typeface="Open Sans"/>
              </a:rPr>
              <a:t>Will monitor and iterate, based on data and evidence</a:t>
            </a:r>
            <a:endParaRPr sz="2100">
              <a:solidFill>
                <a:schemeClr val="dk2"/>
              </a:solidFill>
              <a:latin typeface="Open Sans"/>
              <a:ea typeface="Open Sans"/>
              <a:cs typeface="Open Sans"/>
              <a:sym typeface="Open Sans"/>
            </a:endParaRPr>
          </a:p>
          <a:p>
            <a:pPr marL="914400" lvl="1" indent="-361950" algn="l" rtl="0">
              <a:spcBef>
                <a:spcPts val="0"/>
              </a:spcBef>
              <a:spcAft>
                <a:spcPts val="0"/>
              </a:spcAft>
              <a:buClr>
                <a:schemeClr val="dk2"/>
              </a:buClr>
              <a:buSzPts val="2100"/>
              <a:buFont typeface="Open Sans"/>
              <a:buChar char="-"/>
            </a:pPr>
            <a:r>
              <a:rPr lang="en" sz="2100">
                <a:solidFill>
                  <a:schemeClr val="dk2"/>
                </a:solidFill>
                <a:latin typeface="Open Sans"/>
                <a:ea typeface="Open Sans"/>
                <a:cs typeface="Open Sans"/>
                <a:sym typeface="Open Sans"/>
              </a:rPr>
              <a:t>As departments and agencies implement, provide comments and feedback to </a:t>
            </a:r>
            <a:r>
              <a:rPr lang="en" sz="21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dto.btn@tbs-sct.gc.ca</a:t>
            </a:r>
            <a:endParaRPr sz="2100">
              <a:solidFill>
                <a:schemeClr val="dk2"/>
              </a:solidFill>
              <a:latin typeface="Open Sans"/>
              <a:ea typeface="Open Sans"/>
              <a:cs typeface="Open Sans"/>
              <a:sym typeface="Open Sans"/>
            </a:endParaRPr>
          </a:p>
          <a:p>
            <a:pPr marL="457200" lvl="0" indent="-361950" algn="l" rtl="0">
              <a:spcBef>
                <a:spcPts val="0"/>
              </a:spcBef>
              <a:spcAft>
                <a:spcPts val="0"/>
              </a:spcAft>
              <a:buClr>
                <a:schemeClr val="dk2"/>
              </a:buClr>
              <a:buSzPts val="2100"/>
              <a:buFont typeface="Open Sans"/>
              <a:buChar char="-"/>
            </a:pPr>
            <a:r>
              <a:rPr lang="en" sz="2100">
                <a:solidFill>
                  <a:schemeClr val="dk2"/>
                </a:solidFill>
                <a:latin typeface="Open Sans"/>
                <a:ea typeface="Open Sans"/>
                <a:cs typeface="Open Sans"/>
                <a:sym typeface="Open Sans"/>
              </a:rPr>
              <a:t>Will integrate to the pattern and template library at </a:t>
            </a:r>
            <a:r>
              <a:rPr lang="en" sz="2100" u="sng">
                <a:solidFill>
                  <a:schemeClr val="hlink"/>
                </a:solidFill>
                <a:latin typeface="Open Sans"/>
                <a:ea typeface="Open Sans"/>
                <a:cs typeface="Open Sans"/>
                <a:sym typeface="Open Sans"/>
                <a:hlinkClick r:id="rId4"/>
              </a:rPr>
              <a:t>design.canada.ca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p:nvPr/>
        </p:nvSpPr>
        <p:spPr>
          <a:xfrm>
            <a:off x="-43100" y="-12575"/>
            <a:ext cx="9187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txBox="1">
            <a:spLocks noGrp="1"/>
          </p:cNvSpPr>
          <p:nvPr>
            <p:ph type="subTitle" idx="1"/>
          </p:nvPr>
        </p:nvSpPr>
        <p:spPr>
          <a:xfrm>
            <a:off x="889800" y="1685700"/>
            <a:ext cx="7364400" cy="177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100"/>
              <a:buNone/>
            </a:pPr>
            <a:r>
              <a:rPr lang="en" sz="9600" b="1">
                <a:solidFill>
                  <a:schemeClr val="lt1"/>
                </a:solidFill>
                <a:latin typeface="Open Sans"/>
                <a:ea typeface="Open Sans"/>
                <a:cs typeface="Open Sans"/>
                <a:sym typeface="Open Sans"/>
              </a:rPr>
              <a:t>Annex</a:t>
            </a:r>
            <a:endParaRPr sz="2100">
              <a:solidFill>
                <a:schemeClr val="lt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03" name="Google Shape;303;p39"/>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9"/>
          <p:cNvSpPr txBox="1">
            <a:spLocks noGrp="1"/>
          </p:cNvSpPr>
          <p:nvPr>
            <p:ph type="subTitle" idx="4294967295"/>
          </p:nvPr>
        </p:nvSpPr>
        <p:spPr>
          <a:xfrm>
            <a:off x="311700" y="1641779"/>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Procedures for publishing under the </a:t>
            </a:r>
            <a:r>
              <a:rPr lang="en" sz="2000" i="1">
                <a:solidFill>
                  <a:schemeClr val="lt1"/>
                </a:solidFill>
                <a:latin typeface="Open Sans"/>
                <a:ea typeface="Open Sans"/>
                <a:cs typeface="Open Sans"/>
                <a:sym typeface="Open Sans"/>
              </a:rPr>
              <a:t>Policy on Communications and Federal Identity</a:t>
            </a:r>
            <a:endParaRPr sz="1765" i="1">
              <a:solidFill>
                <a:schemeClr val="lt1"/>
              </a:solidFill>
              <a:latin typeface="Open Sans"/>
              <a:ea typeface="Open Sans"/>
              <a:cs typeface="Open Sans"/>
              <a:sym typeface="Open Sans"/>
            </a:endParaRPr>
          </a:p>
        </p:txBody>
      </p:sp>
      <p:sp>
        <p:nvSpPr>
          <p:cNvPr id="305" name="Google Shape;305;p39"/>
          <p:cNvSpPr txBox="1"/>
          <p:nvPr/>
        </p:nvSpPr>
        <p:spPr>
          <a:xfrm>
            <a:off x="3848375" y="192425"/>
            <a:ext cx="51582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Since institutional accessibility plans are considered official publications of the Government of Canada, a PDF version of the accessibility plan needs to be included in the catalogue at </a:t>
            </a:r>
            <a:r>
              <a:rPr lang="en" u="sng">
                <a:solidFill>
                  <a:schemeClr val="hlink"/>
                </a:solidFill>
                <a:hlinkClick r:id="rId3"/>
              </a:rPr>
              <a:t>publications.gc.ca</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Follow these steps:</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
              <a:t>Obtain an ISSN from Library and Archives Canada:</a:t>
            </a:r>
            <a:br>
              <a:rPr lang="en"/>
            </a:br>
            <a:r>
              <a:rPr lang="en" sz="1100" u="sng">
                <a:solidFill>
                  <a:schemeClr val="hlink"/>
                </a:solidFill>
                <a:hlinkClick r:id="rId4"/>
              </a:rPr>
              <a:t>International Standard Serial Numbers (ISSN)</a:t>
            </a:r>
            <a:endParaRPr/>
          </a:p>
          <a:p>
            <a:pPr marL="457200" lvl="0" indent="-317500" algn="l" rtl="0">
              <a:spcBef>
                <a:spcPts val="0"/>
              </a:spcBef>
              <a:spcAft>
                <a:spcPts val="0"/>
              </a:spcAft>
              <a:buSzPts val="1400"/>
              <a:buAutoNum type="arabicPeriod"/>
            </a:pPr>
            <a:r>
              <a:rPr lang="en"/>
              <a:t>Obtain a GC catalogue number from PSPC:</a:t>
            </a:r>
            <a:br>
              <a:rPr lang="en"/>
            </a:br>
            <a:r>
              <a:rPr lang="en" sz="1100" u="sng">
                <a:solidFill>
                  <a:schemeClr val="hlink"/>
                </a:solidFill>
                <a:hlinkClick r:id="rId5"/>
              </a:rPr>
              <a:t>Catalogue numbers - Government of Canada Publications</a:t>
            </a:r>
            <a:endParaRPr/>
          </a:p>
          <a:p>
            <a:pPr marL="457200" lvl="0" indent="-317500" algn="l" rtl="0">
              <a:spcBef>
                <a:spcPts val="0"/>
              </a:spcBef>
              <a:spcAft>
                <a:spcPts val="0"/>
              </a:spcAft>
              <a:buSzPts val="1400"/>
              <a:buAutoNum type="arabicPeriod"/>
            </a:pPr>
            <a:r>
              <a:rPr lang="en"/>
              <a:t>Put both numbers in your Accessibility plans, as per PSPC guidance on copyright pages:</a:t>
            </a:r>
            <a:br>
              <a:rPr lang="en"/>
            </a:br>
            <a:r>
              <a:rPr lang="en" sz="1100" u="sng">
                <a:solidFill>
                  <a:schemeClr val="hlink"/>
                </a:solidFill>
                <a:hlinkClick r:id="rId6"/>
              </a:rPr>
              <a:t>Formatting the copyright page</a:t>
            </a:r>
            <a:r>
              <a:rPr lang="en"/>
              <a:t> </a:t>
            </a:r>
            <a:endParaRPr/>
          </a:p>
          <a:p>
            <a:pPr marL="457200" lvl="0" indent="-317500" algn="l" rtl="0">
              <a:spcBef>
                <a:spcPts val="0"/>
              </a:spcBef>
              <a:spcAft>
                <a:spcPts val="0"/>
              </a:spcAft>
              <a:buSzPts val="1400"/>
              <a:buAutoNum type="arabicPeriod"/>
            </a:pPr>
            <a:r>
              <a:rPr lang="en"/>
              <a:t>Submit to PSPC for posting on publications.gc.ca via email:</a:t>
            </a:r>
            <a:br>
              <a:rPr lang="en"/>
            </a:br>
            <a:r>
              <a:rPr lang="en" sz="1100" u="sng">
                <a:solidFill>
                  <a:schemeClr val="hlink"/>
                </a:solidFill>
                <a:hlinkClick r:id="rId7"/>
              </a:rPr>
              <a:t>publications.acquisitions@pwgsc.gc.ca</a:t>
            </a:r>
            <a:r>
              <a:rPr lang="en" sz="1100" u="sng">
                <a:solidFill>
                  <a:schemeClr val="hlink"/>
                </a:solidFill>
              </a:rPr>
              <a:t> </a:t>
            </a:r>
            <a:endParaRPr sz="1100" u="sng">
              <a:solidFill>
                <a:schemeClr val="hlink"/>
              </a:solidFill>
            </a:endParaRPr>
          </a:p>
          <a:p>
            <a:pPr marL="0" lvl="0" indent="0" algn="l" rtl="0">
              <a:spcBef>
                <a:spcPts val="0"/>
              </a:spcBef>
              <a:spcAft>
                <a:spcPts val="0"/>
              </a:spcAft>
              <a:buNone/>
            </a:pPr>
            <a:endParaRPr sz="1100" u="sng">
              <a:solidFill>
                <a:schemeClr val="hlink"/>
              </a:solidFil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b="1"/>
              <a:t>Tip</a:t>
            </a:r>
            <a:r>
              <a:rPr lang="en"/>
              <a:t>: given the subject matter of the accessibility plan, prepare an </a:t>
            </a:r>
            <a:r>
              <a:rPr lang="en" u="sng">
                <a:solidFill>
                  <a:schemeClr val="hlink"/>
                </a:solidFill>
                <a:hlinkClick r:id="rId8"/>
              </a:rPr>
              <a:t>accessible PDF</a:t>
            </a:r>
            <a:r>
              <a:rPr lang="en"/>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12" name="Google Shape;312;p40"/>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Create a metadata record on </a:t>
            </a:r>
            <a:r>
              <a:rPr lang="en" sz="2000" b="1">
                <a:solidFill>
                  <a:schemeClr val="lt1"/>
                </a:solidFill>
                <a:latin typeface="Open Sans"/>
                <a:ea typeface="Open Sans"/>
                <a:cs typeface="Open Sans"/>
                <a:sym typeface="Open Sans"/>
              </a:rPr>
              <a:t>open.canada.ca</a:t>
            </a:r>
            <a:endParaRPr sz="1765" b="1">
              <a:solidFill>
                <a:schemeClr val="lt1"/>
              </a:solidFill>
              <a:latin typeface="Open Sans"/>
              <a:ea typeface="Open Sans"/>
              <a:cs typeface="Open Sans"/>
              <a:sym typeface="Open Sans"/>
            </a:endParaRPr>
          </a:p>
        </p:txBody>
      </p:sp>
      <p:sp>
        <p:nvSpPr>
          <p:cNvPr id="314" name="Google Shape;314;p40"/>
          <p:cNvSpPr txBox="1"/>
          <p:nvPr/>
        </p:nvSpPr>
        <p:spPr>
          <a:xfrm>
            <a:off x="3848375" y="192425"/>
            <a:ext cx="5158200" cy="450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a:t>To ensure your institutional accessibility plan is included in the central index on open.canada.ca, you need to submit a metadata record:</a:t>
            </a:r>
            <a:endParaRPr/>
          </a:p>
          <a:p>
            <a:pPr marL="0" marR="0" lvl="0" indent="0" algn="l" rtl="0">
              <a:lnSpc>
                <a:spcPct val="100000"/>
              </a:lnSpc>
              <a:spcBef>
                <a:spcPts val="0"/>
              </a:spcBef>
              <a:spcAft>
                <a:spcPts val="0"/>
              </a:spcAft>
              <a:buNone/>
            </a:pPr>
            <a:endParaRPr/>
          </a:p>
          <a:p>
            <a:pPr marL="457200" marR="0" lvl="0" indent="-317500" algn="l" rtl="0">
              <a:lnSpc>
                <a:spcPct val="100000"/>
              </a:lnSpc>
              <a:spcBef>
                <a:spcPts val="0"/>
              </a:spcBef>
              <a:spcAft>
                <a:spcPts val="0"/>
              </a:spcAft>
              <a:buSzPts val="1400"/>
              <a:buAutoNum type="arabicPeriod"/>
            </a:pPr>
            <a:r>
              <a:rPr lang="en"/>
              <a:t>Create an registry account: </a:t>
            </a:r>
            <a:r>
              <a:rPr lang="en">
                <a:solidFill>
                  <a:schemeClr val="dk1"/>
                </a:solidFill>
              </a:rPr>
              <a:t>visit</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http://registry.open.canada.ca/</a:t>
            </a:r>
            <a:r>
              <a:rPr lang="en">
                <a:solidFill>
                  <a:schemeClr val="dk1"/>
                </a:solidFill>
              </a:rPr>
              <a:t> and select “Request an Account”.  It can take up to 24 hours for the account to be activated.</a:t>
            </a:r>
            <a:endParaRPr>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a:solidFill>
                  <a:schemeClr val="dk1"/>
                </a:solidFill>
              </a:rPr>
              <a:t>Once your account has been created, you will be able to create your record by populating the required metadata.  </a:t>
            </a:r>
            <a:r>
              <a:rPr lang="en" b="1">
                <a:solidFill>
                  <a:schemeClr val="dk1"/>
                </a:solidFill>
              </a:rPr>
              <a:t>Please note</a:t>
            </a:r>
            <a:r>
              <a:rPr lang="en">
                <a:solidFill>
                  <a:schemeClr val="dk1"/>
                </a:solidFill>
              </a:rPr>
              <a:t>: you will require your institution’s IMSO approval for releasing a record.  Once approval is given, you will not require an additional approval for future updates.  We do not require you to provide the approval to us.  </a:t>
            </a:r>
            <a:endParaRPr>
              <a:solidFill>
                <a:schemeClr val="dk1"/>
              </a:solidFill>
            </a:endParaRPr>
          </a:p>
          <a:p>
            <a:pPr marL="457200" marR="0" lvl="0" indent="-317500" algn="l" rtl="0">
              <a:lnSpc>
                <a:spcPct val="100000"/>
              </a:lnSpc>
              <a:spcBef>
                <a:spcPts val="0"/>
              </a:spcBef>
              <a:spcAft>
                <a:spcPts val="0"/>
              </a:spcAft>
              <a:buClr>
                <a:schemeClr val="dk1"/>
              </a:buClr>
              <a:buSzPts val="1400"/>
              <a:buAutoNum type="arabicPeriod"/>
            </a:pPr>
            <a:r>
              <a:rPr lang="en">
                <a:solidFill>
                  <a:schemeClr val="dk1"/>
                </a:solidFill>
              </a:rPr>
              <a:t>Select the </a:t>
            </a:r>
            <a:r>
              <a:rPr lang="en" i="1">
                <a:solidFill>
                  <a:schemeClr val="dk1"/>
                </a:solidFill>
              </a:rPr>
              <a:t>Create Institutional Accessibility Plan asset</a:t>
            </a:r>
            <a:r>
              <a:rPr lang="en">
                <a:solidFill>
                  <a:schemeClr val="dk1"/>
                </a:solidFill>
              </a:rPr>
              <a:t> on the registry landing page (Note: this option is currently not available but will be added to the landing page of the Open Government registry).  </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21" name="Google Shape;321;p41"/>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Create a metadata record on </a:t>
            </a:r>
            <a:r>
              <a:rPr lang="en" sz="2000" b="1">
                <a:solidFill>
                  <a:schemeClr val="lt1"/>
                </a:solidFill>
                <a:latin typeface="Open Sans"/>
                <a:ea typeface="Open Sans"/>
                <a:cs typeface="Open Sans"/>
                <a:sym typeface="Open Sans"/>
              </a:rPr>
              <a:t>open.canada.ca</a:t>
            </a:r>
            <a:endParaRPr sz="1765" b="1">
              <a:solidFill>
                <a:schemeClr val="lt1"/>
              </a:solidFill>
              <a:latin typeface="Open Sans"/>
              <a:ea typeface="Open Sans"/>
              <a:cs typeface="Open Sans"/>
              <a:sym typeface="Open Sans"/>
            </a:endParaRPr>
          </a:p>
        </p:txBody>
      </p:sp>
      <p:sp>
        <p:nvSpPr>
          <p:cNvPr id="323" name="Google Shape;323;p41"/>
          <p:cNvSpPr txBox="1"/>
          <p:nvPr/>
        </p:nvSpPr>
        <p:spPr>
          <a:xfrm>
            <a:off x="3848375" y="192425"/>
            <a:ext cx="51582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pic>
        <p:nvPicPr>
          <p:cNvPr id="324" name="Google Shape;324;p41"/>
          <p:cNvPicPr preferRelativeResize="0"/>
          <p:nvPr/>
        </p:nvPicPr>
        <p:blipFill>
          <a:blip r:embed="rId3">
            <a:alphaModFix/>
          </a:blip>
          <a:stretch>
            <a:fillRect/>
          </a:stretch>
        </p:blipFill>
        <p:spPr>
          <a:xfrm>
            <a:off x="3815500" y="398984"/>
            <a:ext cx="5191075" cy="45921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 sz="2100">
                <a:latin typeface="Open Sans"/>
                <a:ea typeface="Open Sans"/>
                <a:cs typeface="Open Sans"/>
                <a:sym typeface="Open Sans"/>
              </a:rPr>
              <a:t>A document that outlines an institution's plan regarding the accessibility of all its programs, products and services. Takes a total view of accessibility, from online to IRL, both public-facing and internal.</a:t>
            </a:r>
            <a:endParaRPr sz="2100">
              <a:latin typeface="Open Sans"/>
              <a:ea typeface="Open Sans"/>
              <a:cs typeface="Open Sans"/>
              <a:sym typeface="Open Sans"/>
            </a:endParaRPr>
          </a:p>
          <a:p>
            <a:pPr marL="457200" marR="0" lvl="0" indent="-361950" algn="l" rtl="0">
              <a:lnSpc>
                <a:spcPct val="100000"/>
              </a:lnSpc>
              <a:spcBef>
                <a:spcPts val="1000"/>
              </a:spcBef>
              <a:spcAft>
                <a:spcPts val="0"/>
              </a:spcAft>
              <a:buSzPts val="2100"/>
              <a:buFont typeface="Open Sans"/>
              <a:buChar char="-"/>
            </a:pPr>
            <a:r>
              <a:rPr lang="en" sz="2100">
                <a:latin typeface="Open Sans"/>
                <a:ea typeface="Open Sans"/>
                <a:cs typeface="Open Sans"/>
                <a:sym typeface="Open Sans"/>
              </a:rPr>
              <a:t>Accessibility plan is the first deliverable in a 3-year planning and reporting cycle (annual progress reports to come)</a:t>
            </a:r>
            <a:endParaRPr sz="2100">
              <a:latin typeface="Open Sans"/>
              <a:ea typeface="Open Sans"/>
              <a:cs typeface="Open Sans"/>
              <a:sym typeface="Open Sans"/>
            </a:endParaRPr>
          </a:p>
        </p:txBody>
      </p:sp>
      <p:sp>
        <p:nvSpPr>
          <p:cNvPr id="74" name="Google Shape;74;p1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76" name="Google Shape;76;p1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What they are</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31" name="Google Shape;331;p42"/>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Create a metadata record on </a:t>
            </a:r>
            <a:r>
              <a:rPr lang="en" sz="2000" b="1">
                <a:solidFill>
                  <a:schemeClr val="lt1"/>
                </a:solidFill>
                <a:latin typeface="Open Sans"/>
                <a:ea typeface="Open Sans"/>
                <a:cs typeface="Open Sans"/>
                <a:sym typeface="Open Sans"/>
              </a:rPr>
              <a:t>open.canada.ca</a:t>
            </a:r>
            <a:endParaRPr sz="1765" b="1">
              <a:solidFill>
                <a:schemeClr val="lt1"/>
              </a:solidFill>
              <a:latin typeface="Open Sans"/>
              <a:ea typeface="Open Sans"/>
              <a:cs typeface="Open Sans"/>
              <a:sym typeface="Open Sans"/>
            </a:endParaRPr>
          </a:p>
        </p:txBody>
      </p:sp>
      <p:sp>
        <p:nvSpPr>
          <p:cNvPr id="333" name="Google Shape;333;p42"/>
          <p:cNvSpPr txBox="1"/>
          <p:nvPr/>
        </p:nvSpPr>
        <p:spPr>
          <a:xfrm>
            <a:off x="3848375" y="192425"/>
            <a:ext cx="5158200" cy="169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4.   Your accessibility plan will be uploaded as a resource on the following page once the fields are completed. </a:t>
            </a:r>
            <a:endParaRPr>
              <a:solidFill>
                <a:schemeClr val="dk1"/>
              </a:solidFill>
            </a:endParaRPr>
          </a:p>
          <a:p>
            <a:pPr marL="457200" lvl="0" indent="-317500" algn="l" rtl="0">
              <a:lnSpc>
                <a:spcPct val="115000"/>
              </a:lnSpc>
              <a:spcBef>
                <a:spcPts val="1200"/>
              </a:spcBef>
              <a:spcAft>
                <a:spcPts val="0"/>
              </a:spcAft>
              <a:buClr>
                <a:schemeClr val="dk1"/>
              </a:buClr>
              <a:buSzPts val="1400"/>
              <a:buChar char="●"/>
            </a:pPr>
            <a:r>
              <a:rPr lang="en">
                <a:solidFill>
                  <a:schemeClr val="dk1"/>
                </a:solidFill>
              </a:rPr>
              <a:t>The form allows you to describe each resource assigned to a dataset or asset.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 resource represents individual files or services in a dataset or asset entry. </a:t>
            </a:r>
            <a:endParaRPr>
              <a:solidFill>
                <a:schemeClr val="dk1"/>
              </a:solidFill>
            </a:endParaRPr>
          </a:p>
        </p:txBody>
      </p:sp>
      <p:pic>
        <p:nvPicPr>
          <p:cNvPr id="334" name="Google Shape;334;p42"/>
          <p:cNvPicPr preferRelativeResize="0"/>
          <p:nvPr/>
        </p:nvPicPr>
        <p:blipFill rotWithShape="1">
          <a:blip r:embed="rId3">
            <a:alphaModFix/>
          </a:blip>
          <a:srcRect l="6410" t="6749" b="29393"/>
          <a:stretch/>
        </p:blipFill>
        <p:spPr>
          <a:xfrm>
            <a:off x="4143650" y="1904700"/>
            <a:ext cx="4567651" cy="304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3"/>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41" name="Google Shape;341;p43"/>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Create a metadata record on </a:t>
            </a:r>
            <a:r>
              <a:rPr lang="en" sz="2000" b="1">
                <a:solidFill>
                  <a:schemeClr val="lt1"/>
                </a:solidFill>
                <a:latin typeface="Open Sans"/>
                <a:ea typeface="Open Sans"/>
                <a:cs typeface="Open Sans"/>
                <a:sym typeface="Open Sans"/>
              </a:rPr>
              <a:t>open.canada.ca</a:t>
            </a:r>
            <a:endParaRPr sz="1765" b="1">
              <a:solidFill>
                <a:schemeClr val="lt1"/>
              </a:solidFill>
              <a:latin typeface="Open Sans"/>
              <a:ea typeface="Open Sans"/>
              <a:cs typeface="Open Sans"/>
              <a:sym typeface="Open Sans"/>
            </a:endParaRPr>
          </a:p>
        </p:txBody>
      </p:sp>
      <p:sp>
        <p:nvSpPr>
          <p:cNvPr id="343" name="Google Shape;343;p43"/>
          <p:cNvSpPr txBox="1"/>
          <p:nvPr/>
        </p:nvSpPr>
        <p:spPr>
          <a:xfrm>
            <a:off x="3848375" y="192425"/>
            <a:ext cx="51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pic>
        <p:nvPicPr>
          <p:cNvPr id="344" name="Google Shape;344;p43"/>
          <p:cNvPicPr preferRelativeResize="0"/>
          <p:nvPr/>
        </p:nvPicPr>
        <p:blipFill>
          <a:blip r:embed="rId3">
            <a:alphaModFix/>
          </a:blip>
          <a:stretch>
            <a:fillRect/>
          </a:stretch>
        </p:blipFill>
        <p:spPr>
          <a:xfrm>
            <a:off x="3815500" y="516425"/>
            <a:ext cx="5176100" cy="40230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plans </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51" name="Google Shape;351;p44"/>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Create a metadata record on </a:t>
            </a:r>
            <a:r>
              <a:rPr lang="en" sz="2000" b="1">
                <a:solidFill>
                  <a:schemeClr val="lt1"/>
                </a:solidFill>
                <a:latin typeface="Open Sans"/>
                <a:ea typeface="Open Sans"/>
                <a:cs typeface="Open Sans"/>
                <a:sym typeface="Open Sans"/>
              </a:rPr>
              <a:t>open.canada.ca</a:t>
            </a:r>
            <a:endParaRPr sz="1765" b="1">
              <a:solidFill>
                <a:schemeClr val="lt1"/>
              </a:solidFill>
              <a:latin typeface="Open Sans"/>
              <a:ea typeface="Open Sans"/>
              <a:cs typeface="Open Sans"/>
              <a:sym typeface="Open Sans"/>
            </a:endParaRPr>
          </a:p>
        </p:txBody>
      </p:sp>
      <p:sp>
        <p:nvSpPr>
          <p:cNvPr id="353" name="Google Shape;353;p44"/>
          <p:cNvSpPr txBox="1"/>
          <p:nvPr/>
        </p:nvSpPr>
        <p:spPr>
          <a:xfrm>
            <a:off x="3848375" y="192425"/>
            <a:ext cx="5158200" cy="153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Clr>
                <a:schemeClr val="dk1"/>
              </a:buClr>
              <a:buSzPts val="1100"/>
              <a:buFont typeface="Arial"/>
              <a:buNone/>
            </a:pPr>
            <a:r>
              <a:rPr lang="en">
                <a:solidFill>
                  <a:schemeClr val="dk1"/>
                </a:solidFill>
              </a:rPr>
              <a:t>Once completed, your record will be placed in the Open Government Registry team’s queue for review and publication within 24 hours.</a:t>
            </a:r>
            <a:endParaRPr>
              <a:solidFill>
                <a:schemeClr val="dk1"/>
              </a:solidFill>
            </a:endParaRPr>
          </a:p>
          <a:p>
            <a:pPr marL="0" lvl="0" indent="0" algn="l" rtl="0">
              <a:lnSpc>
                <a:spcPct val="115000"/>
              </a:lnSpc>
              <a:spcBef>
                <a:spcPts val="1100"/>
              </a:spcBef>
              <a:spcAft>
                <a:spcPts val="1100"/>
              </a:spcAft>
              <a:buClr>
                <a:schemeClr val="dk1"/>
              </a:buClr>
              <a:buSzPts val="1100"/>
              <a:buFont typeface="Arial"/>
              <a:buNone/>
            </a:pPr>
            <a:r>
              <a:rPr lang="en">
                <a:solidFill>
                  <a:schemeClr val="dk1"/>
                </a:solidFill>
                <a:highlight>
                  <a:srgbClr val="FFFFFF"/>
                </a:highlight>
              </a:rPr>
              <a:t>Please contact your institution’s open government representative should you have additional questions. </a:t>
            </a:r>
            <a:endParaRPr>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en" sz="2100">
                <a:latin typeface="Open Sans"/>
                <a:ea typeface="Open Sans"/>
                <a:cs typeface="Open Sans"/>
                <a:sym typeface="Open Sans"/>
              </a:rPr>
              <a:t>A published description of how your institutional feedback process works. It must be published alongside your accessibility plan. </a:t>
            </a:r>
            <a:endParaRPr sz="2100">
              <a:latin typeface="Open Sans"/>
              <a:ea typeface="Open Sans"/>
              <a:cs typeface="Open Sans"/>
              <a:sym typeface="Open Sans"/>
            </a:endParaRPr>
          </a:p>
        </p:txBody>
      </p:sp>
      <p:sp>
        <p:nvSpPr>
          <p:cNvPr id="83" name="Google Shape;83;p16"/>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311700" y="224825"/>
            <a:ext cx="87615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feedback process description</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85" name="Google Shape;85;p16"/>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What this is</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0425" y="2216225"/>
            <a:ext cx="8398500" cy="2716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100">
                <a:latin typeface="Open Sans"/>
                <a:ea typeface="Open Sans"/>
                <a:cs typeface="Open Sans"/>
                <a:sym typeface="Open Sans"/>
              </a:rPr>
              <a:t>A means for the users of an institution's programs and services to provide feedback about any aspect of the accessibility of its programs and services. The feedback mechanism must be always available, as feedback processes are meant to be ongoing.</a:t>
            </a:r>
            <a:endParaRPr sz="2100">
              <a:latin typeface="Open Sans"/>
              <a:ea typeface="Open Sans"/>
              <a:cs typeface="Open Sans"/>
              <a:sym typeface="Open Sans"/>
            </a:endParaRPr>
          </a:p>
          <a:p>
            <a:pPr marL="457200" lvl="0" indent="-361950" algn="l" rtl="0">
              <a:lnSpc>
                <a:spcPct val="100000"/>
              </a:lnSpc>
              <a:spcBef>
                <a:spcPts val="1000"/>
              </a:spcBef>
              <a:spcAft>
                <a:spcPts val="0"/>
              </a:spcAft>
              <a:buSzPts val="2100"/>
              <a:buFont typeface="Open Sans"/>
              <a:buChar char="-"/>
            </a:pPr>
            <a:r>
              <a:rPr lang="en" sz="2100">
                <a:latin typeface="Open Sans"/>
                <a:ea typeface="Open Sans"/>
                <a:cs typeface="Open Sans"/>
                <a:sym typeface="Open Sans"/>
              </a:rPr>
              <a:t>An online form is only one aspect of the feedback mechanism, as people must be able to give feedback by a variety of means</a:t>
            </a:r>
            <a:endParaRPr sz="2100">
              <a:latin typeface="Open Sans"/>
              <a:ea typeface="Open Sans"/>
              <a:cs typeface="Open Sans"/>
              <a:sym typeface="Open Sans"/>
            </a:endParaRPr>
          </a:p>
        </p:txBody>
      </p:sp>
      <p:sp>
        <p:nvSpPr>
          <p:cNvPr id="92" name="Google Shape;92;p17"/>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Accessibility feedback mechanism</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94" name="Google Shape;94;p17"/>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What this is</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p:nvPr/>
        </p:nvSpPr>
        <p:spPr>
          <a:xfrm>
            <a:off x="-43100" y="-12575"/>
            <a:ext cx="9187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subTitle" idx="1"/>
          </p:nvPr>
        </p:nvSpPr>
        <p:spPr>
          <a:xfrm>
            <a:off x="889800" y="1685700"/>
            <a:ext cx="7364400" cy="177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100"/>
              <a:buNone/>
            </a:pPr>
            <a:r>
              <a:rPr lang="en" sz="4800" b="1">
                <a:solidFill>
                  <a:schemeClr val="lt1"/>
                </a:solidFill>
                <a:latin typeface="Open Sans"/>
                <a:ea typeface="Open Sans"/>
                <a:cs typeface="Open Sans"/>
                <a:sym typeface="Open Sans"/>
              </a:rPr>
              <a:t>Recommended approach</a:t>
            </a:r>
            <a:endParaRPr sz="48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The following working examples represent the recommended approach - not mandatory templates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Starting point - adjust as needed for your particular situation</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Designed for simplicity and with a focus on top user tasks like providing feedback, reviewing the plan and understanding the process</a:t>
            </a:r>
            <a:endParaRPr sz="2100">
              <a:latin typeface="Open Sans"/>
              <a:ea typeface="Open Sans"/>
              <a:cs typeface="Open Sans"/>
              <a:sym typeface="Open Sans"/>
            </a:endParaRPr>
          </a:p>
          <a:p>
            <a:pPr marL="457200" lvl="0" indent="-361950" algn="l" rtl="0">
              <a:lnSpc>
                <a:spcPct val="100000"/>
              </a:lnSpc>
              <a:spcBef>
                <a:spcPts val="0"/>
              </a:spcBef>
              <a:spcAft>
                <a:spcPts val="0"/>
              </a:spcAft>
              <a:buSzPts val="2100"/>
              <a:buFont typeface="Open Sans"/>
              <a:buChar char="-"/>
            </a:pPr>
            <a:r>
              <a:rPr lang="en" sz="2100">
                <a:latin typeface="Open Sans"/>
                <a:ea typeface="Open Sans"/>
                <a:cs typeface="Open Sans"/>
                <a:sym typeface="Open Sans"/>
              </a:rPr>
              <a:t>Built with standard WET code elements to maximize WCAG conformance </a:t>
            </a:r>
            <a:endParaRPr sz="2100">
              <a:latin typeface="Open Sans"/>
              <a:ea typeface="Open Sans"/>
              <a:cs typeface="Open Sans"/>
              <a:sym typeface="Open Sans"/>
            </a:endParaRPr>
          </a:p>
        </p:txBody>
      </p:sp>
      <p:sp>
        <p:nvSpPr>
          <p:cNvPr id="107" name="Google Shape;107;p19"/>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b="1">
                <a:solidFill>
                  <a:schemeClr val="lt1"/>
                </a:solidFill>
                <a:latin typeface="Lato"/>
                <a:ea typeface="Lato"/>
                <a:cs typeface="Lato"/>
                <a:sym typeface="Lato"/>
              </a:rPr>
              <a:t>Design considerations</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09" name="Google Shape;109;p19"/>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General</a:t>
            </a:r>
            <a:endParaRPr sz="1765">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311700" y="445025"/>
            <a:ext cx="3071700" cy="143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Meeting accessibility requirements on institutional websites</a:t>
            </a:r>
            <a:endParaRPr sz="3400" b="1">
              <a:solidFill>
                <a:schemeClr val="lt1"/>
              </a:solidFill>
              <a:latin typeface="Lato"/>
              <a:ea typeface="Lato"/>
              <a:cs typeface="Lato"/>
              <a:sym typeface="Lato"/>
            </a:endParaRPr>
          </a:p>
        </p:txBody>
      </p:sp>
      <p:sp>
        <p:nvSpPr>
          <p:cNvPr id="117" name="Google Shape;117;p20"/>
          <p:cNvSpPr txBox="1">
            <a:spLocks noGrp="1"/>
          </p:cNvSpPr>
          <p:nvPr>
            <p:ph type="body" idx="1"/>
          </p:nvPr>
        </p:nvSpPr>
        <p:spPr>
          <a:xfrm>
            <a:off x="311700" y="3470550"/>
            <a:ext cx="3114000" cy="1432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100">
                <a:solidFill>
                  <a:schemeClr val="lt1"/>
                </a:solidFill>
                <a:latin typeface="Open Sans"/>
                <a:ea typeface="Open Sans"/>
                <a:cs typeface="Open Sans"/>
                <a:sym typeface="Open Sans"/>
              </a:rPr>
              <a:t>Recommended structure</a:t>
            </a:r>
            <a:endParaRPr sz="3000">
              <a:solidFill>
                <a:schemeClr val="lt1"/>
              </a:solidFill>
              <a:latin typeface="Open Sans"/>
              <a:ea typeface="Open Sans"/>
              <a:cs typeface="Open Sans"/>
              <a:sym typeface="Open Sans"/>
            </a:endParaRPr>
          </a:p>
        </p:txBody>
      </p:sp>
      <p:sp>
        <p:nvSpPr>
          <p:cNvPr id="118" name="Google Shape;118;p20"/>
          <p:cNvSpPr/>
          <p:nvPr/>
        </p:nvSpPr>
        <p:spPr>
          <a:xfrm>
            <a:off x="456976" y="3016100"/>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5707943" y="1374650"/>
            <a:ext cx="15381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Institutional landing page (ILP)</a:t>
            </a:r>
            <a:endParaRPr>
              <a:solidFill>
                <a:srgbClr val="FFFFFF"/>
              </a:solidFill>
            </a:endParaRPr>
          </a:p>
        </p:txBody>
      </p:sp>
      <p:sp>
        <p:nvSpPr>
          <p:cNvPr id="120" name="Google Shape;120;p20"/>
          <p:cNvSpPr/>
          <p:nvPr/>
        </p:nvSpPr>
        <p:spPr>
          <a:xfrm>
            <a:off x="5701936" y="22743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Accessibility page</a:t>
            </a:r>
            <a:endParaRPr>
              <a:solidFill>
                <a:srgbClr val="FFFFFF"/>
              </a:solidFill>
            </a:endParaRPr>
          </a:p>
        </p:txBody>
      </p:sp>
      <p:sp>
        <p:nvSpPr>
          <p:cNvPr id="121" name="Google Shape;121;p20"/>
          <p:cNvSpPr/>
          <p:nvPr/>
        </p:nvSpPr>
        <p:spPr>
          <a:xfrm>
            <a:off x="3866090"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Accessibility plan</a:t>
            </a:r>
            <a:endParaRPr>
              <a:solidFill>
                <a:srgbClr val="FFFFFF"/>
              </a:solidFill>
            </a:endParaRPr>
          </a:p>
        </p:txBody>
      </p:sp>
      <p:sp>
        <p:nvSpPr>
          <p:cNvPr id="122" name="Google Shape;122;p20"/>
          <p:cNvSpPr/>
          <p:nvPr/>
        </p:nvSpPr>
        <p:spPr>
          <a:xfrm>
            <a:off x="5697293"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Feedback mechanism</a:t>
            </a:r>
            <a:endParaRPr>
              <a:solidFill>
                <a:srgbClr val="FFFFFF"/>
              </a:solidFill>
            </a:endParaRPr>
          </a:p>
        </p:txBody>
      </p:sp>
      <p:cxnSp>
        <p:nvCxnSpPr>
          <p:cNvPr id="123" name="Google Shape;123;p20"/>
          <p:cNvCxnSpPr>
            <a:stCxn id="120" idx="0"/>
            <a:endCxn id="119" idx="2"/>
          </p:cNvCxnSpPr>
          <p:nvPr/>
        </p:nvCxnSpPr>
        <p:spPr>
          <a:xfrm rot="-5400000">
            <a:off x="6245386" y="2042751"/>
            <a:ext cx="457200" cy="60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4" name="Google Shape;124;p20"/>
          <p:cNvCxnSpPr>
            <a:stCxn id="120" idx="2"/>
            <a:endCxn id="122" idx="0"/>
          </p:cNvCxnSpPr>
          <p:nvPr/>
        </p:nvCxnSpPr>
        <p:spPr>
          <a:xfrm rot="5400000">
            <a:off x="6240136" y="2943201"/>
            <a:ext cx="457200" cy="4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5" name="Google Shape;125;p20"/>
          <p:cNvCxnSpPr>
            <a:stCxn id="121" idx="0"/>
            <a:endCxn id="120" idx="2"/>
          </p:cNvCxnSpPr>
          <p:nvPr/>
        </p:nvCxnSpPr>
        <p:spPr>
          <a:xfrm rot="-5400000">
            <a:off x="5324390" y="2027603"/>
            <a:ext cx="457200" cy="18357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26" name="Google Shape;126;p20"/>
          <p:cNvSpPr/>
          <p:nvPr/>
        </p:nvSpPr>
        <p:spPr>
          <a:xfrm>
            <a:off x="7528508"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Description of feedback process</a:t>
            </a:r>
            <a:endParaRPr>
              <a:solidFill>
                <a:srgbClr val="FFFFFF"/>
              </a:solidFill>
            </a:endParaRPr>
          </a:p>
        </p:txBody>
      </p:sp>
      <p:cxnSp>
        <p:nvCxnSpPr>
          <p:cNvPr id="127" name="Google Shape;127;p20"/>
          <p:cNvCxnSpPr>
            <a:stCxn id="120" idx="2"/>
            <a:endCxn id="126" idx="0"/>
          </p:cNvCxnSpPr>
          <p:nvPr/>
        </p:nvCxnSpPr>
        <p:spPr>
          <a:xfrm rot="-5400000" flipH="1">
            <a:off x="7155736" y="2032101"/>
            <a:ext cx="457200" cy="1826700"/>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311700" y="224825"/>
            <a:ext cx="83973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en" sz="3400" b="1">
                <a:solidFill>
                  <a:schemeClr val="lt1"/>
                </a:solidFill>
                <a:latin typeface="Lato"/>
                <a:ea typeface="Lato"/>
                <a:cs typeface="Lato"/>
                <a:sym typeface="Lato"/>
              </a:rPr>
              <a:t>Accessibility link from ILP</a:t>
            </a: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34" name="Google Shape;134;p21"/>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2000">
                <a:solidFill>
                  <a:schemeClr val="lt1"/>
                </a:solidFill>
                <a:latin typeface="Open Sans"/>
                <a:ea typeface="Open Sans"/>
                <a:cs typeface="Open Sans"/>
                <a:sym typeface="Open Sans"/>
              </a:rPr>
              <a:t>Recommended link label is “Accessibility”</a:t>
            </a:r>
            <a:endParaRPr sz="2000">
              <a:solidFill>
                <a:schemeClr val="lt1"/>
              </a:solidFill>
              <a:latin typeface="Open Sans"/>
              <a:ea typeface="Open Sans"/>
              <a:cs typeface="Open Sans"/>
              <a:sym typeface="Open Sans"/>
            </a:endParaRP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pic>
        <p:nvPicPr>
          <p:cNvPr id="136" name="Google Shape;136;p21"/>
          <p:cNvPicPr preferRelativeResize="0"/>
          <p:nvPr/>
        </p:nvPicPr>
        <p:blipFill rotWithShape="1">
          <a:blip r:embed="rId3">
            <a:alphaModFix/>
          </a:blip>
          <a:srcRect t="11153" b="24743"/>
          <a:stretch/>
        </p:blipFill>
        <p:spPr>
          <a:xfrm>
            <a:off x="1166525" y="1807626"/>
            <a:ext cx="6767949" cy="2891824"/>
          </a:xfrm>
          <a:prstGeom prst="rect">
            <a:avLst/>
          </a:prstGeom>
          <a:noFill/>
          <a:ln>
            <a:noFill/>
          </a:ln>
          <a:effectLst>
            <a:outerShdw blurRad="57150" dist="19050" dir="5400000" algn="bl" rotWithShape="0">
              <a:srgbClr val="000000">
                <a:alpha val="50000"/>
              </a:srgbClr>
            </a:outerShdw>
          </a:effectLst>
        </p:spPr>
      </p:pic>
      <p:sp>
        <p:nvSpPr>
          <p:cNvPr id="137" name="Google Shape;137;p21"/>
          <p:cNvSpPr/>
          <p:nvPr/>
        </p:nvSpPr>
        <p:spPr>
          <a:xfrm>
            <a:off x="1250800" y="3273125"/>
            <a:ext cx="1040400" cy="268800"/>
          </a:xfrm>
          <a:prstGeom prst="roundRect">
            <a:avLst>
              <a:gd name="adj" fmla="val 16667"/>
            </a:avLst>
          </a:prstGeom>
          <a:noFill/>
          <a:ln w="28575" cap="flat" cmpd="sng">
            <a:solidFill>
              <a:srgbClr val="98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p:nvPr/>
        </p:nvSpPr>
        <p:spPr>
          <a:xfrm>
            <a:off x="362375" y="3273125"/>
            <a:ext cx="678000" cy="268800"/>
          </a:xfrm>
          <a:prstGeom prst="rightArrow">
            <a:avLst>
              <a:gd name="adj1" fmla="val 50000"/>
              <a:gd name="adj2" fmla="val 50000"/>
            </a:avLst>
          </a:prstGeom>
          <a:solidFill>
            <a:schemeClr val="lt2"/>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p:nvPr/>
        </p:nvSpPr>
        <p:spPr>
          <a:xfrm>
            <a:off x="3804975" y="4771274"/>
            <a:ext cx="4129500" cy="369300"/>
          </a:xfrm>
          <a:prstGeom prst="rect">
            <a:avLst/>
          </a:prstGeom>
          <a:solidFill>
            <a:schemeClr val="lt1"/>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t>Example drawn from </a:t>
            </a:r>
            <a:r>
              <a:rPr lang="en" sz="1200" u="sng">
                <a:solidFill>
                  <a:schemeClr val="hlink"/>
                </a:solidFill>
                <a:hlinkClick r:id="rId4"/>
              </a:rPr>
              <a:t>AAFC’s institutional landing page</a:t>
            </a:r>
            <a:endParaRPr sz="12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974ea3383342121c9e43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On-screen Show (16:9)</PresentationFormat>
  <Paragraphs>165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Open Sans</vt:lpstr>
      <vt:lpstr>Roboto</vt:lpstr>
      <vt:lpstr>Lato</vt:lpstr>
      <vt:lpstr>Arial</vt:lpstr>
      <vt:lpstr>Simple Light</vt:lpstr>
      <vt:lpstr>Accessibility requirements for December 2022</vt:lpstr>
      <vt:lpstr>3 key patterns</vt:lpstr>
      <vt:lpstr>Accessibility plans </vt:lpstr>
      <vt:lpstr>Accessibility feedback process description </vt:lpstr>
      <vt:lpstr>Accessibility feedback mechanism </vt:lpstr>
      <vt:lpstr>PowerPoint Presentation</vt:lpstr>
      <vt:lpstr>Design considerations </vt:lpstr>
      <vt:lpstr>Meeting accessibility requirements on institutional websites</vt:lpstr>
      <vt:lpstr>Accessibility link from ILP  </vt:lpstr>
      <vt:lpstr>Breadcrumb for accessibility products </vt:lpstr>
      <vt:lpstr>Design considerations </vt:lpstr>
      <vt:lpstr>Accessibility page  </vt:lpstr>
      <vt:lpstr>Design considerations </vt:lpstr>
      <vt:lpstr>Accessibility plan  </vt:lpstr>
      <vt:lpstr>Design considerations </vt:lpstr>
      <vt:lpstr>Design considerations </vt:lpstr>
      <vt:lpstr>Design considerations </vt:lpstr>
      <vt:lpstr>Accessibility feedback form  </vt:lpstr>
      <vt:lpstr>Accessibility feedback form  </vt:lpstr>
      <vt:lpstr>Design considerations </vt:lpstr>
      <vt:lpstr>Design considerations </vt:lpstr>
      <vt:lpstr>Accessibility feedback process description  </vt:lpstr>
      <vt:lpstr>Design considerations </vt:lpstr>
      <vt:lpstr>Design considerations </vt:lpstr>
      <vt:lpstr>Next steps </vt:lpstr>
      <vt:lpstr>PowerPoint Presentation</vt:lpstr>
      <vt:lpstr>Accessibility plans  </vt:lpstr>
      <vt:lpstr>Accessibility plans  </vt:lpstr>
      <vt:lpstr>Accessibility plans  </vt:lpstr>
      <vt:lpstr>Accessibility plans  </vt:lpstr>
      <vt:lpstr>Accessibility plans  </vt:lpstr>
      <vt:lpstr>Accessibility plans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requirements for December 2022</dc:title>
  <cp:lastModifiedBy>Donohue, Chelsey</cp:lastModifiedBy>
  <cp:revision>3</cp:revision>
  <dcterms:modified xsi:type="dcterms:W3CDTF">2022-12-12T15:54:11Z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2022-12-12T15:54:11Z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fe43a7c9-ae77-40d9-bd73-84aa33c43a47</vt:lpwstr>
  </property>
  <property fmtid="{D5CDD505-2E9C-101B-9397-08002B2CF9AE}" pid="8" name="MSIP_Label_3d0ca00b-3f0e-465a-aac7-1a6a22fcea40_ContentBits">
    <vt:lpwstr>1</vt:lpwstr>
  </property>
</Properties>
</file>