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4.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5.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6.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7.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8.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9.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10.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1" r:id="rId2"/>
    <p:sldMasterId id="2147483721" r:id="rId3"/>
    <p:sldMasterId id="2147483751" r:id="rId4"/>
    <p:sldMasterId id="2147483781" r:id="rId5"/>
    <p:sldMasterId id="2147483811" r:id="rId6"/>
    <p:sldMasterId id="2147483841" r:id="rId7"/>
    <p:sldMasterId id="2147483871" r:id="rId8"/>
    <p:sldMasterId id="2147483898" r:id="rId9"/>
    <p:sldMasterId id="2147483918" r:id="rId10"/>
    <p:sldMasterId id="2147483937" r:id="rId11"/>
  </p:sldMasterIdLst>
  <p:notesMasterIdLst>
    <p:notesMasterId r:id="rId51"/>
  </p:notesMasterIdLst>
  <p:handoutMasterIdLst>
    <p:handoutMasterId r:id="rId52"/>
  </p:handoutMasterIdLst>
  <p:sldIdLst>
    <p:sldId id="257" r:id="rId12"/>
    <p:sldId id="263" r:id="rId13"/>
    <p:sldId id="262" r:id="rId14"/>
    <p:sldId id="261" r:id="rId15"/>
    <p:sldId id="298" r:id="rId16"/>
    <p:sldId id="286" r:id="rId17"/>
    <p:sldId id="264" r:id="rId18"/>
    <p:sldId id="265" r:id="rId19"/>
    <p:sldId id="266" r:id="rId20"/>
    <p:sldId id="267" r:id="rId21"/>
    <p:sldId id="268" r:id="rId22"/>
    <p:sldId id="269" r:id="rId23"/>
    <p:sldId id="270" r:id="rId24"/>
    <p:sldId id="271" r:id="rId25"/>
    <p:sldId id="292" r:id="rId26"/>
    <p:sldId id="284" r:id="rId27"/>
    <p:sldId id="272" r:id="rId28"/>
    <p:sldId id="291" r:id="rId29"/>
    <p:sldId id="288" r:id="rId30"/>
    <p:sldId id="293" r:id="rId31"/>
    <p:sldId id="297" r:id="rId32"/>
    <p:sldId id="300" r:id="rId33"/>
    <p:sldId id="301" r:id="rId34"/>
    <p:sldId id="302" r:id="rId35"/>
    <p:sldId id="303" r:id="rId36"/>
    <p:sldId id="304" r:id="rId37"/>
    <p:sldId id="305" r:id="rId38"/>
    <p:sldId id="296" r:id="rId39"/>
    <p:sldId id="276" r:id="rId40"/>
    <p:sldId id="278" r:id="rId41"/>
    <p:sldId id="277" r:id="rId42"/>
    <p:sldId id="281" r:id="rId43"/>
    <p:sldId id="279" r:id="rId44"/>
    <p:sldId id="295" r:id="rId45"/>
    <p:sldId id="282" r:id="rId46"/>
    <p:sldId id="306" r:id="rId47"/>
    <p:sldId id="280" r:id="rId48"/>
    <p:sldId id="283" r:id="rId49"/>
    <p:sldId id="287" r:id="rId50"/>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8D9B98-B0C8-499A-818A-891226311F37}">
          <p14:sldIdLst>
            <p14:sldId id="257"/>
            <p14:sldId id="263"/>
            <p14:sldId id="262"/>
            <p14:sldId id="261"/>
            <p14:sldId id="298"/>
          </p14:sldIdLst>
        </p14:section>
        <p14:section name="Generic GCworkplace presentation" id="{BBDBB123-5968-470A-AFFD-F2E0AE473771}">
          <p14:sldIdLst>
            <p14:sldId id="286"/>
            <p14:sldId id="264"/>
            <p14:sldId id="265"/>
            <p14:sldId id="266"/>
            <p14:sldId id="267"/>
            <p14:sldId id="268"/>
            <p14:sldId id="269"/>
            <p14:sldId id="270"/>
            <p14:sldId id="271"/>
            <p14:sldId id="292"/>
            <p14:sldId id="284"/>
          </p14:sldIdLst>
        </p14:section>
        <p14:section name="Untitled Section" id="{7206E5EA-0B42-41FF-8F62-BAE61C16FC78}">
          <p14:sldIdLst>
            <p14:sldId id="272"/>
            <p14:sldId id="291"/>
            <p14:sldId id="288"/>
            <p14:sldId id="293"/>
            <p14:sldId id="297"/>
            <p14:sldId id="300"/>
            <p14:sldId id="301"/>
            <p14:sldId id="302"/>
            <p14:sldId id="303"/>
            <p14:sldId id="304"/>
            <p14:sldId id="305"/>
            <p14:sldId id="296"/>
          </p14:sldIdLst>
        </p14:section>
        <p14:section name="Current workplace state" id="{449056EC-09EE-41ED-A500-C5D870F6D3E7}">
          <p14:sldIdLst>
            <p14:sldId id="276"/>
            <p14:sldId id="278"/>
          </p14:sldIdLst>
        </p14:section>
        <p14:section name="Impacts of Pandemic situation" id="{3143AA7C-4A2E-4982-8E4A-5D45DB9AD50D}">
          <p14:sldIdLst>
            <p14:sldId id="277"/>
            <p14:sldId id="281"/>
          </p14:sldIdLst>
        </p14:section>
        <p14:section name="Opportunitiers for modernization and change" id="{F7CBB1A5-F4EC-46DE-B839-5DBEF2C3AE4E}">
          <p14:sldIdLst>
            <p14:sldId id="279"/>
            <p14:sldId id="295"/>
            <p14:sldId id="282"/>
            <p14:sldId id="306"/>
          </p14:sldIdLst>
        </p14:section>
        <p14:section name="Current transformational initiatives" id="{1200342D-C9B3-41A3-B096-C389C547C617}">
          <p14:sldIdLst>
            <p14:sldId id="280"/>
            <p14:sldId id="283"/>
          </p14:sldIdLst>
        </p14:section>
        <p14:section name="Summary" id="{6DF172EE-C707-4159-83B6-D617ABB30430}">
          <p14:sldIdLst>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6513" autoAdjust="0"/>
  </p:normalViewPr>
  <p:slideViewPr>
    <p:cSldViewPr snapToGrid="0">
      <p:cViewPr varScale="1">
        <p:scale>
          <a:sx n="47" d="100"/>
          <a:sy n="47" d="100"/>
        </p:scale>
        <p:origin x="56" y="392"/>
      </p:cViewPr>
      <p:guideLst/>
    </p:cSldViewPr>
  </p:slideViewPr>
  <p:notesTextViewPr>
    <p:cViewPr>
      <p:scale>
        <a:sx n="1" d="1"/>
        <a:sy n="1" d="1"/>
      </p:scale>
      <p:origin x="0" y="0"/>
    </p:cViewPr>
  </p:notesTextViewPr>
  <p:notesViewPr>
    <p:cSldViewPr snapToGrid="0">
      <p:cViewPr varScale="1">
        <p:scale>
          <a:sx n="88" d="100"/>
          <a:sy n="88" d="100"/>
        </p:scale>
        <p:origin x="222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512D69-4984-4754-8FAB-09685FAA9D43}" type="datetimeFigureOut">
              <a:rPr lang="fr-CA" smtClean="0"/>
              <a:t>2021-04-19</a:t>
            </a:fld>
            <a:endParaRPr lang="fr-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604A6-6DD1-49DA-A81B-93CBA441AADC}" type="slidenum">
              <a:rPr lang="fr-CA" smtClean="0"/>
              <a:t>‹#›</a:t>
            </a:fld>
            <a:endParaRPr lang="fr-CA"/>
          </a:p>
        </p:txBody>
      </p:sp>
    </p:spTree>
    <p:extLst>
      <p:ext uri="{BB962C8B-B14F-4D97-AF65-F5344CB8AC3E}">
        <p14:creationId xmlns:p14="http://schemas.microsoft.com/office/powerpoint/2010/main" val="2476455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C185A-F2EA-4777-A624-D06172BACBDD}" type="datetimeFigureOut">
              <a:rPr lang="en-CA" smtClean="0"/>
              <a:t>2021-04-19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54238-7FBE-43DC-B921-0E8CB8A52C26}" type="slidenum">
              <a:rPr lang="en-CA" smtClean="0"/>
              <a:t>‹#›</a:t>
            </a:fld>
            <a:endParaRPr lang="en-CA"/>
          </a:p>
        </p:txBody>
      </p:sp>
    </p:spTree>
    <p:extLst>
      <p:ext uri="{BB962C8B-B14F-4D97-AF65-F5344CB8AC3E}">
        <p14:creationId xmlns:p14="http://schemas.microsoft.com/office/powerpoint/2010/main" val="331402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ure-net.org/images/Annual_Conference_2019/ABW_practice_guide_public.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gcpedia.gc.ca/wiki/GCWorkplace_Change_Management_Playboo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46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In order to develop and refine a vision for a</a:t>
            </a:r>
            <a:r>
              <a:rPr lang="en-CA" sz="12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CA" sz="1200" b="1" u="sng" dirty="0" smtClean="0">
                <a:effectLst/>
                <a:latin typeface="Calibri" panose="020F0502020204030204" pitchFamily="34" charset="0"/>
                <a:ea typeface="Calibri" panose="020F0502020204030204" pitchFamily="34" charset="0"/>
                <a:cs typeface="Times New Roman" panose="02020603050405020304" pitchFamily="18" charset="0"/>
              </a:rPr>
              <a:t>MODERN WORKPLACE</a:t>
            </a:r>
            <a:r>
              <a:rPr lang="en-CA" sz="12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for the GC, three main elements were considered:</a:t>
            </a:r>
          </a:p>
          <a:p>
            <a:pPr>
              <a:spcAft>
                <a:spcPts val="0"/>
              </a:spcAft>
            </a:pPr>
            <a:r>
              <a:rPr lang="en-CA" sz="1200" b="1" dirty="0" smtClean="0">
                <a:effectLst/>
                <a:latin typeface="Calibri" panose="020F0502020204030204" pitchFamily="34" charset="0"/>
                <a:ea typeface="Calibri" panose="020F0502020204030204" pitchFamily="34" charset="0"/>
                <a:cs typeface="Times New Roman" panose="02020603050405020304" pitchFamily="18" charset="0"/>
              </a:rPr>
              <a:t>First, lessons learned from past initiatives (i.e. Workplace 2.0)</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Key observations from WP2.0 sought to solve employee needs for quiet spaces, privacy, and concentration spaces. </a:t>
            </a:r>
          </a:p>
          <a:p>
            <a:pPr marL="742950" lvl="1" indent="-285750">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From what was learned through the delivery of the first activity-based workplace pilot projects.</a:t>
            </a:r>
          </a:p>
          <a:p>
            <a:pPr marL="228600">
              <a:spcAft>
                <a:spcPts val="0"/>
              </a:spcAft>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CA" sz="1200" b="1" dirty="0" smtClean="0">
                <a:effectLst/>
                <a:latin typeface="Calibri" panose="020F0502020204030204" pitchFamily="34" charset="0"/>
                <a:ea typeface="Calibri" panose="020F0502020204030204" pitchFamily="34" charset="0"/>
                <a:cs typeface="Times New Roman" panose="02020603050405020304" pitchFamily="18" charset="0"/>
              </a:rPr>
              <a:t>Second, alignment to the BP2020 vision: </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In 2013, the Clerk of the Privy Council, in collaboration with public servants across the country, established a vision for public service renewal called Blueprint2020 in which one of the four key priorities was a MODERN WORKPLACE. The </a:t>
            </a:r>
            <a:r>
              <a:rPr lang="en-CA" sz="1200" dirty="0" err="1" smtClean="0">
                <a:effectLst/>
                <a:latin typeface="Calibri" panose="020F0502020204030204" pitchFamily="34" charset="0"/>
                <a:ea typeface="Calibri" panose="020F0502020204030204" pitchFamily="34" charset="0"/>
                <a:cs typeface="Times New Roman" panose="02020603050405020304" pitchFamily="18" charset="0"/>
              </a:rPr>
              <a:t>GCworkplace</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 vision is, in part, the result of what was collectively heard through the BP2020 consultations and engagement sessions. </a:t>
            </a:r>
          </a:p>
          <a:p>
            <a:pPr>
              <a:spcAft>
                <a:spcPts val="0"/>
              </a:spcAft>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en-CA" sz="1200" b="1" dirty="0" smtClean="0">
                <a:effectLst/>
                <a:latin typeface="Calibri" panose="020F0502020204030204" pitchFamily="34" charset="0"/>
                <a:ea typeface="Calibri" panose="020F0502020204030204" pitchFamily="34" charset="0"/>
                <a:cs typeface="Times New Roman" panose="02020603050405020304" pitchFamily="18" charset="0"/>
              </a:rPr>
              <a:t>And third, global trends: </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it was based on global trends at the time, </a:t>
            </a:r>
            <a:r>
              <a:rPr lang="en-CA" sz="1200" i="1" dirty="0" smtClean="0">
                <a:solidFill>
                  <a:srgbClr val="7295D2"/>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 and the vision is constantly evolving to stay relevant in this climate of change.</a:t>
            </a:r>
            <a:r>
              <a:rPr lang="en-CA"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CA" dirty="0" smtClean="0">
                <a:effectLst/>
              </a:rPr>
              <a:t> </a:t>
            </a:r>
            <a:r>
              <a:rPr lang="en-CA" sz="9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r>
              <a:rPr lang="en-US" dirty="0" smtClean="0"/>
              <a:t>Based on a European</a:t>
            </a:r>
            <a:r>
              <a:rPr lang="en-US" baseline="0" dirty="0" smtClean="0"/>
              <a:t> study conducted in 2017 by CAPX, </a:t>
            </a:r>
            <a:r>
              <a:rPr lang="en-US" b="1" baseline="0" dirty="0" smtClean="0"/>
              <a:t>The Digital Workplace in Europe: Bridging the Divide in 2025</a:t>
            </a:r>
            <a:r>
              <a:rPr lang="en-US" baseline="0" dirty="0" smtClean="0"/>
              <a:t>, https://digitalworkplace.global.fujitsu.com/wp-content/uploads/2018/01/Europe_Workplace_2025.pdf  ‘’</a:t>
            </a:r>
            <a:r>
              <a:rPr lang="en-CA" sz="1200" b="0" i="0" u="none" strike="noStrike" kern="1200" baseline="0" dirty="0" smtClean="0">
                <a:solidFill>
                  <a:schemeClr val="tx1"/>
                </a:solidFill>
                <a:latin typeface="+mn-lt"/>
                <a:ea typeface="+mn-ea"/>
                <a:cs typeface="+mn-cs"/>
              </a:rPr>
              <a:t>In less than a decade from now, flexible-working models will become standard practice across Europe. It will become essential for the businesses and public organizations in the region to provide a better work-life balance in order to recruit and retain millennial and Gen Z workers. This group views flexible working hours and the opportunity to get involved in other business and recreational activities as vital components of an attractive job role. </a:t>
            </a:r>
          </a:p>
          <a:p>
            <a:r>
              <a:rPr lang="fr-CA" sz="1200" b="0" i="0" u="none" strike="noStrike" kern="1200" baseline="0" dirty="0" smtClean="0">
                <a:solidFill>
                  <a:schemeClr val="tx1"/>
                </a:solidFill>
                <a:latin typeface="+mn-lt"/>
                <a:ea typeface="+mn-ea"/>
                <a:cs typeface="+mn-cs"/>
              </a:rPr>
              <a:t>‘’</a:t>
            </a:r>
            <a:r>
              <a:rPr lang="en-CA" sz="1200" b="0" i="0" u="none" strike="noStrike" kern="1200" baseline="0" dirty="0" smtClean="0">
                <a:solidFill>
                  <a:schemeClr val="tx1"/>
                </a:solidFill>
                <a:latin typeface="+mn-lt"/>
                <a:ea typeface="+mn-ea"/>
                <a:cs typeface="+mn-cs"/>
              </a:rPr>
              <a:t>European organizations are racing to be ready for the workplace revolution. In less than a decade, the whole concept of a nine-to-five, full-time job in a traditional office environment will be ripped up and largely forgotten. </a:t>
            </a:r>
          </a:p>
          <a:p>
            <a:r>
              <a:rPr lang="en-CA" sz="1200" b="0" i="0" u="none" strike="noStrike" kern="1200" baseline="0" dirty="0" smtClean="0">
                <a:solidFill>
                  <a:schemeClr val="tx1"/>
                </a:solidFill>
                <a:latin typeface="+mn-lt"/>
                <a:ea typeface="+mn-ea"/>
                <a:cs typeface="+mn-cs"/>
              </a:rPr>
              <a:t>By 2025, millennials will represent more than 50% of the European workforce, and will redefine corporate culture around flexible working models, a more open approach to collaboration, and a focus on data as the lifeblood of the business. </a:t>
            </a:r>
          </a:p>
          <a:p>
            <a:r>
              <a:rPr lang="en-CA" sz="1200" b="0" i="0" u="none" strike="noStrike" kern="1200" baseline="0" dirty="0" smtClean="0">
                <a:solidFill>
                  <a:schemeClr val="tx1"/>
                </a:solidFill>
                <a:latin typeface="+mn-lt"/>
                <a:ea typeface="+mn-ea"/>
                <a:cs typeface="+mn-cs"/>
              </a:rPr>
              <a:t>Freelance and remote working will establish themselves as the norm in major European economies, and businesses will dramatically overhaul the scale and appearance of their office footprint with a new focus on health and wellness.’’</a:t>
            </a:r>
            <a:endParaRPr lang="en-US"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33135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When we think of a modern workplace, we think </a:t>
            </a:r>
            <a:r>
              <a:rPr lang="en-CA" sz="1200" kern="1200" dirty="0" err="1" smtClean="0">
                <a:solidFill>
                  <a:schemeClr val="tx1"/>
                </a:solidFill>
                <a:effectLst/>
                <a:latin typeface="+mn-lt"/>
                <a:ea typeface="+mn-ea"/>
                <a:cs typeface="+mn-cs"/>
              </a:rPr>
              <a:t>GCworkplace</a:t>
            </a:r>
            <a:r>
              <a:rPr lang="en-CA" sz="1200" kern="1200" dirty="0" smtClean="0">
                <a:solidFill>
                  <a:schemeClr val="tx1"/>
                </a:solidFill>
                <a:effectLst/>
                <a:latin typeface="+mn-lt"/>
                <a:ea typeface="+mn-ea"/>
                <a:cs typeface="+mn-cs"/>
              </a:rPr>
              <a:t>. But what </a:t>
            </a:r>
            <a:r>
              <a:rPr lang="en-CA" sz="1200" b="1" kern="1200" dirty="0" smtClean="0">
                <a:solidFill>
                  <a:schemeClr val="tx1"/>
                </a:solidFill>
                <a:effectLst/>
                <a:latin typeface="+mn-lt"/>
                <a:ea typeface="+mn-ea"/>
                <a:cs typeface="+mn-cs"/>
              </a:rPr>
              <a:t>IS</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GCworkplace</a:t>
            </a:r>
            <a:r>
              <a:rPr lang="en-CA" sz="1200" kern="1200" dirty="0" smtClean="0">
                <a:solidFill>
                  <a:schemeClr val="tx1"/>
                </a:solidFill>
                <a:effectLst/>
                <a:latin typeface="+mn-lt"/>
                <a:ea typeface="+mn-ea"/>
                <a:cs typeface="+mn-cs"/>
              </a:rPr>
              <a:t>?</a:t>
            </a:r>
          </a:p>
          <a:p>
            <a:r>
              <a:rPr lang="en-CA" sz="1200" kern="1200" dirty="0" smtClean="0">
                <a:solidFill>
                  <a:schemeClr val="tx1"/>
                </a:solidFill>
                <a:effectLst/>
                <a:latin typeface="+mn-lt"/>
                <a:ea typeface="+mn-ea"/>
                <a:cs typeface="+mn-cs"/>
              </a:rPr>
              <a:t> </a:t>
            </a:r>
          </a:p>
          <a:p>
            <a:r>
              <a:rPr lang="en-CA" sz="1200" i="1" kern="1200" dirty="0" smtClean="0">
                <a:solidFill>
                  <a:schemeClr val="tx1"/>
                </a:solidFill>
                <a:effectLst/>
                <a:latin typeface="+mn-lt"/>
                <a:ea typeface="+mn-ea"/>
                <a:cs typeface="+mn-cs"/>
              </a:rPr>
              <a:t>Read the slide.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Through consultations, over 1,300 employees were surveyed from across Canada, and they ranked “</a:t>
            </a:r>
            <a:r>
              <a:rPr lang="en-CA" sz="1200" b="1" kern="1200" dirty="0" smtClean="0">
                <a:solidFill>
                  <a:schemeClr val="tx1"/>
                </a:solidFill>
                <a:effectLst/>
                <a:latin typeface="+mn-lt"/>
                <a:ea typeface="+mn-ea"/>
                <a:cs typeface="+mn-cs"/>
              </a:rPr>
              <a:t>flexibility" </a:t>
            </a:r>
            <a:r>
              <a:rPr lang="en-CA" sz="1200" kern="1200" dirty="0" smtClean="0">
                <a:solidFill>
                  <a:schemeClr val="tx1"/>
                </a:solidFill>
                <a:effectLst/>
                <a:latin typeface="+mn-lt"/>
                <a:ea typeface="+mn-ea"/>
                <a:cs typeface="+mn-cs"/>
              </a:rPr>
              <a:t>as the most important workplace dimension. </a:t>
            </a:r>
            <a:r>
              <a:rPr lang="en-CA" sz="1200" i="1" kern="1200" dirty="0" smtClean="0">
                <a:solidFill>
                  <a:schemeClr val="tx1"/>
                </a:solidFill>
                <a:effectLst/>
                <a:latin typeface="+mn-lt"/>
                <a:ea typeface="+mn-ea"/>
                <a:cs typeface="+mn-cs"/>
              </a:rPr>
              <a:t>[CLICK TO ANIMATE SLIDE</a:t>
            </a:r>
            <a:endParaRPr lang="en-CA" dirty="0" smtClean="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10250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Flexibility means employees are empowered to decide where it makes the most sense for them to work. Let’s look at a few real-life testimonials. </a:t>
            </a:r>
          </a:p>
          <a:p>
            <a:pPr>
              <a:lnSpc>
                <a:spcPct val="107000"/>
              </a:lnSpc>
              <a:spcAft>
                <a:spcPts val="800"/>
              </a:spcAft>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CA" sz="1200" i="1" dirty="0" smtClean="0">
                <a:solidFill>
                  <a:srgbClr val="7295D2"/>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 had an appointment this morning close to home so I decided to work from home for the rest of the afternoon. I planned my week in advance to save my non-urgent individual tasks to complete this afternoon."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i="1" dirty="0" smtClean="0">
                <a:solidFill>
                  <a:srgbClr val="7295D2"/>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"I'm working on a project with my colleague today, and since we both live in the same </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neighbourhood</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we decided to meet at our local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GCcoworking</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site. This will save us 30 minutes of commute time to the office!"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CA" sz="1200" i="1" dirty="0" smtClean="0">
                <a:solidFill>
                  <a:srgbClr val="7295D2"/>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"Today my team is brainstorming for a new communications tool that we will be developing. The office is the best place for today's tasks as we will need a lot of space and a large TV monitor."</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CA" sz="1200" i="1" dirty="0" smtClean="0">
                <a:solidFill>
                  <a:srgbClr val="7295D2"/>
                </a:solidFill>
                <a:effectLst/>
                <a:latin typeface="Calibri" panose="020F0502020204030204" pitchFamily="34" charset="0"/>
                <a:ea typeface="Calibri" panose="020F0502020204030204" pitchFamily="34" charset="0"/>
                <a:cs typeface="Times New Roman" panose="02020603050405020304" pitchFamily="18" charset="0"/>
              </a:rPr>
              <a:t>[CLICK TO ANIMATE </a:t>
            </a:r>
            <a:r>
              <a:rPr lang="en-CA" sz="1200" i="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SLIDE</a:t>
            </a:r>
            <a:r>
              <a:rPr lang="en-CA" sz="1200" i="1" dirty="0" smtClean="0">
                <a:solidFill>
                  <a:srgbClr val="7295D2"/>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"My day today is filled with client meetings! There are no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GCcoworking</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locations nearby and I would lose a lot of time by commuting back and forth to the office so I will be working in a coffee shop in between my meetings."</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 </a:t>
            </a:r>
          </a:p>
          <a:p>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With these examples, we can see that having the flexibility to choose where and how you want to work allows for better productivity, and can contribute to work-life balance. Having flexibility is what allows employees to define their own ways of working; working where it makes the most sense for them.</a:t>
            </a:r>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12</a:t>
            </a:fld>
            <a:endParaRPr lang="en-CA"/>
          </a:p>
        </p:txBody>
      </p:sp>
    </p:spTree>
    <p:extLst>
      <p:ext uri="{BB962C8B-B14F-4D97-AF65-F5344CB8AC3E}">
        <p14:creationId xmlns:p14="http://schemas.microsoft.com/office/powerpoint/2010/main" val="2515655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endParaRPr lang="en-US" sz="1200" dirty="0" smtClean="0">
              <a:solidFill>
                <a:srgbClr val="000000"/>
              </a:solidFill>
            </a:endParaRPr>
          </a:p>
          <a:p>
            <a:pPr>
              <a:lnSpc>
                <a:spcPct val="107000"/>
              </a:lnSpc>
              <a:spcAft>
                <a:spcPts val="800"/>
              </a:spcAft>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This is an ACTIVITY-BASED </a:t>
            </a: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WORKPLACE</a:t>
            </a: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 a</a:t>
            </a:r>
            <a:r>
              <a:rPr lang="en-CA" sz="1050" dirty="0" smtClean="0">
                <a:effectLst/>
                <a:latin typeface="Calibri" panose="020F0502020204030204" pitchFamily="34" charset="0"/>
                <a:ea typeface="Calibri" panose="020F0502020204030204" pitchFamily="34" charset="0"/>
                <a:cs typeface="Times New Roman" panose="02020603050405020304" pitchFamily="18" charset="0"/>
              </a:rPr>
              <a:t>n environment that supports a new way of working and is based on the principle of </a:t>
            </a:r>
            <a:r>
              <a:rPr lang="en-CA" sz="1050" b="1" dirty="0" smtClean="0">
                <a:effectLst/>
                <a:latin typeface="Calibri" panose="020F0502020204030204" pitchFamily="34" charset="0"/>
                <a:ea typeface="Calibri" panose="020F0502020204030204" pitchFamily="34" charset="0"/>
                <a:cs typeface="Times New Roman" panose="02020603050405020304" pitchFamily="18" charset="0"/>
              </a:rPr>
              <a:t>activity-based working (ABW)</a:t>
            </a:r>
            <a:r>
              <a:rPr lang="en-CA" sz="1050" dirty="0" smtClean="0">
                <a:effectLst/>
                <a:latin typeface="Calibri" panose="020F0502020204030204" pitchFamily="34" charset="0"/>
                <a:ea typeface="Calibri" panose="020F0502020204030204" pitchFamily="34" charset="0"/>
                <a:cs typeface="Times New Roman" panose="02020603050405020304" pitchFamily="18" charset="0"/>
              </a:rPr>
              <a:t>. </a:t>
            </a:r>
            <a:r>
              <a:rPr lang="en-CA" sz="1050" i="1" dirty="0" smtClean="0">
                <a:solidFill>
                  <a:srgbClr val="7295D2"/>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05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ACTIVITY-BASED </a:t>
            </a: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WORKING (ABW) </a:t>
            </a:r>
            <a:r>
              <a:rPr lang="en-CA" sz="1050" dirty="0" smtClean="0">
                <a:effectLst/>
                <a:latin typeface="Calibri" panose="020F0502020204030204" pitchFamily="34" charset="0"/>
                <a:ea typeface="Calibri" panose="020F0502020204030204" pitchFamily="34" charset="0"/>
                <a:cs typeface="Times New Roman" panose="02020603050405020304" pitchFamily="18" charset="0"/>
              </a:rPr>
              <a:t>is a design concept that recognizes that through the course of any day, employees engage in many different activities and that they need and can choose different types of </a:t>
            </a:r>
            <a:r>
              <a:rPr lang="en-CA" sz="1050" b="1" dirty="0" err="1" smtClean="0">
                <a:effectLst/>
                <a:latin typeface="Calibri" panose="020F0502020204030204" pitchFamily="34" charset="0"/>
                <a:ea typeface="Calibri" panose="020F0502020204030204" pitchFamily="34" charset="0"/>
                <a:cs typeface="Times New Roman" panose="02020603050405020304" pitchFamily="18" charset="0"/>
              </a:rPr>
              <a:t>workpoints</a:t>
            </a:r>
            <a:r>
              <a:rPr lang="en-CA" sz="1050" dirty="0" smtClean="0">
                <a:effectLst/>
                <a:latin typeface="Calibri" panose="020F0502020204030204" pitchFamily="34" charset="0"/>
                <a:ea typeface="Calibri" panose="020F0502020204030204" pitchFamily="34" charset="0"/>
                <a:cs typeface="Times New Roman" panose="02020603050405020304" pitchFamily="18" charset="0"/>
              </a:rPr>
              <a:t> to accommodate these activities. An ABW environment focuses on the employees and provides the freedom to decide for themselves: how to work, where to work, which tools to use and with whom to collaborate to get the work done. </a:t>
            </a:r>
            <a:endParaRPr lang="en-CA" sz="1050" dirty="0" smtClean="0">
              <a:solidFill>
                <a:srgbClr val="000000"/>
              </a:solidFill>
              <a:latin typeface="Arial" panose="020B0604020202020204" pitchFamily="34" charset="0"/>
              <a:cs typeface="Arial" panose="020B0604020202020204" pitchFamily="34" charset="0"/>
            </a:endParaRPr>
          </a:p>
          <a:p>
            <a:endParaRPr lang="en-CA" dirty="0" smtClean="0"/>
          </a:p>
          <a:p>
            <a:endParaRPr lang="en-CA" dirty="0" smtClean="0"/>
          </a:p>
          <a:p>
            <a:r>
              <a:rPr lang="en-CA" dirty="0" smtClean="0"/>
              <a:t>Source</a:t>
            </a:r>
            <a:r>
              <a:rPr lang="en-CA" baseline="0" dirty="0" smtClean="0"/>
              <a:t> </a:t>
            </a:r>
            <a:r>
              <a:rPr lang="en-CA" dirty="0" smtClean="0">
                <a:hlinkClick r:id="rId3"/>
              </a:rPr>
              <a:t>https://www.pure-net.org/images/Annual_Conference_2019/ABW_practice_guide_public.pdf</a:t>
            </a:r>
            <a:r>
              <a:rPr lang="en-CA" dirty="0" smtClean="0"/>
              <a:t> p. 4.</a:t>
            </a:r>
            <a:r>
              <a:rPr lang="en-CA" baseline="0" dirty="0" smtClean="0"/>
              <a:t>  </a:t>
            </a:r>
            <a:r>
              <a:rPr lang="en-CA" dirty="0" smtClean="0"/>
              <a:t>A way of working ABW is a way of working and not just a design concept. The core idea is that employees work in a mobile and flexible fashion, making their own decisions as to where and when to work. WHY DO IT? There is an obvious financial incentive for adopting ABW, as the concept allows organizations to make better use of their office space. Just as important, however, is the concept’s aim to empower employees by giving them more control over where and when they work.</a:t>
            </a:r>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954111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With </a:t>
            </a:r>
            <a:r>
              <a:rPr lang="en-CA" sz="1200" kern="1200" dirty="0" err="1" smtClean="0">
                <a:solidFill>
                  <a:schemeClr val="tx1"/>
                </a:solidFill>
                <a:effectLst/>
                <a:latin typeface="+mn-lt"/>
                <a:ea typeface="+mn-ea"/>
                <a:cs typeface="+mn-cs"/>
              </a:rPr>
              <a:t>GCworkplace</a:t>
            </a:r>
            <a:r>
              <a:rPr lang="en-CA" sz="1200" kern="1200" dirty="0" smtClean="0">
                <a:solidFill>
                  <a:schemeClr val="tx1"/>
                </a:solidFill>
                <a:effectLst/>
                <a:latin typeface="+mn-lt"/>
                <a:ea typeface="+mn-ea"/>
                <a:cs typeface="+mn-cs"/>
              </a:rPr>
              <a:t>, we are going beyond buildings and space, and moving towards a more holistic vision of the workplace modernization. </a:t>
            </a:r>
          </a:p>
          <a:p>
            <a:r>
              <a:rPr lang="en-CA" sz="1200" kern="1200" dirty="0" smtClean="0">
                <a:solidFill>
                  <a:schemeClr val="tx1"/>
                </a:solidFill>
                <a:effectLst/>
                <a:latin typeface="+mn-lt"/>
                <a:ea typeface="+mn-ea"/>
                <a:cs typeface="+mn-cs"/>
              </a:rPr>
              <a:t>What’s a modern workspace without the right tools and processes to support new ways of working? </a:t>
            </a:r>
          </a:p>
          <a:p>
            <a:r>
              <a:rPr lang="en-CA" sz="1200" kern="1200" dirty="0" smtClean="0">
                <a:solidFill>
                  <a:schemeClr val="tx1"/>
                </a:solidFill>
                <a:effectLst/>
                <a:latin typeface="+mn-lt"/>
                <a:ea typeface="+mn-ea"/>
                <a:cs typeface="+mn-cs"/>
              </a:rPr>
              <a:t>The key enablers of the modern workplace–Information Technology, Information Management, Human Resources (including Occupational Health and Safety), Security, and Facilities–must be aligned to the organization’s vision for the workplace. </a:t>
            </a:r>
          </a:p>
          <a:p>
            <a:r>
              <a:rPr lang="en-CA" sz="1200" kern="1200" dirty="0" smtClean="0">
                <a:solidFill>
                  <a:schemeClr val="tx1"/>
                </a:solidFill>
                <a:effectLst/>
                <a:latin typeface="+mn-lt"/>
                <a:ea typeface="+mn-ea"/>
                <a:cs typeface="+mn-cs"/>
              </a:rPr>
              <a:t>The modernization strategies must be integrated to equip GC employees with the right tools and processes to support fundamental changes in the way we work.  </a:t>
            </a:r>
          </a:p>
          <a:p>
            <a:r>
              <a:rPr lang="en-CA" sz="1200" kern="1200" dirty="0" smtClean="0">
                <a:solidFill>
                  <a:schemeClr val="tx1"/>
                </a:solidFill>
                <a:effectLst/>
                <a:latin typeface="+mn-lt"/>
                <a:ea typeface="+mn-ea"/>
                <a:cs typeface="+mn-cs"/>
              </a:rPr>
              <a:t>To support departments that are ready to modernize, PSPC has developed the </a:t>
            </a:r>
            <a:r>
              <a:rPr lang="en-US" sz="1200" b="1" u="none" strike="noStrike" kern="1200" dirty="0" smtClean="0">
                <a:solidFill>
                  <a:schemeClr val="tx1"/>
                </a:solidFill>
                <a:effectLst/>
                <a:latin typeface="+mn-lt"/>
                <a:ea typeface="+mn-ea"/>
                <a:cs typeface="+mn-cs"/>
                <a:hlinkClick r:id="rId3"/>
              </a:rPr>
              <a:t>GCworkplace</a:t>
            </a:r>
            <a:r>
              <a:rPr lang="en-US" sz="1200" b="1" kern="1200" dirty="0" smtClean="0">
                <a:solidFill>
                  <a:schemeClr val="tx1"/>
                </a:solidFill>
                <a:effectLst/>
                <a:latin typeface="+mn-lt"/>
                <a:ea typeface="+mn-ea"/>
                <a:cs typeface="+mn-cs"/>
              </a:rPr>
              <a:t> Transformation Playbook.</a:t>
            </a:r>
            <a:r>
              <a:rPr lang="en-US" sz="1200" kern="1200" dirty="0" smtClean="0">
                <a:solidFill>
                  <a:schemeClr val="tx1"/>
                </a:solidFill>
                <a:effectLst/>
                <a:latin typeface="+mn-lt"/>
                <a:ea typeface="+mn-ea"/>
                <a:cs typeface="+mn-cs"/>
              </a:rPr>
              <a:t> T</a:t>
            </a:r>
            <a:r>
              <a:rPr lang="en-CA" sz="1200" kern="1200" dirty="0" smtClean="0">
                <a:solidFill>
                  <a:schemeClr val="tx1"/>
                </a:solidFill>
                <a:effectLst/>
                <a:latin typeface="+mn-lt"/>
                <a:ea typeface="+mn-ea"/>
                <a:cs typeface="+mn-cs"/>
              </a:rPr>
              <a:t>his Playbook is designed to help organizations pinpoint where their workplace is today in reference to where they want their workplace to be tomorrow and beyond and begin to lay out the strategic and tactical actions they can take to move their organization forward. The Playbook will help you prepare for the future–the physical, technological, procedural, cultural and behavioral changes you’ll need to adopt to be successful.</a:t>
            </a:r>
          </a:p>
          <a:p>
            <a:r>
              <a:rPr lang="en-CA" sz="1200" b="1" kern="1200" dirty="0" smtClean="0">
                <a:solidFill>
                  <a:schemeClr val="tx1"/>
                </a:solidFill>
                <a:effectLst/>
                <a:latin typeface="+mn-lt"/>
                <a:ea typeface="+mn-ea"/>
                <a:cs typeface="+mn-cs"/>
              </a:rPr>
              <a:t>And let</a:t>
            </a:r>
            <a:r>
              <a:rPr lang="en-US" sz="1200" b="1" kern="1200" dirty="0" smtClean="0">
                <a:solidFill>
                  <a:schemeClr val="tx1"/>
                </a:solidFill>
                <a:effectLst/>
                <a:latin typeface="+mn-lt"/>
                <a:ea typeface="+mn-ea"/>
                <a:cs typeface="+mn-cs"/>
              </a:rPr>
              <a:t>’t not forget that the employee pictured here in the middle. They’re the main focus, the reason we are doing this.</a:t>
            </a:r>
            <a:endParaRPr lang="fr-CA" sz="1200" kern="1200" dirty="0" smtClean="0">
              <a:solidFill>
                <a:schemeClr val="tx1"/>
              </a:solidFill>
              <a:effectLst/>
              <a:latin typeface="+mn-lt"/>
              <a:ea typeface="+mn-ea"/>
              <a:cs typeface="+mn-cs"/>
            </a:endParaRPr>
          </a:p>
        </p:txBody>
      </p:sp>
      <p:sp>
        <p:nvSpPr>
          <p:cNvPr id="5" name="Slide Number Placeholder 4"/>
          <p:cNvSpPr>
            <a:spLocks noGrp="1"/>
          </p:cNvSpPr>
          <p:nvPr>
            <p:ph type="sldNum" sz="quarter" idx="10"/>
          </p:nvPr>
        </p:nvSpPr>
        <p:spPr/>
        <p:txBody>
          <a:bodyPr/>
          <a:lstStyle/>
          <a:p>
            <a:fld id="{11F9BAFD-0AFE-FC47-B839-C833EEBF7EC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66946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Visualisation </a:t>
            </a:r>
            <a:r>
              <a:rPr lang="fr-CA" dirty="0" err="1" smtClean="0"/>
              <a:t>od</a:t>
            </a:r>
            <a:r>
              <a:rPr lang="fr-CA" dirty="0" smtClean="0"/>
              <a:t> the </a:t>
            </a:r>
            <a:r>
              <a:rPr lang="fr-CA" dirty="0" err="1" smtClean="0"/>
              <a:t>modernization</a:t>
            </a:r>
            <a:r>
              <a:rPr lang="fr-CA" dirty="0" smtClean="0"/>
              <a:t> roadmap</a:t>
            </a:r>
            <a:r>
              <a:rPr lang="fr-CA" baseline="0" dirty="0" smtClean="0"/>
              <a:t> </a:t>
            </a:r>
            <a:endParaRPr lang="fr-CA" dirty="0" smtClean="0"/>
          </a:p>
        </p:txBody>
      </p:sp>
      <p:sp>
        <p:nvSpPr>
          <p:cNvPr id="4" name="Slide Number Placeholder 3"/>
          <p:cNvSpPr>
            <a:spLocks noGrp="1"/>
          </p:cNvSpPr>
          <p:nvPr>
            <p:ph type="sldNum" sz="quarter" idx="10"/>
          </p:nvPr>
        </p:nvSpPr>
        <p:spPr/>
        <p:txBody>
          <a:bodyPr/>
          <a:lstStyle/>
          <a:p>
            <a:fld id="{41454238-7FBE-43DC-B921-0E8CB8A52C26}" type="slidenum">
              <a:rPr lang="en-CA" smtClean="0"/>
              <a:t>15</a:t>
            </a:fld>
            <a:endParaRPr lang="en-CA"/>
          </a:p>
        </p:txBody>
      </p:sp>
    </p:spTree>
    <p:extLst>
      <p:ext uri="{BB962C8B-B14F-4D97-AF65-F5344CB8AC3E}">
        <p14:creationId xmlns:p14="http://schemas.microsoft.com/office/powerpoint/2010/main" val="2765780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There are 5 guiding design principles of GCworkplace: </a:t>
            </a:r>
          </a:p>
          <a:p>
            <a:endParaRPr lang="en-CA" sz="1200" b="1" kern="1200" dirty="0" smtClean="0">
              <a:solidFill>
                <a:schemeClr val="tx1"/>
              </a:solidFill>
              <a:effectLst/>
              <a:latin typeface="+mn-lt"/>
              <a:ea typeface="+mn-ea"/>
              <a:cs typeface="+mn-cs"/>
            </a:endParaRPr>
          </a:p>
          <a:p>
            <a:r>
              <a:rPr lang="en-CA" sz="1200" b="1" dirty="0" smtClean="0">
                <a:solidFill>
                  <a:srgbClr val="000000"/>
                </a:solidFill>
                <a:latin typeface="Arial" panose="020B0604020202020204" pitchFamily="34" charset="0"/>
                <a:cs typeface="Arial" panose="020B0604020202020204" pitchFamily="34" charset="0"/>
              </a:rPr>
              <a:t>USER-CENTRIC DESIGN </a:t>
            </a:r>
            <a:r>
              <a:rPr lang="en-CA" sz="1200" b="0" dirty="0" smtClean="0">
                <a:solidFill>
                  <a:srgbClr val="000000"/>
                </a:solidFill>
                <a:latin typeface="Arial" panose="020B0604020202020204" pitchFamily="34" charset="0"/>
                <a:cs typeface="Arial" panose="020B0604020202020204" pitchFamily="34" charset="0"/>
              </a:rPr>
              <a:t>Understanding</a:t>
            </a:r>
            <a:r>
              <a:rPr lang="en-CA" sz="1200" b="0" baseline="0" dirty="0" smtClean="0">
                <a:solidFill>
                  <a:srgbClr val="000000"/>
                </a:solidFill>
                <a:latin typeface="Arial" panose="020B0604020202020204" pitchFamily="34" charset="0"/>
                <a:cs typeface="Arial" panose="020B0604020202020204" pitchFamily="34" charset="0"/>
              </a:rPr>
              <a:t> the employee experience and involving end-users in the process</a:t>
            </a:r>
            <a:endParaRPr lang="en-CA" sz="1200" b="0" dirty="0" smtClean="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solidFill>
                  <a:srgbClr val="000000"/>
                </a:solidFill>
                <a:latin typeface="Arial" panose="020B0604020202020204" pitchFamily="34" charset="0"/>
                <a:cs typeface="Arial" panose="020B0604020202020204" pitchFamily="34" charset="0"/>
              </a:rPr>
              <a:t>PROMOTE EQUAL ACCESS TO SPACE </a:t>
            </a:r>
            <a:r>
              <a:rPr lang="en-CA" sz="1200" kern="1200" dirty="0" smtClean="0">
                <a:solidFill>
                  <a:schemeClr val="tx1"/>
                </a:solidFill>
                <a:effectLst/>
                <a:latin typeface="+mn-lt"/>
                <a:ea typeface="+mn-ea"/>
                <a:cs typeface="+mn-cs"/>
              </a:rPr>
              <a:t>Allowing </a:t>
            </a:r>
            <a:r>
              <a:rPr lang="en-CA" sz="1200" b="1" kern="1200" dirty="0" smtClean="0">
                <a:solidFill>
                  <a:schemeClr val="tx1"/>
                </a:solidFill>
                <a:effectLst/>
                <a:latin typeface="+mn-lt"/>
                <a:ea typeface="+mn-ea"/>
                <a:cs typeface="+mn-cs"/>
              </a:rPr>
              <a:t>all</a:t>
            </a:r>
            <a:r>
              <a:rPr lang="en-CA" sz="1200" kern="1200" dirty="0" smtClean="0">
                <a:solidFill>
                  <a:schemeClr val="tx1"/>
                </a:solidFill>
                <a:effectLst/>
                <a:latin typeface="+mn-lt"/>
                <a:ea typeface="+mn-ea"/>
                <a:cs typeface="+mn-cs"/>
              </a:rPr>
              <a:t> employees to choose to work in an enclosed or open space (no longer based on level or seniority)</a:t>
            </a:r>
            <a:endParaRPr lang="en-CA" sz="1200" b="1" dirty="0" smtClean="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solidFill>
                  <a:srgbClr val="000000"/>
                </a:solidFill>
                <a:latin typeface="Arial" panose="020B0604020202020204" pitchFamily="34" charset="0"/>
                <a:cs typeface="Arial" panose="020B0604020202020204" pitchFamily="34" charset="0"/>
              </a:rPr>
              <a:t>DESIGN FOR ACTIVITIES </a:t>
            </a:r>
            <a:r>
              <a:rPr lang="en-CA" sz="1200" kern="1200" dirty="0" smtClean="0">
                <a:solidFill>
                  <a:schemeClr val="tx1"/>
                </a:solidFill>
                <a:effectLst/>
                <a:latin typeface="+mn-lt"/>
                <a:ea typeface="+mn-ea"/>
                <a:cs typeface="+mn-cs"/>
              </a:rPr>
              <a:t>Allowing employees to untether from a fixed point and choose the optimal setting for their work activities throughout the day</a:t>
            </a:r>
            <a:endParaRPr lang="en-CA" sz="1200" b="1" dirty="0" smtClean="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smtClean="0">
                <a:solidFill>
                  <a:srgbClr val="000000"/>
                </a:solidFill>
                <a:latin typeface="Arial" panose="020B0604020202020204" pitchFamily="34" charset="0"/>
                <a:cs typeface="Arial" panose="020B0604020202020204" pitchFamily="34" charset="0"/>
              </a:rPr>
              <a:t>ZONE BY FUNCTION </a:t>
            </a:r>
            <a:r>
              <a:rPr lang="en-CA" sz="1200" b="0" kern="1200" dirty="0" smtClean="0">
                <a:solidFill>
                  <a:schemeClr val="tx1"/>
                </a:solidFill>
                <a:effectLst/>
                <a:latin typeface="+mn-lt"/>
                <a:ea typeface="+mn-ea"/>
                <a:cs typeface="+mn-cs"/>
              </a:rPr>
              <a:t>T</a:t>
            </a:r>
            <a:r>
              <a:rPr lang="en-CA" sz="1200" kern="1200" dirty="0" smtClean="0">
                <a:solidFill>
                  <a:schemeClr val="tx1"/>
                </a:solidFill>
                <a:effectLst/>
                <a:latin typeface="+mn-lt"/>
                <a:ea typeface="+mn-ea"/>
                <a:cs typeface="+mn-cs"/>
              </a:rPr>
              <a:t>hree zones which create different work settings – Quiet, Transitional, and Interactive. </a:t>
            </a:r>
            <a:endParaRPr lang="fr-CA" sz="1200" b="1" dirty="0" smtClean="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smtClean="0">
                <a:solidFill>
                  <a:srgbClr val="000000"/>
                </a:solidFill>
                <a:latin typeface="Arial" panose="020B0604020202020204" pitchFamily="34" charset="0"/>
                <a:cs typeface="Arial" panose="020B0604020202020204" pitchFamily="34" charset="0"/>
              </a:rPr>
              <a:t>PLAN FOR CHANGE </a:t>
            </a:r>
            <a:r>
              <a:rPr lang="en-CA" sz="1200" kern="1200" dirty="0" smtClean="0">
                <a:solidFill>
                  <a:schemeClr val="tx1"/>
                </a:solidFill>
                <a:effectLst/>
                <a:latin typeface="+mn-lt"/>
                <a:ea typeface="+mn-ea"/>
                <a:cs typeface="+mn-cs"/>
              </a:rPr>
              <a:t>A space that is modular and adaptive</a:t>
            </a:r>
            <a:r>
              <a:rPr lang="en-CA" sz="1200" b="1" kern="1200" dirty="0" smtClean="0">
                <a:solidFill>
                  <a:schemeClr val="tx1"/>
                </a:solidFill>
                <a:effectLst/>
                <a:latin typeface="+mn-lt"/>
                <a:ea typeface="+mn-ea"/>
                <a:cs typeface="+mn-cs"/>
              </a:rPr>
              <a:t> </a:t>
            </a:r>
            <a:endParaRPr lang="fr-CA" sz="1200" b="1" dirty="0" smtClean="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114275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17</a:t>
            </a:fld>
            <a:endParaRPr lang="en-CA"/>
          </a:p>
        </p:txBody>
      </p:sp>
    </p:spTree>
    <p:extLst>
      <p:ext uri="{BB962C8B-B14F-4D97-AF65-F5344CB8AC3E}">
        <p14:creationId xmlns:p14="http://schemas.microsoft.com/office/powerpoint/2010/main" val="1685193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latin typeface="Arial" charset="0"/>
              <a:ea typeface="Arial" charset="0"/>
              <a:cs typeface="Arial" charset="0"/>
            </a:endParaRPr>
          </a:p>
          <a:p>
            <a:pPr marL="171450" indent="-171450">
              <a:buFont typeface="Arial" panose="020B0604020202020204" pitchFamily="34" charset="0"/>
              <a:buChar char="•"/>
            </a:pPr>
            <a:r>
              <a:rPr lang="en-US" b="0" dirty="0" smtClean="0">
                <a:latin typeface="Arial" charset="0"/>
                <a:ea typeface="Arial" charset="0"/>
                <a:cs typeface="Arial" charset="0"/>
              </a:rPr>
              <a:t>Digital tools and a culture of</a:t>
            </a:r>
            <a:r>
              <a:rPr lang="en-US" b="0" baseline="0" dirty="0" smtClean="0">
                <a:latin typeface="Arial" charset="0"/>
                <a:ea typeface="Arial" charset="0"/>
                <a:cs typeface="Arial" charset="0"/>
              </a:rPr>
              <a:t> trust provides employees with mobility and flexibility and it empowers them to work how and where they </a:t>
            </a:r>
            <a:r>
              <a:rPr lang="en-CA" b="0" dirty="0" smtClean="0">
                <a:latin typeface="Arial" charset="0"/>
                <a:ea typeface="Arial" charset="0"/>
                <a:cs typeface="Arial" charset="0"/>
              </a:rPr>
              <a:t>can be more productive. </a:t>
            </a:r>
          </a:p>
          <a:p>
            <a:pPr marL="171450" indent="-171450">
              <a:buFont typeface="Arial" panose="020B0604020202020204" pitchFamily="34" charset="0"/>
              <a:buChar char="•"/>
            </a:pPr>
            <a:endParaRPr lang="en-CA" b="0" dirty="0" smtClean="0">
              <a:latin typeface="Arial" charset="0"/>
              <a:ea typeface="Arial" charset="0"/>
              <a:cs typeface="Arial" charset="0"/>
            </a:endParaRPr>
          </a:p>
          <a:p>
            <a:pPr marL="171450" indent="-171450">
              <a:buFont typeface="Arial" panose="020B0604020202020204" pitchFamily="34" charset="0"/>
              <a:buChar char="•"/>
            </a:pPr>
            <a:r>
              <a:rPr lang="en-US" b="0" dirty="0" smtClean="0">
                <a:latin typeface="Arial" charset="0"/>
                <a:ea typeface="Arial" charset="0"/>
                <a:cs typeface="Arial" charset="0"/>
              </a:rPr>
              <a:t>Fosters collaboration within teams, within the department, across departments and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latin typeface="Arial" charset="0"/>
              <a:ea typeface="Arial"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latin typeface="Arial" charset="0"/>
                <a:ea typeface="Arial" charset="0"/>
                <a:cs typeface="Arial" charset="0"/>
              </a:rPr>
              <a:t>The flexibility allows for work-life balance integration.</a:t>
            </a:r>
            <a:r>
              <a:rPr lang="en-US" b="0" baseline="0" dirty="0" smtClean="0">
                <a:latin typeface="Arial" charset="0"/>
                <a:ea typeface="Arial" charset="0"/>
                <a:cs typeface="Arial" charset="0"/>
              </a:rPr>
              <a:t> One example is that it </a:t>
            </a:r>
            <a:r>
              <a:rPr lang="en-US" b="0" dirty="0" smtClean="0">
                <a:latin typeface="Arial" charset="0"/>
                <a:ea typeface="Arial" charset="0"/>
                <a:cs typeface="Arial" charset="0"/>
              </a:rPr>
              <a:t>returns commuting time back to our employees by allowing them to work where they want. The</a:t>
            </a:r>
            <a:r>
              <a:rPr lang="en-US" b="0" baseline="0" dirty="0" smtClean="0">
                <a:latin typeface="Arial" charset="0"/>
                <a:ea typeface="Arial" charset="0"/>
                <a:cs typeface="Arial" charset="0"/>
              </a:rPr>
              <a:t> flexibility and the user-centered designs also allow employees to choose how and where to work not only based on their activity, task or deliverable, but also based on how they mentally feel on any given day.</a:t>
            </a:r>
            <a:endParaRPr lang="en-US" b="0" dirty="0" smtClean="0">
              <a:latin typeface="Arial" charset="0"/>
              <a:ea typeface="Arial" charset="0"/>
              <a:cs typeface="Arial" charset="0"/>
            </a:endParaRPr>
          </a:p>
          <a:p>
            <a:endParaRPr lang="en-US" b="0" dirty="0" smtClean="0">
              <a:latin typeface="Arial" charset="0"/>
              <a:ea typeface="Arial"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latin typeface="Arial" charset="0"/>
                <a:ea typeface="Arial" charset="0"/>
                <a:cs typeface="Arial" charset="0"/>
              </a:rPr>
              <a:t>Positions us to attract new, young talent as people retire. Puts</a:t>
            </a:r>
            <a:r>
              <a:rPr lang="en-US" b="0" baseline="0" dirty="0" smtClean="0">
                <a:latin typeface="Arial" charset="0"/>
                <a:ea typeface="Arial" charset="0"/>
                <a:cs typeface="Arial" charset="0"/>
              </a:rPr>
              <a:t> the GC in the race as an employer of choice with other private and innovative companies.</a:t>
            </a:r>
            <a:endParaRPr lang="en-US" b="0" dirty="0" smtClean="0">
              <a:latin typeface="Arial" charset="0"/>
              <a:ea typeface="Arial" charset="0"/>
              <a:cs typeface="Arial" charset="0"/>
            </a:endParaRPr>
          </a:p>
          <a:p>
            <a:endParaRPr lang="en-US" b="0" dirty="0" smtClean="0">
              <a:latin typeface="Arial" charset="0"/>
              <a:ea typeface="Arial" charset="0"/>
              <a:cs typeface="Arial" charset="0"/>
            </a:endParaRPr>
          </a:p>
          <a:p>
            <a:pPr marL="171450" indent="-171450">
              <a:buFont typeface="Arial" panose="020B0604020202020204" pitchFamily="34" charset="0"/>
              <a:buChar char="•"/>
            </a:pPr>
            <a:endParaRPr lang="en-US" b="0" dirty="0" smtClean="0">
              <a:latin typeface="Arial" charset="0"/>
              <a:ea typeface="Arial" charset="0"/>
              <a:cs typeface="Arial" charset="0"/>
            </a:endParaRPr>
          </a:p>
          <a:p>
            <a:pPr marL="171450" indent="-171450">
              <a:buFont typeface="Arial" panose="020B0604020202020204" pitchFamily="34" charset="0"/>
              <a:buChar char="•"/>
            </a:pPr>
            <a:r>
              <a:rPr lang="en-US" b="0" dirty="0" smtClean="0">
                <a:latin typeface="Arial" charset="0"/>
                <a:ea typeface="Arial" charset="0"/>
                <a:cs typeface="Arial" charset="0"/>
              </a:rPr>
              <a:t>Optimizes existing properties/facilities and creates better operational efficiency; saves money by reducing empty office spaces.</a:t>
            </a:r>
          </a:p>
          <a:p>
            <a:pPr marL="457200" lvl="1" indent="0">
              <a:buFont typeface="Arial" panose="020B0604020202020204" pitchFamily="34" charset="0"/>
              <a:buNone/>
            </a:pPr>
            <a:endParaRPr lang="en-US" b="0" dirty="0" smtClean="0">
              <a:latin typeface="Arial" charset="0"/>
              <a:ea typeface="Arial" charset="0"/>
              <a:cs typeface="Arial" charset="0"/>
            </a:endParaRPr>
          </a:p>
          <a:p>
            <a:endParaRPr lang="en-CA" dirty="0"/>
          </a:p>
        </p:txBody>
      </p:sp>
      <p:sp>
        <p:nvSpPr>
          <p:cNvPr id="5" name="Slide Number Placeholder 4"/>
          <p:cNvSpPr>
            <a:spLocks noGrp="1"/>
          </p:cNvSpPr>
          <p:nvPr>
            <p:ph type="sldNum" sz="quarter" idx="10"/>
          </p:nvPr>
        </p:nvSpPr>
        <p:spPr/>
        <p:txBody>
          <a:bodyPr/>
          <a:lstStyle/>
          <a:p>
            <a:fld id="{11F9BAFD-0AFE-FC47-B839-C833EEBF7ECA}" type="slidenum">
              <a:rPr lang="en-US" smtClean="0"/>
              <a:t>18</a:t>
            </a:fld>
            <a:endParaRPr lang="en-US" dirty="0"/>
          </a:p>
        </p:txBody>
      </p:sp>
    </p:spTree>
    <p:extLst>
      <p:ext uri="{BB962C8B-B14F-4D97-AF65-F5344CB8AC3E}">
        <p14:creationId xmlns:p14="http://schemas.microsoft.com/office/powerpoint/2010/main" val="2582278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Workplace modernization is a</a:t>
            </a:r>
            <a:r>
              <a:rPr lang="en-US" baseline="0" dirty="0" smtClean="0"/>
              <a:t> hot subject these days! Many consulting companies offer this service in Canada and in Europe. These are few examples. </a:t>
            </a:r>
          </a:p>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19</a:t>
            </a:fld>
            <a:endParaRPr lang="en-CA"/>
          </a:p>
        </p:txBody>
      </p:sp>
    </p:spTree>
    <p:extLst>
      <p:ext uri="{BB962C8B-B14F-4D97-AF65-F5344CB8AC3E}">
        <p14:creationId xmlns:p14="http://schemas.microsoft.com/office/powerpoint/2010/main" val="2122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Link to the Communication </a:t>
            </a:r>
            <a:r>
              <a:rPr lang="fr-CA" dirty="0" err="1" smtClean="0"/>
              <a:t>Toolkit</a:t>
            </a:r>
            <a:r>
              <a:rPr lang="fr-CA" dirty="0" smtClean="0"/>
              <a:t>: https://www.gcpedia.gc.ca/wiki/GCworkplace/Communications_Tool_kit : </a:t>
            </a:r>
            <a:r>
              <a:rPr lang="en-CA" sz="1200" b="0" kern="1200" dirty="0" smtClean="0">
                <a:solidFill>
                  <a:schemeClr val="tx1"/>
                </a:solidFill>
                <a:effectLst/>
                <a:latin typeface="+mn-lt"/>
                <a:ea typeface="+mn-ea"/>
                <a:cs typeface="+mn-cs"/>
              </a:rPr>
              <a:t>Tools for change managers, change management practitioners and communications officers to engage, inform and support employees within their organization, including</a:t>
            </a:r>
            <a:r>
              <a:rPr lang="en-CA" sz="1200" b="0" kern="1200" baseline="0" dirty="0" smtClean="0">
                <a:solidFill>
                  <a:schemeClr val="tx1"/>
                </a:solidFill>
                <a:effectLst/>
                <a:latin typeface="+mn-lt"/>
                <a:ea typeface="+mn-ea"/>
                <a:cs typeface="+mn-cs"/>
              </a:rPr>
              <a:t> </a:t>
            </a:r>
            <a:r>
              <a:rPr lang="en-CA" sz="1200" b="0" kern="1200" baseline="0" dirty="0" err="1" smtClean="0">
                <a:solidFill>
                  <a:schemeClr val="tx1"/>
                </a:solidFill>
                <a:effectLst/>
                <a:latin typeface="+mn-lt"/>
                <a:ea typeface="+mn-ea"/>
                <a:cs typeface="+mn-cs"/>
              </a:rPr>
              <a:t>mythbusters</a:t>
            </a:r>
            <a:r>
              <a:rPr lang="en-CA" sz="1200" b="0" kern="1200" baseline="0" dirty="0" smtClean="0">
                <a:solidFill>
                  <a:schemeClr val="tx1"/>
                </a:solidFill>
                <a:effectLst/>
                <a:latin typeface="+mn-lt"/>
                <a:ea typeface="+mn-ea"/>
                <a:cs typeface="+mn-cs"/>
              </a:rPr>
              <a:t>, videos </a:t>
            </a:r>
          </a:p>
          <a:p>
            <a:r>
              <a:rPr lang="fr-CA" sz="1200" b="0" kern="1200" baseline="0" dirty="0" smtClean="0">
                <a:solidFill>
                  <a:schemeClr val="tx1"/>
                </a:solidFill>
                <a:effectLst/>
                <a:latin typeface="+mn-lt"/>
                <a:ea typeface="+mn-ea"/>
                <a:cs typeface="+mn-cs"/>
              </a:rPr>
              <a:t>Link to </a:t>
            </a:r>
            <a:r>
              <a:rPr lang="fr-CA" sz="1200" b="0" kern="1200" baseline="0" dirty="0" err="1" smtClean="0">
                <a:solidFill>
                  <a:schemeClr val="tx1"/>
                </a:solidFill>
                <a:effectLst/>
                <a:latin typeface="+mn-lt"/>
                <a:ea typeface="+mn-ea"/>
                <a:cs typeface="+mn-cs"/>
              </a:rPr>
              <a:t>presentation</a:t>
            </a:r>
            <a:r>
              <a:rPr lang="fr-CA" sz="1200" b="0" kern="1200" baseline="0" dirty="0" smtClean="0">
                <a:solidFill>
                  <a:schemeClr val="tx1"/>
                </a:solidFill>
                <a:effectLst/>
                <a:latin typeface="+mn-lt"/>
                <a:ea typeface="+mn-ea"/>
                <a:cs typeface="+mn-cs"/>
              </a:rPr>
              <a:t> on </a:t>
            </a:r>
            <a:r>
              <a:rPr lang="fr-CA" sz="1200" b="0" kern="1200" baseline="0" dirty="0" err="1" smtClean="0">
                <a:solidFill>
                  <a:schemeClr val="tx1"/>
                </a:solidFill>
                <a:effectLst/>
                <a:latin typeface="+mn-lt"/>
                <a:ea typeface="+mn-ea"/>
                <a:cs typeface="+mn-cs"/>
              </a:rPr>
              <a:t>Gcworkplace</a:t>
            </a:r>
            <a:r>
              <a:rPr lang="fr-CA" sz="1200" b="0" kern="1200" baseline="0" dirty="0" smtClean="0">
                <a:solidFill>
                  <a:schemeClr val="tx1"/>
                </a:solidFill>
                <a:effectLst/>
                <a:latin typeface="+mn-lt"/>
                <a:ea typeface="+mn-ea"/>
                <a:cs typeface="+mn-cs"/>
              </a:rPr>
              <a:t> </a:t>
            </a:r>
            <a:r>
              <a:rPr lang="fr-CA" sz="1200" b="0" kern="1200" baseline="0" dirty="0" err="1" smtClean="0">
                <a:solidFill>
                  <a:schemeClr val="tx1"/>
                </a:solidFill>
                <a:effectLst/>
                <a:latin typeface="+mn-lt"/>
                <a:ea typeface="+mn-ea"/>
                <a:cs typeface="+mn-cs"/>
              </a:rPr>
              <a:t>demystified</a:t>
            </a:r>
            <a:r>
              <a:rPr lang="fr-CA" sz="1200" b="0" kern="1200" baseline="0" dirty="0" smtClean="0">
                <a:solidFill>
                  <a:schemeClr val="tx1"/>
                </a:solidFill>
                <a:effectLst/>
                <a:latin typeface="+mn-lt"/>
                <a:ea typeface="+mn-ea"/>
                <a:cs typeface="+mn-cs"/>
              </a:rPr>
              <a:t>: https://gcdocs.gc.ca/tpsgc-pwgsc/llisapi.dll/open/304845206 </a:t>
            </a:r>
            <a:endParaRPr lang="en-CA" b="0" dirty="0"/>
          </a:p>
        </p:txBody>
      </p:sp>
      <p:sp>
        <p:nvSpPr>
          <p:cNvPr id="4" name="Slide Number Placeholder 3"/>
          <p:cNvSpPr>
            <a:spLocks noGrp="1"/>
          </p:cNvSpPr>
          <p:nvPr>
            <p:ph type="sldNum" sz="quarter" idx="10"/>
          </p:nvPr>
        </p:nvSpPr>
        <p:spPr/>
        <p:txBody>
          <a:bodyPr/>
          <a:lstStyle/>
          <a:p>
            <a:fld id="{41454238-7FBE-43DC-B921-0E8CB8A52C26}" type="slidenum">
              <a:rPr lang="en-CA" smtClean="0"/>
              <a:t>2</a:t>
            </a:fld>
            <a:endParaRPr lang="en-CA"/>
          </a:p>
        </p:txBody>
      </p:sp>
    </p:spTree>
    <p:extLst>
      <p:ext uri="{BB962C8B-B14F-4D97-AF65-F5344CB8AC3E}">
        <p14:creationId xmlns:p14="http://schemas.microsoft.com/office/powerpoint/2010/main" val="1965819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Slide 6 of </a:t>
            </a:r>
            <a:r>
              <a:rPr lang="en-US" sz="1200" b="1" spc="-80" dirty="0" smtClean="0">
                <a:cs typeface="Segoe UI" panose="020B0502040204020203" pitchFamily="34" charset="0"/>
              </a:rPr>
              <a:t>Update on Real Property in the Quebec Region</a:t>
            </a:r>
            <a:r>
              <a:rPr lang="en-US" sz="1200" spc="-80" dirty="0" smtClean="0">
                <a:cs typeface="Segoe UI" panose="020B0502040204020203" pitchFamily="34" charset="0"/>
              </a:rPr>
              <a:t>, </a:t>
            </a:r>
            <a:r>
              <a:rPr lang="en-US" sz="1200" dirty="0" smtClean="0">
                <a:solidFill>
                  <a:srgbClr val="585A5C"/>
                </a:solidFill>
              </a:rPr>
              <a:t>Presentation to the Quebec Federal Council’s Virtual Autumn 2020 </a:t>
            </a:r>
            <a:r>
              <a:rPr lang="en-US" sz="1200" dirty="0" smtClean="0"/>
              <a:t>Meeting</a:t>
            </a:r>
          </a:p>
          <a:p>
            <a:r>
              <a:rPr lang="en-US" sz="1200" dirty="0" smtClean="0">
                <a:solidFill>
                  <a:srgbClr val="585A5C"/>
                </a:solidFill>
              </a:rPr>
              <a:t>Real Property Services</a:t>
            </a:r>
          </a:p>
          <a:p>
            <a:r>
              <a:rPr lang="en-US" sz="800" dirty="0" smtClean="0"/>
              <a:t>November 26, 2020</a:t>
            </a:r>
            <a:endParaRPr lang="en-US" sz="800" dirty="0" smtClean="0">
              <a:solidFill>
                <a:srgbClr val="FF0000"/>
              </a:solidFill>
            </a:endParaRPr>
          </a:p>
          <a:p>
            <a:endParaRPr lang="en-US" sz="1200" dirty="0" smtClean="0"/>
          </a:p>
          <a:p>
            <a:endParaRPr lang="en-US" sz="1200" dirty="0" smtClean="0"/>
          </a:p>
          <a:p>
            <a:r>
              <a:rPr lang="en-US" sz="1200" dirty="0" smtClean="0"/>
              <a:t>We have been through the shut down.</a:t>
            </a:r>
          </a:p>
          <a:p>
            <a:r>
              <a:rPr lang="en-US" sz="1200" dirty="0" smtClean="0"/>
              <a:t>We have cleaned the buildings.</a:t>
            </a:r>
          </a:p>
          <a:p>
            <a:r>
              <a:rPr lang="en-US" sz="1200" dirty="0" smtClean="0"/>
              <a:t>We have prepared for the return.</a:t>
            </a:r>
          </a:p>
          <a:p>
            <a:endParaRPr lang="en-US" sz="1200" dirty="0" smtClean="0"/>
          </a:p>
          <a:p>
            <a:r>
              <a:rPr lang="en-US" sz="1200" dirty="0" smtClean="0"/>
              <a:t>But, the nature of work has moved on. People are not all moving to return to the office.</a:t>
            </a:r>
          </a:p>
          <a:p>
            <a:endParaRPr lang="en-US" sz="1200" dirty="0" smtClean="0"/>
          </a:p>
          <a:p>
            <a:r>
              <a:rPr lang="en-US" sz="1200" dirty="0" smtClean="0"/>
              <a:t>The discussion has moved on. The ‘new normal’ is not just the old way + distancing and masks.</a:t>
            </a:r>
          </a:p>
          <a:p>
            <a:r>
              <a:rPr lang="en-US" sz="1200" dirty="0" smtClean="0"/>
              <a:t>It’s recognizing that what the office has been, almost since it’s conception, is no longer so simple as where we go to work.</a:t>
            </a:r>
          </a:p>
          <a:p>
            <a:endParaRPr lang="en-US" sz="1200" dirty="0" smtClean="0"/>
          </a:p>
          <a:p>
            <a:r>
              <a:rPr lang="en-US" sz="1200" dirty="0" smtClean="0"/>
              <a:t>Work is an activity, not a place. </a:t>
            </a:r>
          </a:p>
          <a:p>
            <a:r>
              <a:rPr lang="en-US" sz="1200" dirty="0" smtClean="0"/>
              <a:t>But that begs the question – what is the role of the place, then?</a:t>
            </a:r>
          </a:p>
          <a:p>
            <a:endParaRPr lang="en-US" sz="1200" dirty="0" smtClean="0"/>
          </a:p>
          <a:p>
            <a:r>
              <a:rPr lang="en-US" sz="1200" dirty="0" smtClean="0"/>
              <a:t>This is what is meant by preparing the ‘next normal.’</a:t>
            </a:r>
            <a:endParaRPr lang="en-CA" sz="1200" dirty="0" smtClean="0"/>
          </a:p>
          <a:p>
            <a:endParaRPr lang="en-US" baseline="0" dirty="0" smtClean="0"/>
          </a:p>
          <a:p>
            <a:r>
              <a:rPr lang="en-US" baseline="0" dirty="0" smtClean="0"/>
              <a:t>If real property is to have a role in the future of work within the Canadian public service, it must defined what is the purpose of the real property assets.</a:t>
            </a:r>
          </a:p>
          <a:p>
            <a:r>
              <a:rPr lang="en-US" baseline="0" dirty="0" smtClean="0"/>
              <a:t>This is the new challenge</a:t>
            </a:r>
          </a:p>
          <a:p>
            <a:endParaRPr lang="en-US" baseline="0" dirty="0" smtClean="0"/>
          </a:p>
          <a:p>
            <a:r>
              <a:rPr lang="en-US" baseline="0" dirty="0" smtClean="0"/>
              <a:t>Just as the office of old was not a good fit for all tasks and people, the current “everyone works from home” is also imperfect. The answer to the big question about the purpose of work space lies in between:</a:t>
            </a:r>
          </a:p>
          <a:p>
            <a:pPr marL="171450" indent="-171450">
              <a:buFontTx/>
              <a:buChar char="-"/>
            </a:pPr>
            <a:r>
              <a:rPr lang="en-US" baseline="0" dirty="0" smtClean="0"/>
              <a:t>Collaboration: certain personalities benefit more from physical presence, and there are situations where bringing the team together aids in morale and group identity reinforcement </a:t>
            </a:r>
          </a:p>
          <a:p>
            <a:pPr marL="171450" indent="-171450">
              <a:buFontTx/>
              <a:buChar char="-"/>
            </a:pPr>
            <a:r>
              <a:rPr lang="en-US" baseline="0" dirty="0" smtClean="0"/>
              <a:t>Flexibility: not all tasks can be accomplished from a variety of remote locations, and people benefit from a variety of environments</a:t>
            </a:r>
          </a:p>
          <a:p>
            <a:pPr marL="171450" indent="-171450">
              <a:buFontTx/>
              <a:buChar char="-"/>
            </a:pPr>
            <a:r>
              <a:rPr lang="en-US" baseline="0" dirty="0" smtClean="0"/>
              <a:t>Innovation: creativity can be stimulated by interaction with others without the filter of technology</a:t>
            </a:r>
          </a:p>
          <a:p>
            <a:pPr marL="171450" indent="-171450">
              <a:buFontTx/>
              <a:buChar char="-"/>
            </a:pPr>
            <a:endParaRPr lang="en-US" baseline="0" dirty="0" smtClean="0"/>
          </a:p>
          <a:p>
            <a:pPr marL="0" indent="0">
              <a:buFontTx/>
              <a:buNone/>
            </a:pPr>
            <a:endParaRPr lang="en-CA" dirty="0" smtClean="0"/>
          </a:p>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20</a:t>
            </a:fld>
            <a:endParaRPr lang="en-CA"/>
          </a:p>
        </p:txBody>
      </p:sp>
    </p:spTree>
    <p:extLst>
      <p:ext uri="{BB962C8B-B14F-4D97-AF65-F5344CB8AC3E}">
        <p14:creationId xmlns:p14="http://schemas.microsoft.com/office/powerpoint/2010/main" val="1969909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Slide 5 of </a:t>
            </a:r>
            <a:r>
              <a:rPr lang="en-US" sz="9600" b="1" spc="-80" dirty="0" smtClean="0">
                <a:cs typeface="Segoe UI" panose="020B0502040204020203" pitchFamily="34" charset="0"/>
              </a:rPr>
              <a:t>Update on Real Property in the Quebec Region</a:t>
            </a:r>
            <a:r>
              <a:rPr lang="en-US" sz="9600" spc="-80" dirty="0" smtClean="0">
                <a:cs typeface="Segoe UI" panose="020B0502040204020203" pitchFamily="34" charset="0"/>
              </a:rPr>
              <a:t>, </a:t>
            </a:r>
            <a:r>
              <a:rPr lang="en-US" sz="9600" dirty="0" smtClean="0">
                <a:solidFill>
                  <a:srgbClr val="585A5C"/>
                </a:solidFill>
              </a:rPr>
              <a:t>Presentation to the Quebec Federal Council’s Virtual Autumn 2020 </a:t>
            </a:r>
            <a:r>
              <a:rPr lang="en-US" sz="9600" dirty="0" smtClean="0"/>
              <a:t>Meeting</a:t>
            </a:r>
          </a:p>
          <a:p>
            <a:r>
              <a:rPr lang="en-US" sz="9600" dirty="0" smtClean="0">
                <a:solidFill>
                  <a:srgbClr val="585A5C"/>
                </a:solidFill>
              </a:rPr>
              <a:t>Real Property Services</a:t>
            </a:r>
          </a:p>
          <a:p>
            <a:r>
              <a:rPr lang="en-US" sz="5400" dirty="0" smtClean="0"/>
              <a:t>November 26, 2020</a:t>
            </a:r>
            <a:endParaRPr lang="en-US" sz="540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600" spc="-80" dirty="0" smtClean="0">
              <a:cs typeface="Segoe UI" panose="020B0502040204020203" pitchFamily="34" charset="0"/>
            </a:endParaRPr>
          </a:p>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21</a:t>
            </a:fld>
            <a:endParaRPr lang="en-CA"/>
          </a:p>
        </p:txBody>
      </p:sp>
    </p:spTree>
    <p:extLst>
      <p:ext uri="{BB962C8B-B14F-4D97-AF65-F5344CB8AC3E}">
        <p14:creationId xmlns:p14="http://schemas.microsoft.com/office/powerpoint/2010/main" val="725537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E4FE8C-1AEA-4776-B852-98891ADF4642}" type="slidenum">
              <a:rPr lang="en-US" smtClean="0"/>
              <a:t>22</a:t>
            </a:fld>
            <a:endParaRPr lang="en-US"/>
          </a:p>
        </p:txBody>
      </p:sp>
    </p:spTree>
    <p:extLst>
      <p:ext uri="{BB962C8B-B14F-4D97-AF65-F5344CB8AC3E}">
        <p14:creationId xmlns:p14="http://schemas.microsoft.com/office/powerpoint/2010/main" val="3917474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507465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79673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6700" indent="-266700">
              <a:buFont typeface="Wingdings" panose="05000000000000000000" pitchFamily="2" charset="2"/>
              <a:buChar char="ü"/>
            </a:pPr>
            <a:r>
              <a:rPr lang="en-US" sz="1200" smtClean="0">
                <a:cs typeface="Arial" panose="020B0604020202020204" pitchFamily="34" charset="0"/>
              </a:rPr>
              <a:t>Flexible and accessible workspaces and equipment to collaborate and accommodate fluctuations</a:t>
            </a:r>
          </a:p>
          <a:p>
            <a:pPr marL="266700" indent="-266700">
              <a:buFont typeface="Wingdings" panose="05000000000000000000" pitchFamily="2" charset="2"/>
              <a:buChar char="ü"/>
            </a:pPr>
            <a:r>
              <a:rPr lang="en-US" sz="1200" dirty="0" smtClean="0">
                <a:cs typeface="Arial" panose="020B0604020202020204" pitchFamily="34" charset="0"/>
              </a:rPr>
              <a:t>Virtual and physical space </a:t>
            </a:r>
          </a:p>
          <a:p>
            <a:pPr marL="266700" indent="-266700">
              <a:buFont typeface="Wingdings" panose="05000000000000000000" pitchFamily="2" charset="2"/>
              <a:buChar char="ü"/>
            </a:pPr>
            <a:r>
              <a:rPr lang="en-US" sz="1200" dirty="0" smtClean="0">
                <a:cs typeface="Arial" panose="020B0604020202020204" pitchFamily="34" charset="0"/>
              </a:rPr>
              <a:t>Common </a:t>
            </a:r>
            <a:r>
              <a:rPr lang="en-US" sz="1200" dirty="0" err="1" smtClean="0">
                <a:cs typeface="Arial" panose="020B0604020202020204" pitchFamily="34" charset="0"/>
              </a:rPr>
              <a:t>coworking</a:t>
            </a:r>
            <a:r>
              <a:rPr lang="en-US" sz="1200" dirty="0" smtClean="0">
                <a:cs typeface="Arial" panose="020B0604020202020204" pitchFamily="34" charset="0"/>
              </a:rPr>
              <a:t> spaces, campus style workspaces</a:t>
            </a:r>
          </a:p>
          <a:p>
            <a:pPr marL="266700" indent="-266700">
              <a:buFont typeface="Wingdings" panose="05000000000000000000" pitchFamily="2" charset="2"/>
              <a:buChar char="ü"/>
            </a:pPr>
            <a:r>
              <a:rPr lang="en-US" sz="1200" dirty="0" smtClean="0">
                <a:cs typeface="Arial" panose="020B0604020202020204" pitchFamily="34" charset="0"/>
              </a:rPr>
              <a:t>A purpose or usage based space allocation model</a:t>
            </a:r>
          </a:p>
          <a:p>
            <a:pPr marL="266700" indent="-266700">
              <a:buFont typeface="Wingdings" panose="05000000000000000000" pitchFamily="2" charset="2"/>
              <a:buChar char="ü"/>
            </a:pPr>
            <a:r>
              <a:rPr lang="en-US" sz="1200" dirty="0" smtClean="0">
                <a:cs typeface="Arial" panose="020B0604020202020204" pitchFamily="34" charset="0"/>
              </a:rPr>
              <a:t>Optimized real-estate model to balance digital, urban, and rural needs with physical and remote requirements</a:t>
            </a:r>
          </a:p>
          <a:p>
            <a:pPr marL="266700" indent="-266700">
              <a:buFont typeface="Wingdings" panose="05000000000000000000" pitchFamily="2" charset="2"/>
              <a:buChar char="ü"/>
            </a:pPr>
            <a:r>
              <a:rPr lang="en-US" sz="1200" dirty="0" smtClean="0">
                <a:cs typeface="Arial" panose="020B0604020202020204" pitchFamily="34" charset="0"/>
              </a:rPr>
              <a:t>Tools and collaboration technologies enabling virtual workspaces</a:t>
            </a:r>
          </a:p>
          <a:p>
            <a:pPr marL="266700" indent="-266700">
              <a:buFont typeface="Wingdings" panose="05000000000000000000" pitchFamily="2" charset="2"/>
              <a:buChar char="ü"/>
            </a:pPr>
            <a:r>
              <a:rPr lang="en-US" sz="1200" dirty="0" smtClean="0">
                <a:cs typeface="Arial" panose="020B0604020202020204" pitchFamily="34" charset="0"/>
              </a:rPr>
              <a:t>Data secure technology solutions</a:t>
            </a:r>
          </a:p>
          <a:p>
            <a:pPr marL="266700" indent="-266700">
              <a:buFont typeface="Wingdings" panose="05000000000000000000" pitchFamily="2" charset="2"/>
              <a:buChar char="ü"/>
            </a:pPr>
            <a:r>
              <a:rPr lang="en-US" sz="1200" dirty="0" smtClean="0">
                <a:cs typeface="Arial" panose="020B0604020202020204" pitchFamily="34" charset="0"/>
              </a:rPr>
              <a:t>Transition to cloud computing</a:t>
            </a:r>
          </a:p>
          <a:p>
            <a:pPr marL="266700" indent="-266700">
              <a:buFont typeface="Wingdings" panose="05000000000000000000" pitchFamily="2" charset="2"/>
              <a:buChar char="ü"/>
            </a:pPr>
            <a:r>
              <a:rPr lang="en-US" sz="1200" dirty="0" smtClean="0">
                <a:cs typeface="Arial" panose="020B0604020202020204" pitchFamily="34" charset="0"/>
              </a:rPr>
              <a:t>Acquiring the top talent</a:t>
            </a:r>
          </a:p>
          <a:p>
            <a:pPr marL="266700" indent="-266700">
              <a:buFont typeface="Wingdings" panose="05000000000000000000" pitchFamily="2" charset="2"/>
              <a:buChar char="ü"/>
            </a:pPr>
            <a:r>
              <a:rPr lang="en-US" sz="1200" dirty="0" smtClean="0">
                <a:cs typeface="Arial" panose="020B0604020202020204" pitchFamily="34" charset="0"/>
              </a:rPr>
              <a:t>Distributed talent coast-to-coast</a:t>
            </a:r>
          </a:p>
          <a:p>
            <a:pPr marL="266700" indent="-266700">
              <a:buFont typeface="Wingdings" panose="05000000000000000000" pitchFamily="2" charset="2"/>
              <a:buChar char="ü"/>
            </a:pPr>
            <a:r>
              <a:rPr lang="en-US" sz="1200" dirty="0" smtClean="0">
                <a:cs typeface="Arial" panose="020B0604020202020204" pitchFamily="34" charset="0"/>
              </a:rPr>
              <a:t>Learning the flow of work to develop future skills</a:t>
            </a:r>
          </a:p>
          <a:p>
            <a:pPr marL="266700" indent="-266700">
              <a:buFont typeface="Wingdings" panose="05000000000000000000" pitchFamily="2" charset="2"/>
              <a:buChar char="ü"/>
            </a:pPr>
            <a:r>
              <a:rPr lang="en-US" sz="1200" dirty="0" smtClean="0">
                <a:cs typeface="Arial" panose="020B0604020202020204" pitchFamily="34" charset="0"/>
              </a:rPr>
              <a:t>Innovative and creative solutions, leveraging diversity of thought across the government</a:t>
            </a:r>
          </a:p>
          <a:p>
            <a:pPr marL="266700" indent="-266700">
              <a:buFont typeface="Wingdings" panose="05000000000000000000" pitchFamily="2" charset="2"/>
              <a:buChar char="ü"/>
            </a:pPr>
            <a:r>
              <a:rPr lang="en-US" sz="1200" dirty="0" smtClean="0">
                <a:cs typeface="Arial" panose="020B0604020202020204" pitchFamily="34" charset="0"/>
              </a:rPr>
              <a:t>Agility, culture and tools to mobilize and pivot quickly</a:t>
            </a:r>
          </a:p>
          <a:p>
            <a:pPr marL="266700" indent="-266700">
              <a:buFont typeface="Wingdings" panose="05000000000000000000" pitchFamily="2" charset="2"/>
              <a:buChar char="ü"/>
            </a:pPr>
            <a:r>
              <a:rPr lang="en-US" sz="1200" dirty="0" smtClean="0">
                <a:cs typeface="Arial" panose="020B0604020202020204" pitchFamily="34" charset="0"/>
              </a:rPr>
              <a:t>Management of distributed team based on results</a:t>
            </a:r>
            <a:endParaRPr lang="fr-CA" sz="1200" smtClean="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6394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26</a:t>
            </a:fld>
            <a:endParaRPr lang="en-CA"/>
          </a:p>
        </p:txBody>
      </p:sp>
    </p:spTree>
    <p:extLst>
      <p:ext uri="{BB962C8B-B14F-4D97-AF65-F5344CB8AC3E}">
        <p14:creationId xmlns:p14="http://schemas.microsoft.com/office/powerpoint/2010/main" val="1806608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Slide 11 of </a:t>
            </a:r>
            <a:r>
              <a:rPr lang="en-US" sz="1200" b="1" spc="-80" dirty="0" smtClean="0">
                <a:cs typeface="Segoe UI" panose="020B0502040204020203" pitchFamily="34" charset="0"/>
              </a:rPr>
              <a:t>Update on Real Property in the Quebec Region</a:t>
            </a:r>
            <a:r>
              <a:rPr lang="en-US" sz="1200" spc="-80" dirty="0" smtClean="0">
                <a:cs typeface="Segoe UI" panose="020B0502040204020203" pitchFamily="34" charset="0"/>
              </a:rPr>
              <a:t>, </a:t>
            </a:r>
            <a:r>
              <a:rPr lang="en-US" sz="1200" dirty="0" smtClean="0">
                <a:solidFill>
                  <a:srgbClr val="585A5C"/>
                </a:solidFill>
              </a:rPr>
              <a:t>Presentation to the Quebec Federal Council’s Virtual Autumn 2020 </a:t>
            </a:r>
            <a:r>
              <a:rPr lang="en-US" sz="1200" dirty="0" smtClean="0"/>
              <a:t>Meeting</a:t>
            </a:r>
          </a:p>
          <a:p>
            <a:r>
              <a:rPr lang="en-US" sz="1200" dirty="0" smtClean="0">
                <a:solidFill>
                  <a:srgbClr val="585A5C"/>
                </a:solidFill>
              </a:rPr>
              <a:t>Real Property Services</a:t>
            </a:r>
          </a:p>
          <a:p>
            <a:r>
              <a:rPr lang="en-US" sz="800" dirty="0" smtClean="0"/>
              <a:t>November 26, 2020</a:t>
            </a:r>
            <a:endParaRPr lang="en-US" sz="80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5B9BD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5B9BD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5B9BD5"/>
                </a:solidFill>
                <a:latin typeface="Arial" panose="020B0604020202020204" pitchFamily="34" charset="0"/>
                <a:cs typeface="Arial" panose="020B0604020202020204" pitchFamily="34" charset="0"/>
              </a:rPr>
              <a:t>Version </a:t>
            </a:r>
            <a:r>
              <a:rPr lang="en-US" sz="1200" b="1" dirty="0">
                <a:solidFill>
                  <a:srgbClr val="5B9BD5"/>
                </a:solidFill>
                <a:latin typeface="Arial" panose="020B0604020202020204" pitchFamily="34" charset="0"/>
                <a:cs typeface="Arial" panose="020B0604020202020204" pitchFamily="34" charset="0"/>
              </a:rPr>
              <a:t>dated:</a:t>
            </a:r>
            <a:r>
              <a:rPr lang="en-US" sz="1200" b="1" baseline="0" dirty="0">
                <a:solidFill>
                  <a:srgbClr val="5B9BD5"/>
                </a:solidFill>
                <a:latin typeface="Arial" panose="020B0604020202020204" pitchFamily="34" charset="0"/>
                <a:cs typeface="Arial" panose="020B0604020202020204" pitchFamily="34" charset="0"/>
              </a:rPr>
              <a:t> </a:t>
            </a:r>
            <a:r>
              <a:rPr lang="en-US" sz="1200" b="1" dirty="0">
                <a:solidFill>
                  <a:srgbClr val="5B9BD5"/>
                </a:solidFill>
                <a:latin typeface="Arial" panose="020B0604020202020204" pitchFamily="34" charset="0"/>
                <a:cs typeface="Arial" panose="020B0604020202020204" pitchFamily="34" charset="0"/>
              </a:rPr>
              <a:t>October 22, 2020</a:t>
            </a: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276538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In </a:t>
            </a:r>
            <a:r>
              <a:rPr lang="fr-CA" dirty="0" err="1" smtClean="0"/>
              <a:t>this</a:t>
            </a:r>
            <a:r>
              <a:rPr lang="fr-CA" dirty="0" smtClean="0"/>
              <a:t> slide, the client</a:t>
            </a:r>
            <a:r>
              <a:rPr lang="fr-CA" baseline="0" dirty="0" smtClean="0"/>
              <a:t> </a:t>
            </a:r>
            <a:r>
              <a:rPr lang="fr-CA" baseline="0" dirty="0" err="1" smtClean="0"/>
              <a:t>will</a:t>
            </a:r>
            <a:r>
              <a:rPr lang="fr-CA" baseline="0" dirty="0" smtClean="0"/>
              <a:t> </a:t>
            </a:r>
            <a:r>
              <a:rPr lang="fr-CA" baseline="0" dirty="0" err="1" smtClean="0"/>
              <a:t>fill</a:t>
            </a:r>
            <a:r>
              <a:rPr lang="fr-CA" baseline="0" dirty="0" smtClean="0"/>
              <a:t> out the </a:t>
            </a:r>
            <a:r>
              <a:rPr lang="fr-CA" baseline="0" dirty="0" err="1" smtClean="0"/>
              <a:t>current</a:t>
            </a:r>
            <a:r>
              <a:rPr lang="fr-CA" baseline="0" dirty="0" smtClean="0"/>
              <a:t> state of </a:t>
            </a:r>
            <a:r>
              <a:rPr lang="fr-CA" baseline="0" dirty="0" err="1" smtClean="0"/>
              <a:t>their</a:t>
            </a:r>
            <a:r>
              <a:rPr lang="fr-CA" baseline="0" dirty="0" smtClean="0"/>
              <a:t> </a:t>
            </a:r>
            <a:r>
              <a:rPr lang="fr-CA" baseline="0" dirty="0" err="1" smtClean="0"/>
              <a:t>organization</a:t>
            </a:r>
            <a:r>
              <a:rPr lang="fr-CA" baseline="0" dirty="0" smtClean="0"/>
              <a:t>.</a:t>
            </a:r>
            <a:endParaRPr lang="en-CA" dirty="0" smtClean="0"/>
          </a:p>
          <a:p>
            <a:endParaRPr lang="fr-CA" baseline="0" dirty="0" smtClean="0"/>
          </a:p>
          <a:p>
            <a:r>
              <a:rPr lang="fr-CA" baseline="0" dirty="0" smtClean="0"/>
              <a:t>On the Gcpedia page https://www.gcpedia.gc.ca/wiki/GCWorkplace_Change_Management_Playbook, </a:t>
            </a:r>
            <a:r>
              <a:rPr lang="fr-CA" baseline="0" dirty="0" err="1" smtClean="0"/>
              <a:t>you</a:t>
            </a:r>
            <a:r>
              <a:rPr lang="fr-CA" baseline="0" dirty="0" smtClean="0"/>
              <a:t> </a:t>
            </a:r>
            <a:r>
              <a:rPr lang="fr-CA" baseline="0" dirty="0" err="1" smtClean="0"/>
              <a:t>will</a:t>
            </a:r>
            <a:r>
              <a:rPr lang="fr-CA" baseline="0" dirty="0" smtClean="0"/>
              <a:t> </a:t>
            </a:r>
            <a:r>
              <a:rPr lang="fr-CA" baseline="0" dirty="0" err="1" smtClean="0"/>
              <a:t>find</a:t>
            </a:r>
            <a:r>
              <a:rPr lang="fr-CA" baseline="0" dirty="0" smtClean="0"/>
              <a:t> </a:t>
            </a:r>
            <a:r>
              <a:rPr lang="fr-CA" baseline="0" dirty="0" err="1" smtClean="0"/>
              <a:t>tools</a:t>
            </a:r>
            <a:r>
              <a:rPr lang="fr-CA" baseline="0" dirty="0" smtClean="0"/>
              <a:t> to help </a:t>
            </a:r>
            <a:r>
              <a:rPr lang="fr-CA" baseline="0" dirty="0" err="1" smtClean="0"/>
              <a:t>you</a:t>
            </a:r>
            <a:r>
              <a:rPr lang="fr-CA" baseline="0" dirty="0" smtClean="0"/>
              <a:t> </a:t>
            </a:r>
            <a:r>
              <a:rPr lang="fr-CA" baseline="0" dirty="0" err="1" smtClean="0"/>
              <a:t>assess</a:t>
            </a:r>
            <a:r>
              <a:rPr lang="fr-CA" baseline="0" dirty="0" smtClean="0"/>
              <a:t> the state of </a:t>
            </a:r>
            <a:r>
              <a:rPr lang="fr-CA" baseline="0" dirty="0" err="1" smtClean="0"/>
              <a:t>your</a:t>
            </a:r>
            <a:r>
              <a:rPr lang="fr-CA" baseline="0" dirty="0" smtClean="0"/>
              <a:t> </a:t>
            </a:r>
            <a:r>
              <a:rPr lang="fr-CA" baseline="0" dirty="0" err="1" smtClean="0"/>
              <a:t>organization</a:t>
            </a:r>
            <a:r>
              <a:rPr lang="fr-CA" baseline="0" dirty="0" smtClean="0"/>
              <a:t>.  </a:t>
            </a:r>
            <a:r>
              <a:rPr lang="fr-CA" baseline="0" dirty="0" err="1" smtClean="0"/>
              <a:t>Filling</a:t>
            </a:r>
            <a:r>
              <a:rPr lang="fr-CA" baseline="0" dirty="0" smtClean="0"/>
              <a:t> out </a:t>
            </a:r>
            <a:r>
              <a:rPr lang="fr-CA" baseline="0" dirty="0" err="1" smtClean="0"/>
              <a:t>these</a:t>
            </a:r>
            <a:r>
              <a:rPr lang="fr-CA" baseline="0" dirty="0" smtClean="0"/>
              <a:t> </a:t>
            </a:r>
            <a:r>
              <a:rPr lang="fr-CA" baseline="0" dirty="0" err="1" smtClean="0"/>
              <a:t>tools</a:t>
            </a:r>
            <a:r>
              <a:rPr lang="fr-CA" baseline="0" dirty="0" smtClean="0"/>
              <a:t> </a:t>
            </a:r>
            <a:r>
              <a:rPr lang="fr-CA" baseline="0" dirty="0" err="1" smtClean="0"/>
              <a:t>can</a:t>
            </a:r>
            <a:r>
              <a:rPr lang="fr-CA" baseline="0" dirty="0" smtClean="0"/>
              <a:t> help </a:t>
            </a:r>
            <a:r>
              <a:rPr lang="fr-CA" baseline="0" dirty="0" err="1" smtClean="0"/>
              <a:t>you</a:t>
            </a:r>
            <a:r>
              <a:rPr lang="fr-CA" baseline="0" dirty="0" smtClean="0"/>
              <a:t> </a:t>
            </a:r>
            <a:r>
              <a:rPr lang="fr-CA" baseline="0" dirty="0" err="1" smtClean="0"/>
              <a:t>leverage</a:t>
            </a:r>
            <a:r>
              <a:rPr lang="fr-CA" baseline="0" dirty="0" smtClean="0"/>
              <a:t> </a:t>
            </a:r>
            <a:r>
              <a:rPr lang="fr-CA" baseline="0" dirty="0" err="1" smtClean="0"/>
              <a:t>this</a:t>
            </a:r>
            <a:r>
              <a:rPr lang="fr-CA" baseline="0" dirty="0" smtClean="0"/>
              <a:t> information. </a:t>
            </a:r>
          </a:p>
          <a:p>
            <a:pPr rtl="0"/>
            <a:endParaRPr lang="en-CA" b="1" u="sng" dirty="0" smtClean="0">
              <a:effectLst/>
            </a:endParaRPr>
          </a:p>
          <a:p>
            <a:pPr rtl="0"/>
            <a:r>
              <a:rPr lang="en-CA" b="1" u="sng" dirty="0" smtClean="0">
                <a:effectLst/>
              </a:rPr>
              <a:t>Project readiness assessment tool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effectLst/>
              </a:rPr>
              <a:t>This assessment tool is used at the beginning of a workplace modernization project, it can identify the critical key enabling elements that are necessary to take on the project and ensure its success. It is usually completed by the project team in collaboration with the representatives of the key-enabling sectors (IT, IM, HR, Security, Facilities and Assets). </a:t>
            </a:r>
            <a:r>
              <a:rPr lang="fr-CA" baseline="0" dirty="0" smtClean="0"/>
              <a:t>https://www.gcpedia.gc.ca/wiki/GCWorkplace_Change_Management_Playbook </a:t>
            </a:r>
          </a:p>
          <a:p>
            <a:pPr rtl="0"/>
            <a:r>
              <a:rPr lang="fr-CA" dirty="0" smtClean="0">
                <a:effectLst/>
              </a:rPr>
              <a:t> </a:t>
            </a:r>
            <a:endParaRPr lang="en-CA" dirty="0" smtClean="0">
              <a:effectLst/>
            </a:endParaRPr>
          </a:p>
          <a:p>
            <a:pPr rtl="0"/>
            <a:r>
              <a:rPr lang="en-CA" dirty="0" smtClean="0">
                <a:effectLst/>
              </a:rPr>
              <a:t>This tool provides a high-level portrait of the organization that can be used to:</a:t>
            </a:r>
          </a:p>
          <a:p>
            <a:pPr rtl="0"/>
            <a:r>
              <a:rPr lang="en-CA" dirty="0" smtClean="0">
                <a:effectLst/>
              </a:rPr>
              <a:t>- identify the organization’s readiness for change;</a:t>
            </a:r>
          </a:p>
          <a:p>
            <a:pPr rtl="0"/>
            <a:r>
              <a:rPr lang="en-CA" dirty="0" smtClean="0">
                <a:effectLst/>
              </a:rPr>
              <a:t>- identify potential challenges, gaps and opportunities that should be addressed before, or as part of, the workplace modernization project.</a:t>
            </a:r>
          </a:p>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30</a:t>
            </a:fld>
            <a:endParaRPr lang="en-CA"/>
          </a:p>
        </p:txBody>
      </p:sp>
    </p:spTree>
    <p:extLst>
      <p:ext uri="{BB962C8B-B14F-4D97-AF65-F5344CB8AC3E}">
        <p14:creationId xmlns:p14="http://schemas.microsoft.com/office/powerpoint/2010/main" val="2080325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31</a:t>
            </a:fld>
            <a:endParaRPr lang="en-CA"/>
          </a:p>
        </p:txBody>
      </p:sp>
    </p:spTree>
    <p:extLst>
      <p:ext uri="{BB962C8B-B14F-4D97-AF65-F5344CB8AC3E}">
        <p14:creationId xmlns:p14="http://schemas.microsoft.com/office/powerpoint/2010/main" val="340354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61170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t>
            </a:r>
            <a:r>
              <a:rPr lang="fr-CA" dirty="0" err="1" smtClean="0"/>
              <a:t>Did</a:t>
            </a:r>
            <a:r>
              <a:rPr lang="fr-CA" dirty="0" smtClean="0"/>
              <a:t> </a:t>
            </a:r>
            <a:r>
              <a:rPr lang="fr-CA" dirty="0" err="1" smtClean="0"/>
              <a:t>you</a:t>
            </a:r>
            <a:r>
              <a:rPr lang="fr-CA" dirty="0" smtClean="0"/>
              <a:t> have</a:t>
            </a:r>
            <a:r>
              <a:rPr lang="fr-CA" baseline="0" dirty="0" smtClean="0"/>
              <a:t> </a:t>
            </a:r>
            <a:r>
              <a:rPr lang="fr-CA" baseline="0" dirty="0" err="1" smtClean="0"/>
              <a:t>your</a:t>
            </a:r>
            <a:r>
              <a:rPr lang="fr-CA" baseline="0" dirty="0" smtClean="0"/>
              <a:t> </a:t>
            </a:r>
            <a:r>
              <a:rPr lang="fr-CA" baseline="0" dirty="0" err="1" smtClean="0"/>
              <a:t>employees</a:t>
            </a:r>
            <a:r>
              <a:rPr lang="fr-CA" baseline="0" dirty="0" smtClean="0"/>
              <a:t> </a:t>
            </a:r>
            <a:r>
              <a:rPr lang="fr-CA" baseline="0" dirty="0" err="1" smtClean="0"/>
              <a:t>complete</a:t>
            </a:r>
            <a:r>
              <a:rPr lang="fr-CA" baseline="0" dirty="0" smtClean="0"/>
              <a:t> a </a:t>
            </a:r>
            <a:r>
              <a:rPr lang="fr-CA" baseline="0" dirty="0" err="1" smtClean="0"/>
              <a:t>survey</a:t>
            </a:r>
            <a:r>
              <a:rPr lang="fr-CA" baseline="0" dirty="0" smtClean="0"/>
              <a:t> </a:t>
            </a:r>
            <a:r>
              <a:rPr lang="fr-CA" baseline="0" dirty="0" err="1" smtClean="0"/>
              <a:t>during</a:t>
            </a:r>
            <a:r>
              <a:rPr lang="fr-CA" baseline="0" dirty="0" smtClean="0"/>
              <a:t> the </a:t>
            </a:r>
            <a:r>
              <a:rPr lang="fr-CA" baseline="0" dirty="0" err="1" smtClean="0"/>
              <a:t>pandemic</a:t>
            </a:r>
            <a:r>
              <a:rPr lang="fr-CA" baseline="0" dirty="0" smtClean="0"/>
              <a:t>?  Do </a:t>
            </a:r>
            <a:r>
              <a:rPr lang="fr-CA" baseline="0" dirty="0" err="1" smtClean="0"/>
              <a:t>you</a:t>
            </a:r>
            <a:r>
              <a:rPr lang="fr-CA" baseline="0" dirty="0" smtClean="0"/>
              <a:t> have </a:t>
            </a:r>
            <a:r>
              <a:rPr lang="fr-CA" baseline="0" dirty="0" err="1" smtClean="0"/>
              <a:t>results</a:t>
            </a:r>
            <a:r>
              <a:rPr lang="fr-CA" baseline="0" dirty="0" smtClean="0"/>
              <a:t> </a:t>
            </a:r>
            <a:r>
              <a:rPr lang="fr-CA" baseline="0" dirty="0" err="1" smtClean="0"/>
              <a:t>that</a:t>
            </a:r>
            <a:r>
              <a:rPr lang="fr-CA" baseline="0" dirty="0" smtClean="0"/>
              <a:t> </a:t>
            </a:r>
            <a:r>
              <a:rPr lang="fr-CA" baseline="0" dirty="0" err="1" smtClean="0"/>
              <a:t>could</a:t>
            </a:r>
            <a:r>
              <a:rPr lang="fr-CA" baseline="0" dirty="0" smtClean="0"/>
              <a:t> </a:t>
            </a:r>
            <a:r>
              <a:rPr lang="fr-CA" baseline="0" dirty="0" err="1" smtClean="0"/>
              <a:t>complement</a:t>
            </a:r>
            <a:r>
              <a:rPr lang="fr-CA" baseline="0" dirty="0" smtClean="0"/>
              <a:t> </a:t>
            </a:r>
            <a:r>
              <a:rPr lang="fr-CA" baseline="0" dirty="0" err="1" smtClean="0"/>
              <a:t>this</a:t>
            </a:r>
            <a:r>
              <a:rPr lang="fr-CA" baseline="0" dirty="0" smtClean="0"/>
              <a:t> Business Case? Ex: 70% of the </a:t>
            </a:r>
            <a:r>
              <a:rPr lang="fr-CA" baseline="0" dirty="0" err="1" smtClean="0"/>
              <a:t>employees</a:t>
            </a:r>
            <a:r>
              <a:rPr lang="fr-CA" baseline="0" dirty="0" smtClean="0"/>
              <a:t> </a:t>
            </a:r>
            <a:r>
              <a:rPr lang="fr-CA" baseline="0" dirty="0" err="1" smtClean="0"/>
              <a:t>wish</a:t>
            </a:r>
            <a:r>
              <a:rPr lang="fr-CA" baseline="0" dirty="0" smtClean="0"/>
              <a:t> to continue </a:t>
            </a:r>
            <a:r>
              <a:rPr lang="fr-CA" baseline="0" dirty="0" err="1" smtClean="0"/>
              <a:t>teleworking</a:t>
            </a:r>
            <a:r>
              <a:rPr lang="fr-CA" baseline="0" dirty="0" smtClean="0"/>
              <a:t> </a:t>
            </a:r>
            <a:r>
              <a:rPr lang="fr-CA" baseline="0" dirty="0" err="1" smtClean="0"/>
              <a:t>after</a:t>
            </a:r>
            <a:r>
              <a:rPr lang="fr-CA" baseline="0" dirty="0" smtClean="0"/>
              <a:t> the </a:t>
            </a:r>
            <a:r>
              <a:rPr lang="fr-CA" baseline="0" dirty="0" err="1" smtClean="0"/>
              <a:t>pandemic</a:t>
            </a:r>
            <a:r>
              <a:rPr lang="fr-CA" baseline="0" dirty="0" smtClean="0"/>
              <a:t> </a:t>
            </a:r>
            <a:r>
              <a:rPr lang="fr-CA" baseline="0" dirty="0" err="1" smtClean="0"/>
              <a:t>is</a:t>
            </a:r>
            <a:r>
              <a:rPr lang="fr-CA" baseline="0" dirty="0" smtClean="0"/>
              <a:t> over; 65% of the </a:t>
            </a:r>
            <a:r>
              <a:rPr lang="fr-CA" baseline="0" dirty="0" err="1" smtClean="0"/>
              <a:t>employees</a:t>
            </a:r>
            <a:r>
              <a:rPr lang="fr-CA" baseline="0" dirty="0" smtClean="0"/>
              <a:t> are </a:t>
            </a:r>
            <a:r>
              <a:rPr lang="fr-CA" baseline="0" dirty="0" err="1" smtClean="0"/>
              <a:t>satisfied</a:t>
            </a:r>
            <a:r>
              <a:rPr lang="fr-CA" baseline="0" dirty="0" smtClean="0"/>
              <a:t> </a:t>
            </a:r>
            <a:r>
              <a:rPr lang="fr-CA" baseline="0" dirty="0" err="1" smtClean="0"/>
              <a:t>with</a:t>
            </a:r>
            <a:r>
              <a:rPr lang="fr-CA" baseline="0" dirty="0" smtClean="0"/>
              <a:t> the collaborative </a:t>
            </a:r>
            <a:r>
              <a:rPr lang="fr-CA" baseline="0" dirty="0" err="1" smtClean="0"/>
              <a:t>platforms</a:t>
            </a:r>
            <a:r>
              <a:rPr lang="fr-CA" baseline="0" dirty="0" smtClean="0"/>
              <a:t> </a:t>
            </a:r>
            <a:r>
              <a:rPr lang="fr-CA" baseline="0" dirty="0" err="1" smtClean="0"/>
              <a:t>used</a:t>
            </a:r>
            <a:r>
              <a:rPr lang="fr-CA" baseline="0" dirty="0" smtClean="0"/>
              <a:t> for meetings; etc. </a:t>
            </a:r>
          </a:p>
          <a:p>
            <a:pPr marL="171450" indent="-171450">
              <a:buFontTx/>
              <a:buChar char="-"/>
            </a:pPr>
            <a:r>
              <a:rPr lang="fr-CA" baseline="0" dirty="0" err="1" smtClean="0"/>
              <a:t>Include</a:t>
            </a:r>
            <a:r>
              <a:rPr lang="fr-CA" baseline="0" dirty="0" smtClean="0"/>
              <a:t> </a:t>
            </a:r>
            <a:r>
              <a:rPr lang="fr-CA" baseline="0" dirty="0" err="1" smtClean="0"/>
              <a:t>pre</a:t>
            </a:r>
            <a:r>
              <a:rPr lang="fr-CA" baseline="0" dirty="0" smtClean="0"/>
              <a:t> and post COVID </a:t>
            </a:r>
            <a:r>
              <a:rPr lang="fr-CA" baseline="0" dirty="0" err="1" smtClean="0"/>
              <a:t>numbers</a:t>
            </a:r>
            <a:r>
              <a:rPr lang="fr-CA" baseline="0" dirty="0" smtClean="0"/>
              <a:t>. </a:t>
            </a:r>
          </a:p>
          <a:p>
            <a:pPr marL="171450" indent="-171450">
              <a:buFontTx/>
              <a:buChar char="-"/>
            </a:pPr>
            <a:endParaRPr lang="fr-CA" baseline="0" dirty="0" smtClean="0"/>
          </a:p>
        </p:txBody>
      </p:sp>
      <p:sp>
        <p:nvSpPr>
          <p:cNvPr id="4" name="Slide Number Placeholder 3"/>
          <p:cNvSpPr>
            <a:spLocks noGrp="1"/>
          </p:cNvSpPr>
          <p:nvPr>
            <p:ph type="sldNum" sz="quarter" idx="10"/>
          </p:nvPr>
        </p:nvSpPr>
        <p:spPr/>
        <p:txBody>
          <a:bodyPr/>
          <a:lstStyle/>
          <a:p>
            <a:fld id="{41454238-7FBE-43DC-B921-0E8CB8A52C26}" type="slidenum">
              <a:rPr lang="en-CA" smtClean="0"/>
              <a:t>32</a:t>
            </a:fld>
            <a:endParaRPr lang="en-CA"/>
          </a:p>
        </p:txBody>
      </p:sp>
    </p:spTree>
    <p:extLst>
      <p:ext uri="{BB962C8B-B14F-4D97-AF65-F5344CB8AC3E}">
        <p14:creationId xmlns:p14="http://schemas.microsoft.com/office/powerpoint/2010/main" val="707244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33</a:t>
            </a:fld>
            <a:endParaRPr lang="en-CA"/>
          </a:p>
        </p:txBody>
      </p:sp>
    </p:spTree>
    <p:extLst>
      <p:ext uri="{BB962C8B-B14F-4D97-AF65-F5344CB8AC3E}">
        <p14:creationId xmlns:p14="http://schemas.microsoft.com/office/powerpoint/2010/main" val="3281764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E4FE8C-1AEA-4776-B852-98891ADF464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071773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dirty="0" err="1" smtClean="0"/>
              <a:t>Research</a:t>
            </a:r>
            <a:r>
              <a:rPr lang="fr-CA" dirty="0" smtClean="0"/>
              <a:t> </a:t>
            </a:r>
            <a:r>
              <a:rPr lang="fr-CA" dirty="0" err="1" smtClean="0"/>
              <a:t>you</a:t>
            </a:r>
            <a:r>
              <a:rPr lang="fr-CA" baseline="0" dirty="0" smtClean="0"/>
              <a:t> </a:t>
            </a:r>
            <a:r>
              <a:rPr lang="fr-CA" baseline="0" dirty="0" err="1" smtClean="0"/>
              <a:t>Departmental</a:t>
            </a:r>
            <a:r>
              <a:rPr lang="fr-CA" baseline="0" dirty="0" smtClean="0"/>
              <a:t> Plan (en début d’année) – </a:t>
            </a:r>
            <a:r>
              <a:rPr lang="fr-CA" baseline="0" dirty="0" err="1" smtClean="0"/>
              <a:t>which</a:t>
            </a:r>
            <a:r>
              <a:rPr lang="fr-CA" baseline="0" dirty="0" smtClean="0"/>
              <a:t> </a:t>
            </a:r>
            <a:r>
              <a:rPr lang="fr-CA" baseline="0" dirty="0" err="1" smtClean="0"/>
              <a:t>includes</a:t>
            </a:r>
            <a:r>
              <a:rPr lang="fr-CA" baseline="0" dirty="0" smtClean="0"/>
              <a:t> the vision, the </a:t>
            </a:r>
            <a:r>
              <a:rPr lang="fr-CA" baseline="0" dirty="0" err="1" smtClean="0"/>
              <a:t>strategic</a:t>
            </a:r>
            <a:r>
              <a:rPr lang="fr-CA" baseline="0" dirty="0" smtClean="0"/>
              <a:t> objectives and </a:t>
            </a:r>
            <a:r>
              <a:rPr lang="fr-CA" baseline="0" dirty="0" err="1" smtClean="0"/>
              <a:t>find</a:t>
            </a:r>
            <a:r>
              <a:rPr lang="fr-CA" baseline="0" dirty="0" smtClean="0"/>
              <a:t> the </a:t>
            </a:r>
            <a:r>
              <a:rPr lang="fr-CA" baseline="0" dirty="0" err="1" smtClean="0"/>
              <a:t>link</a:t>
            </a:r>
            <a:r>
              <a:rPr lang="fr-CA" baseline="0" dirty="0" smtClean="0"/>
              <a:t> </a:t>
            </a:r>
            <a:r>
              <a:rPr lang="fr-CA" baseline="0" dirty="0" err="1" smtClean="0"/>
              <a:t>between</a:t>
            </a:r>
            <a:r>
              <a:rPr lang="fr-CA" baseline="0" dirty="0" smtClean="0"/>
              <a:t> </a:t>
            </a:r>
            <a:r>
              <a:rPr lang="fr-CA" baseline="0" dirty="0" err="1" smtClean="0"/>
              <a:t>those</a:t>
            </a:r>
            <a:r>
              <a:rPr lang="fr-CA" baseline="0" dirty="0" smtClean="0"/>
              <a:t> and the </a:t>
            </a:r>
            <a:r>
              <a:rPr lang="fr-CA" baseline="0" dirty="0" err="1" smtClean="0"/>
              <a:t>Gcworkplace</a:t>
            </a:r>
            <a:r>
              <a:rPr lang="fr-CA" baseline="0" dirty="0" smtClean="0"/>
              <a:t> objectives, </a:t>
            </a:r>
          </a:p>
          <a:p>
            <a:pPr marL="171450" indent="-171450">
              <a:buFontTx/>
              <a:buChar char="-"/>
            </a:pPr>
            <a:endParaRPr lang="fr-CA" baseline="0" dirty="0" smtClean="0"/>
          </a:p>
          <a:p>
            <a:pPr marL="171450" indent="-171450">
              <a:buFontTx/>
              <a:buChar char="-"/>
            </a:pPr>
            <a:r>
              <a:rPr lang="fr-CA" baseline="0" dirty="0" smtClean="0"/>
              <a:t>For </a:t>
            </a:r>
            <a:r>
              <a:rPr lang="fr-CA" baseline="0" dirty="0" err="1" smtClean="0"/>
              <a:t>example</a:t>
            </a:r>
            <a:r>
              <a:rPr lang="fr-CA" baseline="0" dirty="0" smtClean="0"/>
              <a:t>, </a:t>
            </a:r>
            <a:r>
              <a:rPr lang="fr-CA" baseline="0" dirty="0" err="1" smtClean="0"/>
              <a:t>everyone</a:t>
            </a:r>
            <a:r>
              <a:rPr lang="fr-CA" baseline="0" dirty="0" smtClean="0"/>
              <a:t> in the Public Service must </a:t>
            </a:r>
            <a:r>
              <a:rPr lang="fr-CA" baseline="0" dirty="0" err="1" smtClean="0"/>
              <a:t>follow</a:t>
            </a:r>
            <a:r>
              <a:rPr lang="fr-CA" baseline="0" dirty="0" smtClean="0"/>
              <a:t> the </a:t>
            </a:r>
            <a:r>
              <a:rPr lang="fr-CA" b="1" baseline="0" dirty="0" smtClean="0"/>
              <a:t>PS </a:t>
            </a:r>
            <a:r>
              <a:rPr lang="fr-CA" b="1" baseline="0" dirty="0" err="1" smtClean="0"/>
              <a:t>Renewal</a:t>
            </a:r>
            <a:r>
              <a:rPr lang="fr-CA" b="1" baseline="0" dirty="0" smtClean="0"/>
              <a:t> Beyond 2020 Initiative </a:t>
            </a:r>
            <a:r>
              <a:rPr lang="fr-CA" baseline="0" dirty="0" smtClean="0"/>
              <a:t>https://www.canada.ca/en/privy-council/services/blueprint-2020/beyond-2020.html </a:t>
            </a:r>
          </a:p>
          <a:p>
            <a:endParaRPr lang="en-CA" sz="1200"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 </a:t>
            </a:r>
            <a:r>
              <a:rPr lang="fr-CA" baseline="0" dirty="0" err="1" smtClean="0"/>
              <a:t>Demonstrate</a:t>
            </a:r>
            <a:r>
              <a:rPr lang="fr-CA" baseline="0" dirty="0" smtClean="0"/>
              <a:t> how </a:t>
            </a:r>
            <a:r>
              <a:rPr lang="fr-CA" baseline="0" dirty="0" err="1" smtClean="0"/>
              <a:t>GCworkplace</a:t>
            </a:r>
            <a:r>
              <a:rPr lang="fr-CA" baseline="0" dirty="0" smtClean="0"/>
              <a:t> </a:t>
            </a:r>
            <a:r>
              <a:rPr lang="fr-CA" baseline="0" dirty="0" err="1" smtClean="0"/>
              <a:t>can</a:t>
            </a:r>
            <a:r>
              <a:rPr lang="fr-CA" baseline="0" dirty="0" smtClean="0"/>
              <a:t> help </a:t>
            </a:r>
            <a:r>
              <a:rPr lang="fr-CA" baseline="0" dirty="0" err="1" smtClean="0"/>
              <a:t>you</a:t>
            </a:r>
            <a:r>
              <a:rPr lang="fr-CA" baseline="0" dirty="0" smtClean="0"/>
              <a:t> </a:t>
            </a:r>
            <a:r>
              <a:rPr lang="fr-CA" baseline="0" dirty="0" err="1" smtClean="0"/>
              <a:t>meet</a:t>
            </a:r>
            <a:r>
              <a:rPr lang="fr-CA" baseline="0" dirty="0" smtClean="0"/>
              <a:t> </a:t>
            </a:r>
            <a:r>
              <a:rPr lang="fr-CA" baseline="0" dirty="0" err="1" smtClean="0"/>
              <a:t>these</a:t>
            </a:r>
            <a:r>
              <a:rPr lang="fr-CA" baseline="0" dirty="0" smtClean="0"/>
              <a:t> </a:t>
            </a:r>
            <a:r>
              <a:rPr lang="fr-CA" baseline="0" dirty="0" err="1" smtClean="0"/>
              <a:t>strategic</a:t>
            </a:r>
            <a:r>
              <a:rPr lang="fr-CA" baseline="0" dirty="0" smtClean="0"/>
              <a:t> objectives (</a:t>
            </a:r>
            <a:r>
              <a:rPr lang="fr-CA" baseline="0" dirty="0" err="1" smtClean="0"/>
              <a:t>see</a:t>
            </a:r>
            <a:r>
              <a:rPr lang="fr-CA" baseline="0" dirty="0" smtClean="0"/>
              <a:t> </a:t>
            </a:r>
            <a:r>
              <a:rPr lang="fr-CA" baseline="0" dirty="0" err="1" smtClean="0"/>
              <a:t>next</a:t>
            </a:r>
            <a:r>
              <a:rPr lang="fr-CA" baseline="0" dirty="0" smtClean="0"/>
              <a:t> slide)</a:t>
            </a:r>
          </a:p>
          <a:p>
            <a:endParaRPr lang="fr-CA" baseline="0" dirty="0" smtClean="0"/>
          </a:p>
        </p:txBody>
      </p:sp>
      <p:sp>
        <p:nvSpPr>
          <p:cNvPr id="4" name="Slide Number Placeholder 3"/>
          <p:cNvSpPr>
            <a:spLocks noGrp="1"/>
          </p:cNvSpPr>
          <p:nvPr>
            <p:ph type="sldNum" sz="quarter" idx="10"/>
          </p:nvPr>
        </p:nvSpPr>
        <p:spPr/>
        <p:txBody>
          <a:bodyPr/>
          <a:lstStyle/>
          <a:p>
            <a:fld id="{41454238-7FBE-43DC-B921-0E8CB8A52C26}" type="slidenum">
              <a:rPr lang="en-CA" smtClean="0"/>
              <a:t>35</a:t>
            </a:fld>
            <a:endParaRPr lang="en-CA"/>
          </a:p>
        </p:txBody>
      </p:sp>
    </p:spTree>
    <p:extLst>
      <p:ext uri="{BB962C8B-B14F-4D97-AF65-F5344CB8AC3E}">
        <p14:creationId xmlns:p14="http://schemas.microsoft.com/office/powerpoint/2010/main" val="2210434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workplace is a tool that departments can use to support Public Service Renewal and to embrace the Public Service vision for the </a:t>
            </a:r>
            <a:r>
              <a:rPr lang="en-US" sz="1200" b="1" kern="1200" dirty="0" smtClean="0">
                <a:solidFill>
                  <a:schemeClr val="tx1"/>
                </a:solidFill>
                <a:effectLst/>
                <a:latin typeface="+mn-lt"/>
                <a:ea typeface="+mn-ea"/>
                <a:cs typeface="+mn-cs"/>
              </a:rPr>
              <a:t>workforce.</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err="1" smtClean="0">
                <a:solidFill>
                  <a:schemeClr val="tx1"/>
                </a:solidFill>
                <a:effectLst/>
                <a:latin typeface="+mn-lt"/>
                <a:ea typeface="+mn-ea"/>
                <a:cs typeface="+mn-cs"/>
              </a:rPr>
              <a:t>GCworkplace</a:t>
            </a:r>
            <a:r>
              <a:rPr lang="en-CA" sz="1200" b="1" kern="1200" dirty="0" smtClean="0">
                <a:solidFill>
                  <a:schemeClr val="tx1"/>
                </a:solidFill>
                <a:effectLst/>
                <a:latin typeface="+mn-lt"/>
                <a:ea typeface="+mn-ea"/>
                <a:cs typeface="+mn-cs"/>
              </a:rPr>
              <a:t> vision</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Fostering a culture of innovation, improving how we leverage </a:t>
            </a:r>
            <a:r>
              <a:rPr lang="en-CA" sz="1200" b="1" kern="1200" dirty="0" smtClean="0">
                <a:solidFill>
                  <a:schemeClr val="tx1"/>
                </a:solidFill>
                <a:effectLst/>
                <a:latin typeface="+mn-lt"/>
                <a:ea typeface="+mn-ea"/>
                <a:cs typeface="+mn-cs"/>
              </a:rPr>
              <a:t>digital</a:t>
            </a:r>
            <a:r>
              <a:rPr lang="en-CA" sz="1200" kern="1200" dirty="0" smtClean="0">
                <a:solidFill>
                  <a:schemeClr val="tx1"/>
                </a:solidFill>
                <a:effectLst/>
                <a:latin typeface="+mn-lt"/>
                <a:ea typeface="+mn-ea"/>
                <a:cs typeface="+mn-cs"/>
              </a:rPr>
              <a:t> technology to encourage government-wide </a:t>
            </a:r>
            <a:r>
              <a:rPr lang="en-CA" sz="1200" b="1" kern="1200" dirty="0" smtClean="0">
                <a:solidFill>
                  <a:schemeClr val="tx1"/>
                </a:solidFill>
                <a:effectLst/>
                <a:latin typeface="+mn-lt"/>
                <a:ea typeface="+mn-ea"/>
                <a:cs typeface="+mn-cs"/>
              </a:rPr>
              <a:t>collaboration</a:t>
            </a:r>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flexibility</a:t>
            </a:r>
            <a:r>
              <a:rPr lang="en-CA" sz="1200" kern="1200" dirty="0" smtClean="0">
                <a:solidFill>
                  <a:schemeClr val="tx1"/>
                </a:solidFill>
                <a:effectLst/>
                <a:latin typeface="+mn-lt"/>
                <a:ea typeface="+mn-ea"/>
                <a:cs typeface="+mn-cs"/>
              </a:rPr>
              <a:t>, and </a:t>
            </a:r>
            <a:r>
              <a:rPr lang="en-CA" sz="1200" b="1" kern="1200" dirty="0" smtClean="0">
                <a:solidFill>
                  <a:schemeClr val="tx1"/>
                </a:solidFill>
                <a:effectLst/>
                <a:latin typeface="+mn-lt"/>
                <a:ea typeface="+mn-ea"/>
                <a:cs typeface="+mn-cs"/>
              </a:rPr>
              <a:t>efficiency</a:t>
            </a:r>
            <a:r>
              <a:rPr lang="en-CA" sz="1200" kern="1200" dirty="0" smtClean="0">
                <a:solidFill>
                  <a:schemeClr val="tx1"/>
                </a:solidFill>
                <a:effectLst/>
                <a:latin typeface="+mn-lt"/>
                <a:ea typeface="+mn-ea"/>
                <a:cs typeface="+mn-cs"/>
              </a:rPr>
              <a:t>. It’s also about putting into place actions that integrate </a:t>
            </a:r>
            <a:r>
              <a:rPr lang="en-CA" sz="1200" b="1" kern="1200" dirty="0" smtClean="0">
                <a:solidFill>
                  <a:schemeClr val="tx1"/>
                </a:solidFill>
                <a:effectLst/>
                <a:latin typeface="+mn-lt"/>
                <a:ea typeface="+mn-ea"/>
                <a:cs typeface="+mn-cs"/>
              </a:rPr>
              <a:t>sustainability</a:t>
            </a:r>
            <a:r>
              <a:rPr lang="en-CA" sz="1200" kern="1200" dirty="0" smtClean="0">
                <a:solidFill>
                  <a:schemeClr val="tx1"/>
                </a:solidFill>
                <a:effectLst/>
                <a:latin typeface="+mn-lt"/>
                <a:ea typeface="+mn-ea"/>
                <a:cs typeface="+mn-cs"/>
              </a:rPr>
              <a:t> and improve the overall </a:t>
            </a:r>
            <a:r>
              <a:rPr lang="en-CA" sz="1200" b="1" kern="1200" dirty="0" smtClean="0">
                <a:solidFill>
                  <a:schemeClr val="tx1"/>
                </a:solidFill>
                <a:effectLst/>
                <a:latin typeface="+mn-lt"/>
                <a:ea typeface="+mn-ea"/>
                <a:cs typeface="+mn-cs"/>
              </a:rPr>
              <a:t>health and wellbeing</a:t>
            </a:r>
            <a:r>
              <a:rPr lang="en-CA" sz="1200" kern="1200" dirty="0" smtClean="0">
                <a:solidFill>
                  <a:schemeClr val="tx1"/>
                </a:solidFill>
                <a:effectLst/>
                <a:latin typeface="+mn-lt"/>
                <a:ea typeface="+mn-ea"/>
                <a:cs typeface="+mn-cs"/>
              </a:rPr>
              <a:t> of employees and ensuring </a:t>
            </a:r>
            <a:r>
              <a:rPr lang="en-CA" sz="1200" b="1" kern="1200" dirty="0" smtClean="0">
                <a:solidFill>
                  <a:schemeClr val="tx1"/>
                </a:solidFill>
                <a:effectLst/>
                <a:latin typeface="+mn-lt"/>
                <a:ea typeface="+mn-ea"/>
                <a:cs typeface="+mn-cs"/>
              </a:rPr>
              <a:t>inclusivity</a:t>
            </a:r>
            <a:r>
              <a:rPr lang="en-CA" sz="1200" kern="1200" dirty="0" smtClean="0">
                <a:solidFill>
                  <a:schemeClr val="tx1"/>
                </a:solidFill>
                <a:effectLst/>
                <a:latin typeface="+mn-lt"/>
                <a:ea typeface="+mn-ea"/>
                <a:cs typeface="+mn-cs"/>
              </a:rPr>
              <a:t> for all. </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Beyond 2020</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a time that is increasingly characterized by data, digital, new workplace designs, flatter work cultures, and multiple generations working together, it is critical to examine and adopt the mindsets and behaviours that will meet the changing expectations of Canadians. The desired outcome is a Public Service that is more </a:t>
            </a:r>
            <a:r>
              <a:rPr lang="en-CA" sz="1200" b="1" kern="1200" dirty="0" smtClean="0">
                <a:solidFill>
                  <a:schemeClr val="tx1"/>
                </a:solidFill>
                <a:effectLst/>
                <a:latin typeface="+mn-lt"/>
                <a:ea typeface="+mn-ea"/>
                <a:cs typeface="+mn-cs"/>
              </a:rPr>
              <a:t>agile, more inclusive, and better equipped</a:t>
            </a:r>
            <a:r>
              <a:rPr lang="en-CA" sz="1200" kern="1200" dirty="0" smtClean="0">
                <a:solidFill>
                  <a:schemeClr val="tx1"/>
                </a:solidFill>
                <a:effectLst/>
                <a:latin typeface="+mn-lt"/>
                <a:ea typeface="+mn-ea"/>
                <a:cs typeface="+mn-cs"/>
              </a:rPr>
              <a:t>.</a:t>
            </a:r>
          </a:p>
          <a:p>
            <a:endParaRPr lang="en-CA" sz="1200" kern="1200" dirty="0" smtClean="0">
              <a:solidFill>
                <a:schemeClr val="tx1"/>
              </a:solidFill>
              <a:effectLst/>
              <a:latin typeface="+mn-lt"/>
              <a:ea typeface="+mn-ea"/>
              <a:cs typeface="+mn-cs"/>
            </a:endParaRPr>
          </a:p>
        </p:txBody>
      </p:sp>
      <p:sp>
        <p:nvSpPr>
          <p:cNvPr id="5" name="Slide Number Placeholder 4"/>
          <p:cNvSpPr>
            <a:spLocks noGrp="1"/>
          </p:cNvSpPr>
          <p:nvPr>
            <p:ph type="sldNum" sz="quarter" idx="10"/>
          </p:nvPr>
        </p:nvSpPr>
        <p:spPr/>
        <p:txBody>
          <a:bodyPr/>
          <a:lstStyle/>
          <a:p>
            <a:fld id="{11F9BAFD-0AFE-FC47-B839-C833EEBF7EC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007653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37</a:t>
            </a:fld>
            <a:endParaRPr lang="en-CA"/>
          </a:p>
        </p:txBody>
      </p:sp>
    </p:spTree>
    <p:extLst>
      <p:ext uri="{BB962C8B-B14F-4D97-AF65-F5344CB8AC3E}">
        <p14:creationId xmlns:p14="http://schemas.microsoft.com/office/powerpoint/2010/main" val="2820019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38</a:t>
            </a:fld>
            <a:endParaRPr lang="en-CA"/>
          </a:p>
        </p:txBody>
      </p:sp>
    </p:spTree>
    <p:extLst>
      <p:ext uri="{BB962C8B-B14F-4D97-AF65-F5344CB8AC3E}">
        <p14:creationId xmlns:p14="http://schemas.microsoft.com/office/powerpoint/2010/main" val="50272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Bring</a:t>
            </a:r>
            <a:r>
              <a:rPr lang="fr-CA" baseline="0" dirty="0" smtClean="0"/>
              <a:t> out the </a:t>
            </a:r>
            <a:r>
              <a:rPr lang="fr-CA" baseline="0" dirty="0" err="1" smtClean="0"/>
              <a:t>most</a:t>
            </a:r>
            <a:r>
              <a:rPr lang="fr-CA" baseline="0" dirty="0" smtClean="0"/>
              <a:t> important </a:t>
            </a:r>
            <a:r>
              <a:rPr lang="fr-CA" baseline="0" dirty="0" err="1" smtClean="0"/>
              <a:t>facts</a:t>
            </a:r>
            <a:r>
              <a:rPr lang="fr-CA" baseline="0" dirty="0" smtClean="0"/>
              <a:t> and the </a:t>
            </a:r>
            <a:r>
              <a:rPr lang="fr-CA" baseline="0" dirty="0" err="1" smtClean="0"/>
              <a:t>highlights</a:t>
            </a:r>
            <a:r>
              <a:rPr lang="fr-CA" baseline="0" dirty="0" smtClean="0"/>
              <a:t>, </a:t>
            </a:r>
            <a:r>
              <a:rPr lang="fr-CA" baseline="0" dirty="0" err="1" smtClean="0"/>
              <a:t>what</a:t>
            </a:r>
            <a:r>
              <a:rPr lang="fr-CA" baseline="0" dirty="0" smtClean="0"/>
              <a:t> </a:t>
            </a:r>
            <a:r>
              <a:rPr lang="fr-CA" baseline="0" dirty="0" err="1" smtClean="0"/>
              <a:t>will</a:t>
            </a:r>
            <a:r>
              <a:rPr lang="fr-CA" baseline="0" dirty="0" smtClean="0"/>
              <a:t> </a:t>
            </a:r>
            <a:r>
              <a:rPr lang="fr-CA" baseline="0" dirty="0" err="1" smtClean="0"/>
              <a:t>convince</a:t>
            </a:r>
            <a:r>
              <a:rPr lang="fr-CA" baseline="0" dirty="0" smtClean="0"/>
              <a:t> </a:t>
            </a:r>
            <a:r>
              <a:rPr lang="fr-CA" baseline="0" dirty="0" err="1" smtClean="0"/>
              <a:t>your</a:t>
            </a:r>
            <a:r>
              <a:rPr lang="fr-CA" baseline="0" dirty="0" smtClean="0"/>
              <a:t> audience. </a:t>
            </a:r>
            <a:r>
              <a:rPr lang="fr-CA" baseline="0" dirty="0" err="1" smtClean="0"/>
              <a:t>Make</a:t>
            </a:r>
            <a:r>
              <a:rPr lang="fr-CA" baseline="0" dirty="0" smtClean="0"/>
              <a:t> a </a:t>
            </a:r>
            <a:r>
              <a:rPr lang="fr-CA" baseline="0" dirty="0" err="1" smtClean="0"/>
              <a:t>nice</a:t>
            </a:r>
            <a:r>
              <a:rPr lang="fr-CA" baseline="0" dirty="0" smtClean="0"/>
              <a:t> wrap-up. </a:t>
            </a:r>
          </a:p>
        </p:txBody>
      </p:sp>
      <p:sp>
        <p:nvSpPr>
          <p:cNvPr id="4" name="Slide Number Placeholder 3"/>
          <p:cNvSpPr>
            <a:spLocks noGrp="1"/>
          </p:cNvSpPr>
          <p:nvPr>
            <p:ph type="sldNum" sz="quarter" idx="10"/>
          </p:nvPr>
        </p:nvSpPr>
        <p:spPr/>
        <p:txBody>
          <a:bodyPr/>
          <a:lstStyle/>
          <a:p>
            <a:fld id="{41454238-7FBE-43DC-B921-0E8CB8A52C26}" type="slidenum">
              <a:rPr lang="en-CA" smtClean="0"/>
              <a:t>39</a:t>
            </a:fld>
            <a:endParaRPr lang="en-CA"/>
          </a:p>
        </p:txBody>
      </p:sp>
    </p:spTree>
    <p:extLst>
      <p:ext uri="{BB962C8B-B14F-4D97-AF65-F5344CB8AC3E}">
        <p14:creationId xmlns:p14="http://schemas.microsoft.com/office/powerpoint/2010/main" val="266054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4</a:t>
            </a:fld>
            <a:endParaRPr lang="en-CA"/>
          </a:p>
        </p:txBody>
      </p:sp>
    </p:spTree>
    <p:extLst>
      <p:ext uri="{BB962C8B-B14F-4D97-AF65-F5344CB8AC3E}">
        <p14:creationId xmlns:p14="http://schemas.microsoft.com/office/powerpoint/2010/main" val="371622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5</a:t>
            </a:fld>
            <a:endParaRPr lang="en-CA"/>
          </a:p>
        </p:txBody>
      </p:sp>
    </p:spTree>
    <p:extLst>
      <p:ext uri="{BB962C8B-B14F-4D97-AF65-F5344CB8AC3E}">
        <p14:creationId xmlns:p14="http://schemas.microsoft.com/office/powerpoint/2010/main" val="2065020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More </a:t>
            </a:r>
            <a:r>
              <a:rPr lang="fr-CA" dirty="0" err="1" smtClean="0"/>
              <a:t>Generic</a:t>
            </a:r>
            <a:r>
              <a:rPr lang="fr-CA" baseline="0" dirty="0" smtClean="0"/>
              <a:t> information </a:t>
            </a:r>
            <a:r>
              <a:rPr lang="fr-CA" baseline="0" dirty="0" err="1" smtClean="0"/>
              <a:t>is</a:t>
            </a:r>
            <a:r>
              <a:rPr lang="fr-CA" baseline="0" dirty="0" smtClean="0"/>
              <a:t> </a:t>
            </a:r>
            <a:r>
              <a:rPr lang="fr-CA" baseline="0" dirty="0" err="1" smtClean="0"/>
              <a:t>available</a:t>
            </a:r>
            <a:r>
              <a:rPr lang="fr-CA" baseline="0" dirty="0" smtClean="0"/>
              <a:t> on </a:t>
            </a:r>
            <a:r>
              <a:rPr lang="fr-CA" baseline="0" dirty="0" err="1" smtClean="0"/>
              <a:t>our</a:t>
            </a:r>
            <a:r>
              <a:rPr lang="fr-CA" baseline="0" dirty="0" smtClean="0"/>
              <a:t> </a:t>
            </a:r>
            <a:r>
              <a:rPr lang="fr-CA" baseline="0" dirty="0" err="1" smtClean="0"/>
              <a:t>GCPedia</a:t>
            </a:r>
            <a:r>
              <a:rPr lang="fr-CA" baseline="0" dirty="0" smtClean="0"/>
              <a:t> page: https://www.gcpedia.gc.ca/wiki/Gcworkplace </a:t>
            </a:r>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6</a:t>
            </a:fld>
            <a:endParaRPr lang="en-CA"/>
          </a:p>
        </p:txBody>
      </p:sp>
    </p:spTree>
    <p:extLst>
      <p:ext uri="{BB962C8B-B14F-4D97-AF65-F5344CB8AC3E}">
        <p14:creationId xmlns:p14="http://schemas.microsoft.com/office/powerpoint/2010/main" val="98107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454238-7FBE-43DC-B921-0E8CB8A52C26}" type="slidenum">
              <a:rPr lang="en-CA" smtClean="0"/>
              <a:t>7</a:t>
            </a:fld>
            <a:endParaRPr lang="en-CA"/>
          </a:p>
        </p:txBody>
      </p:sp>
    </p:spTree>
    <p:extLst>
      <p:ext uri="{BB962C8B-B14F-4D97-AF65-F5344CB8AC3E}">
        <p14:creationId xmlns:p14="http://schemas.microsoft.com/office/powerpoint/2010/main" val="3382571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To understand what the </a:t>
            </a:r>
            <a:r>
              <a:rPr lang="en-CA" sz="1200" kern="1200" dirty="0" err="1" smtClean="0">
                <a:solidFill>
                  <a:schemeClr val="tx1"/>
                </a:solidFill>
                <a:effectLst/>
                <a:latin typeface="+mn-lt"/>
                <a:ea typeface="+mn-ea"/>
                <a:cs typeface="+mn-cs"/>
              </a:rPr>
              <a:t>GCworkplace</a:t>
            </a:r>
            <a:r>
              <a:rPr lang="en-CA" sz="1200" kern="1200" dirty="0" smtClean="0">
                <a:solidFill>
                  <a:schemeClr val="tx1"/>
                </a:solidFill>
                <a:effectLst/>
                <a:latin typeface="+mn-lt"/>
                <a:ea typeface="+mn-ea"/>
                <a:cs typeface="+mn-cs"/>
              </a:rPr>
              <a:t> vision is all about, it’s important to know WHY it exists and the context in which it was created. When we take a look at the federal government office landscape, I think we can all agree that it has been changing, it is still changing, and it will keep on changing.</a:t>
            </a: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 </a:t>
            </a:r>
            <a:r>
              <a:rPr lang="en-CA" sz="1200" b="1" kern="1200" dirty="0" smtClean="0">
                <a:solidFill>
                  <a:schemeClr val="tx1"/>
                </a:solidFill>
                <a:effectLst/>
                <a:latin typeface="+mn-lt"/>
                <a:ea typeface="+mn-ea"/>
                <a:cs typeface="+mn-cs"/>
              </a:rPr>
              <a:t>behavioural shift</a:t>
            </a:r>
            <a:r>
              <a:rPr lang="en-CA" sz="1200" kern="1200" dirty="0" smtClean="0">
                <a:solidFill>
                  <a:schemeClr val="tx1"/>
                </a:solidFill>
                <a:effectLst/>
                <a:latin typeface="+mn-lt"/>
                <a:ea typeface="+mn-ea"/>
                <a:cs typeface="+mn-cs"/>
              </a:rPr>
              <a:t> is happening. The world around us is changing: Citizens are connected 24/7, their expectations are high and they want services in real-time. The idea that work and private life exist in two separate universes has been challenged by technology.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There are a lot of discussions around </a:t>
            </a:r>
            <a:r>
              <a:rPr lang="en-CA" sz="1200" b="1" kern="1200" dirty="0" smtClean="0">
                <a:solidFill>
                  <a:schemeClr val="tx1"/>
                </a:solidFill>
                <a:effectLst/>
                <a:latin typeface="+mn-lt"/>
                <a:ea typeface="+mn-ea"/>
                <a:cs typeface="+mn-cs"/>
              </a:rPr>
              <a:t>empowerment</a:t>
            </a:r>
            <a:r>
              <a:rPr lang="en-CA" sz="1200" kern="1200" dirty="0" smtClean="0">
                <a:solidFill>
                  <a:schemeClr val="tx1"/>
                </a:solidFill>
                <a:effectLst/>
                <a:latin typeface="+mn-lt"/>
                <a:ea typeface="+mn-ea"/>
                <a:cs typeface="+mn-cs"/>
              </a:rPr>
              <a:t> lately.</a:t>
            </a:r>
            <a:r>
              <a:rPr lang="en-CA" sz="1200" b="1"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With the right tools and their organization’s support, employees can be empowered to decide where and how they want to work to be as productive as they can be. The workplace can be tailored to the needs of employees, not the other way around. </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Generation Z</a:t>
            </a:r>
            <a:r>
              <a:rPr lang="en-CA" sz="1200" kern="1200" dirty="0" smtClean="0">
                <a:solidFill>
                  <a:schemeClr val="tx1"/>
                </a:solidFill>
                <a:effectLst/>
                <a:latin typeface="+mn-lt"/>
                <a:ea typeface="+mn-ea"/>
                <a:cs typeface="+mn-cs"/>
              </a:rPr>
              <a:t> is made of people who were practically born with a cell phone in their hands, they are competitive and are known to constantly seek new ideas and experiences. The Government of Canada needs to be able to attract and retain the new generations of workers as well as the experienced professionals who have come up through the ranks. In order to do this, their needs must be anticipated.</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Are we </a:t>
            </a:r>
            <a:r>
              <a:rPr lang="en-CA" sz="1200" b="1" kern="1200" dirty="0" smtClean="0">
                <a:solidFill>
                  <a:schemeClr val="tx1"/>
                </a:solidFill>
                <a:effectLst/>
                <a:latin typeface="+mn-lt"/>
                <a:ea typeface="+mn-ea"/>
                <a:cs typeface="+mn-cs"/>
              </a:rPr>
              <a:t>measuring performance</a:t>
            </a:r>
            <a:r>
              <a:rPr lang="en-CA" sz="1200" kern="1200" dirty="0" smtClean="0">
                <a:solidFill>
                  <a:schemeClr val="tx1"/>
                </a:solidFill>
                <a:effectLst/>
                <a:latin typeface="+mn-lt"/>
                <a:ea typeface="+mn-ea"/>
                <a:cs typeface="+mn-cs"/>
              </a:rPr>
              <a:t> the right way? Managing by results and deliverables instead of by physical presence. Success should no longer be measured on the physical presence of employees but rather on results, creativity and commitment.</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How can the Government of Canada keep up to stay relevant?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The COVID-19 pandemic has forced a behavioural shift and accelerated modernization; work and private life have started integrating, employees are equipped with modern tools and are being evaluated by more than just their physical presence in the office. Our future workplace needs to reflect, accommodate and support the diversity of our people and their contributions.</a:t>
            </a:r>
          </a:p>
          <a:p>
            <a:pPr marL="0" lvl="0" indent="0">
              <a:spcAft>
                <a:spcPts val="0"/>
              </a:spcAft>
              <a:buFont typeface="Symbol" panose="05050102010706020507" pitchFamily="18" charset="2"/>
              <a:buNone/>
            </a:pPr>
            <a:endParaRPr lang="en-US" dirty="0"/>
          </a:p>
        </p:txBody>
      </p:sp>
      <p:sp>
        <p:nvSpPr>
          <p:cNvPr id="5" name="Slide Number Placeholder 4"/>
          <p:cNvSpPr>
            <a:spLocks noGrp="1"/>
          </p:cNvSpPr>
          <p:nvPr>
            <p:ph type="sldNum" sz="quarter" idx="10"/>
          </p:nvPr>
        </p:nvSpPr>
        <p:spPr/>
        <p:txBody>
          <a:bodyPr/>
          <a:lstStyle/>
          <a:p>
            <a:fld id="{11F9BAFD-0AFE-FC47-B839-C833EEBF7EC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244987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workplace is a tool that departments can use to support Public Service Renewal and to embrace the Public Service vision for the </a:t>
            </a:r>
            <a:r>
              <a:rPr lang="en-US" sz="1200" b="1" kern="1200" dirty="0" smtClean="0">
                <a:solidFill>
                  <a:schemeClr val="tx1"/>
                </a:solidFill>
                <a:effectLst/>
                <a:latin typeface="+mn-lt"/>
                <a:ea typeface="+mn-ea"/>
                <a:cs typeface="+mn-cs"/>
              </a:rPr>
              <a:t>workforce.</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err="1" smtClean="0">
                <a:solidFill>
                  <a:schemeClr val="tx1"/>
                </a:solidFill>
                <a:effectLst/>
                <a:latin typeface="+mn-lt"/>
                <a:ea typeface="+mn-ea"/>
                <a:cs typeface="+mn-cs"/>
              </a:rPr>
              <a:t>GCworkplace</a:t>
            </a:r>
            <a:r>
              <a:rPr lang="en-CA" sz="1200" b="1" kern="1200" dirty="0" smtClean="0">
                <a:solidFill>
                  <a:schemeClr val="tx1"/>
                </a:solidFill>
                <a:effectLst/>
                <a:latin typeface="+mn-lt"/>
                <a:ea typeface="+mn-ea"/>
                <a:cs typeface="+mn-cs"/>
              </a:rPr>
              <a:t> vision</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Fostering a culture of innovation, improving how we leverage </a:t>
            </a:r>
            <a:r>
              <a:rPr lang="en-CA" sz="1200" b="1" kern="1200" dirty="0" smtClean="0">
                <a:solidFill>
                  <a:schemeClr val="tx1"/>
                </a:solidFill>
                <a:effectLst/>
                <a:latin typeface="+mn-lt"/>
                <a:ea typeface="+mn-ea"/>
                <a:cs typeface="+mn-cs"/>
              </a:rPr>
              <a:t>digital</a:t>
            </a:r>
            <a:r>
              <a:rPr lang="en-CA" sz="1200" kern="1200" dirty="0" smtClean="0">
                <a:solidFill>
                  <a:schemeClr val="tx1"/>
                </a:solidFill>
                <a:effectLst/>
                <a:latin typeface="+mn-lt"/>
                <a:ea typeface="+mn-ea"/>
                <a:cs typeface="+mn-cs"/>
              </a:rPr>
              <a:t> technology to encourage government-wide </a:t>
            </a:r>
            <a:r>
              <a:rPr lang="en-CA" sz="1200" b="1" kern="1200" dirty="0" smtClean="0">
                <a:solidFill>
                  <a:schemeClr val="tx1"/>
                </a:solidFill>
                <a:effectLst/>
                <a:latin typeface="+mn-lt"/>
                <a:ea typeface="+mn-ea"/>
                <a:cs typeface="+mn-cs"/>
              </a:rPr>
              <a:t>collaboration</a:t>
            </a:r>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flexibility</a:t>
            </a:r>
            <a:r>
              <a:rPr lang="en-CA" sz="1200" kern="1200" dirty="0" smtClean="0">
                <a:solidFill>
                  <a:schemeClr val="tx1"/>
                </a:solidFill>
                <a:effectLst/>
                <a:latin typeface="+mn-lt"/>
                <a:ea typeface="+mn-ea"/>
                <a:cs typeface="+mn-cs"/>
              </a:rPr>
              <a:t>, and </a:t>
            </a:r>
            <a:r>
              <a:rPr lang="en-CA" sz="1200" b="1" kern="1200" dirty="0" smtClean="0">
                <a:solidFill>
                  <a:schemeClr val="tx1"/>
                </a:solidFill>
                <a:effectLst/>
                <a:latin typeface="+mn-lt"/>
                <a:ea typeface="+mn-ea"/>
                <a:cs typeface="+mn-cs"/>
              </a:rPr>
              <a:t>efficiency</a:t>
            </a:r>
            <a:r>
              <a:rPr lang="en-CA" sz="1200" kern="1200" dirty="0" smtClean="0">
                <a:solidFill>
                  <a:schemeClr val="tx1"/>
                </a:solidFill>
                <a:effectLst/>
                <a:latin typeface="+mn-lt"/>
                <a:ea typeface="+mn-ea"/>
                <a:cs typeface="+mn-cs"/>
              </a:rPr>
              <a:t>. It’s also about putting into place actions that integrate </a:t>
            </a:r>
            <a:r>
              <a:rPr lang="en-CA" sz="1200" b="1" kern="1200" dirty="0" smtClean="0">
                <a:solidFill>
                  <a:schemeClr val="tx1"/>
                </a:solidFill>
                <a:effectLst/>
                <a:latin typeface="+mn-lt"/>
                <a:ea typeface="+mn-ea"/>
                <a:cs typeface="+mn-cs"/>
              </a:rPr>
              <a:t>sustainability</a:t>
            </a:r>
            <a:r>
              <a:rPr lang="en-CA" sz="1200" kern="1200" dirty="0" smtClean="0">
                <a:solidFill>
                  <a:schemeClr val="tx1"/>
                </a:solidFill>
                <a:effectLst/>
                <a:latin typeface="+mn-lt"/>
                <a:ea typeface="+mn-ea"/>
                <a:cs typeface="+mn-cs"/>
              </a:rPr>
              <a:t> and improve the overall </a:t>
            </a:r>
            <a:r>
              <a:rPr lang="en-CA" sz="1200" b="1" kern="1200" dirty="0" smtClean="0">
                <a:solidFill>
                  <a:schemeClr val="tx1"/>
                </a:solidFill>
                <a:effectLst/>
                <a:latin typeface="+mn-lt"/>
                <a:ea typeface="+mn-ea"/>
                <a:cs typeface="+mn-cs"/>
              </a:rPr>
              <a:t>health and wellbeing</a:t>
            </a:r>
            <a:r>
              <a:rPr lang="en-CA" sz="1200" kern="1200" dirty="0" smtClean="0">
                <a:solidFill>
                  <a:schemeClr val="tx1"/>
                </a:solidFill>
                <a:effectLst/>
                <a:latin typeface="+mn-lt"/>
                <a:ea typeface="+mn-ea"/>
                <a:cs typeface="+mn-cs"/>
              </a:rPr>
              <a:t> of employees and ensuring </a:t>
            </a:r>
            <a:r>
              <a:rPr lang="en-CA" sz="1200" b="1" kern="1200" dirty="0" smtClean="0">
                <a:solidFill>
                  <a:schemeClr val="tx1"/>
                </a:solidFill>
                <a:effectLst/>
                <a:latin typeface="+mn-lt"/>
                <a:ea typeface="+mn-ea"/>
                <a:cs typeface="+mn-cs"/>
              </a:rPr>
              <a:t>inclusivity</a:t>
            </a:r>
            <a:r>
              <a:rPr lang="en-CA" sz="1200" kern="1200" dirty="0" smtClean="0">
                <a:solidFill>
                  <a:schemeClr val="tx1"/>
                </a:solidFill>
                <a:effectLst/>
                <a:latin typeface="+mn-lt"/>
                <a:ea typeface="+mn-ea"/>
                <a:cs typeface="+mn-cs"/>
              </a:rPr>
              <a:t> for all. </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Beyond 2020</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a time that is increasingly characterized by data, digital, new workplace designs, flatter work cultures, and multiple generations working together, it is critical to examine and adopt the mindsets and behaviours that will meet the changing expectations of Canadians. The desired outcome is a Public Service that is more </a:t>
            </a:r>
            <a:r>
              <a:rPr lang="en-CA" sz="1200" b="1" kern="1200" dirty="0" smtClean="0">
                <a:solidFill>
                  <a:schemeClr val="tx1"/>
                </a:solidFill>
                <a:effectLst/>
                <a:latin typeface="+mn-lt"/>
                <a:ea typeface="+mn-ea"/>
                <a:cs typeface="+mn-cs"/>
              </a:rPr>
              <a:t>agile, more inclusive, and better equipped</a:t>
            </a:r>
            <a:r>
              <a:rPr lang="en-CA" sz="1200" kern="1200" dirty="0" smtClean="0">
                <a:solidFill>
                  <a:schemeClr val="tx1"/>
                </a:solidFill>
                <a:effectLst/>
                <a:latin typeface="+mn-lt"/>
                <a:ea typeface="+mn-ea"/>
                <a:cs typeface="+mn-cs"/>
              </a:rPr>
              <a:t>.</a:t>
            </a:r>
          </a:p>
          <a:p>
            <a:endParaRPr lang="en-CA" sz="1200" kern="1200" dirty="0" smtClean="0">
              <a:solidFill>
                <a:schemeClr val="tx1"/>
              </a:solidFill>
              <a:effectLst/>
              <a:latin typeface="+mn-lt"/>
              <a:ea typeface="+mn-ea"/>
              <a:cs typeface="+mn-cs"/>
            </a:endParaRPr>
          </a:p>
        </p:txBody>
      </p:sp>
      <p:sp>
        <p:nvSpPr>
          <p:cNvPr id="5" name="Slide Number Placeholder 4"/>
          <p:cNvSpPr>
            <a:spLocks noGrp="1"/>
          </p:cNvSpPr>
          <p:nvPr>
            <p:ph type="sldNum" sz="quarter" idx="10"/>
          </p:nvPr>
        </p:nvSpPr>
        <p:spPr/>
        <p:txBody>
          <a:bodyPr/>
          <a:lstStyle/>
          <a:p>
            <a:fld id="{11F9BAFD-0AFE-FC47-B839-C833EEBF7EC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96650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6.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9.xml"/><Relationship Id="rId4" Type="http://schemas.openxmlformats.org/officeDocument/2006/relationships/image" Target="../media/image11.png"/></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0.xml"/><Relationship Id="rId4" Type="http://schemas.openxmlformats.org/officeDocument/2006/relationships/image" Target="../media/image11.png"/></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1.xml"/><Relationship Id="rId4" Type="http://schemas.openxmlformats.org/officeDocument/2006/relationships/image" Target="../media/image11.pn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pic>
        <p:nvPicPr>
          <p:cNvPr id="6" name="Picture 5"/>
          <p:cNvPicPr>
            <a:picLocks noChangeAspect="1"/>
          </p:cNvPicPr>
          <p:nvPr userDrawn="1"/>
        </p:nvPicPr>
        <p:blipFill rotWithShape="1">
          <a:blip r:embed="rId6">
            <a:extLst>
              <a:ext uri="{28A0092B-C50C-407E-A947-70E740481C1C}">
                <a14:useLocalDpi xmlns:a14="http://schemas.microsoft.com/office/drawing/2010/main" val="0"/>
              </a:ext>
            </a:extLst>
          </a:blip>
          <a:srcRect l="68133" t="9742"/>
          <a:stretch/>
        </p:blipFill>
        <p:spPr>
          <a:xfrm>
            <a:off x="8986684" y="865239"/>
            <a:ext cx="3205316" cy="5992761"/>
          </a:xfrm>
          <a:prstGeom prst="rect">
            <a:avLst/>
          </a:prstGeom>
        </p:spPr>
      </p:pic>
    </p:spTree>
    <p:extLst>
      <p:ext uri="{BB962C8B-B14F-4D97-AF65-F5344CB8AC3E}">
        <p14:creationId xmlns:p14="http://schemas.microsoft.com/office/powerpoint/2010/main" val="29942898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0388667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2920475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3268093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0724889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5990973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1966089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0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1393869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2226119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6500543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525868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461022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41580559"/>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337470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9990012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3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0030473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9338830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AA355639-237A-43CE-A362-EAB3AF430A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689183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3"/>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4668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48320" y="1013551"/>
            <a:ext cx="11100755" cy="510449"/>
          </a:xfrm>
          <a:prstGeom prst="rect">
            <a:avLst/>
          </a:prstGeom>
        </p:spPr>
        <p:txBody>
          <a:bodyPr lIns="0" tIns="0" rIns="0" bIns="0">
            <a:noAutofit/>
          </a:bodyPr>
          <a:lstStyle>
            <a:lvl1pPr marL="0" indent="0">
              <a:lnSpc>
                <a:spcPct val="100000"/>
              </a:lnSpc>
              <a:spcBef>
                <a:spcPts val="600"/>
              </a:spcBef>
              <a:buNone/>
              <a:defRPr sz="1600" b="0">
                <a:solidFill>
                  <a:srgbClr val="575757"/>
                </a:solidFill>
                <a:latin typeface="+mn-lt"/>
              </a:defRPr>
            </a:lvl1pPr>
          </a:lstStyle>
          <a:p>
            <a:pPr lvl="0"/>
            <a:r>
              <a:rPr lang="en-CA" noProof="0" dirty="0"/>
              <a:t>Click to add subtitle</a:t>
            </a:r>
          </a:p>
        </p:txBody>
      </p:sp>
      <p:sp>
        <p:nvSpPr>
          <p:cNvPr id="11" name="Title Placeholder 1"/>
          <p:cNvSpPr>
            <a:spLocks noGrp="1"/>
          </p:cNvSpPr>
          <p:nvPr>
            <p:ph type="title" hasCustomPrompt="1"/>
          </p:nvPr>
        </p:nvSpPr>
        <p:spPr>
          <a:xfrm>
            <a:off x="548320" y="200025"/>
            <a:ext cx="11100755" cy="698500"/>
          </a:xfrm>
          <a:prstGeom prst="rect">
            <a:avLst/>
          </a:prstGeom>
        </p:spPr>
        <p:txBody>
          <a:bodyPr vert="horz" lIns="0" tIns="0" rIns="0" bIns="0" rtlCol="0" anchor="b" anchorCtr="0">
            <a:noAutofit/>
          </a:bodyPr>
          <a:lstStyle>
            <a:lvl1pPr>
              <a:lnSpc>
                <a:spcPct val="100000"/>
              </a:lnSpc>
              <a:defRPr sz="2200">
                <a:latin typeface="+mj-lt"/>
              </a:defRPr>
            </a:lvl1pPr>
          </a:lstStyle>
          <a:p>
            <a:r>
              <a:rPr lang="en-CA" noProof="0" dirty="0"/>
              <a:t>Click to add title</a:t>
            </a:r>
          </a:p>
        </p:txBody>
      </p:sp>
      <p:cxnSp>
        <p:nvCxnSpPr>
          <p:cNvPr id="3" name="Straight Connector 2"/>
          <p:cNvCxnSpPr/>
          <p:nvPr userDrawn="1"/>
        </p:nvCxnSpPr>
        <p:spPr>
          <a:xfrm>
            <a:off x="548320" y="960800"/>
            <a:ext cx="11100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924697"/>
      </p:ext>
    </p:extLst>
  </p:cSld>
  <p:clrMapOvr>
    <a:masterClrMapping/>
  </p:clrMapOvr>
  <p:transition>
    <p:fade/>
  </p:transition>
  <p:extLst mod="1">
    <p:ext uri="{DCECCB84-F9BA-43D5-87BE-67443E8EF086}">
      <p15:sldGuideLst xmlns:p15="http://schemas.microsoft.com/office/powerpoint/2012/main">
        <p15:guide id="1" orient="horz" pos="3954">
          <p15:clr>
            <a:srgbClr val="FBAE40"/>
          </p15:clr>
        </p15:guide>
        <p15:guide id="2" pos="3840">
          <p15:clr>
            <a:srgbClr val="FBAE40"/>
          </p15:clr>
        </p15:guide>
        <p15:guide id="3" pos="3768">
          <p15:clr>
            <a:srgbClr val="FBAE40"/>
          </p15:clr>
        </p15:guide>
        <p15:guide id="4" pos="3912">
          <p15:clr>
            <a:srgbClr val="FBAE40"/>
          </p15:clr>
        </p15:guide>
        <p15:guide id="5" orient="horz" pos="98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122763610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E1CDBB-3E6C-46A1-856B-F1C4F622E7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B5B55BCD-2C63-42A0-BC76-27E1D1D6F3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A82961C3-A24A-4072-8690-7F8A3A29A2D3}"/>
              </a:ext>
            </a:extLst>
          </p:cNvPr>
          <p:cNvSpPr>
            <a:spLocks noGrp="1"/>
          </p:cNvSpPr>
          <p:nvPr>
            <p:ph type="dt" sz="half" idx="10"/>
          </p:nvPr>
        </p:nvSpPr>
        <p:spPr>
          <a:xfrm>
            <a:off x="609600" y="6356352"/>
            <a:ext cx="2844800" cy="365125"/>
          </a:xfrm>
          <a:prstGeom prst="rect">
            <a:avLst/>
          </a:prstGeom>
        </p:spPr>
        <p:txBody>
          <a:bodyPr/>
          <a:lstStyle/>
          <a:p>
            <a:endParaRPr lang="en-CA" dirty="0">
              <a:solidFill>
                <a:srgbClr val="000000"/>
              </a:solidFill>
            </a:endParaRPr>
          </a:p>
        </p:txBody>
      </p:sp>
      <p:sp>
        <p:nvSpPr>
          <p:cNvPr id="5" name="Footer Placeholder 4">
            <a:extLst>
              <a:ext uri="{FF2B5EF4-FFF2-40B4-BE49-F238E27FC236}">
                <a16:creationId xmlns="" xmlns:a16="http://schemas.microsoft.com/office/drawing/2014/main" id="{6FB2E1FD-36CD-4CF4-AA30-AE9E967F3626}"/>
              </a:ext>
            </a:extLst>
          </p:cNvPr>
          <p:cNvSpPr>
            <a:spLocks noGrp="1"/>
          </p:cNvSpPr>
          <p:nvPr>
            <p:ph type="ftr" sz="quarter" idx="11"/>
          </p:nvPr>
        </p:nvSpPr>
        <p:spPr>
          <a:xfrm>
            <a:off x="4165600" y="6356352"/>
            <a:ext cx="3860800" cy="365125"/>
          </a:xfrm>
          <a:prstGeom prst="rect">
            <a:avLst/>
          </a:prstGeom>
        </p:spPr>
        <p:txBody>
          <a:bodyPr/>
          <a:lstStyle/>
          <a:p>
            <a:endParaRPr lang="en-CA" dirty="0">
              <a:solidFill>
                <a:srgbClr val="000000"/>
              </a:solidFill>
            </a:endParaRPr>
          </a:p>
        </p:txBody>
      </p:sp>
      <p:sp>
        <p:nvSpPr>
          <p:cNvPr id="6" name="Slide Number Placeholder 5">
            <a:extLst>
              <a:ext uri="{FF2B5EF4-FFF2-40B4-BE49-F238E27FC236}">
                <a16:creationId xmlns="" xmlns:a16="http://schemas.microsoft.com/office/drawing/2014/main" id="{E46CE123-B385-4407-93CA-FBF9E9C245A9}"/>
              </a:ext>
            </a:extLst>
          </p:cNvPr>
          <p:cNvSpPr>
            <a:spLocks noGrp="1"/>
          </p:cNvSpPr>
          <p:nvPr>
            <p:ph type="sldNum" sz="quarter" idx="12"/>
          </p:nvPr>
        </p:nvSpPr>
        <p:spPr>
          <a:xfrm>
            <a:off x="8737600" y="6356352"/>
            <a:ext cx="2844800" cy="365125"/>
          </a:xfrm>
          <a:prstGeom prst="rect">
            <a:avLst/>
          </a:prstGeom>
        </p:spPr>
        <p:txBody>
          <a:bodyPr/>
          <a:lstStyle/>
          <a:p>
            <a:fld id="{9EF731D2-3804-4D75-AFD1-6954DB8D479E}" type="slidenum">
              <a:rPr lang="en-CA">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299907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normAutofit/>
          </a:bodyPr>
          <a:lstStyle>
            <a:lvl1pPr>
              <a:defRPr sz="4267" b="0" i="0">
                <a:solidFill>
                  <a:schemeClr val="bg1"/>
                </a:solidFill>
                <a:latin typeface="Frutiger LT Pro 65 Bold"/>
                <a:cs typeface="Frutiger LT Pro 65 Bold"/>
              </a:defRPr>
            </a:lvl1p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lnSpc>
                <a:spcPts val="3733"/>
              </a:lnSpc>
              <a:spcBef>
                <a:spcPts val="0"/>
              </a:spcBef>
              <a:buNone/>
              <a:defRPr sz="2933" b="0" i="0">
                <a:solidFill>
                  <a:srgbClr val="FFFFFF"/>
                </a:solidFill>
                <a:latin typeface="Frutiger LT Pro 45 Light"/>
                <a:cs typeface="Frutiger LT Pro 45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37466392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4299097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7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92604100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91014036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90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1175019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2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47850400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1645379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9618783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7586176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1022334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69638158"/>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473462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9639499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1617805"/>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6139690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1542538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9882541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5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47659310"/>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3123973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7845579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2366327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94474837"/>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24391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34817867"/>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97739393"/>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7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0616391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78593340"/>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AA355639-237A-43CE-A362-EAB3AF430A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312086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3"/>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9403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48320" y="1013551"/>
            <a:ext cx="11100755" cy="510449"/>
          </a:xfrm>
          <a:prstGeom prst="rect">
            <a:avLst/>
          </a:prstGeom>
        </p:spPr>
        <p:txBody>
          <a:bodyPr lIns="0" tIns="0" rIns="0" bIns="0">
            <a:noAutofit/>
          </a:bodyPr>
          <a:lstStyle>
            <a:lvl1pPr marL="0" indent="0">
              <a:lnSpc>
                <a:spcPct val="100000"/>
              </a:lnSpc>
              <a:spcBef>
                <a:spcPts val="600"/>
              </a:spcBef>
              <a:buNone/>
              <a:defRPr sz="1600" b="0">
                <a:solidFill>
                  <a:srgbClr val="575757"/>
                </a:solidFill>
                <a:latin typeface="+mn-lt"/>
              </a:defRPr>
            </a:lvl1pPr>
          </a:lstStyle>
          <a:p>
            <a:pPr lvl="0"/>
            <a:r>
              <a:rPr lang="en-CA" noProof="0" dirty="0"/>
              <a:t>Click to add subtitle</a:t>
            </a:r>
          </a:p>
        </p:txBody>
      </p:sp>
      <p:sp>
        <p:nvSpPr>
          <p:cNvPr id="11" name="Title Placeholder 1"/>
          <p:cNvSpPr>
            <a:spLocks noGrp="1"/>
          </p:cNvSpPr>
          <p:nvPr>
            <p:ph type="title" hasCustomPrompt="1"/>
          </p:nvPr>
        </p:nvSpPr>
        <p:spPr>
          <a:xfrm>
            <a:off x="548320" y="200025"/>
            <a:ext cx="11100755" cy="698500"/>
          </a:xfrm>
          <a:prstGeom prst="rect">
            <a:avLst/>
          </a:prstGeom>
        </p:spPr>
        <p:txBody>
          <a:bodyPr vert="horz" lIns="0" tIns="0" rIns="0" bIns="0" rtlCol="0" anchor="b" anchorCtr="0">
            <a:noAutofit/>
          </a:bodyPr>
          <a:lstStyle>
            <a:lvl1pPr>
              <a:lnSpc>
                <a:spcPct val="100000"/>
              </a:lnSpc>
              <a:defRPr sz="2200">
                <a:latin typeface="+mj-lt"/>
              </a:defRPr>
            </a:lvl1pPr>
          </a:lstStyle>
          <a:p>
            <a:r>
              <a:rPr lang="en-CA" noProof="0" dirty="0"/>
              <a:t>Click to add title</a:t>
            </a:r>
          </a:p>
        </p:txBody>
      </p:sp>
      <p:cxnSp>
        <p:nvCxnSpPr>
          <p:cNvPr id="3" name="Straight Connector 2"/>
          <p:cNvCxnSpPr/>
          <p:nvPr userDrawn="1"/>
        </p:nvCxnSpPr>
        <p:spPr>
          <a:xfrm>
            <a:off x="548320" y="960800"/>
            <a:ext cx="11100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606031"/>
      </p:ext>
    </p:extLst>
  </p:cSld>
  <p:clrMapOvr>
    <a:masterClrMapping/>
  </p:clrMapOvr>
  <p:transition>
    <p:fade/>
  </p:transition>
  <p:extLst mod="1">
    <p:ext uri="{DCECCB84-F9BA-43D5-87BE-67443E8EF086}">
      <p15:sldGuideLst xmlns:p15="http://schemas.microsoft.com/office/powerpoint/2012/main">
        <p15:guide id="1" orient="horz" pos="3954">
          <p15:clr>
            <a:srgbClr val="FBAE40"/>
          </p15:clr>
        </p15:guide>
        <p15:guide id="2" pos="3840">
          <p15:clr>
            <a:srgbClr val="FBAE40"/>
          </p15:clr>
        </p15:guide>
        <p15:guide id="3" pos="3768">
          <p15:clr>
            <a:srgbClr val="FBAE40"/>
          </p15:clr>
        </p15:guide>
        <p15:guide id="4" pos="3912">
          <p15:clr>
            <a:srgbClr val="FBAE40"/>
          </p15:clr>
        </p15:guide>
        <p15:guide id="5" orient="horz" pos="984">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4128322378"/>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E1CDBB-3E6C-46A1-856B-F1C4F622E7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B5B55BCD-2C63-42A0-BC76-27E1D1D6F3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A82961C3-A24A-4072-8690-7F8A3A29A2D3}"/>
              </a:ext>
            </a:extLst>
          </p:cNvPr>
          <p:cNvSpPr>
            <a:spLocks noGrp="1"/>
          </p:cNvSpPr>
          <p:nvPr>
            <p:ph type="dt" sz="half" idx="10"/>
          </p:nvPr>
        </p:nvSpPr>
        <p:spPr>
          <a:xfrm>
            <a:off x="609600" y="6356352"/>
            <a:ext cx="2844800" cy="365125"/>
          </a:xfrm>
          <a:prstGeom prst="rect">
            <a:avLst/>
          </a:prstGeom>
        </p:spPr>
        <p:txBody>
          <a:bodyPr/>
          <a:lstStyle/>
          <a:p>
            <a:endParaRPr lang="en-CA" dirty="0">
              <a:solidFill>
                <a:srgbClr val="000000"/>
              </a:solidFill>
            </a:endParaRPr>
          </a:p>
        </p:txBody>
      </p:sp>
      <p:sp>
        <p:nvSpPr>
          <p:cNvPr id="5" name="Footer Placeholder 4">
            <a:extLst>
              <a:ext uri="{FF2B5EF4-FFF2-40B4-BE49-F238E27FC236}">
                <a16:creationId xmlns="" xmlns:a16="http://schemas.microsoft.com/office/drawing/2014/main" id="{6FB2E1FD-36CD-4CF4-AA30-AE9E967F3626}"/>
              </a:ext>
            </a:extLst>
          </p:cNvPr>
          <p:cNvSpPr>
            <a:spLocks noGrp="1"/>
          </p:cNvSpPr>
          <p:nvPr>
            <p:ph type="ftr" sz="quarter" idx="11"/>
          </p:nvPr>
        </p:nvSpPr>
        <p:spPr>
          <a:xfrm>
            <a:off x="4165600" y="6356352"/>
            <a:ext cx="3860800" cy="365125"/>
          </a:xfrm>
          <a:prstGeom prst="rect">
            <a:avLst/>
          </a:prstGeom>
        </p:spPr>
        <p:txBody>
          <a:bodyPr/>
          <a:lstStyle/>
          <a:p>
            <a:endParaRPr lang="en-CA" dirty="0">
              <a:solidFill>
                <a:srgbClr val="000000"/>
              </a:solidFill>
            </a:endParaRPr>
          </a:p>
        </p:txBody>
      </p:sp>
      <p:sp>
        <p:nvSpPr>
          <p:cNvPr id="6" name="Slide Number Placeholder 5">
            <a:extLst>
              <a:ext uri="{FF2B5EF4-FFF2-40B4-BE49-F238E27FC236}">
                <a16:creationId xmlns="" xmlns:a16="http://schemas.microsoft.com/office/drawing/2014/main" id="{E46CE123-B385-4407-93CA-FBF9E9C245A9}"/>
              </a:ext>
            </a:extLst>
          </p:cNvPr>
          <p:cNvSpPr>
            <a:spLocks noGrp="1"/>
          </p:cNvSpPr>
          <p:nvPr>
            <p:ph type="sldNum" sz="quarter" idx="12"/>
          </p:nvPr>
        </p:nvSpPr>
        <p:spPr>
          <a:xfrm>
            <a:off x="8737600" y="6356352"/>
            <a:ext cx="2844800" cy="365125"/>
          </a:xfrm>
          <a:prstGeom prst="rect">
            <a:avLst/>
          </a:prstGeom>
        </p:spPr>
        <p:txBody>
          <a:bodyPr/>
          <a:lstStyle/>
          <a:p>
            <a:fld id="{9EF731D2-3804-4D75-AFD1-6954DB8D479E}" type="slidenum">
              <a:rPr lang="en-CA">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90527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normAutofit/>
          </a:bodyPr>
          <a:lstStyle>
            <a:lvl1pPr>
              <a:defRPr sz="4267" b="0" i="0">
                <a:solidFill>
                  <a:schemeClr val="bg1"/>
                </a:solidFill>
                <a:latin typeface="Frutiger LT Pro 65 Bold"/>
                <a:cs typeface="Frutiger LT Pro 65 Bold"/>
              </a:defRPr>
            </a:lvl1p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lnSpc>
                <a:spcPts val="3733"/>
              </a:lnSpc>
              <a:spcBef>
                <a:spcPts val="0"/>
              </a:spcBef>
              <a:buNone/>
              <a:defRPr sz="2933" b="0" i="0">
                <a:solidFill>
                  <a:srgbClr val="FFFFFF"/>
                </a:solidFill>
                <a:latin typeface="Frutiger LT Pro 45 Light"/>
                <a:cs typeface="Frutiger LT Pro 45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366385491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2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40894370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7876494"/>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94854355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4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95647847"/>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7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243325475"/>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6731931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4922141"/>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3507802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00035339"/>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229262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47649640"/>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753768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61220779"/>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46638120"/>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94964122"/>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674655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9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97530415"/>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98744187"/>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5043212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2518697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22564387"/>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8450096"/>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25541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pic>
        <p:nvPicPr>
          <p:cNvPr id="5" name="Picture Placeholder 8"/>
          <p:cNvPicPr>
            <a:picLocks noChangeAspect="1"/>
          </p:cNvPicPr>
          <p:nvPr userDrawn="1"/>
        </p:nvPicPr>
        <p:blipFill>
          <a:blip r:embed="rId2" cstate="email">
            <a:extLst>
              <a:ext uri="{28A0092B-C50C-407E-A947-70E740481C1C}">
                <a14:useLocalDpi xmlns:a14="http://schemas.microsoft.com/office/drawing/2010/main"/>
              </a:ext>
            </a:extLst>
          </a:blip>
          <a:srcRect t="472" b="472"/>
          <a:stretch>
            <a:fillRect/>
          </a:stretch>
        </p:blipFill>
        <p:spPr>
          <a:xfrm>
            <a:off x="549705" y="972538"/>
            <a:ext cx="5430838" cy="2522550"/>
          </a:xfrm>
          <a:prstGeom prst="rect">
            <a:avLst/>
          </a:prstGeom>
        </p:spPr>
      </p:pic>
      <p:sp>
        <p:nvSpPr>
          <p:cNvPr id="6" name="Up Arrow 5"/>
          <p:cNvSpPr/>
          <p:nvPr userDrawn="1"/>
        </p:nvSpPr>
        <p:spPr>
          <a:xfrm>
            <a:off x="2685835" y="1306041"/>
            <a:ext cx="1070691" cy="1629170"/>
          </a:xfrm>
          <a:prstGeom prst="upArrow">
            <a:avLst/>
          </a:prstGeom>
          <a:solidFill>
            <a:srgbClr val="4FB29D"/>
          </a:solidFill>
          <a:ln w="6350" cap="flat" cmpd="sng" algn="ctr">
            <a:noFill/>
            <a:prstDash val="solid"/>
            <a:miter lim="800000"/>
          </a:ln>
          <a:effectLst/>
        </p:spPr>
        <p:txBody>
          <a:bodyPr rtlCol="0" anchor="ctr"/>
          <a:lstStyle/>
          <a:p>
            <a:pPr algn="ctr">
              <a:buClr>
                <a:srgbClr val="000000"/>
              </a:buClr>
              <a:buFont typeface="Arial"/>
              <a:buNone/>
              <a:defRPr/>
            </a:pPr>
            <a:endParaRPr lang="en-US" sz="1400" kern="0">
              <a:solidFill>
                <a:prstClr val="white"/>
              </a:solidFill>
              <a:cs typeface="Arial" panose="020B0604020202020204" pitchFamily="34" charset="0"/>
              <a:sym typeface="Arial"/>
            </a:endParaRPr>
          </a:p>
        </p:txBody>
      </p:sp>
      <p:cxnSp>
        <p:nvCxnSpPr>
          <p:cNvPr id="7" name="Straight Connector 6"/>
          <p:cNvCxnSpPr/>
          <p:nvPr userDrawn="1"/>
        </p:nvCxnSpPr>
        <p:spPr>
          <a:xfrm>
            <a:off x="1143000" y="2926402"/>
            <a:ext cx="4159045" cy="0"/>
          </a:xfrm>
          <a:prstGeom prst="line">
            <a:avLst/>
          </a:prstGeom>
          <a:noFill/>
          <a:ln w="12700" cap="flat" cmpd="sng" algn="ctr">
            <a:solidFill>
              <a:srgbClr val="1F8541"/>
            </a:solidFill>
            <a:prstDash val="solid"/>
            <a:miter lim="800000"/>
          </a:ln>
          <a:effectLst/>
        </p:spPr>
      </p:cxnSp>
      <p:cxnSp>
        <p:nvCxnSpPr>
          <p:cNvPr id="8" name="Straight Connector 7"/>
          <p:cNvCxnSpPr/>
          <p:nvPr userDrawn="1"/>
        </p:nvCxnSpPr>
        <p:spPr>
          <a:xfrm>
            <a:off x="1752324" y="2353672"/>
            <a:ext cx="2921451" cy="0"/>
          </a:xfrm>
          <a:prstGeom prst="line">
            <a:avLst/>
          </a:prstGeom>
          <a:noFill/>
          <a:ln w="12700" cap="flat" cmpd="sng" algn="ctr">
            <a:solidFill>
              <a:srgbClr val="1F8541"/>
            </a:solidFill>
            <a:prstDash val="solid"/>
            <a:miter lim="800000"/>
          </a:ln>
          <a:effectLst/>
        </p:spPr>
      </p:cxnSp>
      <p:cxnSp>
        <p:nvCxnSpPr>
          <p:cNvPr id="9" name="Straight Connector 8"/>
          <p:cNvCxnSpPr/>
          <p:nvPr userDrawn="1"/>
        </p:nvCxnSpPr>
        <p:spPr>
          <a:xfrm>
            <a:off x="2310938" y="1829105"/>
            <a:ext cx="1820487" cy="0"/>
          </a:xfrm>
          <a:prstGeom prst="line">
            <a:avLst/>
          </a:prstGeom>
          <a:noFill/>
          <a:ln w="12700" cap="flat" cmpd="sng" algn="ctr">
            <a:solidFill>
              <a:srgbClr val="1F8541"/>
            </a:solidFill>
            <a:prstDash val="solid"/>
            <a:miter lim="800000"/>
          </a:ln>
          <a:effectLst/>
        </p:spPr>
      </p:cxnSp>
    </p:spTree>
    <p:extLst>
      <p:ext uri="{BB962C8B-B14F-4D97-AF65-F5344CB8AC3E}">
        <p14:creationId xmlns:p14="http://schemas.microsoft.com/office/powerpoint/2010/main" val="2479107753"/>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1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3969802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6089233"/>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AA355639-237A-43CE-A362-EAB3AF430A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104197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3"/>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82499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48320" y="1013551"/>
            <a:ext cx="11100755" cy="510449"/>
          </a:xfrm>
          <a:prstGeom prst="rect">
            <a:avLst/>
          </a:prstGeom>
        </p:spPr>
        <p:txBody>
          <a:bodyPr lIns="0" tIns="0" rIns="0" bIns="0">
            <a:noAutofit/>
          </a:bodyPr>
          <a:lstStyle>
            <a:lvl1pPr marL="0" indent="0">
              <a:lnSpc>
                <a:spcPct val="100000"/>
              </a:lnSpc>
              <a:spcBef>
                <a:spcPts val="600"/>
              </a:spcBef>
              <a:buNone/>
              <a:defRPr sz="1600" b="0">
                <a:solidFill>
                  <a:srgbClr val="575757"/>
                </a:solidFill>
                <a:latin typeface="+mn-lt"/>
              </a:defRPr>
            </a:lvl1pPr>
          </a:lstStyle>
          <a:p>
            <a:pPr lvl="0"/>
            <a:r>
              <a:rPr lang="en-CA" noProof="0" dirty="0"/>
              <a:t>Click to add subtitle</a:t>
            </a:r>
          </a:p>
        </p:txBody>
      </p:sp>
      <p:sp>
        <p:nvSpPr>
          <p:cNvPr id="11" name="Title Placeholder 1"/>
          <p:cNvSpPr>
            <a:spLocks noGrp="1"/>
          </p:cNvSpPr>
          <p:nvPr>
            <p:ph type="title" hasCustomPrompt="1"/>
          </p:nvPr>
        </p:nvSpPr>
        <p:spPr>
          <a:xfrm>
            <a:off x="548320" y="200025"/>
            <a:ext cx="11100755" cy="698500"/>
          </a:xfrm>
          <a:prstGeom prst="rect">
            <a:avLst/>
          </a:prstGeom>
        </p:spPr>
        <p:txBody>
          <a:bodyPr vert="horz" lIns="0" tIns="0" rIns="0" bIns="0" rtlCol="0" anchor="b" anchorCtr="0">
            <a:noAutofit/>
          </a:bodyPr>
          <a:lstStyle>
            <a:lvl1pPr>
              <a:lnSpc>
                <a:spcPct val="100000"/>
              </a:lnSpc>
              <a:defRPr sz="2200">
                <a:latin typeface="+mj-lt"/>
              </a:defRPr>
            </a:lvl1pPr>
          </a:lstStyle>
          <a:p>
            <a:r>
              <a:rPr lang="en-CA" noProof="0" dirty="0"/>
              <a:t>Click to add title</a:t>
            </a:r>
          </a:p>
        </p:txBody>
      </p:sp>
      <p:cxnSp>
        <p:nvCxnSpPr>
          <p:cNvPr id="3" name="Straight Connector 2"/>
          <p:cNvCxnSpPr/>
          <p:nvPr userDrawn="1"/>
        </p:nvCxnSpPr>
        <p:spPr>
          <a:xfrm>
            <a:off x="548320" y="960800"/>
            <a:ext cx="11100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177533"/>
      </p:ext>
    </p:extLst>
  </p:cSld>
  <p:clrMapOvr>
    <a:masterClrMapping/>
  </p:clrMapOvr>
  <p:transition>
    <p:fade/>
  </p:transition>
  <p:extLst mod="1">
    <p:ext uri="{DCECCB84-F9BA-43D5-87BE-67443E8EF086}">
      <p15:sldGuideLst xmlns:p15="http://schemas.microsoft.com/office/powerpoint/2012/main">
        <p15:guide id="1" orient="horz" pos="3954">
          <p15:clr>
            <a:srgbClr val="FBAE40"/>
          </p15:clr>
        </p15:guide>
        <p15:guide id="2" pos="3840">
          <p15:clr>
            <a:srgbClr val="FBAE40"/>
          </p15:clr>
        </p15:guide>
        <p15:guide id="3" pos="3768">
          <p15:clr>
            <a:srgbClr val="FBAE40"/>
          </p15:clr>
        </p15:guide>
        <p15:guide id="4" pos="3912">
          <p15:clr>
            <a:srgbClr val="FBAE40"/>
          </p15:clr>
        </p15:guide>
        <p15:guide id="5" orient="horz" pos="984">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314867116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E1CDBB-3E6C-46A1-856B-F1C4F622E7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B5B55BCD-2C63-42A0-BC76-27E1D1D6F3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A82961C3-A24A-4072-8690-7F8A3A29A2D3}"/>
              </a:ext>
            </a:extLst>
          </p:cNvPr>
          <p:cNvSpPr>
            <a:spLocks noGrp="1"/>
          </p:cNvSpPr>
          <p:nvPr>
            <p:ph type="dt" sz="half" idx="10"/>
          </p:nvPr>
        </p:nvSpPr>
        <p:spPr>
          <a:xfrm>
            <a:off x="609600" y="6356352"/>
            <a:ext cx="2844800" cy="365125"/>
          </a:xfrm>
          <a:prstGeom prst="rect">
            <a:avLst/>
          </a:prstGeom>
        </p:spPr>
        <p:txBody>
          <a:bodyPr/>
          <a:lstStyle/>
          <a:p>
            <a:endParaRPr lang="en-CA" dirty="0">
              <a:solidFill>
                <a:srgbClr val="000000"/>
              </a:solidFill>
            </a:endParaRPr>
          </a:p>
        </p:txBody>
      </p:sp>
      <p:sp>
        <p:nvSpPr>
          <p:cNvPr id="5" name="Footer Placeholder 4">
            <a:extLst>
              <a:ext uri="{FF2B5EF4-FFF2-40B4-BE49-F238E27FC236}">
                <a16:creationId xmlns="" xmlns:a16="http://schemas.microsoft.com/office/drawing/2014/main" id="{6FB2E1FD-36CD-4CF4-AA30-AE9E967F3626}"/>
              </a:ext>
            </a:extLst>
          </p:cNvPr>
          <p:cNvSpPr>
            <a:spLocks noGrp="1"/>
          </p:cNvSpPr>
          <p:nvPr>
            <p:ph type="ftr" sz="quarter" idx="11"/>
          </p:nvPr>
        </p:nvSpPr>
        <p:spPr>
          <a:xfrm>
            <a:off x="4165600" y="6356352"/>
            <a:ext cx="3860800" cy="365125"/>
          </a:xfrm>
          <a:prstGeom prst="rect">
            <a:avLst/>
          </a:prstGeom>
        </p:spPr>
        <p:txBody>
          <a:bodyPr/>
          <a:lstStyle/>
          <a:p>
            <a:endParaRPr lang="en-CA" dirty="0">
              <a:solidFill>
                <a:srgbClr val="000000"/>
              </a:solidFill>
            </a:endParaRPr>
          </a:p>
        </p:txBody>
      </p:sp>
      <p:sp>
        <p:nvSpPr>
          <p:cNvPr id="6" name="Slide Number Placeholder 5">
            <a:extLst>
              <a:ext uri="{FF2B5EF4-FFF2-40B4-BE49-F238E27FC236}">
                <a16:creationId xmlns="" xmlns:a16="http://schemas.microsoft.com/office/drawing/2014/main" id="{E46CE123-B385-4407-93CA-FBF9E9C245A9}"/>
              </a:ext>
            </a:extLst>
          </p:cNvPr>
          <p:cNvSpPr>
            <a:spLocks noGrp="1"/>
          </p:cNvSpPr>
          <p:nvPr>
            <p:ph type="sldNum" sz="quarter" idx="12"/>
          </p:nvPr>
        </p:nvSpPr>
        <p:spPr>
          <a:xfrm>
            <a:off x="8737600" y="6356352"/>
            <a:ext cx="2844800" cy="365125"/>
          </a:xfrm>
          <a:prstGeom prst="rect">
            <a:avLst/>
          </a:prstGeom>
        </p:spPr>
        <p:txBody>
          <a:bodyPr/>
          <a:lstStyle/>
          <a:p>
            <a:fld id="{9EF731D2-3804-4D75-AFD1-6954DB8D479E}" type="slidenum">
              <a:rPr lang="en-CA">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397483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normAutofit/>
          </a:bodyPr>
          <a:lstStyle>
            <a:lvl1pPr>
              <a:defRPr sz="4267" b="0" i="0">
                <a:solidFill>
                  <a:schemeClr val="bg1"/>
                </a:solidFill>
                <a:latin typeface="Frutiger LT Pro 65 Bold"/>
                <a:cs typeface="Frutiger LT Pro 65 Bold"/>
              </a:defRPr>
            </a:lvl1p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lnSpc>
                <a:spcPts val="3733"/>
              </a:lnSpc>
              <a:spcBef>
                <a:spcPts val="0"/>
              </a:spcBef>
              <a:buNone/>
              <a:defRPr sz="2933" b="0" i="0">
                <a:solidFill>
                  <a:srgbClr val="FFFFFF"/>
                </a:solidFill>
                <a:latin typeface="Frutiger LT Pro 45 Light"/>
                <a:cs typeface="Frutiger LT Pro 45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405518809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6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172185940"/>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5405910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0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34339054"/>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9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45728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1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08206297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09496130"/>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2201521"/>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06111907"/>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46678389"/>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6565708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00607416"/>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7325714"/>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067480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21454064"/>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21609876"/>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9962502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23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5502968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59916528"/>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01901999"/>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25558499"/>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8077318"/>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7644510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2260180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6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80968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girl-pp-cove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33" y="0"/>
            <a:ext cx="12189212" cy="6200503"/>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48"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spTree>
    <p:extLst>
      <p:ext uri="{BB962C8B-B14F-4D97-AF65-F5344CB8AC3E}">
        <p14:creationId xmlns:p14="http://schemas.microsoft.com/office/powerpoint/2010/main" val="25593834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4263722"/>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43142774"/>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AA355639-237A-43CE-A362-EAB3AF430A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0774423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3"/>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41996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48320" y="1013551"/>
            <a:ext cx="11100755" cy="510449"/>
          </a:xfrm>
          <a:prstGeom prst="rect">
            <a:avLst/>
          </a:prstGeom>
        </p:spPr>
        <p:txBody>
          <a:bodyPr lIns="0" tIns="0" rIns="0" bIns="0">
            <a:noAutofit/>
          </a:bodyPr>
          <a:lstStyle>
            <a:lvl1pPr marL="0" indent="0">
              <a:lnSpc>
                <a:spcPct val="100000"/>
              </a:lnSpc>
              <a:spcBef>
                <a:spcPts val="600"/>
              </a:spcBef>
              <a:buNone/>
              <a:defRPr sz="1600" b="0">
                <a:solidFill>
                  <a:srgbClr val="575757"/>
                </a:solidFill>
                <a:latin typeface="+mn-lt"/>
              </a:defRPr>
            </a:lvl1pPr>
          </a:lstStyle>
          <a:p>
            <a:pPr lvl="0"/>
            <a:r>
              <a:rPr lang="en-CA" noProof="0" dirty="0"/>
              <a:t>Click to add subtitle</a:t>
            </a:r>
          </a:p>
        </p:txBody>
      </p:sp>
      <p:sp>
        <p:nvSpPr>
          <p:cNvPr id="11" name="Title Placeholder 1"/>
          <p:cNvSpPr>
            <a:spLocks noGrp="1"/>
          </p:cNvSpPr>
          <p:nvPr>
            <p:ph type="title" hasCustomPrompt="1"/>
          </p:nvPr>
        </p:nvSpPr>
        <p:spPr>
          <a:xfrm>
            <a:off x="548320" y="200025"/>
            <a:ext cx="11100755" cy="698500"/>
          </a:xfrm>
          <a:prstGeom prst="rect">
            <a:avLst/>
          </a:prstGeom>
        </p:spPr>
        <p:txBody>
          <a:bodyPr vert="horz" lIns="0" tIns="0" rIns="0" bIns="0" rtlCol="0" anchor="b" anchorCtr="0">
            <a:noAutofit/>
          </a:bodyPr>
          <a:lstStyle>
            <a:lvl1pPr>
              <a:lnSpc>
                <a:spcPct val="100000"/>
              </a:lnSpc>
              <a:defRPr sz="2200">
                <a:latin typeface="+mj-lt"/>
              </a:defRPr>
            </a:lvl1pPr>
          </a:lstStyle>
          <a:p>
            <a:r>
              <a:rPr lang="en-CA" noProof="0" dirty="0"/>
              <a:t>Click to add title</a:t>
            </a:r>
          </a:p>
        </p:txBody>
      </p:sp>
      <p:cxnSp>
        <p:nvCxnSpPr>
          <p:cNvPr id="3" name="Straight Connector 2"/>
          <p:cNvCxnSpPr/>
          <p:nvPr userDrawn="1"/>
        </p:nvCxnSpPr>
        <p:spPr>
          <a:xfrm>
            <a:off x="548320" y="960800"/>
            <a:ext cx="11100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555818"/>
      </p:ext>
    </p:extLst>
  </p:cSld>
  <p:clrMapOvr>
    <a:masterClrMapping/>
  </p:clrMapOvr>
  <p:transition>
    <p:fade/>
  </p:transition>
  <p:extLst mod="1">
    <p:ext uri="{DCECCB84-F9BA-43D5-87BE-67443E8EF086}">
      <p15:sldGuideLst xmlns:p15="http://schemas.microsoft.com/office/powerpoint/2012/main">
        <p15:guide id="1" orient="horz" pos="3954">
          <p15:clr>
            <a:srgbClr val="FBAE40"/>
          </p15:clr>
        </p15:guide>
        <p15:guide id="2" pos="3840">
          <p15:clr>
            <a:srgbClr val="FBAE40"/>
          </p15:clr>
        </p15:guide>
        <p15:guide id="3" pos="3768">
          <p15:clr>
            <a:srgbClr val="FBAE40"/>
          </p15:clr>
        </p15:guide>
        <p15:guide id="4" pos="3912">
          <p15:clr>
            <a:srgbClr val="FBAE40"/>
          </p15:clr>
        </p15:guide>
        <p15:guide id="5" orient="horz" pos="984">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621877502"/>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E1CDBB-3E6C-46A1-856B-F1C4F622E7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B5B55BCD-2C63-42A0-BC76-27E1D1D6F3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A82961C3-A24A-4072-8690-7F8A3A29A2D3}"/>
              </a:ext>
            </a:extLst>
          </p:cNvPr>
          <p:cNvSpPr>
            <a:spLocks noGrp="1"/>
          </p:cNvSpPr>
          <p:nvPr>
            <p:ph type="dt" sz="half" idx="10"/>
          </p:nvPr>
        </p:nvSpPr>
        <p:spPr>
          <a:xfrm>
            <a:off x="609600" y="6356352"/>
            <a:ext cx="2844800" cy="365125"/>
          </a:xfrm>
          <a:prstGeom prst="rect">
            <a:avLst/>
          </a:prstGeom>
        </p:spPr>
        <p:txBody>
          <a:bodyPr/>
          <a:lstStyle/>
          <a:p>
            <a:endParaRPr lang="en-CA" dirty="0">
              <a:solidFill>
                <a:srgbClr val="000000"/>
              </a:solidFill>
            </a:endParaRPr>
          </a:p>
        </p:txBody>
      </p:sp>
      <p:sp>
        <p:nvSpPr>
          <p:cNvPr id="5" name="Footer Placeholder 4">
            <a:extLst>
              <a:ext uri="{FF2B5EF4-FFF2-40B4-BE49-F238E27FC236}">
                <a16:creationId xmlns="" xmlns:a16="http://schemas.microsoft.com/office/drawing/2014/main" id="{6FB2E1FD-36CD-4CF4-AA30-AE9E967F3626}"/>
              </a:ext>
            </a:extLst>
          </p:cNvPr>
          <p:cNvSpPr>
            <a:spLocks noGrp="1"/>
          </p:cNvSpPr>
          <p:nvPr>
            <p:ph type="ftr" sz="quarter" idx="11"/>
          </p:nvPr>
        </p:nvSpPr>
        <p:spPr>
          <a:xfrm>
            <a:off x="4165600" y="6356352"/>
            <a:ext cx="3860800" cy="365125"/>
          </a:xfrm>
          <a:prstGeom prst="rect">
            <a:avLst/>
          </a:prstGeom>
        </p:spPr>
        <p:txBody>
          <a:bodyPr/>
          <a:lstStyle/>
          <a:p>
            <a:endParaRPr lang="en-CA" dirty="0">
              <a:solidFill>
                <a:srgbClr val="000000"/>
              </a:solidFill>
            </a:endParaRPr>
          </a:p>
        </p:txBody>
      </p:sp>
      <p:sp>
        <p:nvSpPr>
          <p:cNvPr id="6" name="Slide Number Placeholder 5">
            <a:extLst>
              <a:ext uri="{FF2B5EF4-FFF2-40B4-BE49-F238E27FC236}">
                <a16:creationId xmlns="" xmlns:a16="http://schemas.microsoft.com/office/drawing/2014/main" id="{E46CE123-B385-4407-93CA-FBF9E9C245A9}"/>
              </a:ext>
            </a:extLst>
          </p:cNvPr>
          <p:cNvSpPr>
            <a:spLocks noGrp="1"/>
          </p:cNvSpPr>
          <p:nvPr>
            <p:ph type="sldNum" sz="quarter" idx="12"/>
          </p:nvPr>
        </p:nvSpPr>
        <p:spPr>
          <a:xfrm>
            <a:off x="8737600" y="6356352"/>
            <a:ext cx="2844800" cy="365125"/>
          </a:xfrm>
          <a:prstGeom prst="rect">
            <a:avLst/>
          </a:prstGeom>
        </p:spPr>
        <p:txBody>
          <a:bodyPr/>
          <a:lstStyle/>
          <a:p>
            <a:fld id="{9EF731D2-3804-4D75-AFD1-6954DB8D479E}" type="slidenum">
              <a:rPr lang="en-CA">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334743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normAutofit/>
          </a:bodyPr>
          <a:lstStyle>
            <a:lvl1pPr>
              <a:defRPr sz="4267" b="0" i="0">
                <a:solidFill>
                  <a:schemeClr val="bg1"/>
                </a:solidFill>
                <a:latin typeface="Frutiger LT Pro 65 Bold"/>
                <a:cs typeface="Frutiger LT Pro 65 Bold"/>
              </a:defRPr>
            </a:lvl1p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lnSpc>
                <a:spcPts val="3733"/>
              </a:lnSpc>
              <a:spcBef>
                <a:spcPts val="0"/>
              </a:spcBef>
              <a:buNone/>
              <a:defRPr sz="2933" b="0" i="0">
                <a:solidFill>
                  <a:srgbClr val="FFFFFF"/>
                </a:solidFill>
                <a:latin typeface="Frutiger LT Pro 45 Light"/>
                <a:cs typeface="Frutiger LT Pro 45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379196656"/>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308"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12819871"/>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938705132"/>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3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949659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43764650"/>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5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79050004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04257204"/>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00182068"/>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30852690"/>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96120994"/>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5826928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0307422"/>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57414388"/>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8896555"/>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442623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51399751"/>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69525096"/>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284036" y="1415809"/>
            <a:ext cx="8729374" cy="4912242"/>
          </a:xfrm>
          <a:prstGeom prst="rect">
            <a:avLst/>
          </a:prstGeom>
        </p:spPr>
      </p:pic>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
        <p:nvSpPr>
          <p:cNvPr id="5" name="Rectangle 4"/>
          <p:cNvSpPr/>
          <p:nvPr userDrawn="1"/>
        </p:nvSpPr>
        <p:spPr>
          <a:xfrm>
            <a:off x="615234" y="5412954"/>
            <a:ext cx="4102553"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7" name="Rectangle 6"/>
          <p:cNvSpPr/>
          <p:nvPr userDrawn="1"/>
        </p:nvSpPr>
        <p:spPr>
          <a:xfrm>
            <a:off x="615231" y="4461950"/>
            <a:ext cx="4102553" cy="8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8" name="Rectangle 7"/>
          <p:cNvSpPr/>
          <p:nvPr userDrawn="1"/>
        </p:nvSpPr>
        <p:spPr>
          <a:xfrm>
            <a:off x="591368" y="3457930"/>
            <a:ext cx="4102553" cy="82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9" name="Rectangle 8"/>
          <p:cNvSpPr/>
          <p:nvPr userDrawn="1"/>
        </p:nvSpPr>
        <p:spPr>
          <a:xfrm>
            <a:off x="591368" y="2504466"/>
            <a:ext cx="4102553" cy="82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10" name="Rectangle 9"/>
          <p:cNvSpPr/>
          <p:nvPr userDrawn="1"/>
        </p:nvSpPr>
        <p:spPr>
          <a:xfrm>
            <a:off x="623229" y="1538117"/>
            <a:ext cx="4102553" cy="82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Tree>
    <p:extLst>
      <p:ext uri="{BB962C8B-B14F-4D97-AF65-F5344CB8AC3E}">
        <p14:creationId xmlns:p14="http://schemas.microsoft.com/office/powerpoint/2010/main" val="387633748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80"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94087669"/>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23044807"/>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45973646"/>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6132577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2998225"/>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29775221"/>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0177103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404"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665753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32057084"/>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7163306"/>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AA355639-237A-43CE-A362-EAB3AF430A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9256825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3"/>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40799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48320" y="1013551"/>
            <a:ext cx="11100755" cy="510449"/>
          </a:xfrm>
          <a:prstGeom prst="rect">
            <a:avLst/>
          </a:prstGeom>
        </p:spPr>
        <p:txBody>
          <a:bodyPr lIns="0" tIns="0" rIns="0" bIns="0">
            <a:noAutofit/>
          </a:bodyPr>
          <a:lstStyle>
            <a:lvl1pPr marL="0" indent="0">
              <a:lnSpc>
                <a:spcPct val="100000"/>
              </a:lnSpc>
              <a:spcBef>
                <a:spcPts val="600"/>
              </a:spcBef>
              <a:buNone/>
              <a:defRPr sz="1600" b="0">
                <a:solidFill>
                  <a:srgbClr val="575757"/>
                </a:solidFill>
                <a:latin typeface="+mn-lt"/>
              </a:defRPr>
            </a:lvl1pPr>
          </a:lstStyle>
          <a:p>
            <a:pPr lvl="0"/>
            <a:r>
              <a:rPr lang="en-CA" noProof="0" dirty="0"/>
              <a:t>Click to add subtitle</a:t>
            </a:r>
          </a:p>
        </p:txBody>
      </p:sp>
      <p:sp>
        <p:nvSpPr>
          <p:cNvPr id="11" name="Title Placeholder 1"/>
          <p:cNvSpPr>
            <a:spLocks noGrp="1"/>
          </p:cNvSpPr>
          <p:nvPr>
            <p:ph type="title" hasCustomPrompt="1"/>
          </p:nvPr>
        </p:nvSpPr>
        <p:spPr>
          <a:xfrm>
            <a:off x="548320" y="200025"/>
            <a:ext cx="11100755" cy="698500"/>
          </a:xfrm>
          <a:prstGeom prst="rect">
            <a:avLst/>
          </a:prstGeom>
        </p:spPr>
        <p:txBody>
          <a:bodyPr vert="horz" lIns="0" tIns="0" rIns="0" bIns="0" rtlCol="0" anchor="b" anchorCtr="0">
            <a:noAutofit/>
          </a:bodyPr>
          <a:lstStyle>
            <a:lvl1pPr>
              <a:lnSpc>
                <a:spcPct val="100000"/>
              </a:lnSpc>
              <a:defRPr sz="2200">
                <a:latin typeface="+mj-lt"/>
              </a:defRPr>
            </a:lvl1pPr>
          </a:lstStyle>
          <a:p>
            <a:r>
              <a:rPr lang="en-CA" noProof="0" dirty="0"/>
              <a:t>Click to add title</a:t>
            </a:r>
          </a:p>
        </p:txBody>
      </p:sp>
      <p:cxnSp>
        <p:nvCxnSpPr>
          <p:cNvPr id="3" name="Straight Connector 2"/>
          <p:cNvCxnSpPr/>
          <p:nvPr userDrawn="1"/>
        </p:nvCxnSpPr>
        <p:spPr>
          <a:xfrm>
            <a:off x="548320" y="960800"/>
            <a:ext cx="11100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035818"/>
      </p:ext>
    </p:extLst>
  </p:cSld>
  <p:clrMapOvr>
    <a:masterClrMapping/>
  </p:clrMapOvr>
  <p:transition>
    <p:fade/>
  </p:transition>
  <p:extLst mod="1">
    <p:ext uri="{DCECCB84-F9BA-43D5-87BE-67443E8EF086}">
      <p15:sldGuideLst xmlns:p15="http://schemas.microsoft.com/office/powerpoint/2012/main">
        <p15:guide id="1" orient="horz" pos="3954">
          <p15:clr>
            <a:srgbClr val="FBAE40"/>
          </p15:clr>
        </p15:guide>
        <p15:guide id="2" pos="3840">
          <p15:clr>
            <a:srgbClr val="FBAE40"/>
          </p15:clr>
        </p15:guide>
        <p15:guide id="3" pos="3768">
          <p15:clr>
            <a:srgbClr val="FBAE40"/>
          </p15:clr>
        </p15:guide>
        <p15:guide id="4" pos="3912">
          <p15:clr>
            <a:srgbClr val="FBAE40"/>
          </p15:clr>
        </p15:guide>
        <p15:guide id="5" orient="horz" pos="984">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B6AE3B67-33F8-3E4E-ACAC-FA6694458291}"/>
              </a:ext>
            </a:extLst>
          </p:cNvPr>
          <p:cNvCxnSpPr/>
          <p:nvPr userDrawn="1"/>
        </p:nvCxnSpPr>
        <p:spPr>
          <a:xfrm>
            <a:off x="1008063" y="3213100"/>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E9851FAD-4B8F-9A4A-8D15-96B4DB6F845D}"/>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E9F3DF0E-AB27-4D17-A056-C5176A79AE6E}" type="slidenum">
              <a:rPr lang="en-CA" sz="1000" b="1">
                <a:solidFill>
                  <a:srgbClr val="808080">
                    <a:lumMod val="75000"/>
                  </a:srgbClr>
                </a:solidFill>
                <a:cs typeface="Arial" pitchFamily="34" charset="0"/>
              </a:rPr>
              <a:pPr algn="ctr">
                <a:defRPr/>
              </a:pPr>
              <a:t>‹#›</a:t>
            </a:fld>
            <a:endParaRPr lang="en-US" sz="1000" b="1" dirty="0">
              <a:solidFill>
                <a:srgbClr val="808080">
                  <a:lumMod val="75000"/>
                </a:srgbClr>
              </a:solidFill>
              <a:cs typeface="Arial" pitchFamily="34" charset="0"/>
            </a:endParaRPr>
          </a:p>
        </p:txBody>
      </p:sp>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125413"/>
            <a:ext cx="1119981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 close up of an object&#10;&#10;Description automatically generat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 close up of a logo&#10;&#10;Description automatically generat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1026"/>
          <p:cNvSpPr>
            <a:spLocks noGrp="1" noChangeArrowheads="1"/>
          </p:cNvSpPr>
          <p:nvPr>
            <p:ph type="ctrTitle"/>
          </p:nvPr>
        </p:nvSpPr>
        <p:spPr>
          <a:xfrm>
            <a:off x="914400" y="2286000"/>
            <a:ext cx="10363200" cy="1143000"/>
          </a:xfrm>
        </p:spPr>
        <p:txBody>
          <a:bodyPr/>
          <a:lstStyle>
            <a:lvl1pPr algn="l">
              <a:defRPr b="0"/>
            </a:lvl1pPr>
          </a:lstStyle>
          <a:p>
            <a:r>
              <a:rPr lang="en-US" dirty="0"/>
              <a:t>Click to edit Master title style</a:t>
            </a:r>
          </a:p>
        </p:txBody>
      </p:sp>
      <p:sp>
        <p:nvSpPr>
          <p:cNvPr id="3075" name="Rectangle 1027"/>
          <p:cNvSpPr>
            <a:spLocks noGrp="1" noChangeArrowheads="1"/>
          </p:cNvSpPr>
          <p:nvPr>
            <p:ph type="subTitle" idx="1"/>
          </p:nvPr>
        </p:nvSpPr>
        <p:spPr>
          <a:xfrm>
            <a:off x="914400" y="3310731"/>
            <a:ext cx="8534400" cy="1752600"/>
          </a:xfrm>
        </p:spPr>
        <p:txBody>
          <a:bodyPr/>
          <a:lstStyle>
            <a:lvl1pPr marL="0" indent="0" algn="l">
              <a:buFontTx/>
              <a:buNone/>
              <a:defRPr sz="1800"/>
            </a:lvl1pPr>
          </a:lstStyle>
          <a:p>
            <a:r>
              <a:rPr lang="en-US" dirty="0"/>
              <a:t>Click to edit Master subtitle style</a:t>
            </a:r>
          </a:p>
        </p:txBody>
      </p:sp>
    </p:spTree>
    <p:extLst>
      <p:ext uri="{BB962C8B-B14F-4D97-AF65-F5344CB8AC3E}">
        <p14:creationId xmlns:p14="http://schemas.microsoft.com/office/powerpoint/2010/main" val="228936149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72287791-A643-614B-ACD8-3674FD4D0564}"/>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116632"/>
            <a:ext cx="9648395"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638152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6048BA53-E56E-9440-B139-896FB040C1D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329" y="116632"/>
            <a:ext cx="9601067"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924065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5F685BD2-BA5D-264E-9852-6AED9DA8F49D}"/>
              </a:ext>
            </a:extLst>
          </p:cNvPr>
          <p:cNvCxnSpPr/>
          <p:nvPr userDrawn="1"/>
        </p:nvCxnSpPr>
        <p:spPr>
          <a:xfrm>
            <a:off x="1008063" y="4581525"/>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4581131"/>
            <a:ext cx="10363200" cy="1362075"/>
          </a:xfrm>
        </p:spPr>
        <p:txBody>
          <a:bodyPr anchor="t"/>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963084" y="308094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8312641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EBFB0BF-C4C8-5444-AEDE-B67E01F883B7}"/>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16632"/>
            <a:ext cx="9402465" cy="998984"/>
          </a:xfrm>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8128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44924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9CE9150F-B82A-BE40-8395-83C8F3F97BB1}"/>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683" y="260648"/>
            <a:ext cx="10972800" cy="72008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12235" y="11330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235" y="1886843"/>
            <a:ext cx="5386917"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2" y="11330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2" y="1886843"/>
            <a:ext cx="5389033"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2204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9016444"/>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6C004A5E-1480-D647-BF04-A4FF903CE5B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88640"/>
            <a:ext cx="9402465" cy="84388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234691203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3673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404663"/>
            <a:ext cx="4011084" cy="9361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404664"/>
            <a:ext cx="6815667" cy="5256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51916"/>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0107477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EFB24D56-8E91-B149-A703-2EFBCFFCE677}"/>
              </a:ext>
            </a:extLst>
          </p:cNvPr>
          <p:cNvCxnSpPr>
            <a:cxnSpLocks/>
          </p:cNvCxnSpPr>
          <p:nvPr userDrawn="1"/>
        </p:nvCxnSpPr>
        <p:spPr>
          <a:xfrm>
            <a:off x="2389188" y="4859338"/>
            <a:ext cx="47625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2389717" y="4863283"/>
            <a:ext cx="7315200" cy="725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2389717" y="4296545"/>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332659"/>
            <a:ext cx="73152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335578649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5" y="402284"/>
            <a:ext cx="3685181" cy="253710"/>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Mobilizing COVID-19 Rapid response Area</a:t>
            </a:r>
          </a:p>
        </p:txBody>
      </p:sp>
    </p:spTree>
    <p:extLst>
      <p:ext uri="{BB962C8B-B14F-4D97-AF65-F5344CB8AC3E}">
        <p14:creationId xmlns:p14="http://schemas.microsoft.com/office/powerpoint/2010/main" val="357248334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28485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4" name="Straight Connector 3"/>
          <p:cNvCxnSpPr>
            <a:cxnSpLocks/>
          </p:cNvCxnSpPr>
          <p:nvPr userDrawn="1"/>
        </p:nvCxnSpPr>
        <p:spPr>
          <a:xfrm flipH="1">
            <a:off x="0" y="908050"/>
            <a:ext cx="9647238" cy="0"/>
          </a:xfrm>
          <a:prstGeom prst="line">
            <a:avLst/>
          </a:prstGeom>
          <a:ln w="25400">
            <a:solidFill>
              <a:srgbClr val="862E21"/>
            </a:solidFill>
          </a:ln>
        </p:spPr>
        <p:style>
          <a:lnRef idx="1">
            <a:schemeClr val="accent1"/>
          </a:lnRef>
          <a:fillRef idx="0">
            <a:schemeClr val="accent1"/>
          </a:fillRef>
          <a:effectRef idx="0">
            <a:schemeClr val="accent1"/>
          </a:effectRef>
          <a:fontRef idx="minor">
            <a:schemeClr val="tx1"/>
          </a:fontRef>
        </p:style>
      </p:cxnSp>
      <p:grpSp>
        <p:nvGrpSpPr>
          <p:cNvPr id="5" name="Group 14"/>
          <p:cNvGrpSpPr>
            <a:grpSpLocks/>
          </p:cNvGrpSpPr>
          <p:nvPr userDrawn="1"/>
        </p:nvGrpSpPr>
        <p:grpSpPr bwMode="auto">
          <a:xfrm>
            <a:off x="452438" y="1331913"/>
            <a:ext cx="6946900" cy="93662"/>
            <a:chOff x="469900" y="1779379"/>
            <a:chExt cx="11252200" cy="0"/>
          </a:xfrm>
        </p:grpSpPr>
        <p:cxnSp>
          <p:nvCxnSpPr>
            <p:cNvPr id="6" name="Straight Connector 5"/>
            <p:cNvCxnSpPr/>
            <p:nvPr/>
          </p:nvCxnSpPr>
          <p:spPr>
            <a:xfrm>
              <a:off x="469900" y="1779379"/>
              <a:ext cx="228849" cy="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8749" y="1779379"/>
              <a:ext cx="228850"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5598" y="1779379"/>
              <a:ext cx="10776502" cy="0"/>
            </a:xfrm>
            <a:prstGeom prst="line">
              <a:avLst/>
            </a:prstGeom>
            <a:ln w="6350">
              <a:solidFill>
                <a:schemeClr val="accent6"/>
              </a:solidFill>
              <a:prstDash val="sysDot"/>
              <a:tailEnd type="oval" w="sm" len="sm"/>
            </a:ln>
          </p:spPr>
          <p:style>
            <a:lnRef idx="1">
              <a:schemeClr val="accent1"/>
            </a:lnRef>
            <a:fillRef idx="0">
              <a:schemeClr val="accent1"/>
            </a:fillRef>
            <a:effectRef idx="0">
              <a:schemeClr val="accent1"/>
            </a:effectRef>
            <a:fontRef idx="minor">
              <a:schemeClr val="tx1"/>
            </a:fontRef>
          </p:style>
        </p:cxnSp>
      </p:grpSp>
      <p:sp>
        <p:nvSpPr>
          <p:cNvPr id="9" name="Rectangle 9"/>
          <p:cNvSpPr>
            <a:spLocks noChangeArrowheads="1"/>
          </p:cNvSpPr>
          <p:nvPr userDrawn="1"/>
        </p:nvSpPr>
        <p:spPr bwMode="gray">
          <a:xfrm>
            <a:off x="12099925" y="1670050"/>
            <a:ext cx="92075" cy="4629150"/>
          </a:xfrm>
          <a:prstGeom prst="rect">
            <a:avLst/>
          </a:prstGeom>
          <a:solidFill>
            <a:schemeClr val="accent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88900" tIns="88900" rIns="88900" bIns="889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6000"/>
              </a:lnSpc>
              <a:spcBef>
                <a:spcPct val="0"/>
              </a:spcBef>
              <a:buFont typeface="Wingdings 2" panose="05020102010507070707" pitchFamily="18" charset="2"/>
              <a:buNone/>
              <a:defRPr/>
            </a:pPr>
            <a:endParaRPr lang="en-US" altLang="en-US" sz="1600" b="1">
              <a:solidFill>
                <a:srgbClr val="FFFFFF"/>
              </a:solidFill>
              <a:latin typeface="Times New Roman" panose="02020603050405020304" pitchFamily="18" charset="0"/>
            </a:endParaRPr>
          </a:p>
        </p:txBody>
      </p:sp>
      <p:sp>
        <p:nvSpPr>
          <p:cNvPr id="3" name="Content Placeholder 2"/>
          <p:cNvSpPr>
            <a:spLocks noGrp="1"/>
          </p:cNvSpPr>
          <p:nvPr>
            <p:ph idx="1"/>
          </p:nvPr>
        </p:nvSpPr>
        <p:spPr>
          <a:xfrm>
            <a:off x="663777" y="1556792"/>
            <a:ext cx="10363200" cy="411480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60887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4" y="402284"/>
            <a:ext cx="2926080" cy="141425"/>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BREADCRUMBS</a:t>
            </a:r>
          </a:p>
        </p:txBody>
      </p:sp>
    </p:spTree>
    <p:extLst>
      <p:ext uri="{BB962C8B-B14F-4D97-AF65-F5344CB8AC3E}">
        <p14:creationId xmlns:p14="http://schemas.microsoft.com/office/powerpoint/2010/main" val="108662997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5" y="402284"/>
            <a:ext cx="3685181" cy="253710"/>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Mobilizing COVID-19 Rapid response Area</a:t>
            </a:r>
          </a:p>
        </p:txBody>
      </p:sp>
    </p:spTree>
    <p:extLst>
      <p:ext uri="{BB962C8B-B14F-4D97-AF65-F5344CB8AC3E}">
        <p14:creationId xmlns:p14="http://schemas.microsoft.com/office/powerpoint/2010/main" val="383754743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854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3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29972275"/>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1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xmlns=""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xmlns=""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xmlns=""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xmlns=""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xmlns=""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xmlns=""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11825601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2">
            <a:extLst>
              <a:ext uri="{FF2B5EF4-FFF2-40B4-BE49-F238E27FC236}">
                <a16:creationId xmlns:a16="http://schemas.microsoft.com/office/drawing/2014/main" xmlns=""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336198309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B6AE3B67-33F8-3E4E-ACAC-FA6694458291}"/>
              </a:ext>
            </a:extLst>
          </p:cNvPr>
          <p:cNvCxnSpPr/>
          <p:nvPr userDrawn="1"/>
        </p:nvCxnSpPr>
        <p:spPr>
          <a:xfrm>
            <a:off x="1008063" y="3213100"/>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E9851FAD-4B8F-9A4A-8D15-96B4DB6F845D}"/>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E9F3DF0E-AB27-4D17-A056-C5176A79AE6E}" type="slidenum">
              <a:rPr lang="en-CA" sz="1000" b="1">
                <a:solidFill>
                  <a:srgbClr val="808080">
                    <a:lumMod val="75000"/>
                  </a:srgbClr>
                </a:solidFill>
                <a:cs typeface="Arial" pitchFamily="34" charset="0"/>
              </a:rPr>
              <a:pPr algn="ctr">
                <a:defRPr/>
              </a:pPr>
              <a:t>‹#›</a:t>
            </a:fld>
            <a:endParaRPr lang="en-US" sz="1000" b="1" dirty="0">
              <a:solidFill>
                <a:srgbClr val="808080">
                  <a:lumMod val="75000"/>
                </a:srgbClr>
              </a:solidFill>
              <a:cs typeface="Arial" pitchFamily="34" charset="0"/>
            </a:endParaRPr>
          </a:p>
        </p:txBody>
      </p:sp>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125413"/>
            <a:ext cx="1119981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 close up of an object&#10;&#10;Description automatically generat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 close up of a logo&#10;&#10;Description automatically generat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1026"/>
          <p:cNvSpPr>
            <a:spLocks noGrp="1" noChangeArrowheads="1"/>
          </p:cNvSpPr>
          <p:nvPr>
            <p:ph type="ctrTitle"/>
          </p:nvPr>
        </p:nvSpPr>
        <p:spPr>
          <a:xfrm>
            <a:off x="914400" y="2286000"/>
            <a:ext cx="10363200" cy="1143000"/>
          </a:xfrm>
        </p:spPr>
        <p:txBody>
          <a:bodyPr/>
          <a:lstStyle>
            <a:lvl1pPr algn="l">
              <a:defRPr b="0"/>
            </a:lvl1pPr>
          </a:lstStyle>
          <a:p>
            <a:r>
              <a:rPr lang="en-US" dirty="0"/>
              <a:t>Click to edit Master title style</a:t>
            </a:r>
          </a:p>
        </p:txBody>
      </p:sp>
      <p:sp>
        <p:nvSpPr>
          <p:cNvPr id="3075" name="Rectangle 1027"/>
          <p:cNvSpPr>
            <a:spLocks noGrp="1" noChangeArrowheads="1"/>
          </p:cNvSpPr>
          <p:nvPr>
            <p:ph type="subTitle" idx="1"/>
          </p:nvPr>
        </p:nvSpPr>
        <p:spPr>
          <a:xfrm>
            <a:off x="914400" y="3310731"/>
            <a:ext cx="8534400" cy="1752600"/>
          </a:xfrm>
        </p:spPr>
        <p:txBody>
          <a:bodyPr/>
          <a:lstStyle>
            <a:lvl1pPr marL="0" indent="0" algn="l">
              <a:buFontTx/>
              <a:buNone/>
              <a:defRPr sz="1800"/>
            </a:lvl1pPr>
          </a:lstStyle>
          <a:p>
            <a:r>
              <a:rPr lang="en-US" dirty="0"/>
              <a:t>Click to edit Master subtitle style</a:t>
            </a:r>
          </a:p>
        </p:txBody>
      </p:sp>
    </p:spTree>
    <p:extLst>
      <p:ext uri="{BB962C8B-B14F-4D97-AF65-F5344CB8AC3E}">
        <p14:creationId xmlns:p14="http://schemas.microsoft.com/office/powerpoint/2010/main" val="61751435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72287791-A643-614B-ACD8-3674FD4D0564}"/>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116632"/>
            <a:ext cx="9648395"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35133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6048BA53-E56E-9440-B139-896FB040C1D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329" y="116632"/>
            <a:ext cx="9601067"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769474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5F685BD2-BA5D-264E-9852-6AED9DA8F49D}"/>
              </a:ext>
            </a:extLst>
          </p:cNvPr>
          <p:cNvCxnSpPr/>
          <p:nvPr userDrawn="1"/>
        </p:nvCxnSpPr>
        <p:spPr>
          <a:xfrm>
            <a:off x="1008063" y="4581525"/>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4581131"/>
            <a:ext cx="10363200" cy="1362075"/>
          </a:xfrm>
        </p:spPr>
        <p:txBody>
          <a:bodyPr anchor="t"/>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963084" y="308094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34539777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EBFB0BF-C4C8-5444-AEDE-B67E01F883B7}"/>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16632"/>
            <a:ext cx="9402465" cy="998984"/>
          </a:xfrm>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8128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911341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9CE9150F-B82A-BE40-8395-83C8F3F97BB1}"/>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683" y="260648"/>
            <a:ext cx="10972800" cy="72008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12235" y="11330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235" y="1886843"/>
            <a:ext cx="5386917"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2" y="11330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2" y="1886843"/>
            <a:ext cx="5389033"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66840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6C004A5E-1480-D647-BF04-A4FF903CE5B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88640"/>
            <a:ext cx="9402465" cy="84388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80279500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313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14051938"/>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404663"/>
            <a:ext cx="4011084" cy="9361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404664"/>
            <a:ext cx="6815667" cy="5256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51916"/>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070210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EFB24D56-8E91-B149-A703-2EFBCFFCE677}"/>
              </a:ext>
            </a:extLst>
          </p:cNvPr>
          <p:cNvCxnSpPr>
            <a:cxnSpLocks/>
          </p:cNvCxnSpPr>
          <p:nvPr userDrawn="1"/>
        </p:nvCxnSpPr>
        <p:spPr>
          <a:xfrm>
            <a:off x="2389188" y="4859338"/>
            <a:ext cx="47625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2389717" y="4863283"/>
            <a:ext cx="7315200" cy="725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2389717" y="4296545"/>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332659"/>
            <a:ext cx="73152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166806149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5" y="402284"/>
            <a:ext cx="3685181" cy="253710"/>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Mobilizing COVID-19 Rapid response Area</a:t>
            </a:r>
          </a:p>
        </p:txBody>
      </p:sp>
    </p:spTree>
    <p:extLst>
      <p:ext uri="{BB962C8B-B14F-4D97-AF65-F5344CB8AC3E}">
        <p14:creationId xmlns:p14="http://schemas.microsoft.com/office/powerpoint/2010/main" val="131385364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97844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4" name="Straight Connector 3"/>
          <p:cNvCxnSpPr>
            <a:cxnSpLocks/>
          </p:cNvCxnSpPr>
          <p:nvPr userDrawn="1"/>
        </p:nvCxnSpPr>
        <p:spPr>
          <a:xfrm flipH="1">
            <a:off x="0" y="908050"/>
            <a:ext cx="9647238" cy="0"/>
          </a:xfrm>
          <a:prstGeom prst="line">
            <a:avLst/>
          </a:prstGeom>
          <a:ln w="25400">
            <a:solidFill>
              <a:srgbClr val="862E21"/>
            </a:solidFill>
          </a:ln>
        </p:spPr>
        <p:style>
          <a:lnRef idx="1">
            <a:schemeClr val="accent1"/>
          </a:lnRef>
          <a:fillRef idx="0">
            <a:schemeClr val="accent1"/>
          </a:fillRef>
          <a:effectRef idx="0">
            <a:schemeClr val="accent1"/>
          </a:effectRef>
          <a:fontRef idx="minor">
            <a:schemeClr val="tx1"/>
          </a:fontRef>
        </p:style>
      </p:cxnSp>
      <p:grpSp>
        <p:nvGrpSpPr>
          <p:cNvPr id="5" name="Group 14"/>
          <p:cNvGrpSpPr>
            <a:grpSpLocks/>
          </p:cNvGrpSpPr>
          <p:nvPr userDrawn="1"/>
        </p:nvGrpSpPr>
        <p:grpSpPr bwMode="auto">
          <a:xfrm>
            <a:off x="452438" y="1331913"/>
            <a:ext cx="6946900" cy="93662"/>
            <a:chOff x="469900" y="1779379"/>
            <a:chExt cx="11252200" cy="0"/>
          </a:xfrm>
        </p:grpSpPr>
        <p:cxnSp>
          <p:nvCxnSpPr>
            <p:cNvPr id="6" name="Straight Connector 5"/>
            <p:cNvCxnSpPr/>
            <p:nvPr/>
          </p:nvCxnSpPr>
          <p:spPr>
            <a:xfrm>
              <a:off x="469900" y="1779379"/>
              <a:ext cx="228849" cy="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8749" y="1779379"/>
              <a:ext cx="228850"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5598" y="1779379"/>
              <a:ext cx="10776502" cy="0"/>
            </a:xfrm>
            <a:prstGeom prst="line">
              <a:avLst/>
            </a:prstGeom>
            <a:ln w="6350">
              <a:solidFill>
                <a:schemeClr val="accent6"/>
              </a:solidFill>
              <a:prstDash val="sysDot"/>
              <a:tailEnd type="oval" w="sm" len="sm"/>
            </a:ln>
          </p:spPr>
          <p:style>
            <a:lnRef idx="1">
              <a:schemeClr val="accent1"/>
            </a:lnRef>
            <a:fillRef idx="0">
              <a:schemeClr val="accent1"/>
            </a:fillRef>
            <a:effectRef idx="0">
              <a:schemeClr val="accent1"/>
            </a:effectRef>
            <a:fontRef idx="minor">
              <a:schemeClr val="tx1"/>
            </a:fontRef>
          </p:style>
        </p:cxnSp>
      </p:grpSp>
      <p:sp>
        <p:nvSpPr>
          <p:cNvPr id="9" name="Rectangle 9"/>
          <p:cNvSpPr>
            <a:spLocks noChangeArrowheads="1"/>
          </p:cNvSpPr>
          <p:nvPr userDrawn="1"/>
        </p:nvSpPr>
        <p:spPr bwMode="gray">
          <a:xfrm>
            <a:off x="12099925" y="1670050"/>
            <a:ext cx="92075" cy="4629150"/>
          </a:xfrm>
          <a:prstGeom prst="rect">
            <a:avLst/>
          </a:prstGeom>
          <a:solidFill>
            <a:schemeClr val="accent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88900" tIns="88900" rIns="88900" bIns="889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6000"/>
              </a:lnSpc>
              <a:spcBef>
                <a:spcPct val="0"/>
              </a:spcBef>
              <a:buFont typeface="Wingdings 2" panose="05020102010507070707" pitchFamily="18" charset="2"/>
              <a:buNone/>
              <a:defRPr/>
            </a:pPr>
            <a:endParaRPr lang="en-US" altLang="en-US" sz="1600" b="1">
              <a:solidFill>
                <a:srgbClr val="FFFFFF"/>
              </a:solidFill>
              <a:latin typeface="Times New Roman" panose="02020603050405020304" pitchFamily="18" charset="0"/>
            </a:endParaRPr>
          </a:p>
        </p:txBody>
      </p:sp>
      <p:sp>
        <p:nvSpPr>
          <p:cNvPr id="3" name="Content Placeholder 2"/>
          <p:cNvSpPr>
            <a:spLocks noGrp="1"/>
          </p:cNvSpPr>
          <p:nvPr>
            <p:ph idx="1"/>
          </p:nvPr>
        </p:nvSpPr>
        <p:spPr>
          <a:xfrm>
            <a:off x="663777" y="1556792"/>
            <a:ext cx="10363200" cy="411480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581989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4" y="402284"/>
            <a:ext cx="2926080" cy="141425"/>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BREADCRUMBS</a:t>
            </a:r>
          </a:p>
        </p:txBody>
      </p:sp>
    </p:spTree>
    <p:extLst>
      <p:ext uri="{BB962C8B-B14F-4D97-AF65-F5344CB8AC3E}">
        <p14:creationId xmlns:p14="http://schemas.microsoft.com/office/powerpoint/2010/main" val="237413159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5" y="402284"/>
            <a:ext cx="3685181" cy="253710"/>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Mobilizing COVID-19 Rapid response Area</a:t>
            </a:r>
          </a:p>
        </p:txBody>
      </p:sp>
    </p:spTree>
    <p:extLst>
      <p:ext uri="{BB962C8B-B14F-4D97-AF65-F5344CB8AC3E}">
        <p14:creationId xmlns:p14="http://schemas.microsoft.com/office/powerpoint/2010/main" val="98668934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01845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6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xmlns=""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xmlns=""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xmlns=""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xmlns=""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xmlns=""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xmlns=""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10067771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8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2">
            <a:extLst>
              <a:ext uri="{FF2B5EF4-FFF2-40B4-BE49-F238E27FC236}">
                <a16:creationId xmlns:a16="http://schemas.microsoft.com/office/drawing/2014/main" xmlns=""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69521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AA355639-237A-43CE-A362-EAB3AF430A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2801831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B6AE3B67-33F8-3E4E-ACAC-FA6694458291}"/>
              </a:ext>
            </a:extLst>
          </p:cNvPr>
          <p:cNvCxnSpPr/>
          <p:nvPr userDrawn="1"/>
        </p:nvCxnSpPr>
        <p:spPr>
          <a:xfrm>
            <a:off x="1008063" y="3213100"/>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E9851FAD-4B8F-9A4A-8D15-96B4DB6F845D}"/>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E9F3DF0E-AB27-4D17-A056-C5176A79AE6E}" type="slidenum">
              <a:rPr lang="en-CA" sz="1000" b="1">
                <a:solidFill>
                  <a:srgbClr val="808080">
                    <a:lumMod val="75000"/>
                  </a:srgbClr>
                </a:solidFill>
                <a:cs typeface="Arial" pitchFamily="34" charset="0"/>
              </a:rPr>
              <a:pPr algn="ctr">
                <a:defRPr/>
              </a:pPr>
              <a:t>‹#›</a:t>
            </a:fld>
            <a:endParaRPr lang="en-US" sz="1000" b="1" dirty="0">
              <a:solidFill>
                <a:srgbClr val="808080">
                  <a:lumMod val="75000"/>
                </a:srgbClr>
              </a:solidFill>
              <a:cs typeface="Arial" pitchFamily="34" charset="0"/>
            </a:endParaRPr>
          </a:p>
        </p:txBody>
      </p:sp>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125413"/>
            <a:ext cx="1119981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 close up of an object&#10;&#10;Description automatically generat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 close up of a logo&#10;&#10;Description automatically generat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1026"/>
          <p:cNvSpPr>
            <a:spLocks noGrp="1" noChangeArrowheads="1"/>
          </p:cNvSpPr>
          <p:nvPr>
            <p:ph type="ctrTitle"/>
          </p:nvPr>
        </p:nvSpPr>
        <p:spPr>
          <a:xfrm>
            <a:off x="914400" y="2286000"/>
            <a:ext cx="10363200" cy="1143000"/>
          </a:xfrm>
        </p:spPr>
        <p:txBody>
          <a:bodyPr/>
          <a:lstStyle>
            <a:lvl1pPr algn="l">
              <a:defRPr b="0"/>
            </a:lvl1pPr>
          </a:lstStyle>
          <a:p>
            <a:r>
              <a:rPr lang="en-US" dirty="0"/>
              <a:t>Click to edit Master title style</a:t>
            </a:r>
          </a:p>
        </p:txBody>
      </p:sp>
      <p:sp>
        <p:nvSpPr>
          <p:cNvPr id="3075" name="Rectangle 1027"/>
          <p:cNvSpPr>
            <a:spLocks noGrp="1" noChangeArrowheads="1"/>
          </p:cNvSpPr>
          <p:nvPr>
            <p:ph type="subTitle" idx="1"/>
          </p:nvPr>
        </p:nvSpPr>
        <p:spPr>
          <a:xfrm>
            <a:off x="914400" y="3310731"/>
            <a:ext cx="8534400" cy="1752600"/>
          </a:xfrm>
        </p:spPr>
        <p:txBody>
          <a:bodyPr/>
          <a:lstStyle>
            <a:lvl1pPr marL="0" indent="0" algn="l">
              <a:buFontTx/>
              <a:buNone/>
              <a:defRPr sz="1800"/>
            </a:lvl1pPr>
          </a:lstStyle>
          <a:p>
            <a:r>
              <a:rPr lang="en-US" dirty="0"/>
              <a:t>Click to edit Master subtitle style</a:t>
            </a:r>
          </a:p>
        </p:txBody>
      </p:sp>
    </p:spTree>
    <p:extLst>
      <p:ext uri="{BB962C8B-B14F-4D97-AF65-F5344CB8AC3E}">
        <p14:creationId xmlns:p14="http://schemas.microsoft.com/office/powerpoint/2010/main" val="234070668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72287791-A643-614B-ACD8-3674FD4D0564}"/>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116632"/>
            <a:ext cx="9648395"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5783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6048BA53-E56E-9440-B139-896FB040C1D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329" y="116632"/>
            <a:ext cx="9601067"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114779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5F685BD2-BA5D-264E-9852-6AED9DA8F49D}"/>
              </a:ext>
            </a:extLst>
          </p:cNvPr>
          <p:cNvCxnSpPr/>
          <p:nvPr userDrawn="1"/>
        </p:nvCxnSpPr>
        <p:spPr>
          <a:xfrm>
            <a:off x="1008063" y="4581525"/>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4581131"/>
            <a:ext cx="10363200" cy="1362075"/>
          </a:xfrm>
        </p:spPr>
        <p:txBody>
          <a:bodyPr anchor="t"/>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963084" y="308094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82031459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EBFB0BF-C4C8-5444-AEDE-B67E01F883B7}"/>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16632"/>
            <a:ext cx="9402465" cy="998984"/>
          </a:xfrm>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8128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08858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9CE9150F-B82A-BE40-8395-83C8F3F97BB1}"/>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683" y="260648"/>
            <a:ext cx="10972800" cy="72008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12235" y="11330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235" y="1886843"/>
            <a:ext cx="5386917"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2" y="11330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2" y="1886843"/>
            <a:ext cx="5389033"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323978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6C004A5E-1480-D647-BF04-A4FF903CE5B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88640"/>
            <a:ext cx="9402465" cy="84388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201809363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33118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404663"/>
            <a:ext cx="4011084" cy="9361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404664"/>
            <a:ext cx="6815667" cy="5256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51916"/>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771919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EFB24D56-8E91-B149-A703-2EFBCFFCE677}"/>
              </a:ext>
            </a:extLst>
          </p:cNvPr>
          <p:cNvCxnSpPr>
            <a:cxnSpLocks/>
          </p:cNvCxnSpPr>
          <p:nvPr userDrawn="1"/>
        </p:nvCxnSpPr>
        <p:spPr>
          <a:xfrm>
            <a:off x="2389188" y="4859338"/>
            <a:ext cx="47625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2389717" y="4863283"/>
            <a:ext cx="7315200" cy="725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2389717" y="4296545"/>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332659"/>
            <a:ext cx="73152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3640506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3"/>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14898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5" y="402284"/>
            <a:ext cx="3685181" cy="253710"/>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Mobilizing COVID-19 Rapid response Area</a:t>
            </a:r>
          </a:p>
        </p:txBody>
      </p:sp>
    </p:spTree>
    <p:extLst>
      <p:ext uri="{BB962C8B-B14F-4D97-AF65-F5344CB8AC3E}">
        <p14:creationId xmlns:p14="http://schemas.microsoft.com/office/powerpoint/2010/main" val="341351331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0646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4" name="Straight Connector 3"/>
          <p:cNvCxnSpPr>
            <a:cxnSpLocks/>
          </p:cNvCxnSpPr>
          <p:nvPr userDrawn="1"/>
        </p:nvCxnSpPr>
        <p:spPr>
          <a:xfrm flipH="1">
            <a:off x="0" y="908050"/>
            <a:ext cx="9647238" cy="0"/>
          </a:xfrm>
          <a:prstGeom prst="line">
            <a:avLst/>
          </a:prstGeom>
          <a:ln w="25400">
            <a:solidFill>
              <a:srgbClr val="862E21"/>
            </a:solidFill>
          </a:ln>
        </p:spPr>
        <p:style>
          <a:lnRef idx="1">
            <a:schemeClr val="accent1"/>
          </a:lnRef>
          <a:fillRef idx="0">
            <a:schemeClr val="accent1"/>
          </a:fillRef>
          <a:effectRef idx="0">
            <a:schemeClr val="accent1"/>
          </a:effectRef>
          <a:fontRef idx="minor">
            <a:schemeClr val="tx1"/>
          </a:fontRef>
        </p:style>
      </p:cxnSp>
      <p:grpSp>
        <p:nvGrpSpPr>
          <p:cNvPr id="5" name="Group 14"/>
          <p:cNvGrpSpPr>
            <a:grpSpLocks/>
          </p:cNvGrpSpPr>
          <p:nvPr userDrawn="1"/>
        </p:nvGrpSpPr>
        <p:grpSpPr bwMode="auto">
          <a:xfrm>
            <a:off x="452438" y="1331913"/>
            <a:ext cx="6946900" cy="93662"/>
            <a:chOff x="469900" y="1779379"/>
            <a:chExt cx="11252200" cy="0"/>
          </a:xfrm>
        </p:grpSpPr>
        <p:cxnSp>
          <p:nvCxnSpPr>
            <p:cNvPr id="6" name="Straight Connector 5"/>
            <p:cNvCxnSpPr/>
            <p:nvPr/>
          </p:nvCxnSpPr>
          <p:spPr>
            <a:xfrm>
              <a:off x="469900" y="1779379"/>
              <a:ext cx="228849" cy="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8749" y="1779379"/>
              <a:ext cx="228850"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5598" y="1779379"/>
              <a:ext cx="10776502" cy="0"/>
            </a:xfrm>
            <a:prstGeom prst="line">
              <a:avLst/>
            </a:prstGeom>
            <a:ln w="6350">
              <a:solidFill>
                <a:schemeClr val="accent6"/>
              </a:solidFill>
              <a:prstDash val="sysDot"/>
              <a:tailEnd type="oval" w="sm" len="sm"/>
            </a:ln>
          </p:spPr>
          <p:style>
            <a:lnRef idx="1">
              <a:schemeClr val="accent1"/>
            </a:lnRef>
            <a:fillRef idx="0">
              <a:schemeClr val="accent1"/>
            </a:fillRef>
            <a:effectRef idx="0">
              <a:schemeClr val="accent1"/>
            </a:effectRef>
            <a:fontRef idx="minor">
              <a:schemeClr val="tx1"/>
            </a:fontRef>
          </p:style>
        </p:cxnSp>
      </p:grpSp>
      <p:sp>
        <p:nvSpPr>
          <p:cNvPr id="9" name="Rectangle 9"/>
          <p:cNvSpPr>
            <a:spLocks noChangeArrowheads="1"/>
          </p:cNvSpPr>
          <p:nvPr userDrawn="1"/>
        </p:nvSpPr>
        <p:spPr bwMode="gray">
          <a:xfrm>
            <a:off x="12099925" y="1670050"/>
            <a:ext cx="92075" cy="4629150"/>
          </a:xfrm>
          <a:prstGeom prst="rect">
            <a:avLst/>
          </a:prstGeom>
          <a:solidFill>
            <a:schemeClr val="accent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88900" tIns="88900" rIns="88900" bIns="889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6000"/>
              </a:lnSpc>
              <a:spcBef>
                <a:spcPct val="0"/>
              </a:spcBef>
              <a:buFont typeface="Wingdings 2" panose="05020102010507070707" pitchFamily="18" charset="2"/>
              <a:buNone/>
              <a:defRPr/>
            </a:pPr>
            <a:endParaRPr lang="en-US" altLang="en-US" sz="1600" b="1">
              <a:solidFill>
                <a:srgbClr val="FFFFFF"/>
              </a:solidFill>
              <a:latin typeface="Times New Roman" panose="02020603050405020304" pitchFamily="18" charset="0"/>
            </a:endParaRPr>
          </a:p>
        </p:txBody>
      </p:sp>
      <p:sp>
        <p:nvSpPr>
          <p:cNvPr id="3" name="Content Placeholder 2"/>
          <p:cNvSpPr>
            <a:spLocks noGrp="1"/>
          </p:cNvSpPr>
          <p:nvPr>
            <p:ph idx="1"/>
          </p:nvPr>
        </p:nvSpPr>
        <p:spPr>
          <a:xfrm>
            <a:off x="663777" y="1556792"/>
            <a:ext cx="10363200" cy="411480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05752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4" y="402284"/>
            <a:ext cx="2926080" cy="141425"/>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BREADCRUMBS</a:t>
            </a:r>
          </a:p>
        </p:txBody>
      </p:sp>
    </p:spTree>
    <p:extLst>
      <p:ext uri="{BB962C8B-B14F-4D97-AF65-F5344CB8AC3E}">
        <p14:creationId xmlns:p14="http://schemas.microsoft.com/office/powerpoint/2010/main" val="401993889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4" name="Title 10"/>
          <p:cNvSpPr>
            <a:spLocks noGrp="1"/>
          </p:cNvSpPr>
          <p:nvPr>
            <p:ph type="title" hasCustomPrompt="1"/>
          </p:nvPr>
        </p:nvSpPr>
        <p:spPr>
          <a:xfrm>
            <a:off x="631190" y="484897"/>
            <a:ext cx="10515600" cy="540311"/>
          </a:xfrm>
          <a:prstGeom prst="rect">
            <a:avLst/>
          </a:prstGeom>
        </p:spPr>
        <p:txBody>
          <a:bodyPr/>
          <a:lstStyle>
            <a:lvl1pPr>
              <a:defRPr sz="3200" spc="-80" baseline="0">
                <a:solidFill>
                  <a:schemeClr val="bg2">
                    <a:lumMod val="10000"/>
                  </a:schemeClr>
                </a:solidFill>
                <a:latin typeface="+mj-lt"/>
                <a:cs typeface="Segoe UI" panose="020B0502040204020203" pitchFamily="34" charset="0"/>
              </a:defRPr>
            </a:lvl1pPr>
          </a:lstStyle>
          <a:p>
            <a:r>
              <a:rPr lang="en-US"/>
              <a:t>Click to edit master title style</a:t>
            </a:r>
          </a:p>
        </p:txBody>
      </p:sp>
      <p:sp>
        <p:nvSpPr>
          <p:cNvPr id="16" name="Text Placeholder 15"/>
          <p:cNvSpPr>
            <a:spLocks noGrp="1"/>
          </p:cNvSpPr>
          <p:nvPr>
            <p:ph type="body" sz="quarter" idx="10" hasCustomPrompt="1"/>
          </p:nvPr>
        </p:nvSpPr>
        <p:spPr>
          <a:xfrm>
            <a:off x="560070" y="1257604"/>
            <a:ext cx="4705350" cy="314325"/>
          </a:xfrm>
          <a:prstGeom prst="rect">
            <a:avLst/>
          </a:prstGeom>
        </p:spPr>
        <p:txBody>
          <a:bodyPr vert="horz" lIns="0" tIns="0" rIns="0" bIns="0" numCol="1" rtlCol="0">
            <a:noAutofit/>
          </a:bodyPr>
          <a:lstStyle>
            <a:lvl1pPr>
              <a:defRPr lang="en-US" spc="-30" dirty="0">
                <a:solidFill>
                  <a:schemeClr val="accent6"/>
                </a:solidFill>
                <a:latin typeface="Segoe UI" panose="020B0502040204020203" pitchFamily="34" charset="0"/>
                <a:ea typeface="Calibri Light" charset="0"/>
                <a:cs typeface="Segoe UI" panose="020B0502040204020203" pitchFamily="34" charset="0"/>
              </a:defRPr>
            </a:lvl1pPr>
          </a:lstStyle>
          <a:p>
            <a:pPr lvl="0" eaLnBrk="0" fontAlgn="base" hangingPunct="0">
              <a:lnSpc>
                <a:spcPct val="100000"/>
              </a:lnSpc>
              <a:spcBef>
                <a:spcPct val="0"/>
              </a:spcBef>
              <a:spcAft>
                <a:spcPct val="0"/>
              </a:spcAft>
              <a:buClr>
                <a:schemeClr val="accent5"/>
              </a:buClr>
              <a:buSzPct val="75000"/>
            </a:pPr>
            <a:r>
              <a:rPr lang="en-US" sz="1200">
                <a:solidFill>
                  <a:schemeClr val="accent6"/>
                </a:solidFill>
                <a:latin typeface="Segoe UI" panose="020B0502040204020203" pitchFamily="34" charset="0"/>
                <a:ea typeface="Calibri Light" charset="0"/>
                <a:cs typeface="Segoe UI" panose="020B0502040204020203" pitchFamily="34" charset="0"/>
              </a:rPr>
              <a:t>Click to edit tagline</a:t>
            </a:r>
            <a:r>
              <a:rPr lang="en-US" sz="1200" baseline="0">
                <a:solidFill>
                  <a:schemeClr val="accent6"/>
                </a:solidFill>
                <a:latin typeface="Segoe UI" panose="020B0502040204020203" pitchFamily="34" charset="0"/>
                <a:ea typeface="Calibri Light" charset="0"/>
                <a:cs typeface="Segoe UI" panose="020B0502040204020203" pitchFamily="34" charset="0"/>
              </a:rPr>
              <a:t> description…</a:t>
            </a:r>
            <a:endParaRPr lang="en-US" sz="1200">
              <a:solidFill>
                <a:schemeClr val="accent6"/>
              </a:solidFill>
              <a:latin typeface="Segoe UI" panose="020B0502040204020203" pitchFamily="34" charset="0"/>
              <a:ea typeface="Calibri Light" charset="0"/>
              <a:cs typeface="Segoe UI" panose="020B0502040204020203" pitchFamily="34" charset="0"/>
            </a:endParaRPr>
          </a:p>
        </p:txBody>
      </p:sp>
      <p:sp>
        <p:nvSpPr>
          <p:cNvPr id="21" name="Text Placeholder 18"/>
          <p:cNvSpPr>
            <a:spLocks noGrp="1"/>
          </p:cNvSpPr>
          <p:nvPr>
            <p:ph type="body" sz="quarter" idx="11" hasCustomPrompt="1"/>
          </p:nvPr>
        </p:nvSpPr>
        <p:spPr>
          <a:xfrm>
            <a:off x="741045" y="402284"/>
            <a:ext cx="3685181" cy="253710"/>
          </a:xfrm>
          <a:prstGeom prst="rect">
            <a:avLst/>
          </a:prstGeom>
        </p:spPr>
        <p:txBody>
          <a:bodyPr vert="horz" lIns="0" tIns="0" rIns="0" bIns="0" rtlCol="0">
            <a:noAutofit/>
          </a:bodyPr>
          <a:lstStyle>
            <a:lvl1pPr>
              <a:defRPr lang="en-US" sz="900" kern="0" cap="all" spc="250" baseline="0" dirty="0">
                <a:solidFill>
                  <a:srgbClr val="9C9C9C"/>
                </a:solidFill>
                <a:latin typeface="Segoe UI Semilight" panose="020B0402040204020203" pitchFamily="34" charset="0"/>
                <a:ea typeface="Open Sans Light" panose="020B0306030504020204" pitchFamily="34" charset="0"/>
                <a:cs typeface="Segoe UI Semilight" panose="020B0402040204020203" pitchFamily="34" charset="0"/>
              </a:defRPr>
            </a:lvl1pPr>
          </a:lstStyle>
          <a:p>
            <a:pPr marL="228600" lvl="0" indent="-228600">
              <a:lnSpc>
                <a:spcPct val="90000"/>
              </a:lnSpc>
              <a:spcBef>
                <a:spcPts val="1000"/>
              </a:spcBef>
            </a:pPr>
            <a:r>
              <a:rPr lang="en-US">
                <a:solidFill>
                  <a:srgbClr val="9C9C9C"/>
                </a:solidFill>
                <a:latin typeface="Segoe UI Semilight" panose="020B0402040204020203" pitchFamily="34" charset="0"/>
                <a:cs typeface="Segoe UI Semilight" panose="020B0402040204020203" pitchFamily="34" charset="0"/>
              </a:rPr>
              <a:t>Mobilizing COVID-19 Rapid response Area</a:t>
            </a:r>
          </a:p>
        </p:txBody>
      </p:sp>
    </p:spTree>
    <p:extLst>
      <p:ext uri="{BB962C8B-B14F-4D97-AF65-F5344CB8AC3E}">
        <p14:creationId xmlns:p14="http://schemas.microsoft.com/office/powerpoint/2010/main" val="211445227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91897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50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xmlns=""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xmlns=""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xmlns=""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xmlns=""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xmlns=""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xmlns=""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01852193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3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2">
            <a:extLst>
              <a:ext uri="{FF2B5EF4-FFF2-40B4-BE49-F238E27FC236}">
                <a16:creationId xmlns:a16="http://schemas.microsoft.com/office/drawing/2014/main" xmlns=""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3134712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48320" y="1013551"/>
            <a:ext cx="11100755" cy="510449"/>
          </a:xfrm>
          <a:prstGeom prst="rect">
            <a:avLst/>
          </a:prstGeom>
        </p:spPr>
        <p:txBody>
          <a:bodyPr lIns="0" tIns="0" rIns="0" bIns="0">
            <a:noAutofit/>
          </a:bodyPr>
          <a:lstStyle>
            <a:lvl1pPr marL="0" indent="0">
              <a:lnSpc>
                <a:spcPct val="100000"/>
              </a:lnSpc>
              <a:spcBef>
                <a:spcPts val="600"/>
              </a:spcBef>
              <a:buNone/>
              <a:defRPr sz="1600" b="0">
                <a:solidFill>
                  <a:srgbClr val="575757"/>
                </a:solidFill>
                <a:latin typeface="+mn-lt"/>
              </a:defRPr>
            </a:lvl1pPr>
          </a:lstStyle>
          <a:p>
            <a:pPr lvl="0"/>
            <a:r>
              <a:rPr lang="en-CA" noProof="0" dirty="0"/>
              <a:t>Click to add subtitle</a:t>
            </a:r>
          </a:p>
        </p:txBody>
      </p:sp>
      <p:sp>
        <p:nvSpPr>
          <p:cNvPr id="11" name="Title Placeholder 1"/>
          <p:cNvSpPr>
            <a:spLocks noGrp="1"/>
          </p:cNvSpPr>
          <p:nvPr>
            <p:ph type="title" hasCustomPrompt="1"/>
          </p:nvPr>
        </p:nvSpPr>
        <p:spPr>
          <a:xfrm>
            <a:off x="548320" y="200025"/>
            <a:ext cx="11100755" cy="698500"/>
          </a:xfrm>
          <a:prstGeom prst="rect">
            <a:avLst/>
          </a:prstGeom>
        </p:spPr>
        <p:txBody>
          <a:bodyPr vert="horz" lIns="0" tIns="0" rIns="0" bIns="0" rtlCol="0" anchor="b" anchorCtr="0">
            <a:noAutofit/>
          </a:bodyPr>
          <a:lstStyle>
            <a:lvl1pPr>
              <a:lnSpc>
                <a:spcPct val="100000"/>
              </a:lnSpc>
              <a:defRPr sz="2200">
                <a:latin typeface="+mj-lt"/>
              </a:defRPr>
            </a:lvl1pPr>
          </a:lstStyle>
          <a:p>
            <a:r>
              <a:rPr lang="en-CA" noProof="0" dirty="0"/>
              <a:t>Click to add title</a:t>
            </a:r>
          </a:p>
        </p:txBody>
      </p:sp>
      <p:cxnSp>
        <p:nvCxnSpPr>
          <p:cNvPr id="3" name="Straight Connector 2"/>
          <p:cNvCxnSpPr/>
          <p:nvPr userDrawn="1"/>
        </p:nvCxnSpPr>
        <p:spPr>
          <a:xfrm>
            <a:off x="548320" y="960800"/>
            <a:ext cx="11100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298920"/>
      </p:ext>
    </p:extLst>
  </p:cSld>
  <p:clrMapOvr>
    <a:masterClrMapping/>
  </p:clrMapOvr>
  <p:transition>
    <p:fade/>
  </p:transition>
  <p:extLst mod="1">
    <p:ext uri="{DCECCB84-F9BA-43D5-87BE-67443E8EF086}">
      <p15:sldGuideLst xmlns:p15="http://schemas.microsoft.com/office/powerpoint/2012/main">
        <p15:guide id="1" orient="horz" pos="3954">
          <p15:clr>
            <a:srgbClr val="FBAE40"/>
          </p15:clr>
        </p15:guide>
        <p15:guide id="2" pos="3840">
          <p15:clr>
            <a:srgbClr val="FBAE40"/>
          </p15:clr>
        </p15:guide>
        <p15:guide id="3" pos="3768">
          <p15:clr>
            <a:srgbClr val="FBAE40"/>
          </p15:clr>
        </p15:guide>
        <p15:guide id="4" pos="3912">
          <p15:clr>
            <a:srgbClr val="FBAE40"/>
          </p15:clr>
        </p15:guide>
        <p15:guide id="5" orient="horz" pos="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16339958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90892456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normAutofit/>
          </a:bodyPr>
          <a:lstStyle>
            <a:lvl1pPr>
              <a:defRPr sz="4267" b="0" i="0">
                <a:solidFill>
                  <a:schemeClr val="bg1"/>
                </a:solidFill>
                <a:latin typeface="Frutiger LT Pro 65 Bold"/>
                <a:cs typeface="Frutiger LT Pro 65 Bold"/>
              </a:defRPr>
            </a:lvl1p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lnSpc>
                <a:spcPts val="3733"/>
              </a:lnSpc>
              <a:spcBef>
                <a:spcPts val="0"/>
              </a:spcBef>
              <a:buNone/>
              <a:defRPr sz="2933" b="0" i="0">
                <a:solidFill>
                  <a:srgbClr val="FFFFFF"/>
                </a:solidFill>
                <a:latin typeface="Frutiger LT Pro 45 Light"/>
                <a:cs typeface="Frutiger LT Pro 45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23634604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7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74398476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390859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0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411000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2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76846029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704836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662499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8789356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8422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488132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1473015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83784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1211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4621886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552077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975108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5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3708989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524965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0060283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709859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8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95969751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6270484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3945940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881517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7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1702945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3752101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AA355639-237A-43CE-A362-EAB3AF430A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4189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3"/>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923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48320" y="1013551"/>
            <a:ext cx="11100755" cy="510449"/>
          </a:xfrm>
          <a:prstGeom prst="rect">
            <a:avLst/>
          </a:prstGeom>
        </p:spPr>
        <p:txBody>
          <a:bodyPr lIns="0" tIns="0" rIns="0" bIns="0">
            <a:noAutofit/>
          </a:bodyPr>
          <a:lstStyle>
            <a:lvl1pPr marL="0" indent="0">
              <a:lnSpc>
                <a:spcPct val="100000"/>
              </a:lnSpc>
              <a:spcBef>
                <a:spcPts val="600"/>
              </a:spcBef>
              <a:buNone/>
              <a:defRPr sz="1600" b="0">
                <a:solidFill>
                  <a:srgbClr val="575757"/>
                </a:solidFill>
                <a:latin typeface="+mn-lt"/>
              </a:defRPr>
            </a:lvl1pPr>
          </a:lstStyle>
          <a:p>
            <a:pPr lvl="0"/>
            <a:r>
              <a:rPr lang="en-CA" noProof="0" dirty="0"/>
              <a:t>Click to add subtitle</a:t>
            </a:r>
          </a:p>
        </p:txBody>
      </p:sp>
      <p:sp>
        <p:nvSpPr>
          <p:cNvPr id="11" name="Title Placeholder 1"/>
          <p:cNvSpPr>
            <a:spLocks noGrp="1"/>
          </p:cNvSpPr>
          <p:nvPr>
            <p:ph type="title" hasCustomPrompt="1"/>
          </p:nvPr>
        </p:nvSpPr>
        <p:spPr>
          <a:xfrm>
            <a:off x="548320" y="200025"/>
            <a:ext cx="11100755" cy="698500"/>
          </a:xfrm>
          <a:prstGeom prst="rect">
            <a:avLst/>
          </a:prstGeom>
        </p:spPr>
        <p:txBody>
          <a:bodyPr vert="horz" lIns="0" tIns="0" rIns="0" bIns="0" rtlCol="0" anchor="b" anchorCtr="0">
            <a:noAutofit/>
          </a:bodyPr>
          <a:lstStyle>
            <a:lvl1pPr>
              <a:lnSpc>
                <a:spcPct val="100000"/>
              </a:lnSpc>
              <a:defRPr sz="2200">
                <a:latin typeface="+mj-lt"/>
              </a:defRPr>
            </a:lvl1pPr>
          </a:lstStyle>
          <a:p>
            <a:r>
              <a:rPr lang="en-CA" noProof="0" dirty="0"/>
              <a:t>Click to add title</a:t>
            </a:r>
          </a:p>
        </p:txBody>
      </p:sp>
      <p:cxnSp>
        <p:nvCxnSpPr>
          <p:cNvPr id="3" name="Straight Connector 2"/>
          <p:cNvCxnSpPr/>
          <p:nvPr userDrawn="1"/>
        </p:nvCxnSpPr>
        <p:spPr>
          <a:xfrm>
            <a:off x="548320" y="960800"/>
            <a:ext cx="11100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700231"/>
      </p:ext>
    </p:extLst>
  </p:cSld>
  <p:clrMapOvr>
    <a:masterClrMapping/>
  </p:clrMapOvr>
  <p:transition>
    <p:fade/>
  </p:transition>
  <p:extLst mod="1">
    <p:ext uri="{DCECCB84-F9BA-43D5-87BE-67443E8EF086}">
      <p15:sldGuideLst xmlns:p15="http://schemas.microsoft.com/office/powerpoint/2012/main">
        <p15:guide id="1" orient="horz" pos="3954">
          <p15:clr>
            <a:srgbClr val="FBAE40"/>
          </p15:clr>
        </p15:guide>
        <p15:guide id="2" pos="3840">
          <p15:clr>
            <a:srgbClr val="FBAE40"/>
          </p15:clr>
        </p15:guide>
        <p15:guide id="3" pos="3768">
          <p15:clr>
            <a:srgbClr val="FBAE40"/>
          </p15:clr>
        </p15:guide>
        <p15:guide id="4" pos="3912">
          <p15:clr>
            <a:srgbClr val="FBAE40"/>
          </p15:clr>
        </p15:guide>
        <p15:guide id="5" orient="horz" pos="98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70016745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E1CDBB-3E6C-46A1-856B-F1C4F622E7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B5B55BCD-2C63-42A0-BC76-27E1D1D6F3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A82961C3-A24A-4072-8690-7F8A3A29A2D3}"/>
              </a:ext>
            </a:extLst>
          </p:cNvPr>
          <p:cNvSpPr>
            <a:spLocks noGrp="1"/>
          </p:cNvSpPr>
          <p:nvPr>
            <p:ph type="dt" sz="half" idx="10"/>
          </p:nvPr>
        </p:nvSpPr>
        <p:spPr>
          <a:xfrm>
            <a:off x="609600" y="6356352"/>
            <a:ext cx="2844800" cy="365125"/>
          </a:xfrm>
          <a:prstGeom prst="rect">
            <a:avLst/>
          </a:prstGeom>
        </p:spPr>
        <p:txBody>
          <a:bodyPr/>
          <a:lstStyle/>
          <a:p>
            <a:endParaRPr lang="en-CA" dirty="0">
              <a:solidFill>
                <a:srgbClr val="000000"/>
              </a:solidFill>
            </a:endParaRPr>
          </a:p>
        </p:txBody>
      </p:sp>
      <p:sp>
        <p:nvSpPr>
          <p:cNvPr id="5" name="Footer Placeholder 4">
            <a:extLst>
              <a:ext uri="{FF2B5EF4-FFF2-40B4-BE49-F238E27FC236}">
                <a16:creationId xmlns="" xmlns:a16="http://schemas.microsoft.com/office/drawing/2014/main" id="{6FB2E1FD-36CD-4CF4-AA30-AE9E967F3626}"/>
              </a:ext>
            </a:extLst>
          </p:cNvPr>
          <p:cNvSpPr>
            <a:spLocks noGrp="1"/>
          </p:cNvSpPr>
          <p:nvPr>
            <p:ph type="ftr" sz="quarter" idx="11"/>
          </p:nvPr>
        </p:nvSpPr>
        <p:spPr>
          <a:xfrm>
            <a:off x="4165600" y="6356352"/>
            <a:ext cx="3860800" cy="365125"/>
          </a:xfrm>
          <a:prstGeom prst="rect">
            <a:avLst/>
          </a:prstGeom>
        </p:spPr>
        <p:txBody>
          <a:bodyPr/>
          <a:lstStyle/>
          <a:p>
            <a:endParaRPr lang="en-CA" dirty="0">
              <a:solidFill>
                <a:srgbClr val="000000"/>
              </a:solidFill>
            </a:endParaRPr>
          </a:p>
        </p:txBody>
      </p:sp>
      <p:sp>
        <p:nvSpPr>
          <p:cNvPr id="6" name="Slide Number Placeholder 5">
            <a:extLst>
              <a:ext uri="{FF2B5EF4-FFF2-40B4-BE49-F238E27FC236}">
                <a16:creationId xmlns="" xmlns:a16="http://schemas.microsoft.com/office/drawing/2014/main" id="{E46CE123-B385-4407-93CA-FBF9E9C245A9}"/>
              </a:ext>
            </a:extLst>
          </p:cNvPr>
          <p:cNvSpPr>
            <a:spLocks noGrp="1"/>
          </p:cNvSpPr>
          <p:nvPr>
            <p:ph type="sldNum" sz="quarter" idx="12"/>
          </p:nvPr>
        </p:nvSpPr>
        <p:spPr>
          <a:xfrm>
            <a:off x="8737600" y="6356352"/>
            <a:ext cx="2844800" cy="365125"/>
          </a:xfrm>
          <a:prstGeom prst="rect">
            <a:avLst/>
          </a:prstGeom>
        </p:spPr>
        <p:txBody>
          <a:bodyPr/>
          <a:lstStyle/>
          <a:p>
            <a:fld id="{9EF731D2-3804-4D75-AFD1-6954DB8D479E}" type="slidenum">
              <a:rPr lang="en-CA">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95243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849199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normAutofit/>
          </a:bodyPr>
          <a:lstStyle>
            <a:lvl1pPr>
              <a:defRPr sz="4267" b="0" i="0">
                <a:solidFill>
                  <a:schemeClr val="bg1"/>
                </a:solidFill>
                <a:latin typeface="Frutiger LT Pro 65 Bold"/>
                <a:cs typeface="Frutiger LT Pro 65 Bold"/>
              </a:defRPr>
            </a:lvl1p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lnSpc>
                <a:spcPts val="3733"/>
              </a:lnSpc>
              <a:spcBef>
                <a:spcPts val="0"/>
              </a:spcBef>
              <a:buNone/>
              <a:defRPr sz="2933" b="0" i="0">
                <a:solidFill>
                  <a:srgbClr val="FFFFFF"/>
                </a:solidFill>
                <a:latin typeface="Frutiger LT Pro 45 Light"/>
                <a:cs typeface="Frutiger LT Pro 45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276962813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2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88754814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87896572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4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2604404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7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09232754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6493473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8607998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8733743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3342081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960862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3412661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9992900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3765404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998653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3672748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8695305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4698026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9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3180431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9744911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594606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64865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824425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8223467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1759382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6478005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1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0101168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4919566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AA355639-237A-43CE-A362-EAB3AF430A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971531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3"/>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9193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48320" y="1013551"/>
            <a:ext cx="11100755" cy="510449"/>
          </a:xfrm>
          <a:prstGeom prst="rect">
            <a:avLst/>
          </a:prstGeom>
        </p:spPr>
        <p:txBody>
          <a:bodyPr lIns="0" tIns="0" rIns="0" bIns="0">
            <a:noAutofit/>
          </a:bodyPr>
          <a:lstStyle>
            <a:lvl1pPr marL="0" indent="0">
              <a:lnSpc>
                <a:spcPct val="100000"/>
              </a:lnSpc>
              <a:spcBef>
                <a:spcPts val="600"/>
              </a:spcBef>
              <a:buNone/>
              <a:defRPr sz="1600" b="0">
                <a:solidFill>
                  <a:srgbClr val="575757"/>
                </a:solidFill>
                <a:latin typeface="+mn-lt"/>
              </a:defRPr>
            </a:lvl1pPr>
          </a:lstStyle>
          <a:p>
            <a:pPr lvl="0"/>
            <a:r>
              <a:rPr lang="en-CA" noProof="0" dirty="0"/>
              <a:t>Click to add subtitle</a:t>
            </a:r>
          </a:p>
        </p:txBody>
      </p:sp>
      <p:sp>
        <p:nvSpPr>
          <p:cNvPr id="11" name="Title Placeholder 1"/>
          <p:cNvSpPr>
            <a:spLocks noGrp="1"/>
          </p:cNvSpPr>
          <p:nvPr>
            <p:ph type="title" hasCustomPrompt="1"/>
          </p:nvPr>
        </p:nvSpPr>
        <p:spPr>
          <a:xfrm>
            <a:off x="548320" y="200025"/>
            <a:ext cx="11100755" cy="698500"/>
          </a:xfrm>
          <a:prstGeom prst="rect">
            <a:avLst/>
          </a:prstGeom>
        </p:spPr>
        <p:txBody>
          <a:bodyPr vert="horz" lIns="0" tIns="0" rIns="0" bIns="0" rtlCol="0" anchor="b" anchorCtr="0">
            <a:noAutofit/>
          </a:bodyPr>
          <a:lstStyle>
            <a:lvl1pPr>
              <a:lnSpc>
                <a:spcPct val="100000"/>
              </a:lnSpc>
              <a:defRPr sz="2200">
                <a:latin typeface="+mj-lt"/>
              </a:defRPr>
            </a:lvl1pPr>
          </a:lstStyle>
          <a:p>
            <a:r>
              <a:rPr lang="en-CA" noProof="0" dirty="0"/>
              <a:t>Click to add title</a:t>
            </a:r>
          </a:p>
        </p:txBody>
      </p:sp>
      <p:cxnSp>
        <p:nvCxnSpPr>
          <p:cNvPr id="3" name="Straight Connector 2"/>
          <p:cNvCxnSpPr/>
          <p:nvPr userDrawn="1"/>
        </p:nvCxnSpPr>
        <p:spPr>
          <a:xfrm>
            <a:off x="548320" y="960800"/>
            <a:ext cx="11100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60921"/>
      </p:ext>
    </p:extLst>
  </p:cSld>
  <p:clrMapOvr>
    <a:masterClrMapping/>
  </p:clrMapOvr>
  <p:transition>
    <p:fade/>
  </p:transition>
  <p:extLst mod="1">
    <p:ext uri="{DCECCB84-F9BA-43D5-87BE-67443E8EF086}">
      <p15:sldGuideLst xmlns:p15="http://schemas.microsoft.com/office/powerpoint/2012/main">
        <p15:guide id="1" orient="horz" pos="3954">
          <p15:clr>
            <a:srgbClr val="FBAE40"/>
          </p15:clr>
        </p15:guide>
        <p15:guide id="2" pos="3840">
          <p15:clr>
            <a:srgbClr val="FBAE40"/>
          </p15:clr>
        </p15:guide>
        <p15:guide id="3" pos="3768">
          <p15:clr>
            <a:srgbClr val="FBAE40"/>
          </p15:clr>
        </p15:guide>
        <p15:guide id="4" pos="3912">
          <p15:clr>
            <a:srgbClr val="FBAE40"/>
          </p15:clr>
        </p15:guide>
        <p15:guide id="5" orient="horz" pos="98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133726890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E1CDBB-3E6C-46A1-856B-F1C4F622E7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B5B55BCD-2C63-42A0-BC76-27E1D1D6F3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A82961C3-A24A-4072-8690-7F8A3A29A2D3}"/>
              </a:ext>
            </a:extLst>
          </p:cNvPr>
          <p:cNvSpPr>
            <a:spLocks noGrp="1"/>
          </p:cNvSpPr>
          <p:nvPr>
            <p:ph type="dt" sz="half" idx="10"/>
          </p:nvPr>
        </p:nvSpPr>
        <p:spPr>
          <a:xfrm>
            <a:off x="609600" y="6356352"/>
            <a:ext cx="2844800" cy="365125"/>
          </a:xfrm>
          <a:prstGeom prst="rect">
            <a:avLst/>
          </a:prstGeom>
        </p:spPr>
        <p:txBody>
          <a:bodyPr/>
          <a:lstStyle/>
          <a:p>
            <a:endParaRPr lang="en-CA" dirty="0">
              <a:solidFill>
                <a:srgbClr val="000000"/>
              </a:solidFill>
            </a:endParaRPr>
          </a:p>
        </p:txBody>
      </p:sp>
      <p:sp>
        <p:nvSpPr>
          <p:cNvPr id="5" name="Footer Placeholder 4">
            <a:extLst>
              <a:ext uri="{FF2B5EF4-FFF2-40B4-BE49-F238E27FC236}">
                <a16:creationId xmlns="" xmlns:a16="http://schemas.microsoft.com/office/drawing/2014/main" id="{6FB2E1FD-36CD-4CF4-AA30-AE9E967F3626}"/>
              </a:ext>
            </a:extLst>
          </p:cNvPr>
          <p:cNvSpPr>
            <a:spLocks noGrp="1"/>
          </p:cNvSpPr>
          <p:nvPr>
            <p:ph type="ftr" sz="quarter" idx="11"/>
          </p:nvPr>
        </p:nvSpPr>
        <p:spPr>
          <a:xfrm>
            <a:off x="4165600" y="6356352"/>
            <a:ext cx="3860800" cy="365125"/>
          </a:xfrm>
          <a:prstGeom prst="rect">
            <a:avLst/>
          </a:prstGeom>
        </p:spPr>
        <p:txBody>
          <a:bodyPr/>
          <a:lstStyle/>
          <a:p>
            <a:endParaRPr lang="en-CA" dirty="0">
              <a:solidFill>
                <a:srgbClr val="000000"/>
              </a:solidFill>
            </a:endParaRPr>
          </a:p>
        </p:txBody>
      </p:sp>
      <p:sp>
        <p:nvSpPr>
          <p:cNvPr id="6" name="Slide Number Placeholder 5">
            <a:extLst>
              <a:ext uri="{FF2B5EF4-FFF2-40B4-BE49-F238E27FC236}">
                <a16:creationId xmlns="" xmlns:a16="http://schemas.microsoft.com/office/drawing/2014/main" id="{E46CE123-B385-4407-93CA-FBF9E9C245A9}"/>
              </a:ext>
            </a:extLst>
          </p:cNvPr>
          <p:cNvSpPr>
            <a:spLocks noGrp="1"/>
          </p:cNvSpPr>
          <p:nvPr>
            <p:ph type="sldNum" sz="quarter" idx="12"/>
          </p:nvPr>
        </p:nvSpPr>
        <p:spPr>
          <a:xfrm>
            <a:off x="8737600" y="6356352"/>
            <a:ext cx="2844800" cy="365125"/>
          </a:xfrm>
          <a:prstGeom prst="rect">
            <a:avLst/>
          </a:prstGeom>
        </p:spPr>
        <p:txBody>
          <a:bodyPr/>
          <a:lstStyle/>
          <a:p>
            <a:fld id="{9EF731D2-3804-4D75-AFD1-6954DB8D479E}" type="slidenum">
              <a:rPr lang="en-CA">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416923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2624436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normAutofit/>
          </a:bodyPr>
          <a:lstStyle>
            <a:lvl1pPr>
              <a:defRPr sz="4267" b="0" i="0">
                <a:solidFill>
                  <a:schemeClr val="bg1"/>
                </a:solidFill>
                <a:latin typeface="Frutiger LT Pro 65 Bold"/>
                <a:cs typeface="Frutiger LT Pro 65 Bold"/>
              </a:defRPr>
            </a:lvl1p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lnSpc>
                <a:spcPts val="3733"/>
              </a:lnSpc>
              <a:spcBef>
                <a:spcPts val="0"/>
              </a:spcBef>
              <a:buNone/>
              <a:defRPr sz="2933" b="0" i="0">
                <a:solidFill>
                  <a:srgbClr val="FFFFFF"/>
                </a:solidFill>
                <a:latin typeface="Frutiger LT Pro 45 Light"/>
                <a:cs typeface="Frutiger LT Pro 45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103823644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3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81946832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16477117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5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3056551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8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8023527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2103794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4256893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658862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1314538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81440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vmlDrawing" Target="../drawings/vmlDrawing1.v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40"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slideLayout" Target="../slideLayouts/slideLayout264.xml"/><Relationship Id="rId18" Type="http://schemas.openxmlformats.org/officeDocument/2006/relationships/slideLayout" Target="../slideLayouts/slideLayout269.xml"/><Relationship Id="rId3" Type="http://schemas.openxmlformats.org/officeDocument/2006/relationships/slideLayout" Target="../slideLayouts/slideLayout254.xml"/><Relationship Id="rId21" Type="http://schemas.openxmlformats.org/officeDocument/2006/relationships/image" Target="../media/image11.png"/><Relationship Id="rId7" Type="http://schemas.openxmlformats.org/officeDocument/2006/relationships/slideLayout" Target="../slideLayouts/slideLayout258.xml"/><Relationship Id="rId12" Type="http://schemas.openxmlformats.org/officeDocument/2006/relationships/slideLayout" Target="../slideLayouts/slideLayout263.xml"/><Relationship Id="rId17" Type="http://schemas.openxmlformats.org/officeDocument/2006/relationships/slideLayout" Target="../slideLayouts/slideLayout268.xml"/><Relationship Id="rId2" Type="http://schemas.openxmlformats.org/officeDocument/2006/relationships/slideLayout" Target="../slideLayouts/slideLayout253.xml"/><Relationship Id="rId16" Type="http://schemas.openxmlformats.org/officeDocument/2006/relationships/slideLayout" Target="../slideLayouts/slideLayout267.xml"/><Relationship Id="rId20" Type="http://schemas.openxmlformats.org/officeDocument/2006/relationships/image" Target="../media/image10.png"/><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5" Type="http://schemas.openxmlformats.org/officeDocument/2006/relationships/slideLayout" Target="../slideLayouts/slideLayout266.xml"/><Relationship Id="rId10" Type="http://schemas.openxmlformats.org/officeDocument/2006/relationships/slideLayout" Target="../slideLayouts/slideLayout261.xml"/><Relationship Id="rId19" Type="http://schemas.openxmlformats.org/officeDocument/2006/relationships/theme" Target="../theme/theme10.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slideLayout" Target="../slideLayouts/slideLayout26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slideLayout" Target="../slideLayouts/slideLayout282.xml"/><Relationship Id="rId18" Type="http://schemas.openxmlformats.org/officeDocument/2006/relationships/slideLayout" Target="../slideLayouts/slideLayout287.xml"/><Relationship Id="rId3" Type="http://schemas.openxmlformats.org/officeDocument/2006/relationships/slideLayout" Target="../slideLayouts/slideLayout272.xml"/><Relationship Id="rId21" Type="http://schemas.openxmlformats.org/officeDocument/2006/relationships/image" Target="../media/image11.png"/><Relationship Id="rId7" Type="http://schemas.openxmlformats.org/officeDocument/2006/relationships/slideLayout" Target="../slideLayouts/slideLayout276.xml"/><Relationship Id="rId12" Type="http://schemas.openxmlformats.org/officeDocument/2006/relationships/slideLayout" Target="../slideLayouts/slideLayout281.xml"/><Relationship Id="rId17" Type="http://schemas.openxmlformats.org/officeDocument/2006/relationships/slideLayout" Target="../slideLayouts/slideLayout286.xml"/><Relationship Id="rId2" Type="http://schemas.openxmlformats.org/officeDocument/2006/relationships/slideLayout" Target="../slideLayouts/slideLayout271.xml"/><Relationship Id="rId16" Type="http://schemas.openxmlformats.org/officeDocument/2006/relationships/slideLayout" Target="../slideLayouts/slideLayout285.xml"/><Relationship Id="rId20" Type="http://schemas.openxmlformats.org/officeDocument/2006/relationships/image" Target="../media/image10.png"/><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5" Type="http://schemas.openxmlformats.org/officeDocument/2006/relationships/slideLayout" Target="../slideLayouts/slideLayout284.xml"/><Relationship Id="rId10" Type="http://schemas.openxmlformats.org/officeDocument/2006/relationships/slideLayout" Target="../slideLayouts/slideLayout279.xml"/><Relationship Id="rId19" Type="http://schemas.openxmlformats.org/officeDocument/2006/relationships/theme" Target="../theme/theme11.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slideLayout" Target="../slideLayouts/slideLayout28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1.emf"/><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oleObject" Target="../embeddings/oleObject8.bin"/><Relationship Id="rId38" Type="http://schemas.openxmlformats.org/officeDocument/2006/relationships/image" Target="../media/image4.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ags" Target="../tags/tag9.xml"/><Relationship Id="rId37" Type="http://schemas.openxmlformats.org/officeDocument/2006/relationships/image" Target="../media/image3.jpe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2.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vmlDrawing" Target="../drawings/vmlDrawing8.v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theme" Target="../theme/theme2.xml"/><Relationship Id="rId35"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image" Target="../media/image4.png"/><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oleObject" Target="../embeddings/oleObject14.bin"/><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tags" Target="../tags/tag15.xml"/><Relationship Id="rId38" Type="http://schemas.openxmlformats.org/officeDocument/2006/relationships/image" Target="../media/image3.jpeg"/><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vmlDrawing" Target="../drawings/vmlDrawing14.vml"/><Relationship Id="rId37" Type="http://schemas.openxmlformats.org/officeDocument/2006/relationships/image" Target="../media/image2.pn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theme" Target="../theme/theme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34" Type="http://schemas.openxmlformats.org/officeDocument/2006/relationships/image" Target="../media/image1.emf"/><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oleObject" Target="../embeddings/oleObject20.bin"/><Relationship Id="rId38" Type="http://schemas.openxmlformats.org/officeDocument/2006/relationships/image" Target="../media/image4.png"/><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tags" Target="../tags/tag21.xml"/><Relationship Id="rId37" Type="http://schemas.openxmlformats.org/officeDocument/2006/relationships/image" Target="../media/image3.jpeg"/><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image" Target="../media/image2.png"/><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vmlDrawing" Target="../drawings/vmlDrawing20.v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theme" Target="../theme/theme4.xml"/><Relationship Id="rId35"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slideLayout" Target="../slideLayouts/slideLayout145.xml"/><Relationship Id="rId3" Type="http://schemas.openxmlformats.org/officeDocument/2006/relationships/slideLayout" Target="../slideLayouts/slideLayout122.xml"/><Relationship Id="rId21" Type="http://schemas.openxmlformats.org/officeDocument/2006/relationships/slideLayout" Target="../slideLayouts/slideLayout140.xml"/><Relationship Id="rId34" Type="http://schemas.openxmlformats.org/officeDocument/2006/relationships/image" Target="../media/image1.emf"/><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slideLayout" Target="../slideLayouts/slideLayout144.xml"/><Relationship Id="rId33" Type="http://schemas.openxmlformats.org/officeDocument/2006/relationships/oleObject" Target="../embeddings/oleObject26.bin"/><Relationship Id="rId38" Type="http://schemas.openxmlformats.org/officeDocument/2006/relationships/image" Target="../media/image4.png"/><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29" Type="http://schemas.openxmlformats.org/officeDocument/2006/relationships/slideLayout" Target="../slideLayouts/slideLayout148.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slideLayout" Target="../slideLayouts/slideLayout143.xml"/><Relationship Id="rId32" Type="http://schemas.openxmlformats.org/officeDocument/2006/relationships/tags" Target="../tags/tag27.xml"/><Relationship Id="rId37" Type="http://schemas.openxmlformats.org/officeDocument/2006/relationships/image" Target="../media/image3.jpeg"/><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28" Type="http://schemas.openxmlformats.org/officeDocument/2006/relationships/slideLayout" Target="../slideLayouts/slideLayout147.xml"/><Relationship Id="rId36" Type="http://schemas.openxmlformats.org/officeDocument/2006/relationships/image" Target="../media/image2.png"/><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31" Type="http://schemas.openxmlformats.org/officeDocument/2006/relationships/vmlDrawing" Target="../drawings/vmlDrawing26.v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slideLayout" Target="../slideLayouts/slideLayout146.xml"/><Relationship Id="rId30" Type="http://schemas.openxmlformats.org/officeDocument/2006/relationships/theme" Target="../theme/theme5.xml"/><Relationship Id="rId35"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 Type="http://schemas.openxmlformats.org/officeDocument/2006/relationships/slideLayout" Target="../slideLayouts/slideLayout151.xml"/><Relationship Id="rId21" Type="http://schemas.openxmlformats.org/officeDocument/2006/relationships/slideLayout" Target="../slideLayouts/slideLayout169.xml"/><Relationship Id="rId34" Type="http://schemas.openxmlformats.org/officeDocument/2006/relationships/image" Target="../media/image1.emf"/><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oleObject" Target="../embeddings/oleObject32.bin"/><Relationship Id="rId38" Type="http://schemas.openxmlformats.org/officeDocument/2006/relationships/image" Target="../media/image4.png"/><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tags" Target="../tags/tag33.xml"/><Relationship Id="rId37" Type="http://schemas.openxmlformats.org/officeDocument/2006/relationships/image" Target="../media/image3.jpeg"/><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36" Type="http://schemas.openxmlformats.org/officeDocument/2006/relationships/image" Target="../media/image2.png"/><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vmlDrawing" Target="../drawings/vmlDrawing32.v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theme" Target="../theme/theme6.xml"/><Relationship Id="rId35"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26" Type="http://schemas.openxmlformats.org/officeDocument/2006/relationships/slideLayout" Target="../slideLayouts/slideLayout203.xml"/><Relationship Id="rId3" Type="http://schemas.openxmlformats.org/officeDocument/2006/relationships/slideLayout" Target="../slideLayouts/slideLayout180.xml"/><Relationship Id="rId21" Type="http://schemas.openxmlformats.org/officeDocument/2006/relationships/slideLayout" Target="../slideLayouts/slideLayout198.xml"/><Relationship Id="rId34" Type="http://schemas.openxmlformats.org/officeDocument/2006/relationships/image" Target="../media/image1.emf"/><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5" Type="http://schemas.openxmlformats.org/officeDocument/2006/relationships/slideLayout" Target="../slideLayouts/slideLayout202.xml"/><Relationship Id="rId33" Type="http://schemas.openxmlformats.org/officeDocument/2006/relationships/oleObject" Target="../embeddings/oleObject38.bin"/><Relationship Id="rId38" Type="http://schemas.openxmlformats.org/officeDocument/2006/relationships/image" Target="../media/image4.png"/><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0" Type="http://schemas.openxmlformats.org/officeDocument/2006/relationships/slideLayout" Target="../slideLayouts/slideLayout197.xml"/><Relationship Id="rId29" Type="http://schemas.openxmlformats.org/officeDocument/2006/relationships/slideLayout" Target="../slideLayouts/slideLayout206.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24" Type="http://schemas.openxmlformats.org/officeDocument/2006/relationships/slideLayout" Target="../slideLayouts/slideLayout201.xml"/><Relationship Id="rId32" Type="http://schemas.openxmlformats.org/officeDocument/2006/relationships/tags" Target="../tags/tag39.xml"/><Relationship Id="rId37" Type="http://schemas.openxmlformats.org/officeDocument/2006/relationships/image" Target="../media/image3.jpeg"/><Relationship Id="rId5" Type="http://schemas.openxmlformats.org/officeDocument/2006/relationships/slideLayout" Target="../slideLayouts/slideLayout182.xml"/><Relationship Id="rId15" Type="http://schemas.openxmlformats.org/officeDocument/2006/relationships/slideLayout" Target="../slideLayouts/slideLayout192.xml"/><Relationship Id="rId23" Type="http://schemas.openxmlformats.org/officeDocument/2006/relationships/slideLayout" Target="../slideLayouts/slideLayout200.xml"/><Relationship Id="rId28" Type="http://schemas.openxmlformats.org/officeDocument/2006/relationships/slideLayout" Target="../slideLayouts/slideLayout205.xml"/><Relationship Id="rId36" Type="http://schemas.openxmlformats.org/officeDocument/2006/relationships/image" Target="../media/image2.png"/><Relationship Id="rId10" Type="http://schemas.openxmlformats.org/officeDocument/2006/relationships/slideLayout" Target="../slideLayouts/slideLayout187.xml"/><Relationship Id="rId19" Type="http://schemas.openxmlformats.org/officeDocument/2006/relationships/slideLayout" Target="../slideLayouts/slideLayout196.xml"/><Relationship Id="rId31" Type="http://schemas.openxmlformats.org/officeDocument/2006/relationships/vmlDrawing" Target="../drawings/vmlDrawing38.v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 Id="rId22" Type="http://schemas.openxmlformats.org/officeDocument/2006/relationships/slideLayout" Target="../slideLayouts/slideLayout199.xml"/><Relationship Id="rId27" Type="http://schemas.openxmlformats.org/officeDocument/2006/relationships/slideLayout" Target="../slideLayouts/slideLayout204.xml"/><Relationship Id="rId30" Type="http://schemas.openxmlformats.org/officeDocument/2006/relationships/theme" Target="../theme/theme7.xml"/><Relationship Id="rId35"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18" Type="http://schemas.openxmlformats.org/officeDocument/2006/relationships/slideLayout" Target="../slideLayouts/slideLayout224.xml"/><Relationship Id="rId26" Type="http://schemas.openxmlformats.org/officeDocument/2006/relationships/slideLayout" Target="../slideLayouts/slideLayout232.xml"/><Relationship Id="rId3" Type="http://schemas.openxmlformats.org/officeDocument/2006/relationships/slideLayout" Target="../slideLayouts/slideLayout209.xml"/><Relationship Id="rId21" Type="http://schemas.openxmlformats.org/officeDocument/2006/relationships/slideLayout" Target="../slideLayouts/slideLayout227.xml"/><Relationship Id="rId34" Type="http://schemas.openxmlformats.org/officeDocument/2006/relationships/image" Target="../media/image2.png"/><Relationship Id="rId7" Type="http://schemas.openxmlformats.org/officeDocument/2006/relationships/slideLayout" Target="../slideLayouts/slideLayout213.xml"/><Relationship Id="rId12" Type="http://schemas.openxmlformats.org/officeDocument/2006/relationships/slideLayout" Target="../slideLayouts/slideLayout218.xml"/><Relationship Id="rId17" Type="http://schemas.openxmlformats.org/officeDocument/2006/relationships/slideLayout" Target="../slideLayouts/slideLayout223.xml"/><Relationship Id="rId25" Type="http://schemas.openxmlformats.org/officeDocument/2006/relationships/slideLayout" Target="../slideLayouts/slideLayout231.xml"/><Relationship Id="rId33"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208.xml"/><Relationship Id="rId16" Type="http://schemas.openxmlformats.org/officeDocument/2006/relationships/slideLayout" Target="../slideLayouts/slideLayout222.xml"/><Relationship Id="rId20" Type="http://schemas.openxmlformats.org/officeDocument/2006/relationships/slideLayout" Target="../slideLayouts/slideLayout226.xml"/><Relationship Id="rId29" Type="http://schemas.openxmlformats.org/officeDocument/2006/relationships/vmlDrawing" Target="../drawings/vmlDrawing44.v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24" Type="http://schemas.openxmlformats.org/officeDocument/2006/relationships/slideLayout" Target="../slideLayouts/slideLayout230.xml"/><Relationship Id="rId32" Type="http://schemas.openxmlformats.org/officeDocument/2006/relationships/image" Target="../media/image1.emf"/><Relationship Id="rId5" Type="http://schemas.openxmlformats.org/officeDocument/2006/relationships/slideLayout" Target="../slideLayouts/slideLayout211.xml"/><Relationship Id="rId15" Type="http://schemas.openxmlformats.org/officeDocument/2006/relationships/slideLayout" Target="../slideLayouts/slideLayout221.xml"/><Relationship Id="rId23" Type="http://schemas.openxmlformats.org/officeDocument/2006/relationships/slideLayout" Target="../slideLayouts/slideLayout229.xml"/><Relationship Id="rId28" Type="http://schemas.openxmlformats.org/officeDocument/2006/relationships/theme" Target="../theme/theme8.xml"/><Relationship Id="rId36" Type="http://schemas.openxmlformats.org/officeDocument/2006/relationships/image" Target="../media/image4.png"/><Relationship Id="rId10" Type="http://schemas.openxmlformats.org/officeDocument/2006/relationships/slideLayout" Target="../slideLayouts/slideLayout216.xml"/><Relationship Id="rId19" Type="http://schemas.openxmlformats.org/officeDocument/2006/relationships/slideLayout" Target="../slideLayouts/slideLayout225.xml"/><Relationship Id="rId31" Type="http://schemas.openxmlformats.org/officeDocument/2006/relationships/oleObject" Target="../embeddings/oleObject44.bin"/><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 Id="rId22" Type="http://schemas.openxmlformats.org/officeDocument/2006/relationships/slideLayout" Target="../slideLayouts/slideLayout228.xml"/><Relationship Id="rId27" Type="http://schemas.openxmlformats.org/officeDocument/2006/relationships/slideLayout" Target="../slideLayouts/slideLayout233.xml"/><Relationship Id="rId30" Type="http://schemas.openxmlformats.org/officeDocument/2006/relationships/tags" Target="../tags/tag45.xml"/><Relationship Id="rId35"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18" Type="http://schemas.openxmlformats.org/officeDocument/2006/relationships/slideLayout" Target="../slideLayouts/slideLayout251.xml"/><Relationship Id="rId3" Type="http://schemas.openxmlformats.org/officeDocument/2006/relationships/slideLayout" Target="../slideLayouts/slideLayout236.xml"/><Relationship Id="rId21" Type="http://schemas.openxmlformats.org/officeDocument/2006/relationships/image" Target="../media/image11.png"/><Relationship Id="rId7" Type="http://schemas.openxmlformats.org/officeDocument/2006/relationships/slideLayout" Target="../slideLayouts/slideLayout240.xml"/><Relationship Id="rId12" Type="http://schemas.openxmlformats.org/officeDocument/2006/relationships/slideLayout" Target="../slideLayouts/slideLayout245.xml"/><Relationship Id="rId17" Type="http://schemas.openxmlformats.org/officeDocument/2006/relationships/slideLayout" Target="../slideLayouts/slideLayout250.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20" Type="http://schemas.openxmlformats.org/officeDocument/2006/relationships/image" Target="../media/image10.png"/><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5" Type="http://schemas.openxmlformats.org/officeDocument/2006/relationships/slideLayout" Target="../slideLayouts/slideLayout248.xml"/><Relationship Id="rId10" Type="http://schemas.openxmlformats.org/officeDocument/2006/relationships/slideLayout" Target="../slideLayouts/slideLayout243.xml"/><Relationship Id="rId19" Type="http://schemas.openxmlformats.org/officeDocument/2006/relationships/theme" Target="../theme/theme9.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4" name="think-cell Slide" r:id="rId35" imgW="473" imgH="473" progId="TCLayout.ActiveDocument.1">
                  <p:embed/>
                </p:oleObj>
              </mc:Choice>
              <mc:Fallback>
                <p:oleObj name="think-cell Slide" r:id="rId35" imgW="473" imgH="473" progId="TCLayout.ActiveDocument.1">
                  <p:embed/>
                  <p:pic>
                    <p:nvPicPr>
                      <p:cNvPr id="0" name=""/>
                      <p:cNvPicPr/>
                      <p:nvPr/>
                    </p:nvPicPr>
                    <p:blipFill>
                      <a:blip r:embed="rId36"/>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 xmlns:a16="http://schemas.microsoft.com/office/drawing/2014/main" id="{89CA9733-78EF-5F49-81C1-064DE89D5260}"/>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256505901"/>
      </p:ext>
    </p:extLst>
  </p:cSld>
  <p:clrMap bg1="lt1" tx1="dk1" bg2="lt2" tx2="dk2" accent1="accent1" accent2="accent2" accent3="accent3" accent4="accent4" accent5="accent5" accent6="accent6" hlink="hlink" folHlink="folHlink"/>
  <p:sldLayoutIdLst>
    <p:sldLayoutId id="2147483662" r:id="rId1"/>
    <p:sldLayoutId id="2147483956"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917" r:id="rId16"/>
    <p:sldLayoutId id="2147483959"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90" r:id="rId3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33350"/>
            <a:ext cx="10415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3843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10">
            <a:extLst>
              <a:ext uri="{FF2B5EF4-FFF2-40B4-BE49-F238E27FC236}">
                <a16:creationId xmlns:a16="http://schemas.microsoft.com/office/drawing/2014/main" xmlns="" id="{E40BA596-A8B5-4C1B-B96C-99009C3B6F8D}"/>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68B80BCF-9D02-4709-A003-8608E38DC5CF}" type="slidenum">
              <a:rPr lang="en-CA" sz="1000" b="1">
                <a:solidFill>
                  <a:srgbClr val="808080">
                    <a:lumMod val="75000"/>
                  </a:srgbClr>
                </a:solidFill>
                <a:cs typeface="Arial" pitchFamily="34" charset="0"/>
              </a:rPr>
              <a:pPr algn="ctr">
                <a:defRPr/>
              </a:pPr>
              <a:t>‹#›</a:t>
            </a:fld>
            <a:endParaRPr lang="en-US" sz="1000" b="1" dirty="0">
              <a:solidFill>
                <a:srgbClr val="808080">
                  <a:lumMod val="75000"/>
                </a:srgbClr>
              </a:solidFill>
              <a:cs typeface="Arial" pitchFamily="34" charset="0"/>
            </a:endParaRPr>
          </a:p>
        </p:txBody>
      </p:sp>
      <p:pic>
        <p:nvPicPr>
          <p:cNvPr id="1029" name="Picture 9" descr="A close up of an object&#10;&#10;Description automatically generated"/>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A close up of a logo&#10;&#10;Description automatically generated"/>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76048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Lst>
  <p:hf hdr="0" ftr="0" dt="0"/>
  <p:txStyles>
    <p:titleStyle>
      <a:lvl1pPr algn="ctr" rtl="0" eaLnBrk="0" fontAlgn="base" hangingPunct="0">
        <a:spcBef>
          <a:spcPct val="0"/>
        </a:spcBef>
        <a:spcAft>
          <a:spcPct val="0"/>
        </a:spcAft>
        <a:defRPr sz="3200" b="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33350"/>
            <a:ext cx="10415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3843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10">
            <a:extLst>
              <a:ext uri="{FF2B5EF4-FFF2-40B4-BE49-F238E27FC236}">
                <a16:creationId xmlns:a16="http://schemas.microsoft.com/office/drawing/2014/main" xmlns="" id="{E40BA596-A8B5-4C1B-B96C-99009C3B6F8D}"/>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68B80BCF-9D02-4709-A003-8608E38DC5CF}" type="slidenum">
              <a:rPr lang="en-CA" sz="1000" b="1">
                <a:solidFill>
                  <a:srgbClr val="808080">
                    <a:lumMod val="75000"/>
                  </a:srgbClr>
                </a:solidFill>
                <a:cs typeface="Arial" pitchFamily="34" charset="0"/>
              </a:rPr>
              <a:pPr algn="ctr">
                <a:defRPr/>
              </a:pPr>
              <a:t>‹#›</a:t>
            </a:fld>
            <a:endParaRPr lang="en-US" sz="1000" b="1" dirty="0">
              <a:solidFill>
                <a:srgbClr val="808080">
                  <a:lumMod val="75000"/>
                </a:srgbClr>
              </a:solidFill>
              <a:cs typeface="Arial" pitchFamily="34" charset="0"/>
            </a:endParaRPr>
          </a:p>
        </p:txBody>
      </p:sp>
      <p:pic>
        <p:nvPicPr>
          <p:cNvPr id="1029" name="Picture 9" descr="A close up of an object&#10;&#10;Description automatically generated"/>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A close up of a logo&#10;&#10;Description automatically generated"/>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670918"/>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Lst>
  <p:hf hdr="0" ftr="0" dt="0"/>
  <p:txStyles>
    <p:titleStyle>
      <a:lvl1pPr algn="ctr" rtl="0" eaLnBrk="0" fontAlgn="base" hangingPunct="0">
        <a:spcBef>
          <a:spcPct val="0"/>
        </a:spcBef>
        <a:spcAft>
          <a:spcPct val="0"/>
        </a:spcAft>
        <a:defRPr sz="3200" b="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55" name="think-cell Slide" r:id="rId33" imgW="473" imgH="473" progId="TCLayout.ActiveDocument.1">
                  <p:embed/>
                </p:oleObj>
              </mc:Choice>
              <mc:Fallback>
                <p:oleObj name="think-cell Slide" r:id="rId33" imgW="473" imgH="473"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5"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6"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 xmlns:a16="http://schemas.microsoft.com/office/drawing/2014/main" id="{89CA9733-78EF-5F49-81C1-064DE89D5260}"/>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97688130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00" name="think-cell Slide" r:id="rId34" imgW="473" imgH="473" progId="TCLayout.ActiveDocument.1">
                  <p:embed/>
                </p:oleObj>
              </mc:Choice>
              <mc:Fallback>
                <p:oleObj name="think-cell Slide" r:id="rId34" imgW="473" imgH="473" progId="TCLayout.ActiveDocument.1">
                  <p:embed/>
                  <p:pic>
                    <p:nvPicPr>
                      <p:cNvPr id="0" name=""/>
                      <p:cNvPicPr/>
                      <p:nvPr/>
                    </p:nvPicPr>
                    <p:blipFill>
                      <a:blip r:embed="rId35"/>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6"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 xmlns:a16="http://schemas.microsoft.com/office/drawing/2014/main" id="{89CA9733-78EF-5F49-81C1-064DE89D5260}"/>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284428870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957"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711" name="think-cell Slide" r:id="rId33" imgW="473" imgH="473" progId="TCLayout.ActiveDocument.1">
                  <p:embed/>
                </p:oleObj>
              </mc:Choice>
              <mc:Fallback>
                <p:oleObj name="think-cell Slide" r:id="rId33" imgW="473" imgH="473"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5"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6"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 xmlns:a16="http://schemas.microsoft.com/office/drawing/2014/main" id="{89CA9733-78EF-5F49-81C1-064DE89D5260}"/>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41876997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55" name="think-cell Slide" r:id="rId33" imgW="473" imgH="473" progId="TCLayout.ActiveDocument.1">
                  <p:embed/>
                </p:oleObj>
              </mc:Choice>
              <mc:Fallback>
                <p:oleObj name="think-cell Slide" r:id="rId33" imgW="473" imgH="473"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5"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6"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 xmlns:a16="http://schemas.microsoft.com/office/drawing/2014/main" id="{89CA9733-78EF-5F49-81C1-064DE89D5260}"/>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42726297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99" name="think-cell Slide" r:id="rId33" imgW="473" imgH="473" progId="TCLayout.ActiveDocument.1">
                  <p:embed/>
                </p:oleObj>
              </mc:Choice>
              <mc:Fallback>
                <p:oleObj name="think-cell Slide" r:id="rId33" imgW="473" imgH="473"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5"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6"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 xmlns:a16="http://schemas.microsoft.com/office/drawing/2014/main" id="{89CA9733-78EF-5F49-81C1-064DE89D5260}"/>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60778190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43" name="think-cell Slide" r:id="rId33" imgW="473" imgH="473" progId="TCLayout.ActiveDocument.1">
                  <p:embed/>
                </p:oleObj>
              </mc:Choice>
              <mc:Fallback>
                <p:oleObj name="think-cell Slide" r:id="rId33" imgW="473" imgH="473"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5"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6"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 xmlns:a16="http://schemas.microsoft.com/office/drawing/2014/main" id="{89CA9733-78EF-5F49-81C1-064DE89D5260}"/>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28316528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 id="2147483865" r:id="rId24"/>
    <p:sldLayoutId id="2147483866" r:id="rId25"/>
    <p:sldLayoutId id="2147483867" r:id="rId26"/>
    <p:sldLayoutId id="2147483868" r:id="rId27"/>
    <p:sldLayoutId id="2147483869" r:id="rId28"/>
    <p:sldLayoutId id="2147483870" r:id="rId2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84" name="think-cell Slide" r:id="rId31" imgW="473" imgH="473" progId="TCLayout.ActiveDocument.1">
                  <p:embed/>
                </p:oleObj>
              </mc:Choice>
              <mc:Fallback>
                <p:oleObj name="think-cell Slide" r:id="rId31" imgW="473" imgH="473" progId="TCLayout.ActiveDocument.1">
                  <p:embed/>
                  <p:pic>
                    <p:nvPicPr>
                      <p:cNvPr id="0" name=""/>
                      <p:cNvPicPr/>
                      <p:nvPr/>
                    </p:nvPicPr>
                    <p:blipFill>
                      <a:blip r:embed="rId32"/>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3"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4"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 xmlns:a16="http://schemas.microsoft.com/office/drawing/2014/main" id="{89CA9733-78EF-5F49-81C1-064DE89D5260}"/>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232225680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958" r:id="rId15"/>
    <p:sldLayoutId id="2147483886" r:id="rId16"/>
    <p:sldLayoutId id="2147483887" r:id="rId17"/>
    <p:sldLayoutId id="2147483888" r:id="rId18"/>
    <p:sldLayoutId id="2147483889" r:id="rId19"/>
    <p:sldLayoutId id="2147483890" r:id="rId20"/>
    <p:sldLayoutId id="2147483891" r:id="rId21"/>
    <p:sldLayoutId id="2147483892" r:id="rId22"/>
    <p:sldLayoutId id="2147483893" r:id="rId23"/>
    <p:sldLayoutId id="2147483894" r:id="rId24"/>
    <p:sldLayoutId id="2147483895" r:id="rId25"/>
    <p:sldLayoutId id="2147483896" r:id="rId26"/>
    <p:sldLayoutId id="2147483897" r:id="rId2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33350"/>
            <a:ext cx="10415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3843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10">
            <a:extLst>
              <a:ext uri="{FF2B5EF4-FFF2-40B4-BE49-F238E27FC236}">
                <a16:creationId xmlns:a16="http://schemas.microsoft.com/office/drawing/2014/main" xmlns="" id="{E40BA596-A8B5-4C1B-B96C-99009C3B6F8D}"/>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68B80BCF-9D02-4709-A003-8608E38DC5CF}" type="slidenum">
              <a:rPr lang="en-CA" sz="1000" b="1">
                <a:solidFill>
                  <a:srgbClr val="808080">
                    <a:lumMod val="75000"/>
                  </a:srgbClr>
                </a:solidFill>
                <a:cs typeface="Arial" pitchFamily="34" charset="0"/>
              </a:rPr>
              <a:pPr algn="ctr">
                <a:defRPr/>
              </a:pPr>
              <a:t>‹#›</a:t>
            </a:fld>
            <a:endParaRPr lang="en-US" sz="1000" b="1" dirty="0">
              <a:solidFill>
                <a:srgbClr val="808080">
                  <a:lumMod val="75000"/>
                </a:srgbClr>
              </a:solidFill>
              <a:cs typeface="Arial" pitchFamily="34" charset="0"/>
            </a:endParaRPr>
          </a:p>
        </p:txBody>
      </p:sp>
      <p:pic>
        <p:nvPicPr>
          <p:cNvPr id="1029" name="Picture 9" descr="A close up of an object&#10;&#10;Description automatically generated"/>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A close up of a logo&#10;&#10;Description automatically generated"/>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81760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Lst>
  <p:hf hdr="0" ftr="0" dt="0"/>
  <p:txStyles>
    <p:titleStyle>
      <a:lvl1pPr algn="ctr" rtl="0" eaLnBrk="0" fontAlgn="base" hangingPunct="0">
        <a:spcBef>
          <a:spcPct val="0"/>
        </a:spcBef>
        <a:spcAft>
          <a:spcPct val="0"/>
        </a:spcAft>
        <a:defRPr sz="3200" b="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6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91.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9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9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9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9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1.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97KyQ2b9Hc4&amp;list=PL5gT_sS8PEiWo4pOSWvcyh-LGPOz296qR&amp;index=2"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hyperlink" Target="https://longhurstconsulting.com/" TargetMode="Externa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hyperlink" Target="https://www.gcpedia.gc.ca/gcwiki/images/6/68/Project_Readiness_Assessment_Tool_EN.xlsx" TargetMode="External"/><Relationship Id="rId3" Type="http://schemas.openxmlformats.org/officeDocument/2006/relationships/tags" Target="../tags/tag59.xml"/><Relationship Id="rId7" Type="http://schemas.openxmlformats.org/officeDocument/2006/relationships/image" Target="../media/image4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24.xml"/><Relationship Id="rId5" Type="http://schemas.openxmlformats.org/officeDocument/2006/relationships/slideLayout" Target="../slideLayouts/slideLayout15.xml"/><Relationship Id="rId4" Type="http://schemas.openxmlformats.org/officeDocument/2006/relationships/tags" Target="../tags/tag60.xml"/></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hyperlink" Target="https://f.io/xd0X_8sI"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mailto:TPSGC.SIMilieudeTravailGC-RPSGCWorkplace.PWGSC@tpsgc-pwgsc.gc.ca?subject=Transformation%20and%20Enablement-%20Request%20for%20assistance"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hyperlink" Target="https://www.youtube.com/watch?v=97KyQ2b9Hc4&amp;list=PL5gT_sS8PEiWo4pOSWvcyh-LGPOz296qR&amp;index=2" TargetMode="External"/><Relationship Id="rId4" Type="http://schemas.openxmlformats.org/officeDocument/2006/relationships/hyperlink" Target="https://www.gcpedia.gc.ca/wiki/GCworkplac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CA" dirty="0" smtClean="0">
                <a:solidFill>
                  <a:schemeClr val="bg1"/>
                </a:solidFill>
              </a:rPr>
              <a:t>Date: October 2020</a:t>
            </a:r>
            <a:endParaRPr lang="en-CA" dirty="0">
              <a:solidFill>
                <a:schemeClr val="bg1"/>
              </a:solidFill>
            </a:endParaRPr>
          </a:p>
        </p:txBody>
      </p:sp>
      <p:sp>
        <p:nvSpPr>
          <p:cNvPr id="3" name="Subtitle 2"/>
          <p:cNvSpPr>
            <a:spLocks noGrp="1"/>
          </p:cNvSpPr>
          <p:nvPr>
            <p:ph type="subTitle" idx="1"/>
          </p:nvPr>
        </p:nvSpPr>
        <p:spPr/>
        <p:txBody>
          <a:bodyPr>
            <a:normAutofit/>
          </a:bodyPr>
          <a:lstStyle/>
          <a:p>
            <a:r>
              <a:rPr lang="en-US" dirty="0" smtClean="0">
                <a:solidFill>
                  <a:schemeClr val="accent2"/>
                </a:solidFill>
              </a:rPr>
              <a:t>Template</a:t>
            </a:r>
            <a:endParaRPr lang="en-US" dirty="0">
              <a:solidFill>
                <a:schemeClr val="accent2"/>
              </a:solidFill>
            </a:endParaRPr>
          </a:p>
        </p:txBody>
      </p:sp>
      <p:sp>
        <p:nvSpPr>
          <p:cNvPr id="2" name="Title 1"/>
          <p:cNvSpPr>
            <a:spLocks noGrp="1"/>
          </p:cNvSpPr>
          <p:nvPr>
            <p:ph type="ctrTitle"/>
          </p:nvPr>
        </p:nvSpPr>
        <p:spPr>
          <a:xfrm>
            <a:off x="1255713" y="3168651"/>
            <a:ext cx="6319951" cy="1295400"/>
          </a:xfrm>
        </p:spPr>
        <p:txBody>
          <a:bodyPr>
            <a:normAutofit fontScale="90000"/>
          </a:bodyPr>
          <a:lstStyle/>
          <a:p>
            <a:r>
              <a:rPr lang="en-US" b="1" dirty="0" smtClean="0">
                <a:solidFill>
                  <a:schemeClr val="bg1"/>
                </a:solidFill>
                <a:latin typeface="Arial" panose="020B0604020202020204" pitchFamily="34" charset="0"/>
                <a:cs typeface="Arial" panose="020B0604020202020204" pitchFamily="34" charset="0"/>
              </a:rPr>
              <a:t>Leadership Engagement for the </a:t>
            </a:r>
            <a:r>
              <a:rPr lang="en-US" dirty="0" smtClean="0">
                <a:solidFill>
                  <a:schemeClr val="bg1"/>
                </a:solidFill>
                <a:latin typeface="Arial" panose="020B0604020202020204" pitchFamily="34" charset="0"/>
                <a:cs typeface="Arial" panose="020B0604020202020204" pitchFamily="34" charset="0"/>
              </a:rPr>
              <a:t>Modernization</a:t>
            </a:r>
            <a:r>
              <a:rPr lang="en-US" b="1" dirty="0" smtClean="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of the Workplace</a:t>
            </a:r>
            <a:br>
              <a:rPr lang="en-US" b="1" dirty="0">
                <a:solidFill>
                  <a:schemeClr val="bg1"/>
                </a:solidFill>
                <a:latin typeface="Arial" panose="020B0604020202020204" pitchFamily="34" charset="0"/>
                <a:cs typeface="Arial" panose="020B0604020202020204" pitchFamily="34" charset="0"/>
              </a:rPr>
            </a:b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266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 Lessons learned from Workplace 2.0&#10;2. Engagement through Blue Print 2020&#10;3. Looking at global workplace trends and innovations." title="Origin of the vision for a modern workplace for the government "/>
          <p:cNvPicPr>
            <a:picLocks noChangeAspect="1"/>
          </p:cNvPicPr>
          <p:nvPr/>
        </p:nvPicPr>
        <p:blipFill>
          <a:blip r:embed="rId3"/>
          <a:stretch>
            <a:fillRect/>
          </a:stretch>
        </p:blipFill>
        <p:spPr>
          <a:xfrm>
            <a:off x="1395412" y="1657350"/>
            <a:ext cx="9891092" cy="4339784"/>
          </a:xfrm>
          <a:prstGeom prst="rect">
            <a:avLst/>
          </a:prstGeom>
        </p:spPr>
      </p:pic>
      <p:sp>
        <p:nvSpPr>
          <p:cNvPr id="2" name="Title 1"/>
          <p:cNvSpPr>
            <a:spLocks noGrp="1"/>
          </p:cNvSpPr>
          <p:nvPr>
            <p:ph type="title"/>
          </p:nvPr>
        </p:nvSpPr>
        <p:spPr/>
        <p:txBody>
          <a:bodyPr>
            <a:normAutofit/>
          </a:bodyPr>
          <a:lstStyle/>
          <a:p>
            <a:r>
              <a:rPr lang="en-CA" dirty="0" smtClean="0"/>
              <a:t>A vision for the Government of Canada workplace</a:t>
            </a:r>
            <a:endParaRPr lang="en-CA" dirty="0"/>
          </a:p>
        </p:txBody>
      </p:sp>
    </p:spTree>
    <p:extLst>
      <p:ext uri="{BB962C8B-B14F-4D97-AF65-F5344CB8AC3E}">
        <p14:creationId xmlns:p14="http://schemas.microsoft.com/office/powerpoint/2010/main" val="3820721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vatars standing together for Digital, inclusive, healthy, flexible, efficient, collaborative and green workplaces. " title="Icon for the 7 pillars of GCworkplace"/>
          <p:cNvPicPr>
            <a:picLocks noChangeAspect="1"/>
          </p:cNvPicPr>
          <p:nvPr/>
        </p:nvPicPr>
        <p:blipFill>
          <a:blip r:embed="rId3"/>
          <a:stretch>
            <a:fillRect/>
          </a:stretch>
        </p:blipFill>
        <p:spPr>
          <a:xfrm>
            <a:off x="5775354" y="2382690"/>
            <a:ext cx="6048932" cy="3636001"/>
          </a:xfrm>
          <a:prstGeom prst="rect">
            <a:avLst/>
          </a:prstGeom>
        </p:spPr>
      </p:pic>
      <p:sp>
        <p:nvSpPr>
          <p:cNvPr id="7" name="TextBox 6"/>
          <p:cNvSpPr txBox="1"/>
          <p:nvPr/>
        </p:nvSpPr>
        <p:spPr>
          <a:xfrm>
            <a:off x="628130" y="2545108"/>
            <a:ext cx="5147224" cy="3016210"/>
          </a:xfrm>
          <a:prstGeom prst="rect">
            <a:avLst/>
          </a:prstGeom>
          <a:noFill/>
        </p:spPr>
        <p:txBody>
          <a:bodyPr wrap="square" rtlCol="0">
            <a:spAutoFit/>
          </a:bodyPr>
          <a:lstStyle/>
          <a:p>
            <a:r>
              <a:rPr lang="en-CA" sz="1600" dirty="0">
                <a:solidFill>
                  <a:srgbClr val="000000"/>
                </a:solidFill>
              </a:rPr>
              <a:t>GCworkplace is the term adopted by the Government of Canada for workplace modernization. </a:t>
            </a:r>
          </a:p>
          <a:p>
            <a:endParaRPr lang="en-CA" sz="1600" dirty="0">
              <a:solidFill>
                <a:srgbClr val="000000"/>
              </a:solidFill>
            </a:endParaRPr>
          </a:p>
          <a:p>
            <a:r>
              <a:rPr lang="en-CA" sz="1600" dirty="0">
                <a:solidFill>
                  <a:srgbClr val="000000"/>
                </a:solidFill>
              </a:rPr>
              <a:t>It is based on the implementation of activity-based working (ABW), which is a way of working that offers all employees shared use of a </a:t>
            </a:r>
            <a:r>
              <a:rPr lang="en-CA" sz="1600" b="1" dirty="0">
                <a:solidFill>
                  <a:srgbClr val="000000"/>
                </a:solidFill>
              </a:rPr>
              <a:t>VARIETY</a:t>
            </a:r>
            <a:r>
              <a:rPr lang="en-CA" sz="1600" dirty="0">
                <a:solidFill>
                  <a:srgbClr val="000000"/>
                </a:solidFill>
              </a:rPr>
              <a:t> of </a:t>
            </a:r>
            <a:r>
              <a:rPr lang="en-CA" sz="1600" dirty="0" err="1">
                <a:solidFill>
                  <a:srgbClr val="000000"/>
                </a:solidFill>
              </a:rPr>
              <a:t>workpoints</a:t>
            </a:r>
            <a:r>
              <a:rPr lang="en-CA" sz="1600" dirty="0">
                <a:solidFill>
                  <a:srgbClr val="000000"/>
                </a:solidFill>
              </a:rPr>
              <a:t>, allowing them to </a:t>
            </a:r>
            <a:r>
              <a:rPr lang="en-CA" sz="1600" b="1" dirty="0">
                <a:solidFill>
                  <a:srgbClr val="000000"/>
                </a:solidFill>
              </a:rPr>
              <a:t>CHOOSE</a:t>
            </a:r>
            <a:r>
              <a:rPr lang="en-CA" sz="1600" dirty="0">
                <a:solidFill>
                  <a:srgbClr val="000000"/>
                </a:solidFill>
              </a:rPr>
              <a:t> the optimal setting to perform their tasks and functions. </a:t>
            </a:r>
            <a:r>
              <a:rPr lang="en-US" sz="1600" dirty="0">
                <a:solidFill>
                  <a:srgbClr val="000000"/>
                </a:solidFill>
              </a:rPr>
              <a:t>It optimizes</a:t>
            </a:r>
            <a:r>
              <a:rPr lang="en-US" sz="1600" b="1" dirty="0">
                <a:solidFill>
                  <a:srgbClr val="000000"/>
                </a:solidFill>
              </a:rPr>
              <a:t> </a:t>
            </a:r>
            <a:r>
              <a:rPr lang="en-US" sz="1600" dirty="0">
                <a:solidFill>
                  <a:srgbClr val="000000"/>
                </a:solidFill>
              </a:rPr>
              <a:t>office space and is based </a:t>
            </a:r>
            <a:r>
              <a:rPr lang="en-CA" sz="1600" dirty="0">
                <a:solidFill>
                  <a:srgbClr val="000000"/>
                </a:solidFill>
                <a:cs typeface="Arial" panose="020B0604020202020204" pitchFamily="34" charset="0"/>
              </a:rPr>
              <a:t>on the seven </a:t>
            </a:r>
            <a:r>
              <a:rPr lang="en-CA" sz="1600" b="1" dirty="0">
                <a:solidFill>
                  <a:srgbClr val="000000"/>
                </a:solidFill>
                <a:cs typeface="Arial" panose="020B0604020202020204" pitchFamily="34" charset="0"/>
              </a:rPr>
              <a:t>DIMENSIONS</a:t>
            </a:r>
            <a:r>
              <a:rPr lang="en-CA" sz="1600" dirty="0">
                <a:solidFill>
                  <a:srgbClr val="000000"/>
                </a:solidFill>
                <a:cs typeface="Arial" panose="020B0604020202020204" pitchFamily="34" charset="0"/>
              </a:rPr>
              <a:t> of creating a flexible, healthy, efficient, inclusive, collaborative, green and technologically advanced digital space. </a:t>
            </a:r>
          </a:p>
          <a:p>
            <a:endParaRPr lang="fr-CA" sz="1400" b="1" dirty="0">
              <a:solidFill>
                <a:srgbClr val="000000"/>
              </a:solidFill>
              <a:cs typeface="Arial" panose="020B0604020202020204" pitchFamily="34" charset="0"/>
            </a:endParaRPr>
          </a:p>
        </p:txBody>
      </p:sp>
      <p:sp>
        <p:nvSpPr>
          <p:cNvPr id="4" name="TextBox 3"/>
          <p:cNvSpPr txBox="1"/>
          <p:nvPr/>
        </p:nvSpPr>
        <p:spPr>
          <a:xfrm>
            <a:off x="549474" y="1540511"/>
            <a:ext cx="11006345" cy="707886"/>
          </a:xfrm>
          <a:prstGeom prst="rect">
            <a:avLst/>
          </a:prstGeom>
          <a:solidFill>
            <a:srgbClr val="FFFFFF">
              <a:alpha val="69804"/>
            </a:srgbClr>
          </a:solidFill>
        </p:spPr>
        <p:txBody>
          <a:bodyPr wrap="square" lIns="144000" rIns="144000" rtlCol="0">
            <a:spAutoFit/>
          </a:bodyPr>
          <a:lstStyle/>
          <a:p>
            <a:r>
              <a:rPr lang="en-CA" sz="2000" b="1" dirty="0">
                <a:solidFill>
                  <a:srgbClr val="000000"/>
                </a:solidFill>
                <a:cs typeface="Arial" panose="020B0604020202020204" pitchFamily="34" charset="0"/>
              </a:rPr>
              <a:t>GCworkplace is a </a:t>
            </a:r>
            <a:r>
              <a:rPr lang="en-CA" sz="2000" b="1" i="1" dirty="0">
                <a:solidFill>
                  <a:srgbClr val="000000"/>
                </a:solidFill>
                <a:cs typeface="Arial" panose="020B0604020202020204" pitchFamily="34" charset="0"/>
              </a:rPr>
              <a:t>modern, efficient and inclusive </a:t>
            </a:r>
            <a:r>
              <a:rPr lang="en-CA" sz="2000" b="1" dirty="0">
                <a:solidFill>
                  <a:srgbClr val="000000"/>
                </a:solidFill>
                <a:cs typeface="Arial" panose="020B0604020202020204" pitchFamily="34" charset="0"/>
              </a:rPr>
              <a:t>workplace which responds to the public service workforce’s needs and supports a flexible way of working. </a:t>
            </a:r>
            <a:endParaRPr lang="en-CA" sz="2000" dirty="0">
              <a:solidFill>
                <a:srgbClr val="000000"/>
              </a:solidFill>
              <a:cs typeface="Arial" panose="020B0604020202020204" pitchFamily="34" charset="0"/>
            </a:endParaRPr>
          </a:p>
        </p:txBody>
      </p:sp>
      <p:sp>
        <p:nvSpPr>
          <p:cNvPr id="2" name="Title 1"/>
          <p:cNvSpPr>
            <a:spLocks noGrp="1"/>
          </p:cNvSpPr>
          <p:nvPr>
            <p:ph type="title"/>
          </p:nvPr>
        </p:nvSpPr>
        <p:spPr>
          <a:xfrm>
            <a:off x="549474" y="571191"/>
            <a:ext cx="11006345" cy="835027"/>
          </a:xfrm>
        </p:spPr>
        <p:txBody>
          <a:bodyPr/>
          <a:lstStyle/>
          <a:p>
            <a:r>
              <a:rPr lang="en-US" dirty="0"/>
              <a:t>What is a GCworkplace?</a:t>
            </a:r>
            <a:endParaRPr lang="en-CA" dirty="0"/>
          </a:p>
        </p:txBody>
      </p:sp>
    </p:spTree>
    <p:extLst>
      <p:ext uri="{BB962C8B-B14F-4D97-AF65-F5344CB8AC3E}">
        <p14:creationId xmlns:p14="http://schemas.microsoft.com/office/powerpoint/2010/main" val="2040026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vatar working from a coffee sho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07778" y="4551092"/>
            <a:ext cx="1455448" cy="1470376"/>
          </a:xfrm>
          <a:prstGeom prst="rect">
            <a:avLst/>
          </a:prstGeom>
        </p:spPr>
      </p:pic>
      <p:sp>
        <p:nvSpPr>
          <p:cNvPr id="14" name="TextBox 13"/>
          <p:cNvSpPr txBox="1"/>
          <p:nvPr/>
        </p:nvSpPr>
        <p:spPr>
          <a:xfrm>
            <a:off x="10184013" y="3888890"/>
            <a:ext cx="1470247" cy="400110"/>
          </a:xfrm>
          <a:prstGeom prst="rect">
            <a:avLst/>
          </a:prstGeom>
          <a:noFill/>
        </p:spPr>
        <p:txBody>
          <a:bodyPr wrap="square" rtlCol="0">
            <a:spAutoFit/>
          </a:bodyPr>
          <a:lstStyle/>
          <a:p>
            <a:pPr algn="ctr"/>
            <a:r>
              <a:rPr lang="en-US" sz="2000" b="1" dirty="0">
                <a:solidFill>
                  <a:srgbClr val="388979"/>
                </a:solidFill>
                <a:cs typeface="Arial"/>
              </a:rPr>
              <a:t>Other</a:t>
            </a:r>
          </a:p>
        </p:txBody>
      </p:sp>
      <p:grpSp>
        <p:nvGrpSpPr>
          <p:cNvPr id="30" name="Group 29"/>
          <p:cNvGrpSpPr/>
          <p:nvPr/>
        </p:nvGrpSpPr>
        <p:grpSpPr>
          <a:xfrm>
            <a:off x="7962128" y="4122724"/>
            <a:ext cx="2463362" cy="1615827"/>
            <a:chOff x="7619134" y="4022339"/>
            <a:chExt cx="2463362" cy="1615827"/>
          </a:xfrm>
        </p:grpSpPr>
        <p:sp>
          <p:nvSpPr>
            <p:cNvPr id="31" name="TextBox 30"/>
            <p:cNvSpPr txBox="1"/>
            <p:nvPr/>
          </p:nvSpPr>
          <p:spPr>
            <a:xfrm>
              <a:off x="7619134" y="4022339"/>
              <a:ext cx="1785761" cy="1615827"/>
            </a:xfrm>
            <a:prstGeom prst="rect">
              <a:avLst/>
            </a:prstGeom>
            <a:noFill/>
          </p:spPr>
          <p:txBody>
            <a:bodyPr wrap="square" rtlCol="0">
              <a:spAutoFit/>
            </a:bodyPr>
            <a:lstStyle/>
            <a:p>
              <a:pPr algn="ctr"/>
              <a:r>
                <a:rPr lang="en-US" sz="1100" dirty="0">
                  <a:solidFill>
                    <a:srgbClr val="000000"/>
                  </a:solidFill>
                  <a:cs typeface="Arial"/>
                </a:rPr>
                <a:t>"My day today is filled with client meetings! There are no </a:t>
              </a:r>
              <a:r>
                <a:rPr lang="en-US" sz="1100" dirty="0" err="1">
                  <a:solidFill>
                    <a:srgbClr val="000000"/>
                  </a:solidFill>
                  <a:cs typeface="Arial"/>
                </a:rPr>
                <a:t>GCcoworking</a:t>
              </a:r>
              <a:r>
                <a:rPr lang="en-US" sz="1100" dirty="0">
                  <a:solidFill>
                    <a:srgbClr val="000000"/>
                  </a:solidFill>
                  <a:cs typeface="Arial"/>
                </a:rPr>
                <a:t> locations nearby and I would lose a lot of time by commuting back and forth to the office so I will be working in a coffee shop in between my meetings."</a:t>
              </a:r>
            </a:p>
          </p:txBody>
        </p:sp>
        <p:grpSp>
          <p:nvGrpSpPr>
            <p:cNvPr id="32" name="Group 31"/>
            <p:cNvGrpSpPr/>
            <p:nvPr/>
          </p:nvGrpSpPr>
          <p:grpSpPr>
            <a:xfrm>
              <a:off x="9462776" y="4061415"/>
              <a:ext cx="619720" cy="1554272"/>
              <a:chOff x="4353024" y="4408759"/>
              <a:chExt cx="619720" cy="1554272"/>
            </a:xfrm>
          </p:grpSpPr>
          <p:cxnSp>
            <p:nvCxnSpPr>
              <p:cNvPr id="33" name="Straight Connector 32"/>
              <p:cNvCxnSpPr/>
              <p:nvPr/>
            </p:nvCxnSpPr>
            <p:spPr>
              <a:xfrm>
                <a:off x="4362793" y="4408759"/>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353024" y="4758808"/>
                <a:ext cx="619720" cy="234462"/>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pic>
        <p:nvPicPr>
          <p:cNvPr id="8" name="Picture 7" descr="picture of city bu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1435" y="3683828"/>
            <a:ext cx="1775992" cy="2032244"/>
          </a:xfrm>
          <a:prstGeom prst="rect">
            <a:avLst/>
          </a:prstGeom>
        </p:spPr>
      </p:pic>
      <p:grpSp>
        <p:nvGrpSpPr>
          <p:cNvPr id="25" name="Group 24"/>
          <p:cNvGrpSpPr/>
          <p:nvPr/>
        </p:nvGrpSpPr>
        <p:grpSpPr>
          <a:xfrm>
            <a:off x="8499214" y="1790606"/>
            <a:ext cx="2311940" cy="1658425"/>
            <a:chOff x="8583858" y="1663487"/>
            <a:chExt cx="2311940" cy="1658425"/>
          </a:xfrm>
        </p:grpSpPr>
        <p:sp>
          <p:nvSpPr>
            <p:cNvPr id="26" name="TextBox 25"/>
            <p:cNvSpPr txBox="1"/>
            <p:nvPr/>
          </p:nvSpPr>
          <p:spPr>
            <a:xfrm>
              <a:off x="9252423" y="1706085"/>
              <a:ext cx="1643375" cy="1615827"/>
            </a:xfrm>
            <a:prstGeom prst="rect">
              <a:avLst/>
            </a:prstGeom>
            <a:noFill/>
          </p:spPr>
          <p:txBody>
            <a:bodyPr wrap="square" rtlCol="0">
              <a:spAutoFit/>
            </a:bodyPr>
            <a:lstStyle/>
            <a:p>
              <a:pPr algn="ctr"/>
              <a:r>
                <a:rPr lang="en-US" sz="1100" dirty="0">
                  <a:solidFill>
                    <a:srgbClr val="000000"/>
                  </a:solidFill>
                  <a:cs typeface="Arial"/>
                </a:rPr>
                <a:t>"Today my team is brainstorming for a new communications tool that we will be developing. The office is the best place for today's tasks as we will need a lot of space and a large TV monitor."</a:t>
              </a:r>
            </a:p>
          </p:txBody>
        </p:sp>
        <p:grpSp>
          <p:nvGrpSpPr>
            <p:cNvPr id="27" name="Group 26"/>
            <p:cNvGrpSpPr/>
            <p:nvPr/>
          </p:nvGrpSpPr>
          <p:grpSpPr>
            <a:xfrm flipH="1">
              <a:off x="8583858" y="1663487"/>
              <a:ext cx="619720" cy="1554272"/>
              <a:chOff x="4353024" y="4408759"/>
              <a:chExt cx="619720" cy="1554272"/>
            </a:xfrm>
          </p:grpSpPr>
          <p:cxnSp>
            <p:nvCxnSpPr>
              <p:cNvPr id="28" name="Straight Connector 27"/>
              <p:cNvCxnSpPr/>
              <p:nvPr/>
            </p:nvCxnSpPr>
            <p:spPr>
              <a:xfrm>
                <a:off x="4362793" y="4408759"/>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353024" y="4758808"/>
                <a:ext cx="619720" cy="234462"/>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pic>
        <p:nvPicPr>
          <p:cNvPr id="7" name="Picture 6" descr="Group of avatars working in a collaborative space in the offic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5400" y="1808282"/>
            <a:ext cx="2167379" cy="1661240"/>
          </a:xfrm>
          <a:prstGeom prst="rect">
            <a:avLst/>
          </a:prstGeom>
        </p:spPr>
      </p:pic>
      <p:sp>
        <p:nvSpPr>
          <p:cNvPr id="13" name="TextBox 12"/>
          <p:cNvSpPr txBox="1"/>
          <p:nvPr/>
        </p:nvSpPr>
        <p:spPr>
          <a:xfrm>
            <a:off x="6526262" y="1318511"/>
            <a:ext cx="1861165" cy="400110"/>
          </a:xfrm>
          <a:prstGeom prst="rect">
            <a:avLst/>
          </a:prstGeom>
          <a:noFill/>
        </p:spPr>
        <p:txBody>
          <a:bodyPr wrap="square" rtlCol="0">
            <a:spAutoFit/>
          </a:bodyPr>
          <a:lstStyle/>
          <a:p>
            <a:pPr algn="ctr"/>
            <a:r>
              <a:rPr lang="en-US" sz="2000" b="1" dirty="0">
                <a:solidFill>
                  <a:srgbClr val="388979"/>
                </a:solidFill>
                <a:cs typeface="Arial"/>
              </a:rPr>
              <a:t>Office</a:t>
            </a:r>
          </a:p>
        </p:txBody>
      </p:sp>
      <p:pic>
        <p:nvPicPr>
          <p:cNvPr id="6" name="Picture 5" descr="Avatar cycling to 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425" y="2278561"/>
            <a:ext cx="1567948" cy="2151488"/>
          </a:xfrm>
          <a:prstGeom prst="rect">
            <a:avLst/>
          </a:prstGeom>
        </p:spPr>
      </p:pic>
      <p:grpSp>
        <p:nvGrpSpPr>
          <p:cNvPr id="20" name="Group 19"/>
          <p:cNvGrpSpPr/>
          <p:nvPr/>
        </p:nvGrpSpPr>
        <p:grpSpPr>
          <a:xfrm>
            <a:off x="3976990" y="4596018"/>
            <a:ext cx="2380760" cy="1615827"/>
            <a:chOff x="4061634" y="4468899"/>
            <a:chExt cx="2380760" cy="1615827"/>
          </a:xfrm>
        </p:grpSpPr>
        <p:sp>
          <p:nvSpPr>
            <p:cNvPr id="21" name="TextBox 20"/>
            <p:cNvSpPr txBox="1"/>
            <p:nvPr/>
          </p:nvSpPr>
          <p:spPr>
            <a:xfrm>
              <a:off x="4727530" y="4468899"/>
              <a:ext cx="1714864" cy="1615827"/>
            </a:xfrm>
            <a:prstGeom prst="rect">
              <a:avLst/>
            </a:prstGeom>
            <a:noFill/>
          </p:spPr>
          <p:txBody>
            <a:bodyPr wrap="square" rtlCol="0">
              <a:spAutoFit/>
            </a:bodyPr>
            <a:lstStyle/>
            <a:p>
              <a:pPr algn="ctr"/>
              <a:r>
                <a:rPr lang="en-US" sz="1100" dirty="0">
                  <a:solidFill>
                    <a:srgbClr val="000000"/>
                  </a:solidFill>
                  <a:cs typeface="Arial"/>
                </a:rPr>
                <a:t>"I'm working on a project with my colleague today, and since we both live in the same </a:t>
              </a:r>
              <a:r>
                <a:rPr lang="en-US" sz="1100" dirty="0" err="1">
                  <a:solidFill>
                    <a:srgbClr val="000000"/>
                  </a:solidFill>
                  <a:cs typeface="Arial"/>
                </a:rPr>
                <a:t>neighbourhood</a:t>
              </a:r>
              <a:r>
                <a:rPr lang="en-US" sz="1100" dirty="0">
                  <a:solidFill>
                    <a:srgbClr val="000000"/>
                  </a:solidFill>
                  <a:cs typeface="Arial"/>
                </a:rPr>
                <a:t> we decided to meet at our local </a:t>
              </a:r>
              <a:r>
                <a:rPr lang="en-US" sz="1100" dirty="0" err="1">
                  <a:solidFill>
                    <a:srgbClr val="000000"/>
                  </a:solidFill>
                  <a:cs typeface="Arial"/>
                </a:rPr>
                <a:t>GCcoworking</a:t>
              </a:r>
              <a:r>
                <a:rPr lang="en-US" sz="1100" dirty="0">
                  <a:solidFill>
                    <a:srgbClr val="000000"/>
                  </a:solidFill>
                  <a:cs typeface="Arial"/>
                </a:rPr>
                <a:t> site. This will save us 30 minutes of commute time to the office!"</a:t>
              </a:r>
            </a:p>
          </p:txBody>
        </p:sp>
        <p:grpSp>
          <p:nvGrpSpPr>
            <p:cNvPr id="22" name="Group 21"/>
            <p:cNvGrpSpPr/>
            <p:nvPr/>
          </p:nvGrpSpPr>
          <p:grpSpPr>
            <a:xfrm flipH="1">
              <a:off x="4061634" y="4492838"/>
              <a:ext cx="619720" cy="1554272"/>
              <a:chOff x="4353024" y="4408759"/>
              <a:chExt cx="619720" cy="1554272"/>
            </a:xfrm>
          </p:grpSpPr>
          <p:cxnSp>
            <p:nvCxnSpPr>
              <p:cNvPr id="23" name="Straight Connector 22"/>
              <p:cNvCxnSpPr/>
              <p:nvPr/>
            </p:nvCxnSpPr>
            <p:spPr>
              <a:xfrm>
                <a:off x="4362793" y="4408759"/>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353024" y="4758808"/>
                <a:ext cx="619720" cy="234462"/>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pic>
        <p:nvPicPr>
          <p:cNvPr id="10" name="Picture 9" descr="2 people working in a team area at a GCcoworking sit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8820" y="4380035"/>
            <a:ext cx="2514298" cy="1831810"/>
          </a:xfrm>
          <a:prstGeom prst="rect">
            <a:avLst/>
          </a:prstGeom>
        </p:spPr>
      </p:pic>
      <p:sp>
        <p:nvSpPr>
          <p:cNvPr id="12" name="TextBox 11"/>
          <p:cNvSpPr txBox="1"/>
          <p:nvPr/>
        </p:nvSpPr>
        <p:spPr>
          <a:xfrm>
            <a:off x="2219709" y="4029939"/>
            <a:ext cx="1981593" cy="400110"/>
          </a:xfrm>
          <a:prstGeom prst="rect">
            <a:avLst/>
          </a:prstGeom>
          <a:noFill/>
        </p:spPr>
        <p:txBody>
          <a:bodyPr wrap="square" rtlCol="0">
            <a:spAutoFit/>
          </a:bodyPr>
          <a:lstStyle/>
          <a:p>
            <a:pPr algn="ctr"/>
            <a:r>
              <a:rPr lang="en-US" sz="2000" b="1" dirty="0" err="1">
                <a:solidFill>
                  <a:srgbClr val="388979"/>
                </a:solidFill>
                <a:cs typeface="Arial"/>
              </a:rPr>
              <a:t>GCcoworking</a:t>
            </a:r>
            <a:endParaRPr lang="en-US" sz="2000" b="1" dirty="0">
              <a:solidFill>
                <a:srgbClr val="388979"/>
              </a:solidFill>
              <a:cs typeface="Arial"/>
            </a:endParaRPr>
          </a:p>
        </p:txBody>
      </p:sp>
      <p:pic>
        <p:nvPicPr>
          <p:cNvPr id="5" name="Picture 4" title="walks to next even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517" y="3491880"/>
            <a:ext cx="1068457" cy="1581615"/>
          </a:xfrm>
          <a:prstGeom prst="rect">
            <a:avLst/>
          </a:prstGeom>
        </p:spPr>
      </p:pic>
      <p:pic>
        <p:nvPicPr>
          <p:cNvPr id="4" name="Picture 3" descr="employee working from home" title="Icon for Working from hom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5874" y="1714394"/>
            <a:ext cx="1679582" cy="1603470"/>
          </a:xfrm>
          <a:prstGeom prst="rect">
            <a:avLst/>
          </a:prstGeom>
        </p:spPr>
      </p:pic>
      <p:pic>
        <p:nvPicPr>
          <p:cNvPr id="36" name="Picture 35" descr="&quot;I had an appointment this morning close to home so I decided to work from home for the rest of the afternoon. I planned my week in advance to save my non-urgent individual tasks to complete this afternoon.&quot;&#10;" title="text box for Home"/>
          <p:cNvPicPr>
            <a:picLocks noChangeAspect="1"/>
          </p:cNvPicPr>
          <p:nvPr/>
        </p:nvPicPr>
        <p:blipFill>
          <a:blip r:embed="rId10"/>
          <a:stretch>
            <a:fillRect/>
          </a:stretch>
        </p:blipFill>
        <p:spPr>
          <a:xfrm>
            <a:off x="508759" y="1608965"/>
            <a:ext cx="2292870" cy="1780424"/>
          </a:xfrm>
          <a:prstGeom prst="rect">
            <a:avLst/>
          </a:prstGeom>
        </p:spPr>
      </p:pic>
      <p:sp>
        <p:nvSpPr>
          <p:cNvPr id="11" name="TextBox 10"/>
          <p:cNvSpPr txBox="1"/>
          <p:nvPr/>
        </p:nvSpPr>
        <p:spPr>
          <a:xfrm>
            <a:off x="2200114" y="1318511"/>
            <a:ext cx="1867949" cy="400110"/>
          </a:xfrm>
          <a:prstGeom prst="rect">
            <a:avLst/>
          </a:prstGeom>
          <a:noFill/>
        </p:spPr>
        <p:txBody>
          <a:bodyPr wrap="square" rtlCol="0">
            <a:spAutoFit/>
          </a:bodyPr>
          <a:lstStyle/>
          <a:p>
            <a:pPr algn="ctr"/>
            <a:r>
              <a:rPr lang="en-US" sz="2000" b="1" dirty="0">
                <a:solidFill>
                  <a:srgbClr val="4CB6A0">
                    <a:lumMod val="75000"/>
                  </a:srgbClr>
                </a:solidFill>
                <a:cs typeface="Arial"/>
              </a:rPr>
              <a:t>Home</a:t>
            </a:r>
          </a:p>
        </p:txBody>
      </p:sp>
      <p:sp>
        <p:nvSpPr>
          <p:cNvPr id="2" name="Title 1"/>
          <p:cNvSpPr>
            <a:spLocks noGrp="1"/>
          </p:cNvSpPr>
          <p:nvPr>
            <p:ph type="title"/>
          </p:nvPr>
        </p:nvSpPr>
        <p:spPr>
          <a:xfrm>
            <a:off x="508759" y="483484"/>
            <a:ext cx="11006345" cy="835027"/>
          </a:xfrm>
        </p:spPr>
        <p:txBody>
          <a:bodyPr>
            <a:normAutofit/>
          </a:bodyPr>
          <a:lstStyle/>
          <a:p>
            <a:r>
              <a:rPr lang="en-US" dirty="0"/>
              <a:t>Understanding GCworkplace: </a:t>
            </a:r>
            <a:r>
              <a:rPr lang="en-US" dirty="0" smtClean="0"/>
              <a:t>Flexibility</a:t>
            </a:r>
            <a:endParaRPr lang="en-CA" sz="2000" dirty="0"/>
          </a:p>
        </p:txBody>
      </p:sp>
    </p:spTree>
    <p:extLst>
      <p:ext uri="{BB962C8B-B14F-4D97-AF65-F5344CB8AC3E}">
        <p14:creationId xmlns:p14="http://schemas.microsoft.com/office/powerpoint/2010/main" val="54962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8584643" y="2671749"/>
            <a:ext cx="3915092" cy="954107"/>
          </a:xfrm>
          <a:prstGeom prst="rect">
            <a:avLst/>
          </a:prstGeom>
        </p:spPr>
        <p:txBody>
          <a:bodyPr wrap="square">
            <a:spAutoFit/>
          </a:bodyPr>
          <a:lstStyle/>
          <a:p>
            <a:pPr algn="ctr"/>
            <a:r>
              <a:rPr lang="en-US" sz="2800" dirty="0">
                <a:solidFill>
                  <a:srgbClr val="17455C">
                    <a:lumMod val="60000"/>
                    <a:lumOff val="40000"/>
                  </a:srgbClr>
                </a:solidFill>
                <a:cs typeface="Arial" panose="020B0604020202020204" pitchFamily="34" charset="0"/>
              </a:rPr>
              <a:t>ACTIVITY-BASED </a:t>
            </a:r>
            <a:r>
              <a:rPr lang="en-US" sz="2800" b="1" dirty="0">
                <a:solidFill>
                  <a:srgbClr val="17455C">
                    <a:lumMod val="60000"/>
                    <a:lumOff val="40000"/>
                  </a:srgbClr>
                </a:solidFill>
                <a:cs typeface="Arial" panose="020B0604020202020204" pitchFamily="34" charset="0"/>
              </a:rPr>
              <a:t>WORKING (ABW)</a:t>
            </a:r>
          </a:p>
        </p:txBody>
      </p:sp>
      <p:pic>
        <p:nvPicPr>
          <p:cNvPr id="3" name="Picture 2" descr="Building with different avatars"/>
          <p:cNvPicPr>
            <a:picLocks noChangeAspect="1"/>
          </p:cNvPicPr>
          <p:nvPr/>
        </p:nvPicPr>
        <p:blipFill>
          <a:blip r:embed="rId3"/>
          <a:stretch>
            <a:fillRect/>
          </a:stretch>
        </p:blipFill>
        <p:spPr>
          <a:xfrm>
            <a:off x="3728144" y="1776148"/>
            <a:ext cx="5133975" cy="4143375"/>
          </a:xfrm>
          <a:prstGeom prst="rect">
            <a:avLst/>
          </a:prstGeom>
        </p:spPr>
      </p:pic>
      <p:sp>
        <p:nvSpPr>
          <p:cNvPr id="134" name="TextBox 133"/>
          <p:cNvSpPr txBox="1"/>
          <p:nvPr/>
        </p:nvSpPr>
        <p:spPr>
          <a:xfrm>
            <a:off x="-70608" y="1749706"/>
            <a:ext cx="4234390" cy="954107"/>
          </a:xfrm>
          <a:prstGeom prst="rect">
            <a:avLst/>
          </a:prstGeom>
          <a:noFill/>
        </p:spPr>
        <p:txBody>
          <a:bodyPr wrap="square" rtlCol="0">
            <a:spAutoFit/>
          </a:bodyPr>
          <a:lstStyle/>
          <a:p>
            <a:pPr algn="ctr"/>
            <a:r>
              <a:rPr lang="en-US" sz="2800" dirty="0">
                <a:solidFill>
                  <a:srgbClr val="A8CE75">
                    <a:lumMod val="75000"/>
                  </a:srgbClr>
                </a:solidFill>
              </a:rPr>
              <a:t>ACTIVITY-BASED </a:t>
            </a:r>
            <a:r>
              <a:rPr lang="en-US" sz="2800" b="1" dirty="0">
                <a:solidFill>
                  <a:srgbClr val="A8CE75">
                    <a:lumMod val="75000"/>
                  </a:srgbClr>
                </a:solidFill>
              </a:rPr>
              <a:t>WORKPLACE</a:t>
            </a:r>
            <a:endParaRPr lang="en-CA" sz="2800" b="1" dirty="0">
              <a:solidFill>
                <a:srgbClr val="A8CE75">
                  <a:lumMod val="75000"/>
                </a:srgbClr>
              </a:solidFill>
            </a:endParaRPr>
          </a:p>
        </p:txBody>
      </p:sp>
      <p:sp>
        <p:nvSpPr>
          <p:cNvPr id="2" name="Title 1"/>
          <p:cNvSpPr>
            <a:spLocks noGrp="1"/>
          </p:cNvSpPr>
          <p:nvPr>
            <p:ph type="title"/>
          </p:nvPr>
        </p:nvSpPr>
        <p:spPr/>
        <p:txBody>
          <a:bodyPr>
            <a:normAutofit fontScale="90000"/>
          </a:bodyPr>
          <a:lstStyle/>
          <a:p>
            <a:r>
              <a:rPr lang="en-CA" dirty="0" smtClean="0"/>
              <a:t>Understanding activity-based workplace and activity-based working</a:t>
            </a:r>
            <a:endParaRPr lang="en-CA" dirty="0"/>
          </a:p>
        </p:txBody>
      </p:sp>
    </p:spTree>
    <p:extLst>
      <p:ext uri="{BB962C8B-B14F-4D97-AF65-F5344CB8AC3E}">
        <p14:creationId xmlns:p14="http://schemas.microsoft.com/office/powerpoint/2010/main" val="105607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36422" y="2878648"/>
            <a:ext cx="4851546" cy="2031325"/>
          </a:xfrm>
          <a:prstGeom prst="rect">
            <a:avLst/>
          </a:prstGeom>
          <a:noFill/>
        </p:spPr>
        <p:txBody>
          <a:bodyPr wrap="square" rtlCol="0">
            <a:spAutoFit/>
          </a:bodyPr>
          <a:lstStyle/>
          <a:p>
            <a:r>
              <a:rPr lang="en-US" b="1" dirty="0">
                <a:solidFill>
                  <a:srgbClr val="4CB6A0"/>
                </a:solidFill>
              </a:rPr>
              <a:t>An integrated project includes managing all changes in:</a:t>
            </a:r>
          </a:p>
          <a:p>
            <a:pPr marL="285750" indent="-285750">
              <a:buFont typeface="Arial" panose="020B0604020202020204" pitchFamily="34" charset="0"/>
              <a:buChar char="•"/>
            </a:pPr>
            <a:r>
              <a:rPr lang="en-US" i="1" dirty="0">
                <a:solidFill>
                  <a:srgbClr val="000000"/>
                </a:solidFill>
              </a:rPr>
              <a:t>the design of our workspaces;</a:t>
            </a:r>
          </a:p>
          <a:p>
            <a:pPr marL="285750" indent="-285750">
              <a:buFont typeface="Arial" panose="020B0604020202020204" pitchFamily="34" charset="0"/>
              <a:buChar char="•"/>
            </a:pPr>
            <a:r>
              <a:rPr lang="en-US" i="1" dirty="0">
                <a:solidFill>
                  <a:srgbClr val="000000"/>
                </a:solidFill>
              </a:rPr>
              <a:t>the technology we use;</a:t>
            </a:r>
          </a:p>
          <a:p>
            <a:pPr marL="285750" indent="-285750">
              <a:buFont typeface="Arial" panose="020B0604020202020204" pitchFamily="34" charset="0"/>
              <a:buChar char="•"/>
            </a:pPr>
            <a:r>
              <a:rPr lang="en-US" i="1" dirty="0">
                <a:solidFill>
                  <a:srgbClr val="000000"/>
                </a:solidFill>
              </a:rPr>
              <a:t>the processes that support our work;</a:t>
            </a:r>
          </a:p>
          <a:p>
            <a:pPr marL="285750" indent="-285750">
              <a:buFont typeface="Arial" panose="020B0604020202020204" pitchFamily="34" charset="0"/>
              <a:buChar char="•"/>
            </a:pPr>
            <a:r>
              <a:rPr lang="en-US" i="1" dirty="0">
                <a:solidFill>
                  <a:srgbClr val="000000"/>
                </a:solidFill>
              </a:rPr>
              <a:t>the culture of our organizations;</a:t>
            </a:r>
          </a:p>
          <a:p>
            <a:pPr marL="285750" indent="-285750">
              <a:buFont typeface="Arial" panose="020B0604020202020204" pitchFamily="34" charset="0"/>
              <a:buChar char="•"/>
            </a:pPr>
            <a:r>
              <a:rPr lang="en-US" i="1" dirty="0">
                <a:solidFill>
                  <a:srgbClr val="000000"/>
                </a:solidFill>
              </a:rPr>
              <a:t>the way we work.</a:t>
            </a:r>
            <a:endParaRPr lang="en-CA" i="1" dirty="0">
              <a:solidFill>
                <a:srgbClr val="000000"/>
              </a:solidFill>
            </a:endParaRPr>
          </a:p>
        </p:txBody>
      </p:sp>
      <p:pic>
        <p:nvPicPr>
          <p:cNvPr id="18" name="Picture 17" descr="Information Management&#10;Information technology&#10;Facilities and Assets&#10;Human Resources&#10;Security" title="GCworkplace Integrated Team Icon"/>
          <p:cNvPicPr>
            <a:picLocks noChangeAspect="1"/>
          </p:cNvPicPr>
          <p:nvPr/>
        </p:nvPicPr>
        <p:blipFill>
          <a:blip r:embed="rId3"/>
          <a:stretch>
            <a:fillRect/>
          </a:stretch>
        </p:blipFill>
        <p:spPr>
          <a:xfrm>
            <a:off x="864017" y="1947646"/>
            <a:ext cx="4895099" cy="4400805"/>
          </a:xfrm>
          <a:prstGeom prst="rect">
            <a:avLst/>
          </a:prstGeom>
        </p:spPr>
      </p:pic>
      <p:sp>
        <p:nvSpPr>
          <p:cNvPr id="6" name="Rectangle 5"/>
          <p:cNvSpPr/>
          <p:nvPr/>
        </p:nvSpPr>
        <p:spPr>
          <a:xfrm>
            <a:off x="479376" y="1381971"/>
            <a:ext cx="10865234" cy="369332"/>
          </a:xfrm>
          <a:prstGeom prst="rect">
            <a:avLst/>
          </a:prstGeom>
        </p:spPr>
        <p:txBody>
          <a:bodyPr wrap="square">
            <a:spAutoFit/>
          </a:bodyPr>
          <a:lstStyle/>
          <a:p>
            <a:pPr algn="ctr"/>
            <a:r>
              <a:rPr lang="en-CA" dirty="0">
                <a:solidFill>
                  <a:srgbClr val="000000"/>
                </a:solidFill>
                <a:cs typeface="Arial" panose="020B0604020202020204" pitchFamily="34" charset="0"/>
              </a:rPr>
              <a:t>Going beyond space, towards an </a:t>
            </a:r>
            <a:r>
              <a:rPr lang="en-CA" b="1" dirty="0">
                <a:solidFill>
                  <a:srgbClr val="000000"/>
                </a:solidFill>
                <a:cs typeface="Arial" panose="020B0604020202020204" pitchFamily="34" charset="0"/>
              </a:rPr>
              <a:t>integrated vision</a:t>
            </a:r>
            <a:r>
              <a:rPr lang="en-CA" dirty="0">
                <a:solidFill>
                  <a:srgbClr val="000000"/>
                </a:solidFill>
                <a:cs typeface="Arial" panose="020B0604020202020204" pitchFamily="34" charset="0"/>
              </a:rPr>
              <a:t> for workplace modernization</a:t>
            </a:r>
          </a:p>
        </p:txBody>
      </p:sp>
      <p:sp>
        <p:nvSpPr>
          <p:cNvPr id="3" name="Title 1"/>
          <p:cNvSpPr txBox="1">
            <a:spLocks/>
          </p:cNvSpPr>
          <p:nvPr/>
        </p:nvSpPr>
        <p:spPr>
          <a:xfrm>
            <a:off x="479376" y="736448"/>
            <a:ext cx="11006345" cy="835027"/>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rgbClr val="000000"/>
                </a:solidFill>
              </a:rPr>
              <a:t>An </a:t>
            </a:r>
            <a:r>
              <a:rPr lang="en-CA" dirty="0" smtClean="0">
                <a:solidFill>
                  <a:srgbClr val="000000"/>
                </a:solidFill>
              </a:rPr>
              <a:t>integrated approach</a:t>
            </a:r>
            <a:endParaRPr lang="en-CA" dirty="0">
              <a:solidFill>
                <a:srgbClr val="000000"/>
              </a:solidFill>
            </a:endParaRPr>
          </a:p>
        </p:txBody>
      </p:sp>
    </p:spTree>
    <p:extLst>
      <p:ext uri="{BB962C8B-B14F-4D97-AF65-F5344CB8AC3E}">
        <p14:creationId xmlns:p14="http://schemas.microsoft.com/office/powerpoint/2010/main" val="53004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GCworkplace-Roadmap-bkgd-1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046" y="1382412"/>
            <a:ext cx="6092662" cy="2669916"/>
          </a:xfrm>
          <a:prstGeom prst="rect">
            <a:avLst/>
          </a:prstGeom>
        </p:spPr>
      </p:pic>
      <p:cxnSp>
        <p:nvCxnSpPr>
          <p:cNvPr id="57" name="Straight Connector 56"/>
          <p:cNvCxnSpPr>
            <a:endCxn id="141" idx="2"/>
          </p:cNvCxnSpPr>
          <p:nvPr/>
        </p:nvCxnSpPr>
        <p:spPr>
          <a:xfrm>
            <a:off x="3331812" y="3287852"/>
            <a:ext cx="22283" cy="2635749"/>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660198" y="3287852"/>
            <a:ext cx="22283" cy="2776814"/>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128" idx="2"/>
            <a:endCxn id="150" idx="2"/>
          </p:cNvCxnSpPr>
          <p:nvPr/>
        </p:nvCxnSpPr>
        <p:spPr>
          <a:xfrm>
            <a:off x="7943960" y="3120046"/>
            <a:ext cx="30174" cy="2491819"/>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0050344" y="3728059"/>
            <a:ext cx="0" cy="2336607"/>
          </a:xfrm>
          <a:prstGeom prst="line">
            <a:avLst/>
          </a:prstGeom>
          <a:ln w="38100" cmpd="sng">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134" idx="0"/>
          </p:cNvCxnSpPr>
          <p:nvPr/>
        </p:nvCxnSpPr>
        <p:spPr>
          <a:xfrm flipH="1">
            <a:off x="1575665" y="3245320"/>
            <a:ext cx="7072" cy="799111"/>
          </a:xfrm>
          <a:prstGeom prst="line">
            <a:avLst/>
          </a:prstGeom>
          <a:ln w="38100" cmpd="sng">
            <a:solidFill>
              <a:schemeClr val="accent5"/>
            </a:solidFill>
          </a:ln>
        </p:spPr>
        <p:style>
          <a:lnRef idx="2">
            <a:schemeClr val="accent1"/>
          </a:lnRef>
          <a:fillRef idx="0">
            <a:schemeClr val="accent1"/>
          </a:fillRef>
          <a:effectRef idx="1">
            <a:schemeClr val="accent1"/>
          </a:effectRef>
          <a:fontRef idx="minor">
            <a:schemeClr val="tx1"/>
          </a:fontRef>
        </p:style>
      </p:cxnSp>
      <p:pic>
        <p:nvPicPr>
          <p:cNvPr id="67" name="Picture 66" descr="roadmap-graphics-01.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978233" y="1495887"/>
            <a:ext cx="5886174" cy="2436165"/>
          </a:xfrm>
          <a:prstGeom prst="rect">
            <a:avLst/>
          </a:prstGeom>
        </p:spPr>
      </p:pic>
      <p:pic>
        <p:nvPicPr>
          <p:cNvPr id="116" name="Picture 115" descr="roadmap-graphics-08.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9431" y="1442076"/>
            <a:ext cx="4387407" cy="2489975"/>
          </a:xfrm>
          <a:prstGeom prst="rect">
            <a:avLst/>
          </a:prstGeom>
        </p:spPr>
      </p:pic>
      <p:pic>
        <p:nvPicPr>
          <p:cNvPr id="117" name="Picture 116" descr="roadmap-graphics-09.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7725" y="1450894"/>
            <a:ext cx="1070683" cy="1070683"/>
          </a:xfrm>
          <a:prstGeom prst="rect">
            <a:avLst/>
          </a:prstGeom>
        </p:spPr>
      </p:pic>
      <p:sp>
        <p:nvSpPr>
          <p:cNvPr id="123" name="Rounded Rectangle 122"/>
          <p:cNvSpPr/>
          <p:nvPr/>
        </p:nvSpPr>
        <p:spPr>
          <a:xfrm>
            <a:off x="978233" y="4044630"/>
            <a:ext cx="1222001" cy="468923"/>
          </a:xfrm>
          <a:prstGeom prst="roundRect">
            <a:avLst>
              <a:gd name="adj" fmla="val 50000"/>
            </a:avLst>
          </a:prstGeom>
          <a:solidFill>
            <a:schemeClr val="bg1"/>
          </a:solidFill>
          <a:ln w="3810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0" name="Rounded Rectangle 129"/>
          <p:cNvSpPr/>
          <p:nvPr/>
        </p:nvSpPr>
        <p:spPr>
          <a:xfrm>
            <a:off x="2340299" y="4044630"/>
            <a:ext cx="2027591" cy="468923"/>
          </a:xfrm>
          <a:prstGeom prst="roundRect">
            <a:avLst>
              <a:gd name="adj" fmla="val 50000"/>
            </a:avLst>
          </a:prstGeom>
          <a:solidFill>
            <a:schemeClr val="bg1"/>
          </a:solid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1" name="Rounded Rectangle 130"/>
          <p:cNvSpPr/>
          <p:nvPr/>
        </p:nvSpPr>
        <p:spPr>
          <a:xfrm>
            <a:off x="4555704" y="4044630"/>
            <a:ext cx="2216424" cy="468923"/>
          </a:xfrm>
          <a:prstGeom prst="roundRect">
            <a:avLst>
              <a:gd name="adj" fmla="val 50000"/>
            </a:avLst>
          </a:prstGeom>
          <a:solidFill>
            <a:schemeClr val="bg1"/>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2" name="Rounded Rectangle 131"/>
          <p:cNvSpPr/>
          <p:nvPr/>
        </p:nvSpPr>
        <p:spPr>
          <a:xfrm>
            <a:off x="6979146" y="4044630"/>
            <a:ext cx="1989976" cy="468923"/>
          </a:xfrm>
          <a:prstGeom prst="roundRect">
            <a:avLst>
              <a:gd name="adj" fmla="val 50000"/>
            </a:avLst>
          </a:prstGeom>
          <a:solidFill>
            <a:schemeClr val="bg1"/>
          </a:solid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3" name="Rounded Rectangle 132"/>
          <p:cNvSpPr/>
          <p:nvPr/>
        </p:nvSpPr>
        <p:spPr>
          <a:xfrm>
            <a:off x="9117415" y="4044630"/>
            <a:ext cx="1989976" cy="468923"/>
          </a:xfrm>
          <a:prstGeom prst="roundRect">
            <a:avLst>
              <a:gd name="adj" fmla="val 50000"/>
            </a:avLst>
          </a:prstGeom>
          <a:solidFill>
            <a:schemeClr val="bg1"/>
          </a:solidFill>
          <a:ln w="381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6" name="Rounded Rectangle 135"/>
          <p:cNvSpPr/>
          <p:nvPr/>
        </p:nvSpPr>
        <p:spPr>
          <a:xfrm>
            <a:off x="2340299" y="4577081"/>
            <a:ext cx="2027591" cy="468923"/>
          </a:xfrm>
          <a:prstGeom prst="roundRect">
            <a:avLst>
              <a:gd name="adj" fmla="val 50000"/>
            </a:avLst>
          </a:prstGeom>
          <a:solidFill>
            <a:schemeClr val="bg1"/>
          </a:solid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8" name="Rounded Rectangle 137"/>
          <p:cNvSpPr/>
          <p:nvPr/>
        </p:nvSpPr>
        <p:spPr>
          <a:xfrm>
            <a:off x="2340299" y="5113073"/>
            <a:ext cx="2027591" cy="468923"/>
          </a:xfrm>
          <a:prstGeom prst="roundRect">
            <a:avLst>
              <a:gd name="adj" fmla="val 50000"/>
            </a:avLst>
          </a:prstGeom>
          <a:solidFill>
            <a:schemeClr val="bg1"/>
          </a:solid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0" name="Rounded Rectangle 139"/>
          <p:cNvSpPr/>
          <p:nvPr/>
        </p:nvSpPr>
        <p:spPr>
          <a:xfrm>
            <a:off x="2340299" y="5676277"/>
            <a:ext cx="2027591" cy="468923"/>
          </a:xfrm>
          <a:prstGeom prst="roundRect">
            <a:avLst>
              <a:gd name="adj" fmla="val 50000"/>
            </a:avLst>
          </a:prstGeom>
          <a:solidFill>
            <a:schemeClr val="bg1"/>
          </a:solid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3" name="Rounded Rectangle 142"/>
          <p:cNvSpPr/>
          <p:nvPr/>
        </p:nvSpPr>
        <p:spPr>
          <a:xfrm>
            <a:off x="4555704" y="4579308"/>
            <a:ext cx="2216424" cy="468923"/>
          </a:xfrm>
          <a:prstGeom prst="roundRect">
            <a:avLst>
              <a:gd name="adj" fmla="val 50000"/>
            </a:avLst>
          </a:prstGeom>
          <a:solidFill>
            <a:schemeClr val="bg1"/>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5" name="Rounded Rectangle 144"/>
          <p:cNvSpPr/>
          <p:nvPr/>
        </p:nvSpPr>
        <p:spPr>
          <a:xfrm>
            <a:off x="4555704" y="5115234"/>
            <a:ext cx="2216424" cy="468923"/>
          </a:xfrm>
          <a:prstGeom prst="roundRect">
            <a:avLst>
              <a:gd name="adj" fmla="val 50000"/>
            </a:avLst>
          </a:prstGeom>
          <a:solidFill>
            <a:schemeClr val="bg1"/>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6" name="Rounded Rectangle 145"/>
          <p:cNvSpPr/>
          <p:nvPr/>
        </p:nvSpPr>
        <p:spPr>
          <a:xfrm>
            <a:off x="4555704" y="5653224"/>
            <a:ext cx="2216424" cy="468923"/>
          </a:xfrm>
          <a:prstGeom prst="roundRect">
            <a:avLst>
              <a:gd name="adj" fmla="val 50000"/>
            </a:avLst>
          </a:prstGeom>
          <a:solidFill>
            <a:schemeClr val="bg1"/>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9" name="Rounded Rectangle 148"/>
          <p:cNvSpPr/>
          <p:nvPr/>
        </p:nvSpPr>
        <p:spPr>
          <a:xfrm>
            <a:off x="6953704" y="4599149"/>
            <a:ext cx="1989976" cy="468923"/>
          </a:xfrm>
          <a:prstGeom prst="roundRect">
            <a:avLst>
              <a:gd name="adj" fmla="val 50000"/>
            </a:avLst>
          </a:prstGeom>
          <a:solidFill>
            <a:schemeClr val="bg1"/>
          </a:solid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0" name="Rounded Rectangle 149"/>
          <p:cNvSpPr/>
          <p:nvPr/>
        </p:nvSpPr>
        <p:spPr>
          <a:xfrm>
            <a:off x="6979146" y="5142942"/>
            <a:ext cx="1989976" cy="468923"/>
          </a:xfrm>
          <a:prstGeom prst="roundRect">
            <a:avLst>
              <a:gd name="adj" fmla="val 50000"/>
            </a:avLst>
          </a:prstGeom>
          <a:solidFill>
            <a:schemeClr val="bg1"/>
          </a:solid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2" name="Rounded Rectangle 151"/>
          <p:cNvSpPr/>
          <p:nvPr/>
        </p:nvSpPr>
        <p:spPr>
          <a:xfrm>
            <a:off x="9117415" y="4570595"/>
            <a:ext cx="1989976" cy="468923"/>
          </a:xfrm>
          <a:prstGeom prst="roundRect">
            <a:avLst>
              <a:gd name="adj" fmla="val 50000"/>
            </a:avLst>
          </a:prstGeom>
          <a:solidFill>
            <a:schemeClr val="bg1"/>
          </a:solidFill>
          <a:ln w="381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3" name="Rounded Rectangle 152"/>
          <p:cNvSpPr/>
          <p:nvPr/>
        </p:nvSpPr>
        <p:spPr>
          <a:xfrm>
            <a:off x="9117415" y="5101867"/>
            <a:ext cx="1989976" cy="468923"/>
          </a:xfrm>
          <a:prstGeom prst="roundRect">
            <a:avLst>
              <a:gd name="adj" fmla="val 50000"/>
            </a:avLst>
          </a:prstGeom>
          <a:solidFill>
            <a:schemeClr val="bg1"/>
          </a:solidFill>
          <a:ln w="381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5" name="Rounded Rectangle 154"/>
          <p:cNvSpPr/>
          <p:nvPr/>
        </p:nvSpPr>
        <p:spPr>
          <a:xfrm>
            <a:off x="9117415" y="5627003"/>
            <a:ext cx="1989976" cy="468923"/>
          </a:xfrm>
          <a:prstGeom prst="roundRect">
            <a:avLst>
              <a:gd name="adj" fmla="val 50000"/>
            </a:avLst>
          </a:prstGeom>
          <a:solidFill>
            <a:schemeClr val="bg1"/>
          </a:solidFill>
          <a:ln w="381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9" name="TextBox 158"/>
          <p:cNvSpPr txBox="1"/>
          <p:nvPr/>
        </p:nvSpPr>
        <p:spPr>
          <a:xfrm>
            <a:off x="9234629" y="5759609"/>
            <a:ext cx="1755548" cy="230832"/>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Workplace culture shift</a:t>
            </a:r>
            <a:endParaRPr lang="en-US" sz="1000" dirty="0">
              <a:solidFill>
                <a:srgbClr val="17455C"/>
              </a:solidFill>
              <a:latin typeface="Arial"/>
              <a:cs typeface="Arial"/>
            </a:endParaRPr>
          </a:p>
        </p:txBody>
      </p:sp>
      <p:sp>
        <p:nvSpPr>
          <p:cNvPr id="154" name="TextBox 153"/>
          <p:cNvSpPr txBox="1"/>
          <p:nvPr/>
        </p:nvSpPr>
        <p:spPr>
          <a:xfrm>
            <a:off x="9197960" y="5211040"/>
            <a:ext cx="1755548" cy="230832"/>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Celebrations!!!</a:t>
            </a:r>
            <a:endParaRPr lang="en-US" sz="1000" dirty="0">
              <a:solidFill>
                <a:srgbClr val="17455C"/>
              </a:solidFill>
              <a:latin typeface="Arial"/>
              <a:cs typeface="Arial"/>
            </a:endParaRPr>
          </a:p>
        </p:txBody>
      </p:sp>
      <p:sp>
        <p:nvSpPr>
          <p:cNvPr id="156" name="TextBox 155"/>
          <p:cNvSpPr txBox="1"/>
          <p:nvPr/>
        </p:nvSpPr>
        <p:spPr>
          <a:xfrm>
            <a:off x="9122626" y="4691002"/>
            <a:ext cx="1909431" cy="230832"/>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Sustainability</a:t>
            </a:r>
            <a:endParaRPr lang="en-US" sz="1000" dirty="0">
              <a:solidFill>
                <a:srgbClr val="17455C"/>
              </a:solidFill>
              <a:latin typeface="Arial"/>
              <a:cs typeface="Arial"/>
            </a:endParaRPr>
          </a:p>
        </p:txBody>
      </p:sp>
      <p:sp>
        <p:nvSpPr>
          <p:cNvPr id="151" name="TextBox 150"/>
          <p:cNvSpPr txBox="1"/>
          <p:nvPr/>
        </p:nvSpPr>
        <p:spPr>
          <a:xfrm>
            <a:off x="9197960" y="4115529"/>
            <a:ext cx="1755548" cy="369332"/>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Workplace performance </a:t>
            </a:r>
            <a:r>
              <a:rPr lang="en-US" sz="1000" dirty="0">
                <a:solidFill>
                  <a:srgbClr val="17455C"/>
                </a:solidFill>
                <a:latin typeface="Arial"/>
                <a:cs typeface="Arial"/>
              </a:rPr>
              <a:t>assessments</a:t>
            </a:r>
          </a:p>
        </p:txBody>
      </p:sp>
      <p:sp>
        <p:nvSpPr>
          <p:cNvPr id="129" name="TextBox 128"/>
          <p:cNvSpPr txBox="1"/>
          <p:nvPr/>
        </p:nvSpPr>
        <p:spPr>
          <a:xfrm>
            <a:off x="9123345" y="2993537"/>
            <a:ext cx="1709614" cy="371897"/>
          </a:xfrm>
          <a:prstGeom prst="rect">
            <a:avLst/>
          </a:prstGeom>
          <a:noFill/>
        </p:spPr>
        <p:txBody>
          <a:bodyPr wrap="square" rtlCol="0">
            <a:spAutoFit/>
          </a:bodyPr>
          <a:lstStyle/>
          <a:p>
            <a:pPr algn="ctr">
              <a:lnSpc>
                <a:spcPct val="90000"/>
              </a:lnSpc>
            </a:pPr>
            <a:r>
              <a:rPr lang="en-US" sz="1000" i="1" dirty="0">
                <a:solidFill>
                  <a:srgbClr val="17455C"/>
                </a:solidFill>
                <a:latin typeface="Arial"/>
                <a:cs typeface="Arial"/>
              </a:rPr>
              <a:t>How will we support </a:t>
            </a:r>
          </a:p>
          <a:p>
            <a:pPr algn="ctr">
              <a:lnSpc>
                <a:spcPct val="90000"/>
              </a:lnSpc>
            </a:pPr>
            <a:r>
              <a:rPr lang="en-US" sz="1000" i="1" dirty="0">
                <a:solidFill>
                  <a:srgbClr val="17455C"/>
                </a:solidFill>
                <a:latin typeface="Arial"/>
                <a:cs typeface="Arial"/>
              </a:rPr>
              <a:t>the change?</a:t>
            </a:r>
          </a:p>
        </p:txBody>
      </p:sp>
      <p:sp>
        <p:nvSpPr>
          <p:cNvPr id="122" name="TextBox 121"/>
          <p:cNvSpPr txBox="1"/>
          <p:nvPr/>
        </p:nvSpPr>
        <p:spPr>
          <a:xfrm>
            <a:off x="9332202" y="2246965"/>
            <a:ext cx="1290387" cy="569900"/>
          </a:xfrm>
          <a:prstGeom prst="rect">
            <a:avLst/>
          </a:prstGeom>
          <a:noFill/>
        </p:spPr>
        <p:txBody>
          <a:bodyPr wrap="square" rtlCol="0">
            <a:spAutoFit/>
          </a:bodyPr>
          <a:lstStyle/>
          <a:p>
            <a:pPr algn="ctr">
              <a:lnSpc>
                <a:spcPct val="80000"/>
              </a:lnSpc>
            </a:pPr>
            <a:r>
              <a:rPr lang="en-US" sz="1900" b="1" dirty="0">
                <a:solidFill>
                  <a:srgbClr val="F2A920"/>
                </a:solidFill>
                <a:latin typeface="Arial"/>
                <a:cs typeface="Arial"/>
              </a:rPr>
              <a:t>Sustain &amp; reinforce</a:t>
            </a:r>
          </a:p>
        </p:txBody>
      </p:sp>
      <p:sp>
        <p:nvSpPr>
          <p:cNvPr id="162" name="TextBox 161"/>
          <p:cNvSpPr txBox="1"/>
          <p:nvPr/>
        </p:nvSpPr>
        <p:spPr>
          <a:xfrm>
            <a:off x="7068896" y="5702708"/>
            <a:ext cx="1884705" cy="341632"/>
          </a:xfrm>
          <a:prstGeom prst="homePlate">
            <a:avLst/>
          </a:prstGeom>
          <a:solidFill>
            <a:schemeClr val="accent6">
              <a:lumMod val="40000"/>
              <a:lumOff val="60000"/>
            </a:schemeClr>
          </a:solidFill>
        </p:spPr>
        <p:txBody>
          <a:bodyPr wrap="square" rtlCol="0">
            <a:spAutoFit/>
          </a:bodyPr>
          <a:lstStyle/>
          <a:p>
            <a:pPr algn="ctr">
              <a:lnSpc>
                <a:spcPct val="90000"/>
              </a:lnSpc>
            </a:pPr>
            <a:r>
              <a:rPr lang="en-US" sz="900" i="1" dirty="0">
                <a:solidFill>
                  <a:srgbClr val="17455C"/>
                </a:solidFill>
                <a:latin typeface="Arial"/>
                <a:cs typeface="Arial"/>
              </a:rPr>
              <a:t>An official project* is required for the following steps.</a:t>
            </a:r>
          </a:p>
        </p:txBody>
      </p:sp>
      <p:sp>
        <p:nvSpPr>
          <p:cNvPr id="161" name="TextBox 160"/>
          <p:cNvSpPr txBox="1"/>
          <p:nvPr/>
        </p:nvSpPr>
        <p:spPr>
          <a:xfrm>
            <a:off x="6913905" y="5198201"/>
            <a:ext cx="2163237" cy="369332"/>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Change management implementation</a:t>
            </a:r>
            <a:endParaRPr lang="en-US" sz="1000" dirty="0">
              <a:solidFill>
                <a:srgbClr val="17455C"/>
              </a:solidFill>
              <a:latin typeface="Arial"/>
              <a:cs typeface="Arial"/>
            </a:endParaRPr>
          </a:p>
        </p:txBody>
      </p:sp>
      <p:sp>
        <p:nvSpPr>
          <p:cNvPr id="158" name="TextBox 157"/>
          <p:cNvSpPr txBox="1"/>
          <p:nvPr/>
        </p:nvSpPr>
        <p:spPr>
          <a:xfrm>
            <a:off x="6887923" y="4675856"/>
            <a:ext cx="2163237" cy="230832"/>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Project implementation</a:t>
            </a:r>
            <a:endParaRPr lang="en-US" sz="1000" dirty="0">
              <a:solidFill>
                <a:srgbClr val="17455C"/>
              </a:solidFill>
              <a:latin typeface="Arial"/>
              <a:cs typeface="Arial"/>
            </a:endParaRPr>
          </a:p>
        </p:txBody>
      </p:sp>
      <p:sp>
        <p:nvSpPr>
          <p:cNvPr id="148" name="TextBox 147"/>
          <p:cNvSpPr txBox="1"/>
          <p:nvPr/>
        </p:nvSpPr>
        <p:spPr>
          <a:xfrm>
            <a:off x="7095000" y="4112859"/>
            <a:ext cx="1755548" cy="230832"/>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Workplace design</a:t>
            </a:r>
            <a:endParaRPr lang="en-US" sz="1000" dirty="0">
              <a:solidFill>
                <a:srgbClr val="17455C"/>
              </a:solidFill>
              <a:latin typeface="Arial"/>
              <a:cs typeface="Arial"/>
            </a:endParaRPr>
          </a:p>
        </p:txBody>
      </p:sp>
      <p:sp>
        <p:nvSpPr>
          <p:cNvPr id="128" name="TextBox 127"/>
          <p:cNvSpPr txBox="1"/>
          <p:nvPr/>
        </p:nvSpPr>
        <p:spPr>
          <a:xfrm>
            <a:off x="7089153" y="2748149"/>
            <a:ext cx="1709614" cy="371897"/>
          </a:xfrm>
          <a:prstGeom prst="rect">
            <a:avLst/>
          </a:prstGeom>
          <a:noFill/>
        </p:spPr>
        <p:txBody>
          <a:bodyPr wrap="square" rtlCol="0">
            <a:spAutoFit/>
          </a:bodyPr>
          <a:lstStyle/>
          <a:p>
            <a:pPr algn="ctr">
              <a:lnSpc>
                <a:spcPct val="90000"/>
              </a:lnSpc>
            </a:pPr>
            <a:r>
              <a:rPr lang="en-US" sz="1000" i="1" dirty="0">
                <a:solidFill>
                  <a:srgbClr val="17455C"/>
                </a:solidFill>
                <a:latin typeface="Arial"/>
                <a:cs typeface="Arial"/>
              </a:rPr>
              <a:t>How will we make the change happen?</a:t>
            </a:r>
          </a:p>
        </p:txBody>
      </p:sp>
      <p:sp>
        <p:nvSpPr>
          <p:cNvPr id="121" name="TextBox 120"/>
          <p:cNvSpPr txBox="1"/>
          <p:nvPr/>
        </p:nvSpPr>
        <p:spPr>
          <a:xfrm>
            <a:off x="7240023" y="2286041"/>
            <a:ext cx="1455623" cy="544765"/>
          </a:xfrm>
          <a:prstGeom prst="rect">
            <a:avLst/>
          </a:prstGeom>
          <a:noFill/>
        </p:spPr>
        <p:txBody>
          <a:bodyPr wrap="square" rtlCol="0">
            <a:spAutoFit/>
          </a:bodyPr>
          <a:lstStyle/>
          <a:p>
            <a:pPr algn="ctr">
              <a:lnSpc>
                <a:spcPct val="80000"/>
              </a:lnSpc>
            </a:pPr>
            <a:r>
              <a:rPr lang="en-US" b="1" dirty="0">
                <a:solidFill>
                  <a:srgbClr val="18853F"/>
                </a:solidFill>
                <a:latin typeface="Arial"/>
                <a:cs typeface="Arial"/>
              </a:rPr>
              <a:t>Implement &amp; operate</a:t>
            </a:r>
          </a:p>
        </p:txBody>
      </p:sp>
      <p:sp>
        <p:nvSpPr>
          <p:cNvPr id="124" name="TextBox 123"/>
          <p:cNvSpPr txBox="1"/>
          <p:nvPr/>
        </p:nvSpPr>
        <p:spPr>
          <a:xfrm>
            <a:off x="6326801" y="1681067"/>
            <a:ext cx="1007515" cy="594009"/>
          </a:xfrm>
          <a:prstGeom prst="rect">
            <a:avLst/>
          </a:prstGeom>
          <a:noFill/>
        </p:spPr>
        <p:txBody>
          <a:bodyPr wrap="square" rtlCol="0">
            <a:spAutoFit/>
          </a:bodyPr>
          <a:lstStyle/>
          <a:p>
            <a:pPr algn="ctr">
              <a:lnSpc>
                <a:spcPct val="90000"/>
              </a:lnSpc>
            </a:pPr>
            <a:r>
              <a:rPr lang="en-US" sz="1200" b="1" dirty="0" smtClean="0">
                <a:solidFill>
                  <a:srgbClr val="77797C">
                    <a:lumMod val="75000"/>
                  </a:srgbClr>
                </a:solidFill>
                <a:latin typeface="Arial"/>
                <a:cs typeface="Arial"/>
              </a:rPr>
              <a:t>FIT-UP PROJECT</a:t>
            </a:r>
            <a:endParaRPr lang="en-US" sz="1200" b="1" dirty="0">
              <a:solidFill>
                <a:srgbClr val="77797C">
                  <a:lumMod val="75000"/>
                </a:srgbClr>
              </a:solidFill>
              <a:latin typeface="Arial"/>
              <a:cs typeface="Arial"/>
            </a:endParaRPr>
          </a:p>
          <a:p>
            <a:pPr algn="ctr">
              <a:lnSpc>
                <a:spcPct val="90000"/>
              </a:lnSpc>
            </a:pPr>
            <a:r>
              <a:rPr lang="en-US" sz="1200" b="1" dirty="0">
                <a:solidFill>
                  <a:srgbClr val="77797C">
                    <a:lumMod val="75000"/>
                  </a:srgbClr>
                </a:solidFill>
                <a:latin typeface="Arial"/>
                <a:cs typeface="Arial"/>
              </a:rPr>
              <a:t>KICK-OFF</a:t>
            </a:r>
          </a:p>
        </p:txBody>
      </p:sp>
      <p:sp>
        <p:nvSpPr>
          <p:cNvPr id="160" name="TextBox 159"/>
          <p:cNvSpPr txBox="1"/>
          <p:nvPr/>
        </p:nvSpPr>
        <p:spPr>
          <a:xfrm>
            <a:off x="4555704" y="5676798"/>
            <a:ext cx="2163237" cy="369332"/>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Workplace change management </a:t>
            </a:r>
            <a:r>
              <a:rPr lang="en-US" sz="1000" dirty="0">
                <a:solidFill>
                  <a:srgbClr val="17455C"/>
                </a:solidFill>
                <a:latin typeface="Arial"/>
                <a:cs typeface="Arial"/>
              </a:rPr>
              <a:t>program</a:t>
            </a:r>
          </a:p>
        </p:txBody>
      </p:sp>
      <p:sp>
        <p:nvSpPr>
          <p:cNvPr id="147" name="TextBox 146"/>
          <p:cNvSpPr txBox="1"/>
          <p:nvPr/>
        </p:nvSpPr>
        <p:spPr>
          <a:xfrm>
            <a:off x="4624958" y="5152867"/>
            <a:ext cx="2163237" cy="369332"/>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Workplace </a:t>
            </a:r>
            <a:r>
              <a:rPr lang="en-US" sz="1000" dirty="0">
                <a:solidFill>
                  <a:srgbClr val="17455C"/>
                </a:solidFill>
                <a:latin typeface="Arial"/>
                <a:cs typeface="Arial"/>
              </a:rPr>
              <a:t>modernization </a:t>
            </a:r>
            <a:r>
              <a:rPr lang="en-US" sz="1000" dirty="0" smtClean="0">
                <a:solidFill>
                  <a:srgbClr val="17455C"/>
                </a:solidFill>
                <a:latin typeface="Arial"/>
                <a:cs typeface="Arial"/>
              </a:rPr>
              <a:t>project plan</a:t>
            </a:r>
            <a:endParaRPr lang="en-US" sz="1000" dirty="0">
              <a:solidFill>
                <a:srgbClr val="17455C"/>
              </a:solidFill>
              <a:latin typeface="Arial"/>
              <a:cs typeface="Arial"/>
            </a:endParaRPr>
          </a:p>
        </p:txBody>
      </p:sp>
      <p:sp>
        <p:nvSpPr>
          <p:cNvPr id="144" name="TextBox 143"/>
          <p:cNvSpPr txBox="1"/>
          <p:nvPr/>
        </p:nvSpPr>
        <p:spPr>
          <a:xfrm>
            <a:off x="4555704" y="4632781"/>
            <a:ext cx="2163237" cy="369332"/>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Functionality and performance assessments</a:t>
            </a:r>
            <a:endParaRPr lang="en-US" sz="1000" dirty="0">
              <a:solidFill>
                <a:srgbClr val="17455C"/>
              </a:solidFill>
              <a:latin typeface="Arial"/>
              <a:cs typeface="Arial"/>
            </a:endParaRPr>
          </a:p>
        </p:txBody>
      </p:sp>
      <p:sp>
        <p:nvSpPr>
          <p:cNvPr id="142" name="TextBox 141"/>
          <p:cNvSpPr txBox="1"/>
          <p:nvPr/>
        </p:nvSpPr>
        <p:spPr>
          <a:xfrm>
            <a:off x="4555704" y="4098103"/>
            <a:ext cx="2163237" cy="369332"/>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Organizational and change readiness</a:t>
            </a:r>
            <a:endParaRPr lang="en-US" sz="1000" dirty="0">
              <a:solidFill>
                <a:srgbClr val="17455C"/>
              </a:solidFill>
              <a:latin typeface="Arial"/>
              <a:cs typeface="Arial"/>
            </a:endParaRPr>
          </a:p>
        </p:txBody>
      </p:sp>
      <p:sp>
        <p:nvSpPr>
          <p:cNvPr id="127" name="TextBox 126"/>
          <p:cNvSpPr txBox="1"/>
          <p:nvPr/>
        </p:nvSpPr>
        <p:spPr>
          <a:xfrm>
            <a:off x="4683159" y="2777456"/>
            <a:ext cx="1834863" cy="646331"/>
          </a:xfrm>
          <a:prstGeom prst="rect">
            <a:avLst/>
          </a:prstGeom>
          <a:noFill/>
        </p:spPr>
        <p:txBody>
          <a:bodyPr wrap="square" rtlCol="0">
            <a:spAutoFit/>
          </a:bodyPr>
          <a:lstStyle/>
          <a:p>
            <a:pPr algn="ctr">
              <a:lnSpc>
                <a:spcPct val="90000"/>
              </a:lnSpc>
            </a:pPr>
            <a:r>
              <a:rPr lang="en-US" sz="1000" i="1" dirty="0">
                <a:solidFill>
                  <a:srgbClr val="17455C"/>
                </a:solidFill>
                <a:latin typeface="Arial"/>
                <a:cs typeface="Arial"/>
              </a:rPr>
              <a:t>How do we </a:t>
            </a:r>
            <a:r>
              <a:rPr lang="en-US" sz="1000" b="1" dirty="0">
                <a:solidFill>
                  <a:srgbClr val="17455C"/>
                </a:solidFill>
                <a:latin typeface="Arial"/>
                <a:cs typeface="Arial"/>
              </a:rPr>
              <a:t>actually</a:t>
            </a:r>
            <a:r>
              <a:rPr lang="en-US" sz="1000" i="1" dirty="0">
                <a:solidFill>
                  <a:srgbClr val="17455C"/>
                </a:solidFill>
                <a:latin typeface="Arial"/>
                <a:cs typeface="Arial"/>
              </a:rPr>
              <a:t> work, how do we </a:t>
            </a:r>
            <a:r>
              <a:rPr lang="en-US" sz="1000" b="1" dirty="0">
                <a:solidFill>
                  <a:srgbClr val="17455C"/>
                </a:solidFill>
                <a:latin typeface="Arial"/>
                <a:cs typeface="Arial"/>
              </a:rPr>
              <a:t>want</a:t>
            </a:r>
            <a:r>
              <a:rPr lang="en-US" sz="1000" i="1" dirty="0">
                <a:solidFill>
                  <a:srgbClr val="17455C"/>
                </a:solidFill>
                <a:latin typeface="Arial"/>
                <a:cs typeface="Arial"/>
              </a:rPr>
              <a:t> to work, and what change is needed to make that a reality?</a:t>
            </a:r>
          </a:p>
        </p:txBody>
      </p:sp>
      <p:sp>
        <p:nvSpPr>
          <p:cNvPr id="120" name="TextBox 119"/>
          <p:cNvSpPr txBox="1"/>
          <p:nvPr/>
        </p:nvSpPr>
        <p:spPr>
          <a:xfrm>
            <a:off x="4956234" y="2062436"/>
            <a:ext cx="1290387" cy="757130"/>
          </a:xfrm>
          <a:prstGeom prst="rect">
            <a:avLst/>
          </a:prstGeom>
          <a:noFill/>
        </p:spPr>
        <p:txBody>
          <a:bodyPr wrap="square" rtlCol="0">
            <a:spAutoFit/>
          </a:bodyPr>
          <a:lstStyle/>
          <a:p>
            <a:pPr algn="ctr">
              <a:lnSpc>
                <a:spcPct val="80000"/>
              </a:lnSpc>
            </a:pPr>
            <a:r>
              <a:rPr lang="en-US" b="1" dirty="0">
                <a:solidFill>
                  <a:srgbClr val="A8CE75">
                    <a:lumMod val="75000"/>
                  </a:srgbClr>
                </a:solidFill>
                <a:latin typeface="Arial"/>
                <a:cs typeface="Arial"/>
              </a:rPr>
              <a:t>Assess, imagine &amp; </a:t>
            </a:r>
            <a:r>
              <a:rPr lang="en-US" b="1" dirty="0" smtClean="0">
                <a:solidFill>
                  <a:srgbClr val="A8CE75">
                    <a:lumMod val="75000"/>
                  </a:srgbClr>
                </a:solidFill>
                <a:latin typeface="Arial"/>
                <a:cs typeface="Arial"/>
              </a:rPr>
              <a:t>plan</a:t>
            </a:r>
            <a:endParaRPr lang="en-US" b="1" dirty="0">
              <a:solidFill>
                <a:srgbClr val="A8CE75">
                  <a:lumMod val="75000"/>
                </a:srgbClr>
              </a:solidFill>
              <a:latin typeface="Arial"/>
              <a:cs typeface="Arial"/>
            </a:endParaRPr>
          </a:p>
        </p:txBody>
      </p:sp>
      <p:sp>
        <p:nvSpPr>
          <p:cNvPr id="141" name="TextBox 140"/>
          <p:cNvSpPr txBox="1"/>
          <p:nvPr/>
        </p:nvSpPr>
        <p:spPr>
          <a:xfrm>
            <a:off x="2340299" y="5692769"/>
            <a:ext cx="2027591" cy="230832"/>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Governance &amp; working groups</a:t>
            </a:r>
            <a:endParaRPr lang="en-US" sz="1000" dirty="0">
              <a:solidFill>
                <a:srgbClr val="17455C"/>
              </a:solidFill>
              <a:latin typeface="Arial"/>
              <a:cs typeface="Arial"/>
            </a:endParaRPr>
          </a:p>
        </p:txBody>
      </p:sp>
      <p:sp>
        <p:nvSpPr>
          <p:cNvPr id="139" name="TextBox 138"/>
          <p:cNvSpPr txBox="1"/>
          <p:nvPr/>
        </p:nvSpPr>
        <p:spPr>
          <a:xfrm>
            <a:off x="2340299" y="5222246"/>
            <a:ext cx="2027591" cy="233397"/>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Integrated </a:t>
            </a:r>
            <a:r>
              <a:rPr lang="en-US" sz="1000" dirty="0">
                <a:solidFill>
                  <a:srgbClr val="17455C"/>
                </a:solidFill>
                <a:latin typeface="Arial"/>
                <a:cs typeface="Arial"/>
              </a:rPr>
              <a:t>project team</a:t>
            </a:r>
          </a:p>
        </p:txBody>
      </p:sp>
      <p:sp>
        <p:nvSpPr>
          <p:cNvPr id="137" name="TextBox 136"/>
          <p:cNvSpPr txBox="1"/>
          <p:nvPr/>
        </p:nvSpPr>
        <p:spPr>
          <a:xfrm>
            <a:off x="2511655" y="4686254"/>
            <a:ext cx="1716260" cy="233397"/>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Workplace </a:t>
            </a:r>
            <a:r>
              <a:rPr lang="en-US" sz="1000" dirty="0">
                <a:solidFill>
                  <a:srgbClr val="17455C"/>
                </a:solidFill>
                <a:latin typeface="Arial"/>
                <a:cs typeface="Arial"/>
              </a:rPr>
              <a:t>vision</a:t>
            </a:r>
          </a:p>
        </p:txBody>
      </p:sp>
      <p:sp>
        <p:nvSpPr>
          <p:cNvPr id="135" name="TextBox 134"/>
          <p:cNvSpPr txBox="1"/>
          <p:nvPr/>
        </p:nvSpPr>
        <p:spPr>
          <a:xfrm>
            <a:off x="2567360" y="4098103"/>
            <a:ext cx="1567183" cy="230832"/>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Leadership commitment</a:t>
            </a:r>
            <a:endParaRPr lang="en-US" sz="1000" dirty="0">
              <a:solidFill>
                <a:srgbClr val="17455C"/>
              </a:solidFill>
              <a:latin typeface="Arial"/>
              <a:cs typeface="Arial"/>
            </a:endParaRPr>
          </a:p>
        </p:txBody>
      </p:sp>
      <p:sp>
        <p:nvSpPr>
          <p:cNvPr id="126" name="TextBox 125"/>
          <p:cNvSpPr txBox="1"/>
          <p:nvPr/>
        </p:nvSpPr>
        <p:spPr>
          <a:xfrm>
            <a:off x="2629229" y="2777456"/>
            <a:ext cx="1290388" cy="510396"/>
          </a:xfrm>
          <a:prstGeom prst="rect">
            <a:avLst/>
          </a:prstGeom>
          <a:noFill/>
        </p:spPr>
        <p:txBody>
          <a:bodyPr wrap="square" rtlCol="0">
            <a:spAutoFit/>
          </a:bodyPr>
          <a:lstStyle/>
          <a:p>
            <a:pPr algn="ctr">
              <a:lnSpc>
                <a:spcPct val="90000"/>
              </a:lnSpc>
            </a:pPr>
            <a:r>
              <a:rPr lang="en-US" sz="1000" i="1" dirty="0">
                <a:solidFill>
                  <a:srgbClr val="17455C"/>
                </a:solidFill>
                <a:latin typeface="Arial"/>
                <a:cs typeface="Arial"/>
              </a:rPr>
              <a:t>What are our goals and who will help us get there?</a:t>
            </a:r>
          </a:p>
        </p:txBody>
      </p:sp>
      <p:sp>
        <p:nvSpPr>
          <p:cNvPr id="119" name="TextBox 118"/>
          <p:cNvSpPr txBox="1"/>
          <p:nvPr/>
        </p:nvSpPr>
        <p:spPr>
          <a:xfrm>
            <a:off x="2586898" y="2312257"/>
            <a:ext cx="1432585" cy="544765"/>
          </a:xfrm>
          <a:prstGeom prst="rect">
            <a:avLst/>
          </a:prstGeom>
          <a:noFill/>
        </p:spPr>
        <p:txBody>
          <a:bodyPr wrap="square" rtlCol="0">
            <a:spAutoFit/>
          </a:bodyPr>
          <a:lstStyle/>
          <a:p>
            <a:pPr algn="ctr">
              <a:lnSpc>
                <a:spcPct val="80000"/>
              </a:lnSpc>
            </a:pPr>
            <a:r>
              <a:rPr lang="en-US" b="1" dirty="0">
                <a:solidFill>
                  <a:srgbClr val="4CB6A0"/>
                </a:solidFill>
                <a:latin typeface="Arial"/>
                <a:cs typeface="Arial"/>
              </a:rPr>
              <a:t>Build the</a:t>
            </a:r>
          </a:p>
          <a:p>
            <a:pPr algn="ctr">
              <a:lnSpc>
                <a:spcPct val="80000"/>
              </a:lnSpc>
            </a:pPr>
            <a:r>
              <a:rPr lang="en-US" b="1" dirty="0">
                <a:solidFill>
                  <a:srgbClr val="4CB6A0"/>
                </a:solidFill>
                <a:latin typeface="Arial"/>
                <a:cs typeface="Arial"/>
              </a:rPr>
              <a:t>foundation</a:t>
            </a:r>
          </a:p>
        </p:txBody>
      </p:sp>
      <p:pic>
        <p:nvPicPr>
          <p:cNvPr id="157" name="Picture 156"/>
          <p:cNvPicPr>
            <a:picLocks noChangeAspect="1"/>
          </p:cNvPicPr>
          <p:nvPr/>
        </p:nvPicPr>
        <p:blipFill rotWithShape="1">
          <a:blip r:embed="rId7" cstate="email">
            <a:extLst>
              <a:ext uri="{28A0092B-C50C-407E-A947-70E740481C1C}">
                <a14:useLocalDpi xmlns:a14="http://schemas.microsoft.com/office/drawing/2010/main"/>
              </a:ext>
            </a:extLst>
          </a:blip>
          <a:srcRect t="11508"/>
          <a:stretch/>
        </p:blipFill>
        <p:spPr>
          <a:xfrm>
            <a:off x="908231" y="4646623"/>
            <a:ext cx="1365589" cy="716110"/>
          </a:xfrm>
          <a:prstGeom prst="rect">
            <a:avLst/>
          </a:prstGeom>
        </p:spPr>
      </p:pic>
      <p:sp>
        <p:nvSpPr>
          <p:cNvPr id="134" name="TextBox 133"/>
          <p:cNvSpPr txBox="1"/>
          <p:nvPr/>
        </p:nvSpPr>
        <p:spPr>
          <a:xfrm>
            <a:off x="979318" y="4044431"/>
            <a:ext cx="1192694" cy="507831"/>
          </a:xfrm>
          <a:prstGeom prst="rect">
            <a:avLst/>
          </a:prstGeom>
          <a:noFill/>
        </p:spPr>
        <p:txBody>
          <a:bodyPr wrap="square" rtlCol="0">
            <a:spAutoFit/>
          </a:bodyPr>
          <a:lstStyle/>
          <a:p>
            <a:pPr algn="ctr">
              <a:lnSpc>
                <a:spcPct val="90000"/>
              </a:lnSpc>
            </a:pPr>
            <a:r>
              <a:rPr lang="en-US" sz="1000" dirty="0" smtClean="0">
                <a:solidFill>
                  <a:srgbClr val="17455C"/>
                </a:solidFill>
                <a:latin typeface="Arial"/>
                <a:cs typeface="Arial"/>
              </a:rPr>
              <a:t>Workplace modernization awareness</a:t>
            </a:r>
            <a:endParaRPr lang="en-US" sz="1000" dirty="0">
              <a:solidFill>
                <a:srgbClr val="17455C"/>
              </a:solidFill>
              <a:latin typeface="Arial"/>
              <a:cs typeface="Arial"/>
            </a:endParaRPr>
          </a:p>
        </p:txBody>
      </p:sp>
      <p:sp>
        <p:nvSpPr>
          <p:cNvPr id="125" name="TextBox 124"/>
          <p:cNvSpPr txBox="1"/>
          <p:nvPr/>
        </p:nvSpPr>
        <p:spPr>
          <a:xfrm>
            <a:off x="1007540" y="2777456"/>
            <a:ext cx="1192694" cy="371897"/>
          </a:xfrm>
          <a:prstGeom prst="rect">
            <a:avLst/>
          </a:prstGeom>
          <a:noFill/>
        </p:spPr>
        <p:txBody>
          <a:bodyPr wrap="square" rtlCol="0">
            <a:spAutoFit/>
          </a:bodyPr>
          <a:lstStyle/>
          <a:p>
            <a:pPr algn="ctr">
              <a:lnSpc>
                <a:spcPct val="90000"/>
              </a:lnSpc>
            </a:pPr>
            <a:r>
              <a:rPr lang="en-US" sz="1000" i="1" dirty="0">
                <a:solidFill>
                  <a:srgbClr val="17455C"/>
                </a:solidFill>
                <a:latin typeface="Arial"/>
                <a:cs typeface="Arial"/>
              </a:rPr>
              <a:t>What is </a:t>
            </a:r>
          </a:p>
          <a:p>
            <a:pPr algn="ctr">
              <a:lnSpc>
                <a:spcPct val="90000"/>
              </a:lnSpc>
            </a:pPr>
            <a:r>
              <a:rPr lang="en-US" sz="1000" i="1" dirty="0">
                <a:solidFill>
                  <a:srgbClr val="17455C"/>
                </a:solidFill>
                <a:latin typeface="Arial"/>
                <a:cs typeface="Arial"/>
              </a:rPr>
              <a:t>GCworkplace?</a:t>
            </a:r>
          </a:p>
        </p:txBody>
      </p:sp>
      <p:sp>
        <p:nvSpPr>
          <p:cNvPr id="118" name="TextBox 117"/>
          <p:cNvSpPr txBox="1"/>
          <p:nvPr/>
        </p:nvSpPr>
        <p:spPr>
          <a:xfrm>
            <a:off x="1007540" y="2312257"/>
            <a:ext cx="1192694" cy="544765"/>
          </a:xfrm>
          <a:prstGeom prst="rect">
            <a:avLst/>
          </a:prstGeom>
          <a:noFill/>
        </p:spPr>
        <p:txBody>
          <a:bodyPr wrap="square" rtlCol="0">
            <a:spAutoFit/>
          </a:bodyPr>
          <a:lstStyle/>
          <a:p>
            <a:pPr algn="ctr">
              <a:lnSpc>
                <a:spcPct val="80000"/>
              </a:lnSpc>
            </a:pPr>
            <a:r>
              <a:rPr lang="en-US" b="1" dirty="0">
                <a:solidFill>
                  <a:srgbClr val="17455C"/>
                </a:solidFill>
                <a:latin typeface="Arial"/>
                <a:cs typeface="Arial"/>
              </a:rPr>
              <a:t>Get on</a:t>
            </a:r>
          </a:p>
          <a:p>
            <a:pPr algn="ctr">
              <a:lnSpc>
                <a:spcPct val="80000"/>
              </a:lnSpc>
            </a:pPr>
            <a:r>
              <a:rPr lang="en-US" b="1" dirty="0">
                <a:solidFill>
                  <a:srgbClr val="17455C"/>
                </a:solidFill>
                <a:latin typeface="Arial"/>
                <a:cs typeface="Arial"/>
              </a:rPr>
              <a:t>board</a:t>
            </a:r>
          </a:p>
        </p:txBody>
      </p:sp>
      <p:sp>
        <p:nvSpPr>
          <p:cNvPr id="2" name="Title 1"/>
          <p:cNvSpPr>
            <a:spLocks noGrp="1"/>
          </p:cNvSpPr>
          <p:nvPr>
            <p:ph type="title"/>
          </p:nvPr>
        </p:nvSpPr>
        <p:spPr/>
        <p:txBody>
          <a:bodyPr/>
          <a:lstStyle/>
          <a:p>
            <a:r>
              <a:rPr lang="en-CA" dirty="0" err="1" smtClean="0"/>
              <a:t>GCworkplace</a:t>
            </a:r>
            <a:r>
              <a:rPr lang="en-CA" dirty="0" smtClean="0"/>
              <a:t> modernization roadmap</a:t>
            </a:r>
            <a:endParaRPr lang="en-CA" dirty="0"/>
          </a:p>
        </p:txBody>
      </p:sp>
    </p:spTree>
    <p:extLst>
      <p:ext uri="{BB962C8B-B14F-4D97-AF65-F5344CB8AC3E}">
        <p14:creationId xmlns:p14="http://schemas.microsoft.com/office/powerpoint/2010/main" val="1270277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527408" y="5736444"/>
            <a:ext cx="2199641" cy="338554"/>
          </a:xfrm>
          <a:prstGeom prst="rect">
            <a:avLst/>
          </a:prstGeom>
        </p:spPr>
        <p:txBody>
          <a:bodyPr wrap="none">
            <a:spAutoFit/>
          </a:bodyPr>
          <a:lstStyle/>
          <a:p>
            <a:r>
              <a:rPr lang="fr-CA" sz="1600" dirty="0">
                <a:solidFill>
                  <a:srgbClr val="000000"/>
                </a:solidFill>
                <a:latin typeface="Arial" panose="020B0604020202020204" pitchFamily="34" charset="0"/>
                <a:cs typeface="Arial" panose="020B0604020202020204" pitchFamily="34" charset="0"/>
              </a:rPr>
              <a:t>PLAN FOR CHANGE </a:t>
            </a:r>
          </a:p>
        </p:txBody>
      </p:sp>
      <p:sp>
        <p:nvSpPr>
          <p:cNvPr id="20" name="Rectangle 19"/>
          <p:cNvSpPr/>
          <p:nvPr/>
        </p:nvSpPr>
        <p:spPr>
          <a:xfrm>
            <a:off x="1531127" y="4725894"/>
            <a:ext cx="2195922" cy="338554"/>
          </a:xfrm>
          <a:prstGeom prst="rect">
            <a:avLst/>
          </a:prstGeom>
        </p:spPr>
        <p:txBody>
          <a:bodyPr wrap="none">
            <a:spAutoFit/>
          </a:bodyPr>
          <a:lstStyle/>
          <a:p>
            <a:r>
              <a:rPr lang="fr-CA" sz="1600" dirty="0">
                <a:solidFill>
                  <a:srgbClr val="000000"/>
                </a:solidFill>
                <a:latin typeface="Arial" panose="020B0604020202020204" pitchFamily="34" charset="0"/>
                <a:cs typeface="Arial" panose="020B0604020202020204" pitchFamily="34" charset="0"/>
              </a:rPr>
              <a:t>ZONE BY FUNCTION</a:t>
            </a:r>
            <a:endParaRPr lang="fr-CA" sz="1600" dirty="0"/>
          </a:p>
        </p:txBody>
      </p:sp>
      <p:sp>
        <p:nvSpPr>
          <p:cNvPr id="19" name="Rectangle 18"/>
          <p:cNvSpPr/>
          <p:nvPr/>
        </p:nvSpPr>
        <p:spPr>
          <a:xfrm>
            <a:off x="1431521" y="3715344"/>
            <a:ext cx="2608044" cy="338554"/>
          </a:xfrm>
          <a:prstGeom prst="rect">
            <a:avLst/>
          </a:prstGeom>
        </p:spPr>
        <p:txBody>
          <a:bodyPr wrap="square">
            <a:spAutoFit/>
          </a:bodyPr>
          <a:lstStyle/>
          <a:p>
            <a:r>
              <a:rPr lang="en-CA" sz="1600" dirty="0">
                <a:solidFill>
                  <a:srgbClr val="000000"/>
                </a:solidFill>
                <a:latin typeface="Arial" panose="020B0604020202020204" pitchFamily="34" charset="0"/>
                <a:cs typeface="Arial" panose="020B0604020202020204" pitchFamily="34" charset="0"/>
              </a:rPr>
              <a:t>DESIGN FOR ACTIVITIES</a:t>
            </a:r>
            <a:r>
              <a:rPr lang="en-CA" sz="1200" b="1" dirty="0">
                <a:solidFill>
                  <a:srgbClr val="000000"/>
                </a:solidFill>
                <a:latin typeface="Arial" panose="020B0604020202020204" pitchFamily="34" charset="0"/>
                <a:cs typeface="Arial" panose="020B0604020202020204" pitchFamily="34" charset="0"/>
              </a:rPr>
              <a:t> </a:t>
            </a:r>
            <a:endParaRPr lang="fr-CA" sz="1200" dirty="0"/>
          </a:p>
        </p:txBody>
      </p:sp>
      <p:sp>
        <p:nvSpPr>
          <p:cNvPr id="4" name="Rectangle 3"/>
          <p:cNvSpPr/>
          <p:nvPr/>
        </p:nvSpPr>
        <p:spPr>
          <a:xfrm>
            <a:off x="733122" y="2750896"/>
            <a:ext cx="4004841" cy="338554"/>
          </a:xfrm>
          <a:prstGeom prst="rect">
            <a:avLst/>
          </a:prstGeom>
        </p:spPr>
        <p:txBody>
          <a:bodyPr wrap="square">
            <a:spAutoFit/>
          </a:bodyPr>
          <a:lstStyle/>
          <a:p>
            <a:r>
              <a:rPr lang="en-CA" sz="1600" dirty="0">
                <a:solidFill>
                  <a:srgbClr val="000000"/>
                </a:solidFill>
                <a:latin typeface="Arial" panose="020B0604020202020204" pitchFamily="34" charset="0"/>
                <a:cs typeface="Arial" panose="020B0604020202020204" pitchFamily="34" charset="0"/>
              </a:rPr>
              <a:t>PROMOTE EQUAL ACCESS TO SPACE </a:t>
            </a:r>
            <a:endParaRPr lang="fr-CA" sz="1600" dirty="0">
              <a:solidFill>
                <a:srgbClr val="000000"/>
              </a:solidFill>
              <a:latin typeface="Arial" panose="020B0604020202020204" pitchFamily="34" charset="0"/>
              <a:cs typeface="Arial" panose="020B0604020202020204" pitchFamily="34" charset="0"/>
            </a:endParaRPr>
          </a:p>
        </p:txBody>
      </p:sp>
      <p:sp>
        <p:nvSpPr>
          <p:cNvPr id="3" name="TextBox 2"/>
          <p:cNvSpPr txBox="1"/>
          <p:nvPr/>
        </p:nvSpPr>
        <p:spPr>
          <a:xfrm>
            <a:off x="1134318" y="1817225"/>
            <a:ext cx="3009418" cy="338554"/>
          </a:xfrm>
          <a:prstGeom prst="rect">
            <a:avLst/>
          </a:prstGeom>
          <a:noFill/>
          <a:ln w="38100">
            <a:noFill/>
          </a:ln>
        </p:spPr>
        <p:txBody>
          <a:bodyPr wrap="square" rtlCol="0">
            <a:spAutoFit/>
          </a:bodyPr>
          <a:lstStyle/>
          <a:p>
            <a:pPr algn="ctr"/>
            <a:r>
              <a:rPr lang="en-CA" sz="1600" dirty="0">
                <a:solidFill>
                  <a:srgbClr val="000000"/>
                </a:solidFill>
                <a:latin typeface="Arial" panose="020B0604020202020204" pitchFamily="34" charset="0"/>
                <a:cs typeface="Arial" panose="020B0604020202020204" pitchFamily="34" charset="0"/>
              </a:rPr>
              <a:t>USER-CENTRIC DESIGN</a:t>
            </a:r>
            <a:r>
              <a:rPr lang="en-CA" sz="1400" b="1" dirty="0">
                <a:solidFill>
                  <a:srgbClr val="000000"/>
                </a:solidFill>
                <a:latin typeface="Arial" panose="020B0604020202020204" pitchFamily="34" charset="0"/>
                <a:cs typeface="Arial" panose="020B0604020202020204" pitchFamily="34" charset="0"/>
              </a:rPr>
              <a:t> </a:t>
            </a:r>
            <a:endParaRPr lang="fr-CA" sz="1400" dirty="0" smtClean="0"/>
          </a:p>
        </p:txBody>
      </p:sp>
      <p:sp>
        <p:nvSpPr>
          <p:cNvPr id="2" name="Title 1"/>
          <p:cNvSpPr>
            <a:spLocks noGrp="1"/>
          </p:cNvSpPr>
          <p:nvPr>
            <p:ph type="title"/>
          </p:nvPr>
        </p:nvSpPr>
        <p:spPr>
          <a:xfrm>
            <a:off x="519645" y="425222"/>
            <a:ext cx="11006345" cy="835027"/>
          </a:xfrm>
        </p:spPr>
        <p:txBody>
          <a:bodyPr>
            <a:normAutofit/>
          </a:bodyPr>
          <a:lstStyle/>
          <a:p>
            <a:r>
              <a:rPr lang="en-CA" dirty="0" smtClean="0"/>
              <a:t>GCworkplace design–5 Key design principles</a:t>
            </a:r>
            <a:endParaRPr lang="en-CA" dirty="0"/>
          </a:p>
        </p:txBody>
      </p:sp>
    </p:spTree>
    <p:extLst>
      <p:ext uri="{BB962C8B-B14F-4D97-AF65-F5344CB8AC3E}">
        <p14:creationId xmlns:p14="http://schemas.microsoft.com/office/powerpoint/2010/main" val="4080731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759" y="4609371"/>
            <a:ext cx="11101387" cy="1295400"/>
          </a:xfrm>
        </p:spPr>
        <p:txBody>
          <a:bodyPr>
            <a:normAutofit fontScale="90000"/>
          </a:bodyPr>
          <a:lstStyle/>
          <a:p>
            <a:r>
              <a:rPr lang="en-US" sz="4000" dirty="0" smtClean="0">
                <a:solidFill>
                  <a:schemeClr val="accent2"/>
                </a:solidFill>
              </a:rPr>
              <a:t>Why GCworkplace</a:t>
            </a:r>
            <a:r>
              <a:rPr lang="en-US" sz="4000" dirty="0">
                <a:solidFill>
                  <a:schemeClr val="accent2"/>
                </a:solidFill>
              </a:rPr>
              <a:t/>
            </a:r>
            <a:br>
              <a:rPr lang="en-US" sz="4000" dirty="0">
                <a:solidFill>
                  <a:schemeClr val="accent2"/>
                </a:solidFill>
              </a:rPr>
            </a:br>
            <a:r>
              <a:rPr lang="en-US" sz="4000" dirty="0" smtClean="0">
                <a:solidFill>
                  <a:schemeClr val="accent2"/>
                </a:solidFill>
              </a:rPr>
              <a:t>YOU TUBE: </a:t>
            </a:r>
            <a:r>
              <a:rPr lang="en-US" sz="1400" dirty="0" smtClean="0">
                <a:solidFill>
                  <a:schemeClr val="accent2"/>
                </a:solidFill>
                <a:hlinkClick r:id="rId3"/>
              </a:rPr>
              <a:t>GC employees present ...GCworkplace</a:t>
            </a:r>
            <a:endParaRPr lang="en-US" sz="2400" dirty="0">
              <a:solidFill>
                <a:schemeClr val="accent2"/>
              </a:solidFill>
            </a:endParaRPr>
          </a:p>
        </p:txBody>
      </p:sp>
    </p:spTree>
    <p:extLst>
      <p:ext uri="{BB962C8B-B14F-4D97-AF65-F5344CB8AC3E}">
        <p14:creationId xmlns:p14="http://schemas.microsoft.com/office/powerpoint/2010/main" val="4171130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Cworkplace designed office with open concept, wood slats on the ceiling and a green welcome bench." title="Photo of a GCworkplace Office"/>
          <p:cNvPicPr>
            <a:picLocks noChangeAspect="1"/>
          </p:cNvPicPr>
          <p:nvPr/>
        </p:nvPicPr>
        <p:blipFill rotWithShape="1">
          <a:blip r:embed="rId3" cstate="print">
            <a:extLst>
              <a:ext uri="{28A0092B-C50C-407E-A947-70E740481C1C}">
                <a14:useLocalDpi xmlns:a14="http://schemas.microsoft.com/office/drawing/2010/main" val="0"/>
              </a:ext>
            </a:extLst>
          </a:blip>
          <a:srcRect l="11641" t="10303" r="11092"/>
          <a:stretch/>
        </p:blipFill>
        <p:spPr>
          <a:xfrm>
            <a:off x="7494160" y="1385888"/>
            <a:ext cx="4697840" cy="2764081"/>
          </a:xfrm>
          <a:prstGeom prst="rect">
            <a:avLst/>
          </a:prstGeom>
        </p:spPr>
      </p:pic>
      <p:sp>
        <p:nvSpPr>
          <p:cNvPr id="2" name="Rectangle 1"/>
          <p:cNvSpPr/>
          <p:nvPr/>
        </p:nvSpPr>
        <p:spPr>
          <a:xfrm>
            <a:off x="323087" y="1385888"/>
            <a:ext cx="7171073" cy="4770537"/>
          </a:xfrm>
          <a:prstGeom prst="rect">
            <a:avLst/>
          </a:prstGeom>
        </p:spPr>
        <p:txBody>
          <a:bodyPr wrap="square">
            <a:spAutoFit/>
          </a:bodyPr>
          <a:lstStyle/>
          <a:p>
            <a:r>
              <a:rPr lang="en-CA" sz="1600" b="1" dirty="0">
                <a:latin typeface="Arial" panose="020B0604020202020204" pitchFamily="34" charset="0"/>
                <a:cs typeface="Arial" panose="020B0604020202020204" pitchFamily="34" charset="0"/>
              </a:rPr>
              <a:t>What’s in it for </a:t>
            </a:r>
            <a:r>
              <a:rPr lang="en-CA" sz="1600" b="1" dirty="0" smtClean="0">
                <a:latin typeface="Arial" panose="020B0604020202020204" pitchFamily="34" charset="0"/>
                <a:cs typeface="Arial" panose="020B0604020202020204" pitchFamily="34" charset="0"/>
              </a:rPr>
              <a:t>the employees</a:t>
            </a:r>
            <a:endParaRPr lang="en-CA"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Empowers </a:t>
            </a:r>
            <a:r>
              <a:rPr lang="en-CA" sz="1600" dirty="0" smtClean="0">
                <a:latin typeface="Arial" panose="020B0604020202020204" pitchFamily="34" charset="0"/>
                <a:cs typeface="Arial" panose="020B0604020202020204" pitchFamily="34" charset="0"/>
              </a:rPr>
              <a:t>them </a:t>
            </a:r>
            <a:r>
              <a:rPr lang="en-CA" sz="1600" dirty="0">
                <a:latin typeface="Arial" panose="020B0604020202020204" pitchFamily="34" charset="0"/>
                <a:cs typeface="Arial" panose="020B0604020202020204" pitchFamily="34" charset="0"/>
              </a:rPr>
              <a:t>to choose where and how to work to be most productive</a:t>
            </a:r>
          </a:p>
          <a:p>
            <a:pPr marL="28575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Provides flexibility and greater variety of spaces</a:t>
            </a:r>
          </a:p>
          <a:p>
            <a:pPr marL="28575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Offers modern, open, airy and bright spaces that inspire people </a:t>
            </a:r>
          </a:p>
          <a:p>
            <a:pPr marL="28575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Supports employees health and well-being</a:t>
            </a:r>
          </a:p>
          <a:p>
            <a:pPr marL="28575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Fosters collaboration at all levels</a:t>
            </a:r>
          </a:p>
          <a:p>
            <a:pPr marL="28575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Increase personal productivity by providing better technology and work processes </a:t>
            </a:r>
          </a:p>
          <a:p>
            <a:endParaRPr lang="en-CA" sz="1600" b="1" dirty="0" smtClean="0">
              <a:latin typeface="Arial" panose="020B0604020202020204" pitchFamily="34" charset="0"/>
              <a:cs typeface="Arial" panose="020B0604020202020204" pitchFamily="34" charset="0"/>
            </a:endParaRPr>
          </a:p>
          <a:p>
            <a:r>
              <a:rPr lang="en-CA" sz="1600" b="1" dirty="0" smtClean="0">
                <a:latin typeface="Arial" panose="020B0604020202020204" pitchFamily="34" charset="0"/>
                <a:cs typeface="Arial" panose="020B0604020202020204" pitchFamily="34" charset="0"/>
              </a:rPr>
              <a:t>What’s </a:t>
            </a:r>
            <a:r>
              <a:rPr lang="en-CA" sz="1600" b="1" dirty="0">
                <a:latin typeface="Arial" panose="020B0604020202020204" pitchFamily="34" charset="0"/>
                <a:cs typeface="Arial" panose="020B0604020202020204" pitchFamily="34" charset="0"/>
              </a:rPr>
              <a:t>in it for </a:t>
            </a:r>
            <a:r>
              <a:rPr lang="en-CA" sz="1600" b="1" dirty="0" smtClean="0">
                <a:latin typeface="Arial" panose="020B0604020202020204" pitchFamily="34" charset="0"/>
                <a:cs typeface="Arial" panose="020B0604020202020204" pitchFamily="34" charset="0"/>
              </a:rPr>
              <a:t>the departments and agencies of the GC</a:t>
            </a:r>
            <a:endParaRPr lang="en-CA"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Is designed to service modern Canada </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Be </a:t>
            </a:r>
            <a:r>
              <a:rPr lang="en-CA" sz="1600" dirty="0">
                <a:latin typeface="Arial" panose="020B0604020202020204" pitchFamily="34" charset="0"/>
                <a:cs typeface="Arial" panose="020B0604020202020204" pitchFamily="34" charset="0"/>
              </a:rPr>
              <a:t>an employer of choice, competitive in recruitment and retention</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Business </a:t>
            </a:r>
            <a:r>
              <a:rPr lang="en-CA" sz="1600" dirty="0">
                <a:latin typeface="Arial" panose="020B0604020202020204" pitchFamily="34" charset="0"/>
                <a:cs typeface="Arial" panose="020B0604020202020204" pitchFamily="34" charset="0"/>
              </a:rPr>
              <a:t>needs </a:t>
            </a:r>
            <a:r>
              <a:rPr lang="en-CA" sz="1600" dirty="0" smtClean="0">
                <a:latin typeface="Arial" panose="020B0604020202020204" pitchFamily="34" charset="0"/>
                <a:cs typeface="Arial" panose="020B0604020202020204" pitchFamily="34" charset="0"/>
              </a:rPr>
              <a:t>reflected </a:t>
            </a:r>
            <a:r>
              <a:rPr lang="en-CA" sz="1600" dirty="0">
                <a:latin typeface="Arial" panose="020B0604020202020204" pitchFamily="34" charset="0"/>
                <a:cs typeface="Arial" panose="020B0604020202020204" pitchFamily="34" charset="0"/>
              </a:rPr>
              <a:t>in the outcome of the modern workplace</a:t>
            </a:r>
          </a:p>
          <a:p>
            <a:pPr marL="285750" indent="-285750">
              <a:buFont typeface="Arial" panose="020B0604020202020204" pitchFamily="34" charset="0"/>
              <a:buChar char="•"/>
            </a:pPr>
            <a:r>
              <a:rPr lang="en-US" sz="1600" dirty="0">
                <a:latin typeface="Arial" charset="0"/>
                <a:ea typeface="Arial" charset="0"/>
                <a:cs typeface="Arial" charset="0"/>
              </a:rPr>
              <a:t>Optimizes efficiency of our facilities </a:t>
            </a:r>
            <a:r>
              <a:rPr lang="en-CA" sz="1600" dirty="0">
                <a:latin typeface="Arial" charset="0"/>
                <a:ea typeface="Arial" charset="0"/>
                <a:cs typeface="Arial" charset="0"/>
              </a:rPr>
              <a:t>and utilization </a:t>
            </a:r>
            <a:r>
              <a:rPr lang="en-CA" sz="1600" dirty="0" smtClean="0">
                <a:latin typeface="Arial" charset="0"/>
                <a:ea typeface="Arial" charset="0"/>
                <a:cs typeface="Arial" charset="0"/>
              </a:rPr>
              <a:t>rates</a:t>
            </a:r>
          </a:p>
          <a:p>
            <a:pPr marL="285750" indent="-285750">
              <a:buFont typeface="Arial" panose="020B0604020202020204" pitchFamily="34" charset="0"/>
              <a:buChar char="•"/>
            </a:pPr>
            <a:endParaRPr lang="fr-CA" sz="1600" dirty="0">
              <a:latin typeface="Arial" charset="0"/>
              <a:ea typeface="Arial" charset="0"/>
              <a:cs typeface="Arial" charset="0"/>
            </a:endParaRPr>
          </a:p>
          <a:p>
            <a:r>
              <a:rPr lang="fr-CA" sz="1600" b="1" dirty="0" err="1" smtClean="0">
                <a:latin typeface="Arial" charset="0"/>
                <a:ea typeface="Arial" charset="0"/>
                <a:cs typeface="Arial" charset="0"/>
              </a:rPr>
              <a:t>What’s</a:t>
            </a:r>
            <a:r>
              <a:rPr lang="fr-CA" sz="1600" b="1" dirty="0" smtClean="0">
                <a:latin typeface="Arial" charset="0"/>
                <a:ea typeface="Arial" charset="0"/>
                <a:cs typeface="Arial" charset="0"/>
              </a:rPr>
              <a:t> in </a:t>
            </a:r>
            <a:r>
              <a:rPr lang="fr-CA" sz="1600" b="1" dirty="0" err="1" smtClean="0">
                <a:latin typeface="Arial" charset="0"/>
                <a:ea typeface="Arial" charset="0"/>
                <a:cs typeface="Arial" charset="0"/>
              </a:rPr>
              <a:t>it</a:t>
            </a:r>
            <a:r>
              <a:rPr lang="fr-CA" sz="1600" b="1" dirty="0" smtClean="0">
                <a:latin typeface="Arial" charset="0"/>
                <a:ea typeface="Arial" charset="0"/>
                <a:cs typeface="Arial" charset="0"/>
              </a:rPr>
              <a:t> for the society</a:t>
            </a:r>
          </a:p>
          <a:p>
            <a:pPr marL="285750" indent="-285750">
              <a:buFont typeface="Arial" panose="020B0604020202020204" pitchFamily="34" charset="0"/>
              <a:buChar char="•"/>
            </a:pPr>
            <a:r>
              <a:rPr lang="fr-CA" sz="1600" dirty="0" err="1" smtClean="0">
                <a:latin typeface="Arial" charset="0"/>
                <a:ea typeface="Arial" charset="0"/>
                <a:cs typeface="Arial" charset="0"/>
              </a:rPr>
              <a:t>Reduction</a:t>
            </a:r>
            <a:r>
              <a:rPr lang="fr-CA" sz="1600" dirty="0" smtClean="0">
                <a:latin typeface="Arial" charset="0"/>
                <a:ea typeface="Arial" charset="0"/>
                <a:cs typeface="Arial" charset="0"/>
              </a:rPr>
              <a:t> of commute times and </a:t>
            </a:r>
            <a:r>
              <a:rPr lang="fr-CA" sz="1600" dirty="0" err="1" smtClean="0">
                <a:latin typeface="Arial" charset="0"/>
                <a:ea typeface="Arial" charset="0"/>
                <a:cs typeface="Arial" charset="0"/>
              </a:rPr>
              <a:t>greenhouse</a:t>
            </a:r>
            <a:r>
              <a:rPr lang="fr-CA" sz="1600" dirty="0" smtClean="0">
                <a:latin typeface="Arial" charset="0"/>
                <a:ea typeface="Arial" charset="0"/>
                <a:cs typeface="Arial" charset="0"/>
              </a:rPr>
              <a:t> </a:t>
            </a:r>
            <a:r>
              <a:rPr lang="fr-CA" sz="1600" dirty="0" err="1" smtClean="0">
                <a:latin typeface="Arial" charset="0"/>
                <a:ea typeface="Arial" charset="0"/>
                <a:cs typeface="Arial" charset="0"/>
              </a:rPr>
              <a:t>gas</a:t>
            </a:r>
            <a:r>
              <a:rPr lang="fr-CA" sz="1600" dirty="0" smtClean="0">
                <a:latin typeface="Arial" charset="0"/>
                <a:ea typeface="Arial" charset="0"/>
                <a:cs typeface="Arial" charset="0"/>
              </a:rPr>
              <a:t> </a:t>
            </a:r>
            <a:r>
              <a:rPr lang="fr-CA" sz="1600" dirty="0" err="1" smtClean="0">
                <a:latin typeface="Arial" charset="0"/>
                <a:ea typeface="Arial" charset="0"/>
                <a:cs typeface="Arial" charset="0"/>
              </a:rPr>
              <a:t>emissions</a:t>
            </a:r>
            <a:endParaRPr lang="fr-CA" sz="1600" dirty="0" smtClean="0">
              <a:latin typeface="Arial" charset="0"/>
              <a:ea typeface="Arial" charset="0"/>
              <a:cs typeface="Arial" charset="0"/>
            </a:endParaRPr>
          </a:p>
          <a:p>
            <a:pPr marL="285750" indent="-285750">
              <a:buFont typeface="Arial" panose="020B0604020202020204" pitchFamily="34" charset="0"/>
              <a:buChar char="•"/>
            </a:pPr>
            <a:r>
              <a:rPr lang="fr-CA" sz="1600" dirty="0" err="1" smtClean="0">
                <a:latin typeface="Arial" charset="0"/>
                <a:ea typeface="Arial" charset="0"/>
                <a:cs typeface="Arial" charset="0"/>
              </a:rPr>
              <a:t>Contributes</a:t>
            </a:r>
            <a:r>
              <a:rPr lang="fr-CA" sz="1600" dirty="0" smtClean="0">
                <a:latin typeface="Arial" charset="0"/>
                <a:ea typeface="Arial" charset="0"/>
                <a:cs typeface="Arial" charset="0"/>
              </a:rPr>
              <a:t> to </a:t>
            </a:r>
            <a:r>
              <a:rPr lang="fr-CA" sz="1600" dirty="0" err="1" smtClean="0">
                <a:latin typeface="Arial" charset="0"/>
                <a:ea typeface="Arial" charset="0"/>
                <a:cs typeface="Arial" charset="0"/>
              </a:rPr>
              <a:t>sustainability</a:t>
            </a:r>
            <a:r>
              <a:rPr lang="fr-CA" sz="1600" dirty="0" smtClean="0">
                <a:latin typeface="Arial" charset="0"/>
                <a:ea typeface="Arial" charset="0"/>
                <a:cs typeface="Arial" charset="0"/>
              </a:rPr>
              <a:t> goals </a:t>
            </a:r>
            <a:r>
              <a:rPr lang="fr-CA" sz="1600" dirty="0" err="1" smtClean="0">
                <a:latin typeface="Arial" charset="0"/>
                <a:ea typeface="Arial" charset="0"/>
                <a:cs typeface="Arial" charset="0"/>
              </a:rPr>
              <a:t>through</a:t>
            </a:r>
            <a:r>
              <a:rPr lang="fr-CA" sz="1600" dirty="0" smtClean="0">
                <a:latin typeface="Arial" charset="0"/>
                <a:ea typeface="Arial" charset="0"/>
                <a:cs typeface="Arial" charset="0"/>
              </a:rPr>
              <a:t> data-</a:t>
            </a:r>
            <a:r>
              <a:rPr lang="fr-CA" sz="1600" dirty="0" err="1" smtClean="0">
                <a:latin typeface="Arial" charset="0"/>
                <a:ea typeface="Arial" charset="0"/>
                <a:cs typeface="Arial" charset="0"/>
              </a:rPr>
              <a:t>informed</a:t>
            </a:r>
            <a:r>
              <a:rPr lang="fr-CA" sz="1600" dirty="0" smtClean="0">
                <a:latin typeface="Arial" charset="0"/>
                <a:ea typeface="Arial" charset="0"/>
                <a:cs typeface="Arial" charset="0"/>
              </a:rPr>
              <a:t> </a:t>
            </a:r>
            <a:r>
              <a:rPr lang="fr-CA" sz="1600" dirty="0" err="1" smtClean="0">
                <a:latin typeface="Arial" charset="0"/>
                <a:ea typeface="Arial" charset="0"/>
                <a:cs typeface="Arial" charset="0"/>
              </a:rPr>
              <a:t>decision</a:t>
            </a:r>
            <a:r>
              <a:rPr lang="fr-CA" sz="1600" dirty="0" smtClean="0">
                <a:latin typeface="Arial" charset="0"/>
                <a:ea typeface="Arial" charset="0"/>
                <a:cs typeface="Arial" charset="0"/>
              </a:rPr>
              <a:t> </a:t>
            </a:r>
            <a:r>
              <a:rPr lang="fr-CA" sz="1600" dirty="0" err="1" smtClean="0">
                <a:latin typeface="Arial" charset="0"/>
                <a:ea typeface="Arial" charset="0"/>
                <a:cs typeface="Arial" charset="0"/>
              </a:rPr>
              <a:t>making</a:t>
            </a:r>
            <a:r>
              <a:rPr lang="fr-CA" sz="1600" dirty="0" smtClean="0">
                <a:latin typeface="Arial" charset="0"/>
                <a:ea typeface="Arial" charset="0"/>
                <a:cs typeface="Arial" charset="0"/>
              </a:rPr>
              <a:t> on </a:t>
            </a:r>
            <a:r>
              <a:rPr lang="fr-CA" sz="1600" dirty="0" err="1" smtClean="0">
                <a:latin typeface="Arial" charset="0"/>
                <a:ea typeface="Arial" charset="0"/>
                <a:cs typeface="Arial" charset="0"/>
              </a:rPr>
              <a:t>better</a:t>
            </a:r>
            <a:r>
              <a:rPr lang="fr-CA" sz="1600" dirty="0" smtClean="0">
                <a:latin typeface="Arial" charset="0"/>
                <a:ea typeface="Arial" charset="0"/>
                <a:cs typeface="Arial" charset="0"/>
              </a:rPr>
              <a:t> </a:t>
            </a:r>
            <a:r>
              <a:rPr lang="fr-CA" sz="1600" dirty="0" err="1" smtClean="0">
                <a:latin typeface="Arial" charset="0"/>
                <a:ea typeface="Arial" charset="0"/>
                <a:cs typeface="Arial" charset="0"/>
              </a:rPr>
              <a:t>ways</a:t>
            </a:r>
            <a:r>
              <a:rPr lang="fr-CA" sz="1600" dirty="0" smtClean="0">
                <a:latin typeface="Arial" charset="0"/>
                <a:ea typeface="Arial" charset="0"/>
                <a:cs typeface="Arial" charset="0"/>
              </a:rPr>
              <a:t>  to </a:t>
            </a:r>
            <a:r>
              <a:rPr lang="fr-CA" sz="1600" dirty="0" err="1" smtClean="0">
                <a:latin typeface="Arial" charset="0"/>
                <a:ea typeface="Arial" charset="0"/>
                <a:cs typeface="Arial" charset="0"/>
              </a:rPr>
              <a:t>work</a:t>
            </a:r>
            <a:r>
              <a:rPr lang="fr-CA" sz="1600" dirty="0" smtClean="0">
                <a:latin typeface="Arial" charset="0"/>
                <a:ea typeface="Arial" charset="0"/>
                <a:cs typeface="Arial" charset="0"/>
              </a:rPr>
              <a:t>, design, use and manage the </a:t>
            </a:r>
            <a:r>
              <a:rPr lang="fr-CA" sz="1600" dirty="0" err="1" smtClean="0">
                <a:latin typeface="Arial" charset="0"/>
                <a:ea typeface="Arial" charset="0"/>
                <a:cs typeface="Arial" charset="0"/>
              </a:rPr>
              <a:t>workplace</a:t>
            </a:r>
            <a:r>
              <a:rPr lang="fr-CA" sz="1600" dirty="0" smtClean="0">
                <a:latin typeface="Arial" charset="0"/>
                <a:ea typeface="Arial" charset="0"/>
                <a:cs typeface="Arial" charset="0"/>
              </a:rPr>
              <a:t>. </a:t>
            </a:r>
            <a:endParaRPr lang="en-US" sz="1600" dirty="0">
              <a:latin typeface="Arial" charset="0"/>
              <a:ea typeface="Arial" charset="0"/>
              <a:cs typeface="Arial" charset="0"/>
            </a:endParaRPr>
          </a:p>
        </p:txBody>
      </p:sp>
      <p:sp>
        <p:nvSpPr>
          <p:cNvPr id="8" name="Title 7"/>
          <p:cNvSpPr>
            <a:spLocks noGrp="1"/>
          </p:cNvSpPr>
          <p:nvPr>
            <p:ph type="title"/>
          </p:nvPr>
        </p:nvSpPr>
        <p:spPr/>
        <p:txBody>
          <a:bodyPr>
            <a:normAutofit/>
          </a:bodyPr>
          <a:lstStyle/>
          <a:p>
            <a:r>
              <a:rPr lang="en-US" dirty="0"/>
              <a:t>GCworkplace delivers what our </a:t>
            </a:r>
            <a:r>
              <a:rPr lang="en-US" dirty="0" smtClean="0"/>
              <a:t>public service needs</a:t>
            </a:r>
            <a:endParaRPr lang="en-US" dirty="0"/>
          </a:p>
        </p:txBody>
      </p:sp>
    </p:spTree>
    <p:extLst>
      <p:ext uri="{BB962C8B-B14F-4D97-AF65-F5344CB8AC3E}">
        <p14:creationId xmlns:p14="http://schemas.microsoft.com/office/powerpoint/2010/main" val="315551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38489" y="4843585"/>
            <a:ext cx="8672512" cy="923330"/>
          </a:xfrm>
          <a:prstGeom prst="rect">
            <a:avLst/>
          </a:prstGeom>
          <a:noFill/>
        </p:spPr>
        <p:txBody>
          <a:bodyPr wrap="square" rtlCol="0">
            <a:spAutoFit/>
          </a:bodyPr>
          <a:lstStyle/>
          <a:p>
            <a:r>
              <a:rPr lang="en-US" dirty="0" smtClean="0"/>
              <a:t>“We believe that buildings should be developed with people’s health and wellness at the center of design. The WELL Building standard takes a holistic approach to health in the built environment addressing, behavior, operations and design.”</a:t>
            </a:r>
            <a:endParaRPr lang="en-CA" dirty="0"/>
          </a:p>
        </p:txBody>
      </p:sp>
      <p:pic>
        <p:nvPicPr>
          <p:cNvPr id="8" name="Picture 7" descr="Corporate logo of International Well Building Institute" title="Company Logo"/>
          <p:cNvPicPr>
            <a:picLocks noChangeAspect="1"/>
          </p:cNvPicPr>
          <p:nvPr/>
        </p:nvPicPr>
        <p:blipFill>
          <a:blip r:embed="rId3"/>
          <a:stretch>
            <a:fillRect/>
          </a:stretch>
        </p:blipFill>
        <p:spPr>
          <a:xfrm>
            <a:off x="785814" y="4609925"/>
            <a:ext cx="2352675" cy="1390650"/>
          </a:xfrm>
          <a:prstGeom prst="rect">
            <a:avLst/>
          </a:prstGeom>
        </p:spPr>
      </p:pic>
      <p:sp>
        <p:nvSpPr>
          <p:cNvPr id="7" name="TextBox 6"/>
          <p:cNvSpPr txBox="1"/>
          <p:nvPr/>
        </p:nvSpPr>
        <p:spPr>
          <a:xfrm>
            <a:off x="3138489" y="2962247"/>
            <a:ext cx="8234362" cy="1477328"/>
          </a:xfrm>
          <a:prstGeom prst="rect">
            <a:avLst/>
          </a:prstGeom>
          <a:noFill/>
        </p:spPr>
        <p:txBody>
          <a:bodyPr wrap="square" rtlCol="0">
            <a:spAutoFit/>
          </a:bodyPr>
          <a:lstStyle/>
          <a:p>
            <a:r>
              <a:rPr lang="en-US" dirty="0" smtClean="0"/>
              <a:t>“</a:t>
            </a:r>
            <a:r>
              <a:rPr lang="en-CA" dirty="0" smtClean="0"/>
              <a:t>With </a:t>
            </a:r>
            <a:r>
              <a:rPr lang="en-CA" dirty="0"/>
              <a:t>the rise of mobile technology, today’s workforce has become more mobile, remote and, always-on requiring a flexible and collaborative work experience on any device, anytime, anywhere. This is a critical time for executives and IT leaders; the modern workplace has already arrived and is now a business imperative if you want to stay relevant to your employees and </a:t>
            </a:r>
            <a:r>
              <a:rPr lang="en-CA" dirty="0" smtClean="0"/>
              <a:t>customers.”</a:t>
            </a:r>
            <a:endParaRPr lang="en-CA" dirty="0"/>
          </a:p>
        </p:txBody>
      </p:sp>
      <p:pic>
        <p:nvPicPr>
          <p:cNvPr id="6" name="Picture 5" descr="Corporate Logo of Softlanding" title="Company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288" y="3317410"/>
            <a:ext cx="2209800" cy="523875"/>
          </a:xfrm>
          <a:prstGeom prst="rect">
            <a:avLst/>
          </a:prstGeom>
        </p:spPr>
      </p:pic>
      <p:sp>
        <p:nvSpPr>
          <p:cNvPr id="5" name="TextBox 4"/>
          <p:cNvSpPr txBox="1"/>
          <p:nvPr/>
        </p:nvSpPr>
        <p:spPr>
          <a:xfrm>
            <a:off x="3138489" y="1634907"/>
            <a:ext cx="8234362" cy="923330"/>
          </a:xfrm>
          <a:prstGeom prst="rect">
            <a:avLst/>
          </a:prstGeom>
          <a:noFill/>
        </p:spPr>
        <p:txBody>
          <a:bodyPr wrap="square" rtlCol="0">
            <a:spAutoFit/>
          </a:bodyPr>
          <a:lstStyle/>
          <a:p>
            <a:r>
              <a:rPr lang="en-US" dirty="0" smtClean="0"/>
              <a:t>“Happy Customers start with Happy and Productive Employees. With Office 365 employees can work in innovative new ways using collaboration tools such as Teams, </a:t>
            </a:r>
            <a:r>
              <a:rPr lang="en-US" dirty="0" err="1" smtClean="0"/>
              <a:t>sharePoint</a:t>
            </a:r>
            <a:r>
              <a:rPr lang="en-US" dirty="0" smtClean="0"/>
              <a:t> and OneDrive. </a:t>
            </a:r>
            <a:endParaRPr lang="en-CA" dirty="0"/>
          </a:p>
        </p:txBody>
      </p:sp>
      <p:pic>
        <p:nvPicPr>
          <p:cNvPr id="58370" name="Picture 2" descr="Corporate logo of Longhurst Consulting" title="Company Logo">
            <a:hlinkClick r:id="rId5" tooltip="Longhurst Consulting"/>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8" y="1852612"/>
            <a:ext cx="2114550" cy="428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GLOBAL TRENDS	</a:t>
            </a:r>
            <a:endParaRPr lang="en-CA" dirty="0"/>
          </a:p>
        </p:txBody>
      </p:sp>
    </p:spTree>
    <p:extLst>
      <p:ext uri="{BB962C8B-B14F-4D97-AF65-F5344CB8AC3E}">
        <p14:creationId xmlns:p14="http://schemas.microsoft.com/office/powerpoint/2010/main" val="285201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4666" y="4893206"/>
            <a:ext cx="6096000" cy="923330"/>
          </a:xfrm>
          <a:prstGeom prst="rect">
            <a:avLst/>
          </a:prstGeom>
        </p:spPr>
        <p:txBody>
          <a:bodyPr>
            <a:spAutoFit/>
          </a:bodyPr>
          <a:lstStyle/>
          <a:p>
            <a:pPr marL="285750" indent="-285750">
              <a:spcAft>
                <a:spcPts val="800"/>
              </a:spcAft>
              <a:buFont typeface="Arial" panose="020B0604020202020204" pitchFamily="34" charset="0"/>
              <a:buChar char="•"/>
              <a:tabLst>
                <a:tab pos="457200" algn="l"/>
                <a:tab pos="589280" algn="l"/>
              </a:tabLst>
            </a:pPr>
            <a:r>
              <a:rPr lang="en-US" dirty="0" smtClean="0">
                <a:solidFill>
                  <a:srgbClr val="000000"/>
                </a:solidFill>
                <a:cs typeface="Arial" panose="020B0604020202020204" pitchFamily="34" charset="0"/>
              </a:rPr>
              <a:t>This tool will help you build a business case to ensure </a:t>
            </a:r>
            <a:r>
              <a:rPr lang="en-US" b="1" dirty="0">
                <a:solidFill>
                  <a:srgbClr val="000000"/>
                </a:solidFill>
                <a:cs typeface="Arial" panose="020B0604020202020204" pitchFamily="34" charset="0"/>
              </a:rPr>
              <a:t>leadership</a:t>
            </a:r>
            <a:r>
              <a:rPr lang="en-US" dirty="0">
                <a:solidFill>
                  <a:srgbClr val="000000"/>
                </a:solidFill>
                <a:cs typeface="Arial" panose="020B0604020202020204" pitchFamily="34" charset="0"/>
              </a:rPr>
              <a:t> is engaged and committed to the </a:t>
            </a:r>
            <a:r>
              <a:rPr lang="en-US" dirty="0" smtClean="0">
                <a:solidFill>
                  <a:srgbClr val="000000"/>
                </a:solidFill>
                <a:cs typeface="Arial" panose="020B0604020202020204" pitchFamily="34" charset="0"/>
              </a:rPr>
              <a:t>workplace transformation.</a:t>
            </a:r>
            <a:endParaRPr lang="en-CA" dirty="0">
              <a:solidFill>
                <a:srgbClr val="000000"/>
              </a:solidFill>
              <a:cs typeface="Arial" panose="020B0604020202020204" pitchFamily="34" charset="0"/>
            </a:endParaRPr>
          </a:p>
        </p:txBody>
      </p:sp>
      <p:sp>
        <p:nvSpPr>
          <p:cNvPr id="6" name="Freeform 5" descr="Arrow joining the second step of the Roadmap to the following text. "/>
          <p:cNvSpPr>
            <a:spLocks noEditPoints="1"/>
          </p:cNvSpPr>
          <p:nvPr/>
        </p:nvSpPr>
        <p:spPr bwMode="auto">
          <a:xfrm rot="15136868" flipH="1">
            <a:off x="3962619" y="5155414"/>
            <a:ext cx="1040228" cy="1997827"/>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rgbClr val="94D3C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rgbClr val="000000"/>
              </a:solidFill>
            </a:endParaRPr>
          </a:p>
        </p:txBody>
      </p:sp>
      <p:pic>
        <p:nvPicPr>
          <p:cNvPr id="4" name="Picture 3" descr="Picture of the workplace Modernization Roadmap, incuding the five stpeps: 1) Get onboard 2) Build the foundation 3) Assess, imagine and plan 4) Implement and operate and 5) Sustain and Reinforce" title="The workplace Modernization Roadmap"/>
          <p:cNvPicPr>
            <a:picLocks noChangeAspect="1"/>
          </p:cNvPicPr>
          <p:nvPr/>
        </p:nvPicPr>
        <p:blipFill>
          <a:blip r:embed="rId3"/>
          <a:stretch>
            <a:fillRect/>
          </a:stretch>
        </p:blipFill>
        <p:spPr>
          <a:xfrm>
            <a:off x="893480" y="3896590"/>
            <a:ext cx="4199453" cy="1918851"/>
          </a:xfrm>
          <a:prstGeom prst="rect">
            <a:avLst/>
          </a:prstGeom>
        </p:spPr>
      </p:pic>
      <p:sp>
        <p:nvSpPr>
          <p:cNvPr id="5" name="Freeform 4" descr="Circle around second step of the GCworkplace modernization Roadmap. " title="Circle"/>
          <p:cNvSpPr>
            <a:spLocks/>
          </p:cNvSpPr>
          <p:nvPr/>
        </p:nvSpPr>
        <p:spPr bwMode="auto">
          <a:xfrm>
            <a:off x="1317836" y="3850657"/>
            <a:ext cx="1219200" cy="2085097"/>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4CB6A0">
              <a:alpha val="60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rgbClr val="000000"/>
              </a:solidFill>
            </a:endParaRPr>
          </a:p>
        </p:txBody>
      </p:sp>
      <p:sp>
        <p:nvSpPr>
          <p:cNvPr id="8" name="TextBox 7"/>
          <p:cNvSpPr txBox="1"/>
          <p:nvPr/>
        </p:nvSpPr>
        <p:spPr>
          <a:xfrm>
            <a:off x="508759" y="1385888"/>
            <a:ext cx="11006345" cy="2308324"/>
          </a:xfrm>
          <a:prstGeom prst="rect">
            <a:avLst/>
          </a:prstGeom>
          <a:noFill/>
        </p:spPr>
        <p:txBody>
          <a:bodyPr wrap="square" rtlCol="0">
            <a:spAutoFit/>
          </a:bodyPr>
          <a:lstStyle/>
          <a:p>
            <a:r>
              <a:rPr lang="en-US" b="1" dirty="0" smtClean="0"/>
              <a:t>WHAT: </a:t>
            </a:r>
            <a:r>
              <a:rPr lang="en-US" dirty="0" smtClean="0"/>
              <a:t>	The intent of this presentation is to bring together the leadership and present a business case, in order to 	fully engage the top ranks of your organization in the workplace transformation. </a:t>
            </a:r>
          </a:p>
          <a:p>
            <a:endParaRPr lang="en-US" dirty="0" smtClean="0"/>
          </a:p>
          <a:p>
            <a:r>
              <a:rPr lang="en-US" b="1" dirty="0" smtClean="0"/>
              <a:t>WHO:</a:t>
            </a:r>
            <a:r>
              <a:rPr lang="en-US" dirty="0" smtClean="0"/>
              <a:t>  	This tool is to be used by the person tasked </a:t>
            </a:r>
            <a:r>
              <a:rPr lang="en-US" dirty="0"/>
              <a:t>to </a:t>
            </a:r>
            <a:r>
              <a:rPr lang="en-US" dirty="0" smtClean="0"/>
              <a:t>coordinate </a:t>
            </a:r>
            <a:r>
              <a:rPr lang="en-US" dirty="0"/>
              <a:t>the workplace transformation/modernization </a:t>
            </a:r>
            <a:r>
              <a:rPr lang="en-US" dirty="0" smtClean="0"/>
              <a:t>	(often someone on the project team) </a:t>
            </a:r>
            <a:endParaRPr lang="en-US" dirty="0"/>
          </a:p>
          <a:p>
            <a:endParaRPr lang="en-US" b="1" dirty="0" smtClean="0">
              <a:solidFill>
                <a:srgbClr val="4CB6A0"/>
              </a:solidFill>
            </a:endParaRPr>
          </a:p>
          <a:p>
            <a:r>
              <a:rPr lang="en-US" b="1" dirty="0" smtClean="0"/>
              <a:t>WHEN:</a:t>
            </a:r>
            <a:r>
              <a:rPr lang="en-US" dirty="0" smtClean="0"/>
              <a:t>  	The </a:t>
            </a:r>
            <a:r>
              <a:rPr lang="en-US" dirty="0"/>
              <a:t>W</a:t>
            </a:r>
            <a:r>
              <a:rPr lang="en-US" dirty="0" smtClean="0"/>
              <a:t>orkplace Modernization Roadmap is comprised of 5 main steps. Once you’ve been made fully aware 	of what GCworkplace is all about (</a:t>
            </a:r>
            <a:r>
              <a:rPr lang="en-US" b="1" dirty="0" smtClean="0"/>
              <a:t>Get on board</a:t>
            </a:r>
            <a:r>
              <a:rPr lang="en-US" dirty="0" smtClean="0"/>
              <a:t>), it’s time to move on to </a:t>
            </a:r>
            <a:r>
              <a:rPr lang="en-US" b="1" dirty="0" smtClean="0"/>
              <a:t>Build the Foundation</a:t>
            </a:r>
            <a:r>
              <a:rPr lang="en-US" dirty="0" smtClean="0"/>
              <a:t>. </a:t>
            </a:r>
          </a:p>
        </p:txBody>
      </p:sp>
      <p:sp>
        <p:nvSpPr>
          <p:cNvPr id="7" name="Title 6"/>
          <p:cNvSpPr>
            <a:spLocks noGrp="1"/>
          </p:cNvSpPr>
          <p:nvPr>
            <p:ph type="title"/>
          </p:nvPr>
        </p:nvSpPr>
        <p:spPr/>
        <p:txBody>
          <a:bodyPr/>
          <a:lstStyle/>
          <a:p>
            <a:r>
              <a:rPr lang="en-US" dirty="0" smtClean="0"/>
              <a:t>Introduction</a:t>
            </a:r>
            <a:endParaRPr lang="en-CA" dirty="0"/>
          </a:p>
        </p:txBody>
      </p:sp>
    </p:spTree>
    <p:extLst>
      <p:ext uri="{BB962C8B-B14F-4D97-AF65-F5344CB8AC3E}">
        <p14:creationId xmlns:p14="http://schemas.microsoft.com/office/powerpoint/2010/main" val="2125539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 of planet earth with a trending up arrow going through it. " title="Icon for World Trends"/>
          <p:cNvPicPr>
            <a:picLocks noChangeAspect="1"/>
          </p:cNvPicPr>
          <p:nvPr/>
        </p:nvPicPr>
        <p:blipFill>
          <a:blip r:embed="rId3">
            <a:duotone>
              <a:srgbClr val="4CB6A0">
                <a:shade val="45000"/>
                <a:satMod val="135000"/>
              </a:srgbClr>
              <a:prstClr val="white"/>
            </a:duotone>
            <a:extLst>
              <a:ext uri="{28A0092B-C50C-407E-A947-70E740481C1C}">
                <a14:useLocalDpi xmlns:a14="http://schemas.microsoft.com/office/drawing/2010/main" val="0"/>
              </a:ext>
            </a:extLst>
          </a:blip>
          <a:stretch>
            <a:fillRect/>
          </a:stretch>
        </p:blipFill>
        <p:spPr>
          <a:xfrm>
            <a:off x="7939906" y="1680841"/>
            <a:ext cx="2662687" cy="2662687"/>
          </a:xfrm>
          <a:prstGeom prst="rect">
            <a:avLst/>
          </a:prstGeom>
        </p:spPr>
      </p:pic>
      <p:sp>
        <p:nvSpPr>
          <p:cNvPr id="7" name="TextBox 6"/>
          <p:cNvSpPr txBox="1"/>
          <p:nvPr/>
        </p:nvSpPr>
        <p:spPr>
          <a:xfrm>
            <a:off x="2170597" y="5918806"/>
            <a:ext cx="7364517" cy="338554"/>
          </a:xfrm>
          <a:prstGeom prst="rect">
            <a:avLst/>
          </a:prstGeom>
          <a:solidFill>
            <a:srgbClr val="4BB6A0"/>
          </a:solidFill>
          <a:ln>
            <a:solidFill>
              <a:srgbClr val="4BB6A0"/>
            </a:solidFill>
          </a:ln>
        </p:spPr>
        <p:txBody>
          <a:bodyPr wrap="none" rtlCol="0">
            <a:spAutoFit/>
          </a:bodyPr>
          <a:lstStyle/>
          <a:p>
            <a:r>
              <a:rPr lang="en-US" sz="1600" dirty="0">
                <a:solidFill>
                  <a:srgbClr val="FFFFFF"/>
                </a:solidFill>
                <a:latin typeface="Arial" panose="020B0604020202020204"/>
              </a:rPr>
              <a:t>The purpose of space is </a:t>
            </a:r>
            <a:r>
              <a:rPr lang="en-US" sz="1600" dirty="0" smtClean="0">
                <a:solidFill>
                  <a:srgbClr val="FFFFFF"/>
                </a:solidFill>
                <a:latin typeface="Arial" panose="020B0604020202020204"/>
              </a:rPr>
              <a:t>changing; how do we prepare for the “next normal”?</a:t>
            </a:r>
            <a:endParaRPr lang="en-CA" sz="1600" dirty="0">
              <a:solidFill>
                <a:srgbClr val="FFFFFF"/>
              </a:solidFill>
              <a:latin typeface="Arial" panose="020B0604020202020204"/>
            </a:endParaRPr>
          </a:p>
        </p:txBody>
      </p:sp>
      <p:sp>
        <p:nvSpPr>
          <p:cNvPr id="4" name="Rectangle 3"/>
          <p:cNvSpPr/>
          <p:nvPr/>
        </p:nvSpPr>
        <p:spPr>
          <a:xfrm>
            <a:off x="937846" y="1515036"/>
            <a:ext cx="6096000" cy="4278094"/>
          </a:xfrm>
          <a:prstGeom prst="rect">
            <a:avLst/>
          </a:prstGeom>
        </p:spPr>
        <p:txBody>
          <a:bodyPr>
            <a:spAutoFit/>
          </a:bodyPr>
          <a:lstStyle/>
          <a:p>
            <a:pPr marL="214313" lvl="0" indent="-214313" eaLnBrk="0" fontAlgn="base" hangingPunct="0">
              <a:spcAft>
                <a:spcPct val="0"/>
              </a:spcAft>
              <a:buClr>
                <a:srgbClr val="454A51"/>
              </a:buClr>
              <a:buSzPts val="1400"/>
              <a:buFont typeface="Arial"/>
              <a:buChar char="•"/>
            </a:pPr>
            <a:r>
              <a:rPr lang="en-US" sz="1600" kern="0" dirty="0">
                <a:solidFill>
                  <a:srgbClr val="3E4248"/>
                </a:solidFill>
                <a:latin typeface="Arial"/>
                <a:ea typeface="Arial"/>
                <a:cs typeface="Arial"/>
                <a:sym typeface="Arial"/>
              </a:rPr>
              <a:t>Increased investment in IT infrastructure and mobile tools</a:t>
            </a:r>
          </a:p>
          <a:p>
            <a:pPr marL="214313" lvl="0" indent="-214313" eaLnBrk="0" fontAlgn="base" hangingPunct="0">
              <a:spcAft>
                <a:spcPct val="0"/>
              </a:spcAft>
              <a:buClr>
                <a:srgbClr val="454A51"/>
              </a:buClr>
              <a:buSzPts val="1400"/>
              <a:buFont typeface="Arial"/>
              <a:buChar char="•"/>
            </a:pPr>
            <a:endParaRPr lang="en-US" sz="1600" kern="0" dirty="0">
              <a:solidFill>
                <a:srgbClr val="3E4248"/>
              </a:solidFill>
              <a:latin typeface="Arial"/>
              <a:ea typeface="Arial"/>
              <a:cs typeface="Arial"/>
              <a:sym typeface="Arial"/>
            </a:endParaRPr>
          </a:p>
          <a:p>
            <a:pPr marL="171450" lvl="0" indent="-171450" eaLnBrk="0" fontAlgn="base" hangingPunct="0">
              <a:spcAft>
                <a:spcPct val="0"/>
              </a:spcAft>
              <a:buClr>
                <a:srgbClr val="454A51"/>
              </a:buClr>
              <a:buSzPts val="1400"/>
              <a:buFont typeface="Arial" panose="020B0604020202020204" pitchFamily="34" charset="0"/>
              <a:buChar char="•"/>
            </a:pPr>
            <a:r>
              <a:rPr lang="en-US" sz="1600" kern="0" dirty="0">
                <a:solidFill>
                  <a:srgbClr val="3E4248"/>
                </a:solidFill>
                <a:latin typeface="Arial"/>
                <a:ea typeface="Arial"/>
                <a:cs typeface="Arial"/>
                <a:sym typeface="Arial"/>
              </a:rPr>
              <a:t>More people working remotely, more co-working, less dedicated workstations = less utilization of existing layouts</a:t>
            </a:r>
          </a:p>
          <a:p>
            <a:pPr marL="171450" lvl="0" indent="-171450" eaLnBrk="0" fontAlgn="base" hangingPunct="0">
              <a:spcAft>
                <a:spcPct val="0"/>
              </a:spcAft>
              <a:buClr>
                <a:srgbClr val="454A51"/>
              </a:buClr>
              <a:buSzPts val="1400"/>
              <a:buFont typeface="Arial" panose="020B0604020202020204" pitchFamily="34" charset="0"/>
              <a:buChar char="•"/>
            </a:pPr>
            <a:endParaRPr lang="en-US" sz="1600" kern="0" dirty="0">
              <a:solidFill>
                <a:srgbClr val="3E4248"/>
              </a:solidFill>
              <a:latin typeface="Arial"/>
              <a:ea typeface="Arial"/>
              <a:cs typeface="Arial"/>
              <a:sym typeface="Arial"/>
            </a:endParaRPr>
          </a:p>
          <a:p>
            <a:pPr marL="171450" lvl="0" indent="-171450" eaLnBrk="0" fontAlgn="base" hangingPunct="0">
              <a:spcAft>
                <a:spcPct val="0"/>
              </a:spcAft>
              <a:buClr>
                <a:srgbClr val="454A51"/>
              </a:buClr>
              <a:buSzPts val="1400"/>
              <a:buFont typeface="Arial" panose="020B0604020202020204" pitchFamily="34" charset="0"/>
              <a:buChar char="•"/>
            </a:pPr>
            <a:r>
              <a:rPr lang="en-US" sz="1600" kern="0" dirty="0">
                <a:solidFill>
                  <a:srgbClr val="3E4248"/>
                </a:solidFill>
                <a:latin typeface="Arial"/>
                <a:ea typeface="Arial"/>
                <a:cs typeface="Arial"/>
                <a:sym typeface="Arial"/>
              </a:rPr>
              <a:t>The idea that “work is an activity, not a place” is taking hold in the public service</a:t>
            </a:r>
          </a:p>
          <a:p>
            <a:pPr marL="171450" lvl="0" indent="-171450" eaLnBrk="0" fontAlgn="base" hangingPunct="0">
              <a:spcAft>
                <a:spcPct val="0"/>
              </a:spcAft>
              <a:buClr>
                <a:srgbClr val="454A51"/>
              </a:buClr>
              <a:buSzPts val="1400"/>
              <a:buFont typeface="Arial" panose="020B0604020202020204" pitchFamily="34" charset="0"/>
              <a:buChar char="•"/>
            </a:pPr>
            <a:endParaRPr lang="en-US" sz="1600" kern="0" dirty="0">
              <a:solidFill>
                <a:srgbClr val="3E4248"/>
              </a:solidFill>
              <a:latin typeface="Arial"/>
              <a:ea typeface="Arial"/>
              <a:cs typeface="Arial"/>
              <a:sym typeface="Arial"/>
            </a:endParaRPr>
          </a:p>
          <a:p>
            <a:pPr marL="171450" lvl="0" indent="-171450" eaLnBrk="0" fontAlgn="base" hangingPunct="0">
              <a:spcAft>
                <a:spcPct val="0"/>
              </a:spcAft>
              <a:buClr>
                <a:srgbClr val="454A51"/>
              </a:buClr>
              <a:buSzPts val="1400"/>
              <a:buFont typeface="Arial" panose="020B0604020202020204" pitchFamily="34" charset="0"/>
              <a:buChar char="•"/>
            </a:pPr>
            <a:r>
              <a:rPr lang="en-CA" sz="1600" kern="0" dirty="0">
                <a:solidFill>
                  <a:srgbClr val="3E4248"/>
                </a:solidFill>
                <a:latin typeface="Arial" pitchFamily="34" charset="0"/>
                <a:cs typeface="Arial" pitchFamily="34" charset="0"/>
              </a:rPr>
              <a:t>The workplace evolving towards greater agility and greater choice</a:t>
            </a:r>
          </a:p>
          <a:p>
            <a:pPr marL="171450" lvl="0" indent="-171450" eaLnBrk="0" fontAlgn="base" hangingPunct="0">
              <a:spcAft>
                <a:spcPct val="0"/>
              </a:spcAft>
              <a:buClr>
                <a:srgbClr val="454A51"/>
              </a:buClr>
              <a:buSzPts val="1400"/>
              <a:buFont typeface="Arial" panose="020B0604020202020204" pitchFamily="34" charset="0"/>
              <a:buChar char="•"/>
            </a:pPr>
            <a:endParaRPr lang="en-CA" sz="1600" kern="0" dirty="0">
              <a:solidFill>
                <a:srgbClr val="3E4248"/>
              </a:solidFill>
              <a:latin typeface="Arial" pitchFamily="34" charset="0"/>
              <a:cs typeface="Arial" pitchFamily="34" charset="0"/>
            </a:endParaRPr>
          </a:p>
          <a:p>
            <a:pPr marL="171450" lvl="0" indent="-171450" eaLnBrk="0" fontAlgn="base" hangingPunct="0">
              <a:spcAft>
                <a:spcPct val="0"/>
              </a:spcAft>
              <a:buClr>
                <a:srgbClr val="454A51"/>
              </a:buClr>
              <a:buSzPts val="1400"/>
              <a:buFont typeface="Arial" panose="020B0604020202020204" pitchFamily="34" charset="0"/>
              <a:buChar char="•"/>
            </a:pPr>
            <a:r>
              <a:rPr lang="en-CA" sz="1600" kern="0" dirty="0">
                <a:solidFill>
                  <a:srgbClr val="3E4248"/>
                </a:solidFill>
                <a:latin typeface="Arial" pitchFamily="34" charset="0"/>
                <a:cs typeface="Arial" pitchFamily="34" charset="0"/>
              </a:rPr>
              <a:t>Greater flexibility in the way, time and place we work allows as much or greater productivity than being in the office at all times</a:t>
            </a:r>
          </a:p>
          <a:p>
            <a:pPr marL="171450" lvl="0" indent="-171450" eaLnBrk="0" fontAlgn="base" hangingPunct="0">
              <a:spcAft>
                <a:spcPct val="0"/>
              </a:spcAft>
              <a:buClr>
                <a:srgbClr val="454A51"/>
              </a:buClr>
              <a:buSzPts val="1400"/>
              <a:buFont typeface="Arial" panose="020B0604020202020204" pitchFamily="34" charset="0"/>
              <a:buChar char="•"/>
            </a:pPr>
            <a:endParaRPr lang="en-CA" sz="1600" kern="0" dirty="0">
              <a:solidFill>
                <a:srgbClr val="3E4248"/>
              </a:solidFill>
              <a:latin typeface="Arial" pitchFamily="34" charset="0"/>
              <a:cs typeface="Arial" pitchFamily="34" charset="0"/>
            </a:endParaRPr>
          </a:p>
          <a:p>
            <a:pPr marL="171450" lvl="0" indent="-171450" eaLnBrk="0" fontAlgn="base" hangingPunct="0">
              <a:spcAft>
                <a:spcPct val="0"/>
              </a:spcAft>
              <a:buClr>
                <a:srgbClr val="454A51"/>
              </a:buClr>
              <a:buSzPts val="1400"/>
              <a:buFont typeface="Arial" panose="020B0604020202020204" pitchFamily="34" charset="0"/>
              <a:buChar char="•"/>
            </a:pPr>
            <a:r>
              <a:rPr lang="en-CA" sz="1600" kern="0" dirty="0">
                <a:solidFill>
                  <a:srgbClr val="3E4248"/>
                </a:solidFill>
                <a:latin typeface="Arial" pitchFamily="34" charset="0"/>
                <a:cs typeface="Arial" pitchFamily="34" charset="0"/>
              </a:rPr>
              <a:t>Employee health and well-being</a:t>
            </a:r>
          </a:p>
          <a:p>
            <a:pPr marL="171450" lvl="0" indent="-171450" eaLnBrk="0" fontAlgn="base" hangingPunct="0">
              <a:spcAft>
                <a:spcPct val="0"/>
              </a:spcAft>
              <a:buClr>
                <a:srgbClr val="454A51"/>
              </a:buClr>
              <a:buSzPts val="1400"/>
              <a:buFont typeface="Arial" panose="020B0604020202020204" pitchFamily="34" charset="0"/>
              <a:buChar char="•"/>
            </a:pPr>
            <a:endParaRPr lang="en-US" sz="1600" kern="0" dirty="0">
              <a:solidFill>
                <a:srgbClr val="3E4248"/>
              </a:solidFill>
              <a:latin typeface="Arial"/>
              <a:ea typeface="Arial"/>
              <a:cs typeface="Arial"/>
              <a:sym typeface="Arial"/>
            </a:endParaRPr>
          </a:p>
          <a:p>
            <a:pPr marL="171450" lvl="0" indent="-171450" eaLnBrk="0" fontAlgn="base" hangingPunct="0">
              <a:spcAft>
                <a:spcPct val="0"/>
              </a:spcAft>
              <a:buClr>
                <a:srgbClr val="454A51"/>
              </a:buClr>
              <a:buSzPts val="1400"/>
              <a:buFont typeface="Arial" panose="020B0604020202020204" pitchFamily="34" charset="0"/>
              <a:buChar char="•"/>
            </a:pPr>
            <a:r>
              <a:rPr lang="en-US" sz="1600" kern="0" dirty="0">
                <a:solidFill>
                  <a:srgbClr val="3E4248"/>
                </a:solidFill>
                <a:latin typeface="Arial"/>
                <a:ea typeface="Arial"/>
                <a:cs typeface="Arial"/>
                <a:sym typeface="Arial"/>
              </a:rPr>
              <a:t>Growing Gen Z workforce (digital natives)</a:t>
            </a:r>
          </a:p>
        </p:txBody>
      </p:sp>
      <p:sp>
        <p:nvSpPr>
          <p:cNvPr id="2" name="Title 1"/>
          <p:cNvSpPr>
            <a:spLocks noGrp="1"/>
          </p:cNvSpPr>
          <p:nvPr>
            <p:ph type="title"/>
          </p:nvPr>
        </p:nvSpPr>
        <p:spPr/>
        <p:txBody>
          <a:bodyPr/>
          <a:lstStyle/>
          <a:p>
            <a:r>
              <a:rPr lang="en-US" dirty="0"/>
              <a:t>Current Trends</a:t>
            </a:r>
            <a:endParaRPr lang="en-CA" dirty="0"/>
          </a:p>
        </p:txBody>
      </p:sp>
    </p:spTree>
    <p:extLst>
      <p:ext uri="{BB962C8B-B14F-4D97-AF65-F5344CB8AC3E}">
        <p14:creationId xmlns:p14="http://schemas.microsoft.com/office/powerpoint/2010/main" val="3466872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78060" y="5892685"/>
            <a:ext cx="3122947" cy="442674"/>
          </a:xfrm>
          <a:prstGeom prst="roundRect">
            <a:avLst/>
          </a:prstGeom>
          <a:solidFill>
            <a:srgbClr val="A8CE75"/>
          </a:solidFill>
          <a:ln w="12700" cap="flat" cmpd="sng" algn="ctr">
            <a:solidFill>
              <a:srgbClr val="A8CE75"/>
            </a:solidFill>
            <a:prstDash val="solid"/>
            <a:miter lim="800000"/>
          </a:ln>
          <a:effectLst/>
        </p:spPr>
        <p:txBody>
          <a:bodyPr wrap="square" rtlCol="0">
            <a:spAutoFit/>
          </a:bodyPr>
          <a:lstStyle/>
          <a:p>
            <a:pPr algn="ctr">
              <a:defRPr/>
            </a:pPr>
            <a:r>
              <a:rPr lang="fr-CA" sz="2000" b="1" kern="0" dirty="0" smtClean="0">
                <a:solidFill>
                  <a:srgbClr val="000000"/>
                </a:solidFill>
                <a:latin typeface="Arial" panose="020B0604020202020204" pitchFamily="34" charset="0"/>
                <a:cs typeface="Arial" panose="020B0604020202020204" pitchFamily="34" charset="0"/>
              </a:rPr>
              <a:t>FUTURE WORKPLACE</a:t>
            </a:r>
          </a:p>
        </p:txBody>
      </p:sp>
      <p:sp>
        <p:nvSpPr>
          <p:cNvPr id="12" name="Isosceles Triangle 11" descr="triangle pointing towards the future workplace" title="Triangle "/>
          <p:cNvSpPr/>
          <p:nvPr/>
        </p:nvSpPr>
        <p:spPr>
          <a:xfrm rot="10800000">
            <a:off x="5777343" y="5465941"/>
            <a:ext cx="324380" cy="316173"/>
          </a:xfrm>
          <a:prstGeom prst="triangle">
            <a:avLst/>
          </a:prstGeom>
          <a:solidFill>
            <a:srgbClr val="18853F"/>
          </a:solidFill>
          <a:ln w="9525">
            <a:solidFill>
              <a:srgbClr val="A8CE75"/>
            </a:solidFill>
            <a:miter lim="800000"/>
            <a:headEnd/>
            <a:tailEnd/>
          </a:ln>
        </p:spPr>
        <p:txBody>
          <a:bodyPr wrap="none" anchor="ctr"/>
          <a:lstStyle/>
          <a:p>
            <a:pPr algn="ctr">
              <a:defRPr/>
            </a:pPr>
            <a:endParaRPr lang="en-US" sz="800" b="1" kern="0" dirty="0" smtClean="0">
              <a:solidFill>
                <a:srgbClr val="FFFFFF"/>
              </a:solidFill>
              <a:latin typeface="Calibri"/>
            </a:endParaRPr>
          </a:p>
        </p:txBody>
      </p:sp>
      <p:sp>
        <p:nvSpPr>
          <p:cNvPr id="9" name="Rectangle 8"/>
          <p:cNvSpPr/>
          <p:nvPr/>
        </p:nvSpPr>
        <p:spPr>
          <a:xfrm>
            <a:off x="1647558" y="2438385"/>
            <a:ext cx="8908330" cy="2893100"/>
          </a:xfrm>
          <a:prstGeom prst="rect">
            <a:avLst/>
          </a:prstGeom>
          <a:solidFill>
            <a:srgbClr val="A8CE75">
              <a:lumMod val="40000"/>
              <a:lumOff val="60000"/>
            </a:srgbClr>
          </a:solidFill>
          <a:ln w="28575" cap="flat" cmpd="sng" algn="ctr">
            <a:solidFill>
              <a:srgbClr val="A8CE75">
                <a:lumMod val="50000"/>
              </a:srgbClr>
            </a:solidFill>
            <a:prstDash val="solid"/>
            <a:miter lim="800000"/>
          </a:ln>
          <a:effectLst/>
        </p:spPr>
        <p:txBody>
          <a:bodyPr wrap="square">
            <a:spAutoFit/>
          </a:bodyPr>
          <a:lstStyle/>
          <a:p>
            <a:pPr marL="285750" indent="-285750">
              <a:buFont typeface="Wingdings 3" panose="05040102010807070707" pitchFamily="18" charset="2"/>
              <a:buChar char=""/>
              <a:defRPr/>
            </a:pPr>
            <a:r>
              <a:rPr lang="en-US" sz="1400" kern="0" dirty="0" smtClean="0">
                <a:solidFill>
                  <a:srgbClr val="000000"/>
                </a:solidFill>
                <a:latin typeface="Arial" panose="020B0604020202020204" pitchFamily="34" charset="0"/>
                <a:cs typeface="Arial" panose="020B0604020202020204" pitchFamily="34" charset="0"/>
              </a:rPr>
              <a:t>Will a </a:t>
            </a:r>
            <a:r>
              <a:rPr lang="en-US" sz="1400" b="1" kern="0" dirty="0" smtClean="0">
                <a:solidFill>
                  <a:srgbClr val="000000"/>
                </a:solidFill>
                <a:latin typeface="Arial" panose="020B0604020202020204" pitchFamily="34" charset="0"/>
                <a:cs typeface="Arial" panose="020B0604020202020204" pitchFamily="34" charset="0"/>
              </a:rPr>
              <a:t>traditional workplace </a:t>
            </a:r>
            <a:r>
              <a:rPr lang="en-US" sz="1400" kern="0" dirty="0" smtClean="0">
                <a:solidFill>
                  <a:srgbClr val="000000"/>
                </a:solidFill>
                <a:latin typeface="Arial" panose="020B0604020202020204" pitchFamily="34" charset="0"/>
                <a:cs typeface="Arial" panose="020B0604020202020204" pitchFamily="34" charset="0"/>
              </a:rPr>
              <a:t>still support our new way of working?</a:t>
            </a:r>
          </a:p>
          <a:p>
            <a:pPr marL="285750" indent="-285750">
              <a:buFont typeface="Wingdings 3" panose="05040102010807070707" pitchFamily="18" charset="2"/>
              <a:buChar char=""/>
              <a:defRPr/>
            </a:pPr>
            <a:endParaRPr lang="en-US" sz="1400" kern="0" dirty="0" smtClean="0">
              <a:solidFill>
                <a:srgbClr val="000000"/>
              </a:solidFill>
              <a:latin typeface="Arial" panose="020B0604020202020204" pitchFamily="34" charset="0"/>
              <a:cs typeface="Arial" panose="020B0604020202020204" pitchFamily="34" charset="0"/>
            </a:endParaRPr>
          </a:p>
          <a:p>
            <a:pPr marL="285750" indent="-285750">
              <a:buFont typeface="Wingdings 3" panose="05040102010807070707" pitchFamily="18" charset="2"/>
              <a:buChar char=""/>
              <a:defRPr/>
            </a:pPr>
            <a:r>
              <a:rPr lang="en-US" sz="1400" kern="0" dirty="0" smtClean="0">
                <a:latin typeface="Arial" panose="020B0604020202020204" pitchFamily="34" charset="0"/>
                <a:cs typeface="Arial" panose="020B0604020202020204" pitchFamily="34" charset="0"/>
              </a:rPr>
              <a:t>With </a:t>
            </a:r>
            <a:r>
              <a:rPr lang="en-US" sz="1400" kern="0" dirty="0">
                <a:latin typeface="Arial" panose="020B0604020202020204" pitchFamily="34" charset="0"/>
                <a:cs typeface="Arial" panose="020B0604020202020204" pitchFamily="34" charset="0"/>
              </a:rPr>
              <a:t>many opting to work from home or alternate sites for individual </a:t>
            </a:r>
            <a:r>
              <a:rPr lang="en-US" sz="1400" kern="0" dirty="0" smtClean="0">
                <a:latin typeface="Arial" panose="020B0604020202020204" pitchFamily="34" charset="0"/>
                <a:cs typeface="Arial" panose="020B0604020202020204" pitchFamily="34" charset="0"/>
              </a:rPr>
              <a:t>tasks, will our workplace become a place for </a:t>
            </a:r>
            <a:r>
              <a:rPr lang="en-US" sz="1400" b="1" kern="0" dirty="0" smtClean="0">
                <a:latin typeface="Arial" panose="020B0604020202020204" pitchFamily="34" charset="0"/>
                <a:cs typeface="Arial" panose="020B0604020202020204" pitchFamily="34" charset="0"/>
              </a:rPr>
              <a:t>collaboration</a:t>
            </a:r>
            <a:r>
              <a:rPr lang="en-US" sz="1400" kern="0" dirty="0" smtClean="0">
                <a:latin typeface="Arial" panose="020B0604020202020204" pitchFamily="34" charset="0"/>
                <a:cs typeface="Arial" panose="020B0604020202020204" pitchFamily="34" charset="0"/>
              </a:rPr>
              <a:t>?</a:t>
            </a:r>
          </a:p>
          <a:p>
            <a:pPr marL="285750" indent="-285750">
              <a:buFont typeface="Wingdings 3" panose="05040102010807070707" pitchFamily="18" charset="2"/>
              <a:buChar char=""/>
              <a:defRPr/>
            </a:pPr>
            <a:endParaRPr lang="en-US" sz="1400" kern="0" dirty="0" smtClean="0">
              <a:latin typeface="Arial" panose="020B0604020202020204" pitchFamily="34" charset="0"/>
              <a:cs typeface="Arial" panose="020B0604020202020204" pitchFamily="34" charset="0"/>
            </a:endParaRPr>
          </a:p>
          <a:p>
            <a:pPr marL="285750" indent="-285750">
              <a:buFont typeface="Wingdings 3" panose="05040102010807070707" pitchFamily="18" charset="2"/>
              <a:buChar char=""/>
              <a:defRPr/>
            </a:pPr>
            <a:r>
              <a:rPr lang="en-US" sz="1400" kern="0" dirty="0" smtClean="0">
                <a:latin typeface="Arial" panose="020B0604020202020204" pitchFamily="34" charset="0"/>
                <a:cs typeface="Arial" panose="020B0604020202020204" pitchFamily="34" charset="0"/>
              </a:rPr>
              <a:t>Will a </a:t>
            </a:r>
            <a:r>
              <a:rPr lang="en-US" sz="1400" b="1" kern="0" dirty="0" smtClean="0">
                <a:latin typeface="Arial" panose="020B0604020202020204" pitchFamily="34" charset="0"/>
                <a:cs typeface="Arial" panose="020B0604020202020204" pitchFamily="34" charset="0"/>
              </a:rPr>
              <a:t>co-working</a:t>
            </a:r>
            <a:r>
              <a:rPr lang="en-US" sz="1400" kern="0" dirty="0" smtClean="0">
                <a:latin typeface="Arial" panose="020B0604020202020204" pitchFamily="34" charset="0"/>
                <a:cs typeface="Arial" panose="020B0604020202020204" pitchFamily="34" charset="0"/>
              </a:rPr>
              <a:t> approach better support our employees by allowing them to select a site that is more conveniently located, perhaps closer to home?</a:t>
            </a:r>
          </a:p>
          <a:p>
            <a:pPr marL="285750" indent="-285750">
              <a:buFont typeface="Wingdings 3" panose="05040102010807070707" pitchFamily="18" charset="2"/>
              <a:buChar char=""/>
              <a:defRPr/>
            </a:pPr>
            <a:endParaRPr lang="en-US" sz="1400" kern="0" dirty="0" smtClean="0">
              <a:latin typeface="Arial" panose="020B0604020202020204" pitchFamily="34" charset="0"/>
              <a:cs typeface="Arial" panose="020B0604020202020204" pitchFamily="34" charset="0"/>
            </a:endParaRPr>
          </a:p>
          <a:p>
            <a:pPr marL="285750" indent="-285750">
              <a:buFont typeface="Wingdings 3" panose="05040102010807070707" pitchFamily="18" charset="2"/>
              <a:buChar char=""/>
              <a:defRPr/>
            </a:pPr>
            <a:r>
              <a:rPr lang="en-US" sz="1400" kern="0" dirty="0" smtClean="0">
                <a:latin typeface="Arial" panose="020B0604020202020204" pitchFamily="34" charset="0"/>
                <a:cs typeface="Arial" panose="020B0604020202020204" pitchFamily="34" charset="0"/>
              </a:rPr>
              <a:t>Will we even need a physical workplace at all?</a:t>
            </a:r>
          </a:p>
          <a:p>
            <a:pPr marL="285750" indent="-285750">
              <a:buFont typeface="Wingdings 3" panose="05040102010807070707" pitchFamily="18" charset="2"/>
              <a:buChar char=""/>
              <a:defRPr/>
            </a:pPr>
            <a:endParaRPr lang="en-US" sz="1400" kern="0" dirty="0" smtClean="0">
              <a:latin typeface="Arial" panose="020B0604020202020204" pitchFamily="34" charset="0"/>
              <a:cs typeface="Arial" panose="020B0604020202020204" pitchFamily="34" charset="0"/>
            </a:endParaRPr>
          </a:p>
          <a:p>
            <a:pPr marL="285750" indent="-285750">
              <a:buFont typeface="Wingdings 3" panose="05040102010807070707" pitchFamily="18" charset="2"/>
              <a:buChar char=""/>
              <a:defRPr/>
            </a:pPr>
            <a:r>
              <a:rPr lang="en-US" sz="1400" kern="0" dirty="0" smtClean="0">
                <a:latin typeface="Arial" panose="020B0604020202020204" pitchFamily="34" charset="0"/>
                <a:cs typeface="Arial" panose="020B0604020202020204" pitchFamily="34" charset="0"/>
              </a:rPr>
              <a:t>What </a:t>
            </a:r>
            <a:r>
              <a:rPr lang="en-US" sz="1400" kern="0" dirty="0">
                <a:latin typeface="Arial" panose="020B0604020202020204" pitchFamily="34" charset="0"/>
                <a:cs typeface="Arial" panose="020B0604020202020204" pitchFamily="34" charset="0"/>
              </a:rPr>
              <a:t>will </a:t>
            </a:r>
            <a:r>
              <a:rPr lang="en-US" sz="1400" b="1" kern="0" dirty="0" smtClean="0">
                <a:latin typeface="Arial" panose="020B0604020202020204" pitchFamily="34" charset="0"/>
                <a:cs typeface="Arial" panose="020B0604020202020204" pitchFamily="34" charset="0"/>
              </a:rPr>
              <a:t>employees</a:t>
            </a:r>
            <a:r>
              <a:rPr lang="en-US" sz="1400" kern="0" dirty="0" smtClean="0">
                <a:latin typeface="Arial" panose="020B0604020202020204" pitchFamily="34" charset="0"/>
                <a:cs typeface="Arial" panose="020B0604020202020204" pitchFamily="34" charset="0"/>
              </a:rPr>
              <a:t> </a:t>
            </a:r>
            <a:r>
              <a:rPr lang="en-US" sz="1400" b="1" kern="0" dirty="0" smtClean="0">
                <a:latin typeface="Arial" panose="020B0604020202020204" pitchFamily="34" charset="0"/>
                <a:cs typeface="Arial" panose="020B0604020202020204" pitchFamily="34" charset="0"/>
              </a:rPr>
              <a:t>expect</a:t>
            </a:r>
            <a:r>
              <a:rPr lang="en-US" sz="1400" kern="0" dirty="0" smtClean="0">
                <a:latin typeface="Arial" panose="020B0604020202020204" pitchFamily="34" charset="0"/>
                <a:cs typeface="Arial" panose="020B0604020202020204" pitchFamily="34" charset="0"/>
              </a:rPr>
              <a:t> from their workplace?</a:t>
            </a:r>
          </a:p>
          <a:p>
            <a:pPr marL="285750" indent="-285750">
              <a:buFont typeface="Wingdings 3" panose="05040102010807070707" pitchFamily="18" charset="2"/>
              <a:buChar char=""/>
              <a:defRPr/>
            </a:pPr>
            <a:endParaRPr lang="en-US" sz="1400" kern="0" dirty="0" smtClean="0">
              <a:latin typeface="Arial" panose="020B0604020202020204" pitchFamily="34" charset="0"/>
              <a:cs typeface="Arial" panose="020B0604020202020204" pitchFamily="34" charset="0"/>
            </a:endParaRPr>
          </a:p>
          <a:p>
            <a:pPr marL="285750" indent="-285750">
              <a:buFont typeface="Wingdings 3" panose="05040102010807070707" pitchFamily="18" charset="2"/>
              <a:buChar char=""/>
              <a:defRPr/>
            </a:pPr>
            <a:r>
              <a:rPr lang="en-CA" sz="1400" kern="0" dirty="0" smtClean="0">
                <a:latin typeface="Arial" panose="020B0604020202020204" pitchFamily="34" charset="0"/>
                <a:cs typeface="Arial" panose="020B0604020202020204" pitchFamily="34" charset="0"/>
              </a:rPr>
              <a:t>What are the newly adopted </a:t>
            </a:r>
            <a:r>
              <a:rPr lang="en-CA" sz="1400" b="1" kern="0" dirty="0" smtClean="0">
                <a:latin typeface="Arial" panose="020B0604020202020204" pitchFamily="34" charset="0"/>
                <a:cs typeface="Arial" panose="020B0604020202020204" pitchFamily="34" charset="0"/>
              </a:rPr>
              <a:t>behaviours and mentalities</a:t>
            </a:r>
            <a:r>
              <a:rPr lang="en-CA" sz="1400" kern="0" dirty="0" smtClean="0">
                <a:latin typeface="Arial" panose="020B0604020202020204" pitchFamily="34" charset="0"/>
                <a:cs typeface="Arial" panose="020B0604020202020204" pitchFamily="34" charset="0"/>
              </a:rPr>
              <a:t> that will guide the way we work in the future?</a:t>
            </a:r>
          </a:p>
        </p:txBody>
      </p:sp>
      <p:sp>
        <p:nvSpPr>
          <p:cNvPr id="3" name="Rectangle 2"/>
          <p:cNvSpPr/>
          <p:nvPr/>
        </p:nvSpPr>
        <p:spPr>
          <a:xfrm>
            <a:off x="598551" y="1385888"/>
            <a:ext cx="11006344" cy="1384995"/>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More than ever, employers are seeking a modern, flexible type of workplace, and for government, that means a workplace that will enable employees to keep serving the Canadian public. By considering the potential shifts in </a:t>
            </a:r>
            <a:r>
              <a:rPr lang="en-US" sz="1400" b="1" dirty="0" smtClean="0">
                <a:latin typeface="Arial" panose="020B0604020202020204" pitchFamily="34" charset="0"/>
                <a:cs typeface="Arial" panose="020B0604020202020204" pitchFamily="34" charset="0"/>
              </a:rPr>
              <a:t>how</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employees will </a:t>
            </a:r>
            <a:r>
              <a:rPr lang="en-US" sz="1400" dirty="0" smtClean="0">
                <a:latin typeface="Arial" panose="020B0604020202020204" pitchFamily="34" charset="0"/>
                <a:cs typeface="Arial" panose="020B0604020202020204" pitchFamily="34" charset="0"/>
              </a:rPr>
              <a:t>work </a:t>
            </a:r>
            <a:r>
              <a:rPr lang="en-US" sz="1400" dirty="0">
                <a:latin typeface="Arial" panose="020B0604020202020204" pitchFamily="34" charset="0"/>
                <a:cs typeface="Arial" panose="020B0604020202020204" pitchFamily="34" charset="0"/>
              </a:rPr>
              <a:t>in a </a:t>
            </a:r>
          </a:p>
          <a:p>
            <a:r>
              <a:rPr lang="en-US" sz="1400" dirty="0">
                <a:latin typeface="Arial" panose="020B0604020202020204" pitchFamily="34" charset="0"/>
                <a:cs typeface="Arial" panose="020B0604020202020204" pitchFamily="34" charset="0"/>
              </a:rPr>
              <a:t>post-COVID-19 world, it is important to carefully re-evaluate what the workplace will need to </a:t>
            </a:r>
            <a:r>
              <a:rPr lang="en-US" sz="1400" dirty="0" smtClean="0">
                <a:latin typeface="Arial" panose="020B0604020202020204" pitchFamily="34" charset="0"/>
                <a:cs typeface="Arial" panose="020B0604020202020204" pitchFamily="34" charset="0"/>
              </a:rPr>
              <a:t>provide by </a:t>
            </a:r>
            <a:r>
              <a:rPr lang="en-US" sz="1400" dirty="0">
                <a:latin typeface="Arial" panose="020B0604020202020204" pitchFamily="34" charset="0"/>
                <a:cs typeface="Arial" panose="020B0604020202020204" pitchFamily="34" charset="0"/>
              </a:rPr>
              <a:t>questioning the status quo and </a:t>
            </a:r>
            <a:r>
              <a:rPr lang="en-US" sz="1400" dirty="0" smtClean="0">
                <a:latin typeface="Arial" panose="020B0604020202020204" pitchFamily="34" charset="0"/>
                <a:cs typeface="Arial" panose="020B0604020202020204" pitchFamily="34" charset="0"/>
              </a:rPr>
              <a:t>rethinking </a:t>
            </a:r>
            <a:r>
              <a:rPr lang="en-US" sz="1400" dirty="0">
                <a:latin typeface="Arial" panose="020B0604020202020204" pitchFamily="34" charset="0"/>
                <a:cs typeface="Arial" panose="020B0604020202020204" pitchFamily="34" charset="0"/>
              </a:rPr>
              <a:t>our workplace strategy as a whole.</a:t>
            </a:r>
          </a:p>
          <a:p>
            <a:endParaRPr lang="en-US" sz="1400" dirty="0">
              <a:solidFill>
                <a:srgbClr val="000000"/>
              </a:solidFill>
              <a:cs typeface="Arial" panose="020B0604020202020204" pitchFamily="34" charset="0"/>
            </a:endParaRPr>
          </a:p>
          <a:p>
            <a:endParaRPr lang="en-US" sz="1400" dirty="0">
              <a:solidFill>
                <a:srgbClr val="000000"/>
              </a:solidFill>
              <a:cs typeface="Arial" panose="020B0604020202020204" pitchFamily="34" charset="0"/>
            </a:endParaRPr>
          </a:p>
        </p:txBody>
      </p:sp>
      <p:sp>
        <p:nvSpPr>
          <p:cNvPr id="2" name="Title 1"/>
          <p:cNvSpPr>
            <a:spLocks noGrp="1"/>
          </p:cNvSpPr>
          <p:nvPr>
            <p:ph type="title"/>
          </p:nvPr>
        </p:nvSpPr>
        <p:spPr/>
        <p:txBody>
          <a:bodyPr/>
          <a:lstStyle/>
          <a:p>
            <a:r>
              <a:rPr lang="en-CA" sz="2800" dirty="0">
                <a:solidFill>
                  <a:schemeClr val="tx1"/>
                </a:solidFill>
              </a:rPr>
              <a:t>The Big Questions</a:t>
            </a:r>
          </a:p>
        </p:txBody>
      </p:sp>
    </p:spTree>
    <p:extLst>
      <p:ext uri="{BB962C8B-B14F-4D97-AF65-F5344CB8AC3E}">
        <p14:creationId xmlns:p14="http://schemas.microsoft.com/office/powerpoint/2010/main" val="1393751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6262914" y="6108524"/>
            <a:ext cx="4506686" cy="646331"/>
          </a:xfrm>
          <a:prstGeom prst="rect">
            <a:avLst/>
          </a:prstGeom>
        </p:spPr>
        <p:txBody>
          <a:bodyPr wrap="square">
            <a:spAutoFit/>
          </a:bodyPr>
          <a:lstStyle/>
          <a:p>
            <a:pPr lvl="0">
              <a:buSzPts val="1400"/>
            </a:pPr>
            <a:r>
              <a:rPr lang="en-CA" sz="700" baseline="30000" dirty="0">
                <a:solidFill>
                  <a:srgbClr val="3E4248"/>
                </a:solidFill>
                <a:latin typeface="Arial Narrow" panose="020B0606020202030204" pitchFamily="34" charset="0"/>
              </a:rPr>
              <a:t>1 </a:t>
            </a:r>
            <a:r>
              <a:rPr lang="en-CA" sz="900" dirty="0">
                <a:solidFill>
                  <a:srgbClr val="3E4248"/>
                </a:solidFill>
                <a:latin typeface="Arial" panose="020B0604020202020204" pitchFamily="34" charset="0"/>
                <a:cs typeface="Arial" panose="020B0604020202020204" pitchFamily="34" charset="0"/>
              </a:rPr>
              <a:t>Property Investment, David Isaac and John O’Leary, 2</a:t>
            </a:r>
            <a:r>
              <a:rPr lang="en-CA" sz="900" baseline="30000" dirty="0">
                <a:solidFill>
                  <a:srgbClr val="3E4248"/>
                </a:solidFill>
                <a:latin typeface="Arial" panose="020B0604020202020204" pitchFamily="34" charset="0"/>
                <a:cs typeface="Arial" panose="020B0604020202020204" pitchFamily="34" charset="0"/>
              </a:rPr>
              <a:t>nd</a:t>
            </a:r>
            <a:r>
              <a:rPr lang="en-CA" sz="900" dirty="0">
                <a:solidFill>
                  <a:srgbClr val="3E4248"/>
                </a:solidFill>
                <a:latin typeface="Arial" panose="020B0604020202020204" pitchFamily="34" charset="0"/>
                <a:cs typeface="Arial" panose="020B0604020202020204" pitchFamily="34" charset="0"/>
              </a:rPr>
              <a:t> edition, 2011.</a:t>
            </a:r>
          </a:p>
          <a:p>
            <a:pPr lvl="0">
              <a:buSzPts val="1400"/>
            </a:pPr>
            <a:r>
              <a:rPr lang="en-CA" sz="900" baseline="30000" dirty="0">
                <a:solidFill>
                  <a:srgbClr val="3E4248"/>
                </a:solidFill>
                <a:latin typeface="Arial" panose="020B0604020202020204" pitchFamily="34" charset="0"/>
                <a:cs typeface="Arial" panose="020B0604020202020204" pitchFamily="34" charset="0"/>
              </a:rPr>
              <a:t>2 </a:t>
            </a:r>
            <a:r>
              <a:rPr lang="en-CA" sz="900" dirty="0">
                <a:solidFill>
                  <a:srgbClr val="3E4248"/>
                </a:solidFill>
                <a:latin typeface="Arial" panose="020B0604020202020204" pitchFamily="34" charset="0"/>
                <a:cs typeface="Arial" panose="020B0604020202020204" pitchFamily="34" charset="0"/>
              </a:rPr>
              <a:t>Walkabouts were done six times per day, for two non-consecutive days (Tuesday and Thursday). This was done in early November of 2017, a typical work week in the fiscal year.</a:t>
            </a:r>
          </a:p>
        </p:txBody>
      </p:sp>
      <p:sp>
        <p:nvSpPr>
          <p:cNvPr id="37" name="TextBox 36"/>
          <p:cNvSpPr txBox="1"/>
          <p:nvPr/>
        </p:nvSpPr>
        <p:spPr>
          <a:xfrm>
            <a:off x="508759" y="5650124"/>
            <a:ext cx="11314791" cy="307777"/>
          </a:xfrm>
          <a:prstGeom prst="rect">
            <a:avLst/>
          </a:prstGeom>
          <a:solidFill>
            <a:srgbClr val="A8CE75">
              <a:lumMod val="60000"/>
              <a:lumOff val="40000"/>
            </a:srgbClr>
          </a:solidFill>
        </p:spPr>
        <p:txBody>
          <a:bodyPr wrap="square" rtlCol="0">
            <a:spAutoFit/>
          </a:bodyPr>
          <a:lstStyle/>
          <a:p>
            <a:pPr marL="44550" algn="ctr">
              <a:spcBef>
                <a:spcPts val="50"/>
              </a:spcBef>
              <a:buClr>
                <a:srgbClr val="454A51"/>
              </a:buClr>
              <a:buSzPts val="1400"/>
              <a:defRPr/>
            </a:pPr>
            <a:r>
              <a:rPr lang="en-US" sz="1400" b="1" kern="0" dirty="0" smtClean="0">
                <a:solidFill>
                  <a:srgbClr val="000000"/>
                </a:solidFill>
                <a:ea typeface="Arial"/>
                <a:cs typeface="Arial" panose="020B0604020202020204" pitchFamily="34" charset="0"/>
                <a:sym typeface="Arial"/>
              </a:rPr>
              <a:t>The GCworkplace idea of “work is an activity, not a place” is taking hold in the public service as a result of recent events.</a:t>
            </a:r>
            <a:endParaRPr lang="en-US" kern="0" dirty="0" smtClean="0">
              <a:solidFill>
                <a:srgbClr val="000000"/>
              </a:solidFill>
              <a:ea typeface="Arial"/>
              <a:cs typeface="Arial" panose="020B0604020202020204" pitchFamily="34" charset="0"/>
              <a:sym typeface="Arial"/>
            </a:endParaRPr>
          </a:p>
        </p:txBody>
      </p:sp>
      <p:sp>
        <p:nvSpPr>
          <p:cNvPr id="34" name="Google Shape;374;p8"/>
          <p:cNvSpPr txBox="1"/>
          <p:nvPr/>
        </p:nvSpPr>
        <p:spPr>
          <a:xfrm>
            <a:off x="6201627" y="3705342"/>
            <a:ext cx="5633454" cy="1684388"/>
          </a:xfrm>
          <a:prstGeom prst="rect">
            <a:avLst/>
          </a:prstGeom>
          <a:solidFill>
            <a:srgbClr val="4CB6A0">
              <a:lumMod val="20000"/>
              <a:lumOff val="80000"/>
            </a:srgbClr>
          </a:solidFill>
          <a:ln>
            <a:solidFill>
              <a:srgbClr val="4EB39D"/>
            </a:solidFill>
          </a:ln>
        </p:spPr>
        <p:txBody>
          <a:bodyPr spcFirstLastPara="1" wrap="square" lIns="68575" tIns="34275" rIns="68575" bIns="34275" anchor="t" anchorCtr="0">
            <a:noAutofit/>
          </a:bodyPr>
          <a:lstStyle/>
          <a:p>
            <a:pPr>
              <a:buClr>
                <a:srgbClr val="3E4248"/>
              </a:buClr>
              <a:buSzPts val="1200"/>
              <a:buFont typeface="Arial"/>
              <a:buNone/>
              <a:defRPr/>
            </a:pPr>
            <a:r>
              <a:rPr lang="en-US" sz="1400" b="1" kern="0" dirty="0" smtClean="0">
                <a:latin typeface="Arial" panose="020B0604020202020204" pitchFamily="34" charset="0"/>
                <a:ea typeface="Arial"/>
                <a:cs typeface="Arial" panose="020B0604020202020204" pitchFamily="34" charset="0"/>
                <a:sym typeface="Arial"/>
              </a:rPr>
              <a:t>Benefits: Employees and employer</a:t>
            </a:r>
          </a:p>
          <a:p>
            <a:pPr>
              <a:buClr>
                <a:srgbClr val="3E4248"/>
              </a:buClr>
              <a:buSzPts val="1200"/>
              <a:buFont typeface="Arial"/>
              <a:buNone/>
              <a:defRPr/>
            </a:pPr>
            <a:endParaRPr sz="1000" kern="0" dirty="0" smtClean="0">
              <a:ea typeface="Arial"/>
              <a:cs typeface="Arial" panose="020B0604020202020204" pitchFamily="34" charset="0"/>
              <a:sym typeface="Arial"/>
            </a:endParaRPr>
          </a:p>
          <a:p>
            <a:pPr marL="214313" lvl="1" indent="-214313">
              <a:spcBef>
                <a:spcPts val="50"/>
              </a:spcBef>
              <a:buClr>
                <a:srgbClr val="36353C"/>
              </a:buClr>
              <a:buSzPts val="1200"/>
              <a:buFont typeface="Arial"/>
              <a:buChar char="•"/>
              <a:defRPr/>
            </a:pPr>
            <a:r>
              <a:rPr lang="en-US" sz="1100" kern="0" dirty="0" smtClean="0">
                <a:latin typeface="Arial" panose="020B0604020202020204" pitchFamily="34" charset="0"/>
                <a:ea typeface="Arial"/>
                <a:cs typeface="Arial" panose="020B0604020202020204" pitchFamily="34" charset="0"/>
                <a:sym typeface="Arial"/>
              </a:rPr>
              <a:t>Modern workplace (air quality, natural light)</a:t>
            </a:r>
            <a:endParaRPr sz="1100" kern="0" dirty="0" smtClean="0">
              <a:latin typeface="Arial" panose="020B0604020202020204" pitchFamily="34" charset="0"/>
              <a:ea typeface="Arial"/>
              <a:cs typeface="Arial" panose="020B0604020202020204" pitchFamily="34" charset="0"/>
              <a:sym typeface="Arial"/>
            </a:endParaRPr>
          </a:p>
          <a:p>
            <a:pPr marL="214313" lvl="1" indent="-214313">
              <a:spcBef>
                <a:spcPts val="50"/>
              </a:spcBef>
              <a:buClr>
                <a:srgbClr val="474B52"/>
              </a:buClr>
              <a:buSzPts val="1200"/>
              <a:buFont typeface="Arial"/>
              <a:buChar char="•"/>
              <a:defRPr/>
            </a:pPr>
            <a:r>
              <a:rPr lang="en-US" sz="1100" kern="0" dirty="0" smtClean="0">
                <a:latin typeface="Arial" panose="020B0604020202020204" pitchFamily="34" charset="0"/>
                <a:ea typeface="Arial"/>
                <a:cs typeface="Arial" panose="020B0604020202020204" pitchFamily="34" charset="0"/>
                <a:sym typeface="Arial"/>
              </a:rPr>
              <a:t>Promote </a:t>
            </a:r>
            <a:r>
              <a:rPr lang="en-US" sz="1100" b="1" kern="0" dirty="0" smtClean="0">
                <a:latin typeface="Arial" panose="020B0604020202020204" pitchFamily="34" charset="0"/>
                <a:ea typeface="Arial"/>
                <a:cs typeface="Arial" panose="020B0604020202020204" pitchFamily="34" charset="0"/>
                <a:sym typeface="Arial"/>
              </a:rPr>
              <a:t>accessibility</a:t>
            </a:r>
            <a:r>
              <a:rPr lang="en-US" sz="1100" kern="0" dirty="0" smtClean="0">
                <a:latin typeface="Arial" panose="020B0604020202020204" pitchFamily="34" charset="0"/>
                <a:ea typeface="Arial"/>
                <a:cs typeface="Arial" panose="020B0604020202020204" pitchFamily="34" charset="0"/>
                <a:sym typeface="Arial"/>
              </a:rPr>
              <a:t>, </a:t>
            </a:r>
            <a:r>
              <a:rPr lang="en-US" sz="1100" b="1" kern="0" dirty="0" smtClean="0">
                <a:latin typeface="Arial" panose="020B0604020202020204" pitchFamily="34" charset="0"/>
                <a:ea typeface="Arial"/>
                <a:cs typeface="Arial" panose="020B0604020202020204" pitchFamily="34" charset="0"/>
                <a:sym typeface="Arial"/>
              </a:rPr>
              <a:t>flexibility</a:t>
            </a:r>
            <a:r>
              <a:rPr lang="en-US" sz="1100" kern="0" dirty="0" smtClean="0">
                <a:latin typeface="Arial" panose="020B0604020202020204" pitchFamily="34" charset="0"/>
                <a:ea typeface="Arial"/>
                <a:cs typeface="Arial" panose="020B0604020202020204" pitchFamily="34" charset="0"/>
                <a:sym typeface="Arial"/>
              </a:rPr>
              <a:t>, and </a:t>
            </a:r>
            <a:r>
              <a:rPr lang="en-US" sz="1100" b="1" kern="0" dirty="0" smtClean="0">
                <a:latin typeface="Arial" panose="020B0604020202020204" pitchFamily="34" charset="0"/>
                <a:ea typeface="Arial"/>
                <a:cs typeface="Arial" panose="020B0604020202020204" pitchFamily="34" charset="0"/>
                <a:sym typeface="Arial"/>
              </a:rPr>
              <a:t>well-being</a:t>
            </a:r>
            <a:endParaRPr sz="1100" b="1" kern="0" dirty="0" smtClean="0">
              <a:latin typeface="Arial" panose="020B0604020202020204" pitchFamily="34" charset="0"/>
              <a:ea typeface="Arial"/>
              <a:cs typeface="Arial" panose="020B0604020202020204" pitchFamily="34" charset="0"/>
              <a:sym typeface="Arial"/>
            </a:endParaRPr>
          </a:p>
          <a:p>
            <a:pPr marL="214313" lvl="1" indent="-214313">
              <a:spcBef>
                <a:spcPts val="50"/>
              </a:spcBef>
              <a:buClr>
                <a:srgbClr val="474B52"/>
              </a:buClr>
              <a:buSzPts val="1200"/>
              <a:buFont typeface="Arial"/>
              <a:buChar char="•"/>
              <a:defRPr/>
            </a:pPr>
            <a:r>
              <a:rPr lang="en-US" sz="1100" kern="0" dirty="0" smtClean="0">
                <a:latin typeface="Arial" panose="020B0604020202020204" pitchFamily="34" charset="0"/>
                <a:ea typeface="Arial"/>
                <a:cs typeface="Arial" panose="020B0604020202020204" pitchFamily="34" charset="0"/>
                <a:sym typeface="Arial"/>
              </a:rPr>
              <a:t>Competitive in the </a:t>
            </a:r>
            <a:r>
              <a:rPr lang="en-US" sz="1100" b="1" kern="0" dirty="0" smtClean="0">
                <a:latin typeface="Arial" panose="020B0604020202020204" pitchFamily="34" charset="0"/>
                <a:ea typeface="Arial"/>
                <a:cs typeface="Arial" panose="020B0604020202020204" pitchFamily="34" charset="0"/>
                <a:sym typeface="Arial"/>
              </a:rPr>
              <a:t>attraction</a:t>
            </a:r>
            <a:r>
              <a:rPr lang="en-US" sz="1100" kern="0" dirty="0" smtClean="0">
                <a:latin typeface="Arial" panose="020B0604020202020204" pitchFamily="34" charset="0"/>
                <a:ea typeface="Arial"/>
                <a:cs typeface="Arial" panose="020B0604020202020204" pitchFamily="34" charset="0"/>
                <a:sym typeface="Arial"/>
              </a:rPr>
              <a:t> and </a:t>
            </a:r>
            <a:r>
              <a:rPr lang="en-US" sz="1100" b="1" kern="0" dirty="0" smtClean="0">
                <a:latin typeface="Arial" panose="020B0604020202020204" pitchFamily="34" charset="0"/>
                <a:ea typeface="Arial"/>
                <a:cs typeface="Arial" panose="020B0604020202020204" pitchFamily="34" charset="0"/>
                <a:sym typeface="Arial"/>
              </a:rPr>
              <a:t>retention</a:t>
            </a:r>
            <a:r>
              <a:rPr lang="en-US" sz="1100" kern="0" dirty="0" smtClean="0">
                <a:latin typeface="Arial" panose="020B0604020202020204" pitchFamily="34" charset="0"/>
                <a:ea typeface="Arial"/>
                <a:cs typeface="Arial" panose="020B0604020202020204" pitchFamily="34" charset="0"/>
                <a:sym typeface="Arial"/>
              </a:rPr>
              <a:t> of talent</a:t>
            </a:r>
            <a:endParaRPr sz="1100" kern="0" dirty="0" smtClean="0">
              <a:latin typeface="Arial" panose="020B0604020202020204" pitchFamily="34" charset="0"/>
              <a:ea typeface="Arial"/>
              <a:cs typeface="Arial" panose="020B0604020202020204" pitchFamily="34" charset="0"/>
              <a:sym typeface="Arial"/>
            </a:endParaRPr>
          </a:p>
          <a:p>
            <a:pPr marL="214313" lvl="1" indent="-214313">
              <a:spcBef>
                <a:spcPts val="50"/>
              </a:spcBef>
              <a:buClr>
                <a:srgbClr val="474B52"/>
              </a:buClr>
              <a:buSzPts val="1200"/>
              <a:buFont typeface="Arial"/>
              <a:buChar char="•"/>
              <a:defRPr/>
            </a:pPr>
            <a:r>
              <a:rPr lang="en-US" sz="1100" b="1" kern="0" dirty="0" smtClean="0">
                <a:latin typeface="Arial" panose="020B0604020202020204" pitchFamily="34" charset="0"/>
                <a:ea typeface="Arial"/>
                <a:cs typeface="Arial" panose="020B0604020202020204" pitchFamily="34" charset="0"/>
                <a:sym typeface="Arial"/>
              </a:rPr>
              <a:t>Flexibility to choose </a:t>
            </a:r>
            <a:r>
              <a:rPr lang="en-US" sz="1100" kern="0" dirty="0" smtClean="0">
                <a:latin typeface="Arial" panose="020B0604020202020204" pitchFamily="34" charset="0"/>
                <a:ea typeface="Arial"/>
                <a:cs typeface="Arial" panose="020B0604020202020204" pitchFamily="34" charset="0"/>
                <a:sym typeface="Arial"/>
              </a:rPr>
              <a:t>where and how they want to work (mobility, virtual private network [VPN])</a:t>
            </a:r>
            <a:endParaRPr sz="1100" kern="0" dirty="0" smtClean="0">
              <a:latin typeface="Arial" panose="020B0604020202020204" pitchFamily="34" charset="0"/>
              <a:ea typeface="Arial"/>
              <a:cs typeface="Arial" panose="020B0604020202020204" pitchFamily="34" charset="0"/>
              <a:sym typeface="Arial"/>
            </a:endParaRPr>
          </a:p>
          <a:p>
            <a:pPr marL="214313" lvl="1" indent="-214313">
              <a:spcBef>
                <a:spcPts val="50"/>
              </a:spcBef>
              <a:buClr>
                <a:srgbClr val="474B52"/>
              </a:buClr>
              <a:buSzPts val="1200"/>
              <a:buFont typeface="Arial"/>
              <a:buChar char="•"/>
              <a:defRPr/>
            </a:pPr>
            <a:r>
              <a:rPr lang="en-US" sz="1100" b="1" kern="0" dirty="0" smtClean="0">
                <a:latin typeface="Arial" panose="020B0604020202020204" pitchFamily="34" charset="0"/>
                <a:ea typeface="Arial"/>
                <a:cs typeface="Arial" panose="020B0604020202020204" pitchFamily="34" charset="0"/>
                <a:sym typeface="Arial"/>
              </a:rPr>
              <a:t>Technology enabled </a:t>
            </a:r>
            <a:r>
              <a:rPr lang="en-US" sz="1100" kern="0" dirty="0" smtClean="0">
                <a:latin typeface="Arial" panose="020B0604020202020204" pitchFamily="34" charset="0"/>
                <a:ea typeface="Arial"/>
                <a:cs typeface="Arial" panose="020B0604020202020204" pitchFamily="34" charset="0"/>
                <a:sym typeface="Arial"/>
              </a:rPr>
              <a:t>workplace (Wi-Fi, business apps)</a:t>
            </a:r>
            <a:endParaRPr sz="1100" kern="0" dirty="0" smtClean="0">
              <a:latin typeface="Arial" panose="020B0604020202020204" pitchFamily="34" charset="0"/>
              <a:ea typeface="Arial"/>
              <a:cs typeface="Arial" panose="020B0604020202020204" pitchFamily="34" charset="0"/>
              <a:sym typeface="Arial"/>
            </a:endParaRPr>
          </a:p>
          <a:p>
            <a:pPr marL="214313" lvl="1" indent="-214313">
              <a:spcBef>
                <a:spcPts val="50"/>
              </a:spcBef>
              <a:buClr>
                <a:srgbClr val="36353C"/>
              </a:buClr>
              <a:buSzPts val="1200"/>
              <a:buFont typeface="Arial"/>
              <a:buChar char="•"/>
              <a:defRPr/>
            </a:pPr>
            <a:r>
              <a:rPr lang="en-US" sz="1100" kern="0" dirty="0" smtClean="0">
                <a:latin typeface="Arial" panose="020B0604020202020204" pitchFamily="34" charset="0"/>
                <a:ea typeface="Arial"/>
                <a:cs typeface="Arial" panose="020B0604020202020204" pitchFamily="34" charset="0"/>
                <a:sym typeface="Arial"/>
              </a:rPr>
              <a:t>Ability to </a:t>
            </a:r>
            <a:r>
              <a:rPr lang="en-US" sz="1100" b="1" kern="0" dirty="0" smtClean="0">
                <a:latin typeface="Arial" panose="020B0604020202020204" pitchFamily="34" charset="0"/>
                <a:ea typeface="Arial"/>
                <a:cs typeface="Arial" panose="020B0604020202020204" pitchFamily="34" charset="0"/>
                <a:sym typeface="Arial"/>
              </a:rPr>
              <a:t>collaborate</a:t>
            </a:r>
            <a:endParaRPr sz="1100" b="1" kern="0" dirty="0" smtClean="0">
              <a:latin typeface="Arial" panose="020B0604020202020204" pitchFamily="34" charset="0"/>
              <a:ea typeface="Arial"/>
              <a:cs typeface="Arial" panose="020B0604020202020204" pitchFamily="34" charset="0"/>
              <a:sym typeface="Arial"/>
            </a:endParaRPr>
          </a:p>
        </p:txBody>
      </p:sp>
      <p:sp>
        <p:nvSpPr>
          <p:cNvPr id="14" name="Google Shape;298;p4"/>
          <p:cNvSpPr/>
          <p:nvPr/>
        </p:nvSpPr>
        <p:spPr>
          <a:xfrm>
            <a:off x="6108340" y="1312786"/>
            <a:ext cx="5434940" cy="2403182"/>
          </a:xfrm>
          <a:prstGeom prst="rect">
            <a:avLst/>
          </a:prstGeom>
          <a:noFill/>
          <a:ln>
            <a:noFill/>
          </a:ln>
        </p:spPr>
        <p:txBody>
          <a:bodyPr spcFirstLastPara="1" wrap="square" lIns="91425" tIns="45700" rIns="91425" bIns="45700" anchor="t" anchorCtr="0">
            <a:spAutoFit/>
          </a:bodyPr>
          <a:lstStyle/>
          <a:p>
            <a:pPr>
              <a:buClr>
                <a:srgbClr val="000000"/>
              </a:buClr>
              <a:buSzPts val="1400"/>
              <a:buFont typeface="Arial"/>
              <a:buNone/>
            </a:pPr>
            <a:r>
              <a:rPr lang="en-US" sz="1400" b="1" dirty="0">
                <a:latin typeface="Arial"/>
                <a:ea typeface="Arial"/>
                <a:cs typeface="Arial"/>
                <a:sym typeface="Arial"/>
              </a:rPr>
              <a:t>What we know:</a:t>
            </a:r>
            <a:endParaRPr sz="1400" dirty="0">
              <a:latin typeface="Arial"/>
              <a:ea typeface="Arial"/>
              <a:cs typeface="Arial"/>
              <a:sym typeface="Arial"/>
            </a:endParaRPr>
          </a:p>
          <a:p>
            <a:pPr marL="216000" indent="-214313">
              <a:spcBef>
                <a:spcPts val="50"/>
              </a:spcBef>
              <a:buClr>
                <a:srgbClr val="454A51"/>
              </a:buClr>
              <a:buSzPts val="1400"/>
              <a:buFont typeface="Arial"/>
              <a:buChar char="•"/>
            </a:pPr>
            <a:r>
              <a:rPr lang="en-US" sz="1200" dirty="0">
                <a:latin typeface="Arial"/>
                <a:ea typeface="Arial"/>
                <a:cs typeface="Arial"/>
                <a:sym typeface="Arial"/>
              </a:rPr>
              <a:t>Space is the second highest cost after salary</a:t>
            </a:r>
            <a:r>
              <a:rPr lang="en-US" sz="1200" baseline="30000" dirty="0">
                <a:latin typeface="Arial"/>
                <a:ea typeface="Arial"/>
                <a:cs typeface="Arial"/>
                <a:sym typeface="Arial"/>
              </a:rPr>
              <a:t>1</a:t>
            </a:r>
            <a:r>
              <a:rPr lang="en-US" sz="1200" dirty="0">
                <a:latin typeface="Arial"/>
                <a:ea typeface="Arial"/>
                <a:cs typeface="Arial"/>
                <a:sym typeface="Arial"/>
              </a:rPr>
              <a:t>.</a:t>
            </a:r>
            <a:endParaRPr sz="1200" dirty="0">
              <a:latin typeface="Arial"/>
              <a:ea typeface="Arial"/>
              <a:cs typeface="Arial"/>
              <a:sym typeface="Arial"/>
            </a:endParaRPr>
          </a:p>
          <a:p>
            <a:pPr marL="216000" indent="-214311">
              <a:spcBef>
                <a:spcPts val="50"/>
              </a:spcBef>
              <a:buClr>
                <a:srgbClr val="454A51"/>
              </a:buClr>
              <a:buSzPts val="1400"/>
              <a:buFont typeface="Arial"/>
              <a:buChar char="•"/>
            </a:pPr>
            <a:r>
              <a:rPr lang="en-US" sz="12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Less than 60%</a:t>
            </a:r>
            <a:r>
              <a:rPr lang="en-US" sz="1200" dirty="0">
                <a:latin typeface="Arial"/>
                <a:ea typeface="Arial"/>
                <a:cs typeface="Arial"/>
                <a:sym typeface="Arial"/>
              </a:rPr>
              <a:t> of space is occupied at any given time (pre-COVID). </a:t>
            </a:r>
            <a:endParaRPr sz="1200" dirty="0">
              <a:latin typeface="Arial"/>
              <a:ea typeface="Arial"/>
              <a:cs typeface="Arial"/>
              <a:sym typeface="Arial"/>
            </a:endParaRPr>
          </a:p>
          <a:p>
            <a:pPr marL="216000" indent="-214313">
              <a:spcBef>
                <a:spcPts val="50"/>
              </a:spcBef>
              <a:buClr>
                <a:srgbClr val="454A51"/>
              </a:buClr>
              <a:buSzPts val="1400"/>
              <a:buFont typeface="Arial"/>
              <a:buChar char="•"/>
            </a:pPr>
            <a:r>
              <a:rPr lang="en-US" sz="1200" dirty="0">
                <a:latin typeface="Arial"/>
                <a:ea typeface="Arial"/>
                <a:cs typeface="Arial"/>
                <a:sym typeface="Arial"/>
              </a:rPr>
              <a:t>PSPC’s 2017 studies of attendance at six departments showed an average of </a:t>
            </a:r>
            <a:r>
              <a:rPr lang="en-US" sz="1200" b="1" dirty="0">
                <a:latin typeface="Arial"/>
                <a:ea typeface="Arial"/>
                <a:cs typeface="Arial"/>
                <a:sym typeface="Arial"/>
              </a:rPr>
              <a:t>53% utilization</a:t>
            </a:r>
            <a:r>
              <a:rPr lang="en-US" sz="1200" dirty="0">
                <a:latin typeface="Arial"/>
                <a:ea typeface="Arial"/>
                <a:cs typeface="Arial"/>
                <a:sym typeface="Arial"/>
              </a:rPr>
              <a:t> per day</a:t>
            </a:r>
            <a:r>
              <a:rPr lang="en-US" sz="1200" baseline="30000" dirty="0">
                <a:latin typeface="Arial"/>
                <a:ea typeface="Arial"/>
                <a:cs typeface="Arial"/>
                <a:sym typeface="Arial"/>
              </a:rPr>
              <a:t>2</a:t>
            </a:r>
            <a:r>
              <a:rPr lang="en-US" sz="1200" dirty="0">
                <a:latin typeface="Arial"/>
                <a:ea typeface="Arial"/>
                <a:cs typeface="Arial"/>
                <a:sym typeface="Arial"/>
              </a:rPr>
              <a:t>. </a:t>
            </a:r>
            <a:endParaRPr sz="1200" dirty="0">
              <a:latin typeface="Arial"/>
              <a:ea typeface="Arial"/>
              <a:cs typeface="Arial"/>
              <a:sym typeface="Arial"/>
            </a:endParaRPr>
          </a:p>
          <a:p>
            <a:pPr marL="216000" indent="-214313">
              <a:spcBef>
                <a:spcPts val="50"/>
              </a:spcBef>
              <a:buClr>
                <a:srgbClr val="454A51"/>
              </a:buClr>
              <a:buSzPts val="1400"/>
              <a:buFont typeface="Arial"/>
              <a:buChar char="•"/>
            </a:pPr>
            <a:r>
              <a:rPr lang="en-US" sz="1200" dirty="0">
                <a:latin typeface="Arial"/>
                <a:ea typeface="Arial"/>
                <a:cs typeface="Arial"/>
                <a:sym typeface="Arial"/>
              </a:rPr>
              <a:t>There is every reason to believe that mobility trends will increase from a pre-COVID-19 condition, especially in light of recent investments in IT infrastructure and mobile tools (laptops and smart phones) and a growing millennial workforce.</a:t>
            </a:r>
          </a:p>
          <a:p>
            <a:pPr marL="216000" indent="-214313">
              <a:spcBef>
                <a:spcPts val="50"/>
              </a:spcBef>
              <a:buClr>
                <a:srgbClr val="454A51"/>
              </a:buClr>
              <a:buSzPts val="1400"/>
              <a:buFont typeface="Arial"/>
              <a:buChar char="•"/>
            </a:pPr>
            <a:r>
              <a:rPr lang="en-US" sz="1200" b="1" dirty="0">
                <a:latin typeface="Arial"/>
                <a:ea typeface="Arial"/>
                <a:cs typeface="Arial"/>
                <a:sym typeface="Arial"/>
              </a:rPr>
              <a:t>The trend is to have more people working remotely, more co-working, less dedicated workstations = less utilization of existing layouts.</a:t>
            </a:r>
          </a:p>
        </p:txBody>
      </p:sp>
      <p:sp>
        <p:nvSpPr>
          <p:cNvPr id="35" name="Content Placeholder 3"/>
          <p:cNvSpPr txBox="1">
            <a:spLocks/>
          </p:cNvSpPr>
          <p:nvPr/>
        </p:nvSpPr>
        <p:spPr>
          <a:xfrm>
            <a:off x="510329" y="3715968"/>
            <a:ext cx="5405440" cy="1663137"/>
          </a:xfrm>
          <a:prstGeom prst="rect">
            <a:avLst/>
          </a:prstGeom>
          <a:solidFill>
            <a:srgbClr val="A8CE75">
              <a:lumMod val="20000"/>
              <a:lumOff val="80000"/>
            </a:srgbClr>
          </a:solidFill>
          <a:ln>
            <a:solidFill>
              <a:srgbClr val="A8CF76"/>
            </a:solidFill>
          </a:ln>
        </p:spPr>
        <p:txBody>
          <a:bodyPr vert="horz" lIns="91440" tIns="45720" rIns="91440" bIns="45720" rtlCol="0">
            <a:normAutofit fontScale="70000" lnSpcReduction="20000"/>
          </a:bodyPr>
          <a:lstStyle>
            <a:lvl1pPr marL="228600" indent="-228600" algn="l" defTabSz="914400" rtl="0" eaLnBrk="1" latinLnBrk="0" hangingPunct="1">
              <a:lnSpc>
                <a:spcPts val="2100"/>
              </a:lnSpc>
              <a:spcBef>
                <a:spcPts val="1000"/>
              </a:spcBef>
              <a:buFont typeface="Arial" panose="020B0604020202020204" pitchFamily="34" charset="0"/>
              <a:buChar char="•"/>
              <a:defRPr sz="12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1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1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1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1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3E4248"/>
              </a:buClr>
              <a:buSzPts val="1200"/>
              <a:buFont typeface="Arial" panose="020B0604020202020204" pitchFamily="34" charset="0"/>
              <a:buNone/>
              <a:tabLst/>
              <a:defRPr/>
            </a:pPr>
            <a:r>
              <a:rPr kumimoji="0" lang="en-CA" sz="1800" b="1" i="0" u="none" strike="noStrike" kern="1200" cap="none" spc="0" normalizeH="0" baseline="0" noProof="0" dirty="0" smtClean="0">
                <a:ln>
                  <a:noFill/>
                </a:ln>
                <a:effectLst/>
                <a:uLnTx/>
                <a:uFillTx/>
                <a:latin typeface="Arial"/>
                <a:ea typeface="+mn-ea"/>
                <a:cs typeface="Arial"/>
              </a:rPr>
              <a:t>Benefits: Efficiency </a:t>
            </a:r>
            <a:r>
              <a:rPr kumimoji="0" lang="en-CA" sz="1800" b="1" i="0" u="none" kern="1200" cap="none" spc="0" normalizeH="0" baseline="0" noProof="0" dirty="0" smtClean="0">
                <a:ln>
                  <a:noFill/>
                </a:ln>
                <a:effectLst/>
                <a:uLnTx/>
                <a:uFillTx/>
                <a:latin typeface="Arial"/>
                <a:ea typeface="+mn-ea"/>
                <a:cs typeface="Arial"/>
              </a:rPr>
              <a:t>gains</a:t>
            </a:r>
          </a:p>
          <a:p>
            <a:pPr marL="0" marR="0" lvl="0" indent="0" algn="l" defTabSz="914400" rtl="0" eaLnBrk="1" fontAlgn="auto" latinLnBrk="0" hangingPunct="1">
              <a:lnSpc>
                <a:spcPct val="100000"/>
              </a:lnSpc>
              <a:spcBef>
                <a:spcPts val="0"/>
              </a:spcBef>
              <a:spcAft>
                <a:spcPts val="0"/>
              </a:spcAft>
              <a:buClr>
                <a:srgbClr val="3E4248"/>
              </a:buClr>
              <a:buSzPts val="1200"/>
              <a:buFont typeface="Arial" panose="020B0604020202020204" pitchFamily="34" charset="0"/>
              <a:buNone/>
              <a:tabLst/>
              <a:defRPr/>
            </a:pPr>
            <a:endParaRPr kumimoji="0" lang="en-CA" sz="1400" b="0" i="0" u="none" strike="noStrike" kern="1200" cap="none" spc="0" normalizeH="0" baseline="0" noProof="0" dirty="0" smtClean="0">
              <a:ln>
                <a:noFill/>
              </a:ln>
              <a:effectLst/>
              <a:uLnTx/>
              <a:uFillTx/>
              <a:latin typeface="Arial"/>
              <a:ea typeface="+mn-ea"/>
              <a:cs typeface="Arial"/>
            </a:endParaRPr>
          </a:p>
          <a:p>
            <a:pPr marL="214313" marR="0" lvl="1" indent="-214313" algn="l" defTabSz="914400" rtl="0" eaLnBrk="1" fontAlgn="auto" latinLnBrk="0" hangingPunct="1">
              <a:lnSpc>
                <a:spcPct val="100000"/>
              </a:lnSpc>
              <a:spcBef>
                <a:spcPts val="500"/>
              </a:spcBef>
              <a:spcAft>
                <a:spcPts val="0"/>
              </a:spcAft>
              <a:buClr>
                <a:srgbClr val="474B52"/>
              </a:buClr>
              <a:buSzPts val="1200"/>
              <a:buFont typeface="Arial" panose="020B0604020202020204" pitchFamily="34" charset="0"/>
              <a:buChar char="•"/>
              <a:tabLst/>
              <a:defRPr/>
            </a:pPr>
            <a:r>
              <a:rPr kumimoji="0" lang="en-CA" sz="1500" b="1" i="0" u="none" strike="noStrike" kern="1200" cap="none" spc="0" normalizeH="0" baseline="0" noProof="0" dirty="0" smtClean="0">
                <a:ln>
                  <a:noFill/>
                </a:ln>
                <a:effectLst/>
                <a:uLnTx/>
                <a:uFillTx/>
                <a:latin typeface="Arial"/>
                <a:ea typeface="+mn-ea"/>
                <a:cs typeface="Arial"/>
              </a:rPr>
              <a:t>Increase space utilization </a:t>
            </a:r>
            <a:r>
              <a:rPr kumimoji="0" lang="en-CA" sz="1500" b="0" i="0" u="none" strike="noStrike" kern="1200" cap="none" spc="0" normalizeH="0" baseline="0" noProof="0" dirty="0" smtClean="0">
                <a:ln>
                  <a:noFill/>
                </a:ln>
                <a:effectLst/>
                <a:uLnTx/>
                <a:uFillTx/>
                <a:latin typeface="Arial"/>
                <a:ea typeface="+mn-ea"/>
                <a:cs typeface="Arial"/>
              </a:rPr>
              <a:t>and reduce office footprint up to 30%</a:t>
            </a:r>
          </a:p>
          <a:p>
            <a:pPr marL="214313" marR="0" lvl="1" indent="-214313" algn="l" defTabSz="914400" rtl="0" eaLnBrk="1" fontAlgn="auto" latinLnBrk="0" hangingPunct="1">
              <a:lnSpc>
                <a:spcPct val="100000"/>
              </a:lnSpc>
              <a:spcBef>
                <a:spcPts val="500"/>
              </a:spcBef>
              <a:spcAft>
                <a:spcPts val="0"/>
              </a:spcAft>
              <a:buClr>
                <a:srgbClr val="474B52"/>
              </a:buClr>
              <a:buSzPts val="1200"/>
              <a:buFont typeface="Arial" panose="020B0604020202020204" pitchFamily="34" charset="0"/>
              <a:buChar char="•"/>
              <a:tabLst/>
              <a:defRPr/>
            </a:pPr>
            <a:r>
              <a:rPr kumimoji="0" lang="en-CA" sz="1500" b="1" i="0" u="none" strike="noStrike" kern="1200" cap="none" spc="0" normalizeH="0" baseline="0" noProof="0" dirty="0" smtClean="0">
                <a:ln>
                  <a:noFill/>
                </a:ln>
                <a:effectLst/>
                <a:uLnTx/>
                <a:uFillTx/>
                <a:latin typeface="Arial"/>
                <a:ea typeface="+mn-ea"/>
                <a:cs typeface="Arial"/>
              </a:rPr>
              <a:t>Reduce government holding costs </a:t>
            </a:r>
            <a:r>
              <a:rPr kumimoji="0" lang="en-CA" sz="1500" b="0" i="0" u="none" strike="noStrike" kern="1200" cap="none" spc="0" normalizeH="0" baseline="0" noProof="0" dirty="0" smtClean="0">
                <a:ln>
                  <a:noFill/>
                </a:ln>
                <a:effectLst/>
                <a:uLnTx/>
                <a:uFillTx/>
                <a:latin typeface="Arial"/>
                <a:ea typeface="+mn-ea"/>
                <a:cs typeface="Arial"/>
              </a:rPr>
              <a:t>by disposing of underperforming office buildings (39% of owned assets)</a:t>
            </a:r>
          </a:p>
          <a:p>
            <a:pPr marL="214313" marR="0" lvl="1" indent="-214313" algn="l" defTabSz="914400" rtl="0" eaLnBrk="1" fontAlgn="auto" latinLnBrk="0" hangingPunct="1">
              <a:lnSpc>
                <a:spcPct val="100000"/>
              </a:lnSpc>
              <a:spcBef>
                <a:spcPts val="500"/>
              </a:spcBef>
              <a:spcAft>
                <a:spcPts val="0"/>
              </a:spcAft>
              <a:buClr>
                <a:srgbClr val="474B52"/>
              </a:buClr>
              <a:buSzPts val="1200"/>
              <a:buFont typeface="Arial" panose="020B0604020202020204" pitchFamily="34" charset="0"/>
              <a:buChar char="•"/>
              <a:tabLst/>
              <a:defRPr/>
            </a:pPr>
            <a:r>
              <a:rPr kumimoji="0" lang="en-CA" sz="1500" b="1" i="0" u="none" strike="noStrike" kern="1200" cap="none" spc="0" normalizeH="0" baseline="0" noProof="0" dirty="0" smtClean="0">
                <a:ln>
                  <a:noFill/>
                </a:ln>
                <a:effectLst/>
                <a:uLnTx/>
                <a:uFillTx/>
                <a:latin typeface="Arial"/>
                <a:ea typeface="+mn-ea"/>
                <a:cs typeface="Arial"/>
              </a:rPr>
              <a:t>Reduce greenhouse gas emissions </a:t>
            </a:r>
            <a:r>
              <a:rPr kumimoji="0" lang="en-CA" sz="1500" b="0" i="0" u="none" strike="noStrike" kern="1200" cap="none" spc="0" normalizeH="0" baseline="0" noProof="0" dirty="0" smtClean="0">
                <a:ln>
                  <a:noFill/>
                </a:ln>
                <a:effectLst/>
                <a:uLnTx/>
                <a:uFillTx/>
                <a:latin typeface="Arial"/>
                <a:ea typeface="+mn-ea"/>
                <a:cs typeface="Arial"/>
              </a:rPr>
              <a:t>by contributing to efficient operations and maintenance costs</a:t>
            </a:r>
          </a:p>
          <a:p>
            <a:pPr marL="214313" marR="0" lvl="1" indent="-214313" algn="l" defTabSz="914400" rtl="0" eaLnBrk="1" fontAlgn="auto" latinLnBrk="0" hangingPunct="1">
              <a:lnSpc>
                <a:spcPct val="100000"/>
              </a:lnSpc>
              <a:spcBef>
                <a:spcPts val="500"/>
              </a:spcBef>
              <a:spcAft>
                <a:spcPts val="0"/>
              </a:spcAft>
              <a:buClr>
                <a:srgbClr val="36353C"/>
              </a:buClr>
              <a:buSzPts val="1200"/>
              <a:buFont typeface="Arial" panose="020B0604020202020204" pitchFamily="34" charset="0"/>
              <a:buChar char="•"/>
              <a:tabLst/>
              <a:defRPr/>
            </a:pPr>
            <a:r>
              <a:rPr kumimoji="0" lang="en-CA" sz="1500" b="0" i="0" u="none" strike="noStrike" kern="1200" cap="none" spc="0" normalizeH="0" baseline="0" noProof="0" dirty="0" smtClean="0">
                <a:ln>
                  <a:noFill/>
                </a:ln>
                <a:effectLst/>
                <a:uLnTx/>
                <a:uFillTx/>
                <a:latin typeface="Arial"/>
                <a:ea typeface="+mn-ea"/>
                <a:cs typeface="Arial"/>
              </a:rPr>
              <a:t>Greater ease in absorbing program growth within space and in adapting to changing program needs</a:t>
            </a:r>
          </a:p>
          <a:p>
            <a:pPr marL="101600" marR="0" lvl="0" indent="0" algn="l" defTabSz="914400" rtl="0" eaLnBrk="1" fontAlgn="auto" latinLnBrk="0" hangingPunct="1">
              <a:lnSpc>
                <a:spcPts val="2100"/>
              </a:lnSpc>
              <a:spcBef>
                <a:spcPts val="100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500549" y="985579"/>
            <a:ext cx="5430838" cy="2549645"/>
            <a:chOff x="500549" y="985579"/>
            <a:chExt cx="5430838" cy="2549645"/>
          </a:xfrm>
        </p:grpSpPr>
        <p:pic>
          <p:nvPicPr>
            <p:cNvPr id="20" name="Picture Placeholder 8"/>
            <p:cNvPicPr>
              <a:picLocks noChangeAspect="1"/>
            </p:cNvPicPr>
            <p:nvPr/>
          </p:nvPicPr>
          <p:blipFill>
            <a:blip r:embed="rId3" cstate="email">
              <a:extLst>
                <a:ext uri="{28A0092B-C50C-407E-A947-70E740481C1C}">
                  <a14:useLocalDpi xmlns:a14="http://schemas.microsoft.com/office/drawing/2010/main"/>
                </a:ext>
              </a:extLst>
            </a:blip>
            <a:srcRect t="472" b="472"/>
            <a:stretch>
              <a:fillRect/>
            </a:stretch>
          </p:blipFill>
          <p:spPr>
            <a:xfrm>
              <a:off x="500549" y="985579"/>
              <a:ext cx="5430838" cy="2522550"/>
            </a:xfrm>
            <a:prstGeom prst="rect">
              <a:avLst/>
            </a:prstGeom>
          </p:spPr>
        </p:pic>
        <p:cxnSp>
          <p:nvCxnSpPr>
            <p:cNvPr id="22" name="Straight Connector 21"/>
            <p:cNvCxnSpPr/>
            <p:nvPr/>
          </p:nvCxnSpPr>
          <p:spPr>
            <a:xfrm>
              <a:off x="2310938" y="1829105"/>
              <a:ext cx="1820487" cy="0"/>
            </a:xfrm>
            <a:prstGeom prst="line">
              <a:avLst/>
            </a:prstGeom>
            <a:noFill/>
            <a:ln w="12700" cap="flat" cmpd="sng" algn="ctr">
              <a:solidFill>
                <a:srgbClr val="1F8541"/>
              </a:solidFill>
              <a:prstDash val="solid"/>
              <a:miter lim="800000"/>
            </a:ln>
            <a:effectLst/>
          </p:spPr>
        </p:cxnSp>
        <p:cxnSp>
          <p:nvCxnSpPr>
            <p:cNvPr id="23" name="Straight Connector 22"/>
            <p:cNvCxnSpPr/>
            <p:nvPr/>
          </p:nvCxnSpPr>
          <p:spPr>
            <a:xfrm>
              <a:off x="1752324" y="2353672"/>
              <a:ext cx="2921451" cy="0"/>
            </a:xfrm>
            <a:prstGeom prst="line">
              <a:avLst/>
            </a:prstGeom>
            <a:noFill/>
            <a:ln w="12700" cap="flat" cmpd="sng" algn="ctr">
              <a:solidFill>
                <a:srgbClr val="1F8541"/>
              </a:solidFill>
              <a:prstDash val="solid"/>
              <a:miter lim="800000"/>
            </a:ln>
            <a:effectLst/>
          </p:spPr>
        </p:cxnSp>
        <p:cxnSp>
          <p:nvCxnSpPr>
            <p:cNvPr id="25" name="Straight Connector 24"/>
            <p:cNvCxnSpPr/>
            <p:nvPr/>
          </p:nvCxnSpPr>
          <p:spPr>
            <a:xfrm>
              <a:off x="1143000" y="2926402"/>
              <a:ext cx="4159045" cy="0"/>
            </a:xfrm>
            <a:prstGeom prst="line">
              <a:avLst/>
            </a:prstGeom>
            <a:noFill/>
            <a:ln w="12700" cap="flat" cmpd="sng" algn="ctr">
              <a:solidFill>
                <a:srgbClr val="1F8541"/>
              </a:solidFill>
              <a:prstDash val="solid"/>
              <a:miter lim="800000"/>
            </a:ln>
            <a:effectLst/>
          </p:spPr>
        </p:cxnSp>
        <p:sp>
          <p:nvSpPr>
            <p:cNvPr id="21" name="Up Arrow 20"/>
            <p:cNvSpPr/>
            <p:nvPr/>
          </p:nvSpPr>
          <p:spPr>
            <a:xfrm>
              <a:off x="2685835" y="1306041"/>
              <a:ext cx="1070691" cy="1629170"/>
            </a:xfrm>
            <a:prstGeom prst="upArrow">
              <a:avLst/>
            </a:prstGeom>
            <a:solidFill>
              <a:srgbClr val="4FB29D"/>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27" name="TextBox 26"/>
            <p:cNvSpPr txBox="1"/>
            <p:nvPr/>
          </p:nvSpPr>
          <p:spPr>
            <a:xfrm>
              <a:off x="4236359" y="3102605"/>
              <a:ext cx="1382776" cy="356444"/>
            </a:xfrm>
            <a:prstGeom prst="rect">
              <a:avLst/>
            </a:prstGeom>
            <a:noFill/>
          </p:spPr>
          <p:txBody>
            <a:bodyPr wrap="square" rtlCol="0">
              <a:spAutoFit/>
            </a:bodyPr>
            <a:lstStyle/>
            <a:p>
              <a:pPr algn="ctr">
                <a:lnSpc>
                  <a:spcPct val="110000"/>
                </a:lnSpc>
                <a:buClr>
                  <a:srgbClr val="4472C4"/>
                </a:buClr>
                <a:buFont typeface="Arial"/>
                <a:buNone/>
              </a:pPr>
              <a:r>
                <a:rPr lang="en-CA" sz="800" b="1" kern="0" dirty="0">
                  <a:solidFill>
                    <a:prstClr val="black"/>
                  </a:solidFill>
                  <a:cs typeface="Arial" panose="020B0604020202020204" pitchFamily="34" charset="0"/>
                  <a:sym typeface="Arial"/>
                </a:rPr>
                <a:t>Leadership engagement to tackle these issues</a:t>
              </a:r>
            </a:p>
          </p:txBody>
        </p:sp>
        <p:sp>
          <p:nvSpPr>
            <p:cNvPr id="28" name="TextBox 27"/>
            <p:cNvSpPr txBox="1"/>
            <p:nvPr/>
          </p:nvSpPr>
          <p:spPr>
            <a:xfrm>
              <a:off x="2967184" y="3043358"/>
              <a:ext cx="1269175" cy="491866"/>
            </a:xfrm>
            <a:prstGeom prst="rect">
              <a:avLst/>
            </a:prstGeom>
            <a:noFill/>
          </p:spPr>
          <p:txBody>
            <a:bodyPr wrap="square" rtlCol="0">
              <a:spAutoFit/>
            </a:bodyPr>
            <a:lstStyle/>
            <a:p>
              <a:pPr algn="ctr">
                <a:lnSpc>
                  <a:spcPct val="110000"/>
                </a:lnSpc>
                <a:buClr>
                  <a:srgbClr val="4472C4"/>
                </a:buClr>
                <a:buFont typeface="Arial"/>
                <a:buNone/>
              </a:pPr>
              <a:r>
                <a:rPr lang="en-CA" sz="800" b="1" kern="0" dirty="0">
                  <a:solidFill>
                    <a:prstClr val="black"/>
                  </a:solidFill>
                  <a:cs typeface="Arial" panose="020B0604020202020204" pitchFamily="34" charset="0"/>
                  <a:sym typeface="Arial"/>
                </a:rPr>
                <a:t>Traditional </a:t>
              </a:r>
              <a:r>
                <a:rPr lang="en-CA" sz="800" b="1" kern="0" dirty="0" smtClean="0">
                  <a:solidFill>
                    <a:prstClr val="black"/>
                  </a:solidFill>
                  <a:cs typeface="Arial" panose="020B0604020202020204" pitchFamily="34" charset="0"/>
                  <a:sym typeface="Arial"/>
                </a:rPr>
                <a:t>people- </a:t>
              </a:r>
              <a:r>
                <a:rPr lang="en-CA" sz="800" b="1" kern="0" dirty="0">
                  <a:solidFill>
                    <a:prstClr val="black"/>
                  </a:solidFill>
                  <a:cs typeface="Arial" panose="020B0604020202020204" pitchFamily="34" charset="0"/>
                  <a:sym typeface="Arial"/>
                </a:rPr>
                <a:t>management culture has shifted </a:t>
              </a:r>
            </a:p>
          </p:txBody>
        </p:sp>
        <p:sp>
          <p:nvSpPr>
            <p:cNvPr id="29" name="Rectangle 28"/>
            <p:cNvSpPr/>
            <p:nvPr/>
          </p:nvSpPr>
          <p:spPr>
            <a:xfrm>
              <a:off x="1982633" y="3043358"/>
              <a:ext cx="984551" cy="491866"/>
            </a:xfrm>
            <a:prstGeom prst="rect">
              <a:avLst/>
            </a:prstGeom>
          </p:spPr>
          <p:txBody>
            <a:bodyPr wrap="square">
              <a:spAutoFit/>
            </a:bodyPr>
            <a:lstStyle/>
            <a:p>
              <a:pPr algn="ctr">
                <a:lnSpc>
                  <a:spcPct val="110000"/>
                </a:lnSpc>
                <a:buClr>
                  <a:srgbClr val="4472C4"/>
                </a:buClr>
                <a:buFont typeface="Arial"/>
                <a:buNone/>
              </a:pPr>
              <a:r>
                <a:rPr lang="en-CA" sz="800" b="1" kern="0" dirty="0">
                  <a:solidFill>
                    <a:prstClr val="black"/>
                  </a:solidFill>
                  <a:cs typeface="Arial" panose="020B0604020202020204" pitchFamily="34" charset="0"/>
                  <a:sym typeface="Arial"/>
                </a:rPr>
                <a:t>Fewer paper-dependent processes</a:t>
              </a:r>
            </a:p>
          </p:txBody>
        </p:sp>
        <p:sp>
          <p:nvSpPr>
            <p:cNvPr id="30" name="Rectangle 29"/>
            <p:cNvSpPr/>
            <p:nvPr/>
          </p:nvSpPr>
          <p:spPr>
            <a:xfrm>
              <a:off x="898635" y="3043358"/>
              <a:ext cx="1098336" cy="491866"/>
            </a:xfrm>
            <a:prstGeom prst="rect">
              <a:avLst/>
            </a:prstGeom>
          </p:spPr>
          <p:txBody>
            <a:bodyPr wrap="square">
              <a:spAutoFit/>
            </a:bodyPr>
            <a:lstStyle/>
            <a:p>
              <a:pPr algn="ctr">
                <a:lnSpc>
                  <a:spcPct val="110000"/>
                </a:lnSpc>
                <a:buClr>
                  <a:srgbClr val="4472C4"/>
                </a:buClr>
                <a:buFont typeface="Arial"/>
                <a:buNone/>
              </a:pPr>
              <a:r>
                <a:rPr lang="en-CA" sz="800" b="1" kern="0" dirty="0">
                  <a:solidFill>
                    <a:prstClr val="black"/>
                  </a:solidFill>
                  <a:cs typeface="Arial" panose="020B0604020202020204" pitchFamily="34" charset="0"/>
                  <a:sym typeface="Arial"/>
                </a:rPr>
                <a:t>Leverage investments in enabling technology </a:t>
              </a:r>
            </a:p>
          </p:txBody>
        </p:sp>
        <p:sp>
          <p:nvSpPr>
            <p:cNvPr id="26" name="TextBox 25"/>
            <p:cNvSpPr txBox="1"/>
            <p:nvPr/>
          </p:nvSpPr>
          <p:spPr>
            <a:xfrm>
              <a:off x="1457420" y="1879535"/>
              <a:ext cx="3566922" cy="464743"/>
            </a:xfrm>
            <a:prstGeom prst="rect">
              <a:avLst/>
            </a:prstGeom>
            <a:noFill/>
          </p:spPr>
          <p:txBody>
            <a:bodyPr wrap="square" rtlCol="0">
              <a:spAutoFit/>
            </a:bodyPr>
            <a:lstStyle/>
            <a:p>
              <a:pPr algn="ctr">
                <a:lnSpc>
                  <a:spcPct val="110000"/>
                </a:lnSpc>
                <a:buClr>
                  <a:srgbClr val="000000"/>
                </a:buClr>
                <a:buFont typeface="Arial"/>
                <a:buNone/>
              </a:pPr>
              <a:r>
                <a:rPr lang="en-US" sz="1100" b="1" kern="0" dirty="0">
                  <a:solidFill>
                    <a:prstClr val="white"/>
                  </a:solidFill>
                  <a:cs typeface="Arial" panose="020B0604020202020204" pitchFamily="34" charset="0"/>
                  <a:sym typeface="Arial"/>
                </a:rPr>
                <a:t>OPPORTUNITY TO</a:t>
              </a:r>
              <a:endParaRPr lang="en-CA" sz="1100" b="1" kern="0" dirty="0">
                <a:solidFill>
                  <a:prstClr val="white"/>
                </a:solidFill>
                <a:cs typeface="Arial" panose="020B0604020202020204" pitchFamily="34" charset="0"/>
                <a:sym typeface="Arial"/>
              </a:endParaRPr>
            </a:p>
            <a:p>
              <a:pPr algn="ctr">
                <a:lnSpc>
                  <a:spcPct val="110000"/>
                </a:lnSpc>
                <a:buClr>
                  <a:srgbClr val="000000"/>
                </a:buClr>
                <a:buFont typeface="Arial"/>
                <a:buNone/>
              </a:pPr>
              <a:r>
                <a:rPr lang="en-US" sz="1100" b="1" kern="0" dirty="0">
                  <a:solidFill>
                    <a:prstClr val="white"/>
                  </a:solidFill>
                  <a:cs typeface="Arial" panose="020B0604020202020204" pitchFamily="34" charset="0"/>
                  <a:sym typeface="Arial"/>
                </a:rPr>
                <a:t>ACCELERATE MODERNIZATION</a:t>
              </a:r>
              <a:endParaRPr lang="en-CA" sz="1100" b="1" kern="0" dirty="0">
                <a:solidFill>
                  <a:prstClr val="white"/>
                </a:solidFill>
                <a:cs typeface="Arial" panose="020B0604020202020204" pitchFamily="34" charset="0"/>
                <a:sym typeface="Arial"/>
              </a:endParaRPr>
            </a:p>
          </p:txBody>
        </p:sp>
        <p:sp>
          <p:nvSpPr>
            <p:cNvPr id="31" name="TextBox 30"/>
            <p:cNvSpPr txBox="1"/>
            <p:nvPr/>
          </p:nvSpPr>
          <p:spPr>
            <a:xfrm rot="2626675">
              <a:off x="3962461" y="1791328"/>
              <a:ext cx="1422629" cy="329321"/>
            </a:xfrm>
            <a:prstGeom prst="rect">
              <a:avLst/>
            </a:prstGeom>
            <a:noFill/>
          </p:spPr>
          <p:txBody>
            <a:bodyPr wrap="square" rtlCol="0">
              <a:spAutoFit/>
            </a:bodyPr>
            <a:lstStyle/>
            <a:p>
              <a:pPr algn="ctr">
                <a:lnSpc>
                  <a:spcPct val="110000"/>
                </a:lnSpc>
                <a:buClr>
                  <a:srgbClr val="000000"/>
                </a:buClr>
                <a:buFont typeface="Arial"/>
                <a:buNone/>
              </a:pPr>
              <a:r>
                <a:rPr lang="en-CA" sz="1400" b="1" kern="0" dirty="0">
                  <a:solidFill>
                    <a:prstClr val="black"/>
                  </a:solidFill>
                  <a:cs typeface="Arial" panose="020B0604020202020204" pitchFamily="34" charset="0"/>
                  <a:sym typeface="Arial"/>
                </a:rPr>
                <a:t>TIME</a:t>
              </a:r>
            </a:p>
          </p:txBody>
        </p:sp>
        <p:sp>
          <p:nvSpPr>
            <p:cNvPr id="24" name="TextBox 23"/>
            <p:cNvSpPr txBox="1"/>
            <p:nvPr/>
          </p:nvSpPr>
          <p:spPr>
            <a:xfrm rot="18968300">
              <a:off x="921648" y="1913841"/>
              <a:ext cx="1422629" cy="329321"/>
            </a:xfrm>
            <a:prstGeom prst="rect">
              <a:avLst/>
            </a:prstGeom>
            <a:noFill/>
          </p:spPr>
          <p:txBody>
            <a:bodyPr wrap="square" rtlCol="0">
              <a:spAutoFit/>
            </a:bodyPr>
            <a:lstStyle/>
            <a:p>
              <a:pPr>
                <a:lnSpc>
                  <a:spcPct val="110000"/>
                </a:lnSpc>
                <a:buClr>
                  <a:srgbClr val="000000"/>
                </a:buClr>
                <a:buFont typeface="Arial"/>
                <a:buNone/>
              </a:pPr>
              <a:r>
                <a:rPr lang="en-CA" sz="1400" b="1" kern="0" dirty="0">
                  <a:solidFill>
                    <a:prstClr val="black"/>
                  </a:solidFill>
                  <a:cs typeface="Arial" panose="020B0604020202020204" pitchFamily="34" charset="0"/>
                  <a:sym typeface="Arial"/>
                </a:rPr>
                <a:t>READINESS</a:t>
              </a:r>
            </a:p>
          </p:txBody>
        </p:sp>
      </p:grpSp>
      <p:sp>
        <p:nvSpPr>
          <p:cNvPr id="2" name="Title 1"/>
          <p:cNvSpPr>
            <a:spLocks noGrp="1"/>
          </p:cNvSpPr>
          <p:nvPr>
            <p:ph type="title"/>
          </p:nvPr>
        </p:nvSpPr>
        <p:spPr>
          <a:xfrm>
            <a:off x="500549" y="147002"/>
            <a:ext cx="10441746" cy="843880"/>
          </a:xfrm>
        </p:spPr>
        <p:txBody>
          <a:bodyPr/>
          <a:lstStyle/>
          <a:p>
            <a:r>
              <a:rPr lang="en-US" sz="2800" dirty="0">
                <a:solidFill>
                  <a:schemeClr val="accent5"/>
                </a:solidFill>
              </a:rPr>
              <a:t>Workplace Modernization Opportunity</a:t>
            </a:r>
            <a:endParaRPr lang="en-CA" sz="2800" dirty="0">
              <a:solidFill>
                <a:schemeClr val="accent5"/>
              </a:solidFill>
            </a:endParaRPr>
          </a:p>
        </p:txBody>
      </p:sp>
    </p:spTree>
    <p:extLst>
      <p:ext uri="{BB962C8B-B14F-4D97-AF65-F5344CB8AC3E}">
        <p14:creationId xmlns:p14="http://schemas.microsoft.com/office/powerpoint/2010/main" val="4261571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709647" y="3550782"/>
            <a:ext cx="1640542" cy="1500411"/>
          </a:xfrm>
          <a:prstGeom prst="rect">
            <a:avLst/>
          </a:prstGeom>
          <a:noFill/>
          <a:ln w="38100">
            <a:solidFill>
              <a:schemeClr val="accent1"/>
            </a:solidFill>
          </a:ln>
        </p:spPr>
        <p:txBody>
          <a:bodyPr wrap="square" rtlCol="0">
            <a:spAutoFit/>
          </a:bodyPr>
          <a:lstStyle>
            <a:defPPr>
              <a:defRPr lang="en-US"/>
            </a:defPPr>
            <a:lvl1pPr>
              <a:defRPr sz="1200" b="1">
                <a:solidFill>
                  <a:schemeClr val="tx1">
                    <a:lumMod val="75000"/>
                    <a:lumOff val="25000"/>
                  </a:schemeClr>
                </a:solidFill>
              </a:defRPr>
            </a:lvl1pPr>
          </a:lstStyle>
          <a:p>
            <a:r>
              <a:rPr lang="en-US" sz="1050" b="0" dirty="0">
                <a:solidFill>
                  <a:srgbClr val="000000">
                    <a:lumMod val="75000"/>
                    <a:lumOff val="25000"/>
                  </a:srgbClr>
                </a:solidFill>
                <a:latin typeface="Arial" panose="020B0604020202020204" pitchFamily="34" charset="0"/>
                <a:cs typeface="Arial" panose="020B0604020202020204" pitchFamily="34" charset="0"/>
              </a:rPr>
              <a:t>How can we use what we have learned to redefine the future workplace?</a:t>
            </a:r>
          </a:p>
          <a:p>
            <a:endParaRPr lang="en-US" sz="1050" b="0" dirty="0">
              <a:solidFill>
                <a:srgbClr val="000000">
                  <a:lumMod val="75000"/>
                  <a:lumOff val="25000"/>
                </a:srgbClr>
              </a:solidFill>
              <a:latin typeface="Arial" panose="020B0604020202020204" pitchFamily="34" charset="0"/>
              <a:cs typeface="Arial" panose="020B0604020202020204" pitchFamily="34" charset="0"/>
            </a:endParaRPr>
          </a:p>
          <a:p>
            <a:r>
              <a:rPr lang="en-US" sz="1050" b="0" dirty="0">
                <a:solidFill>
                  <a:srgbClr val="000000">
                    <a:lumMod val="75000"/>
                    <a:lumOff val="25000"/>
                  </a:srgbClr>
                </a:solidFill>
                <a:latin typeface="Arial" panose="020B0604020202020204" pitchFamily="34" charset="0"/>
                <a:cs typeface="Arial" panose="020B0604020202020204" pitchFamily="34" charset="0"/>
              </a:rPr>
              <a:t>How can we keep the momentum?</a:t>
            </a:r>
            <a:endParaRPr lang="en-US" sz="900" b="0" dirty="0">
              <a:solidFill>
                <a:srgbClr val="000000">
                  <a:lumMod val="75000"/>
                  <a:lumOff val="25000"/>
                </a:srgbClr>
              </a:solidFill>
              <a:latin typeface="Arial" panose="020B0604020202020204" pitchFamily="34" charset="0"/>
              <a:cs typeface="Arial" panose="020B0604020202020204" pitchFamily="34" charset="0"/>
            </a:endParaRPr>
          </a:p>
          <a:p>
            <a:endParaRPr lang="en-US" sz="900" b="0" dirty="0">
              <a:solidFill>
                <a:srgbClr val="000000">
                  <a:lumMod val="75000"/>
                  <a:lumOff val="25000"/>
                </a:srgbClr>
              </a:solidFill>
              <a:latin typeface="Arial" panose="020B0604020202020204" pitchFamily="34" charset="0"/>
              <a:cs typeface="Arial" panose="020B0604020202020204" pitchFamily="34" charset="0"/>
            </a:endParaRPr>
          </a:p>
          <a:p>
            <a:endParaRPr lang="en-US" sz="900" b="0" dirty="0">
              <a:solidFill>
                <a:srgbClr val="000000">
                  <a:lumMod val="75000"/>
                  <a:lumOff val="25000"/>
                </a:srgbClr>
              </a:solidFill>
              <a:latin typeface="Calibri"/>
            </a:endParaRPr>
          </a:p>
        </p:txBody>
      </p:sp>
      <p:sp>
        <p:nvSpPr>
          <p:cNvPr id="2" name="TextBox 1"/>
          <p:cNvSpPr txBox="1"/>
          <p:nvPr/>
        </p:nvSpPr>
        <p:spPr>
          <a:xfrm>
            <a:off x="4854808" y="3550782"/>
            <a:ext cx="2296041" cy="1869743"/>
          </a:xfrm>
          <a:prstGeom prst="rect">
            <a:avLst/>
          </a:prstGeom>
          <a:noFill/>
          <a:ln w="38100">
            <a:solidFill>
              <a:schemeClr val="accent2"/>
            </a:solidFill>
          </a:ln>
        </p:spPr>
        <p:txBody>
          <a:bodyPr wrap="square" rtlCol="0">
            <a:spAutoFit/>
          </a:bodyPr>
          <a:lstStyle/>
          <a:p>
            <a:r>
              <a:rPr lang="en-CA" sz="1050" dirty="0">
                <a:solidFill>
                  <a:srgbClr val="000000">
                    <a:lumMod val="75000"/>
                    <a:lumOff val="25000"/>
                  </a:srgbClr>
                </a:solidFill>
                <a:latin typeface="Arial" panose="020B0604020202020204" pitchFamily="34" charset="0"/>
                <a:cs typeface="Arial" panose="020B0604020202020204" pitchFamily="34" charset="0"/>
              </a:rPr>
              <a:t>How is the pandemic impacting our workplace? </a:t>
            </a:r>
          </a:p>
          <a:p>
            <a:endParaRPr lang="en-US" sz="1050" dirty="0">
              <a:solidFill>
                <a:srgbClr val="000000">
                  <a:lumMod val="75000"/>
                  <a:lumOff val="25000"/>
                </a:srgbClr>
              </a:solidFill>
              <a:latin typeface="Arial" panose="020B0604020202020204" pitchFamily="34" charset="0"/>
              <a:cs typeface="Arial" panose="020B0604020202020204" pitchFamily="34" charset="0"/>
            </a:endParaRPr>
          </a:p>
          <a:p>
            <a:r>
              <a:rPr lang="en-US" sz="1050" dirty="0">
                <a:solidFill>
                  <a:srgbClr val="000000">
                    <a:lumMod val="75000"/>
                    <a:lumOff val="25000"/>
                  </a:srgbClr>
                </a:solidFill>
                <a:latin typeface="Arial" panose="020B0604020202020204" pitchFamily="34" charset="0"/>
                <a:cs typeface="Arial" panose="020B0604020202020204" pitchFamily="34" charset="0"/>
              </a:rPr>
              <a:t>What lessons have we learned in the </a:t>
            </a:r>
            <a:r>
              <a:rPr lang="en-US" sz="1050">
                <a:solidFill>
                  <a:srgbClr val="000000">
                    <a:lumMod val="75000"/>
                    <a:lumOff val="25000"/>
                  </a:srgbClr>
                </a:solidFill>
                <a:latin typeface="Arial" panose="020B0604020202020204" pitchFamily="34" charset="0"/>
                <a:cs typeface="Arial" panose="020B0604020202020204" pitchFamily="34" charset="0"/>
              </a:rPr>
              <a:t>last 11 </a:t>
            </a:r>
            <a:r>
              <a:rPr lang="en-US" sz="1050" dirty="0">
                <a:solidFill>
                  <a:srgbClr val="000000">
                    <a:lumMod val="75000"/>
                    <a:lumOff val="25000"/>
                  </a:srgbClr>
                </a:solidFill>
                <a:latin typeface="Arial" panose="020B0604020202020204" pitchFamily="34" charset="0"/>
                <a:cs typeface="Arial" panose="020B0604020202020204" pitchFamily="34" charset="0"/>
              </a:rPr>
              <a:t>months? </a:t>
            </a:r>
          </a:p>
          <a:p>
            <a:endParaRPr lang="en-US" sz="1050" dirty="0">
              <a:solidFill>
                <a:srgbClr val="000000">
                  <a:lumMod val="75000"/>
                  <a:lumOff val="25000"/>
                </a:srgbClr>
              </a:solidFill>
              <a:latin typeface="Arial" panose="020B0604020202020204" pitchFamily="34" charset="0"/>
              <a:cs typeface="Arial" panose="020B0604020202020204" pitchFamily="34" charset="0"/>
            </a:endParaRPr>
          </a:p>
          <a:p>
            <a:r>
              <a:rPr lang="en-US" sz="1050" dirty="0">
                <a:solidFill>
                  <a:srgbClr val="000000">
                    <a:lumMod val="75000"/>
                    <a:lumOff val="25000"/>
                  </a:srgbClr>
                </a:solidFill>
                <a:latin typeface="Arial" panose="020B0604020202020204" pitchFamily="34" charset="0"/>
                <a:cs typeface="Arial" panose="020B0604020202020204" pitchFamily="34" charset="0"/>
              </a:rPr>
              <a:t>Which IT tools have been deployed and adopted?</a:t>
            </a:r>
          </a:p>
          <a:p>
            <a:endParaRPr lang="en-US" sz="1050" dirty="0">
              <a:solidFill>
                <a:srgbClr val="000000">
                  <a:lumMod val="75000"/>
                  <a:lumOff val="25000"/>
                </a:srgbClr>
              </a:solidFill>
              <a:latin typeface="Arial" panose="020B0604020202020204" pitchFamily="34" charset="0"/>
              <a:cs typeface="Arial" panose="020B0604020202020204" pitchFamily="34" charset="0"/>
            </a:endParaRPr>
          </a:p>
          <a:p>
            <a:r>
              <a:rPr lang="en-US" sz="1050" dirty="0">
                <a:solidFill>
                  <a:srgbClr val="000000">
                    <a:lumMod val="75000"/>
                    <a:lumOff val="25000"/>
                  </a:srgbClr>
                </a:solidFill>
                <a:latin typeface="Arial" panose="020B0604020202020204" pitchFamily="34" charset="0"/>
                <a:cs typeface="Arial" panose="020B0604020202020204" pitchFamily="34" charset="0"/>
              </a:rPr>
              <a:t>How have employees adapted to a new way of working?</a:t>
            </a:r>
            <a:endParaRPr lang="fr-CA" sz="105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111" name="Picture 110" descr="Picture of the perfect Heptagon with 7 summits: Organization, People, Business processes, Technology, Space, Leadership and Resources.  The current workplace is represented by an imperfect heptagon, inside the perfect heptagon (where we are now versus where we want to be)"/>
          <p:cNvPicPr>
            <a:picLocks noChangeAspect="1"/>
          </p:cNvPicPr>
          <p:nvPr/>
        </p:nvPicPr>
        <p:blipFill rotWithShape="1">
          <a:blip r:embed="rId3"/>
          <a:srcRect b="6540"/>
          <a:stretch/>
        </p:blipFill>
        <p:spPr>
          <a:xfrm>
            <a:off x="2483404" y="3968774"/>
            <a:ext cx="2002544" cy="1310756"/>
          </a:xfrm>
          <a:prstGeom prst="rect">
            <a:avLst/>
          </a:prstGeom>
          <a:ln w="38100">
            <a:solidFill>
              <a:schemeClr val="accent3"/>
            </a:solidFill>
          </a:ln>
        </p:spPr>
      </p:pic>
      <p:sp>
        <p:nvSpPr>
          <p:cNvPr id="110" name="Freeform 109" descr="AngleDoubleDown Icon"/>
          <p:cNvSpPr>
            <a:spLocks noEditPoints="1"/>
          </p:cNvSpPr>
          <p:nvPr/>
        </p:nvSpPr>
        <p:spPr bwMode="auto">
          <a:xfrm>
            <a:off x="3301441" y="3472994"/>
            <a:ext cx="366472" cy="352292"/>
          </a:xfrm>
          <a:custGeom>
            <a:avLst/>
            <a:gdLst>
              <a:gd name="T0" fmla="*/ 237 w 240"/>
              <a:gd name="T1" fmla="*/ 26 h 233"/>
              <a:gd name="T2" fmla="*/ 125 w 240"/>
              <a:gd name="T3" fmla="*/ 138 h 233"/>
              <a:gd name="T4" fmla="*/ 120 w 240"/>
              <a:gd name="T5" fmla="*/ 140 h 233"/>
              <a:gd name="T6" fmla="*/ 114 w 240"/>
              <a:gd name="T7" fmla="*/ 138 h 233"/>
              <a:gd name="T8" fmla="*/ 2 w 240"/>
              <a:gd name="T9" fmla="*/ 26 h 233"/>
              <a:gd name="T10" fmla="*/ 0 w 240"/>
              <a:gd name="T11" fmla="*/ 20 h 233"/>
              <a:gd name="T12" fmla="*/ 2 w 240"/>
              <a:gd name="T13" fmla="*/ 15 h 233"/>
              <a:gd name="T14" fmla="*/ 14 w 240"/>
              <a:gd name="T15" fmla="*/ 3 h 233"/>
              <a:gd name="T16" fmla="*/ 20 w 240"/>
              <a:gd name="T17" fmla="*/ 0 h 233"/>
              <a:gd name="T18" fmla="*/ 25 w 240"/>
              <a:gd name="T19" fmla="*/ 3 h 233"/>
              <a:gd name="T20" fmla="*/ 120 w 240"/>
              <a:gd name="T21" fmla="*/ 97 h 233"/>
              <a:gd name="T22" fmla="*/ 214 w 240"/>
              <a:gd name="T23" fmla="*/ 3 h 233"/>
              <a:gd name="T24" fmla="*/ 220 w 240"/>
              <a:gd name="T25" fmla="*/ 0 h 233"/>
              <a:gd name="T26" fmla="*/ 225 w 240"/>
              <a:gd name="T27" fmla="*/ 3 h 233"/>
              <a:gd name="T28" fmla="*/ 237 w 240"/>
              <a:gd name="T29" fmla="*/ 15 h 233"/>
              <a:gd name="T30" fmla="*/ 240 w 240"/>
              <a:gd name="T31" fmla="*/ 20 h 233"/>
              <a:gd name="T32" fmla="*/ 237 w 240"/>
              <a:gd name="T33" fmla="*/ 26 h 233"/>
              <a:gd name="T34" fmla="*/ 237 w 240"/>
              <a:gd name="T35" fmla="*/ 118 h 233"/>
              <a:gd name="T36" fmla="*/ 125 w 240"/>
              <a:gd name="T37" fmla="*/ 230 h 233"/>
              <a:gd name="T38" fmla="*/ 120 w 240"/>
              <a:gd name="T39" fmla="*/ 233 h 233"/>
              <a:gd name="T40" fmla="*/ 114 w 240"/>
              <a:gd name="T41" fmla="*/ 230 h 233"/>
              <a:gd name="T42" fmla="*/ 2 w 240"/>
              <a:gd name="T43" fmla="*/ 118 h 233"/>
              <a:gd name="T44" fmla="*/ 0 w 240"/>
              <a:gd name="T45" fmla="*/ 113 h 233"/>
              <a:gd name="T46" fmla="*/ 2 w 240"/>
              <a:gd name="T47" fmla="*/ 107 h 233"/>
              <a:gd name="T48" fmla="*/ 14 w 240"/>
              <a:gd name="T49" fmla="*/ 95 h 233"/>
              <a:gd name="T50" fmla="*/ 20 w 240"/>
              <a:gd name="T51" fmla="*/ 93 h 233"/>
              <a:gd name="T52" fmla="*/ 25 w 240"/>
              <a:gd name="T53" fmla="*/ 95 h 233"/>
              <a:gd name="T54" fmla="*/ 120 w 240"/>
              <a:gd name="T55" fmla="*/ 190 h 233"/>
              <a:gd name="T56" fmla="*/ 214 w 240"/>
              <a:gd name="T57" fmla="*/ 95 h 233"/>
              <a:gd name="T58" fmla="*/ 220 w 240"/>
              <a:gd name="T59" fmla="*/ 93 h 233"/>
              <a:gd name="T60" fmla="*/ 225 w 240"/>
              <a:gd name="T61" fmla="*/ 95 h 233"/>
              <a:gd name="T62" fmla="*/ 237 w 240"/>
              <a:gd name="T63" fmla="*/ 107 h 233"/>
              <a:gd name="T64" fmla="*/ 240 w 240"/>
              <a:gd name="T65" fmla="*/ 113 h 233"/>
              <a:gd name="T66" fmla="*/ 237 w 240"/>
              <a:gd name="T67" fmla="*/ 11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233">
                <a:moveTo>
                  <a:pt x="237" y="26"/>
                </a:moveTo>
                <a:cubicBezTo>
                  <a:pt x="125" y="138"/>
                  <a:pt x="125" y="138"/>
                  <a:pt x="125" y="138"/>
                </a:cubicBezTo>
                <a:cubicBezTo>
                  <a:pt x="124" y="139"/>
                  <a:pt x="122" y="140"/>
                  <a:pt x="120" y="140"/>
                </a:cubicBezTo>
                <a:cubicBezTo>
                  <a:pt x="118" y="140"/>
                  <a:pt x="116" y="139"/>
                  <a:pt x="114" y="138"/>
                </a:cubicBezTo>
                <a:cubicBezTo>
                  <a:pt x="2" y="26"/>
                  <a:pt x="2" y="26"/>
                  <a:pt x="2" y="26"/>
                </a:cubicBezTo>
                <a:cubicBezTo>
                  <a:pt x="1" y="24"/>
                  <a:pt x="0" y="22"/>
                  <a:pt x="0" y="20"/>
                </a:cubicBezTo>
                <a:cubicBezTo>
                  <a:pt x="0" y="18"/>
                  <a:pt x="1" y="16"/>
                  <a:pt x="2" y="15"/>
                </a:cubicBezTo>
                <a:cubicBezTo>
                  <a:pt x="14" y="3"/>
                  <a:pt x="14" y="3"/>
                  <a:pt x="14" y="3"/>
                </a:cubicBezTo>
                <a:cubicBezTo>
                  <a:pt x="16" y="1"/>
                  <a:pt x="18" y="0"/>
                  <a:pt x="20" y="0"/>
                </a:cubicBezTo>
                <a:cubicBezTo>
                  <a:pt x="22" y="0"/>
                  <a:pt x="24" y="1"/>
                  <a:pt x="25" y="3"/>
                </a:cubicBezTo>
                <a:cubicBezTo>
                  <a:pt x="120" y="97"/>
                  <a:pt x="120" y="97"/>
                  <a:pt x="120" y="97"/>
                </a:cubicBezTo>
                <a:cubicBezTo>
                  <a:pt x="214" y="3"/>
                  <a:pt x="214" y="3"/>
                  <a:pt x="214" y="3"/>
                </a:cubicBezTo>
                <a:cubicBezTo>
                  <a:pt x="216" y="1"/>
                  <a:pt x="218" y="0"/>
                  <a:pt x="220" y="0"/>
                </a:cubicBezTo>
                <a:cubicBezTo>
                  <a:pt x="222" y="0"/>
                  <a:pt x="224" y="1"/>
                  <a:pt x="225" y="3"/>
                </a:cubicBezTo>
                <a:cubicBezTo>
                  <a:pt x="237" y="15"/>
                  <a:pt x="237" y="15"/>
                  <a:pt x="237" y="15"/>
                </a:cubicBezTo>
                <a:cubicBezTo>
                  <a:pt x="239" y="16"/>
                  <a:pt x="240" y="18"/>
                  <a:pt x="240" y="20"/>
                </a:cubicBezTo>
                <a:cubicBezTo>
                  <a:pt x="240" y="22"/>
                  <a:pt x="239" y="24"/>
                  <a:pt x="237" y="26"/>
                </a:cubicBezTo>
                <a:close/>
                <a:moveTo>
                  <a:pt x="237" y="118"/>
                </a:moveTo>
                <a:cubicBezTo>
                  <a:pt x="125" y="230"/>
                  <a:pt x="125" y="230"/>
                  <a:pt x="125" y="230"/>
                </a:cubicBezTo>
                <a:cubicBezTo>
                  <a:pt x="124" y="232"/>
                  <a:pt x="122" y="233"/>
                  <a:pt x="120" y="233"/>
                </a:cubicBezTo>
                <a:cubicBezTo>
                  <a:pt x="118" y="233"/>
                  <a:pt x="116" y="232"/>
                  <a:pt x="114" y="230"/>
                </a:cubicBezTo>
                <a:cubicBezTo>
                  <a:pt x="2" y="118"/>
                  <a:pt x="2" y="118"/>
                  <a:pt x="2" y="118"/>
                </a:cubicBezTo>
                <a:cubicBezTo>
                  <a:pt x="1" y="117"/>
                  <a:pt x="0" y="115"/>
                  <a:pt x="0" y="113"/>
                </a:cubicBezTo>
                <a:cubicBezTo>
                  <a:pt x="0" y="111"/>
                  <a:pt x="1" y="109"/>
                  <a:pt x="2" y="107"/>
                </a:cubicBezTo>
                <a:cubicBezTo>
                  <a:pt x="14" y="95"/>
                  <a:pt x="14" y="95"/>
                  <a:pt x="14" y="95"/>
                </a:cubicBezTo>
                <a:cubicBezTo>
                  <a:pt x="16" y="94"/>
                  <a:pt x="18" y="93"/>
                  <a:pt x="20" y="93"/>
                </a:cubicBezTo>
                <a:cubicBezTo>
                  <a:pt x="22" y="93"/>
                  <a:pt x="24" y="94"/>
                  <a:pt x="25" y="95"/>
                </a:cubicBezTo>
                <a:cubicBezTo>
                  <a:pt x="120" y="190"/>
                  <a:pt x="120" y="190"/>
                  <a:pt x="120" y="190"/>
                </a:cubicBezTo>
                <a:cubicBezTo>
                  <a:pt x="214" y="95"/>
                  <a:pt x="214" y="95"/>
                  <a:pt x="214" y="95"/>
                </a:cubicBezTo>
                <a:cubicBezTo>
                  <a:pt x="216" y="94"/>
                  <a:pt x="218" y="93"/>
                  <a:pt x="220" y="93"/>
                </a:cubicBezTo>
                <a:cubicBezTo>
                  <a:pt x="222" y="93"/>
                  <a:pt x="224" y="94"/>
                  <a:pt x="225" y="95"/>
                </a:cubicBezTo>
                <a:cubicBezTo>
                  <a:pt x="237" y="107"/>
                  <a:pt x="237" y="107"/>
                  <a:pt x="237" y="107"/>
                </a:cubicBezTo>
                <a:cubicBezTo>
                  <a:pt x="239" y="109"/>
                  <a:pt x="240" y="111"/>
                  <a:pt x="240" y="113"/>
                </a:cubicBezTo>
                <a:cubicBezTo>
                  <a:pt x="240" y="115"/>
                  <a:pt x="239" y="117"/>
                  <a:pt x="237" y="118"/>
                </a:cubicBezTo>
                <a:close/>
              </a:path>
            </a:pathLst>
          </a:custGeom>
          <a:solidFill>
            <a:srgbClr val="999999"/>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solidFill>
                <a:srgbClr val="000000"/>
              </a:solidFill>
            </a:endParaRPr>
          </a:p>
        </p:txBody>
      </p:sp>
      <p:grpSp>
        <p:nvGrpSpPr>
          <p:cNvPr id="3" name="Group 2"/>
          <p:cNvGrpSpPr/>
          <p:nvPr/>
        </p:nvGrpSpPr>
        <p:grpSpPr>
          <a:xfrm>
            <a:off x="2697637" y="2024404"/>
            <a:ext cx="6539846" cy="1397693"/>
            <a:chOff x="5899549" y="-1980694"/>
            <a:chExt cx="3385319" cy="1068331"/>
          </a:xfrm>
        </p:grpSpPr>
        <p:sp>
          <p:nvSpPr>
            <p:cNvPr id="8" name="Rectangle 7"/>
            <p:cNvSpPr/>
            <p:nvPr/>
          </p:nvSpPr>
          <p:spPr>
            <a:xfrm>
              <a:off x="8553896" y="-1980694"/>
              <a:ext cx="730972" cy="1068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FFFFFF"/>
                  </a:solidFill>
                  <a:latin typeface="Arial" panose="020B0604020202020204" pitchFamily="34" charset="0"/>
                  <a:cs typeface="Arial" panose="020B0604020202020204" pitchFamily="34" charset="0"/>
                </a:rPr>
                <a:t>Future workplace?</a:t>
              </a:r>
            </a:p>
          </p:txBody>
        </p:sp>
        <p:sp>
          <p:nvSpPr>
            <p:cNvPr id="14" name="Isosceles Triangle 13"/>
            <p:cNvSpPr/>
            <p:nvPr/>
          </p:nvSpPr>
          <p:spPr>
            <a:xfrm rot="5400000">
              <a:off x="8173129" y="-1471270"/>
              <a:ext cx="185956" cy="122749"/>
            </a:xfrm>
            <a:prstGeom prst="triangle">
              <a:avLst/>
            </a:prstGeom>
            <a:solidFill>
              <a:schemeClr val="accent5"/>
            </a:solidFill>
            <a:ln w="9525">
              <a:noFill/>
              <a:miter lim="800000"/>
              <a:headEnd/>
              <a:tailEnd/>
            </a:ln>
          </p:spPr>
          <p:txBody>
            <a:bodyPr wrap="none" anchor="ctr"/>
            <a:lstStyle/>
            <a:p>
              <a:pPr algn="ctr"/>
              <a:endParaRPr lang="en-US" sz="600" b="1" dirty="0">
                <a:solidFill>
                  <a:srgbClr val="FFFFFF"/>
                </a:solidFill>
                <a:latin typeface="Calibri"/>
              </a:endParaRPr>
            </a:p>
          </p:txBody>
        </p:sp>
        <p:sp>
          <p:nvSpPr>
            <p:cNvPr id="7" name="Rectangle 6"/>
            <p:cNvSpPr/>
            <p:nvPr/>
          </p:nvSpPr>
          <p:spPr>
            <a:xfrm>
              <a:off x="7226723" y="-1980694"/>
              <a:ext cx="751595" cy="106833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FFFFFF"/>
                  </a:solidFill>
                  <a:latin typeface="Arial" panose="020B0604020202020204" pitchFamily="34" charset="0"/>
                  <a:cs typeface="Arial" panose="020B0604020202020204" pitchFamily="34" charset="0"/>
                </a:rPr>
                <a:t>Transition </a:t>
              </a:r>
              <a:r>
                <a:rPr lang="en-US" sz="1050" b="1" dirty="0">
                  <a:solidFill>
                    <a:srgbClr val="FFFFFF"/>
                  </a:solidFill>
                  <a:latin typeface="Arial" panose="020B0604020202020204" pitchFamily="34" charset="0"/>
                  <a:cs typeface="Arial" panose="020B0604020202020204" pitchFamily="34" charset="0"/>
                </a:rPr>
                <a:t>(pandemic situation)</a:t>
              </a:r>
            </a:p>
          </p:txBody>
        </p:sp>
        <p:sp>
          <p:nvSpPr>
            <p:cNvPr id="12" name="Isosceles Triangle 11"/>
            <p:cNvSpPr/>
            <p:nvPr/>
          </p:nvSpPr>
          <p:spPr>
            <a:xfrm rot="5400000">
              <a:off x="6861845" y="-1499012"/>
              <a:ext cx="185956" cy="122749"/>
            </a:xfrm>
            <a:prstGeom prst="triangle">
              <a:avLst/>
            </a:prstGeom>
            <a:solidFill>
              <a:schemeClr val="accent5"/>
            </a:solidFill>
            <a:ln w="9525">
              <a:noFill/>
              <a:miter lim="800000"/>
              <a:headEnd/>
              <a:tailEnd/>
            </a:ln>
          </p:spPr>
          <p:txBody>
            <a:bodyPr wrap="none" anchor="ctr"/>
            <a:lstStyle/>
            <a:p>
              <a:pPr algn="ctr"/>
              <a:endParaRPr lang="en-US" sz="600" b="1" dirty="0">
                <a:solidFill>
                  <a:srgbClr val="FFFFFF"/>
                </a:solidFill>
                <a:latin typeface="Calibri"/>
              </a:endParaRPr>
            </a:p>
          </p:txBody>
        </p:sp>
        <p:sp>
          <p:nvSpPr>
            <p:cNvPr id="6" name="Rectangle 5"/>
            <p:cNvSpPr/>
            <p:nvPr/>
          </p:nvSpPr>
          <p:spPr>
            <a:xfrm>
              <a:off x="5899549" y="-1980694"/>
              <a:ext cx="750260" cy="10683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FFFFFF"/>
                  </a:solidFill>
                  <a:latin typeface="Arial" panose="020B0604020202020204" pitchFamily="34" charset="0"/>
                  <a:cs typeface="Arial" panose="020B0604020202020204" pitchFamily="34" charset="0"/>
                </a:rPr>
                <a:t>Current</a:t>
              </a:r>
            </a:p>
            <a:p>
              <a:pPr algn="ctr"/>
              <a:r>
                <a:rPr lang="en-US" sz="1500" b="1" dirty="0">
                  <a:solidFill>
                    <a:srgbClr val="FFFFFF"/>
                  </a:solidFill>
                  <a:latin typeface="Arial" panose="020B0604020202020204" pitchFamily="34" charset="0"/>
                  <a:cs typeface="Arial" panose="020B0604020202020204" pitchFamily="34" charset="0"/>
                </a:rPr>
                <a:t>Workplace</a:t>
              </a:r>
            </a:p>
            <a:p>
              <a:pPr algn="ctr"/>
              <a:r>
                <a:rPr lang="en-US" sz="1050" b="1" dirty="0">
                  <a:solidFill>
                    <a:srgbClr val="FFFFFF"/>
                  </a:solidFill>
                  <a:latin typeface="Arial" panose="020B0604020202020204" pitchFamily="34" charset="0"/>
                  <a:cs typeface="Arial" panose="020B0604020202020204" pitchFamily="34" charset="0"/>
                </a:rPr>
                <a:t>(February 2020)</a:t>
              </a:r>
            </a:p>
          </p:txBody>
        </p:sp>
      </p:grpSp>
      <p:sp>
        <p:nvSpPr>
          <p:cNvPr id="13" name="Title 12"/>
          <p:cNvSpPr>
            <a:spLocks noGrp="1"/>
          </p:cNvSpPr>
          <p:nvPr>
            <p:ph type="title"/>
          </p:nvPr>
        </p:nvSpPr>
        <p:spPr/>
        <p:txBody>
          <a:bodyPr>
            <a:normAutofit/>
          </a:bodyPr>
          <a:lstStyle/>
          <a:p>
            <a:r>
              <a:rPr lang="en-US" dirty="0">
                <a:solidFill>
                  <a:srgbClr val="17455C"/>
                </a:solidFill>
              </a:rPr>
              <a:t>Impact of the current situation on the future workplace</a:t>
            </a:r>
            <a:endParaRPr lang="en-CA" dirty="0">
              <a:solidFill>
                <a:srgbClr val="17455C"/>
              </a:solidFill>
            </a:endParaRPr>
          </a:p>
        </p:txBody>
      </p:sp>
    </p:spTree>
    <p:extLst>
      <p:ext uri="{BB962C8B-B14F-4D97-AF65-F5344CB8AC3E}">
        <p14:creationId xmlns:p14="http://schemas.microsoft.com/office/powerpoint/2010/main" val="4024580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B36C26AD-C066-49DF-B28E-672D91359619}"/>
              </a:ext>
            </a:extLst>
          </p:cNvPr>
          <p:cNvGrpSpPr/>
          <p:nvPr/>
        </p:nvGrpSpPr>
        <p:grpSpPr>
          <a:xfrm>
            <a:off x="4584842" y="2696079"/>
            <a:ext cx="5575487" cy="2734689"/>
            <a:chOff x="1143000" y="2057400"/>
            <a:chExt cx="6172200" cy="2971800"/>
          </a:xfrm>
        </p:grpSpPr>
        <p:sp>
          <p:nvSpPr>
            <p:cNvPr id="20" name="Right Arrow 19">
              <a:extLst>
                <a:ext uri="{FF2B5EF4-FFF2-40B4-BE49-F238E27FC236}">
                  <a16:creationId xmlns:a16="http://schemas.microsoft.com/office/drawing/2014/main" xmlns="" id="{6AB98477-0F3D-40D0-A9FC-D1140407B64E}"/>
                </a:ext>
              </a:extLst>
            </p:cNvPr>
            <p:cNvSpPr/>
            <p:nvPr>
              <p:custDataLst>
                <p:tags r:id="rId1"/>
              </p:custDataLst>
            </p:nvPr>
          </p:nvSpPr>
          <p:spPr>
            <a:xfrm>
              <a:off x="3048000" y="2400300"/>
              <a:ext cx="2362200" cy="533400"/>
            </a:xfrm>
            <a:prstGeom prst="rightArrow">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rgbClr val="FFFFFF"/>
                </a:solidFill>
              </a:endParaRPr>
            </a:p>
          </p:txBody>
        </p:sp>
        <p:sp>
          <p:nvSpPr>
            <p:cNvPr id="19" name="Rectangle 18">
              <a:extLst>
                <a:ext uri="{FF2B5EF4-FFF2-40B4-BE49-F238E27FC236}">
                  <a16:creationId xmlns:a16="http://schemas.microsoft.com/office/drawing/2014/main" xmlns="" id="{2BB1F705-E2A2-43E1-BF62-47A2B162782C}"/>
                </a:ext>
              </a:extLst>
            </p:cNvPr>
            <p:cNvSpPr/>
            <p:nvPr>
              <p:custDataLst>
                <p:tags r:id="rId2"/>
              </p:custDataLst>
            </p:nvPr>
          </p:nvSpPr>
          <p:spPr>
            <a:xfrm>
              <a:off x="1143000" y="2057400"/>
              <a:ext cx="1905000" cy="12192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srgbClr val="FFFFFF"/>
                </a:solidFill>
              </a:endParaRPr>
            </a:p>
          </p:txBody>
        </p:sp>
        <p:sp>
          <p:nvSpPr>
            <p:cNvPr id="21" name="Rectangle 20">
              <a:extLst>
                <a:ext uri="{FF2B5EF4-FFF2-40B4-BE49-F238E27FC236}">
                  <a16:creationId xmlns:a16="http://schemas.microsoft.com/office/drawing/2014/main" xmlns="" id="{1E1AD98B-B728-4A5F-A036-B9ED17285505}"/>
                </a:ext>
              </a:extLst>
            </p:cNvPr>
            <p:cNvSpPr/>
            <p:nvPr>
              <p:custDataLst>
                <p:tags r:id="rId3"/>
              </p:custDataLst>
            </p:nvPr>
          </p:nvSpPr>
          <p:spPr>
            <a:xfrm>
              <a:off x="5410200" y="2057400"/>
              <a:ext cx="1905000" cy="1219200"/>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srgbClr val="FFFFFF"/>
                </a:solidFill>
              </a:endParaRPr>
            </a:p>
          </p:txBody>
        </p:sp>
        <p:sp>
          <p:nvSpPr>
            <p:cNvPr id="24" name="Rectangle 23">
              <a:extLst>
                <a:ext uri="{FF2B5EF4-FFF2-40B4-BE49-F238E27FC236}">
                  <a16:creationId xmlns:a16="http://schemas.microsoft.com/office/drawing/2014/main" xmlns="" id="{DF1ED4BE-35E4-483E-886A-1661AF824500}"/>
                </a:ext>
              </a:extLst>
            </p:cNvPr>
            <p:cNvSpPr/>
            <p:nvPr>
              <p:custDataLst>
                <p:tags r:id="rId4"/>
              </p:custDataLst>
            </p:nvPr>
          </p:nvSpPr>
          <p:spPr>
            <a:xfrm>
              <a:off x="3276600" y="3810000"/>
              <a:ext cx="1905000" cy="12192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srgbClr val="FFFFFF"/>
                </a:solidFill>
              </a:endParaRPr>
            </a:p>
          </p:txBody>
        </p:sp>
      </p:grpSp>
      <p:sp>
        <p:nvSpPr>
          <p:cNvPr id="23" name="Rectangle 22"/>
          <p:cNvSpPr/>
          <p:nvPr/>
        </p:nvSpPr>
        <p:spPr>
          <a:xfrm>
            <a:off x="4727849" y="5513840"/>
            <a:ext cx="5940151" cy="900118"/>
          </a:xfrm>
          <a:prstGeom prst="rect">
            <a:avLst/>
          </a:prstGeom>
        </p:spPr>
        <p:txBody>
          <a:bodyPr wrap="square">
            <a:spAutoFit/>
          </a:bodyPr>
          <a:lstStyle/>
          <a:p>
            <a:pPr>
              <a:lnSpc>
                <a:spcPct val="107000"/>
              </a:lnSpc>
            </a:pPr>
            <a:r>
              <a:rPr lang="en-CA" sz="700" dirty="0">
                <a:solidFill>
                  <a:srgbClr val="000000"/>
                </a:solidFill>
                <a:latin typeface="Arial" panose="020B0604020202020204" pitchFamily="34" charset="0"/>
                <a:ea typeface="Cambria" panose="02040503050406030204" pitchFamily="18" charset="0"/>
                <a:cs typeface="Arial" panose="020B0604020202020204" pitchFamily="34" charset="0"/>
              </a:rPr>
              <a:t>  </a:t>
            </a:r>
            <a:endParaRPr lang="en-CA" sz="7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CA" sz="900" dirty="0">
                <a:solidFill>
                  <a:srgbClr val="000000"/>
                </a:solidFill>
                <a:latin typeface="Arial" panose="020B0604020202020204" pitchFamily="34" charset="0"/>
                <a:ea typeface="Cambria" panose="02040503050406030204" pitchFamily="18" charset="0"/>
                <a:cs typeface="Arial" panose="020B0604020202020204" pitchFamily="34" charset="0"/>
              </a:rPr>
              <a:t>The return to the workplace will be progressive, and it is expected that only a fraction of the space will be occupied at one time. Under this assumption, the </a:t>
            </a:r>
            <a:r>
              <a:rPr lang="en-CA" sz="900" b="1" dirty="0">
                <a:solidFill>
                  <a:srgbClr val="4BB5AB"/>
                </a:solidFill>
                <a:latin typeface="Arial" panose="020B0604020202020204" pitchFamily="34" charset="0"/>
                <a:ea typeface="Cambria" panose="02040503050406030204" pitchFamily="18" charset="0"/>
                <a:cs typeface="Arial" panose="020B0604020202020204" pitchFamily="34" charset="0"/>
              </a:rPr>
              <a:t>space will be used differently by those who return</a:t>
            </a:r>
            <a:r>
              <a:rPr lang="en-CA" sz="900" dirty="0">
                <a:solidFill>
                  <a:srgbClr val="000000"/>
                </a:solidFill>
                <a:latin typeface="Arial" panose="020B0604020202020204" pitchFamily="34" charset="0"/>
                <a:ea typeface="Cambria" panose="02040503050406030204" pitchFamily="18" charset="0"/>
                <a:cs typeface="Arial" panose="020B0604020202020204" pitchFamily="34" charset="0"/>
              </a:rPr>
              <a:t>. Attempting to make permanent changes to office layout, furniture, or design in the immediate term may be time consuming, costly, and challenging, and, given the evolving context, may also prove ineffective or unnecessary; in some cases it may negatively impact building systems, egress, and other occupant health and safety measures.</a:t>
            </a:r>
            <a:endParaRPr lang="en-CA" sz="900" dirty="0">
              <a:solidFill>
                <a:srgbClr val="000000"/>
              </a:solidFill>
              <a:latin typeface="Arial" panose="020B0604020202020204" pitchFamily="34" charset="0"/>
              <a:cs typeface="Arial" panose="020B0604020202020204" pitchFamily="34" charset="0"/>
            </a:endParaRPr>
          </a:p>
        </p:txBody>
      </p:sp>
      <p:sp>
        <p:nvSpPr>
          <p:cNvPr id="41" name="Rectangle 40"/>
          <p:cNvSpPr/>
          <p:nvPr/>
        </p:nvSpPr>
        <p:spPr>
          <a:xfrm>
            <a:off x="3949167" y="4351134"/>
            <a:ext cx="1271349" cy="415498"/>
          </a:xfrm>
          <a:prstGeom prst="rect">
            <a:avLst/>
          </a:prstGeom>
        </p:spPr>
        <p:txBody>
          <a:bodyPr wrap="square">
            <a:spAutoFit/>
          </a:bodyPr>
          <a:lstStyle/>
          <a:p>
            <a:pPr algn="ctr"/>
            <a:r>
              <a:rPr lang="en-US" sz="1050" dirty="0">
                <a:solidFill>
                  <a:srgbClr val="77797C"/>
                </a:solidFill>
                <a:latin typeface="Arial" panose="020B0604020202020204" pitchFamily="34" charset="0"/>
                <a:cs typeface="Arial" panose="020B0604020202020204" pitchFamily="34" charset="0"/>
              </a:rPr>
              <a:t>Re-assess</a:t>
            </a:r>
          </a:p>
          <a:p>
            <a:pPr algn="ctr"/>
            <a:r>
              <a:rPr lang="en-US" sz="1050" dirty="0">
                <a:solidFill>
                  <a:srgbClr val="77797C"/>
                </a:solidFill>
                <a:latin typeface="Arial" panose="020B0604020202020204" pitchFamily="34" charset="0"/>
                <a:cs typeface="Arial" panose="020B0604020202020204" pitchFamily="34" charset="0"/>
              </a:rPr>
              <a:t>(as required)</a:t>
            </a:r>
          </a:p>
        </p:txBody>
      </p:sp>
      <p:sp>
        <p:nvSpPr>
          <p:cNvPr id="2" name="Bent-Up Arrow 1"/>
          <p:cNvSpPr/>
          <p:nvPr/>
        </p:nvSpPr>
        <p:spPr>
          <a:xfrm flipH="1">
            <a:off x="5067675" y="3850902"/>
            <a:ext cx="1444495" cy="1192730"/>
          </a:xfrm>
          <a:prstGeom prst="bentUpArrow">
            <a:avLst>
              <a:gd name="adj1" fmla="val 17894"/>
              <a:gd name="adj2" fmla="val 22093"/>
              <a:gd name="adj3" fmla="val 25000"/>
            </a:avLst>
          </a:prstGeom>
          <a:noFill/>
          <a:ln w="1905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rgbClr val="FFFFFF"/>
              </a:solidFill>
            </a:endParaRPr>
          </a:p>
        </p:txBody>
      </p:sp>
      <p:pic>
        <p:nvPicPr>
          <p:cNvPr id="32" name="Picture 31" descr="Person drawing ideas on a white board"/>
          <p:cNvPicPr>
            <a:picLocks noChangeAspect="1"/>
          </p:cNvPicPr>
          <p:nvPr/>
        </p:nvPicPr>
        <p:blipFill rotWithShape="1">
          <a:blip r:embed="rId7">
            <a:extLst>
              <a:ext uri="{28A0092B-C50C-407E-A947-70E740481C1C}">
                <a14:useLocalDpi xmlns:a14="http://schemas.microsoft.com/office/drawing/2010/main" val="0"/>
              </a:ext>
            </a:extLst>
          </a:blip>
          <a:srcRect l="74114" t="39263" r="5811" b="22518"/>
          <a:stretch/>
        </p:blipFill>
        <p:spPr>
          <a:xfrm>
            <a:off x="6786573" y="4464375"/>
            <a:ext cx="1103191" cy="946422"/>
          </a:xfrm>
          <a:prstGeom prst="rect">
            <a:avLst/>
          </a:prstGeom>
        </p:spPr>
      </p:pic>
      <p:sp>
        <p:nvSpPr>
          <p:cNvPr id="34" name="Rectangle 33"/>
          <p:cNvSpPr/>
          <p:nvPr/>
        </p:nvSpPr>
        <p:spPr>
          <a:xfrm>
            <a:off x="6485048" y="3616346"/>
            <a:ext cx="1868900" cy="577081"/>
          </a:xfrm>
          <a:prstGeom prst="rect">
            <a:avLst/>
          </a:prstGeom>
        </p:spPr>
        <p:txBody>
          <a:bodyPr wrap="square">
            <a:spAutoFit/>
          </a:bodyPr>
          <a:lstStyle/>
          <a:p>
            <a:pPr algn="ctr"/>
            <a:r>
              <a:rPr lang="en-US" sz="1050" dirty="0">
                <a:solidFill>
                  <a:srgbClr val="000000">
                    <a:lumMod val="75000"/>
                    <a:lumOff val="25000"/>
                  </a:srgbClr>
                </a:solidFill>
                <a:latin typeface="Arial" panose="020B0604020202020204" pitchFamily="34" charset="0"/>
                <a:cs typeface="Arial" panose="020B0604020202020204" pitchFamily="34" charset="0"/>
              </a:rPr>
              <a:t>Redefine our workplace, the way we work and do our business</a:t>
            </a:r>
          </a:p>
        </p:txBody>
      </p:sp>
      <p:sp>
        <p:nvSpPr>
          <p:cNvPr id="27" name="Bent-Up Arrow 26"/>
          <p:cNvSpPr/>
          <p:nvPr/>
        </p:nvSpPr>
        <p:spPr>
          <a:xfrm rot="16200000" flipH="1">
            <a:off x="8217882" y="3868519"/>
            <a:ext cx="1399549" cy="1298516"/>
          </a:xfrm>
          <a:prstGeom prst="bentUpArrow">
            <a:avLst>
              <a:gd name="adj1" fmla="val 18540"/>
              <a:gd name="adj2" fmla="val 22093"/>
              <a:gd name="adj3" fmla="val 25000"/>
            </a:avLst>
          </a:prstGeom>
          <a:solidFill>
            <a:srgbClr val="AFAFAF"/>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rgbClr val="FFFFFF"/>
              </a:solidFill>
            </a:endParaRPr>
          </a:p>
        </p:txBody>
      </p:sp>
      <p:pic>
        <p:nvPicPr>
          <p:cNvPr id="30" name="Picture 29" descr="3 people with question marks above their heads"/>
          <p:cNvPicPr>
            <a:picLocks noChangeAspect="1"/>
          </p:cNvPicPr>
          <p:nvPr/>
        </p:nvPicPr>
        <p:blipFill rotWithShape="1">
          <a:blip r:embed="rId7">
            <a:extLst>
              <a:ext uri="{28A0092B-C50C-407E-A947-70E740481C1C}">
                <a14:useLocalDpi xmlns:a14="http://schemas.microsoft.com/office/drawing/2010/main" val="0"/>
              </a:ext>
            </a:extLst>
          </a:blip>
          <a:srcRect l="37873" t="37387" r="42580" b="24394"/>
          <a:stretch/>
        </p:blipFill>
        <p:spPr>
          <a:xfrm>
            <a:off x="8701693" y="2728736"/>
            <a:ext cx="1185268" cy="1044318"/>
          </a:xfrm>
          <a:prstGeom prst="rect">
            <a:avLst/>
          </a:prstGeom>
        </p:spPr>
      </p:pic>
      <p:sp>
        <p:nvSpPr>
          <p:cNvPr id="33" name="Rectangle 32"/>
          <p:cNvSpPr/>
          <p:nvPr/>
        </p:nvSpPr>
        <p:spPr>
          <a:xfrm>
            <a:off x="8594774" y="2333509"/>
            <a:ext cx="1385316" cy="253916"/>
          </a:xfrm>
          <a:prstGeom prst="rect">
            <a:avLst/>
          </a:prstGeom>
        </p:spPr>
        <p:txBody>
          <a:bodyPr wrap="none">
            <a:spAutoFit/>
          </a:bodyPr>
          <a:lstStyle/>
          <a:p>
            <a:pPr algn="ctr"/>
            <a:r>
              <a:rPr lang="en-US" sz="1050" dirty="0">
                <a:solidFill>
                  <a:srgbClr val="000000">
                    <a:lumMod val="75000"/>
                    <a:lumOff val="25000"/>
                  </a:srgbClr>
                </a:solidFill>
                <a:latin typeface="Arial" panose="020B0604020202020204" pitchFamily="34" charset="0"/>
                <a:cs typeface="Arial" panose="020B0604020202020204" pitchFamily="34" charset="0"/>
              </a:rPr>
              <a:t>What has changed?</a:t>
            </a:r>
          </a:p>
        </p:txBody>
      </p:sp>
      <p:pic>
        <p:nvPicPr>
          <p:cNvPr id="31" name="Picture 30" descr="4 boxes with checkmarks">
            <a:hlinkClick r:id="rId8"/>
          </p:cNvPr>
          <p:cNvPicPr>
            <a:picLocks noChangeAspect="1"/>
          </p:cNvPicPr>
          <p:nvPr/>
        </p:nvPicPr>
        <p:blipFill rotWithShape="1">
          <a:blip r:embed="rId7">
            <a:extLst>
              <a:ext uri="{28A0092B-C50C-407E-A947-70E740481C1C}">
                <a14:useLocalDpi xmlns:a14="http://schemas.microsoft.com/office/drawing/2010/main" val="0"/>
              </a:ext>
            </a:extLst>
          </a:blip>
          <a:srcRect l="5647" t="37387" r="76074" b="22753"/>
          <a:stretch/>
        </p:blipFill>
        <p:spPr>
          <a:xfrm>
            <a:off x="4919226" y="2704917"/>
            <a:ext cx="1099241" cy="1080180"/>
          </a:xfrm>
          <a:prstGeom prst="rect">
            <a:avLst/>
          </a:prstGeom>
        </p:spPr>
      </p:pic>
      <p:sp>
        <p:nvSpPr>
          <p:cNvPr id="14" name="Rectangle 13"/>
          <p:cNvSpPr/>
          <p:nvPr/>
        </p:nvSpPr>
        <p:spPr>
          <a:xfrm>
            <a:off x="4415701" y="2145872"/>
            <a:ext cx="2110844" cy="415498"/>
          </a:xfrm>
          <a:prstGeom prst="rect">
            <a:avLst/>
          </a:prstGeom>
        </p:spPr>
        <p:txBody>
          <a:bodyPr wrap="square">
            <a:spAutoFit/>
          </a:bodyPr>
          <a:lstStyle/>
          <a:p>
            <a:pPr algn="ctr"/>
            <a:r>
              <a:rPr lang="en-US" sz="1050" dirty="0">
                <a:solidFill>
                  <a:srgbClr val="000000">
                    <a:lumMod val="75000"/>
                    <a:lumOff val="25000"/>
                  </a:srgbClr>
                </a:solidFill>
                <a:latin typeface="Arial" panose="020B0604020202020204" pitchFamily="34" charset="0"/>
                <a:cs typeface="Arial" panose="020B0604020202020204" pitchFamily="34" charset="0"/>
              </a:rPr>
              <a:t>Assess the readiness of our organization pre-</a:t>
            </a:r>
            <a:r>
              <a:rPr lang="en-US" sz="1050" dirty="0" err="1">
                <a:solidFill>
                  <a:srgbClr val="000000">
                    <a:lumMod val="75000"/>
                    <a:lumOff val="25000"/>
                  </a:srgbClr>
                </a:solidFill>
                <a:latin typeface="Arial" panose="020B0604020202020204" pitchFamily="34" charset="0"/>
                <a:cs typeface="Arial" panose="020B0604020202020204" pitchFamily="34" charset="0"/>
              </a:rPr>
              <a:t>covid</a:t>
            </a:r>
            <a:r>
              <a:rPr lang="en-US" sz="1050" dirty="0">
                <a:solidFill>
                  <a:srgbClr val="000000">
                    <a:lumMod val="75000"/>
                    <a:lumOff val="25000"/>
                  </a:srgbClr>
                </a:solidFill>
                <a:latin typeface="Arial" panose="020B0604020202020204" pitchFamily="34" charset="0"/>
                <a:cs typeface="Arial" panose="020B0604020202020204" pitchFamily="34" charset="0"/>
              </a:rPr>
              <a:t> </a:t>
            </a:r>
          </a:p>
        </p:txBody>
      </p:sp>
      <p:sp>
        <p:nvSpPr>
          <p:cNvPr id="28" name="Freeform 27" descr="AngleDoubleRight Icon"/>
          <p:cNvSpPr>
            <a:spLocks noEditPoints="1"/>
          </p:cNvSpPr>
          <p:nvPr/>
        </p:nvSpPr>
        <p:spPr bwMode="auto">
          <a:xfrm>
            <a:off x="3987077" y="3098391"/>
            <a:ext cx="428625" cy="443702"/>
          </a:xfrm>
          <a:custGeom>
            <a:avLst/>
            <a:gdLst>
              <a:gd name="T0" fmla="*/ 137 w 232"/>
              <a:gd name="T1" fmla="*/ 126 h 240"/>
              <a:gd name="T2" fmla="*/ 25 w 232"/>
              <a:gd name="T3" fmla="*/ 238 h 240"/>
              <a:gd name="T4" fmla="*/ 20 w 232"/>
              <a:gd name="T5" fmla="*/ 240 h 240"/>
              <a:gd name="T6" fmla="*/ 14 w 232"/>
              <a:gd name="T7" fmla="*/ 238 h 240"/>
              <a:gd name="T8" fmla="*/ 2 w 232"/>
              <a:gd name="T9" fmla="*/ 226 h 240"/>
              <a:gd name="T10" fmla="*/ 0 w 232"/>
              <a:gd name="T11" fmla="*/ 220 h 240"/>
              <a:gd name="T12" fmla="*/ 2 w 232"/>
              <a:gd name="T13" fmla="*/ 215 h 240"/>
              <a:gd name="T14" fmla="*/ 97 w 232"/>
              <a:gd name="T15" fmla="*/ 120 h 240"/>
              <a:gd name="T16" fmla="*/ 2 w 232"/>
              <a:gd name="T17" fmla="*/ 26 h 240"/>
              <a:gd name="T18" fmla="*/ 0 w 232"/>
              <a:gd name="T19" fmla="*/ 20 h 240"/>
              <a:gd name="T20" fmla="*/ 2 w 232"/>
              <a:gd name="T21" fmla="*/ 15 h 240"/>
              <a:gd name="T22" fmla="*/ 14 w 232"/>
              <a:gd name="T23" fmla="*/ 3 h 240"/>
              <a:gd name="T24" fmla="*/ 20 w 232"/>
              <a:gd name="T25" fmla="*/ 0 h 240"/>
              <a:gd name="T26" fmla="*/ 25 w 232"/>
              <a:gd name="T27" fmla="*/ 3 h 240"/>
              <a:gd name="T28" fmla="*/ 137 w 232"/>
              <a:gd name="T29" fmla="*/ 115 h 240"/>
              <a:gd name="T30" fmla="*/ 140 w 232"/>
              <a:gd name="T31" fmla="*/ 120 h 240"/>
              <a:gd name="T32" fmla="*/ 137 w 232"/>
              <a:gd name="T33" fmla="*/ 126 h 240"/>
              <a:gd name="T34" fmla="*/ 230 w 232"/>
              <a:gd name="T35" fmla="*/ 126 h 240"/>
              <a:gd name="T36" fmla="*/ 118 w 232"/>
              <a:gd name="T37" fmla="*/ 238 h 240"/>
              <a:gd name="T38" fmla="*/ 112 w 232"/>
              <a:gd name="T39" fmla="*/ 240 h 240"/>
              <a:gd name="T40" fmla="*/ 107 w 232"/>
              <a:gd name="T41" fmla="*/ 238 h 240"/>
              <a:gd name="T42" fmla="*/ 95 w 232"/>
              <a:gd name="T43" fmla="*/ 226 h 240"/>
              <a:gd name="T44" fmla="*/ 92 w 232"/>
              <a:gd name="T45" fmla="*/ 220 h 240"/>
              <a:gd name="T46" fmla="*/ 95 w 232"/>
              <a:gd name="T47" fmla="*/ 215 h 240"/>
              <a:gd name="T48" fmla="*/ 189 w 232"/>
              <a:gd name="T49" fmla="*/ 120 h 240"/>
              <a:gd name="T50" fmla="*/ 95 w 232"/>
              <a:gd name="T51" fmla="*/ 26 h 240"/>
              <a:gd name="T52" fmla="*/ 92 w 232"/>
              <a:gd name="T53" fmla="*/ 20 h 240"/>
              <a:gd name="T54" fmla="*/ 95 w 232"/>
              <a:gd name="T55" fmla="*/ 15 h 240"/>
              <a:gd name="T56" fmla="*/ 107 w 232"/>
              <a:gd name="T57" fmla="*/ 3 h 240"/>
              <a:gd name="T58" fmla="*/ 112 w 232"/>
              <a:gd name="T59" fmla="*/ 0 h 240"/>
              <a:gd name="T60" fmla="*/ 118 w 232"/>
              <a:gd name="T61" fmla="*/ 3 h 240"/>
              <a:gd name="T62" fmla="*/ 230 w 232"/>
              <a:gd name="T63" fmla="*/ 115 h 240"/>
              <a:gd name="T64" fmla="*/ 232 w 232"/>
              <a:gd name="T65" fmla="*/ 120 h 240"/>
              <a:gd name="T66" fmla="*/ 230 w 232"/>
              <a:gd name="T67" fmla="*/ 1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40">
                <a:moveTo>
                  <a:pt x="137" y="126"/>
                </a:moveTo>
                <a:cubicBezTo>
                  <a:pt x="25" y="238"/>
                  <a:pt x="25" y="238"/>
                  <a:pt x="25" y="238"/>
                </a:cubicBezTo>
                <a:cubicBezTo>
                  <a:pt x="24" y="239"/>
                  <a:pt x="22" y="240"/>
                  <a:pt x="20" y="240"/>
                </a:cubicBezTo>
                <a:cubicBezTo>
                  <a:pt x="18" y="240"/>
                  <a:pt x="16" y="239"/>
                  <a:pt x="14" y="238"/>
                </a:cubicBezTo>
                <a:cubicBezTo>
                  <a:pt x="2" y="226"/>
                  <a:pt x="2" y="226"/>
                  <a:pt x="2" y="226"/>
                </a:cubicBezTo>
                <a:cubicBezTo>
                  <a:pt x="1" y="224"/>
                  <a:pt x="0" y="222"/>
                  <a:pt x="0" y="220"/>
                </a:cubicBezTo>
                <a:cubicBezTo>
                  <a:pt x="0" y="218"/>
                  <a:pt x="1" y="216"/>
                  <a:pt x="2" y="215"/>
                </a:cubicBezTo>
                <a:cubicBezTo>
                  <a:pt x="97" y="120"/>
                  <a:pt x="97" y="120"/>
                  <a:pt x="97" y="120"/>
                </a:cubicBezTo>
                <a:cubicBezTo>
                  <a:pt x="2" y="26"/>
                  <a:pt x="2" y="26"/>
                  <a:pt x="2" y="26"/>
                </a:cubicBezTo>
                <a:cubicBezTo>
                  <a:pt x="1" y="24"/>
                  <a:pt x="0" y="22"/>
                  <a:pt x="0" y="20"/>
                </a:cubicBezTo>
                <a:cubicBezTo>
                  <a:pt x="0" y="18"/>
                  <a:pt x="1" y="16"/>
                  <a:pt x="2" y="15"/>
                </a:cubicBezTo>
                <a:cubicBezTo>
                  <a:pt x="14" y="3"/>
                  <a:pt x="14" y="3"/>
                  <a:pt x="14" y="3"/>
                </a:cubicBezTo>
                <a:cubicBezTo>
                  <a:pt x="16" y="1"/>
                  <a:pt x="18" y="0"/>
                  <a:pt x="20" y="0"/>
                </a:cubicBezTo>
                <a:cubicBezTo>
                  <a:pt x="22" y="0"/>
                  <a:pt x="24" y="1"/>
                  <a:pt x="25" y="3"/>
                </a:cubicBezTo>
                <a:cubicBezTo>
                  <a:pt x="137" y="115"/>
                  <a:pt x="137" y="115"/>
                  <a:pt x="137" y="115"/>
                </a:cubicBezTo>
                <a:cubicBezTo>
                  <a:pt x="139" y="116"/>
                  <a:pt x="140" y="118"/>
                  <a:pt x="140" y="120"/>
                </a:cubicBezTo>
                <a:cubicBezTo>
                  <a:pt x="140" y="122"/>
                  <a:pt x="139" y="124"/>
                  <a:pt x="137" y="126"/>
                </a:cubicBezTo>
                <a:close/>
                <a:moveTo>
                  <a:pt x="230" y="126"/>
                </a:moveTo>
                <a:cubicBezTo>
                  <a:pt x="118" y="238"/>
                  <a:pt x="118" y="238"/>
                  <a:pt x="118" y="238"/>
                </a:cubicBezTo>
                <a:cubicBezTo>
                  <a:pt x="116" y="239"/>
                  <a:pt x="114" y="240"/>
                  <a:pt x="112" y="240"/>
                </a:cubicBezTo>
                <a:cubicBezTo>
                  <a:pt x="110" y="240"/>
                  <a:pt x="108" y="239"/>
                  <a:pt x="107" y="238"/>
                </a:cubicBezTo>
                <a:cubicBezTo>
                  <a:pt x="95" y="226"/>
                  <a:pt x="95" y="226"/>
                  <a:pt x="95" y="226"/>
                </a:cubicBezTo>
                <a:cubicBezTo>
                  <a:pt x="93" y="224"/>
                  <a:pt x="92" y="222"/>
                  <a:pt x="92" y="220"/>
                </a:cubicBezTo>
                <a:cubicBezTo>
                  <a:pt x="92" y="218"/>
                  <a:pt x="93" y="216"/>
                  <a:pt x="95" y="215"/>
                </a:cubicBezTo>
                <a:cubicBezTo>
                  <a:pt x="189" y="120"/>
                  <a:pt x="189" y="120"/>
                  <a:pt x="189" y="120"/>
                </a:cubicBezTo>
                <a:cubicBezTo>
                  <a:pt x="95" y="26"/>
                  <a:pt x="95" y="26"/>
                  <a:pt x="95" y="26"/>
                </a:cubicBezTo>
                <a:cubicBezTo>
                  <a:pt x="93" y="24"/>
                  <a:pt x="92" y="22"/>
                  <a:pt x="92" y="20"/>
                </a:cubicBezTo>
                <a:cubicBezTo>
                  <a:pt x="92" y="18"/>
                  <a:pt x="93" y="16"/>
                  <a:pt x="95" y="15"/>
                </a:cubicBezTo>
                <a:cubicBezTo>
                  <a:pt x="107" y="3"/>
                  <a:pt x="107" y="3"/>
                  <a:pt x="107" y="3"/>
                </a:cubicBezTo>
                <a:cubicBezTo>
                  <a:pt x="108" y="1"/>
                  <a:pt x="110" y="0"/>
                  <a:pt x="112" y="0"/>
                </a:cubicBezTo>
                <a:cubicBezTo>
                  <a:pt x="114" y="0"/>
                  <a:pt x="116" y="1"/>
                  <a:pt x="118" y="3"/>
                </a:cubicBezTo>
                <a:cubicBezTo>
                  <a:pt x="230" y="115"/>
                  <a:pt x="230" y="115"/>
                  <a:pt x="230" y="115"/>
                </a:cubicBezTo>
                <a:cubicBezTo>
                  <a:pt x="231" y="116"/>
                  <a:pt x="232" y="118"/>
                  <a:pt x="232" y="120"/>
                </a:cubicBezTo>
                <a:cubicBezTo>
                  <a:pt x="232" y="122"/>
                  <a:pt x="231" y="124"/>
                  <a:pt x="230" y="126"/>
                </a:cubicBezTo>
                <a:close/>
              </a:path>
            </a:pathLst>
          </a:custGeom>
          <a:solidFill>
            <a:srgbClr val="999999"/>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solidFill>
                <a:srgbClr val="000000"/>
              </a:solidFill>
            </a:endParaRPr>
          </a:p>
        </p:txBody>
      </p:sp>
      <p:sp>
        <p:nvSpPr>
          <p:cNvPr id="22" name="Rectangle 21"/>
          <p:cNvSpPr/>
          <p:nvPr/>
        </p:nvSpPr>
        <p:spPr>
          <a:xfrm>
            <a:off x="1684527" y="4837938"/>
            <a:ext cx="2773053" cy="1475469"/>
          </a:xfrm>
          <a:prstGeom prst="rect">
            <a:avLst/>
          </a:prstGeom>
        </p:spPr>
        <p:txBody>
          <a:bodyPr wrap="square">
            <a:spAutoFit/>
          </a:bodyPr>
          <a:lstStyle/>
          <a:p>
            <a:pPr>
              <a:lnSpc>
                <a:spcPct val="107000"/>
              </a:lnSpc>
            </a:pPr>
            <a:r>
              <a:rPr lang="en-CA" sz="900" dirty="0">
                <a:solidFill>
                  <a:srgbClr val="000000"/>
                </a:solidFill>
                <a:latin typeface="Arial" panose="020B0604020202020204" pitchFamily="34" charset="0"/>
                <a:ea typeface="Cambria" panose="02040503050406030204" pitchFamily="18" charset="0"/>
                <a:cs typeface="Arial" panose="020B0604020202020204" pitchFamily="34" charset="0"/>
              </a:rPr>
              <a:t>In the context on the Covid-19 pandemic situation, many recommendations being developed are temporary in nature, focused on </a:t>
            </a:r>
            <a:r>
              <a:rPr lang="en-CA" sz="900" b="1" dirty="0">
                <a:solidFill>
                  <a:srgbClr val="4BB5AB"/>
                </a:solidFill>
                <a:latin typeface="Arial" panose="020B0604020202020204" pitchFamily="34" charset="0"/>
                <a:ea typeface="Cambria" panose="02040503050406030204" pitchFamily="18" charset="0"/>
                <a:cs typeface="Arial" panose="020B0604020202020204" pitchFamily="34" charset="0"/>
              </a:rPr>
              <a:t>making best  use of current layouts</a:t>
            </a:r>
            <a:r>
              <a:rPr lang="en-CA" sz="900" dirty="0">
                <a:solidFill>
                  <a:srgbClr val="000000"/>
                </a:solidFill>
                <a:latin typeface="Arial" panose="020B0604020202020204" pitchFamily="34" charset="0"/>
                <a:ea typeface="Cambria" panose="02040503050406030204" pitchFamily="18" charset="0"/>
                <a:cs typeface="Arial" panose="020B0604020202020204" pitchFamily="34" charset="0"/>
              </a:rPr>
              <a:t>, and making minimal modifications only where required, including simply how space is used rather than permanent changes to layout or design of furniture. </a:t>
            </a:r>
          </a:p>
          <a:p>
            <a:pPr>
              <a:lnSpc>
                <a:spcPct val="107000"/>
              </a:lnSpc>
            </a:pPr>
            <a:endParaRPr lang="fr-CA" sz="7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a:lnSpc>
                <a:spcPct val="107000"/>
              </a:lnSpc>
            </a:pPr>
            <a:endParaRPr lang="en-CA" sz="7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n-CA" sz="700" dirty="0">
                <a:solidFill>
                  <a:srgbClr val="000000"/>
                </a:solidFill>
                <a:latin typeface="Arial" panose="020B0604020202020204" pitchFamily="34" charset="0"/>
                <a:ea typeface="Cambria" panose="02040503050406030204" pitchFamily="18" charset="0"/>
                <a:cs typeface="Arial" panose="020B0604020202020204" pitchFamily="34" charset="0"/>
              </a:rPr>
              <a:t>  </a:t>
            </a:r>
            <a:endParaRPr lang="en-CA" sz="7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36" name="Freeform 35" descr="User2 Icon"/>
          <p:cNvSpPr>
            <a:spLocks noEditPoints="1"/>
          </p:cNvSpPr>
          <p:nvPr/>
        </p:nvSpPr>
        <p:spPr bwMode="auto">
          <a:xfrm>
            <a:off x="3383980" y="3498452"/>
            <a:ext cx="603097" cy="549205"/>
          </a:xfrm>
          <a:custGeom>
            <a:avLst/>
            <a:gdLst>
              <a:gd name="T0" fmla="*/ 52 w 1272"/>
              <a:gd name="T1" fmla="*/ 1198 h 1198"/>
              <a:gd name="T2" fmla="*/ 1219 w 1272"/>
              <a:gd name="T3" fmla="*/ 1198 h 1198"/>
              <a:gd name="T4" fmla="*/ 1259 w 1272"/>
              <a:gd name="T5" fmla="*/ 1180 h 1198"/>
              <a:gd name="T6" fmla="*/ 1270 w 1272"/>
              <a:gd name="T7" fmla="*/ 1146 h 1198"/>
              <a:gd name="T8" fmla="*/ 932 w 1272"/>
              <a:gd name="T9" fmla="*/ 660 h 1198"/>
              <a:gd name="T10" fmla="*/ 636 w 1272"/>
              <a:gd name="T11" fmla="*/ 783 h 1198"/>
              <a:gd name="T12" fmla="*/ 339 w 1272"/>
              <a:gd name="T13" fmla="*/ 660 h 1198"/>
              <a:gd name="T14" fmla="*/ 1 w 1272"/>
              <a:gd name="T15" fmla="*/ 1146 h 1198"/>
              <a:gd name="T16" fmla="*/ 12 w 1272"/>
              <a:gd name="T17" fmla="*/ 1180 h 1198"/>
              <a:gd name="T18" fmla="*/ 52 w 1272"/>
              <a:gd name="T19" fmla="*/ 1198 h 1198"/>
              <a:gd name="T20" fmla="*/ 52 w 1272"/>
              <a:gd name="T21" fmla="*/ 1198 h 1198"/>
              <a:gd name="T22" fmla="*/ 52 w 1272"/>
              <a:gd name="T23" fmla="*/ 1198 h 1198"/>
              <a:gd name="T24" fmla="*/ 373 w 1272"/>
              <a:gd name="T25" fmla="*/ 614 h 1198"/>
              <a:gd name="T26" fmla="*/ 394 w 1272"/>
              <a:gd name="T27" fmla="*/ 634 h 1198"/>
              <a:gd name="T28" fmla="*/ 636 w 1272"/>
              <a:gd name="T29" fmla="*/ 727 h 1198"/>
              <a:gd name="T30" fmla="*/ 878 w 1272"/>
              <a:gd name="T31" fmla="*/ 634 h 1198"/>
              <a:gd name="T32" fmla="*/ 899 w 1272"/>
              <a:gd name="T33" fmla="*/ 614 h 1198"/>
              <a:gd name="T34" fmla="*/ 918 w 1272"/>
              <a:gd name="T35" fmla="*/ 592 h 1198"/>
              <a:gd name="T36" fmla="*/ 999 w 1272"/>
              <a:gd name="T37" fmla="*/ 364 h 1198"/>
              <a:gd name="T38" fmla="*/ 636 w 1272"/>
              <a:gd name="T39" fmla="*/ 0 h 1198"/>
              <a:gd name="T40" fmla="*/ 272 w 1272"/>
              <a:gd name="T41" fmla="*/ 364 h 1198"/>
              <a:gd name="T42" fmla="*/ 353 w 1272"/>
              <a:gd name="T43" fmla="*/ 592 h 1198"/>
              <a:gd name="T44" fmla="*/ 373 w 1272"/>
              <a:gd name="T45" fmla="*/ 614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2" h="1198">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solidFill>
                <a:srgbClr val="000000"/>
              </a:solidFill>
            </a:endParaRPr>
          </a:p>
        </p:txBody>
      </p:sp>
      <p:sp>
        <p:nvSpPr>
          <p:cNvPr id="38" name="Cloud Callout 37"/>
          <p:cNvSpPr/>
          <p:nvPr/>
        </p:nvSpPr>
        <p:spPr>
          <a:xfrm>
            <a:off x="1710967" y="1886531"/>
            <a:ext cx="2141345" cy="1355272"/>
          </a:xfrm>
          <a:prstGeom prst="cloudCallout">
            <a:avLst>
              <a:gd name="adj1" fmla="val 25608"/>
              <a:gd name="adj2" fmla="val 7599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00000">
                    <a:lumMod val="75000"/>
                    <a:lumOff val="25000"/>
                  </a:srgbClr>
                </a:solidFill>
                <a:latin typeface="Arial" panose="020B0604020202020204" pitchFamily="34" charset="0"/>
                <a:cs typeface="Arial" panose="020B0604020202020204" pitchFamily="34" charset="0"/>
              </a:rPr>
              <a:t>How has the pandemic impacted our workplace, our organization?</a:t>
            </a:r>
            <a:endParaRPr lang="en-CA" sz="105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3" name="Title 12"/>
          <p:cNvSpPr>
            <a:spLocks noGrp="1"/>
          </p:cNvSpPr>
          <p:nvPr>
            <p:ph type="title"/>
          </p:nvPr>
        </p:nvSpPr>
        <p:spPr/>
        <p:txBody>
          <a:bodyPr>
            <a:normAutofit/>
          </a:bodyPr>
          <a:lstStyle/>
          <a:p>
            <a:r>
              <a:rPr lang="en-US" dirty="0">
                <a:solidFill>
                  <a:srgbClr val="17455C"/>
                </a:solidFill>
              </a:rPr>
              <a:t>Moving towards a future workplace</a:t>
            </a:r>
            <a:endParaRPr lang="en-CA" dirty="0">
              <a:solidFill>
                <a:srgbClr val="17455C"/>
              </a:solidFill>
            </a:endParaRPr>
          </a:p>
        </p:txBody>
      </p:sp>
    </p:spTree>
    <p:extLst>
      <p:ext uri="{BB962C8B-B14F-4D97-AF65-F5344CB8AC3E}">
        <p14:creationId xmlns:p14="http://schemas.microsoft.com/office/powerpoint/2010/main" val="3179670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Happy employee"/>
          <p:cNvPicPr>
            <a:picLocks noChangeAspect="1"/>
          </p:cNvPicPr>
          <p:nvPr/>
        </p:nvPicPr>
        <p:blipFill>
          <a:blip r:embed="rId3" cstate="print">
            <a:clrChange>
              <a:clrFrom>
                <a:srgbClr val="082512">
                  <a:alpha val="27843"/>
                </a:srgbClr>
              </a:clrFrom>
              <a:clrTo>
                <a:srgbClr val="082512">
                  <a:alpha val="0"/>
                </a:srgbClr>
              </a:clrTo>
            </a:clrChange>
            <a:lum bright="70000" contrast="-70000"/>
            <a:extLst>
              <a:ext uri="{28A0092B-C50C-407E-A947-70E740481C1C}">
                <a14:useLocalDpi xmlns:a14="http://schemas.microsoft.com/office/drawing/2010/main" val="0"/>
              </a:ext>
            </a:extLst>
          </a:blip>
          <a:stretch>
            <a:fillRect/>
          </a:stretch>
        </p:blipFill>
        <p:spPr>
          <a:xfrm>
            <a:off x="9151726" y="2850399"/>
            <a:ext cx="2750745" cy="2650444"/>
          </a:xfrm>
          <a:prstGeom prst="rect">
            <a:avLst/>
          </a:prstGeom>
        </p:spPr>
      </p:pic>
      <p:sp>
        <p:nvSpPr>
          <p:cNvPr id="4" name="TextBox 3"/>
          <p:cNvSpPr txBox="1"/>
          <p:nvPr/>
        </p:nvSpPr>
        <p:spPr>
          <a:xfrm>
            <a:off x="9320099" y="3350313"/>
            <a:ext cx="2337221" cy="1532334"/>
          </a:xfrm>
          <a:prstGeom prst="roundRect">
            <a:avLst/>
          </a:prstGeom>
          <a:noFill/>
          <a:ln w="38100">
            <a:noFill/>
          </a:ln>
        </p:spPr>
        <p:txBody>
          <a:bodyPr wrap="square" rtlCol="0">
            <a:spAutoFit/>
          </a:bodyPr>
          <a:lstStyle/>
          <a:p>
            <a:pPr algn="ctr"/>
            <a:r>
              <a:rPr lang="en-US" sz="2800" b="1" dirty="0" smtClean="0">
                <a:solidFill>
                  <a:schemeClr val="accent3"/>
                </a:solidFill>
                <a:latin typeface="Arial" panose="020B0604020202020204" pitchFamily="34" charset="0"/>
                <a:cs typeface="Arial" panose="020B0604020202020204" pitchFamily="34" charset="0"/>
              </a:rPr>
              <a:t>Positive </a:t>
            </a:r>
            <a:r>
              <a:rPr lang="en-US" sz="2800" b="1" dirty="0">
                <a:solidFill>
                  <a:schemeClr val="accent3"/>
                </a:solidFill>
                <a:latin typeface="Arial" panose="020B0604020202020204" pitchFamily="34" charset="0"/>
                <a:cs typeface="Arial" panose="020B0604020202020204" pitchFamily="34" charset="0"/>
              </a:rPr>
              <a:t>employee </a:t>
            </a:r>
            <a:r>
              <a:rPr lang="en-US" sz="2800" b="1" dirty="0" smtClean="0">
                <a:solidFill>
                  <a:schemeClr val="accent3"/>
                </a:solidFill>
                <a:latin typeface="Arial" panose="020B0604020202020204" pitchFamily="34" charset="0"/>
                <a:cs typeface="Arial" panose="020B0604020202020204" pitchFamily="34" charset="0"/>
              </a:rPr>
              <a:t>experience</a:t>
            </a:r>
            <a:endParaRPr lang="en-US" sz="2800" b="1" dirty="0">
              <a:solidFill>
                <a:schemeClr val="accent3"/>
              </a:solidFill>
              <a:latin typeface="Arial" panose="020B0604020202020204" pitchFamily="34" charset="0"/>
              <a:cs typeface="Arial" panose="020B0604020202020204" pitchFamily="34" charset="0"/>
            </a:endParaRPr>
          </a:p>
        </p:txBody>
      </p:sp>
      <p:sp>
        <p:nvSpPr>
          <p:cNvPr id="23" name="Freeform 22" descr="ChevronRight Icon"/>
          <p:cNvSpPr>
            <a:spLocks/>
          </p:cNvSpPr>
          <p:nvPr/>
        </p:nvSpPr>
        <p:spPr bwMode="auto">
          <a:xfrm>
            <a:off x="9074948" y="3830730"/>
            <a:ext cx="369957" cy="571500"/>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chemeClr val="accent3"/>
          </a:solidFill>
          <a:ln w="28575">
            <a:solidFill>
              <a:schemeClr val="accent5"/>
            </a:solidFill>
          </a:ln>
          <a:effectLst>
            <a:glow rad="101600">
              <a:schemeClr val="accent3">
                <a:satMod val="175000"/>
                <a:alpha val="40000"/>
              </a:schemeClr>
            </a:glo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nvGrpSpPr>
          <p:cNvPr id="15" name="Group 14" descr="Information Management&#10;Information technology&#10;Facilities and Assets&#10;Human Resources&#10;Security" title="GCworkplace Integrated Team Icon"/>
          <p:cNvGrpSpPr/>
          <p:nvPr/>
        </p:nvGrpSpPr>
        <p:grpSpPr>
          <a:xfrm>
            <a:off x="4857055" y="1953215"/>
            <a:ext cx="4294671" cy="4024954"/>
            <a:chOff x="6417789" y="1597046"/>
            <a:chExt cx="4821709" cy="4552765"/>
          </a:xfrm>
        </p:grpSpPr>
        <p:pic>
          <p:nvPicPr>
            <p:cNvPr id="16" name="Picture 15" descr="piepieces-0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24" y="1597046"/>
              <a:ext cx="2482041" cy="2325610"/>
            </a:xfrm>
            <a:prstGeom prst="rect">
              <a:avLst/>
            </a:prstGeom>
          </p:spPr>
        </p:pic>
        <p:pic>
          <p:nvPicPr>
            <p:cNvPr id="17" name="Picture 16" descr="piepieces-0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7789" y="3106042"/>
              <a:ext cx="2482040" cy="2575899"/>
            </a:xfrm>
            <a:prstGeom prst="rect">
              <a:avLst/>
            </a:prstGeom>
          </p:spPr>
        </p:pic>
        <p:pic>
          <p:nvPicPr>
            <p:cNvPr id="18" name="Picture 17" descr="piepieces-0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4214" y="3865916"/>
              <a:ext cx="2654114" cy="2283895"/>
            </a:xfrm>
            <a:prstGeom prst="rect">
              <a:avLst/>
            </a:prstGeom>
          </p:spPr>
        </p:pic>
        <p:pic>
          <p:nvPicPr>
            <p:cNvPr id="19" name="Picture 18" descr="piepieces-0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57459" y="3173567"/>
              <a:ext cx="2482039" cy="2528969"/>
            </a:xfrm>
            <a:prstGeom prst="rect">
              <a:avLst/>
            </a:prstGeom>
          </p:spPr>
        </p:pic>
        <p:pic>
          <p:nvPicPr>
            <p:cNvPr id="20" name="Picture 19" descr="piepieces-03.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2602" y="1615213"/>
              <a:ext cx="2482041" cy="2346466"/>
            </a:xfrm>
            <a:prstGeom prst="rect">
              <a:avLst/>
            </a:prstGeom>
          </p:spPr>
        </p:pic>
        <p:pic>
          <p:nvPicPr>
            <p:cNvPr id="21" name="Picture 20" descr="piepieces-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3797" y="3039683"/>
              <a:ext cx="1632100" cy="1600811"/>
            </a:xfrm>
            <a:prstGeom prst="rect">
              <a:avLst/>
            </a:prstGeom>
          </p:spPr>
        </p:pic>
      </p:grpSp>
      <p:sp>
        <p:nvSpPr>
          <p:cNvPr id="5" name="TextBox 4"/>
          <p:cNvSpPr txBox="1"/>
          <p:nvPr/>
        </p:nvSpPr>
        <p:spPr>
          <a:xfrm>
            <a:off x="672316" y="1796249"/>
            <a:ext cx="4617473" cy="4443770"/>
          </a:xfrm>
          <a:prstGeom prst="roundRect">
            <a:avLst/>
          </a:prstGeom>
          <a:noFill/>
          <a:ln w="38100">
            <a:solidFill>
              <a:schemeClr val="accent5"/>
            </a:solidFill>
          </a:ln>
        </p:spPr>
        <p:txBody>
          <a:bodyPr wrap="square" rtlCol="0">
            <a:spAutoFit/>
          </a:bodyPr>
          <a:lstStyle/>
          <a:p>
            <a:pPr marL="285750" indent="-285750">
              <a:buFont typeface="Arial" panose="020B0604020202020204" pitchFamily="34" charset="0"/>
              <a:buChar char="•"/>
            </a:pPr>
            <a:r>
              <a:rPr lang="en-US" sz="1500" b="1" dirty="0" smtClean="0">
                <a:solidFill>
                  <a:schemeClr val="accent5"/>
                </a:solidFill>
                <a:cs typeface="Arial" panose="020B0604020202020204" pitchFamily="34" charset="0"/>
              </a:rPr>
              <a:t>Flexible, accessible and inclusive </a:t>
            </a:r>
            <a:r>
              <a:rPr lang="en-US" sz="1500" dirty="0">
                <a:solidFill>
                  <a:schemeClr val="accent5"/>
                </a:solidFill>
                <a:cs typeface="Arial" panose="020B0604020202020204" pitchFamily="34" charset="0"/>
              </a:rPr>
              <a:t>workspaces </a:t>
            </a:r>
            <a:endParaRPr lang="en-US" sz="1500" dirty="0" smtClean="0">
              <a:solidFill>
                <a:schemeClr val="accent5"/>
              </a:solidFill>
              <a:cs typeface="Arial" panose="020B0604020202020204" pitchFamily="34" charset="0"/>
            </a:endParaRPr>
          </a:p>
          <a:p>
            <a:pPr marL="285750" indent="-285750">
              <a:buFont typeface="Arial" panose="020B0604020202020204" pitchFamily="34" charset="0"/>
              <a:buChar char="•"/>
            </a:pPr>
            <a:r>
              <a:rPr lang="en-US" sz="1500" b="1" dirty="0" smtClean="0">
                <a:solidFill>
                  <a:schemeClr val="accent5"/>
                </a:solidFill>
                <a:cs typeface="Arial" panose="020B0604020202020204" pitchFamily="34" charset="0"/>
              </a:rPr>
              <a:t>Virtual</a:t>
            </a:r>
            <a:r>
              <a:rPr lang="en-US" sz="1500" dirty="0" smtClean="0">
                <a:solidFill>
                  <a:schemeClr val="accent5"/>
                </a:solidFill>
                <a:cs typeface="Arial" panose="020B0604020202020204" pitchFamily="34" charset="0"/>
              </a:rPr>
              <a:t> </a:t>
            </a:r>
            <a:r>
              <a:rPr lang="en-US" sz="1500" dirty="0">
                <a:solidFill>
                  <a:schemeClr val="accent5"/>
                </a:solidFill>
                <a:cs typeface="Arial" panose="020B0604020202020204" pitchFamily="34" charset="0"/>
              </a:rPr>
              <a:t>and </a:t>
            </a:r>
            <a:r>
              <a:rPr lang="en-US" sz="1500" b="1" dirty="0">
                <a:solidFill>
                  <a:schemeClr val="accent5"/>
                </a:solidFill>
                <a:cs typeface="Arial" panose="020B0604020202020204" pitchFamily="34" charset="0"/>
              </a:rPr>
              <a:t>physical space </a:t>
            </a:r>
            <a:endParaRPr lang="en-US" sz="1500" b="1" dirty="0" smtClean="0">
              <a:solidFill>
                <a:schemeClr val="accent5"/>
              </a:solidFill>
              <a:cs typeface="Arial" panose="020B0604020202020204" pitchFamily="34" charset="0"/>
            </a:endParaRPr>
          </a:p>
          <a:p>
            <a:pPr marL="285750" indent="-285750">
              <a:buFont typeface="Arial" panose="020B0604020202020204" pitchFamily="34" charset="0"/>
              <a:buChar char="•"/>
            </a:pPr>
            <a:r>
              <a:rPr lang="en-US" sz="1500" b="1" dirty="0">
                <a:solidFill>
                  <a:schemeClr val="accent5"/>
                </a:solidFill>
                <a:cs typeface="Arial" panose="020B0604020202020204" pitchFamily="34" charset="0"/>
              </a:rPr>
              <a:t>Activity-based</a:t>
            </a:r>
            <a:r>
              <a:rPr lang="en-US" sz="1500" dirty="0">
                <a:solidFill>
                  <a:schemeClr val="accent5"/>
                </a:solidFill>
                <a:cs typeface="Arial" panose="020B0604020202020204" pitchFamily="34" charset="0"/>
              </a:rPr>
              <a:t> workspace allocation model</a:t>
            </a:r>
          </a:p>
          <a:p>
            <a:pPr marL="285750" indent="-285750">
              <a:buFont typeface="Arial" panose="020B0604020202020204" pitchFamily="34" charset="0"/>
              <a:buChar char="•"/>
            </a:pPr>
            <a:r>
              <a:rPr lang="en-US" sz="1500" b="1" dirty="0" smtClean="0">
                <a:solidFill>
                  <a:schemeClr val="accent5"/>
                </a:solidFill>
                <a:cs typeface="Arial" panose="020B0604020202020204" pitchFamily="34" charset="0"/>
              </a:rPr>
              <a:t>Common </a:t>
            </a:r>
            <a:r>
              <a:rPr lang="en-US" sz="1500" b="1" dirty="0" err="1">
                <a:solidFill>
                  <a:schemeClr val="accent5"/>
                </a:solidFill>
                <a:cs typeface="Arial" panose="020B0604020202020204" pitchFamily="34" charset="0"/>
              </a:rPr>
              <a:t>coworking</a:t>
            </a:r>
            <a:r>
              <a:rPr lang="en-US" sz="1500" b="1" dirty="0">
                <a:solidFill>
                  <a:schemeClr val="accent5"/>
                </a:solidFill>
                <a:cs typeface="Arial" panose="020B0604020202020204" pitchFamily="34" charset="0"/>
              </a:rPr>
              <a:t> spaces</a:t>
            </a:r>
            <a:r>
              <a:rPr lang="en-US" sz="1500" dirty="0">
                <a:solidFill>
                  <a:schemeClr val="accent5"/>
                </a:solidFill>
                <a:cs typeface="Arial" panose="020B0604020202020204" pitchFamily="34" charset="0"/>
              </a:rPr>
              <a:t>, campus style workspaces</a:t>
            </a:r>
          </a:p>
          <a:p>
            <a:pPr marL="285750" indent="-285750">
              <a:buFont typeface="Arial" panose="020B0604020202020204" pitchFamily="34" charset="0"/>
              <a:buChar char="•"/>
            </a:pPr>
            <a:r>
              <a:rPr lang="en-US" sz="1500" dirty="0" smtClean="0">
                <a:solidFill>
                  <a:schemeClr val="accent5"/>
                </a:solidFill>
                <a:cs typeface="Arial" panose="020B0604020202020204" pitchFamily="34" charset="0"/>
              </a:rPr>
              <a:t>Optimized </a:t>
            </a:r>
            <a:r>
              <a:rPr lang="en-US" sz="1500" dirty="0">
                <a:solidFill>
                  <a:schemeClr val="accent5"/>
                </a:solidFill>
                <a:cs typeface="Arial" panose="020B0604020202020204" pitchFamily="34" charset="0"/>
              </a:rPr>
              <a:t>real-estate model to </a:t>
            </a:r>
            <a:r>
              <a:rPr lang="en-US" sz="1500" b="1" dirty="0">
                <a:solidFill>
                  <a:schemeClr val="accent5"/>
                </a:solidFill>
                <a:cs typeface="Arial" panose="020B0604020202020204" pitchFamily="34" charset="0"/>
              </a:rPr>
              <a:t>balance </a:t>
            </a:r>
            <a:r>
              <a:rPr lang="en-US" sz="1500" b="1" dirty="0" smtClean="0">
                <a:solidFill>
                  <a:schemeClr val="accent5"/>
                </a:solidFill>
                <a:cs typeface="Arial" panose="020B0604020202020204" pitchFamily="34" charset="0"/>
              </a:rPr>
              <a:t>physical </a:t>
            </a:r>
            <a:r>
              <a:rPr lang="en-US" sz="1500" b="1" dirty="0">
                <a:solidFill>
                  <a:schemeClr val="accent5"/>
                </a:solidFill>
                <a:cs typeface="Arial" panose="020B0604020202020204" pitchFamily="34" charset="0"/>
              </a:rPr>
              <a:t>and remote </a:t>
            </a:r>
            <a:r>
              <a:rPr lang="en-US" sz="1500" b="1" dirty="0" smtClean="0">
                <a:solidFill>
                  <a:schemeClr val="accent5"/>
                </a:solidFill>
                <a:cs typeface="Arial" panose="020B0604020202020204" pitchFamily="34" charset="0"/>
              </a:rPr>
              <a:t>requirements</a:t>
            </a:r>
          </a:p>
          <a:p>
            <a:pPr marL="285750" indent="-285750">
              <a:buFont typeface="Arial" panose="020B0604020202020204" pitchFamily="34" charset="0"/>
              <a:buChar char="•"/>
            </a:pPr>
            <a:r>
              <a:rPr lang="en-US" sz="1500" b="1" dirty="0" smtClean="0">
                <a:solidFill>
                  <a:schemeClr val="accent5"/>
                </a:solidFill>
                <a:cs typeface="Arial" panose="020B0604020202020204" pitchFamily="34" charset="0"/>
              </a:rPr>
              <a:t>Tools </a:t>
            </a:r>
            <a:r>
              <a:rPr lang="en-US" sz="1500" b="1" dirty="0">
                <a:solidFill>
                  <a:schemeClr val="accent5"/>
                </a:solidFill>
                <a:cs typeface="Arial" panose="020B0604020202020204" pitchFamily="34" charset="0"/>
              </a:rPr>
              <a:t>and collaboration technologies </a:t>
            </a:r>
            <a:r>
              <a:rPr lang="en-US" sz="1500" dirty="0">
                <a:solidFill>
                  <a:schemeClr val="accent5"/>
                </a:solidFill>
                <a:cs typeface="Arial" panose="020B0604020202020204" pitchFamily="34" charset="0"/>
              </a:rPr>
              <a:t>enabling virtual </a:t>
            </a:r>
            <a:r>
              <a:rPr lang="en-US" sz="1500" dirty="0" smtClean="0">
                <a:solidFill>
                  <a:schemeClr val="accent5"/>
                </a:solidFill>
                <a:cs typeface="Arial" panose="020B0604020202020204" pitchFamily="34" charset="0"/>
              </a:rPr>
              <a:t>workspaces</a:t>
            </a:r>
            <a:endParaRPr lang="en-US" sz="1500" dirty="0">
              <a:solidFill>
                <a:schemeClr val="accent5"/>
              </a:solidFill>
              <a:cs typeface="Arial" panose="020B0604020202020204" pitchFamily="34" charset="0"/>
            </a:endParaRPr>
          </a:p>
          <a:p>
            <a:pPr marL="285750" indent="-285750">
              <a:buFont typeface="Arial" panose="020B0604020202020204" pitchFamily="34" charset="0"/>
              <a:buChar char="•"/>
            </a:pPr>
            <a:r>
              <a:rPr lang="en-US" sz="1500" b="1" dirty="0">
                <a:solidFill>
                  <a:schemeClr val="accent5"/>
                </a:solidFill>
                <a:cs typeface="Arial" panose="020B0604020202020204" pitchFamily="34" charset="0"/>
              </a:rPr>
              <a:t>Data secure technology </a:t>
            </a:r>
            <a:r>
              <a:rPr lang="en-US" sz="1500" dirty="0">
                <a:solidFill>
                  <a:schemeClr val="accent5"/>
                </a:solidFill>
                <a:cs typeface="Arial" panose="020B0604020202020204" pitchFamily="34" charset="0"/>
              </a:rPr>
              <a:t>solutions</a:t>
            </a:r>
          </a:p>
          <a:p>
            <a:pPr marL="285750" indent="-285750">
              <a:buFont typeface="Arial" panose="020B0604020202020204" pitchFamily="34" charset="0"/>
              <a:buChar char="•"/>
            </a:pPr>
            <a:r>
              <a:rPr lang="en-US" sz="1500" dirty="0">
                <a:solidFill>
                  <a:schemeClr val="accent5"/>
                </a:solidFill>
                <a:cs typeface="Arial" panose="020B0604020202020204" pitchFamily="34" charset="0"/>
              </a:rPr>
              <a:t>Transition to </a:t>
            </a:r>
            <a:r>
              <a:rPr lang="en-US" sz="1500" b="1" dirty="0">
                <a:solidFill>
                  <a:schemeClr val="accent5"/>
                </a:solidFill>
                <a:cs typeface="Arial" panose="020B0604020202020204" pitchFamily="34" charset="0"/>
              </a:rPr>
              <a:t>cloud </a:t>
            </a:r>
            <a:r>
              <a:rPr lang="en-US" sz="1500" b="1" dirty="0" smtClean="0">
                <a:solidFill>
                  <a:schemeClr val="accent5"/>
                </a:solidFill>
                <a:cs typeface="Arial" panose="020B0604020202020204" pitchFamily="34" charset="0"/>
              </a:rPr>
              <a:t>computing</a:t>
            </a:r>
          </a:p>
          <a:p>
            <a:pPr marL="285750" indent="-285750">
              <a:buFont typeface="Arial" panose="020B0604020202020204" pitchFamily="34" charset="0"/>
              <a:buChar char="•"/>
            </a:pPr>
            <a:r>
              <a:rPr lang="en-US" sz="1500" b="1" dirty="0" smtClean="0">
                <a:solidFill>
                  <a:schemeClr val="accent5"/>
                </a:solidFill>
                <a:cs typeface="Arial" panose="020B0604020202020204" pitchFamily="34" charset="0"/>
              </a:rPr>
              <a:t>Distributed </a:t>
            </a:r>
            <a:r>
              <a:rPr lang="en-US" sz="1500" b="1" dirty="0">
                <a:solidFill>
                  <a:schemeClr val="accent5"/>
                </a:solidFill>
                <a:cs typeface="Arial" panose="020B0604020202020204" pitchFamily="34" charset="0"/>
              </a:rPr>
              <a:t>talent </a:t>
            </a:r>
            <a:r>
              <a:rPr lang="en-US" sz="1500" dirty="0">
                <a:solidFill>
                  <a:schemeClr val="accent5"/>
                </a:solidFill>
                <a:cs typeface="Arial" panose="020B0604020202020204" pitchFamily="34" charset="0"/>
              </a:rPr>
              <a:t>coast-to-coast</a:t>
            </a:r>
          </a:p>
          <a:p>
            <a:pPr marL="285750" indent="-285750">
              <a:buFont typeface="Arial" panose="020B0604020202020204" pitchFamily="34" charset="0"/>
              <a:buChar char="•"/>
            </a:pPr>
            <a:r>
              <a:rPr lang="en-US" sz="1500" dirty="0" smtClean="0">
                <a:solidFill>
                  <a:schemeClr val="accent5"/>
                </a:solidFill>
                <a:cs typeface="Arial" panose="020B0604020202020204" pitchFamily="34" charset="0"/>
              </a:rPr>
              <a:t>Development of </a:t>
            </a:r>
            <a:r>
              <a:rPr lang="en-US" sz="1500" b="1" dirty="0">
                <a:solidFill>
                  <a:schemeClr val="accent5"/>
                </a:solidFill>
                <a:cs typeface="Arial" panose="020B0604020202020204" pitchFamily="34" charset="0"/>
              </a:rPr>
              <a:t>future skills</a:t>
            </a:r>
          </a:p>
          <a:p>
            <a:pPr marL="285750" indent="-285750">
              <a:buFont typeface="Arial" panose="020B0604020202020204" pitchFamily="34" charset="0"/>
              <a:buChar char="•"/>
            </a:pPr>
            <a:r>
              <a:rPr lang="en-US" sz="1500" b="1" dirty="0" smtClean="0">
                <a:solidFill>
                  <a:schemeClr val="accent5"/>
                </a:solidFill>
                <a:cs typeface="Arial" panose="020B0604020202020204" pitchFamily="34" charset="0"/>
              </a:rPr>
              <a:t>Agility</a:t>
            </a:r>
            <a:r>
              <a:rPr lang="en-US" sz="1500" b="1" dirty="0">
                <a:solidFill>
                  <a:schemeClr val="accent5"/>
                </a:solidFill>
                <a:cs typeface="Arial" panose="020B0604020202020204" pitchFamily="34" charset="0"/>
              </a:rPr>
              <a:t>, culture</a:t>
            </a:r>
            <a:r>
              <a:rPr lang="en-US" sz="1500" dirty="0">
                <a:solidFill>
                  <a:schemeClr val="accent5"/>
                </a:solidFill>
                <a:cs typeface="Arial" panose="020B0604020202020204" pitchFamily="34" charset="0"/>
              </a:rPr>
              <a:t> and </a:t>
            </a:r>
            <a:r>
              <a:rPr lang="en-US" sz="1500" b="1" dirty="0">
                <a:solidFill>
                  <a:schemeClr val="accent5"/>
                </a:solidFill>
                <a:cs typeface="Arial" panose="020B0604020202020204" pitchFamily="34" charset="0"/>
              </a:rPr>
              <a:t>tools</a:t>
            </a:r>
            <a:r>
              <a:rPr lang="en-US" sz="1500" dirty="0">
                <a:solidFill>
                  <a:schemeClr val="accent5"/>
                </a:solidFill>
                <a:cs typeface="Arial" panose="020B0604020202020204" pitchFamily="34" charset="0"/>
              </a:rPr>
              <a:t> to mobilize and pivot </a:t>
            </a:r>
            <a:r>
              <a:rPr lang="en-US" sz="1500" dirty="0" smtClean="0">
                <a:solidFill>
                  <a:schemeClr val="accent5"/>
                </a:solidFill>
                <a:cs typeface="Arial" panose="020B0604020202020204" pitchFamily="34" charset="0"/>
              </a:rPr>
              <a:t>quickly</a:t>
            </a:r>
          </a:p>
          <a:p>
            <a:pPr marL="285750" indent="-285750">
              <a:buFont typeface="Arial" panose="020B0604020202020204" pitchFamily="34" charset="0"/>
              <a:buChar char="•"/>
            </a:pPr>
            <a:r>
              <a:rPr lang="en-US" sz="1500" b="1" dirty="0" smtClean="0">
                <a:solidFill>
                  <a:schemeClr val="accent5"/>
                </a:solidFill>
                <a:cs typeface="Arial" panose="020B0604020202020204" pitchFamily="34" charset="0"/>
              </a:rPr>
              <a:t>Management of distributed team </a:t>
            </a:r>
            <a:r>
              <a:rPr lang="en-US" sz="1500" dirty="0" smtClean="0">
                <a:solidFill>
                  <a:schemeClr val="accent5"/>
                </a:solidFill>
                <a:cs typeface="Arial" panose="020B0604020202020204" pitchFamily="34" charset="0"/>
              </a:rPr>
              <a:t>based on </a:t>
            </a:r>
            <a:r>
              <a:rPr lang="en-US" sz="1500" b="1" dirty="0" smtClean="0">
                <a:solidFill>
                  <a:schemeClr val="accent5"/>
                </a:solidFill>
                <a:cs typeface="Arial" panose="020B0604020202020204" pitchFamily="34" charset="0"/>
              </a:rPr>
              <a:t>results</a:t>
            </a:r>
            <a:endParaRPr lang="fr-CA" sz="1500" b="1" dirty="0">
              <a:solidFill>
                <a:schemeClr val="accent5"/>
              </a:solidFill>
              <a:cs typeface="Arial" panose="020B0604020202020204" pitchFamily="34" charset="0"/>
            </a:endParaRPr>
          </a:p>
        </p:txBody>
      </p:sp>
      <p:sp>
        <p:nvSpPr>
          <p:cNvPr id="14" name="Freeform 13" descr="Checkbox Icon"/>
          <p:cNvSpPr>
            <a:spLocks noEditPoints="1"/>
          </p:cNvSpPr>
          <p:nvPr/>
        </p:nvSpPr>
        <p:spPr bwMode="auto">
          <a:xfrm>
            <a:off x="302927" y="1439051"/>
            <a:ext cx="780159" cy="714397"/>
          </a:xfrm>
          <a:custGeom>
            <a:avLst/>
            <a:gdLst>
              <a:gd name="T0" fmla="*/ 171 w 171"/>
              <a:gd name="T1" fmla="*/ 26 h 145"/>
              <a:gd name="T2" fmla="*/ 169 w 171"/>
              <a:gd name="T3" fmla="*/ 20 h 145"/>
              <a:gd name="T4" fmla="*/ 157 w 171"/>
              <a:gd name="T5" fmla="*/ 9 h 145"/>
              <a:gd name="T6" fmla="*/ 151 w 171"/>
              <a:gd name="T7" fmla="*/ 7 h 145"/>
              <a:gd name="T8" fmla="*/ 146 w 171"/>
              <a:gd name="T9" fmla="*/ 9 h 145"/>
              <a:gd name="T10" fmla="*/ 79 w 171"/>
              <a:gd name="T11" fmla="*/ 76 h 145"/>
              <a:gd name="T12" fmla="*/ 52 w 171"/>
              <a:gd name="T13" fmla="*/ 48 h 145"/>
              <a:gd name="T14" fmla="*/ 46 w 171"/>
              <a:gd name="T15" fmla="*/ 46 h 145"/>
              <a:gd name="T16" fmla="*/ 40 w 171"/>
              <a:gd name="T17" fmla="*/ 48 h 145"/>
              <a:gd name="T18" fmla="*/ 29 w 171"/>
              <a:gd name="T19" fmla="*/ 60 h 145"/>
              <a:gd name="T20" fmla="*/ 27 w 171"/>
              <a:gd name="T21" fmla="*/ 66 h 145"/>
              <a:gd name="T22" fmla="*/ 29 w 171"/>
              <a:gd name="T23" fmla="*/ 71 h 145"/>
              <a:gd name="T24" fmla="*/ 73 w 171"/>
              <a:gd name="T25" fmla="*/ 116 h 145"/>
              <a:gd name="T26" fmla="*/ 79 w 171"/>
              <a:gd name="T27" fmla="*/ 118 h 145"/>
              <a:gd name="T28" fmla="*/ 85 w 171"/>
              <a:gd name="T29" fmla="*/ 116 h 145"/>
              <a:gd name="T30" fmla="*/ 169 w 171"/>
              <a:gd name="T31" fmla="*/ 32 h 145"/>
              <a:gd name="T32" fmla="*/ 171 w 171"/>
              <a:gd name="T33" fmla="*/ 26 h 145"/>
              <a:gd name="T34" fmla="*/ 143 w 171"/>
              <a:gd name="T35" fmla="*/ 79 h 145"/>
              <a:gd name="T36" fmla="*/ 142 w 171"/>
              <a:gd name="T37" fmla="*/ 79 h 145"/>
              <a:gd name="T38" fmla="*/ 139 w 171"/>
              <a:gd name="T39" fmla="*/ 80 h 145"/>
              <a:gd name="T40" fmla="*/ 133 w 171"/>
              <a:gd name="T41" fmla="*/ 87 h 145"/>
              <a:gd name="T42" fmla="*/ 132 w 171"/>
              <a:gd name="T43" fmla="*/ 89 h 145"/>
              <a:gd name="T44" fmla="*/ 132 w 171"/>
              <a:gd name="T45" fmla="*/ 115 h 145"/>
              <a:gd name="T46" fmla="*/ 127 w 171"/>
              <a:gd name="T47" fmla="*/ 127 h 145"/>
              <a:gd name="T48" fmla="*/ 115 w 171"/>
              <a:gd name="T49" fmla="*/ 131 h 145"/>
              <a:gd name="T50" fmla="*/ 30 w 171"/>
              <a:gd name="T51" fmla="*/ 131 h 145"/>
              <a:gd name="T52" fmla="*/ 18 w 171"/>
              <a:gd name="T53" fmla="*/ 127 h 145"/>
              <a:gd name="T54" fmla="*/ 13 w 171"/>
              <a:gd name="T55" fmla="*/ 115 h 145"/>
              <a:gd name="T56" fmla="*/ 13 w 171"/>
              <a:gd name="T57" fmla="*/ 30 h 145"/>
              <a:gd name="T58" fmla="*/ 18 w 171"/>
              <a:gd name="T59" fmla="*/ 18 h 145"/>
              <a:gd name="T60" fmla="*/ 30 w 171"/>
              <a:gd name="T61" fmla="*/ 13 h 145"/>
              <a:gd name="T62" fmla="*/ 115 w 171"/>
              <a:gd name="T63" fmla="*/ 13 h 145"/>
              <a:gd name="T64" fmla="*/ 120 w 171"/>
              <a:gd name="T65" fmla="*/ 14 h 145"/>
              <a:gd name="T66" fmla="*/ 121 w 171"/>
              <a:gd name="T67" fmla="*/ 14 h 145"/>
              <a:gd name="T68" fmla="*/ 123 w 171"/>
              <a:gd name="T69" fmla="*/ 13 h 145"/>
              <a:gd name="T70" fmla="*/ 128 w 171"/>
              <a:gd name="T71" fmla="*/ 8 h 145"/>
              <a:gd name="T72" fmla="*/ 129 w 171"/>
              <a:gd name="T73" fmla="*/ 5 h 145"/>
              <a:gd name="T74" fmla="*/ 127 w 171"/>
              <a:gd name="T75" fmla="*/ 3 h 145"/>
              <a:gd name="T76" fmla="*/ 115 w 171"/>
              <a:gd name="T77" fmla="*/ 0 h 145"/>
              <a:gd name="T78" fmla="*/ 30 w 171"/>
              <a:gd name="T79" fmla="*/ 0 h 145"/>
              <a:gd name="T80" fmla="*/ 9 w 171"/>
              <a:gd name="T81" fmla="*/ 9 h 145"/>
              <a:gd name="T82" fmla="*/ 0 w 171"/>
              <a:gd name="T83" fmla="*/ 30 h 145"/>
              <a:gd name="T84" fmla="*/ 0 w 171"/>
              <a:gd name="T85" fmla="*/ 115 h 145"/>
              <a:gd name="T86" fmla="*/ 9 w 171"/>
              <a:gd name="T87" fmla="*/ 136 h 145"/>
              <a:gd name="T88" fmla="*/ 30 w 171"/>
              <a:gd name="T89" fmla="*/ 145 h 145"/>
              <a:gd name="T90" fmla="*/ 115 w 171"/>
              <a:gd name="T91" fmla="*/ 145 h 145"/>
              <a:gd name="T92" fmla="*/ 136 w 171"/>
              <a:gd name="T93" fmla="*/ 136 h 145"/>
              <a:gd name="T94" fmla="*/ 145 w 171"/>
              <a:gd name="T95" fmla="*/ 115 h 145"/>
              <a:gd name="T96" fmla="*/ 145 w 171"/>
              <a:gd name="T97" fmla="*/ 82 h 145"/>
              <a:gd name="T98" fmla="*/ 143 w 171"/>
              <a:gd name="T99" fmla="*/ 7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 h="145">
                <a:moveTo>
                  <a:pt x="171" y="26"/>
                </a:moveTo>
                <a:cubicBezTo>
                  <a:pt x="171" y="24"/>
                  <a:pt x="170" y="22"/>
                  <a:pt x="169" y="20"/>
                </a:cubicBezTo>
                <a:cubicBezTo>
                  <a:pt x="157" y="9"/>
                  <a:pt x="157" y="9"/>
                  <a:pt x="157" y="9"/>
                </a:cubicBezTo>
                <a:cubicBezTo>
                  <a:pt x="156" y="7"/>
                  <a:pt x="154" y="7"/>
                  <a:pt x="151" y="7"/>
                </a:cubicBezTo>
                <a:cubicBezTo>
                  <a:pt x="149" y="7"/>
                  <a:pt x="147" y="7"/>
                  <a:pt x="146" y="9"/>
                </a:cubicBezTo>
                <a:cubicBezTo>
                  <a:pt x="79" y="76"/>
                  <a:pt x="79" y="76"/>
                  <a:pt x="79" y="76"/>
                </a:cubicBezTo>
                <a:cubicBezTo>
                  <a:pt x="52" y="48"/>
                  <a:pt x="52" y="48"/>
                  <a:pt x="52" y="48"/>
                </a:cubicBezTo>
                <a:cubicBezTo>
                  <a:pt x="50" y="47"/>
                  <a:pt x="49" y="46"/>
                  <a:pt x="46" y="46"/>
                </a:cubicBezTo>
                <a:cubicBezTo>
                  <a:pt x="44" y="46"/>
                  <a:pt x="42" y="47"/>
                  <a:pt x="40" y="48"/>
                </a:cubicBezTo>
                <a:cubicBezTo>
                  <a:pt x="29" y="60"/>
                  <a:pt x="29" y="60"/>
                  <a:pt x="29" y="60"/>
                </a:cubicBezTo>
                <a:cubicBezTo>
                  <a:pt x="27" y="61"/>
                  <a:pt x="27" y="63"/>
                  <a:pt x="27" y="66"/>
                </a:cubicBezTo>
                <a:cubicBezTo>
                  <a:pt x="27" y="68"/>
                  <a:pt x="27" y="70"/>
                  <a:pt x="29" y="71"/>
                </a:cubicBezTo>
                <a:cubicBezTo>
                  <a:pt x="73" y="116"/>
                  <a:pt x="73" y="116"/>
                  <a:pt x="73" y="116"/>
                </a:cubicBezTo>
                <a:cubicBezTo>
                  <a:pt x="75" y="117"/>
                  <a:pt x="77" y="118"/>
                  <a:pt x="79" y="118"/>
                </a:cubicBezTo>
                <a:cubicBezTo>
                  <a:pt x="81" y="118"/>
                  <a:pt x="83" y="117"/>
                  <a:pt x="85" y="116"/>
                </a:cubicBezTo>
                <a:cubicBezTo>
                  <a:pt x="169" y="32"/>
                  <a:pt x="169" y="32"/>
                  <a:pt x="169" y="32"/>
                </a:cubicBezTo>
                <a:cubicBezTo>
                  <a:pt x="170" y="30"/>
                  <a:pt x="171" y="28"/>
                  <a:pt x="171" y="26"/>
                </a:cubicBezTo>
                <a:close/>
                <a:moveTo>
                  <a:pt x="143" y="79"/>
                </a:moveTo>
                <a:cubicBezTo>
                  <a:pt x="142" y="79"/>
                  <a:pt x="142" y="79"/>
                  <a:pt x="142" y="79"/>
                </a:cubicBezTo>
                <a:cubicBezTo>
                  <a:pt x="139" y="80"/>
                  <a:pt x="139" y="80"/>
                  <a:pt x="139" y="80"/>
                </a:cubicBezTo>
                <a:cubicBezTo>
                  <a:pt x="133" y="87"/>
                  <a:pt x="133" y="87"/>
                  <a:pt x="133" y="87"/>
                </a:cubicBezTo>
                <a:cubicBezTo>
                  <a:pt x="132" y="89"/>
                  <a:pt x="132" y="89"/>
                  <a:pt x="132" y="89"/>
                </a:cubicBezTo>
                <a:cubicBezTo>
                  <a:pt x="132" y="115"/>
                  <a:pt x="132" y="115"/>
                  <a:pt x="132" y="115"/>
                </a:cubicBezTo>
                <a:cubicBezTo>
                  <a:pt x="132" y="119"/>
                  <a:pt x="130" y="123"/>
                  <a:pt x="127" y="127"/>
                </a:cubicBezTo>
                <a:cubicBezTo>
                  <a:pt x="124" y="130"/>
                  <a:pt x="120" y="131"/>
                  <a:pt x="115" y="131"/>
                </a:cubicBezTo>
                <a:cubicBezTo>
                  <a:pt x="30" y="131"/>
                  <a:pt x="30" y="131"/>
                  <a:pt x="30" y="131"/>
                </a:cubicBezTo>
                <a:cubicBezTo>
                  <a:pt x="25" y="131"/>
                  <a:pt x="21" y="130"/>
                  <a:pt x="18" y="127"/>
                </a:cubicBezTo>
                <a:cubicBezTo>
                  <a:pt x="15" y="123"/>
                  <a:pt x="13" y="119"/>
                  <a:pt x="13" y="115"/>
                </a:cubicBezTo>
                <a:cubicBezTo>
                  <a:pt x="13" y="30"/>
                  <a:pt x="13" y="30"/>
                  <a:pt x="13" y="30"/>
                </a:cubicBezTo>
                <a:cubicBezTo>
                  <a:pt x="13" y="25"/>
                  <a:pt x="15" y="21"/>
                  <a:pt x="18" y="18"/>
                </a:cubicBezTo>
                <a:cubicBezTo>
                  <a:pt x="21" y="15"/>
                  <a:pt x="25" y="13"/>
                  <a:pt x="30" y="13"/>
                </a:cubicBezTo>
                <a:cubicBezTo>
                  <a:pt x="115" y="13"/>
                  <a:pt x="115" y="13"/>
                  <a:pt x="115" y="13"/>
                </a:cubicBezTo>
                <a:cubicBezTo>
                  <a:pt x="117" y="13"/>
                  <a:pt x="118" y="13"/>
                  <a:pt x="120" y="14"/>
                </a:cubicBezTo>
                <a:cubicBezTo>
                  <a:pt x="121" y="14"/>
                  <a:pt x="121" y="14"/>
                  <a:pt x="121" y="14"/>
                </a:cubicBezTo>
                <a:cubicBezTo>
                  <a:pt x="123" y="13"/>
                  <a:pt x="123" y="13"/>
                  <a:pt x="123" y="13"/>
                </a:cubicBezTo>
                <a:cubicBezTo>
                  <a:pt x="128" y="8"/>
                  <a:pt x="128" y="8"/>
                  <a:pt x="128" y="8"/>
                </a:cubicBezTo>
                <a:cubicBezTo>
                  <a:pt x="129" y="5"/>
                  <a:pt x="129" y="5"/>
                  <a:pt x="129" y="5"/>
                </a:cubicBezTo>
                <a:cubicBezTo>
                  <a:pt x="127" y="3"/>
                  <a:pt x="127" y="3"/>
                  <a:pt x="127" y="3"/>
                </a:cubicBezTo>
                <a:cubicBezTo>
                  <a:pt x="124" y="1"/>
                  <a:pt x="120" y="0"/>
                  <a:pt x="115" y="0"/>
                </a:cubicBezTo>
                <a:cubicBezTo>
                  <a:pt x="30" y="0"/>
                  <a:pt x="30" y="0"/>
                  <a:pt x="30" y="0"/>
                </a:cubicBezTo>
                <a:cubicBezTo>
                  <a:pt x="22" y="0"/>
                  <a:pt x="15" y="3"/>
                  <a:pt x="9" y="9"/>
                </a:cubicBezTo>
                <a:cubicBezTo>
                  <a:pt x="3" y="14"/>
                  <a:pt x="0" y="21"/>
                  <a:pt x="0" y="30"/>
                </a:cubicBezTo>
                <a:cubicBezTo>
                  <a:pt x="0" y="115"/>
                  <a:pt x="0" y="115"/>
                  <a:pt x="0" y="115"/>
                </a:cubicBezTo>
                <a:cubicBezTo>
                  <a:pt x="0" y="123"/>
                  <a:pt x="3" y="130"/>
                  <a:pt x="9" y="136"/>
                </a:cubicBezTo>
                <a:cubicBezTo>
                  <a:pt x="15" y="142"/>
                  <a:pt x="22" y="145"/>
                  <a:pt x="30" y="145"/>
                </a:cubicBezTo>
                <a:cubicBezTo>
                  <a:pt x="115" y="145"/>
                  <a:pt x="115" y="145"/>
                  <a:pt x="115" y="145"/>
                </a:cubicBezTo>
                <a:cubicBezTo>
                  <a:pt x="123" y="145"/>
                  <a:pt x="130" y="142"/>
                  <a:pt x="136" y="136"/>
                </a:cubicBezTo>
                <a:cubicBezTo>
                  <a:pt x="142" y="130"/>
                  <a:pt x="145" y="123"/>
                  <a:pt x="145" y="115"/>
                </a:cubicBezTo>
                <a:cubicBezTo>
                  <a:pt x="145" y="82"/>
                  <a:pt x="145" y="82"/>
                  <a:pt x="145" y="82"/>
                </a:cubicBezTo>
                <a:lnTo>
                  <a:pt x="143" y="79"/>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 name="Title 1"/>
          <p:cNvSpPr>
            <a:spLocks noGrp="1"/>
          </p:cNvSpPr>
          <p:nvPr>
            <p:ph type="title"/>
          </p:nvPr>
        </p:nvSpPr>
        <p:spPr>
          <a:xfrm>
            <a:off x="235630" y="550861"/>
            <a:ext cx="11956369" cy="835027"/>
          </a:xfrm>
        </p:spPr>
        <p:txBody>
          <a:bodyPr>
            <a:noAutofit/>
          </a:bodyPr>
          <a:lstStyle/>
          <a:p>
            <a:r>
              <a:rPr lang="en-US" dirty="0" smtClean="0">
                <a:solidFill>
                  <a:srgbClr val="17455C"/>
                </a:solidFill>
              </a:rPr>
              <a:t>Key considerations that will support a positive employee experience</a:t>
            </a:r>
            <a:endParaRPr lang="en-CA" dirty="0">
              <a:solidFill>
                <a:srgbClr val="17455C"/>
              </a:solidFill>
            </a:endParaRPr>
          </a:p>
        </p:txBody>
      </p:sp>
    </p:spTree>
    <p:extLst>
      <p:ext uri="{BB962C8B-B14F-4D97-AF65-F5344CB8AC3E}">
        <p14:creationId xmlns:p14="http://schemas.microsoft.com/office/powerpoint/2010/main" val="3404936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3751" y="2044845"/>
            <a:ext cx="6696744" cy="1938992"/>
          </a:xfrm>
          <a:prstGeom prst="rect">
            <a:avLst/>
          </a:prstGeom>
        </p:spPr>
        <p:txBody>
          <a:bodyPr wrap="square">
            <a:spAutoFit/>
          </a:bodyPr>
          <a:lstStyle/>
          <a:p>
            <a:r>
              <a:rPr lang="fr-CA" sz="20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3"/>
              </a:rPr>
              <a:t>https://f.io/xd0X_8sI </a:t>
            </a:r>
            <a:r>
              <a:rPr lang="fr-CA" sz="2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(Google Chrome)</a:t>
            </a:r>
            <a:endParaRPr lang="en-CA" sz="2000" i="1" dirty="0"/>
          </a:p>
          <a:p>
            <a:endParaRPr lang="fr-CA" sz="20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
            </a:endParaRPr>
          </a:p>
          <a:p>
            <a:endParaRPr lang="fr-CA" sz="20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
            </a:endParaRPr>
          </a:p>
          <a:p>
            <a:r>
              <a:rPr lang="fr-CA" sz="20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
              </a:rPr>
              <a:t>https://www.youtube.com/watch?v=NtKOVdOHIl4&amp;feature=youtu.be</a:t>
            </a:r>
            <a:r>
              <a:rPr lang="fr-CA" sz="20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fr-CA" sz="2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(Google Chrome)</a:t>
            </a:r>
            <a:endParaRPr lang="en-CA" sz="2000" i="1" dirty="0"/>
          </a:p>
          <a:p>
            <a:endParaRPr lang="en-CA" sz="2000" dirty="0">
              <a:latin typeface="Calibri" panose="020F0502020204030204" pitchFamily="34" charset="0"/>
              <a:ea typeface="Calibri" panose="020F0502020204030204" pitchFamily="34" charset="0"/>
            </a:endParaRPr>
          </a:p>
        </p:txBody>
      </p:sp>
      <p:sp>
        <p:nvSpPr>
          <p:cNvPr id="2" name="Title 1"/>
          <p:cNvSpPr>
            <a:spLocks noGrp="1"/>
          </p:cNvSpPr>
          <p:nvPr>
            <p:ph type="title"/>
          </p:nvPr>
        </p:nvSpPr>
        <p:spPr>
          <a:xfrm>
            <a:off x="575734" y="603932"/>
            <a:ext cx="11938000" cy="835027"/>
          </a:xfrm>
        </p:spPr>
        <p:txBody>
          <a:bodyPr>
            <a:noAutofit/>
          </a:bodyPr>
          <a:lstStyle/>
          <a:p>
            <a:r>
              <a:rPr lang="fr-CA" dirty="0">
                <a:solidFill>
                  <a:srgbClr val="17455C"/>
                </a:solidFill>
              </a:rPr>
              <a:t>Videos – </a:t>
            </a:r>
            <a:r>
              <a:rPr lang="fr-CA" dirty="0" err="1" smtClean="0">
                <a:solidFill>
                  <a:srgbClr val="17455C"/>
                </a:solidFill>
              </a:rPr>
              <a:t>GCworkplace</a:t>
            </a:r>
            <a:r>
              <a:rPr lang="fr-CA" dirty="0" smtClean="0">
                <a:solidFill>
                  <a:srgbClr val="17455C"/>
                </a:solidFill>
              </a:rPr>
              <a:t> </a:t>
            </a:r>
            <a:r>
              <a:rPr lang="fr-CA" dirty="0">
                <a:solidFill>
                  <a:srgbClr val="17455C"/>
                </a:solidFill>
              </a:rPr>
              <a:t>and ADM RPS Suite (Place du Portage, </a:t>
            </a:r>
            <a:r>
              <a:rPr lang="fr-CA" dirty="0" smtClean="0">
                <a:solidFill>
                  <a:srgbClr val="17455C"/>
                </a:solidFill>
              </a:rPr>
              <a:t/>
            </a:r>
            <a:br>
              <a:rPr lang="fr-CA" dirty="0" smtClean="0">
                <a:solidFill>
                  <a:srgbClr val="17455C"/>
                </a:solidFill>
              </a:rPr>
            </a:br>
            <a:r>
              <a:rPr lang="fr-CA" dirty="0" smtClean="0">
                <a:solidFill>
                  <a:srgbClr val="17455C"/>
                </a:solidFill>
              </a:rPr>
              <a:t>9th fl.)</a:t>
            </a:r>
            <a:r>
              <a:rPr lang="fr-CA" dirty="0">
                <a:solidFill>
                  <a:srgbClr val="17455C"/>
                </a:solidFill>
              </a:rPr>
              <a:t/>
            </a:r>
            <a:br>
              <a:rPr lang="fr-CA" dirty="0">
                <a:solidFill>
                  <a:srgbClr val="17455C"/>
                </a:solidFill>
              </a:rPr>
            </a:br>
            <a:endParaRPr lang="en-CA" dirty="0">
              <a:solidFill>
                <a:srgbClr val="17455C"/>
              </a:solidFill>
            </a:endParaRPr>
          </a:p>
        </p:txBody>
      </p:sp>
    </p:spTree>
    <p:extLst>
      <p:ext uri="{BB962C8B-B14F-4D97-AF65-F5344CB8AC3E}">
        <p14:creationId xmlns:p14="http://schemas.microsoft.com/office/powerpoint/2010/main" val="2280565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4379" y="1715351"/>
            <a:ext cx="11167888" cy="4689475"/>
          </a:xfrm>
        </p:spPr>
        <p:txBody>
          <a:bodyPr>
            <a:normAutofit/>
          </a:bodyPr>
          <a:lstStyle/>
          <a:p>
            <a:pPr lvl="1"/>
            <a:r>
              <a:rPr lang="en-US" sz="2000" dirty="0" smtClean="0"/>
              <a:t>No </a:t>
            </a:r>
            <a:r>
              <a:rPr lang="en-US" sz="2000" dirty="0"/>
              <a:t>external swing space required, leverages teleworking to generate swing space in Phase I and II  (no telework required for Phases III</a:t>
            </a:r>
            <a:r>
              <a:rPr lang="en-US" sz="2000" dirty="0">
                <a:solidFill>
                  <a:srgbClr val="FF0000"/>
                </a:solidFill>
              </a:rPr>
              <a:t> </a:t>
            </a:r>
            <a:r>
              <a:rPr lang="en-US" sz="2000" dirty="0"/>
              <a:t>and IV).</a:t>
            </a:r>
          </a:p>
          <a:p>
            <a:pPr lvl="1"/>
            <a:r>
              <a:rPr lang="en-US" sz="2000" dirty="0"/>
              <a:t>No swing space lease and move costs for clients.</a:t>
            </a:r>
          </a:p>
          <a:p>
            <a:pPr lvl="1"/>
            <a:r>
              <a:rPr lang="en-US" sz="2000" dirty="0"/>
              <a:t>Minimizes employee moves to and from swing space.</a:t>
            </a:r>
          </a:p>
          <a:p>
            <a:pPr lvl="1"/>
            <a:r>
              <a:rPr lang="en-US" sz="2000" dirty="0"/>
              <a:t>Minimizes occupant disruption as employees are not relocated within the complex during phases 1 and 2 due to telework and co-working</a:t>
            </a:r>
            <a:r>
              <a:rPr lang="en-US" sz="2000" dirty="0" smtClean="0"/>
              <a:t>.</a:t>
            </a:r>
            <a:endParaRPr lang="en-US" sz="2000" dirty="0"/>
          </a:p>
        </p:txBody>
      </p:sp>
      <p:sp>
        <p:nvSpPr>
          <p:cNvPr id="2" name="Title 1"/>
          <p:cNvSpPr>
            <a:spLocks noGrp="1"/>
          </p:cNvSpPr>
          <p:nvPr>
            <p:ph type="title"/>
          </p:nvPr>
        </p:nvSpPr>
        <p:spPr/>
        <p:txBody>
          <a:bodyPr>
            <a:normAutofit/>
          </a:bodyPr>
          <a:lstStyle/>
          <a:p>
            <a:r>
              <a:rPr lang="fr-CA" dirty="0" smtClean="0">
                <a:solidFill>
                  <a:srgbClr val="17455C"/>
                </a:solidFill>
              </a:rPr>
              <a:t>Mobility </a:t>
            </a:r>
            <a:r>
              <a:rPr lang="fr-CA" dirty="0" err="1" smtClean="0">
                <a:solidFill>
                  <a:srgbClr val="17455C"/>
                </a:solidFill>
              </a:rPr>
              <a:t>advantages</a:t>
            </a:r>
            <a:r>
              <a:rPr lang="fr-CA" dirty="0" smtClean="0">
                <a:solidFill>
                  <a:srgbClr val="17455C"/>
                </a:solidFill>
              </a:rPr>
              <a:t> - </a:t>
            </a:r>
            <a:r>
              <a:rPr lang="fr-CA" dirty="0">
                <a:solidFill>
                  <a:srgbClr val="17455C"/>
                </a:solidFill>
              </a:rPr>
              <a:t>Clients </a:t>
            </a:r>
            <a:r>
              <a:rPr lang="fr-CA" dirty="0" err="1">
                <a:solidFill>
                  <a:srgbClr val="17455C"/>
                </a:solidFill>
              </a:rPr>
              <a:t>Benefits</a:t>
            </a:r>
            <a:r>
              <a:rPr lang="en-CA" dirty="0">
                <a:solidFill>
                  <a:srgbClr val="17455C"/>
                </a:solidFill>
              </a:rPr>
              <a:t>/Considerations</a:t>
            </a:r>
          </a:p>
        </p:txBody>
      </p:sp>
    </p:spTree>
    <p:extLst>
      <p:ext uri="{BB962C8B-B14F-4D97-AF65-F5344CB8AC3E}">
        <p14:creationId xmlns:p14="http://schemas.microsoft.com/office/powerpoint/2010/main" val="3369420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nimated timeline showing, from left to right,the assigned departmental space of Workplace 2.0, then the 2019 assigned space with less than 2% allocated to GCworkplace and GCcoworking, then 2020 with a note about COVID-19 and the the mass introduction of work-from-home on a large scale. Immediately following 2020 is a the same visual space as 2012 and 2019 but now divided into 30% work-from-home, 20% allocated to GCcoworking and GCcolearning shared across government and the final 50% GCworkplace shared within the department. The final time point is 2050, with the label New occupancy model endstate, with reflects 40% work-from-home, 30% GC shared coworking and colearning space, and the final 30% departmental special purpose space modernized to GCworkplace." title="Looking into the Future "/>
          <p:cNvPicPr>
            <a:picLocks noChangeAspect="1"/>
          </p:cNvPicPr>
          <p:nvPr/>
        </p:nvPicPr>
        <p:blipFill>
          <a:blip r:embed="rId3"/>
          <a:stretch>
            <a:fillRect/>
          </a:stretch>
        </p:blipFill>
        <p:spPr>
          <a:xfrm>
            <a:off x="235554" y="718386"/>
            <a:ext cx="11519486" cy="5642700"/>
          </a:xfrm>
          <a:prstGeom prst="rect">
            <a:avLst/>
          </a:prstGeom>
        </p:spPr>
      </p:pic>
      <p:sp>
        <p:nvSpPr>
          <p:cNvPr id="2" name="Title 1"/>
          <p:cNvSpPr>
            <a:spLocks noGrp="1"/>
          </p:cNvSpPr>
          <p:nvPr>
            <p:ph type="title"/>
          </p:nvPr>
        </p:nvSpPr>
        <p:spPr>
          <a:xfrm>
            <a:off x="492125" y="129965"/>
            <a:ext cx="11006345" cy="835027"/>
          </a:xfrm>
        </p:spPr>
        <p:txBody>
          <a:bodyPr>
            <a:normAutofit/>
          </a:bodyPr>
          <a:lstStyle/>
          <a:p>
            <a:r>
              <a:rPr lang="en-US" dirty="0">
                <a:solidFill>
                  <a:srgbClr val="3E4248"/>
                </a:solidFill>
              </a:rPr>
              <a:t>Looking Into the </a:t>
            </a:r>
            <a:r>
              <a:rPr lang="en-US" dirty="0" smtClean="0">
                <a:solidFill>
                  <a:srgbClr val="3E4248"/>
                </a:solidFill>
              </a:rPr>
              <a:t>Future</a:t>
            </a:r>
            <a:endParaRPr lang="en-CA" dirty="0"/>
          </a:p>
        </p:txBody>
      </p:sp>
    </p:spTree>
    <p:extLst>
      <p:ext uri="{BB962C8B-B14F-4D97-AF65-F5344CB8AC3E}">
        <p14:creationId xmlns:p14="http://schemas.microsoft.com/office/powerpoint/2010/main" val="2198643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192" y="2989118"/>
            <a:ext cx="11101387" cy="1295400"/>
          </a:xfrm>
        </p:spPr>
        <p:txBody>
          <a:bodyPr>
            <a:normAutofit fontScale="90000"/>
          </a:bodyPr>
          <a:lstStyle/>
          <a:p>
            <a:r>
              <a:rPr lang="en-US" sz="5300" dirty="0" smtClean="0">
                <a:solidFill>
                  <a:schemeClr val="accent2"/>
                </a:solidFill>
              </a:rPr>
              <a:t>Our current workplace state </a:t>
            </a:r>
            <a:r>
              <a:rPr lang="en-US" dirty="0" smtClean="0">
                <a:solidFill>
                  <a:schemeClr val="accent2"/>
                </a:solidFill>
              </a:rPr>
              <a:t/>
            </a:r>
            <a:br>
              <a:rPr lang="en-US" dirty="0" smtClean="0">
                <a:solidFill>
                  <a:schemeClr val="accent2"/>
                </a:solidFill>
              </a:rPr>
            </a:br>
            <a:r>
              <a:rPr lang="en-US" sz="3200" dirty="0" smtClean="0">
                <a:solidFill>
                  <a:schemeClr val="accent2"/>
                </a:solidFill>
              </a:rPr>
              <a:t> </a:t>
            </a:r>
            <a:endParaRPr lang="en-US" dirty="0">
              <a:solidFill>
                <a:schemeClr val="accent2"/>
              </a:solidFill>
            </a:endParaRPr>
          </a:p>
        </p:txBody>
      </p:sp>
    </p:spTree>
    <p:extLst>
      <p:ext uri="{BB962C8B-B14F-4D97-AF65-F5344CB8AC3E}">
        <p14:creationId xmlns:p14="http://schemas.microsoft.com/office/powerpoint/2010/main" val="4255534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743" y="1528675"/>
            <a:ext cx="11154644" cy="3970318"/>
          </a:xfrm>
          <a:prstGeom prst="rect">
            <a:avLst/>
          </a:prstGeom>
          <a:noFill/>
        </p:spPr>
        <p:txBody>
          <a:bodyPr wrap="square" rtlCol="0">
            <a:spAutoFit/>
          </a:bodyPr>
          <a:lstStyle/>
          <a:p>
            <a:pPr marL="457200" indent="-457200">
              <a:lnSpc>
                <a:spcPct val="150000"/>
              </a:lnSpc>
              <a:buFont typeface="Wingdings" panose="05000000000000000000" pitchFamily="2" charset="2"/>
              <a:buChar char="v"/>
            </a:pPr>
            <a:r>
              <a:rPr lang="en-CA" sz="2800" dirty="0" smtClean="0"/>
              <a:t>Generic </a:t>
            </a:r>
            <a:r>
              <a:rPr lang="en-CA" sz="2800" dirty="0" err="1" smtClean="0"/>
              <a:t>GCWorkplace</a:t>
            </a:r>
            <a:r>
              <a:rPr lang="en-CA" sz="2800" dirty="0" smtClean="0"/>
              <a:t> presentation</a:t>
            </a:r>
            <a:endParaRPr lang="en-CA" sz="2800" dirty="0" smtClean="0">
              <a:cs typeface="Arial" panose="020B0604020202020204" pitchFamily="34" charset="0"/>
            </a:endParaRPr>
          </a:p>
          <a:p>
            <a:pPr marL="457200" indent="-457200">
              <a:lnSpc>
                <a:spcPct val="150000"/>
              </a:lnSpc>
              <a:buFont typeface="Wingdings" panose="05000000000000000000" pitchFamily="2" charset="2"/>
              <a:buChar char="v"/>
            </a:pPr>
            <a:r>
              <a:rPr lang="en-CA" sz="2800" dirty="0" smtClean="0">
                <a:cs typeface="Arial" panose="020B0604020202020204" pitchFamily="34" charset="0"/>
              </a:rPr>
              <a:t>Our </a:t>
            </a:r>
            <a:r>
              <a:rPr lang="fr-CA" sz="2800" dirty="0" err="1">
                <a:cs typeface="Arial" panose="020B0604020202020204" pitchFamily="34" charset="0"/>
              </a:rPr>
              <a:t>c</a:t>
            </a:r>
            <a:r>
              <a:rPr lang="fr-CA" sz="2800" dirty="0" err="1" smtClean="0">
                <a:cs typeface="Arial" panose="020B0604020202020204" pitchFamily="34" charset="0"/>
              </a:rPr>
              <a:t>urrent</a:t>
            </a:r>
            <a:r>
              <a:rPr lang="fr-CA" sz="2800" dirty="0" smtClean="0">
                <a:cs typeface="Arial" panose="020B0604020202020204" pitchFamily="34" charset="0"/>
              </a:rPr>
              <a:t> </a:t>
            </a:r>
            <a:r>
              <a:rPr lang="fr-CA" sz="2800" dirty="0" err="1" smtClean="0">
                <a:cs typeface="Arial" panose="020B0604020202020204" pitchFamily="34" charset="0"/>
              </a:rPr>
              <a:t>worksplace</a:t>
            </a:r>
            <a:r>
              <a:rPr lang="fr-CA" sz="2800" dirty="0" smtClean="0">
                <a:cs typeface="Arial" panose="020B0604020202020204" pitchFamily="34" charset="0"/>
              </a:rPr>
              <a:t> state		</a:t>
            </a:r>
          </a:p>
          <a:p>
            <a:pPr marL="457200" indent="-457200">
              <a:lnSpc>
                <a:spcPct val="150000"/>
              </a:lnSpc>
              <a:buFont typeface="Wingdings" panose="05000000000000000000" pitchFamily="2" charset="2"/>
              <a:buChar char="v"/>
            </a:pPr>
            <a:r>
              <a:rPr lang="fr-CA" sz="2800" i="1" dirty="0" err="1" smtClean="0">
                <a:cs typeface="Arial" panose="020B0604020202020204" pitchFamily="34" charset="0"/>
              </a:rPr>
              <a:t>Temporary</a:t>
            </a:r>
            <a:r>
              <a:rPr lang="fr-CA" sz="2800" dirty="0" smtClean="0">
                <a:cs typeface="Arial" panose="020B0604020202020204" pitchFamily="34" charset="0"/>
              </a:rPr>
              <a:t>: Impact of </a:t>
            </a:r>
            <a:r>
              <a:rPr lang="fr-CA" sz="2800" dirty="0" err="1" smtClean="0">
                <a:cs typeface="Arial" panose="020B0604020202020204" pitchFamily="34" charset="0"/>
              </a:rPr>
              <a:t>pandemic</a:t>
            </a:r>
            <a:r>
              <a:rPr lang="fr-CA" sz="2800" dirty="0" smtClean="0">
                <a:cs typeface="Arial" panose="020B0604020202020204" pitchFamily="34" charset="0"/>
              </a:rPr>
              <a:t> situation 	</a:t>
            </a:r>
            <a:endParaRPr lang="fr-CA" sz="2800" dirty="0">
              <a:cs typeface="Arial" panose="020B0604020202020204" pitchFamily="34" charset="0"/>
            </a:endParaRPr>
          </a:p>
          <a:p>
            <a:pPr marL="457200" indent="-457200">
              <a:lnSpc>
                <a:spcPct val="150000"/>
              </a:lnSpc>
              <a:buFont typeface="Wingdings" panose="05000000000000000000" pitchFamily="2" charset="2"/>
              <a:buChar char="v"/>
            </a:pPr>
            <a:r>
              <a:rPr lang="fr-CA" sz="2800" dirty="0" err="1" smtClean="0">
                <a:cs typeface="Arial" panose="020B0604020202020204" pitchFamily="34" charset="0"/>
              </a:rPr>
              <a:t>Opportunities</a:t>
            </a:r>
            <a:r>
              <a:rPr lang="fr-CA" sz="2800" dirty="0" smtClean="0">
                <a:cs typeface="Arial" panose="020B0604020202020204" pitchFamily="34" charset="0"/>
              </a:rPr>
              <a:t> for </a:t>
            </a:r>
            <a:r>
              <a:rPr lang="fr-CA" sz="2800" dirty="0" err="1" smtClean="0">
                <a:cs typeface="Arial" panose="020B0604020202020204" pitchFamily="34" charset="0"/>
              </a:rPr>
              <a:t>modernization</a:t>
            </a:r>
            <a:r>
              <a:rPr lang="fr-CA" sz="2800" dirty="0" smtClean="0">
                <a:cs typeface="Arial" panose="020B0604020202020204" pitchFamily="34" charset="0"/>
              </a:rPr>
              <a:t> and change </a:t>
            </a:r>
            <a:endParaRPr lang="fr-CA" sz="2800" dirty="0">
              <a:cs typeface="Arial" panose="020B0604020202020204" pitchFamily="34" charset="0"/>
            </a:endParaRPr>
          </a:p>
          <a:p>
            <a:pPr marL="457200" indent="-457200">
              <a:lnSpc>
                <a:spcPct val="150000"/>
              </a:lnSpc>
              <a:buFont typeface="Wingdings" panose="05000000000000000000" pitchFamily="2" charset="2"/>
              <a:buChar char="v"/>
            </a:pPr>
            <a:r>
              <a:rPr lang="fr-CA" sz="2800" dirty="0" err="1" smtClean="0">
                <a:cs typeface="Arial" panose="020B0604020202020204" pitchFamily="34" charset="0"/>
              </a:rPr>
              <a:t>Current</a:t>
            </a:r>
            <a:r>
              <a:rPr lang="fr-CA" sz="2800" dirty="0" smtClean="0">
                <a:cs typeface="Arial" panose="020B0604020202020204" pitchFamily="34" charset="0"/>
              </a:rPr>
              <a:t> </a:t>
            </a:r>
            <a:r>
              <a:rPr lang="fr-CA" sz="2800" dirty="0" err="1" smtClean="0">
                <a:cs typeface="Arial" panose="020B0604020202020204" pitchFamily="34" charset="0"/>
              </a:rPr>
              <a:t>transformational</a:t>
            </a:r>
            <a:r>
              <a:rPr lang="fr-CA" sz="2800" dirty="0" smtClean="0">
                <a:cs typeface="Arial" panose="020B0604020202020204" pitchFamily="34" charset="0"/>
              </a:rPr>
              <a:t> initiatives </a:t>
            </a:r>
            <a:r>
              <a:rPr lang="en-CA" sz="2800" dirty="0" smtClean="0">
                <a:cs typeface="Arial" panose="020B0604020202020204" pitchFamily="34" charset="0"/>
              </a:rPr>
              <a:t>	</a:t>
            </a:r>
          </a:p>
          <a:p>
            <a:pPr>
              <a:lnSpc>
                <a:spcPct val="150000"/>
              </a:lnSpc>
            </a:pPr>
            <a:r>
              <a:rPr lang="en-CA" sz="2800" dirty="0" smtClean="0">
                <a:cs typeface="Arial" panose="020B0604020202020204" pitchFamily="34" charset="0"/>
              </a:rPr>
              <a:t>	</a:t>
            </a:r>
            <a:endParaRPr lang="en-CA" sz="2800" dirty="0">
              <a:solidFill>
                <a:srgbClr val="000000"/>
              </a:solidFill>
              <a:cs typeface="Arial" panose="020B0604020202020204" pitchFamily="34" charset="0"/>
            </a:endParaRPr>
          </a:p>
        </p:txBody>
      </p:sp>
      <p:sp>
        <p:nvSpPr>
          <p:cNvPr id="2" name="Title 1"/>
          <p:cNvSpPr>
            <a:spLocks noGrp="1"/>
          </p:cNvSpPr>
          <p:nvPr>
            <p:ph type="title"/>
          </p:nvPr>
        </p:nvSpPr>
        <p:spPr/>
        <p:txBody>
          <a:bodyPr/>
          <a:lstStyle/>
          <a:p>
            <a:r>
              <a:rPr lang="en-US" dirty="0" smtClean="0"/>
              <a:t>Overview </a:t>
            </a:r>
            <a:endParaRPr lang="en-CA" dirty="0"/>
          </a:p>
        </p:txBody>
      </p:sp>
    </p:spTree>
    <p:extLst>
      <p:ext uri="{BB962C8B-B14F-4D97-AF65-F5344CB8AC3E}">
        <p14:creationId xmlns:p14="http://schemas.microsoft.com/office/powerpoint/2010/main" val="1283195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4294967295"/>
          </p:nvPr>
        </p:nvSpPr>
        <p:spPr>
          <a:xfrm>
            <a:off x="508759" y="1682190"/>
            <a:ext cx="10899470" cy="4351338"/>
          </a:xfrm>
        </p:spPr>
        <p:txBody>
          <a:bodyPr>
            <a:normAutofit/>
          </a:bodyPr>
          <a:lstStyle/>
          <a:p>
            <a:pPr marL="0" indent="0">
              <a:lnSpc>
                <a:spcPct val="100000"/>
              </a:lnSpc>
              <a:spcBef>
                <a:spcPts val="0"/>
              </a:spcBef>
              <a:buNone/>
            </a:pPr>
            <a:r>
              <a:rPr lang="fr-CA" sz="2800" b="0" dirty="0" smtClean="0">
                <a:solidFill>
                  <a:srgbClr val="000000"/>
                </a:solidFill>
                <a:latin typeface="+mn-lt"/>
              </a:rPr>
              <a:t>- </a:t>
            </a:r>
            <a:r>
              <a:rPr lang="fr-CA" sz="2800" b="0" dirty="0" err="1" smtClean="0">
                <a:solidFill>
                  <a:srgbClr val="000000"/>
                </a:solidFill>
                <a:latin typeface="+mn-lt"/>
              </a:rPr>
              <a:t>Snapshot</a:t>
            </a:r>
            <a:r>
              <a:rPr lang="fr-CA" sz="2800" b="0" dirty="0" smtClean="0">
                <a:solidFill>
                  <a:srgbClr val="000000"/>
                </a:solidFill>
                <a:latin typeface="+mn-lt"/>
              </a:rPr>
              <a:t> </a:t>
            </a:r>
            <a:r>
              <a:rPr lang="fr-CA" sz="2800" b="0" dirty="0">
                <a:solidFill>
                  <a:srgbClr val="000000"/>
                </a:solidFill>
                <a:latin typeface="+mn-lt"/>
              </a:rPr>
              <a:t>of the </a:t>
            </a:r>
            <a:r>
              <a:rPr lang="fr-CA" sz="2800" b="0" dirty="0" err="1">
                <a:solidFill>
                  <a:srgbClr val="000000"/>
                </a:solidFill>
                <a:latin typeface="+mn-lt"/>
              </a:rPr>
              <a:t>current</a:t>
            </a:r>
            <a:r>
              <a:rPr lang="fr-CA" sz="2800" b="0" dirty="0">
                <a:solidFill>
                  <a:srgbClr val="000000"/>
                </a:solidFill>
                <a:latin typeface="+mn-lt"/>
              </a:rPr>
              <a:t> </a:t>
            </a:r>
            <a:r>
              <a:rPr lang="fr-CA" sz="2800" b="0" dirty="0" err="1">
                <a:solidFill>
                  <a:srgbClr val="000000"/>
                </a:solidFill>
                <a:latin typeface="+mn-lt"/>
              </a:rPr>
              <a:t>workspace</a:t>
            </a:r>
            <a:r>
              <a:rPr lang="fr-CA" sz="2800" b="0" dirty="0">
                <a:solidFill>
                  <a:srgbClr val="000000"/>
                </a:solidFill>
                <a:latin typeface="+mn-lt"/>
              </a:rPr>
              <a:t> </a:t>
            </a:r>
            <a:r>
              <a:rPr lang="fr-CA" sz="2800" b="0" dirty="0" err="1">
                <a:solidFill>
                  <a:srgbClr val="000000"/>
                </a:solidFill>
                <a:latin typeface="+mn-lt"/>
              </a:rPr>
              <a:t>being</a:t>
            </a:r>
            <a:r>
              <a:rPr lang="fr-CA" sz="2800" b="0" dirty="0">
                <a:solidFill>
                  <a:srgbClr val="000000"/>
                </a:solidFill>
                <a:latin typeface="+mn-lt"/>
              </a:rPr>
              <a:t> </a:t>
            </a:r>
            <a:r>
              <a:rPr lang="fr-CA" sz="2800" b="0" dirty="0" err="1" smtClean="0">
                <a:solidFill>
                  <a:srgbClr val="000000"/>
                </a:solidFill>
                <a:latin typeface="+mn-lt"/>
              </a:rPr>
              <a:t>occupied</a:t>
            </a:r>
            <a:r>
              <a:rPr lang="fr-CA" sz="2800" b="0" dirty="0" smtClean="0">
                <a:solidFill>
                  <a:srgbClr val="000000"/>
                </a:solidFill>
                <a:latin typeface="+mn-lt"/>
              </a:rPr>
              <a:t> </a:t>
            </a:r>
            <a:r>
              <a:rPr lang="fr-CA" sz="2800" b="0" dirty="0">
                <a:solidFill>
                  <a:srgbClr val="000000"/>
                </a:solidFill>
                <a:latin typeface="+mn-lt"/>
              </a:rPr>
              <a:t>by the </a:t>
            </a:r>
            <a:r>
              <a:rPr lang="fr-CA" sz="2800" b="0" dirty="0" err="1" smtClean="0">
                <a:solidFill>
                  <a:srgbClr val="000000"/>
                </a:solidFill>
                <a:latin typeface="+mn-lt"/>
              </a:rPr>
              <a:t>organization</a:t>
            </a:r>
            <a:endParaRPr lang="fr-CA" sz="2800" dirty="0" smtClean="0">
              <a:solidFill>
                <a:srgbClr val="000000"/>
              </a:solidFill>
              <a:latin typeface="+mn-lt"/>
            </a:endParaRPr>
          </a:p>
          <a:p>
            <a:pPr marL="457200" lvl="1" indent="0">
              <a:lnSpc>
                <a:spcPct val="100000"/>
              </a:lnSpc>
              <a:spcBef>
                <a:spcPts val="0"/>
              </a:spcBef>
              <a:buNone/>
            </a:pPr>
            <a:r>
              <a:rPr lang="fr-CA" sz="2600" b="0" dirty="0" smtClean="0">
                <a:solidFill>
                  <a:srgbClr val="000000"/>
                </a:solidFill>
                <a:latin typeface="+mn-lt"/>
              </a:rPr>
              <a:t>- </a:t>
            </a:r>
            <a:r>
              <a:rPr lang="fr-CA" sz="2600" b="0" dirty="0" err="1" smtClean="0">
                <a:solidFill>
                  <a:srgbClr val="000000"/>
                </a:solidFill>
                <a:latin typeface="+mn-lt"/>
              </a:rPr>
              <a:t>Current</a:t>
            </a:r>
            <a:r>
              <a:rPr lang="fr-CA" sz="2600" b="0" dirty="0" smtClean="0">
                <a:solidFill>
                  <a:srgbClr val="000000"/>
                </a:solidFill>
                <a:latin typeface="+mn-lt"/>
              </a:rPr>
              <a:t> </a:t>
            </a:r>
            <a:r>
              <a:rPr lang="fr-CA" sz="2600" b="0" dirty="0">
                <a:solidFill>
                  <a:srgbClr val="000000"/>
                </a:solidFill>
                <a:latin typeface="+mn-lt"/>
              </a:rPr>
              <a:t>rate of </a:t>
            </a:r>
            <a:r>
              <a:rPr lang="fr-CA" sz="2600" b="0" dirty="0" err="1" smtClean="0">
                <a:solidFill>
                  <a:srgbClr val="000000"/>
                </a:solidFill>
                <a:latin typeface="+mn-lt"/>
              </a:rPr>
              <a:t>occupancy</a:t>
            </a:r>
            <a:r>
              <a:rPr lang="fr-CA" sz="2600" b="0" dirty="0" smtClean="0">
                <a:solidFill>
                  <a:srgbClr val="000000"/>
                </a:solidFill>
                <a:latin typeface="+mn-lt"/>
              </a:rPr>
              <a:t>;</a:t>
            </a:r>
          </a:p>
          <a:p>
            <a:pPr marL="457200" lvl="1" indent="0">
              <a:lnSpc>
                <a:spcPct val="100000"/>
              </a:lnSpc>
              <a:spcBef>
                <a:spcPts val="0"/>
              </a:spcBef>
              <a:buNone/>
            </a:pPr>
            <a:r>
              <a:rPr lang="fr-CA" sz="2600" b="0" dirty="0" smtClean="0">
                <a:solidFill>
                  <a:srgbClr val="000000"/>
                </a:solidFill>
                <a:latin typeface="+mn-lt"/>
              </a:rPr>
              <a:t>- </a:t>
            </a:r>
            <a:r>
              <a:rPr lang="fr-CA" sz="2600" b="0" dirty="0" err="1" smtClean="0">
                <a:solidFill>
                  <a:srgbClr val="000000"/>
                </a:solidFill>
                <a:latin typeface="+mn-lt"/>
              </a:rPr>
              <a:t>Current</a:t>
            </a:r>
            <a:r>
              <a:rPr lang="fr-CA" sz="2600" b="0" dirty="0" smtClean="0">
                <a:solidFill>
                  <a:srgbClr val="000000"/>
                </a:solidFill>
                <a:latin typeface="+mn-lt"/>
              </a:rPr>
              <a:t> </a:t>
            </a:r>
            <a:r>
              <a:rPr lang="fr-CA" sz="2600" b="0" dirty="0" err="1">
                <a:solidFill>
                  <a:srgbClr val="000000"/>
                </a:solidFill>
                <a:latin typeface="+mn-lt"/>
              </a:rPr>
              <a:t>mobility</a:t>
            </a:r>
            <a:r>
              <a:rPr lang="fr-CA" sz="2600" b="0" dirty="0">
                <a:solidFill>
                  <a:srgbClr val="000000"/>
                </a:solidFill>
                <a:latin typeface="+mn-lt"/>
              </a:rPr>
              <a:t> state;</a:t>
            </a:r>
          </a:p>
          <a:p>
            <a:pPr marL="457200" lvl="1" indent="0">
              <a:lnSpc>
                <a:spcPct val="100000"/>
              </a:lnSpc>
              <a:spcBef>
                <a:spcPts val="0"/>
              </a:spcBef>
              <a:buNone/>
            </a:pPr>
            <a:r>
              <a:rPr lang="fr-CA" sz="2600" b="0" dirty="0" smtClean="0">
                <a:solidFill>
                  <a:srgbClr val="000000"/>
                </a:solidFill>
                <a:latin typeface="+mn-lt"/>
              </a:rPr>
              <a:t>- </a:t>
            </a:r>
            <a:r>
              <a:rPr lang="fr-CA" sz="2600" b="0" dirty="0" err="1" smtClean="0">
                <a:solidFill>
                  <a:srgbClr val="000000"/>
                </a:solidFill>
                <a:latin typeface="+mn-lt"/>
              </a:rPr>
              <a:t>Current</a:t>
            </a:r>
            <a:r>
              <a:rPr lang="fr-CA" sz="2600" b="0" dirty="0" smtClean="0">
                <a:solidFill>
                  <a:srgbClr val="000000"/>
                </a:solidFill>
                <a:latin typeface="+mn-lt"/>
              </a:rPr>
              <a:t> </a:t>
            </a:r>
            <a:r>
              <a:rPr lang="fr-CA" sz="2600" b="0" dirty="0" err="1">
                <a:solidFill>
                  <a:srgbClr val="000000"/>
                </a:solidFill>
                <a:latin typeface="+mn-lt"/>
              </a:rPr>
              <a:t>tool</a:t>
            </a:r>
            <a:r>
              <a:rPr lang="fr-CA" sz="2600" b="0" dirty="0">
                <a:solidFill>
                  <a:srgbClr val="000000"/>
                </a:solidFill>
                <a:latin typeface="+mn-lt"/>
              </a:rPr>
              <a:t> </a:t>
            </a:r>
            <a:r>
              <a:rPr lang="fr-CA" sz="2600" b="0" dirty="0" err="1">
                <a:solidFill>
                  <a:srgbClr val="000000"/>
                </a:solidFill>
                <a:latin typeface="+mn-lt"/>
              </a:rPr>
              <a:t>being</a:t>
            </a:r>
            <a:r>
              <a:rPr lang="fr-CA" sz="2600" b="0" dirty="0">
                <a:solidFill>
                  <a:srgbClr val="000000"/>
                </a:solidFill>
                <a:latin typeface="+mn-lt"/>
              </a:rPr>
              <a:t> </a:t>
            </a:r>
            <a:r>
              <a:rPr lang="fr-CA" sz="2600" b="0" dirty="0" err="1">
                <a:solidFill>
                  <a:srgbClr val="000000"/>
                </a:solidFill>
                <a:latin typeface="+mn-lt"/>
              </a:rPr>
              <a:t>used</a:t>
            </a:r>
            <a:r>
              <a:rPr lang="fr-CA" sz="2600" b="0" dirty="0">
                <a:solidFill>
                  <a:srgbClr val="000000"/>
                </a:solidFill>
                <a:latin typeface="+mn-lt"/>
              </a:rPr>
              <a:t>;</a:t>
            </a:r>
          </a:p>
          <a:p>
            <a:pPr marL="457200" lvl="1" indent="0">
              <a:lnSpc>
                <a:spcPct val="100000"/>
              </a:lnSpc>
              <a:spcBef>
                <a:spcPts val="0"/>
              </a:spcBef>
              <a:buNone/>
            </a:pPr>
            <a:r>
              <a:rPr lang="fr-CA" sz="2600" b="0" dirty="0" smtClean="0">
                <a:solidFill>
                  <a:srgbClr val="000000"/>
                </a:solidFill>
                <a:latin typeface="+mn-lt"/>
              </a:rPr>
              <a:t>- </a:t>
            </a:r>
            <a:r>
              <a:rPr lang="fr-CA" sz="2600" b="0" dirty="0" err="1" smtClean="0">
                <a:solidFill>
                  <a:srgbClr val="000000"/>
                </a:solidFill>
                <a:latin typeface="+mn-lt"/>
              </a:rPr>
              <a:t>Current</a:t>
            </a:r>
            <a:r>
              <a:rPr lang="fr-CA" sz="2600" b="0" dirty="0" smtClean="0">
                <a:solidFill>
                  <a:srgbClr val="000000"/>
                </a:solidFill>
                <a:latin typeface="+mn-lt"/>
              </a:rPr>
              <a:t> </a:t>
            </a:r>
            <a:r>
              <a:rPr lang="fr-CA" sz="2600" b="0" dirty="0">
                <a:solidFill>
                  <a:srgbClr val="000000"/>
                </a:solidFill>
                <a:latin typeface="+mn-lt"/>
              </a:rPr>
              <a:t>challenges and </a:t>
            </a:r>
            <a:r>
              <a:rPr lang="fr-CA" sz="2600" b="0" dirty="0" err="1">
                <a:solidFill>
                  <a:srgbClr val="000000"/>
                </a:solidFill>
                <a:latin typeface="+mn-lt"/>
              </a:rPr>
              <a:t>advantages</a:t>
            </a:r>
            <a:r>
              <a:rPr lang="fr-CA" sz="2600" b="0" dirty="0">
                <a:solidFill>
                  <a:srgbClr val="000000"/>
                </a:solidFill>
                <a:latin typeface="+mn-lt"/>
              </a:rPr>
              <a:t>.</a:t>
            </a:r>
          </a:p>
          <a:p>
            <a:endParaRPr lang="en-CA" sz="2800" dirty="0"/>
          </a:p>
        </p:txBody>
      </p:sp>
      <p:sp>
        <p:nvSpPr>
          <p:cNvPr id="5" name="Title 4"/>
          <p:cNvSpPr>
            <a:spLocks noGrp="1"/>
          </p:cNvSpPr>
          <p:nvPr>
            <p:ph type="title"/>
          </p:nvPr>
        </p:nvSpPr>
        <p:spPr>
          <a:xfrm>
            <a:off x="508759" y="622579"/>
            <a:ext cx="11006345" cy="835027"/>
          </a:xfrm>
        </p:spPr>
        <p:txBody>
          <a:bodyPr/>
          <a:lstStyle/>
          <a:p>
            <a:r>
              <a:rPr lang="fr-CA" i="1" dirty="0" smtClean="0"/>
              <a:t>Name of the organisation</a:t>
            </a:r>
            <a:endParaRPr lang="en-CA" i="1" dirty="0"/>
          </a:p>
        </p:txBody>
      </p:sp>
      <p:sp>
        <p:nvSpPr>
          <p:cNvPr id="6" name="Rectangle 5"/>
          <p:cNvSpPr>
            <a:spLocks noChangeArrowheads="1"/>
          </p:cNvSpPr>
          <p:nvPr/>
        </p:nvSpPr>
        <p:spPr bwMode="auto">
          <a:xfrm>
            <a:off x="0" y="90100"/>
            <a:ext cx="29095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chemeClr val="tx1"/>
                </a:solidFill>
                <a:effectLst/>
                <a:latin typeface="Calibri" panose="020F0502020204030204" pitchFamily="34" charset="0"/>
                <a:ea typeface="+mn-ea"/>
                <a:cs typeface="+mn-cs"/>
              </a:rPr>
              <a:t>I </a:t>
            </a:r>
            <a:r>
              <a:rPr kumimoji="0" lang="fr-CA" altLang="en-US" sz="1200" b="0" i="0" u="none" strike="noStrike" cap="none" normalizeH="0" baseline="0" dirty="0" err="1" smtClean="0">
                <a:ln>
                  <a:noFill/>
                </a:ln>
                <a:solidFill>
                  <a:schemeClr val="tx1"/>
                </a:solidFill>
                <a:effectLst/>
                <a:latin typeface="Calibri" panose="020F0502020204030204" pitchFamily="34" charset="0"/>
                <a:ea typeface="+mn-ea"/>
                <a:cs typeface="+mn-cs"/>
              </a:rPr>
              <a:t>fill</a:t>
            </a:r>
            <a:r>
              <a:rPr kumimoji="0" lang="fr-CA" altLang="en-US" sz="1200" b="0" i="0" u="none" strike="noStrike" cap="none" normalizeH="0" baseline="0" dirty="0" smtClean="0">
                <a:ln>
                  <a:noFill/>
                </a:ln>
                <a:solidFill>
                  <a:schemeClr val="tx1"/>
                </a:solidFill>
                <a:effectLst/>
                <a:latin typeface="Calibri" panose="020F0502020204030204" pitchFamily="34" charset="0"/>
                <a:ea typeface="+mn-ea"/>
                <a:cs typeface="+mn-cs"/>
              </a:rPr>
              <a:t> in the </a:t>
            </a:r>
            <a:r>
              <a:rPr kumimoji="0" lang="fr-CA" altLang="en-US" sz="1200" b="0" i="0" u="none" strike="noStrike" cap="none" normalizeH="0" baseline="0" dirty="0" err="1" smtClean="0">
                <a:ln>
                  <a:noFill/>
                </a:ln>
                <a:solidFill>
                  <a:schemeClr val="tx1"/>
                </a:solidFill>
                <a:effectLst/>
                <a:latin typeface="Calibri" panose="020F0502020204030204" pitchFamily="34" charset="0"/>
                <a:ea typeface="+mn-ea"/>
                <a:cs typeface="+mn-cs"/>
              </a:rPr>
              <a:t>current</a:t>
            </a:r>
            <a:r>
              <a:rPr kumimoji="0" lang="fr-CA" altLang="en-US" sz="1200" b="0" i="0" u="none" strike="noStrike" cap="none" normalizeH="0" baseline="0" dirty="0" smtClean="0">
                <a:ln>
                  <a:noFill/>
                </a:ln>
                <a:solidFill>
                  <a:schemeClr val="tx1"/>
                </a:solidFill>
                <a:effectLst/>
                <a:latin typeface="Calibri" panose="020F0502020204030204" pitchFamily="34" charset="0"/>
                <a:ea typeface="+mn-ea"/>
                <a:cs typeface="+mn-cs"/>
              </a:rPr>
              <a:t> state of </a:t>
            </a:r>
            <a:r>
              <a:rPr kumimoji="0" lang="fr-CA" altLang="en-US" sz="1200" b="0" i="0" u="none" strike="noStrike" cap="none" normalizeH="0" baseline="0" dirty="0" err="1" smtClean="0">
                <a:ln>
                  <a:noFill/>
                </a:ln>
                <a:solidFill>
                  <a:schemeClr val="tx1"/>
                </a:solidFill>
                <a:effectLst/>
                <a:latin typeface="Calibri" panose="020F0502020204030204" pitchFamily="34" charset="0"/>
                <a:ea typeface="+mn-ea"/>
                <a:cs typeface="+mn-cs"/>
              </a:rPr>
              <a:t>my</a:t>
            </a:r>
            <a:r>
              <a:rPr kumimoji="0" lang="fr-CA" altLang="en-US" sz="1200" b="0" i="0" u="none" strike="noStrike" cap="none" normalizeH="0" baseline="0" dirty="0" smtClean="0">
                <a:ln>
                  <a:noFill/>
                </a:ln>
                <a:solidFill>
                  <a:schemeClr val="tx1"/>
                </a:solidFill>
                <a:effectLst/>
                <a:latin typeface="Calibri" panose="020F0502020204030204" pitchFamily="34" charset="0"/>
                <a:ea typeface="+mn-ea"/>
                <a:cs typeface="+mn-cs"/>
              </a:rPr>
              <a:t> organisation</a:t>
            </a:r>
            <a:r>
              <a:rPr kumimoji="0" lang="fr-CA" altLang="en-US" sz="1200" b="0" i="0" u="none" strike="noStrike" cap="none" normalizeH="0" dirty="0" smtClean="0">
                <a:ln>
                  <a:noFill/>
                </a:ln>
                <a:solidFill>
                  <a:schemeClr val="tx1"/>
                </a:solidFill>
                <a:effectLst/>
                <a:latin typeface="Calibri" panose="020F0502020204030204" pitchFamily="34" charset="0"/>
                <a:ea typeface="+mn-ea"/>
                <a:cs typeface="+mn-cs"/>
              </a:rPr>
              <a:t>. </a:t>
            </a:r>
            <a:endParaRPr kumimoji="0" lang="fr-CA"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6907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306" y="2713347"/>
            <a:ext cx="11101387" cy="1295400"/>
          </a:xfrm>
        </p:spPr>
        <p:txBody>
          <a:bodyPr>
            <a:normAutofit fontScale="90000"/>
          </a:bodyPr>
          <a:lstStyle/>
          <a:p>
            <a:r>
              <a:rPr lang="en-US" sz="5300" dirty="0" smtClean="0">
                <a:solidFill>
                  <a:schemeClr val="accent2"/>
                </a:solidFill>
              </a:rPr>
              <a:t>Impacts of pandemic situation</a:t>
            </a:r>
            <a:r>
              <a:rPr lang="en-US" dirty="0" smtClean="0">
                <a:solidFill>
                  <a:schemeClr val="accent2"/>
                </a:solidFill>
              </a:rPr>
              <a:t/>
            </a:r>
            <a:br>
              <a:rPr lang="en-US" dirty="0" smtClean="0">
                <a:solidFill>
                  <a:schemeClr val="accent2"/>
                </a:solidFill>
              </a:rPr>
            </a:br>
            <a:r>
              <a:rPr lang="en-US" sz="3200" dirty="0" smtClean="0">
                <a:solidFill>
                  <a:schemeClr val="accent2"/>
                </a:solidFill>
              </a:rPr>
              <a:t> </a:t>
            </a:r>
            <a:endParaRPr lang="en-US" dirty="0">
              <a:solidFill>
                <a:schemeClr val="accent2"/>
              </a:solidFill>
            </a:endParaRPr>
          </a:p>
        </p:txBody>
      </p:sp>
    </p:spTree>
    <p:extLst>
      <p:ext uri="{BB962C8B-B14F-4D97-AF65-F5344CB8AC3E}">
        <p14:creationId xmlns:p14="http://schemas.microsoft.com/office/powerpoint/2010/main" val="1997570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8759" y="1689411"/>
            <a:ext cx="10750912" cy="2246769"/>
          </a:xfrm>
          <a:prstGeom prst="rect">
            <a:avLst/>
          </a:prstGeom>
        </p:spPr>
        <p:txBody>
          <a:bodyPr wrap="square">
            <a:spAutoFit/>
          </a:bodyPr>
          <a:lstStyle/>
          <a:p>
            <a:r>
              <a:rPr lang="fr-CA" sz="2800" dirty="0" smtClean="0">
                <a:cs typeface="Arial" panose="020B0604020202020204" pitchFamily="34" charset="0"/>
              </a:rPr>
              <a:t>Temporary: Impacts of </a:t>
            </a:r>
            <a:r>
              <a:rPr lang="fr-CA" sz="2800" dirty="0" err="1" smtClean="0">
                <a:cs typeface="Arial" panose="020B0604020202020204" pitchFamily="34" charset="0"/>
              </a:rPr>
              <a:t>pandemic</a:t>
            </a:r>
            <a:r>
              <a:rPr lang="fr-CA" sz="2800" dirty="0" smtClean="0">
                <a:cs typeface="Arial" panose="020B0604020202020204" pitchFamily="34" charset="0"/>
              </a:rPr>
              <a:t> situation on new </a:t>
            </a:r>
            <a:r>
              <a:rPr lang="fr-CA" sz="2800" dirty="0" err="1" smtClean="0">
                <a:cs typeface="Arial" panose="020B0604020202020204" pitchFamily="34" charset="0"/>
              </a:rPr>
              <a:t>behaviors</a:t>
            </a:r>
            <a:r>
              <a:rPr lang="fr-CA" sz="2800" dirty="0" smtClean="0">
                <a:cs typeface="Arial" panose="020B0604020202020204" pitchFamily="34" charset="0"/>
              </a:rPr>
              <a:t> and new </a:t>
            </a:r>
            <a:r>
              <a:rPr lang="fr-CA" sz="2800" dirty="0" err="1" smtClean="0">
                <a:cs typeface="Arial" panose="020B0604020202020204" pitchFamily="34" charset="0"/>
              </a:rPr>
              <a:t>ways</a:t>
            </a:r>
            <a:r>
              <a:rPr lang="fr-CA" sz="2800" dirty="0" smtClean="0">
                <a:cs typeface="Arial" panose="020B0604020202020204" pitchFamily="34" charset="0"/>
              </a:rPr>
              <a:t> of </a:t>
            </a:r>
            <a:r>
              <a:rPr lang="fr-CA" sz="2800" dirty="0" err="1" smtClean="0">
                <a:cs typeface="Arial" panose="020B0604020202020204" pitchFamily="34" charset="0"/>
              </a:rPr>
              <a:t>working</a:t>
            </a:r>
            <a:endParaRPr lang="fr-CA" sz="2800" dirty="0" smtClean="0">
              <a:cs typeface="Arial" panose="020B0604020202020204" pitchFamily="34" charset="0"/>
            </a:endParaRPr>
          </a:p>
          <a:p>
            <a:endParaRPr lang="fr-CA" sz="2800" dirty="0">
              <a:cs typeface="Arial" panose="020B0604020202020204" pitchFamily="34" charset="0"/>
            </a:endParaRPr>
          </a:p>
          <a:p>
            <a:r>
              <a:rPr lang="fr-CA" sz="2800" dirty="0" err="1" smtClean="0">
                <a:cs typeface="Arial" panose="020B0604020202020204" pitchFamily="34" charset="0"/>
              </a:rPr>
              <a:t>Example</a:t>
            </a:r>
            <a:r>
              <a:rPr lang="fr-CA" sz="2800" dirty="0" smtClean="0">
                <a:cs typeface="Arial" panose="020B0604020202020204" pitchFamily="34" charset="0"/>
              </a:rPr>
              <a:t>: </a:t>
            </a:r>
            <a:r>
              <a:rPr lang="fr-CA" sz="2800" dirty="0" err="1" smtClean="0">
                <a:cs typeface="Arial" panose="020B0604020202020204" pitchFamily="34" charset="0"/>
              </a:rPr>
              <a:t>Include</a:t>
            </a:r>
            <a:r>
              <a:rPr lang="fr-CA" sz="2800" dirty="0" smtClean="0">
                <a:cs typeface="Arial" panose="020B0604020202020204" pitchFamily="34" charset="0"/>
              </a:rPr>
              <a:t> </a:t>
            </a:r>
            <a:r>
              <a:rPr lang="fr-CA" sz="2800" dirty="0" err="1" smtClean="0">
                <a:cs typeface="Arial" panose="020B0604020202020204" pitchFamily="34" charset="0"/>
              </a:rPr>
              <a:t>survey</a:t>
            </a:r>
            <a:r>
              <a:rPr lang="fr-CA" sz="2800" dirty="0" smtClean="0">
                <a:cs typeface="Arial" panose="020B0604020202020204" pitchFamily="34" charset="0"/>
              </a:rPr>
              <a:t> </a:t>
            </a:r>
            <a:r>
              <a:rPr lang="fr-CA" sz="2800" dirty="0" err="1" smtClean="0">
                <a:cs typeface="Arial" panose="020B0604020202020204" pitchFamily="34" charset="0"/>
              </a:rPr>
              <a:t>results</a:t>
            </a:r>
            <a:r>
              <a:rPr lang="fr-CA" sz="2800" dirty="0" smtClean="0">
                <a:cs typeface="Arial" panose="020B0604020202020204" pitchFamily="34" charset="0"/>
              </a:rPr>
              <a:t> </a:t>
            </a:r>
            <a:r>
              <a:rPr lang="fr-CA" sz="2800" dirty="0" err="1" smtClean="0">
                <a:cs typeface="Arial" panose="020B0604020202020204" pitchFamily="34" charset="0"/>
              </a:rPr>
              <a:t>during</a:t>
            </a:r>
            <a:r>
              <a:rPr lang="fr-CA" sz="2800" dirty="0" smtClean="0">
                <a:cs typeface="Arial" panose="020B0604020202020204" pitchFamily="34" charset="0"/>
              </a:rPr>
              <a:t> </a:t>
            </a:r>
            <a:r>
              <a:rPr lang="fr-CA" sz="2800" dirty="0" err="1" smtClean="0">
                <a:cs typeface="Arial" panose="020B0604020202020204" pitchFamily="34" charset="0"/>
              </a:rPr>
              <a:t>pandemic</a:t>
            </a:r>
            <a:r>
              <a:rPr lang="fr-CA" sz="2800" dirty="0" smtClean="0">
                <a:cs typeface="Arial" panose="020B0604020202020204" pitchFamily="34" charset="0"/>
              </a:rPr>
              <a:t> (</a:t>
            </a:r>
            <a:r>
              <a:rPr lang="fr-CA" sz="2800" dirty="0" err="1" smtClean="0">
                <a:cs typeface="Arial" panose="020B0604020202020204" pitchFamily="34" charset="0"/>
              </a:rPr>
              <a:t>Teleworking</a:t>
            </a:r>
            <a:r>
              <a:rPr lang="fr-CA" sz="2800" dirty="0" smtClean="0">
                <a:cs typeface="Arial" panose="020B0604020202020204" pitchFamily="34" charset="0"/>
              </a:rPr>
              <a:t>, </a:t>
            </a:r>
          </a:p>
          <a:p>
            <a:r>
              <a:rPr lang="fr-CA" sz="2800" dirty="0" smtClean="0">
                <a:cs typeface="Arial" panose="020B0604020202020204" pitchFamily="34" charset="0"/>
              </a:rPr>
              <a:t>Collaborative </a:t>
            </a:r>
            <a:r>
              <a:rPr lang="fr-CA" sz="2800" dirty="0" err="1" smtClean="0">
                <a:cs typeface="Arial" panose="020B0604020202020204" pitchFamily="34" charset="0"/>
              </a:rPr>
              <a:t>tools</a:t>
            </a:r>
            <a:r>
              <a:rPr lang="fr-CA" sz="2800" dirty="0" smtClean="0">
                <a:cs typeface="Arial" panose="020B0604020202020204" pitchFamily="34" charset="0"/>
              </a:rPr>
              <a:t>, </a:t>
            </a:r>
            <a:r>
              <a:rPr lang="fr-CA" sz="2800" dirty="0" err="1" smtClean="0">
                <a:cs typeface="Arial" panose="020B0604020202020204" pitchFamily="34" charset="0"/>
              </a:rPr>
              <a:t>well-being</a:t>
            </a:r>
            <a:r>
              <a:rPr lang="fr-CA" sz="2800" dirty="0" smtClean="0">
                <a:cs typeface="Arial" panose="020B0604020202020204" pitchFamily="34" charset="0"/>
              </a:rPr>
              <a:t>, </a:t>
            </a:r>
            <a:r>
              <a:rPr lang="fr-CA" sz="2800" dirty="0" err="1">
                <a:cs typeface="Arial" panose="020B0604020202020204" pitchFamily="34" charset="0"/>
              </a:rPr>
              <a:t>w</a:t>
            </a:r>
            <a:r>
              <a:rPr lang="fr-CA" sz="2800" dirty="0" err="1" smtClean="0">
                <a:cs typeface="Arial" panose="020B0604020202020204" pitchFamily="34" charset="0"/>
              </a:rPr>
              <a:t>ork</a:t>
            </a:r>
            <a:r>
              <a:rPr lang="fr-CA" sz="2800" dirty="0" smtClean="0">
                <a:cs typeface="Arial" panose="020B0604020202020204" pitchFamily="34" charset="0"/>
              </a:rPr>
              <a:t>-life balance, IM, </a:t>
            </a:r>
            <a:r>
              <a:rPr lang="fr-CA" sz="2800" dirty="0" err="1" smtClean="0">
                <a:cs typeface="Arial" panose="020B0604020202020204" pitchFamily="34" charset="0"/>
              </a:rPr>
              <a:t>etc</a:t>
            </a:r>
            <a:r>
              <a:rPr lang="fr-CA" sz="2800" dirty="0">
                <a:cs typeface="Arial" panose="020B0604020202020204" pitchFamily="34" charset="0"/>
              </a:rPr>
              <a:t>)</a:t>
            </a:r>
            <a:endParaRPr lang="fr-CA" sz="2800" dirty="0" smtClean="0">
              <a:cs typeface="Arial" panose="020B0604020202020204" pitchFamily="34" charset="0"/>
            </a:endParaRPr>
          </a:p>
        </p:txBody>
      </p:sp>
      <p:sp>
        <p:nvSpPr>
          <p:cNvPr id="5" name="Title 4"/>
          <p:cNvSpPr>
            <a:spLocks noGrp="1"/>
          </p:cNvSpPr>
          <p:nvPr>
            <p:ph type="title"/>
          </p:nvPr>
        </p:nvSpPr>
        <p:spPr/>
        <p:txBody>
          <a:bodyPr/>
          <a:lstStyle/>
          <a:p>
            <a:r>
              <a:rPr lang="fr-CA" dirty="0" smtClean="0"/>
              <a:t>Impacts of </a:t>
            </a:r>
            <a:r>
              <a:rPr lang="fr-CA" dirty="0" err="1" smtClean="0"/>
              <a:t>pandemic</a:t>
            </a:r>
            <a:r>
              <a:rPr lang="fr-CA" dirty="0" smtClean="0"/>
              <a:t> situation</a:t>
            </a:r>
            <a:endParaRPr lang="en-CA" dirty="0"/>
          </a:p>
        </p:txBody>
      </p:sp>
    </p:spTree>
    <p:extLst>
      <p:ext uri="{BB962C8B-B14F-4D97-AF65-F5344CB8AC3E}">
        <p14:creationId xmlns:p14="http://schemas.microsoft.com/office/powerpoint/2010/main" val="3274004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674" y="4069286"/>
            <a:ext cx="11101387" cy="1295400"/>
          </a:xfrm>
        </p:spPr>
        <p:txBody>
          <a:bodyPr>
            <a:noAutofit/>
          </a:bodyPr>
          <a:lstStyle/>
          <a:p>
            <a:r>
              <a:rPr lang="en-US" dirty="0" smtClean="0">
                <a:solidFill>
                  <a:schemeClr val="accent2"/>
                </a:solidFill>
              </a:rPr>
              <a:t>Opportunities for Modernization </a:t>
            </a:r>
            <a:br>
              <a:rPr lang="en-US" dirty="0" smtClean="0">
                <a:solidFill>
                  <a:schemeClr val="accent2"/>
                </a:solidFill>
              </a:rPr>
            </a:br>
            <a:r>
              <a:rPr lang="en-US" dirty="0" smtClean="0">
                <a:solidFill>
                  <a:schemeClr val="accent2"/>
                </a:solidFill>
              </a:rPr>
              <a:t>and Change</a:t>
            </a:r>
            <a:br>
              <a:rPr lang="en-US" dirty="0" smtClean="0">
                <a:solidFill>
                  <a:schemeClr val="accent2"/>
                </a:solidFill>
              </a:rPr>
            </a:br>
            <a:r>
              <a:rPr lang="en-US" dirty="0" smtClean="0">
                <a:solidFill>
                  <a:schemeClr val="accent2"/>
                </a:solidFill>
              </a:rPr>
              <a:t> </a:t>
            </a:r>
            <a:endParaRPr lang="en-US" dirty="0">
              <a:solidFill>
                <a:schemeClr val="accent2"/>
              </a:solidFill>
            </a:endParaRPr>
          </a:p>
        </p:txBody>
      </p:sp>
    </p:spTree>
    <p:extLst>
      <p:ext uri="{BB962C8B-B14F-4D97-AF65-F5344CB8AC3E}">
        <p14:creationId xmlns:p14="http://schemas.microsoft.com/office/powerpoint/2010/main" val="1743186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6250563" y="6197632"/>
            <a:ext cx="4558963" cy="553998"/>
          </a:xfrm>
          <a:prstGeom prst="rect">
            <a:avLst/>
          </a:prstGeom>
        </p:spPr>
        <p:txBody>
          <a:bodyPr wrap="square">
            <a:spAutoFit/>
          </a:bodyPr>
          <a:lstStyle/>
          <a:p>
            <a:pPr>
              <a:buSzPts val="1400"/>
            </a:pPr>
            <a:r>
              <a:rPr lang="en-CA" sz="1000" baseline="30000" dirty="0">
                <a:solidFill>
                  <a:srgbClr val="3E4248"/>
                </a:solidFill>
                <a:latin typeface="Arial Narrow" panose="020B0606020202030204" pitchFamily="34" charset="0"/>
              </a:rPr>
              <a:t>1 </a:t>
            </a:r>
            <a:r>
              <a:rPr lang="en-CA" sz="1000" dirty="0">
                <a:solidFill>
                  <a:srgbClr val="3E4248"/>
                </a:solidFill>
                <a:latin typeface="Arial Narrow" panose="020B0606020202030204" pitchFamily="34" charset="0"/>
              </a:rPr>
              <a:t>Property Investment, David Isaac and John O’Leary, 2</a:t>
            </a:r>
            <a:r>
              <a:rPr lang="en-CA" sz="1000" baseline="30000" dirty="0">
                <a:solidFill>
                  <a:srgbClr val="3E4248"/>
                </a:solidFill>
                <a:latin typeface="Arial Narrow" panose="020B0606020202030204" pitchFamily="34" charset="0"/>
              </a:rPr>
              <a:t>nd</a:t>
            </a:r>
            <a:r>
              <a:rPr lang="en-CA" sz="1000" dirty="0">
                <a:solidFill>
                  <a:srgbClr val="3E4248"/>
                </a:solidFill>
                <a:latin typeface="Arial Narrow" panose="020B0606020202030204" pitchFamily="34" charset="0"/>
              </a:rPr>
              <a:t> edition, 2011.</a:t>
            </a:r>
          </a:p>
          <a:p>
            <a:pPr>
              <a:buSzPts val="1400"/>
            </a:pPr>
            <a:r>
              <a:rPr lang="en-CA" sz="1000" baseline="30000" dirty="0">
                <a:solidFill>
                  <a:srgbClr val="3E4248"/>
                </a:solidFill>
                <a:latin typeface="Arial Narrow" panose="020B0606020202030204" pitchFamily="34" charset="0"/>
              </a:rPr>
              <a:t>2 </a:t>
            </a:r>
            <a:r>
              <a:rPr lang="en-CA" sz="1000" dirty="0">
                <a:solidFill>
                  <a:srgbClr val="3E4248"/>
                </a:solidFill>
                <a:latin typeface="Arial Narrow" panose="020B0606020202030204" pitchFamily="34" charset="0"/>
              </a:rPr>
              <a:t>Walkabouts were done six times per day, for two non-consecutive days (Tuesday and Thursday). This was done in early November of 2017, a typical work week in the fiscal year.</a:t>
            </a:r>
          </a:p>
        </p:txBody>
      </p:sp>
      <p:sp>
        <p:nvSpPr>
          <p:cNvPr id="37" name="TextBox 36"/>
          <p:cNvSpPr txBox="1"/>
          <p:nvPr/>
        </p:nvSpPr>
        <p:spPr>
          <a:xfrm>
            <a:off x="481320" y="5606826"/>
            <a:ext cx="11314791" cy="307777"/>
          </a:xfrm>
          <a:prstGeom prst="rect">
            <a:avLst/>
          </a:prstGeom>
          <a:solidFill>
            <a:srgbClr val="A8CE75">
              <a:lumMod val="60000"/>
              <a:lumOff val="40000"/>
            </a:srgbClr>
          </a:solidFill>
        </p:spPr>
        <p:txBody>
          <a:bodyPr wrap="square" rtlCol="0">
            <a:spAutoFit/>
          </a:bodyPr>
          <a:lstStyle/>
          <a:p>
            <a:pPr marL="44550" algn="ctr">
              <a:spcBef>
                <a:spcPts val="50"/>
              </a:spcBef>
              <a:buClr>
                <a:srgbClr val="454A51"/>
              </a:buClr>
              <a:buSzPts val="1400"/>
              <a:defRPr/>
            </a:pPr>
            <a:r>
              <a:rPr lang="en-US" sz="1400" b="1" kern="0" dirty="0" smtClean="0">
                <a:solidFill>
                  <a:srgbClr val="000000"/>
                </a:solidFill>
                <a:ea typeface="Arial"/>
                <a:cs typeface="Arial" panose="020B0604020202020204" pitchFamily="34" charset="0"/>
                <a:sym typeface="Arial"/>
              </a:rPr>
              <a:t>The GCworkplace idea of “work is an activity, not a place” is taking hold in the Public </a:t>
            </a:r>
            <a:r>
              <a:rPr lang="en-US" sz="1400" b="1" kern="0" dirty="0">
                <a:solidFill>
                  <a:srgbClr val="000000"/>
                </a:solidFill>
                <a:ea typeface="Arial"/>
                <a:cs typeface="Arial" panose="020B0604020202020204" pitchFamily="34" charset="0"/>
                <a:sym typeface="Arial"/>
              </a:rPr>
              <a:t>S</a:t>
            </a:r>
            <a:r>
              <a:rPr lang="en-US" sz="1400" b="1" kern="0" dirty="0" smtClean="0">
                <a:solidFill>
                  <a:srgbClr val="000000"/>
                </a:solidFill>
                <a:ea typeface="Arial"/>
                <a:cs typeface="Arial" panose="020B0604020202020204" pitchFamily="34" charset="0"/>
                <a:sym typeface="Arial"/>
              </a:rPr>
              <a:t>ervice as a result of recent events.</a:t>
            </a:r>
            <a:endParaRPr lang="en-US" kern="0" dirty="0" smtClean="0">
              <a:solidFill>
                <a:srgbClr val="000000"/>
              </a:solidFill>
              <a:ea typeface="Arial"/>
              <a:cs typeface="Arial" panose="020B0604020202020204" pitchFamily="34" charset="0"/>
              <a:sym typeface="Arial"/>
            </a:endParaRPr>
          </a:p>
        </p:txBody>
      </p:sp>
      <p:sp>
        <p:nvSpPr>
          <p:cNvPr id="34" name="Google Shape;374;p8"/>
          <p:cNvSpPr txBox="1"/>
          <p:nvPr/>
        </p:nvSpPr>
        <p:spPr>
          <a:xfrm>
            <a:off x="6162657" y="3519136"/>
            <a:ext cx="5633454" cy="2016464"/>
          </a:xfrm>
          <a:prstGeom prst="rect">
            <a:avLst/>
          </a:prstGeom>
          <a:solidFill>
            <a:srgbClr val="4CB6A0">
              <a:lumMod val="20000"/>
              <a:lumOff val="80000"/>
            </a:srgbClr>
          </a:solidFill>
          <a:ln>
            <a:solidFill>
              <a:srgbClr val="4EB39D"/>
            </a:solidFill>
          </a:ln>
        </p:spPr>
        <p:txBody>
          <a:bodyPr spcFirstLastPara="1" wrap="square" lIns="68575" tIns="34275" rIns="68575" bIns="34275" anchor="t" anchorCtr="0">
            <a:noAutofit/>
          </a:bodyPr>
          <a:lstStyle/>
          <a:p>
            <a:pPr>
              <a:buClr>
                <a:srgbClr val="3E4248"/>
              </a:buClr>
              <a:buSzPts val="1200"/>
              <a:buFont typeface="Arial"/>
              <a:buNone/>
              <a:defRPr/>
            </a:pPr>
            <a:r>
              <a:rPr lang="en-US" sz="1400" b="1" kern="0" dirty="0" smtClean="0">
                <a:solidFill>
                  <a:srgbClr val="3E4248"/>
                </a:solidFill>
                <a:ea typeface="Arial"/>
                <a:cs typeface="Arial" panose="020B0604020202020204" pitchFamily="34" charset="0"/>
                <a:sym typeface="Arial"/>
              </a:rPr>
              <a:t>Benefits: </a:t>
            </a:r>
            <a:r>
              <a:rPr lang="en-US" sz="1400" b="1" kern="0" dirty="0" smtClean="0">
                <a:solidFill>
                  <a:srgbClr val="000000"/>
                </a:solidFill>
                <a:ea typeface="Arial"/>
                <a:cs typeface="Arial" panose="020B0604020202020204" pitchFamily="34" charset="0"/>
                <a:sym typeface="Arial"/>
              </a:rPr>
              <a:t>Employees and employer</a:t>
            </a:r>
          </a:p>
          <a:p>
            <a:pPr>
              <a:buClr>
                <a:srgbClr val="3E4248"/>
              </a:buClr>
              <a:buSzPts val="1200"/>
              <a:buFont typeface="Arial"/>
              <a:buNone/>
              <a:defRPr/>
            </a:pPr>
            <a:endParaRPr sz="1000" kern="0" dirty="0" smtClean="0">
              <a:solidFill>
                <a:srgbClr val="000000"/>
              </a:solidFill>
              <a:ea typeface="Arial"/>
              <a:cs typeface="Arial" panose="020B0604020202020204" pitchFamily="34" charset="0"/>
              <a:sym typeface="Arial"/>
            </a:endParaRPr>
          </a:p>
          <a:p>
            <a:pPr marL="214313" lvl="1" indent="-214313">
              <a:spcBef>
                <a:spcPts val="50"/>
              </a:spcBef>
              <a:buClr>
                <a:srgbClr val="36353C"/>
              </a:buClr>
              <a:buSzPts val="1200"/>
              <a:buFont typeface="Arial"/>
              <a:buChar char="•"/>
              <a:defRPr/>
            </a:pPr>
            <a:r>
              <a:rPr lang="en-US" sz="1400" kern="0" dirty="0" smtClean="0">
                <a:solidFill>
                  <a:srgbClr val="36353C"/>
                </a:solidFill>
                <a:ea typeface="Arial"/>
                <a:cs typeface="Arial" panose="020B0604020202020204" pitchFamily="34" charset="0"/>
                <a:sym typeface="Arial"/>
              </a:rPr>
              <a:t>Modern workplace (air quality, natural light)</a:t>
            </a:r>
            <a:endParaRPr sz="1400" kern="0" dirty="0" smtClean="0">
              <a:solidFill>
                <a:srgbClr val="000000"/>
              </a:solidFill>
              <a:ea typeface="Arial"/>
              <a:cs typeface="Arial" panose="020B0604020202020204" pitchFamily="34" charset="0"/>
              <a:sym typeface="Arial"/>
            </a:endParaRPr>
          </a:p>
          <a:p>
            <a:pPr marL="214313" lvl="1" indent="-214313">
              <a:spcBef>
                <a:spcPts val="50"/>
              </a:spcBef>
              <a:buClr>
                <a:srgbClr val="474B52"/>
              </a:buClr>
              <a:buSzPts val="1200"/>
              <a:buFont typeface="Arial"/>
              <a:buChar char="•"/>
              <a:defRPr/>
            </a:pPr>
            <a:r>
              <a:rPr lang="en-US" sz="1400" kern="0" dirty="0" smtClean="0">
                <a:solidFill>
                  <a:srgbClr val="474B52"/>
                </a:solidFill>
                <a:ea typeface="Arial"/>
                <a:cs typeface="Arial" panose="020B0604020202020204" pitchFamily="34" charset="0"/>
                <a:sym typeface="Arial"/>
              </a:rPr>
              <a:t>Promote </a:t>
            </a:r>
            <a:r>
              <a:rPr lang="en-US" sz="1400" b="1" kern="0" dirty="0" smtClean="0">
                <a:solidFill>
                  <a:srgbClr val="474B52"/>
                </a:solidFill>
                <a:ea typeface="Arial"/>
                <a:cs typeface="Arial" panose="020B0604020202020204" pitchFamily="34" charset="0"/>
                <a:sym typeface="Arial"/>
              </a:rPr>
              <a:t>accessibility</a:t>
            </a:r>
            <a:r>
              <a:rPr lang="en-US" sz="1400" kern="0" dirty="0" smtClean="0">
                <a:solidFill>
                  <a:srgbClr val="474B52"/>
                </a:solidFill>
                <a:ea typeface="Arial"/>
                <a:cs typeface="Arial" panose="020B0604020202020204" pitchFamily="34" charset="0"/>
                <a:sym typeface="Arial"/>
              </a:rPr>
              <a:t>, </a:t>
            </a:r>
            <a:r>
              <a:rPr lang="en-US" sz="1400" b="1" kern="0" dirty="0" smtClean="0">
                <a:solidFill>
                  <a:srgbClr val="474B52"/>
                </a:solidFill>
                <a:ea typeface="Arial"/>
                <a:cs typeface="Arial" panose="020B0604020202020204" pitchFamily="34" charset="0"/>
                <a:sym typeface="Arial"/>
              </a:rPr>
              <a:t>flexibility</a:t>
            </a:r>
            <a:r>
              <a:rPr lang="en-US" sz="1400" kern="0" dirty="0" smtClean="0">
                <a:solidFill>
                  <a:srgbClr val="474B52"/>
                </a:solidFill>
                <a:ea typeface="Arial"/>
                <a:cs typeface="Arial" panose="020B0604020202020204" pitchFamily="34" charset="0"/>
                <a:sym typeface="Arial"/>
              </a:rPr>
              <a:t>, and </a:t>
            </a:r>
            <a:r>
              <a:rPr lang="en-US" sz="1400" b="1" kern="0" dirty="0" smtClean="0">
                <a:solidFill>
                  <a:srgbClr val="474B52"/>
                </a:solidFill>
                <a:ea typeface="Arial"/>
                <a:cs typeface="Arial" panose="020B0604020202020204" pitchFamily="34" charset="0"/>
                <a:sym typeface="Arial"/>
              </a:rPr>
              <a:t>well-being</a:t>
            </a:r>
            <a:endParaRPr sz="1400" b="1" kern="0" dirty="0" smtClean="0">
              <a:solidFill>
                <a:srgbClr val="000000"/>
              </a:solidFill>
              <a:ea typeface="Arial"/>
              <a:cs typeface="Arial" panose="020B0604020202020204" pitchFamily="34" charset="0"/>
              <a:sym typeface="Arial"/>
            </a:endParaRPr>
          </a:p>
          <a:p>
            <a:pPr marL="214313" lvl="1" indent="-214313">
              <a:spcBef>
                <a:spcPts val="50"/>
              </a:spcBef>
              <a:buClr>
                <a:srgbClr val="474B52"/>
              </a:buClr>
              <a:buSzPts val="1200"/>
              <a:buFont typeface="Arial"/>
              <a:buChar char="•"/>
              <a:defRPr/>
            </a:pPr>
            <a:r>
              <a:rPr lang="en-US" sz="1400" kern="0" dirty="0" smtClean="0">
                <a:solidFill>
                  <a:srgbClr val="474B52"/>
                </a:solidFill>
                <a:ea typeface="Arial"/>
                <a:cs typeface="Arial" panose="020B0604020202020204" pitchFamily="34" charset="0"/>
                <a:sym typeface="Arial"/>
              </a:rPr>
              <a:t>Competitive in the </a:t>
            </a:r>
            <a:r>
              <a:rPr lang="en-US" sz="1400" b="1" kern="0" dirty="0" smtClean="0">
                <a:solidFill>
                  <a:srgbClr val="474B52"/>
                </a:solidFill>
                <a:ea typeface="Arial"/>
                <a:cs typeface="Arial" panose="020B0604020202020204" pitchFamily="34" charset="0"/>
                <a:sym typeface="Arial"/>
              </a:rPr>
              <a:t>attraction</a:t>
            </a:r>
            <a:r>
              <a:rPr lang="en-US" sz="1400" kern="0" dirty="0" smtClean="0">
                <a:solidFill>
                  <a:srgbClr val="474B52"/>
                </a:solidFill>
                <a:ea typeface="Arial"/>
                <a:cs typeface="Arial" panose="020B0604020202020204" pitchFamily="34" charset="0"/>
                <a:sym typeface="Arial"/>
              </a:rPr>
              <a:t> and </a:t>
            </a:r>
            <a:r>
              <a:rPr lang="en-US" sz="1400" b="1" kern="0" dirty="0" smtClean="0">
                <a:solidFill>
                  <a:srgbClr val="474B52"/>
                </a:solidFill>
                <a:ea typeface="Arial"/>
                <a:cs typeface="Arial" panose="020B0604020202020204" pitchFamily="34" charset="0"/>
                <a:sym typeface="Arial"/>
              </a:rPr>
              <a:t>retention</a:t>
            </a:r>
            <a:r>
              <a:rPr lang="en-US" sz="1400" kern="0" dirty="0" smtClean="0">
                <a:solidFill>
                  <a:srgbClr val="474B52"/>
                </a:solidFill>
                <a:ea typeface="Arial"/>
                <a:cs typeface="Arial" panose="020B0604020202020204" pitchFamily="34" charset="0"/>
                <a:sym typeface="Arial"/>
              </a:rPr>
              <a:t> of talent</a:t>
            </a:r>
            <a:endParaRPr sz="1400" kern="0" dirty="0" smtClean="0">
              <a:solidFill>
                <a:srgbClr val="000000"/>
              </a:solidFill>
              <a:ea typeface="Arial"/>
              <a:cs typeface="Arial" panose="020B0604020202020204" pitchFamily="34" charset="0"/>
              <a:sym typeface="Arial"/>
            </a:endParaRPr>
          </a:p>
          <a:p>
            <a:pPr marL="214313" lvl="1" indent="-214313">
              <a:spcBef>
                <a:spcPts val="50"/>
              </a:spcBef>
              <a:buClr>
                <a:srgbClr val="474B52"/>
              </a:buClr>
              <a:buSzPts val="1200"/>
              <a:buFont typeface="Arial"/>
              <a:buChar char="•"/>
              <a:defRPr/>
            </a:pPr>
            <a:r>
              <a:rPr lang="en-US" sz="1400" b="1" kern="0" dirty="0" smtClean="0">
                <a:solidFill>
                  <a:srgbClr val="474B52"/>
                </a:solidFill>
                <a:ea typeface="Arial"/>
                <a:cs typeface="Arial" panose="020B0604020202020204" pitchFamily="34" charset="0"/>
                <a:sym typeface="Arial"/>
              </a:rPr>
              <a:t>Flexibility to choose </a:t>
            </a:r>
            <a:r>
              <a:rPr lang="en-US" sz="1400" kern="0" dirty="0" smtClean="0">
                <a:solidFill>
                  <a:srgbClr val="474B52"/>
                </a:solidFill>
                <a:ea typeface="Arial"/>
                <a:cs typeface="Arial" panose="020B0604020202020204" pitchFamily="34" charset="0"/>
                <a:sym typeface="Arial"/>
              </a:rPr>
              <a:t>where and how they want to work (mobility, virtual private network [VPN])</a:t>
            </a:r>
            <a:endParaRPr sz="1400" kern="0" dirty="0" smtClean="0">
              <a:solidFill>
                <a:srgbClr val="000000"/>
              </a:solidFill>
              <a:ea typeface="Arial"/>
              <a:cs typeface="Arial" panose="020B0604020202020204" pitchFamily="34" charset="0"/>
              <a:sym typeface="Arial"/>
            </a:endParaRPr>
          </a:p>
          <a:p>
            <a:pPr marL="214313" lvl="1" indent="-214313">
              <a:spcBef>
                <a:spcPts val="50"/>
              </a:spcBef>
              <a:buClr>
                <a:srgbClr val="474B52"/>
              </a:buClr>
              <a:buSzPts val="1200"/>
              <a:buFont typeface="Arial"/>
              <a:buChar char="•"/>
              <a:defRPr/>
            </a:pPr>
            <a:r>
              <a:rPr lang="en-US" sz="1400" b="1" kern="0" dirty="0" smtClean="0">
                <a:solidFill>
                  <a:srgbClr val="474B52"/>
                </a:solidFill>
                <a:ea typeface="Arial"/>
                <a:cs typeface="Arial" panose="020B0604020202020204" pitchFamily="34" charset="0"/>
                <a:sym typeface="Arial"/>
              </a:rPr>
              <a:t>Technology enabled </a:t>
            </a:r>
            <a:r>
              <a:rPr lang="en-US" sz="1400" kern="0" dirty="0" smtClean="0">
                <a:solidFill>
                  <a:srgbClr val="474B52"/>
                </a:solidFill>
                <a:ea typeface="Arial"/>
                <a:cs typeface="Arial" panose="020B0604020202020204" pitchFamily="34" charset="0"/>
                <a:sym typeface="Arial"/>
              </a:rPr>
              <a:t>workplace (Wi-Fi, </a:t>
            </a:r>
            <a:r>
              <a:rPr lang="en-US" sz="1400" kern="0" dirty="0" smtClean="0">
                <a:solidFill>
                  <a:srgbClr val="36353C"/>
                </a:solidFill>
                <a:ea typeface="Arial"/>
                <a:cs typeface="Arial" panose="020B0604020202020204" pitchFamily="34" charset="0"/>
                <a:sym typeface="Arial"/>
              </a:rPr>
              <a:t>business apps)</a:t>
            </a:r>
            <a:endParaRPr sz="1400" kern="0" dirty="0" smtClean="0">
              <a:solidFill>
                <a:srgbClr val="000000"/>
              </a:solidFill>
              <a:ea typeface="Arial"/>
              <a:cs typeface="Arial" panose="020B0604020202020204" pitchFamily="34" charset="0"/>
              <a:sym typeface="Arial"/>
            </a:endParaRPr>
          </a:p>
          <a:p>
            <a:pPr marL="214313" lvl="1" indent="-214313">
              <a:spcBef>
                <a:spcPts val="50"/>
              </a:spcBef>
              <a:buClr>
                <a:srgbClr val="36353C"/>
              </a:buClr>
              <a:buSzPts val="1200"/>
              <a:buFont typeface="Arial"/>
              <a:buChar char="•"/>
              <a:defRPr/>
            </a:pPr>
            <a:r>
              <a:rPr lang="en-US" sz="1400" kern="0" dirty="0" smtClean="0">
                <a:solidFill>
                  <a:srgbClr val="36353C"/>
                </a:solidFill>
                <a:ea typeface="Arial"/>
                <a:cs typeface="Arial" panose="020B0604020202020204" pitchFamily="34" charset="0"/>
                <a:sym typeface="Arial"/>
              </a:rPr>
              <a:t>Ability to </a:t>
            </a:r>
            <a:r>
              <a:rPr lang="en-US" sz="1400" b="1" kern="0" dirty="0" smtClean="0">
                <a:solidFill>
                  <a:srgbClr val="36353C"/>
                </a:solidFill>
                <a:ea typeface="Arial"/>
                <a:cs typeface="Arial" panose="020B0604020202020204" pitchFamily="34" charset="0"/>
                <a:sym typeface="Arial"/>
              </a:rPr>
              <a:t>collaborate</a:t>
            </a:r>
            <a:endParaRPr sz="1400" b="1" kern="0" dirty="0" smtClean="0">
              <a:solidFill>
                <a:srgbClr val="000000"/>
              </a:solidFill>
              <a:ea typeface="Arial"/>
              <a:cs typeface="Arial" panose="020B0604020202020204" pitchFamily="34" charset="0"/>
              <a:sym typeface="Arial"/>
            </a:endParaRPr>
          </a:p>
        </p:txBody>
      </p:sp>
      <p:sp>
        <p:nvSpPr>
          <p:cNvPr id="14" name="Google Shape;298;p4"/>
          <p:cNvSpPr/>
          <p:nvPr/>
        </p:nvSpPr>
        <p:spPr>
          <a:xfrm>
            <a:off x="6182517" y="970667"/>
            <a:ext cx="5633454" cy="2526292"/>
          </a:xfrm>
          <a:prstGeom prst="rect">
            <a:avLst/>
          </a:prstGeom>
          <a:noFill/>
          <a:ln>
            <a:noFill/>
          </a:ln>
        </p:spPr>
        <p:txBody>
          <a:bodyPr spcFirstLastPara="1" wrap="square" lIns="91425" tIns="45700" rIns="91425" bIns="45700" anchor="t" anchorCtr="0">
            <a:spAutoFit/>
          </a:bodyPr>
          <a:lstStyle/>
          <a:p>
            <a:pPr>
              <a:buClr>
                <a:srgbClr val="000000"/>
              </a:buClr>
              <a:buSzPts val="1400"/>
              <a:buFont typeface="Arial"/>
              <a:buNone/>
            </a:pPr>
            <a:r>
              <a:rPr lang="en-US" sz="1400" b="1" dirty="0">
                <a:solidFill>
                  <a:srgbClr val="454A51"/>
                </a:solidFill>
                <a:ea typeface="Arial"/>
                <a:cs typeface="Arial"/>
                <a:sym typeface="Arial"/>
              </a:rPr>
              <a:t>What we know:</a:t>
            </a:r>
            <a:endParaRPr sz="1400" dirty="0">
              <a:solidFill>
                <a:srgbClr val="000000"/>
              </a:solidFill>
              <a:ea typeface="Arial"/>
              <a:cs typeface="Arial"/>
              <a:sym typeface="Arial"/>
            </a:endParaRPr>
          </a:p>
          <a:p>
            <a:pPr marL="216000" indent="-214313">
              <a:spcBef>
                <a:spcPts val="50"/>
              </a:spcBef>
              <a:buClr>
                <a:srgbClr val="454A51"/>
              </a:buClr>
              <a:buSzPts val="1400"/>
              <a:buFont typeface="Arial"/>
              <a:buChar char="•"/>
            </a:pPr>
            <a:r>
              <a:rPr lang="en-US" sz="1400" dirty="0">
                <a:solidFill>
                  <a:srgbClr val="454A51"/>
                </a:solidFill>
                <a:ea typeface="Arial"/>
                <a:cs typeface="Arial"/>
                <a:sym typeface="Arial"/>
              </a:rPr>
              <a:t>Space is the second highest cost after salary</a:t>
            </a:r>
            <a:r>
              <a:rPr lang="en-US" sz="1400" baseline="30000" dirty="0">
                <a:solidFill>
                  <a:srgbClr val="454A51"/>
                </a:solidFill>
                <a:ea typeface="Arial"/>
                <a:cs typeface="Arial"/>
                <a:sym typeface="Arial"/>
              </a:rPr>
              <a:t>1</a:t>
            </a:r>
            <a:r>
              <a:rPr lang="en-US" sz="1400" dirty="0">
                <a:solidFill>
                  <a:srgbClr val="454A51"/>
                </a:solidFill>
                <a:ea typeface="Arial"/>
                <a:cs typeface="Arial"/>
                <a:sym typeface="Arial"/>
              </a:rPr>
              <a:t>.</a:t>
            </a:r>
            <a:endParaRPr sz="1400" dirty="0">
              <a:solidFill>
                <a:srgbClr val="454A51"/>
              </a:solidFill>
              <a:ea typeface="Arial"/>
              <a:cs typeface="Arial"/>
              <a:sym typeface="Arial"/>
            </a:endParaRPr>
          </a:p>
          <a:p>
            <a:pPr marL="216000" indent="-214311">
              <a:spcBef>
                <a:spcPts val="50"/>
              </a:spcBef>
              <a:buClr>
                <a:srgbClr val="454A51"/>
              </a:buClr>
              <a:buSzPts val="1400"/>
              <a:buFont typeface="Arial"/>
              <a:buChar char="•"/>
            </a:pPr>
            <a:r>
              <a:rPr lang="en-US" sz="1400" dirty="0">
                <a:solidFill>
                  <a:srgbClr val="454A51"/>
                </a:solidFil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Less than 60%</a:t>
            </a:r>
            <a:r>
              <a:rPr lang="en-US" sz="1400" dirty="0">
                <a:solidFill>
                  <a:srgbClr val="454A51"/>
                </a:solidFill>
                <a:ea typeface="Arial"/>
                <a:cs typeface="Arial"/>
                <a:sym typeface="Arial"/>
              </a:rPr>
              <a:t> of space is occupied at any given time (pre-COVID). </a:t>
            </a:r>
            <a:endParaRPr sz="1400" dirty="0">
              <a:solidFill>
                <a:srgbClr val="3E4248"/>
              </a:solidFill>
              <a:ea typeface="Arial"/>
              <a:cs typeface="Arial"/>
              <a:sym typeface="Arial"/>
            </a:endParaRPr>
          </a:p>
          <a:p>
            <a:pPr marL="216000" indent="-214313">
              <a:spcBef>
                <a:spcPts val="50"/>
              </a:spcBef>
              <a:buClr>
                <a:srgbClr val="454A51"/>
              </a:buClr>
              <a:buSzPts val="1400"/>
              <a:buFont typeface="Arial"/>
              <a:buChar char="•"/>
            </a:pPr>
            <a:r>
              <a:rPr lang="en-US" sz="1400" dirty="0">
                <a:solidFill>
                  <a:srgbClr val="3E4248"/>
                </a:solidFill>
                <a:ea typeface="Arial"/>
                <a:cs typeface="Arial"/>
                <a:sym typeface="Arial"/>
              </a:rPr>
              <a:t>PSPC’s </a:t>
            </a:r>
            <a:r>
              <a:rPr lang="en-US" sz="1400" dirty="0">
                <a:solidFill>
                  <a:srgbClr val="454A51"/>
                </a:solidFill>
                <a:ea typeface="Arial"/>
                <a:cs typeface="Arial"/>
                <a:sym typeface="Arial"/>
              </a:rPr>
              <a:t>2017 studies of </a:t>
            </a:r>
            <a:r>
              <a:rPr lang="en-US" sz="1400" dirty="0">
                <a:solidFill>
                  <a:srgbClr val="3E4248"/>
                </a:solidFill>
                <a:ea typeface="Arial"/>
                <a:cs typeface="Arial"/>
                <a:sym typeface="Arial"/>
              </a:rPr>
              <a:t>attendance at six departments </a:t>
            </a:r>
            <a:r>
              <a:rPr lang="en-US" sz="1400" dirty="0">
                <a:solidFill>
                  <a:srgbClr val="454A51"/>
                </a:solidFill>
                <a:ea typeface="Arial"/>
                <a:cs typeface="Arial"/>
                <a:sym typeface="Arial"/>
              </a:rPr>
              <a:t>showed an average of </a:t>
            </a:r>
            <a:r>
              <a:rPr lang="en-US" sz="1400" b="1" dirty="0">
                <a:solidFill>
                  <a:srgbClr val="000000"/>
                </a:solidFill>
                <a:ea typeface="Arial"/>
                <a:cs typeface="Arial"/>
                <a:sym typeface="Arial"/>
              </a:rPr>
              <a:t>53% utilization</a:t>
            </a:r>
            <a:r>
              <a:rPr lang="en-US" sz="1400" dirty="0">
                <a:solidFill>
                  <a:srgbClr val="454A51"/>
                </a:solidFill>
                <a:ea typeface="Arial"/>
                <a:cs typeface="Arial"/>
                <a:sym typeface="Arial"/>
              </a:rPr>
              <a:t> per day</a:t>
            </a:r>
            <a:r>
              <a:rPr lang="en-US" sz="1400" baseline="30000" dirty="0">
                <a:solidFill>
                  <a:srgbClr val="454A51"/>
                </a:solidFill>
                <a:ea typeface="Arial"/>
                <a:cs typeface="Arial"/>
                <a:sym typeface="Arial"/>
              </a:rPr>
              <a:t>2</a:t>
            </a:r>
            <a:r>
              <a:rPr lang="en-US" sz="1400" dirty="0">
                <a:solidFill>
                  <a:srgbClr val="454A51"/>
                </a:solidFill>
                <a:ea typeface="Arial"/>
                <a:cs typeface="Arial"/>
                <a:sym typeface="Arial"/>
              </a:rPr>
              <a:t>. </a:t>
            </a:r>
            <a:endParaRPr sz="1400" dirty="0">
              <a:solidFill>
                <a:srgbClr val="454A51"/>
              </a:solidFill>
              <a:ea typeface="Arial"/>
              <a:cs typeface="Arial"/>
              <a:sym typeface="Arial"/>
            </a:endParaRPr>
          </a:p>
          <a:p>
            <a:pPr marL="216000" indent="-214313">
              <a:spcBef>
                <a:spcPts val="50"/>
              </a:spcBef>
              <a:buClr>
                <a:srgbClr val="454A51"/>
              </a:buClr>
              <a:buSzPts val="1400"/>
              <a:buFont typeface="Arial"/>
              <a:buChar char="•"/>
            </a:pPr>
            <a:r>
              <a:rPr lang="en-US" sz="1400" dirty="0">
                <a:solidFill>
                  <a:srgbClr val="454A51"/>
                </a:solidFill>
                <a:ea typeface="Arial"/>
                <a:cs typeface="Arial"/>
                <a:sym typeface="Arial"/>
              </a:rPr>
              <a:t>There is every reason to believe that mobility </a:t>
            </a:r>
            <a:r>
              <a:rPr lang="en-US" sz="1400" dirty="0">
                <a:solidFill>
                  <a:srgbClr val="3E4248"/>
                </a:solidFill>
                <a:ea typeface="Arial"/>
                <a:cs typeface="Arial"/>
                <a:sym typeface="Arial"/>
              </a:rPr>
              <a:t>trends will increase </a:t>
            </a:r>
            <a:r>
              <a:rPr lang="en-US" sz="1400" dirty="0">
                <a:solidFill>
                  <a:srgbClr val="454A51"/>
                </a:solidFill>
                <a:ea typeface="Arial"/>
                <a:cs typeface="Arial"/>
                <a:sym typeface="Arial"/>
              </a:rPr>
              <a:t>from a pre-COVID-19 condition, especially in light of recent investments in IT infrastructure and mobile tools (laptops and smart phones) and a growing millennial workforce.</a:t>
            </a:r>
            <a:endParaRPr lang="en-US" sz="1400" dirty="0">
              <a:solidFill>
                <a:srgbClr val="4BB6A0"/>
              </a:solidFill>
              <a:ea typeface="Arial"/>
              <a:cs typeface="Arial"/>
              <a:sym typeface="Arial"/>
            </a:endParaRPr>
          </a:p>
          <a:p>
            <a:pPr marL="216000" indent="-214313">
              <a:spcBef>
                <a:spcPts val="50"/>
              </a:spcBef>
              <a:buClr>
                <a:srgbClr val="454A51"/>
              </a:buClr>
              <a:buSzPts val="1400"/>
              <a:buFont typeface="Arial"/>
              <a:buChar char="•"/>
            </a:pPr>
            <a:r>
              <a:rPr lang="en-US" sz="1400" b="1" dirty="0">
                <a:solidFill>
                  <a:srgbClr val="3E4248"/>
                </a:solidFill>
                <a:ea typeface="Arial"/>
                <a:cs typeface="Arial"/>
                <a:sym typeface="Arial"/>
              </a:rPr>
              <a:t>The trend is to have more people working remotely, more co-working, less dedicated workstations = less utilization of existing layouts.</a:t>
            </a:r>
          </a:p>
        </p:txBody>
      </p:sp>
      <p:sp>
        <p:nvSpPr>
          <p:cNvPr id="35" name="Content Placeholder 3"/>
          <p:cNvSpPr txBox="1">
            <a:spLocks/>
          </p:cNvSpPr>
          <p:nvPr/>
        </p:nvSpPr>
        <p:spPr>
          <a:xfrm>
            <a:off x="549705" y="3647332"/>
            <a:ext cx="5405440" cy="1830741"/>
          </a:xfrm>
          <a:prstGeom prst="rect">
            <a:avLst/>
          </a:prstGeom>
          <a:solidFill>
            <a:srgbClr val="A8CE75">
              <a:lumMod val="20000"/>
              <a:lumOff val="80000"/>
            </a:srgbClr>
          </a:solidFill>
          <a:ln>
            <a:solidFill>
              <a:srgbClr val="A8CF76"/>
            </a:solidFill>
          </a:ln>
        </p:spPr>
        <p:txBody>
          <a:bodyPr vert="horz" lIns="91440" tIns="45720" rIns="91440" bIns="45720" rtlCol="0">
            <a:normAutofit fontScale="25000" lnSpcReduction="20000"/>
          </a:bodyPr>
          <a:lstStyle>
            <a:lvl1pPr marL="228600" indent="-228600" algn="l" defTabSz="914400" rtl="0" eaLnBrk="1" latinLnBrk="0" hangingPunct="1">
              <a:lnSpc>
                <a:spcPts val="2100"/>
              </a:lnSpc>
              <a:spcBef>
                <a:spcPts val="1000"/>
              </a:spcBef>
              <a:buFont typeface="Arial" panose="020B0604020202020204" pitchFamily="34" charset="0"/>
              <a:buChar char="•"/>
              <a:defRPr sz="12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1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1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1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1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3E4248"/>
              </a:buClr>
              <a:buSzPts val="1200"/>
              <a:buFont typeface="Arial" panose="020B0604020202020204" pitchFamily="34" charset="0"/>
              <a:buNone/>
              <a:defRPr/>
            </a:pPr>
            <a:r>
              <a:rPr lang="en-CA" sz="5600" b="1" dirty="0" smtClean="0">
                <a:solidFill>
                  <a:srgbClr val="3E4248"/>
                </a:solidFill>
                <a:latin typeface="Calibri"/>
                <a:cs typeface="Arial"/>
              </a:rPr>
              <a:t>Benefits: Efficiency gains</a:t>
            </a:r>
          </a:p>
          <a:p>
            <a:pPr marL="0" indent="0">
              <a:lnSpc>
                <a:spcPct val="100000"/>
              </a:lnSpc>
              <a:spcBef>
                <a:spcPts val="0"/>
              </a:spcBef>
              <a:buClr>
                <a:srgbClr val="3E4248"/>
              </a:buClr>
              <a:buSzPts val="1200"/>
              <a:buFont typeface="Arial" panose="020B0604020202020204" pitchFamily="34" charset="0"/>
              <a:buNone/>
              <a:defRPr/>
            </a:pPr>
            <a:endParaRPr lang="en-CA" sz="4300" dirty="0" smtClean="0">
              <a:solidFill>
                <a:srgbClr val="000000"/>
              </a:solidFill>
              <a:latin typeface="Calibri"/>
              <a:cs typeface="Arial"/>
            </a:endParaRPr>
          </a:p>
          <a:p>
            <a:pPr marL="214313" lvl="1" indent="-214313">
              <a:lnSpc>
                <a:spcPct val="100000"/>
              </a:lnSpc>
              <a:buClr>
                <a:srgbClr val="474B52"/>
              </a:buClr>
              <a:buSzPts val="1200"/>
              <a:defRPr/>
            </a:pPr>
            <a:r>
              <a:rPr lang="en-CA" sz="5600" b="1" dirty="0" smtClean="0">
                <a:solidFill>
                  <a:srgbClr val="474B52"/>
                </a:solidFill>
                <a:latin typeface="Calibri"/>
                <a:cs typeface="Arial"/>
              </a:rPr>
              <a:t>Increase space utilization </a:t>
            </a:r>
            <a:r>
              <a:rPr lang="en-CA" sz="5600" dirty="0" smtClean="0">
                <a:solidFill>
                  <a:srgbClr val="474B52"/>
                </a:solidFill>
                <a:latin typeface="Calibri"/>
                <a:cs typeface="Arial"/>
              </a:rPr>
              <a:t>and reduce office footprint up to 30%</a:t>
            </a:r>
            <a:endParaRPr lang="en-CA" sz="5600" dirty="0" smtClean="0">
              <a:solidFill>
                <a:srgbClr val="000000"/>
              </a:solidFill>
              <a:latin typeface="Calibri"/>
              <a:cs typeface="Arial"/>
            </a:endParaRPr>
          </a:p>
          <a:p>
            <a:pPr marL="214313" lvl="1" indent="-214313">
              <a:lnSpc>
                <a:spcPct val="100000"/>
              </a:lnSpc>
              <a:buClr>
                <a:srgbClr val="474B52"/>
              </a:buClr>
              <a:buSzPts val="1200"/>
              <a:defRPr/>
            </a:pPr>
            <a:r>
              <a:rPr lang="en-CA" sz="5600" b="1" dirty="0" smtClean="0">
                <a:solidFill>
                  <a:srgbClr val="3E4248"/>
                </a:solidFill>
                <a:latin typeface="Calibri"/>
                <a:cs typeface="Arial"/>
              </a:rPr>
              <a:t>Reduce government </a:t>
            </a:r>
            <a:r>
              <a:rPr lang="en-CA" sz="5600" b="1" dirty="0" smtClean="0">
                <a:solidFill>
                  <a:srgbClr val="474B52"/>
                </a:solidFill>
                <a:latin typeface="Calibri"/>
                <a:cs typeface="Arial"/>
              </a:rPr>
              <a:t>holding costs </a:t>
            </a:r>
            <a:r>
              <a:rPr lang="en-CA" sz="5600" dirty="0" smtClean="0">
                <a:solidFill>
                  <a:srgbClr val="474B52"/>
                </a:solidFill>
                <a:latin typeface="Calibri"/>
                <a:cs typeface="Arial"/>
              </a:rPr>
              <a:t>by disposing of underperforming office buildings (39% of owned assets)</a:t>
            </a:r>
          </a:p>
          <a:p>
            <a:pPr marL="214313" lvl="1" indent="-214313">
              <a:lnSpc>
                <a:spcPct val="100000"/>
              </a:lnSpc>
              <a:buClr>
                <a:srgbClr val="474B52"/>
              </a:buClr>
              <a:buSzPts val="1200"/>
              <a:defRPr/>
            </a:pPr>
            <a:r>
              <a:rPr lang="en-CA" sz="5600" b="1" dirty="0" smtClean="0">
                <a:solidFill>
                  <a:srgbClr val="474B52"/>
                </a:solidFill>
                <a:latin typeface="Calibri"/>
                <a:cs typeface="Arial"/>
              </a:rPr>
              <a:t>Reduce greenhouse gas emissions </a:t>
            </a:r>
            <a:r>
              <a:rPr lang="en-CA" sz="5600" dirty="0" smtClean="0">
                <a:solidFill>
                  <a:srgbClr val="474B52"/>
                </a:solidFill>
                <a:latin typeface="Calibri"/>
                <a:cs typeface="Arial"/>
              </a:rPr>
              <a:t>by contributing to </a:t>
            </a:r>
            <a:r>
              <a:rPr lang="en-CA" sz="5600" dirty="0" smtClean="0">
                <a:solidFill>
                  <a:srgbClr val="3E4248"/>
                </a:solidFill>
                <a:latin typeface="Calibri"/>
                <a:cs typeface="Arial"/>
              </a:rPr>
              <a:t>efficient operations and </a:t>
            </a:r>
            <a:r>
              <a:rPr lang="en-CA" sz="5600" dirty="0" smtClean="0">
                <a:solidFill>
                  <a:srgbClr val="474B52"/>
                </a:solidFill>
                <a:latin typeface="Calibri"/>
                <a:cs typeface="Arial"/>
              </a:rPr>
              <a:t>maintenance costs</a:t>
            </a:r>
            <a:endParaRPr lang="en-CA" sz="5600" dirty="0" smtClean="0">
              <a:solidFill>
                <a:srgbClr val="000000"/>
              </a:solidFill>
              <a:latin typeface="Calibri"/>
              <a:cs typeface="Arial"/>
            </a:endParaRPr>
          </a:p>
          <a:p>
            <a:pPr marL="214313" lvl="1" indent="-214313">
              <a:lnSpc>
                <a:spcPct val="100000"/>
              </a:lnSpc>
              <a:buClr>
                <a:srgbClr val="36353C"/>
              </a:buClr>
              <a:buSzPts val="1200"/>
              <a:defRPr/>
            </a:pPr>
            <a:r>
              <a:rPr lang="en-CA" sz="5600" dirty="0" smtClean="0">
                <a:solidFill>
                  <a:srgbClr val="36353C"/>
                </a:solidFill>
                <a:latin typeface="Calibri"/>
                <a:cs typeface="Arial"/>
              </a:rPr>
              <a:t>Greater ease in absorbing program growth within space and in adapting to changing program needs</a:t>
            </a:r>
            <a:endParaRPr lang="en-CA" sz="5600" dirty="0" smtClean="0">
              <a:solidFill>
                <a:srgbClr val="000000"/>
              </a:solidFill>
              <a:latin typeface="Calibri"/>
              <a:cs typeface="Arial"/>
            </a:endParaRPr>
          </a:p>
          <a:p>
            <a:pPr marL="101600" indent="0">
              <a:buFont typeface="Arial" panose="020B0604020202020204" pitchFamily="34" charset="0"/>
              <a:buNone/>
              <a:defRPr/>
            </a:pPr>
            <a:endParaRPr lang="en-CA" dirty="0">
              <a:solidFill>
                <a:srgbClr val="000000"/>
              </a:solidFill>
            </a:endParaRPr>
          </a:p>
        </p:txBody>
      </p:sp>
      <p:pic>
        <p:nvPicPr>
          <p:cNvPr id="3" name="Picture 2" title="Opportunity to accelerate modernization"/>
          <p:cNvPicPr>
            <a:picLocks noChangeAspect="1"/>
          </p:cNvPicPr>
          <p:nvPr/>
        </p:nvPicPr>
        <p:blipFill rotWithShape="1">
          <a:blip r:embed="rId3"/>
          <a:srcRect t="1751"/>
          <a:stretch/>
        </p:blipFill>
        <p:spPr>
          <a:xfrm>
            <a:off x="464640" y="861236"/>
            <a:ext cx="5607042" cy="2786095"/>
          </a:xfrm>
          <a:prstGeom prst="rect">
            <a:avLst/>
          </a:prstGeom>
        </p:spPr>
      </p:pic>
      <p:sp>
        <p:nvSpPr>
          <p:cNvPr id="2" name="Title 1"/>
          <p:cNvSpPr>
            <a:spLocks noGrp="1"/>
          </p:cNvSpPr>
          <p:nvPr>
            <p:ph type="title"/>
          </p:nvPr>
        </p:nvSpPr>
        <p:spPr>
          <a:xfrm>
            <a:off x="408985" y="184731"/>
            <a:ext cx="11006345" cy="835027"/>
          </a:xfrm>
        </p:spPr>
        <p:txBody>
          <a:bodyPr/>
          <a:lstStyle/>
          <a:p>
            <a:r>
              <a:rPr lang="en-US" sz="2800" dirty="0">
                <a:solidFill>
                  <a:schemeClr val="tx1"/>
                </a:solidFill>
              </a:rPr>
              <a:t>Workplace Modernization Opportunity</a:t>
            </a:r>
            <a:endParaRPr lang="en-CA" sz="2800" dirty="0">
              <a:solidFill>
                <a:schemeClr val="tx1"/>
              </a:solidFill>
            </a:endParaRPr>
          </a:p>
        </p:txBody>
      </p:sp>
    </p:spTree>
    <p:extLst>
      <p:ext uri="{BB962C8B-B14F-4D97-AF65-F5344CB8AC3E}">
        <p14:creationId xmlns:p14="http://schemas.microsoft.com/office/powerpoint/2010/main" val="1233408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8759" y="1779058"/>
            <a:ext cx="10750912" cy="3970318"/>
          </a:xfrm>
          <a:prstGeom prst="rect">
            <a:avLst/>
          </a:prstGeom>
        </p:spPr>
        <p:txBody>
          <a:bodyPr wrap="square">
            <a:spAutoFit/>
          </a:bodyPr>
          <a:lstStyle/>
          <a:p>
            <a:r>
              <a:rPr lang="fr-CA" sz="2800" dirty="0" err="1" smtClean="0">
                <a:cs typeface="Arial" panose="020B0604020202020204" pitchFamily="34" charset="0"/>
              </a:rPr>
              <a:t>Highlight</a:t>
            </a:r>
            <a:r>
              <a:rPr lang="fr-CA" sz="2800" dirty="0" smtClean="0">
                <a:cs typeface="Arial" panose="020B0604020202020204" pitchFamily="34" charset="0"/>
              </a:rPr>
              <a:t> a </a:t>
            </a:r>
            <a:r>
              <a:rPr lang="fr-CA" sz="2800" dirty="0" err="1" smtClean="0">
                <a:cs typeface="Arial" panose="020B0604020202020204" pitchFamily="34" charset="0"/>
              </a:rPr>
              <a:t>link</a:t>
            </a:r>
            <a:r>
              <a:rPr lang="fr-CA" sz="2800" dirty="0" smtClean="0">
                <a:cs typeface="Arial" panose="020B0604020202020204" pitchFamily="34" charset="0"/>
              </a:rPr>
              <a:t> </a:t>
            </a:r>
            <a:r>
              <a:rPr lang="fr-CA" sz="2800" dirty="0" err="1" smtClean="0">
                <a:cs typeface="Arial" panose="020B0604020202020204" pitchFamily="34" charset="0"/>
              </a:rPr>
              <a:t>between</a:t>
            </a:r>
            <a:r>
              <a:rPr lang="fr-CA" sz="2800" dirty="0" smtClean="0">
                <a:cs typeface="Arial" panose="020B0604020202020204" pitchFamily="34" charset="0"/>
              </a:rPr>
              <a:t> one of </a:t>
            </a:r>
            <a:r>
              <a:rPr lang="fr-CA" sz="2800" dirty="0" err="1" smtClean="0">
                <a:cs typeface="Arial" panose="020B0604020202020204" pitchFamily="34" charset="0"/>
              </a:rPr>
              <a:t>your</a:t>
            </a:r>
            <a:r>
              <a:rPr lang="fr-CA" sz="2800" dirty="0" smtClean="0">
                <a:cs typeface="Arial" panose="020B0604020202020204" pitchFamily="34" charset="0"/>
              </a:rPr>
              <a:t> </a:t>
            </a:r>
            <a:r>
              <a:rPr lang="fr-CA" sz="2800" dirty="0" err="1" smtClean="0">
                <a:cs typeface="Arial" panose="020B0604020202020204" pitchFamily="34" charset="0"/>
              </a:rPr>
              <a:t>organization’s</a:t>
            </a:r>
            <a:r>
              <a:rPr lang="fr-CA" sz="2800" dirty="0" smtClean="0">
                <a:cs typeface="Arial" panose="020B0604020202020204" pitchFamily="34" charset="0"/>
              </a:rPr>
              <a:t> </a:t>
            </a:r>
            <a:r>
              <a:rPr lang="fr-CA" sz="2800" dirty="0" err="1">
                <a:cs typeface="Arial" panose="020B0604020202020204" pitchFamily="34" charset="0"/>
              </a:rPr>
              <a:t>s</a:t>
            </a:r>
            <a:r>
              <a:rPr lang="fr-CA" sz="2800" dirty="0" err="1" smtClean="0">
                <a:cs typeface="Arial" panose="020B0604020202020204" pitchFamily="34" charset="0"/>
              </a:rPr>
              <a:t>trategic</a:t>
            </a:r>
            <a:r>
              <a:rPr lang="fr-CA" sz="2800" dirty="0" smtClean="0">
                <a:cs typeface="Arial" panose="020B0604020202020204" pitchFamily="34" charset="0"/>
              </a:rPr>
              <a:t> objective and </a:t>
            </a:r>
            <a:r>
              <a:rPr lang="fr-CA" sz="2800" dirty="0" err="1" smtClean="0">
                <a:cs typeface="Arial" panose="020B0604020202020204" pitchFamily="34" charset="0"/>
              </a:rPr>
              <a:t>GCworkplace</a:t>
            </a:r>
            <a:r>
              <a:rPr lang="fr-CA" sz="2800" dirty="0" smtClean="0">
                <a:cs typeface="Arial" panose="020B0604020202020204" pitchFamily="34" charset="0"/>
              </a:rPr>
              <a:t> objective!</a:t>
            </a:r>
          </a:p>
          <a:p>
            <a:endParaRPr lang="fr-CA" sz="2800" dirty="0">
              <a:cs typeface="Arial" panose="020B0604020202020204" pitchFamily="34" charset="0"/>
            </a:endParaRPr>
          </a:p>
          <a:p>
            <a:r>
              <a:rPr lang="fr-CA" sz="2800" dirty="0" err="1" smtClean="0">
                <a:cs typeface="Arial" panose="020B0604020202020204" pitchFamily="34" charset="0"/>
              </a:rPr>
              <a:t>Example</a:t>
            </a:r>
            <a:r>
              <a:rPr lang="fr-CA" sz="2800" dirty="0" smtClean="0">
                <a:cs typeface="Arial" panose="020B0604020202020204" pitchFamily="34" charset="0"/>
              </a:rPr>
              <a:t>: If </a:t>
            </a:r>
            <a:r>
              <a:rPr lang="fr-CA" sz="2800" dirty="0">
                <a:cs typeface="Arial" panose="020B0604020202020204" pitchFamily="34" charset="0"/>
              </a:rPr>
              <a:t>o</a:t>
            </a:r>
            <a:r>
              <a:rPr lang="fr-CA" sz="2800" dirty="0" smtClean="0">
                <a:cs typeface="Arial" panose="020B0604020202020204" pitchFamily="34" charset="0"/>
              </a:rPr>
              <a:t>ne of the </a:t>
            </a:r>
            <a:r>
              <a:rPr lang="fr-CA" sz="2800" dirty="0" err="1" smtClean="0">
                <a:cs typeface="Arial" panose="020B0604020202020204" pitchFamily="34" charset="0"/>
              </a:rPr>
              <a:t>department’s</a:t>
            </a:r>
            <a:r>
              <a:rPr lang="fr-CA" sz="2800" dirty="0" smtClean="0">
                <a:cs typeface="Arial" panose="020B0604020202020204" pitchFamily="34" charset="0"/>
              </a:rPr>
              <a:t> </a:t>
            </a:r>
            <a:r>
              <a:rPr lang="fr-CA" sz="2800" dirty="0" err="1" smtClean="0">
                <a:cs typeface="Arial" panose="020B0604020202020204" pitchFamily="34" charset="0"/>
              </a:rPr>
              <a:t>strategic</a:t>
            </a:r>
            <a:r>
              <a:rPr lang="fr-CA" sz="2800" dirty="0" smtClean="0">
                <a:cs typeface="Arial" panose="020B0604020202020204" pitchFamily="34" charset="0"/>
              </a:rPr>
              <a:t> objectives </a:t>
            </a:r>
            <a:r>
              <a:rPr lang="fr-CA" sz="2800" dirty="0" err="1" smtClean="0">
                <a:cs typeface="Arial" panose="020B0604020202020204" pitchFamily="34" charset="0"/>
              </a:rPr>
              <a:t>is</a:t>
            </a:r>
            <a:r>
              <a:rPr lang="fr-CA" sz="2800" dirty="0" smtClean="0">
                <a:cs typeface="Arial" panose="020B0604020202020204" pitchFamily="34" charset="0"/>
              </a:rPr>
              <a:t> to </a:t>
            </a:r>
            <a:r>
              <a:rPr lang="fr-CA" sz="2800" dirty="0" err="1" smtClean="0">
                <a:cs typeface="Arial" panose="020B0604020202020204" pitchFamily="34" charset="0"/>
              </a:rPr>
              <a:t>become</a:t>
            </a:r>
            <a:r>
              <a:rPr lang="fr-CA" sz="2800" dirty="0" smtClean="0">
                <a:cs typeface="Arial" panose="020B0604020202020204" pitchFamily="34" charset="0"/>
              </a:rPr>
              <a:t> more </a:t>
            </a:r>
            <a:r>
              <a:rPr lang="fr-CA" sz="2800" dirty="0" err="1" smtClean="0">
                <a:cs typeface="Arial" panose="020B0604020202020204" pitchFamily="34" charset="0"/>
              </a:rPr>
              <a:t>innovative</a:t>
            </a:r>
            <a:r>
              <a:rPr lang="fr-CA" sz="2800" dirty="0" smtClean="0">
                <a:cs typeface="Arial" panose="020B0604020202020204" pitchFamily="34" charset="0"/>
              </a:rPr>
              <a:t>, </a:t>
            </a:r>
            <a:r>
              <a:rPr lang="fr-CA" sz="2800" dirty="0" err="1" smtClean="0">
                <a:cs typeface="Arial" panose="020B0604020202020204" pitchFamily="34" charset="0"/>
              </a:rPr>
              <a:t>leverage</a:t>
            </a:r>
            <a:r>
              <a:rPr lang="fr-CA" sz="2800" dirty="0" smtClean="0">
                <a:cs typeface="Arial" panose="020B0604020202020204" pitchFamily="34" charset="0"/>
              </a:rPr>
              <a:t> </a:t>
            </a:r>
            <a:r>
              <a:rPr lang="fr-CA" sz="2800" dirty="0" err="1" smtClean="0">
                <a:cs typeface="Arial" panose="020B0604020202020204" pitchFamily="34" charset="0"/>
              </a:rPr>
              <a:t>this</a:t>
            </a:r>
            <a:r>
              <a:rPr lang="fr-CA" sz="2800" dirty="0" smtClean="0">
                <a:cs typeface="Arial" panose="020B0604020202020204" pitchFamily="34" charset="0"/>
              </a:rPr>
              <a:t> objective </a:t>
            </a:r>
            <a:r>
              <a:rPr lang="fr-CA" sz="2800" dirty="0" err="1" smtClean="0">
                <a:cs typeface="Arial" panose="020B0604020202020204" pitchFamily="34" charset="0"/>
              </a:rPr>
              <a:t>with</a:t>
            </a:r>
            <a:r>
              <a:rPr lang="fr-CA" sz="2800" dirty="0" smtClean="0">
                <a:cs typeface="Arial" panose="020B0604020202020204" pitchFamily="34" charset="0"/>
              </a:rPr>
              <a:t> a </a:t>
            </a:r>
            <a:r>
              <a:rPr lang="fr-CA" sz="2800" dirty="0" err="1" smtClean="0">
                <a:cs typeface="Arial" panose="020B0604020202020204" pitchFamily="34" charset="0"/>
              </a:rPr>
              <a:t>similar</a:t>
            </a:r>
            <a:r>
              <a:rPr lang="fr-CA" sz="2800" dirty="0" smtClean="0">
                <a:cs typeface="Arial" panose="020B0604020202020204" pitchFamily="34" charset="0"/>
              </a:rPr>
              <a:t> objective of the </a:t>
            </a:r>
            <a:r>
              <a:rPr lang="fr-CA" sz="2800" dirty="0" err="1" smtClean="0">
                <a:cs typeface="Arial" panose="020B0604020202020204" pitchFamily="34" charset="0"/>
              </a:rPr>
              <a:t>Gcworkplace</a:t>
            </a:r>
            <a:r>
              <a:rPr lang="fr-CA" sz="2800" dirty="0" smtClean="0">
                <a:cs typeface="Arial" panose="020B0604020202020204" pitchFamily="34" charset="0"/>
              </a:rPr>
              <a:t> (ex: a modern </a:t>
            </a:r>
            <a:r>
              <a:rPr lang="fr-CA" sz="2800" dirty="0" err="1" smtClean="0">
                <a:cs typeface="Arial" panose="020B0604020202020204" pitchFamily="34" charset="0"/>
              </a:rPr>
              <a:t>workplace</a:t>
            </a:r>
            <a:r>
              <a:rPr lang="fr-CA" sz="2800" dirty="0" smtClean="0">
                <a:cs typeface="Arial" panose="020B0604020202020204" pitchFamily="34" charset="0"/>
              </a:rPr>
              <a:t> </a:t>
            </a:r>
            <a:r>
              <a:rPr lang="fr-CA" sz="2800" dirty="0" err="1" smtClean="0">
                <a:cs typeface="Arial" panose="020B0604020202020204" pitchFamily="34" charset="0"/>
              </a:rPr>
              <a:t>fostering</a:t>
            </a:r>
            <a:r>
              <a:rPr lang="fr-CA" sz="2800" dirty="0" smtClean="0">
                <a:cs typeface="Arial" panose="020B0604020202020204" pitchFamily="34" charset="0"/>
              </a:rPr>
              <a:t> a culture of innovation, </a:t>
            </a:r>
            <a:r>
              <a:rPr lang="fr-CA" sz="2800" dirty="0" err="1" smtClean="0">
                <a:cs typeface="Arial" panose="020B0604020202020204" pitchFamily="34" charset="0"/>
              </a:rPr>
              <a:t>improving</a:t>
            </a:r>
            <a:r>
              <a:rPr lang="fr-CA" sz="2800" dirty="0" smtClean="0">
                <a:cs typeface="Arial" panose="020B0604020202020204" pitchFamily="34" charset="0"/>
              </a:rPr>
              <a:t> how </a:t>
            </a:r>
            <a:r>
              <a:rPr lang="fr-CA" sz="2800" dirty="0" err="1" smtClean="0">
                <a:cs typeface="Arial" panose="020B0604020202020204" pitchFamily="34" charset="0"/>
              </a:rPr>
              <a:t>we</a:t>
            </a:r>
            <a:r>
              <a:rPr lang="fr-CA" sz="2800" dirty="0" smtClean="0">
                <a:cs typeface="Arial" panose="020B0604020202020204" pitchFamily="34" charset="0"/>
              </a:rPr>
              <a:t> </a:t>
            </a:r>
            <a:r>
              <a:rPr lang="fr-CA" sz="2800" dirty="0" err="1" smtClean="0">
                <a:cs typeface="Arial" panose="020B0604020202020204" pitchFamily="34" charset="0"/>
              </a:rPr>
              <a:t>leverage</a:t>
            </a:r>
            <a:r>
              <a:rPr lang="fr-CA" sz="2800" dirty="0" smtClean="0">
                <a:cs typeface="Arial" panose="020B0604020202020204" pitchFamily="34" charset="0"/>
              </a:rPr>
              <a:t> digital </a:t>
            </a:r>
            <a:r>
              <a:rPr lang="fr-CA" sz="2800" dirty="0" err="1" smtClean="0">
                <a:cs typeface="Arial" panose="020B0604020202020204" pitchFamily="34" charset="0"/>
              </a:rPr>
              <a:t>technology</a:t>
            </a:r>
            <a:r>
              <a:rPr lang="fr-CA" sz="2800" dirty="0" smtClean="0">
                <a:cs typeface="Arial" panose="020B0604020202020204" pitchFamily="34" charset="0"/>
              </a:rPr>
              <a:t> to encourage </a:t>
            </a:r>
            <a:r>
              <a:rPr lang="fr-CA" sz="2800" dirty="0" err="1" smtClean="0">
                <a:cs typeface="Arial" panose="020B0604020202020204" pitchFamily="34" charset="0"/>
              </a:rPr>
              <a:t>government-wide</a:t>
            </a:r>
            <a:r>
              <a:rPr lang="fr-CA" sz="2800" dirty="0" smtClean="0">
                <a:cs typeface="Arial" panose="020B0604020202020204" pitchFamily="34" charset="0"/>
              </a:rPr>
              <a:t> collaboration, </a:t>
            </a:r>
            <a:r>
              <a:rPr lang="fr-CA" sz="2800" dirty="0" err="1" smtClean="0">
                <a:cs typeface="Arial" panose="020B0604020202020204" pitchFamily="34" charset="0"/>
              </a:rPr>
              <a:t>flexibility</a:t>
            </a:r>
            <a:r>
              <a:rPr lang="fr-CA" sz="2800" dirty="0" smtClean="0">
                <a:cs typeface="Arial" panose="020B0604020202020204" pitchFamily="34" charset="0"/>
              </a:rPr>
              <a:t> and </a:t>
            </a:r>
            <a:r>
              <a:rPr lang="fr-CA" sz="2800" dirty="0" err="1" smtClean="0">
                <a:cs typeface="Arial" panose="020B0604020202020204" pitchFamily="34" charset="0"/>
              </a:rPr>
              <a:t>efficiency</a:t>
            </a:r>
            <a:r>
              <a:rPr lang="fr-CA" sz="2800" dirty="0" smtClean="0">
                <a:cs typeface="Arial" panose="020B0604020202020204" pitchFamily="34" charset="0"/>
              </a:rPr>
              <a:t>.) </a:t>
            </a:r>
            <a:r>
              <a:rPr lang="fr-CA" sz="2800" dirty="0" err="1" smtClean="0">
                <a:cs typeface="Arial" panose="020B0604020202020204" pitchFamily="34" charset="0"/>
              </a:rPr>
              <a:t>See</a:t>
            </a:r>
            <a:r>
              <a:rPr lang="fr-CA" sz="2800" dirty="0" smtClean="0">
                <a:cs typeface="Arial" panose="020B0604020202020204" pitchFamily="34" charset="0"/>
              </a:rPr>
              <a:t> </a:t>
            </a:r>
            <a:r>
              <a:rPr lang="fr-CA" sz="2800" dirty="0" err="1" smtClean="0">
                <a:cs typeface="Arial" panose="020B0604020202020204" pitchFamily="34" charset="0"/>
              </a:rPr>
              <a:t>next</a:t>
            </a:r>
            <a:r>
              <a:rPr lang="fr-CA" sz="2800" dirty="0" smtClean="0">
                <a:cs typeface="Arial" panose="020B0604020202020204" pitchFamily="34" charset="0"/>
              </a:rPr>
              <a:t> slide for an </a:t>
            </a:r>
            <a:r>
              <a:rPr lang="fr-CA" sz="2800" dirty="0" err="1" smtClean="0">
                <a:cs typeface="Arial" panose="020B0604020202020204" pitchFamily="34" charset="0"/>
              </a:rPr>
              <a:t>example</a:t>
            </a:r>
            <a:endParaRPr lang="fr-CA" sz="3200" dirty="0" smtClean="0">
              <a:cs typeface="Arial" panose="020B0604020202020204" pitchFamily="34" charset="0"/>
            </a:endParaRPr>
          </a:p>
        </p:txBody>
      </p:sp>
      <p:sp>
        <p:nvSpPr>
          <p:cNvPr id="5" name="Title 4"/>
          <p:cNvSpPr>
            <a:spLocks noGrp="1"/>
          </p:cNvSpPr>
          <p:nvPr>
            <p:ph type="title"/>
          </p:nvPr>
        </p:nvSpPr>
        <p:spPr/>
        <p:txBody>
          <a:bodyPr/>
          <a:lstStyle/>
          <a:p>
            <a:r>
              <a:rPr lang="fr-CA" dirty="0" err="1" smtClean="0"/>
              <a:t>Opportunities</a:t>
            </a:r>
            <a:r>
              <a:rPr lang="fr-CA" dirty="0" smtClean="0"/>
              <a:t> for </a:t>
            </a:r>
            <a:r>
              <a:rPr lang="fr-CA" dirty="0" err="1" smtClean="0"/>
              <a:t>Modernization</a:t>
            </a:r>
            <a:r>
              <a:rPr lang="fr-CA" dirty="0" smtClean="0"/>
              <a:t> and Change</a:t>
            </a:r>
            <a:endParaRPr lang="en-CA" dirty="0"/>
          </a:p>
        </p:txBody>
      </p:sp>
    </p:spTree>
    <p:extLst>
      <p:ext uri="{BB962C8B-B14F-4D97-AF65-F5344CB8AC3E}">
        <p14:creationId xmlns:p14="http://schemas.microsoft.com/office/powerpoint/2010/main" val="3505548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vatar with all aspects of Gcworkplace circling it" title="GCWorkplace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672" y="1962330"/>
            <a:ext cx="4553750" cy="4686257"/>
          </a:xfrm>
          <a:prstGeom prst="rect">
            <a:avLst/>
          </a:prstGeom>
        </p:spPr>
      </p:pic>
      <p:pic>
        <p:nvPicPr>
          <p:cNvPr id="9" name="Picture 8" descr="logo for GcWorkplace" title="GCWorkplace"/>
          <p:cNvPicPr>
            <a:picLocks noChangeAspect="1"/>
          </p:cNvPicPr>
          <p:nvPr/>
        </p:nvPicPr>
        <p:blipFill>
          <a:blip r:embed="rId4"/>
          <a:stretch>
            <a:fillRect/>
          </a:stretch>
        </p:blipFill>
        <p:spPr>
          <a:xfrm>
            <a:off x="9696400" y="2086136"/>
            <a:ext cx="1354668" cy="355814"/>
          </a:xfrm>
          <a:prstGeom prst="rect">
            <a:avLst/>
          </a:prstGeom>
        </p:spPr>
      </p:pic>
      <p:pic>
        <p:nvPicPr>
          <p:cNvPr id="7" name="Picture 6" descr="Displays the same Ven diagram but includes the GCWorkplace icon with 7 aspects.(Flexible, Collabortive, Efficient, Digital, well-being, inclusive and green)" title="Ven Diagram"/>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9691" y="1163478"/>
            <a:ext cx="5585713" cy="5496874"/>
          </a:xfrm>
          <a:prstGeom prst="rect">
            <a:avLst/>
          </a:prstGeom>
        </p:spPr>
      </p:pic>
      <p:pic>
        <p:nvPicPr>
          <p:cNvPr id="3" name="Picture 2" descr="Ven diagram combining Agile, Inclusive and Equipped with Mindset and Behaviour as the center" title="Mindset and behavio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274" y="1605680"/>
            <a:ext cx="5556466" cy="5550710"/>
          </a:xfrm>
          <a:prstGeom prst="rect">
            <a:avLst/>
          </a:prstGeom>
        </p:spPr>
      </p:pic>
      <p:sp>
        <p:nvSpPr>
          <p:cNvPr id="10" name="TextBox 9"/>
          <p:cNvSpPr txBox="1"/>
          <p:nvPr/>
        </p:nvSpPr>
        <p:spPr>
          <a:xfrm>
            <a:off x="719035" y="2079658"/>
            <a:ext cx="2733524" cy="338554"/>
          </a:xfrm>
          <a:prstGeom prst="rect">
            <a:avLst/>
          </a:prstGeom>
          <a:noFill/>
        </p:spPr>
        <p:txBody>
          <a:bodyPr wrap="square" rtlCol="0">
            <a:spAutoFit/>
          </a:bodyPr>
          <a:lstStyle/>
          <a:p>
            <a:pPr algn="ctr"/>
            <a:r>
              <a:rPr lang="en-US" sz="1600" b="1" dirty="0">
                <a:solidFill>
                  <a:srgbClr val="000000"/>
                </a:solidFill>
                <a:latin typeface="Arial"/>
                <a:cs typeface="Arial"/>
              </a:rPr>
              <a:t>Beyond 2020</a:t>
            </a:r>
          </a:p>
        </p:txBody>
      </p:sp>
      <p:sp>
        <p:nvSpPr>
          <p:cNvPr id="2" name="Text Placeholder 1"/>
          <p:cNvSpPr>
            <a:spLocks noGrp="1"/>
          </p:cNvSpPr>
          <p:nvPr>
            <p:ph type="body" sz="half" idx="2"/>
          </p:nvPr>
        </p:nvSpPr>
        <p:spPr>
          <a:xfrm>
            <a:off x="592226" y="1319697"/>
            <a:ext cx="10780639" cy="306932"/>
          </a:xfrm>
        </p:spPr>
        <p:txBody>
          <a:bodyPr>
            <a:noAutofit/>
          </a:bodyPr>
          <a:lstStyle/>
          <a:p>
            <a:pPr algn="ctr"/>
            <a:r>
              <a:rPr lang="en-US" sz="1800" dirty="0">
                <a:latin typeface="+mn-lt"/>
                <a:cs typeface="Arial"/>
              </a:rPr>
              <a:t>Where the vision for the </a:t>
            </a:r>
            <a:r>
              <a:rPr lang="en-US" sz="1800" b="1" dirty="0">
                <a:latin typeface="+mn-lt"/>
                <a:cs typeface="Arial"/>
              </a:rPr>
              <a:t>workforce</a:t>
            </a:r>
            <a:r>
              <a:rPr lang="en-US" sz="1800" dirty="0">
                <a:latin typeface="+mn-lt"/>
                <a:cs typeface="Arial"/>
              </a:rPr>
              <a:t> goes, the vision for the </a:t>
            </a:r>
            <a:r>
              <a:rPr lang="en-US" sz="1800" b="1" dirty="0">
                <a:latin typeface="+mn-lt"/>
                <a:cs typeface="Arial"/>
              </a:rPr>
              <a:t>workplace</a:t>
            </a:r>
            <a:r>
              <a:rPr lang="en-US" sz="1800" dirty="0">
                <a:latin typeface="+mn-lt"/>
                <a:cs typeface="Arial"/>
              </a:rPr>
              <a:t> goes</a:t>
            </a:r>
            <a:endParaRPr lang="en-CA" sz="1800" dirty="0">
              <a:latin typeface="+mn-lt"/>
              <a:cs typeface="Arial"/>
            </a:endParaRPr>
          </a:p>
        </p:txBody>
      </p:sp>
      <p:sp>
        <p:nvSpPr>
          <p:cNvPr id="5" name="Title 4"/>
          <p:cNvSpPr>
            <a:spLocks noGrp="1"/>
          </p:cNvSpPr>
          <p:nvPr>
            <p:ph type="title"/>
          </p:nvPr>
        </p:nvSpPr>
        <p:spPr>
          <a:xfrm>
            <a:off x="479374" y="614434"/>
            <a:ext cx="11006345" cy="835027"/>
          </a:xfrm>
        </p:spPr>
        <p:txBody>
          <a:bodyPr>
            <a:normAutofit/>
          </a:bodyPr>
          <a:lstStyle/>
          <a:p>
            <a:r>
              <a:rPr lang="fr-CA" b="1" dirty="0" smtClean="0">
                <a:latin typeface="Arial" panose="020B0604020202020204" pitchFamily="34" charset="0"/>
                <a:cs typeface="Arial" panose="020B0604020202020204" pitchFamily="34" charset="0"/>
              </a:rPr>
              <a:t>GCworkplace and Beyond2020: one direction</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14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3.7037E-7 L 0.23203 3.7037E-7 " pathEditMode="relative" rAng="0" ptsTypes="AA">
                                      <p:cBhvr>
                                        <p:cTn id="6" dur="2000" fill="hold"/>
                                        <p:tgtEl>
                                          <p:spTgt spid="3"/>
                                        </p:tgtEl>
                                        <p:attrNameLst>
                                          <p:attrName>ppt_x</p:attrName>
                                          <p:attrName>ppt_y</p:attrName>
                                        </p:attrNameLst>
                                      </p:cBhvr>
                                      <p:rCtr x="11602" y="0"/>
                                    </p:animMotion>
                                  </p:childTnLst>
                                </p:cTn>
                              </p:par>
                              <p:par>
                                <p:cTn id="7" presetID="0" presetClass="path" presetSubtype="0" accel="50000" decel="50000" fill="hold" nodeType="withEffect">
                                  <p:stCondLst>
                                    <p:cond delay="0"/>
                                  </p:stCondLst>
                                  <p:childTnLst>
                                    <p:animMotion origin="layout" path="M -2.29167E-6 2.22222E-6 L -0.24297 2.22222E-6 " pathEditMode="relative" rAng="0" ptsTypes="AA">
                                      <p:cBhvr>
                                        <p:cTn id="8" dur="2000" fill="hold"/>
                                        <p:tgtEl>
                                          <p:spTgt spid="4"/>
                                        </p:tgtEl>
                                        <p:attrNameLst>
                                          <p:attrName>ppt_x</p:attrName>
                                          <p:attrName>ppt_y</p:attrName>
                                        </p:attrNameLst>
                                      </p:cBhvr>
                                      <p:rCtr x="-12148" y="0"/>
                                    </p:animMotion>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xit" presetSubtype="0" fill="hold" nodeType="withEffect">
                                  <p:stCondLst>
                                    <p:cond delay="0"/>
                                  </p:stCondLst>
                                  <p:childTnLst>
                                    <p:animEffect transition="out" filter="dissolv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164" y="3716360"/>
            <a:ext cx="9106694" cy="1295400"/>
          </a:xfrm>
        </p:spPr>
        <p:txBody>
          <a:bodyPr>
            <a:normAutofit fontScale="90000"/>
          </a:bodyPr>
          <a:lstStyle/>
          <a:p>
            <a:r>
              <a:rPr lang="en-US" dirty="0" smtClean="0">
                <a:solidFill>
                  <a:schemeClr val="accent2"/>
                </a:solidFill>
              </a:rPr>
              <a:t>Current Transformational Initiatives</a:t>
            </a:r>
            <a:r>
              <a:rPr lang="en-US" sz="3200" dirty="0" smtClean="0">
                <a:solidFill>
                  <a:schemeClr val="accent2"/>
                </a:solidFill>
              </a:rPr>
              <a:t> </a:t>
            </a:r>
            <a:endParaRPr lang="en-US" dirty="0">
              <a:solidFill>
                <a:schemeClr val="accent2"/>
              </a:solidFill>
            </a:endParaRPr>
          </a:p>
        </p:txBody>
      </p:sp>
    </p:spTree>
    <p:extLst>
      <p:ext uri="{BB962C8B-B14F-4D97-AF65-F5344CB8AC3E}">
        <p14:creationId xmlns:p14="http://schemas.microsoft.com/office/powerpoint/2010/main" val="2245933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8759" y="1779058"/>
            <a:ext cx="10750912" cy="3539430"/>
          </a:xfrm>
          <a:prstGeom prst="rect">
            <a:avLst/>
          </a:prstGeom>
        </p:spPr>
        <p:txBody>
          <a:bodyPr wrap="square">
            <a:spAutoFit/>
          </a:bodyPr>
          <a:lstStyle/>
          <a:p>
            <a:r>
              <a:rPr lang="fr-CA" sz="2800" dirty="0" err="1" smtClean="0">
                <a:cs typeface="Arial" panose="020B0604020202020204" pitchFamily="34" charset="0"/>
              </a:rPr>
              <a:t>Describe</a:t>
            </a:r>
            <a:r>
              <a:rPr lang="fr-CA" sz="2800" dirty="0" smtClean="0">
                <a:cs typeface="Arial" panose="020B0604020202020204" pitchFamily="34" charset="0"/>
              </a:rPr>
              <a:t> </a:t>
            </a:r>
            <a:r>
              <a:rPr lang="fr-CA" sz="2800" dirty="0" err="1" smtClean="0">
                <a:cs typeface="Arial" panose="020B0604020202020204" pitchFamily="34" charset="0"/>
              </a:rPr>
              <a:t>here</a:t>
            </a:r>
            <a:r>
              <a:rPr lang="fr-CA" sz="2800" dirty="0" smtClean="0">
                <a:cs typeface="Arial" panose="020B0604020202020204" pitchFamily="34" charset="0"/>
              </a:rPr>
              <a:t> </a:t>
            </a:r>
            <a:r>
              <a:rPr lang="fr-CA" sz="2800" dirty="0" err="1">
                <a:cs typeface="Arial" panose="020B0604020202020204" pitchFamily="34" charset="0"/>
              </a:rPr>
              <a:t>c</a:t>
            </a:r>
            <a:r>
              <a:rPr lang="fr-CA" sz="2800" dirty="0" err="1" smtClean="0">
                <a:cs typeface="Arial" panose="020B0604020202020204" pitchFamily="34" charset="0"/>
              </a:rPr>
              <a:t>urrent</a:t>
            </a:r>
            <a:r>
              <a:rPr lang="fr-CA" sz="2800" dirty="0" smtClean="0">
                <a:cs typeface="Arial" panose="020B0604020202020204" pitchFamily="34" charset="0"/>
              </a:rPr>
              <a:t> </a:t>
            </a:r>
            <a:r>
              <a:rPr lang="fr-CA" sz="2800" dirty="0" err="1" smtClean="0">
                <a:cs typeface="Arial" panose="020B0604020202020204" pitchFamily="34" charset="0"/>
              </a:rPr>
              <a:t>transformational</a:t>
            </a:r>
            <a:r>
              <a:rPr lang="fr-CA" sz="2800" dirty="0" smtClean="0">
                <a:cs typeface="Arial" panose="020B0604020202020204" pitchFamily="34" charset="0"/>
              </a:rPr>
              <a:t> initiatives happening in the </a:t>
            </a:r>
            <a:r>
              <a:rPr lang="fr-CA" sz="2800" dirty="0" err="1" smtClean="0">
                <a:cs typeface="Arial" panose="020B0604020202020204" pitchFamily="34" charset="0"/>
              </a:rPr>
              <a:t>organization</a:t>
            </a:r>
            <a:r>
              <a:rPr lang="fr-CA" sz="2800" dirty="0" smtClean="0">
                <a:cs typeface="Arial" panose="020B0604020202020204" pitchFamily="34" charset="0"/>
              </a:rPr>
              <a:t> and how an </a:t>
            </a:r>
            <a:r>
              <a:rPr lang="fr-CA" sz="2800" dirty="0" err="1" smtClean="0">
                <a:cs typeface="Arial" panose="020B0604020202020204" pitchFamily="34" charset="0"/>
              </a:rPr>
              <a:t>innovative</a:t>
            </a:r>
            <a:r>
              <a:rPr lang="fr-CA" sz="2800" dirty="0" smtClean="0">
                <a:cs typeface="Arial" panose="020B0604020202020204" pitchFamily="34" charset="0"/>
              </a:rPr>
              <a:t> </a:t>
            </a:r>
            <a:r>
              <a:rPr lang="fr-CA" sz="2800" dirty="0" err="1" smtClean="0">
                <a:cs typeface="Arial" panose="020B0604020202020204" pitchFamily="34" charset="0"/>
              </a:rPr>
              <a:t>workspace</a:t>
            </a:r>
            <a:r>
              <a:rPr lang="fr-CA" sz="2800" dirty="0" smtClean="0">
                <a:cs typeface="Arial" panose="020B0604020202020204" pitchFamily="34" charset="0"/>
              </a:rPr>
              <a:t> </a:t>
            </a:r>
            <a:r>
              <a:rPr lang="fr-CA" sz="2800" dirty="0" err="1" smtClean="0">
                <a:cs typeface="Arial" panose="020B0604020202020204" pitchFamily="34" charset="0"/>
              </a:rPr>
              <a:t>might</a:t>
            </a:r>
            <a:r>
              <a:rPr lang="fr-CA" sz="2800" dirty="0" smtClean="0">
                <a:cs typeface="Arial" panose="020B0604020202020204" pitchFamily="34" charset="0"/>
              </a:rPr>
              <a:t> </a:t>
            </a:r>
            <a:r>
              <a:rPr lang="fr-CA" sz="2800" dirty="0" err="1" smtClean="0">
                <a:cs typeface="Arial" panose="020B0604020202020204" pitchFamily="34" charset="0"/>
              </a:rPr>
              <a:t>enable</a:t>
            </a:r>
            <a:r>
              <a:rPr lang="fr-CA" sz="2800" dirty="0" smtClean="0">
                <a:cs typeface="Arial" panose="020B0604020202020204" pitchFamily="34" charset="0"/>
              </a:rPr>
              <a:t> </a:t>
            </a:r>
            <a:r>
              <a:rPr lang="fr-CA" sz="2800" dirty="0" err="1" smtClean="0">
                <a:cs typeface="Arial" panose="020B0604020202020204" pitchFamily="34" charset="0"/>
              </a:rPr>
              <a:t>them</a:t>
            </a:r>
            <a:r>
              <a:rPr lang="fr-CA" sz="2800" dirty="0" smtClean="0">
                <a:cs typeface="Arial" panose="020B0604020202020204" pitchFamily="34" charset="0"/>
              </a:rPr>
              <a:t> to </a:t>
            </a:r>
            <a:r>
              <a:rPr lang="fr-CA" sz="2800" dirty="0" err="1" smtClean="0">
                <a:cs typeface="Arial" panose="020B0604020202020204" pitchFamily="34" charset="0"/>
              </a:rPr>
              <a:t>be</a:t>
            </a:r>
            <a:r>
              <a:rPr lang="fr-CA" sz="2800" dirty="0" smtClean="0">
                <a:cs typeface="Arial" panose="020B0604020202020204" pitchFamily="34" charset="0"/>
              </a:rPr>
              <a:t> more productive.</a:t>
            </a:r>
            <a:endParaRPr lang="fr-CA" sz="2800" dirty="0">
              <a:cs typeface="Arial" panose="020B0604020202020204" pitchFamily="34" charset="0"/>
            </a:endParaRPr>
          </a:p>
          <a:p>
            <a:endParaRPr lang="fr-CA" sz="2800" dirty="0" smtClean="0">
              <a:solidFill>
                <a:srgbClr val="000000"/>
              </a:solidFill>
              <a:cs typeface="Arial" panose="020B0604020202020204" pitchFamily="34" charset="0"/>
            </a:endParaRPr>
          </a:p>
          <a:p>
            <a:endParaRPr lang="fr-CA" sz="2800" dirty="0">
              <a:solidFill>
                <a:srgbClr val="000000"/>
              </a:solidFill>
              <a:cs typeface="Arial" panose="020B0604020202020204" pitchFamily="34" charset="0"/>
            </a:endParaRPr>
          </a:p>
          <a:p>
            <a:r>
              <a:rPr lang="fr-CA" sz="2800" dirty="0" err="1" smtClean="0">
                <a:solidFill>
                  <a:srgbClr val="000000"/>
                </a:solidFill>
                <a:cs typeface="Arial" panose="020B0604020202020204" pitchFamily="34" charset="0"/>
              </a:rPr>
              <a:t>Example</a:t>
            </a:r>
            <a:r>
              <a:rPr lang="fr-CA" sz="2800" dirty="0" smtClean="0">
                <a:solidFill>
                  <a:srgbClr val="000000"/>
                </a:solidFill>
                <a:cs typeface="Arial" panose="020B0604020202020204" pitchFamily="34" charset="0"/>
              </a:rPr>
              <a:t>: If an organisation has </a:t>
            </a:r>
            <a:r>
              <a:rPr lang="fr-CA" sz="2800" dirty="0" err="1" smtClean="0">
                <a:solidFill>
                  <a:srgbClr val="000000"/>
                </a:solidFill>
                <a:cs typeface="Arial" panose="020B0604020202020204" pitchFamily="34" charset="0"/>
              </a:rPr>
              <a:t>already</a:t>
            </a:r>
            <a:r>
              <a:rPr lang="fr-CA" sz="2800" dirty="0" smtClean="0">
                <a:solidFill>
                  <a:srgbClr val="000000"/>
                </a:solidFill>
                <a:cs typeface="Arial" panose="020B0604020202020204" pitchFamily="34" charset="0"/>
              </a:rPr>
              <a:t> in place, or plan to put in place one or more </a:t>
            </a:r>
            <a:r>
              <a:rPr lang="fr-CA" sz="2800" dirty="0" err="1" smtClean="0">
                <a:solidFill>
                  <a:srgbClr val="000000"/>
                </a:solidFill>
                <a:cs typeface="Arial" panose="020B0604020202020204" pitchFamily="34" charset="0"/>
              </a:rPr>
              <a:t>modernization</a:t>
            </a:r>
            <a:r>
              <a:rPr lang="fr-CA" sz="2800" dirty="0" smtClean="0">
                <a:solidFill>
                  <a:srgbClr val="000000"/>
                </a:solidFill>
                <a:cs typeface="Arial" panose="020B0604020202020204" pitchFamily="34" charset="0"/>
              </a:rPr>
              <a:t> </a:t>
            </a:r>
            <a:r>
              <a:rPr lang="fr-CA" sz="2800" dirty="0" err="1" smtClean="0">
                <a:solidFill>
                  <a:srgbClr val="000000"/>
                </a:solidFill>
                <a:cs typeface="Arial" panose="020B0604020202020204" pitchFamily="34" charset="0"/>
              </a:rPr>
              <a:t>strategy</a:t>
            </a:r>
            <a:r>
              <a:rPr lang="fr-CA" sz="2800" dirty="0" smtClean="0">
                <a:solidFill>
                  <a:srgbClr val="000000"/>
                </a:solidFill>
                <a:cs typeface="Arial" panose="020B0604020202020204" pitchFamily="34" charset="0"/>
              </a:rPr>
              <a:t> (HR? IT? IM? </a:t>
            </a:r>
            <a:r>
              <a:rPr lang="fr-CA" sz="2800" dirty="0" err="1" smtClean="0">
                <a:solidFill>
                  <a:srgbClr val="000000"/>
                </a:solidFill>
                <a:cs typeface="Arial" panose="020B0604020202020204" pitchFamily="34" charset="0"/>
              </a:rPr>
              <a:t>Facilities</a:t>
            </a:r>
            <a:r>
              <a:rPr lang="fr-CA" sz="2800" dirty="0" smtClean="0">
                <a:solidFill>
                  <a:srgbClr val="000000"/>
                </a:solidFill>
                <a:cs typeface="Arial" panose="020B0604020202020204" pitchFamily="34" charset="0"/>
              </a:rPr>
              <a:t>? Security?), </a:t>
            </a:r>
            <a:r>
              <a:rPr lang="fr-CA" sz="2800" dirty="0" err="1" smtClean="0">
                <a:solidFill>
                  <a:srgbClr val="000000"/>
                </a:solidFill>
                <a:cs typeface="Arial" panose="020B0604020202020204" pitchFamily="34" charset="0"/>
              </a:rPr>
              <a:t>leverage</a:t>
            </a:r>
            <a:r>
              <a:rPr lang="fr-CA" sz="2800" dirty="0" smtClean="0">
                <a:solidFill>
                  <a:srgbClr val="000000"/>
                </a:solidFill>
                <a:cs typeface="Arial" panose="020B0604020202020204" pitchFamily="34" charset="0"/>
              </a:rPr>
              <a:t> </a:t>
            </a:r>
            <a:r>
              <a:rPr lang="fr-CA" sz="2800" dirty="0" err="1" smtClean="0">
                <a:solidFill>
                  <a:srgbClr val="000000"/>
                </a:solidFill>
                <a:cs typeface="Arial" panose="020B0604020202020204" pitchFamily="34" charset="0"/>
              </a:rPr>
              <a:t>that</a:t>
            </a:r>
            <a:r>
              <a:rPr lang="fr-CA" sz="2800" dirty="0" smtClean="0">
                <a:solidFill>
                  <a:srgbClr val="000000"/>
                </a:solidFill>
                <a:cs typeface="Arial" panose="020B0604020202020204" pitchFamily="34" charset="0"/>
              </a:rPr>
              <a:t> initiative!</a:t>
            </a:r>
            <a:endParaRPr lang="fr-CA" sz="3200" dirty="0">
              <a:solidFill>
                <a:srgbClr val="000000"/>
              </a:solidFill>
              <a:cs typeface="Arial" panose="020B0604020202020204" pitchFamily="34" charset="0"/>
            </a:endParaRPr>
          </a:p>
        </p:txBody>
      </p:sp>
      <p:sp>
        <p:nvSpPr>
          <p:cNvPr id="5" name="Title 4"/>
          <p:cNvSpPr>
            <a:spLocks noGrp="1"/>
          </p:cNvSpPr>
          <p:nvPr>
            <p:ph type="title"/>
          </p:nvPr>
        </p:nvSpPr>
        <p:spPr/>
        <p:txBody>
          <a:bodyPr/>
          <a:lstStyle/>
          <a:p>
            <a:r>
              <a:rPr lang="fr-CA" dirty="0" err="1" smtClean="0"/>
              <a:t>Current</a:t>
            </a:r>
            <a:r>
              <a:rPr lang="fr-CA" dirty="0" smtClean="0"/>
              <a:t> </a:t>
            </a:r>
            <a:r>
              <a:rPr lang="fr-CA" dirty="0" err="1" smtClean="0"/>
              <a:t>Transformational</a:t>
            </a:r>
            <a:r>
              <a:rPr lang="fr-CA" dirty="0" smtClean="0"/>
              <a:t> initiatives</a:t>
            </a:r>
            <a:endParaRPr lang="en-CA" dirty="0"/>
          </a:p>
        </p:txBody>
      </p:sp>
    </p:spTree>
    <p:extLst>
      <p:ext uri="{BB962C8B-B14F-4D97-AF65-F5344CB8AC3E}">
        <p14:creationId xmlns:p14="http://schemas.microsoft.com/office/powerpoint/2010/main" val="4251860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759" y="1859643"/>
            <a:ext cx="8991599" cy="1569660"/>
          </a:xfrm>
          <a:prstGeom prst="rect">
            <a:avLst/>
          </a:prstGeom>
          <a:noFill/>
        </p:spPr>
        <p:txBody>
          <a:bodyPr wrap="square" rtlCol="0">
            <a:spAutoFit/>
          </a:bodyPr>
          <a:lstStyle/>
          <a:p>
            <a:r>
              <a:rPr lang="fr-CA" sz="3200" dirty="0" err="1" smtClean="0"/>
              <a:t>Closing</a:t>
            </a:r>
            <a:r>
              <a:rPr lang="fr-CA" sz="3200" dirty="0" smtClean="0"/>
              <a:t> arguments:</a:t>
            </a:r>
          </a:p>
          <a:p>
            <a:pPr marL="457200" indent="-457200">
              <a:buFontTx/>
              <a:buChar char="-"/>
            </a:pPr>
            <a:r>
              <a:rPr lang="fr-CA" sz="3200" dirty="0" err="1" smtClean="0"/>
              <a:t>Highlight</a:t>
            </a:r>
            <a:r>
              <a:rPr lang="fr-CA" sz="3200" dirty="0" smtClean="0"/>
              <a:t> the </a:t>
            </a:r>
            <a:r>
              <a:rPr lang="fr-CA" sz="3200" dirty="0" err="1" smtClean="0"/>
              <a:t>most</a:t>
            </a:r>
            <a:r>
              <a:rPr lang="fr-CA" sz="3200" dirty="0" smtClean="0"/>
              <a:t> important </a:t>
            </a:r>
            <a:r>
              <a:rPr lang="fr-CA" sz="3200" dirty="0" err="1" smtClean="0"/>
              <a:t>elements</a:t>
            </a:r>
            <a:r>
              <a:rPr lang="fr-CA" sz="3200" dirty="0" smtClean="0"/>
              <a:t>;</a:t>
            </a:r>
          </a:p>
          <a:p>
            <a:pPr marL="457200" indent="-457200">
              <a:buFontTx/>
              <a:buChar char="-"/>
            </a:pPr>
            <a:r>
              <a:rPr lang="fr-CA" sz="3200" dirty="0" err="1" smtClean="0"/>
              <a:t>Think</a:t>
            </a:r>
            <a:r>
              <a:rPr lang="fr-CA" sz="3200" dirty="0" smtClean="0"/>
              <a:t> of </a:t>
            </a:r>
            <a:r>
              <a:rPr lang="fr-CA" sz="3200" dirty="0" err="1" smtClean="0"/>
              <a:t>what</a:t>
            </a:r>
            <a:r>
              <a:rPr lang="fr-CA" sz="3200" dirty="0" smtClean="0"/>
              <a:t> </a:t>
            </a:r>
            <a:r>
              <a:rPr lang="fr-CA" sz="3200" dirty="0" err="1" smtClean="0"/>
              <a:t>will</a:t>
            </a:r>
            <a:r>
              <a:rPr lang="fr-CA" sz="3200" dirty="0" smtClean="0"/>
              <a:t> </a:t>
            </a:r>
            <a:r>
              <a:rPr lang="fr-CA" sz="3200" dirty="0" err="1" smtClean="0"/>
              <a:t>convince</a:t>
            </a:r>
            <a:r>
              <a:rPr lang="fr-CA" sz="3200" dirty="0" smtClean="0"/>
              <a:t> </a:t>
            </a:r>
            <a:r>
              <a:rPr lang="fr-CA" sz="3200" dirty="0" err="1" smtClean="0"/>
              <a:t>your</a:t>
            </a:r>
            <a:r>
              <a:rPr lang="fr-CA" sz="3200" dirty="0" smtClean="0"/>
              <a:t> audience!</a:t>
            </a:r>
            <a:endParaRPr lang="en-CA" sz="3200" dirty="0"/>
          </a:p>
        </p:txBody>
      </p:sp>
      <p:sp>
        <p:nvSpPr>
          <p:cNvPr id="2" name="Title 1"/>
          <p:cNvSpPr>
            <a:spLocks noGrp="1"/>
          </p:cNvSpPr>
          <p:nvPr>
            <p:ph type="title"/>
          </p:nvPr>
        </p:nvSpPr>
        <p:spPr/>
        <p:txBody>
          <a:bodyPr/>
          <a:lstStyle/>
          <a:p>
            <a:r>
              <a:rPr lang="fr-CA" dirty="0" err="1" smtClean="0"/>
              <a:t>Summary</a:t>
            </a:r>
            <a:r>
              <a:rPr lang="fr-CA" dirty="0" smtClean="0"/>
              <a:t>	</a:t>
            </a:r>
            <a:endParaRPr lang="en-CA" dirty="0"/>
          </a:p>
        </p:txBody>
      </p:sp>
    </p:spTree>
    <p:extLst>
      <p:ext uri="{BB962C8B-B14F-4D97-AF65-F5344CB8AC3E}">
        <p14:creationId xmlns:p14="http://schemas.microsoft.com/office/powerpoint/2010/main" val="1151622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508759" y="1644604"/>
            <a:ext cx="11006345" cy="3631763"/>
          </a:xfrm>
          <a:prstGeom prst="rect">
            <a:avLst/>
          </a:prstGeom>
          <a:noFill/>
        </p:spPr>
        <p:txBody>
          <a:bodyPr wrap="square" rtlCol="0">
            <a:spAutoFit/>
          </a:bodyPr>
          <a:lstStyle/>
          <a:p>
            <a:r>
              <a:rPr lang="en-US" b="1" dirty="0">
                <a:solidFill>
                  <a:srgbClr val="4CB6A0"/>
                </a:solidFill>
              </a:rPr>
              <a:t>General</a:t>
            </a:r>
          </a:p>
          <a:p>
            <a:pPr marL="342900" indent="-342900">
              <a:buFont typeface="Arial" panose="020B0604020202020204" pitchFamily="34" charset="0"/>
              <a:buChar char="•"/>
            </a:pPr>
            <a:r>
              <a:rPr lang="en-US" dirty="0">
                <a:solidFill>
                  <a:srgbClr val="000000"/>
                </a:solidFill>
              </a:rPr>
              <a:t>This presentation is separated into sections</a:t>
            </a:r>
          </a:p>
          <a:p>
            <a:pPr marL="342900" indent="-342900">
              <a:buFont typeface="Arial" panose="020B0604020202020204" pitchFamily="34" charset="0"/>
              <a:buChar char="•"/>
            </a:pPr>
            <a:r>
              <a:rPr lang="en-US" dirty="0">
                <a:solidFill>
                  <a:srgbClr val="000000"/>
                </a:solidFill>
              </a:rPr>
              <a:t>Note: Instruction slide is HIDDEN and WILL NOT show in Presentation mode (unless you start the presentation on that slide</a:t>
            </a:r>
            <a:r>
              <a:rPr lang="en-US" dirty="0" smtClean="0">
                <a:solidFill>
                  <a:srgbClr val="000000"/>
                </a:solidFill>
              </a:rPr>
              <a:t>)</a:t>
            </a:r>
            <a:endParaRPr lang="en-US" dirty="0">
              <a:solidFill>
                <a:srgbClr val="000000"/>
              </a:solidFill>
            </a:endParaRPr>
          </a:p>
          <a:p>
            <a:r>
              <a:rPr lang="en-US" b="1" dirty="0">
                <a:solidFill>
                  <a:srgbClr val="4CB6A0"/>
                </a:solidFill>
              </a:rPr>
              <a:t>Instructions</a:t>
            </a:r>
          </a:p>
          <a:p>
            <a:pPr marL="342900" indent="-342900">
              <a:buFont typeface="+mj-lt"/>
              <a:buAutoNum type="arabicPeriod"/>
            </a:pPr>
            <a:r>
              <a:rPr lang="en-US" u="sng" dirty="0">
                <a:solidFill>
                  <a:srgbClr val="000000"/>
                </a:solidFill>
              </a:rPr>
              <a:t>Save As </a:t>
            </a:r>
            <a:r>
              <a:rPr lang="en-US" dirty="0">
                <a:solidFill>
                  <a:srgbClr val="000000"/>
                </a:solidFill>
              </a:rPr>
              <a:t>before you get started</a:t>
            </a:r>
          </a:p>
          <a:p>
            <a:pPr marL="342900" indent="-342900">
              <a:buFont typeface="+mj-lt"/>
              <a:buAutoNum type="arabicPeriod"/>
            </a:pPr>
            <a:r>
              <a:rPr lang="en-US" dirty="0">
                <a:solidFill>
                  <a:srgbClr val="000000"/>
                </a:solidFill>
              </a:rPr>
              <a:t>Based on your audience, </a:t>
            </a:r>
            <a:r>
              <a:rPr lang="en-US" u="sng" dirty="0">
                <a:solidFill>
                  <a:srgbClr val="000000"/>
                </a:solidFill>
              </a:rPr>
              <a:t>REVIEW and DELETE the sections that are NOT required</a:t>
            </a:r>
          </a:p>
          <a:p>
            <a:pPr marL="800100" lvl="1" indent="-342900">
              <a:buFont typeface="Wingdings" panose="05000000000000000000" pitchFamily="2" charset="2"/>
              <a:buChar char="Ø"/>
            </a:pPr>
            <a:r>
              <a:rPr lang="en-US" sz="1600" dirty="0">
                <a:solidFill>
                  <a:srgbClr val="000000">
                    <a:lumMod val="50000"/>
                    <a:lumOff val="50000"/>
                  </a:srgbClr>
                </a:solidFill>
              </a:rPr>
              <a:t>To remove a section, right-click on the section and select “Remove Section &amp; Slides”</a:t>
            </a:r>
          </a:p>
          <a:p>
            <a:pPr marL="342900" indent="-342900">
              <a:buFont typeface="+mj-lt"/>
              <a:buAutoNum type="arabicPeriod"/>
            </a:pPr>
            <a:r>
              <a:rPr lang="en-US" dirty="0">
                <a:solidFill>
                  <a:srgbClr val="000000"/>
                </a:solidFill>
              </a:rPr>
              <a:t>Edit the </a:t>
            </a:r>
            <a:r>
              <a:rPr lang="en-US" u="sng" dirty="0">
                <a:solidFill>
                  <a:srgbClr val="000000"/>
                </a:solidFill>
              </a:rPr>
              <a:t>Title slide</a:t>
            </a:r>
            <a:r>
              <a:rPr lang="en-US" dirty="0">
                <a:solidFill>
                  <a:srgbClr val="000000"/>
                </a:solidFill>
              </a:rPr>
              <a:t> based on your audience: </a:t>
            </a:r>
          </a:p>
          <a:p>
            <a:pPr marL="800100" lvl="1" indent="-342900">
              <a:buFont typeface="Wingdings" panose="05000000000000000000" pitchFamily="2" charset="2"/>
              <a:buChar char="Ø"/>
            </a:pPr>
            <a:r>
              <a:rPr lang="en-US" sz="1600" dirty="0">
                <a:solidFill>
                  <a:srgbClr val="000000">
                    <a:lumMod val="50000"/>
                    <a:lumOff val="50000"/>
                  </a:srgbClr>
                </a:solidFill>
              </a:rPr>
              <a:t>e.g. </a:t>
            </a:r>
            <a:r>
              <a:rPr lang="en-US" sz="1600" dirty="0" err="1" smtClean="0">
                <a:solidFill>
                  <a:srgbClr val="000000">
                    <a:lumMod val="50000"/>
                    <a:lumOff val="50000"/>
                  </a:srgbClr>
                </a:solidFill>
              </a:rPr>
              <a:t>Enrol</a:t>
            </a:r>
            <a:r>
              <a:rPr lang="en-US" sz="1600" dirty="0" smtClean="0">
                <a:solidFill>
                  <a:srgbClr val="000000">
                    <a:lumMod val="50000"/>
                    <a:lumOff val="50000"/>
                  </a:srgbClr>
                </a:solidFill>
              </a:rPr>
              <a:t>!, The importance of leadership engagement, Leadership engagement right at the start, </a:t>
            </a:r>
            <a:r>
              <a:rPr lang="en-US" sz="1600" dirty="0" err="1" smtClean="0">
                <a:solidFill>
                  <a:srgbClr val="000000">
                    <a:lumMod val="50000"/>
                    <a:lumOff val="50000"/>
                  </a:srgbClr>
                </a:solidFill>
              </a:rPr>
              <a:t>etc</a:t>
            </a:r>
            <a:r>
              <a:rPr lang="en-US" sz="1600" dirty="0" smtClean="0">
                <a:solidFill>
                  <a:srgbClr val="000000">
                    <a:lumMod val="50000"/>
                    <a:lumOff val="50000"/>
                  </a:srgbClr>
                </a:solidFill>
              </a:rPr>
              <a:t>…</a:t>
            </a:r>
            <a:endParaRPr lang="en-US" sz="1600" dirty="0">
              <a:solidFill>
                <a:srgbClr val="000000">
                  <a:lumMod val="50000"/>
                  <a:lumOff val="50000"/>
                </a:srgbClr>
              </a:solidFill>
            </a:endParaRPr>
          </a:p>
          <a:p>
            <a:pPr marL="342900" indent="-342900">
              <a:buFont typeface="+mj-lt"/>
              <a:buAutoNum type="arabicPeriod"/>
            </a:pPr>
            <a:r>
              <a:rPr lang="en-US" dirty="0">
                <a:solidFill>
                  <a:srgbClr val="000000"/>
                </a:solidFill>
              </a:rPr>
              <a:t>Edit the </a:t>
            </a:r>
            <a:r>
              <a:rPr lang="en-US" b="1" dirty="0">
                <a:solidFill>
                  <a:srgbClr val="000000"/>
                </a:solidFill>
              </a:rPr>
              <a:t>Overview</a:t>
            </a:r>
            <a:r>
              <a:rPr lang="en-US" dirty="0">
                <a:solidFill>
                  <a:srgbClr val="000000"/>
                </a:solidFill>
              </a:rPr>
              <a:t> slide based on the sections you have selected to keep</a:t>
            </a:r>
          </a:p>
          <a:p>
            <a:pPr marL="342900" indent="-342900">
              <a:buFont typeface="+mj-lt"/>
              <a:buAutoNum type="arabicPeriod"/>
            </a:pPr>
            <a:r>
              <a:rPr lang="en-US" dirty="0">
                <a:solidFill>
                  <a:srgbClr val="000000"/>
                </a:solidFill>
              </a:rPr>
              <a:t>Edit </a:t>
            </a:r>
            <a:r>
              <a:rPr lang="en-US" dirty="0" smtClean="0">
                <a:solidFill>
                  <a:srgbClr val="000000"/>
                </a:solidFill>
              </a:rPr>
              <a:t>the slides 23, 25, 28, 31 and 32 while following the instructions provided on the slides of the template.</a:t>
            </a:r>
            <a:endParaRPr lang="en-US" dirty="0">
              <a:solidFill>
                <a:srgbClr val="000000"/>
              </a:solidFill>
            </a:endParaRPr>
          </a:p>
          <a:p>
            <a:pPr marL="342900" indent="-342900">
              <a:buFont typeface="+mj-lt"/>
              <a:buAutoNum type="arabicPeriod"/>
            </a:pPr>
            <a:r>
              <a:rPr lang="en-US" dirty="0">
                <a:solidFill>
                  <a:srgbClr val="000000"/>
                </a:solidFill>
              </a:rPr>
              <a:t>Use </a:t>
            </a:r>
            <a:r>
              <a:rPr lang="en-US" dirty="0" smtClean="0">
                <a:solidFill>
                  <a:srgbClr val="000000"/>
                </a:solidFill>
              </a:rPr>
              <a:t>the notes already present in this document and add some more, according to your needs. </a:t>
            </a:r>
            <a:endParaRPr lang="en-US" sz="1600" dirty="0">
              <a:solidFill>
                <a:srgbClr val="000000"/>
              </a:solidFill>
            </a:endParaRPr>
          </a:p>
        </p:txBody>
      </p:sp>
      <p:sp>
        <p:nvSpPr>
          <p:cNvPr id="7" name="Title 6"/>
          <p:cNvSpPr>
            <a:spLocks noGrp="1"/>
          </p:cNvSpPr>
          <p:nvPr>
            <p:ph type="title"/>
          </p:nvPr>
        </p:nvSpPr>
        <p:spPr/>
        <p:txBody>
          <a:bodyPr/>
          <a:lstStyle/>
          <a:p>
            <a:r>
              <a:rPr lang="en-US" dirty="0" smtClean="0"/>
              <a:t>How to use this template</a:t>
            </a:r>
            <a:endParaRPr lang="en-CA" dirty="0"/>
          </a:p>
        </p:txBody>
      </p:sp>
    </p:spTree>
    <p:extLst>
      <p:ext uri="{BB962C8B-B14F-4D97-AF65-F5344CB8AC3E}">
        <p14:creationId xmlns:p14="http://schemas.microsoft.com/office/powerpoint/2010/main" val="5041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1. Contact the T&amp;E team for direction and guidance. 2.Familiarize yourself with Section 1: Generic GCworkplace presentation. Don’t forget to visit our GCpedia page for more generic information. 3. Watch the GC employees present ...GCworkplace youtube video on slide 17 to become even more acquainted with the concept. 4. Take a look at your current situation in your organization. This will take some time and resources. Get some help, perhaps form a small working group! 5. Do a retrospect of the current impacts of the pandemic on your organization. Tip: If a survey has been completed by your HR team, take a look at the results! 6. Go through your Departmental Plan to align some of your strategic objectives with the GCworkplace objectives! 7. If there are current transformational or modernization initiatives, here is an opportunity to present them or provide an update to the team! 8. Finally, this is your chance to highlight the most convincing arguments and emphasize the importance to move towards a more modern workplace!&#10; &#10; &#10;&#10;&#10; &#10;" title="Steps to follow before your final presentation"/>
          <p:cNvGraphicFramePr>
            <a:graphicFrameLocks noGrp="1"/>
          </p:cNvGraphicFramePr>
          <p:nvPr>
            <p:extLst>
              <p:ext uri="{D42A27DB-BD31-4B8C-83A1-F6EECF244321}">
                <p14:modId xmlns:p14="http://schemas.microsoft.com/office/powerpoint/2010/main" val="4185137869"/>
              </p:ext>
            </p:extLst>
          </p:nvPr>
        </p:nvGraphicFramePr>
        <p:xfrm>
          <a:off x="508759" y="1380858"/>
          <a:ext cx="9647810" cy="5222240"/>
        </p:xfrm>
        <a:graphic>
          <a:graphicData uri="http://schemas.openxmlformats.org/drawingml/2006/table">
            <a:tbl>
              <a:tblPr firstRow="1" bandRow="1">
                <a:tableStyleId>{5C22544A-7EE6-4342-B048-85BDC9FD1C3A}</a:tableStyleId>
              </a:tblPr>
              <a:tblGrid>
                <a:gridCol w="1571499"/>
                <a:gridCol w="8076311"/>
              </a:tblGrid>
              <a:tr h="370840">
                <a:tc>
                  <a:txBody>
                    <a:bodyPr/>
                    <a:lstStyle/>
                    <a:p>
                      <a:endParaRPr lang="en-CA" dirty="0"/>
                    </a:p>
                  </a:txBody>
                  <a:tcPr/>
                </a:tc>
                <a:tc>
                  <a:txBody>
                    <a:bodyPr/>
                    <a:lstStyle/>
                    <a:p>
                      <a:r>
                        <a:rPr lang="fr-CA" dirty="0" err="1" smtClean="0"/>
                        <a:t>Steps</a:t>
                      </a:r>
                      <a:r>
                        <a:rPr lang="fr-CA" dirty="0" smtClean="0"/>
                        <a:t> to </a:t>
                      </a:r>
                      <a:r>
                        <a:rPr lang="fr-CA" dirty="0" err="1" smtClean="0"/>
                        <a:t>follow</a:t>
                      </a:r>
                      <a:r>
                        <a:rPr lang="fr-CA" baseline="0" dirty="0" smtClean="0"/>
                        <a:t> </a:t>
                      </a:r>
                      <a:r>
                        <a:rPr lang="fr-CA" baseline="0" dirty="0" err="1" smtClean="0"/>
                        <a:t>before</a:t>
                      </a:r>
                      <a:r>
                        <a:rPr lang="fr-CA" baseline="0" dirty="0" smtClean="0"/>
                        <a:t> </a:t>
                      </a:r>
                      <a:r>
                        <a:rPr lang="fr-CA" baseline="0" dirty="0" err="1" smtClean="0"/>
                        <a:t>your</a:t>
                      </a:r>
                      <a:r>
                        <a:rPr lang="fr-CA" baseline="0" dirty="0" smtClean="0"/>
                        <a:t> final </a:t>
                      </a:r>
                      <a:r>
                        <a:rPr lang="fr-CA" baseline="0" dirty="0" err="1" smtClean="0"/>
                        <a:t>presentation</a:t>
                      </a:r>
                      <a:endParaRPr lang="en-CA" dirty="0"/>
                    </a:p>
                  </a:txBody>
                  <a:tcPr/>
                </a:tc>
              </a:tr>
              <a:tr h="370840">
                <a:tc>
                  <a:txBody>
                    <a:bodyPr/>
                    <a:lstStyle/>
                    <a:p>
                      <a:r>
                        <a:rPr lang="fr-CA" dirty="0" smtClean="0"/>
                        <a:t>1</a:t>
                      </a:r>
                      <a:endParaRPr lang="en-CA" dirty="0"/>
                    </a:p>
                  </a:txBody>
                  <a:tcPr/>
                </a:tc>
                <a:tc>
                  <a:txBody>
                    <a:bodyPr/>
                    <a:lstStyle/>
                    <a:p>
                      <a:r>
                        <a:rPr lang="fr-CA" dirty="0" smtClean="0"/>
                        <a:t>Contact the </a:t>
                      </a:r>
                      <a:r>
                        <a:rPr lang="fr-CA" dirty="0" smtClean="0">
                          <a:hlinkClick r:id="rId3"/>
                        </a:rPr>
                        <a:t>T&amp;E</a:t>
                      </a:r>
                      <a:r>
                        <a:rPr lang="fr-CA" baseline="0" dirty="0" smtClean="0">
                          <a:hlinkClick r:id="rId3"/>
                        </a:rPr>
                        <a:t> team </a:t>
                      </a:r>
                      <a:r>
                        <a:rPr lang="fr-CA" baseline="0" dirty="0" smtClean="0"/>
                        <a:t>for direction and guidance.</a:t>
                      </a:r>
                      <a:endParaRPr lang="en-CA" dirty="0"/>
                    </a:p>
                  </a:txBody>
                  <a:tcPr/>
                </a:tc>
              </a:tr>
              <a:tr h="370840">
                <a:tc>
                  <a:txBody>
                    <a:bodyPr/>
                    <a:lstStyle/>
                    <a:p>
                      <a:r>
                        <a:rPr lang="fr-CA" dirty="0" smtClean="0"/>
                        <a:t>2</a:t>
                      </a:r>
                      <a:endParaRPr lang="en-CA" dirty="0"/>
                    </a:p>
                  </a:txBody>
                  <a:tcPr/>
                </a:tc>
                <a:tc>
                  <a:txBody>
                    <a:bodyPr/>
                    <a:lstStyle/>
                    <a:p>
                      <a:r>
                        <a:rPr lang="fr-CA" dirty="0" err="1" smtClean="0"/>
                        <a:t>Familiarize</a:t>
                      </a:r>
                      <a:r>
                        <a:rPr lang="fr-CA" baseline="0" dirty="0" smtClean="0"/>
                        <a:t> </a:t>
                      </a:r>
                      <a:r>
                        <a:rPr lang="fr-CA" baseline="0" dirty="0" err="1" smtClean="0"/>
                        <a:t>yourself</a:t>
                      </a:r>
                      <a:r>
                        <a:rPr lang="fr-CA" baseline="0" dirty="0" smtClean="0"/>
                        <a:t> </a:t>
                      </a:r>
                      <a:r>
                        <a:rPr lang="fr-CA" baseline="0" dirty="0" err="1" smtClean="0"/>
                        <a:t>with</a:t>
                      </a:r>
                      <a:r>
                        <a:rPr lang="fr-CA" baseline="0" dirty="0" smtClean="0"/>
                        <a:t> Section 1: </a:t>
                      </a:r>
                      <a:r>
                        <a:rPr lang="fr-CA" baseline="0" dirty="0" err="1" smtClean="0"/>
                        <a:t>Generic</a:t>
                      </a:r>
                      <a:r>
                        <a:rPr lang="fr-CA" baseline="0" dirty="0" smtClean="0"/>
                        <a:t> </a:t>
                      </a:r>
                      <a:r>
                        <a:rPr lang="fr-CA" baseline="0" dirty="0" err="1" smtClean="0"/>
                        <a:t>GCworkplace</a:t>
                      </a:r>
                      <a:r>
                        <a:rPr lang="fr-CA" baseline="0" dirty="0" smtClean="0"/>
                        <a:t> </a:t>
                      </a:r>
                      <a:r>
                        <a:rPr lang="fr-CA" baseline="0" dirty="0" err="1" smtClean="0"/>
                        <a:t>presentation</a:t>
                      </a:r>
                      <a:r>
                        <a:rPr lang="fr-CA" baseline="0" dirty="0" smtClean="0"/>
                        <a:t>. </a:t>
                      </a:r>
                      <a:r>
                        <a:rPr lang="fr-CA" baseline="0" dirty="0" err="1" smtClean="0"/>
                        <a:t>Don’t</a:t>
                      </a:r>
                      <a:r>
                        <a:rPr lang="fr-CA" baseline="0" dirty="0" smtClean="0"/>
                        <a:t> </a:t>
                      </a:r>
                      <a:r>
                        <a:rPr lang="fr-CA" baseline="0" dirty="0" err="1" smtClean="0"/>
                        <a:t>forget</a:t>
                      </a:r>
                      <a:r>
                        <a:rPr lang="fr-CA" baseline="0" dirty="0" smtClean="0"/>
                        <a:t> to </a:t>
                      </a:r>
                      <a:r>
                        <a:rPr lang="fr-CA" baseline="0" dirty="0" err="1" smtClean="0"/>
                        <a:t>visit</a:t>
                      </a:r>
                      <a:r>
                        <a:rPr lang="fr-CA" baseline="0" dirty="0" smtClean="0"/>
                        <a:t> </a:t>
                      </a:r>
                      <a:r>
                        <a:rPr lang="fr-CA" baseline="0" dirty="0" err="1" smtClean="0"/>
                        <a:t>our</a:t>
                      </a:r>
                      <a:r>
                        <a:rPr lang="fr-CA" baseline="0" dirty="0" smtClean="0"/>
                        <a:t> </a:t>
                      </a:r>
                      <a:r>
                        <a:rPr lang="fr-CA" baseline="0" dirty="0" err="1" smtClean="0">
                          <a:hlinkClick r:id="rId4"/>
                        </a:rPr>
                        <a:t>GCpedia</a:t>
                      </a:r>
                      <a:r>
                        <a:rPr lang="fr-CA" baseline="0" dirty="0" smtClean="0">
                          <a:hlinkClick r:id="rId4"/>
                        </a:rPr>
                        <a:t> page</a:t>
                      </a:r>
                      <a:r>
                        <a:rPr lang="fr-CA" baseline="0" dirty="0" smtClean="0"/>
                        <a:t> for more </a:t>
                      </a:r>
                      <a:r>
                        <a:rPr lang="fr-CA" baseline="0" dirty="0" err="1" smtClean="0"/>
                        <a:t>generic</a:t>
                      </a:r>
                      <a:r>
                        <a:rPr lang="fr-CA" baseline="0" dirty="0" smtClean="0"/>
                        <a:t> information.</a:t>
                      </a:r>
                      <a:endParaRPr lang="en-CA" dirty="0"/>
                    </a:p>
                  </a:txBody>
                  <a:tcPr/>
                </a:tc>
              </a:tr>
              <a:tr h="370840">
                <a:tc>
                  <a:txBody>
                    <a:bodyPr/>
                    <a:lstStyle/>
                    <a:p>
                      <a:r>
                        <a:rPr lang="fr-CA" dirty="0" smtClean="0"/>
                        <a:t>3</a:t>
                      </a:r>
                      <a:endParaRPr lang="en-CA" dirty="0"/>
                    </a:p>
                  </a:txBody>
                  <a:tcPr/>
                </a:tc>
                <a:tc>
                  <a:txBody>
                    <a:bodyPr/>
                    <a:lstStyle/>
                    <a:p>
                      <a:r>
                        <a:rPr lang="fr-CA" dirty="0" smtClean="0"/>
                        <a:t>Watch</a:t>
                      </a:r>
                      <a:r>
                        <a:rPr lang="fr-CA" baseline="0" dirty="0" smtClean="0"/>
                        <a:t> the </a:t>
                      </a:r>
                      <a:r>
                        <a:rPr lang="en-US" sz="1800" dirty="0" smtClean="0">
                          <a:solidFill>
                            <a:schemeClr val="accent2"/>
                          </a:solidFill>
                          <a:hlinkClick r:id="rId5"/>
                        </a:rPr>
                        <a:t>GC employees present ...GCworkplace</a:t>
                      </a:r>
                      <a:r>
                        <a:rPr lang="fr-CA" baseline="0" dirty="0" smtClean="0"/>
                        <a:t> </a:t>
                      </a:r>
                      <a:r>
                        <a:rPr lang="fr-CA" baseline="0" dirty="0" err="1" smtClean="0"/>
                        <a:t>youtube</a:t>
                      </a:r>
                      <a:r>
                        <a:rPr lang="fr-CA" baseline="0" dirty="0" smtClean="0"/>
                        <a:t> </a:t>
                      </a:r>
                      <a:r>
                        <a:rPr lang="fr-CA" baseline="0" dirty="0" err="1" smtClean="0"/>
                        <a:t>video</a:t>
                      </a:r>
                      <a:r>
                        <a:rPr lang="fr-CA" baseline="0" dirty="0" smtClean="0"/>
                        <a:t> on slide 17 to </a:t>
                      </a:r>
                      <a:r>
                        <a:rPr lang="fr-CA" baseline="0" dirty="0" err="1" smtClean="0"/>
                        <a:t>become</a:t>
                      </a:r>
                      <a:r>
                        <a:rPr lang="fr-CA" baseline="0" dirty="0" smtClean="0"/>
                        <a:t> </a:t>
                      </a:r>
                      <a:r>
                        <a:rPr lang="fr-CA" baseline="0" dirty="0" err="1" smtClean="0"/>
                        <a:t>even</a:t>
                      </a:r>
                      <a:r>
                        <a:rPr lang="fr-CA" baseline="0" dirty="0" smtClean="0"/>
                        <a:t> more </a:t>
                      </a:r>
                      <a:r>
                        <a:rPr lang="fr-CA" baseline="0" dirty="0" err="1" smtClean="0"/>
                        <a:t>acquainted</a:t>
                      </a:r>
                      <a:r>
                        <a:rPr lang="fr-CA" baseline="0" dirty="0" smtClean="0"/>
                        <a:t> </a:t>
                      </a:r>
                      <a:r>
                        <a:rPr lang="fr-CA" baseline="0" dirty="0" err="1" smtClean="0"/>
                        <a:t>with</a:t>
                      </a:r>
                      <a:r>
                        <a:rPr lang="fr-CA" baseline="0" dirty="0" smtClean="0"/>
                        <a:t> the concept.</a:t>
                      </a:r>
                      <a:endParaRPr lang="en-CA" dirty="0"/>
                    </a:p>
                  </a:txBody>
                  <a:tcPr/>
                </a:tc>
              </a:tr>
              <a:tr h="370840">
                <a:tc>
                  <a:txBody>
                    <a:bodyPr/>
                    <a:lstStyle/>
                    <a:p>
                      <a:r>
                        <a:rPr lang="fr-CA" dirty="0" smtClean="0"/>
                        <a:t>4</a:t>
                      </a:r>
                      <a:endParaRPr lang="en-CA" dirty="0"/>
                    </a:p>
                  </a:txBody>
                  <a:tcPr/>
                </a:tc>
                <a:tc>
                  <a:txBody>
                    <a:bodyPr/>
                    <a:lstStyle/>
                    <a:p>
                      <a:r>
                        <a:rPr lang="fr-CA" dirty="0" err="1" smtClean="0"/>
                        <a:t>Take</a:t>
                      </a:r>
                      <a:r>
                        <a:rPr lang="fr-CA" baseline="0" dirty="0" smtClean="0"/>
                        <a:t> a look at </a:t>
                      </a:r>
                      <a:r>
                        <a:rPr lang="fr-CA" baseline="0" dirty="0" err="1" smtClean="0"/>
                        <a:t>your</a:t>
                      </a:r>
                      <a:r>
                        <a:rPr lang="fr-CA" baseline="0" dirty="0" smtClean="0"/>
                        <a:t> </a:t>
                      </a:r>
                      <a:r>
                        <a:rPr lang="fr-CA" baseline="0" dirty="0" err="1" smtClean="0"/>
                        <a:t>current</a:t>
                      </a:r>
                      <a:r>
                        <a:rPr lang="fr-CA" baseline="0" dirty="0" smtClean="0"/>
                        <a:t> situation in </a:t>
                      </a:r>
                      <a:r>
                        <a:rPr lang="fr-CA" baseline="0" dirty="0" err="1" smtClean="0"/>
                        <a:t>your</a:t>
                      </a:r>
                      <a:r>
                        <a:rPr lang="fr-CA" baseline="0" dirty="0" smtClean="0"/>
                        <a:t> </a:t>
                      </a:r>
                      <a:r>
                        <a:rPr lang="fr-CA" baseline="0" dirty="0" err="1" smtClean="0"/>
                        <a:t>organization</a:t>
                      </a:r>
                      <a:r>
                        <a:rPr lang="fr-CA" baseline="0" dirty="0" smtClean="0"/>
                        <a:t>. This </a:t>
                      </a:r>
                      <a:r>
                        <a:rPr lang="fr-CA" baseline="0" dirty="0" err="1" smtClean="0"/>
                        <a:t>will</a:t>
                      </a:r>
                      <a:r>
                        <a:rPr lang="fr-CA" baseline="0" dirty="0" smtClean="0"/>
                        <a:t> </a:t>
                      </a:r>
                      <a:r>
                        <a:rPr lang="fr-CA" baseline="0" dirty="0" err="1" smtClean="0"/>
                        <a:t>take</a:t>
                      </a:r>
                      <a:r>
                        <a:rPr lang="fr-CA" baseline="0" dirty="0" smtClean="0"/>
                        <a:t> </a:t>
                      </a:r>
                      <a:r>
                        <a:rPr lang="fr-CA" baseline="0" dirty="0" err="1" smtClean="0"/>
                        <a:t>some</a:t>
                      </a:r>
                      <a:r>
                        <a:rPr lang="fr-CA" baseline="0" dirty="0" smtClean="0"/>
                        <a:t> time and </a:t>
                      </a:r>
                      <a:r>
                        <a:rPr lang="fr-CA" baseline="0" dirty="0" err="1" smtClean="0"/>
                        <a:t>resources</a:t>
                      </a:r>
                      <a:r>
                        <a:rPr lang="fr-CA" baseline="0" dirty="0" smtClean="0"/>
                        <a:t>. </a:t>
                      </a:r>
                      <a:r>
                        <a:rPr lang="fr-CA" baseline="0" dirty="0" err="1" smtClean="0"/>
                        <a:t>Get</a:t>
                      </a:r>
                      <a:r>
                        <a:rPr lang="fr-CA" baseline="0" dirty="0" smtClean="0"/>
                        <a:t> </a:t>
                      </a:r>
                      <a:r>
                        <a:rPr lang="fr-CA" baseline="0" dirty="0" err="1" smtClean="0"/>
                        <a:t>some</a:t>
                      </a:r>
                      <a:r>
                        <a:rPr lang="fr-CA" baseline="0" dirty="0" smtClean="0"/>
                        <a:t> help, </a:t>
                      </a:r>
                      <a:r>
                        <a:rPr lang="fr-CA" baseline="0" dirty="0" err="1" smtClean="0"/>
                        <a:t>perhaps</a:t>
                      </a:r>
                      <a:r>
                        <a:rPr lang="fr-CA" baseline="0" dirty="0" smtClean="0"/>
                        <a:t> </a:t>
                      </a:r>
                      <a:r>
                        <a:rPr lang="fr-CA" baseline="0" dirty="0" err="1" smtClean="0"/>
                        <a:t>form</a:t>
                      </a:r>
                      <a:r>
                        <a:rPr lang="fr-CA" baseline="0" dirty="0" smtClean="0"/>
                        <a:t> a </a:t>
                      </a:r>
                      <a:r>
                        <a:rPr lang="fr-CA" baseline="0" dirty="0" err="1" smtClean="0"/>
                        <a:t>small</a:t>
                      </a:r>
                      <a:r>
                        <a:rPr lang="fr-CA" baseline="0" dirty="0" smtClean="0"/>
                        <a:t> </a:t>
                      </a:r>
                      <a:r>
                        <a:rPr lang="fr-CA" baseline="0" dirty="0" err="1" smtClean="0"/>
                        <a:t>working</a:t>
                      </a:r>
                      <a:r>
                        <a:rPr lang="fr-CA" baseline="0" dirty="0" smtClean="0"/>
                        <a:t> group!</a:t>
                      </a:r>
                      <a:endParaRPr lang="en-CA" dirty="0"/>
                    </a:p>
                  </a:txBody>
                  <a:tcPr/>
                </a:tc>
              </a:tr>
              <a:tr h="370840">
                <a:tc>
                  <a:txBody>
                    <a:bodyPr/>
                    <a:lstStyle/>
                    <a:p>
                      <a:r>
                        <a:rPr lang="fr-CA" dirty="0" smtClean="0"/>
                        <a:t>5</a:t>
                      </a:r>
                      <a:endParaRPr lang="en-CA" dirty="0"/>
                    </a:p>
                  </a:txBody>
                  <a:tcPr/>
                </a:tc>
                <a:tc>
                  <a:txBody>
                    <a:bodyPr/>
                    <a:lstStyle/>
                    <a:p>
                      <a:r>
                        <a:rPr lang="fr-CA" dirty="0" smtClean="0"/>
                        <a:t>Do</a:t>
                      </a:r>
                      <a:r>
                        <a:rPr lang="fr-CA" baseline="0" dirty="0" smtClean="0"/>
                        <a:t> a </a:t>
                      </a:r>
                      <a:r>
                        <a:rPr lang="fr-CA" baseline="0" dirty="0" err="1" smtClean="0"/>
                        <a:t>retrospect</a:t>
                      </a:r>
                      <a:r>
                        <a:rPr lang="fr-CA" baseline="0" dirty="0" smtClean="0"/>
                        <a:t> of the </a:t>
                      </a:r>
                      <a:r>
                        <a:rPr lang="fr-CA" baseline="0" dirty="0" err="1" smtClean="0"/>
                        <a:t>current</a:t>
                      </a:r>
                      <a:r>
                        <a:rPr lang="fr-CA" baseline="0" dirty="0" smtClean="0"/>
                        <a:t> impacts of the </a:t>
                      </a:r>
                      <a:r>
                        <a:rPr lang="fr-CA" baseline="0" dirty="0" err="1" smtClean="0"/>
                        <a:t>pandemic</a:t>
                      </a:r>
                      <a:r>
                        <a:rPr lang="fr-CA" baseline="0" dirty="0" smtClean="0"/>
                        <a:t> on </a:t>
                      </a:r>
                      <a:r>
                        <a:rPr lang="fr-CA" baseline="0" dirty="0" err="1" smtClean="0"/>
                        <a:t>your</a:t>
                      </a:r>
                      <a:r>
                        <a:rPr lang="fr-CA" baseline="0" dirty="0" smtClean="0"/>
                        <a:t> </a:t>
                      </a:r>
                      <a:r>
                        <a:rPr lang="fr-CA" baseline="0" dirty="0" err="1" smtClean="0"/>
                        <a:t>organization</a:t>
                      </a:r>
                      <a:r>
                        <a:rPr lang="fr-CA" baseline="0" dirty="0" smtClean="0"/>
                        <a:t>. Tip: If a </a:t>
                      </a:r>
                      <a:r>
                        <a:rPr lang="fr-CA" baseline="0" dirty="0" err="1" smtClean="0"/>
                        <a:t>survey</a:t>
                      </a:r>
                      <a:r>
                        <a:rPr lang="fr-CA" baseline="0" dirty="0" smtClean="0"/>
                        <a:t> has been </a:t>
                      </a:r>
                      <a:r>
                        <a:rPr lang="fr-CA" baseline="0" dirty="0" err="1" smtClean="0"/>
                        <a:t>completed</a:t>
                      </a:r>
                      <a:r>
                        <a:rPr lang="fr-CA" baseline="0" dirty="0" smtClean="0"/>
                        <a:t> by </a:t>
                      </a:r>
                      <a:r>
                        <a:rPr lang="fr-CA" baseline="0" dirty="0" err="1" smtClean="0"/>
                        <a:t>your</a:t>
                      </a:r>
                      <a:r>
                        <a:rPr lang="fr-CA" baseline="0" dirty="0" smtClean="0"/>
                        <a:t> HR team, </a:t>
                      </a:r>
                      <a:r>
                        <a:rPr lang="fr-CA" baseline="0" dirty="0" err="1" smtClean="0"/>
                        <a:t>take</a:t>
                      </a:r>
                      <a:r>
                        <a:rPr lang="fr-CA" baseline="0" dirty="0" smtClean="0"/>
                        <a:t> a look at the </a:t>
                      </a:r>
                      <a:r>
                        <a:rPr lang="fr-CA" baseline="0" dirty="0" err="1" smtClean="0"/>
                        <a:t>results</a:t>
                      </a:r>
                      <a:r>
                        <a:rPr lang="fr-CA" baseline="0" dirty="0" smtClean="0"/>
                        <a:t>!</a:t>
                      </a:r>
                      <a:endParaRPr lang="en-CA" dirty="0"/>
                    </a:p>
                  </a:txBody>
                  <a:tcPr/>
                </a:tc>
              </a:tr>
              <a:tr h="370840">
                <a:tc>
                  <a:txBody>
                    <a:bodyPr/>
                    <a:lstStyle/>
                    <a:p>
                      <a:r>
                        <a:rPr lang="fr-CA" dirty="0" smtClean="0"/>
                        <a:t>6</a:t>
                      </a:r>
                      <a:endParaRPr lang="en-CA" dirty="0"/>
                    </a:p>
                  </a:txBody>
                  <a:tcPr/>
                </a:tc>
                <a:tc>
                  <a:txBody>
                    <a:bodyPr/>
                    <a:lstStyle/>
                    <a:p>
                      <a:r>
                        <a:rPr lang="fr-CA" dirty="0" smtClean="0"/>
                        <a:t>Go </a:t>
                      </a:r>
                      <a:r>
                        <a:rPr lang="fr-CA" dirty="0" err="1" smtClean="0"/>
                        <a:t>through</a:t>
                      </a:r>
                      <a:r>
                        <a:rPr lang="fr-CA" baseline="0" dirty="0" smtClean="0"/>
                        <a:t> </a:t>
                      </a:r>
                      <a:r>
                        <a:rPr lang="fr-CA" baseline="0" dirty="0" err="1" smtClean="0"/>
                        <a:t>your</a:t>
                      </a:r>
                      <a:r>
                        <a:rPr lang="fr-CA" baseline="0" dirty="0" smtClean="0"/>
                        <a:t> </a:t>
                      </a:r>
                      <a:r>
                        <a:rPr lang="fr-CA" baseline="0" dirty="0" err="1" smtClean="0"/>
                        <a:t>Departmental</a:t>
                      </a:r>
                      <a:r>
                        <a:rPr lang="fr-CA" baseline="0" dirty="0" smtClean="0"/>
                        <a:t> Plan to </a:t>
                      </a:r>
                      <a:r>
                        <a:rPr lang="fr-CA" baseline="0" dirty="0" err="1" smtClean="0"/>
                        <a:t>align</a:t>
                      </a:r>
                      <a:r>
                        <a:rPr lang="fr-CA" baseline="0" dirty="0" smtClean="0"/>
                        <a:t> </a:t>
                      </a:r>
                      <a:r>
                        <a:rPr lang="fr-CA" baseline="0" dirty="0" err="1" smtClean="0"/>
                        <a:t>some</a:t>
                      </a:r>
                      <a:r>
                        <a:rPr lang="fr-CA" baseline="0" dirty="0" smtClean="0"/>
                        <a:t> of </a:t>
                      </a:r>
                      <a:r>
                        <a:rPr lang="fr-CA" baseline="0" dirty="0" err="1" smtClean="0"/>
                        <a:t>your</a:t>
                      </a:r>
                      <a:r>
                        <a:rPr lang="fr-CA" baseline="0" dirty="0" smtClean="0"/>
                        <a:t> </a:t>
                      </a:r>
                      <a:r>
                        <a:rPr lang="fr-CA" baseline="0" dirty="0" err="1" smtClean="0"/>
                        <a:t>strategic</a:t>
                      </a:r>
                      <a:r>
                        <a:rPr lang="fr-CA" baseline="0" dirty="0" smtClean="0"/>
                        <a:t> objectives </a:t>
                      </a:r>
                      <a:r>
                        <a:rPr lang="fr-CA" baseline="0" dirty="0" err="1" smtClean="0"/>
                        <a:t>with</a:t>
                      </a:r>
                      <a:r>
                        <a:rPr lang="fr-CA" baseline="0" dirty="0" smtClean="0"/>
                        <a:t> the </a:t>
                      </a:r>
                      <a:r>
                        <a:rPr lang="fr-CA" baseline="0" dirty="0" err="1" smtClean="0"/>
                        <a:t>GCworkplace</a:t>
                      </a:r>
                      <a:r>
                        <a:rPr lang="fr-CA" baseline="0" dirty="0" smtClean="0"/>
                        <a:t> objectives! </a:t>
                      </a:r>
                      <a:endParaRPr lang="en-CA" dirty="0"/>
                    </a:p>
                  </a:txBody>
                  <a:tcPr/>
                </a:tc>
              </a:tr>
              <a:tr h="370840">
                <a:tc>
                  <a:txBody>
                    <a:bodyPr/>
                    <a:lstStyle/>
                    <a:p>
                      <a:r>
                        <a:rPr lang="fr-CA" dirty="0" smtClean="0"/>
                        <a:t>7</a:t>
                      </a:r>
                      <a:endParaRPr lang="en-CA" dirty="0"/>
                    </a:p>
                  </a:txBody>
                  <a:tcPr/>
                </a:tc>
                <a:tc>
                  <a:txBody>
                    <a:bodyPr/>
                    <a:lstStyle/>
                    <a:p>
                      <a:r>
                        <a:rPr lang="fr-CA" dirty="0" smtClean="0"/>
                        <a:t>If</a:t>
                      </a:r>
                      <a:r>
                        <a:rPr lang="fr-CA" baseline="0" dirty="0" smtClean="0"/>
                        <a:t> </a:t>
                      </a:r>
                      <a:r>
                        <a:rPr lang="fr-CA" baseline="0" dirty="0" err="1" smtClean="0"/>
                        <a:t>there</a:t>
                      </a:r>
                      <a:r>
                        <a:rPr lang="fr-CA" baseline="0" dirty="0" smtClean="0"/>
                        <a:t> are </a:t>
                      </a:r>
                      <a:r>
                        <a:rPr lang="fr-CA" baseline="0" dirty="0" err="1" smtClean="0"/>
                        <a:t>current</a:t>
                      </a:r>
                      <a:r>
                        <a:rPr lang="fr-CA" baseline="0" dirty="0" smtClean="0"/>
                        <a:t> </a:t>
                      </a:r>
                      <a:r>
                        <a:rPr lang="fr-CA" baseline="0" dirty="0" err="1" smtClean="0"/>
                        <a:t>transformational</a:t>
                      </a:r>
                      <a:r>
                        <a:rPr lang="fr-CA" baseline="0" dirty="0" smtClean="0"/>
                        <a:t> or </a:t>
                      </a:r>
                      <a:r>
                        <a:rPr lang="fr-CA" baseline="0" dirty="0" err="1" smtClean="0"/>
                        <a:t>modernization</a:t>
                      </a:r>
                      <a:r>
                        <a:rPr lang="fr-CA" baseline="0" dirty="0" smtClean="0"/>
                        <a:t> initiatives, </a:t>
                      </a:r>
                      <a:r>
                        <a:rPr lang="fr-CA" baseline="0" dirty="0" err="1" smtClean="0"/>
                        <a:t>here</a:t>
                      </a:r>
                      <a:r>
                        <a:rPr lang="fr-CA" baseline="0" dirty="0" smtClean="0"/>
                        <a:t> </a:t>
                      </a:r>
                      <a:r>
                        <a:rPr lang="fr-CA" baseline="0" dirty="0" err="1" smtClean="0"/>
                        <a:t>is</a:t>
                      </a:r>
                      <a:r>
                        <a:rPr lang="fr-CA" baseline="0" dirty="0" smtClean="0"/>
                        <a:t> an </a:t>
                      </a:r>
                      <a:r>
                        <a:rPr lang="fr-CA" baseline="0" dirty="0" err="1" smtClean="0"/>
                        <a:t>opportunity</a:t>
                      </a:r>
                      <a:r>
                        <a:rPr lang="fr-CA" baseline="0" dirty="0" smtClean="0"/>
                        <a:t> to </a:t>
                      </a:r>
                      <a:r>
                        <a:rPr lang="fr-CA" baseline="0" dirty="0" err="1" smtClean="0"/>
                        <a:t>present</a:t>
                      </a:r>
                      <a:r>
                        <a:rPr lang="fr-CA" baseline="0" dirty="0" smtClean="0"/>
                        <a:t> </a:t>
                      </a:r>
                      <a:r>
                        <a:rPr lang="fr-CA" baseline="0" dirty="0" err="1" smtClean="0"/>
                        <a:t>them</a:t>
                      </a:r>
                      <a:r>
                        <a:rPr lang="fr-CA" baseline="0" dirty="0" smtClean="0"/>
                        <a:t> or </a:t>
                      </a:r>
                      <a:r>
                        <a:rPr lang="fr-CA" baseline="0" dirty="0" err="1" smtClean="0"/>
                        <a:t>provide</a:t>
                      </a:r>
                      <a:r>
                        <a:rPr lang="fr-CA" baseline="0" dirty="0" smtClean="0"/>
                        <a:t> an update to the team! </a:t>
                      </a:r>
                    </a:p>
                  </a:txBody>
                  <a:tcPr/>
                </a:tc>
              </a:tr>
              <a:tr h="370840">
                <a:tc>
                  <a:txBody>
                    <a:bodyPr/>
                    <a:lstStyle/>
                    <a:p>
                      <a:r>
                        <a:rPr lang="fr-CA" dirty="0" smtClean="0"/>
                        <a:t>8</a:t>
                      </a:r>
                      <a:endParaRPr lang="en-CA" dirty="0"/>
                    </a:p>
                  </a:txBody>
                  <a:tcPr/>
                </a:tc>
                <a:tc>
                  <a:txBody>
                    <a:bodyPr/>
                    <a:lstStyle/>
                    <a:p>
                      <a:r>
                        <a:rPr lang="fr-CA" baseline="0" dirty="0" err="1" smtClean="0"/>
                        <a:t>Finally</a:t>
                      </a:r>
                      <a:r>
                        <a:rPr lang="fr-CA" baseline="0" dirty="0" smtClean="0"/>
                        <a:t>, </a:t>
                      </a:r>
                      <a:r>
                        <a:rPr lang="fr-CA" baseline="0" dirty="0" err="1" smtClean="0"/>
                        <a:t>this</a:t>
                      </a:r>
                      <a:r>
                        <a:rPr lang="fr-CA" baseline="0" dirty="0" smtClean="0"/>
                        <a:t> </a:t>
                      </a:r>
                      <a:r>
                        <a:rPr lang="fr-CA" baseline="0" dirty="0" err="1" smtClean="0"/>
                        <a:t>is</a:t>
                      </a:r>
                      <a:r>
                        <a:rPr lang="fr-CA" baseline="0" dirty="0" smtClean="0"/>
                        <a:t> </a:t>
                      </a:r>
                      <a:r>
                        <a:rPr lang="fr-CA" baseline="0" dirty="0" err="1" smtClean="0"/>
                        <a:t>your</a:t>
                      </a:r>
                      <a:r>
                        <a:rPr lang="fr-CA" baseline="0" dirty="0" smtClean="0"/>
                        <a:t> chance to </a:t>
                      </a:r>
                      <a:r>
                        <a:rPr lang="fr-CA" baseline="0" dirty="0" err="1" smtClean="0"/>
                        <a:t>highlight</a:t>
                      </a:r>
                      <a:r>
                        <a:rPr lang="fr-CA" baseline="0" dirty="0" smtClean="0"/>
                        <a:t> the </a:t>
                      </a:r>
                      <a:r>
                        <a:rPr lang="fr-CA" baseline="0" dirty="0" err="1" smtClean="0"/>
                        <a:t>most</a:t>
                      </a:r>
                      <a:r>
                        <a:rPr lang="fr-CA" baseline="0" dirty="0" smtClean="0"/>
                        <a:t> </a:t>
                      </a:r>
                      <a:r>
                        <a:rPr lang="fr-CA" baseline="0" dirty="0" err="1" smtClean="0"/>
                        <a:t>convincing</a:t>
                      </a:r>
                      <a:r>
                        <a:rPr lang="fr-CA" baseline="0" dirty="0" smtClean="0"/>
                        <a:t> arguments and </a:t>
                      </a:r>
                      <a:r>
                        <a:rPr lang="fr-CA" baseline="0" dirty="0" err="1" smtClean="0"/>
                        <a:t>emphasize</a:t>
                      </a:r>
                      <a:r>
                        <a:rPr lang="fr-CA" baseline="0" dirty="0" smtClean="0"/>
                        <a:t> the importance to move </a:t>
                      </a:r>
                      <a:r>
                        <a:rPr lang="fr-CA" baseline="0" dirty="0" err="1" smtClean="0"/>
                        <a:t>towards</a:t>
                      </a:r>
                      <a:r>
                        <a:rPr lang="fr-CA" baseline="0" dirty="0" smtClean="0"/>
                        <a:t> a more modern </a:t>
                      </a:r>
                      <a:r>
                        <a:rPr lang="fr-CA" baseline="0" dirty="0" err="1" smtClean="0"/>
                        <a:t>workplace</a:t>
                      </a:r>
                      <a:r>
                        <a:rPr lang="fr-CA" baseline="0" dirty="0" smtClean="0"/>
                        <a:t>!</a:t>
                      </a:r>
                    </a:p>
                  </a:txBody>
                  <a:tcPr/>
                </a:tc>
              </a:tr>
            </a:tbl>
          </a:graphicData>
        </a:graphic>
      </p:graphicFrame>
      <p:sp>
        <p:nvSpPr>
          <p:cNvPr id="2" name="Title 1"/>
          <p:cNvSpPr>
            <a:spLocks noGrp="1"/>
          </p:cNvSpPr>
          <p:nvPr>
            <p:ph type="title"/>
          </p:nvPr>
        </p:nvSpPr>
        <p:spPr/>
        <p:txBody>
          <a:bodyPr>
            <a:normAutofit/>
          </a:bodyPr>
          <a:lstStyle/>
          <a:p>
            <a:r>
              <a:rPr lang="fr-CA" dirty="0" smtClean="0"/>
              <a:t>Checklist	</a:t>
            </a:r>
            <a:r>
              <a:rPr lang="fr-CA" dirty="0"/>
              <a:t>	</a:t>
            </a:r>
            <a:endParaRPr lang="en-CA" dirty="0"/>
          </a:p>
        </p:txBody>
      </p:sp>
    </p:spTree>
    <p:extLst>
      <p:ext uri="{BB962C8B-B14F-4D97-AF65-F5344CB8AC3E}">
        <p14:creationId xmlns:p14="http://schemas.microsoft.com/office/powerpoint/2010/main" val="1719610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8067" y="4996108"/>
            <a:ext cx="11101387" cy="1295400"/>
          </a:xfrm>
        </p:spPr>
        <p:txBody>
          <a:bodyPr>
            <a:normAutofit fontScale="90000"/>
          </a:bodyPr>
          <a:lstStyle/>
          <a:p>
            <a:pPr algn="ctr"/>
            <a:r>
              <a:rPr lang="en-US" dirty="0" smtClean="0">
                <a:solidFill>
                  <a:schemeClr val="accent2"/>
                </a:solidFill>
              </a:rPr>
              <a:t>Generic GCworkplace </a:t>
            </a:r>
            <a:br>
              <a:rPr lang="en-US" dirty="0" smtClean="0">
                <a:solidFill>
                  <a:schemeClr val="accent2"/>
                </a:solidFill>
              </a:rPr>
            </a:br>
            <a:r>
              <a:rPr lang="en-US" dirty="0" smtClean="0">
                <a:solidFill>
                  <a:schemeClr val="accent2"/>
                </a:solidFill>
              </a:rPr>
              <a:t>presentation</a:t>
            </a:r>
            <a:br>
              <a:rPr lang="en-US" dirty="0" smtClean="0">
                <a:solidFill>
                  <a:schemeClr val="accent2"/>
                </a:solidFill>
              </a:rPr>
            </a:br>
            <a:r>
              <a:rPr lang="en-US" sz="3200" dirty="0" smtClean="0">
                <a:solidFill>
                  <a:schemeClr val="accent2"/>
                </a:solidFill>
              </a:rPr>
              <a:t> </a:t>
            </a:r>
            <a:endParaRPr lang="en-US" dirty="0">
              <a:solidFill>
                <a:schemeClr val="accent2"/>
              </a:solidFill>
            </a:endParaRPr>
          </a:p>
        </p:txBody>
      </p:sp>
    </p:spTree>
    <p:extLst>
      <p:ext uri="{BB962C8B-B14F-4D97-AF65-F5344CB8AC3E}">
        <p14:creationId xmlns:p14="http://schemas.microsoft.com/office/powerpoint/2010/main" val="4104011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478" y="4799161"/>
            <a:ext cx="11101387" cy="1295400"/>
          </a:xfrm>
        </p:spPr>
        <p:txBody>
          <a:bodyPr>
            <a:normAutofit/>
          </a:bodyPr>
          <a:lstStyle/>
          <a:p>
            <a:r>
              <a:rPr lang="en-US" sz="4000" dirty="0" smtClean="0">
                <a:solidFill>
                  <a:schemeClr val="accent2"/>
                </a:solidFill>
              </a:rPr>
              <a:t>The GCworkplace vision</a:t>
            </a:r>
            <a:br>
              <a:rPr lang="en-US" sz="4000" dirty="0" smtClean="0">
                <a:solidFill>
                  <a:schemeClr val="accent2"/>
                </a:solidFill>
              </a:rPr>
            </a:br>
            <a:r>
              <a:rPr lang="en-US" sz="2400" dirty="0" smtClean="0">
                <a:solidFill>
                  <a:schemeClr val="accent2"/>
                </a:solidFill>
              </a:rPr>
              <a:t> </a:t>
            </a:r>
            <a:endParaRPr lang="en-US" sz="4000" dirty="0">
              <a:solidFill>
                <a:schemeClr val="accent2"/>
              </a:solidFill>
            </a:endParaRPr>
          </a:p>
        </p:txBody>
      </p:sp>
    </p:spTree>
    <p:extLst>
      <p:ext uri="{BB962C8B-B14F-4D97-AF65-F5344CB8AC3E}">
        <p14:creationId xmlns:p14="http://schemas.microsoft.com/office/powerpoint/2010/main" val="3349338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entagon 39"/>
          <p:cNvSpPr/>
          <p:nvPr/>
        </p:nvSpPr>
        <p:spPr>
          <a:xfrm rot="16200000">
            <a:off x="5270607" y="-264275"/>
            <a:ext cx="1579843" cy="11103538"/>
          </a:xfrm>
          <a:prstGeom prst="homePlate">
            <a:avLst>
              <a:gd name="adj" fmla="val 3590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CA" b="1" i="1" dirty="0">
                <a:solidFill>
                  <a:srgbClr val="000000"/>
                </a:solidFill>
                <a:ea typeface="Calibri" panose="020F0502020204030204" pitchFamily="34" charset="0"/>
                <a:cs typeface="Arial" panose="020B0604020202020204" pitchFamily="34" charset="0"/>
              </a:rPr>
              <a:t>The COVID-19 pandemic has forced a behavioural shift and accelerated modernization; work and private life have started integrating, employees are equipped with modern tools and are being evaluated by more than just their physical presence in the office.</a:t>
            </a:r>
          </a:p>
        </p:txBody>
      </p:sp>
      <p:sp>
        <p:nvSpPr>
          <p:cNvPr id="39" name="Content Placeholder 13"/>
          <p:cNvSpPr>
            <a:spLocks noGrp="1"/>
          </p:cNvSpPr>
          <p:nvPr>
            <p:ph idx="28"/>
          </p:nvPr>
        </p:nvSpPr>
        <p:spPr>
          <a:xfrm>
            <a:off x="9010691" y="3203492"/>
            <a:ext cx="2577676" cy="1177883"/>
          </a:xfrm>
        </p:spPr>
        <p:txBody>
          <a:bodyPr>
            <a:noAutofit/>
          </a:bodyPr>
          <a:lstStyle/>
          <a:p>
            <a:pPr marL="0" indent="0" algn="ctr">
              <a:lnSpc>
                <a:spcPct val="100000"/>
              </a:lnSpc>
              <a:spcBef>
                <a:spcPts val="0"/>
              </a:spcBef>
              <a:buNone/>
            </a:pPr>
            <a:r>
              <a:rPr lang="en-US" sz="1700" dirty="0" smtClean="0">
                <a:solidFill>
                  <a:schemeClr val="accent2">
                    <a:lumMod val="75000"/>
                  </a:schemeClr>
                </a:solidFill>
                <a:latin typeface="+mn-lt"/>
              </a:rPr>
              <a:t>Success is not measured on the physical presence of staff but rather on results, creativity and commitment</a:t>
            </a:r>
            <a:endParaRPr lang="en-US" sz="1700" dirty="0">
              <a:solidFill>
                <a:schemeClr val="accent2">
                  <a:lumMod val="75000"/>
                </a:schemeClr>
              </a:solidFill>
              <a:latin typeface="+mn-lt"/>
            </a:endParaRPr>
          </a:p>
        </p:txBody>
      </p:sp>
      <p:sp>
        <p:nvSpPr>
          <p:cNvPr id="38" name="Text Placeholder 12"/>
          <p:cNvSpPr>
            <a:spLocks noGrp="1"/>
          </p:cNvSpPr>
          <p:nvPr>
            <p:ph type="body" idx="27"/>
          </p:nvPr>
        </p:nvSpPr>
        <p:spPr>
          <a:xfrm>
            <a:off x="9080640" y="2569727"/>
            <a:ext cx="2437779" cy="510644"/>
          </a:xfrm>
        </p:spPr>
        <p:txBody>
          <a:bodyPr>
            <a:noAutofit/>
          </a:bodyPr>
          <a:lstStyle/>
          <a:p>
            <a:pPr algn="ctr"/>
            <a:r>
              <a:rPr lang="en-US" sz="1800" dirty="0" smtClean="0">
                <a:solidFill>
                  <a:schemeClr val="tx1">
                    <a:lumMod val="75000"/>
                    <a:lumOff val="25000"/>
                  </a:schemeClr>
                </a:solidFill>
                <a:latin typeface="+mn-lt"/>
              </a:rPr>
              <a:t>MEASURING PERFORMANCE</a:t>
            </a:r>
            <a:endParaRPr lang="en-US" sz="1800" dirty="0">
              <a:solidFill>
                <a:schemeClr val="tx1">
                  <a:lumMod val="75000"/>
                  <a:lumOff val="25000"/>
                </a:schemeClr>
              </a:solidFill>
              <a:latin typeface="+mn-lt"/>
            </a:endParaRPr>
          </a:p>
        </p:txBody>
      </p:sp>
      <p:pic>
        <p:nvPicPr>
          <p:cNvPr id="31" name="Picture Placeholder 25" descr="represents measuring performance" title="Picture of a building with an arrow around it. "/>
          <p:cNvPicPr>
            <a:picLocks noGrp="1" noChangeAspect="1"/>
          </p:cNvPicPr>
          <p:nvPr>
            <p:ph type="pic" sz="quarter" idx="22"/>
          </p:nvPr>
        </p:nvPicPr>
        <p:blipFill rotWithShape="1">
          <a:blip r:embed="rId3" cstate="print">
            <a:extLst>
              <a:ext uri="{28A0092B-C50C-407E-A947-70E740481C1C}">
                <a14:useLocalDpi xmlns:a14="http://schemas.microsoft.com/office/drawing/2010/main" val="0"/>
              </a:ext>
            </a:extLst>
          </a:blip>
          <a:srcRect t="6734" b="6526"/>
          <a:stretch/>
        </p:blipFill>
        <p:spPr>
          <a:xfrm>
            <a:off x="9845146" y="1639354"/>
            <a:ext cx="912971" cy="725773"/>
          </a:xfrm>
        </p:spPr>
      </p:pic>
      <p:sp>
        <p:nvSpPr>
          <p:cNvPr id="37" name="Content Placeholder 11"/>
          <p:cNvSpPr>
            <a:spLocks noGrp="1"/>
          </p:cNvSpPr>
          <p:nvPr>
            <p:ph idx="26"/>
          </p:nvPr>
        </p:nvSpPr>
        <p:spPr>
          <a:xfrm>
            <a:off x="6433472" y="3257069"/>
            <a:ext cx="2157206" cy="735881"/>
          </a:xfrm>
        </p:spPr>
        <p:txBody>
          <a:bodyPr>
            <a:normAutofit/>
          </a:bodyPr>
          <a:lstStyle/>
          <a:p>
            <a:pPr marL="0" indent="0" algn="ctr">
              <a:lnSpc>
                <a:spcPct val="100000"/>
              </a:lnSpc>
              <a:buNone/>
            </a:pPr>
            <a:r>
              <a:rPr lang="en-US" sz="1700" dirty="0">
                <a:solidFill>
                  <a:schemeClr val="accent2">
                    <a:lumMod val="75000"/>
                  </a:schemeClr>
                </a:solidFill>
                <a:latin typeface="+mn-lt"/>
              </a:rPr>
              <a:t>Are their needs being </a:t>
            </a:r>
            <a:r>
              <a:rPr lang="en-US" sz="1700" dirty="0" smtClean="0">
                <a:solidFill>
                  <a:schemeClr val="accent2">
                    <a:lumMod val="75000"/>
                  </a:schemeClr>
                </a:solidFill>
                <a:latin typeface="+mn-lt"/>
              </a:rPr>
              <a:t>anticipating?</a:t>
            </a:r>
            <a:endParaRPr lang="en-US" sz="1700" dirty="0">
              <a:solidFill>
                <a:schemeClr val="accent2">
                  <a:lumMod val="75000"/>
                </a:schemeClr>
              </a:solidFill>
              <a:latin typeface="+mn-lt"/>
            </a:endParaRPr>
          </a:p>
          <a:p>
            <a:pPr marL="0" indent="0" algn="ctr">
              <a:lnSpc>
                <a:spcPct val="120000"/>
              </a:lnSpc>
              <a:buNone/>
            </a:pPr>
            <a:endParaRPr lang="en-US" sz="1700" dirty="0">
              <a:solidFill>
                <a:schemeClr val="accent2">
                  <a:lumMod val="75000"/>
                </a:schemeClr>
              </a:solidFill>
              <a:latin typeface="+mn-lt"/>
            </a:endParaRPr>
          </a:p>
        </p:txBody>
      </p:sp>
      <p:sp>
        <p:nvSpPr>
          <p:cNvPr id="36" name="Text Placeholder 10"/>
          <p:cNvSpPr>
            <a:spLocks noGrp="1"/>
          </p:cNvSpPr>
          <p:nvPr>
            <p:ph type="body" idx="25"/>
          </p:nvPr>
        </p:nvSpPr>
        <p:spPr>
          <a:xfrm>
            <a:off x="6103670" y="2569726"/>
            <a:ext cx="2847702" cy="510645"/>
          </a:xfrm>
        </p:spPr>
        <p:txBody>
          <a:bodyPr>
            <a:noAutofit/>
          </a:bodyPr>
          <a:lstStyle/>
          <a:p>
            <a:pPr algn="ctr"/>
            <a:r>
              <a:rPr lang="en-US" sz="1800" dirty="0" smtClean="0">
                <a:solidFill>
                  <a:schemeClr val="tx1">
                    <a:lumMod val="75000"/>
                    <a:lumOff val="25000"/>
                  </a:schemeClr>
                </a:solidFill>
                <a:latin typeface="+mn-lt"/>
              </a:rPr>
              <a:t>A WORKFORCE IN FLUX:</a:t>
            </a:r>
            <a:br>
              <a:rPr lang="en-US" sz="1800" dirty="0" smtClean="0">
                <a:solidFill>
                  <a:schemeClr val="tx1">
                    <a:lumMod val="75000"/>
                    <a:lumOff val="25000"/>
                  </a:schemeClr>
                </a:solidFill>
                <a:latin typeface="+mn-lt"/>
              </a:rPr>
            </a:br>
            <a:r>
              <a:rPr lang="en-US" sz="1800" dirty="0" smtClean="0">
                <a:solidFill>
                  <a:schemeClr val="tx1">
                    <a:lumMod val="75000"/>
                    <a:lumOff val="25000"/>
                  </a:schemeClr>
                </a:solidFill>
                <a:latin typeface="+mn-lt"/>
              </a:rPr>
              <a:t>GENERATION Z</a:t>
            </a:r>
            <a:endParaRPr lang="en-US" sz="1800" dirty="0">
              <a:solidFill>
                <a:schemeClr val="tx1">
                  <a:lumMod val="75000"/>
                  <a:lumOff val="25000"/>
                </a:schemeClr>
              </a:solidFill>
              <a:latin typeface="+mn-lt"/>
            </a:endParaRPr>
          </a:p>
        </p:txBody>
      </p:sp>
      <p:pic>
        <p:nvPicPr>
          <p:cNvPr id="28" name="Picture Placeholder 24" descr="represents a workforce in flux Generation Z" title="Picture of an avatar "/>
          <p:cNvPicPr>
            <a:picLocks noChangeAspect="1"/>
          </p:cNvPicPr>
          <p:nvPr/>
        </p:nvPicPr>
        <p:blipFill rotWithShape="1">
          <a:blip r:embed="rId4" cstate="print">
            <a:extLst>
              <a:ext uri="{28A0092B-C50C-407E-A947-70E740481C1C}">
                <a14:useLocalDpi xmlns:a14="http://schemas.microsoft.com/office/drawing/2010/main" val="0"/>
              </a:ext>
            </a:extLst>
          </a:blip>
          <a:srcRect t="1389" b="4562"/>
          <a:stretch/>
        </p:blipFill>
        <p:spPr>
          <a:xfrm flipH="1">
            <a:off x="7028778" y="1559982"/>
            <a:ext cx="966595" cy="833046"/>
          </a:xfrm>
          <a:prstGeom prst="rect">
            <a:avLst/>
          </a:prstGeom>
        </p:spPr>
      </p:pic>
      <p:sp>
        <p:nvSpPr>
          <p:cNvPr id="35" name="Content Placeholder 9"/>
          <p:cNvSpPr>
            <a:spLocks noGrp="1"/>
          </p:cNvSpPr>
          <p:nvPr>
            <p:ph idx="24"/>
          </p:nvPr>
        </p:nvSpPr>
        <p:spPr>
          <a:xfrm>
            <a:off x="3228485" y="3176492"/>
            <a:ext cx="2859333" cy="1231885"/>
          </a:xfrm>
        </p:spPr>
        <p:txBody>
          <a:bodyPr>
            <a:normAutofit/>
          </a:bodyPr>
          <a:lstStyle/>
          <a:p>
            <a:pPr marL="0" indent="0" algn="ctr">
              <a:lnSpc>
                <a:spcPct val="100000"/>
              </a:lnSpc>
              <a:buNone/>
            </a:pPr>
            <a:r>
              <a:rPr lang="en-US" sz="1700" dirty="0" smtClean="0">
                <a:solidFill>
                  <a:schemeClr val="accent2">
                    <a:lumMod val="75000"/>
                  </a:schemeClr>
                </a:solidFill>
                <a:latin typeface="+mn-lt"/>
              </a:rPr>
              <a:t>Modern tools and a culture of trust can empower employees to decide where and how they are most productive</a:t>
            </a:r>
            <a:endParaRPr lang="en-US" sz="1700" dirty="0">
              <a:solidFill>
                <a:schemeClr val="accent2">
                  <a:lumMod val="75000"/>
                </a:schemeClr>
              </a:solidFill>
              <a:latin typeface="+mn-lt"/>
            </a:endParaRPr>
          </a:p>
        </p:txBody>
      </p:sp>
      <p:sp>
        <p:nvSpPr>
          <p:cNvPr id="34" name="Text Placeholder 8"/>
          <p:cNvSpPr>
            <a:spLocks noGrp="1"/>
          </p:cNvSpPr>
          <p:nvPr>
            <p:ph type="body" idx="23"/>
          </p:nvPr>
        </p:nvSpPr>
        <p:spPr>
          <a:xfrm>
            <a:off x="3363842" y="2696481"/>
            <a:ext cx="2588620" cy="311138"/>
          </a:xfrm>
        </p:spPr>
        <p:txBody>
          <a:bodyPr>
            <a:noAutofit/>
          </a:bodyPr>
          <a:lstStyle/>
          <a:p>
            <a:pPr algn="ctr"/>
            <a:r>
              <a:rPr lang="en-US" sz="1800" dirty="0" smtClean="0">
                <a:solidFill>
                  <a:schemeClr val="tx1">
                    <a:lumMod val="75000"/>
                    <a:lumOff val="25000"/>
                  </a:schemeClr>
                </a:solidFill>
                <a:latin typeface="+mn-lt"/>
              </a:rPr>
              <a:t>EMPOWERMENT</a:t>
            </a:r>
            <a:endParaRPr lang="en-US" sz="1800" dirty="0">
              <a:solidFill>
                <a:schemeClr val="tx1">
                  <a:lumMod val="75000"/>
                  <a:lumOff val="25000"/>
                </a:schemeClr>
              </a:solidFill>
              <a:latin typeface="+mn-lt"/>
            </a:endParaRPr>
          </a:p>
        </p:txBody>
      </p:sp>
      <p:pic>
        <p:nvPicPr>
          <p:cNvPr id="30" name="Picture Placeholder 23" descr="represents empowerment" title="Picture of a building"/>
          <p:cNvPicPr>
            <a:picLocks noGrp="1" noChangeAspect="1"/>
          </p:cNvPicPr>
          <p:nvPr>
            <p:ph type="pic" sz="quarter" idx="16"/>
          </p:nvPr>
        </p:nvPicPr>
        <p:blipFill rotWithShape="1">
          <a:blip r:embed="rId5" cstate="print">
            <a:extLst>
              <a:ext uri="{28A0092B-C50C-407E-A947-70E740481C1C}">
                <a14:useLocalDpi xmlns:a14="http://schemas.microsoft.com/office/drawing/2010/main" val="0"/>
              </a:ext>
            </a:extLst>
          </a:blip>
          <a:srcRect t="11237" b="7060"/>
          <a:stretch/>
        </p:blipFill>
        <p:spPr>
          <a:xfrm>
            <a:off x="4187447" y="1631131"/>
            <a:ext cx="951774" cy="754062"/>
          </a:xfrm>
        </p:spPr>
      </p:pic>
      <p:sp>
        <p:nvSpPr>
          <p:cNvPr id="33" name="Content Placeholder 7"/>
          <p:cNvSpPr>
            <a:spLocks noGrp="1"/>
          </p:cNvSpPr>
          <p:nvPr>
            <p:ph idx="15"/>
          </p:nvPr>
        </p:nvSpPr>
        <p:spPr>
          <a:xfrm>
            <a:off x="544790" y="3182976"/>
            <a:ext cx="2576514" cy="1556218"/>
          </a:xfrm>
        </p:spPr>
        <p:txBody>
          <a:bodyPr>
            <a:normAutofit/>
          </a:bodyPr>
          <a:lstStyle/>
          <a:p>
            <a:pPr marL="0" indent="0" algn="ctr">
              <a:lnSpc>
                <a:spcPct val="100000"/>
              </a:lnSpc>
              <a:buNone/>
            </a:pPr>
            <a:r>
              <a:rPr lang="en-US" sz="1700" dirty="0" smtClean="0">
                <a:solidFill>
                  <a:schemeClr val="accent2">
                    <a:lumMod val="75000"/>
                  </a:schemeClr>
                </a:solidFill>
                <a:latin typeface="+mn-lt"/>
              </a:rPr>
              <a:t>The idea that work and private life exist in two separate universes has been challenged by technology</a:t>
            </a:r>
            <a:endParaRPr lang="en-US" sz="1700" dirty="0">
              <a:solidFill>
                <a:schemeClr val="accent2">
                  <a:lumMod val="75000"/>
                </a:schemeClr>
              </a:solidFill>
              <a:latin typeface="+mn-lt"/>
            </a:endParaRPr>
          </a:p>
        </p:txBody>
      </p:sp>
      <p:sp>
        <p:nvSpPr>
          <p:cNvPr id="32" name="Text Placeholder 6"/>
          <p:cNvSpPr>
            <a:spLocks noGrp="1"/>
          </p:cNvSpPr>
          <p:nvPr>
            <p:ph type="body" idx="1"/>
          </p:nvPr>
        </p:nvSpPr>
        <p:spPr>
          <a:xfrm>
            <a:off x="841809" y="2521125"/>
            <a:ext cx="1982476" cy="661851"/>
          </a:xfrm>
        </p:spPr>
        <p:txBody>
          <a:bodyPr>
            <a:noAutofit/>
          </a:bodyPr>
          <a:lstStyle/>
          <a:p>
            <a:pPr algn="ctr"/>
            <a:r>
              <a:rPr lang="en-US" sz="1800" dirty="0" smtClean="0">
                <a:solidFill>
                  <a:schemeClr val="tx1">
                    <a:lumMod val="75000"/>
                    <a:lumOff val="25000"/>
                  </a:schemeClr>
                </a:solidFill>
                <a:latin typeface="+mn-lt"/>
              </a:rPr>
              <a:t>BEHAVIOURAL SHIFT</a:t>
            </a:r>
            <a:endParaRPr lang="en-US" sz="1800" dirty="0">
              <a:solidFill>
                <a:schemeClr val="tx1">
                  <a:lumMod val="75000"/>
                  <a:lumOff val="25000"/>
                </a:schemeClr>
              </a:solidFill>
              <a:latin typeface="+mn-lt"/>
            </a:endParaRPr>
          </a:p>
        </p:txBody>
      </p:sp>
      <p:pic>
        <p:nvPicPr>
          <p:cNvPr id="29" name="Picture Placeholder 22" descr="represents behavioral shift" title="Picture of a mobile phone"/>
          <p:cNvPicPr>
            <a:picLocks noGrp="1" noChangeAspect="1"/>
          </p:cNvPicPr>
          <p:nvPr>
            <p:ph type="pic" sz="quarter" idx="13"/>
          </p:nvPr>
        </p:nvPicPr>
        <p:blipFill rotWithShape="1">
          <a:blip r:embed="rId6" cstate="print">
            <a:extLst>
              <a:ext uri="{28A0092B-C50C-407E-A947-70E740481C1C}">
                <a14:useLocalDpi xmlns:a14="http://schemas.microsoft.com/office/drawing/2010/main" val="0"/>
              </a:ext>
            </a:extLst>
          </a:blip>
          <a:srcRect t="4726" b="11906"/>
          <a:stretch/>
        </p:blipFill>
        <p:spPr>
          <a:xfrm>
            <a:off x="1337023" y="1620397"/>
            <a:ext cx="992049" cy="793963"/>
          </a:xfrm>
        </p:spPr>
      </p:pic>
      <p:sp>
        <p:nvSpPr>
          <p:cNvPr id="17" name="Title 16"/>
          <p:cNvSpPr>
            <a:spLocks noGrp="1"/>
          </p:cNvSpPr>
          <p:nvPr>
            <p:ph type="title"/>
          </p:nvPr>
        </p:nvSpPr>
        <p:spPr>
          <a:xfrm>
            <a:off x="508759" y="454212"/>
            <a:ext cx="11006345" cy="835027"/>
          </a:xfrm>
        </p:spPr>
        <p:txBody>
          <a:bodyPr>
            <a:noAutofit/>
          </a:bodyPr>
          <a:lstStyle/>
          <a:p>
            <a:r>
              <a:rPr lang="en-US" dirty="0" smtClean="0"/>
              <a:t>The landscape is changing</a:t>
            </a:r>
            <a:endParaRPr lang="en-US" dirty="0"/>
          </a:p>
        </p:txBody>
      </p:sp>
    </p:spTree>
    <p:extLst>
      <p:ext uri="{BB962C8B-B14F-4D97-AF65-F5344CB8AC3E}">
        <p14:creationId xmlns:p14="http://schemas.microsoft.com/office/powerpoint/2010/main" val="837067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vatar with all aspects of Gcworkplace circling it" title="GCWorkplace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672" y="1962330"/>
            <a:ext cx="4553750" cy="4686257"/>
          </a:xfrm>
          <a:prstGeom prst="rect">
            <a:avLst/>
          </a:prstGeom>
        </p:spPr>
      </p:pic>
      <p:pic>
        <p:nvPicPr>
          <p:cNvPr id="9" name="Picture 8" descr="logo for GcWorkplace" title="GCWorkplace"/>
          <p:cNvPicPr>
            <a:picLocks noChangeAspect="1"/>
          </p:cNvPicPr>
          <p:nvPr/>
        </p:nvPicPr>
        <p:blipFill>
          <a:blip r:embed="rId4"/>
          <a:stretch>
            <a:fillRect/>
          </a:stretch>
        </p:blipFill>
        <p:spPr>
          <a:xfrm>
            <a:off x="9696400" y="2086136"/>
            <a:ext cx="1354668" cy="355814"/>
          </a:xfrm>
          <a:prstGeom prst="rect">
            <a:avLst/>
          </a:prstGeom>
        </p:spPr>
      </p:pic>
      <p:pic>
        <p:nvPicPr>
          <p:cNvPr id="7" name="Picture 6" descr="Displays the same Ven diagram but includes the GCWorkplace icon with 7 aspects.(Flexible, Collabortive, Efficient, Digital, well-being, inclusive and green)" title="Ven Diagram"/>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9691" y="1163478"/>
            <a:ext cx="5585713" cy="5496874"/>
          </a:xfrm>
          <a:prstGeom prst="rect">
            <a:avLst/>
          </a:prstGeom>
        </p:spPr>
      </p:pic>
      <p:pic>
        <p:nvPicPr>
          <p:cNvPr id="3" name="Picture 2" descr="ven diagram combining Agile, Inclusive and Equipped with Mindset and Behaviour as the center" title="Mindset and behavio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274" y="1605680"/>
            <a:ext cx="5556466" cy="5550710"/>
          </a:xfrm>
          <a:prstGeom prst="rect">
            <a:avLst/>
          </a:prstGeom>
        </p:spPr>
      </p:pic>
      <p:sp>
        <p:nvSpPr>
          <p:cNvPr id="10" name="TextBox 9"/>
          <p:cNvSpPr txBox="1"/>
          <p:nvPr/>
        </p:nvSpPr>
        <p:spPr>
          <a:xfrm>
            <a:off x="719035" y="2079658"/>
            <a:ext cx="2733524" cy="338554"/>
          </a:xfrm>
          <a:prstGeom prst="rect">
            <a:avLst/>
          </a:prstGeom>
          <a:noFill/>
        </p:spPr>
        <p:txBody>
          <a:bodyPr wrap="square" rtlCol="0">
            <a:spAutoFit/>
          </a:bodyPr>
          <a:lstStyle/>
          <a:p>
            <a:pPr algn="ctr"/>
            <a:r>
              <a:rPr lang="en-US" sz="1600" b="1" dirty="0">
                <a:solidFill>
                  <a:srgbClr val="000000"/>
                </a:solidFill>
                <a:latin typeface="Arial"/>
                <a:cs typeface="Arial"/>
              </a:rPr>
              <a:t>Beyond 2020</a:t>
            </a:r>
          </a:p>
        </p:txBody>
      </p:sp>
      <p:sp>
        <p:nvSpPr>
          <p:cNvPr id="2" name="Text Placeholder 1"/>
          <p:cNvSpPr>
            <a:spLocks noGrp="1"/>
          </p:cNvSpPr>
          <p:nvPr>
            <p:ph type="body" sz="half" idx="2"/>
          </p:nvPr>
        </p:nvSpPr>
        <p:spPr>
          <a:xfrm>
            <a:off x="592226" y="1319697"/>
            <a:ext cx="10780639" cy="306932"/>
          </a:xfrm>
        </p:spPr>
        <p:txBody>
          <a:bodyPr>
            <a:noAutofit/>
          </a:bodyPr>
          <a:lstStyle/>
          <a:p>
            <a:pPr algn="ctr"/>
            <a:r>
              <a:rPr lang="en-US" sz="1800" dirty="0">
                <a:latin typeface="+mn-lt"/>
                <a:cs typeface="Arial"/>
              </a:rPr>
              <a:t>Where the vision for the </a:t>
            </a:r>
            <a:r>
              <a:rPr lang="en-US" sz="1800" b="1" dirty="0">
                <a:latin typeface="+mn-lt"/>
                <a:cs typeface="Arial"/>
              </a:rPr>
              <a:t>workforce</a:t>
            </a:r>
            <a:r>
              <a:rPr lang="en-US" sz="1800" dirty="0">
                <a:latin typeface="+mn-lt"/>
                <a:cs typeface="Arial"/>
              </a:rPr>
              <a:t> goes, the vision for the </a:t>
            </a:r>
            <a:r>
              <a:rPr lang="en-US" sz="1800" b="1" dirty="0">
                <a:latin typeface="+mn-lt"/>
                <a:cs typeface="Arial"/>
              </a:rPr>
              <a:t>workplace</a:t>
            </a:r>
            <a:r>
              <a:rPr lang="en-US" sz="1800" dirty="0">
                <a:latin typeface="+mn-lt"/>
                <a:cs typeface="Arial"/>
              </a:rPr>
              <a:t> goes</a:t>
            </a:r>
            <a:endParaRPr lang="en-CA" sz="1800" dirty="0">
              <a:latin typeface="+mn-lt"/>
              <a:cs typeface="Arial"/>
            </a:endParaRPr>
          </a:p>
        </p:txBody>
      </p:sp>
      <p:sp>
        <p:nvSpPr>
          <p:cNvPr id="5" name="Title 4"/>
          <p:cNvSpPr>
            <a:spLocks noGrp="1"/>
          </p:cNvSpPr>
          <p:nvPr>
            <p:ph type="title"/>
          </p:nvPr>
        </p:nvSpPr>
        <p:spPr>
          <a:xfrm>
            <a:off x="479374" y="614434"/>
            <a:ext cx="11006345" cy="835027"/>
          </a:xfrm>
        </p:spPr>
        <p:txBody>
          <a:bodyPr>
            <a:normAutofit/>
          </a:bodyPr>
          <a:lstStyle/>
          <a:p>
            <a:r>
              <a:rPr lang="fr-CA" b="1" dirty="0" smtClean="0">
                <a:latin typeface="Arial" panose="020B0604020202020204" pitchFamily="34" charset="0"/>
                <a:cs typeface="Arial" panose="020B0604020202020204" pitchFamily="34" charset="0"/>
              </a:rPr>
              <a:t>GCworkplace and Beyond2020: one direction</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42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3.7037E-7 L 0.23203 3.7037E-7 " pathEditMode="relative" rAng="0" ptsTypes="AA">
                                      <p:cBhvr>
                                        <p:cTn id="6" dur="2000" fill="hold"/>
                                        <p:tgtEl>
                                          <p:spTgt spid="3"/>
                                        </p:tgtEl>
                                        <p:attrNameLst>
                                          <p:attrName>ppt_x</p:attrName>
                                          <p:attrName>ppt_y</p:attrName>
                                        </p:attrNameLst>
                                      </p:cBhvr>
                                      <p:rCtr x="11602" y="0"/>
                                    </p:animMotion>
                                  </p:childTnLst>
                                </p:cTn>
                              </p:par>
                              <p:par>
                                <p:cTn id="7" presetID="0" presetClass="path" presetSubtype="0" accel="50000" decel="50000" fill="hold" nodeType="withEffect">
                                  <p:stCondLst>
                                    <p:cond delay="0"/>
                                  </p:stCondLst>
                                  <p:childTnLst>
                                    <p:animMotion origin="layout" path="M -2.29167E-6 2.22222E-6 L -0.24297 2.22222E-6 " pathEditMode="relative" rAng="0" ptsTypes="AA">
                                      <p:cBhvr>
                                        <p:cTn id="8" dur="2000" fill="hold"/>
                                        <p:tgtEl>
                                          <p:spTgt spid="4"/>
                                        </p:tgtEl>
                                        <p:attrNameLst>
                                          <p:attrName>ppt_x</p:attrName>
                                          <p:attrName>ppt_y</p:attrName>
                                        </p:attrNameLst>
                                      </p:cBhvr>
                                      <p:rCtr x="-12148" y="0"/>
                                    </p:animMotion>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xit" presetSubtype="0" fill="hold" nodeType="withEffect">
                                  <p:stCondLst>
                                    <p:cond delay="0"/>
                                  </p:stCondLst>
                                  <p:childTnLst>
                                    <p:animEffect transition="out" filter="dissolv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07d95443442453a2498aed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Lst>
</file>

<file path=ppt/tags/tag5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9.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Default Design">
  <a:themeElements>
    <a:clrScheme name="Custom 6">
      <a:dk1>
        <a:srgbClr val="3E4248"/>
      </a:dk1>
      <a:lt1>
        <a:srgbClr val="FFFFFF"/>
      </a:lt1>
      <a:dk2>
        <a:srgbClr val="40464A"/>
      </a:dk2>
      <a:lt2>
        <a:srgbClr val="808080"/>
      </a:lt2>
      <a:accent1>
        <a:srgbClr val="CCDA6F"/>
      </a:accent1>
      <a:accent2>
        <a:srgbClr val="BACE33"/>
      </a:accent2>
      <a:accent3>
        <a:srgbClr val="FFFFFF"/>
      </a:accent3>
      <a:accent4>
        <a:srgbClr val="88301F"/>
      </a:accent4>
      <a:accent5>
        <a:srgbClr val="01304B"/>
      </a:accent5>
      <a:accent6>
        <a:srgbClr val="9B937D"/>
      </a:accent6>
      <a:hlink>
        <a:srgbClr val="0070C0"/>
      </a:hlink>
      <a:folHlink>
        <a:srgbClr val="014B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eng (4)" id="{0C0EDB42-5716-4BB5-AF0E-F651254FF67F}" vid="{F53C6546-650D-4C24-AFE8-DF73AB893FA5}"/>
    </a:ext>
  </a:extLst>
</a:theme>
</file>

<file path=ppt/theme/theme11.xml><?xml version="1.0" encoding="utf-8"?>
<a:theme xmlns:a="http://schemas.openxmlformats.org/drawingml/2006/main" name="2_Default Design">
  <a:themeElements>
    <a:clrScheme name="Custom 6">
      <a:dk1>
        <a:srgbClr val="3E4248"/>
      </a:dk1>
      <a:lt1>
        <a:srgbClr val="FFFFFF"/>
      </a:lt1>
      <a:dk2>
        <a:srgbClr val="40464A"/>
      </a:dk2>
      <a:lt2>
        <a:srgbClr val="808080"/>
      </a:lt2>
      <a:accent1>
        <a:srgbClr val="CCDA6F"/>
      </a:accent1>
      <a:accent2>
        <a:srgbClr val="BACE33"/>
      </a:accent2>
      <a:accent3>
        <a:srgbClr val="FFFFFF"/>
      </a:accent3>
      <a:accent4>
        <a:srgbClr val="88301F"/>
      </a:accent4>
      <a:accent5>
        <a:srgbClr val="01304B"/>
      </a:accent5>
      <a:accent6>
        <a:srgbClr val="9B937D"/>
      </a:accent6>
      <a:hlink>
        <a:srgbClr val="0070C0"/>
      </a:hlink>
      <a:folHlink>
        <a:srgbClr val="014B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eng (4)" id="{0C0EDB42-5716-4BB5-AF0E-F651254FF67F}" vid="{F53C6546-650D-4C24-AFE8-DF73AB893FA5}"/>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38100">
          <a:solidFill>
            <a:schemeClr val="accent5"/>
          </a:solidFill>
        </a:ln>
      </a:spPr>
      <a:bodyPr wrap="square" rtlCol="0">
        <a:spAutoFit/>
      </a:bodyPr>
      <a:lstStyle>
        <a:defPPr algn="ctr">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Default Design">
  <a:themeElements>
    <a:clrScheme name="Custom 6">
      <a:dk1>
        <a:srgbClr val="3E4248"/>
      </a:dk1>
      <a:lt1>
        <a:srgbClr val="FFFFFF"/>
      </a:lt1>
      <a:dk2>
        <a:srgbClr val="40464A"/>
      </a:dk2>
      <a:lt2>
        <a:srgbClr val="808080"/>
      </a:lt2>
      <a:accent1>
        <a:srgbClr val="CCDA6F"/>
      </a:accent1>
      <a:accent2>
        <a:srgbClr val="BACE33"/>
      </a:accent2>
      <a:accent3>
        <a:srgbClr val="FFFFFF"/>
      </a:accent3>
      <a:accent4>
        <a:srgbClr val="88301F"/>
      </a:accent4>
      <a:accent5>
        <a:srgbClr val="01304B"/>
      </a:accent5>
      <a:accent6>
        <a:srgbClr val="9B937D"/>
      </a:accent6>
      <a:hlink>
        <a:srgbClr val="0070C0"/>
      </a:hlink>
      <a:folHlink>
        <a:srgbClr val="014B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eng (4)" id="{0C0EDB42-5716-4BB5-AF0E-F651254FF67F}" vid="{F53C6546-650D-4C24-AFE8-DF73AB893FA5}"/>
    </a:ext>
  </a:extLst>
</a:theme>
</file>

<file path=docProps/app.xml><?xml version="1.0" encoding="utf-8"?>
<Properties xmlns="http://schemas.openxmlformats.org/officeDocument/2006/extended-properties" xmlns:vt="http://schemas.openxmlformats.org/officeDocument/2006/docPropsVTypes">
  <TotalTime>37794</TotalTime>
  <Words>4396</Words>
  <Application>Microsoft Office PowerPoint</Application>
  <PresentationFormat>Widescreen</PresentationFormat>
  <Paragraphs>525</Paragraphs>
  <Slides>39</Slides>
  <Notes>37</Notes>
  <HiddenSlides>1</HiddenSlides>
  <MMClips>0</MMClips>
  <ScaleCrop>false</ScaleCrop>
  <HeadingPairs>
    <vt:vector size="8" baseType="variant">
      <vt:variant>
        <vt:lpstr>Fonts Used</vt:lpstr>
      </vt:variant>
      <vt:variant>
        <vt:i4>16</vt:i4>
      </vt:variant>
      <vt:variant>
        <vt:lpstr>Theme</vt:lpstr>
      </vt:variant>
      <vt:variant>
        <vt:i4>11</vt:i4>
      </vt:variant>
      <vt:variant>
        <vt:lpstr>Embedded OLE Servers</vt:lpstr>
      </vt:variant>
      <vt:variant>
        <vt:i4>1</vt:i4>
      </vt:variant>
      <vt:variant>
        <vt:lpstr>Slide Titles</vt:lpstr>
      </vt:variant>
      <vt:variant>
        <vt:i4>39</vt:i4>
      </vt:variant>
    </vt:vector>
  </HeadingPairs>
  <TitlesOfParts>
    <vt:vector size="67" baseType="lpstr">
      <vt:lpstr>Arial</vt:lpstr>
      <vt:lpstr>Arial Narrow</vt:lpstr>
      <vt:lpstr>Calibri</vt:lpstr>
      <vt:lpstr>Calibri Light</vt:lpstr>
      <vt:lpstr>Cambria</vt:lpstr>
      <vt:lpstr>Frutiger LT Pro 45 Light</vt:lpstr>
      <vt:lpstr>Frutiger LT Pro 65 Bold</vt:lpstr>
      <vt:lpstr>Georgia</vt:lpstr>
      <vt:lpstr>Open Sans Light</vt:lpstr>
      <vt:lpstr>Segoe UI</vt:lpstr>
      <vt:lpstr>Segoe UI Semilight</vt:lpstr>
      <vt:lpstr>Symbol</vt:lpstr>
      <vt:lpstr>Times New Roman</vt:lpstr>
      <vt:lpstr>Wingdings</vt:lpstr>
      <vt:lpstr>Wingdings 2</vt:lpstr>
      <vt:lpstr>Wingdings 3</vt:lpstr>
      <vt:lpstr>1_Office Theme</vt:lpstr>
      <vt:lpstr>2_Office Theme</vt:lpstr>
      <vt:lpstr>3_Office Theme</vt:lpstr>
      <vt:lpstr>4_Office Theme</vt:lpstr>
      <vt:lpstr>5_Office Theme</vt:lpstr>
      <vt:lpstr>6_Office Theme</vt:lpstr>
      <vt:lpstr>7_Office Theme</vt:lpstr>
      <vt:lpstr>8_Office Theme</vt:lpstr>
      <vt:lpstr>Default Design</vt:lpstr>
      <vt:lpstr>1_Default Design</vt:lpstr>
      <vt:lpstr>2_Default Design</vt:lpstr>
      <vt:lpstr>think-cell Slide</vt:lpstr>
      <vt:lpstr>Leadership Engagement for the Modernization of the Workplace </vt:lpstr>
      <vt:lpstr>Introduction</vt:lpstr>
      <vt:lpstr>Overview </vt:lpstr>
      <vt:lpstr>How to use this template</vt:lpstr>
      <vt:lpstr>Checklist  </vt:lpstr>
      <vt:lpstr>Generic GCworkplace  presentation  </vt:lpstr>
      <vt:lpstr>The GCworkplace vision  </vt:lpstr>
      <vt:lpstr>The landscape is changing</vt:lpstr>
      <vt:lpstr>GCworkplace and Beyond2020: one direction</vt:lpstr>
      <vt:lpstr>A vision for the Government of Canada workplace</vt:lpstr>
      <vt:lpstr>What is a GCworkplace?</vt:lpstr>
      <vt:lpstr>Understanding GCworkplace: Flexibility</vt:lpstr>
      <vt:lpstr>Understanding activity-based workplace and activity-based working</vt:lpstr>
      <vt:lpstr>PowerPoint Presentation</vt:lpstr>
      <vt:lpstr>GCworkplace modernization roadmap</vt:lpstr>
      <vt:lpstr>GCworkplace design–5 Key design principles</vt:lpstr>
      <vt:lpstr>Why GCworkplace YOU TUBE: GC employees present ...GCworkplace</vt:lpstr>
      <vt:lpstr>GCworkplace delivers what our public service needs</vt:lpstr>
      <vt:lpstr>GLOBAL TRENDS </vt:lpstr>
      <vt:lpstr>Current Trends</vt:lpstr>
      <vt:lpstr>The Big Questions</vt:lpstr>
      <vt:lpstr>Workplace Modernization Opportunity</vt:lpstr>
      <vt:lpstr>Impact of the current situation on the future workplace</vt:lpstr>
      <vt:lpstr>Moving towards a future workplace</vt:lpstr>
      <vt:lpstr>Key considerations that will support a positive employee experience</vt:lpstr>
      <vt:lpstr>Videos – GCworkplace and ADM RPS Suite (Place du Portage,  9th fl.) </vt:lpstr>
      <vt:lpstr>Mobility advantages - Clients Benefits/Considerations</vt:lpstr>
      <vt:lpstr>Looking Into the Future</vt:lpstr>
      <vt:lpstr>Our current workplace state   </vt:lpstr>
      <vt:lpstr>Name of the organisation</vt:lpstr>
      <vt:lpstr>Impacts of pandemic situation  </vt:lpstr>
      <vt:lpstr>Impacts of pandemic situation</vt:lpstr>
      <vt:lpstr>Opportunities for Modernization  and Change  </vt:lpstr>
      <vt:lpstr>Workplace Modernization Opportunity</vt:lpstr>
      <vt:lpstr>Opportunities for Modernization and Change</vt:lpstr>
      <vt:lpstr>GCworkplace and Beyond2020: one direction</vt:lpstr>
      <vt:lpstr>Current Transformational Initiatives </vt:lpstr>
      <vt:lpstr>Current Transformational initiatives</vt:lpstr>
      <vt:lpstr>Summary </vt:lpstr>
    </vt:vector>
  </TitlesOfParts>
  <Company>Government of Canada\Gouvernement du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Toolkit</dc:title>
  <dc:creator>Isabelle Fillion</dc:creator>
  <cp:lastModifiedBy>Isabelle Filion</cp:lastModifiedBy>
  <cp:revision>136</cp:revision>
  <dcterms:created xsi:type="dcterms:W3CDTF">2020-10-22T12:27:28Z</dcterms:created>
  <dcterms:modified xsi:type="dcterms:W3CDTF">2021-04-19T14:35:50Z</dcterms:modified>
  <cp:contentStatus/>
</cp:coreProperties>
</file>