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42" r:id="rId3"/>
    <p:sldId id="498" r:id="rId4"/>
    <p:sldId id="487" r:id="rId5"/>
    <p:sldId id="486" r:id="rId6"/>
    <p:sldId id="488" r:id="rId7"/>
    <p:sldId id="490" r:id="rId8"/>
    <p:sldId id="491" r:id="rId9"/>
    <p:sldId id="492" r:id="rId10"/>
    <p:sldId id="493" r:id="rId11"/>
    <p:sldId id="494" r:id="rId12"/>
    <p:sldId id="497" r:id="rId13"/>
    <p:sldId id="495" r:id="rId14"/>
    <p:sldId id="485" r:id="rId15"/>
    <p:sldId id="4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74266" autoAdjust="0"/>
  </p:normalViewPr>
  <p:slideViewPr>
    <p:cSldViewPr snapToGrid="0">
      <p:cViewPr varScale="1">
        <p:scale>
          <a:sx n="53" d="100"/>
          <a:sy n="53" d="100"/>
        </p:scale>
        <p:origin x="11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AC3B8-9A72-496C-BC18-9CF897893E2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56C8B4F-C5EA-42E7-99A6-D384F7215CDC}">
      <dgm:prSet/>
      <dgm:spPr/>
      <dgm:t>
        <a:bodyPr/>
        <a:lstStyle/>
        <a:p>
          <a:r>
            <a:rPr lang="en-CA" dirty="0"/>
            <a:t>Did you know that appointments, internal or external, by the Commission to or from the public service shall be made </a:t>
          </a:r>
          <a:r>
            <a:rPr lang="en-CA" b="1" u="sng" dirty="0"/>
            <a:t>on the basis of merit</a:t>
          </a:r>
          <a:r>
            <a:rPr lang="en-CA" dirty="0"/>
            <a:t>? </a:t>
          </a:r>
          <a:endParaRPr lang="en-US" dirty="0"/>
        </a:p>
        <a:p>
          <a:r>
            <a:rPr lang="en-US" dirty="0" err="1"/>
            <a:t>Saviez-vous</a:t>
          </a:r>
          <a:r>
            <a:rPr lang="en-US" dirty="0"/>
            <a:t> que l</a:t>
          </a:r>
          <a:r>
            <a:rPr lang="fr-FR" dirty="0"/>
            <a:t>es nominations — internes ou externes — à la fonction publique faites par la Commission sont </a:t>
          </a:r>
          <a:r>
            <a:rPr lang="fr-FR" b="1" u="sng" dirty="0"/>
            <a:t>fondées sur le mérite </a:t>
          </a:r>
          <a:r>
            <a:rPr lang="fr-FR" dirty="0"/>
            <a:t>et sont indépendantes de toute influence politique?</a:t>
          </a:r>
          <a:endParaRPr lang="en-US" dirty="0"/>
        </a:p>
      </dgm:t>
    </dgm:pt>
    <dgm:pt modelId="{C4935CCF-FF0D-4C02-8988-707B1FD18538}" type="parTrans" cxnId="{275A8473-2CDB-4F19-BF86-D0141862B0F7}">
      <dgm:prSet/>
      <dgm:spPr/>
      <dgm:t>
        <a:bodyPr/>
        <a:lstStyle/>
        <a:p>
          <a:endParaRPr lang="en-US"/>
        </a:p>
      </dgm:t>
    </dgm:pt>
    <dgm:pt modelId="{951733E0-134D-47A6-9921-AA25B2D598CF}" type="sibTrans" cxnId="{275A8473-2CDB-4F19-BF86-D0141862B0F7}">
      <dgm:prSet/>
      <dgm:spPr/>
      <dgm:t>
        <a:bodyPr/>
        <a:lstStyle/>
        <a:p>
          <a:endParaRPr lang="en-US"/>
        </a:p>
      </dgm:t>
    </dgm:pt>
    <dgm:pt modelId="{AF4388D6-5F30-4261-BA4D-B6CFEDCB607A}">
      <dgm:prSet/>
      <dgm:spPr/>
      <dgm:t>
        <a:bodyPr/>
        <a:lstStyle/>
        <a:p>
          <a:r>
            <a:rPr lang="en-US" dirty="0"/>
            <a:t>This means that an organization may use screening questions to assess candidates on essential or asset qualifications. </a:t>
          </a:r>
        </a:p>
        <a:p>
          <a:r>
            <a:rPr lang="en-US" dirty="0" err="1"/>
            <a:t>Ceci</a:t>
          </a:r>
          <a:r>
            <a:rPr lang="en-US" dirty="0"/>
            <a:t> </a:t>
          </a:r>
          <a:r>
            <a:rPr lang="en-US" dirty="0" err="1"/>
            <a:t>veut</a:t>
          </a:r>
          <a:r>
            <a:rPr lang="en-US" dirty="0"/>
            <a:t> dire </a:t>
          </a:r>
          <a:r>
            <a:rPr lang="en-US" dirty="0" err="1"/>
            <a:t>qu’un</a:t>
          </a:r>
          <a:r>
            <a:rPr lang="en-US" dirty="0"/>
            <a:t> </a:t>
          </a:r>
          <a:r>
            <a:rPr lang="en-US" dirty="0" err="1"/>
            <a:t>ministère</a:t>
          </a:r>
          <a:r>
            <a:rPr lang="en-US" dirty="0"/>
            <a:t> </a:t>
          </a:r>
          <a:r>
            <a:rPr lang="en-US" dirty="0" err="1"/>
            <a:t>pourrait</a:t>
          </a:r>
          <a:r>
            <a:rPr lang="en-US" dirty="0"/>
            <a:t> </a:t>
          </a:r>
          <a:r>
            <a:rPr lang="en-US" dirty="0" err="1"/>
            <a:t>utiliser</a:t>
          </a:r>
          <a:r>
            <a:rPr lang="en-US" dirty="0"/>
            <a:t> </a:t>
          </a:r>
          <a:r>
            <a:rPr lang="en-US" dirty="0" err="1"/>
            <a:t>une</a:t>
          </a:r>
          <a:r>
            <a:rPr lang="en-US" dirty="0"/>
            <a:t> question de </a:t>
          </a:r>
          <a:r>
            <a:rPr lang="en-US" dirty="0" err="1"/>
            <a:t>préselection</a:t>
          </a:r>
          <a:r>
            <a:rPr lang="en-US" dirty="0"/>
            <a:t> pour </a:t>
          </a:r>
          <a:r>
            <a:rPr lang="en-US" dirty="0" err="1"/>
            <a:t>évaluer</a:t>
          </a:r>
          <a:r>
            <a:rPr lang="en-US" dirty="0"/>
            <a:t> un </a:t>
          </a:r>
          <a:r>
            <a:rPr lang="en-US" dirty="0" err="1"/>
            <a:t>candidat</a:t>
          </a:r>
          <a:r>
            <a:rPr lang="en-US" dirty="0"/>
            <a:t> sur </a:t>
          </a:r>
          <a:r>
            <a:rPr lang="en-US" dirty="0" err="1"/>
            <a:t>une</a:t>
          </a:r>
          <a:r>
            <a:rPr lang="en-US" dirty="0"/>
            <a:t> qualification </a:t>
          </a:r>
          <a:r>
            <a:rPr lang="en-US" dirty="0" err="1"/>
            <a:t>essentielle</a:t>
          </a:r>
          <a:r>
            <a:rPr lang="en-US" dirty="0"/>
            <a:t> </a:t>
          </a:r>
          <a:r>
            <a:rPr lang="en-US" dirty="0" err="1"/>
            <a:t>ou</a:t>
          </a:r>
          <a:r>
            <a:rPr lang="en-US" dirty="0"/>
            <a:t> un </a:t>
          </a:r>
          <a:r>
            <a:rPr lang="en-US" dirty="0" err="1"/>
            <a:t>atout</a:t>
          </a:r>
          <a:r>
            <a:rPr lang="en-US" dirty="0"/>
            <a:t>. </a:t>
          </a:r>
        </a:p>
      </dgm:t>
    </dgm:pt>
    <dgm:pt modelId="{0D5682C6-9F6C-499A-A27F-FC983306FDDA}" type="parTrans" cxnId="{1DFAFC0A-EF06-48EF-993C-DB9234C830BA}">
      <dgm:prSet/>
      <dgm:spPr/>
      <dgm:t>
        <a:bodyPr/>
        <a:lstStyle/>
        <a:p>
          <a:endParaRPr lang="en-US"/>
        </a:p>
      </dgm:t>
    </dgm:pt>
    <dgm:pt modelId="{15C14CB1-93F4-4CC9-930F-4E6962B30056}" type="sibTrans" cxnId="{1DFAFC0A-EF06-48EF-993C-DB9234C830BA}">
      <dgm:prSet/>
      <dgm:spPr/>
      <dgm:t>
        <a:bodyPr/>
        <a:lstStyle/>
        <a:p>
          <a:endParaRPr lang="en-US"/>
        </a:p>
      </dgm:t>
    </dgm:pt>
    <dgm:pt modelId="{7A5F0B1A-6D27-4E10-A368-CBE1A2BB15E5}" type="pres">
      <dgm:prSet presAssocID="{F4FAC3B8-9A72-496C-BC18-9CF897893E23}" presName="root" presStyleCnt="0">
        <dgm:presLayoutVars>
          <dgm:dir/>
          <dgm:resizeHandles val="exact"/>
        </dgm:presLayoutVars>
      </dgm:prSet>
      <dgm:spPr/>
    </dgm:pt>
    <dgm:pt modelId="{8A1F531A-CFC9-48FA-9E2B-02D52F311F96}" type="pres">
      <dgm:prSet presAssocID="{856C8B4F-C5EA-42E7-99A6-D384F7215CDC}" presName="compNode" presStyleCnt="0"/>
      <dgm:spPr/>
    </dgm:pt>
    <dgm:pt modelId="{333069E8-A63D-43C5-892E-32F5704564B4}" type="pres">
      <dgm:prSet presAssocID="{856C8B4F-C5EA-42E7-99A6-D384F7215CDC}" presName="bgRect" presStyleLbl="bgShp" presStyleIdx="0" presStyleCnt="2"/>
      <dgm:spPr/>
    </dgm:pt>
    <dgm:pt modelId="{743A2F85-2B57-4256-AA8A-925DDCDE572A}" type="pres">
      <dgm:prSet presAssocID="{856C8B4F-C5EA-42E7-99A6-D384F7215C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ibbon with solid fill"/>
        </a:ext>
      </dgm:extLst>
    </dgm:pt>
    <dgm:pt modelId="{B52DEF3C-89CA-46DD-9576-DC9CEA9D32AE}" type="pres">
      <dgm:prSet presAssocID="{856C8B4F-C5EA-42E7-99A6-D384F7215CDC}" presName="spaceRect" presStyleCnt="0"/>
      <dgm:spPr/>
    </dgm:pt>
    <dgm:pt modelId="{7A5BECB2-7D36-4A2E-AEA1-DE4BAD1BA1C1}" type="pres">
      <dgm:prSet presAssocID="{856C8B4F-C5EA-42E7-99A6-D384F7215CDC}" presName="parTx" presStyleLbl="revTx" presStyleIdx="0" presStyleCnt="2">
        <dgm:presLayoutVars>
          <dgm:chMax val="0"/>
          <dgm:chPref val="0"/>
        </dgm:presLayoutVars>
      </dgm:prSet>
      <dgm:spPr/>
    </dgm:pt>
    <dgm:pt modelId="{AB23B154-5533-49C1-B791-8BE868952505}" type="pres">
      <dgm:prSet presAssocID="{951733E0-134D-47A6-9921-AA25B2D598CF}" presName="sibTrans" presStyleCnt="0"/>
      <dgm:spPr/>
    </dgm:pt>
    <dgm:pt modelId="{62B60965-9F62-49E9-988E-5127B4FB45D2}" type="pres">
      <dgm:prSet presAssocID="{AF4388D6-5F30-4261-BA4D-B6CFEDCB607A}" presName="compNode" presStyleCnt="0"/>
      <dgm:spPr/>
    </dgm:pt>
    <dgm:pt modelId="{E28CBF22-8E6A-460F-84B6-DD2C7FE8AF03}" type="pres">
      <dgm:prSet presAssocID="{AF4388D6-5F30-4261-BA4D-B6CFEDCB607A}" presName="bgRect" presStyleLbl="bgShp" presStyleIdx="1" presStyleCnt="2"/>
      <dgm:spPr/>
    </dgm:pt>
    <dgm:pt modelId="{339A3210-F8C0-4CC7-B2DB-699A62807A44}" type="pres">
      <dgm:prSet presAssocID="{AF4388D6-5F30-4261-BA4D-B6CFEDCB607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690FA36-285A-4FB9-B205-2FEEBB7F497D}" type="pres">
      <dgm:prSet presAssocID="{AF4388D6-5F30-4261-BA4D-B6CFEDCB607A}" presName="spaceRect" presStyleCnt="0"/>
      <dgm:spPr/>
    </dgm:pt>
    <dgm:pt modelId="{D192285C-0C1E-4A6B-8777-38607BC36494}" type="pres">
      <dgm:prSet presAssocID="{AF4388D6-5F30-4261-BA4D-B6CFEDCB607A}" presName="parTx" presStyleLbl="revTx" presStyleIdx="1" presStyleCnt="2">
        <dgm:presLayoutVars>
          <dgm:chMax val="0"/>
          <dgm:chPref val="0"/>
        </dgm:presLayoutVars>
      </dgm:prSet>
      <dgm:spPr/>
    </dgm:pt>
  </dgm:ptLst>
  <dgm:cxnLst>
    <dgm:cxn modelId="{1DFAFC0A-EF06-48EF-993C-DB9234C830BA}" srcId="{F4FAC3B8-9A72-496C-BC18-9CF897893E23}" destId="{AF4388D6-5F30-4261-BA4D-B6CFEDCB607A}" srcOrd="1" destOrd="0" parTransId="{0D5682C6-9F6C-499A-A27F-FC983306FDDA}" sibTransId="{15C14CB1-93F4-4CC9-930F-4E6962B30056}"/>
    <dgm:cxn modelId="{D826DC40-317F-4207-8911-66BE3BA88888}" type="presOf" srcId="{F4FAC3B8-9A72-496C-BC18-9CF897893E23}" destId="{7A5F0B1A-6D27-4E10-A368-CBE1A2BB15E5}" srcOrd="0" destOrd="0" presId="urn:microsoft.com/office/officeart/2018/2/layout/IconVerticalSolidList"/>
    <dgm:cxn modelId="{275A8473-2CDB-4F19-BF86-D0141862B0F7}" srcId="{F4FAC3B8-9A72-496C-BC18-9CF897893E23}" destId="{856C8B4F-C5EA-42E7-99A6-D384F7215CDC}" srcOrd="0" destOrd="0" parTransId="{C4935CCF-FF0D-4C02-8988-707B1FD18538}" sibTransId="{951733E0-134D-47A6-9921-AA25B2D598CF}"/>
    <dgm:cxn modelId="{C84C15AB-5918-41DD-9AC9-439594F54DA3}" type="presOf" srcId="{AF4388D6-5F30-4261-BA4D-B6CFEDCB607A}" destId="{D192285C-0C1E-4A6B-8777-38607BC36494}" srcOrd="0" destOrd="0" presId="urn:microsoft.com/office/officeart/2018/2/layout/IconVerticalSolidList"/>
    <dgm:cxn modelId="{F5704EEE-84CE-4514-9E57-D98CA5779D26}" type="presOf" srcId="{856C8B4F-C5EA-42E7-99A6-D384F7215CDC}" destId="{7A5BECB2-7D36-4A2E-AEA1-DE4BAD1BA1C1}" srcOrd="0" destOrd="0" presId="urn:microsoft.com/office/officeart/2018/2/layout/IconVerticalSolidList"/>
    <dgm:cxn modelId="{AC931808-FE1F-4F90-BC91-726C5368FD77}" type="presParOf" srcId="{7A5F0B1A-6D27-4E10-A368-CBE1A2BB15E5}" destId="{8A1F531A-CFC9-48FA-9E2B-02D52F311F96}" srcOrd="0" destOrd="0" presId="urn:microsoft.com/office/officeart/2018/2/layout/IconVerticalSolidList"/>
    <dgm:cxn modelId="{EC459AA5-4ECF-444E-942C-9028C0D78241}" type="presParOf" srcId="{8A1F531A-CFC9-48FA-9E2B-02D52F311F96}" destId="{333069E8-A63D-43C5-892E-32F5704564B4}" srcOrd="0" destOrd="0" presId="urn:microsoft.com/office/officeart/2018/2/layout/IconVerticalSolidList"/>
    <dgm:cxn modelId="{4ACA94B5-6E7F-41E8-B9E9-4875B22A001A}" type="presParOf" srcId="{8A1F531A-CFC9-48FA-9E2B-02D52F311F96}" destId="{743A2F85-2B57-4256-AA8A-925DDCDE572A}" srcOrd="1" destOrd="0" presId="urn:microsoft.com/office/officeart/2018/2/layout/IconVerticalSolidList"/>
    <dgm:cxn modelId="{466BC774-60AD-4F85-A615-1F41B5BEA992}" type="presParOf" srcId="{8A1F531A-CFC9-48FA-9E2B-02D52F311F96}" destId="{B52DEF3C-89CA-46DD-9576-DC9CEA9D32AE}" srcOrd="2" destOrd="0" presId="urn:microsoft.com/office/officeart/2018/2/layout/IconVerticalSolidList"/>
    <dgm:cxn modelId="{F4E590BB-6FF7-4DA4-9467-A87EC7C3194D}" type="presParOf" srcId="{8A1F531A-CFC9-48FA-9E2B-02D52F311F96}" destId="{7A5BECB2-7D36-4A2E-AEA1-DE4BAD1BA1C1}" srcOrd="3" destOrd="0" presId="urn:microsoft.com/office/officeart/2018/2/layout/IconVerticalSolidList"/>
    <dgm:cxn modelId="{E97E75C5-D1E7-49C3-9263-7685DC254782}" type="presParOf" srcId="{7A5F0B1A-6D27-4E10-A368-CBE1A2BB15E5}" destId="{AB23B154-5533-49C1-B791-8BE868952505}" srcOrd="1" destOrd="0" presId="urn:microsoft.com/office/officeart/2018/2/layout/IconVerticalSolidList"/>
    <dgm:cxn modelId="{F7E476B2-A1E6-42DF-A061-5E7F4ED4D063}" type="presParOf" srcId="{7A5F0B1A-6D27-4E10-A368-CBE1A2BB15E5}" destId="{62B60965-9F62-49E9-988E-5127B4FB45D2}" srcOrd="2" destOrd="0" presId="urn:microsoft.com/office/officeart/2018/2/layout/IconVerticalSolidList"/>
    <dgm:cxn modelId="{DA831609-4E06-49FA-847B-2E5FB757D097}" type="presParOf" srcId="{62B60965-9F62-49E9-988E-5127B4FB45D2}" destId="{E28CBF22-8E6A-460F-84B6-DD2C7FE8AF03}" srcOrd="0" destOrd="0" presId="urn:microsoft.com/office/officeart/2018/2/layout/IconVerticalSolidList"/>
    <dgm:cxn modelId="{A2A0ED89-A890-4D34-8346-90026625430B}" type="presParOf" srcId="{62B60965-9F62-49E9-988E-5127B4FB45D2}" destId="{339A3210-F8C0-4CC7-B2DB-699A62807A44}" srcOrd="1" destOrd="0" presId="urn:microsoft.com/office/officeart/2018/2/layout/IconVerticalSolidList"/>
    <dgm:cxn modelId="{576B931D-55F9-4EEC-A48A-FF61C189E1D5}" type="presParOf" srcId="{62B60965-9F62-49E9-988E-5127B4FB45D2}" destId="{9690FA36-285A-4FB9-B205-2FEEBB7F497D}" srcOrd="2" destOrd="0" presId="urn:microsoft.com/office/officeart/2018/2/layout/IconVerticalSolidList"/>
    <dgm:cxn modelId="{6F984D91-B21C-41BF-A94D-BE757A94F3F3}" type="presParOf" srcId="{62B60965-9F62-49E9-988E-5127B4FB45D2}" destId="{D192285C-0C1E-4A6B-8777-38607BC36494}"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8DCD3-AC83-4931-8807-5EE838EC2F7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7C0A77D3-FD77-4DAB-BE25-BEEAFC916952}">
      <dgm:prSet/>
      <dgm:spPr/>
      <dgm:t>
        <a:bodyPr/>
        <a:lstStyle/>
        <a:p>
          <a:r>
            <a:rPr lang="en-US" b="1" dirty="0"/>
            <a:t>Please provide an example of a situation when you showed initiative and were action-oriented. </a:t>
          </a:r>
          <a:endParaRPr lang="en-US" dirty="0"/>
        </a:p>
      </dgm:t>
    </dgm:pt>
    <dgm:pt modelId="{3C7F73A8-BD1F-444B-8DCF-6F7FAE66A120}" type="parTrans" cxnId="{73EE46DE-BB74-4CF1-9691-767CE1AADF89}">
      <dgm:prSet/>
      <dgm:spPr/>
      <dgm:t>
        <a:bodyPr/>
        <a:lstStyle/>
        <a:p>
          <a:endParaRPr lang="en-US"/>
        </a:p>
      </dgm:t>
    </dgm:pt>
    <dgm:pt modelId="{82755876-2274-4935-B29B-5945947E8FBC}" type="sibTrans" cxnId="{73EE46DE-BB74-4CF1-9691-767CE1AADF89}">
      <dgm:prSet/>
      <dgm:spPr/>
      <dgm:t>
        <a:bodyPr/>
        <a:lstStyle/>
        <a:p>
          <a:endParaRPr lang="en-US"/>
        </a:p>
      </dgm:t>
    </dgm:pt>
    <dgm:pt modelId="{03BD96FC-49F6-4C43-97F2-B6F10D87E42F}">
      <dgm:prSet/>
      <dgm:spPr/>
      <dgm:t>
        <a:bodyPr/>
        <a:lstStyle/>
        <a:p>
          <a:r>
            <a:rPr lang="en-US" i="1" dirty="0"/>
            <a:t>ANSWER: When I was at school, we often worked on important projects, and I took the lead with my classmates. </a:t>
          </a:r>
          <a:endParaRPr lang="en-US" dirty="0"/>
        </a:p>
      </dgm:t>
    </dgm:pt>
    <dgm:pt modelId="{D8A57804-344F-474D-8514-8B91DEC10A0D}" type="parTrans" cxnId="{DC98EA1A-CBEE-4071-B8CC-B246D354E7A3}">
      <dgm:prSet/>
      <dgm:spPr/>
      <dgm:t>
        <a:bodyPr/>
        <a:lstStyle/>
        <a:p>
          <a:endParaRPr lang="en-US"/>
        </a:p>
      </dgm:t>
    </dgm:pt>
    <dgm:pt modelId="{6D6D0419-153C-4EE1-81EA-2A28CA659D4F}" type="sibTrans" cxnId="{DC98EA1A-CBEE-4071-B8CC-B246D354E7A3}">
      <dgm:prSet/>
      <dgm:spPr/>
      <dgm:t>
        <a:bodyPr/>
        <a:lstStyle/>
        <a:p>
          <a:endParaRPr lang="en-US"/>
        </a:p>
      </dgm:t>
    </dgm:pt>
    <dgm:pt modelId="{0AE17A2A-5A9D-4E92-98CE-63F131E24D91}">
      <dgm:prSet/>
      <dgm:spPr/>
      <dgm:t>
        <a:bodyPr/>
        <a:lstStyle/>
        <a:p>
          <a:r>
            <a:rPr lang="en-US" b="1" dirty="0"/>
            <a:t>Donne-nous un </a:t>
          </a:r>
          <a:r>
            <a:rPr lang="en-US" b="1" dirty="0" err="1"/>
            <a:t>exemple</a:t>
          </a:r>
          <a:r>
            <a:rPr lang="en-US" b="1" dirty="0"/>
            <a:t> </a:t>
          </a:r>
          <a:r>
            <a:rPr lang="en-US" b="1" dirty="0" err="1"/>
            <a:t>d’une</a:t>
          </a:r>
          <a:r>
            <a:rPr lang="en-US" b="1" dirty="0"/>
            <a:t> situation </a:t>
          </a:r>
          <a:r>
            <a:rPr lang="en-US" b="1" dirty="0" err="1"/>
            <a:t>lorsque</a:t>
          </a:r>
          <a:r>
            <a:rPr lang="en-US" b="1" dirty="0"/>
            <a:t> </a:t>
          </a:r>
          <a:r>
            <a:rPr lang="en-US" b="1" dirty="0" err="1"/>
            <a:t>vous</a:t>
          </a:r>
          <a:r>
            <a:rPr lang="en-US" b="1" dirty="0"/>
            <a:t> </a:t>
          </a:r>
          <a:r>
            <a:rPr lang="en-US" b="1" dirty="0" err="1"/>
            <a:t>avez</a:t>
          </a:r>
          <a:r>
            <a:rPr lang="en-US" b="1" dirty="0"/>
            <a:t> f</a:t>
          </a:r>
          <a:r>
            <a:rPr lang="fr-FR" b="1" dirty="0"/>
            <a:t>ait preuve d'initiative et que vous étiez orienté vers l'action.</a:t>
          </a:r>
          <a:endParaRPr lang="en-US" dirty="0"/>
        </a:p>
      </dgm:t>
    </dgm:pt>
    <dgm:pt modelId="{636241C1-17CB-46C4-A18F-A4F8E83261D4}" type="parTrans" cxnId="{C34A3BC6-4C58-40D5-A634-2C2EEA0E2AF9}">
      <dgm:prSet/>
      <dgm:spPr/>
      <dgm:t>
        <a:bodyPr/>
        <a:lstStyle/>
        <a:p>
          <a:endParaRPr lang="en-US"/>
        </a:p>
      </dgm:t>
    </dgm:pt>
    <dgm:pt modelId="{0A646FA6-40BE-4F97-AADF-6886FA03B24F}" type="sibTrans" cxnId="{C34A3BC6-4C58-40D5-A634-2C2EEA0E2AF9}">
      <dgm:prSet/>
      <dgm:spPr/>
      <dgm:t>
        <a:bodyPr/>
        <a:lstStyle/>
        <a:p>
          <a:endParaRPr lang="en-US"/>
        </a:p>
      </dgm:t>
    </dgm:pt>
    <dgm:pt modelId="{53CA3B91-EBB9-4A2B-964E-874F44AEF127}">
      <dgm:prSet/>
      <dgm:spPr/>
      <dgm:t>
        <a:bodyPr/>
        <a:lstStyle/>
        <a:p>
          <a:r>
            <a:rPr lang="en-US" i="1" dirty="0"/>
            <a:t>RÉPONSE: </a:t>
          </a:r>
          <a:r>
            <a:rPr lang="en-US" i="1" dirty="0" err="1"/>
            <a:t>Lorsque</a:t>
          </a:r>
          <a:r>
            <a:rPr lang="en-US" i="1" dirty="0"/>
            <a:t> </a:t>
          </a:r>
          <a:r>
            <a:rPr lang="en-US" i="1" dirty="0" err="1"/>
            <a:t>j’étais</a:t>
          </a:r>
          <a:r>
            <a:rPr lang="en-US" i="1" dirty="0"/>
            <a:t> à </a:t>
          </a:r>
          <a:r>
            <a:rPr lang="en-US" i="1" dirty="0" err="1"/>
            <a:t>l’école</a:t>
          </a:r>
          <a:r>
            <a:rPr lang="en-US" i="1" dirty="0"/>
            <a:t>, on a </a:t>
          </a:r>
          <a:r>
            <a:rPr lang="en-US" i="1" dirty="0" err="1"/>
            <a:t>souvent</a:t>
          </a:r>
          <a:r>
            <a:rPr lang="en-US" i="1" dirty="0"/>
            <a:t> </a:t>
          </a:r>
          <a:r>
            <a:rPr lang="en-US" i="1" dirty="0" err="1"/>
            <a:t>travaillé</a:t>
          </a:r>
          <a:r>
            <a:rPr lang="en-US" i="1" dirty="0"/>
            <a:t> sur des </a:t>
          </a:r>
          <a:r>
            <a:rPr lang="en-US" i="1" dirty="0" err="1"/>
            <a:t>projets</a:t>
          </a:r>
          <a:r>
            <a:rPr lang="en-US" i="1" dirty="0"/>
            <a:t> </a:t>
          </a:r>
          <a:r>
            <a:rPr lang="en-US" i="1" dirty="0" err="1"/>
            <a:t>importants</a:t>
          </a:r>
          <a:r>
            <a:rPr lang="en-US" i="1" dirty="0"/>
            <a:t> et </a:t>
          </a:r>
          <a:r>
            <a:rPr lang="en-US" i="1" dirty="0" err="1"/>
            <a:t>c’est</a:t>
          </a:r>
          <a:r>
            <a:rPr lang="en-US" i="1" dirty="0"/>
            <a:t> </a:t>
          </a:r>
          <a:r>
            <a:rPr lang="en-US" i="1" dirty="0" err="1"/>
            <a:t>moi</a:t>
          </a:r>
          <a:r>
            <a:rPr lang="en-US" i="1" dirty="0"/>
            <a:t> qui a </a:t>
          </a:r>
          <a:r>
            <a:rPr lang="en-US" i="1" dirty="0" err="1"/>
            <a:t>dirigé</a:t>
          </a:r>
          <a:r>
            <a:rPr lang="en-US" i="1" dirty="0"/>
            <a:t> </a:t>
          </a:r>
          <a:r>
            <a:rPr lang="en-US" i="1" dirty="0" err="1"/>
            <a:t>mes</a:t>
          </a:r>
          <a:r>
            <a:rPr lang="en-US" i="1" dirty="0"/>
            <a:t> co-</a:t>
          </a:r>
          <a:r>
            <a:rPr lang="en-US" i="1" dirty="0" err="1"/>
            <a:t>équipées</a:t>
          </a:r>
          <a:r>
            <a:rPr lang="en-US" i="1" dirty="0"/>
            <a:t>. </a:t>
          </a:r>
          <a:endParaRPr lang="en-US" dirty="0"/>
        </a:p>
      </dgm:t>
    </dgm:pt>
    <dgm:pt modelId="{F40976F4-DAD0-4A69-B601-82EB6A21120F}" type="parTrans" cxnId="{C6FCDE64-472C-421D-B986-4CFF19D2C3E6}">
      <dgm:prSet/>
      <dgm:spPr/>
      <dgm:t>
        <a:bodyPr/>
        <a:lstStyle/>
        <a:p>
          <a:endParaRPr lang="en-US"/>
        </a:p>
      </dgm:t>
    </dgm:pt>
    <dgm:pt modelId="{4477AF9B-BAD2-4C53-AF17-46AD60339F17}" type="sibTrans" cxnId="{C6FCDE64-472C-421D-B986-4CFF19D2C3E6}">
      <dgm:prSet/>
      <dgm:spPr/>
      <dgm:t>
        <a:bodyPr/>
        <a:lstStyle/>
        <a:p>
          <a:endParaRPr lang="en-US"/>
        </a:p>
      </dgm:t>
    </dgm:pt>
    <dgm:pt modelId="{35AFD7DC-3D96-4B3F-BA58-885A3BD7D73D}" type="pres">
      <dgm:prSet presAssocID="{7068DCD3-AC83-4931-8807-5EE838EC2F7F}" presName="vert0" presStyleCnt="0">
        <dgm:presLayoutVars>
          <dgm:dir/>
          <dgm:animOne val="branch"/>
          <dgm:animLvl val="lvl"/>
        </dgm:presLayoutVars>
      </dgm:prSet>
      <dgm:spPr/>
    </dgm:pt>
    <dgm:pt modelId="{45405936-FBFF-4026-960D-1D8299D2A081}" type="pres">
      <dgm:prSet presAssocID="{7C0A77D3-FD77-4DAB-BE25-BEEAFC916952}" presName="thickLine" presStyleLbl="alignNode1" presStyleIdx="0" presStyleCnt="4"/>
      <dgm:spPr/>
    </dgm:pt>
    <dgm:pt modelId="{78A3E451-EB2A-4DF8-827F-BD2245BC48CF}" type="pres">
      <dgm:prSet presAssocID="{7C0A77D3-FD77-4DAB-BE25-BEEAFC916952}" presName="horz1" presStyleCnt="0"/>
      <dgm:spPr/>
    </dgm:pt>
    <dgm:pt modelId="{D615FA83-F52F-4305-A1EC-FE79A5CC025C}" type="pres">
      <dgm:prSet presAssocID="{7C0A77D3-FD77-4DAB-BE25-BEEAFC916952}" presName="tx1" presStyleLbl="revTx" presStyleIdx="0" presStyleCnt="4"/>
      <dgm:spPr/>
    </dgm:pt>
    <dgm:pt modelId="{BE7CB59C-F56E-47BA-941C-535295A7724A}" type="pres">
      <dgm:prSet presAssocID="{7C0A77D3-FD77-4DAB-BE25-BEEAFC916952}" presName="vert1" presStyleCnt="0"/>
      <dgm:spPr/>
    </dgm:pt>
    <dgm:pt modelId="{6A9384ED-BFED-4911-99C8-0EA1C44AA409}" type="pres">
      <dgm:prSet presAssocID="{03BD96FC-49F6-4C43-97F2-B6F10D87E42F}" presName="thickLine" presStyleLbl="alignNode1" presStyleIdx="1" presStyleCnt="4"/>
      <dgm:spPr/>
    </dgm:pt>
    <dgm:pt modelId="{AF4AB082-6F23-4750-A6DC-DE35FCBB1654}" type="pres">
      <dgm:prSet presAssocID="{03BD96FC-49F6-4C43-97F2-B6F10D87E42F}" presName="horz1" presStyleCnt="0"/>
      <dgm:spPr/>
    </dgm:pt>
    <dgm:pt modelId="{304AD683-9016-4A92-B444-07AC0D19EEDD}" type="pres">
      <dgm:prSet presAssocID="{03BD96FC-49F6-4C43-97F2-B6F10D87E42F}" presName="tx1" presStyleLbl="revTx" presStyleIdx="1" presStyleCnt="4"/>
      <dgm:spPr/>
    </dgm:pt>
    <dgm:pt modelId="{3DE9A474-59AB-4F2C-A894-1FE219A8A5D4}" type="pres">
      <dgm:prSet presAssocID="{03BD96FC-49F6-4C43-97F2-B6F10D87E42F}" presName="vert1" presStyleCnt="0"/>
      <dgm:spPr/>
    </dgm:pt>
    <dgm:pt modelId="{E5E4ACA8-B7E1-4252-8639-C055D90216BE}" type="pres">
      <dgm:prSet presAssocID="{0AE17A2A-5A9D-4E92-98CE-63F131E24D91}" presName="thickLine" presStyleLbl="alignNode1" presStyleIdx="2" presStyleCnt="4"/>
      <dgm:spPr/>
    </dgm:pt>
    <dgm:pt modelId="{1FAA36B9-1574-4FAC-AEDC-990C80808B05}" type="pres">
      <dgm:prSet presAssocID="{0AE17A2A-5A9D-4E92-98CE-63F131E24D91}" presName="horz1" presStyleCnt="0"/>
      <dgm:spPr/>
    </dgm:pt>
    <dgm:pt modelId="{834A46E8-E90B-4F07-9AA2-A72E6E0816A7}" type="pres">
      <dgm:prSet presAssocID="{0AE17A2A-5A9D-4E92-98CE-63F131E24D91}" presName="tx1" presStyleLbl="revTx" presStyleIdx="2" presStyleCnt="4"/>
      <dgm:spPr/>
    </dgm:pt>
    <dgm:pt modelId="{98A7BD76-84E1-4C0B-B429-C202AD1F648D}" type="pres">
      <dgm:prSet presAssocID="{0AE17A2A-5A9D-4E92-98CE-63F131E24D91}" presName="vert1" presStyleCnt="0"/>
      <dgm:spPr/>
    </dgm:pt>
    <dgm:pt modelId="{DFD14F47-2E2F-43D2-A417-8DA29653D76C}" type="pres">
      <dgm:prSet presAssocID="{53CA3B91-EBB9-4A2B-964E-874F44AEF127}" presName="thickLine" presStyleLbl="alignNode1" presStyleIdx="3" presStyleCnt="4"/>
      <dgm:spPr/>
    </dgm:pt>
    <dgm:pt modelId="{35572E67-FF6D-4B50-B947-4FD7D92E7347}" type="pres">
      <dgm:prSet presAssocID="{53CA3B91-EBB9-4A2B-964E-874F44AEF127}" presName="horz1" presStyleCnt="0"/>
      <dgm:spPr/>
    </dgm:pt>
    <dgm:pt modelId="{604A042B-C54E-4BCA-A110-3608BAA20D65}" type="pres">
      <dgm:prSet presAssocID="{53CA3B91-EBB9-4A2B-964E-874F44AEF127}" presName="tx1" presStyleLbl="revTx" presStyleIdx="3" presStyleCnt="4"/>
      <dgm:spPr/>
    </dgm:pt>
    <dgm:pt modelId="{B94E9C50-11E7-4BF3-9DED-B1F23ED9E4C5}" type="pres">
      <dgm:prSet presAssocID="{53CA3B91-EBB9-4A2B-964E-874F44AEF127}" presName="vert1" presStyleCnt="0"/>
      <dgm:spPr/>
    </dgm:pt>
  </dgm:ptLst>
  <dgm:cxnLst>
    <dgm:cxn modelId="{27A65506-7AAD-4A3C-AF8B-73D809E839D4}" type="presOf" srcId="{7C0A77D3-FD77-4DAB-BE25-BEEAFC916952}" destId="{D615FA83-F52F-4305-A1EC-FE79A5CC025C}" srcOrd="0" destOrd="0" presId="urn:microsoft.com/office/officeart/2008/layout/LinedList"/>
    <dgm:cxn modelId="{DF01360C-3BE0-4FDB-A450-3DFEBC74F1A0}" type="presOf" srcId="{53CA3B91-EBB9-4A2B-964E-874F44AEF127}" destId="{604A042B-C54E-4BCA-A110-3608BAA20D65}" srcOrd="0" destOrd="0" presId="urn:microsoft.com/office/officeart/2008/layout/LinedList"/>
    <dgm:cxn modelId="{DC98EA1A-CBEE-4071-B8CC-B246D354E7A3}" srcId="{7068DCD3-AC83-4931-8807-5EE838EC2F7F}" destId="{03BD96FC-49F6-4C43-97F2-B6F10D87E42F}" srcOrd="1" destOrd="0" parTransId="{D8A57804-344F-474D-8514-8B91DEC10A0D}" sibTransId="{6D6D0419-153C-4EE1-81EA-2A28CA659D4F}"/>
    <dgm:cxn modelId="{B820F427-5C7A-4F25-B8D0-48DF61F7CEE0}" type="presOf" srcId="{03BD96FC-49F6-4C43-97F2-B6F10D87E42F}" destId="{304AD683-9016-4A92-B444-07AC0D19EEDD}" srcOrd="0" destOrd="0" presId="urn:microsoft.com/office/officeart/2008/layout/LinedList"/>
    <dgm:cxn modelId="{C6FCDE64-472C-421D-B986-4CFF19D2C3E6}" srcId="{7068DCD3-AC83-4931-8807-5EE838EC2F7F}" destId="{53CA3B91-EBB9-4A2B-964E-874F44AEF127}" srcOrd="3" destOrd="0" parTransId="{F40976F4-DAD0-4A69-B601-82EB6A21120F}" sibTransId="{4477AF9B-BAD2-4C53-AF17-46AD60339F17}"/>
    <dgm:cxn modelId="{09945B72-49A6-47CB-85F8-A79928F36202}" type="presOf" srcId="{7068DCD3-AC83-4931-8807-5EE838EC2F7F}" destId="{35AFD7DC-3D96-4B3F-BA58-885A3BD7D73D}" srcOrd="0" destOrd="0" presId="urn:microsoft.com/office/officeart/2008/layout/LinedList"/>
    <dgm:cxn modelId="{96C94A75-F987-4FF7-89CD-58AEC5A17E7D}" type="presOf" srcId="{0AE17A2A-5A9D-4E92-98CE-63F131E24D91}" destId="{834A46E8-E90B-4F07-9AA2-A72E6E0816A7}" srcOrd="0" destOrd="0" presId="urn:microsoft.com/office/officeart/2008/layout/LinedList"/>
    <dgm:cxn modelId="{C34A3BC6-4C58-40D5-A634-2C2EEA0E2AF9}" srcId="{7068DCD3-AC83-4931-8807-5EE838EC2F7F}" destId="{0AE17A2A-5A9D-4E92-98CE-63F131E24D91}" srcOrd="2" destOrd="0" parTransId="{636241C1-17CB-46C4-A18F-A4F8E83261D4}" sibTransId="{0A646FA6-40BE-4F97-AADF-6886FA03B24F}"/>
    <dgm:cxn modelId="{73EE46DE-BB74-4CF1-9691-767CE1AADF89}" srcId="{7068DCD3-AC83-4931-8807-5EE838EC2F7F}" destId="{7C0A77D3-FD77-4DAB-BE25-BEEAFC916952}" srcOrd="0" destOrd="0" parTransId="{3C7F73A8-BD1F-444B-8DCF-6F7FAE66A120}" sibTransId="{82755876-2274-4935-B29B-5945947E8FBC}"/>
    <dgm:cxn modelId="{CE13F620-5449-49EE-9663-1BA316A1702A}" type="presParOf" srcId="{35AFD7DC-3D96-4B3F-BA58-885A3BD7D73D}" destId="{45405936-FBFF-4026-960D-1D8299D2A081}" srcOrd="0" destOrd="0" presId="urn:microsoft.com/office/officeart/2008/layout/LinedList"/>
    <dgm:cxn modelId="{69B859AC-BE5D-4C5C-BB00-F471BD99E6C4}" type="presParOf" srcId="{35AFD7DC-3D96-4B3F-BA58-885A3BD7D73D}" destId="{78A3E451-EB2A-4DF8-827F-BD2245BC48CF}" srcOrd="1" destOrd="0" presId="urn:microsoft.com/office/officeart/2008/layout/LinedList"/>
    <dgm:cxn modelId="{AA40A6AC-9B15-43B6-86FB-671F621AB672}" type="presParOf" srcId="{78A3E451-EB2A-4DF8-827F-BD2245BC48CF}" destId="{D615FA83-F52F-4305-A1EC-FE79A5CC025C}" srcOrd="0" destOrd="0" presId="urn:microsoft.com/office/officeart/2008/layout/LinedList"/>
    <dgm:cxn modelId="{77F8B935-C44A-4656-AF18-45FCC76DF0BE}" type="presParOf" srcId="{78A3E451-EB2A-4DF8-827F-BD2245BC48CF}" destId="{BE7CB59C-F56E-47BA-941C-535295A7724A}" srcOrd="1" destOrd="0" presId="urn:microsoft.com/office/officeart/2008/layout/LinedList"/>
    <dgm:cxn modelId="{4A95E59A-4ADB-4D5B-AEA1-EB2B5D3FCD2C}" type="presParOf" srcId="{35AFD7DC-3D96-4B3F-BA58-885A3BD7D73D}" destId="{6A9384ED-BFED-4911-99C8-0EA1C44AA409}" srcOrd="2" destOrd="0" presId="urn:microsoft.com/office/officeart/2008/layout/LinedList"/>
    <dgm:cxn modelId="{2D096D1E-711B-4F82-B7B9-FAD4C47DB0CD}" type="presParOf" srcId="{35AFD7DC-3D96-4B3F-BA58-885A3BD7D73D}" destId="{AF4AB082-6F23-4750-A6DC-DE35FCBB1654}" srcOrd="3" destOrd="0" presId="urn:microsoft.com/office/officeart/2008/layout/LinedList"/>
    <dgm:cxn modelId="{74D4E8BC-8E75-4FBA-8E2F-64CFFD1D1F76}" type="presParOf" srcId="{AF4AB082-6F23-4750-A6DC-DE35FCBB1654}" destId="{304AD683-9016-4A92-B444-07AC0D19EEDD}" srcOrd="0" destOrd="0" presId="urn:microsoft.com/office/officeart/2008/layout/LinedList"/>
    <dgm:cxn modelId="{CC492EFB-30E2-4F19-AC12-5FD10FFB89C2}" type="presParOf" srcId="{AF4AB082-6F23-4750-A6DC-DE35FCBB1654}" destId="{3DE9A474-59AB-4F2C-A894-1FE219A8A5D4}" srcOrd="1" destOrd="0" presId="urn:microsoft.com/office/officeart/2008/layout/LinedList"/>
    <dgm:cxn modelId="{BEE9CB3B-7334-42C0-87CF-01728392F638}" type="presParOf" srcId="{35AFD7DC-3D96-4B3F-BA58-885A3BD7D73D}" destId="{E5E4ACA8-B7E1-4252-8639-C055D90216BE}" srcOrd="4" destOrd="0" presId="urn:microsoft.com/office/officeart/2008/layout/LinedList"/>
    <dgm:cxn modelId="{2140BF34-D6C3-40F3-AD04-72F5F56EE09F}" type="presParOf" srcId="{35AFD7DC-3D96-4B3F-BA58-885A3BD7D73D}" destId="{1FAA36B9-1574-4FAC-AEDC-990C80808B05}" srcOrd="5" destOrd="0" presId="urn:microsoft.com/office/officeart/2008/layout/LinedList"/>
    <dgm:cxn modelId="{8413641B-8D8E-4EB6-941B-1B7B0B3E3EC5}" type="presParOf" srcId="{1FAA36B9-1574-4FAC-AEDC-990C80808B05}" destId="{834A46E8-E90B-4F07-9AA2-A72E6E0816A7}" srcOrd="0" destOrd="0" presId="urn:microsoft.com/office/officeart/2008/layout/LinedList"/>
    <dgm:cxn modelId="{E32A8F59-6B2F-43D3-A08D-5076F6ED9EE8}" type="presParOf" srcId="{1FAA36B9-1574-4FAC-AEDC-990C80808B05}" destId="{98A7BD76-84E1-4C0B-B429-C202AD1F648D}" srcOrd="1" destOrd="0" presId="urn:microsoft.com/office/officeart/2008/layout/LinedList"/>
    <dgm:cxn modelId="{272F01E1-8B12-4B11-B016-892AFB3F4CB5}" type="presParOf" srcId="{35AFD7DC-3D96-4B3F-BA58-885A3BD7D73D}" destId="{DFD14F47-2E2F-43D2-A417-8DA29653D76C}" srcOrd="6" destOrd="0" presId="urn:microsoft.com/office/officeart/2008/layout/LinedList"/>
    <dgm:cxn modelId="{C50624EF-F374-45D6-9009-CBCB0E7A0624}" type="presParOf" srcId="{35AFD7DC-3D96-4B3F-BA58-885A3BD7D73D}" destId="{35572E67-FF6D-4B50-B947-4FD7D92E7347}" srcOrd="7" destOrd="0" presId="urn:microsoft.com/office/officeart/2008/layout/LinedList"/>
    <dgm:cxn modelId="{36D3AC1C-9632-42B1-8DB6-F7F5DF84FC53}" type="presParOf" srcId="{35572E67-FF6D-4B50-B947-4FD7D92E7347}" destId="{604A042B-C54E-4BCA-A110-3608BAA20D65}" srcOrd="0" destOrd="0" presId="urn:microsoft.com/office/officeart/2008/layout/LinedList"/>
    <dgm:cxn modelId="{F4637D6B-06F7-4C28-B2C2-05B84CEF2576}" type="presParOf" srcId="{35572E67-FF6D-4B50-B947-4FD7D92E7347}" destId="{B94E9C50-11E7-4BF3-9DED-B1F23ED9E4C5}"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069E8-A63D-43C5-892E-32F5704564B4}">
      <dsp:nvSpPr>
        <dsp:cNvPr id="0" name=""/>
        <dsp:cNvSpPr/>
      </dsp:nvSpPr>
      <dsp:spPr>
        <a:xfrm>
          <a:off x="0" y="729124"/>
          <a:ext cx="10515600" cy="1346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A2F85-2B57-4256-AA8A-925DDCDE572A}">
      <dsp:nvSpPr>
        <dsp:cNvPr id="0" name=""/>
        <dsp:cNvSpPr/>
      </dsp:nvSpPr>
      <dsp:spPr>
        <a:xfrm>
          <a:off x="407188" y="1031992"/>
          <a:ext cx="740342" cy="740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5BECB2-7D36-4A2E-AEA1-DE4BAD1BA1C1}">
      <dsp:nvSpPr>
        <dsp:cNvPr id="0" name=""/>
        <dsp:cNvSpPr/>
      </dsp:nvSpPr>
      <dsp:spPr>
        <a:xfrm>
          <a:off x="1554718" y="729124"/>
          <a:ext cx="8960881" cy="134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60" tIns="142460" rIns="142460" bIns="142460" numCol="1" spcCol="1270" anchor="ctr" anchorCtr="0">
          <a:noAutofit/>
        </a:bodyPr>
        <a:lstStyle/>
        <a:p>
          <a:pPr marL="0" lvl="0" indent="0" algn="l" defTabSz="755650">
            <a:lnSpc>
              <a:spcPct val="90000"/>
            </a:lnSpc>
            <a:spcBef>
              <a:spcPct val="0"/>
            </a:spcBef>
            <a:spcAft>
              <a:spcPct val="35000"/>
            </a:spcAft>
            <a:buNone/>
          </a:pPr>
          <a:r>
            <a:rPr lang="en-CA" sz="1700" kern="1200" dirty="0"/>
            <a:t>Did you know that appointments, internal or external, by the Commission to or from the public service shall be made </a:t>
          </a:r>
          <a:r>
            <a:rPr lang="en-CA" sz="1700" b="1" u="sng" kern="1200" dirty="0"/>
            <a:t>on the basis of merit</a:t>
          </a:r>
          <a:r>
            <a:rPr lang="en-CA" sz="1700" kern="1200" dirty="0"/>
            <a:t>? </a:t>
          </a:r>
          <a:endParaRPr lang="en-US" sz="1700" kern="1200" dirty="0"/>
        </a:p>
        <a:p>
          <a:pPr marL="0" lvl="0" indent="0" algn="l" defTabSz="755650">
            <a:lnSpc>
              <a:spcPct val="90000"/>
            </a:lnSpc>
            <a:spcBef>
              <a:spcPct val="0"/>
            </a:spcBef>
            <a:spcAft>
              <a:spcPct val="35000"/>
            </a:spcAft>
            <a:buNone/>
          </a:pPr>
          <a:r>
            <a:rPr lang="en-US" sz="1700" kern="1200" dirty="0" err="1"/>
            <a:t>Saviez-vous</a:t>
          </a:r>
          <a:r>
            <a:rPr lang="en-US" sz="1700" kern="1200" dirty="0"/>
            <a:t> que l</a:t>
          </a:r>
          <a:r>
            <a:rPr lang="fr-FR" sz="1700" kern="1200" dirty="0"/>
            <a:t>es nominations — internes ou externes — à la fonction publique faites par la Commission sont </a:t>
          </a:r>
          <a:r>
            <a:rPr lang="fr-FR" sz="1700" b="1" u="sng" kern="1200" dirty="0"/>
            <a:t>fondées sur le mérite </a:t>
          </a:r>
          <a:r>
            <a:rPr lang="fr-FR" sz="1700" kern="1200" dirty="0"/>
            <a:t>et sont indépendantes de toute influence politique?</a:t>
          </a:r>
          <a:endParaRPr lang="en-US" sz="1700" kern="1200" dirty="0"/>
        </a:p>
      </dsp:txBody>
      <dsp:txXfrm>
        <a:off x="1554718" y="729124"/>
        <a:ext cx="8960881" cy="1346076"/>
      </dsp:txXfrm>
    </dsp:sp>
    <dsp:sp modelId="{E28CBF22-8E6A-460F-84B6-DD2C7FE8AF03}">
      <dsp:nvSpPr>
        <dsp:cNvPr id="0" name=""/>
        <dsp:cNvSpPr/>
      </dsp:nvSpPr>
      <dsp:spPr>
        <a:xfrm>
          <a:off x="0" y="2411721"/>
          <a:ext cx="10515600" cy="13460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A3210-F8C0-4CC7-B2DB-699A62807A44}">
      <dsp:nvSpPr>
        <dsp:cNvPr id="0" name=""/>
        <dsp:cNvSpPr/>
      </dsp:nvSpPr>
      <dsp:spPr>
        <a:xfrm>
          <a:off x="407188" y="2714588"/>
          <a:ext cx="740342" cy="740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92285C-0C1E-4A6B-8777-38607BC36494}">
      <dsp:nvSpPr>
        <dsp:cNvPr id="0" name=""/>
        <dsp:cNvSpPr/>
      </dsp:nvSpPr>
      <dsp:spPr>
        <a:xfrm>
          <a:off x="1554718" y="2411721"/>
          <a:ext cx="8960881" cy="134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460" tIns="142460" rIns="142460" bIns="142460" numCol="1" spcCol="1270" anchor="ctr" anchorCtr="0">
          <a:noAutofit/>
        </a:bodyPr>
        <a:lstStyle/>
        <a:p>
          <a:pPr marL="0" lvl="0" indent="0" algn="l" defTabSz="755650">
            <a:lnSpc>
              <a:spcPct val="90000"/>
            </a:lnSpc>
            <a:spcBef>
              <a:spcPct val="0"/>
            </a:spcBef>
            <a:spcAft>
              <a:spcPct val="35000"/>
            </a:spcAft>
            <a:buNone/>
          </a:pPr>
          <a:r>
            <a:rPr lang="en-US" sz="1700" kern="1200" dirty="0"/>
            <a:t>This means that an organization may use screening questions to assess candidates on essential or asset qualifications. </a:t>
          </a:r>
        </a:p>
        <a:p>
          <a:pPr marL="0" lvl="0" indent="0" algn="l" defTabSz="755650">
            <a:lnSpc>
              <a:spcPct val="90000"/>
            </a:lnSpc>
            <a:spcBef>
              <a:spcPct val="0"/>
            </a:spcBef>
            <a:spcAft>
              <a:spcPct val="35000"/>
            </a:spcAft>
            <a:buNone/>
          </a:pPr>
          <a:r>
            <a:rPr lang="en-US" sz="1700" kern="1200" dirty="0" err="1"/>
            <a:t>Ceci</a:t>
          </a:r>
          <a:r>
            <a:rPr lang="en-US" sz="1700" kern="1200" dirty="0"/>
            <a:t> </a:t>
          </a:r>
          <a:r>
            <a:rPr lang="en-US" sz="1700" kern="1200" dirty="0" err="1"/>
            <a:t>veut</a:t>
          </a:r>
          <a:r>
            <a:rPr lang="en-US" sz="1700" kern="1200" dirty="0"/>
            <a:t> dire </a:t>
          </a:r>
          <a:r>
            <a:rPr lang="en-US" sz="1700" kern="1200" dirty="0" err="1"/>
            <a:t>qu’un</a:t>
          </a:r>
          <a:r>
            <a:rPr lang="en-US" sz="1700" kern="1200" dirty="0"/>
            <a:t> </a:t>
          </a:r>
          <a:r>
            <a:rPr lang="en-US" sz="1700" kern="1200" dirty="0" err="1"/>
            <a:t>ministère</a:t>
          </a:r>
          <a:r>
            <a:rPr lang="en-US" sz="1700" kern="1200" dirty="0"/>
            <a:t> </a:t>
          </a:r>
          <a:r>
            <a:rPr lang="en-US" sz="1700" kern="1200" dirty="0" err="1"/>
            <a:t>pourrait</a:t>
          </a:r>
          <a:r>
            <a:rPr lang="en-US" sz="1700" kern="1200" dirty="0"/>
            <a:t> </a:t>
          </a:r>
          <a:r>
            <a:rPr lang="en-US" sz="1700" kern="1200" dirty="0" err="1"/>
            <a:t>utiliser</a:t>
          </a:r>
          <a:r>
            <a:rPr lang="en-US" sz="1700" kern="1200" dirty="0"/>
            <a:t> </a:t>
          </a:r>
          <a:r>
            <a:rPr lang="en-US" sz="1700" kern="1200" dirty="0" err="1"/>
            <a:t>une</a:t>
          </a:r>
          <a:r>
            <a:rPr lang="en-US" sz="1700" kern="1200" dirty="0"/>
            <a:t> question de </a:t>
          </a:r>
          <a:r>
            <a:rPr lang="en-US" sz="1700" kern="1200" dirty="0" err="1"/>
            <a:t>préselection</a:t>
          </a:r>
          <a:r>
            <a:rPr lang="en-US" sz="1700" kern="1200" dirty="0"/>
            <a:t> pour </a:t>
          </a:r>
          <a:r>
            <a:rPr lang="en-US" sz="1700" kern="1200" dirty="0" err="1"/>
            <a:t>évaluer</a:t>
          </a:r>
          <a:r>
            <a:rPr lang="en-US" sz="1700" kern="1200" dirty="0"/>
            <a:t> un </a:t>
          </a:r>
          <a:r>
            <a:rPr lang="en-US" sz="1700" kern="1200" dirty="0" err="1"/>
            <a:t>candidat</a:t>
          </a:r>
          <a:r>
            <a:rPr lang="en-US" sz="1700" kern="1200" dirty="0"/>
            <a:t> sur </a:t>
          </a:r>
          <a:r>
            <a:rPr lang="en-US" sz="1700" kern="1200" dirty="0" err="1"/>
            <a:t>une</a:t>
          </a:r>
          <a:r>
            <a:rPr lang="en-US" sz="1700" kern="1200" dirty="0"/>
            <a:t> qualification </a:t>
          </a:r>
          <a:r>
            <a:rPr lang="en-US" sz="1700" kern="1200" dirty="0" err="1"/>
            <a:t>essentielle</a:t>
          </a:r>
          <a:r>
            <a:rPr lang="en-US" sz="1700" kern="1200" dirty="0"/>
            <a:t> </a:t>
          </a:r>
          <a:r>
            <a:rPr lang="en-US" sz="1700" kern="1200" dirty="0" err="1"/>
            <a:t>ou</a:t>
          </a:r>
          <a:r>
            <a:rPr lang="en-US" sz="1700" kern="1200" dirty="0"/>
            <a:t> un </a:t>
          </a:r>
          <a:r>
            <a:rPr lang="en-US" sz="1700" kern="1200" dirty="0" err="1"/>
            <a:t>atout</a:t>
          </a:r>
          <a:r>
            <a:rPr lang="en-US" sz="1700" kern="1200" dirty="0"/>
            <a:t>. </a:t>
          </a:r>
        </a:p>
      </dsp:txBody>
      <dsp:txXfrm>
        <a:off x="1554718" y="2411721"/>
        <a:ext cx="8960881" cy="1346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05936-FBFF-4026-960D-1D8299D2A081}">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5FA83-F52F-4305-A1EC-FE79A5CC025C}">
      <dsp:nvSpPr>
        <dsp:cNvPr id="0" name=""/>
        <dsp:cNvSpPr/>
      </dsp:nvSpPr>
      <dsp:spPr>
        <a:xfrm>
          <a:off x="0" y="0"/>
          <a:ext cx="10515600" cy="112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Please provide an example of a situation when you showed initiative and were action-oriented. </a:t>
          </a:r>
          <a:endParaRPr lang="en-US" sz="3100" kern="1200" dirty="0"/>
        </a:p>
      </dsp:txBody>
      <dsp:txXfrm>
        <a:off x="0" y="0"/>
        <a:ext cx="10515600" cy="1121730"/>
      </dsp:txXfrm>
    </dsp:sp>
    <dsp:sp modelId="{6A9384ED-BFED-4911-99C8-0EA1C44AA409}">
      <dsp:nvSpPr>
        <dsp:cNvPr id="0" name=""/>
        <dsp:cNvSpPr/>
      </dsp:nvSpPr>
      <dsp:spPr>
        <a:xfrm>
          <a:off x="0" y="112173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4AD683-9016-4A92-B444-07AC0D19EEDD}">
      <dsp:nvSpPr>
        <dsp:cNvPr id="0" name=""/>
        <dsp:cNvSpPr/>
      </dsp:nvSpPr>
      <dsp:spPr>
        <a:xfrm>
          <a:off x="0" y="1121730"/>
          <a:ext cx="10515600" cy="112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i="1" kern="1200" dirty="0"/>
            <a:t>ANSWER: When I was at school, we often worked on important projects, and I took the lead with my classmates. </a:t>
          </a:r>
          <a:endParaRPr lang="en-US" sz="3100" kern="1200" dirty="0"/>
        </a:p>
      </dsp:txBody>
      <dsp:txXfrm>
        <a:off x="0" y="1121730"/>
        <a:ext cx="10515600" cy="1121730"/>
      </dsp:txXfrm>
    </dsp:sp>
    <dsp:sp modelId="{E5E4ACA8-B7E1-4252-8639-C055D90216BE}">
      <dsp:nvSpPr>
        <dsp:cNvPr id="0" name=""/>
        <dsp:cNvSpPr/>
      </dsp:nvSpPr>
      <dsp:spPr>
        <a:xfrm>
          <a:off x="0" y="224346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A46E8-E90B-4F07-9AA2-A72E6E0816A7}">
      <dsp:nvSpPr>
        <dsp:cNvPr id="0" name=""/>
        <dsp:cNvSpPr/>
      </dsp:nvSpPr>
      <dsp:spPr>
        <a:xfrm>
          <a:off x="0" y="2243461"/>
          <a:ext cx="10515600" cy="112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dirty="0"/>
            <a:t>Donne-nous un </a:t>
          </a:r>
          <a:r>
            <a:rPr lang="en-US" sz="3100" b="1" kern="1200" dirty="0" err="1"/>
            <a:t>exemple</a:t>
          </a:r>
          <a:r>
            <a:rPr lang="en-US" sz="3100" b="1" kern="1200" dirty="0"/>
            <a:t> </a:t>
          </a:r>
          <a:r>
            <a:rPr lang="en-US" sz="3100" b="1" kern="1200" dirty="0" err="1"/>
            <a:t>d’une</a:t>
          </a:r>
          <a:r>
            <a:rPr lang="en-US" sz="3100" b="1" kern="1200" dirty="0"/>
            <a:t> situation </a:t>
          </a:r>
          <a:r>
            <a:rPr lang="en-US" sz="3100" b="1" kern="1200" dirty="0" err="1"/>
            <a:t>lorsque</a:t>
          </a:r>
          <a:r>
            <a:rPr lang="en-US" sz="3100" b="1" kern="1200" dirty="0"/>
            <a:t> </a:t>
          </a:r>
          <a:r>
            <a:rPr lang="en-US" sz="3100" b="1" kern="1200" dirty="0" err="1"/>
            <a:t>vous</a:t>
          </a:r>
          <a:r>
            <a:rPr lang="en-US" sz="3100" b="1" kern="1200" dirty="0"/>
            <a:t> </a:t>
          </a:r>
          <a:r>
            <a:rPr lang="en-US" sz="3100" b="1" kern="1200" dirty="0" err="1"/>
            <a:t>avez</a:t>
          </a:r>
          <a:r>
            <a:rPr lang="en-US" sz="3100" b="1" kern="1200" dirty="0"/>
            <a:t> f</a:t>
          </a:r>
          <a:r>
            <a:rPr lang="fr-FR" sz="3100" b="1" kern="1200" dirty="0"/>
            <a:t>ait preuve d'initiative et que vous étiez orienté vers l'action.</a:t>
          </a:r>
          <a:endParaRPr lang="en-US" sz="3100" kern="1200" dirty="0"/>
        </a:p>
      </dsp:txBody>
      <dsp:txXfrm>
        <a:off x="0" y="2243461"/>
        <a:ext cx="10515600" cy="1121730"/>
      </dsp:txXfrm>
    </dsp:sp>
    <dsp:sp modelId="{DFD14F47-2E2F-43D2-A417-8DA29653D76C}">
      <dsp:nvSpPr>
        <dsp:cNvPr id="0" name=""/>
        <dsp:cNvSpPr/>
      </dsp:nvSpPr>
      <dsp:spPr>
        <a:xfrm>
          <a:off x="0" y="336519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A042B-C54E-4BCA-A110-3608BAA20D65}">
      <dsp:nvSpPr>
        <dsp:cNvPr id="0" name=""/>
        <dsp:cNvSpPr/>
      </dsp:nvSpPr>
      <dsp:spPr>
        <a:xfrm>
          <a:off x="0" y="3365192"/>
          <a:ext cx="10515600" cy="112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i="1" kern="1200" dirty="0"/>
            <a:t>RÉPONSE: </a:t>
          </a:r>
          <a:r>
            <a:rPr lang="en-US" sz="3100" i="1" kern="1200" dirty="0" err="1"/>
            <a:t>Lorsque</a:t>
          </a:r>
          <a:r>
            <a:rPr lang="en-US" sz="3100" i="1" kern="1200" dirty="0"/>
            <a:t> </a:t>
          </a:r>
          <a:r>
            <a:rPr lang="en-US" sz="3100" i="1" kern="1200" dirty="0" err="1"/>
            <a:t>j’étais</a:t>
          </a:r>
          <a:r>
            <a:rPr lang="en-US" sz="3100" i="1" kern="1200" dirty="0"/>
            <a:t> à </a:t>
          </a:r>
          <a:r>
            <a:rPr lang="en-US" sz="3100" i="1" kern="1200" dirty="0" err="1"/>
            <a:t>l’école</a:t>
          </a:r>
          <a:r>
            <a:rPr lang="en-US" sz="3100" i="1" kern="1200" dirty="0"/>
            <a:t>, on a </a:t>
          </a:r>
          <a:r>
            <a:rPr lang="en-US" sz="3100" i="1" kern="1200" dirty="0" err="1"/>
            <a:t>souvent</a:t>
          </a:r>
          <a:r>
            <a:rPr lang="en-US" sz="3100" i="1" kern="1200" dirty="0"/>
            <a:t> </a:t>
          </a:r>
          <a:r>
            <a:rPr lang="en-US" sz="3100" i="1" kern="1200" dirty="0" err="1"/>
            <a:t>travaillé</a:t>
          </a:r>
          <a:r>
            <a:rPr lang="en-US" sz="3100" i="1" kern="1200" dirty="0"/>
            <a:t> sur des </a:t>
          </a:r>
          <a:r>
            <a:rPr lang="en-US" sz="3100" i="1" kern="1200" dirty="0" err="1"/>
            <a:t>projets</a:t>
          </a:r>
          <a:r>
            <a:rPr lang="en-US" sz="3100" i="1" kern="1200" dirty="0"/>
            <a:t> </a:t>
          </a:r>
          <a:r>
            <a:rPr lang="en-US" sz="3100" i="1" kern="1200" dirty="0" err="1"/>
            <a:t>importants</a:t>
          </a:r>
          <a:r>
            <a:rPr lang="en-US" sz="3100" i="1" kern="1200" dirty="0"/>
            <a:t> et </a:t>
          </a:r>
          <a:r>
            <a:rPr lang="en-US" sz="3100" i="1" kern="1200" dirty="0" err="1"/>
            <a:t>c’est</a:t>
          </a:r>
          <a:r>
            <a:rPr lang="en-US" sz="3100" i="1" kern="1200" dirty="0"/>
            <a:t> </a:t>
          </a:r>
          <a:r>
            <a:rPr lang="en-US" sz="3100" i="1" kern="1200" dirty="0" err="1"/>
            <a:t>moi</a:t>
          </a:r>
          <a:r>
            <a:rPr lang="en-US" sz="3100" i="1" kern="1200" dirty="0"/>
            <a:t> qui a </a:t>
          </a:r>
          <a:r>
            <a:rPr lang="en-US" sz="3100" i="1" kern="1200" dirty="0" err="1"/>
            <a:t>dirigé</a:t>
          </a:r>
          <a:r>
            <a:rPr lang="en-US" sz="3100" i="1" kern="1200" dirty="0"/>
            <a:t> </a:t>
          </a:r>
          <a:r>
            <a:rPr lang="en-US" sz="3100" i="1" kern="1200" dirty="0" err="1"/>
            <a:t>mes</a:t>
          </a:r>
          <a:r>
            <a:rPr lang="en-US" sz="3100" i="1" kern="1200" dirty="0"/>
            <a:t> co-</a:t>
          </a:r>
          <a:r>
            <a:rPr lang="en-US" sz="3100" i="1" kern="1200" dirty="0" err="1"/>
            <a:t>équipées</a:t>
          </a:r>
          <a:r>
            <a:rPr lang="en-US" sz="3100" i="1" kern="1200" dirty="0"/>
            <a:t>. </a:t>
          </a:r>
          <a:endParaRPr lang="en-US" sz="3100" kern="1200" dirty="0"/>
        </a:p>
      </dsp:txBody>
      <dsp:txXfrm>
        <a:off x="0" y="3365192"/>
        <a:ext cx="10515600" cy="11217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446E6-5362-47AE-839B-284A1BDB8998}" type="datetimeFigureOut">
              <a:rPr lang="en-CA" smtClean="0"/>
              <a:t>2021-06-03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C59FD-8D03-4AA1-8631-86699356FDE3}" type="slidenum">
              <a:rPr lang="en-CA" smtClean="0"/>
              <a:t>‹#›</a:t>
            </a:fld>
            <a:endParaRPr lang="en-CA"/>
          </a:p>
        </p:txBody>
      </p:sp>
    </p:spTree>
    <p:extLst>
      <p:ext uri="{BB962C8B-B14F-4D97-AF65-F5344CB8AC3E}">
        <p14:creationId xmlns:p14="http://schemas.microsoft.com/office/powerpoint/2010/main" val="2397109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228600" indent="-228600">
              <a:buAutoNum type="arabicPeriod"/>
            </a:pPr>
            <a:r>
              <a:rPr lang="en-CA" dirty="0"/>
              <a:t>Names</a:t>
            </a:r>
          </a:p>
          <a:p>
            <a:pPr marL="228600" indent="-228600">
              <a:buAutoNum type="arabicPeriod"/>
            </a:pPr>
            <a:r>
              <a:rPr lang="en-CA" dirty="0"/>
              <a:t>HR advisors</a:t>
            </a:r>
          </a:p>
          <a:p>
            <a:pPr marL="228600" indent="-228600">
              <a:buAutoNum type="arabicPeriod"/>
            </a:pPr>
            <a:r>
              <a:rPr lang="en-CA" dirty="0"/>
              <a:t>We will have short presentation to show you the programs and give you some tips and trick and then open the floor to questions</a:t>
            </a:r>
          </a:p>
          <a:p>
            <a:pPr marL="228600" indent="-228600">
              <a:buAutoNum type="arabicPeriod"/>
            </a:pPr>
            <a:r>
              <a:rPr lang="en-CA" dirty="0"/>
              <a:t>We will also share our e-mail for more personal questions and will be here during the networking portion of the event if you want to connect one on one</a:t>
            </a:r>
          </a:p>
          <a:p>
            <a:pPr marL="228600" indent="-228600">
              <a:buAutoNum type="arabicPeriod"/>
            </a:pPr>
            <a:r>
              <a:rPr lang="en-CA" dirty="0"/>
              <a:t>Est-</a:t>
            </a:r>
            <a:r>
              <a:rPr lang="en-CA" dirty="0" err="1"/>
              <a:t>ce</a:t>
            </a:r>
            <a:r>
              <a:rPr lang="en-CA" dirty="0"/>
              <a:t> </a:t>
            </a:r>
            <a:r>
              <a:rPr lang="en-CA" dirty="0" err="1"/>
              <a:t>qu’il</a:t>
            </a:r>
            <a:r>
              <a:rPr lang="en-CA" dirty="0"/>
              <a:t> y a un participant qui </a:t>
            </a:r>
            <a:r>
              <a:rPr lang="en-CA" dirty="0" err="1"/>
              <a:t>aimerait</a:t>
            </a:r>
            <a:r>
              <a:rPr lang="en-CA" dirty="0"/>
              <a:t> </a:t>
            </a:r>
            <a:r>
              <a:rPr lang="en-CA" dirty="0" err="1"/>
              <a:t>qu’on</a:t>
            </a:r>
            <a:r>
              <a:rPr lang="en-CA" dirty="0"/>
              <a:t> </a:t>
            </a:r>
            <a:r>
              <a:rPr lang="en-CA" dirty="0" err="1"/>
              <a:t>présente</a:t>
            </a:r>
            <a:r>
              <a:rPr lang="en-CA" dirty="0"/>
              <a:t> </a:t>
            </a:r>
            <a:r>
              <a:rPr lang="en-CA" dirty="0" err="1"/>
              <a:t>l’information</a:t>
            </a:r>
            <a:r>
              <a:rPr lang="en-CA" dirty="0"/>
              <a:t> </a:t>
            </a:r>
            <a:r>
              <a:rPr lang="en-CA" dirty="0" err="1"/>
              <a:t>en</a:t>
            </a:r>
            <a:r>
              <a:rPr lang="en-CA" dirty="0"/>
              <a:t> </a:t>
            </a:r>
            <a:r>
              <a:rPr lang="en-CA" dirty="0" err="1"/>
              <a:t>français</a:t>
            </a:r>
            <a:r>
              <a:rPr lang="en-CA"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36A7C-1E6B-4596-BF6D-4E7A076C874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95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5C59FD-8D03-4AA1-8631-86699356FDE3}" type="slidenum">
              <a:rPr lang="en-CA" smtClean="0"/>
              <a:t>10</a:t>
            </a:fld>
            <a:endParaRPr lang="en-CA"/>
          </a:p>
        </p:txBody>
      </p:sp>
    </p:spTree>
    <p:extLst>
      <p:ext uri="{BB962C8B-B14F-4D97-AF65-F5344CB8AC3E}">
        <p14:creationId xmlns:p14="http://schemas.microsoft.com/office/powerpoint/2010/main" val="85528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5C59FD-8D03-4AA1-8631-86699356FDE3}" type="slidenum">
              <a:rPr lang="en-CA" smtClean="0"/>
              <a:t>11</a:t>
            </a:fld>
            <a:endParaRPr lang="en-CA"/>
          </a:p>
        </p:txBody>
      </p:sp>
    </p:spTree>
    <p:extLst>
      <p:ext uri="{BB962C8B-B14F-4D97-AF65-F5344CB8AC3E}">
        <p14:creationId xmlns:p14="http://schemas.microsoft.com/office/powerpoint/2010/main" val="356572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5C59FD-8D03-4AA1-8631-86699356FDE3}" type="slidenum">
              <a:rPr lang="en-CA" smtClean="0"/>
              <a:t>13</a:t>
            </a:fld>
            <a:endParaRPr lang="en-CA"/>
          </a:p>
        </p:txBody>
      </p:sp>
    </p:spTree>
    <p:extLst>
      <p:ext uri="{BB962C8B-B14F-4D97-AF65-F5344CB8AC3E}">
        <p14:creationId xmlns:p14="http://schemas.microsoft.com/office/powerpoint/2010/main" val="31849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E136A7C-1E6B-4596-BF6D-4E7A076C8740}" type="slidenum">
              <a:rPr lang="en-CA" smtClean="0"/>
              <a:t>14</a:t>
            </a:fld>
            <a:endParaRPr lang="en-CA" dirty="0"/>
          </a:p>
        </p:txBody>
      </p:sp>
    </p:spTree>
    <p:extLst>
      <p:ext uri="{BB962C8B-B14F-4D97-AF65-F5344CB8AC3E}">
        <p14:creationId xmlns:p14="http://schemas.microsoft.com/office/powerpoint/2010/main" val="186106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Answers: </a:t>
            </a:r>
          </a:p>
          <a:p>
            <a:r>
              <a:rPr lang="en-CA" dirty="0"/>
              <a:t>(There is no right answer)</a:t>
            </a:r>
          </a:p>
          <a:p>
            <a:endParaRPr lang="en-CA" dirty="0"/>
          </a:p>
          <a:p>
            <a:r>
              <a:rPr lang="en-CA" dirty="0"/>
              <a:t>Yes, it’s hard! / </a:t>
            </a:r>
            <a:r>
              <a:rPr lang="en-CA" dirty="0" err="1"/>
              <a:t>Oui</a:t>
            </a:r>
            <a:r>
              <a:rPr lang="en-CA" dirty="0"/>
              <a:t>, </a:t>
            </a:r>
            <a:r>
              <a:rPr lang="en-CA" dirty="0" err="1"/>
              <a:t>c’est</a:t>
            </a:r>
            <a:r>
              <a:rPr lang="en-CA" dirty="0"/>
              <a:t> difficile!</a:t>
            </a:r>
          </a:p>
          <a:p>
            <a:r>
              <a:rPr lang="en-CA" dirty="0"/>
              <a:t>No, I’m a pro! / Non, je </a:t>
            </a:r>
            <a:r>
              <a:rPr lang="en-CA" dirty="0" err="1"/>
              <a:t>suis</a:t>
            </a:r>
            <a:r>
              <a:rPr lang="en-CA" dirty="0"/>
              <a:t> un(e) pro!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have never answered a screening question / Je </a:t>
            </a:r>
            <a:r>
              <a:rPr lang="en-CA" dirty="0" err="1"/>
              <a:t>n’ai</a:t>
            </a:r>
            <a:r>
              <a:rPr lang="en-CA" dirty="0"/>
              <a:t> jamais </a:t>
            </a:r>
            <a:r>
              <a:rPr lang="en-CA" dirty="0" err="1"/>
              <a:t>répondu</a:t>
            </a:r>
            <a:r>
              <a:rPr lang="en-CA" dirty="0"/>
              <a:t> à </a:t>
            </a:r>
            <a:r>
              <a:rPr lang="en-CA" dirty="0" err="1"/>
              <a:t>une</a:t>
            </a:r>
            <a:r>
              <a:rPr lang="en-CA" dirty="0"/>
              <a:t> question de </a:t>
            </a:r>
            <a:r>
              <a:rPr lang="en-CA" dirty="0" err="1"/>
              <a:t>présélection</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**Speaking points: talk about the tips i.e.: use word to save answers, you can reuse your answers, it times out after 60 minutes of ‘inactivity’</a:t>
            </a:r>
          </a:p>
          <a:p>
            <a:endParaRPr lang="en-CA" dirty="0"/>
          </a:p>
        </p:txBody>
      </p:sp>
      <p:sp>
        <p:nvSpPr>
          <p:cNvPr id="4" name="Slide Number Placeholder 3"/>
          <p:cNvSpPr>
            <a:spLocks noGrp="1"/>
          </p:cNvSpPr>
          <p:nvPr>
            <p:ph type="sldNum" sz="quarter" idx="5"/>
          </p:nvPr>
        </p:nvSpPr>
        <p:spPr/>
        <p:txBody>
          <a:bodyPr/>
          <a:lstStyle/>
          <a:p>
            <a:fld id="{375C59FD-8D03-4AA1-8631-86699356FDE3}" type="slidenum">
              <a:rPr lang="en-CA" smtClean="0"/>
              <a:t>2</a:t>
            </a:fld>
            <a:endParaRPr lang="en-CA"/>
          </a:p>
        </p:txBody>
      </p:sp>
    </p:spTree>
    <p:extLst>
      <p:ext uri="{BB962C8B-B14F-4D97-AF65-F5344CB8AC3E}">
        <p14:creationId xmlns:p14="http://schemas.microsoft.com/office/powerpoint/2010/main" val="23717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a:t>Talk about screening questions</a:t>
            </a:r>
          </a:p>
          <a:p>
            <a:pPr marL="171450" indent="-171450">
              <a:buFontTx/>
              <a:buChar char="-"/>
            </a:pPr>
            <a:r>
              <a:rPr lang="en-CA" dirty="0"/>
              <a:t>What is an essential vs asset qualification</a:t>
            </a:r>
          </a:p>
          <a:p>
            <a:pPr marL="171450" indent="-171450">
              <a:buFontTx/>
              <a:buChar char="-"/>
            </a:pPr>
            <a:r>
              <a:rPr lang="en-CA" dirty="0"/>
              <a:t>An asset qualification can be invoked at any point in the selection process</a:t>
            </a:r>
          </a:p>
          <a:p>
            <a:pPr marL="171450" indent="-171450">
              <a:buFontTx/>
              <a:buChar char="-"/>
            </a:pPr>
            <a:r>
              <a:rPr lang="en-CA" sz="1200" kern="1200" dirty="0">
                <a:solidFill>
                  <a:schemeClr val="tx1"/>
                </a:solidFill>
                <a:effectLst/>
                <a:latin typeface="+mn-lt"/>
                <a:ea typeface="+mn-ea"/>
                <a:cs typeface="+mn-cs"/>
              </a:rPr>
              <a:t>The system will not screen you out automatically if you answer ‘no’ to an asset-related screening question</a:t>
            </a:r>
            <a:endParaRPr lang="en-CA" dirty="0"/>
          </a:p>
        </p:txBody>
      </p:sp>
      <p:sp>
        <p:nvSpPr>
          <p:cNvPr id="4" name="Slide Number Placeholder 3"/>
          <p:cNvSpPr>
            <a:spLocks noGrp="1"/>
          </p:cNvSpPr>
          <p:nvPr>
            <p:ph type="sldNum" sz="quarter" idx="5"/>
          </p:nvPr>
        </p:nvSpPr>
        <p:spPr/>
        <p:txBody>
          <a:bodyPr/>
          <a:lstStyle/>
          <a:p>
            <a:fld id="{375C59FD-8D03-4AA1-8631-86699356FDE3}" type="slidenum">
              <a:rPr lang="en-CA" smtClean="0"/>
              <a:t>3</a:t>
            </a:fld>
            <a:endParaRPr lang="en-CA"/>
          </a:p>
        </p:txBody>
      </p:sp>
    </p:spTree>
    <p:extLst>
      <p:ext uri="{BB962C8B-B14F-4D97-AF65-F5344CB8AC3E}">
        <p14:creationId xmlns:p14="http://schemas.microsoft.com/office/powerpoint/2010/main" val="4358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Answers: </a:t>
            </a:r>
          </a:p>
          <a:p>
            <a:pPr marL="171450" indent="-171450">
              <a:buFontTx/>
              <a:buChar char="-"/>
            </a:pPr>
            <a:r>
              <a:rPr lang="en-CA" dirty="0"/>
              <a:t>Yes / </a:t>
            </a:r>
            <a:r>
              <a:rPr lang="en-CA" dirty="0" err="1"/>
              <a:t>Oui</a:t>
            </a:r>
            <a:endParaRPr lang="en-CA" dirty="0"/>
          </a:p>
          <a:p>
            <a:pPr marL="171450" indent="-171450">
              <a:buFontTx/>
              <a:buChar char="-"/>
            </a:pPr>
            <a:r>
              <a:rPr lang="en-CA" b="1" dirty="0"/>
              <a:t>No / Non</a:t>
            </a:r>
          </a:p>
          <a:p>
            <a:pPr marL="171450" indent="-171450">
              <a:buFontTx/>
              <a:buChar char="-"/>
            </a:pPr>
            <a:r>
              <a:rPr lang="en-CA" dirty="0"/>
              <a:t>Not sure / Pas certain(e)</a:t>
            </a:r>
          </a:p>
        </p:txBody>
      </p:sp>
      <p:sp>
        <p:nvSpPr>
          <p:cNvPr id="4" name="Slide Number Placeholder 3"/>
          <p:cNvSpPr>
            <a:spLocks noGrp="1"/>
          </p:cNvSpPr>
          <p:nvPr>
            <p:ph type="sldNum" sz="quarter" idx="5"/>
          </p:nvPr>
        </p:nvSpPr>
        <p:spPr/>
        <p:txBody>
          <a:bodyPr/>
          <a:lstStyle/>
          <a:p>
            <a:fld id="{375C59FD-8D03-4AA1-8631-86699356FDE3}" type="slidenum">
              <a:rPr lang="en-CA" smtClean="0"/>
              <a:t>4</a:t>
            </a:fld>
            <a:endParaRPr lang="en-CA"/>
          </a:p>
        </p:txBody>
      </p:sp>
    </p:spTree>
    <p:extLst>
      <p:ext uri="{BB962C8B-B14F-4D97-AF65-F5344CB8AC3E}">
        <p14:creationId xmlns:p14="http://schemas.microsoft.com/office/powerpoint/2010/main" val="415627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 </a:t>
            </a:r>
            <a:r>
              <a:rPr lang="en-CA" dirty="0" err="1"/>
              <a:t>Quand</a:t>
            </a:r>
            <a:r>
              <a:rPr lang="en-CA" dirty="0"/>
              <a:t>? </a:t>
            </a:r>
            <a:r>
              <a:rPr lang="en-CA" dirty="0" err="1"/>
              <a:t>Où</a:t>
            </a:r>
            <a:r>
              <a:rPr lang="en-CA" dirty="0"/>
              <a:t>? Qui?</a:t>
            </a:r>
          </a:p>
          <a:p>
            <a:r>
              <a:rPr lang="en-CA" dirty="0"/>
              <a:t>T: Quoi? </a:t>
            </a:r>
          </a:p>
          <a:p>
            <a:r>
              <a:rPr lang="en-CA" dirty="0"/>
              <a:t>A: Comment?</a:t>
            </a:r>
          </a:p>
          <a:p>
            <a:r>
              <a:rPr lang="en-CA" dirty="0"/>
              <a:t>R: impact? solution?</a:t>
            </a:r>
          </a:p>
        </p:txBody>
      </p:sp>
      <p:sp>
        <p:nvSpPr>
          <p:cNvPr id="4" name="Slide Number Placeholder 3"/>
          <p:cNvSpPr>
            <a:spLocks noGrp="1"/>
          </p:cNvSpPr>
          <p:nvPr>
            <p:ph type="sldNum" sz="quarter" idx="5"/>
          </p:nvPr>
        </p:nvSpPr>
        <p:spPr/>
        <p:txBody>
          <a:bodyPr/>
          <a:lstStyle/>
          <a:p>
            <a:fld id="{375C59FD-8D03-4AA1-8631-86699356FDE3}" type="slidenum">
              <a:rPr lang="en-CA" smtClean="0"/>
              <a:t>5</a:t>
            </a:fld>
            <a:endParaRPr lang="en-CA"/>
          </a:p>
        </p:txBody>
      </p:sp>
    </p:spTree>
    <p:extLst>
      <p:ext uri="{BB962C8B-B14F-4D97-AF65-F5344CB8AC3E}">
        <p14:creationId xmlns:p14="http://schemas.microsoft.com/office/powerpoint/2010/main" val="167614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Answers: </a:t>
            </a:r>
          </a:p>
          <a:p>
            <a:pPr marL="171450" indent="-171450">
              <a:buFontTx/>
              <a:buChar char="-"/>
            </a:pPr>
            <a:endParaRPr lang="en-CA" dirty="0"/>
          </a:p>
          <a:p>
            <a:pPr marL="171450" indent="-171450">
              <a:buFontTx/>
              <a:buChar char="-"/>
            </a:pPr>
            <a:r>
              <a:rPr lang="en-CA" dirty="0"/>
              <a:t>Yes / </a:t>
            </a:r>
            <a:r>
              <a:rPr lang="en-CA" dirty="0" err="1"/>
              <a:t>Oui</a:t>
            </a:r>
            <a:endParaRPr lang="en-CA" dirty="0"/>
          </a:p>
          <a:p>
            <a:pPr marL="171450" indent="-171450">
              <a:buFontTx/>
              <a:buChar char="-"/>
            </a:pPr>
            <a:r>
              <a:rPr lang="en-CA" b="1" dirty="0"/>
              <a:t>No / Non</a:t>
            </a:r>
          </a:p>
          <a:p>
            <a:pPr marL="171450" indent="-171450">
              <a:buFontTx/>
              <a:buChar char="-"/>
            </a:pPr>
            <a:r>
              <a:rPr lang="en-CA" dirty="0"/>
              <a:t>Not sure / Pas certain(e)</a:t>
            </a:r>
          </a:p>
        </p:txBody>
      </p:sp>
      <p:sp>
        <p:nvSpPr>
          <p:cNvPr id="4" name="Slide Number Placeholder 3"/>
          <p:cNvSpPr>
            <a:spLocks noGrp="1"/>
          </p:cNvSpPr>
          <p:nvPr>
            <p:ph type="sldNum" sz="quarter" idx="5"/>
          </p:nvPr>
        </p:nvSpPr>
        <p:spPr/>
        <p:txBody>
          <a:bodyPr/>
          <a:lstStyle/>
          <a:p>
            <a:fld id="{375C59FD-8D03-4AA1-8631-86699356FDE3}" type="slidenum">
              <a:rPr lang="en-CA" smtClean="0"/>
              <a:t>6</a:t>
            </a:fld>
            <a:endParaRPr lang="en-CA"/>
          </a:p>
        </p:txBody>
      </p:sp>
    </p:spTree>
    <p:extLst>
      <p:ext uri="{BB962C8B-B14F-4D97-AF65-F5344CB8AC3E}">
        <p14:creationId xmlns:p14="http://schemas.microsoft.com/office/powerpoint/2010/main" val="3173393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Others examples: </a:t>
            </a:r>
          </a:p>
          <a:p>
            <a:pPr marL="285750" indent="-285750">
              <a:buFontTx/>
              <a:buChar char="-"/>
            </a:pPr>
            <a:r>
              <a:rPr lang="en-CA" dirty="0"/>
              <a:t>Written and Oral communication</a:t>
            </a:r>
          </a:p>
          <a:p>
            <a:pPr marL="285750" indent="-285750">
              <a:buFontTx/>
              <a:buChar char="-"/>
            </a:pPr>
            <a:r>
              <a:rPr lang="en-CA" dirty="0"/>
              <a:t>Attention to detail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dirty="0"/>
              <a:t>Ability to establish priorities and successfully set and meet deadlines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dirty="0"/>
              <a:t>Dependability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Explain to participants that these can be found on every employee’s PMA, but will not necessarily be on all posters, although they can be found on many.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dirty="0">
                <a:solidFill>
                  <a:schemeClr val="tx1"/>
                </a:solidFill>
                <a:effectLst/>
                <a:latin typeface="+mn-lt"/>
                <a:ea typeface="+mn-ea"/>
                <a:cs typeface="+mn-cs"/>
              </a:rPr>
              <a:t>The experience and competencies vary widely from one poster to another and from one type of job to another (for example a researcher in biology vs a program officer in client service) </a:t>
            </a:r>
            <a:endParaRPr lang="en-CA"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CA" dirty="0"/>
          </a:p>
          <a:p>
            <a:endParaRPr lang="en-CA" dirty="0"/>
          </a:p>
        </p:txBody>
      </p:sp>
      <p:sp>
        <p:nvSpPr>
          <p:cNvPr id="4" name="Slide Number Placeholder 3"/>
          <p:cNvSpPr>
            <a:spLocks noGrp="1"/>
          </p:cNvSpPr>
          <p:nvPr>
            <p:ph type="sldNum" sz="quarter" idx="5"/>
          </p:nvPr>
        </p:nvSpPr>
        <p:spPr/>
        <p:txBody>
          <a:bodyPr/>
          <a:lstStyle/>
          <a:p>
            <a:fld id="{375C59FD-8D03-4AA1-8631-86699356FDE3}" type="slidenum">
              <a:rPr lang="en-CA" smtClean="0"/>
              <a:t>7</a:t>
            </a:fld>
            <a:endParaRPr lang="en-CA"/>
          </a:p>
        </p:txBody>
      </p:sp>
    </p:spTree>
    <p:extLst>
      <p:ext uri="{BB962C8B-B14F-4D97-AF65-F5344CB8AC3E}">
        <p14:creationId xmlns:p14="http://schemas.microsoft.com/office/powerpoint/2010/main" val="176852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the ‘we’ in the response. </a:t>
            </a:r>
          </a:p>
        </p:txBody>
      </p:sp>
      <p:sp>
        <p:nvSpPr>
          <p:cNvPr id="4" name="Slide Number Placeholder 3"/>
          <p:cNvSpPr>
            <a:spLocks noGrp="1"/>
          </p:cNvSpPr>
          <p:nvPr>
            <p:ph type="sldNum" sz="quarter" idx="5"/>
          </p:nvPr>
        </p:nvSpPr>
        <p:spPr/>
        <p:txBody>
          <a:bodyPr/>
          <a:lstStyle/>
          <a:p>
            <a:fld id="{375C59FD-8D03-4AA1-8631-86699356FDE3}" type="slidenum">
              <a:rPr lang="en-CA" smtClean="0"/>
              <a:t>8</a:t>
            </a:fld>
            <a:endParaRPr lang="en-CA"/>
          </a:p>
        </p:txBody>
      </p:sp>
    </p:spTree>
    <p:extLst>
      <p:ext uri="{BB962C8B-B14F-4D97-AF65-F5344CB8AC3E}">
        <p14:creationId xmlns:p14="http://schemas.microsoft.com/office/powerpoint/2010/main" val="422126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Answers: </a:t>
            </a:r>
          </a:p>
          <a:p>
            <a:endParaRPr lang="en-CA" dirty="0"/>
          </a:p>
          <a:p>
            <a:pPr marL="171450" indent="-171450">
              <a:buFontTx/>
              <a:buChar char="-"/>
            </a:pPr>
            <a:r>
              <a:rPr lang="en-CA" dirty="0"/>
              <a:t>Yes / </a:t>
            </a:r>
            <a:r>
              <a:rPr lang="en-CA" dirty="0" err="1"/>
              <a:t>Oui</a:t>
            </a:r>
            <a:endParaRPr lang="en-CA" dirty="0"/>
          </a:p>
          <a:p>
            <a:pPr marL="171450" indent="-171450">
              <a:buFontTx/>
              <a:buChar char="-"/>
            </a:pPr>
            <a:r>
              <a:rPr lang="en-CA" b="1" dirty="0"/>
              <a:t>No / Non</a:t>
            </a:r>
          </a:p>
          <a:p>
            <a:pPr marL="171450" indent="-171450">
              <a:buFontTx/>
              <a:buChar char="-"/>
            </a:pPr>
            <a:r>
              <a:rPr lang="en-CA" dirty="0"/>
              <a:t>Not sure / Pas certain(e)</a:t>
            </a:r>
          </a:p>
        </p:txBody>
      </p:sp>
      <p:sp>
        <p:nvSpPr>
          <p:cNvPr id="4" name="Slide Number Placeholder 3"/>
          <p:cNvSpPr>
            <a:spLocks noGrp="1"/>
          </p:cNvSpPr>
          <p:nvPr>
            <p:ph type="sldNum" sz="quarter" idx="5"/>
          </p:nvPr>
        </p:nvSpPr>
        <p:spPr/>
        <p:txBody>
          <a:bodyPr/>
          <a:lstStyle/>
          <a:p>
            <a:fld id="{375C59FD-8D03-4AA1-8631-86699356FDE3}" type="slidenum">
              <a:rPr lang="en-CA" smtClean="0"/>
              <a:t>9</a:t>
            </a:fld>
            <a:endParaRPr lang="en-CA"/>
          </a:p>
        </p:txBody>
      </p:sp>
    </p:spTree>
    <p:extLst>
      <p:ext uri="{BB962C8B-B14F-4D97-AF65-F5344CB8AC3E}">
        <p14:creationId xmlns:p14="http://schemas.microsoft.com/office/powerpoint/2010/main" val="399083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3366-59B9-498A-97FE-19DD150C4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6792903-2059-4700-82EB-BDC692EA8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3B9569-64D7-4776-A58F-21CC08FAE1CD}"/>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5" name="Footer Placeholder 4">
            <a:extLst>
              <a:ext uri="{FF2B5EF4-FFF2-40B4-BE49-F238E27FC236}">
                <a16:creationId xmlns:a16="http://schemas.microsoft.com/office/drawing/2014/main" id="{59D43BE0-138F-4853-A55A-B55D33F0F1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6543625-B3FA-4BC1-971E-7157B957569E}"/>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174132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2AED-94AB-4D62-9BB1-374395CFADC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34F873-B631-4690-A848-6FA2A72B3A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19696F-09D9-4FE6-AD39-9D95BE108037}"/>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5" name="Footer Placeholder 4">
            <a:extLst>
              <a:ext uri="{FF2B5EF4-FFF2-40B4-BE49-F238E27FC236}">
                <a16:creationId xmlns:a16="http://schemas.microsoft.com/office/drawing/2014/main" id="{01F9668D-EBEB-4CFE-A9F3-B75A1CC670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467144-326B-40D8-AD20-DCEED62146A2}"/>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231247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9F3D9-DC2F-4911-BD96-160F1C5295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45EA69A-0527-433E-8F3E-7B5251AD7A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8BDECAF-8C90-4E40-A395-3DB7FAF52356}"/>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5" name="Footer Placeholder 4">
            <a:extLst>
              <a:ext uri="{FF2B5EF4-FFF2-40B4-BE49-F238E27FC236}">
                <a16:creationId xmlns:a16="http://schemas.microsoft.com/office/drawing/2014/main" id="{B7C3E2D8-4D38-4BB5-971C-1C82A956A9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869FDF-D85A-49AA-86C4-98538A35DE6C}"/>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523303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EN">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2200"/>
            <a:ext cx="12192000" cy="685800"/>
          </a:xfrm>
          <a:prstGeom prst="rect">
            <a:avLst/>
          </a:prstGeom>
        </p:spPr>
      </p:pic>
      <p:sp>
        <p:nvSpPr>
          <p:cNvPr id="2" name="Title 1"/>
          <p:cNvSpPr>
            <a:spLocks noGrp="1"/>
          </p:cNvSpPr>
          <p:nvPr>
            <p:ph type="ctrTitle" hasCustomPrompt="1"/>
          </p:nvPr>
        </p:nvSpPr>
        <p:spPr>
          <a:xfrm>
            <a:off x="838200" y="1018498"/>
            <a:ext cx="10515600" cy="1898701"/>
          </a:xfrm>
        </p:spPr>
        <p:txBody>
          <a:bodyPr anchor="b"/>
          <a:lstStyle>
            <a:lvl1pPr algn="l">
              <a:defRPr sz="6000">
                <a:solidFill>
                  <a:schemeClr val="accent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838200" y="3069708"/>
            <a:ext cx="10515600" cy="1091674"/>
          </a:xfrm>
        </p:spPr>
        <p:txBody>
          <a:bodyPr>
            <a:normAutofit/>
          </a:bodyPr>
          <a:lstStyle>
            <a:lvl1pPr marL="0" indent="0" algn="l">
              <a:buNone/>
              <a:defRPr sz="2800" i="1">
                <a:solidFill>
                  <a:srgbClr val="474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4" name="Date Placeholder 3"/>
          <p:cNvSpPr>
            <a:spLocks noGrp="1"/>
          </p:cNvSpPr>
          <p:nvPr>
            <p:ph type="dt" sz="half" idx="10"/>
          </p:nvPr>
        </p:nvSpPr>
        <p:spPr/>
        <p:txBody>
          <a:bodyPr/>
          <a:lstStyle/>
          <a:p>
            <a:fld id="{EF9CB241-3F81-4BC5-B8C2-C14861AD0A26}" type="datetime1">
              <a:rPr lang="en-CA" smtClean="0"/>
              <a:t>2021-06-03</a:t>
            </a:fld>
            <a:endParaRPr lang="en-CA" dirty="0"/>
          </a:p>
        </p:txBody>
      </p:sp>
      <p:sp>
        <p:nvSpPr>
          <p:cNvPr id="5" name="Footer Placeholder 4"/>
          <p:cNvSpPr>
            <a:spLocks noGrp="1"/>
          </p:cNvSpPr>
          <p:nvPr>
            <p:ph type="ftr" sz="quarter" idx="11"/>
          </p:nvPr>
        </p:nvSpPr>
        <p:spPr/>
        <p:txBody>
          <a:bodyPr/>
          <a:lstStyle/>
          <a:p>
            <a:r>
              <a:rPr lang="en-CA" dirty="0"/>
              <a:t>Connecting you and your future</a:t>
            </a:r>
          </a:p>
        </p:txBody>
      </p:sp>
      <p:sp>
        <p:nvSpPr>
          <p:cNvPr id="6" name="Slide Number Placeholder 5"/>
          <p:cNvSpPr>
            <a:spLocks noGrp="1"/>
          </p:cNvSpPr>
          <p:nvPr>
            <p:ph type="sldNum" sz="quarter" idx="12"/>
          </p:nvPr>
        </p:nvSpPr>
        <p:spPr/>
        <p:txBody>
          <a:bodyPr/>
          <a:lstStyle/>
          <a:p>
            <a:fld id="{D84A5B15-C6B4-4F19-8A81-2103BFA33481}" type="slidenum">
              <a:rPr lang="en-CA" smtClean="0"/>
              <a:t>‹#›</a:t>
            </a:fld>
            <a:endParaRPr lang="en-C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5125"/>
            <a:ext cx="2654436" cy="3175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878" y="4457531"/>
            <a:ext cx="1158922" cy="139665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6515" y="253703"/>
            <a:ext cx="1687286" cy="402734"/>
          </a:xfrm>
          <a:prstGeom prst="rect">
            <a:avLst/>
          </a:prstGeom>
        </p:spPr>
      </p:pic>
    </p:spTree>
    <p:extLst>
      <p:ext uri="{BB962C8B-B14F-4D97-AF65-F5344CB8AC3E}">
        <p14:creationId xmlns:p14="http://schemas.microsoft.com/office/powerpoint/2010/main" val="249347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F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72200"/>
            <a:ext cx="12192000" cy="685800"/>
          </a:xfrm>
          <a:prstGeom prst="rect">
            <a:avLst/>
          </a:prstGeom>
        </p:spPr>
      </p:pic>
      <p:sp>
        <p:nvSpPr>
          <p:cNvPr id="4" name="Date Placeholder 3"/>
          <p:cNvSpPr>
            <a:spLocks noGrp="1"/>
          </p:cNvSpPr>
          <p:nvPr>
            <p:ph type="dt" sz="half" idx="10"/>
          </p:nvPr>
        </p:nvSpPr>
        <p:spPr/>
        <p:txBody>
          <a:bodyPr/>
          <a:lstStyle/>
          <a:p>
            <a:fld id="{67864785-26E2-4C30-BE2B-5FCFA7EF2A93}" type="datetime1">
              <a:rPr lang="en-CA" smtClean="0"/>
              <a:t>2021-06-03</a:t>
            </a:fld>
            <a:endParaRPr lang="en-CA" dirty="0"/>
          </a:p>
        </p:txBody>
      </p:sp>
      <p:sp>
        <p:nvSpPr>
          <p:cNvPr id="5" name="Footer Placeholder 4"/>
          <p:cNvSpPr>
            <a:spLocks noGrp="1"/>
          </p:cNvSpPr>
          <p:nvPr>
            <p:ph type="ftr" sz="quarter" idx="11"/>
          </p:nvPr>
        </p:nvSpPr>
        <p:spPr/>
        <p:txBody>
          <a:bodyPr/>
          <a:lstStyle/>
          <a:p>
            <a:r>
              <a:rPr lang="en-CA" dirty="0"/>
              <a:t>Connecting you and your future</a:t>
            </a:r>
          </a:p>
        </p:txBody>
      </p:sp>
      <p:sp>
        <p:nvSpPr>
          <p:cNvPr id="6" name="Slide Number Placeholder 5"/>
          <p:cNvSpPr>
            <a:spLocks noGrp="1"/>
          </p:cNvSpPr>
          <p:nvPr>
            <p:ph type="sldNum" sz="quarter" idx="12"/>
          </p:nvPr>
        </p:nvSpPr>
        <p:spPr/>
        <p:txBody>
          <a:bodyPr/>
          <a:lstStyle/>
          <a:p>
            <a:fld id="{D84A5B15-C6B4-4F19-8A81-2103BFA33481}" type="slidenum">
              <a:rPr lang="en-CA" smtClean="0"/>
              <a:t>‹#›</a:t>
            </a:fld>
            <a:endParaRPr lang="en-CA"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65125"/>
            <a:ext cx="2654436" cy="3175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6515" y="253703"/>
            <a:ext cx="1687286" cy="402734"/>
          </a:xfrm>
          <a:prstGeom prst="rect">
            <a:avLst/>
          </a:prstGeom>
        </p:spPr>
      </p:pic>
      <p:sp>
        <p:nvSpPr>
          <p:cNvPr id="17" name="Title 1"/>
          <p:cNvSpPr>
            <a:spLocks noGrp="1"/>
          </p:cNvSpPr>
          <p:nvPr>
            <p:ph type="ctrTitle" hasCustomPrompt="1"/>
          </p:nvPr>
        </p:nvSpPr>
        <p:spPr>
          <a:xfrm>
            <a:off x="838200" y="1018498"/>
            <a:ext cx="10515600" cy="1898701"/>
          </a:xfrm>
        </p:spPr>
        <p:txBody>
          <a:bodyPr anchor="b"/>
          <a:lstStyle>
            <a:lvl1pPr algn="l">
              <a:defRPr sz="6000">
                <a:solidFill>
                  <a:schemeClr val="accent1"/>
                </a:solidFill>
              </a:defRPr>
            </a:lvl1pPr>
          </a:lstStyle>
          <a:p>
            <a:r>
              <a:rPr lang="en-US" dirty="0"/>
              <a:t>Click To Edit Master Title Style</a:t>
            </a:r>
            <a:endParaRPr lang="en-CA" dirty="0"/>
          </a:p>
        </p:txBody>
      </p:sp>
      <p:sp>
        <p:nvSpPr>
          <p:cNvPr id="18" name="Subtitle 2"/>
          <p:cNvSpPr>
            <a:spLocks noGrp="1"/>
          </p:cNvSpPr>
          <p:nvPr>
            <p:ph type="subTitle" idx="1"/>
          </p:nvPr>
        </p:nvSpPr>
        <p:spPr>
          <a:xfrm>
            <a:off x="838200" y="3069708"/>
            <a:ext cx="10515600" cy="1091674"/>
          </a:xfrm>
        </p:spPr>
        <p:txBody>
          <a:bodyPr>
            <a:normAutofit/>
          </a:bodyPr>
          <a:lstStyle>
            <a:lvl1pPr marL="0" indent="0" algn="l">
              <a:buNone/>
              <a:defRPr sz="2800" i="1">
                <a:solidFill>
                  <a:srgbClr val="474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878" y="4457531"/>
            <a:ext cx="1158922" cy="1396650"/>
          </a:xfrm>
          <a:prstGeom prst="rect">
            <a:avLst/>
          </a:prstGeom>
        </p:spPr>
      </p:pic>
    </p:spTree>
    <p:extLst>
      <p:ext uri="{BB962C8B-B14F-4D97-AF65-F5344CB8AC3E}">
        <p14:creationId xmlns:p14="http://schemas.microsoft.com/office/powerpoint/2010/main" val="147436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2AC"/>
                </a:solidFill>
              </a:defRPr>
            </a:lvl1pPr>
          </a:lstStyle>
          <a:p>
            <a:r>
              <a:rPr lang="en-US"/>
              <a:t>Click to edit Master title style</a:t>
            </a:r>
            <a:endParaRPr lang="en-CA" dirty="0"/>
          </a:p>
        </p:txBody>
      </p:sp>
      <p:sp>
        <p:nvSpPr>
          <p:cNvPr id="3" name="Content Placeholder 2"/>
          <p:cNvSpPr>
            <a:spLocks noGrp="1"/>
          </p:cNvSpPr>
          <p:nvPr>
            <p:ph idx="1"/>
          </p:nvPr>
        </p:nvSpPr>
        <p:spPr/>
        <p:txBody>
          <a:bodyPr/>
          <a:lstStyle>
            <a:lvl1pPr>
              <a:defRPr>
                <a:solidFill>
                  <a:srgbClr val="53565C"/>
                </a:solidFill>
              </a:defRPr>
            </a:lvl1pPr>
            <a:lvl2pPr>
              <a:defRPr>
                <a:solidFill>
                  <a:srgbClr val="53565C"/>
                </a:solidFill>
              </a:defRPr>
            </a:lvl2pPr>
            <a:lvl3pPr>
              <a:defRPr>
                <a:solidFill>
                  <a:srgbClr val="53565C"/>
                </a:solidFill>
              </a:defRPr>
            </a:lvl3pPr>
            <a:lvl4pPr>
              <a:defRPr>
                <a:solidFill>
                  <a:srgbClr val="53565C"/>
                </a:solidFill>
              </a:defRPr>
            </a:lvl4pPr>
            <a:lvl5pPr>
              <a:defRPr>
                <a:solidFill>
                  <a:srgbClr val="5356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sz="1100"/>
            </a:lvl1pPr>
          </a:lstStyle>
          <a:p>
            <a:fld id="{1A698771-4615-4886-97F5-1CD6FE7EB304}" type="datetime1">
              <a:rPr lang="en-CA" smtClean="0"/>
              <a:t>2021-06-03</a:t>
            </a:fld>
            <a:endParaRPr lang="en-CA" dirty="0"/>
          </a:p>
        </p:txBody>
      </p:sp>
      <p:sp>
        <p:nvSpPr>
          <p:cNvPr id="6" name="Slide Number Placeholder 5"/>
          <p:cNvSpPr>
            <a:spLocks noGrp="1"/>
          </p:cNvSpPr>
          <p:nvPr>
            <p:ph type="sldNum" sz="quarter" idx="12"/>
          </p:nvPr>
        </p:nvSpPr>
        <p:spPr/>
        <p:txBody>
          <a:bodyPr/>
          <a:lstStyle>
            <a:lvl1pPr>
              <a:defRPr sz="1100"/>
            </a:lvl1pPr>
          </a:lstStyle>
          <a:p>
            <a:fld id="{D84A5B15-C6B4-4F19-8A81-2103BFA33481}" type="slidenum">
              <a:rPr lang="en-CA" smtClean="0"/>
              <a:t>‹#›</a:t>
            </a:fld>
            <a:endParaRPr lang="en-CA" dirty="0"/>
          </a:p>
        </p:txBody>
      </p:sp>
      <p:sp>
        <p:nvSpPr>
          <p:cNvPr id="8" name="Footer Placeholder 4"/>
          <p:cNvSpPr>
            <a:spLocks noGrp="1"/>
          </p:cNvSpPr>
          <p:nvPr>
            <p:ph type="ftr" sz="quarter" idx="3"/>
          </p:nvPr>
        </p:nvSpPr>
        <p:spPr>
          <a:xfrm>
            <a:off x="838200" y="6492875"/>
            <a:ext cx="3226806" cy="292389"/>
          </a:xfrm>
          <a:prstGeom prst="rect">
            <a:avLst/>
          </a:prstGeom>
        </p:spPr>
        <p:txBody>
          <a:bodyPr vert="horz" lIns="91440" tIns="45720" rIns="91440" bIns="45720" rtlCol="0" anchor="ctr"/>
          <a:lstStyle>
            <a:lvl1pPr algn="l">
              <a:defRPr sz="1100">
                <a:solidFill>
                  <a:schemeClr val="bg1"/>
                </a:solidFill>
                <a:latin typeface="Arial Narrow" panose="020B0606020202030204" pitchFamily="34" charset="0"/>
              </a:defRPr>
            </a:lvl1pPr>
          </a:lstStyle>
          <a:p>
            <a:r>
              <a:rPr lang="en-CA" dirty="0"/>
              <a:t>Connecting you and your future</a:t>
            </a:r>
          </a:p>
        </p:txBody>
      </p:sp>
    </p:spTree>
    <p:extLst>
      <p:ext uri="{BB962C8B-B14F-4D97-AF65-F5344CB8AC3E}">
        <p14:creationId xmlns:p14="http://schemas.microsoft.com/office/powerpoint/2010/main" val="1694133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22189"/>
            <a:ext cx="10515600" cy="2852737"/>
          </a:xfrm>
        </p:spPr>
        <p:txBody>
          <a:bodyPr anchor="b"/>
          <a:lstStyle>
            <a:lvl1pPr>
              <a:defRPr sz="6000"/>
            </a:lvl1pPr>
          </a:lstStyle>
          <a:p>
            <a:r>
              <a:rPr lang="en-US"/>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FF92FF-B6F1-4306-9582-59E3907988B3}" type="datetime1">
              <a:rPr lang="en-CA" smtClean="0"/>
              <a:t>2021-06-03</a:t>
            </a:fld>
            <a:endParaRPr lang="en-CA" dirty="0"/>
          </a:p>
        </p:txBody>
      </p:sp>
      <p:sp>
        <p:nvSpPr>
          <p:cNvPr id="5" name="Footer Placeholder 4"/>
          <p:cNvSpPr>
            <a:spLocks noGrp="1"/>
          </p:cNvSpPr>
          <p:nvPr>
            <p:ph type="ftr" sz="quarter" idx="11"/>
          </p:nvPr>
        </p:nvSpPr>
        <p:spPr/>
        <p:txBody>
          <a:bodyPr/>
          <a:lstStyle/>
          <a:p>
            <a:r>
              <a:rPr lang="en-CA" dirty="0"/>
              <a:t>Connecting you and your future</a:t>
            </a:r>
          </a:p>
        </p:txBody>
      </p:sp>
      <p:sp>
        <p:nvSpPr>
          <p:cNvPr id="6" name="Slide Number Placeholder 5"/>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151029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838200" y="583645"/>
            <a:ext cx="10515599" cy="828660"/>
          </a:xfrm>
        </p:spPr>
        <p:txBody>
          <a:bodyPr/>
          <a:lstStyle>
            <a:lvl1pPr>
              <a:defRPr>
                <a:solidFill>
                  <a:srgbClr val="6062AC"/>
                </a:solidFill>
              </a:defRPr>
            </a:lvl1pPr>
          </a:lstStyle>
          <a:p>
            <a:r>
              <a:rPr lang="en-US"/>
              <a:t>Click to edit Master title style</a:t>
            </a:r>
            <a:endParaRPr lang="en-CA" dirty="0"/>
          </a:p>
        </p:txBody>
      </p:sp>
      <p:sp>
        <p:nvSpPr>
          <p:cNvPr id="3" name="Content Placeholder 2"/>
          <p:cNvSpPr>
            <a:spLocks noGrp="1"/>
          </p:cNvSpPr>
          <p:nvPr>
            <p:ph sz="half" idx="1"/>
          </p:nvPr>
        </p:nvSpPr>
        <p:spPr>
          <a:xfrm>
            <a:off x="838200" y="1504381"/>
            <a:ext cx="5181600" cy="4491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72200" y="1504381"/>
            <a:ext cx="5181600" cy="4491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54C106B-4E71-47E7-9461-789B3469359B}" type="datetime1">
              <a:rPr lang="en-CA" smtClean="0"/>
              <a:t>2021-06-03</a:t>
            </a:fld>
            <a:endParaRPr lang="en-CA" dirty="0"/>
          </a:p>
        </p:txBody>
      </p:sp>
      <p:sp>
        <p:nvSpPr>
          <p:cNvPr id="6" name="Footer Placeholder 5"/>
          <p:cNvSpPr>
            <a:spLocks noGrp="1"/>
          </p:cNvSpPr>
          <p:nvPr>
            <p:ph type="ftr" sz="quarter" idx="11"/>
          </p:nvPr>
        </p:nvSpPr>
        <p:spPr/>
        <p:txBody>
          <a:bodyPr/>
          <a:lstStyle/>
          <a:p>
            <a:r>
              <a:rPr lang="en-CA" dirty="0"/>
              <a:t>Connecting you and your future</a:t>
            </a:r>
          </a:p>
        </p:txBody>
      </p:sp>
      <p:sp>
        <p:nvSpPr>
          <p:cNvPr id="7" name="Slide Number Placeholder 6"/>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3794738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838200" y="583645"/>
            <a:ext cx="10515599" cy="828660"/>
          </a:xfrm>
        </p:spPr>
        <p:txBody>
          <a:bodyPr/>
          <a:lstStyle>
            <a:lvl1pPr>
              <a:defRPr>
                <a:solidFill>
                  <a:srgbClr val="6062AC"/>
                </a:solidFill>
              </a:defRPr>
            </a:lvl1pPr>
          </a:lstStyle>
          <a:p>
            <a:r>
              <a:rPr lang="en-US"/>
              <a:t>Click to edit Master title style</a:t>
            </a:r>
            <a:endParaRPr lang="en-CA" dirty="0"/>
          </a:p>
        </p:txBody>
      </p:sp>
      <p:sp>
        <p:nvSpPr>
          <p:cNvPr id="3" name="Text Placeholder 2"/>
          <p:cNvSpPr>
            <a:spLocks noGrp="1"/>
          </p:cNvSpPr>
          <p:nvPr>
            <p:ph type="body" idx="1"/>
          </p:nvPr>
        </p:nvSpPr>
        <p:spPr>
          <a:xfrm>
            <a:off x="839788" y="149314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91774"/>
            <a:ext cx="5157787" cy="3573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p:cNvSpPr>
            <a:spLocks noGrp="1"/>
          </p:cNvSpPr>
          <p:nvPr>
            <p:ph type="body" sz="quarter" idx="3"/>
          </p:nvPr>
        </p:nvSpPr>
        <p:spPr>
          <a:xfrm>
            <a:off x="6172200" y="14931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91774"/>
            <a:ext cx="5183188" cy="3573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Date Placeholder 6"/>
          <p:cNvSpPr>
            <a:spLocks noGrp="1"/>
          </p:cNvSpPr>
          <p:nvPr>
            <p:ph type="dt" sz="half" idx="10"/>
          </p:nvPr>
        </p:nvSpPr>
        <p:spPr/>
        <p:txBody>
          <a:bodyPr/>
          <a:lstStyle/>
          <a:p>
            <a:fld id="{78AD67F2-E652-4D41-BC3A-6E0754B281F8}" type="datetime1">
              <a:rPr lang="en-CA" smtClean="0"/>
              <a:t>2021-06-03</a:t>
            </a:fld>
            <a:endParaRPr lang="en-CA" dirty="0"/>
          </a:p>
        </p:txBody>
      </p:sp>
      <p:sp>
        <p:nvSpPr>
          <p:cNvPr id="8" name="Footer Placeholder 7"/>
          <p:cNvSpPr>
            <a:spLocks noGrp="1"/>
          </p:cNvSpPr>
          <p:nvPr>
            <p:ph type="ftr" sz="quarter" idx="11"/>
          </p:nvPr>
        </p:nvSpPr>
        <p:spPr/>
        <p:txBody>
          <a:bodyPr/>
          <a:lstStyle/>
          <a:p>
            <a:r>
              <a:rPr lang="en-CA" dirty="0"/>
              <a:t>Connecting you and your future</a:t>
            </a:r>
          </a:p>
        </p:txBody>
      </p:sp>
      <p:sp>
        <p:nvSpPr>
          <p:cNvPr id="9" name="Slide Number Placeholder 8"/>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1183207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57A6EAA-8F7B-4788-AA1A-702707E1DBAB}" type="datetime1">
              <a:rPr lang="en-CA" smtClean="0"/>
              <a:t>2021-06-03</a:t>
            </a:fld>
            <a:endParaRPr lang="en-CA" dirty="0"/>
          </a:p>
        </p:txBody>
      </p:sp>
      <p:sp>
        <p:nvSpPr>
          <p:cNvPr id="4" name="Footer Placeholder 3"/>
          <p:cNvSpPr>
            <a:spLocks noGrp="1"/>
          </p:cNvSpPr>
          <p:nvPr>
            <p:ph type="ftr" sz="quarter" idx="11"/>
          </p:nvPr>
        </p:nvSpPr>
        <p:spPr/>
        <p:txBody>
          <a:bodyPr/>
          <a:lstStyle/>
          <a:p>
            <a:r>
              <a:rPr lang="en-CA" dirty="0"/>
              <a:t>Connecting you and your future</a:t>
            </a:r>
          </a:p>
        </p:txBody>
      </p:sp>
      <p:sp>
        <p:nvSpPr>
          <p:cNvPr id="5" name="Slide Number Placeholder 4"/>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1429187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D0B7C-2BD2-4429-9D66-94D2226A1EF4}" type="datetime1">
              <a:rPr lang="en-CA" smtClean="0"/>
              <a:t>2021-06-03</a:t>
            </a:fld>
            <a:endParaRPr lang="en-CA" dirty="0"/>
          </a:p>
        </p:txBody>
      </p:sp>
      <p:sp>
        <p:nvSpPr>
          <p:cNvPr id="3" name="Footer Placeholder 2"/>
          <p:cNvSpPr>
            <a:spLocks noGrp="1"/>
          </p:cNvSpPr>
          <p:nvPr>
            <p:ph type="ftr" sz="quarter" idx="11"/>
          </p:nvPr>
        </p:nvSpPr>
        <p:spPr/>
        <p:txBody>
          <a:bodyPr/>
          <a:lstStyle/>
          <a:p>
            <a:r>
              <a:rPr lang="en-CA" dirty="0"/>
              <a:t>Connecting you and your future</a:t>
            </a:r>
          </a:p>
        </p:txBody>
      </p:sp>
      <p:sp>
        <p:nvSpPr>
          <p:cNvPr id="4" name="Slide Number Placeholder 3"/>
          <p:cNvSpPr>
            <a:spLocks noGrp="1"/>
          </p:cNvSpPr>
          <p:nvPr>
            <p:ph type="sldNum" sz="quarter" idx="12"/>
          </p:nvPr>
        </p:nvSpPr>
        <p:spPr/>
        <p:txBody>
          <a:bodyPr/>
          <a:lstStyle/>
          <a:p>
            <a:fld id="{D84A5B15-C6B4-4F19-8A81-2103BFA33481}" type="slidenum">
              <a:rPr lang="en-CA" smtClean="0"/>
              <a:t>‹#›</a:t>
            </a:fld>
            <a:endParaRPr lang="en-CA" dirty="0"/>
          </a:p>
        </p:txBody>
      </p:sp>
    </p:spTree>
    <p:extLst>
      <p:ext uri="{BB962C8B-B14F-4D97-AF65-F5344CB8AC3E}">
        <p14:creationId xmlns:p14="http://schemas.microsoft.com/office/powerpoint/2010/main" val="11348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BFDB1-1C4F-4E32-AFFD-8EF480977CE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790CC0-BDC9-456B-BBDD-CBFF5186D7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7B36C0-DA08-4FFA-AACD-B00AB8C754A0}"/>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5" name="Footer Placeholder 4">
            <a:extLst>
              <a:ext uri="{FF2B5EF4-FFF2-40B4-BE49-F238E27FC236}">
                <a16:creationId xmlns:a16="http://schemas.microsoft.com/office/drawing/2014/main" id="{EE7AD3E7-F4DA-4502-A994-7436D204FC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32F445-7FF5-4829-8667-0FD76BFAA433}"/>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274126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780145"/>
            <a:ext cx="6172200" cy="53263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p:cNvSpPr>
            <a:spLocks noGrp="1"/>
          </p:cNvSpPr>
          <p:nvPr>
            <p:ph type="body" sz="half" idx="2"/>
          </p:nvPr>
        </p:nvSpPr>
        <p:spPr>
          <a:xfrm>
            <a:off x="839788" y="1698170"/>
            <a:ext cx="4204485" cy="440833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F481B0-1A0F-43B9-AEA2-3D26B5D8CDBD}" type="datetime1">
              <a:rPr lang="en-CA" smtClean="0"/>
              <a:t>2021-06-03</a:t>
            </a:fld>
            <a:endParaRPr lang="en-CA" dirty="0"/>
          </a:p>
        </p:txBody>
      </p:sp>
      <p:sp>
        <p:nvSpPr>
          <p:cNvPr id="6" name="Footer Placeholder 5"/>
          <p:cNvSpPr>
            <a:spLocks noGrp="1"/>
          </p:cNvSpPr>
          <p:nvPr>
            <p:ph type="ftr" sz="quarter" idx="11"/>
          </p:nvPr>
        </p:nvSpPr>
        <p:spPr/>
        <p:txBody>
          <a:bodyPr/>
          <a:lstStyle/>
          <a:p>
            <a:r>
              <a:rPr lang="en-CA" dirty="0"/>
              <a:t>Connecting you and your future</a:t>
            </a:r>
          </a:p>
        </p:txBody>
      </p:sp>
      <p:sp>
        <p:nvSpPr>
          <p:cNvPr id="7" name="Slide Number Placeholder 6"/>
          <p:cNvSpPr>
            <a:spLocks noGrp="1"/>
          </p:cNvSpPr>
          <p:nvPr>
            <p:ph type="sldNum" sz="quarter" idx="12"/>
          </p:nvPr>
        </p:nvSpPr>
        <p:spPr/>
        <p:txBody>
          <a:bodyPr/>
          <a:lstStyle/>
          <a:p>
            <a:fld id="{D84A5B15-C6B4-4F19-8A81-2103BFA33481}" type="slidenum">
              <a:rPr lang="en-CA" smtClean="0"/>
              <a:t>‹#›</a:t>
            </a:fld>
            <a:endParaRPr lang="en-CA" dirty="0"/>
          </a:p>
        </p:txBody>
      </p:sp>
      <p:sp>
        <p:nvSpPr>
          <p:cNvPr id="10" name="Title 1"/>
          <p:cNvSpPr>
            <a:spLocks noGrp="1"/>
          </p:cNvSpPr>
          <p:nvPr>
            <p:ph type="title"/>
          </p:nvPr>
        </p:nvSpPr>
        <p:spPr>
          <a:xfrm>
            <a:off x="838200" y="780145"/>
            <a:ext cx="4206073" cy="828660"/>
          </a:xfrm>
        </p:spPr>
        <p:txBody>
          <a:bodyPr anchor="t">
            <a:normAutofit/>
          </a:bodyPr>
          <a:lstStyle>
            <a:lvl1pPr>
              <a:defRPr sz="2800"/>
            </a:lvl1pPr>
          </a:lstStyle>
          <a:p>
            <a:r>
              <a:rPr lang="en-US"/>
              <a:t>Click to edit Master title style</a:t>
            </a:r>
            <a:endParaRPr lang="en-CA" dirty="0"/>
          </a:p>
        </p:txBody>
      </p:sp>
    </p:spTree>
    <p:extLst>
      <p:ext uri="{BB962C8B-B14F-4D97-AF65-F5344CB8AC3E}">
        <p14:creationId xmlns:p14="http://schemas.microsoft.com/office/powerpoint/2010/main" val="3959357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780145"/>
            <a:ext cx="6172200" cy="508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839788" y="1698171"/>
            <a:ext cx="4204485" cy="41708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F7F28-2FB1-4E5D-BFCE-E15279B39A68}" type="datetime1">
              <a:rPr lang="en-CA" smtClean="0"/>
              <a:t>2021-06-03</a:t>
            </a:fld>
            <a:endParaRPr lang="en-CA" dirty="0"/>
          </a:p>
        </p:txBody>
      </p:sp>
      <p:sp>
        <p:nvSpPr>
          <p:cNvPr id="6" name="Footer Placeholder 5"/>
          <p:cNvSpPr>
            <a:spLocks noGrp="1"/>
          </p:cNvSpPr>
          <p:nvPr>
            <p:ph type="ftr" sz="quarter" idx="11"/>
          </p:nvPr>
        </p:nvSpPr>
        <p:spPr/>
        <p:txBody>
          <a:bodyPr/>
          <a:lstStyle/>
          <a:p>
            <a:r>
              <a:rPr lang="en-CA" dirty="0"/>
              <a:t>Connecting you and your future</a:t>
            </a:r>
          </a:p>
        </p:txBody>
      </p:sp>
      <p:sp>
        <p:nvSpPr>
          <p:cNvPr id="7" name="Slide Number Placeholder 6"/>
          <p:cNvSpPr>
            <a:spLocks noGrp="1"/>
          </p:cNvSpPr>
          <p:nvPr>
            <p:ph type="sldNum" sz="quarter" idx="12"/>
          </p:nvPr>
        </p:nvSpPr>
        <p:spPr/>
        <p:txBody>
          <a:bodyPr/>
          <a:lstStyle/>
          <a:p>
            <a:fld id="{D84A5B15-C6B4-4F19-8A81-2103BFA33481}" type="slidenum">
              <a:rPr lang="en-CA" smtClean="0"/>
              <a:t>‹#›</a:t>
            </a:fld>
            <a:endParaRPr lang="en-CA" dirty="0"/>
          </a:p>
        </p:txBody>
      </p:sp>
      <p:sp>
        <p:nvSpPr>
          <p:cNvPr id="8" name="Title 1"/>
          <p:cNvSpPr>
            <a:spLocks noGrp="1"/>
          </p:cNvSpPr>
          <p:nvPr>
            <p:ph type="title"/>
          </p:nvPr>
        </p:nvSpPr>
        <p:spPr>
          <a:xfrm>
            <a:off x="838200" y="780145"/>
            <a:ext cx="4206073" cy="828660"/>
          </a:xfrm>
        </p:spPr>
        <p:txBody>
          <a:bodyPr anchor="t">
            <a:normAutofit/>
          </a:bodyPr>
          <a:lstStyle>
            <a:lvl1pPr>
              <a:defRPr sz="2800"/>
            </a:lvl1pPr>
          </a:lstStyle>
          <a:p>
            <a:r>
              <a:rPr lang="en-US"/>
              <a:t>Click to edit Master title style</a:t>
            </a:r>
            <a:endParaRPr lang="en-CA" dirty="0"/>
          </a:p>
        </p:txBody>
      </p:sp>
    </p:spTree>
    <p:extLst>
      <p:ext uri="{BB962C8B-B14F-4D97-AF65-F5344CB8AC3E}">
        <p14:creationId xmlns:p14="http://schemas.microsoft.com/office/powerpoint/2010/main" val="86351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A8FC-32F7-4A12-BAD0-9A563C8C1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0DFDDEB-3A41-4DB7-850C-8526CE6DEA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388814-917B-4941-887C-862BEB9849F9}"/>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5" name="Footer Placeholder 4">
            <a:extLst>
              <a:ext uri="{FF2B5EF4-FFF2-40B4-BE49-F238E27FC236}">
                <a16:creationId xmlns:a16="http://schemas.microsoft.com/office/drawing/2014/main" id="{81BC0BC9-98ED-42E9-9DCC-537B72B91D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833617-951A-427A-A234-9DFDE6F13CA2}"/>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177460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B7A7-D981-4E12-A6FF-2DC872DCE42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94CEAD4-021A-4276-B311-610135272D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7144A09-CC1C-4D05-980B-15A004F20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B78B139-5A80-4FC0-9E01-2BCA2B26F88B}"/>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6" name="Footer Placeholder 5">
            <a:extLst>
              <a:ext uri="{FF2B5EF4-FFF2-40B4-BE49-F238E27FC236}">
                <a16:creationId xmlns:a16="http://schemas.microsoft.com/office/drawing/2014/main" id="{78BF00BD-28B1-4CFB-BCC2-5536FC1DFF2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A83DA3B-CE6D-4E04-A407-46C95190FDFC}"/>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241797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E744-D283-4361-B5B4-9039052DCB6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5CA30C4-844A-4E15-91B9-9DBECC3D9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1D259-253D-4030-9B1E-BD11F4B628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D1BB181-2691-471A-9FC6-3F4B1444F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72942D-46F4-4391-8936-11A5376C20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FB8B900-B7AB-46BF-A20D-67BEF0047F09}"/>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8" name="Footer Placeholder 7">
            <a:extLst>
              <a:ext uri="{FF2B5EF4-FFF2-40B4-BE49-F238E27FC236}">
                <a16:creationId xmlns:a16="http://schemas.microsoft.com/office/drawing/2014/main" id="{B6113151-B0EE-4E8E-A860-C7B9212EB2D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165E657-00BD-4804-A362-6D883BD2BF9C}"/>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14552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0A90-D6E4-4DF5-8693-B59F9747226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3A2C9FA-710F-4FC9-9736-258CE6C27915}"/>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4" name="Footer Placeholder 3">
            <a:extLst>
              <a:ext uri="{FF2B5EF4-FFF2-40B4-BE49-F238E27FC236}">
                <a16:creationId xmlns:a16="http://schemas.microsoft.com/office/drawing/2014/main" id="{1D944E7E-9353-4D02-81EC-169FB1DF19B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86330E4-5575-4538-92C1-E20C18519576}"/>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126352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74344-4E8C-4F66-9DEC-CFB25BE947D2}"/>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3" name="Footer Placeholder 2">
            <a:extLst>
              <a:ext uri="{FF2B5EF4-FFF2-40B4-BE49-F238E27FC236}">
                <a16:creationId xmlns:a16="http://schemas.microsoft.com/office/drawing/2014/main" id="{C857D942-FD78-475C-8233-0CF39079668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47F36F4-3C27-4A67-8F24-798244520295}"/>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338650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5847-554E-45D2-87C1-F27534DD1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0963CFE-D3ED-4151-9EA6-B7C736B0A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8672E81-6BA5-41F1-966A-DF67900B7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EEF3F4-A86E-420C-A75A-17723367BA77}"/>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6" name="Footer Placeholder 5">
            <a:extLst>
              <a:ext uri="{FF2B5EF4-FFF2-40B4-BE49-F238E27FC236}">
                <a16:creationId xmlns:a16="http://schemas.microsoft.com/office/drawing/2014/main" id="{4C166ED3-02DB-496C-A81F-A321E26C641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E7FD135-5E27-4704-94E6-5694CA435966}"/>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111159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D04A-4E25-4474-B2ED-28F8BBC47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F097BAD-ADAE-4509-9E94-08323FE3E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936FD1C-F1CD-4FDF-82DC-A82CF3B9F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E9510-7D75-447A-BEFE-4EEF179FE62E}"/>
              </a:ext>
            </a:extLst>
          </p:cNvPr>
          <p:cNvSpPr>
            <a:spLocks noGrp="1"/>
          </p:cNvSpPr>
          <p:nvPr>
            <p:ph type="dt" sz="half" idx="10"/>
          </p:nvPr>
        </p:nvSpPr>
        <p:spPr/>
        <p:txBody>
          <a:bodyPr/>
          <a:lstStyle/>
          <a:p>
            <a:fld id="{9099555B-B9C6-49E8-B25F-4754D1EAFB7D}" type="datetimeFigureOut">
              <a:rPr lang="en-CA" smtClean="0"/>
              <a:t>2021-06-03</a:t>
            </a:fld>
            <a:endParaRPr lang="en-CA"/>
          </a:p>
        </p:txBody>
      </p:sp>
      <p:sp>
        <p:nvSpPr>
          <p:cNvPr id="6" name="Footer Placeholder 5">
            <a:extLst>
              <a:ext uri="{FF2B5EF4-FFF2-40B4-BE49-F238E27FC236}">
                <a16:creationId xmlns:a16="http://schemas.microsoft.com/office/drawing/2014/main" id="{7AAEA3CF-FED1-4F67-B0F1-60F84BEBDDF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33BCD7-9C48-48D8-B697-2C5FC434098F}"/>
              </a:ext>
            </a:extLst>
          </p:cNvPr>
          <p:cNvSpPr>
            <a:spLocks noGrp="1"/>
          </p:cNvSpPr>
          <p:nvPr>
            <p:ph type="sldNum" sz="quarter" idx="12"/>
          </p:nvPr>
        </p:nvSpPr>
        <p:spPr/>
        <p:txBody>
          <a:bodyPr/>
          <a:lstStyle/>
          <a:p>
            <a:fld id="{2C7A3856-FA7C-4605-8084-9256B32FDD01}" type="slidenum">
              <a:rPr lang="en-CA" smtClean="0"/>
              <a:t>‹#›</a:t>
            </a:fld>
            <a:endParaRPr lang="en-CA"/>
          </a:p>
        </p:txBody>
      </p:sp>
    </p:spTree>
    <p:extLst>
      <p:ext uri="{BB962C8B-B14F-4D97-AF65-F5344CB8AC3E}">
        <p14:creationId xmlns:p14="http://schemas.microsoft.com/office/powerpoint/2010/main" val="99816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2856B-0DF2-4A7A-9E06-A7596CBD2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AEEF13A-6A42-4D4F-8ACF-53700F510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28AFC6-B6E6-46C7-A083-A9A922B95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9555B-B9C6-49E8-B25F-4754D1EAFB7D}" type="datetimeFigureOut">
              <a:rPr lang="en-CA" smtClean="0"/>
              <a:t>2021-06-03</a:t>
            </a:fld>
            <a:endParaRPr lang="en-CA"/>
          </a:p>
        </p:txBody>
      </p:sp>
      <p:sp>
        <p:nvSpPr>
          <p:cNvPr id="5" name="Footer Placeholder 4">
            <a:extLst>
              <a:ext uri="{FF2B5EF4-FFF2-40B4-BE49-F238E27FC236}">
                <a16:creationId xmlns:a16="http://schemas.microsoft.com/office/drawing/2014/main" id="{36DF07BE-AF09-4639-B368-4D58EEDF7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4DEF87C-C697-46CB-9746-2F768024D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A3856-FA7C-4605-8084-9256B32FDD01}" type="slidenum">
              <a:rPr lang="en-CA" smtClean="0"/>
              <a:t>‹#›</a:t>
            </a:fld>
            <a:endParaRPr lang="en-CA"/>
          </a:p>
        </p:txBody>
      </p:sp>
    </p:spTree>
    <p:extLst>
      <p:ext uri="{BB962C8B-B14F-4D97-AF65-F5344CB8AC3E}">
        <p14:creationId xmlns:p14="http://schemas.microsoft.com/office/powerpoint/2010/main" val="279499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410469"/>
            <a:ext cx="12192000" cy="457200"/>
          </a:xfrm>
          <a:prstGeom prst="rect">
            <a:avLst/>
          </a:prstGeom>
        </p:spPr>
      </p:pic>
      <p:sp>
        <p:nvSpPr>
          <p:cNvPr id="2" name="Title Placeholder 1"/>
          <p:cNvSpPr>
            <a:spLocks noGrp="1"/>
          </p:cNvSpPr>
          <p:nvPr>
            <p:ph type="title"/>
          </p:nvPr>
        </p:nvSpPr>
        <p:spPr>
          <a:xfrm>
            <a:off x="838200" y="583645"/>
            <a:ext cx="10515599" cy="82866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838200" y="1504381"/>
            <a:ext cx="10515600" cy="44869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724399" y="6492875"/>
            <a:ext cx="2743200" cy="292389"/>
          </a:xfrm>
          <a:prstGeom prst="rect">
            <a:avLst/>
          </a:prstGeom>
        </p:spPr>
        <p:txBody>
          <a:bodyPr vert="horz" lIns="91440" tIns="45720" rIns="91440" bIns="45720" rtlCol="0" anchor="ctr"/>
          <a:lstStyle>
            <a:lvl1pPr algn="l">
              <a:defRPr sz="1100">
                <a:solidFill>
                  <a:schemeClr val="bg1"/>
                </a:solidFill>
                <a:latin typeface="Arial Narrow" panose="020B0606020202030204" pitchFamily="34" charset="0"/>
              </a:defRPr>
            </a:lvl1pPr>
          </a:lstStyle>
          <a:p>
            <a:fld id="{94661E3D-1B2A-4078-AE1C-F30478584245}" type="datetime1">
              <a:rPr lang="en-CA" smtClean="0"/>
              <a:t>2021-06-03</a:t>
            </a:fld>
            <a:endParaRPr lang="en-CA" dirty="0"/>
          </a:p>
        </p:txBody>
      </p:sp>
      <p:sp>
        <p:nvSpPr>
          <p:cNvPr id="5" name="Footer Placeholder 4"/>
          <p:cNvSpPr>
            <a:spLocks noGrp="1"/>
          </p:cNvSpPr>
          <p:nvPr>
            <p:ph type="ftr" sz="quarter" idx="3"/>
          </p:nvPr>
        </p:nvSpPr>
        <p:spPr>
          <a:xfrm>
            <a:off x="838200" y="6492875"/>
            <a:ext cx="3226806" cy="292389"/>
          </a:xfrm>
          <a:prstGeom prst="rect">
            <a:avLst/>
          </a:prstGeom>
        </p:spPr>
        <p:txBody>
          <a:bodyPr vert="horz" lIns="91440" tIns="45720" rIns="91440" bIns="45720" rtlCol="0" anchor="ctr"/>
          <a:lstStyle>
            <a:lvl1pPr algn="l">
              <a:defRPr sz="1100">
                <a:solidFill>
                  <a:schemeClr val="bg1"/>
                </a:solidFill>
                <a:latin typeface="Arial Narrow" panose="020B0606020202030204" pitchFamily="34" charset="0"/>
              </a:defRPr>
            </a:lvl1pPr>
          </a:lstStyle>
          <a:p>
            <a:r>
              <a:rPr lang="en-CA" dirty="0"/>
              <a:t>Connecting you and your future</a:t>
            </a:r>
          </a:p>
        </p:txBody>
      </p:sp>
      <p:sp>
        <p:nvSpPr>
          <p:cNvPr id="6" name="Slide Number Placeholder 5"/>
          <p:cNvSpPr>
            <a:spLocks noGrp="1"/>
          </p:cNvSpPr>
          <p:nvPr>
            <p:ph type="sldNum" sz="quarter" idx="4"/>
          </p:nvPr>
        </p:nvSpPr>
        <p:spPr>
          <a:xfrm>
            <a:off x="8610600" y="6492875"/>
            <a:ext cx="2743200" cy="292389"/>
          </a:xfrm>
          <a:prstGeom prst="rect">
            <a:avLst/>
          </a:prstGeom>
        </p:spPr>
        <p:txBody>
          <a:bodyPr vert="horz" lIns="91440" tIns="45720" rIns="91440" bIns="45720" rtlCol="0" anchor="ctr"/>
          <a:lstStyle>
            <a:lvl1pPr algn="r">
              <a:defRPr sz="1100">
                <a:solidFill>
                  <a:srgbClr val="53565C"/>
                </a:solidFill>
                <a:latin typeface="Arial Narrow" panose="020B0606020202030204" pitchFamily="34" charset="0"/>
              </a:defRPr>
            </a:lvl1pPr>
          </a:lstStyle>
          <a:p>
            <a:fld id="{D84A5B15-C6B4-4F19-8A81-2103BFA33481}" type="slidenum">
              <a:rPr lang="en-CA" smtClean="0"/>
              <a:t>‹#›</a:t>
            </a:fld>
            <a:endParaRPr lang="en-CA" dirty="0"/>
          </a:p>
        </p:txBody>
      </p:sp>
    </p:spTree>
    <p:extLst>
      <p:ext uri="{BB962C8B-B14F-4D97-AF65-F5344CB8AC3E}">
        <p14:creationId xmlns:p14="http://schemas.microsoft.com/office/powerpoint/2010/main" val="363585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3565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rgbClr val="53565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rgbClr val="53565C"/>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3565C"/>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2.xml"/><Relationship Id="rId5" Type="http://schemas.openxmlformats.org/officeDocument/2006/relationships/tags" Target="../tags/tag5.xml"/><Relationship Id="rId10" Type="http://schemas.openxmlformats.org/officeDocument/2006/relationships/image" Target="../media/image6.png"/><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2.xml"/><Relationship Id="rId7" Type="http://schemas.openxmlformats.org/officeDocument/2006/relationships/notesSlide" Target="../notesSlides/notesSlide10.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16.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7.xml"/><Relationship Id="rId7" Type="http://schemas.openxmlformats.org/officeDocument/2006/relationships/notesSlide" Target="../notesSlides/notesSlide1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6.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16.xml"/><Relationship Id="rId5" Type="http://schemas.openxmlformats.org/officeDocument/2006/relationships/tags" Target="../tags/tag54.xml"/><Relationship Id="rId4" Type="http://schemas.openxmlformats.org/officeDocument/2006/relationships/tags" Target="../tags/tag53.xml"/></Relationships>
</file>

<file path=ppt/slides/_rels/slide13.xml.rels><?xml version="1.0" encoding="UTF-8" standalone="yes"?>
<Relationships xmlns="http://schemas.openxmlformats.org/package/2006/relationships"><Relationship Id="rId8" Type="http://schemas.openxmlformats.org/officeDocument/2006/relationships/hyperlink" Target="https://www.canada.ca/en/services/jobs/opportunities/government.html" TargetMode="External"/><Relationship Id="rId3" Type="http://schemas.openxmlformats.org/officeDocument/2006/relationships/tags" Target="../tags/tag57.xml"/><Relationship Id="rId7" Type="http://schemas.openxmlformats.org/officeDocument/2006/relationships/notesSlide" Target="../notesSlides/notesSlide1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6.xml"/><Relationship Id="rId11" Type="http://schemas.openxmlformats.org/officeDocument/2006/relationships/hyperlink" Target="https://www.canada.ca/fr/commission-fonction-publique/emplois/services/emplois-gc/equite-matiere-emploi.html" TargetMode="External"/><Relationship Id="rId5" Type="http://schemas.openxmlformats.org/officeDocument/2006/relationships/tags" Target="../tags/tag59.xml"/><Relationship Id="rId10" Type="http://schemas.openxmlformats.org/officeDocument/2006/relationships/hyperlink" Target="https://www.canada.ca/fr/services/emplois/opportunites/gouvernement.html" TargetMode="External"/><Relationship Id="rId4" Type="http://schemas.openxmlformats.org/officeDocument/2006/relationships/tags" Target="../tags/tag58.xml"/><Relationship Id="rId9" Type="http://schemas.openxmlformats.org/officeDocument/2006/relationships/hyperlink" Target="https://www.canada.ca/en/public-service-commission/jobs/services/gc-jobs/employment-equity.html" TargetMode="External"/></Relationships>
</file>

<file path=ppt/slides/_rels/slide14.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notesSlide" Target="../notesSlides/notesSlide13.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slideLayout" Target="../slideLayouts/slideLayout14.xml"/><Relationship Id="rId17" Type="http://schemas.openxmlformats.org/officeDocument/2006/relationships/image" Target="../media/image21.png"/><Relationship Id="rId2" Type="http://schemas.openxmlformats.org/officeDocument/2006/relationships/tags" Target="../tags/tag61.xml"/><Relationship Id="rId16" Type="http://schemas.openxmlformats.org/officeDocument/2006/relationships/image" Target="../media/image20.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image" Target="../media/image19.png"/><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8.xml"/><Relationship Id="rId7"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xml"/><Relationship Id="rId5" Type="http://schemas.openxmlformats.org/officeDocument/2006/relationships/slideLayout" Target="../slideLayouts/slideLayout16.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2.xml"/><Relationship Id="rId7" Type="http://schemas.openxmlformats.org/officeDocument/2006/relationships/diagramLayout" Target="../diagrams/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Data" Target="../diagrams/data1.xml"/><Relationship Id="rId5" Type="http://schemas.openxmlformats.org/officeDocument/2006/relationships/notesSlide" Target="../notesSlides/notesSlide3.xml"/><Relationship Id="rId10" Type="http://schemas.microsoft.com/office/2007/relationships/diagramDrawing" Target="../diagrams/drawing1.xml"/><Relationship Id="rId4" Type="http://schemas.openxmlformats.org/officeDocument/2006/relationships/slideLayout" Target="../slideLayouts/slideLayout14.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16.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xml"/><Relationship Id="rId7" Type="http://schemas.openxmlformats.org/officeDocument/2006/relationships/notesSlide" Target="../notesSlides/notesSlide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6.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16.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35.xml"/><Relationship Id="rId7" Type="http://schemas.openxmlformats.org/officeDocument/2006/relationships/diagramLayout" Target="../diagrams/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diagramData" Target="../diagrams/data2.xml"/><Relationship Id="rId5" Type="http://schemas.openxmlformats.org/officeDocument/2006/relationships/notesSlide" Target="../notesSlides/notesSlide8.xml"/><Relationship Id="rId10" Type="http://schemas.microsoft.com/office/2007/relationships/diagramDrawing" Target="../diagrams/drawing2.xml"/><Relationship Id="rId4" Type="http://schemas.openxmlformats.org/officeDocument/2006/relationships/slideLayout" Target="../slideLayouts/slideLayout14.xm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tags" Target="../tags/tag38.xml"/><Relationship Id="rId7" Type="http://schemas.openxmlformats.org/officeDocument/2006/relationships/image" Target="../media/image9.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9.xml"/><Relationship Id="rId5" Type="http://schemas.openxmlformats.org/officeDocument/2006/relationships/slideLayout" Target="../slideLayouts/slideLayout16.xml"/><Relationship Id="rId4"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Photo "/>
          <p:cNvPicPr>
            <a:picLocks noChangeAspect="1"/>
          </p:cNvPicPr>
          <p:nvPr>
            <p:custDataLst>
              <p:tags r:id="rId1"/>
            </p:custDataLst>
          </p:nvPr>
        </p:nvPicPr>
        <p:blipFill rotWithShape="1">
          <a:blip r:embed="rId8" cstate="print">
            <a:extLst>
              <a:ext uri="{28A0092B-C50C-407E-A947-70E740481C1C}">
                <a14:useLocalDpi xmlns:a14="http://schemas.microsoft.com/office/drawing/2010/main" val="0"/>
              </a:ext>
            </a:extLst>
          </a:blip>
          <a:srcRect t="-19" r="577" b="10903"/>
          <a:stretch/>
        </p:blipFill>
        <p:spPr>
          <a:xfrm>
            <a:off x="717288" y="0"/>
            <a:ext cx="10586736" cy="6108392"/>
          </a:xfrm>
          <a:prstGeom prst="rect">
            <a:avLst/>
          </a:prstGeom>
        </p:spPr>
      </p:pic>
      <p:pic>
        <p:nvPicPr>
          <p:cNvPr id="12" name="Picture 11" descr="Gouvernement du Canada et logo du drapeau de Canada" title="Logo"/>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539387" y="6323599"/>
            <a:ext cx="2356130" cy="317516"/>
          </a:xfrm>
          <a:prstGeom prst="rect">
            <a:avLst/>
          </a:prstGeom>
        </p:spPr>
      </p:pic>
      <p:pic>
        <p:nvPicPr>
          <p:cNvPr id="13" name="Picture 12" descr="Canada et drapeau" title="Logo"/>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271588" y="6320623"/>
            <a:ext cx="1497669" cy="402734"/>
          </a:xfrm>
          <a:prstGeom prst="rect">
            <a:avLst/>
          </a:prstGeom>
        </p:spPr>
      </p:pic>
      <p:sp>
        <p:nvSpPr>
          <p:cNvPr id="10" name="Title 1"/>
          <p:cNvSpPr txBox="1">
            <a:spLocks/>
          </p:cNvSpPr>
          <p:nvPr>
            <p:custDataLst>
              <p:tags r:id="rId4"/>
            </p:custDataLst>
          </p:nvPr>
        </p:nvSpPr>
        <p:spPr>
          <a:xfrm>
            <a:off x="802632" y="448229"/>
            <a:ext cx="5451970" cy="2977167"/>
          </a:xfrm>
          <a:prstGeom prst="rect">
            <a:avLst/>
          </a:prstGeom>
        </p:spPr>
        <p:txBody>
          <a:bodyPr vert="horz" lIns="77213" tIns="38606" rIns="77213" bIns="38606" rtlCol="0" anchor="b">
            <a:normAutofit fontScale="92500" lnSpcReduction="20000"/>
          </a:bodyPr>
          <a:lstStyle>
            <a:lvl1pPr algn="l" defTabSz="915314" rtl="0" eaLnBrk="1" latinLnBrk="0" hangingPunct="1">
              <a:lnSpc>
                <a:spcPct val="90000"/>
              </a:lnSpc>
              <a:spcBef>
                <a:spcPct val="0"/>
              </a:spcBef>
              <a:buNone/>
              <a:defRPr sz="6006" kern="1200">
                <a:solidFill>
                  <a:schemeClr val="accent1"/>
                </a:solidFill>
                <a:latin typeface="Arial Narrow" panose="020B0606020202030204" pitchFamily="34" charset="0"/>
                <a:ea typeface="+mj-ea"/>
                <a:cs typeface="+mj-cs"/>
              </a:defRPr>
            </a:lvl1pPr>
          </a:lstStyle>
          <a:p>
            <a:pPr marL="0" marR="0" lvl="0" indent="0" algn="l" defTabSz="915314" rtl="0" eaLnBrk="1" fontAlgn="auto" latinLnBrk="0" hangingPunct="1">
              <a:lnSpc>
                <a:spcPct val="90000"/>
              </a:lnSpc>
              <a:spcBef>
                <a:spcPct val="0"/>
              </a:spcBef>
              <a:spcAft>
                <a:spcPts val="600"/>
              </a:spcAft>
              <a:buClrTx/>
              <a:buSzTx/>
              <a:buFontTx/>
              <a:buNone/>
              <a:tabLst/>
              <a:defRPr/>
            </a:pPr>
            <a:br>
              <a:rPr kumimoji="0" lang="fr-CA" sz="6755" b="1" i="0" u="none" strike="noStrike" kern="1200" cap="none" spc="0" normalizeH="0" baseline="0" noProof="0" dirty="0">
                <a:ln>
                  <a:noFill/>
                </a:ln>
                <a:solidFill>
                  <a:prstClr val="white"/>
                </a:solidFill>
                <a:effectLst/>
                <a:uLnTx/>
                <a:uFillTx/>
                <a:latin typeface="Helvetica" pitchFamily="34" charset="0"/>
                <a:ea typeface="+mj-ea"/>
                <a:cs typeface="+mj-cs"/>
              </a:rPr>
            </a:br>
            <a:r>
              <a:rPr kumimoji="0" lang="fr-CA" sz="6586"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GCJobs</a:t>
            </a:r>
            <a:r>
              <a:rPr kumimoji="0" lang="fr-CA" sz="6586"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t>
            </a:r>
            <a:r>
              <a:rPr lang="fr-CA" sz="6586" b="1" dirty="0">
                <a:solidFill>
                  <a:prstClr val="black"/>
                </a:solidFill>
                <a:latin typeface="Arial" panose="020B0604020202020204" pitchFamily="34" charset="0"/>
                <a:cs typeface="Arial" panose="020B0604020202020204" pitchFamily="34" charset="0"/>
              </a:rPr>
              <a:t>/</a:t>
            </a:r>
            <a:endParaRPr kumimoji="0" lang="fr-CA" sz="6586"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5314" rtl="0" eaLnBrk="1" fontAlgn="auto" latinLnBrk="0" hangingPunct="1">
              <a:lnSpc>
                <a:spcPct val="90000"/>
              </a:lnSpc>
              <a:spcBef>
                <a:spcPct val="0"/>
              </a:spcBef>
              <a:spcAft>
                <a:spcPts val="600"/>
              </a:spcAft>
              <a:buClrTx/>
              <a:buSzTx/>
              <a:buFontTx/>
              <a:buNone/>
              <a:tabLst/>
              <a:defRPr/>
            </a:pPr>
            <a:r>
              <a:rPr lang="fr-CA" sz="6586" b="1" dirty="0" err="1">
                <a:solidFill>
                  <a:prstClr val="black"/>
                </a:solidFill>
                <a:latin typeface="Arial" panose="020B0604020202020204" pitchFamily="34" charset="0"/>
                <a:cs typeface="Arial" panose="020B0604020202020204" pitchFamily="34" charset="0"/>
              </a:rPr>
              <a:t>EmploisGC</a:t>
            </a:r>
            <a:br>
              <a:rPr kumimoji="0" lang="fr-CA" sz="6755" b="1" i="0" u="none" strike="noStrike" kern="1200" cap="none" spc="0" normalizeH="0" baseline="0" noProof="0" dirty="0">
                <a:ln>
                  <a:noFill/>
                </a:ln>
                <a:solidFill>
                  <a:prstClr val="black"/>
                </a:solidFill>
                <a:effectLst/>
                <a:uLnTx/>
                <a:uFillTx/>
                <a:latin typeface="Helvetica" pitchFamily="34" charset="0"/>
                <a:ea typeface="+mj-ea"/>
                <a:cs typeface="+mj-cs"/>
              </a:rPr>
            </a:br>
            <a:r>
              <a:rPr kumimoji="0" lang="fr-CA" sz="6755" b="1" i="0" u="none" strike="noStrike" kern="1200" cap="none" spc="0" normalizeH="0" baseline="0" noProof="0" dirty="0">
                <a:ln>
                  <a:noFill/>
                </a:ln>
                <a:solidFill>
                  <a:prstClr val="black"/>
                </a:solidFill>
                <a:effectLst/>
                <a:uLnTx/>
                <a:uFillTx/>
                <a:latin typeface="Helvetica" pitchFamily="34" charset="0"/>
                <a:ea typeface="+mj-ea"/>
                <a:cs typeface="+mj-cs"/>
              </a:rPr>
              <a:t> </a:t>
            </a:r>
            <a:endParaRPr kumimoji="0" lang="en-CA" sz="6755" b="1" i="0" u="none" strike="noStrike" kern="1200" cap="none" spc="0" normalizeH="0" baseline="0" noProof="0" dirty="0">
              <a:ln>
                <a:noFill/>
              </a:ln>
              <a:solidFill>
                <a:prstClr val="black"/>
              </a:solidFill>
              <a:effectLst/>
              <a:uLnTx/>
              <a:uFillTx/>
              <a:latin typeface="Helvetica" pitchFamily="34" charset="0"/>
              <a:ea typeface="+mj-ea"/>
              <a:cs typeface="+mj-cs"/>
            </a:endParaRPr>
          </a:p>
        </p:txBody>
      </p:sp>
      <p:sp>
        <p:nvSpPr>
          <p:cNvPr id="11" name="Title 1"/>
          <p:cNvSpPr txBox="1">
            <a:spLocks/>
          </p:cNvSpPr>
          <p:nvPr>
            <p:custDataLst>
              <p:tags r:id="rId5"/>
            </p:custDataLst>
          </p:nvPr>
        </p:nvSpPr>
        <p:spPr>
          <a:xfrm>
            <a:off x="2851686" y="3124693"/>
            <a:ext cx="3980199" cy="2046944"/>
          </a:xfrm>
          <a:prstGeom prst="rect">
            <a:avLst/>
          </a:prstGeom>
        </p:spPr>
        <p:txBody>
          <a:bodyPr vert="horz" lIns="77213" tIns="38606" rIns="77213" bIns="38606" rtlCol="0" anchor="ctr">
            <a:normAutofit lnSpcReduction="10000"/>
          </a:bodyPr>
          <a:lstStyle>
            <a:lvl1pPr algn="l" defTabSz="915314" rtl="0" eaLnBrk="1" latinLnBrk="0" hangingPunct="1">
              <a:lnSpc>
                <a:spcPct val="90000"/>
              </a:lnSpc>
              <a:spcBef>
                <a:spcPct val="0"/>
              </a:spcBef>
              <a:buNone/>
              <a:defRPr sz="4404" kern="1200">
                <a:solidFill>
                  <a:srgbClr val="6062AC"/>
                </a:solidFill>
                <a:latin typeface="Arial Narrow" panose="020B0606020202030204" pitchFamily="34" charset="0"/>
                <a:ea typeface="+mj-ea"/>
                <a:cs typeface="+mj-cs"/>
              </a:defRPr>
            </a:lvl1pPr>
          </a:lstStyle>
          <a:p>
            <a:pPr>
              <a:defRPr/>
            </a:pPr>
            <a:r>
              <a:rPr kumimoji="0" lang="fr-FR" sz="3715" b="0"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Accédez à votre avenir / </a:t>
            </a:r>
            <a:r>
              <a:rPr lang="fr-CA" sz="3600" i="1" dirty="0" err="1">
                <a:solidFill>
                  <a:schemeClr val="tx1"/>
                </a:solidFill>
                <a:latin typeface="Helvetica "/>
              </a:rPr>
              <a:t>Connecting</a:t>
            </a:r>
            <a:r>
              <a:rPr lang="fr-CA" sz="3600" i="1" dirty="0">
                <a:solidFill>
                  <a:schemeClr val="tx1"/>
                </a:solidFill>
                <a:latin typeface="Helvetica "/>
              </a:rPr>
              <a:t> </a:t>
            </a:r>
            <a:r>
              <a:rPr lang="fr-CA" sz="3600" i="1" dirty="0" err="1">
                <a:solidFill>
                  <a:schemeClr val="tx1"/>
                </a:solidFill>
                <a:latin typeface="Helvetica "/>
              </a:rPr>
              <a:t>you</a:t>
            </a:r>
            <a:r>
              <a:rPr lang="fr-CA" sz="3600" i="1" dirty="0">
                <a:solidFill>
                  <a:schemeClr val="tx1"/>
                </a:solidFill>
                <a:latin typeface="Helvetica "/>
              </a:rPr>
              <a:t> and </a:t>
            </a:r>
            <a:r>
              <a:rPr lang="fr-CA" sz="3600" i="1" dirty="0" err="1">
                <a:solidFill>
                  <a:schemeClr val="tx1"/>
                </a:solidFill>
                <a:latin typeface="Helvetica "/>
              </a:rPr>
              <a:t>your</a:t>
            </a:r>
            <a:r>
              <a:rPr lang="fr-CA" sz="3600" i="1" dirty="0">
                <a:solidFill>
                  <a:schemeClr val="tx1"/>
                </a:solidFill>
                <a:latin typeface="Helvetica "/>
              </a:rPr>
              <a:t> </a:t>
            </a:r>
            <a:r>
              <a:rPr lang="fr-CA" sz="3200" i="1" dirty="0">
                <a:solidFill>
                  <a:schemeClr val="tx1"/>
                </a:solidFill>
                <a:latin typeface="Arial" panose="020B0604020202020204" pitchFamily="34" charset="0"/>
                <a:cs typeface="Arial" panose="020B0604020202020204" pitchFamily="34" charset="0"/>
              </a:rPr>
              <a:t>future</a:t>
            </a:r>
            <a:endParaRPr lang="en-CA" sz="3200" i="1" dirty="0">
              <a:solidFill>
                <a:schemeClr val="tx1"/>
              </a:solidFill>
              <a:latin typeface="Arial" panose="020B0604020202020204" pitchFamily="34" charset="0"/>
              <a:cs typeface="Arial" panose="020B0604020202020204" pitchFamily="34" charset="0"/>
            </a:endParaRPr>
          </a:p>
          <a:p>
            <a:pPr marL="0" marR="0" lvl="0" indent="0" algn="l" defTabSz="915314" rtl="0" eaLnBrk="1" fontAlgn="auto" latinLnBrk="0" hangingPunct="1">
              <a:lnSpc>
                <a:spcPct val="90000"/>
              </a:lnSpc>
              <a:spcBef>
                <a:spcPct val="0"/>
              </a:spcBef>
              <a:spcAft>
                <a:spcPts val="0"/>
              </a:spcAft>
              <a:buClrTx/>
              <a:buSzTx/>
              <a:buFontTx/>
              <a:buNone/>
              <a:tabLst/>
              <a:defRPr/>
            </a:pPr>
            <a:endParaRPr kumimoji="0" lang="en-CA" sz="3715"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6429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4100-43FB-4181-A6FF-0B0ED381FBAF}"/>
              </a:ext>
            </a:extLst>
          </p:cNvPr>
          <p:cNvSpPr>
            <a:spLocks noGrp="1"/>
          </p:cNvSpPr>
          <p:nvPr>
            <p:ph type="title"/>
            <p:custDataLst>
              <p:tags r:id="rId1"/>
            </p:custDataLst>
          </p:nvPr>
        </p:nvSpPr>
        <p:spPr>
          <a:xfrm>
            <a:off x="724647" y="250650"/>
            <a:ext cx="10515599" cy="828660"/>
          </a:xfrm>
        </p:spPr>
        <p:txBody>
          <a:bodyPr/>
          <a:lstStyle/>
          <a:p>
            <a:r>
              <a:rPr lang="en-CA" dirty="0"/>
              <a:t>Example of a complete response </a:t>
            </a:r>
          </a:p>
        </p:txBody>
      </p:sp>
      <p:pic>
        <p:nvPicPr>
          <p:cNvPr id="8" name="Content Placeholder 7" descr="Star">
            <a:extLst>
              <a:ext uri="{FF2B5EF4-FFF2-40B4-BE49-F238E27FC236}">
                <a16:creationId xmlns:a16="http://schemas.microsoft.com/office/drawing/2014/main" id="{3693B956-BB69-425E-98AA-D8EB790ACBF2}"/>
              </a:ext>
            </a:extLst>
          </p:cNvPr>
          <p:cNvPicPr>
            <a:picLocks noGrp="1" noChangeAspect="1"/>
          </p:cNvPicPr>
          <p:nvPr>
            <p:ph sz="half" idx="2"/>
            <p:custDataLst>
              <p:tags r:id="rId2"/>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1044" y="1495574"/>
            <a:ext cx="3072051" cy="3072051"/>
          </a:xfrm>
        </p:spPr>
      </p:pic>
      <p:sp>
        <p:nvSpPr>
          <p:cNvPr id="5" name="Footer Placeholder 4">
            <a:extLst>
              <a:ext uri="{FF2B5EF4-FFF2-40B4-BE49-F238E27FC236}">
                <a16:creationId xmlns:a16="http://schemas.microsoft.com/office/drawing/2014/main" id="{B91462D8-766D-4583-BD3F-1028DBB652EC}"/>
              </a:ext>
            </a:extLst>
          </p:cNvPr>
          <p:cNvSpPr>
            <a:spLocks noGrp="1"/>
          </p:cNvSpPr>
          <p:nvPr>
            <p:ph type="ftr" sz="quarter" idx="11"/>
            <p:custDataLst>
              <p:tags r:id="rId3"/>
            </p:custDataLst>
          </p:nvPr>
        </p:nvSpPr>
        <p:spPr/>
        <p:txBody>
          <a:bodyPr/>
          <a:lstStyle/>
          <a:p>
            <a:r>
              <a:rPr lang="en-CA"/>
              <a:t>Connecting you and your future</a:t>
            </a:r>
            <a:endParaRPr lang="en-CA" dirty="0"/>
          </a:p>
        </p:txBody>
      </p:sp>
      <p:sp>
        <p:nvSpPr>
          <p:cNvPr id="6" name="Title 1">
            <a:extLst>
              <a:ext uri="{FF2B5EF4-FFF2-40B4-BE49-F238E27FC236}">
                <a16:creationId xmlns:a16="http://schemas.microsoft.com/office/drawing/2014/main" id="{3F1E970A-E93E-4056-99CB-7D60E7143F6F}"/>
              </a:ext>
            </a:extLst>
          </p:cNvPr>
          <p:cNvSpPr>
            <a:spLocks noGrp="1"/>
          </p:cNvSpPr>
          <p:nvPr>
            <p:ph sz="half" idx="1"/>
            <p:custDataLst>
              <p:tags r:id="rId4"/>
            </p:custDataLst>
          </p:nvPr>
        </p:nvSpPr>
        <p:spPr>
          <a:xfrm>
            <a:off x="366058" y="1132877"/>
            <a:ext cx="8252013" cy="4065121"/>
          </a:xfrm>
        </p:spPr>
        <p:txBody>
          <a:bodyPr>
            <a:noAutofit/>
          </a:bodyPr>
          <a:lstStyle/>
          <a:p>
            <a:pPr>
              <a:buClrTx/>
            </a:pPr>
            <a:r>
              <a:rPr lang="en-CA" sz="1800" dirty="0">
                <a:solidFill>
                  <a:schemeClr val="accent2">
                    <a:lumMod val="60000"/>
                    <a:lumOff val="40000"/>
                  </a:schemeClr>
                </a:solidFill>
              </a:rPr>
              <a:t>When I was a student at the University of Ottawa, in 2019, I took a course on children’s psychology. Our professor teamed us up in groups of 4 people and we were asked to provide a written proposal on the ways to improve mental health in elementary schools</a:t>
            </a:r>
            <a:r>
              <a:rPr lang="en-CA" sz="1800" dirty="0">
                <a:solidFill>
                  <a:schemeClr val="accent3">
                    <a:lumMod val="75000"/>
                  </a:schemeClr>
                </a:solidFill>
              </a:rPr>
              <a:t>. I took the initiative to be the team leader amongst our group and created a plan of what each member would be responsible for. I noticed that team projects demand a lot of coordination and planification based on my experience. For this reason, I decided to take initiative to be the lead by ensuring we have a concrete plan in place to deliver a complete proposal. The first thing I did was to established where we would conduct our research. One person would look at scientific journals, one person would look at the information provided by the media, one person would look at provincial websites and the last person would be responsible for compiling all the collected data into the report. This would allow us to have sufficient information to write our report.</a:t>
            </a:r>
            <a:r>
              <a:rPr lang="en-CA" sz="1800" dirty="0"/>
              <a:t> </a:t>
            </a:r>
            <a:r>
              <a:rPr lang="en-CA" sz="1800" dirty="0">
                <a:solidFill>
                  <a:schemeClr val="accent6">
                    <a:lumMod val="75000"/>
                  </a:schemeClr>
                </a:solidFill>
              </a:rPr>
              <a:t>Since I was responsible for compiling the data, I ensured my classmates provided me with the information one week before the due-date to allow enough time to complete my tasks and issued follow-ups where required. I used a combination of Excel and Word to appropriately represent the ways we suggested to improve mental health in elementary schools. </a:t>
            </a:r>
            <a:r>
              <a:rPr lang="en-CA" sz="1800" dirty="0">
                <a:solidFill>
                  <a:srgbClr val="921E26"/>
                </a:solidFill>
              </a:rPr>
              <a:t>By taking the lead on this project, ensuring that my classmates had done their research on time and developing a plan of action from the beginning, I was able to hand in a complete written proposal. This positively impacted my overall grade point average and contributed to the completion of my course in children’s psychology. </a:t>
            </a:r>
          </a:p>
        </p:txBody>
      </p:sp>
      <p:sp>
        <p:nvSpPr>
          <p:cNvPr id="7" name="TextBox 6">
            <a:extLst>
              <a:ext uri="{FF2B5EF4-FFF2-40B4-BE49-F238E27FC236}">
                <a16:creationId xmlns:a16="http://schemas.microsoft.com/office/drawing/2014/main" id="{F85BDF91-88D7-4392-A783-41AAAFFE0856}"/>
              </a:ext>
            </a:extLst>
          </p:cNvPr>
          <p:cNvSpPr txBox="1"/>
          <p:nvPr>
            <p:custDataLst>
              <p:tags r:id="rId5"/>
            </p:custDataLst>
          </p:nvPr>
        </p:nvSpPr>
        <p:spPr>
          <a:xfrm>
            <a:off x="200982" y="5995711"/>
            <a:ext cx="11942436" cy="369332"/>
          </a:xfrm>
          <a:prstGeom prst="rect">
            <a:avLst/>
          </a:prstGeom>
          <a:noFill/>
        </p:spPr>
        <p:txBody>
          <a:bodyPr wrap="none" rtlCol="0">
            <a:spAutoFit/>
          </a:bodyPr>
          <a:lstStyle/>
          <a:p>
            <a:r>
              <a:rPr lang="en-CA" dirty="0">
                <a:solidFill>
                  <a:srgbClr val="FF0000"/>
                </a:solidFill>
              </a:rPr>
              <a:t>NOTE: this is only an example, there is not ONE right answer! / </a:t>
            </a:r>
            <a:r>
              <a:rPr lang="en-CA" dirty="0" err="1">
                <a:solidFill>
                  <a:srgbClr val="FF0000"/>
                </a:solidFill>
              </a:rPr>
              <a:t>Ceci</a:t>
            </a:r>
            <a:r>
              <a:rPr lang="en-CA" dirty="0">
                <a:solidFill>
                  <a:srgbClr val="FF0000"/>
                </a:solidFill>
              </a:rPr>
              <a:t> </a:t>
            </a:r>
            <a:r>
              <a:rPr lang="en-CA" dirty="0" err="1">
                <a:solidFill>
                  <a:srgbClr val="FF0000"/>
                </a:solidFill>
              </a:rPr>
              <a:t>n’est</a:t>
            </a:r>
            <a:r>
              <a:rPr lang="en-CA" dirty="0">
                <a:solidFill>
                  <a:srgbClr val="FF0000"/>
                </a:solidFill>
              </a:rPr>
              <a:t> </a:t>
            </a:r>
            <a:r>
              <a:rPr lang="en-CA" dirty="0" err="1">
                <a:solidFill>
                  <a:srgbClr val="FF0000"/>
                </a:solidFill>
              </a:rPr>
              <a:t>qu’un</a:t>
            </a:r>
            <a:r>
              <a:rPr lang="en-CA" dirty="0">
                <a:solidFill>
                  <a:srgbClr val="FF0000"/>
                </a:solidFill>
              </a:rPr>
              <a:t> </a:t>
            </a:r>
            <a:r>
              <a:rPr lang="en-CA" dirty="0" err="1">
                <a:solidFill>
                  <a:srgbClr val="FF0000"/>
                </a:solidFill>
              </a:rPr>
              <a:t>exemple</a:t>
            </a:r>
            <a:r>
              <a:rPr lang="en-CA" dirty="0">
                <a:solidFill>
                  <a:srgbClr val="FF0000"/>
                </a:solidFill>
              </a:rPr>
              <a:t>, il </a:t>
            </a:r>
            <a:r>
              <a:rPr lang="en-CA" dirty="0" err="1">
                <a:solidFill>
                  <a:srgbClr val="FF0000"/>
                </a:solidFill>
              </a:rPr>
              <a:t>n’y</a:t>
            </a:r>
            <a:r>
              <a:rPr lang="en-CA" dirty="0">
                <a:solidFill>
                  <a:srgbClr val="FF0000"/>
                </a:solidFill>
              </a:rPr>
              <a:t> a pas UNE </a:t>
            </a:r>
            <a:r>
              <a:rPr lang="en-CA" dirty="0" err="1">
                <a:solidFill>
                  <a:srgbClr val="FF0000"/>
                </a:solidFill>
              </a:rPr>
              <a:t>seule</a:t>
            </a:r>
            <a:r>
              <a:rPr lang="en-CA" dirty="0">
                <a:solidFill>
                  <a:srgbClr val="FF0000"/>
                </a:solidFill>
              </a:rPr>
              <a:t> bonne </a:t>
            </a:r>
            <a:r>
              <a:rPr lang="en-CA" dirty="0" err="1">
                <a:solidFill>
                  <a:srgbClr val="FF0000"/>
                </a:solidFill>
              </a:rPr>
              <a:t>réponse</a:t>
            </a:r>
            <a:r>
              <a:rPr lang="en-CA" dirty="0">
                <a:solidFill>
                  <a:srgbClr val="FF0000"/>
                </a:solidFill>
              </a:rPr>
              <a:t>!</a:t>
            </a:r>
          </a:p>
        </p:txBody>
      </p:sp>
    </p:spTree>
    <p:extLst>
      <p:ext uri="{BB962C8B-B14F-4D97-AF65-F5344CB8AC3E}">
        <p14:creationId xmlns:p14="http://schemas.microsoft.com/office/powerpoint/2010/main" val="307579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4100-43FB-4181-A6FF-0B0ED381FBAF}"/>
              </a:ext>
            </a:extLst>
          </p:cNvPr>
          <p:cNvSpPr>
            <a:spLocks noGrp="1"/>
          </p:cNvSpPr>
          <p:nvPr>
            <p:ph type="title"/>
            <p:custDataLst>
              <p:tags r:id="rId1"/>
            </p:custDataLst>
          </p:nvPr>
        </p:nvSpPr>
        <p:spPr>
          <a:xfrm>
            <a:off x="724647" y="250650"/>
            <a:ext cx="10515599" cy="828660"/>
          </a:xfrm>
        </p:spPr>
        <p:txBody>
          <a:bodyPr/>
          <a:lstStyle/>
          <a:p>
            <a:r>
              <a:rPr lang="en-CA" dirty="0" err="1"/>
              <a:t>Exemple</a:t>
            </a:r>
            <a:r>
              <a:rPr lang="en-CA" dirty="0"/>
              <a:t> de </a:t>
            </a:r>
            <a:r>
              <a:rPr lang="en-CA" dirty="0" err="1"/>
              <a:t>réponse</a:t>
            </a:r>
            <a:r>
              <a:rPr lang="en-CA" dirty="0"/>
              <a:t> </a:t>
            </a:r>
            <a:r>
              <a:rPr lang="en-CA" dirty="0" err="1"/>
              <a:t>complète</a:t>
            </a:r>
            <a:endParaRPr lang="en-CA" dirty="0"/>
          </a:p>
        </p:txBody>
      </p:sp>
      <p:pic>
        <p:nvPicPr>
          <p:cNvPr id="8" name="Content Placeholder 7" descr="Star">
            <a:extLst>
              <a:ext uri="{FF2B5EF4-FFF2-40B4-BE49-F238E27FC236}">
                <a16:creationId xmlns:a16="http://schemas.microsoft.com/office/drawing/2014/main" id="{3693B956-BB69-425E-98AA-D8EB790ACBF2}"/>
              </a:ext>
            </a:extLst>
          </p:cNvPr>
          <p:cNvPicPr>
            <a:picLocks noGrp="1" noChangeAspect="1"/>
          </p:cNvPicPr>
          <p:nvPr>
            <p:ph sz="half" idx="2"/>
            <p:custDataLst>
              <p:tags r:id="rId2"/>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1044" y="1495574"/>
            <a:ext cx="3072051" cy="3072051"/>
          </a:xfrm>
        </p:spPr>
      </p:pic>
      <p:sp>
        <p:nvSpPr>
          <p:cNvPr id="5" name="Footer Placeholder 4">
            <a:extLst>
              <a:ext uri="{FF2B5EF4-FFF2-40B4-BE49-F238E27FC236}">
                <a16:creationId xmlns:a16="http://schemas.microsoft.com/office/drawing/2014/main" id="{B91462D8-766D-4583-BD3F-1028DBB652EC}"/>
              </a:ext>
            </a:extLst>
          </p:cNvPr>
          <p:cNvSpPr>
            <a:spLocks noGrp="1"/>
          </p:cNvSpPr>
          <p:nvPr>
            <p:ph type="ftr" sz="quarter" idx="11"/>
            <p:custDataLst>
              <p:tags r:id="rId3"/>
            </p:custDataLst>
          </p:nvPr>
        </p:nvSpPr>
        <p:spPr/>
        <p:txBody>
          <a:bodyPr/>
          <a:lstStyle/>
          <a:p>
            <a:r>
              <a:rPr lang="en-CA"/>
              <a:t>Connecting you and your future</a:t>
            </a:r>
            <a:endParaRPr lang="en-CA" dirty="0"/>
          </a:p>
        </p:txBody>
      </p:sp>
      <p:sp>
        <p:nvSpPr>
          <p:cNvPr id="6" name="Title 1">
            <a:extLst>
              <a:ext uri="{FF2B5EF4-FFF2-40B4-BE49-F238E27FC236}">
                <a16:creationId xmlns:a16="http://schemas.microsoft.com/office/drawing/2014/main" id="{3F1E970A-E93E-4056-99CB-7D60E7143F6F}"/>
              </a:ext>
            </a:extLst>
          </p:cNvPr>
          <p:cNvSpPr>
            <a:spLocks noGrp="1"/>
          </p:cNvSpPr>
          <p:nvPr>
            <p:ph sz="half" idx="1"/>
            <p:custDataLst>
              <p:tags r:id="rId4"/>
            </p:custDataLst>
          </p:nvPr>
        </p:nvSpPr>
        <p:spPr>
          <a:xfrm>
            <a:off x="366058" y="1132877"/>
            <a:ext cx="8252013" cy="4065121"/>
          </a:xfrm>
        </p:spPr>
        <p:txBody>
          <a:bodyPr>
            <a:noAutofit/>
          </a:bodyPr>
          <a:lstStyle/>
          <a:p>
            <a:pPr marL="0" indent="0">
              <a:buClrTx/>
              <a:buNone/>
            </a:pPr>
            <a:r>
              <a:rPr lang="fr-FR" sz="1700" dirty="0">
                <a:solidFill>
                  <a:schemeClr val="accent1">
                    <a:lumMod val="75000"/>
                  </a:schemeClr>
                </a:solidFill>
              </a:rPr>
              <a:t>Lorsque j’étais étudiant(e) à l’Université d’Ottawa en 2019, j’ai suivi un cours sur la psychologie des enfants. Notre professeur nous a mis dans des groupes d’équipe de 4 personnes et on nous a demandé de fournir une proposition écrite sur les moyens d'améliorer la santé mentale dans les écoles primaires.</a:t>
            </a:r>
            <a:r>
              <a:rPr lang="fr-FR" sz="1700" dirty="0"/>
              <a:t> </a:t>
            </a:r>
            <a:r>
              <a:rPr lang="fr-FR" sz="1700" dirty="0">
                <a:solidFill>
                  <a:schemeClr val="accent3">
                    <a:lumMod val="75000"/>
                  </a:schemeClr>
                </a:solidFill>
              </a:rPr>
              <a:t>J'ai pris l'initiative d'être le leader au sein de notre groupe et j'ai créé un plan de ce dont chaque membre serait responsable. En fonction de mon expérience, j'ai remarqué que les projets d'équipe demandent beaucoup de coordination et de planification. Pour cette raison, j'ai décidé de prendre l'initiative d'être le leader en veillant à ce que nous ayons un plan concret en place pour livrer une proposition complète. La première chose que j'ai faite a été de déterminer où nous allions mener nos recherches. Une personne consulterait les revues scientifiques, une personne consulterait l'information fournie par les médias, une personne consulterait les sites Web provinciaux et la dernière personne serait chargée de compiler toutes les données recueillies dans le rapport. Cela nous permettrait d'avoir suffisamment d'informations pour rédiger notre rapport. </a:t>
            </a:r>
            <a:r>
              <a:rPr lang="fr-FR" sz="1700" dirty="0">
                <a:solidFill>
                  <a:schemeClr val="accent6">
                    <a:lumMod val="75000"/>
                  </a:schemeClr>
                </a:solidFill>
              </a:rPr>
              <a:t>Étant donné que j'étais responsable de la compilation des données, je me suis assuré(e) que mes camarades de classe me fournissaient les informations une semaine avant la date d'échéance afin de me laisser suffisamment de temps pour terminer mes tâches et de faire des suivis au besoin. J'ai utilisé une combinaison d'Excel et de Word pour représenter de manière appropriée les moyens que nous avons suggérés pour améliorer la santé mentale dans les écoles primaires. </a:t>
            </a:r>
            <a:r>
              <a:rPr lang="fr-FR" sz="1700" dirty="0">
                <a:solidFill>
                  <a:srgbClr val="921E26"/>
                </a:solidFill>
              </a:rPr>
              <a:t>En prenant la direction de ce projet, en m'assurant que mes camarades de classe avaient fait leurs recherches à temps et en élaborant un plan d'action dès le départ, j'ai pu remettre une proposition écrite complète. Cela a eu un impact positif sur ma moyenne générale et a contribué à l'achèvement de mon cours de psychologie pour enfants.</a:t>
            </a:r>
            <a:endParaRPr lang="en-CA" sz="1700" dirty="0">
              <a:solidFill>
                <a:srgbClr val="921E26"/>
              </a:solidFill>
            </a:endParaRPr>
          </a:p>
          <a:p>
            <a:pPr marL="0" indent="0">
              <a:buClrTx/>
              <a:buNone/>
            </a:pPr>
            <a:endParaRPr lang="en-CA" sz="1800" dirty="0">
              <a:solidFill>
                <a:srgbClr val="921E26"/>
              </a:solidFill>
            </a:endParaRPr>
          </a:p>
        </p:txBody>
      </p:sp>
      <p:sp>
        <p:nvSpPr>
          <p:cNvPr id="7" name="TextBox 6">
            <a:extLst>
              <a:ext uri="{FF2B5EF4-FFF2-40B4-BE49-F238E27FC236}">
                <a16:creationId xmlns:a16="http://schemas.microsoft.com/office/drawing/2014/main" id="{F85BDF91-88D7-4392-A783-41AAAFFE0856}"/>
              </a:ext>
            </a:extLst>
          </p:cNvPr>
          <p:cNvSpPr txBox="1"/>
          <p:nvPr>
            <p:custDataLst>
              <p:tags r:id="rId5"/>
            </p:custDataLst>
          </p:nvPr>
        </p:nvSpPr>
        <p:spPr>
          <a:xfrm>
            <a:off x="200982" y="5995711"/>
            <a:ext cx="11942436" cy="369332"/>
          </a:xfrm>
          <a:prstGeom prst="rect">
            <a:avLst/>
          </a:prstGeom>
          <a:noFill/>
        </p:spPr>
        <p:txBody>
          <a:bodyPr wrap="none" rtlCol="0">
            <a:spAutoFit/>
          </a:bodyPr>
          <a:lstStyle/>
          <a:p>
            <a:r>
              <a:rPr lang="en-CA" dirty="0">
                <a:solidFill>
                  <a:srgbClr val="FF0000"/>
                </a:solidFill>
              </a:rPr>
              <a:t>NOTE: this is only an example, there is not ONE right answer! / </a:t>
            </a:r>
            <a:r>
              <a:rPr lang="en-CA" dirty="0" err="1">
                <a:solidFill>
                  <a:srgbClr val="FF0000"/>
                </a:solidFill>
              </a:rPr>
              <a:t>Ceci</a:t>
            </a:r>
            <a:r>
              <a:rPr lang="en-CA" dirty="0">
                <a:solidFill>
                  <a:srgbClr val="FF0000"/>
                </a:solidFill>
              </a:rPr>
              <a:t> </a:t>
            </a:r>
            <a:r>
              <a:rPr lang="en-CA" dirty="0" err="1">
                <a:solidFill>
                  <a:srgbClr val="FF0000"/>
                </a:solidFill>
              </a:rPr>
              <a:t>n’est</a:t>
            </a:r>
            <a:r>
              <a:rPr lang="en-CA" dirty="0">
                <a:solidFill>
                  <a:srgbClr val="FF0000"/>
                </a:solidFill>
              </a:rPr>
              <a:t> </a:t>
            </a:r>
            <a:r>
              <a:rPr lang="en-CA" dirty="0" err="1">
                <a:solidFill>
                  <a:srgbClr val="FF0000"/>
                </a:solidFill>
              </a:rPr>
              <a:t>qu’un</a:t>
            </a:r>
            <a:r>
              <a:rPr lang="en-CA" dirty="0">
                <a:solidFill>
                  <a:srgbClr val="FF0000"/>
                </a:solidFill>
              </a:rPr>
              <a:t> </a:t>
            </a:r>
            <a:r>
              <a:rPr lang="en-CA" dirty="0" err="1">
                <a:solidFill>
                  <a:srgbClr val="FF0000"/>
                </a:solidFill>
              </a:rPr>
              <a:t>exemple</a:t>
            </a:r>
            <a:r>
              <a:rPr lang="en-CA" dirty="0">
                <a:solidFill>
                  <a:srgbClr val="FF0000"/>
                </a:solidFill>
              </a:rPr>
              <a:t>, il </a:t>
            </a:r>
            <a:r>
              <a:rPr lang="en-CA" dirty="0" err="1">
                <a:solidFill>
                  <a:srgbClr val="FF0000"/>
                </a:solidFill>
              </a:rPr>
              <a:t>n’y</a:t>
            </a:r>
            <a:r>
              <a:rPr lang="en-CA" dirty="0">
                <a:solidFill>
                  <a:srgbClr val="FF0000"/>
                </a:solidFill>
              </a:rPr>
              <a:t> a pas UNE </a:t>
            </a:r>
            <a:r>
              <a:rPr lang="en-CA" dirty="0" err="1">
                <a:solidFill>
                  <a:srgbClr val="FF0000"/>
                </a:solidFill>
              </a:rPr>
              <a:t>seule</a:t>
            </a:r>
            <a:r>
              <a:rPr lang="en-CA" dirty="0">
                <a:solidFill>
                  <a:srgbClr val="FF0000"/>
                </a:solidFill>
              </a:rPr>
              <a:t> bonne </a:t>
            </a:r>
            <a:r>
              <a:rPr lang="en-CA" dirty="0" err="1">
                <a:solidFill>
                  <a:srgbClr val="FF0000"/>
                </a:solidFill>
              </a:rPr>
              <a:t>réponse</a:t>
            </a:r>
            <a:r>
              <a:rPr lang="en-CA" dirty="0">
                <a:solidFill>
                  <a:srgbClr val="FF0000"/>
                </a:solidFill>
              </a:rPr>
              <a:t>!</a:t>
            </a:r>
          </a:p>
        </p:txBody>
      </p:sp>
    </p:spTree>
    <p:extLst>
      <p:ext uri="{BB962C8B-B14F-4D97-AF65-F5344CB8AC3E}">
        <p14:creationId xmlns:p14="http://schemas.microsoft.com/office/powerpoint/2010/main" val="192719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7EFB-5C8B-49D1-9250-277BDC92095A}"/>
              </a:ext>
            </a:extLst>
          </p:cNvPr>
          <p:cNvSpPr>
            <a:spLocks noGrp="1"/>
          </p:cNvSpPr>
          <p:nvPr>
            <p:ph type="title"/>
            <p:custDataLst>
              <p:tags r:id="rId1"/>
            </p:custDataLst>
          </p:nvPr>
        </p:nvSpPr>
        <p:spPr>
          <a:xfrm>
            <a:off x="4286624" y="178557"/>
            <a:ext cx="10515599" cy="828660"/>
          </a:xfrm>
        </p:spPr>
        <p:txBody>
          <a:bodyPr/>
          <a:lstStyle/>
          <a:p>
            <a:r>
              <a:rPr lang="fr-CA" dirty="0" err="1"/>
              <a:t>Reminder</a:t>
            </a:r>
            <a:r>
              <a:rPr lang="fr-CA" dirty="0"/>
              <a:t> / Rappel </a:t>
            </a:r>
            <a:endParaRPr lang="en-CA" dirty="0"/>
          </a:p>
        </p:txBody>
      </p:sp>
      <p:sp>
        <p:nvSpPr>
          <p:cNvPr id="3" name="Content Placeholder 2">
            <a:extLst>
              <a:ext uri="{FF2B5EF4-FFF2-40B4-BE49-F238E27FC236}">
                <a16:creationId xmlns:a16="http://schemas.microsoft.com/office/drawing/2014/main" id="{0B779839-B5AF-4EA0-A044-47FA75EF6317}"/>
              </a:ext>
            </a:extLst>
          </p:cNvPr>
          <p:cNvSpPr>
            <a:spLocks noGrp="1"/>
          </p:cNvSpPr>
          <p:nvPr>
            <p:ph sz="half" idx="1"/>
            <p:custDataLst>
              <p:tags r:id="rId2"/>
            </p:custDataLst>
          </p:nvPr>
        </p:nvSpPr>
        <p:spPr>
          <a:xfrm>
            <a:off x="521447" y="1201270"/>
            <a:ext cx="5478929" cy="4794441"/>
          </a:xfrm>
        </p:spPr>
        <p:txBody>
          <a:bodyPr>
            <a:normAutofit/>
          </a:bodyPr>
          <a:lstStyle/>
          <a:p>
            <a:pPr marL="0" indent="0">
              <a:buNone/>
            </a:pPr>
            <a:r>
              <a:rPr lang="fr-CA" dirty="0" err="1"/>
              <a:t>Your</a:t>
            </a:r>
            <a:r>
              <a:rPr lang="fr-CA" dirty="0"/>
              <a:t> </a:t>
            </a:r>
            <a:r>
              <a:rPr lang="fr-CA" dirty="0" err="1"/>
              <a:t>example</a:t>
            </a:r>
            <a:r>
              <a:rPr lang="fr-CA" dirty="0"/>
              <a:t> </a:t>
            </a:r>
            <a:r>
              <a:rPr lang="fr-CA" dirty="0" err="1"/>
              <a:t>does</a:t>
            </a:r>
            <a:r>
              <a:rPr lang="fr-CA" dirty="0"/>
              <a:t> not </a:t>
            </a:r>
            <a:r>
              <a:rPr lang="fr-CA" dirty="0" err="1"/>
              <a:t>need</a:t>
            </a:r>
            <a:r>
              <a:rPr lang="fr-CA" dirty="0"/>
              <a:t> to </a:t>
            </a:r>
            <a:r>
              <a:rPr lang="fr-CA" dirty="0" err="1"/>
              <a:t>be</a:t>
            </a:r>
            <a:r>
              <a:rPr lang="fr-CA" dirty="0"/>
              <a:t> </a:t>
            </a:r>
            <a:r>
              <a:rPr lang="fr-CA" dirty="0" err="1"/>
              <a:t>necesarilly</a:t>
            </a:r>
            <a:r>
              <a:rPr lang="fr-CA" dirty="0"/>
              <a:t> </a:t>
            </a:r>
            <a:r>
              <a:rPr lang="fr-CA" dirty="0" err="1"/>
              <a:t>related</a:t>
            </a:r>
            <a:r>
              <a:rPr lang="fr-CA" dirty="0"/>
              <a:t> to </a:t>
            </a:r>
            <a:r>
              <a:rPr lang="fr-CA" dirty="0" err="1"/>
              <a:t>work</a:t>
            </a:r>
            <a:r>
              <a:rPr lang="fr-CA" dirty="0"/>
              <a:t>. It can </a:t>
            </a:r>
            <a:r>
              <a:rPr lang="fr-CA" dirty="0" err="1"/>
              <a:t>be</a:t>
            </a:r>
            <a:r>
              <a:rPr lang="fr-CA" dirty="0"/>
              <a:t> :</a:t>
            </a:r>
          </a:p>
          <a:p>
            <a:r>
              <a:rPr lang="fr-CA" dirty="0"/>
              <a:t>A </a:t>
            </a:r>
            <a:r>
              <a:rPr lang="fr-CA" dirty="0" err="1"/>
              <a:t>school</a:t>
            </a:r>
            <a:r>
              <a:rPr lang="fr-CA" dirty="0"/>
              <a:t> </a:t>
            </a:r>
            <a:r>
              <a:rPr lang="fr-CA" dirty="0" err="1"/>
              <a:t>project</a:t>
            </a:r>
            <a:r>
              <a:rPr lang="fr-CA" dirty="0"/>
              <a:t> </a:t>
            </a:r>
          </a:p>
          <a:p>
            <a:r>
              <a:rPr lang="fr-CA" dirty="0"/>
              <a:t>An </a:t>
            </a:r>
            <a:r>
              <a:rPr lang="fr-CA" dirty="0" err="1"/>
              <a:t>internship</a:t>
            </a:r>
            <a:endParaRPr lang="fr-CA" dirty="0"/>
          </a:p>
          <a:p>
            <a:r>
              <a:rPr lang="fr-CA" dirty="0" err="1"/>
              <a:t>Other</a:t>
            </a:r>
            <a:r>
              <a:rPr lang="fr-CA" dirty="0"/>
              <a:t> </a:t>
            </a:r>
            <a:r>
              <a:rPr lang="fr-CA" dirty="0" err="1"/>
              <a:t>activities</a:t>
            </a:r>
            <a:r>
              <a:rPr lang="fr-CA" dirty="0"/>
              <a:t> (</a:t>
            </a:r>
            <a:r>
              <a:rPr lang="fr-CA" dirty="0" err="1"/>
              <a:t>example</a:t>
            </a:r>
            <a:r>
              <a:rPr lang="fr-CA" dirty="0"/>
              <a:t>: camp)</a:t>
            </a:r>
          </a:p>
          <a:p>
            <a:r>
              <a:rPr lang="fr-CA" dirty="0" err="1"/>
              <a:t>Volunteer</a:t>
            </a:r>
            <a:r>
              <a:rPr lang="fr-CA" dirty="0"/>
              <a:t> </a:t>
            </a:r>
            <a:r>
              <a:rPr lang="fr-CA" dirty="0" err="1"/>
              <a:t>work</a:t>
            </a:r>
            <a:endParaRPr lang="fr-CA" dirty="0"/>
          </a:p>
          <a:p>
            <a:pPr marL="0" indent="0">
              <a:buNone/>
            </a:pPr>
            <a:endParaRPr lang="fr-CA" dirty="0"/>
          </a:p>
          <a:p>
            <a:pPr marL="0" indent="0">
              <a:buNone/>
            </a:pPr>
            <a:r>
              <a:rPr lang="fr-CA" dirty="0" err="1">
                <a:solidFill>
                  <a:schemeClr val="accent2">
                    <a:lumMod val="60000"/>
                    <a:lumOff val="40000"/>
                  </a:schemeClr>
                </a:solidFill>
              </a:rPr>
              <a:t>However</a:t>
            </a:r>
            <a:r>
              <a:rPr lang="fr-CA" dirty="0">
                <a:solidFill>
                  <a:schemeClr val="accent2">
                    <a:lumMod val="60000"/>
                    <a:lumOff val="40000"/>
                  </a:schemeClr>
                </a:solidFill>
              </a:rPr>
              <a:t>, </a:t>
            </a:r>
            <a:r>
              <a:rPr lang="fr-CA" dirty="0" err="1">
                <a:solidFill>
                  <a:schemeClr val="accent2">
                    <a:lumMod val="60000"/>
                    <a:lumOff val="40000"/>
                  </a:schemeClr>
                </a:solidFill>
              </a:rPr>
              <a:t>it</a:t>
            </a:r>
            <a:r>
              <a:rPr lang="fr-CA" dirty="0">
                <a:solidFill>
                  <a:schemeClr val="accent2">
                    <a:lumMod val="60000"/>
                    <a:lumOff val="40000"/>
                  </a:schemeClr>
                </a:solidFill>
              </a:rPr>
              <a:t> </a:t>
            </a:r>
            <a:r>
              <a:rPr lang="fr-CA" u="sng" dirty="0" err="1">
                <a:solidFill>
                  <a:schemeClr val="accent2">
                    <a:lumMod val="60000"/>
                    <a:lumOff val="40000"/>
                  </a:schemeClr>
                </a:solidFill>
              </a:rPr>
              <a:t>does</a:t>
            </a:r>
            <a:r>
              <a:rPr lang="fr-CA" dirty="0">
                <a:solidFill>
                  <a:schemeClr val="accent2">
                    <a:lumMod val="60000"/>
                    <a:lumOff val="40000"/>
                  </a:schemeClr>
                </a:solidFill>
              </a:rPr>
              <a:t> </a:t>
            </a:r>
            <a:r>
              <a:rPr lang="fr-CA" dirty="0" err="1">
                <a:solidFill>
                  <a:schemeClr val="accent2">
                    <a:lumMod val="60000"/>
                    <a:lumOff val="40000"/>
                  </a:schemeClr>
                </a:solidFill>
              </a:rPr>
              <a:t>need</a:t>
            </a:r>
            <a:r>
              <a:rPr lang="fr-CA" dirty="0">
                <a:solidFill>
                  <a:schemeClr val="accent2">
                    <a:lumMod val="60000"/>
                    <a:lumOff val="40000"/>
                  </a:schemeClr>
                </a:solidFill>
              </a:rPr>
              <a:t> to </a:t>
            </a:r>
            <a:r>
              <a:rPr lang="fr-CA" dirty="0" err="1">
                <a:solidFill>
                  <a:schemeClr val="accent2">
                    <a:lumMod val="60000"/>
                    <a:lumOff val="40000"/>
                  </a:schemeClr>
                </a:solidFill>
              </a:rPr>
              <a:t>be</a:t>
            </a:r>
            <a:r>
              <a:rPr lang="fr-CA" dirty="0">
                <a:solidFill>
                  <a:schemeClr val="accent2">
                    <a:lumMod val="60000"/>
                    <a:lumOff val="40000"/>
                  </a:schemeClr>
                </a:solidFill>
              </a:rPr>
              <a:t> </a:t>
            </a:r>
            <a:r>
              <a:rPr lang="fr-CA" dirty="0" err="1">
                <a:solidFill>
                  <a:schemeClr val="accent2">
                    <a:lumMod val="60000"/>
                    <a:lumOff val="40000"/>
                  </a:schemeClr>
                </a:solidFill>
              </a:rPr>
              <a:t>related</a:t>
            </a:r>
            <a:r>
              <a:rPr lang="fr-CA" dirty="0">
                <a:solidFill>
                  <a:schemeClr val="accent2">
                    <a:lumMod val="60000"/>
                    <a:lumOff val="40000"/>
                  </a:schemeClr>
                </a:solidFill>
              </a:rPr>
              <a:t> to the qualifications of the position </a:t>
            </a:r>
            <a:r>
              <a:rPr lang="fr-CA" dirty="0" err="1">
                <a:solidFill>
                  <a:schemeClr val="accent2">
                    <a:lumMod val="60000"/>
                    <a:lumOff val="40000"/>
                  </a:schemeClr>
                </a:solidFill>
              </a:rPr>
              <a:t>you</a:t>
            </a:r>
            <a:r>
              <a:rPr lang="fr-CA" dirty="0">
                <a:solidFill>
                  <a:schemeClr val="accent2">
                    <a:lumMod val="60000"/>
                    <a:lumOff val="40000"/>
                  </a:schemeClr>
                </a:solidFill>
              </a:rPr>
              <a:t> are </a:t>
            </a:r>
            <a:r>
              <a:rPr lang="fr-CA" dirty="0" err="1">
                <a:solidFill>
                  <a:schemeClr val="accent2">
                    <a:lumMod val="60000"/>
                    <a:lumOff val="40000"/>
                  </a:schemeClr>
                </a:solidFill>
              </a:rPr>
              <a:t>applying</a:t>
            </a:r>
            <a:r>
              <a:rPr lang="fr-CA" dirty="0">
                <a:solidFill>
                  <a:schemeClr val="accent2">
                    <a:lumMod val="60000"/>
                    <a:lumOff val="40000"/>
                  </a:schemeClr>
                </a:solidFill>
              </a:rPr>
              <a:t> to. </a:t>
            </a:r>
          </a:p>
        </p:txBody>
      </p:sp>
      <p:sp>
        <p:nvSpPr>
          <p:cNvPr id="5" name="Footer Placeholder 4">
            <a:extLst>
              <a:ext uri="{FF2B5EF4-FFF2-40B4-BE49-F238E27FC236}">
                <a16:creationId xmlns:a16="http://schemas.microsoft.com/office/drawing/2014/main" id="{77B00B73-2DAD-4AA2-A275-427AB0F676BD}"/>
              </a:ext>
            </a:extLst>
          </p:cNvPr>
          <p:cNvSpPr>
            <a:spLocks noGrp="1"/>
          </p:cNvSpPr>
          <p:nvPr>
            <p:ph type="ftr" sz="quarter" idx="11"/>
            <p:custDataLst>
              <p:tags r:id="rId3"/>
            </p:custDataLst>
          </p:nvPr>
        </p:nvSpPr>
        <p:spPr/>
        <p:txBody>
          <a:bodyPr/>
          <a:lstStyle/>
          <a:p>
            <a:r>
              <a:rPr lang="en-CA"/>
              <a:t>Connecting you and your future</a:t>
            </a:r>
            <a:endParaRPr lang="en-CA" dirty="0"/>
          </a:p>
        </p:txBody>
      </p:sp>
      <p:sp>
        <p:nvSpPr>
          <p:cNvPr id="6" name="TextBox 5">
            <a:extLst>
              <a:ext uri="{FF2B5EF4-FFF2-40B4-BE49-F238E27FC236}">
                <a16:creationId xmlns:a16="http://schemas.microsoft.com/office/drawing/2014/main" id="{A69B7169-09B2-43E2-BCBF-A21DF6F1E036}"/>
              </a:ext>
            </a:extLst>
          </p:cNvPr>
          <p:cNvSpPr txBox="1"/>
          <p:nvPr>
            <p:custDataLst>
              <p:tags r:id="rId4"/>
            </p:custDataLst>
          </p:nvPr>
        </p:nvSpPr>
        <p:spPr>
          <a:xfrm>
            <a:off x="6370918" y="1130473"/>
            <a:ext cx="5683624" cy="5262979"/>
          </a:xfrm>
          <a:prstGeom prst="rect">
            <a:avLst/>
          </a:prstGeom>
          <a:noFill/>
        </p:spPr>
        <p:txBody>
          <a:bodyPr wrap="square" rtlCol="0">
            <a:spAutoFit/>
          </a:bodyPr>
          <a:lstStyle/>
          <a:p>
            <a:r>
              <a:rPr lang="fr-CA" sz="2800" dirty="0">
                <a:solidFill>
                  <a:srgbClr val="53565C"/>
                </a:solidFill>
                <a:latin typeface="Arial Narrow" panose="020B0606020202030204" pitchFamily="34" charset="0"/>
              </a:rPr>
              <a:t>L’exemple ne doit pas être nécessairement relié au travail. Ça peut être un exemple comme:</a:t>
            </a:r>
          </a:p>
          <a:p>
            <a:pPr marL="285750" indent="-285750">
              <a:buFont typeface="Arial" panose="020B0604020202020204" pitchFamily="34" charset="0"/>
              <a:buChar char="•"/>
            </a:pPr>
            <a:r>
              <a:rPr lang="fr-CA" sz="2800" dirty="0">
                <a:solidFill>
                  <a:srgbClr val="53565C"/>
                </a:solidFill>
                <a:latin typeface="Arial Narrow" panose="020B0606020202030204" pitchFamily="34" charset="0"/>
              </a:rPr>
              <a:t>Un projet d’école</a:t>
            </a:r>
          </a:p>
          <a:p>
            <a:pPr marL="285750" indent="-285750">
              <a:buFont typeface="Arial" panose="020B0604020202020204" pitchFamily="34" charset="0"/>
              <a:buChar char="•"/>
            </a:pPr>
            <a:r>
              <a:rPr lang="fr-CA" sz="2800" dirty="0">
                <a:solidFill>
                  <a:srgbClr val="53565C"/>
                </a:solidFill>
                <a:latin typeface="Arial Narrow" panose="020B0606020202030204" pitchFamily="34" charset="0"/>
              </a:rPr>
              <a:t>Un stage/internat</a:t>
            </a:r>
          </a:p>
          <a:p>
            <a:pPr marL="285750" indent="-285750">
              <a:buFont typeface="Arial" panose="020B0604020202020204" pitchFamily="34" charset="0"/>
              <a:buChar char="•"/>
            </a:pPr>
            <a:r>
              <a:rPr lang="fr-CA" sz="2800" dirty="0">
                <a:solidFill>
                  <a:srgbClr val="53565C"/>
                </a:solidFill>
                <a:latin typeface="Arial Narrow" panose="020B0606020202030204" pitchFamily="34" charset="0"/>
              </a:rPr>
              <a:t>Autres activités (par exemple: camp de jour)</a:t>
            </a:r>
          </a:p>
          <a:p>
            <a:pPr marL="285750" indent="-285750">
              <a:buFont typeface="Arial" panose="020B0604020202020204" pitchFamily="34" charset="0"/>
              <a:buChar char="•"/>
            </a:pPr>
            <a:r>
              <a:rPr lang="fr-CA" sz="2800" dirty="0">
                <a:solidFill>
                  <a:srgbClr val="53565C"/>
                </a:solidFill>
                <a:latin typeface="Arial Narrow" panose="020B0606020202030204" pitchFamily="34" charset="0"/>
              </a:rPr>
              <a:t>Activités de bénévolat</a:t>
            </a:r>
          </a:p>
          <a:p>
            <a:pPr marL="285750" indent="-285750">
              <a:buFont typeface="Arial" panose="020B0604020202020204" pitchFamily="34" charset="0"/>
              <a:buChar char="•"/>
            </a:pPr>
            <a:endParaRPr lang="en-CA" sz="2800" dirty="0">
              <a:solidFill>
                <a:srgbClr val="53565C"/>
              </a:solidFill>
              <a:latin typeface="Arial Narrow" panose="020B0606020202030204" pitchFamily="34" charset="0"/>
            </a:endParaRPr>
          </a:p>
          <a:p>
            <a:r>
              <a:rPr lang="fr-CA" sz="2800" dirty="0">
                <a:solidFill>
                  <a:schemeClr val="accent2">
                    <a:lumMod val="60000"/>
                    <a:lumOff val="40000"/>
                  </a:schemeClr>
                </a:solidFill>
                <a:latin typeface="Arial Narrow" panose="020B0606020202030204" pitchFamily="34" charset="0"/>
              </a:rPr>
              <a:t>Par contre, l’exemple </a:t>
            </a:r>
            <a:r>
              <a:rPr lang="fr-CA" sz="2800" u="sng" dirty="0">
                <a:solidFill>
                  <a:schemeClr val="accent2">
                    <a:lumMod val="60000"/>
                    <a:lumOff val="40000"/>
                  </a:schemeClr>
                </a:solidFill>
                <a:latin typeface="Arial Narrow" panose="020B0606020202030204" pitchFamily="34" charset="0"/>
              </a:rPr>
              <a:t>doit</a:t>
            </a:r>
            <a:r>
              <a:rPr lang="fr-CA" sz="2800" dirty="0">
                <a:solidFill>
                  <a:schemeClr val="accent2">
                    <a:lumMod val="60000"/>
                    <a:lumOff val="40000"/>
                  </a:schemeClr>
                </a:solidFill>
                <a:latin typeface="Arial Narrow" panose="020B0606020202030204" pitchFamily="34" charset="0"/>
              </a:rPr>
              <a:t> être relié aux qualifications du poste auquel vous appliquez. </a:t>
            </a:r>
            <a:endParaRPr lang="en-CA" sz="2800" dirty="0">
              <a:solidFill>
                <a:schemeClr val="accent2">
                  <a:lumMod val="60000"/>
                  <a:lumOff val="40000"/>
                </a:schemeClr>
              </a:solidFill>
              <a:latin typeface="Arial Narrow" panose="020B0606020202030204" pitchFamily="34" charset="0"/>
            </a:endParaRPr>
          </a:p>
        </p:txBody>
      </p:sp>
      <p:cxnSp>
        <p:nvCxnSpPr>
          <p:cNvPr id="8" name="Straight Connector 7">
            <a:extLst>
              <a:ext uri="{FF2B5EF4-FFF2-40B4-BE49-F238E27FC236}">
                <a16:creationId xmlns:a16="http://schemas.microsoft.com/office/drawing/2014/main" id="{80283F25-67B2-4352-8D50-9B20C1D972D5}"/>
              </a:ext>
            </a:extLst>
          </p:cNvPr>
          <p:cNvCxnSpPr/>
          <p:nvPr>
            <p:custDataLst>
              <p:tags r:id="rId5"/>
            </p:custDataLst>
          </p:nvPr>
        </p:nvCxnSpPr>
        <p:spPr>
          <a:xfrm>
            <a:off x="5880847" y="1130473"/>
            <a:ext cx="0" cy="4881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08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190BDE-2708-446F-B121-1CEE08BD885A}"/>
              </a:ext>
            </a:extLst>
          </p:cNvPr>
          <p:cNvSpPr>
            <a:spLocks noGrp="1"/>
          </p:cNvSpPr>
          <p:nvPr>
            <p:ph type="ftr" sz="quarter" idx="11"/>
            <p:custDataLst>
              <p:tags r:id="rId1"/>
            </p:custDataLst>
          </p:nvPr>
        </p:nvSpPr>
        <p:spPr>
          <a:xfrm>
            <a:off x="838200" y="6492875"/>
            <a:ext cx="3226806" cy="292389"/>
          </a:xfrm>
        </p:spPr>
        <p:txBody>
          <a:bodyPr anchor="ctr">
            <a:normAutofit/>
          </a:bodyPr>
          <a:lstStyle/>
          <a:p>
            <a:pPr>
              <a:spcAft>
                <a:spcPts val="600"/>
              </a:spcAft>
            </a:pPr>
            <a:r>
              <a:rPr lang="en-CA"/>
              <a:t>Connecting you and your future</a:t>
            </a:r>
          </a:p>
        </p:txBody>
      </p:sp>
      <p:sp>
        <p:nvSpPr>
          <p:cNvPr id="8" name="Rounded Rectangle 13" descr="Framing text" title="Frame">
            <a:extLst>
              <a:ext uri="{FF2B5EF4-FFF2-40B4-BE49-F238E27FC236}">
                <a16:creationId xmlns:a16="http://schemas.microsoft.com/office/drawing/2014/main" id="{121F2981-A3D2-430B-B5A7-BE4B5F09B1B3}"/>
              </a:ext>
            </a:extLst>
          </p:cNvPr>
          <p:cNvSpPr>
            <a:spLocks noGrp="1"/>
          </p:cNvSpPr>
          <p:nvPr>
            <p:ph sz="half" idx="1"/>
            <p:custDataLst>
              <p:tags r:id="rId2"/>
            </p:custDataLst>
          </p:nvPr>
        </p:nvSpPr>
        <p:spPr>
          <a:xfrm>
            <a:off x="838200" y="1504949"/>
            <a:ext cx="5257800" cy="4769405"/>
          </a:xfrm>
          <a:prstGeom prst="round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normAutofit fontScale="77500" lnSpcReduction="20000"/>
          </a:bodyPr>
          <a:lstStyle/>
          <a:p>
            <a:pPr marL="0" indent="0">
              <a:buNone/>
            </a:pPr>
            <a:r>
              <a:rPr lang="en-US" sz="3600" dirty="0"/>
              <a:t>W</a:t>
            </a:r>
            <a:r>
              <a:rPr lang="en-CA" sz="3600" dirty="0"/>
              <a:t>hen you apply to any </a:t>
            </a:r>
            <a:r>
              <a:rPr lang="en-CA" sz="3600" u="sng" dirty="0">
                <a:hlinkClick r:id="rId8"/>
              </a:rPr>
              <a:t>Government of Canada job</a:t>
            </a:r>
            <a:r>
              <a:rPr lang="en-CA" sz="3600" dirty="0"/>
              <a:t>, you’ll be asked to fill out a </a:t>
            </a:r>
            <a:r>
              <a:rPr lang="en-CA" sz="3600" b="1" dirty="0"/>
              <a:t>self-declaration</a:t>
            </a:r>
            <a:r>
              <a:rPr lang="en-CA" sz="3600" dirty="0"/>
              <a:t> </a:t>
            </a:r>
            <a:r>
              <a:rPr lang="en-CA" sz="3600" b="1" dirty="0"/>
              <a:t>form</a:t>
            </a:r>
            <a:r>
              <a:rPr lang="en-CA" sz="3600" dirty="0"/>
              <a:t> to identify yourself as a member of an </a:t>
            </a:r>
            <a:r>
              <a:rPr lang="en-CA" sz="3600" u="sng" dirty="0">
                <a:hlinkClick r:id="rId9"/>
              </a:rPr>
              <a:t>employment equity</a:t>
            </a:r>
            <a:r>
              <a:rPr lang="en-CA" sz="3600" dirty="0"/>
              <a:t> group. </a:t>
            </a:r>
            <a:endParaRPr lang="en-US" sz="3600" dirty="0"/>
          </a:p>
          <a:p>
            <a:pPr marL="0" indent="0">
              <a:buNone/>
            </a:pPr>
            <a:r>
              <a:rPr lang="en-US" dirty="0"/>
              <a:t>Self-declaration is:</a:t>
            </a:r>
          </a:p>
          <a:p>
            <a:r>
              <a:rPr lang="en-US" b="1" dirty="0"/>
              <a:t>voluntary</a:t>
            </a:r>
            <a:endParaRPr lang="en-US" dirty="0"/>
          </a:p>
          <a:p>
            <a:pPr lvl="0"/>
            <a:r>
              <a:rPr lang="en-CA" dirty="0"/>
              <a:t>highly </a:t>
            </a:r>
            <a:r>
              <a:rPr lang="en-CA" b="1" dirty="0"/>
              <a:t>encouraged</a:t>
            </a:r>
            <a:endParaRPr lang="en-US" dirty="0"/>
          </a:p>
          <a:p>
            <a:pPr lvl="0"/>
            <a:r>
              <a:rPr lang="en-CA" dirty="0"/>
              <a:t>a </a:t>
            </a:r>
            <a:r>
              <a:rPr lang="en-CA" b="1" dirty="0"/>
              <a:t>way to fully demonstrate</a:t>
            </a:r>
            <a:r>
              <a:rPr lang="en-CA" dirty="0"/>
              <a:t> your skills and abilities</a:t>
            </a:r>
            <a:endParaRPr lang="en-US" dirty="0"/>
          </a:p>
          <a:p>
            <a:pPr lvl="0"/>
            <a:r>
              <a:rPr lang="en-CA" b="1" dirty="0"/>
              <a:t>helps increase the representation </a:t>
            </a:r>
            <a:r>
              <a:rPr lang="en-CA" dirty="0"/>
              <a:t>in the federal public service</a:t>
            </a:r>
            <a:endParaRPr lang="en-US" dirty="0"/>
          </a:p>
          <a:p>
            <a:endParaRPr lang="en-CA" dirty="0"/>
          </a:p>
        </p:txBody>
      </p:sp>
      <p:sp>
        <p:nvSpPr>
          <p:cNvPr id="10" name="Rounded Rectangle 13" descr="Framing text" title="Frame">
            <a:extLst>
              <a:ext uri="{FF2B5EF4-FFF2-40B4-BE49-F238E27FC236}">
                <a16:creationId xmlns:a16="http://schemas.microsoft.com/office/drawing/2014/main" id="{A22F5BB2-875D-4694-8B86-DB1353F23E9C}"/>
              </a:ext>
            </a:extLst>
          </p:cNvPr>
          <p:cNvSpPr>
            <a:spLocks noGrp="1"/>
          </p:cNvSpPr>
          <p:nvPr>
            <p:ph sz="half" idx="2"/>
            <p:custDataLst>
              <p:tags r:id="rId3"/>
            </p:custDataLst>
          </p:nvPr>
        </p:nvSpPr>
        <p:spPr>
          <a:xfrm>
            <a:off x="6172200" y="1504950"/>
            <a:ext cx="5181599" cy="4769404"/>
          </a:xfrm>
          <a:prstGeom prst="roundRect">
            <a:avLst/>
          </a:prstGeom>
          <a:noFill/>
          <a:ln w="571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normAutofit fontScale="70000" lnSpcReduction="20000"/>
          </a:bodyPr>
          <a:lstStyle/>
          <a:p>
            <a:pPr marL="0" indent="0">
              <a:buNone/>
            </a:pPr>
            <a:r>
              <a:rPr lang="fr-FR" sz="3100" dirty="0"/>
              <a:t>Lorsque vous postulez un </a:t>
            </a:r>
            <a:r>
              <a:rPr lang="fr-FR" sz="3100" u="sng" dirty="0">
                <a:hlinkClick r:id="rId10"/>
              </a:rPr>
              <a:t>emploi au gouvernement du Canada</a:t>
            </a:r>
            <a:r>
              <a:rPr lang="fr-FR" sz="3100" dirty="0"/>
              <a:t>, on vous demandera de remplir un </a:t>
            </a:r>
            <a:r>
              <a:rPr lang="fr-FR" sz="3100" b="1" dirty="0"/>
              <a:t>formulaire d’</a:t>
            </a:r>
            <a:r>
              <a:rPr lang="fr-FR" sz="3100" b="1" dirty="0" err="1"/>
              <a:t>autodéclaration</a:t>
            </a:r>
            <a:r>
              <a:rPr lang="fr-FR" sz="3100" b="1" dirty="0"/>
              <a:t> </a:t>
            </a:r>
            <a:r>
              <a:rPr lang="fr-FR" sz="3100" dirty="0"/>
              <a:t>afin de vous identifier comme membre d’un groupe d’</a:t>
            </a:r>
            <a:r>
              <a:rPr lang="fr-FR" sz="3100" u="sng" dirty="0">
                <a:hlinkClick r:id="rId11"/>
              </a:rPr>
              <a:t>équité en matière d’emploi</a:t>
            </a:r>
            <a:endParaRPr lang="fr-FR" sz="3100" dirty="0"/>
          </a:p>
          <a:p>
            <a:pPr marL="0" lvl="0" indent="0">
              <a:buNone/>
            </a:pPr>
            <a:r>
              <a:rPr lang="fr-FR" sz="2900" dirty="0"/>
              <a:t>L’</a:t>
            </a:r>
            <a:r>
              <a:rPr lang="fr-FR" sz="2900" dirty="0" err="1"/>
              <a:t>autodéclaration</a:t>
            </a:r>
            <a:r>
              <a:rPr lang="fr-FR" sz="2900" dirty="0"/>
              <a:t> est: </a:t>
            </a:r>
          </a:p>
          <a:p>
            <a:r>
              <a:rPr lang="fr-FR" sz="2900" b="1" dirty="0"/>
              <a:t>volontaire </a:t>
            </a:r>
            <a:endParaRPr lang="en-US" sz="2900" dirty="0"/>
          </a:p>
          <a:p>
            <a:pPr lvl="0"/>
            <a:r>
              <a:rPr lang="fr-FR" sz="2900" dirty="0"/>
              <a:t>fortement</a:t>
            </a:r>
            <a:r>
              <a:rPr lang="fr-FR" sz="2900" b="1" dirty="0"/>
              <a:t> recommandée</a:t>
            </a:r>
          </a:p>
          <a:p>
            <a:pPr lvl="0"/>
            <a:r>
              <a:rPr lang="fr-FR" sz="2900" dirty="0"/>
              <a:t>vous </a:t>
            </a:r>
            <a:r>
              <a:rPr lang="fr-FR" sz="2900" b="1" dirty="0"/>
              <a:t>donne la possibilité de montrer pleinement</a:t>
            </a:r>
            <a:r>
              <a:rPr lang="fr-FR" sz="2900" dirty="0"/>
              <a:t> vos compétences et aptitudes</a:t>
            </a:r>
          </a:p>
          <a:p>
            <a:pPr lvl="0"/>
            <a:r>
              <a:rPr lang="fr-FR" sz="2900" b="1" dirty="0"/>
              <a:t>aide à améliorer la représentation</a:t>
            </a:r>
            <a:r>
              <a:rPr lang="fr-FR" sz="2900" dirty="0"/>
              <a:t> au sein de la fonction publique fédérale</a:t>
            </a:r>
            <a:endParaRPr lang="en-CA" sz="2900" dirty="0"/>
          </a:p>
          <a:p>
            <a:endParaRPr lang="en-CA" dirty="0"/>
          </a:p>
        </p:txBody>
      </p:sp>
      <p:sp>
        <p:nvSpPr>
          <p:cNvPr id="12" name="Title 1">
            <a:extLst>
              <a:ext uri="{FF2B5EF4-FFF2-40B4-BE49-F238E27FC236}">
                <a16:creationId xmlns:a16="http://schemas.microsoft.com/office/drawing/2014/main" id="{B5792228-9072-4185-BB74-3D9F976D8747}"/>
              </a:ext>
            </a:extLst>
          </p:cNvPr>
          <p:cNvSpPr txBox="1">
            <a:spLocks/>
          </p:cNvSpPr>
          <p:nvPr>
            <p:custDataLst>
              <p:tags r:id="rId4"/>
            </p:custDataLst>
          </p:nvPr>
        </p:nvSpPr>
        <p:spPr>
          <a:xfrm>
            <a:off x="6172200" y="700928"/>
            <a:ext cx="5231828" cy="62441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rgbClr val="6062AC"/>
                </a:solidFill>
                <a:latin typeface="Arial Narrow" panose="020B0606020202030204" pitchFamily="34" charset="0"/>
                <a:ea typeface="+mj-ea"/>
                <a:cs typeface="+mj-cs"/>
              </a:defRPr>
            </a:lvl1pPr>
          </a:lstStyle>
          <a:p>
            <a:pPr>
              <a:spcBef>
                <a:spcPts val="1000"/>
              </a:spcBef>
              <a:buClr>
                <a:schemeClr val="accent1"/>
              </a:buClr>
            </a:pPr>
            <a:r>
              <a:rPr lang="en-US" altLang="en-US" sz="2800" b="1" dirty="0" err="1"/>
              <a:t>L’autodéclaration</a:t>
            </a:r>
            <a:r>
              <a:rPr lang="en-US" altLang="en-US" sz="2800" b="1" dirty="0"/>
              <a:t>, de quoi </a:t>
            </a:r>
            <a:r>
              <a:rPr lang="en-US" altLang="en-US" sz="2800" b="1" dirty="0" err="1"/>
              <a:t>s’agit</a:t>
            </a:r>
            <a:r>
              <a:rPr lang="en-US" altLang="en-US" sz="2800" b="1" dirty="0"/>
              <a:t>-il? </a:t>
            </a:r>
            <a:endParaRPr lang="en-US" sz="2800" b="1" dirty="0"/>
          </a:p>
        </p:txBody>
      </p:sp>
      <p:sp>
        <p:nvSpPr>
          <p:cNvPr id="14" name="Title 1">
            <a:extLst>
              <a:ext uri="{FF2B5EF4-FFF2-40B4-BE49-F238E27FC236}">
                <a16:creationId xmlns:a16="http://schemas.microsoft.com/office/drawing/2014/main" id="{16B6D113-DBCC-4FC0-988F-D719216A790D}"/>
              </a:ext>
            </a:extLst>
          </p:cNvPr>
          <p:cNvSpPr>
            <a:spLocks noGrp="1"/>
          </p:cNvSpPr>
          <p:nvPr>
            <p:ph type="title"/>
            <p:custDataLst>
              <p:tags r:id="rId5"/>
            </p:custDataLst>
          </p:nvPr>
        </p:nvSpPr>
        <p:spPr>
          <a:xfrm>
            <a:off x="1319054" y="700928"/>
            <a:ext cx="4296092" cy="529314"/>
          </a:xfrm>
        </p:spPr>
        <p:txBody>
          <a:bodyPr vert="horz" lIns="91440" tIns="45720" rIns="91440" bIns="45720" rtlCol="0" anchor="t">
            <a:normAutofit/>
          </a:bodyPr>
          <a:lstStyle/>
          <a:p>
            <a:r>
              <a:rPr lang="en-US" sz="2800" b="1" dirty="0"/>
              <a:t>Self-declaration, What is it?</a:t>
            </a:r>
            <a:r>
              <a:rPr lang="en-CA" sz="2800" dirty="0"/>
              <a:t> </a:t>
            </a:r>
          </a:p>
        </p:txBody>
      </p:sp>
    </p:spTree>
    <p:extLst>
      <p:ext uri="{BB962C8B-B14F-4D97-AF65-F5344CB8AC3E}">
        <p14:creationId xmlns:p14="http://schemas.microsoft.com/office/powerpoint/2010/main" val="276696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38200" y="1015612"/>
            <a:ext cx="10515599" cy="828660"/>
          </a:xfrm>
        </p:spPr>
        <p:txBody>
          <a:bodyPr>
            <a:normAutofit fontScale="90000"/>
          </a:bodyPr>
          <a:lstStyle/>
          <a:p>
            <a:pPr algn="ctr"/>
            <a:r>
              <a:rPr lang="en-CA" sz="5600" b="1" dirty="0" err="1">
                <a:latin typeface="Arial" panose="020B0604020202020204" pitchFamily="34" charset="0"/>
                <a:cs typeface="Arial" panose="020B0604020202020204" pitchFamily="34" charset="0"/>
              </a:rPr>
              <a:t>GCJobs</a:t>
            </a:r>
            <a:r>
              <a:rPr lang="en-CA" sz="5600" b="1" dirty="0">
                <a:latin typeface="Arial" panose="020B0604020202020204" pitchFamily="34" charset="0"/>
                <a:cs typeface="Arial" panose="020B0604020202020204" pitchFamily="34" charset="0"/>
              </a:rPr>
              <a:t> / </a:t>
            </a:r>
            <a:r>
              <a:rPr lang="en-CA" sz="5600" b="1" dirty="0" err="1">
                <a:latin typeface="Arial" panose="020B0604020202020204" pitchFamily="34" charset="0"/>
                <a:cs typeface="Arial" panose="020B0604020202020204" pitchFamily="34" charset="0"/>
              </a:rPr>
              <a:t>Emplois</a:t>
            </a:r>
            <a:r>
              <a:rPr lang="en-CA" sz="5600" b="1" dirty="0">
                <a:latin typeface="Arial" panose="020B0604020202020204" pitchFamily="34" charset="0"/>
                <a:cs typeface="Arial" panose="020B0604020202020204" pitchFamily="34" charset="0"/>
              </a:rPr>
              <a:t> GC</a:t>
            </a:r>
            <a:br>
              <a:rPr lang="en-US" b="1" dirty="0">
                <a:solidFill>
                  <a:schemeClr val="accent1"/>
                </a:solidFill>
                <a:latin typeface="Arial" panose="020B0604020202020204" pitchFamily="34" charset="0"/>
                <a:cs typeface="Arial" panose="020B0604020202020204" pitchFamily="34" charset="0"/>
              </a:rPr>
            </a:br>
            <a:endParaRPr lang="en-CA" dirty="0"/>
          </a:p>
        </p:txBody>
      </p:sp>
      <p:sp>
        <p:nvSpPr>
          <p:cNvPr id="3" name="Slide Number Placeholder 2"/>
          <p:cNvSpPr>
            <a:spLocks noGrp="1"/>
          </p:cNvSpPr>
          <p:nvPr>
            <p:ph type="sldNum" sz="quarter" idx="12"/>
            <p:custDataLst>
              <p:tags r:id="rId2"/>
            </p:custDataLst>
          </p:nvPr>
        </p:nvSpPr>
        <p:spPr/>
        <p:txBody>
          <a:bodyPr/>
          <a:lstStyle/>
          <a:p>
            <a:fld id="{D84A5B15-C6B4-4F19-8A81-2103BFA33481}" type="slidenum">
              <a:rPr lang="en-CA" smtClean="0"/>
              <a:pPr/>
              <a:t>14</a:t>
            </a:fld>
            <a:endParaRPr lang="en-CA" dirty="0"/>
          </a:p>
        </p:txBody>
      </p:sp>
      <p:pic>
        <p:nvPicPr>
          <p:cNvPr id="13" name="Picture 12" descr="Logo de Twitter" title="Logo"/>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613025" y="3188448"/>
            <a:ext cx="709294" cy="684804"/>
          </a:xfrm>
          <a:prstGeom prst="rect">
            <a:avLst/>
          </a:prstGeom>
          <a:ln>
            <a:noFill/>
          </a:ln>
          <a:effectLst>
            <a:outerShdw blurRad="50800" dist="38100" dir="5400000" algn="t" rotWithShape="0">
              <a:prstClr val="black">
                <a:alpha val="40000"/>
              </a:prstClr>
            </a:outerShdw>
          </a:effectLst>
        </p:spPr>
      </p:pic>
      <p:pic>
        <p:nvPicPr>
          <p:cNvPr id="14" name="Picture 13" descr="Logo de Facebook" title="Logo"/>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559959" y="2119861"/>
            <a:ext cx="709294" cy="684804"/>
          </a:xfrm>
          <a:prstGeom prst="rect">
            <a:avLst/>
          </a:prstGeom>
          <a:ln>
            <a:noFill/>
          </a:ln>
          <a:effectLst>
            <a:outerShdw blurRad="50800" dist="38100" dir="5400000" algn="t" rotWithShape="0">
              <a:prstClr val="black">
                <a:alpha val="40000"/>
              </a:prstClr>
            </a:outerShdw>
          </a:effectLst>
        </p:spPr>
      </p:pic>
      <p:pic>
        <p:nvPicPr>
          <p:cNvPr id="15" name="Picture 14" descr="Logo d'instagram" title="Logo"/>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1559958" y="4332071"/>
            <a:ext cx="815427" cy="759871"/>
          </a:xfrm>
          <a:prstGeom prst="rect">
            <a:avLst/>
          </a:prstGeom>
          <a:ln>
            <a:noFill/>
          </a:ln>
          <a:effectLst>
            <a:outerShdw blurRad="50800" dist="38100" dir="2700000" algn="tl" rotWithShape="0">
              <a:prstClr val="black">
                <a:alpha val="40000"/>
              </a:prstClr>
            </a:outerShdw>
          </a:effectLst>
        </p:spPr>
      </p:pic>
      <p:sp>
        <p:nvSpPr>
          <p:cNvPr id="16" name="Rounded Rectangle 15"/>
          <p:cNvSpPr/>
          <p:nvPr>
            <p:custDataLst>
              <p:tags r:id="rId6"/>
            </p:custDataLst>
          </p:nvPr>
        </p:nvSpPr>
        <p:spPr>
          <a:xfrm>
            <a:off x="2577168" y="2073681"/>
            <a:ext cx="7571064" cy="777164"/>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CA" sz="2000" dirty="0">
              <a:solidFill>
                <a:schemeClr val="tx2"/>
              </a:solidFill>
              <a:latin typeface="Arial" panose="020B0604020202020204" pitchFamily="34" charset="0"/>
              <a:cs typeface="Arial" panose="020B0604020202020204" pitchFamily="34" charset="0"/>
            </a:endParaRPr>
          </a:p>
          <a:p>
            <a:pPr algn="ctr"/>
            <a:endParaRPr lang="fr-FR" sz="2000" dirty="0">
              <a:latin typeface="Arial" panose="020B0604020202020204" pitchFamily="34" charset="0"/>
              <a:cs typeface="Arial" panose="020B0604020202020204" pitchFamily="34" charset="0"/>
            </a:endParaRPr>
          </a:p>
          <a:p>
            <a:pPr algn="ctr"/>
            <a:r>
              <a:rPr lang="en-CA" sz="2000" dirty="0">
                <a:latin typeface="Arial" panose="020B0604020202020204" pitchFamily="34" charset="0"/>
                <a:cs typeface="Arial" panose="020B0604020202020204" pitchFamily="34" charset="0"/>
              </a:rPr>
              <a:t>Follow us on </a:t>
            </a:r>
            <a:r>
              <a:rPr lang="en-CA" sz="2000" dirty="0">
                <a:solidFill>
                  <a:schemeClr val="tx1"/>
                </a:solidFill>
                <a:latin typeface="Arial" panose="020B0604020202020204" pitchFamily="34" charset="0"/>
                <a:cs typeface="Arial" panose="020B0604020202020204" pitchFamily="34" charset="0"/>
              </a:rPr>
              <a:t>our </a:t>
            </a:r>
            <a:r>
              <a:rPr lang="en-CA" sz="2000" b="1" dirty="0">
                <a:solidFill>
                  <a:schemeClr val="tx1"/>
                </a:solidFill>
                <a:latin typeface="Arial" panose="020B0604020202020204" pitchFamily="34" charset="0"/>
                <a:cs typeface="Arial" panose="020B0604020202020204" pitchFamily="34" charset="0"/>
              </a:rPr>
              <a:t>GC Jobs (</a:t>
            </a:r>
            <a:r>
              <a:rPr lang="fr-FR" sz="2000" b="1" dirty="0">
                <a:latin typeface="Arial" panose="020B0604020202020204" pitchFamily="34" charset="0"/>
                <a:cs typeface="Arial" panose="020B0604020202020204" pitchFamily="34" charset="0"/>
              </a:rPr>
              <a:t>Emplois GC)</a:t>
            </a:r>
            <a:r>
              <a:rPr lang="en-CA" sz="2000" b="1" dirty="0">
                <a:solidFill>
                  <a:schemeClr val="tx1"/>
                </a:solidFill>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Facebook</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page</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to learn more about job opportunities</a:t>
            </a:r>
            <a:r>
              <a:rPr lang="fr-FR" sz="2000" dirty="0">
                <a:latin typeface="Arial" panose="020B0604020202020204" pitchFamily="34" charset="0"/>
                <a:cs typeface="Arial" panose="020B0604020202020204" pitchFamily="34" charset="0"/>
              </a:rPr>
              <a:t> </a:t>
            </a:r>
          </a:p>
          <a:p>
            <a:pPr algn="ctr" eaLnBrk="1" fontAlgn="auto" hangingPunct="1">
              <a:spcBef>
                <a:spcPts val="0"/>
              </a:spcBef>
              <a:spcAft>
                <a:spcPts val="0"/>
              </a:spcAft>
              <a:defRPr/>
            </a:pPr>
            <a:endParaRPr lang="en-CA" sz="2400" dirty="0">
              <a:solidFill>
                <a:schemeClr val="tx2"/>
              </a:solidFill>
              <a:latin typeface="Arial" panose="020B0604020202020204" pitchFamily="34" charset="0"/>
              <a:cs typeface="Arial" panose="020B0604020202020204" pitchFamily="34" charset="0"/>
            </a:endParaRPr>
          </a:p>
        </p:txBody>
      </p:sp>
      <p:sp>
        <p:nvSpPr>
          <p:cNvPr id="11" name="Rounded Rectangle 26">
            <a:extLst>
              <a:ext uri="{FF2B5EF4-FFF2-40B4-BE49-F238E27FC236}">
                <a16:creationId xmlns:a16="http://schemas.microsoft.com/office/drawing/2014/main" id="{60A7FC2E-0B25-4451-9DBE-835B338259FF}"/>
              </a:ext>
            </a:extLst>
          </p:cNvPr>
          <p:cNvSpPr/>
          <p:nvPr>
            <p:custDataLst>
              <p:tags r:id="rId7"/>
            </p:custDataLst>
          </p:nvPr>
        </p:nvSpPr>
        <p:spPr>
          <a:xfrm>
            <a:off x="2577168" y="3135010"/>
            <a:ext cx="7571064" cy="89668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r>
              <a:rPr lang="en-CA" sz="2000" dirty="0">
                <a:latin typeface="Arial" panose="020B0604020202020204" pitchFamily="34" charset="0"/>
                <a:cs typeface="Arial" panose="020B0604020202020204" pitchFamily="34" charset="0"/>
              </a:rPr>
              <a:t>Follow us on our </a:t>
            </a:r>
            <a:r>
              <a:rPr lang="en-CA" sz="2000" b="1" dirty="0">
                <a:latin typeface="Arial" panose="020B0604020202020204" pitchFamily="34" charset="0"/>
                <a:cs typeface="Arial" panose="020B0604020202020204" pitchFamily="34" charset="0"/>
              </a:rPr>
              <a:t>@jobs_gc (</a:t>
            </a:r>
            <a:r>
              <a:rPr lang="fr-CA" sz="2000" b="1" dirty="0">
                <a:solidFill>
                  <a:schemeClr val="tx1"/>
                </a:solidFill>
                <a:latin typeface="Arial" panose="020B0604020202020204" pitchFamily="34" charset="0"/>
                <a:cs typeface="Arial" panose="020B0604020202020204" pitchFamily="34" charset="0"/>
              </a:rPr>
              <a:t>@emplois_gc</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Twitter account</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to learn more about job opportunities </a:t>
            </a:r>
          </a:p>
        </p:txBody>
      </p:sp>
      <p:sp>
        <p:nvSpPr>
          <p:cNvPr id="12" name="Rounded Rectangle 20">
            <a:extLst>
              <a:ext uri="{FF2B5EF4-FFF2-40B4-BE49-F238E27FC236}">
                <a16:creationId xmlns:a16="http://schemas.microsoft.com/office/drawing/2014/main" id="{506AF89F-B1F8-44BB-8522-7FCA97EB8117}"/>
              </a:ext>
            </a:extLst>
          </p:cNvPr>
          <p:cNvSpPr/>
          <p:nvPr>
            <p:custDataLst>
              <p:tags r:id="rId8"/>
            </p:custDataLst>
          </p:nvPr>
        </p:nvSpPr>
        <p:spPr>
          <a:xfrm>
            <a:off x="2577168" y="4377787"/>
            <a:ext cx="7571064" cy="911231"/>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r>
              <a:rPr lang="en-CA" sz="2000" dirty="0">
                <a:solidFill>
                  <a:schemeClr val="tx1"/>
                </a:solidFill>
                <a:latin typeface="Arial" panose="020B0604020202020204" pitchFamily="34" charset="0"/>
                <a:cs typeface="Arial" panose="020B0604020202020204" pitchFamily="34" charset="0"/>
              </a:rPr>
              <a:t>Follow</a:t>
            </a:r>
            <a:r>
              <a:rPr lang="fr-CA" sz="2000" dirty="0">
                <a:solidFill>
                  <a:schemeClr val="tx1"/>
                </a:solidFill>
                <a:latin typeface="Arial" panose="020B0604020202020204" pitchFamily="34" charset="0"/>
                <a:cs typeface="Arial" panose="020B0604020202020204" pitchFamily="34" charset="0"/>
              </a:rPr>
              <a:t> </a:t>
            </a:r>
            <a:r>
              <a:rPr lang="fr-CA" sz="2000" b="1" dirty="0">
                <a:solidFill>
                  <a:schemeClr val="tx1"/>
                </a:solidFill>
                <a:latin typeface="Arial" panose="020B0604020202020204" pitchFamily="34" charset="0"/>
                <a:cs typeface="Arial" panose="020B0604020202020204" pitchFamily="34" charset="0"/>
              </a:rPr>
              <a:t>@</a:t>
            </a:r>
            <a:r>
              <a:rPr lang="en-CA" sz="2000" b="1" dirty="0" err="1">
                <a:solidFill>
                  <a:schemeClr val="tx1"/>
                </a:solidFill>
                <a:latin typeface="Arial" panose="020B0604020202020204" pitchFamily="34" charset="0"/>
                <a:cs typeface="Arial" panose="020B0604020202020204" pitchFamily="34" charset="0"/>
              </a:rPr>
              <a:t>Jobs_GC</a:t>
            </a:r>
            <a:r>
              <a:rPr lang="fr-CA" sz="2000" b="1" dirty="0">
                <a:solidFill>
                  <a:schemeClr val="tx1"/>
                </a:solidFill>
                <a:latin typeface="Arial" panose="020B0604020202020204" pitchFamily="34" charset="0"/>
                <a:cs typeface="Arial" panose="020B0604020202020204" pitchFamily="34" charset="0"/>
              </a:rPr>
              <a:t> </a:t>
            </a:r>
            <a:r>
              <a:rPr lang="en-CA" sz="2000" b="1" dirty="0">
                <a:latin typeface="Arial" panose="020B0604020202020204" pitchFamily="34" charset="0"/>
                <a:cs typeface="Arial" panose="020B0604020202020204" pitchFamily="34" charset="0"/>
              </a:rPr>
              <a:t>(</a:t>
            </a:r>
            <a:r>
              <a:rPr lang="fr-CA" sz="2000" b="1" dirty="0">
                <a:solidFill>
                  <a:schemeClr val="tx1"/>
                </a:solidFill>
                <a:latin typeface="Arial" panose="020B0604020202020204" pitchFamily="34" charset="0"/>
                <a:cs typeface="Arial" panose="020B0604020202020204" pitchFamily="34" charset="0"/>
              </a:rPr>
              <a:t>@emplois_gc</a:t>
            </a:r>
            <a:r>
              <a:rPr lang="en-CA" sz="2000" b="1" dirty="0">
                <a:latin typeface="Arial" panose="020B0604020202020204" pitchFamily="34" charset="0"/>
                <a:cs typeface="Arial" panose="020B0604020202020204" pitchFamily="34" charset="0"/>
              </a:rPr>
              <a:t>) </a:t>
            </a:r>
            <a:r>
              <a:rPr lang="fr-CA" sz="2000" dirty="0">
                <a:solidFill>
                  <a:schemeClr val="tx1"/>
                </a:solidFill>
                <a:latin typeface="Arial" panose="020B0604020202020204" pitchFamily="34" charset="0"/>
                <a:cs typeface="Arial" panose="020B0604020202020204" pitchFamily="34" charset="0"/>
              </a:rPr>
              <a:t>to </a:t>
            </a:r>
            <a:r>
              <a:rPr lang="en-CA" sz="2000" dirty="0">
                <a:solidFill>
                  <a:schemeClr val="tx1"/>
                </a:solidFill>
                <a:latin typeface="Arial" panose="020B0604020202020204" pitchFamily="34" charset="0"/>
                <a:cs typeface="Arial" panose="020B0604020202020204" pitchFamily="34" charset="0"/>
              </a:rPr>
              <a:t>view</a:t>
            </a:r>
            <a:r>
              <a:rPr lang="fr-CA" sz="2000" dirty="0">
                <a:solidFill>
                  <a:schemeClr val="tx1"/>
                </a:solidFill>
                <a:latin typeface="Arial" panose="020B0604020202020204" pitchFamily="34" charset="0"/>
                <a:cs typeface="Arial" panose="020B0604020202020204" pitchFamily="34" charset="0"/>
              </a:rPr>
              <a:t> stories, </a:t>
            </a:r>
            <a:r>
              <a:rPr lang="fr-CA" sz="2000" dirty="0" err="1">
                <a:solidFill>
                  <a:schemeClr val="tx1"/>
                </a:solidFill>
                <a:latin typeface="Arial" panose="020B0604020202020204" pitchFamily="34" charset="0"/>
                <a:cs typeface="Arial" panose="020B0604020202020204" pitchFamily="34" charset="0"/>
              </a:rPr>
              <a:t>learn</a:t>
            </a:r>
            <a:r>
              <a:rPr lang="fr-CA" sz="2000" dirty="0">
                <a:solidFill>
                  <a:schemeClr val="tx1"/>
                </a:solidFill>
                <a:latin typeface="Arial" panose="020B0604020202020204" pitchFamily="34" charset="0"/>
                <a:cs typeface="Arial" panose="020B0604020202020204" pitchFamily="34" charset="0"/>
              </a:rPr>
              <a:t> about job </a:t>
            </a:r>
            <a:r>
              <a:rPr lang="fr-CA" sz="2000" dirty="0" err="1">
                <a:solidFill>
                  <a:schemeClr val="tx1"/>
                </a:solidFill>
                <a:latin typeface="Arial" panose="020B0604020202020204" pitchFamily="34" charset="0"/>
                <a:cs typeface="Arial" panose="020B0604020202020204" pitchFamily="34" charset="0"/>
              </a:rPr>
              <a:t>opportunities</a:t>
            </a:r>
            <a:r>
              <a:rPr lang="fr-CA" sz="2000" dirty="0">
                <a:solidFill>
                  <a:schemeClr val="tx1"/>
                </a:solidFill>
                <a:latin typeface="Arial" panose="020B0604020202020204" pitchFamily="34" charset="0"/>
                <a:cs typeface="Arial" panose="020B0604020202020204" pitchFamily="34" charset="0"/>
              </a:rPr>
              <a:t> and more</a:t>
            </a:r>
            <a:endParaRPr lang="en-CA" sz="2400" dirty="0">
              <a:solidFill>
                <a:schemeClr val="tx2"/>
              </a:solidFill>
              <a:latin typeface="Arial" panose="020B0604020202020204" pitchFamily="34" charset="0"/>
              <a:cs typeface="Arial" panose="020B0604020202020204" pitchFamily="34" charset="0"/>
            </a:endParaRPr>
          </a:p>
        </p:txBody>
      </p:sp>
      <p:sp>
        <p:nvSpPr>
          <p:cNvPr id="19" name="Rounded Rectangle 3">
            <a:extLst>
              <a:ext uri="{FF2B5EF4-FFF2-40B4-BE49-F238E27FC236}">
                <a16:creationId xmlns:a16="http://schemas.microsoft.com/office/drawing/2014/main" id="{7751360D-17AE-4363-AFD9-4E6C082B2AC3}"/>
              </a:ext>
            </a:extLst>
          </p:cNvPr>
          <p:cNvSpPr/>
          <p:nvPr>
            <p:custDataLst>
              <p:tags r:id="rId9"/>
            </p:custDataLst>
          </p:nvPr>
        </p:nvSpPr>
        <p:spPr>
          <a:xfrm>
            <a:off x="2606208" y="5486302"/>
            <a:ext cx="7619254" cy="797291"/>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DCDE4B7C-FA4D-4FA5-BD1F-D4FB09B64D16}"/>
              </a:ext>
            </a:extLst>
          </p:cNvPr>
          <p:cNvSpPr txBox="1"/>
          <p:nvPr>
            <p:custDataLst>
              <p:tags r:id="rId10"/>
            </p:custDataLst>
          </p:nvPr>
        </p:nvSpPr>
        <p:spPr>
          <a:xfrm>
            <a:off x="2817243" y="5531004"/>
            <a:ext cx="7090914" cy="400110"/>
          </a:xfrm>
          <a:prstGeom prst="rect">
            <a:avLst/>
          </a:prstGeom>
          <a:noFill/>
        </p:spPr>
        <p:txBody>
          <a:bodyPr wrap="square" rtlCol="0">
            <a:spAutoFit/>
          </a:bodyPr>
          <a:lstStyle/>
          <a:p>
            <a:pPr algn="ctr"/>
            <a:r>
              <a:rPr lang="fr-CA" sz="2000" dirty="0">
                <a:solidFill>
                  <a:prstClr val="black"/>
                </a:solidFill>
                <a:latin typeface="Arial" panose="020B0604020202020204" pitchFamily="34" charset="0"/>
                <a:cs typeface="Arial" panose="020B0604020202020204" pitchFamily="34" charset="0"/>
              </a:rPr>
              <a:t>Questions? </a:t>
            </a:r>
            <a:r>
              <a:rPr lang="fr-CA" sz="2000" b="1" u="sng" dirty="0">
                <a:solidFill>
                  <a:prstClr val="black"/>
                </a:solidFill>
                <a:latin typeface="Arial" panose="020B0604020202020204" pitchFamily="34" charset="0"/>
                <a:cs typeface="Arial" panose="020B0604020202020204" pitchFamily="34" charset="0"/>
              </a:rPr>
              <a:t>cfp.rcneo-nceor.psc@canada.ca</a:t>
            </a:r>
            <a:endParaRPr lang="en-CA" sz="2000" b="1" u="sng" dirty="0">
              <a:solidFill>
                <a:prstClr val="black"/>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345A335E-A32A-474C-B32B-49802A1B33A0}"/>
              </a:ext>
            </a:extLst>
          </p:cNvPr>
          <p:cNvPicPr>
            <a:picLocks noChangeAspect="1"/>
          </p:cNvPicPr>
          <p:nvPr>
            <p:custDataLst>
              <p:tags r:id="rId11"/>
            </p:custDataLst>
          </p:nvPr>
        </p:nvPicPr>
        <p:blipFill>
          <a:blip r:embed="rId17"/>
          <a:stretch>
            <a:fillRect/>
          </a:stretch>
        </p:blipFill>
        <p:spPr>
          <a:xfrm>
            <a:off x="1520989" y="5321012"/>
            <a:ext cx="979702" cy="962581"/>
          </a:xfrm>
          <a:prstGeom prst="rect">
            <a:avLst/>
          </a:prstGeom>
        </p:spPr>
      </p:pic>
    </p:spTree>
    <p:extLst>
      <p:ext uri="{BB962C8B-B14F-4D97-AF65-F5344CB8AC3E}">
        <p14:creationId xmlns:p14="http://schemas.microsoft.com/office/powerpoint/2010/main" val="321529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986F-234B-459C-B59A-2E4C4BAE4F4E}"/>
              </a:ext>
            </a:extLst>
          </p:cNvPr>
          <p:cNvSpPr>
            <a:spLocks noGrp="1"/>
          </p:cNvSpPr>
          <p:nvPr>
            <p:ph type="title"/>
            <p:custDataLst>
              <p:tags r:id="rId1"/>
            </p:custDataLst>
          </p:nvPr>
        </p:nvSpPr>
        <p:spPr>
          <a:xfrm>
            <a:off x="838200" y="583645"/>
            <a:ext cx="10515599" cy="828660"/>
          </a:xfrm>
        </p:spPr>
        <p:txBody>
          <a:bodyPr anchor="ctr">
            <a:normAutofit/>
          </a:bodyPr>
          <a:lstStyle/>
          <a:p>
            <a:r>
              <a:rPr lang="en-CA" dirty="0"/>
              <a:t>Poll question 1 / Question de sondage 1</a:t>
            </a:r>
          </a:p>
        </p:txBody>
      </p:sp>
      <p:pic>
        <p:nvPicPr>
          <p:cNvPr id="17" name="Picture Placeholder 16" descr="Bar chart">
            <a:extLst>
              <a:ext uri="{FF2B5EF4-FFF2-40B4-BE49-F238E27FC236}">
                <a16:creationId xmlns:a16="http://schemas.microsoft.com/office/drawing/2014/main" id="{966EC446-7286-41EA-B95E-4ACA4A01AAB0}"/>
              </a:ext>
            </a:extLst>
          </p:cNvPr>
          <p:cNvPicPr>
            <a:picLocks noGrp="1" noChangeAspect="1"/>
          </p:cNvPicPr>
          <p:nvPr>
            <p:ph sz="half" idx="1"/>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3335" y="1504381"/>
            <a:ext cx="4491330" cy="4491330"/>
          </a:xfrm>
        </p:spPr>
      </p:pic>
      <p:sp>
        <p:nvSpPr>
          <p:cNvPr id="16" name="Text Placeholder 2">
            <a:extLst>
              <a:ext uri="{FF2B5EF4-FFF2-40B4-BE49-F238E27FC236}">
                <a16:creationId xmlns:a16="http://schemas.microsoft.com/office/drawing/2014/main" id="{0588DEE5-F4B1-40D2-BE92-495BB4765FD6}"/>
              </a:ext>
            </a:extLst>
          </p:cNvPr>
          <p:cNvSpPr>
            <a:spLocks noGrp="1"/>
          </p:cNvSpPr>
          <p:nvPr>
            <p:ph sz="half" idx="2"/>
            <p:custDataLst>
              <p:tags r:id="rId3"/>
            </p:custDataLst>
          </p:nvPr>
        </p:nvSpPr>
        <p:spPr>
          <a:xfrm>
            <a:off x="6172200" y="1504381"/>
            <a:ext cx="5181600" cy="4491330"/>
          </a:xfrm>
        </p:spPr>
        <p:txBody>
          <a:bodyPr>
            <a:normAutofit/>
          </a:bodyPr>
          <a:lstStyle/>
          <a:p>
            <a:pPr marL="0" indent="0">
              <a:buNone/>
            </a:pPr>
            <a:endParaRPr lang="en-US" dirty="0"/>
          </a:p>
          <a:p>
            <a:r>
              <a:rPr lang="en-CA" dirty="0"/>
              <a:t>How many of you feel that answering a screening question is a skill that takes time to master?</a:t>
            </a:r>
          </a:p>
          <a:p>
            <a:endParaRPr lang="en-US" dirty="0"/>
          </a:p>
          <a:p>
            <a:r>
              <a:rPr lang="en-US" dirty="0" err="1"/>
              <a:t>Combien</a:t>
            </a:r>
            <a:r>
              <a:rPr lang="en-US" dirty="0"/>
              <a:t> </a:t>
            </a:r>
            <a:r>
              <a:rPr lang="en-US" dirty="0" err="1"/>
              <a:t>d'entre</a:t>
            </a:r>
            <a:r>
              <a:rPr lang="en-US" dirty="0"/>
              <a:t> </a:t>
            </a:r>
            <a:r>
              <a:rPr lang="en-US" dirty="0" err="1"/>
              <a:t>vous</a:t>
            </a:r>
            <a:r>
              <a:rPr lang="en-US" dirty="0"/>
              <a:t> </a:t>
            </a:r>
            <a:r>
              <a:rPr lang="en-US" dirty="0" err="1"/>
              <a:t>pensent</a:t>
            </a:r>
            <a:r>
              <a:rPr lang="en-US" dirty="0"/>
              <a:t> que </a:t>
            </a:r>
            <a:r>
              <a:rPr lang="en-US" dirty="0" err="1"/>
              <a:t>répondre</a:t>
            </a:r>
            <a:r>
              <a:rPr lang="en-US" dirty="0"/>
              <a:t> à </a:t>
            </a:r>
            <a:r>
              <a:rPr lang="en-US" dirty="0" err="1"/>
              <a:t>une</a:t>
            </a:r>
            <a:r>
              <a:rPr lang="en-US" dirty="0"/>
              <a:t> question de </a:t>
            </a:r>
            <a:r>
              <a:rPr lang="en-US" dirty="0" err="1"/>
              <a:t>présélection</a:t>
            </a:r>
            <a:r>
              <a:rPr lang="en-US" dirty="0"/>
              <a:t> </a:t>
            </a:r>
            <a:r>
              <a:rPr lang="en-US" dirty="0" err="1"/>
              <a:t>est</a:t>
            </a:r>
            <a:r>
              <a:rPr lang="en-US" dirty="0"/>
              <a:t> </a:t>
            </a:r>
            <a:r>
              <a:rPr lang="en-US" dirty="0" err="1"/>
              <a:t>une</a:t>
            </a:r>
            <a:r>
              <a:rPr lang="en-US" dirty="0"/>
              <a:t> </a:t>
            </a:r>
            <a:r>
              <a:rPr lang="en-US" dirty="0" err="1"/>
              <a:t>compétence</a:t>
            </a:r>
            <a:r>
              <a:rPr lang="en-US" dirty="0"/>
              <a:t> qui </a:t>
            </a:r>
            <a:r>
              <a:rPr lang="en-US" dirty="0" err="1"/>
              <a:t>prend</a:t>
            </a:r>
            <a:r>
              <a:rPr lang="en-US" dirty="0"/>
              <a:t> du temps à </a:t>
            </a:r>
            <a:r>
              <a:rPr lang="en-US" dirty="0" err="1"/>
              <a:t>maîtriser</a:t>
            </a:r>
            <a:r>
              <a:rPr lang="en-US" dirty="0"/>
              <a:t> ?</a:t>
            </a:r>
          </a:p>
        </p:txBody>
      </p:sp>
      <p:sp>
        <p:nvSpPr>
          <p:cNvPr id="5" name="Footer Placeholder 4">
            <a:extLst>
              <a:ext uri="{FF2B5EF4-FFF2-40B4-BE49-F238E27FC236}">
                <a16:creationId xmlns:a16="http://schemas.microsoft.com/office/drawing/2014/main" id="{BA8D9C03-03AA-4F7D-AE20-8251EEB03116}"/>
              </a:ext>
            </a:extLst>
          </p:cNvPr>
          <p:cNvSpPr>
            <a:spLocks noGrp="1"/>
          </p:cNvSpPr>
          <p:nvPr>
            <p:ph type="ftr" sz="quarter" idx="11"/>
            <p:custDataLst>
              <p:tags r:id="rId4"/>
            </p:custDataLst>
          </p:nvPr>
        </p:nvSpPr>
        <p:spPr>
          <a:xfrm>
            <a:off x="838200" y="6492875"/>
            <a:ext cx="3226806" cy="292389"/>
          </a:xfrm>
        </p:spPr>
        <p:txBody>
          <a:bodyPr anchor="ctr">
            <a:normAutofit/>
          </a:bodyPr>
          <a:lstStyle/>
          <a:p>
            <a:pPr>
              <a:spcAft>
                <a:spcPts val="600"/>
              </a:spcAft>
            </a:pPr>
            <a:r>
              <a:rPr lang="en-CA"/>
              <a:t>Connecting you and your future</a:t>
            </a:r>
          </a:p>
        </p:txBody>
      </p:sp>
    </p:spTree>
    <p:extLst>
      <p:ext uri="{BB962C8B-B14F-4D97-AF65-F5344CB8AC3E}">
        <p14:creationId xmlns:p14="http://schemas.microsoft.com/office/powerpoint/2010/main" val="144345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1B31049-6DB3-416B-BA47-C23F296DEB61}"/>
              </a:ext>
            </a:extLst>
          </p:cNvPr>
          <p:cNvSpPr>
            <a:spLocks noGrp="1"/>
          </p:cNvSpPr>
          <p:nvPr>
            <p:ph type="title"/>
            <p:custDataLst>
              <p:tags r:id="rId1"/>
            </p:custDataLst>
          </p:nvPr>
        </p:nvSpPr>
        <p:spPr>
          <a:xfrm>
            <a:off x="838200" y="583645"/>
            <a:ext cx="10515599" cy="828660"/>
          </a:xfrm>
        </p:spPr>
        <p:txBody>
          <a:bodyPr anchor="ctr">
            <a:normAutofit fontScale="90000"/>
          </a:bodyPr>
          <a:lstStyle/>
          <a:p>
            <a:r>
              <a:rPr lang="en-US" sz="3400" dirty="0"/>
              <a:t>What is merit and how does it apply to a screening question? /</a:t>
            </a:r>
            <a:br>
              <a:rPr lang="en-US" sz="3400" dirty="0"/>
            </a:br>
            <a:r>
              <a:rPr lang="en-US" sz="3400" dirty="0" err="1"/>
              <a:t>Qu’est</a:t>
            </a:r>
            <a:r>
              <a:rPr lang="en-US" sz="3400" dirty="0"/>
              <a:t> </a:t>
            </a:r>
            <a:r>
              <a:rPr lang="en-US" sz="3400" dirty="0" err="1"/>
              <a:t>ce</a:t>
            </a:r>
            <a:r>
              <a:rPr lang="en-US" sz="3400" dirty="0"/>
              <a:t> </a:t>
            </a:r>
            <a:r>
              <a:rPr lang="en-US" sz="3400" dirty="0" err="1"/>
              <a:t>qu’est</a:t>
            </a:r>
            <a:r>
              <a:rPr lang="en-US" sz="3400" dirty="0"/>
              <a:t> le </a:t>
            </a:r>
            <a:r>
              <a:rPr lang="en-US" sz="3400" dirty="0" err="1"/>
              <a:t>mérite</a:t>
            </a:r>
            <a:r>
              <a:rPr lang="en-US" sz="3400" dirty="0"/>
              <a:t> et comment </a:t>
            </a:r>
            <a:r>
              <a:rPr lang="en-US" sz="3400" dirty="0" err="1"/>
              <a:t>est</a:t>
            </a:r>
            <a:r>
              <a:rPr lang="en-US" sz="3400" dirty="0"/>
              <a:t>-il </a:t>
            </a:r>
            <a:r>
              <a:rPr lang="en-US" sz="3400" dirty="0" err="1"/>
              <a:t>utilisé</a:t>
            </a:r>
            <a:r>
              <a:rPr lang="en-US" sz="3400" dirty="0"/>
              <a:t> dans les questions de </a:t>
            </a:r>
            <a:r>
              <a:rPr lang="en-US" sz="3400" dirty="0" err="1"/>
              <a:t>présélection</a:t>
            </a:r>
            <a:r>
              <a:rPr lang="en-US" sz="3400" dirty="0"/>
              <a:t>?</a:t>
            </a:r>
          </a:p>
        </p:txBody>
      </p:sp>
      <p:sp>
        <p:nvSpPr>
          <p:cNvPr id="5" name="Footer Placeholder 4">
            <a:extLst>
              <a:ext uri="{FF2B5EF4-FFF2-40B4-BE49-F238E27FC236}">
                <a16:creationId xmlns:a16="http://schemas.microsoft.com/office/drawing/2014/main" id="{D603F542-934D-4856-A5BB-BF99C5423337}"/>
              </a:ext>
            </a:extLst>
          </p:cNvPr>
          <p:cNvSpPr>
            <a:spLocks noGrp="1"/>
          </p:cNvSpPr>
          <p:nvPr>
            <p:ph type="ftr" sz="quarter" idx="3"/>
            <p:custDataLst>
              <p:tags r:id="rId2"/>
            </p:custDataLst>
          </p:nvPr>
        </p:nvSpPr>
        <p:spPr>
          <a:xfrm>
            <a:off x="838200" y="6492875"/>
            <a:ext cx="3226806" cy="292389"/>
          </a:xfrm>
        </p:spPr>
        <p:txBody>
          <a:bodyPr anchor="ctr">
            <a:normAutofit/>
          </a:bodyPr>
          <a:lstStyle/>
          <a:p>
            <a:pPr>
              <a:spcAft>
                <a:spcPts val="600"/>
              </a:spcAft>
            </a:pPr>
            <a:r>
              <a:rPr lang="en-CA"/>
              <a:t>Connecting you and your future</a:t>
            </a:r>
          </a:p>
        </p:txBody>
      </p:sp>
      <p:graphicFrame>
        <p:nvGraphicFramePr>
          <p:cNvPr id="31" name="Content Placeholder 2">
            <a:extLst>
              <a:ext uri="{FF2B5EF4-FFF2-40B4-BE49-F238E27FC236}">
                <a16:creationId xmlns:a16="http://schemas.microsoft.com/office/drawing/2014/main" id="{2FC8552C-6CC4-4224-A631-3F6E4CD51594}"/>
              </a:ext>
            </a:extLst>
          </p:cNvPr>
          <p:cNvGraphicFramePr>
            <a:graphicFrameLocks noGrp="1"/>
          </p:cNvGraphicFramePr>
          <p:nvPr>
            <p:ph idx="1"/>
            <p:custDataLst>
              <p:tags r:id="rId3"/>
            </p:custDataLst>
            <p:extLst>
              <p:ext uri="{D42A27DB-BD31-4B8C-83A1-F6EECF244321}">
                <p14:modId xmlns:p14="http://schemas.microsoft.com/office/powerpoint/2010/main" val="2536631220"/>
              </p:ext>
            </p:extLst>
          </p:nvPr>
        </p:nvGraphicFramePr>
        <p:xfrm>
          <a:off x="838200" y="1504381"/>
          <a:ext cx="10515600" cy="44869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7219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986F-234B-459C-B59A-2E4C4BAE4F4E}"/>
              </a:ext>
            </a:extLst>
          </p:cNvPr>
          <p:cNvSpPr>
            <a:spLocks noGrp="1"/>
          </p:cNvSpPr>
          <p:nvPr>
            <p:ph type="title"/>
            <p:custDataLst>
              <p:tags r:id="rId1"/>
            </p:custDataLst>
          </p:nvPr>
        </p:nvSpPr>
        <p:spPr>
          <a:xfrm>
            <a:off x="838200" y="583645"/>
            <a:ext cx="10515599" cy="828660"/>
          </a:xfrm>
        </p:spPr>
        <p:txBody>
          <a:bodyPr anchor="ctr">
            <a:normAutofit/>
          </a:bodyPr>
          <a:lstStyle/>
          <a:p>
            <a:r>
              <a:rPr lang="en-CA" dirty="0"/>
              <a:t>Poll question 2 / Question de sondage 2</a:t>
            </a:r>
          </a:p>
        </p:txBody>
      </p:sp>
      <p:pic>
        <p:nvPicPr>
          <p:cNvPr id="17" name="Picture Placeholder 16" descr="Bar chart">
            <a:extLst>
              <a:ext uri="{FF2B5EF4-FFF2-40B4-BE49-F238E27FC236}">
                <a16:creationId xmlns:a16="http://schemas.microsoft.com/office/drawing/2014/main" id="{966EC446-7286-41EA-B95E-4ACA4A01AAB0}"/>
              </a:ext>
            </a:extLst>
          </p:cNvPr>
          <p:cNvPicPr>
            <a:picLocks noGrp="1" noChangeAspect="1"/>
          </p:cNvPicPr>
          <p:nvPr>
            <p:ph sz="half" idx="1"/>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3335" y="1504381"/>
            <a:ext cx="4491330" cy="4491330"/>
          </a:xfrm>
        </p:spPr>
      </p:pic>
      <p:sp>
        <p:nvSpPr>
          <p:cNvPr id="16" name="Text Placeholder 2">
            <a:extLst>
              <a:ext uri="{FF2B5EF4-FFF2-40B4-BE49-F238E27FC236}">
                <a16:creationId xmlns:a16="http://schemas.microsoft.com/office/drawing/2014/main" id="{0588DEE5-F4B1-40D2-BE92-495BB4765FD6}"/>
              </a:ext>
            </a:extLst>
          </p:cNvPr>
          <p:cNvSpPr>
            <a:spLocks noGrp="1"/>
          </p:cNvSpPr>
          <p:nvPr>
            <p:ph sz="half" idx="2"/>
            <p:custDataLst>
              <p:tags r:id="rId3"/>
            </p:custDataLst>
          </p:nvPr>
        </p:nvSpPr>
        <p:spPr>
          <a:xfrm>
            <a:off x="6172200" y="1504381"/>
            <a:ext cx="5181600" cy="4491330"/>
          </a:xfrm>
        </p:spPr>
        <p:txBody>
          <a:bodyPr>
            <a:normAutofit/>
          </a:bodyPr>
          <a:lstStyle/>
          <a:p>
            <a:endParaRPr lang="en-US" dirty="0"/>
          </a:p>
          <a:p>
            <a:r>
              <a:rPr lang="en-US" dirty="0"/>
              <a:t>Is there only one right answer when answering screening questions on </a:t>
            </a:r>
            <a:r>
              <a:rPr lang="en-US" dirty="0" err="1"/>
              <a:t>GCjobs</a:t>
            </a:r>
            <a:r>
              <a:rPr lang="en-US" dirty="0"/>
              <a:t>?</a:t>
            </a:r>
          </a:p>
          <a:p>
            <a:r>
              <a:rPr lang="en-US" dirty="0"/>
              <a:t>Est-</a:t>
            </a:r>
            <a:r>
              <a:rPr lang="en-US" dirty="0" err="1"/>
              <a:t>ce</a:t>
            </a:r>
            <a:r>
              <a:rPr lang="en-US" dirty="0"/>
              <a:t> </a:t>
            </a:r>
            <a:r>
              <a:rPr lang="en-US" dirty="0" err="1"/>
              <a:t>qu’il</a:t>
            </a:r>
            <a:r>
              <a:rPr lang="en-US" dirty="0"/>
              <a:t> y a </a:t>
            </a:r>
            <a:r>
              <a:rPr lang="en-US" dirty="0" err="1"/>
              <a:t>seulement</a:t>
            </a:r>
            <a:r>
              <a:rPr lang="en-US" dirty="0"/>
              <a:t> </a:t>
            </a:r>
            <a:r>
              <a:rPr lang="en-US" dirty="0" err="1"/>
              <a:t>une</a:t>
            </a:r>
            <a:r>
              <a:rPr lang="en-US" dirty="0"/>
              <a:t> bonne </a:t>
            </a:r>
            <a:r>
              <a:rPr lang="en-US" dirty="0" err="1"/>
              <a:t>réponse</a:t>
            </a:r>
            <a:r>
              <a:rPr lang="en-US" dirty="0"/>
              <a:t> </a:t>
            </a:r>
            <a:r>
              <a:rPr lang="en-US" dirty="0" err="1"/>
              <a:t>lorsqu’on</a:t>
            </a:r>
            <a:r>
              <a:rPr lang="en-US" dirty="0"/>
              <a:t> </a:t>
            </a:r>
            <a:r>
              <a:rPr lang="en-US" dirty="0" err="1"/>
              <a:t>répond</a:t>
            </a:r>
            <a:r>
              <a:rPr lang="en-US" dirty="0"/>
              <a:t> aux questions de </a:t>
            </a:r>
            <a:r>
              <a:rPr lang="en-US" dirty="0" err="1"/>
              <a:t>présélection</a:t>
            </a:r>
            <a:r>
              <a:rPr lang="en-US" dirty="0"/>
              <a:t> sur </a:t>
            </a:r>
            <a:r>
              <a:rPr lang="en-US" dirty="0" err="1"/>
              <a:t>EmploisGC</a:t>
            </a:r>
            <a:r>
              <a:rPr lang="en-US" dirty="0"/>
              <a:t>?</a:t>
            </a:r>
          </a:p>
        </p:txBody>
      </p:sp>
      <p:sp>
        <p:nvSpPr>
          <p:cNvPr id="5" name="Footer Placeholder 4">
            <a:extLst>
              <a:ext uri="{FF2B5EF4-FFF2-40B4-BE49-F238E27FC236}">
                <a16:creationId xmlns:a16="http://schemas.microsoft.com/office/drawing/2014/main" id="{BA8D9C03-03AA-4F7D-AE20-8251EEB03116}"/>
              </a:ext>
            </a:extLst>
          </p:cNvPr>
          <p:cNvSpPr>
            <a:spLocks noGrp="1"/>
          </p:cNvSpPr>
          <p:nvPr>
            <p:ph type="ftr" sz="quarter" idx="11"/>
            <p:custDataLst>
              <p:tags r:id="rId4"/>
            </p:custDataLst>
          </p:nvPr>
        </p:nvSpPr>
        <p:spPr>
          <a:xfrm>
            <a:off x="838200" y="6492875"/>
            <a:ext cx="3226806" cy="292389"/>
          </a:xfrm>
        </p:spPr>
        <p:txBody>
          <a:bodyPr anchor="ctr">
            <a:normAutofit/>
          </a:bodyPr>
          <a:lstStyle/>
          <a:p>
            <a:pPr>
              <a:spcAft>
                <a:spcPts val="600"/>
              </a:spcAft>
            </a:pPr>
            <a:r>
              <a:rPr lang="en-CA"/>
              <a:t>Connecting you and your future</a:t>
            </a:r>
          </a:p>
        </p:txBody>
      </p:sp>
    </p:spTree>
    <p:extLst>
      <p:ext uri="{BB962C8B-B14F-4D97-AF65-F5344CB8AC3E}">
        <p14:creationId xmlns:p14="http://schemas.microsoft.com/office/powerpoint/2010/main" val="32832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AAA4-D93F-47A9-BBB6-F31478EF7856}"/>
              </a:ext>
            </a:extLst>
          </p:cNvPr>
          <p:cNvSpPr>
            <a:spLocks noGrp="1"/>
          </p:cNvSpPr>
          <p:nvPr>
            <p:ph type="title"/>
            <p:custDataLst>
              <p:tags r:id="rId1"/>
            </p:custDataLst>
          </p:nvPr>
        </p:nvSpPr>
        <p:spPr>
          <a:xfrm>
            <a:off x="838200" y="583645"/>
            <a:ext cx="10515599" cy="828660"/>
          </a:xfrm>
        </p:spPr>
        <p:txBody>
          <a:bodyPr anchor="ctr">
            <a:normAutofit/>
          </a:bodyPr>
          <a:lstStyle/>
          <a:p>
            <a:r>
              <a:rPr lang="en-CA" dirty="0"/>
              <a:t>STAR method                     </a:t>
            </a:r>
            <a:r>
              <a:rPr lang="en-CA" dirty="0" err="1"/>
              <a:t>Méthode</a:t>
            </a:r>
            <a:r>
              <a:rPr lang="en-CA" dirty="0"/>
              <a:t> STAR</a:t>
            </a:r>
          </a:p>
        </p:txBody>
      </p:sp>
      <p:sp>
        <p:nvSpPr>
          <p:cNvPr id="13" name="Content Placeholder 3">
            <a:extLst>
              <a:ext uri="{FF2B5EF4-FFF2-40B4-BE49-F238E27FC236}">
                <a16:creationId xmlns:a16="http://schemas.microsoft.com/office/drawing/2014/main" id="{D5593E4A-6734-4CE6-A4BB-7DAF7C7BB24B}"/>
              </a:ext>
            </a:extLst>
          </p:cNvPr>
          <p:cNvSpPr>
            <a:spLocks noGrp="1"/>
          </p:cNvSpPr>
          <p:nvPr>
            <p:ph sz="half" idx="2"/>
            <p:custDataLst>
              <p:tags r:id="rId2"/>
            </p:custDataLst>
          </p:nvPr>
        </p:nvSpPr>
        <p:spPr>
          <a:xfrm>
            <a:off x="6172200" y="1504381"/>
            <a:ext cx="5181600" cy="4491330"/>
          </a:xfrm>
        </p:spPr>
        <p:txBody>
          <a:bodyPr/>
          <a:lstStyle/>
          <a:p>
            <a:r>
              <a:rPr lang="en-US" sz="3200" b="1" u="sng" dirty="0"/>
              <a:t>S</a:t>
            </a:r>
            <a:r>
              <a:rPr lang="en-US" sz="3200" dirty="0"/>
              <a:t>ituation : </a:t>
            </a:r>
            <a:r>
              <a:rPr lang="en-CA" dirty="0" err="1"/>
              <a:t>Décrivez</a:t>
            </a:r>
            <a:r>
              <a:rPr lang="en-CA" dirty="0"/>
              <a:t> la situation</a:t>
            </a:r>
            <a:endParaRPr lang="en-US" dirty="0"/>
          </a:p>
          <a:p>
            <a:r>
              <a:rPr lang="en-US" sz="3200" b="1" u="sng" dirty="0" err="1"/>
              <a:t>T</a:t>
            </a:r>
            <a:r>
              <a:rPr lang="en-US" sz="3200" dirty="0" err="1"/>
              <a:t>âche</a:t>
            </a:r>
            <a:r>
              <a:rPr lang="en-US" sz="3200" dirty="0"/>
              <a:t> : </a:t>
            </a:r>
            <a:r>
              <a:rPr lang="fr-FR" dirty="0"/>
              <a:t>Donnez les détails sur ce que vous deviez faire</a:t>
            </a:r>
            <a:endParaRPr lang="en-US" dirty="0"/>
          </a:p>
          <a:p>
            <a:r>
              <a:rPr lang="en-US" sz="3200" b="1" u="sng" dirty="0"/>
              <a:t>A</a:t>
            </a:r>
            <a:r>
              <a:rPr lang="en-US" sz="3200" dirty="0"/>
              <a:t>ction : </a:t>
            </a:r>
            <a:r>
              <a:rPr lang="fr-FR" dirty="0"/>
              <a:t>Indiquez les actions que vous avez entreprises</a:t>
            </a:r>
            <a:endParaRPr lang="en-US" dirty="0"/>
          </a:p>
          <a:p>
            <a:r>
              <a:rPr lang="en-US" sz="3200" b="1" u="sng" dirty="0" err="1"/>
              <a:t>R</a:t>
            </a:r>
            <a:r>
              <a:rPr lang="en-US" sz="3200" dirty="0" err="1"/>
              <a:t>ésultat</a:t>
            </a:r>
            <a:r>
              <a:rPr lang="en-US" sz="3200" dirty="0"/>
              <a:t> : </a:t>
            </a:r>
            <a:r>
              <a:rPr lang="fr-FR" dirty="0"/>
              <a:t>Décrivez le résultat de la situation et l’impact</a:t>
            </a:r>
            <a:endParaRPr lang="en-US" dirty="0"/>
          </a:p>
        </p:txBody>
      </p:sp>
      <p:sp>
        <p:nvSpPr>
          <p:cNvPr id="4" name="Footer Placeholder 3">
            <a:extLst>
              <a:ext uri="{FF2B5EF4-FFF2-40B4-BE49-F238E27FC236}">
                <a16:creationId xmlns:a16="http://schemas.microsoft.com/office/drawing/2014/main" id="{572E9EE5-8AF5-4F0C-8ABA-37ECD6057FCC}"/>
              </a:ext>
            </a:extLst>
          </p:cNvPr>
          <p:cNvSpPr>
            <a:spLocks noGrp="1"/>
          </p:cNvSpPr>
          <p:nvPr>
            <p:ph type="ftr" sz="quarter" idx="11"/>
            <p:custDataLst>
              <p:tags r:id="rId3"/>
            </p:custDataLst>
          </p:nvPr>
        </p:nvSpPr>
        <p:spPr>
          <a:xfrm>
            <a:off x="838200" y="6492875"/>
            <a:ext cx="3226806" cy="292389"/>
          </a:xfrm>
        </p:spPr>
        <p:txBody>
          <a:bodyPr anchor="ctr">
            <a:normAutofit/>
          </a:bodyPr>
          <a:lstStyle/>
          <a:p>
            <a:pPr>
              <a:spcAft>
                <a:spcPts val="600"/>
              </a:spcAft>
            </a:pPr>
            <a:r>
              <a:rPr lang="en-CA"/>
              <a:t>Connecting you and your future</a:t>
            </a:r>
          </a:p>
        </p:txBody>
      </p:sp>
      <p:sp>
        <p:nvSpPr>
          <p:cNvPr id="10" name="Content Placeholder 9">
            <a:extLst>
              <a:ext uri="{FF2B5EF4-FFF2-40B4-BE49-F238E27FC236}">
                <a16:creationId xmlns:a16="http://schemas.microsoft.com/office/drawing/2014/main" id="{9881B7FC-879E-4037-A17A-9E1DF5BE5757}"/>
              </a:ext>
            </a:extLst>
          </p:cNvPr>
          <p:cNvSpPr>
            <a:spLocks noGrp="1"/>
          </p:cNvSpPr>
          <p:nvPr>
            <p:ph sz="half" idx="1"/>
            <p:custDataLst>
              <p:tags r:id="rId4"/>
            </p:custDataLst>
          </p:nvPr>
        </p:nvSpPr>
        <p:spPr/>
        <p:txBody>
          <a:bodyPr/>
          <a:lstStyle/>
          <a:p>
            <a:r>
              <a:rPr lang="en-CA" sz="3200" b="1" u="sng" dirty="0"/>
              <a:t>S</a:t>
            </a:r>
            <a:r>
              <a:rPr lang="en-CA" sz="3200" dirty="0"/>
              <a:t>ituation: </a:t>
            </a:r>
            <a:r>
              <a:rPr lang="en-CA" dirty="0"/>
              <a:t>Describe the situation </a:t>
            </a:r>
          </a:p>
          <a:p>
            <a:r>
              <a:rPr lang="en-CA" sz="3200" b="1" u="sng" dirty="0"/>
              <a:t>T</a:t>
            </a:r>
            <a:r>
              <a:rPr lang="en-CA" sz="3200" dirty="0"/>
              <a:t>ask: </a:t>
            </a:r>
            <a:r>
              <a:rPr lang="en-CA" dirty="0"/>
              <a:t>Give details on what you had to do</a:t>
            </a:r>
          </a:p>
          <a:p>
            <a:r>
              <a:rPr lang="en-CA" sz="3200" b="1" u="sng" dirty="0"/>
              <a:t>A</a:t>
            </a:r>
            <a:r>
              <a:rPr lang="en-CA" sz="3200" dirty="0"/>
              <a:t>ction: </a:t>
            </a:r>
            <a:r>
              <a:rPr lang="en-CA" dirty="0"/>
              <a:t>Give details on actions you have taken</a:t>
            </a:r>
          </a:p>
          <a:p>
            <a:r>
              <a:rPr lang="en-CA" sz="3200" b="1" u="sng" dirty="0"/>
              <a:t>R</a:t>
            </a:r>
            <a:r>
              <a:rPr lang="en-CA" sz="3200" dirty="0"/>
              <a:t>esult: </a:t>
            </a:r>
            <a:r>
              <a:rPr lang="en-CA" dirty="0"/>
              <a:t>Describe the result of the situation and the impact</a:t>
            </a:r>
          </a:p>
        </p:txBody>
      </p:sp>
      <p:pic>
        <p:nvPicPr>
          <p:cNvPr id="12" name="Content Placeholder 7">
            <a:extLst>
              <a:ext uri="{FF2B5EF4-FFF2-40B4-BE49-F238E27FC236}">
                <a16:creationId xmlns:a16="http://schemas.microsoft.com/office/drawing/2014/main" id="{31943D5D-F10D-4200-913E-E2485CC7BC1B}"/>
              </a:ext>
            </a:extLst>
          </p:cNvPr>
          <p:cNvPicPr>
            <a:picLocks noChangeAspect="1"/>
          </p:cNvPicPr>
          <p:nvPr>
            <p:custDataLst>
              <p:tags r:id="rId5"/>
            </p:custDataLst>
          </p:nvPr>
        </p:nvPicPr>
        <p:blipFill>
          <a:blip r:embed="rId8"/>
          <a:stretch>
            <a:fillRect/>
          </a:stretch>
        </p:blipFill>
        <p:spPr>
          <a:xfrm>
            <a:off x="8980857" y="4618964"/>
            <a:ext cx="2942919" cy="1655391"/>
          </a:xfrm>
          <a:prstGeom prst="rect">
            <a:avLst/>
          </a:prstGeom>
          <a:noFill/>
        </p:spPr>
      </p:pic>
    </p:spTree>
    <p:extLst>
      <p:ext uri="{BB962C8B-B14F-4D97-AF65-F5344CB8AC3E}">
        <p14:creationId xmlns:p14="http://schemas.microsoft.com/office/powerpoint/2010/main" val="391549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986F-234B-459C-B59A-2E4C4BAE4F4E}"/>
              </a:ext>
            </a:extLst>
          </p:cNvPr>
          <p:cNvSpPr>
            <a:spLocks noGrp="1"/>
          </p:cNvSpPr>
          <p:nvPr>
            <p:ph type="title"/>
            <p:custDataLst>
              <p:tags r:id="rId1"/>
            </p:custDataLst>
          </p:nvPr>
        </p:nvSpPr>
        <p:spPr>
          <a:xfrm>
            <a:off x="838200" y="583645"/>
            <a:ext cx="10515599" cy="828660"/>
          </a:xfrm>
        </p:spPr>
        <p:txBody>
          <a:bodyPr anchor="ctr">
            <a:normAutofit/>
          </a:bodyPr>
          <a:lstStyle/>
          <a:p>
            <a:r>
              <a:rPr lang="en-CA" dirty="0"/>
              <a:t>Poll question 3 / Question de sondage 3</a:t>
            </a:r>
          </a:p>
        </p:txBody>
      </p:sp>
      <p:pic>
        <p:nvPicPr>
          <p:cNvPr id="17" name="Picture Placeholder 16" descr="Bar chart">
            <a:extLst>
              <a:ext uri="{FF2B5EF4-FFF2-40B4-BE49-F238E27FC236}">
                <a16:creationId xmlns:a16="http://schemas.microsoft.com/office/drawing/2014/main" id="{966EC446-7286-41EA-B95E-4ACA4A01AAB0}"/>
              </a:ext>
            </a:extLst>
          </p:cNvPr>
          <p:cNvPicPr>
            <a:picLocks noGrp="1" noChangeAspect="1"/>
          </p:cNvPicPr>
          <p:nvPr>
            <p:ph sz="half" idx="1"/>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3335" y="1504381"/>
            <a:ext cx="4491330" cy="4491330"/>
          </a:xfrm>
        </p:spPr>
      </p:pic>
      <p:sp>
        <p:nvSpPr>
          <p:cNvPr id="16" name="Text Placeholder 2">
            <a:extLst>
              <a:ext uri="{FF2B5EF4-FFF2-40B4-BE49-F238E27FC236}">
                <a16:creationId xmlns:a16="http://schemas.microsoft.com/office/drawing/2014/main" id="{0588DEE5-F4B1-40D2-BE92-495BB4765FD6}"/>
              </a:ext>
            </a:extLst>
          </p:cNvPr>
          <p:cNvSpPr>
            <a:spLocks noGrp="1"/>
          </p:cNvSpPr>
          <p:nvPr>
            <p:ph sz="half" idx="2"/>
            <p:custDataLst>
              <p:tags r:id="rId3"/>
            </p:custDataLst>
          </p:nvPr>
        </p:nvSpPr>
        <p:spPr>
          <a:xfrm>
            <a:off x="6172200" y="1504381"/>
            <a:ext cx="5181600" cy="4491330"/>
          </a:xfrm>
        </p:spPr>
        <p:txBody>
          <a:bodyPr>
            <a:normAutofit/>
          </a:bodyPr>
          <a:lstStyle/>
          <a:p>
            <a:endParaRPr lang="en-US" dirty="0"/>
          </a:p>
          <a:p>
            <a:endParaRPr lang="en-US" dirty="0"/>
          </a:p>
          <a:p>
            <a:r>
              <a:rPr lang="en-US" dirty="0"/>
              <a:t>Do all posters on GC Jobs have the same competencies?</a:t>
            </a:r>
          </a:p>
          <a:p>
            <a:r>
              <a:rPr lang="en-US" dirty="0"/>
              <a:t>Est-</a:t>
            </a:r>
            <a:r>
              <a:rPr lang="en-US" dirty="0" err="1"/>
              <a:t>ce</a:t>
            </a:r>
            <a:r>
              <a:rPr lang="en-US" dirty="0"/>
              <a:t> que </a:t>
            </a:r>
            <a:r>
              <a:rPr lang="en-US" dirty="0" err="1"/>
              <a:t>toutes</a:t>
            </a:r>
            <a:r>
              <a:rPr lang="en-US" dirty="0"/>
              <a:t> les affiches sur </a:t>
            </a:r>
            <a:r>
              <a:rPr lang="en-US" dirty="0" err="1"/>
              <a:t>Emplois</a:t>
            </a:r>
            <a:r>
              <a:rPr lang="en-US" dirty="0"/>
              <a:t> GC </a:t>
            </a:r>
            <a:r>
              <a:rPr lang="en-US" dirty="0" err="1"/>
              <a:t>ont</a:t>
            </a:r>
            <a:r>
              <a:rPr lang="en-US" dirty="0"/>
              <a:t> les </a:t>
            </a:r>
            <a:r>
              <a:rPr lang="en-US" dirty="0" err="1"/>
              <a:t>mêmes</a:t>
            </a:r>
            <a:r>
              <a:rPr lang="en-US" dirty="0"/>
              <a:t> </a:t>
            </a:r>
            <a:r>
              <a:rPr lang="en-US" dirty="0" err="1"/>
              <a:t>compétences</a:t>
            </a:r>
            <a:r>
              <a:rPr lang="en-US" dirty="0"/>
              <a:t>?</a:t>
            </a:r>
          </a:p>
        </p:txBody>
      </p:sp>
      <p:sp>
        <p:nvSpPr>
          <p:cNvPr id="5" name="Footer Placeholder 4">
            <a:extLst>
              <a:ext uri="{FF2B5EF4-FFF2-40B4-BE49-F238E27FC236}">
                <a16:creationId xmlns:a16="http://schemas.microsoft.com/office/drawing/2014/main" id="{BA8D9C03-03AA-4F7D-AE20-8251EEB03116}"/>
              </a:ext>
            </a:extLst>
          </p:cNvPr>
          <p:cNvSpPr>
            <a:spLocks noGrp="1"/>
          </p:cNvSpPr>
          <p:nvPr>
            <p:ph type="ftr" sz="quarter" idx="11"/>
            <p:custDataLst>
              <p:tags r:id="rId4"/>
            </p:custDataLst>
          </p:nvPr>
        </p:nvSpPr>
        <p:spPr>
          <a:xfrm>
            <a:off x="838200" y="6492875"/>
            <a:ext cx="3226806" cy="292389"/>
          </a:xfrm>
        </p:spPr>
        <p:txBody>
          <a:bodyPr anchor="ctr">
            <a:normAutofit/>
          </a:bodyPr>
          <a:lstStyle/>
          <a:p>
            <a:pPr>
              <a:spcAft>
                <a:spcPts val="600"/>
              </a:spcAft>
            </a:pPr>
            <a:r>
              <a:rPr lang="en-CA"/>
              <a:t>Connecting you and your future</a:t>
            </a:r>
          </a:p>
        </p:txBody>
      </p:sp>
    </p:spTree>
    <p:extLst>
      <p:ext uri="{BB962C8B-B14F-4D97-AF65-F5344CB8AC3E}">
        <p14:creationId xmlns:p14="http://schemas.microsoft.com/office/powerpoint/2010/main" val="327381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E25A3-FD5B-4C0F-A29C-FD9AE0540699}"/>
              </a:ext>
            </a:extLst>
          </p:cNvPr>
          <p:cNvSpPr>
            <a:spLocks noGrp="1"/>
          </p:cNvSpPr>
          <p:nvPr>
            <p:ph type="title"/>
            <p:custDataLst>
              <p:tags r:id="rId1"/>
            </p:custDataLst>
          </p:nvPr>
        </p:nvSpPr>
        <p:spPr>
          <a:xfrm>
            <a:off x="688788" y="505951"/>
            <a:ext cx="11353800" cy="673103"/>
          </a:xfrm>
        </p:spPr>
        <p:txBody>
          <a:bodyPr anchor="ctr">
            <a:normAutofit fontScale="90000"/>
          </a:bodyPr>
          <a:lstStyle/>
          <a:p>
            <a:br>
              <a:rPr lang="en-CA" sz="1800" dirty="0"/>
            </a:br>
            <a:r>
              <a:rPr lang="en-CA" dirty="0"/>
              <a:t>Lets Talk Competencies! </a:t>
            </a:r>
            <a:r>
              <a:rPr lang="en-CA" sz="2400" dirty="0"/>
              <a:t>                  </a:t>
            </a:r>
            <a:r>
              <a:rPr lang="en-CA" dirty="0" err="1"/>
              <a:t>Parlons</a:t>
            </a:r>
            <a:r>
              <a:rPr lang="en-CA" dirty="0"/>
              <a:t> des compétences!</a:t>
            </a:r>
          </a:p>
        </p:txBody>
      </p:sp>
      <p:sp>
        <p:nvSpPr>
          <p:cNvPr id="10" name="Text Placeholder 2">
            <a:extLst>
              <a:ext uri="{FF2B5EF4-FFF2-40B4-BE49-F238E27FC236}">
                <a16:creationId xmlns:a16="http://schemas.microsoft.com/office/drawing/2014/main" id="{5E8BB0AF-7B2A-4DFB-B228-8A436CFA0E10}"/>
              </a:ext>
            </a:extLst>
          </p:cNvPr>
          <p:cNvSpPr>
            <a:spLocks noGrp="1"/>
          </p:cNvSpPr>
          <p:nvPr>
            <p:ph type="body" idx="1"/>
            <p:custDataLst>
              <p:tags r:id="rId2"/>
            </p:custDataLst>
          </p:nvPr>
        </p:nvSpPr>
        <p:spPr>
          <a:xfrm>
            <a:off x="938213" y="1248105"/>
            <a:ext cx="5157787" cy="823912"/>
          </a:xfrm>
        </p:spPr>
        <p:txBody>
          <a:bodyPr>
            <a:normAutofit/>
          </a:bodyPr>
          <a:lstStyle/>
          <a:p>
            <a:r>
              <a:rPr lang="en-CA" u="sng" dirty="0"/>
              <a:t>Core competencies </a:t>
            </a:r>
            <a:endParaRPr lang="en-US" u="sng" dirty="0"/>
          </a:p>
        </p:txBody>
      </p:sp>
      <p:sp>
        <p:nvSpPr>
          <p:cNvPr id="12" name="Content Placeholder 3">
            <a:extLst>
              <a:ext uri="{FF2B5EF4-FFF2-40B4-BE49-F238E27FC236}">
                <a16:creationId xmlns:a16="http://schemas.microsoft.com/office/drawing/2014/main" id="{515E0ABC-E9B1-479E-AFE7-177B8C74A9BA}"/>
              </a:ext>
            </a:extLst>
          </p:cNvPr>
          <p:cNvSpPr>
            <a:spLocks noGrp="1"/>
          </p:cNvSpPr>
          <p:nvPr>
            <p:ph sz="half" idx="2"/>
            <p:custDataLst>
              <p:tags r:id="rId3"/>
            </p:custDataLst>
          </p:nvPr>
        </p:nvSpPr>
        <p:spPr>
          <a:xfrm>
            <a:off x="883115" y="2308103"/>
            <a:ext cx="5157787" cy="3573713"/>
          </a:xfrm>
        </p:spPr>
        <p:txBody>
          <a:bodyPr/>
          <a:lstStyle/>
          <a:p>
            <a:r>
              <a:rPr lang="en-CA" dirty="0"/>
              <a:t>Demonstrating integrity and respect</a:t>
            </a:r>
          </a:p>
          <a:p>
            <a:r>
              <a:rPr lang="en-CA" dirty="0"/>
              <a:t>Thinking things through</a:t>
            </a:r>
          </a:p>
          <a:p>
            <a:r>
              <a:rPr lang="en-CA" dirty="0"/>
              <a:t>Working effectively with others</a:t>
            </a:r>
          </a:p>
          <a:p>
            <a:r>
              <a:rPr lang="en-CA" dirty="0"/>
              <a:t>Showing initiative and being action-oriented</a:t>
            </a:r>
          </a:p>
        </p:txBody>
      </p:sp>
      <p:sp>
        <p:nvSpPr>
          <p:cNvPr id="14" name="Text Placeholder 4">
            <a:extLst>
              <a:ext uri="{FF2B5EF4-FFF2-40B4-BE49-F238E27FC236}">
                <a16:creationId xmlns:a16="http://schemas.microsoft.com/office/drawing/2014/main" id="{407E34B9-2CBD-4A30-9DE1-D896CF496752}"/>
              </a:ext>
            </a:extLst>
          </p:cNvPr>
          <p:cNvSpPr>
            <a:spLocks noGrp="1"/>
          </p:cNvSpPr>
          <p:nvPr>
            <p:ph type="body" sz="quarter" idx="3"/>
            <p:custDataLst>
              <p:tags r:id="rId4"/>
            </p:custDataLst>
          </p:nvPr>
        </p:nvSpPr>
        <p:spPr>
          <a:xfrm>
            <a:off x="6365688" y="1248105"/>
            <a:ext cx="5183188" cy="823912"/>
          </a:xfrm>
        </p:spPr>
        <p:txBody>
          <a:bodyPr>
            <a:normAutofit/>
          </a:bodyPr>
          <a:lstStyle/>
          <a:p>
            <a:r>
              <a:rPr lang="en-CA" u="sng" dirty="0" err="1"/>
              <a:t>Compétences</a:t>
            </a:r>
            <a:r>
              <a:rPr lang="en-CA" u="sng" dirty="0"/>
              <a:t> </a:t>
            </a:r>
            <a:r>
              <a:rPr lang="en-CA" u="sng" dirty="0" err="1"/>
              <a:t>essentielles</a:t>
            </a:r>
            <a:endParaRPr lang="en-US" u="sng" dirty="0"/>
          </a:p>
        </p:txBody>
      </p:sp>
      <p:sp>
        <p:nvSpPr>
          <p:cNvPr id="16" name="Content Placeholder 5">
            <a:extLst>
              <a:ext uri="{FF2B5EF4-FFF2-40B4-BE49-F238E27FC236}">
                <a16:creationId xmlns:a16="http://schemas.microsoft.com/office/drawing/2014/main" id="{D4615D8E-6C7D-454A-A86F-34652C344279}"/>
              </a:ext>
            </a:extLst>
          </p:cNvPr>
          <p:cNvSpPr>
            <a:spLocks noGrp="1"/>
          </p:cNvSpPr>
          <p:nvPr>
            <p:ph sz="quarter" idx="4"/>
            <p:custDataLst>
              <p:tags r:id="rId5"/>
            </p:custDataLst>
          </p:nvPr>
        </p:nvSpPr>
        <p:spPr>
          <a:xfrm>
            <a:off x="6261848" y="2308103"/>
            <a:ext cx="5183188" cy="3573713"/>
          </a:xfrm>
        </p:spPr>
        <p:txBody>
          <a:bodyPr/>
          <a:lstStyle/>
          <a:p>
            <a:r>
              <a:rPr lang="fr-FR" dirty="0"/>
              <a:t>Faire preuve d'intégrité et de respect</a:t>
            </a:r>
          </a:p>
          <a:p>
            <a:r>
              <a:rPr lang="en-CA" dirty="0" err="1"/>
              <a:t>Réflexion</a:t>
            </a:r>
            <a:r>
              <a:rPr lang="en-CA" dirty="0"/>
              <a:t> </a:t>
            </a:r>
            <a:r>
              <a:rPr lang="en-CA" dirty="0" err="1"/>
              <a:t>approfondie</a:t>
            </a:r>
            <a:endParaRPr lang="en-CA" dirty="0"/>
          </a:p>
          <a:p>
            <a:r>
              <a:rPr lang="fr-FR" dirty="0"/>
              <a:t>Travailler efficacement avec les autres</a:t>
            </a:r>
          </a:p>
          <a:p>
            <a:r>
              <a:rPr lang="fr-FR" dirty="0"/>
              <a:t>Faire preuve d'initiative et être orienté vers l'action</a:t>
            </a:r>
          </a:p>
        </p:txBody>
      </p:sp>
      <p:sp>
        <p:nvSpPr>
          <p:cNvPr id="5" name="Footer Placeholder 4">
            <a:extLst>
              <a:ext uri="{FF2B5EF4-FFF2-40B4-BE49-F238E27FC236}">
                <a16:creationId xmlns:a16="http://schemas.microsoft.com/office/drawing/2014/main" id="{CBF67691-196F-4E5F-B08D-9F741944F8C9}"/>
              </a:ext>
            </a:extLst>
          </p:cNvPr>
          <p:cNvSpPr>
            <a:spLocks noGrp="1"/>
          </p:cNvSpPr>
          <p:nvPr>
            <p:ph type="ftr" sz="quarter" idx="11"/>
            <p:custDataLst>
              <p:tags r:id="rId6"/>
            </p:custDataLst>
          </p:nvPr>
        </p:nvSpPr>
        <p:spPr>
          <a:xfrm>
            <a:off x="838200" y="6492875"/>
            <a:ext cx="3226806" cy="292389"/>
          </a:xfrm>
        </p:spPr>
        <p:txBody>
          <a:bodyPr anchor="ctr">
            <a:normAutofit/>
          </a:bodyPr>
          <a:lstStyle/>
          <a:p>
            <a:pPr>
              <a:spcAft>
                <a:spcPts val="600"/>
              </a:spcAft>
            </a:pPr>
            <a:r>
              <a:rPr lang="en-CA"/>
              <a:t>Connecting you and your future</a:t>
            </a:r>
          </a:p>
        </p:txBody>
      </p:sp>
      <p:cxnSp>
        <p:nvCxnSpPr>
          <p:cNvPr id="4" name="Straight Connector 3">
            <a:extLst>
              <a:ext uri="{FF2B5EF4-FFF2-40B4-BE49-F238E27FC236}">
                <a16:creationId xmlns:a16="http://schemas.microsoft.com/office/drawing/2014/main" id="{425BC995-86D8-4A39-907A-ABF11227FDE2}"/>
              </a:ext>
            </a:extLst>
          </p:cNvPr>
          <p:cNvCxnSpPr>
            <a:cxnSpLocks/>
          </p:cNvCxnSpPr>
          <p:nvPr>
            <p:custDataLst>
              <p:tags r:id="rId7"/>
            </p:custDataLst>
          </p:nvPr>
        </p:nvCxnSpPr>
        <p:spPr>
          <a:xfrm flipH="1">
            <a:off x="6040902" y="1415140"/>
            <a:ext cx="4484" cy="4450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99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F5559BF1-2E7B-45B5-B3CA-67238CB71979}"/>
              </a:ext>
            </a:extLst>
          </p:cNvPr>
          <p:cNvSpPr>
            <a:spLocks noGrp="1"/>
          </p:cNvSpPr>
          <p:nvPr>
            <p:ph type="title"/>
            <p:custDataLst>
              <p:tags r:id="rId1"/>
            </p:custDataLst>
          </p:nvPr>
        </p:nvSpPr>
        <p:spPr>
          <a:xfrm>
            <a:off x="838200" y="583645"/>
            <a:ext cx="10515599" cy="828660"/>
          </a:xfrm>
        </p:spPr>
        <p:txBody>
          <a:bodyPr/>
          <a:lstStyle/>
          <a:p>
            <a:r>
              <a:rPr lang="en-US" dirty="0"/>
              <a:t>Screening question / Question de </a:t>
            </a:r>
            <a:r>
              <a:rPr lang="en-US" dirty="0" err="1"/>
              <a:t>présélection</a:t>
            </a:r>
            <a:endParaRPr lang="en-US" dirty="0"/>
          </a:p>
        </p:txBody>
      </p:sp>
      <p:sp>
        <p:nvSpPr>
          <p:cNvPr id="7" name="Footer Placeholder 6">
            <a:extLst>
              <a:ext uri="{FF2B5EF4-FFF2-40B4-BE49-F238E27FC236}">
                <a16:creationId xmlns:a16="http://schemas.microsoft.com/office/drawing/2014/main" id="{32A049B5-7934-4A1B-AB07-CBE6EC78148B}"/>
              </a:ext>
            </a:extLst>
          </p:cNvPr>
          <p:cNvSpPr>
            <a:spLocks noGrp="1"/>
          </p:cNvSpPr>
          <p:nvPr>
            <p:ph type="ftr" sz="quarter" idx="3"/>
            <p:custDataLst>
              <p:tags r:id="rId2"/>
            </p:custDataLst>
          </p:nvPr>
        </p:nvSpPr>
        <p:spPr>
          <a:xfrm>
            <a:off x="838200" y="6492875"/>
            <a:ext cx="3226806" cy="292389"/>
          </a:xfrm>
        </p:spPr>
        <p:txBody>
          <a:bodyPr anchor="ctr">
            <a:normAutofit/>
          </a:bodyPr>
          <a:lstStyle/>
          <a:p>
            <a:pPr>
              <a:spcAft>
                <a:spcPts val="600"/>
              </a:spcAft>
            </a:pPr>
            <a:r>
              <a:rPr lang="en-CA"/>
              <a:t>Connecting you and your future</a:t>
            </a:r>
          </a:p>
        </p:txBody>
      </p:sp>
      <p:graphicFrame>
        <p:nvGraphicFramePr>
          <p:cNvPr id="30" name="Text Placeholder 2">
            <a:extLst>
              <a:ext uri="{FF2B5EF4-FFF2-40B4-BE49-F238E27FC236}">
                <a16:creationId xmlns:a16="http://schemas.microsoft.com/office/drawing/2014/main" id="{6FD1272E-8F38-4D90-9B78-036498DC2A28}"/>
              </a:ext>
            </a:extLst>
          </p:cNvPr>
          <p:cNvGraphicFramePr>
            <a:graphicFrameLocks noGrp="1"/>
          </p:cNvGraphicFramePr>
          <p:nvPr>
            <p:ph idx="1"/>
            <p:custDataLst>
              <p:tags r:id="rId3"/>
            </p:custDataLst>
            <p:extLst>
              <p:ext uri="{D42A27DB-BD31-4B8C-83A1-F6EECF244321}">
                <p14:modId xmlns:p14="http://schemas.microsoft.com/office/powerpoint/2010/main" val="2049746823"/>
              </p:ext>
            </p:extLst>
          </p:nvPr>
        </p:nvGraphicFramePr>
        <p:xfrm>
          <a:off x="838200" y="1504381"/>
          <a:ext cx="10515600" cy="44869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8616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986F-234B-459C-B59A-2E4C4BAE4F4E}"/>
              </a:ext>
            </a:extLst>
          </p:cNvPr>
          <p:cNvSpPr>
            <a:spLocks noGrp="1"/>
          </p:cNvSpPr>
          <p:nvPr>
            <p:ph type="title"/>
            <p:custDataLst>
              <p:tags r:id="rId1"/>
            </p:custDataLst>
          </p:nvPr>
        </p:nvSpPr>
        <p:spPr>
          <a:xfrm>
            <a:off x="838200" y="583645"/>
            <a:ext cx="10515599" cy="828660"/>
          </a:xfrm>
        </p:spPr>
        <p:txBody>
          <a:bodyPr anchor="ctr">
            <a:normAutofit/>
          </a:bodyPr>
          <a:lstStyle/>
          <a:p>
            <a:r>
              <a:rPr lang="en-CA" dirty="0"/>
              <a:t>Poll question 4 / Question de sondage 4</a:t>
            </a:r>
          </a:p>
        </p:txBody>
      </p:sp>
      <p:pic>
        <p:nvPicPr>
          <p:cNvPr id="17" name="Picture Placeholder 16" descr="Bar chart">
            <a:extLst>
              <a:ext uri="{FF2B5EF4-FFF2-40B4-BE49-F238E27FC236}">
                <a16:creationId xmlns:a16="http://schemas.microsoft.com/office/drawing/2014/main" id="{966EC446-7286-41EA-B95E-4ACA4A01AAB0}"/>
              </a:ext>
            </a:extLst>
          </p:cNvPr>
          <p:cNvPicPr>
            <a:picLocks noGrp="1" noChangeAspect="1"/>
          </p:cNvPicPr>
          <p:nvPr>
            <p:ph sz="half" idx="1"/>
            <p:custDataLst>
              <p:tags r:id="rId2"/>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3335" y="1504381"/>
            <a:ext cx="4491330" cy="4491330"/>
          </a:xfrm>
        </p:spPr>
      </p:pic>
      <p:sp>
        <p:nvSpPr>
          <p:cNvPr id="16" name="Text Placeholder 2">
            <a:extLst>
              <a:ext uri="{FF2B5EF4-FFF2-40B4-BE49-F238E27FC236}">
                <a16:creationId xmlns:a16="http://schemas.microsoft.com/office/drawing/2014/main" id="{0588DEE5-F4B1-40D2-BE92-495BB4765FD6}"/>
              </a:ext>
            </a:extLst>
          </p:cNvPr>
          <p:cNvSpPr>
            <a:spLocks noGrp="1"/>
          </p:cNvSpPr>
          <p:nvPr>
            <p:ph sz="half" idx="2"/>
            <p:custDataLst>
              <p:tags r:id="rId3"/>
            </p:custDataLst>
          </p:nvPr>
        </p:nvSpPr>
        <p:spPr>
          <a:xfrm>
            <a:off x="6172200" y="1504381"/>
            <a:ext cx="5181600" cy="4491330"/>
          </a:xfrm>
        </p:spPr>
        <p:txBody>
          <a:bodyPr>
            <a:normAutofit/>
          </a:bodyPr>
          <a:lstStyle/>
          <a:p>
            <a:endParaRPr lang="en-US" dirty="0"/>
          </a:p>
          <a:p>
            <a:endParaRPr lang="en-US" dirty="0"/>
          </a:p>
          <a:p>
            <a:r>
              <a:rPr lang="en-US" dirty="0"/>
              <a:t>Is this answer complete? </a:t>
            </a:r>
          </a:p>
          <a:p>
            <a:r>
              <a:rPr lang="en-US" dirty="0"/>
              <a:t>Est-</a:t>
            </a:r>
            <a:r>
              <a:rPr lang="en-US" dirty="0" err="1"/>
              <a:t>ce</a:t>
            </a:r>
            <a:r>
              <a:rPr lang="en-US" dirty="0"/>
              <a:t> que la </a:t>
            </a:r>
            <a:r>
              <a:rPr lang="en-US" dirty="0" err="1"/>
              <a:t>réponse</a:t>
            </a:r>
            <a:r>
              <a:rPr lang="en-US" dirty="0"/>
              <a:t> </a:t>
            </a:r>
            <a:r>
              <a:rPr lang="en-US" dirty="0" err="1"/>
              <a:t>est</a:t>
            </a:r>
            <a:r>
              <a:rPr lang="en-US" dirty="0"/>
              <a:t> </a:t>
            </a:r>
            <a:r>
              <a:rPr lang="en-US" dirty="0" err="1"/>
              <a:t>complète</a:t>
            </a:r>
            <a:r>
              <a:rPr lang="en-US" dirty="0"/>
              <a:t>?</a:t>
            </a:r>
          </a:p>
        </p:txBody>
      </p:sp>
      <p:sp>
        <p:nvSpPr>
          <p:cNvPr id="5" name="Footer Placeholder 4">
            <a:extLst>
              <a:ext uri="{FF2B5EF4-FFF2-40B4-BE49-F238E27FC236}">
                <a16:creationId xmlns:a16="http://schemas.microsoft.com/office/drawing/2014/main" id="{BA8D9C03-03AA-4F7D-AE20-8251EEB03116}"/>
              </a:ext>
            </a:extLst>
          </p:cNvPr>
          <p:cNvSpPr>
            <a:spLocks noGrp="1"/>
          </p:cNvSpPr>
          <p:nvPr>
            <p:ph type="ftr" sz="quarter" idx="11"/>
            <p:custDataLst>
              <p:tags r:id="rId4"/>
            </p:custDataLst>
          </p:nvPr>
        </p:nvSpPr>
        <p:spPr>
          <a:xfrm>
            <a:off x="838200" y="6492875"/>
            <a:ext cx="3226806" cy="292389"/>
          </a:xfrm>
        </p:spPr>
        <p:txBody>
          <a:bodyPr anchor="ctr">
            <a:normAutofit/>
          </a:bodyPr>
          <a:lstStyle/>
          <a:p>
            <a:pPr>
              <a:spcAft>
                <a:spcPts val="600"/>
              </a:spcAft>
            </a:pPr>
            <a:r>
              <a:rPr lang="en-CA"/>
              <a:t>Connecting you and your future</a:t>
            </a:r>
          </a:p>
        </p:txBody>
      </p:sp>
    </p:spTree>
    <p:extLst>
      <p:ext uri="{BB962C8B-B14F-4D97-AF65-F5344CB8AC3E}">
        <p14:creationId xmlns:p14="http://schemas.microsoft.com/office/powerpoint/2010/main" val="1738716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6"/>
</p:tagLst>
</file>

<file path=ppt/tags/tag66.xml><?xml version="1.0" encoding="utf-8"?>
<p:tagLst xmlns:a="http://schemas.openxmlformats.org/drawingml/2006/main" xmlns:r="http://schemas.openxmlformats.org/officeDocument/2006/relationships" xmlns:p="http://schemas.openxmlformats.org/presentationml/2006/main">
  <p:tag name="NUM" val="7"/>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9"/>
</p:tagLst>
</file>

<file path=ppt/tags/tag69.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GC Jobs">
      <a:dk1>
        <a:sysClr val="windowText" lastClr="000000"/>
      </a:dk1>
      <a:lt1>
        <a:sysClr val="window" lastClr="FFFFFF"/>
      </a:lt1>
      <a:dk2>
        <a:srgbClr val="44546A"/>
      </a:dk2>
      <a:lt2>
        <a:srgbClr val="E7E6E6"/>
      </a:lt2>
      <a:accent1>
        <a:srgbClr val="6162AC"/>
      </a:accent1>
      <a:accent2>
        <a:srgbClr val="454684"/>
      </a:accent2>
      <a:accent3>
        <a:srgbClr val="29B7E1"/>
      </a:accent3>
      <a:accent4>
        <a:srgbClr val="198EB3"/>
      </a:accent4>
      <a:accent5>
        <a:srgbClr val="FDE70A"/>
      </a:accent5>
      <a:accent6>
        <a:srgbClr val="D4C002"/>
      </a:accent6>
      <a:hlink>
        <a:srgbClr val="9495C6"/>
      </a:hlink>
      <a:folHlink>
        <a:srgbClr val="29B7E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64E2C5D-C34F-4F40-B54B-3A2403A5CEE2}" vid="{E6497BF1-5DEE-4D62-A05B-B22657FEBC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1966</Words>
  <Application>Microsoft Office PowerPoint</Application>
  <PresentationFormat>Widescreen</PresentationFormat>
  <Paragraphs>164</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Narrow</vt:lpstr>
      <vt:lpstr>Calibri</vt:lpstr>
      <vt:lpstr>Calibri Light</vt:lpstr>
      <vt:lpstr>Helvetica</vt:lpstr>
      <vt:lpstr>Helvetica </vt:lpstr>
      <vt:lpstr>Office Theme</vt:lpstr>
      <vt:lpstr>Theme1</vt:lpstr>
      <vt:lpstr>PowerPoint Presentation</vt:lpstr>
      <vt:lpstr>Poll question 1 / Question de sondage 1</vt:lpstr>
      <vt:lpstr>What is merit and how does it apply to a screening question? / Qu’est ce qu’est le mérite et comment est-il utilisé dans les questions de présélection?</vt:lpstr>
      <vt:lpstr>Poll question 2 / Question de sondage 2</vt:lpstr>
      <vt:lpstr>STAR method                     Méthode STAR</vt:lpstr>
      <vt:lpstr>Poll question 3 / Question de sondage 3</vt:lpstr>
      <vt:lpstr> Lets Talk Competencies!                   Parlons des compétences!</vt:lpstr>
      <vt:lpstr>Screening question / Question de présélection</vt:lpstr>
      <vt:lpstr>Poll question 4 / Question de sondage 4</vt:lpstr>
      <vt:lpstr>Example of a complete response </vt:lpstr>
      <vt:lpstr>Exemple de réponse complète</vt:lpstr>
      <vt:lpstr>Reminder / Rappel </vt:lpstr>
      <vt:lpstr>Self-declaration, What is it? </vt:lpstr>
      <vt:lpstr>GCJobs / Emplois GC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Scott</dc:creator>
  <cp:lastModifiedBy>Marcela Popowich</cp:lastModifiedBy>
  <cp:revision>67</cp:revision>
  <dcterms:created xsi:type="dcterms:W3CDTF">2021-05-04T13:47:39Z</dcterms:created>
  <dcterms:modified xsi:type="dcterms:W3CDTF">2021-06-03T16:32:39Z</dcterms:modified>
</cp:coreProperties>
</file>