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57" r:id="rId3"/>
    <p:sldId id="263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enfeld S@CMP DROOD@Defence O365" initials="RO" lastIdx="4" clrIdx="0">
    <p:extLst>
      <p:ext uri="{19B8F6BF-5375-455C-9EA6-DF929625EA0E}">
        <p15:presenceInfo xmlns:p15="http://schemas.microsoft.com/office/powerpoint/2012/main" userId="S::sara.rubenfeld@ecn.forces.gc.ca::ecde5f1f-371a-48ac-8bf0-e8b7ef227366" providerId="AD"/>
      </p:ext>
    </p:extLst>
  </p:cmAuthor>
  <p:cmAuthor id="2" name="Rubenfeld.S" initials="R" lastIdx="17" clrIdx="1">
    <p:extLst>
      <p:ext uri="{19B8F6BF-5375-455C-9EA6-DF929625EA0E}">
        <p15:presenceInfo xmlns:p15="http://schemas.microsoft.com/office/powerpoint/2012/main" userId="Rubenfeld.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DA391C-8013-1764-E717-3C6EC56F1278}" v="4" dt="2020-09-16T21:11:51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32" autoAdjust="0"/>
  </p:normalViewPr>
  <p:slideViewPr>
    <p:cSldViewPr snapToGrid="0">
      <p:cViewPr varScale="1">
        <p:scale>
          <a:sx n="37" d="100"/>
          <a:sy n="3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9AFC-B9D5-4BD3-9CA3-B2B12BCDCB04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848B-98CA-45F4-A92E-43B4E6E80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87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baseline="0" dirty="0"/>
          </a:p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848B-98CA-45F4-A92E-43B4E6E80F5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87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848B-98CA-45F4-A92E-43B4E6E80F5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67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01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27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62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72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59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13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96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07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3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929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27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3AB9-92F2-486D-BD36-55D0B2AAB2A5}" type="datetimeFigureOut">
              <a:rPr lang="en-CA" smtClean="0"/>
              <a:t>2020-09-23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8882-9992-47B3-B0A9-27C72830658D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-1880398799,&quot;Placement&quot;:&quot;Header&quot;}">
            <a:extLst>
              <a:ext uri="{FF2B5EF4-FFF2-40B4-BE49-F238E27FC236}">
                <a16:creationId xmlns:a16="http://schemas.microsoft.com/office/drawing/2014/main" id="{AFFB4C7B-D330-4C52-8C7C-0BA50E88B068}"/>
              </a:ext>
            </a:extLst>
          </p:cNvPr>
          <p:cNvSpPr txBox="1"/>
          <p:nvPr userDrawn="1"/>
        </p:nvSpPr>
        <p:spPr>
          <a:xfrm>
            <a:off x="9429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CA" sz="120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272272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fc-swc.gc.ca/gba-acs/guide-e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cpedia.gc.ca/wiki/User:Pierreluc.pilon/experimentation/researchmetho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cpedia.gc.ca/wiki/User:Pierreluc.pilon/experimentation/researchmethod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Instructions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Go to the calendar invite and click on 1 of the project team links</a:t>
            </a:r>
          </a:p>
          <a:p>
            <a:pPr lvl="1"/>
            <a:r>
              <a:rPr lang="en-CA" dirty="0"/>
              <a:t>Please join your project if it is available, if not join one that interests you</a:t>
            </a:r>
          </a:p>
          <a:p>
            <a:pPr lvl="1"/>
            <a:r>
              <a:rPr lang="en-CA" dirty="0"/>
              <a:t>Identify a </a:t>
            </a:r>
            <a:r>
              <a:rPr lang="en-CA" b="1" dirty="0"/>
              <a:t>note taker </a:t>
            </a:r>
            <a:r>
              <a:rPr lang="en-CA" dirty="0"/>
              <a:t>(ideally have good internet connection for screen sharing through MS teams)</a:t>
            </a:r>
          </a:p>
          <a:p>
            <a:r>
              <a:rPr lang="en-CA"/>
              <a:t>Note </a:t>
            </a:r>
            <a:r>
              <a:rPr lang="en-CA" dirty="0"/>
              <a:t>taker</a:t>
            </a:r>
          </a:p>
          <a:p>
            <a:pPr lvl="1"/>
            <a:r>
              <a:rPr lang="en-CA" dirty="0"/>
              <a:t>Please download the slide and screen share while taking group note</a:t>
            </a:r>
          </a:p>
          <a:p>
            <a:r>
              <a:rPr lang="en-CA" dirty="0"/>
              <a:t>This is a 2 part reflection exercise</a:t>
            </a:r>
          </a:p>
          <a:p>
            <a:pPr lvl="1"/>
            <a:r>
              <a:rPr lang="en-CA" dirty="0"/>
              <a:t>1 min internal reflection</a:t>
            </a:r>
          </a:p>
          <a:p>
            <a:pPr lvl="1"/>
            <a:r>
              <a:rPr lang="en-CA" dirty="0"/>
              <a:t>5 min team reflection </a:t>
            </a:r>
          </a:p>
          <a:p>
            <a:r>
              <a:rPr lang="en-CA" dirty="0"/>
              <a:t>Individually (1 min)</a:t>
            </a:r>
          </a:p>
          <a:p>
            <a:pPr lvl="1"/>
            <a:r>
              <a:rPr lang="en-CA" dirty="0"/>
              <a:t>Reflect and/or answer the questions in quadrant 1/A (1 min)</a:t>
            </a:r>
          </a:p>
          <a:p>
            <a:r>
              <a:rPr lang="en-CA" dirty="0"/>
              <a:t> As a project team (5 min)</a:t>
            </a:r>
          </a:p>
          <a:p>
            <a:pPr lvl="1"/>
            <a:r>
              <a:rPr lang="en-CA" dirty="0"/>
              <a:t>Reflect and discuss your responses to 1/A as a group</a:t>
            </a:r>
          </a:p>
          <a:p>
            <a:pPr lvl="1"/>
            <a:r>
              <a:rPr lang="en-CA" dirty="0"/>
              <a:t>Note taker please document the discussion in the slides where possible (</a:t>
            </a:r>
            <a:r>
              <a:rPr lang="en-CA" dirty="0" err="1"/>
              <a:t>eg</a:t>
            </a:r>
            <a:r>
              <a:rPr lang="en-CA" dirty="0"/>
              <a:t>. Key words/bullets)</a:t>
            </a:r>
          </a:p>
          <a:p>
            <a:r>
              <a:rPr lang="en-CA" dirty="0"/>
              <a:t>Repeat for subsequent quadrants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38200" y="6176963"/>
            <a:ext cx="10781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i="1" dirty="0"/>
              <a:t>Some questions where borrowed from WAGE. For more resources access WAGE’s website: </a:t>
            </a:r>
            <a:r>
              <a:rPr lang="en-CA" i="1" dirty="0">
                <a:hlinkClick r:id="rId3"/>
              </a:rPr>
              <a:t>https://cfc-swc.gc.ca/gba-acs/guide-en.html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42860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82185"/>
              </p:ext>
            </p:extLst>
          </p:nvPr>
        </p:nvGraphicFramePr>
        <p:xfrm>
          <a:off x="6170023" y="3822524"/>
          <a:ext cx="5608320" cy="2972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419032">
                <a:tc>
                  <a:txBody>
                    <a:bodyPr/>
                    <a:lstStyle/>
                    <a:p>
                      <a:r>
                        <a:rPr lang="en-CA" dirty="0"/>
                        <a:t>4. GBA+</a:t>
                      </a:r>
                      <a:r>
                        <a:rPr lang="en-CA" baseline="0" dirty="0"/>
                        <a:t> integration so far</a:t>
                      </a:r>
                      <a:r>
                        <a:rPr lang="en-CA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66778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in our</a:t>
                      </a: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current project are the gaps in applying GBA+ thinking and methodology at this stage?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actions can we take to address these gaps?</a:t>
                      </a: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88583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42793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660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Explore phase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537173"/>
              </p:ext>
            </p:extLst>
          </p:nvPr>
        </p:nvGraphicFramePr>
        <p:xfrm>
          <a:off x="409303" y="709291"/>
          <a:ext cx="5608320" cy="309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335710">
                <a:tc>
                  <a:txBody>
                    <a:bodyPr/>
                    <a:lstStyle/>
                    <a:p>
                      <a:r>
                        <a:rPr lang="en-CA" dirty="0"/>
                        <a:t>1. Our research</a:t>
                      </a:r>
                      <a:r>
                        <a:rPr lang="en-CA" baseline="0" dirty="0"/>
                        <a:t> question is informed by: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1091057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/>
                        <a:t>… </a:t>
                      </a: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 is being studied (by gender and other aspects of identity)?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the socio-historical experiences of those being studied?</a:t>
                      </a: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mbria"/>
                        </a:rPr>
                        <a:t> Are there biases in the literature that perpetuate stereotypes?</a:t>
                      </a: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Times New Roman"/>
                        </a:rPr>
                        <a:t>consultations (with internal and external stakeholders, subject matter experts, and those with lived experience) that inform problem definition and other aspects of the research process?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54323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3942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9196"/>
              </p:ext>
            </p:extLst>
          </p:nvPr>
        </p:nvGraphicFramePr>
        <p:xfrm>
          <a:off x="6170023" y="709291"/>
          <a:ext cx="5608320" cy="3129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359111">
                <a:tc>
                  <a:txBody>
                    <a:bodyPr/>
                    <a:lstStyle/>
                    <a:p>
                      <a:r>
                        <a:rPr lang="en-CA" dirty="0"/>
                        <a:t>2. Our research</a:t>
                      </a:r>
                      <a:r>
                        <a:rPr lang="en-CA" baseline="0" dirty="0"/>
                        <a:t> design looks at: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13466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 factors in addition to gender (e.g. ethnicity,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geography, socio-economic status, ability, Indigenous and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immigrant status)?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/>
                        <a:t>… ways</a:t>
                      </a:r>
                      <a:r>
                        <a:rPr lang="en-CA" sz="1200" baseline="0" dirty="0"/>
                        <a:t> to </a:t>
                      </a:r>
                      <a:r>
                        <a:rPr lang="en-CA" sz="1200" dirty="0"/>
                        <a:t>enable </a:t>
                      </a:r>
                      <a:r>
                        <a:rPr lang="en-CA" sz="1200" b="0" dirty="0"/>
                        <a:t>investigation of differences among </a:t>
                      </a:r>
                      <a:r>
                        <a:rPr lang="en-CA" sz="1200" dirty="0"/>
                        <a:t>and between groups (by gender and other aspects</a:t>
                      </a:r>
                      <a:r>
                        <a:rPr lang="en-CA" sz="1200" baseline="0" dirty="0"/>
                        <a:t> of identity)</a:t>
                      </a:r>
                      <a:r>
                        <a:rPr lang="en-CA" sz="1200" dirty="0"/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/>
                        <a:t>...</a:t>
                      </a:r>
                      <a:r>
                        <a:rPr lang="en-CA" sz="1200" baseline="0" dirty="0"/>
                        <a:t> interventions that aim to reduce barriers for target groups while not adversely impacting others.</a:t>
                      </a: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3919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70548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303940"/>
              </p:ext>
            </p:extLst>
          </p:nvPr>
        </p:nvGraphicFramePr>
        <p:xfrm>
          <a:off x="409303" y="3822523"/>
          <a:ext cx="5608320" cy="297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342511">
                <a:tc>
                  <a:txBody>
                    <a:bodyPr/>
                    <a:lstStyle/>
                    <a:p>
                      <a:r>
                        <a:rPr lang="en-CA" dirty="0"/>
                        <a:t>3. Our consultation</a:t>
                      </a:r>
                      <a:r>
                        <a:rPr lang="en-CA" baseline="0" dirty="0"/>
                        <a:t> strategy includes: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111316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</a:rPr>
                        <a:t>… enough individuals with context</a:t>
                      </a: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 to explore the question? Will they help design for the “edges”, the most vulnerable?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</a:rPr>
                        <a:t>… a diverse mix of future</a:t>
                      </a: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 recipients of the intervention as well as perspective</a:t>
                      </a:r>
                      <a:r>
                        <a:rPr lang="en-CA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the potential adverse effects of specific interventions.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 advisors on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mbria"/>
                        </a:rPr>
                        <a:t>whether the sampling approach reinforces traditional notions of representation that focus on most commonly shared experiences?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4181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26619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693" y="2"/>
            <a:ext cx="2190307" cy="16348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4068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353819"/>
              </p:ext>
            </p:extLst>
          </p:nvPr>
        </p:nvGraphicFramePr>
        <p:xfrm>
          <a:off x="6170023" y="3662608"/>
          <a:ext cx="5608320" cy="297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399683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D. </a:t>
                      </a:r>
                      <a:r>
                        <a:rPr lang="en-CA" dirty="0"/>
                        <a:t>GBA+</a:t>
                      </a:r>
                      <a:r>
                        <a:rPr lang="en-CA" baseline="0" dirty="0"/>
                        <a:t> integration so far</a:t>
                      </a:r>
                      <a:r>
                        <a:rPr lang="en-CA" dirty="0"/>
                        <a:t>: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62594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in our</a:t>
                      </a: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current project are the gaps in applying GBA+ thinking and methodology at this stage?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actions can we take to address these gaps?</a:t>
                      </a: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9352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90957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660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CA" dirty="0"/>
              <a:t>Experiment phase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54773"/>
              </p:ext>
            </p:extLst>
          </p:nvPr>
        </p:nvGraphicFramePr>
        <p:xfrm>
          <a:off x="409303" y="709290"/>
          <a:ext cx="5608320" cy="295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352109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A. Implementation</a:t>
                      </a:r>
                      <a:r>
                        <a:rPr lang="en-CA" baseline="0" dirty="0">
                          <a:solidFill>
                            <a:schemeClr val="bg1"/>
                          </a:solidFill>
                        </a:rPr>
                        <a:t>: 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96830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research design uses</a:t>
                      </a: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collection methods</a:t>
                      </a: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that support the gathering of data for disaggregation by gender as well as</a:t>
                      </a: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other aspects of identity.</a:t>
                      </a: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Cambria"/>
                        </a:rPr>
                        <a:t>Does the data collection strategy provide opportunity for expression of diverse experiences and perspectives?</a:t>
                      </a: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you have means of monitoring if adverse</a:t>
                      </a:r>
                      <a:r>
                        <a:rPr lang="en-CA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effects are occurring during the trial?</a:t>
                      </a: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581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23938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31087"/>
              </p:ext>
            </p:extLst>
          </p:nvPr>
        </p:nvGraphicFramePr>
        <p:xfrm>
          <a:off x="6170023" y="709291"/>
          <a:ext cx="5608320" cy="295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386633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B. Data analysis</a:t>
                      </a:r>
                      <a:r>
                        <a:rPr lang="en-CA" baseline="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125655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How will the analysis acknowledge differen</a:t>
                      </a:r>
                      <a:r>
                        <a:rPr lang="en-CA" sz="1200" b="0" baseline="0" dirty="0">
                          <a:solidFill>
                            <a:schemeClr val="tx1"/>
                          </a:solidFill>
                        </a:rPr>
                        <a:t>ces within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0" baseline="0" dirty="0">
                          <a:solidFill>
                            <a:schemeClr val="tx1"/>
                          </a:solidFill>
                        </a:rPr>
                        <a:t>and differences between </a:t>
                      </a: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groups (by </a:t>
                      </a:r>
                      <a:r>
                        <a:rPr lang="en-CA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gender, and other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aspects of identity)? Does the methodology address the gaps identified in the literature review.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dirty="0"/>
                        <a:t>What limitation are there for the interpretation of results if there was unequal sampling or limited representativeness diverse groups?</a:t>
                      </a:r>
                      <a:endParaRPr lang="en-CA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3101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175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1683"/>
              </p:ext>
            </p:extLst>
          </p:nvPr>
        </p:nvGraphicFramePr>
        <p:xfrm>
          <a:off x="409303" y="3662609"/>
          <a:ext cx="5608320" cy="2960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8320">
                  <a:extLst>
                    <a:ext uri="{9D8B030D-6E8A-4147-A177-3AD203B41FA5}">
                      <a16:colId xmlns:a16="http://schemas.microsoft.com/office/drawing/2014/main" val="3362167536"/>
                    </a:ext>
                  </a:extLst>
                </a:gridCol>
              </a:tblGrid>
              <a:tr h="329815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C. Communicating findings</a:t>
                      </a:r>
                      <a:r>
                        <a:rPr lang="en-CA" baseline="0" dirty="0">
                          <a:solidFill>
                            <a:schemeClr val="bg1"/>
                          </a:solidFill>
                        </a:rPr>
                        <a:t>: 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66998"/>
                  </a:ext>
                </a:extLst>
              </a:tr>
              <a:tr h="9069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dirty="0"/>
                        <a:t>Based on the results, are there implications for diverse groups of men and women? 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dirty="0"/>
                        <a:t>Based</a:t>
                      </a:r>
                      <a:r>
                        <a:rPr lang="en-CA" sz="1200" baseline="0" dirty="0"/>
                        <a:t> on the entire process what did the team learn or unlearn about the implications for diverse groups of men and women?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power and inequality contribute to the findings? If so, how? </a:t>
                      </a:r>
                      <a:endParaRPr lang="en-CA" sz="12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39294"/>
                  </a:ext>
                </a:extLst>
              </a:tr>
              <a:tr h="158925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157097"/>
                  </a:ext>
                </a:extLst>
              </a:tr>
            </a:tbl>
          </a:graphicData>
        </a:graphic>
      </p:graphicFrame>
      <p:pic>
        <p:nvPicPr>
          <p:cNvPr id="10" name="Picture 9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5345" y="0"/>
            <a:ext cx="2096655" cy="15007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11480" y="6488668"/>
            <a:ext cx="1136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/>
              <a:t>* It can always be beneficial to take a step back and reflect on the explore phase questions *</a:t>
            </a:r>
          </a:p>
        </p:txBody>
      </p:sp>
    </p:spTree>
    <p:extLst>
      <p:ext uri="{BB962C8B-B14F-4D97-AF65-F5344CB8AC3E}">
        <p14:creationId xmlns:p14="http://schemas.microsoft.com/office/powerpoint/2010/main" val="567987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f6beadc3635453a84be0a39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5503</TotalTime>
  <Words>656</Words>
  <Application>Microsoft Office PowerPoint</Application>
  <PresentationFormat>Widescreen</PresentationFormat>
  <Paragraphs>54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Instructions </vt:lpstr>
      <vt:lpstr>Explore phase </vt:lpstr>
      <vt:lpstr>Experiment phase 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GBA+ Handouts</dc:title>
  <dc:creator>White, Greg</dc:creator>
  <cp:lastModifiedBy>Bedard, Pierre-Olivier</cp:lastModifiedBy>
  <cp:revision>70</cp:revision>
  <dcterms:created xsi:type="dcterms:W3CDTF">2020-08-07T15:38:34Z</dcterms:created>
  <dcterms:modified xsi:type="dcterms:W3CDTF">2020-09-24T00:39:56Z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0ca00b-3f0e-465a-aac7-1a6a22fcea40_Enabled">
    <vt:lpwstr>True</vt:lpwstr>
  </property>
  <property fmtid="{D5CDD505-2E9C-101B-9397-08002B2CF9AE}" pid="3" name="MSIP_Label_3d0ca00b-3f0e-465a-aac7-1a6a22fcea40_SiteId">
    <vt:lpwstr>6397df10-4595-4047-9c4f-03311282152b</vt:lpwstr>
  </property>
  <property fmtid="{D5CDD505-2E9C-101B-9397-08002B2CF9AE}" pid="4" name="MSIP_Label_3d0ca00b-3f0e-465a-aac7-1a6a22fcea40_Owner">
    <vt:lpwstr>COURPIET@tbs-sct.gc.ca</vt:lpwstr>
  </property>
  <property fmtid="{D5CDD505-2E9C-101B-9397-08002B2CF9AE}" pid="5" name="MSIP_Label_3d0ca00b-3f0e-465a-aac7-1a6a22fcea40_SetDate">
    <vt:lpwstr>2020-09-17T18:33:21.3881437Z</vt:lpwstr>
  </property>
  <property fmtid="{D5CDD505-2E9C-101B-9397-08002B2CF9AE}" pid="6" name="MSIP_Label_3d0ca00b-3f0e-465a-aac7-1a6a22fcea40_Name">
    <vt:lpwstr>UNCLASSIFIED</vt:lpwstr>
  </property>
  <property fmtid="{D5CDD505-2E9C-101B-9397-08002B2CF9AE}" pid="7" name="MSIP_Label_3d0ca00b-3f0e-465a-aac7-1a6a22fcea40_Application">
    <vt:lpwstr>Microsoft Azure Information Protection</vt:lpwstr>
  </property>
  <property fmtid="{D5CDD505-2E9C-101B-9397-08002B2CF9AE}" pid="8" name="MSIP_Label_3d0ca00b-3f0e-465a-aac7-1a6a22fcea40_ActionId">
    <vt:lpwstr>eee84685-41fb-4791-a62d-90902d987b8f</vt:lpwstr>
  </property>
  <property fmtid="{D5CDD505-2E9C-101B-9397-08002B2CF9AE}" pid="9" name="MSIP_Label_3d0ca00b-3f0e-465a-aac7-1a6a22fcea40_Extended_MSFT_Method">
    <vt:lpwstr>Manual</vt:lpwstr>
  </property>
  <property fmtid="{D5CDD505-2E9C-101B-9397-08002B2CF9AE}" pid="10" name="Sensitivity">
    <vt:lpwstr>UNCLASSIFIED</vt:lpwstr>
  </property>
</Properties>
</file>