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72" r:id="rId3"/>
    <p:sldId id="373" r:id="rId4"/>
    <p:sldId id="374" r:id="rId5"/>
    <p:sldId id="382" r:id="rId6"/>
    <p:sldId id="378" r:id="rId7"/>
    <p:sldId id="375" r:id="rId8"/>
    <p:sldId id="381" r:id="rId9"/>
    <p:sldId id="379" r:id="rId10"/>
  </p:sldIdLst>
  <p:sldSz cx="12192000" cy="6858000"/>
  <p:notesSz cx="6894513" cy="9180513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nk, Allen" initials="PA" lastIdx="3" clrIdx="0">
    <p:extLst>
      <p:ext uri="{19B8F6BF-5375-455C-9EA6-DF929625EA0E}">
        <p15:presenceInfo xmlns:p15="http://schemas.microsoft.com/office/powerpoint/2012/main" userId="S-1-5-21-1287501387-3249052258-898514827-1595119" providerId="AD"/>
      </p:ext>
    </p:extLst>
  </p:cmAuthor>
  <p:cmAuthor id="2" name="Eisner, Denise" initials="ED" lastIdx="4" clrIdx="1">
    <p:extLst>
      <p:ext uri="{19B8F6BF-5375-455C-9EA6-DF929625EA0E}">
        <p15:presenceInfo xmlns:p15="http://schemas.microsoft.com/office/powerpoint/2012/main" userId="S-1-5-21-1287501387-3249052258-898514827-1704486" providerId="AD"/>
      </p:ext>
    </p:extLst>
  </p:cmAuthor>
  <p:cmAuthor id="3" name="Michaud, Louis" initials="ML" lastIdx="3" clrIdx="2">
    <p:extLst>
      <p:ext uri="{19B8F6BF-5375-455C-9EA6-DF929625EA0E}">
        <p15:presenceInfo xmlns:p15="http://schemas.microsoft.com/office/powerpoint/2012/main" userId="S-1-5-21-1287501387-3249052258-898514827-1684064" providerId="AD"/>
      </p:ext>
    </p:extLst>
  </p:cmAuthor>
  <p:cmAuthor id="4" name="Roger Pankhurst" initials="RP" lastIdx="2" clrIdx="3">
    <p:extLst>
      <p:ext uri="{19B8F6BF-5375-455C-9EA6-DF929625EA0E}">
        <p15:presenceInfo xmlns:p15="http://schemas.microsoft.com/office/powerpoint/2012/main" userId="Roger Pankhur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D25A"/>
    <a:srgbClr val="73B632"/>
    <a:srgbClr val="0082C9"/>
    <a:srgbClr val="CC74F4"/>
    <a:srgbClr val="FFFFFF"/>
    <a:srgbClr val="FFD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2093" autoAdjust="0"/>
  </p:normalViewPr>
  <p:slideViewPr>
    <p:cSldViewPr snapToGrid="0">
      <p:cViewPr varScale="1">
        <p:scale>
          <a:sx n="106" d="100"/>
          <a:sy n="106" d="100"/>
        </p:scale>
        <p:origin x="618" y="102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802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22" cy="460620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5295" y="0"/>
            <a:ext cx="2987622" cy="460620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E1AE0688-99AD-4825-8E1D-CDA34F16AF30}" type="datetimeFigureOut">
              <a:rPr lang="en-CA" smtClean="0"/>
              <a:t>2020-10-19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19895"/>
            <a:ext cx="2987622" cy="460619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5295" y="8719895"/>
            <a:ext cx="2987622" cy="460619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C214845A-C7AC-47D7-AB29-195A668C5F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1561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7622" cy="460620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5295" y="0"/>
            <a:ext cx="2987622" cy="460620"/>
          </a:xfrm>
          <a:prstGeom prst="rect">
            <a:avLst/>
          </a:prstGeom>
        </p:spPr>
        <p:txBody>
          <a:bodyPr vert="horz" lIns="91851" tIns="45926" rIns="91851" bIns="45926" rtlCol="0"/>
          <a:lstStyle>
            <a:lvl1pPr algn="r">
              <a:defRPr sz="1200"/>
            </a:lvl1pPr>
          </a:lstStyle>
          <a:p>
            <a:fld id="{7FC5C288-7B84-492A-9C0F-51C1214F8F0E}" type="datetimeFigureOut">
              <a:rPr lang="en-CA" smtClean="0"/>
              <a:t>2020-10-19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2150" y="1147763"/>
            <a:ext cx="5510213" cy="3098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1" tIns="45926" rIns="91851" bIns="45926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9452" y="4418122"/>
            <a:ext cx="5515610" cy="3614827"/>
          </a:xfrm>
          <a:prstGeom prst="rect">
            <a:avLst/>
          </a:prstGeom>
        </p:spPr>
        <p:txBody>
          <a:bodyPr vert="horz" lIns="91851" tIns="45926" rIns="91851" bIns="4592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19895"/>
            <a:ext cx="2987622" cy="460619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5295" y="8719895"/>
            <a:ext cx="2987622" cy="460619"/>
          </a:xfrm>
          <a:prstGeom prst="rect">
            <a:avLst/>
          </a:prstGeom>
        </p:spPr>
        <p:txBody>
          <a:bodyPr vert="horz" lIns="91851" tIns="45926" rIns="91851" bIns="45926" rtlCol="0" anchor="b"/>
          <a:lstStyle>
            <a:lvl1pPr algn="r">
              <a:defRPr sz="1200"/>
            </a:lvl1pPr>
          </a:lstStyle>
          <a:p>
            <a:fld id="{A8990D2E-BB9E-4445-ADF7-893E2ACFC5C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766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CRA worked on launching</a:t>
            </a:r>
            <a:r>
              <a:rPr lang="en-CA" baseline="0" dirty="0" smtClean="0"/>
              <a:t> 3 benefits simultaneously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 smtClean="0"/>
              <a:t>Cross-functional team within our division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90D2E-BB9E-4445-ADF7-893E2ACFC5C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865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90D2E-BB9E-4445-ADF7-893E2ACFC5C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803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90D2E-BB9E-4445-ADF7-893E2ACFC5C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2373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90D2E-BB9E-4445-ADF7-893E2ACFC5C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88420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Content</a:t>
            </a:r>
            <a:r>
              <a:rPr lang="en-CA" baseline="0" dirty="0" smtClean="0"/>
              <a:t> design process (Anne)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 smtClean="0"/>
              <a:t>Usefulness of content design sessions with programs/legal (Anne)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 smtClean="0"/>
              <a:t>Helped to have a “third party” department lead the testing, also one of authority to implement the changes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90D2E-BB9E-4445-ADF7-893E2ACFC5C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3075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 smtClean="0"/>
              <a:t>Working on adding</a:t>
            </a:r>
            <a:r>
              <a:rPr lang="en-CA" baseline="0" dirty="0" smtClean="0"/>
              <a:t> structured data to CRB pages</a:t>
            </a: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90D2E-BB9E-4445-ADF7-893E2ACFC5C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6014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90D2E-BB9E-4445-ADF7-893E2ACFC5C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9368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2D30DBC-6EA7-4598-83ED-8BA6C2A788C9}" type="datetime1">
              <a:rPr lang="en-CA" smtClean="0"/>
              <a:t>2020-10-19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8C0F-0C40-4EAF-B70C-4CBD3E953C29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7"/>
          <p:cNvPicPr preferRelativeResize="0"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932" y="544183"/>
            <a:ext cx="11006400" cy="4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\\prod.prv\shared\NCR\CMO\CMB_NEW\0400-Comms Svcs\480 - Publishing and Production\!Flag Signatures\Canada Wordmark\Colour\Canada_Colour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5281" y="6356350"/>
            <a:ext cx="1045719" cy="25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0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803" y="224652"/>
            <a:ext cx="2804114" cy="281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32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b="1" kern="1200">
                <a:solidFill>
                  <a:srgbClr val="0070C0"/>
                </a:solidFill>
                <a:latin typeface="Century Gothic" pitchFamily="34" charset="0"/>
                <a:ea typeface="ヒラギノ角ゴ Pro W3" pitchFamily="126" charset="-128"/>
                <a:cs typeface="Century Gothic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81B74-409B-4A4F-AF40-F5CFDDC81F37}" type="datetime1">
              <a:rPr lang="en-CA" smtClean="0"/>
              <a:t>2020-10-19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8C0F-0C40-4EAF-B70C-4CBD3E953C29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9876" y="2697164"/>
            <a:ext cx="4282016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487366" y="6276975"/>
            <a:ext cx="1122348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58782" y="6356354"/>
            <a:ext cx="982663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075564-AF6E-40FC-905A-F6C5E8D29614}" type="slidenum">
              <a:rPr lang="en-US" altLang="en-US" sz="900" smtClean="0"/>
              <a:pPr/>
              <a:t>‹#›</a:t>
            </a:fld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1206927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77EF026-5F3A-4CB2-9003-EB0F3FC67257}" type="datetime1">
              <a:rPr lang="en-CA" smtClean="0"/>
              <a:t>2020-10-19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8C0F-0C40-4EAF-B70C-4CBD3E953C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282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ED4C28-83C1-4848-9D0B-0272EC2BD00F}" type="datetime1">
              <a:rPr lang="en-CA" smtClean="0"/>
              <a:t>2020-10-19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8C0F-0C40-4EAF-B70C-4CBD3E953C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874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660032-14CD-4238-B414-01DE6948E9EE}" type="datetime1">
              <a:rPr lang="en-CA" smtClean="0"/>
              <a:t>2020-10-19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8C0F-0C40-4EAF-B70C-4CBD3E953C2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470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9876" y="2697164"/>
            <a:ext cx="4282016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/>
          </a:p>
        </p:txBody>
      </p:sp>
    </p:spTree>
    <p:extLst>
      <p:ext uri="{BB962C8B-B14F-4D97-AF65-F5344CB8AC3E}">
        <p14:creationId xmlns:p14="http://schemas.microsoft.com/office/powerpoint/2010/main" val="2214938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b="1" kern="1200" smtClean="0">
                <a:solidFill>
                  <a:srgbClr val="0070C0"/>
                </a:solidFill>
                <a:latin typeface="Century Gothic" pitchFamily="34" charset="0"/>
                <a:ea typeface="ヒラギノ角ゴ Pro W3" pitchFamily="126" charset="-128"/>
                <a:cs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/>
            </a:lvl4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4F000A-99EF-4660-8ADF-0371A99536C4}" type="datetime1">
              <a:rPr lang="en-CA" smtClean="0"/>
              <a:t>2020-10-19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2325-F66B-4BA5-8056-6F01FDA677F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548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maple_leaf.jp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9876" y="2697164"/>
            <a:ext cx="4282016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2749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88C0F-0C40-4EAF-B70C-4CBD3E953C29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4" name="hr" descr="UNCLASSIFIED"/>
          <p:cNvSpPr txBox="1"/>
          <p:nvPr userDrawn="1"/>
        </p:nvSpPr>
        <p:spPr>
          <a:xfrm>
            <a:off x="0" y="0"/>
            <a:ext cx="12192000" cy="27699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CA" sz="1200" b="0" i="0" u="none" baseline="0" smtClean="0">
                <a:solidFill>
                  <a:srgbClr val="000000"/>
                </a:solidFill>
                <a:latin typeface="Arial" panose="020B0604020202020204" pitchFamily="34" charset="0"/>
              </a:rPr>
              <a:t>UNCLASSIFIED</a:t>
            </a:r>
            <a:endParaRPr lang="en-CA" sz="1200" b="0" i="0" u="none" baseline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62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89" r:id="rId6"/>
    <p:sldLayoutId id="2147483702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rgbClr val="0070C0"/>
          </a:solidFill>
          <a:latin typeface="Century Gothic" pitchFamily="34" charset="0"/>
          <a:ea typeface="ヒラギノ角ゴ Pro W3" pitchFamily="126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ada.ca/en/revenue-agency/services/benefits/recovery-benefit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canada.ca/en/revenue-agency/services/benefits/recovery-sickness-benefit.html" TargetMode="External"/><Relationship Id="rId4" Type="http://schemas.openxmlformats.org/officeDocument/2006/relationships/hyperlink" Target="https://www.canada.ca/en/revenue-agency/services/benefits/recovery-caregiving-benefi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Natasha.Pecarski@cra-arc.gc.ca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640" y="2313432"/>
            <a:ext cx="7004084" cy="1967693"/>
          </a:xfrm>
        </p:spPr>
        <p:txBody>
          <a:bodyPr>
            <a:noAutofit/>
          </a:bodyPr>
          <a:lstStyle/>
          <a:p>
            <a:pPr algn="l"/>
            <a:r>
              <a:rPr lang="en-CA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Canada recovery benefits</a:t>
            </a:r>
            <a:endParaRPr lang="en-CA" sz="40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39921" y="4575064"/>
            <a:ext cx="9028768" cy="1003491"/>
          </a:xfrm>
        </p:spPr>
        <p:txBody>
          <a:bodyPr>
            <a:noAutofit/>
          </a:bodyPr>
          <a:lstStyle/>
          <a:p>
            <a:pPr algn="l"/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Helvetica" panose="020B0604020202020204" pitchFamily="34" charset="0"/>
              </a:rPr>
              <a:t>For presentation at Theme Management Committee (TMC)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Helvetica" panose="020B0604020202020204" pitchFamily="34" charset="0"/>
            </a:endParaRPr>
          </a:p>
          <a:p>
            <a:pPr algn="l"/>
            <a:r>
              <a:rPr lang="en-CA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Helvetica" panose="020B0604020202020204" pitchFamily="34" charset="0"/>
              </a:rPr>
              <a:t>October 19, 2020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7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2986" y="4352691"/>
            <a:ext cx="6942738" cy="45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13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504604"/>
            <a:ext cx="10515600" cy="4672359"/>
          </a:xfrm>
        </p:spPr>
        <p:txBody>
          <a:bodyPr>
            <a:normAutofit fontScale="92500" lnSpcReduction="10000"/>
          </a:bodyPr>
          <a:lstStyle/>
          <a:p>
            <a:r>
              <a:rPr lang="en-CA" sz="3200" dirty="0" smtClean="0"/>
              <a:t>New benefits launched on October 2, 2020 </a:t>
            </a:r>
            <a:r>
              <a:rPr lang="en-CA" sz="2600" dirty="0" smtClean="0"/>
              <a:t>(after getting Royal Assent)</a:t>
            </a:r>
          </a:p>
          <a:p>
            <a:pPr lvl="1"/>
            <a:r>
              <a:rPr lang="en-CA" sz="2800" dirty="0" smtClean="0">
                <a:hlinkClick r:id="rId3"/>
              </a:rPr>
              <a:t>Canada Recovery Benefit (CRB)</a:t>
            </a:r>
            <a:endParaRPr lang="en-CA" sz="2800" dirty="0" smtClean="0"/>
          </a:p>
          <a:p>
            <a:pPr lvl="1"/>
            <a:r>
              <a:rPr lang="en-CA" sz="2800" dirty="0" smtClean="0">
                <a:hlinkClick r:id="rId4"/>
              </a:rPr>
              <a:t>Canada Recovery Caregiving Benefit (CRCB)</a:t>
            </a:r>
            <a:endParaRPr lang="en-CA" sz="2800" dirty="0" smtClean="0"/>
          </a:p>
          <a:p>
            <a:pPr lvl="1"/>
            <a:r>
              <a:rPr lang="en-CA" sz="2800" dirty="0" smtClean="0">
                <a:hlinkClick r:id="rId5"/>
              </a:rPr>
              <a:t>Canada Recovery Sickness Benefit (CRSB)</a:t>
            </a:r>
            <a:r>
              <a:rPr lang="en-CA" sz="2800" dirty="0" smtClean="0"/>
              <a:t/>
            </a:r>
            <a:br>
              <a:rPr lang="en-CA" sz="2800" dirty="0" smtClean="0"/>
            </a:br>
            <a:endParaRPr lang="en-CA" sz="2800" dirty="0" smtClean="0"/>
          </a:p>
          <a:p>
            <a:r>
              <a:rPr lang="en-CA" sz="3200" dirty="0" smtClean="0"/>
              <a:t>ESDC led the policy and CRA is leading the administration of the benefits</a:t>
            </a:r>
            <a:br>
              <a:rPr lang="en-CA" sz="3200" dirty="0" smtClean="0"/>
            </a:br>
            <a:endParaRPr lang="en-CA" sz="3200" dirty="0" smtClean="0"/>
          </a:p>
          <a:p>
            <a:r>
              <a:rPr lang="en-CA" sz="3200" dirty="0" smtClean="0"/>
              <a:t>Product team model</a:t>
            </a:r>
          </a:p>
          <a:p>
            <a:pPr lvl="1"/>
            <a:r>
              <a:rPr lang="en-CA" sz="2800" dirty="0" smtClean="0"/>
              <a:t>Product Manager, Content Designers, UX Lead, Interaction Designer, Conceptual Designer, Web Developers, Data/Analytics Lead, QA/Translation Lead</a:t>
            </a:r>
          </a:p>
          <a:p>
            <a:endParaRPr lang="en-CA" sz="3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2325-F66B-4BA5-8056-6F01FDA677FA}" type="slidenum">
              <a:rPr lang="en-CA" smtClean="0"/>
              <a:t>2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974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of benefits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504604"/>
            <a:ext cx="10515600" cy="4672359"/>
          </a:xfrm>
        </p:spPr>
        <p:txBody>
          <a:bodyPr>
            <a:normAutofit/>
          </a:bodyPr>
          <a:lstStyle/>
          <a:p>
            <a:r>
              <a:rPr lang="en-CA" sz="3200" dirty="0" smtClean="0"/>
              <a:t>Used lessons learned and same template as CERB and CESB</a:t>
            </a:r>
          </a:p>
          <a:p>
            <a:pPr lvl="1"/>
            <a:r>
              <a:rPr lang="en-CA" sz="2800" dirty="0" smtClean="0"/>
              <a:t>Call drivers, analytics and UX testing</a:t>
            </a:r>
          </a:p>
          <a:p>
            <a:pPr lvl="1"/>
            <a:r>
              <a:rPr lang="en-CA" sz="2800" dirty="0" smtClean="0"/>
              <a:t>Tried and tested template</a:t>
            </a:r>
          </a:p>
          <a:p>
            <a:pPr marL="457200" lvl="1" indent="0">
              <a:buNone/>
            </a:pPr>
            <a:endParaRPr lang="en-CA" sz="2800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2325-F66B-4BA5-8056-6F01FDA677FA}" type="slidenum">
              <a:rPr lang="en-CA" smtClean="0"/>
              <a:t>3</a:t>
            </a:fld>
            <a:endParaRPr lang="en-CA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1395" b="24470"/>
          <a:stretch/>
        </p:blipFill>
        <p:spPr>
          <a:xfrm>
            <a:off x="1175600" y="3114392"/>
            <a:ext cx="4102853" cy="35580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b="22211"/>
          <a:stretch/>
        </p:blipFill>
        <p:spPr>
          <a:xfrm>
            <a:off x="4072039" y="3059619"/>
            <a:ext cx="3997011" cy="36675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8956" y="3016340"/>
            <a:ext cx="3778298" cy="37541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2643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of benefits (cont’d)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504604"/>
            <a:ext cx="5525125" cy="4408701"/>
          </a:xfrm>
        </p:spPr>
        <p:txBody>
          <a:bodyPr>
            <a:normAutofit/>
          </a:bodyPr>
          <a:lstStyle/>
          <a:p>
            <a:r>
              <a:rPr lang="en-CA" sz="3200" dirty="0"/>
              <a:t>UX tested the template with some new concepts</a:t>
            </a:r>
          </a:p>
          <a:p>
            <a:pPr lvl="1"/>
            <a:r>
              <a:rPr lang="en-CA" sz="2800" dirty="0" smtClean="0"/>
              <a:t>Test focused on the top tasks from CERB and CESB </a:t>
            </a:r>
          </a:p>
          <a:p>
            <a:pPr lvl="1"/>
            <a:r>
              <a:rPr lang="en-CA" sz="2800" dirty="0" smtClean="0"/>
              <a:t>Tested navigation and findability within the template</a:t>
            </a:r>
          </a:p>
          <a:p>
            <a:pPr lvl="1"/>
            <a:r>
              <a:rPr lang="en-CA" sz="2800" dirty="0" smtClean="0"/>
              <a:t>Tested the usability of the improved interactive elements, such as field flows and calendars</a:t>
            </a:r>
          </a:p>
          <a:p>
            <a:pPr marL="457200" lvl="1" indent="0">
              <a:buNone/>
            </a:pPr>
            <a:endParaRPr lang="en-CA" sz="2800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2325-F66B-4BA5-8056-6F01FDA677FA}" type="slidenum">
              <a:rPr lang="en-CA" smtClean="0"/>
              <a:t>4</a:t>
            </a:fld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153" y="1379096"/>
            <a:ext cx="4512818" cy="5135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70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of benefits (cont’d)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501108"/>
            <a:ext cx="5525125" cy="4408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dirty="0" smtClean="0"/>
              <a:t>Template UX testing results</a:t>
            </a:r>
            <a:endParaRPr lang="en-CA" sz="2800" dirty="0">
              <a:solidFill>
                <a:srgbClr val="FF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2325-F66B-4BA5-8056-6F01FDA677FA}" type="slidenum">
              <a:rPr lang="en-CA" smtClean="0"/>
              <a:t>5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55813"/>
            <a:ext cx="9114503" cy="4532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90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of benefits (cont’d)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504604"/>
            <a:ext cx="10515600" cy="4672359"/>
          </a:xfrm>
        </p:spPr>
        <p:txBody>
          <a:bodyPr>
            <a:normAutofit/>
          </a:bodyPr>
          <a:lstStyle/>
          <a:p>
            <a:r>
              <a:rPr lang="en-CA" sz="3200" dirty="0"/>
              <a:t>Held content design sessions and a QA session with partners</a:t>
            </a:r>
          </a:p>
          <a:p>
            <a:pPr lvl="1"/>
            <a:r>
              <a:rPr lang="en-CA" sz="2800" dirty="0"/>
              <a:t>Product team + representation from programs and </a:t>
            </a:r>
            <a:r>
              <a:rPr lang="en-CA" sz="2800" dirty="0" smtClean="0"/>
              <a:t>legal</a:t>
            </a:r>
          </a:p>
          <a:p>
            <a:pPr lvl="2"/>
            <a:r>
              <a:rPr lang="en-CA" sz="2600" dirty="0" smtClean="0"/>
              <a:t>3-hr content design sessions (x 3)</a:t>
            </a:r>
          </a:p>
          <a:p>
            <a:pPr lvl="2"/>
            <a:r>
              <a:rPr lang="en-CA" sz="2600" dirty="0" smtClean="0"/>
              <a:t>3-hr QA session (x 1) prior to approvals</a:t>
            </a:r>
          </a:p>
          <a:p>
            <a:pPr lvl="1"/>
            <a:endParaRPr lang="en-CA" sz="2800" dirty="0" smtClean="0"/>
          </a:p>
          <a:p>
            <a:r>
              <a:rPr lang="en-CA" sz="3200" dirty="0" smtClean="0"/>
              <a:t>TBS led UX testing of transition (CERB, EI, new benefits)</a:t>
            </a:r>
          </a:p>
          <a:p>
            <a:pPr lvl="1"/>
            <a:r>
              <a:rPr lang="en-CA" sz="2800" dirty="0" smtClean="0"/>
              <a:t>Helped </a:t>
            </a:r>
            <a:r>
              <a:rPr lang="en-CA" sz="2800" dirty="0"/>
              <a:t>with </a:t>
            </a:r>
            <a:r>
              <a:rPr lang="en-CA" sz="2800" dirty="0" smtClean="0"/>
              <a:t>intragovernmental </a:t>
            </a:r>
            <a:r>
              <a:rPr lang="en-CA" sz="2800" dirty="0"/>
              <a:t>collaboration </a:t>
            </a:r>
          </a:p>
          <a:p>
            <a:pPr lvl="1"/>
            <a:r>
              <a:rPr lang="en-CA" sz="2800" dirty="0"/>
              <a:t>Got everyone on the same </a:t>
            </a:r>
            <a:r>
              <a:rPr lang="en-CA" sz="2800" dirty="0" smtClean="0"/>
              <a:t>page </a:t>
            </a:r>
          </a:p>
          <a:p>
            <a:pPr lvl="2"/>
            <a:r>
              <a:rPr lang="en-CA" sz="2600" dirty="0" smtClean="0"/>
              <a:t>Addressed content duplication</a:t>
            </a:r>
            <a:endParaRPr lang="en-CA" sz="2600" dirty="0"/>
          </a:p>
          <a:p>
            <a:pPr lvl="1"/>
            <a:r>
              <a:rPr lang="en-CA" sz="2800" dirty="0"/>
              <a:t>Smoother user journey across </a:t>
            </a:r>
            <a:r>
              <a:rPr lang="en-CA" sz="2800" dirty="0" smtClean="0"/>
              <a:t>Canada.ca</a:t>
            </a:r>
            <a:endParaRPr lang="en-CA" sz="2400" dirty="0" smtClean="0">
              <a:solidFill>
                <a:srgbClr val="FF0000"/>
              </a:solidFill>
            </a:endParaRPr>
          </a:p>
          <a:p>
            <a:pPr lvl="1"/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2325-F66B-4BA5-8056-6F01FDA677FA}" type="slidenum">
              <a:rPr lang="en-CA" smtClean="0"/>
              <a:t>6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3705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Post launch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504604"/>
            <a:ext cx="10515600" cy="4672359"/>
          </a:xfrm>
        </p:spPr>
        <p:txBody>
          <a:bodyPr>
            <a:normAutofit fontScale="92500"/>
          </a:bodyPr>
          <a:lstStyle/>
          <a:p>
            <a:r>
              <a:rPr lang="en-CA" sz="3200" dirty="0" smtClean="0"/>
              <a:t>Analytics so far</a:t>
            </a:r>
          </a:p>
          <a:p>
            <a:pPr lvl="1"/>
            <a:r>
              <a:rPr lang="en-CA" sz="2800" dirty="0" smtClean="0"/>
              <a:t>Traffic totals since launch (up to and including October 18)</a:t>
            </a:r>
          </a:p>
          <a:p>
            <a:pPr lvl="2"/>
            <a:r>
              <a:rPr lang="en-CA" sz="2600" dirty="0" smtClean="0"/>
              <a:t>CRB page set: 2.5M</a:t>
            </a:r>
          </a:p>
          <a:p>
            <a:pPr lvl="2"/>
            <a:r>
              <a:rPr lang="en-CA" sz="2600" dirty="0" smtClean="0"/>
              <a:t>CRCB page set: 272K</a:t>
            </a:r>
          </a:p>
          <a:p>
            <a:pPr lvl="2"/>
            <a:r>
              <a:rPr lang="en-CA" sz="2600" dirty="0" smtClean="0"/>
              <a:t>CRSB page set: 231K</a:t>
            </a:r>
          </a:p>
          <a:p>
            <a:pPr lvl="1"/>
            <a:r>
              <a:rPr lang="en-CA" sz="2800" dirty="0" smtClean="0"/>
              <a:t>Top pages for all benefits: Landing page, Who can apply, How to apply</a:t>
            </a:r>
          </a:p>
          <a:p>
            <a:pPr lvl="1"/>
            <a:r>
              <a:rPr lang="en-CA" sz="2800" dirty="0" smtClean="0"/>
              <a:t>Mobile traffic averaging between 66-70% for all 3 benefits</a:t>
            </a:r>
          </a:p>
          <a:p>
            <a:pPr lvl="1"/>
            <a:r>
              <a:rPr lang="en-CA" sz="2800" dirty="0" smtClean="0"/>
              <a:t>Search - </a:t>
            </a:r>
            <a:r>
              <a:rPr lang="en-CA" sz="2800" dirty="0"/>
              <a:t>average search result position for top 10 </a:t>
            </a:r>
            <a:r>
              <a:rPr lang="en-CA" sz="2800" dirty="0" smtClean="0"/>
              <a:t>keywords:</a:t>
            </a:r>
          </a:p>
          <a:p>
            <a:pPr lvl="2"/>
            <a:r>
              <a:rPr lang="en-CA" sz="2600" dirty="0" smtClean="0"/>
              <a:t>CRB: </a:t>
            </a:r>
            <a:r>
              <a:rPr lang="en-CA" sz="2600" dirty="0" smtClean="0"/>
              <a:t>1.48</a:t>
            </a:r>
            <a:endParaRPr lang="en-CA" sz="2600" dirty="0" smtClean="0"/>
          </a:p>
          <a:p>
            <a:pPr lvl="2"/>
            <a:r>
              <a:rPr lang="en-CA" sz="2600" dirty="0" smtClean="0"/>
              <a:t>CRCB:</a:t>
            </a:r>
            <a:r>
              <a:rPr lang="en-CA" sz="2600" dirty="0"/>
              <a:t> </a:t>
            </a:r>
            <a:r>
              <a:rPr lang="en-CA" sz="2600" dirty="0" smtClean="0"/>
              <a:t>1.84</a:t>
            </a:r>
            <a:endParaRPr lang="en-CA" sz="2600" dirty="0" smtClean="0"/>
          </a:p>
          <a:p>
            <a:pPr lvl="2"/>
            <a:r>
              <a:rPr lang="en-CA" sz="2600" dirty="0" smtClean="0"/>
              <a:t>CRSB: </a:t>
            </a:r>
            <a:r>
              <a:rPr lang="en-CA" sz="2600" dirty="0" smtClean="0"/>
              <a:t>1.8</a:t>
            </a:r>
            <a:endParaRPr lang="en-CA" sz="2600" dirty="0" smtClean="0"/>
          </a:p>
          <a:p>
            <a:pPr marL="457200" lvl="1" indent="0">
              <a:buNone/>
            </a:pPr>
            <a:endParaRPr lang="en-CA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2325-F66B-4BA5-8056-6F01FDA677FA}" type="slidenum">
              <a:rPr lang="en-CA" smtClean="0"/>
              <a:t>7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4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UX testing: Round 1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482119"/>
            <a:ext cx="6739328" cy="4672359"/>
          </a:xfrm>
        </p:spPr>
        <p:txBody>
          <a:bodyPr>
            <a:normAutofit/>
          </a:bodyPr>
          <a:lstStyle/>
          <a:p>
            <a:r>
              <a:rPr lang="en-CA" sz="3200" dirty="0" smtClean="0"/>
              <a:t>Testing was </a:t>
            </a:r>
            <a:r>
              <a:rPr lang="en-CA" sz="3200" dirty="0"/>
              <a:t>done post </a:t>
            </a:r>
            <a:r>
              <a:rPr lang="en-CA" sz="3200" dirty="0" smtClean="0"/>
              <a:t>launch due </a:t>
            </a:r>
            <a:r>
              <a:rPr lang="en-CA" sz="3200" dirty="0"/>
              <a:t>to time </a:t>
            </a:r>
            <a:r>
              <a:rPr lang="en-CA" sz="3200" dirty="0" smtClean="0"/>
              <a:t>crunch </a:t>
            </a:r>
          </a:p>
          <a:p>
            <a:pPr lvl="1"/>
            <a:r>
              <a:rPr lang="en-CA" sz="2400" dirty="0" smtClean="0"/>
              <a:t>Applied </a:t>
            </a:r>
            <a:r>
              <a:rPr lang="en-CA" sz="2400" dirty="0"/>
              <a:t>lessons learned from CERB/CESB UX testing rounds and TBS UX testing on transition</a:t>
            </a:r>
          </a:p>
          <a:p>
            <a:r>
              <a:rPr lang="en-CA" sz="3200" dirty="0" smtClean="0"/>
              <a:t>Tasks</a:t>
            </a:r>
          </a:p>
          <a:p>
            <a:pPr lvl="1"/>
            <a:r>
              <a:rPr lang="en-CA" sz="2800" dirty="0"/>
              <a:t>E</a:t>
            </a:r>
            <a:r>
              <a:rPr lang="en-CA" sz="2800" dirty="0" smtClean="0"/>
              <a:t>ligibility and initial application tasks</a:t>
            </a:r>
          </a:p>
          <a:p>
            <a:pPr lvl="1"/>
            <a:r>
              <a:rPr lang="en-CA" sz="2800" dirty="0" smtClean="0"/>
              <a:t>Focus on expected top tasks and actionable design questions</a:t>
            </a:r>
          </a:p>
          <a:p>
            <a:r>
              <a:rPr lang="en-CA" sz="3200" smtClean="0"/>
              <a:t>Results</a:t>
            </a:r>
            <a:endParaRPr lang="en-CA" sz="3200" dirty="0" smtClean="0"/>
          </a:p>
          <a:p>
            <a:pPr lvl="1"/>
            <a:r>
              <a:rPr lang="en-CA" sz="2800" dirty="0"/>
              <a:t>Results are currently being analysed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D2325-F66B-4BA5-8056-6F01FDA677FA}" type="slidenum">
              <a:rPr lang="en-CA" smtClean="0"/>
              <a:t>8</a:t>
            </a:fld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3181"/>
          <a:stretch/>
        </p:blipFill>
        <p:spPr>
          <a:xfrm>
            <a:off x="8047873" y="2823196"/>
            <a:ext cx="3544674" cy="19382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3716" b="7350"/>
          <a:stretch/>
        </p:blipFill>
        <p:spPr>
          <a:xfrm>
            <a:off x="8057213" y="924200"/>
            <a:ext cx="3553684" cy="18714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96013" y="539488"/>
            <a:ext cx="2133600" cy="304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l="4231"/>
          <a:stretch/>
        </p:blipFill>
        <p:spPr>
          <a:xfrm>
            <a:off x="8057213" y="4788967"/>
            <a:ext cx="3553736" cy="19229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7"/>
          <a:srcRect l="2" t="17700" r="79516" b="11511"/>
          <a:stretch/>
        </p:blipFill>
        <p:spPr>
          <a:xfrm>
            <a:off x="7426884" y="3154306"/>
            <a:ext cx="900152" cy="140158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8"/>
          <a:srcRect l="1" t="16343" r="84053" b="11888"/>
          <a:stretch/>
        </p:blipFill>
        <p:spPr>
          <a:xfrm>
            <a:off x="7659442" y="1245443"/>
            <a:ext cx="690079" cy="139408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9"/>
          <a:srcRect t="14981" r="72665" b="12798"/>
          <a:stretch/>
        </p:blipFill>
        <p:spPr>
          <a:xfrm>
            <a:off x="7128462" y="5118645"/>
            <a:ext cx="1191079" cy="138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7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Questions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Natasha Pecarski, Product Manager, CRA</a:t>
            </a:r>
          </a:p>
          <a:p>
            <a:pPr lvl="1"/>
            <a:r>
              <a:rPr lang="fr-CA" dirty="0" err="1" smtClean="0">
                <a:hlinkClick r:id="rId2"/>
              </a:rPr>
              <a:t>Natasha.Pecarski</a:t>
            </a:r>
            <a:r>
              <a:rPr lang="en-CA" dirty="0" smtClean="0">
                <a:hlinkClick r:id="rId2"/>
              </a:rPr>
              <a:t>@cra-arc.gc.ca</a:t>
            </a:r>
            <a:endParaRPr lang="en-CA" dirty="0" smtClean="0"/>
          </a:p>
          <a:p>
            <a:pPr lvl="1"/>
            <a:r>
              <a:rPr lang="en-CA" dirty="0" smtClean="0"/>
              <a:t>613-601-5216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8C0F-0C40-4EAF-B70C-4CBD3E953C2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15375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39630|-9193934|-6745308|-1804765|-15310181|CRA&quot;,&quot;Id&quot;:&quot;5e30950e45343332d03c9def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30619</TotalTime>
  <Words>456</Words>
  <Application>Microsoft Office PowerPoint</Application>
  <PresentationFormat>Widescreen</PresentationFormat>
  <Paragraphs>79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Helvetica</vt:lpstr>
      <vt:lpstr>ヒラギノ角ゴ Pro W3</vt:lpstr>
      <vt:lpstr>Office Theme</vt:lpstr>
      <vt:lpstr>Canada recovery benefits</vt:lpstr>
      <vt:lpstr>Overview</vt:lpstr>
      <vt:lpstr>Development of benefits</vt:lpstr>
      <vt:lpstr>Development of benefits (cont’d)</vt:lpstr>
      <vt:lpstr>Development of benefits (cont’d)</vt:lpstr>
      <vt:lpstr>Development of benefits (cont’d)</vt:lpstr>
      <vt:lpstr>Post launch</vt:lpstr>
      <vt:lpstr>UX testing: Round 1</vt:lpstr>
      <vt:lpstr>Questions</vt:lpstr>
    </vt:vector>
  </TitlesOfParts>
  <Company>Government of Canada / Gouvernement du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Optimization Strategy</dc:title>
  <dc:creator>Denise Eisner</dc:creator>
  <cp:keywords>SecurityClassificationLevel - PROTECTED B, Creator - Pecarski, Natasha, EventDateandTime - 2020-08-19 at 03:09:58 PM, SecurityClassificationLevel - PROTECTED B, Creator - Pecarski, Natasha, EventDateandTime - 2020-08-19 at 03:55:46 PM, SecurityClassificationLevel - PROTECTED B, Creator - Pecarski, Natasha, EventDateandTime - 2020-08-19 at 03:56:21 PM, SecurityClassificationLevel - PROTECTED B, Creator - Pecarski, Natasha, EventDateandTime - 2020-08-19 at 03:57:18 PM, SecurityClassificationLevel - PROTECTED B, Creator - Pecarski, Natasha, EventDateandTime - 2020-08-19 at 04:12:54 PM, SecurityClassificationLevel - PROTECTED B, Creator - Pecarski, Natasha, EventDateandTime - 2020-08-19 at 04:25:09 PM, SecurityClassificationLevel - PROTECTED B, Creator - Pecarski, Natasha, EventDateandTime - 2020-08-19 at 04:46:26 PM, SecurityClassificationLevel - PROTECTED B, Creator - Pecarski, Natasha, EventDateandTime - 2020-08-20 at 06:57:35 AM, SecurityClassificationLevel - PROTECTED B, Creator - Pecarski, Natasha, EventDateandTime - 2020-09-22 at 11:28:34 AM, SecurityClassificationLevel - PROTECTED B, Creator - Pecarski, Natasha, EventDateandTime - 2020-09-22 at 12:45:59 PM, SecurityClassificationLevel - PROTECTED B, Creator - Pecarski, Natasha, EventDateandTime - 2020-09-22 at 01:14:27 PM, SecurityClassificationLevel - PROTECTED B, Creator - Pecarski, Natasha, EventDateandTime - 2020-09-22 at 01:35:07 PM, SecurityClassificationLevel - PROTECTED B, Creator - Pecarski, Natasha, EventDateandTime - 2020-09-22 at 07:39:42 PM, SecurityClassificationLevel - PROTECTED B, Creator - Pecarski, Natasha, EventDateandTime - 2020-10-05 at 03:46:29 PM, SecurityClassificationLevel - PROTECTED B, Creator - Pecarski, Natasha, EventDateandTime - 2020-10-05 at 03:56:21 PM, SecurityClassificationLevel - PROTECTED B, Creator - Pecarski, Natasha, EventDateandTime - 2020-10-05 at 04:01:14 PM, SecurityClassificationLevel - PROTECTED B, Creator - Pecarski, Natasha, EventDateandTime - 2020-10-06 at 08:59:45 AM, SecurityClassificationLevel - UNCLASSIFIED, Creator - Pecarski, Natasha, EventDateandTime - 2020-10-06 at 12:11:32 PM, SecurityClassificationLevel - UNCLASSIFIED, Creator - Pecarski, Natasha, EventDateandTime - 2020-10-06 at 02:32:49 PM, SecurityClassificationLevel - UNCLASSIFIED, Creator - Hanff, Naomi, EventDateandTime - 2020-10-15 at 10:33:14 AM, SecurityClassificationLevel - UNCLASSIFIED, Creator - Hanff, Naomi, EventDateandTime - 2020-10-15 at 10:34:07 AM, SecurityClassificationLevel - UNCLASSIFIED, Creator - Hanff, Naomi, EventDateandTime - 2020-10-15 at 10:34:13 AM, SecurityClassificationLevel - UNCLASSIFIED, Creator - Hanff, Naomi, EventDateandTime - 2020-10-15 at 10:35:29 AM, SecurityClassificationLevel - UNCLASSIFIED, Creator - Hanff, Naomi, EventDateandTime - 2020-10-15 at 10:35:50 AM, SecurityClassificationLevel - UNCLASSIFIED, Creator - Hanff, Naomi, EventDateandTime - 2020-10-15 at 12:05:14 PM, SecurityClassificationLevel - UNCLASSIFIED, Creator - Hanff, Naomi, EventDateandTime - 2020-10-15 at 12:05:28 PM, SecurityClassificationLevel - UNCLASSIFIED, Creator - Pecarski, Natasha, EventDateandTime - 2020-10-15 at 01:41:17 PM, SecurityClassificationLevel - UNCLASSIFIED, Creator - Dowdall Taylor, Kathleen, EventDateandTime - 2020-10-19 at 09:32:27 AM, SecurityClassificationLevel - UNCLASSIFIED, Creator - Pecarski, Natasha, EventDateandTime - 2020-10-19 at 10:54:10 AM, SecurityClassificationLevel - UNCLASSIFIED, Creator - Pecarski, Natasha, EventDateandTime - 2020-10-19 at 10:55:48 AM, SecurityClassificationLevel - UNCLASSIFIED, Creator - Pecarski, Natasha, EventDateandTime - 2020-10-19 at 11:19:57 AM, SecurityClassificationLevel - UNCLASSIFIED, Creator - Pecarski, Natasha, EventDateandTime - 2020-10-19 at 11:31:51 AM, SecurityClassificationLevel - UNCLASSIFIED, Creator - Pecarski, Natasha, EventDateandTime - 2020-10-19 at 11:32:12 AM, SecurityClassificationLevel - UNCLASSIFIED, Creator - Pecarski, Natasha, EventDateandTime - 2020-10-19 at 11:41:56 AM, SecurityClassificationLevel - UNCLASSIFIED, Creator - Pecarski, Natasha, EventDateandTime - 2020-10-19 at 11:42:12 AM, SecurityClassificationLevel - UNCLASSIFIED, Creator - Pecarski, Natasha, EventDateandTime - 2020-10-19 at 01:38:17 PM, SecurityClassificationLevel - UNCLASSIFIED, Creator - Pecarski, Natasha, EventDateandTime - 2020-10-19 at 01:39:21 PM</cp:keywords>
  <cp:lastModifiedBy>Pecarski, Natasha</cp:lastModifiedBy>
  <cp:revision>358</cp:revision>
  <cp:lastPrinted>2020-02-05T16:20:23Z</cp:lastPrinted>
  <dcterms:created xsi:type="dcterms:W3CDTF">2019-05-17T17:31:59Z</dcterms:created>
  <dcterms:modified xsi:type="dcterms:W3CDTF">2020-10-19T17:39:21Z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32618058-c2ad-42fd-9a90-a64d96dfd454</vt:lpwstr>
  </property>
  <property fmtid="{D5CDD505-2E9C-101B-9397-08002B2CF9AE}" pid="3" name="SecurityClassificationLevel">
    <vt:lpwstr>UNCLASSIFIED</vt:lpwstr>
  </property>
  <property fmtid="{D5CDD505-2E9C-101B-9397-08002B2CF9AE}" pid="4" name="LanguageSelection">
    <vt:lpwstr>ENGLISH</vt:lpwstr>
  </property>
  <property fmtid="{D5CDD505-2E9C-101B-9397-08002B2CF9AE}" pid="5" name="VISUALMARKINGS">
    <vt:lpwstr>YES</vt:lpwstr>
  </property>
</Properties>
</file>