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70" r:id="rId3"/>
    <p:sldId id="271" r:id="rId4"/>
    <p:sldId id="292" r:id="rId5"/>
    <p:sldId id="286" r:id="rId6"/>
    <p:sldId id="29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A7C0E62-2049-DF29-A9D4-845FFFC57391}" name="Deggen God" initials="DG" userId="S::deggen.god@Cfp-psc.gc.ca::8bdbc2b7-5d85-4a37-b9ee-6abec2c2dcb6" providerId="AD"/>
  <p188:author id="{F613E992-B309-3ED9-447C-0DA8890B6D5E}" name="Camila Das Gupta" initials="CD" userId="S::camila.dasgupta@Cfp-psc.gc.ca::f319b542-5f4b-4e7a-abc6-043a0d3f23e0"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457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653" autoAdjust="0"/>
    <p:restoredTop sz="86410" autoAdjust="0"/>
  </p:normalViewPr>
  <p:slideViewPr>
    <p:cSldViewPr snapToGrid="0">
      <p:cViewPr varScale="1">
        <p:scale>
          <a:sx n="93" d="100"/>
          <a:sy n="93" d="100"/>
        </p:scale>
        <p:origin x="90" y="204"/>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8/10/relationships/authors" Targe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hyperlink" Target="http://extranet.psc-cfp.gc.ca/fswep-pfete/iseo-eosd-student-hire-eng.htm" TargetMode="External"/></Relationships>
</file>

<file path=ppt/diagrams/_rels/drawing1.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hyperlink" Target="http://extranet.psc-cfp.gc.ca/fswep-pfete/iseo-eosd-student-hire-eng.htm" TargetMode="Externa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4A4A9CF-439F-49F7-87A8-F4188E3D7D2B}" type="doc">
      <dgm:prSet loTypeId="urn:microsoft.com/office/officeart/2005/8/layout/vList3" loCatId="picture" qsTypeId="urn:microsoft.com/office/officeart/2005/8/quickstyle/simple1" qsCatId="simple" csTypeId="urn:microsoft.com/office/officeart/2005/8/colors/accent2_2" csCatId="accent2" phldr="1"/>
      <dgm:spPr/>
      <dgm:t>
        <a:bodyPr/>
        <a:lstStyle/>
        <a:p>
          <a:endParaRPr lang="en-CA"/>
        </a:p>
      </dgm:t>
    </dgm:pt>
    <dgm:pt modelId="{C187DED6-3D39-496E-AED2-18161DE3485B}">
      <dgm:prSet/>
      <dgm:spPr/>
      <dgm:t>
        <a:bodyPr/>
        <a:lstStyle/>
        <a:p>
          <a:pPr algn="l"/>
          <a:r>
            <a:rPr lang="en-CA" b="0" noProof="0" dirty="0">
              <a:solidFill>
                <a:schemeClr val="bg1"/>
              </a:solidFill>
            </a:rPr>
            <a:t>The </a:t>
          </a:r>
          <a:r>
            <a:rPr lang="en-CA" b="0" noProof="0" dirty="0">
              <a:solidFill>
                <a:schemeClr val="bg1"/>
              </a:solidFill>
              <a:hlinkClick xmlns:r="http://schemas.openxmlformats.org/officeDocument/2006/relationships" r:id="rId1">
                <a:extLst>
                  <a:ext uri="{A12FA001-AC4F-418D-AE19-62706E023703}">
                    <ahyp:hlinkClr xmlns:ahyp="http://schemas.microsoft.com/office/drawing/2018/hyperlinkcolor" val="tx"/>
                  </a:ext>
                </a:extLst>
              </a:hlinkClick>
            </a:rPr>
            <a:t>Registration Form</a:t>
          </a:r>
          <a:r>
            <a:rPr lang="en-CA" b="0" noProof="0" dirty="0">
              <a:solidFill>
                <a:schemeClr val="bg1"/>
              </a:solidFill>
            </a:rPr>
            <a:t> must be completed by either the student, the hiring manager, or an HR specialist.</a:t>
          </a:r>
          <a:endParaRPr lang="en-CA" b="0" noProof="0" dirty="0"/>
        </a:p>
      </dgm:t>
    </dgm:pt>
    <dgm:pt modelId="{E009C753-30C1-487A-9757-F7F91896D99B}" type="parTrans" cxnId="{99EB7092-07D9-4D25-A261-CA5044BB2897}">
      <dgm:prSet/>
      <dgm:spPr/>
      <dgm:t>
        <a:bodyPr/>
        <a:lstStyle/>
        <a:p>
          <a:endParaRPr lang="en-CA"/>
        </a:p>
      </dgm:t>
    </dgm:pt>
    <dgm:pt modelId="{1EF5A8F0-80BE-475C-85A8-715ED347991F}" type="sibTrans" cxnId="{99EB7092-07D9-4D25-A261-CA5044BB2897}">
      <dgm:prSet/>
      <dgm:spPr/>
      <dgm:t>
        <a:bodyPr/>
        <a:lstStyle/>
        <a:p>
          <a:endParaRPr lang="en-CA"/>
        </a:p>
      </dgm:t>
    </dgm:pt>
    <dgm:pt modelId="{5B1DD6EC-CC1D-4088-BEA4-ED733C8BE098}" type="pres">
      <dgm:prSet presAssocID="{24A4A9CF-439F-49F7-87A8-F4188E3D7D2B}" presName="linearFlow" presStyleCnt="0">
        <dgm:presLayoutVars>
          <dgm:dir/>
          <dgm:resizeHandles val="exact"/>
        </dgm:presLayoutVars>
      </dgm:prSet>
      <dgm:spPr/>
    </dgm:pt>
    <dgm:pt modelId="{34300D9C-BD6C-4B8E-BFE1-27AF7C0EAEB0}" type="pres">
      <dgm:prSet presAssocID="{C187DED6-3D39-496E-AED2-18161DE3485B}" presName="composite" presStyleCnt="0"/>
      <dgm:spPr/>
    </dgm:pt>
    <dgm:pt modelId="{D3F63C4C-F732-4AB7-BA8E-5B88419E993E}" type="pres">
      <dgm:prSet presAssocID="{C187DED6-3D39-496E-AED2-18161DE3485B}" presName="imgShp" presStyleLbl="fgImgPlace1" presStyleIdx="0" presStyleCnt="1"/>
      <dgm:spPr>
        <a:blipFill>
          <a:blip xmlns:r="http://schemas.openxmlformats.org/officeDocument/2006/relationships"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a:blipFill>
        <a:ln>
          <a:solidFill>
            <a:schemeClr val="accent2">
              <a:lumMod val="20000"/>
              <a:lumOff val="80000"/>
            </a:schemeClr>
          </a:solidFill>
        </a:ln>
      </dgm:spPr>
      <dgm:extLst>
        <a:ext uri="{E40237B7-FDA0-4F09-8148-C483321AD2D9}">
          <dgm14:cNvPr xmlns:dgm14="http://schemas.microsoft.com/office/drawing/2010/diagram" id="0" name="" descr="Badge d'employé avec un remplissage uni"/>
        </a:ext>
      </dgm:extLst>
    </dgm:pt>
    <dgm:pt modelId="{6ADB4788-AED8-482F-951B-9BDB7387C7E1}" type="pres">
      <dgm:prSet presAssocID="{C187DED6-3D39-496E-AED2-18161DE3485B}" presName="txShp" presStyleLbl="node1" presStyleIdx="0" presStyleCnt="1" custScaleX="113737" custScaleY="106218" custLinFactNeighborY="-502">
        <dgm:presLayoutVars>
          <dgm:bulletEnabled val="1"/>
        </dgm:presLayoutVars>
      </dgm:prSet>
      <dgm:spPr/>
    </dgm:pt>
  </dgm:ptLst>
  <dgm:cxnLst>
    <dgm:cxn modelId="{99EB7092-07D9-4D25-A261-CA5044BB2897}" srcId="{24A4A9CF-439F-49F7-87A8-F4188E3D7D2B}" destId="{C187DED6-3D39-496E-AED2-18161DE3485B}" srcOrd="0" destOrd="0" parTransId="{E009C753-30C1-487A-9757-F7F91896D99B}" sibTransId="{1EF5A8F0-80BE-475C-85A8-715ED347991F}"/>
    <dgm:cxn modelId="{945149B8-32D0-4F30-9D73-2D640D48AC57}" type="presOf" srcId="{24A4A9CF-439F-49F7-87A8-F4188E3D7D2B}" destId="{5B1DD6EC-CC1D-4088-BEA4-ED733C8BE098}" srcOrd="0" destOrd="0" presId="urn:microsoft.com/office/officeart/2005/8/layout/vList3"/>
    <dgm:cxn modelId="{3D1D91D4-2D7A-4D6A-ACE1-2F8985E318E1}" type="presOf" srcId="{C187DED6-3D39-496E-AED2-18161DE3485B}" destId="{6ADB4788-AED8-482F-951B-9BDB7387C7E1}" srcOrd="0" destOrd="0" presId="urn:microsoft.com/office/officeart/2005/8/layout/vList3"/>
    <dgm:cxn modelId="{BB91EA1A-8909-40DB-BA5A-E9ABF66406A5}" type="presParOf" srcId="{5B1DD6EC-CC1D-4088-BEA4-ED733C8BE098}" destId="{34300D9C-BD6C-4B8E-BFE1-27AF7C0EAEB0}" srcOrd="0" destOrd="0" presId="urn:microsoft.com/office/officeart/2005/8/layout/vList3"/>
    <dgm:cxn modelId="{C855F2C2-0E47-48EE-908B-7C8EF426FE27}" type="presParOf" srcId="{34300D9C-BD6C-4B8E-BFE1-27AF7C0EAEB0}" destId="{D3F63C4C-F732-4AB7-BA8E-5B88419E993E}" srcOrd="0" destOrd="0" presId="urn:microsoft.com/office/officeart/2005/8/layout/vList3"/>
    <dgm:cxn modelId="{6F8EF47D-38DE-4E63-B248-115AEFE9E4EF}" type="presParOf" srcId="{34300D9C-BD6C-4B8E-BFE1-27AF7C0EAEB0}" destId="{6ADB4788-AED8-482F-951B-9BDB7387C7E1}"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DB4788-AED8-482F-951B-9BDB7387C7E1}">
      <dsp:nvSpPr>
        <dsp:cNvPr id="0" name=""/>
        <dsp:cNvSpPr/>
      </dsp:nvSpPr>
      <dsp:spPr>
        <a:xfrm rot="10800000">
          <a:off x="946868" y="1122832"/>
          <a:ext cx="3919108" cy="1843770"/>
        </a:xfrm>
        <a:prstGeom prst="homePlat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5455" tIns="80010" rIns="149352" bIns="80010" numCol="1" spcCol="1270" anchor="ctr" anchorCtr="0">
          <a:noAutofit/>
        </a:bodyPr>
        <a:lstStyle/>
        <a:p>
          <a:pPr marL="0" lvl="0" indent="0" algn="l" defTabSz="933450">
            <a:lnSpc>
              <a:spcPct val="90000"/>
            </a:lnSpc>
            <a:spcBef>
              <a:spcPct val="0"/>
            </a:spcBef>
            <a:spcAft>
              <a:spcPct val="35000"/>
            </a:spcAft>
            <a:buNone/>
          </a:pPr>
          <a:r>
            <a:rPr lang="en-CA" sz="2100" b="0" kern="1200" noProof="0" dirty="0">
              <a:solidFill>
                <a:schemeClr val="bg1"/>
              </a:solidFill>
            </a:rPr>
            <a:t>The </a:t>
          </a:r>
          <a:r>
            <a:rPr lang="en-CA" sz="2100" b="0" kern="1200" noProof="0" dirty="0">
              <a:solidFill>
                <a:schemeClr val="bg1"/>
              </a:solidFill>
              <a:hlinkClick xmlns:r="http://schemas.openxmlformats.org/officeDocument/2006/relationships" r:id="rId1">
                <a:extLst>
                  <a:ext uri="{A12FA001-AC4F-418D-AE19-62706E023703}">
                    <ahyp:hlinkClr xmlns:ahyp="http://schemas.microsoft.com/office/drawing/2018/hyperlinkcolor" val="tx"/>
                  </a:ext>
                </a:extLst>
              </a:hlinkClick>
            </a:rPr>
            <a:t>Registration Form</a:t>
          </a:r>
          <a:r>
            <a:rPr lang="en-CA" sz="2100" b="0" kern="1200" noProof="0" dirty="0">
              <a:solidFill>
                <a:schemeClr val="bg1"/>
              </a:solidFill>
            </a:rPr>
            <a:t> must be completed by either the student, the hiring manager, or an HR specialist.</a:t>
          </a:r>
          <a:endParaRPr lang="en-CA" sz="2100" b="0" kern="1200" noProof="0" dirty="0"/>
        </a:p>
      </dsp:txBody>
      <dsp:txXfrm rot="10800000">
        <a:off x="1407810" y="1122832"/>
        <a:ext cx="3458166" cy="1843770"/>
      </dsp:txXfrm>
    </dsp:sp>
    <dsp:sp modelId="{D3F63C4C-F732-4AB7-BA8E-5B88419E993E}">
      <dsp:nvSpPr>
        <dsp:cNvPr id="0" name=""/>
        <dsp:cNvSpPr/>
      </dsp:nvSpPr>
      <dsp:spPr>
        <a:xfrm>
          <a:off x="315622" y="1185513"/>
          <a:ext cx="1735836" cy="1735836"/>
        </a:xfrm>
        <a:prstGeom prst="ellipse">
          <a:avLst/>
        </a:prstGeom>
        <a:blipFill>
          <a:blip xmlns:r="http://schemas.openxmlformats.org/officeDocument/2006/relationships"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a:blipFill>
        <a:ln w="12700" cap="flat" cmpd="sng" algn="ctr">
          <a:solidFill>
            <a:schemeClr val="accent2">
              <a:lumMod val="20000"/>
              <a:lumOff val="8000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FB86AC-61EF-46EA-98FD-DA3D7D22E3F6}" type="datetimeFigureOut">
              <a:rPr lang="en-CA" smtClean="0"/>
              <a:t>2024-05-01</a:t>
            </a:fld>
            <a:endParaRPr lang="en-CA"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27AB33-2C3D-4A59-AF62-574391AD669B}" type="slidenum">
              <a:rPr lang="en-CA" smtClean="0"/>
              <a:t>‹#›</a:t>
            </a:fld>
            <a:endParaRPr lang="en-CA" dirty="0"/>
          </a:p>
        </p:txBody>
      </p:sp>
    </p:spTree>
    <p:extLst>
      <p:ext uri="{BB962C8B-B14F-4D97-AF65-F5344CB8AC3E}">
        <p14:creationId xmlns:p14="http://schemas.microsoft.com/office/powerpoint/2010/main" val="17373241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027AB33-2C3D-4A59-AF62-574391AD669B}" type="slidenum">
              <a:rPr lang="en-CA" smtClean="0"/>
              <a:t>1</a:t>
            </a:fld>
            <a:endParaRPr lang="en-CA" dirty="0"/>
          </a:p>
        </p:txBody>
      </p:sp>
    </p:spTree>
    <p:extLst>
      <p:ext uri="{BB962C8B-B14F-4D97-AF65-F5344CB8AC3E}">
        <p14:creationId xmlns:p14="http://schemas.microsoft.com/office/powerpoint/2010/main" val="14944267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027AB33-2C3D-4A59-AF62-574391AD669B}" type="slidenum">
              <a:rPr lang="en-CA" smtClean="0"/>
              <a:t>2</a:t>
            </a:fld>
            <a:endParaRPr lang="en-CA" dirty="0"/>
          </a:p>
        </p:txBody>
      </p:sp>
    </p:spTree>
    <p:extLst>
      <p:ext uri="{BB962C8B-B14F-4D97-AF65-F5344CB8AC3E}">
        <p14:creationId xmlns:p14="http://schemas.microsoft.com/office/powerpoint/2010/main" val="1154096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027AB33-2C3D-4A59-AF62-574391AD669B}" type="slidenum">
              <a:rPr lang="en-CA" smtClean="0"/>
              <a:t>3</a:t>
            </a:fld>
            <a:endParaRPr lang="en-CA" dirty="0"/>
          </a:p>
        </p:txBody>
      </p:sp>
    </p:spTree>
    <p:extLst>
      <p:ext uri="{BB962C8B-B14F-4D97-AF65-F5344CB8AC3E}">
        <p14:creationId xmlns:p14="http://schemas.microsoft.com/office/powerpoint/2010/main" val="29537314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a:t>https://questionnaire.simplesurvey.com/f/s.aspx?s=3b70edee-7007-4e87-b9ba-ecdc96ab0506&amp;ds=OoVtr6hEmy</a:t>
            </a:r>
          </a:p>
        </p:txBody>
      </p:sp>
      <p:sp>
        <p:nvSpPr>
          <p:cNvPr id="4" name="Slide Number Placeholder 3"/>
          <p:cNvSpPr>
            <a:spLocks noGrp="1"/>
          </p:cNvSpPr>
          <p:nvPr>
            <p:ph type="sldNum" sz="quarter" idx="5"/>
          </p:nvPr>
        </p:nvSpPr>
        <p:spPr/>
        <p:txBody>
          <a:bodyPr/>
          <a:lstStyle/>
          <a:p>
            <a:fld id="{E027AB33-2C3D-4A59-AF62-574391AD669B}" type="slidenum">
              <a:rPr lang="en-CA" smtClean="0"/>
              <a:t>6</a:t>
            </a:fld>
            <a:endParaRPr lang="en-CA" dirty="0"/>
          </a:p>
        </p:txBody>
      </p:sp>
    </p:spTree>
    <p:extLst>
      <p:ext uri="{BB962C8B-B14F-4D97-AF65-F5344CB8AC3E}">
        <p14:creationId xmlns:p14="http://schemas.microsoft.com/office/powerpoint/2010/main" val="90050374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Page couverture - FR">
    <p:spTree>
      <p:nvGrpSpPr>
        <p:cNvPr id="1" name=""/>
        <p:cNvGrpSpPr/>
        <p:nvPr/>
      </p:nvGrpSpPr>
      <p:grpSpPr>
        <a:xfrm>
          <a:off x="0" y="0"/>
          <a:ext cx="0" cy="0"/>
          <a:chOff x="0" y="0"/>
          <a:chExt cx="0" cy="0"/>
        </a:xfrm>
      </p:grpSpPr>
      <p:sp>
        <p:nvSpPr>
          <p:cNvPr id="2" name="Title 1"/>
          <p:cNvSpPr>
            <a:spLocks noGrp="1"/>
          </p:cNvSpPr>
          <p:nvPr>
            <p:ph type="ctrTitle"/>
          </p:nvPr>
        </p:nvSpPr>
        <p:spPr>
          <a:xfrm>
            <a:off x="1247775" y="1122363"/>
            <a:ext cx="10297766" cy="2387600"/>
          </a:xfrm>
        </p:spPr>
        <p:txBody>
          <a:bodyPr anchor="t"/>
          <a:lstStyle>
            <a:lvl1pPr algn="l">
              <a:defRPr sz="6000"/>
            </a:lvl1pPr>
          </a:lstStyle>
          <a:p>
            <a:r>
              <a:rPr lang="en-US"/>
              <a:t>Click to edit Master title style</a:t>
            </a:r>
            <a:endParaRPr lang="en-CA"/>
          </a:p>
        </p:txBody>
      </p:sp>
      <p:sp>
        <p:nvSpPr>
          <p:cNvPr id="3" name="Subtitle 2"/>
          <p:cNvSpPr>
            <a:spLocks noGrp="1"/>
          </p:cNvSpPr>
          <p:nvPr>
            <p:ph type="subTitle" idx="1"/>
          </p:nvPr>
        </p:nvSpPr>
        <p:spPr>
          <a:xfrm>
            <a:off x="1247775" y="3582988"/>
            <a:ext cx="6362700" cy="13890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pic>
        <p:nvPicPr>
          <p:cNvPr id="7" name="Picture 6">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018817"/>
            <a:ext cx="12200592" cy="2848708"/>
          </a:xfrm>
          <a:prstGeom prst="rect">
            <a:avLst/>
          </a:prstGeom>
        </p:spPr>
      </p:pic>
      <p:pic>
        <p:nvPicPr>
          <p:cNvPr id="8" name="Picture 7" descr="Bannière avec la signature en français de la Commission de la fonction publique du Canada à gauche et le mot-symbole Canada à droite / Banner with the Public Service Commission of Canada's French signature on the left and the Canada wordmark on the right "/>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46458" y="376654"/>
            <a:ext cx="10899083" cy="360097"/>
          </a:xfrm>
          <a:prstGeom prst="rect">
            <a:avLst/>
          </a:prstGeom>
        </p:spPr>
      </p:pic>
    </p:spTree>
    <p:extLst>
      <p:ext uri="{BB962C8B-B14F-4D97-AF65-F5344CB8AC3E}">
        <p14:creationId xmlns:p14="http://schemas.microsoft.com/office/powerpoint/2010/main" val="2974647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CA"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140B101-5F2A-4A1B-B125-8F7A618A4CD7}" type="datetimeFigureOut">
              <a:rPr lang="en-CA" smtClean="0"/>
              <a:t>2024-05-01</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C9E7B19F-562E-4687-915F-44F4066EA527}" type="slidenum">
              <a:rPr lang="en-CA" smtClean="0"/>
              <a:t>‹#›</a:t>
            </a:fld>
            <a:endParaRPr lang="en-CA" dirty="0"/>
          </a:p>
        </p:txBody>
      </p:sp>
    </p:spTree>
    <p:extLst>
      <p:ext uri="{BB962C8B-B14F-4D97-AF65-F5344CB8AC3E}">
        <p14:creationId xmlns:p14="http://schemas.microsoft.com/office/powerpoint/2010/main" val="599624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lvl1pPr marL="0" indent="0">
              <a:buNone/>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D140B101-5F2A-4A1B-B125-8F7A618A4CD7}" type="datetimeFigureOut">
              <a:rPr lang="en-CA" smtClean="0"/>
              <a:t>2024-05-01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C9E7B19F-562E-4687-915F-44F4066EA527}" type="slidenum">
              <a:rPr lang="en-CA" smtClean="0"/>
              <a:t>‹#›</a:t>
            </a:fld>
            <a:endParaRPr lang="en-CA" dirty="0"/>
          </a:p>
        </p:txBody>
      </p:sp>
    </p:spTree>
    <p:extLst>
      <p:ext uri="{BB962C8B-B14F-4D97-AF65-F5344CB8AC3E}">
        <p14:creationId xmlns:p14="http://schemas.microsoft.com/office/powerpoint/2010/main" val="21990417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lvl1pPr marL="0" indent="0">
              <a:buNone/>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D140B101-5F2A-4A1B-B125-8F7A618A4CD7}" type="datetimeFigureOut">
              <a:rPr lang="en-CA" smtClean="0"/>
              <a:t>2024-05-01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C9E7B19F-562E-4687-915F-44F4066EA527}" type="slidenum">
              <a:rPr lang="en-CA" smtClean="0"/>
              <a:t>‹#›</a:t>
            </a:fld>
            <a:endParaRPr lang="en-CA" dirty="0"/>
          </a:p>
        </p:txBody>
      </p:sp>
    </p:spTree>
    <p:extLst>
      <p:ext uri="{BB962C8B-B14F-4D97-AF65-F5344CB8AC3E}">
        <p14:creationId xmlns:p14="http://schemas.microsoft.com/office/powerpoint/2010/main" val="3244873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Cover-Page-EN">
    <p:spTree>
      <p:nvGrpSpPr>
        <p:cNvPr id="1" name=""/>
        <p:cNvGrpSpPr/>
        <p:nvPr/>
      </p:nvGrpSpPr>
      <p:grpSpPr>
        <a:xfrm>
          <a:off x="0" y="0"/>
          <a:ext cx="0" cy="0"/>
          <a:chOff x="0" y="0"/>
          <a:chExt cx="0" cy="0"/>
        </a:xfrm>
      </p:grpSpPr>
      <p:sp>
        <p:nvSpPr>
          <p:cNvPr id="2" name="Title 1"/>
          <p:cNvSpPr>
            <a:spLocks noGrp="1"/>
          </p:cNvSpPr>
          <p:nvPr>
            <p:ph type="ctrTitle"/>
          </p:nvPr>
        </p:nvSpPr>
        <p:spPr>
          <a:xfrm>
            <a:off x="1247775" y="1122363"/>
            <a:ext cx="10297766" cy="2387600"/>
          </a:xfrm>
        </p:spPr>
        <p:txBody>
          <a:bodyPr anchor="t"/>
          <a:lstStyle>
            <a:lvl1pPr algn="l">
              <a:defRPr sz="6000"/>
            </a:lvl1pPr>
          </a:lstStyle>
          <a:p>
            <a:r>
              <a:rPr lang="en-US"/>
              <a:t>Click to edit Master title style</a:t>
            </a:r>
            <a:endParaRPr lang="en-CA"/>
          </a:p>
        </p:txBody>
      </p:sp>
      <p:sp>
        <p:nvSpPr>
          <p:cNvPr id="3" name="Subtitle 2"/>
          <p:cNvSpPr>
            <a:spLocks noGrp="1"/>
          </p:cNvSpPr>
          <p:nvPr>
            <p:ph type="subTitle" idx="1"/>
          </p:nvPr>
        </p:nvSpPr>
        <p:spPr>
          <a:xfrm>
            <a:off x="1247775" y="3582988"/>
            <a:ext cx="6362700" cy="13890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018817"/>
            <a:ext cx="12200592" cy="2848708"/>
          </a:xfrm>
          <a:prstGeom prst="rect">
            <a:avLst/>
          </a:prstGeom>
        </p:spPr>
      </p:pic>
      <p:pic>
        <p:nvPicPr>
          <p:cNvPr id="8" name="Picture 7" descr="Bannière avec la signature en anglais de la Commission de la fonction publique du Canada à gauche et le mot-symbole Canada à droite / Banner with the Public Service Commission of Canada's English signature on the left and the Canada wordmark on the right "/>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46458" y="377509"/>
            <a:ext cx="10899083" cy="358387"/>
          </a:xfrm>
          <a:prstGeom prst="rect">
            <a:avLst/>
          </a:prstGeom>
        </p:spPr>
      </p:pic>
    </p:spTree>
    <p:extLst>
      <p:ext uri="{BB962C8B-B14F-4D97-AF65-F5344CB8AC3E}">
        <p14:creationId xmlns:p14="http://schemas.microsoft.com/office/powerpoint/2010/main" val="2212856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lvl1pPr marL="0" indent="0">
              <a:lnSpc>
                <a:spcPct val="100000"/>
              </a:lnSpc>
              <a:buNone/>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D140B101-5F2A-4A1B-B125-8F7A618A4CD7}" type="datetimeFigureOut">
              <a:rPr lang="en-CA" smtClean="0"/>
              <a:t>2024-05-01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C9E7B19F-562E-4687-915F-44F4066EA527}" type="slidenum">
              <a:rPr lang="en-CA" smtClean="0"/>
              <a:t>‹#›</a:t>
            </a:fld>
            <a:endParaRPr lang="en-CA" dirty="0"/>
          </a:p>
        </p:txBody>
      </p:sp>
    </p:spTree>
    <p:extLst>
      <p:ext uri="{BB962C8B-B14F-4D97-AF65-F5344CB8AC3E}">
        <p14:creationId xmlns:p14="http://schemas.microsoft.com/office/powerpoint/2010/main" val="2597049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671513"/>
            <a:ext cx="10515600" cy="2852737"/>
          </a:xfrm>
        </p:spPr>
        <p:txBody>
          <a:bodyPr anchor="b"/>
          <a:lstStyle>
            <a:lvl1pPr>
              <a:defRPr sz="6000"/>
            </a:lvl1pPr>
          </a:lstStyle>
          <a:p>
            <a:r>
              <a:rPr lang="en-US"/>
              <a:t>Click to edit Master title style</a:t>
            </a:r>
            <a:endParaRPr lang="en-CA"/>
          </a:p>
        </p:txBody>
      </p:sp>
      <p:sp>
        <p:nvSpPr>
          <p:cNvPr id="3" name="Text Placeholder 2"/>
          <p:cNvSpPr>
            <a:spLocks noGrp="1"/>
          </p:cNvSpPr>
          <p:nvPr>
            <p:ph type="body" idx="1"/>
          </p:nvPr>
        </p:nvSpPr>
        <p:spPr>
          <a:xfrm>
            <a:off x="831850" y="3551238"/>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140B101-5F2A-4A1B-B125-8F7A618A4CD7}" type="datetimeFigureOut">
              <a:rPr lang="en-CA" smtClean="0"/>
              <a:t>2024-05-01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C9E7B19F-562E-4687-915F-44F4066EA527}" type="slidenum">
              <a:rPr lang="en-CA" smtClean="0"/>
              <a:t>‹#›</a:t>
            </a:fld>
            <a:endParaRPr lang="en-CA" dirty="0"/>
          </a:p>
        </p:txBody>
      </p:sp>
    </p:spTree>
    <p:extLst>
      <p:ext uri="{BB962C8B-B14F-4D97-AF65-F5344CB8AC3E}">
        <p14:creationId xmlns:p14="http://schemas.microsoft.com/office/powerpoint/2010/main" val="3573481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838200" y="1825625"/>
            <a:ext cx="5181600" cy="41068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6172200" y="1825625"/>
            <a:ext cx="5181600" cy="41068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D140B101-5F2A-4A1B-B125-8F7A618A4CD7}" type="datetimeFigureOut">
              <a:rPr lang="en-CA" smtClean="0"/>
              <a:t>2024-05-01</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a:xfrm>
            <a:off x="10782300" y="6418263"/>
            <a:ext cx="1219200" cy="365125"/>
          </a:xfrm>
        </p:spPr>
        <p:txBody>
          <a:bodyPr/>
          <a:lstStyle/>
          <a:p>
            <a:fld id="{C9E7B19F-562E-4687-915F-44F4066EA527}" type="slidenum">
              <a:rPr lang="en-CA" smtClean="0"/>
              <a:t>‹#›</a:t>
            </a:fld>
            <a:endParaRPr lang="en-CA" dirty="0"/>
          </a:p>
        </p:txBody>
      </p:sp>
    </p:spTree>
    <p:extLst>
      <p:ext uri="{BB962C8B-B14F-4D97-AF65-F5344CB8AC3E}">
        <p14:creationId xmlns:p14="http://schemas.microsoft.com/office/powerpoint/2010/main" val="2865067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4274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4274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D140B101-5F2A-4A1B-B125-8F7A618A4CD7}" type="datetimeFigureOut">
              <a:rPr lang="en-CA" smtClean="0"/>
              <a:t>2024-05-01</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C9E7B19F-562E-4687-915F-44F4066EA527}" type="slidenum">
              <a:rPr lang="en-CA" smtClean="0"/>
              <a:t>‹#›</a:t>
            </a:fld>
            <a:endParaRPr lang="en-CA" dirty="0"/>
          </a:p>
        </p:txBody>
      </p:sp>
    </p:spTree>
    <p:extLst>
      <p:ext uri="{BB962C8B-B14F-4D97-AF65-F5344CB8AC3E}">
        <p14:creationId xmlns:p14="http://schemas.microsoft.com/office/powerpoint/2010/main" val="1338624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D140B101-5F2A-4A1B-B125-8F7A618A4CD7}" type="datetimeFigureOut">
              <a:rPr lang="en-CA" smtClean="0"/>
              <a:t>2024-05-01</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C9E7B19F-562E-4687-915F-44F4066EA527}" type="slidenum">
              <a:rPr lang="en-CA" smtClean="0"/>
              <a:t>‹#›</a:t>
            </a:fld>
            <a:endParaRPr lang="en-CA" dirty="0"/>
          </a:p>
        </p:txBody>
      </p:sp>
    </p:spTree>
    <p:extLst>
      <p:ext uri="{BB962C8B-B14F-4D97-AF65-F5344CB8AC3E}">
        <p14:creationId xmlns:p14="http://schemas.microsoft.com/office/powerpoint/2010/main" val="1077783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40B101-5F2A-4A1B-B125-8F7A618A4CD7}" type="datetimeFigureOut">
              <a:rPr lang="en-CA" smtClean="0"/>
              <a:t>2024-05-01</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C9E7B19F-562E-4687-915F-44F4066EA527}" type="slidenum">
              <a:rPr lang="en-CA" smtClean="0"/>
              <a:t>‹#›</a:t>
            </a:fld>
            <a:endParaRPr lang="en-CA" dirty="0"/>
          </a:p>
        </p:txBody>
      </p:sp>
    </p:spTree>
    <p:extLst>
      <p:ext uri="{BB962C8B-B14F-4D97-AF65-F5344CB8AC3E}">
        <p14:creationId xmlns:p14="http://schemas.microsoft.com/office/powerpoint/2010/main" val="1800942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marL="0" indent="0">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140B101-5F2A-4A1B-B125-8F7A618A4CD7}" type="datetimeFigureOut">
              <a:rPr lang="en-CA" smtClean="0"/>
              <a:t>2024-05-01</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C9E7B19F-562E-4687-915F-44F4066EA527}" type="slidenum">
              <a:rPr lang="en-CA" smtClean="0"/>
              <a:t>‹#›</a:t>
            </a:fld>
            <a:endParaRPr lang="en-CA" dirty="0"/>
          </a:p>
        </p:txBody>
      </p:sp>
    </p:spTree>
    <p:extLst>
      <p:ext uri="{BB962C8B-B14F-4D97-AF65-F5344CB8AC3E}">
        <p14:creationId xmlns:p14="http://schemas.microsoft.com/office/powerpoint/2010/main" val="3666506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838200" y="1825625"/>
            <a:ext cx="10515600" cy="41068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838200" y="5932488"/>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40B101-5F2A-4A1B-B125-8F7A618A4CD7}" type="datetimeFigureOut">
              <a:rPr lang="en-CA" smtClean="0"/>
              <a:t>2024-05-01</a:t>
            </a:fld>
            <a:endParaRPr lang="en-CA" dirty="0"/>
          </a:p>
        </p:txBody>
      </p:sp>
      <p:sp>
        <p:nvSpPr>
          <p:cNvPr id="5" name="Footer Placeholder 4"/>
          <p:cNvSpPr>
            <a:spLocks noGrp="1"/>
          </p:cNvSpPr>
          <p:nvPr>
            <p:ph type="ftr" sz="quarter" idx="3"/>
          </p:nvPr>
        </p:nvSpPr>
        <p:spPr>
          <a:xfrm>
            <a:off x="4038600" y="5932488"/>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dirty="0"/>
          </a:p>
        </p:txBody>
      </p:sp>
      <p:pic>
        <p:nvPicPr>
          <p:cNvPr id="7" name="Picture 6">
            <a:extLst>
              <a:ext uri="{C183D7F6-B498-43B3-948B-1728B52AA6E4}">
                <adec:decorative xmlns:adec="http://schemas.microsoft.com/office/drawing/2017/decorative" val="1"/>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2778" y="6025960"/>
            <a:ext cx="12194778" cy="832040"/>
          </a:xfrm>
          <a:prstGeom prst="rect">
            <a:avLst/>
          </a:prstGeom>
        </p:spPr>
      </p:pic>
      <p:sp>
        <p:nvSpPr>
          <p:cNvPr id="6" name="Slide Number Placeholder 5"/>
          <p:cNvSpPr>
            <a:spLocks noGrp="1"/>
          </p:cNvSpPr>
          <p:nvPr>
            <p:ph type="sldNum" sz="quarter" idx="4"/>
          </p:nvPr>
        </p:nvSpPr>
        <p:spPr>
          <a:xfrm>
            <a:off x="10801350" y="6418263"/>
            <a:ext cx="12001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E7B19F-562E-4687-915F-44F4066EA527}" type="slidenum">
              <a:rPr lang="en-CA" smtClean="0"/>
              <a:t>‹#›</a:t>
            </a:fld>
            <a:endParaRPr lang="en-CA" dirty="0"/>
          </a:p>
        </p:txBody>
      </p:sp>
    </p:spTree>
    <p:extLst>
      <p:ext uri="{BB962C8B-B14F-4D97-AF65-F5344CB8AC3E}">
        <p14:creationId xmlns:p14="http://schemas.microsoft.com/office/powerpoint/2010/main" val="846385033"/>
      </p:ext>
    </p:extLst>
  </p:cSld>
  <p:clrMap bg1="lt1" tx1="dk1" bg2="lt2" tx2="dk2" accent1="accent1" accent2="accent2" accent3="accent3" accent4="accent4" accent5="accent5" accent6="accent6" hlink="hlink" folHlink="folHlink"/>
  <p:sldLayoutIdLst>
    <p:sldLayoutId id="2147483660"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10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hyperlink" Target="mailto:cfp.psh-prog-pwd.psc@cfp-psc.gc.ca" TargetMode="External"/><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8C71393-32E8-41B2-841C-F4B475721282}"/>
              </a:ext>
            </a:extLst>
          </p:cNvPr>
          <p:cNvSpPr>
            <a:spLocks noGrp="1"/>
          </p:cNvSpPr>
          <p:nvPr>
            <p:ph type="ctrTitle"/>
          </p:nvPr>
        </p:nvSpPr>
        <p:spPr>
          <a:xfrm>
            <a:off x="451566" y="1198532"/>
            <a:ext cx="11288867" cy="3383195"/>
          </a:xfrm>
        </p:spPr>
        <p:txBody>
          <a:bodyPr>
            <a:normAutofit/>
          </a:bodyPr>
          <a:lstStyle/>
          <a:p>
            <a:r>
              <a:rPr lang="en-CA" sz="5400" dirty="0">
                <a:solidFill>
                  <a:schemeClr val="accent3"/>
                </a:solidFill>
              </a:rPr>
              <a:t>EOSD Event: Manager Information Session</a:t>
            </a:r>
            <a:br>
              <a:rPr lang="en-CA" sz="4800" dirty="0"/>
            </a:br>
            <a:r>
              <a:rPr lang="en-CA" sz="4400" dirty="0">
                <a:solidFill>
                  <a:schemeClr val="accent5">
                    <a:lumMod val="75000"/>
                  </a:schemeClr>
                </a:solidFill>
              </a:rPr>
              <a:t>English</a:t>
            </a:r>
            <a:br>
              <a:rPr lang="en-CA" sz="2400" dirty="0"/>
            </a:br>
            <a:br>
              <a:rPr lang="en-CA" sz="2400" dirty="0"/>
            </a:br>
            <a:r>
              <a:rPr lang="en-CA" sz="2800" dirty="0"/>
              <a:t>Employment Opportunity for Students with Disabilities (EOSD)</a:t>
            </a:r>
            <a:endParaRPr lang="fr-CA" sz="2400" dirty="0"/>
          </a:p>
        </p:txBody>
      </p:sp>
      <p:sp>
        <p:nvSpPr>
          <p:cNvPr id="9" name="Subtitle 8">
            <a:extLst>
              <a:ext uri="{FF2B5EF4-FFF2-40B4-BE49-F238E27FC236}">
                <a16:creationId xmlns:a16="http://schemas.microsoft.com/office/drawing/2014/main" id="{325CD1E0-E51A-47C7-AA21-4635048A1273}"/>
              </a:ext>
            </a:extLst>
          </p:cNvPr>
          <p:cNvSpPr>
            <a:spLocks noGrp="1"/>
          </p:cNvSpPr>
          <p:nvPr>
            <p:ph type="subTitle" idx="1"/>
          </p:nvPr>
        </p:nvSpPr>
        <p:spPr>
          <a:xfrm>
            <a:off x="9747114" y="6381345"/>
            <a:ext cx="2347609" cy="639962"/>
          </a:xfrm>
        </p:spPr>
        <p:txBody>
          <a:bodyPr>
            <a:normAutofit/>
          </a:bodyPr>
          <a:lstStyle/>
          <a:p>
            <a:pPr algn="r"/>
            <a:r>
              <a:rPr lang="fr-CA" sz="2200" b="1" dirty="0"/>
              <a:t>May 2, 2024</a:t>
            </a:r>
          </a:p>
        </p:txBody>
      </p:sp>
    </p:spTree>
    <p:extLst>
      <p:ext uri="{BB962C8B-B14F-4D97-AF65-F5344CB8AC3E}">
        <p14:creationId xmlns:p14="http://schemas.microsoft.com/office/powerpoint/2010/main" val="2811539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90C5CA7E-3238-4985-BF86-5CF7432E3D8B}"/>
              </a:ext>
            </a:extLst>
          </p:cNvPr>
          <p:cNvSpPr txBox="1">
            <a:spLocks noGrp="1"/>
          </p:cNvSpPr>
          <p:nvPr>
            <p:ph type="title" idx="4294967295"/>
          </p:nvPr>
        </p:nvSpPr>
        <p:spPr>
          <a:xfrm>
            <a:off x="391391" y="381431"/>
            <a:ext cx="6359238"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CA" sz="4800" b="0" i="0" u="none" strike="noStrike" kern="1200" cap="none" spc="0" normalizeH="0" baseline="0" noProof="0" dirty="0">
                <a:ln>
                  <a:noFill/>
                </a:ln>
                <a:solidFill>
                  <a:schemeClr val="tx1"/>
                </a:solidFill>
                <a:effectLst/>
                <a:uLnTx/>
                <a:uFillTx/>
                <a:latin typeface="+mj-lt"/>
                <a:ea typeface="+mj-ea"/>
                <a:cs typeface="+mj-cs"/>
              </a:rPr>
              <a:t>Land acknowledgement</a:t>
            </a:r>
          </a:p>
        </p:txBody>
      </p:sp>
      <p:sp>
        <p:nvSpPr>
          <p:cNvPr id="3" name="Content Placeholder 2">
            <a:extLst>
              <a:ext uri="{FF2B5EF4-FFF2-40B4-BE49-F238E27FC236}">
                <a16:creationId xmlns:a16="http://schemas.microsoft.com/office/drawing/2014/main" id="{BAA31434-3536-4D98-8160-DEA7A7803F7E}"/>
              </a:ext>
            </a:extLst>
          </p:cNvPr>
          <p:cNvSpPr>
            <a:spLocks noGrp="1"/>
          </p:cNvSpPr>
          <p:nvPr>
            <p:ph sz="half" idx="1"/>
          </p:nvPr>
        </p:nvSpPr>
        <p:spPr>
          <a:xfrm>
            <a:off x="391391" y="1706994"/>
            <a:ext cx="10595264" cy="3790375"/>
          </a:xfrm>
        </p:spPr>
        <p:txBody>
          <a:bodyPr>
            <a:noAutofit/>
          </a:bodyPr>
          <a:lstStyle/>
          <a:p>
            <a:r>
              <a:rPr lang="en-CA" sz="3200" dirty="0"/>
              <a:t>Take time to develop our own personal approach and understanding of what these territorial acknowledgements mean to us and be intentional about connecting them to our own participation in systemic change. </a:t>
            </a:r>
          </a:p>
          <a:p>
            <a:r>
              <a:rPr lang="en-CA" sz="3200" dirty="0"/>
              <a:t>We encourage you to use this time to do some personal reflection on your own relationship with the traditional Indigenous territory where you work and live. </a:t>
            </a:r>
          </a:p>
          <a:p>
            <a:endParaRPr lang="en-CA" sz="2400" dirty="0"/>
          </a:p>
        </p:txBody>
      </p:sp>
    </p:spTree>
    <p:extLst>
      <p:ext uri="{BB962C8B-B14F-4D97-AF65-F5344CB8AC3E}">
        <p14:creationId xmlns:p14="http://schemas.microsoft.com/office/powerpoint/2010/main" val="1162435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267D2-0C45-4946-925E-FD812F31AF38}"/>
              </a:ext>
            </a:extLst>
          </p:cNvPr>
          <p:cNvSpPr>
            <a:spLocks noGrp="1"/>
          </p:cNvSpPr>
          <p:nvPr>
            <p:ph type="title"/>
          </p:nvPr>
        </p:nvSpPr>
        <p:spPr>
          <a:xfrm>
            <a:off x="227634" y="384591"/>
            <a:ext cx="11552562" cy="1325563"/>
          </a:xfrm>
        </p:spPr>
        <p:txBody>
          <a:bodyPr>
            <a:noAutofit/>
          </a:bodyPr>
          <a:lstStyle/>
          <a:p>
            <a:pPr algn="ctr"/>
            <a:r>
              <a:rPr lang="en-CA" sz="4800" dirty="0"/>
              <a:t>Housekeeping Guidelines and Information</a:t>
            </a:r>
          </a:p>
        </p:txBody>
      </p:sp>
      <p:sp>
        <p:nvSpPr>
          <p:cNvPr id="3" name="Content Placeholder 2">
            <a:extLst>
              <a:ext uri="{FF2B5EF4-FFF2-40B4-BE49-F238E27FC236}">
                <a16:creationId xmlns:a16="http://schemas.microsoft.com/office/drawing/2014/main" id="{BAA31434-3536-4D98-8160-DEA7A7803F7E}"/>
              </a:ext>
            </a:extLst>
          </p:cNvPr>
          <p:cNvSpPr>
            <a:spLocks noGrp="1"/>
          </p:cNvSpPr>
          <p:nvPr>
            <p:ph sz="half" idx="1"/>
          </p:nvPr>
        </p:nvSpPr>
        <p:spPr>
          <a:xfrm>
            <a:off x="567774" y="1846340"/>
            <a:ext cx="11056451" cy="3640059"/>
          </a:xfrm>
        </p:spPr>
        <p:txBody>
          <a:bodyPr>
            <a:noAutofit/>
          </a:bodyPr>
          <a:lstStyle/>
          <a:p>
            <a:pPr marL="457200" indent="-457200">
              <a:buFont typeface="Arial" panose="020B0604020202020204" pitchFamily="34" charset="0"/>
              <a:buChar char="•"/>
            </a:pPr>
            <a:r>
              <a:rPr lang="en-CA" sz="2400" dirty="0"/>
              <a:t>MS Teams Webinar function</a:t>
            </a:r>
          </a:p>
          <a:p>
            <a:pPr marL="1143000" lvl="1" indent="-457200"/>
            <a:r>
              <a:rPr lang="en-CA" sz="2000" dirty="0"/>
              <a:t>cameras and mics are not automatically enabled</a:t>
            </a:r>
          </a:p>
          <a:p>
            <a:pPr marL="457200" indent="-457200">
              <a:buFont typeface="Arial" panose="020B0604020202020204" pitchFamily="34" charset="0"/>
              <a:buChar char="•"/>
            </a:pPr>
            <a:r>
              <a:rPr lang="en-CA" sz="2400" dirty="0"/>
              <a:t>The chat box is open if you would like to ask a question or provide a comment</a:t>
            </a:r>
          </a:p>
          <a:p>
            <a:pPr marL="457200" indent="-457200">
              <a:buFont typeface="Arial" panose="020B0604020202020204" pitchFamily="34" charset="0"/>
              <a:buChar char="•"/>
            </a:pPr>
            <a:r>
              <a:rPr lang="en-CA" sz="2400" dirty="0"/>
              <a:t>This session is in English</a:t>
            </a:r>
          </a:p>
          <a:p>
            <a:pPr marL="457200" indent="-457200">
              <a:buFont typeface="Arial" panose="020B0604020202020204" pitchFamily="34" charset="0"/>
              <a:buChar char="•"/>
            </a:pPr>
            <a:r>
              <a:rPr lang="en-CA" sz="2400" dirty="0"/>
              <a:t>ASL available</a:t>
            </a:r>
          </a:p>
          <a:p>
            <a:pPr marL="457200" indent="-457200">
              <a:buFont typeface="Arial" panose="020B0604020202020204" pitchFamily="34" charset="0"/>
              <a:buChar char="•"/>
            </a:pPr>
            <a:r>
              <a:rPr lang="en-CA" sz="2400" dirty="0"/>
              <a:t>The MS Teams Live Captioning and transcript feature has been enabled</a:t>
            </a:r>
          </a:p>
        </p:txBody>
      </p:sp>
    </p:spTree>
    <p:extLst>
      <p:ext uri="{BB962C8B-B14F-4D97-AF65-F5344CB8AC3E}">
        <p14:creationId xmlns:p14="http://schemas.microsoft.com/office/powerpoint/2010/main" val="41432604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BB89C-93F1-4287-03C5-0FFFF988FC13}"/>
              </a:ext>
            </a:extLst>
          </p:cNvPr>
          <p:cNvSpPr>
            <a:spLocks noGrp="1"/>
          </p:cNvSpPr>
          <p:nvPr>
            <p:ph type="title"/>
          </p:nvPr>
        </p:nvSpPr>
        <p:spPr/>
        <p:txBody>
          <a:bodyPr/>
          <a:lstStyle/>
          <a:p>
            <a:r>
              <a:rPr lang="en-CA" dirty="0"/>
              <a:t>What does EOSD offer? </a:t>
            </a:r>
          </a:p>
        </p:txBody>
      </p:sp>
      <p:sp>
        <p:nvSpPr>
          <p:cNvPr id="4" name="Content Placeholder 3">
            <a:extLst>
              <a:ext uri="{FF2B5EF4-FFF2-40B4-BE49-F238E27FC236}">
                <a16:creationId xmlns:a16="http://schemas.microsoft.com/office/drawing/2014/main" id="{37B4868B-1058-27DD-03FD-7CBD3C7FB39F}"/>
              </a:ext>
            </a:extLst>
          </p:cNvPr>
          <p:cNvSpPr>
            <a:spLocks noGrp="1"/>
          </p:cNvSpPr>
          <p:nvPr>
            <p:ph sz="half" idx="2"/>
          </p:nvPr>
        </p:nvSpPr>
        <p:spPr/>
        <p:txBody>
          <a:bodyPr>
            <a:normAutofit lnSpcReduction="10000"/>
          </a:bodyPr>
          <a:lstStyle/>
          <a:p>
            <a:pPr marL="457200" indent="-457200">
              <a:lnSpc>
                <a:spcPct val="110000"/>
              </a:lnSpc>
              <a:spcAft>
                <a:spcPts val="600"/>
              </a:spcAft>
              <a:buFont typeface="Arial" panose="020B0604020202020204" pitchFamily="34" charset="0"/>
              <a:buChar char="•"/>
            </a:pPr>
            <a:r>
              <a:rPr lang="en-CA" sz="2000" dirty="0"/>
              <a:t>Events and leadership and development workshops</a:t>
            </a:r>
          </a:p>
          <a:p>
            <a:pPr marL="457200" indent="-457200">
              <a:lnSpc>
                <a:spcPct val="110000"/>
              </a:lnSpc>
              <a:spcAft>
                <a:spcPts val="600"/>
              </a:spcAft>
              <a:buFont typeface="Arial" panose="020B0604020202020204" pitchFamily="34" charset="0"/>
              <a:buChar char="•"/>
            </a:pPr>
            <a:r>
              <a:rPr lang="en-CA" sz="2000" dirty="0"/>
              <a:t>Tailored onboarding process</a:t>
            </a:r>
          </a:p>
          <a:p>
            <a:pPr marL="457200" indent="-457200">
              <a:lnSpc>
                <a:spcPct val="110000"/>
              </a:lnSpc>
              <a:spcAft>
                <a:spcPts val="600"/>
              </a:spcAft>
              <a:buFont typeface="Arial" panose="020B0604020202020204" pitchFamily="34" charset="0"/>
              <a:buChar char="•"/>
            </a:pPr>
            <a:r>
              <a:rPr lang="en-CA" sz="2000" dirty="0"/>
              <a:t>Networking opportunities</a:t>
            </a:r>
          </a:p>
          <a:p>
            <a:pPr marL="457200" indent="-457200">
              <a:lnSpc>
                <a:spcPct val="110000"/>
              </a:lnSpc>
              <a:spcAft>
                <a:spcPts val="600"/>
              </a:spcAft>
              <a:buFont typeface="Arial" panose="020B0604020202020204" pitchFamily="34" charset="0"/>
              <a:buChar char="•"/>
            </a:pPr>
            <a:r>
              <a:rPr lang="en-CA" sz="2000" dirty="0"/>
              <a:t>Mentorship program</a:t>
            </a:r>
          </a:p>
          <a:p>
            <a:pPr marL="457200" indent="-457200">
              <a:lnSpc>
                <a:spcPct val="110000"/>
              </a:lnSpc>
              <a:spcAft>
                <a:spcPts val="600"/>
              </a:spcAft>
              <a:buFont typeface="Arial" panose="020B0604020202020204" pitchFamily="34" charset="0"/>
              <a:buChar char="•"/>
            </a:pPr>
            <a:r>
              <a:rPr lang="en-CA" sz="2000" dirty="0"/>
              <a:t>After graduation employment support</a:t>
            </a:r>
          </a:p>
          <a:p>
            <a:pPr marL="1143000" lvl="1" indent="-457200">
              <a:lnSpc>
                <a:spcPct val="110000"/>
              </a:lnSpc>
              <a:spcAft>
                <a:spcPts val="600"/>
              </a:spcAft>
            </a:pPr>
            <a:r>
              <a:rPr lang="en-CA" sz="2000" dirty="0"/>
              <a:t>Virtual Door to Talent with Disabilities – Inventory of Graduates</a:t>
            </a:r>
            <a:endParaRPr lang="en-CA" sz="700" dirty="0"/>
          </a:p>
          <a:p>
            <a:endParaRPr lang="en-CA" dirty="0"/>
          </a:p>
        </p:txBody>
      </p:sp>
      <p:graphicFrame>
        <p:nvGraphicFramePr>
          <p:cNvPr id="8" name="Espace réservé du contenu 2">
            <a:extLst>
              <a:ext uri="{FF2B5EF4-FFF2-40B4-BE49-F238E27FC236}">
                <a16:creationId xmlns:a16="http://schemas.microsoft.com/office/drawing/2014/main" id="{F13F7776-11FC-D356-7A70-4DCDB26B13AC}"/>
              </a:ext>
              <a:ext uri="{C183D7F6-B498-43B3-948B-1728B52AA6E4}">
                <adec:decorative xmlns:adec="http://schemas.microsoft.com/office/drawing/2017/decorative" val="1"/>
              </a:ext>
            </a:extLst>
          </p:cNvPr>
          <p:cNvGraphicFramePr>
            <a:graphicFrameLocks noGrp="1"/>
          </p:cNvGraphicFramePr>
          <p:nvPr>
            <p:ph sz="half" idx="1"/>
            <p:extLst>
              <p:ext uri="{D42A27DB-BD31-4B8C-83A1-F6EECF244321}">
                <p14:modId xmlns:p14="http://schemas.microsoft.com/office/powerpoint/2010/main" val="3766355216"/>
              </p:ext>
            </p:extLst>
          </p:nvPr>
        </p:nvGraphicFramePr>
        <p:xfrm>
          <a:off x="838200" y="1825625"/>
          <a:ext cx="5181600" cy="41068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72381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D5B2557-A5B5-BA49-E156-308DF6E68903}"/>
              </a:ext>
            </a:extLst>
          </p:cNvPr>
          <p:cNvSpPr txBox="1">
            <a:spLocks noGrp="1"/>
          </p:cNvSpPr>
          <p:nvPr>
            <p:ph type="title" idx="4294967295"/>
          </p:nvPr>
        </p:nvSpPr>
        <p:spPr>
          <a:xfrm>
            <a:off x="324912" y="-122672"/>
            <a:ext cx="7515582"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CA" sz="4800" b="0" i="0" u="none" strike="noStrike" kern="1200" cap="none" spc="0" normalizeH="0" baseline="0" noProof="0" dirty="0">
                <a:ln>
                  <a:noFill/>
                </a:ln>
                <a:solidFill>
                  <a:schemeClr val="tx1"/>
                </a:solidFill>
                <a:effectLst/>
                <a:uLnTx/>
                <a:uFillTx/>
                <a:latin typeface="+mj-lt"/>
                <a:ea typeface="+mj-ea"/>
                <a:cs typeface="+mj-cs"/>
              </a:rPr>
              <a:t>Topics and Guest Speakers</a:t>
            </a:r>
          </a:p>
        </p:txBody>
      </p:sp>
      <p:graphicFrame>
        <p:nvGraphicFramePr>
          <p:cNvPr id="2" name="Table 1">
            <a:extLst>
              <a:ext uri="{FF2B5EF4-FFF2-40B4-BE49-F238E27FC236}">
                <a16:creationId xmlns:a16="http://schemas.microsoft.com/office/drawing/2014/main" id="{6DB45BD6-09BE-4B99-D21A-8C63930922EC}"/>
              </a:ext>
            </a:extLst>
          </p:cNvPr>
          <p:cNvGraphicFramePr>
            <a:graphicFrameLocks noGrp="1"/>
          </p:cNvGraphicFramePr>
          <p:nvPr>
            <p:extLst>
              <p:ext uri="{D42A27DB-BD31-4B8C-83A1-F6EECF244321}">
                <p14:modId xmlns:p14="http://schemas.microsoft.com/office/powerpoint/2010/main" val="4056861092"/>
              </p:ext>
            </p:extLst>
          </p:nvPr>
        </p:nvGraphicFramePr>
        <p:xfrm>
          <a:off x="94034" y="1202891"/>
          <a:ext cx="12003932" cy="4798765"/>
        </p:xfrm>
        <a:graphic>
          <a:graphicData uri="http://schemas.openxmlformats.org/drawingml/2006/table">
            <a:tbl>
              <a:tblPr firstRow="1" bandRow="1">
                <a:tableStyleId>{2D5ABB26-0587-4C30-8999-92F81FD0307C}</a:tableStyleId>
              </a:tblPr>
              <a:tblGrid>
                <a:gridCol w="4993532">
                  <a:extLst>
                    <a:ext uri="{9D8B030D-6E8A-4147-A177-3AD203B41FA5}">
                      <a16:colId xmlns:a16="http://schemas.microsoft.com/office/drawing/2014/main" val="1696182161"/>
                    </a:ext>
                  </a:extLst>
                </a:gridCol>
                <a:gridCol w="7010400">
                  <a:extLst>
                    <a:ext uri="{9D8B030D-6E8A-4147-A177-3AD203B41FA5}">
                      <a16:colId xmlns:a16="http://schemas.microsoft.com/office/drawing/2014/main" val="4046921141"/>
                    </a:ext>
                  </a:extLst>
                </a:gridCol>
              </a:tblGrid>
              <a:tr h="1935804">
                <a:tc>
                  <a:txBody>
                    <a:bodyPr/>
                    <a:lstStyle/>
                    <a:p>
                      <a:pPr algn="ctr">
                        <a:lnSpc>
                          <a:spcPct val="107000"/>
                        </a:lnSpc>
                        <a:spcBef>
                          <a:spcPts val="0"/>
                        </a:spcBef>
                      </a:pPr>
                      <a:r>
                        <a:rPr lang="en-CA" sz="1800" b="1" dirty="0">
                          <a:solidFill>
                            <a:schemeClr val="accent1"/>
                          </a:solidFill>
                          <a:effectLst/>
                          <a:latin typeface="Segoe UI Semilight" panose="020B0402040204020203" pitchFamily="34" charset="0"/>
                          <a:ea typeface="Segoe UI Semilight" panose="020B0402040204020203" pitchFamily="34" charset="0"/>
                          <a:cs typeface="Times New Roman" panose="02020603050405020304" pitchFamily="18" charset="0"/>
                        </a:rPr>
                        <a:t>Duty to Accommodate Guidance and Resources </a:t>
                      </a:r>
                      <a:endParaRPr lang="en-CA" sz="900" b="1" dirty="0">
                        <a:solidFill>
                          <a:schemeClr val="accent1"/>
                        </a:solidFill>
                        <a:effectLst/>
                        <a:latin typeface="Segoe UI Semilight" panose="020B0402040204020203" pitchFamily="34" charset="0"/>
                        <a:ea typeface="Segoe UI Semilight" panose="020B0402040204020203" pitchFamily="34" charset="0"/>
                        <a:cs typeface="Times New Roman" panose="02020603050405020304" pitchFamily="18" charset="0"/>
                      </a:endParaRPr>
                    </a:p>
                    <a:p>
                      <a:pPr algn="ctr">
                        <a:lnSpc>
                          <a:spcPct val="107000"/>
                        </a:lnSpc>
                        <a:spcBef>
                          <a:spcPts val="0"/>
                        </a:spcBef>
                      </a:pPr>
                      <a:r>
                        <a:rPr lang="en-US" sz="1400" b="1" dirty="0">
                          <a:solidFill>
                            <a:schemeClr val="accent1"/>
                          </a:solidFill>
                          <a:effectLst/>
                          <a:latin typeface="Segoe UI Semilight" panose="020B0402040204020203" pitchFamily="34" charset="0"/>
                          <a:ea typeface="Segoe UI Semilight" panose="020B0402040204020203" pitchFamily="34" charset="0"/>
                          <a:cs typeface="Times New Roman" panose="02020603050405020304" pitchFamily="18" charset="0"/>
                        </a:rPr>
                        <a:t>Julie Krewski (she/her)</a:t>
                      </a:r>
                    </a:p>
                    <a:p>
                      <a:pPr algn="ctr">
                        <a:lnSpc>
                          <a:spcPct val="107000"/>
                        </a:lnSpc>
                        <a:spcBef>
                          <a:spcPts val="0"/>
                        </a:spcBef>
                      </a:pPr>
                      <a:r>
                        <a:rPr lang="en-US" sz="1400" dirty="0">
                          <a:solidFill>
                            <a:schemeClr val="accent1"/>
                          </a:solidFill>
                          <a:latin typeface="Segoe UI Semilight" panose="020B0402040204020203" pitchFamily="34" charset="0"/>
                          <a:ea typeface="Segoe UI Semilight" panose="020B0402040204020203" pitchFamily="34" charset="0"/>
                          <a:cs typeface="Times New Roman" panose="02020603050405020304" pitchFamily="18" charset="0"/>
                        </a:rPr>
                        <a:t>P</a:t>
                      </a:r>
                      <a:r>
                        <a:rPr lang="en-CA" sz="1400" dirty="0" err="1">
                          <a:solidFill>
                            <a:schemeClr val="accent1"/>
                          </a:solidFill>
                          <a:effectLst/>
                          <a:latin typeface="Segoe UI Semilight" panose="020B0402040204020203" pitchFamily="34" charset="0"/>
                          <a:ea typeface="Segoe UI Semilight" panose="020B0402040204020203" pitchFamily="34" charset="0"/>
                          <a:cs typeface="Times New Roman" panose="02020603050405020304" pitchFamily="18" charset="0"/>
                        </a:rPr>
                        <a:t>olicy</a:t>
                      </a:r>
                      <a:r>
                        <a:rPr lang="en-CA" sz="1400" dirty="0">
                          <a:solidFill>
                            <a:schemeClr val="accent1"/>
                          </a:solidFill>
                          <a:effectLst/>
                          <a:latin typeface="Segoe UI Semilight" panose="020B0402040204020203" pitchFamily="34" charset="0"/>
                          <a:ea typeface="Segoe UI Semilight" panose="020B0402040204020203" pitchFamily="34" charset="0"/>
                          <a:cs typeface="Times New Roman" panose="02020603050405020304" pitchFamily="18" charset="0"/>
                        </a:rPr>
                        <a:t> Analyst</a:t>
                      </a:r>
                    </a:p>
                    <a:p>
                      <a:pPr algn="ctr">
                        <a:lnSpc>
                          <a:spcPct val="107000"/>
                        </a:lnSpc>
                        <a:spcBef>
                          <a:spcPts val="0"/>
                        </a:spcBef>
                      </a:pPr>
                      <a:r>
                        <a:rPr lang="en-CA" sz="1400" dirty="0">
                          <a:solidFill>
                            <a:schemeClr val="accent1"/>
                          </a:solidFill>
                          <a:effectLst/>
                          <a:latin typeface="Segoe UI Semilight" panose="020B0402040204020203" pitchFamily="34" charset="0"/>
                          <a:ea typeface="Segoe UI Semilight" panose="020B0402040204020203" pitchFamily="34" charset="0"/>
                          <a:cs typeface="Times New Roman" panose="02020603050405020304" pitchFamily="18" charset="0"/>
                        </a:rPr>
                        <a:t>Workplace Policies and Programs</a:t>
                      </a:r>
                    </a:p>
                    <a:p>
                      <a:pPr algn="ctr">
                        <a:lnSpc>
                          <a:spcPct val="107000"/>
                        </a:lnSpc>
                        <a:spcBef>
                          <a:spcPts val="0"/>
                        </a:spcBef>
                      </a:pPr>
                      <a:r>
                        <a:rPr lang="en-US" sz="1400" dirty="0">
                          <a:solidFill>
                            <a:schemeClr val="accent1"/>
                          </a:solidFill>
                          <a:effectLst/>
                          <a:latin typeface="Segoe UI Semilight" panose="020B0402040204020203" pitchFamily="34" charset="0"/>
                          <a:ea typeface="Segoe UI Semilight" panose="020B0402040204020203" pitchFamily="34" charset="0"/>
                          <a:cs typeface="Times New Roman" panose="02020603050405020304" pitchFamily="18" charset="0"/>
                        </a:rPr>
                        <a:t>Office of the Chief Human Resources Officer (OCHRO) </a:t>
                      </a:r>
                      <a:endParaRPr lang="en-CA" sz="1400" dirty="0">
                        <a:solidFill>
                          <a:schemeClr val="accent1"/>
                        </a:solidFill>
                        <a:effectLst/>
                        <a:latin typeface="Segoe UI Semilight" panose="020B0402040204020203" pitchFamily="34" charset="0"/>
                        <a:ea typeface="Segoe UI Semilight" panose="020B0402040204020203" pitchFamily="34" charset="0"/>
                        <a:cs typeface="Times New Roman" panose="02020603050405020304" pitchFamily="18" charset="0"/>
                      </a:endParaRPr>
                    </a:p>
                    <a:p>
                      <a:pPr algn="ctr">
                        <a:lnSpc>
                          <a:spcPct val="107000"/>
                        </a:lnSpc>
                        <a:spcBef>
                          <a:spcPts val="0"/>
                        </a:spcBef>
                      </a:pPr>
                      <a:endParaRPr lang="en-US" sz="1400" dirty="0">
                        <a:solidFill>
                          <a:schemeClr val="accent1"/>
                        </a:solidFill>
                        <a:effectLst/>
                        <a:latin typeface="Segoe UI Semilight" panose="020B0402040204020203" pitchFamily="34" charset="0"/>
                        <a:ea typeface="Segoe UI Semilight" panose="020B0402040204020203" pitchFamily="34" charset="0"/>
                        <a:cs typeface="Times New Roman" panose="02020603050405020304" pitchFamily="18" charset="0"/>
                      </a:endParaRPr>
                    </a:p>
                  </a:txBody>
                  <a:tcPr/>
                </a:tc>
                <a:tc>
                  <a:txBody>
                    <a:bodyPr/>
                    <a:lstStyle/>
                    <a:p>
                      <a:pPr marR="0" lvl="0" algn="ctr">
                        <a:lnSpc>
                          <a:spcPct val="107000"/>
                        </a:lnSpc>
                        <a:spcBef>
                          <a:spcPts val="0"/>
                        </a:spcBef>
                        <a:spcAft>
                          <a:spcPts val="0"/>
                        </a:spcAft>
                      </a:pPr>
                      <a:r>
                        <a:rPr lang="en-CA" sz="1800" b="1" dirty="0">
                          <a:solidFill>
                            <a:schemeClr val="accent3"/>
                          </a:solidFill>
                          <a:effectLst/>
                          <a:latin typeface="Segoe UI Semilight" panose="020B0402040204020203" pitchFamily="34" charset="0"/>
                          <a:ea typeface="Segoe UI Semilight" panose="020B0402040204020203" pitchFamily="34" charset="0"/>
                          <a:cs typeface="Times New Roman" panose="02020603050405020304" pitchFamily="18" charset="0"/>
                        </a:rPr>
                        <a:t>Lending Library Program</a:t>
                      </a:r>
                    </a:p>
                    <a:p>
                      <a:pPr marR="0" lvl="0" algn="ctr">
                        <a:lnSpc>
                          <a:spcPct val="107000"/>
                        </a:lnSpc>
                        <a:spcBef>
                          <a:spcPts val="0"/>
                        </a:spcBef>
                        <a:spcAft>
                          <a:spcPts val="0"/>
                        </a:spcAft>
                      </a:pPr>
                      <a:endParaRPr lang="en-CA" sz="900" b="1" dirty="0">
                        <a:solidFill>
                          <a:schemeClr val="accent3"/>
                        </a:solidFill>
                        <a:effectLst/>
                        <a:latin typeface="Segoe UI Semilight" panose="020B0402040204020203" pitchFamily="34" charset="0"/>
                        <a:ea typeface="Segoe UI Semilight" panose="020B0402040204020203" pitchFamily="34" charset="0"/>
                        <a:cs typeface="Times New Roman" panose="02020603050405020304" pitchFamily="18" charset="0"/>
                      </a:endParaRPr>
                    </a:p>
                    <a:p>
                      <a:pPr marR="0" lvl="0" algn="ctr">
                        <a:lnSpc>
                          <a:spcPct val="107000"/>
                        </a:lnSpc>
                        <a:spcBef>
                          <a:spcPts val="0"/>
                        </a:spcBef>
                        <a:spcAft>
                          <a:spcPts val="0"/>
                        </a:spcAft>
                      </a:pPr>
                      <a:r>
                        <a:rPr lang="en-CA" sz="1400" b="1" dirty="0">
                          <a:solidFill>
                            <a:schemeClr val="accent3"/>
                          </a:solidFill>
                          <a:effectLst/>
                          <a:latin typeface="Segoe UI Semilight" panose="020B0402040204020203" pitchFamily="34" charset="0"/>
                          <a:ea typeface="Segoe UI Semilight" panose="020B0402040204020203" pitchFamily="34" charset="0"/>
                          <a:cs typeface="Times New Roman" panose="02020603050405020304" pitchFamily="18" charset="0"/>
                        </a:rPr>
                        <a:t>Kathleen Reynolds (she/her)</a:t>
                      </a:r>
                    </a:p>
                    <a:p>
                      <a:pPr marR="0" lvl="0" algn="ctr">
                        <a:lnSpc>
                          <a:spcPct val="107000"/>
                        </a:lnSpc>
                        <a:spcBef>
                          <a:spcPts val="0"/>
                        </a:spcBef>
                        <a:spcAft>
                          <a:spcPts val="0"/>
                        </a:spcAft>
                      </a:pPr>
                      <a:r>
                        <a:rPr lang="en-CA" sz="1400" dirty="0">
                          <a:solidFill>
                            <a:schemeClr val="accent3"/>
                          </a:solidFill>
                          <a:effectLst/>
                          <a:latin typeface="Segoe UI Semilight" panose="020B0402040204020203" pitchFamily="34" charset="0"/>
                          <a:ea typeface="Segoe UI Semilight" panose="020B0402040204020203" pitchFamily="34" charset="0"/>
                          <a:cs typeface="Times New Roman" panose="02020603050405020304" pitchFamily="18" charset="0"/>
                        </a:rPr>
                        <a:t>Team Lead</a:t>
                      </a:r>
                    </a:p>
                    <a:p>
                      <a:pPr marR="0" lvl="0" algn="ctr">
                        <a:lnSpc>
                          <a:spcPct val="107000"/>
                        </a:lnSpc>
                        <a:spcBef>
                          <a:spcPts val="0"/>
                        </a:spcBef>
                        <a:spcAft>
                          <a:spcPts val="0"/>
                        </a:spcAft>
                      </a:pPr>
                      <a:r>
                        <a:rPr lang="en-CA" sz="1400" dirty="0">
                          <a:solidFill>
                            <a:schemeClr val="accent3"/>
                          </a:solidFill>
                          <a:effectLst/>
                          <a:latin typeface="Segoe UI Semilight" panose="020B0402040204020203" pitchFamily="34" charset="0"/>
                          <a:ea typeface="Segoe UI Semilight" panose="020B0402040204020203" pitchFamily="34" charset="0"/>
                          <a:cs typeface="Times New Roman" panose="02020603050405020304" pitchFamily="18" charset="0"/>
                        </a:rPr>
                        <a:t>Operations and Program Support </a:t>
                      </a:r>
                    </a:p>
                    <a:p>
                      <a:pPr marR="0" lvl="0" algn="ctr">
                        <a:lnSpc>
                          <a:spcPct val="107000"/>
                        </a:lnSpc>
                        <a:spcBef>
                          <a:spcPts val="0"/>
                        </a:spcBef>
                        <a:spcAft>
                          <a:spcPts val="0"/>
                        </a:spcAft>
                      </a:pPr>
                      <a:r>
                        <a:rPr lang="en-CA" sz="1400" dirty="0">
                          <a:solidFill>
                            <a:schemeClr val="accent3"/>
                          </a:solidFill>
                          <a:effectLst/>
                          <a:latin typeface="Segoe UI Semilight" panose="020B0402040204020203" pitchFamily="34" charset="0"/>
                          <a:ea typeface="Segoe UI Semilight" panose="020B0402040204020203" pitchFamily="34" charset="0"/>
                          <a:cs typeface="Times New Roman" panose="02020603050405020304" pitchFamily="18" charset="0"/>
                        </a:rPr>
                        <a:t>Accessibility, Accommodation, and Adaptive Computer Technology (AAACT) Program</a:t>
                      </a:r>
                    </a:p>
                    <a:p>
                      <a:pPr algn="ctr">
                        <a:lnSpc>
                          <a:spcPct val="107000"/>
                        </a:lnSpc>
                        <a:spcBef>
                          <a:spcPts val="0"/>
                        </a:spcBef>
                      </a:pPr>
                      <a:r>
                        <a:rPr lang="en-US" sz="1400" dirty="0">
                          <a:solidFill>
                            <a:schemeClr val="accent3"/>
                          </a:solidFill>
                          <a:effectLst/>
                          <a:latin typeface="Segoe UI Semilight" panose="020B0402040204020203" pitchFamily="34" charset="0"/>
                          <a:ea typeface="Segoe UI Semilight" panose="020B0402040204020203" pitchFamily="34" charset="0"/>
                          <a:cs typeface="Times New Roman" panose="02020603050405020304" pitchFamily="18" charset="0"/>
                        </a:rPr>
                        <a:t>Shared Services Canada (SSC)</a:t>
                      </a:r>
                      <a:endParaRPr lang="en-CA" sz="1400" dirty="0">
                        <a:solidFill>
                          <a:schemeClr val="accent3"/>
                        </a:solidFill>
                        <a:effectLst/>
                        <a:latin typeface="Segoe UI Semilight" panose="020B0402040204020203" pitchFamily="34" charset="0"/>
                        <a:ea typeface="Segoe UI Semilight" panose="020B0402040204020203" pitchFamily="34" charset="0"/>
                        <a:cs typeface="Times New Roman" panose="02020603050405020304" pitchFamily="18" charset="0"/>
                      </a:endParaRPr>
                    </a:p>
                  </a:txBody>
                  <a:tcPr/>
                </a:tc>
                <a:extLst>
                  <a:ext uri="{0D108BD9-81ED-4DB2-BD59-A6C34878D82A}">
                    <a16:rowId xmlns:a16="http://schemas.microsoft.com/office/drawing/2014/main" val="1149379536"/>
                  </a:ext>
                </a:extLst>
              </a:tr>
              <a:tr h="2738486">
                <a:tc>
                  <a:txBody>
                    <a:bodyPr/>
                    <a:lstStyle/>
                    <a:p>
                      <a:pPr marR="0" lvl="0" algn="ctr">
                        <a:lnSpc>
                          <a:spcPct val="107000"/>
                        </a:lnSpc>
                        <a:spcBef>
                          <a:spcPts val="0"/>
                        </a:spcBef>
                        <a:spcAft>
                          <a:spcPts val="0"/>
                        </a:spcAft>
                      </a:pPr>
                      <a:r>
                        <a:rPr lang="en-CA" sz="1800" b="1" dirty="0">
                          <a:solidFill>
                            <a:schemeClr val="accent5">
                              <a:lumMod val="75000"/>
                            </a:schemeClr>
                          </a:solidFill>
                          <a:effectLst/>
                          <a:latin typeface="Segoe UI Semilight" panose="020B0402040204020203" pitchFamily="34" charset="0"/>
                          <a:ea typeface="Segoe UI Semilight" panose="020B0402040204020203" pitchFamily="34" charset="0"/>
                          <a:cs typeface="Times New Roman" panose="02020603050405020304" pitchFamily="18" charset="0"/>
                        </a:rPr>
                        <a:t>Government of Canada Workplace</a:t>
                      </a:r>
                    </a:p>
                    <a:p>
                      <a:pPr marR="0" lvl="0" algn="ctr">
                        <a:lnSpc>
                          <a:spcPct val="107000"/>
                        </a:lnSpc>
                        <a:spcBef>
                          <a:spcPts val="0"/>
                        </a:spcBef>
                        <a:spcAft>
                          <a:spcPts val="0"/>
                        </a:spcAft>
                      </a:pPr>
                      <a:r>
                        <a:rPr lang="en-CA" sz="1800" b="1" dirty="0">
                          <a:solidFill>
                            <a:schemeClr val="accent5">
                              <a:lumMod val="75000"/>
                            </a:schemeClr>
                          </a:solidFill>
                          <a:effectLst/>
                          <a:latin typeface="Segoe UI Semilight" panose="020B0402040204020203" pitchFamily="34" charset="0"/>
                          <a:ea typeface="Segoe UI Semilight" panose="020B0402040204020203" pitchFamily="34" charset="0"/>
                          <a:cs typeface="Times New Roman" panose="02020603050405020304" pitchFamily="18" charset="0"/>
                        </a:rPr>
                        <a:t>Accessibility Passport</a:t>
                      </a:r>
                    </a:p>
                    <a:p>
                      <a:pPr marR="0" lvl="0" algn="ctr">
                        <a:lnSpc>
                          <a:spcPct val="107000"/>
                        </a:lnSpc>
                        <a:spcBef>
                          <a:spcPts val="0"/>
                        </a:spcBef>
                        <a:spcAft>
                          <a:spcPts val="0"/>
                        </a:spcAft>
                      </a:pPr>
                      <a:endParaRPr lang="en-CA" sz="900" b="1" dirty="0">
                        <a:solidFill>
                          <a:schemeClr val="accent5">
                            <a:lumMod val="75000"/>
                          </a:schemeClr>
                        </a:solidFill>
                        <a:effectLst/>
                        <a:latin typeface="Segoe UI Semilight" panose="020B0402040204020203" pitchFamily="34" charset="0"/>
                        <a:ea typeface="Segoe UI Semilight" panose="020B0402040204020203" pitchFamily="34" charset="0"/>
                        <a:cs typeface="Times New Roman" panose="02020603050405020304" pitchFamily="18" charset="0"/>
                      </a:endParaRPr>
                    </a:p>
                    <a:p>
                      <a:pPr marR="0" lvl="0" algn="ctr">
                        <a:lnSpc>
                          <a:spcPct val="107000"/>
                        </a:lnSpc>
                        <a:spcBef>
                          <a:spcPts val="0"/>
                        </a:spcBef>
                        <a:spcAft>
                          <a:spcPts val="0"/>
                        </a:spcAft>
                      </a:pPr>
                      <a:r>
                        <a:rPr lang="en-CA" sz="1400" b="1" dirty="0">
                          <a:solidFill>
                            <a:schemeClr val="accent5">
                              <a:lumMod val="75000"/>
                            </a:schemeClr>
                          </a:solidFill>
                          <a:effectLst/>
                          <a:latin typeface="Segoe UI Semilight" panose="020B0402040204020203" pitchFamily="34" charset="0"/>
                          <a:ea typeface="Segoe UI Semilight" panose="020B0402040204020203" pitchFamily="34" charset="0"/>
                          <a:cs typeface="Times New Roman" panose="02020603050405020304" pitchFamily="18" charset="0"/>
                        </a:rPr>
                        <a:t>Jacinthe LeBlanc, Ph.D. (she/her)</a:t>
                      </a:r>
                    </a:p>
                    <a:p>
                      <a:pPr marR="0" lvl="0" algn="ctr">
                        <a:lnSpc>
                          <a:spcPct val="107000"/>
                        </a:lnSpc>
                        <a:spcBef>
                          <a:spcPts val="0"/>
                        </a:spcBef>
                        <a:spcAft>
                          <a:spcPts val="0"/>
                        </a:spcAft>
                      </a:pPr>
                      <a:r>
                        <a:rPr lang="en-CA" sz="1400" dirty="0">
                          <a:solidFill>
                            <a:schemeClr val="accent5">
                              <a:lumMod val="75000"/>
                            </a:schemeClr>
                          </a:solidFill>
                          <a:effectLst/>
                          <a:latin typeface="Segoe UI Semilight" panose="020B0402040204020203" pitchFamily="34" charset="0"/>
                          <a:ea typeface="Segoe UI Semilight" panose="020B0402040204020203" pitchFamily="34" charset="0"/>
                          <a:cs typeface="Times New Roman" panose="02020603050405020304" pitchFamily="18" charset="0"/>
                        </a:rPr>
                        <a:t>Assessment Specialist, Assessments</a:t>
                      </a:r>
                    </a:p>
                    <a:p>
                      <a:pPr marR="0" lvl="0" algn="ctr">
                        <a:lnSpc>
                          <a:spcPct val="107000"/>
                        </a:lnSpc>
                        <a:spcBef>
                          <a:spcPts val="0"/>
                        </a:spcBef>
                        <a:spcAft>
                          <a:spcPts val="0"/>
                        </a:spcAft>
                      </a:pPr>
                      <a:r>
                        <a:rPr lang="en-CA" sz="1400" dirty="0">
                          <a:solidFill>
                            <a:schemeClr val="accent5">
                              <a:lumMod val="75000"/>
                            </a:schemeClr>
                          </a:solidFill>
                          <a:effectLst/>
                          <a:latin typeface="Segoe UI Semilight" panose="020B0402040204020203" pitchFamily="34" charset="0"/>
                          <a:ea typeface="Segoe UI Semilight" panose="020B0402040204020203" pitchFamily="34" charset="0"/>
                          <a:cs typeface="Times New Roman" panose="02020603050405020304" pitchFamily="18" charset="0"/>
                        </a:rPr>
                        <a:t>Services and Business Development Sector</a:t>
                      </a:r>
                    </a:p>
                    <a:p>
                      <a:pPr marR="0" lvl="0" algn="ctr">
                        <a:lnSpc>
                          <a:spcPct val="107000"/>
                        </a:lnSpc>
                        <a:spcBef>
                          <a:spcPts val="0"/>
                        </a:spcBef>
                        <a:spcAft>
                          <a:spcPts val="0"/>
                        </a:spcAft>
                      </a:pPr>
                      <a:r>
                        <a:rPr lang="en-CA" sz="1400" dirty="0">
                          <a:solidFill>
                            <a:schemeClr val="accent5">
                              <a:lumMod val="75000"/>
                            </a:schemeClr>
                          </a:solidFill>
                          <a:effectLst/>
                          <a:latin typeface="Segoe UI Semilight" panose="020B0402040204020203" pitchFamily="34" charset="0"/>
                          <a:ea typeface="Segoe UI Semilight" panose="020B0402040204020203" pitchFamily="34" charset="0"/>
                          <a:cs typeface="Times New Roman" panose="02020603050405020304" pitchFamily="18" charset="0"/>
                        </a:rPr>
                        <a:t>Public Service Commission of Canada (PSC)</a:t>
                      </a:r>
                    </a:p>
                    <a:p>
                      <a:pPr marR="0" lvl="0" algn="ctr">
                        <a:lnSpc>
                          <a:spcPct val="107000"/>
                        </a:lnSpc>
                        <a:spcBef>
                          <a:spcPts val="0"/>
                        </a:spcBef>
                        <a:spcAft>
                          <a:spcPts val="0"/>
                        </a:spcAft>
                      </a:pPr>
                      <a:endParaRPr lang="en-CA" sz="1400" dirty="0">
                        <a:solidFill>
                          <a:schemeClr val="accent5">
                            <a:lumMod val="75000"/>
                          </a:schemeClr>
                        </a:solidFill>
                        <a:effectLst/>
                        <a:latin typeface="Segoe UI Semilight" panose="020B0402040204020203" pitchFamily="34" charset="0"/>
                        <a:ea typeface="Segoe UI Semilight" panose="020B0402040204020203" pitchFamily="34" charset="0"/>
                        <a:cs typeface="Times New Roman" panose="02020603050405020304" pitchFamily="18" charset="0"/>
                      </a:endParaRPr>
                    </a:p>
                    <a:p>
                      <a:pPr marR="0" lvl="0" algn="ctr">
                        <a:lnSpc>
                          <a:spcPct val="107000"/>
                        </a:lnSpc>
                        <a:spcBef>
                          <a:spcPts val="0"/>
                        </a:spcBef>
                        <a:spcAft>
                          <a:spcPts val="0"/>
                        </a:spcAft>
                      </a:pPr>
                      <a:r>
                        <a:rPr lang="en-CA" sz="1400" b="1" dirty="0">
                          <a:solidFill>
                            <a:schemeClr val="accent5">
                              <a:lumMod val="75000"/>
                            </a:schemeClr>
                          </a:solidFill>
                          <a:effectLst/>
                          <a:latin typeface="Segoe UI Semilight" panose="020B0402040204020203" pitchFamily="34" charset="0"/>
                          <a:ea typeface="Segoe UI Semilight" panose="020B0402040204020203" pitchFamily="34" charset="0"/>
                          <a:cs typeface="Times New Roman" panose="02020603050405020304" pitchFamily="18" charset="0"/>
                        </a:rPr>
                        <a:t>Joel Serson (he/him)</a:t>
                      </a:r>
                    </a:p>
                    <a:p>
                      <a:pPr marR="0" lvl="0" algn="ctr">
                        <a:lnSpc>
                          <a:spcPct val="107000"/>
                        </a:lnSpc>
                        <a:spcBef>
                          <a:spcPts val="0"/>
                        </a:spcBef>
                        <a:spcAft>
                          <a:spcPts val="0"/>
                        </a:spcAft>
                      </a:pPr>
                      <a:r>
                        <a:rPr lang="en-CA" sz="1400" dirty="0">
                          <a:solidFill>
                            <a:schemeClr val="accent5">
                              <a:lumMod val="75000"/>
                            </a:schemeClr>
                          </a:solidFill>
                          <a:effectLst/>
                          <a:latin typeface="Segoe UI Semilight" panose="020B0402040204020203" pitchFamily="34" charset="0"/>
                          <a:cs typeface="Times New Roman" panose="02020603050405020304" pitchFamily="18" charset="0"/>
                        </a:rPr>
                        <a:t>Change Management Officer</a:t>
                      </a:r>
                    </a:p>
                    <a:p>
                      <a:pPr marR="0" lvl="0" algn="ctr">
                        <a:lnSpc>
                          <a:spcPct val="107000"/>
                        </a:lnSpc>
                        <a:spcBef>
                          <a:spcPts val="0"/>
                        </a:spcBef>
                        <a:spcAft>
                          <a:spcPts val="0"/>
                        </a:spcAft>
                      </a:pPr>
                      <a:r>
                        <a:rPr lang="en-CA" sz="1400" dirty="0">
                          <a:solidFill>
                            <a:schemeClr val="accent5">
                              <a:lumMod val="75000"/>
                            </a:schemeClr>
                          </a:solidFill>
                          <a:effectLst/>
                          <a:latin typeface="Segoe UI Semilight" panose="020B0402040204020203" pitchFamily="34" charset="0"/>
                          <a:cs typeface="Times New Roman" panose="02020603050405020304" pitchFamily="18" charset="0"/>
                        </a:rPr>
                        <a:t>Office of Public Service Accessibility (OPSA)</a:t>
                      </a:r>
                    </a:p>
                    <a:p>
                      <a:pPr marR="0" lvl="0" algn="ctr">
                        <a:lnSpc>
                          <a:spcPct val="107000"/>
                        </a:lnSpc>
                        <a:spcBef>
                          <a:spcPts val="0"/>
                        </a:spcBef>
                        <a:spcAft>
                          <a:spcPts val="0"/>
                        </a:spcAft>
                      </a:pPr>
                      <a:r>
                        <a:rPr lang="en-CA" sz="1400" dirty="0">
                          <a:solidFill>
                            <a:schemeClr val="accent5">
                              <a:lumMod val="75000"/>
                            </a:schemeClr>
                          </a:solidFill>
                          <a:effectLst/>
                          <a:latin typeface="Segoe UI Semilight" panose="020B0402040204020203" pitchFamily="34" charset="0"/>
                          <a:cs typeface="Times New Roman" panose="02020603050405020304" pitchFamily="18" charset="0"/>
                        </a:rPr>
                        <a:t>Treasury Board of Canada Secretariat (TBS)</a:t>
                      </a:r>
                    </a:p>
                  </a:txBody>
                  <a:tcPr/>
                </a:tc>
                <a:tc>
                  <a:txBody>
                    <a:bodyPr/>
                    <a:lstStyle/>
                    <a:p>
                      <a:pPr algn="ctr"/>
                      <a:endParaRPr lang="en-CA" sz="1800" b="1" kern="1200" dirty="0">
                        <a:solidFill>
                          <a:schemeClr val="accent2"/>
                        </a:solidFill>
                        <a:effectLst/>
                        <a:latin typeface="Segoe UI Semilight" panose="020B0402040204020203" pitchFamily="34" charset="0"/>
                        <a:cs typeface="Times New Roman" panose="02020603050405020304" pitchFamily="18" charset="0"/>
                      </a:endParaRPr>
                    </a:p>
                    <a:p>
                      <a:pPr algn="ctr"/>
                      <a:endParaRPr lang="en-CA" sz="1800" b="1" kern="1200" dirty="0">
                        <a:solidFill>
                          <a:schemeClr val="accent2"/>
                        </a:solidFill>
                        <a:effectLst/>
                        <a:latin typeface="Segoe UI Semilight" panose="020B0402040204020203" pitchFamily="34" charset="0"/>
                        <a:cs typeface="Times New Roman" panose="02020603050405020304" pitchFamily="18" charset="0"/>
                      </a:endParaRPr>
                    </a:p>
                    <a:p>
                      <a:pPr algn="ctr"/>
                      <a:r>
                        <a:rPr lang="en-CA" sz="1800" b="1" kern="1200" dirty="0">
                          <a:solidFill>
                            <a:schemeClr val="accent2"/>
                          </a:solidFill>
                          <a:effectLst/>
                          <a:latin typeface="Segoe UI Semilight" panose="020B0402040204020203" pitchFamily="34" charset="0"/>
                          <a:cs typeface="Times New Roman" panose="02020603050405020304" pitchFamily="18" charset="0"/>
                        </a:rPr>
                        <a:t>Infinity (the network for neurodivergent public servants)</a:t>
                      </a:r>
                    </a:p>
                    <a:p>
                      <a:pPr algn="ctr"/>
                      <a:endParaRPr lang="en-CA" sz="900" b="1" kern="1200" dirty="0">
                        <a:solidFill>
                          <a:schemeClr val="accent2"/>
                        </a:solidFill>
                        <a:effectLst/>
                        <a:latin typeface="Segoe UI Semilight" panose="020B0402040204020203" pitchFamily="34" charset="0"/>
                        <a:cs typeface="Times New Roman" panose="02020603050405020304" pitchFamily="18" charset="0"/>
                      </a:endParaRPr>
                    </a:p>
                    <a:p>
                      <a:pPr marL="0" marR="0" lvl="0" algn="ctr" defTabSz="914400" rtl="0" eaLnBrk="1" latinLnBrk="0" hangingPunct="1">
                        <a:lnSpc>
                          <a:spcPct val="107000"/>
                        </a:lnSpc>
                        <a:spcBef>
                          <a:spcPts val="0"/>
                        </a:spcBef>
                        <a:spcAft>
                          <a:spcPts val="0"/>
                        </a:spcAft>
                      </a:pPr>
                      <a:r>
                        <a:rPr lang="en-CA" sz="1400" b="1" kern="1200" dirty="0">
                          <a:solidFill>
                            <a:schemeClr val="accent2"/>
                          </a:solidFill>
                          <a:effectLst/>
                          <a:latin typeface="Segoe UI Semilight" panose="020B0402040204020203" pitchFamily="34" charset="0"/>
                          <a:ea typeface="Segoe UI Semilight" panose="020B0402040204020203" pitchFamily="34" charset="0"/>
                          <a:cs typeface="Times New Roman" panose="02020603050405020304" pitchFamily="18" charset="0"/>
                        </a:rPr>
                        <a:t>Sancho Angulo (he/him)</a:t>
                      </a:r>
                    </a:p>
                    <a:p>
                      <a:pPr marL="0" marR="0" lvl="0" algn="ctr" defTabSz="914400" rtl="0" eaLnBrk="1" latinLnBrk="0" hangingPunct="1">
                        <a:lnSpc>
                          <a:spcPct val="107000"/>
                        </a:lnSpc>
                        <a:spcBef>
                          <a:spcPts val="0"/>
                        </a:spcBef>
                        <a:spcAft>
                          <a:spcPts val="0"/>
                        </a:spcAft>
                      </a:pPr>
                      <a:r>
                        <a:rPr lang="en-CA" sz="1400" kern="1200" dirty="0">
                          <a:solidFill>
                            <a:schemeClr val="accent2"/>
                          </a:solidFill>
                          <a:effectLst/>
                          <a:latin typeface="Segoe UI Semilight" panose="020B0402040204020203" pitchFamily="34" charset="0"/>
                          <a:ea typeface="Segoe UI Semilight" panose="020B0402040204020203" pitchFamily="34" charset="0"/>
                          <a:cs typeface="Times New Roman" panose="02020603050405020304" pitchFamily="18" charset="0"/>
                        </a:rPr>
                        <a:t>A/Engagement Advisor</a:t>
                      </a:r>
                    </a:p>
                    <a:p>
                      <a:pPr marL="0" algn="ctr" defTabSz="914400" rtl="0" eaLnBrk="1" latinLnBrk="0" hangingPunct="1">
                        <a:lnSpc>
                          <a:spcPct val="107000"/>
                        </a:lnSpc>
                        <a:spcBef>
                          <a:spcPts val="0"/>
                        </a:spcBef>
                      </a:pPr>
                      <a:r>
                        <a:rPr lang="en-CA" sz="1400" kern="1200" dirty="0">
                          <a:solidFill>
                            <a:schemeClr val="accent2"/>
                          </a:solidFill>
                          <a:effectLst/>
                          <a:latin typeface="Segoe UI Semilight" panose="020B0402040204020203" pitchFamily="34" charset="0"/>
                          <a:ea typeface="Segoe UI Semilight" panose="020B0402040204020203" pitchFamily="34" charset="0"/>
                          <a:cs typeface="Times New Roman" panose="02020603050405020304" pitchFamily="18" charset="0"/>
                        </a:rPr>
                        <a:t>Office of Public Service Accessibility</a:t>
                      </a:r>
                    </a:p>
                    <a:p>
                      <a:pPr marL="0" algn="ctr" defTabSz="914400" rtl="0" eaLnBrk="1" latinLnBrk="0" hangingPunct="1">
                        <a:lnSpc>
                          <a:spcPct val="107000"/>
                        </a:lnSpc>
                        <a:spcBef>
                          <a:spcPts val="0"/>
                        </a:spcBef>
                      </a:pPr>
                      <a:r>
                        <a:rPr lang="en-CA" sz="1400" kern="1200" dirty="0">
                          <a:solidFill>
                            <a:schemeClr val="accent2"/>
                          </a:solidFill>
                          <a:effectLst/>
                          <a:latin typeface="Segoe UI Semilight" panose="020B0402040204020203" pitchFamily="34" charset="0"/>
                          <a:ea typeface="Segoe UI Semilight" panose="020B0402040204020203" pitchFamily="34" charset="0"/>
                          <a:cs typeface="Times New Roman" panose="02020603050405020304" pitchFamily="18" charset="0"/>
                        </a:rPr>
                        <a:t>Treasury Board of Canada Secretariat (TBS)</a:t>
                      </a:r>
                    </a:p>
                    <a:p>
                      <a:pPr algn="ctr"/>
                      <a:endParaRPr lang="en-CA" sz="1800" b="1" kern="1200" dirty="0">
                        <a:solidFill>
                          <a:schemeClr val="accent2"/>
                        </a:solidFill>
                        <a:effectLst/>
                        <a:latin typeface="Segoe UI Semilight" panose="020B0402040204020203" pitchFamily="34" charset="0"/>
                        <a:cs typeface="Times New Roman" panose="02020603050405020304" pitchFamily="18" charset="0"/>
                      </a:endParaRPr>
                    </a:p>
                  </a:txBody>
                  <a:tcPr/>
                </a:tc>
                <a:extLst>
                  <a:ext uri="{0D108BD9-81ED-4DB2-BD59-A6C34878D82A}">
                    <a16:rowId xmlns:a16="http://schemas.microsoft.com/office/drawing/2014/main" val="82104706"/>
                  </a:ext>
                </a:extLst>
              </a:tr>
            </a:tbl>
          </a:graphicData>
        </a:graphic>
      </p:graphicFrame>
    </p:spTree>
    <p:extLst>
      <p:ext uri="{BB962C8B-B14F-4D97-AF65-F5344CB8AC3E}">
        <p14:creationId xmlns:p14="http://schemas.microsoft.com/office/powerpoint/2010/main" val="1052181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267D2-0C45-4946-925E-FD812F31AF38}"/>
              </a:ext>
            </a:extLst>
          </p:cNvPr>
          <p:cNvSpPr>
            <a:spLocks noGrp="1"/>
          </p:cNvSpPr>
          <p:nvPr>
            <p:ph type="title"/>
          </p:nvPr>
        </p:nvSpPr>
        <p:spPr>
          <a:xfrm>
            <a:off x="842447" y="581186"/>
            <a:ext cx="4765646" cy="1325563"/>
          </a:xfrm>
        </p:spPr>
        <p:txBody>
          <a:bodyPr/>
          <a:lstStyle/>
          <a:p>
            <a:pPr algn="ctr"/>
            <a:r>
              <a:rPr lang="en-CA" dirty="0"/>
              <a:t>Contact Us:</a:t>
            </a:r>
          </a:p>
        </p:txBody>
      </p:sp>
      <p:sp>
        <p:nvSpPr>
          <p:cNvPr id="3" name="Content Placeholder 2">
            <a:extLst>
              <a:ext uri="{FF2B5EF4-FFF2-40B4-BE49-F238E27FC236}">
                <a16:creationId xmlns:a16="http://schemas.microsoft.com/office/drawing/2014/main" id="{BAA31434-3536-4D98-8160-DEA7A7803F7E}"/>
              </a:ext>
            </a:extLst>
          </p:cNvPr>
          <p:cNvSpPr>
            <a:spLocks noGrp="1"/>
          </p:cNvSpPr>
          <p:nvPr>
            <p:ph sz="half" idx="1"/>
          </p:nvPr>
        </p:nvSpPr>
        <p:spPr>
          <a:xfrm>
            <a:off x="250785" y="2215038"/>
            <a:ext cx="5948971" cy="2427924"/>
          </a:xfrm>
        </p:spPr>
        <p:txBody>
          <a:bodyPr>
            <a:normAutofit/>
          </a:bodyPr>
          <a:lstStyle/>
          <a:p>
            <a:pPr algn="ctr">
              <a:spcBef>
                <a:spcPts val="0"/>
              </a:spcBef>
            </a:pPr>
            <a:r>
              <a:rPr lang="en-CA" sz="2500" dirty="0"/>
              <a:t>Have questions, comments, ideas or feedback to share?</a:t>
            </a:r>
          </a:p>
          <a:p>
            <a:pPr algn="ctr">
              <a:spcBef>
                <a:spcPts val="0"/>
              </a:spcBef>
            </a:pPr>
            <a:endParaRPr lang="en-CA" sz="1200" dirty="0"/>
          </a:p>
          <a:p>
            <a:pPr algn="ctr">
              <a:spcBef>
                <a:spcPts val="0"/>
              </a:spcBef>
            </a:pPr>
            <a:r>
              <a:rPr lang="en-CA" sz="2500" dirty="0"/>
              <a:t>Contact us at the email below:</a:t>
            </a:r>
          </a:p>
          <a:p>
            <a:pPr algn="ctr">
              <a:spcBef>
                <a:spcPts val="0"/>
              </a:spcBef>
            </a:pPr>
            <a:endParaRPr lang="en-CA" sz="1200" dirty="0"/>
          </a:p>
          <a:p>
            <a:pPr algn="ctr">
              <a:spcBef>
                <a:spcPts val="0"/>
              </a:spcBef>
            </a:pPr>
            <a:r>
              <a:rPr lang="en-US" sz="2500" dirty="0">
                <a:hlinkClick r:id="rId3"/>
              </a:rPr>
              <a:t>cfp.psh-prog-pwd.psc@cfp-psc.gc.ca</a:t>
            </a:r>
            <a:endParaRPr lang="en-US" sz="2500" dirty="0"/>
          </a:p>
          <a:p>
            <a:pPr algn="ctr"/>
            <a:endParaRPr lang="en-CA" dirty="0"/>
          </a:p>
          <a:p>
            <a:endParaRPr lang="en-CA" dirty="0"/>
          </a:p>
        </p:txBody>
      </p:sp>
      <p:sp>
        <p:nvSpPr>
          <p:cNvPr id="4" name="Title 1">
            <a:extLst>
              <a:ext uri="{FF2B5EF4-FFF2-40B4-BE49-F238E27FC236}">
                <a16:creationId xmlns:a16="http://schemas.microsoft.com/office/drawing/2014/main" id="{A00F17AF-1F50-BEF0-D762-AB333E77CEC6}"/>
              </a:ext>
            </a:extLst>
          </p:cNvPr>
          <p:cNvSpPr txBox="1">
            <a:spLocks/>
          </p:cNvSpPr>
          <p:nvPr/>
        </p:nvSpPr>
        <p:spPr>
          <a:xfrm>
            <a:off x="6583907" y="581185"/>
            <a:ext cx="4765646"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CA" dirty="0"/>
              <a:t>Tell us how we did with this QR code:</a:t>
            </a:r>
          </a:p>
        </p:txBody>
      </p:sp>
      <p:sp>
        <p:nvSpPr>
          <p:cNvPr id="5" name="Content Placeholder 2">
            <a:extLst>
              <a:ext uri="{FF2B5EF4-FFF2-40B4-BE49-F238E27FC236}">
                <a16:creationId xmlns:a16="http://schemas.microsoft.com/office/drawing/2014/main" id="{48E2ADAF-5E9D-1B8A-C0B0-63BBE3278D98}"/>
              </a:ext>
            </a:extLst>
          </p:cNvPr>
          <p:cNvSpPr txBox="1">
            <a:spLocks/>
          </p:cNvSpPr>
          <p:nvPr/>
        </p:nvSpPr>
        <p:spPr>
          <a:xfrm>
            <a:off x="6213499" y="2126770"/>
            <a:ext cx="5614220" cy="1446870"/>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CA" sz="2400" dirty="0"/>
              <a:t>Thank you for participating in our event!</a:t>
            </a:r>
          </a:p>
          <a:p>
            <a:pPr algn="ctr"/>
            <a:r>
              <a:rPr lang="en-CA" sz="2400" dirty="0"/>
              <a:t>Please take 5 minutes to answer our short anonymous survey.</a:t>
            </a:r>
          </a:p>
        </p:txBody>
      </p:sp>
      <p:pic>
        <p:nvPicPr>
          <p:cNvPr id="8" name="Picture 7" descr="A qr code with black squares">
            <a:extLst>
              <a:ext uri="{FF2B5EF4-FFF2-40B4-BE49-F238E27FC236}">
                <a16:creationId xmlns:a16="http://schemas.microsoft.com/office/drawing/2014/main" id="{82C9F23B-2D81-6684-62D6-440619662D2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22628" y="3635976"/>
            <a:ext cx="2013972" cy="2013972"/>
          </a:xfrm>
          <a:prstGeom prst="rect">
            <a:avLst/>
          </a:prstGeom>
        </p:spPr>
      </p:pic>
    </p:spTree>
    <p:extLst>
      <p:ext uri="{BB962C8B-B14F-4D97-AF65-F5344CB8AC3E}">
        <p14:creationId xmlns:p14="http://schemas.microsoft.com/office/powerpoint/2010/main" val="2096361057"/>
      </p:ext>
    </p:extLst>
  </p:cSld>
  <p:clrMapOvr>
    <a:masterClrMapping/>
  </p:clrMapOvr>
</p:sld>
</file>

<file path=ppt/theme/theme1.xml><?xml version="1.0" encoding="utf-8"?>
<a:theme xmlns:a="http://schemas.openxmlformats.org/drawingml/2006/main" name="CFP-PSC 2019">
  <a:themeElements>
    <a:clrScheme name="CFP-PSC-2019">
      <a:dk1>
        <a:srgbClr val="54575A"/>
      </a:dk1>
      <a:lt1>
        <a:sysClr val="window" lastClr="FFFFFF"/>
      </a:lt1>
      <a:dk2>
        <a:srgbClr val="54575A"/>
      </a:dk2>
      <a:lt2>
        <a:srgbClr val="F2F2F2"/>
      </a:lt2>
      <a:accent1>
        <a:srgbClr val="D50057"/>
      </a:accent1>
      <a:accent2>
        <a:srgbClr val="5B315E"/>
      </a:accent2>
      <a:accent3>
        <a:srgbClr val="0099A8"/>
      </a:accent3>
      <a:accent4>
        <a:srgbClr val="FF5100"/>
      </a:accent4>
      <a:accent5>
        <a:srgbClr val="C2D500"/>
      </a:accent5>
      <a:accent6>
        <a:srgbClr val="F7BE00"/>
      </a:accent6>
      <a:hlink>
        <a:srgbClr val="D50057"/>
      </a:hlink>
      <a:folHlink>
        <a:srgbClr val="FF4C95"/>
      </a:folHlink>
    </a:clrScheme>
    <a:fontScheme name="Custom 2">
      <a:majorFont>
        <a:latin typeface="Segoe UI Light"/>
        <a:ea typeface=""/>
        <a:cs typeface=""/>
      </a:majorFont>
      <a:minorFont>
        <a:latin typeface="Segoe UI Semi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SC-CFP-PPT-2021.pptx" id="{6D648DEE-6277-4B25-97B0-65E24D95817C}" vid="{F853FB55-511C-469E-9DFD-7B48389635C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dd</Template>
  <TotalTime>1211</TotalTime>
  <Words>434</Words>
  <Application>Microsoft Office PowerPoint</Application>
  <PresentationFormat>Widescreen</PresentationFormat>
  <Paragraphs>67</Paragraphs>
  <Slides>6</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Segoe UI Light</vt:lpstr>
      <vt:lpstr>Segoe UI Semilight</vt:lpstr>
      <vt:lpstr>CFP-PSC 2019</vt:lpstr>
      <vt:lpstr>EOSD Event: Manager Information Session English  Employment Opportunity for Students with Disabilities (EOSD)</vt:lpstr>
      <vt:lpstr>Land acknowledgement</vt:lpstr>
      <vt:lpstr>Housekeeping Guidelines and Information</vt:lpstr>
      <vt:lpstr>What does EOSD offer? </vt:lpstr>
      <vt:lpstr>Topics and Guest Speakers</vt:lpstr>
      <vt:lpstr>Contact Us:</vt:lpstr>
    </vt:vector>
  </TitlesOfParts>
  <Company>CFP-PSC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Camila Das Gupta</dc:creator>
  <cp:lastModifiedBy>Camila Das Gupta</cp:lastModifiedBy>
  <cp:revision>214</cp:revision>
  <dcterms:created xsi:type="dcterms:W3CDTF">2022-04-06T12:41:11Z</dcterms:created>
  <dcterms:modified xsi:type="dcterms:W3CDTF">2024-05-01T12:18:58Z</dcterms:modified>
</cp:coreProperties>
</file>