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 autoCompressPictures="0">
  <p:sldMasterIdLst>
    <p:sldMasterId id="2147483648" r:id="rId1"/>
    <p:sldMasterId id="2147483649" r:id="rId2"/>
  </p:sldMasterIdLst>
  <p:notesMasterIdLst>
    <p:notesMasterId r:id="rId19"/>
  </p:notesMasterIdLst>
  <p:sldIdLst>
    <p:sldId id="256" r:id="rId3"/>
    <p:sldId id="368" r:id="rId4"/>
    <p:sldId id="335" r:id="rId5"/>
    <p:sldId id="310" r:id="rId6"/>
    <p:sldId id="311" r:id="rId7"/>
    <p:sldId id="338" r:id="rId8"/>
    <p:sldId id="343" r:id="rId9"/>
    <p:sldId id="344" r:id="rId10"/>
    <p:sldId id="341" r:id="rId11"/>
    <p:sldId id="340" r:id="rId12"/>
    <p:sldId id="342" r:id="rId13"/>
    <p:sldId id="350" r:id="rId14"/>
    <p:sldId id="351" r:id="rId15"/>
    <p:sldId id="373" r:id="rId16"/>
    <p:sldId id="305" r:id="rId17"/>
    <p:sldId id="354" r:id="rId18"/>
  </p:sldIdLst>
  <p:sldSz cx="12192000" cy="68580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MS PGothic" panose="020B0600070205080204" pitchFamily="34" charset="-128"/>
        <a:cs typeface="+mn-cs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MS PGothic" panose="020B0600070205080204" pitchFamily="34" charset="-128"/>
        <a:cs typeface="+mn-cs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MS PGothic" panose="020B0600070205080204" pitchFamily="34" charset="-128"/>
        <a:cs typeface="+mn-cs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MS PGothic" panose="020B0600070205080204" pitchFamily="34" charset="-128"/>
        <a:cs typeface="+mn-cs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MS PGothic" panose="020B0600070205080204" pitchFamily="34" charset="-128"/>
        <a:cs typeface="+mn-cs"/>
        <a:sym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MS PGothic" panose="020B0600070205080204" pitchFamily="34" charset="-128"/>
        <a:cs typeface="+mn-cs"/>
        <a:sym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MS PGothic" panose="020B0600070205080204" pitchFamily="34" charset="-128"/>
        <a:cs typeface="+mn-cs"/>
        <a:sym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MS PGothic" panose="020B0600070205080204" pitchFamily="34" charset="-128"/>
        <a:cs typeface="+mn-cs"/>
        <a:sym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MS PGothic" panose="020B0600070205080204" pitchFamily="34" charset="-128"/>
        <a:cs typeface="+mn-cs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rri Nielse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3" autoAdjust="0"/>
    <p:restoredTop sz="73256" autoAdjust="0"/>
  </p:normalViewPr>
  <p:slideViewPr>
    <p:cSldViewPr>
      <p:cViewPr varScale="1">
        <p:scale>
          <a:sx n="70" d="100"/>
          <a:sy n="70" d="100"/>
        </p:scale>
        <p:origin x="354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2" d="100"/>
        <a:sy n="102" d="100"/>
      </p:scale>
      <p:origin x="0" y="1432"/>
    </p:cViewPr>
  </p:sorterViewPr>
  <p:notesViewPr>
    <p:cSldViewPr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24812059-DD2C-4AD5-A9BF-A844D284413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4159421F-8D30-42D4-8BAA-78F1229D9744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>
                <a:sym typeface="Arial" charset="0"/>
              </a:rPr>
              <a:t>Click to edit Master text styles</a:t>
            </a:r>
          </a:p>
          <a:p>
            <a:pPr lvl="1"/>
            <a:r>
              <a:rPr lang="en-US" noProof="0">
                <a:sym typeface="Arial" charset="0"/>
              </a:rPr>
              <a:t>Second level</a:t>
            </a:r>
          </a:p>
          <a:p>
            <a:pPr lvl="2"/>
            <a:r>
              <a:rPr lang="en-US" noProof="0">
                <a:sym typeface="Arial" charset="0"/>
              </a:rPr>
              <a:t>Third level</a:t>
            </a:r>
          </a:p>
          <a:p>
            <a:pPr lvl="3"/>
            <a:r>
              <a:rPr lang="en-US" noProof="0">
                <a:sym typeface="Arial" charset="0"/>
              </a:rPr>
              <a:t>Fourth level</a:t>
            </a:r>
          </a:p>
          <a:p>
            <a:pPr lvl="4"/>
            <a:r>
              <a:rPr lang="en-US" noProof="0">
                <a:sym typeface="Arial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ts val="400"/>
      </a:spcBef>
      <a:spcAft>
        <a:spcPct val="0"/>
      </a:spcAft>
      <a:defRPr sz="1200" kern="1200">
        <a:solidFill>
          <a:srgbClr val="000000"/>
        </a:solidFill>
        <a:latin typeface="Arial" charset="0"/>
        <a:ea typeface="MS PGothic" panose="020B0600070205080204" pitchFamily="34" charset="-128"/>
        <a:cs typeface="Arial" charset="0"/>
        <a:sym typeface="Arial" panose="020B0604020202020204" pitchFamily="34" charset="0"/>
      </a:defRPr>
    </a:lvl1pPr>
    <a:lvl2pPr indent="228600" algn="l" rtl="0" eaLnBrk="0" fontAlgn="base" hangingPunct="0">
      <a:spcBef>
        <a:spcPts val="400"/>
      </a:spcBef>
      <a:spcAft>
        <a:spcPct val="0"/>
      </a:spcAft>
      <a:defRPr sz="1200" kern="1200">
        <a:solidFill>
          <a:srgbClr val="000000"/>
        </a:solidFill>
        <a:latin typeface="Arial" charset="0"/>
        <a:ea typeface="Arial" charset="0"/>
        <a:cs typeface="Arial" charset="0"/>
        <a:sym typeface="Arial" panose="020B0604020202020204" pitchFamily="34" charset="0"/>
      </a:defRPr>
    </a:lvl2pPr>
    <a:lvl3pPr indent="457200" algn="l" rtl="0" eaLnBrk="0" fontAlgn="base" hangingPunct="0">
      <a:spcBef>
        <a:spcPts val="400"/>
      </a:spcBef>
      <a:spcAft>
        <a:spcPct val="0"/>
      </a:spcAft>
      <a:defRPr sz="1200" kern="1200">
        <a:solidFill>
          <a:srgbClr val="000000"/>
        </a:solidFill>
        <a:latin typeface="Arial" charset="0"/>
        <a:ea typeface="Arial" charset="0"/>
        <a:cs typeface="Arial" charset="0"/>
        <a:sym typeface="Arial" panose="020B0604020202020204" pitchFamily="34" charset="0"/>
      </a:defRPr>
    </a:lvl3pPr>
    <a:lvl4pPr indent="685800" algn="l" rtl="0" eaLnBrk="0" fontAlgn="base" hangingPunct="0">
      <a:spcBef>
        <a:spcPts val="400"/>
      </a:spcBef>
      <a:spcAft>
        <a:spcPct val="0"/>
      </a:spcAft>
      <a:defRPr sz="1200" kern="1200">
        <a:solidFill>
          <a:srgbClr val="000000"/>
        </a:solidFill>
        <a:latin typeface="Arial" charset="0"/>
        <a:ea typeface="Arial" charset="0"/>
        <a:cs typeface="Arial" charset="0"/>
        <a:sym typeface="Arial" panose="020B0604020202020204" pitchFamily="34" charset="0"/>
      </a:defRPr>
    </a:lvl4pPr>
    <a:lvl5pPr indent="914400" algn="l" rtl="0" eaLnBrk="0" fontAlgn="base" hangingPunct="0">
      <a:spcBef>
        <a:spcPts val="400"/>
      </a:spcBef>
      <a:spcAft>
        <a:spcPct val="0"/>
      </a:spcAft>
      <a:defRPr sz="1200" kern="1200">
        <a:solidFill>
          <a:srgbClr val="000000"/>
        </a:solidFill>
        <a:latin typeface="Arial" charset="0"/>
        <a:ea typeface="Arial" charset="0"/>
        <a:cs typeface="Arial" charset="0"/>
        <a:sym typeface="Arial" panose="020B0604020202020204" pitchFamily="34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5D075C4F-20F3-44BC-A57C-BF31C6B3260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13975DC-1B69-4B9A-86CB-49E8E04BEDAB}"/>
              </a:ext>
            </a:extLst>
          </p:cNvPr>
          <p:cNvSpPr>
            <a:spLocks noGrp="1" noChangeArrowheads="1"/>
          </p:cNvSpPr>
          <p:nvPr>
            <p:ph type="body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13273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77036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24330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677492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30128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144DC4A5-7E69-4C46-A58F-31D0A47CAEB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id="{C558CC85-500C-4BF7-AF26-BC917321F9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56294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28118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17951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5634C57A-74E3-49B5-AB6A-E7F929F5408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CFEF44C1-D5F0-4E2A-9941-889010FB7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Complaint received under the former Psych REB.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>
            <a:extLst>
              <a:ext uri="{FF2B5EF4-FFF2-40B4-BE49-F238E27FC236}">
                <a16:creationId xmlns:a16="http://schemas.microsoft.com/office/drawing/2014/main" id="{D07BEE7D-3815-4F74-8E33-FD05CCB1008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0659" name="Notes Placeholder 2">
            <a:extLst>
              <a:ext uri="{FF2B5EF4-FFF2-40B4-BE49-F238E27FC236}">
                <a16:creationId xmlns:a16="http://schemas.microsoft.com/office/drawing/2014/main" id="{15ECA952-A472-4142-B811-4DF91F23A5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48195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608288-8F4A-472C-965B-5DF14325A006}" type="slidenum">
              <a:rPr lang="en-US"/>
              <a:pPr/>
              <a:t>7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280150" cy="3533775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456113"/>
            <a:ext cx="5224462" cy="4225925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53246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4628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63BB67E-548C-4DAF-BEDD-E7D6EEF586A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50383-8639-41A0-B877-B9916DA2D8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6042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D10513F-2A98-4432-B19E-203E91481C0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85259-217F-41C8-BCC2-F994F38221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10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0488"/>
            <a:ext cx="2743200" cy="67675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0488"/>
            <a:ext cx="8026400" cy="67675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8AF4528-E2E2-403C-BBB6-520DD4C0407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505C7-D207-434E-8CAD-DD5B5B27AF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2210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184516-46A5-4750-B7D7-A6B4A3495B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1FE98-2213-409B-8A19-84E47C797F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531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0B727E-C0EF-484E-A0E1-854249D200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39AB5-17E2-4A3A-8792-8494CC8A4F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5490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A45CE59-640E-4F83-A058-9942AA020C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2180-016E-49B5-81AA-2849024341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9523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3886200"/>
            <a:ext cx="4165600" cy="175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3886200"/>
            <a:ext cx="4165600" cy="175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6296CD9-CF2B-493B-B3C1-3B2CB46F58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88911-671C-49EC-A31B-718B2C0AFD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5267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11B389C-35AC-4011-96B4-956586739F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71FBB-28C1-497B-A366-3C0B1152EC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3901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9A897FA-32D4-4F64-98CC-024566FDF8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FD83E-BD74-4043-AE4F-28B8DC00CD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52170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FE83477F-482A-46F2-9B37-EDA9368355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DB513-7B98-484F-A410-CD0BF5197C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68544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55DE713-AE3A-41DE-805D-74D2E6FD73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18F77-6055-40F9-AA40-C964402ADD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3342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150" y="476672"/>
            <a:ext cx="8223250" cy="504056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1424" y="1600200"/>
            <a:ext cx="9793088" cy="464820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1200"/>
              </a:spcAft>
              <a:buNone/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857250" indent="-400050">
              <a:spcBef>
                <a:spcPts val="0"/>
              </a:spcBef>
              <a:spcAft>
                <a:spcPts val="1200"/>
              </a:spcAft>
              <a:buSzPct val="110000"/>
              <a:buFont typeface="Arial" panose="020B0604020202020204" pitchFamily="34" charset="0"/>
              <a:buChar char="•"/>
              <a:defRPr sz="2400" b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270000" indent="-355600">
              <a:spcBef>
                <a:spcPts val="0"/>
              </a:spcBef>
              <a:spcAft>
                <a:spcPts val="1200"/>
              </a:spcAft>
              <a:buSzPct val="90000"/>
              <a:buFont typeface="Courier New" panose="02070309020205020404" pitchFamily="49" charset="0"/>
              <a:buChar char="o"/>
              <a:defRPr sz="2200" b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56E3294-C905-4BD7-8B80-F77AB675AC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56EDF-E4D0-420E-9D28-8943034565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97663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9C8E606-0A08-43DF-9E24-DFCFAD3692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AF2FB-57AE-4A2E-94D1-31DA684F92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09238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5DD27E-2E3A-44EF-B48F-7F05330FA2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F9B83-1525-437F-8075-BF3F0E2E5A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24736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2130426"/>
            <a:ext cx="2590800" cy="3508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130426"/>
            <a:ext cx="7569200" cy="3508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CA2D3F-D4EC-46E3-A6C4-82115B2178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60F22-CA25-4D01-BEC3-4A51EEFA33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5585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4049427-C975-4850-9F9E-83E2B9341B2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EA4C2-C120-4006-BECC-EA1AA20BF9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9576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FDD9FFDF-F723-4843-A2E9-B7555A85B6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EC0D2-89D7-4401-AB0C-4F5219F366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0198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CB1334F6-6973-4BAC-A320-A9C9F7FEE3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45505-5349-499B-84DD-76AC6FEF82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7242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0BD9DCA4-05E8-457C-BF44-14DDECE446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5966F-FD02-44EF-B500-91D130C11C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17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D5D60BC-6AC6-4860-85D5-2E41E5D6A8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31134-0B22-4E07-92A8-1112FC43C8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2179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541141DD-66C1-4EE9-A8D8-A38965EE6A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2FAFE-C276-4C91-8265-D9B866B254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662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507C194F-5A10-45B2-8D29-09C945CBD1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8AAE2-9375-4139-9349-C2E63931F3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944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BF33AA10-ED38-4445-93BF-D3E66ABAD985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 bwMode="auto">
          <a:xfrm>
            <a:off x="11164888" y="6248400"/>
            <a:ext cx="403225" cy="2873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45720" tIns="45720" rIns="45720" bIns="45720" numCol="1" anchor="t" anchorCtr="0" compatLnSpc="1">
            <a:prstTxWarp prst="textNoShape">
              <a:avLst/>
            </a:prstTxWarp>
          </a:bodyPr>
          <a:lstStyle>
            <a:lvl1pPr algn="r" eaLnBrk="1">
              <a:defRPr sz="1400">
                <a:solidFill>
                  <a:srgbClr val="D00030"/>
                </a:solidFill>
              </a:defRPr>
            </a:lvl1pPr>
          </a:lstStyle>
          <a:p>
            <a:pPr>
              <a:defRPr/>
            </a:pPr>
            <a:fld id="{B5A2C94D-0CA1-4D57-BC76-95FDEBD520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A0B5B7A2-F0F6-4AEB-8337-25F11265E1E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359150" y="0"/>
            <a:ext cx="8223250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Arial" panose="020B0604020202020204" pitchFamily="34" charset="0"/>
              </a:rPr>
              <a:t>Click to edit Master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818CBD1C-0329-4D7F-868F-B1FD2FF1C7E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Arial" panose="020B0604020202020204" pitchFamily="34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Arial" panose="020B0604020202020204" pitchFamily="34" charset="0"/>
              </a:rPr>
              <a:t>Second level</a:t>
            </a:r>
          </a:p>
          <a:p>
            <a:pPr lvl="2"/>
            <a:r>
              <a:rPr lang="en-US" altLang="en-US">
                <a:sym typeface="Arial" panose="020B0604020202020204" pitchFamily="34" charset="0"/>
              </a:rPr>
              <a:t>Third level</a:t>
            </a:r>
          </a:p>
          <a:p>
            <a:pPr lvl="3"/>
            <a:r>
              <a:rPr lang="en-US" altLang="en-US">
                <a:sym typeface="Arial" panose="020B0604020202020204" pitchFamily="34" charset="0"/>
              </a:rPr>
              <a:t>Fourth level</a:t>
            </a:r>
          </a:p>
          <a:p>
            <a:pPr lvl="4"/>
            <a:r>
              <a:rPr lang="en-US" altLang="en-US">
                <a:sym typeface="Arial" panose="020B0604020202020204" pitchFamily="34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+mj-lt"/>
          <a:ea typeface="MS PGothic" panose="020B0600070205080204" pitchFamily="34" charset="-128"/>
          <a:cs typeface="+mj-cs"/>
          <a:sym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Arial" charset="0"/>
          <a:ea typeface="MS PGothic" panose="020B0600070205080204" pitchFamily="34" charset="-128"/>
          <a:cs typeface="Arial" charset="0"/>
          <a:sym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Arial" charset="0"/>
          <a:ea typeface="MS PGothic" panose="020B0600070205080204" pitchFamily="34" charset="-128"/>
          <a:cs typeface="Arial" charset="0"/>
          <a:sym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Arial" charset="0"/>
          <a:ea typeface="MS PGothic" panose="020B0600070205080204" pitchFamily="34" charset="-128"/>
          <a:cs typeface="Arial" charset="0"/>
          <a:sym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Arial" charset="0"/>
          <a:ea typeface="MS PGothic" panose="020B0600070205080204" pitchFamily="34" charset="-128"/>
          <a:cs typeface="Arial" charset="0"/>
          <a:sym typeface="Arial" panose="020B0604020202020204" pitchFamily="34" charset="0"/>
        </a:defRPr>
      </a:lvl5pPr>
      <a:lvl6pPr marL="457200" algn="l" rtl="0" fontAlgn="base" hangingPunct="0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Arial" charset="0"/>
          <a:ea typeface="ＭＳ Ｐゴシック" charset="0"/>
          <a:cs typeface="Arial" charset="0"/>
          <a:sym typeface="Arial" charset="0"/>
        </a:defRPr>
      </a:lvl6pPr>
      <a:lvl7pPr marL="914400" algn="l" rtl="0" fontAlgn="base" hangingPunct="0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Arial" charset="0"/>
          <a:ea typeface="ＭＳ Ｐゴシック" charset="0"/>
          <a:cs typeface="Arial" charset="0"/>
          <a:sym typeface="Arial" charset="0"/>
        </a:defRPr>
      </a:lvl7pPr>
      <a:lvl8pPr marL="1371600" algn="l" rtl="0" fontAlgn="base" hangingPunct="0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Arial" charset="0"/>
          <a:ea typeface="ＭＳ Ｐゴシック" charset="0"/>
          <a:cs typeface="Arial" charset="0"/>
          <a:sym typeface="Arial" charset="0"/>
        </a:defRPr>
      </a:lvl8pPr>
      <a:lvl9pPr marL="1828800" algn="l" rtl="0" fontAlgn="base" hangingPunct="0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Arial" charset="0"/>
          <a:ea typeface="ＭＳ Ｐゴシック" charset="0"/>
          <a:cs typeface="Arial" charset="0"/>
          <a:sym typeface="Arial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Clr>
          <a:srgbClr val="D20031"/>
        </a:buClr>
        <a:buSzPct val="100000"/>
        <a:buFont typeface="Wingdings" panose="05000000000000000000" pitchFamily="2" charset="2"/>
        <a:buChar char="▪"/>
        <a:defRPr sz="2800" b="1">
          <a:solidFill>
            <a:srgbClr val="000000"/>
          </a:solidFill>
          <a:latin typeface="+mn-lt"/>
          <a:ea typeface="MS PGothic" panose="020B0600070205080204" pitchFamily="34" charset="-128"/>
          <a:cs typeface="+mn-cs"/>
          <a:sym typeface="Arial" panose="020B0604020202020204" pitchFamily="34" charset="0"/>
        </a:defRPr>
      </a:lvl1pPr>
      <a:lvl2pPr marL="857250" indent="-400050" algn="l" rtl="0" eaLnBrk="0" fontAlgn="base" hangingPunct="0">
        <a:spcBef>
          <a:spcPts val="600"/>
        </a:spcBef>
        <a:spcAft>
          <a:spcPct val="0"/>
        </a:spcAft>
        <a:buClr>
          <a:srgbClr val="D20031"/>
        </a:buClr>
        <a:buSzPct val="100000"/>
        <a:buFont typeface="Wingdings" panose="05000000000000000000" pitchFamily="2" charset="2"/>
        <a:buChar char="|"/>
        <a:defRPr sz="2800" b="1">
          <a:solidFill>
            <a:srgbClr val="000000"/>
          </a:solidFill>
          <a:latin typeface="+mn-lt"/>
          <a:ea typeface="Arial" charset="0"/>
          <a:cs typeface="+mn-cs"/>
          <a:sym typeface="Arial" panose="020B0604020202020204" pitchFamily="34" charset="0"/>
        </a:defRPr>
      </a:lvl2pPr>
      <a:lvl3pPr marL="1270000" indent="-355600" algn="l" rtl="0" eaLnBrk="0" fontAlgn="base" hangingPunct="0">
        <a:spcBef>
          <a:spcPts val="600"/>
        </a:spcBef>
        <a:spcAft>
          <a:spcPct val="0"/>
        </a:spcAft>
        <a:buClr>
          <a:srgbClr val="D20031"/>
        </a:buClr>
        <a:buSzPct val="100000"/>
        <a:buFont typeface="Wingdings" panose="05000000000000000000" pitchFamily="2" charset="2"/>
        <a:buChar char="•"/>
        <a:defRPr sz="2800" b="1">
          <a:solidFill>
            <a:srgbClr val="000000"/>
          </a:solidFill>
          <a:latin typeface="+mn-lt"/>
          <a:ea typeface="Arial" charset="0"/>
          <a:cs typeface="+mn-cs"/>
          <a:sym typeface="Arial" panose="020B0604020202020204" pitchFamily="34" charset="0"/>
        </a:defRPr>
      </a:lvl3pPr>
      <a:lvl4pPr marL="1727200" indent="-355600" algn="l" rtl="0" eaLnBrk="0" fontAlgn="base" hangingPunct="0">
        <a:spcBef>
          <a:spcPts val="600"/>
        </a:spcBef>
        <a:spcAft>
          <a:spcPct val="0"/>
        </a:spcAft>
        <a:buClr>
          <a:srgbClr val="D20031"/>
        </a:buClr>
        <a:buSzPct val="100000"/>
        <a:buFont typeface="Wingdings" panose="05000000000000000000" pitchFamily="2" charset="2"/>
        <a:buChar char="–"/>
        <a:defRPr sz="2800" b="1">
          <a:solidFill>
            <a:srgbClr val="000000"/>
          </a:solidFill>
          <a:latin typeface="+mn-lt"/>
          <a:ea typeface="Arial" charset="0"/>
          <a:cs typeface="+mn-cs"/>
          <a:sym typeface="Arial" panose="020B0604020202020204" pitchFamily="34" charset="0"/>
        </a:defRPr>
      </a:lvl4pPr>
      <a:lvl5pPr marL="2184400" indent="-355600" algn="l" rtl="0" eaLnBrk="0" fontAlgn="base" hangingPunct="0">
        <a:spcBef>
          <a:spcPts val="600"/>
        </a:spcBef>
        <a:spcAft>
          <a:spcPct val="0"/>
        </a:spcAft>
        <a:buClr>
          <a:srgbClr val="D20031"/>
        </a:buClr>
        <a:buSzPct val="100000"/>
        <a:buFont typeface="Wingdings" panose="05000000000000000000" pitchFamily="2" charset="2"/>
        <a:buChar char="»"/>
        <a:defRPr sz="2800" b="1">
          <a:solidFill>
            <a:srgbClr val="000000"/>
          </a:solidFill>
          <a:latin typeface="+mn-lt"/>
          <a:ea typeface="Arial" charset="0"/>
          <a:cs typeface="+mn-cs"/>
          <a:sym typeface="Arial" panose="020B0604020202020204" pitchFamily="34" charset="0"/>
        </a:defRPr>
      </a:lvl5pPr>
      <a:lvl6pPr marL="2641600" indent="-355600" algn="l" rtl="0" fontAlgn="base" hangingPunct="0">
        <a:spcBef>
          <a:spcPts val="600"/>
        </a:spcBef>
        <a:spcAft>
          <a:spcPct val="0"/>
        </a:spcAft>
        <a:buClr>
          <a:srgbClr val="D20031"/>
        </a:buClr>
        <a:buSzPct val="100000"/>
        <a:buFont typeface="Wingdings" charset="0"/>
        <a:buChar char="»"/>
        <a:defRPr sz="2800" b="1">
          <a:solidFill>
            <a:srgbClr val="000000"/>
          </a:solidFill>
          <a:latin typeface="+mn-lt"/>
          <a:ea typeface="Arial" charset="0"/>
          <a:cs typeface="+mn-cs"/>
          <a:sym typeface="Arial" charset="0"/>
        </a:defRPr>
      </a:lvl6pPr>
      <a:lvl7pPr marL="3098800" indent="-355600" algn="l" rtl="0" fontAlgn="base" hangingPunct="0">
        <a:spcBef>
          <a:spcPts val="600"/>
        </a:spcBef>
        <a:spcAft>
          <a:spcPct val="0"/>
        </a:spcAft>
        <a:buClr>
          <a:srgbClr val="D20031"/>
        </a:buClr>
        <a:buSzPct val="100000"/>
        <a:buFont typeface="Wingdings" charset="0"/>
        <a:buChar char="»"/>
        <a:defRPr sz="2800" b="1">
          <a:solidFill>
            <a:srgbClr val="000000"/>
          </a:solidFill>
          <a:latin typeface="+mn-lt"/>
          <a:ea typeface="Arial" charset="0"/>
          <a:cs typeface="+mn-cs"/>
          <a:sym typeface="Arial" charset="0"/>
        </a:defRPr>
      </a:lvl7pPr>
      <a:lvl8pPr marL="3556000" indent="-355600" algn="l" rtl="0" fontAlgn="base" hangingPunct="0">
        <a:spcBef>
          <a:spcPts val="600"/>
        </a:spcBef>
        <a:spcAft>
          <a:spcPct val="0"/>
        </a:spcAft>
        <a:buClr>
          <a:srgbClr val="D20031"/>
        </a:buClr>
        <a:buSzPct val="100000"/>
        <a:buFont typeface="Wingdings" charset="0"/>
        <a:buChar char="»"/>
        <a:defRPr sz="2800" b="1">
          <a:solidFill>
            <a:srgbClr val="000000"/>
          </a:solidFill>
          <a:latin typeface="+mn-lt"/>
          <a:ea typeface="Arial" charset="0"/>
          <a:cs typeface="+mn-cs"/>
          <a:sym typeface="Arial" charset="0"/>
        </a:defRPr>
      </a:lvl8pPr>
      <a:lvl9pPr marL="4013200" indent="-355600" algn="l" rtl="0" fontAlgn="base" hangingPunct="0">
        <a:spcBef>
          <a:spcPts val="600"/>
        </a:spcBef>
        <a:spcAft>
          <a:spcPct val="0"/>
        </a:spcAft>
        <a:buClr>
          <a:srgbClr val="D20031"/>
        </a:buClr>
        <a:buSzPct val="100000"/>
        <a:buFont typeface="Wingdings" charset="0"/>
        <a:buChar char="»"/>
        <a:defRPr sz="2800" b="1">
          <a:solidFill>
            <a:srgbClr val="000000"/>
          </a:solidFill>
          <a:latin typeface="+mn-lt"/>
          <a:ea typeface="Arial" charset="0"/>
          <a:cs typeface="+mn-cs"/>
          <a:sym typeface="Arial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BD3BDFE6-2145-4D56-85D0-A561D4108DE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14400" y="2130425"/>
            <a:ext cx="10363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Arial" panose="020B0604020202020204" pitchFamily="34" charset="0"/>
              </a:rPr>
              <a:t>Click to edit Master title style</a:t>
            </a:r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2A25B5D0-A263-4BE8-BE26-7AC148A9E63B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 bwMode="auto"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Arial" panose="020B0604020202020204" pitchFamily="34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Arial" panose="020B0604020202020204" pitchFamily="34" charset="0"/>
              </a:rPr>
              <a:t>Second level</a:t>
            </a:r>
          </a:p>
          <a:p>
            <a:pPr lvl="2"/>
            <a:r>
              <a:rPr lang="en-US" altLang="en-US">
                <a:sym typeface="Arial" panose="020B0604020202020204" pitchFamily="34" charset="0"/>
              </a:rPr>
              <a:t>Third level</a:t>
            </a:r>
          </a:p>
          <a:p>
            <a:pPr lvl="3"/>
            <a:r>
              <a:rPr lang="en-US" altLang="en-US">
                <a:sym typeface="Arial" panose="020B0604020202020204" pitchFamily="34" charset="0"/>
              </a:rPr>
              <a:t>Fourth level</a:t>
            </a:r>
          </a:p>
          <a:p>
            <a:pPr lvl="4"/>
            <a:r>
              <a:rPr lang="en-US" altLang="en-US">
                <a:sym typeface="Arial" panose="020B0604020202020204" pitchFamily="34" charset="0"/>
              </a:rPr>
              <a:t>Fifth level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9C25676C-CA2A-4EA0-B4B9-1EA014632650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 bwMode="auto">
          <a:xfrm>
            <a:off x="11164888" y="6248400"/>
            <a:ext cx="403225" cy="2873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45720" tIns="45720" rIns="45720" bIns="45720" numCol="1" anchor="t" anchorCtr="0" compatLnSpc="1">
            <a:prstTxWarp prst="textNoShape">
              <a:avLst/>
            </a:prstTxWarp>
          </a:bodyPr>
          <a:lstStyle>
            <a:lvl1pPr algn="r" eaLnBrk="1">
              <a:defRPr sz="1400">
                <a:solidFill>
                  <a:srgbClr val="D00030"/>
                </a:solidFill>
              </a:defRPr>
            </a:lvl1pPr>
          </a:lstStyle>
          <a:p>
            <a:pPr>
              <a:defRPr/>
            </a:pPr>
            <a:fld id="{5A51B505-6450-4CDA-BD8A-54B0CEC063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+mj-lt"/>
          <a:ea typeface="MS PGothic" panose="020B0600070205080204" pitchFamily="34" charset="-128"/>
          <a:cs typeface="+mj-cs"/>
          <a:sym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Arial" charset="0"/>
          <a:ea typeface="MS PGothic" panose="020B0600070205080204" pitchFamily="34" charset="-128"/>
          <a:cs typeface="Arial" charset="0"/>
          <a:sym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Arial" charset="0"/>
          <a:ea typeface="MS PGothic" panose="020B0600070205080204" pitchFamily="34" charset="-128"/>
          <a:cs typeface="Arial" charset="0"/>
          <a:sym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Arial" charset="0"/>
          <a:ea typeface="MS PGothic" panose="020B0600070205080204" pitchFamily="34" charset="-128"/>
          <a:cs typeface="Arial" charset="0"/>
          <a:sym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Arial" charset="0"/>
          <a:ea typeface="MS PGothic" panose="020B0600070205080204" pitchFamily="34" charset="-128"/>
          <a:cs typeface="Arial" charset="0"/>
          <a:sym typeface="Arial" panose="020B0604020202020204" pitchFamily="34" charset="0"/>
        </a:defRPr>
      </a:lvl5pPr>
      <a:lvl6pPr marL="457200" algn="l" rtl="0" fontAlgn="base" hangingPunct="0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Arial" charset="0"/>
          <a:ea typeface="ＭＳ Ｐゴシック" charset="0"/>
          <a:cs typeface="Arial" charset="0"/>
          <a:sym typeface="Arial" charset="0"/>
        </a:defRPr>
      </a:lvl6pPr>
      <a:lvl7pPr marL="914400" algn="l" rtl="0" fontAlgn="base" hangingPunct="0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Arial" charset="0"/>
          <a:ea typeface="ＭＳ Ｐゴシック" charset="0"/>
          <a:cs typeface="Arial" charset="0"/>
          <a:sym typeface="Arial" charset="0"/>
        </a:defRPr>
      </a:lvl7pPr>
      <a:lvl8pPr marL="1371600" algn="l" rtl="0" fontAlgn="base" hangingPunct="0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Arial" charset="0"/>
          <a:ea typeface="ＭＳ Ｐゴシック" charset="0"/>
          <a:cs typeface="Arial" charset="0"/>
          <a:sym typeface="Arial" charset="0"/>
        </a:defRPr>
      </a:lvl8pPr>
      <a:lvl9pPr marL="1828800" algn="l" rtl="0" fontAlgn="base" hangingPunct="0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Arial" charset="0"/>
          <a:ea typeface="ＭＳ Ｐゴシック" charset="0"/>
          <a:cs typeface="Arial" charset="0"/>
          <a:sym typeface="Arial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Clr>
          <a:srgbClr val="D20031"/>
        </a:buClr>
        <a:buSzPct val="100000"/>
        <a:buFont typeface="Wingdings" panose="05000000000000000000" pitchFamily="2" charset="2"/>
        <a:buChar char="▪"/>
        <a:defRPr sz="2800" b="1">
          <a:solidFill>
            <a:srgbClr val="000000"/>
          </a:solidFill>
          <a:latin typeface="+mn-lt"/>
          <a:ea typeface="MS PGothic" panose="020B0600070205080204" pitchFamily="34" charset="-128"/>
          <a:cs typeface="+mn-cs"/>
          <a:sym typeface="Arial" panose="020B0604020202020204" pitchFamily="34" charset="0"/>
        </a:defRPr>
      </a:lvl1pPr>
      <a:lvl2pPr marL="857250" indent="-400050" algn="l" rtl="0" eaLnBrk="0" fontAlgn="base" hangingPunct="0">
        <a:spcBef>
          <a:spcPts val="600"/>
        </a:spcBef>
        <a:spcAft>
          <a:spcPct val="0"/>
        </a:spcAft>
        <a:buClr>
          <a:srgbClr val="D20031"/>
        </a:buClr>
        <a:buSzPct val="100000"/>
        <a:buFont typeface="Wingdings" panose="05000000000000000000" pitchFamily="2" charset="2"/>
        <a:buChar char="|"/>
        <a:defRPr sz="2800" b="1">
          <a:solidFill>
            <a:srgbClr val="000000"/>
          </a:solidFill>
          <a:latin typeface="+mn-lt"/>
          <a:ea typeface="Arial" charset="0"/>
          <a:cs typeface="+mn-cs"/>
          <a:sym typeface="Arial" panose="020B0604020202020204" pitchFamily="34" charset="0"/>
        </a:defRPr>
      </a:lvl2pPr>
      <a:lvl3pPr marL="1270000" indent="-355600" algn="l" rtl="0" eaLnBrk="0" fontAlgn="base" hangingPunct="0">
        <a:spcBef>
          <a:spcPts val="600"/>
        </a:spcBef>
        <a:spcAft>
          <a:spcPct val="0"/>
        </a:spcAft>
        <a:buClr>
          <a:srgbClr val="D20031"/>
        </a:buClr>
        <a:buSzPct val="100000"/>
        <a:buFont typeface="Wingdings" panose="05000000000000000000" pitchFamily="2" charset="2"/>
        <a:buChar char="•"/>
        <a:defRPr sz="2800" b="1">
          <a:solidFill>
            <a:srgbClr val="000000"/>
          </a:solidFill>
          <a:latin typeface="+mn-lt"/>
          <a:ea typeface="Arial" charset="0"/>
          <a:cs typeface="+mn-cs"/>
          <a:sym typeface="Arial" panose="020B0604020202020204" pitchFamily="34" charset="0"/>
        </a:defRPr>
      </a:lvl3pPr>
      <a:lvl4pPr marL="1727200" indent="-355600" algn="l" rtl="0" eaLnBrk="0" fontAlgn="base" hangingPunct="0">
        <a:spcBef>
          <a:spcPts val="600"/>
        </a:spcBef>
        <a:spcAft>
          <a:spcPct val="0"/>
        </a:spcAft>
        <a:buClr>
          <a:srgbClr val="D20031"/>
        </a:buClr>
        <a:buSzPct val="100000"/>
        <a:buFont typeface="Wingdings" panose="05000000000000000000" pitchFamily="2" charset="2"/>
        <a:buChar char="–"/>
        <a:defRPr sz="2800" b="1">
          <a:solidFill>
            <a:srgbClr val="000000"/>
          </a:solidFill>
          <a:latin typeface="+mn-lt"/>
          <a:ea typeface="Arial" charset="0"/>
          <a:cs typeface="+mn-cs"/>
          <a:sym typeface="Arial" panose="020B0604020202020204" pitchFamily="34" charset="0"/>
        </a:defRPr>
      </a:lvl4pPr>
      <a:lvl5pPr marL="2184400" indent="-355600" algn="l" rtl="0" eaLnBrk="0" fontAlgn="base" hangingPunct="0">
        <a:spcBef>
          <a:spcPts val="600"/>
        </a:spcBef>
        <a:spcAft>
          <a:spcPct val="0"/>
        </a:spcAft>
        <a:buClr>
          <a:srgbClr val="D20031"/>
        </a:buClr>
        <a:buSzPct val="100000"/>
        <a:buFont typeface="Wingdings" panose="05000000000000000000" pitchFamily="2" charset="2"/>
        <a:buChar char="»"/>
        <a:defRPr sz="2800" b="1">
          <a:solidFill>
            <a:srgbClr val="000000"/>
          </a:solidFill>
          <a:latin typeface="+mn-lt"/>
          <a:ea typeface="Arial" charset="0"/>
          <a:cs typeface="+mn-cs"/>
          <a:sym typeface="Arial" panose="020B0604020202020204" pitchFamily="34" charset="0"/>
        </a:defRPr>
      </a:lvl5pPr>
      <a:lvl6pPr marL="2641600" indent="-355600" algn="l" rtl="0" fontAlgn="base" hangingPunct="0">
        <a:spcBef>
          <a:spcPts val="600"/>
        </a:spcBef>
        <a:spcAft>
          <a:spcPct val="0"/>
        </a:spcAft>
        <a:buClr>
          <a:srgbClr val="D20031"/>
        </a:buClr>
        <a:buSzPct val="100000"/>
        <a:buFont typeface="Wingdings" charset="0"/>
        <a:buChar char="»"/>
        <a:defRPr sz="2800" b="1">
          <a:solidFill>
            <a:srgbClr val="000000"/>
          </a:solidFill>
          <a:latin typeface="+mn-lt"/>
          <a:ea typeface="Arial" charset="0"/>
          <a:cs typeface="+mn-cs"/>
          <a:sym typeface="Arial" charset="0"/>
        </a:defRPr>
      </a:lvl6pPr>
      <a:lvl7pPr marL="3098800" indent="-355600" algn="l" rtl="0" fontAlgn="base" hangingPunct="0">
        <a:spcBef>
          <a:spcPts val="600"/>
        </a:spcBef>
        <a:spcAft>
          <a:spcPct val="0"/>
        </a:spcAft>
        <a:buClr>
          <a:srgbClr val="D20031"/>
        </a:buClr>
        <a:buSzPct val="100000"/>
        <a:buFont typeface="Wingdings" charset="0"/>
        <a:buChar char="»"/>
        <a:defRPr sz="2800" b="1">
          <a:solidFill>
            <a:srgbClr val="000000"/>
          </a:solidFill>
          <a:latin typeface="+mn-lt"/>
          <a:ea typeface="Arial" charset="0"/>
          <a:cs typeface="+mn-cs"/>
          <a:sym typeface="Arial" charset="0"/>
        </a:defRPr>
      </a:lvl7pPr>
      <a:lvl8pPr marL="3556000" indent="-355600" algn="l" rtl="0" fontAlgn="base" hangingPunct="0">
        <a:spcBef>
          <a:spcPts val="600"/>
        </a:spcBef>
        <a:spcAft>
          <a:spcPct val="0"/>
        </a:spcAft>
        <a:buClr>
          <a:srgbClr val="D20031"/>
        </a:buClr>
        <a:buSzPct val="100000"/>
        <a:buFont typeface="Wingdings" charset="0"/>
        <a:buChar char="»"/>
        <a:defRPr sz="2800" b="1">
          <a:solidFill>
            <a:srgbClr val="000000"/>
          </a:solidFill>
          <a:latin typeface="+mn-lt"/>
          <a:ea typeface="Arial" charset="0"/>
          <a:cs typeface="+mn-cs"/>
          <a:sym typeface="Arial" charset="0"/>
        </a:defRPr>
      </a:lvl8pPr>
      <a:lvl9pPr marL="4013200" indent="-355600" algn="l" rtl="0" fontAlgn="base" hangingPunct="0">
        <a:spcBef>
          <a:spcPts val="600"/>
        </a:spcBef>
        <a:spcAft>
          <a:spcPct val="0"/>
        </a:spcAft>
        <a:buClr>
          <a:srgbClr val="D20031"/>
        </a:buClr>
        <a:buSzPct val="100000"/>
        <a:buFont typeface="Wingdings" charset="0"/>
        <a:buChar char="»"/>
        <a:defRPr sz="2800" b="1">
          <a:solidFill>
            <a:srgbClr val="000000"/>
          </a:solidFill>
          <a:latin typeface="+mn-lt"/>
          <a:ea typeface="Arial" charset="0"/>
          <a:cs typeface="+mn-cs"/>
          <a:sym typeface="Arial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thics.gc.ca/eng/policy-politique_tcps2-eptc2_2018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FAD7D0DA-4343-4BF6-9083-6926D7A0C2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71165" y="4149080"/>
            <a:ext cx="11449670" cy="937046"/>
          </a:xfrm>
        </p:spPr>
        <p:txBody>
          <a:bodyPr/>
          <a:lstStyle/>
          <a:p>
            <a:pPr algn="ctr" eaLnBrk="1">
              <a:spcBef>
                <a:spcPts val="1600"/>
              </a:spcBef>
              <a:defRPr/>
            </a:pPr>
            <a:r>
              <a:rPr lang="en-US" sz="3200" i="1" dirty="0">
                <a:solidFill>
                  <a:srgbClr val="000000"/>
                </a:solidFill>
                <a:latin typeface="Calibri"/>
                <a:ea typeface="+mj-ea"/>
                <a:cs typeface="Calibri"/>
                <a:sym typeface="Helvetica" charset="0"/>
              </a:rPr>
              <a:t> EW Learning Event : "Ethics in Experimental Research"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E21621FD-07A4-4FCC-B813-47570DA8D356}"/>
              </a:ext>
            </a:extLst>
          </p:cNvPr>
          <p:cNvSpPr>
            <a:spLocks noGrp="1" noChangeArrowheads="1"/>
          </p:cNvSpPr>
          <p:nvPr>
            <p:ph type="body" sz="quarter" idx="1"/>
          </p:nvPr>
        </p:nvSpPr>
        <p:spPr>
          <a:xfrm>
            <a:off x="1128365" y="5301208"/>
            <a:ext cx="9935269" cy="1051073"/>
          </a:xfrm>
        </p:spPr>
        <p:txBody>
          <a:bodyPr/>
          <a:lstStyle/>
          <a:p>
            <a:pPr marL="0" indent="0" algn="ctr" eaLnBrk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lang="en-US" b="0" dirty="0">
                <a:latin typeface="Calibri"/>
                <a:ea typeface="+mn-ea"/>
                <a:cs typeface="Calibri"/>
                <a:sym typeface="Arial" charset="0"/>
              </a:rPr>
              <a:t>Gordon DuVal, Director</a:t>
            </a:r>
          </a:p>
          <a:p>
            <a:pPr marL="0" indent="0" algn="ctr" eaLnBrk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lang="en-US" b="0" dirty="0">
                <a:latin typeface="Calibri"/>
                <a:ea typeface="+mn-ea"/>
                <a:cs typeface="Calibri"/>
                <a:sym typeface="Arial" charset="0"/>
              </a:rPr>
              <a:t>Carleton University Office of Research Ethics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 autoUpdateAnimBg="0"/>
      <p:bldP spid="4098" grpId="0" build="p" autoUpdateAnimBg="0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>
                <a:ln w="3175">
                  <a:noFill/>
                </a:ln>
                <a:effectLst>
                  <a:outerShdw algn="tl">
                    <a:schemeClr val="tx1">
                      <a:alpha val="36000"/>
                    </a:schemeClr>
                  </a:outerShdw>
                </a:effectLst>
              </a:rPr>
              <a:t>Research Ethics Principles</a:t>
            </a:r>
            <a:endParaRPr lang="en-US" dirty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3432" y="2074650"/>
            <a:ext cx="9217024" cy="3874630"/>
          </a:xfrm>
        </p:spPr>
        <p:txBody>
          <a:bodyPr/>
          <a:lstStyle/>
          <a:p>
            <a:pPr>
              <a:buNone/>
            </a:pPr>
            <a:r>
              <a:rPr lang="en-CA" sz="2400" b="1" dirty="0"/>
              <a:t>Welfare - Protecting from harm (and maximizing benefit)</a:t>
            </a:r>
          </a:p>
          <a:p>
            <a:pPr marL="809625" indent="-342900">
              <a:buFont typeface="Arial" panose="020B0604020202020204" pitchFamily="34" charset="0"/>
              <a:buChar char="•"/>
            </a:pPr>
            <a:r>
              <a:rPr lang="en-CA" sz="2400" b="0" dirty="0"/>
              <a:t>Physical harms</a:t>
            </a:r>
          </a:p>
          <a:p>
            <a:pPr marL="809625" indent="-342900">
              <a:buFont typeface="Arial" panose="020B0604020202020204" pitchFamily="34" charset="0"/>
              <a:buChar char="•"/>
            </a:pPr>
            <a:r>
              <a:rPr lang="en-CA" sz="2400" b="0" dirty="0"/>
              <a:t>Emotional/psychological harms</a:t>
            </a:r>
          </a:p>
          <a:p>
            <a:pPr marL="809625" indent="-342900">
              <a:buFont typeface="Arial" panose="020B0604020202020204" pitchFamily="34" charset="0"/>
              <a:buChar char="•"/>
            </a:pPr>
            <a:r>
              <a:rPr lang="en-CA" sz="2400" b="0" dirty="0"/>
              <a:t>Confidentiality/privacy harms</a:t>
            </a:r>
          </a:p>
          <a:p>
            <a:pPr marL="809625" indent="-342900">
              <a:buFont typeface="Arial" panose="020B0604020202020204" pitchFamily="34" charset="0"/>
              <a:buChar char="•"/>
            </a:pPr>
            <a:r>
              <a:rPr lang="en-CA" sz="2400" b="0" dirty="0"/>
              <a:t>Stigmatization or other harms to groups  </a:t>
            </a:r>
          </a:p>
        </p:txBody>
      </p:sp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EEB0F-CBD1-4FF0-A648-5734C3C41BD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02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>
                <a:ln w="3175">
                  <a:noFill/>
                </a:ln>
                <a:effectLst>
                  <a:outerShdw algn="tl">
                    <a:schemeClr val="tx1">
                      <a:alpha val="36000"/>
                    </a:schemeClr>
                  </a:outerShdw>
                </a:effectLst>
              </a:rPr>
              <a:t>Research Ethics Principles</a:t>
            </a:r>
            <a:endParaRPr lang="en-US" dirty="0">
              <a:ln w="3175">
                <a:noFill/>
              </a:ln>
              <a:effectLst>
                <a:outerShdw algn="tl">
                  <a:schemeClr val="tx1">
                    <a:alpha val="36000"/>
                  </a:schemeClr>
                </a:outerShdw>
              </a:effectLst>
            </a:endParaRP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10742984" cy="3845024"/>
          </a:xfrm>
        </p:spPr>
        <p:txBody>
          <a:bodyPr/>
          <a:lstStyle/>
          <a:p>
            <a:pPr>
              <a:buNone/>
            </a:pPr>
            <a:endParaRPr lang="en-CA" b="1" dirty="0"/>
          </a:p>
          <a:p>
            <a:r>
              <a:rPr lang="en-CA" dirty="0"/>
              <a:t>Justice and Fairness:  </a:t>
            </a:r>
            <a:r>
              <a:rPr lang="en-CA" b="1" dirty="0"/>
              <a:t>Respect for Equal Moral Status</a:t>
            </a:r>
            <a:endParaRPr lang="en-CA" dirty="0">
              <a:ln>
                <a:solidFill>
                  <a:schemeClr val="accent6">
                    <a:lumMod val="20000"/>
                    <a:lumOff val="80000"/>
                  </a:schemeClr>
                </a:solidFill>
              </a:ln>
            </a:endParaRPr>
          </a:p>
          <a:p>
            <a:pPr marL="719138" indent="-342900">
              <a:buFont typeface="Arial" panose="020B0604020202020204" pitchFamily="34" charset="0"/>
              <a:buChar char="•"/>
            </a:pPr>
            <a:r>
              <a:rPr lang="en-CA" b="0" dirty="0"/>
              <a:t>Participants should share the burdens and benefits of research equitably.</a:t>
            </a:r>
          </a:p>
          <a:p>
            <a:pPr lvl="2"/>
            <a:r>
              <a:rPr lang="en-CA" sz="2400" dirty="0"/>
              <a:t>No one unfairly excluded from potentially beneficial research (even vulnerable persons).</a:t>
            </a:r>
          </a:p>
          <a:p>
            <a:pPr lvl="2"/>
            <a:r>
              <a:rPr lang="en-CA" sz="2400" dirty="0"/>
              <a:t>No groups unfairly over-included in risky research</a:t>
            </a:r>
            <a:r>
              <a:rPr lang="en-US" sz="2400" dirty="0"/>
              <a:t>.</a:t>
            </a:r>
            <a:r>
              <a:rPr lang="en-CA" sz="2400" dirty="0"/>
              <a:t> </a:t>
            </a:r>
          </a:p>
        </p:txBody>
      </p:sp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B7644-8184-49FB-B1D2-059B3122FDA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84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Welfare of Research Participants</a:t>
            </a:r>
            <a:endParaRPr lang="en-US" dirty="0"/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5440" y="2204864"/>
            <a:ext cx="9793088" cy="3917032"/>
          </a:xfrm>
        </p:spPr>
        <p:txBody>
          <a:bodyPr/>
          <a:lstStyle/>
          <a:p>
            <a:r>
              <a:rPr lang="en-US" dirty="0"/>
              <a:t>Risk/benefit analysis </a:t>
            </a:r>
          </a:p>
          <a:p>
            <a:pPr lvl="1"/>
            <a:r>
              <a:rPr lang="en-US" dirty="0" err="1"/>
              <a:t>favourable</a:t>
            </a:r>
            <a:r>
              <a:rPr lang="en-US" dirty="0"/>
              <a:t> balance of risks and potential benefits</a:t>
            </a:r>
          </a:p>
          <a:p>
            <a:pPr lvl="1"/>
            <a:r>
              <a:rPr lang="en-US" dirty="0"/>
              <a:t>minimize harms </a:t>
            </a:r>
          </a:p>
          <a:p>
            <a:pPr lvl="1"/>
            <a:r>
              <a:rPr lang="en-US" dirty="0"/>
              <a:t>maximize benefits, where possible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A8F2A-8D9A-4737-B452-C4580E52194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Recruitment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424" y="1960240"/>
            <a:ext cx="9793088" cy="442108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2400" dirty="0">
                <a:ea typeface="MS PGothic" panose="020B0600070205080204" pitchFamily="34" charset="-128"/>
              </a:rPr>
              <a:t>Undue influence and manipulation - recruitment by individuals in a position of authority</a:t>
            </a:r>
          </a:p>
          <a:p>
            <a:pPr lvl="1">
              <a:spcBef>
                <a:spcPct val="0"/>
              </a:spcBef>
            </a:pPr>
            <a:r>
              <a:rPr lang="en-US" altLang="en-US" dirty="0">
                <a:ea typeface="Arial" panose="020B0604020202020204" pitchFamily="34" charset="0"/>
              </a:rPr>
              <a:t>Power relationships:  e.g. employers and employees, students</a:t>
            </a:r>
          </a:p>
          <a:p>
            <a:pPr lvl="1">
              <a:spcBef>
                <a:spcPct val="0"/>
              </a:spcBef>
            </a:pPr>
            <a:r>
              <a:rPr lang="en-US" altLang="en-US" dirty="0">
                <a:ea typeface="Arial" panose="020B0604020202020204" pitchFamily="34" charset="0"/>
              </a:rPr>
              <a:t>Influential relationships:  family, friends, professional colleagues</a:t>
            </a:r>
          </a:p>
          <a:p>
            <a:pPr lvl="1">
              <a:spcBef>
                <a:spcPct val="0"/>
              </a:spcBef>
            </a:pPr>
            <a:r>
              <a:rPr lang="en-US" altLang="en-US" dirty="0">
                <a:ea typeface="Arial" panose="020B0604020202020204" pitchFamily="34" charset="0"/>
              </a:rPr>
              <a:t>Unethical access to contact information.</a:t>
            </a:r>
          </a:p>
        </p:txBody>
      </p:sp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7EEE5-CA77-47CD-A110-D7E88375339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and Informed Consent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424" y="1700808"/>
            <a:ext cx="9793088" cy="4421088"/>
          </a:xfrm>
        </p:spPr>
        <p:txBody>
          <a:bodyPr/>
          <a:lstStyle/>
          <a:p>
            <a:r>
              <a:rPr lang="en-US" dirty="0"/>
              <a:t>Information</a:t>
            </a:r>
          </a:p>
          <a:p>
            <a:pPr lvl="1"/>
            <a:r>
              <a:rPr lang="en-CA" dirty="0"/>
              <a:t>what a reasonable person would need to know to decide</a:t>
            </a:r>
          </a:p>
          <a:p>
            <a:pPr lvl="1"/>
            <a:r>
              <a:rPr lang="en-CA" dirty="0"/>
              <a:t>reasonable opportunity to ask questions and consider decision</a:t>
            </a:r>
          </a:p>
          <a:p>
            <a:pPr lvl="1"/>
            <a:r>
              <a:rPr lang="en-US" altLang="en-US" dirty="0">
                <a:ea typeface="Arial" panose="020B0604020202020204" pitchFamily="34" charset="0"/>
              </a:rPr>
              <a:t>Language of consent is accessible to the participant group</a:t>
            </a:r>
            <a:endParaRPr lang="en-US" dirty="0"/>
          </a:p>
          <a:p>
            <a:r>
              <a:rPr lang="en-US" dirty="0"/>
              <a:t>Comprehension</a:t>
            </a:r>
          </a:p>
          <a:p>
            <a:pPr lvl="1"/>
            <a:r>
              <a:rPr lang="en-CA" dirty="0"/>
              <a:t>capacity and ability to communicate a choice</a:t>
            </a:r>
            <a:endParaRPr lang="en-US" dirty="0"/>
          </a:p>
          <a:p>
            <a:r>
              <a:rPr lang="en-US" dirty="0"/>
              <a:t>Voluntariness</a:t>
            </a:r>
          </a:p>
          <a:p>
            <a:pPr lvl="1"/>
            <a:r>
              <a:rPr lang="en-CA" dirty="0"/>
              <a:t>no undue influence</a:t>
            </a:r>
          </a:p>
        </p:txBody>
      </p:sp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7EEE5-CA77-47CD-A110-D7E88375339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36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026F5AE1-1E10-4F5E-A828-9BBA89BD3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50" y="476250"/>
            <a:ext cx="8223250" cy="504825"/>
          </a:xfrm>
        </p:spPr>
        <p:txBody>
          <a:bodyPr/>
          <a:lstStyle/>
          <a:p>
            <a:r>
              <a:rPr lang="en-US" altLang="en-US" dirty="0"/>
              <a:t>Vulnerable Populations</a:t>
            </a:r>
          </a:p>
        </p:txBody>
      </p:sp>
      <p:sp>
        <p:nvSpPr>
          <p:cNvPr id="38915" name="Content Placeholder 2">
            <a:extLst>
              <a:ext uri="{FF2B5EF4-FFF2-40B4-BE49-F238E27FC236}">
                <a16:creationId xmlns:a16="http://schemas.microsoft.com/office/drawing/2014/main" id="{674C7677-DD6E-442F-AA41-8FA3D09E9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637088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2400" dirty="0"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en-US" altLang="en-US" sz="2400" dirty="0">
                <a:ea typeface="MS PGothic" panose="020B0600070205080204" pitchFamily="34" charset="-128"/>
              </a:rPr>
              <a:t>Vulnerable populations</a:t>
            </a:r>
          </a:p>
          <a:p>
            <a:pPr lvl="1">
              <a:spcBef>
                <a:spcPct val="0"/>
              </a:spcBef>
            </a:pPr>
            <a:r>
              <a:rPr lang="en-US" altLang="en-US" sz="2400" dirty="0">
                <a:ea typeface="MS PGothic" panose="020B0600070205080204" pitchFamily="34" charset="-128"/>
              </a:rPr>
              <a:t>Concern is to protect free and informed decision-making.</a:t>
            </a:r>
          </a:p>
          <a:p>
            <a:pPr lvl="1">
              <a:spcBef>
                <a:spcPct val="0"/>
              </a:spcBef>
            </a:pPr>
            <a:r>
              <a:rPr lang="en-US" altLang="en-US" dirty="0">
                <a:ea typeface="Arial" panose="020B0604020202020204" pitchFamily="34" charset="0"/>
              </a:rPr>
              <a:t>Vulnerability is often caused by limited decision-making capacity, or limited access to social goods, such as rights, opportunities and power.</a:t>
            </a:r>
          </a:p>
          <a:p>
            <a:pPr lvl="1">
              <a:spcBef>
                <a:spcPct val="0"/>
              </a:spcBef>
            </a:pPr>
            <a:r>
              <a:rPr lang="en-US" altLang="en-US" dirty="0">
                <a:ea typeface="Arial" panose="020B0604020202020204" pitchFamily="34" charset="0"/>
              </a:rPr>
              <a:t>Vulnerable groups may include children, prisoners, marginalized groups in society, persons with mental illness and persons subject to authority or influence. </a:t>
            </a:r>
          </a:p>
          <a:p>
            <a:pPr>
              <a:spcBef>
                <a:spcPct val="0"/>
              </a:spcBef>
            </a:pPr>
            <a:endParaRPr lang="en-US" altLang="en-US" dirty="0">
              <a:ea typeface="MS PGothic" panose="020B0600070205080204" pitchFamily="34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Confidentiality/Privacy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424" y="1571997"/>
            <a:ext cx="9793088" cy="4820072"/>
          </a:xfrm>
        </p:spPr>
        <p:txBody>
          <a:bodyPr/>
          <a:lstStyle/>
          <a:p>
            <a:pPr marL="179388" lvl="1" indent="0">
              <a:buNone/>
            </a:pPr>
            <a:r>
              <a:rPr lang="en-US" b="1" dirty="0"/>
              <a:t>Confidentiality/Privacy</a:t>
            </a:r>
          </a:p>
          <a:p>
            <a:pPr lvl="1"/>
            <a:r>
              <a:rPr lang="en-US" dirty="0"/>
              <a:t>Consent to collection, use, and disclosure</a:t>
            </a:r>
          </a:p>
          <a:p>
            <a:pPr lvl="1"/>
            <a:r>
              <a:rPr lang="en-US" dirty="0"/>
              <a:t>Identifiability of personal information</a:t>
            </a:r>
          </a:p>
          <a:p>
            <a:pPr lvl="2"/>
            <a:r>
              <a:rPr lang="en-US" sz="2400" dirty="0"/>
              <a:t>Identifiable</a:t>
            </a:r>
          </a:p>
          <a:p>
            <a:pPr lvl="2"/>
            <a:r>
              <a:rPr lang="en-US" sz="2400" dirty="0"/>
              <a:t>Coded</a:t>
            </a:r>
          </a:p>
          <a:p>
            <a:pPr lvl="2"/>
            <a:r>
              <a:rPr lang="en-US" sz="2400" dirty="0"/>
              <a:t>De-identified (anonymized)</a:t>
            </a:r>
          </a:p>
          <a:p>
            <a:pPr lvl="1"/>
            <a:r>
              <a:rPr lang="en-US" dirty="0"/>
              <a:t>Planned disclosure of identifiable personal information</a:t>
            </a:r>
          </a:p>
          <a:p>
            <a:pPr lvl="1"/>
            <a:r>
              <a:rPr lang="en-US" dirty="0"/>
              <a:t>Security of documents and data</a:t>
            </a:r>
          </a:p>
          <a:p>
            <a:pPr lvl="1"/>
            <a:r>
              <a:rPr lang="en-US" dirty="0"/>
              <a:t>Possibility of accidental or deliberate disclosure</a:t>
            </a:r>
          </a:p>
        </p:txBody>
      </p:sp>
      <p:sp>
        <p:nvSpPr>
          <p:cNvPr id="3174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232DC-6F21-407A-AA56-7DC041DA651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A4F0DE3-F84F-4D19-A03F-A90B9C30B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Regulatory Requirements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  <a:p>
            <a:endParaRPr lang="en-US" dirty="0"/>
          </a:p>
        </p:txBody>
      </p:sp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D6D77-1B30-4264-B6D4-C899DDFA145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F7E31B8-94E1-4CC4-8FF2-C191F4C253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412" y="1893597"/>
            <a:ext cx="10009112" cy="4061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D20031"/>
              </a:buClr>
              <a:buSzPct val="100000"/>
              <a:buFont typeface="Wingdings" panose="05000000000000000000" pitchFamily="2" charset="2"/>
              <a:buNone/>
              <a:defRPr sz="2800" b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 panose="020B0604020202020204" pitchFamily="34" charset="0"/>
              </a:defRPr>
            </a:lvl1pPr>
            <a:lvl2pPr marL="857250" indent="-400050" algn="l" rtl="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D20031"/>
              </a:buClr>
              <a:buSzPct val="110000"/>
              <a:buFont typeface="Arial" panose="020B0604020202020204" pitchFamily="34" charset="0"/>
              <a:buChar char="•"/>
              <a:defRPr sz="2400" b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 panose="020B0604020202020204" pitchFamily="34" charset="0"/>
              </a:defRPr>
            </a:lvl2pPr>
            <a:lvl3pPr marL="1270000" indent="-3556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D20031"/>
              </a:buClr>
              <a:buSzPct val="90000"/>
              <a:buFont typeface="Courier New" panose="02070309020205020404" pitchFamily="49" charset="0"/>
              <a:buChar char="o"/>
              <a:defRPr sz="2200" b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 panose="020B0604020202020204" pitchFamily="34" charset="0"/>
              </a:defRPr>
            </a:lvl3pPr>
            <a:lvl4pPr marL="1727200" indent="-3556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D20031"/>
              </a:buClr>
              <a:buSzPct val="100000"/>
              <a:buFont typeface="Wingdings" panose="05000000000000000000" pitchFamily="2" charset="2"/>
              <a:buChar char="–"/>
              <a:defRPr sz="2800" b="1">
                <a:solidFill>
                  <a:srgbClr val="000000"/>
                </a:solidFill>
                <a:latin typeface="+mn-lt"/>
                <a:ea typeface="Arial" charset="0"/>
                <a:cs typeface="+mn-cs"/>
                <a:sym typeface="Arial" panose="020B0604020202020204" pitchFamily="34" charset="0"/>
              </a:defRPr>
            </a:lvl4pPr>
            <a:lvl5pPr marL="2184400" indent="-3556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D20031"/>
              </a:buClr>
              <a:buSzPct val="100000"/>
              <a:buFont typeface="Wingdings" panose="05000000000000000000" pitchFamily="2" charset="2"/>
              <a:buChar char="»"/>
              <a:defRPr sz="2800" b="1">
                <a:solidFill>
                  <a:srgbClr val="000000"/>
                </a:solidFill>
                <a:latin typeface="+mn-lt"/>
                <a:ea typeface="Arial" charset="0"/>
                <a:cs typeface="+mn-cs"/>
                <a:sym typeface="Arial" panose="020B0604020202020204" pitchFamily="34" charset="0"/>
              </a:defRPr>
            </a:lvl5pPr>
            <a:lvl6pPr marL="2641600" indent="-355600" algn="l" rtl="0" fontAlgn="base" hangingPunct="0">
              <a:spcBef>
                <a:spcPts val="600"/>
              </a:spcBef>
              <a:spcAft>
                <a:spcPct val="0"/>
              </a:spcAft>
              <a:buClr>
                <a:srgbClr val="D20031"/>
              </a:buClr>
              <a:buSzPct val="100000"/>
              <a:buFont typeface="Wingdings" charset="0"/>
              <a:buChar char="»"/>
              <a:defRPr sz="2800" b="1">
                <a:solidFill>
                  <a:srgbClr val="000000"/>
                </a:solidFill>
                <a:latin typeface="+mn-lt"/>
                <a:ea typeface="Arial" charset="0"/>
                <a:cs typeface="+mn-cs"/>
                <a:sym typeface="Arial" charset="0"/>
              </a:defRPr>
            </a:lvl6pPr>
            <a:lvl7pPr marL="3098800" indent="-355600" algn="l" rtl="0" fontAlgn="base" hangingPunct="0">
              <a:spcBef>
                <a:spcPts val="600"/>
              </a:spcBef>
              <a:spcAft>
                <a:spcPct val="0"/>
              </a:spcAft>
              <a:buClr>
                <a:srgbClr val="D20031"/>
              </a:buClr>
              <a:buSzPct val="100000"/>
              <a:buFont typeface="Wingdings" charset="0"/>
              <a:buChar char="»"/>
              <a:defRPr sz="2800" b="1">
                <a:solidFill>
                  <a:srgbClr val="000000"/>
                </a:solidFill>
                <a:latin typeface="+mn-lt"/>
                <a:ea typeface="Arial" charset="0"/>
                <a:cs typeface="+mn-cs"/>
                <a:sym typeface="Arial" charset="0"/>
              </a:defRPr>
            </a:lvl7pPr>
            <a:lvl8pPr marL="3556000" indent="-355600" algn="l" rtl="0" fontAlgn="base" hangingPunct="0">
              <a:spcBef>
                <a:spcPts val="600"/>
              </a:spcBef>
              <a:spcAft>
                <a:spcPct val="0"/>
              </a:spcAft>
              <a:buClr>
                <a:srgbClr val="D20031"/>
              </a:buClr>
              <a:buSzPct val="100000"/>
              <a:buFont typeface="Wingdings" charset="0"/>
              <a:buChar char="»"/>
              <a:defRPr sz="2800" b="1">
                <a:solidFill>
                  <a:srgbClr val="000000"/>
                </a:solidFill>
                <a:latin typeface="+mn-lt"/>
                <a:ea typeface="Arial" charset="0"/>
                <a:cs typeface="+mn-cs"/>
                <a:sym typeface="Arial" charset="0"/>
              </a:defRPr>
            </a:lvl8pPr>
            <a:lvl9pPr marL="4013200" indent="-355600" algn="l" rtl="0" fontAlgn="base" hangingPunct="0">
              <a:spcBef>
                <a:spcPts val="600"/>
              </a:spcBef>
              <a:spcAft>
                <a:spcPct val="0"/>
              </a:spcAft>
              <a:buClr>
                <a:srgbClr val="D20031"/>
              </a:buClr>
              <a:buSzPct val="100000"/>
              <a:buFont typeface="Wingdings" charset="0"/>
              <a:buChar char="»"/>
              <a:defRPr sz="2800" b="1">
                <a:solidFill>
                  <a:srgbClr val="000000"/>
                </a:solidFill>
                <a:latin typeface="+mn-lt"/>
                <a:ea typeface="Arial" charset="0"/>
                <a:cs typeface="+mn-cs"/>
                <a:sym typeface="Arial" charset="0"/>
              </a:defRPr>
            </a:lvl9pPr>
          </a:lstStyle>
          <a:p>
            <a:r>
              <a:rPr lang="en-CA" sz="2400" dirty="0"/>
              <a:t>Situating Federal Research Projects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b="0" kern="0" dirty="0"/>
              <a:t>No comprehensive regulatory requirement for research review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b="0" kern="0" dirty="0"/>
              <a:t>Role of Tri-Agencies – Tri-Council Policy Statement (TCPS)</a:t>
            </a:r>
          </a:p>
          <a:p>
            <a:r>
              <a:rPr lang="en-CA" sz="2400" b="0" kern="0" dirty="0"/>
              <a:t>  </a:t>
            </a:r>
            <a:r>
              <a:rPr lang="en-CA" sz="2400" b="0" kern="0" dirty="0">
                <a:hlinkClick r:id="rId3"/>
              </a:rPr>
              <a:t>https://ethics.gc.ca/eng/policy-politique_tcps2-eptc2_2018.html</a:t>
            </a:r>
            <a:endParaRPr lang="en-CA" sz="2400" b="0" kern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b="0" kern="0" dirty="0"/>
              <a:t>Voluntary adoption of TCPS by some agencies, </a:t>
            </a:r>
            <a:r>
              <a:rPr lang="en-CA" sz="2400" b="0" kern="0" dirty="0" err="1"/>
              <a:t>eg</a:t>
            </a:r>
            <a:r>
              <a:rPr lang="en-CA" sz="2400" b="0" kern="0" dirty="0"/>
              <a:t> Health Canada, National Research Council, DND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b="0" kern="0" dirty="0"/>
              <a:t>Privacy Legislation</a:t>
            </a:r>
          </a:p>
        </p:txBody>
      </p:sp>
    </p:spTree>
    <p:extLst>
      <p:ext uri="{BB962C8B-B14F-4D97-AF65-F5344CB8AC3E}">
        <p14:creationId xmlns:p14="http://schemas.microsoft.com/office/powerpoint/2010/main" val="1963005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ea"/>
                <a:sym typeface="Arial" charset="0"/>
              </a:rPr>
              <a:t>Historical Context</a:t>
            </a:r>
            <a:endParaRPr lang="en-US" dirty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8840"/>
            <a:ext cx="10972800" cy="4133056"/>
          </a:xfrm>
        </p:spPr>
        <p:txBody>
          <a:bodyPr/>
          <a:lstStyle/>
          <a:p>
            <a:r>
              <a:rPr lang="en-CA" sz="2400" dirty="0"/>
              <a:t>Historical context of research wrongs: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400" b="0" dirty="0"/>
              <a:t>1932-1972  Tuskegee Syphilis Study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400" b="0" dirty="0"/>
              <a:t>WWII - Nazi doctors’ experiments (Nuremberg Code)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400" b="0" dirty="0"/>
              <a:t>1944-1974  US Human Radiation Experiments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/>
              <a:t>1956-1972  </a:t>
            </a:r>
            <a:r>
              <a:rPr lang="en-US" sz="2400" b="0" dirty="0" err="1"/>
              <a:t>Willowbrook</a:t>
            </a:r>
            <a:r>
              <a:rPr lang="en-US" sz="2400" b="0" dirty="0"/>
              <a:t> State School, hepatitis study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400" b="0" dirty="0"/>
              <a:t>1957-1964  Allen Memorial Institute, Montreal (CIA Project MK-ULTRA)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400" b="0" dirty="0"/>
              <a:t>1963  Jewish Chronic Disease Hospital, Brooklyn</a:t>
            </a:r>
            <a:endParaRPr lang="en-US" sz="2400" b="0" dirty="0"/>
          </a:p>
        </p:txBody>
      </p:sp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0F85D-7B92-4A10-B45B-ACAF4C544AA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5F99EC4-71C7-43C8-815E-72DA34584B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29013" y="115888"/>
            <a:ext cx="8183562" cy="1225550"/>
          </a:xfrm>
        </p:spPr>
        <p:txBody>
          <a:bodyPr/>
          <a:lstStyle/>
          <a:p>
            <a:pPr defTabSz="739775" eaLnBrk="1">
              <a:defRPr/>
            </a:pPr>
            <a:r>
              <a:rPr lang="en-US" dirty="0">
                <a:ea typeface="+mj-ea"/>
                <a:sym typeface="Arial" charset="0"/>
              </a:rPr>
              <a:t>Historical Context</a:t>
            </a: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42CF5AB4-8C4E-402C-A605-7C958796A0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83432" y="1628800"/>
            <a:ext cx="9936163" cy="4103910"/>
          </a:xfrm>
        </p:spPr>
        <p:txBody>
          <a:bodyPr/>
          <a:lstStyle/>
          <a:p>
            <a:pPr marL="95250" lvl="2" indent="0" defTabSz="876300" eaLnBrk="1">
              <a:spcBef>
                <a:spcPts val="500"/>
              </a:spcBef>
              <a:buClr>
                <a:srgbClr val="D8002F"/>
              </a:buClr>
              <a:buFont typeface="Wingdings" panose="05000000000000000000" pitchFamily="2" charset="2"/>
              <a:buNone/>
              <a:defRPr/>
            </a:pPr>
            <a:endParaRPr lang="en-US" altLang="en-US" sz="2400" b="1" dirty="0">
              <a:sym typeface="Calibri" panose="020F0502020204030204" pitchFamily="34" charset="0"/>
            </a:endParaRPr>
          </a:p>
          <a:p>
            <a:pPr marL="95250" lvl="2" indent="0" defTabSz="876300" eaLnBrk="1">
              <a:spcBef>
                <a:spcPts val="500"/>
              </a:spcBef>
              <a:buClr>
                <a:srgbClr val="D8002F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b="1" dirty="0">
                <a:sym typeface="Calibri" panose="020F0502020204030204" pitchFamily="34" charset="0"/>
              </a:rPr>
              <a:t>Interview Study at Carleton</a:t>
            </a:r>
          </a:p>
          <a:p>
            <a:pPr marL="627063" lvl="3" indent="-342900" defTabSz="876300" eaLnBrk="1">
              <a:spcBef>
                <a:spcPts val="500"/>
              </a:spcBef>
              <a:buClr>
                <a:srgbClr val="D8002F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4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“You have failed so miserably in protecting my info I feel so ashamed and humiliated right now and cannot understand how you can be so callous and cruel with your handling of my information in this way” </a:t>
            </a:r>
          </a:p>
          <a:p>
            <a:pPr marL="1333500" lvl="3" indent="0" defTabSz="876300" eaLnBrk="1">
              <a:spcBef>
                <a:spcPts val="500"/>
              </a:spcBef>
              <a:buClr>
                <a:srgbClr val="D8002F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– Carleton University Research Participant (2014)</a:t>
            </a:r>
          </a:p>
          <a:p>
            <a:pPr marL="1333500" lvl="3" indent="0" defTabSz="876300" eaLnBrk="1">
              <a:spcBef>
                <a:spcPts val="500"/>
              </a:spcBef>
              <a:buClr>
                <a:srgbClr val="D8002F"/>
              </a:buClr>
              <a:buFont typeface="Wingdings" panose="05000000000000000000" pitchFamily="2" charset="2"/>
              <a:buNone/>
              <a:defRPr/>
            </a:pPr>
            <a:endParaRPr lang="en-US" altLang="en-US" sz="24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 panose="020F0502020204030204" pitchFamily="34" charset="0"/>
            </a:endParaRP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965EDC11-A95F-4482-BE01-0EFA567BF452}"/>
              </a:ext>
            </a:extLst>
          </p:cNvPr>
          <p:cNvSpPr>
            <a:spLocks/>
          </p:cNvSpPr>
          <p:nvPr/>
        </p:nvSpPr>
        <p:spPr bwMode="auto">
          <a:xfrm>
            <a:off x="11233150" y="6248400"/>
            <a:ext cx="192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20" rIns="45720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algn="r" eaLnBrk="1"/>
            <a:fld id="{3F26B52B-F97C-4072-9E54-ABDEF084B70D}" type="slidenum">
              <a:rPr lang="en-US" altLang="en-US" sz="1400">
                <a:solidFill>
                  <a:srgbClr val="D00030"/>
                </a:solidFill>
              </a:rPr>
              <a:pPr algn="r" eaLnBrk="1"/>
              <a:t>4</a:t>
            </a:fld>
            <a:endParaRPr lang="en-US" altLang="en-US" sz="1400">
              <a:solidFill>
                <a:srgbClr val="D00030"/>
              </a:solidFill>
            </a:endParaRPr>
          </a:p>
        </p:txBody>
      </p:sp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0A5AC489-C36A-47E0-A6C0-F85619BAC9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29013" y="115888"/>
            <a:ext cx="8183562" cy="1225550"/>
          </a:xfrm>
        </p:spPr>
        <p:txBody>
          <a:bodyPr/>
          <a:lstStyle/>
          <a:p>
            <a:pPr defTabSz="739775" eaLnBrk="1">
              <a:defRPr/>
            </a:pPr>
            <a:r>
              <a:rPr lang="en-US" dirty="0">
                <a:ea typeface="+mj-ea"/>
                <a:sym typeface="Arial" charset="0"/>
              </a:rPr>
              <a:t>Historical Context</a:t>
            </a:r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223AB9C8-5865-45EC-87E4-7186F14E6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00150" y="1557338"/>
            <a:ext cx="9936163" cy="5184775"/>
          </a:xfrm>
        </p:spPr>
        <p:txBody>
          <a:bodyPr/>
          <a:lstStyle/>
          <a:p>
            <a:pPr marL="12700" lvl="2" indent="0" defTabSz="876300" eaLnBrk="1">
              <a:spcBef>
                <a:spcPts val="500"/>
              </a:spcBef>
              <a:buClr>
                <a:srgbClr val="D8002F"/>
              </a:buClr>
              <a:buNone/>
            </a:pPr>
            <a:r>
              <a:rPr lang="en-US" altLang="en-US" sz="2400" b="1" dirty="0">
                <a:sym typeface="Calibri" panose="020F0502020204030204" pitchFamily="34" charset="0"/>
              </a:rPr>
              <a:t>Nuu-chah-nulth blood samples </a:t>
            </a:r>
          </a:p>
          <a:p>
            <a:pPr marL="804863" lvl="3" indent="-342900" defTabSz="876300" eaLnBrk="1">
              <a:spcBef>
                <a:spcPts val="500"/>
              </a:spcBef>
              <a:buClr>
                <a:srgbClr val="D8002F"/>
              </a:buClr>
              <a:buFont typeface="Arial" panose="020B0604020202020204" pitchFamily="34" charset="0"/>
              <a:buChar char="•"/>
            </a:pPr>
            <a:r>
              <a:rPr lang="en-US" altLang="en-US" sz="24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1980s: BC Indigenous community participated in a study on rheumatoid arthritis -provided blood, hair and tissue to the study. Community was happy to help because of very high levels of arthritis in their community.</a:t>
            </a:r>
          </a:p>
          <a:p>
            <a:pPr marL="804863" lvl="3" indent="-342900" defTabSz="876300" eaLnBrk="1">
              <a:spcBef>
                <a:spcPts val="500"/>
              </a:spcBef>
              <a:buClr>
                <a:srgbClr val="D8002F"/>
              </a:buClr>
              <a:buFont typeface="Arial" panose="020B0604020202020204" pitchFamily="34" charset="0"/>
              <a:buChar char="•"/>
            </a:pPr>
            <a:r>
              <a:rPr lang="en-US" altLang="en-US" sz="24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The consent form only mentioned the arthritis study.</a:t>
            </a:r>
          </a:p>
          <a:p>
            <a:pPr marL="804863" lvl="3" indent="-342900" defTabSz="876300" eaLnBrk="1">
              <a:spcBef>
                <a:spcPts val="500"/>
              </a:spcBef>
              <a:buClr>
                <a:srgbClr val="D8002F"/>
              </a:buClr>
              <a:buFont typeface="Arial" panose="020B0604020202020204" pitchFamily="34" charset="0"/>
              <a:buChar char="•"/>
            </a:pPr>
            <a:r>
              <a:rPr lang="en-US" altLang="en-US" sz="24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Researcher moved to a new position in Salt Lake City- samples used in a publicly broadcast documentary (NOVA). The same DNA was used to determine how long Nuu-chah-nulth were in North America</a:t>
            </a:r>
          </a:p>
          <a:p>
            <a:pPr marL="804863" lvl="3" indent="-342900" defTabSz="876300" eaLnBrk="1">
              <a:spcBef>
                <a:spcPts val="500"/>
              </a:spcBef>
              <a:buClr>
                <a:srgbClr val="D8002F"/>
              </a:buClr>
              <a:buFont typeface="Arial" panose="020B0604020202020204" pitchFamily="34" charset="0"/>
              <a:buChar char="•"/>
            </a:pPr>
            <a:r>
              <a:rPr lang="en-US" altLang="en-US" sz="24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Challenged the community’s understanding of their history and origin. Nuu-chah-nulth took legal action to return blood samples.</a:t>
            </a:r>
          </a:p>
        </p:txBody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F2F52942-8581-488C-AD2A-7C79741C74EA}"/>
              </a:ext>
            </a:extLst>
          </p:cNvPr>
          <p:cNvSpPr>
            <a:spLocks/>
          </p:cNvSpPr>
          <p:nvPr/>
        </p:nvSpPr>
        <p:spPr bwMode="auto">
          <a:xfrm>
            <a:off x="11233150" y="6248400"/>
            <a:ext cx="192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20" rIns="45720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algn="r" eaLnBrk="1"/>
            <a:fld id="{75D008D0-2745-443A-8C4C-5FBDFF47CA27}" type="slidenum">
              <a:rPr lang="en-US" altLang="en-US" sz="1400">
                <a:solidFill>
                  <a:srgbClr val="D00030"/>
                </a:solidFill>
              </a:rPr>
              <a:pPr algn="r" eaLnBrk="1"/>
              <a:t>5</a:t>
            </a:fld>
            <a:endParaRPr lang="en-US" altLang="en-US" sz="1400">
              <a:solidFill>
                <a:srgbClr val="D00030"/>
              </a:solidFill>
            </a:endParaRPr>
          </a:p>
        </p:txBody>
      </p:sp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Why Do We Need REBs?</a:t>
            </a:r>
            <a:endParaRPr lang="en-US" dirty="0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0184" y="2104256"/>
            <a:ext cx="10972800" cy="3268960"/>
          </a:xfrm>
        </p:spPr>
        <p:txBody>
          <a:bodyPr/>
          <a:lstStyle/>
          <a:p>
            <a:pPr>
              <a:buNone/>
            </a:pPr>
            <a:r>
              <a:rPr lang="en-CA" sz="2400" b="1" dirty="0"/>
              <a:t>Harms to research participants:</a:t>
            </a:r>
          </a:p>
          <a:p>
            <a:pPr marL="804863" indent="-342900">
              <a:buFont typeface="Arial" panose="020B0604020202020204" pitchFamily="34" charset="0"/>
              <a:buChar char="•"/>
            </a:pPr>
            <a:r>
              <a:rPr lang="en-CA" sz="2400" b="0" dirty="0"/>
              <a:t>Physical or emotional harms to research participants (risks)</a:t>
            </a:r>
          </a:p>
          <a:p>
            <a:pPr marL="804863" indent="-342900">
              <a:buFont typeface="Arial" panose="020B0604020202020204" pitchFamily="34" charset="0"/>
              <a:buChar char="•"/>
            </a:pPr>
            <a:r>
              <a:rPr lang="en-CA" sz="2400" b="0" dirty="0"/>
              <a:t>Indignity/disrespect (autonomy and self-determination)</a:t>
            </a:r>
          </a:p>
          <a:p>
            <a:pPr marL="804863" indent="-342900">
              <a:buFont typeface="Arial" panose="020B0604020202020204" pitchFamily="34" charset="0"/>
              <a:buChar char="•"/>
            </a:pPr>
            <a:r>
              <a:rPr lang="en-CA" sz="2400" b="0" dirty="0"/>
              <a:t>Injustice/unfairness (equal moral status)</a:t>
            </a:r>
          </a:p>
          <a:p>
            <a:endParaRPr lang="en-CA" dirty="0"/>
          </a:p>
          <a:p>
            <a:pPr lvl="1"/>
            <a:endParaRPr lang="en-US" dirty="0"/>
          </a:p>
        </p:txBody>
      </p:sp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76F53-93B2-4DB0-9BA0-6829B32A3DB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Why Do We Need REBs?</a:t>
            </a:r>
            <a:endParaRPr lang="en-US" dirty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1424" y="1988840"/>
            <a:ext cx="9577064" cy="4259560"/>
          </a:xfrm>
        </p:spPr>
        <p:txBody>
          <a:bodyPr/>
          <a:lstStyle/>
          <a:p>
            <a:r>
              <a:rPr lang="en-CA" dirty="0"/>
              <a:t>Why Do We Need REBs?</a:t>
            </a:r>
            <a:endParaRPr lang="en-US" b="0" dirty="0"/>
          </a:p>
          <a:p>
            <a:pPr marL="723900" indent="-342900">
              <a:buFont typeface="Arial" panose="020B0604020202020204" pitchFamily="34" charset="0"/>
              <a:buChar char="•"/>
            </a:pPr>
            <a:r>
              <a:rPr lang="en-US" b="0" dirty="0"/>
              <a:t>Research can yield substantial benefits, but subjects (and others) risk harms when participating in research.</a:t>
            </a:r>
          </a:p>
          <a:p>
            <a:pPr marL="723900" indent="-342900">
              <a:buFont typeface="Arial" panose="020B0604020202020204" pitchFamily="34" charset="0"/>
              <a:buChar char="•"/>
            </a:pPr>
            <a:r>
              <a:rPr lang="en-US" b="0" dirty="0"/>
              <a:t>There is the possibility of abuse or exploitation of research subjects in attempting to realize the benefits of clinical research.</a:t>
            </a:r>
          </a:p>
          <a:p>
            <a:pPr marL="723900" indent="-342900">
              <a:buFont typeface="Arial" panose="020B0604020202020204" pitchFamily="34" charset="0"/>
              <a:buChar char="•"/>
            </a:pPr>
            <a:r>
              <a:rPr lang="en-US" b="0" dirty="0"/>
              <a:t>To manage the conflict between benefit to society and burden to research participants, some ethical framework is needed.</a:t>
            </a:r>
          </a:p>
          <a:p>
            <a:endParaRPr lang="en-US" dirty="0"/>
          </a:p>
        </p:txBody>
      </p:sp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8B8C9-5AA5-43A7-B96B-AA329BBA942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effectLst>
                  <a:outerShdw algn="bl" rotWithShape="0">
                    <a:schemeClr val="tx1">
                      <a:alpha val="36000"/>
                    </a:schemeClr>
                  </a:outerShdw>
                </a:effectLst>
              </a:rPr>
              <a:t>Why Do We Need REBs?</a:t>
            </a:r>
            <a:endParaRPr lang="en-US" dirty="0">
              <a:effectLst>
                <a:outerShdw algn="bl" rotWithShape="0">
                  <a:schemeClr val="tx1">
                    <a:alpha val="36000"/>
                  </a:schemeClr>
                </a:outerShdw>
              </a:effectLst>
            </a:endParaRP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3432" y="1760610"/>
            <a:ext cx="9793088" cy="4260678"/>
          </a:xfrm>
        </p:spPr>
        <p:txBody>
          <a:bodyPr/>
          <a:lstStyle/>
          <a:p>
            <a:pPr>
              <a:buNone/>
            </a:pPr>
            <a:r>
              <a:rPr lang="en-CA" b="1" dirty="0"/>
              <a:t>Why require </a:t>
            </a:r>
            <a:r>
              <a:rPr lang="en-CA" b="1" i="1" dirty="0"/>
              <a:t>independent</a:t>
            </a:r>
            <a:r>
              <a:rPr lang="en-CA" b="1" dirty="0"/>
              <a:t> review (by an REB)?</a:t>
            </a:r>
          </a:p>
          <a:p>
            <a:pPr marL="719138" indent="-342900">
              <a:buFont typeface="Arial" panose="020B0604020202020204" pitchFamily="34" charset="0"/>
              <a:buChar char="•"/>
            </a:pPr>
            <a:r>
              <a:rPr lang="en-CA" b="0" dirty="0"/>
              <a:t>Researchers are subject to conflicts that may skew their own objectivity:</a:t>
            </a:r>
          </a:p>
          <a:p>
            <a:pPr lvl="2"/>
            <a:r>
              <a:rPr lang="en-CA" dirty="0"/>
              <a:t>Financial interests</a:t>
            </a:r>
          </a:p>
          <a:p>
            <a:pPr lvl="2"/>
            <a:r>
              <a:rPr lang="en-CA" dirty="0"/>
              <a:t>Professional advancement</a:t>
            </a:r>
          </a:p>
          <a:p>
            <a:pPr lvl="2"/>
            <a:r>
              <a:rPr lang="en-CA" dirty="0"/>
              <a:t>Academic prestige </a:t>
            </a:r>
          </a:p>
          <a:p>
            <a:pPr lvl="2"/>
            <a:r>
              <a:rPr lang="en-CA" dirty="0"/>
              <a:t>Personal religious/cultural/other beliefs</a:t>
            </a:r>
          </a:p>
          <a:p>
            <a:pPr lvl="2"/>
            <a:r>
              <a:rPr lang="en-CA" dirty="0"/>
              <a:t>Excitement about the project – desire to make a difference</a:t>
            </a:r>
            <a:endParaRPr lang="en-US" dirty="0"/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E0D050-1647-4AB7-843C-3E95AFBA82D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n w="3175">
                  <a:noFill/>
                </a:ln>
                <a:effectLst>
                  <a:outerShdw algn="tl">
                    <a:schemeClr val="tx1">
                      <a:alpha val="36000"/>
                    </a:schemeClr>
                  </a:outerShdw>
                </a:effectLst>
              </a:rPr>
              <a:t>Research Ethics Principles</a:t>
            </a:r>
            <a:endParaRPr lang="en-US" dirty="0"/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04256"/>
            <a:ext cx="10972800" cy="3629000"/>
          </a:xfrm>
        </p:spPr>
        <p:txBody>
          <a:bodyPr/>
          <a:lstStyle/>
          <a:p>
            <a:r>
              <a:rPr lang="en-CA" sz="2400" b="1" dirty="0"/>
              <a:t>Respect for Persons - Promoting respect </a:t>
            </a:r>
            <a:r>
              <a:rPr lang="en-CA" dirty="0"/>
              <a:t>and dignity:</a:t>
            </a:r>
            <a:endParaRPr lang="en-CA" sz="2400" b="1" dirty="0"/>
          </a:p>
          <a:p>
            <a:pPr marL="630238" indent="-342900">
              <a:buFont typeface="Arial" panose="020B0604020202020204" pitchFamily="34" charset="0"/>
              <a:buChar char="•"/>
            </a:pPr>
            <a:r>
              <a:rPr lang="en-CA" sz="2400" b="0" dirty="0"/>
              <a:t>Informed consent</a:t>
            </a:r>
          </a:p>
          <a:p>
            <a:pPr marL="630238" indent="-342900">
              <a:buFont typeface="Arial" panose="020B0604020202020204" pitchFamily="34" charset="0"/>
              <a:buChar char="•"/>
            </a:pPr>
            <a:r>
              <a:rPr lang="en-CA" sz="2400" b="0" dirty="0"/>
              <a:t>Respect for private information </a:t>
            </a:r>
          </a:p>
          <a:p>
            <a:pPr marL="630238" indent="-342900">
              <a:buFont typeface="Arial" panose="020B0604020202020204" pitchFamily="34" charset="0"/>
              <a:buChar char="•"/>
            </a:pPr>
            <a:r>
              <a:rPr lang="en-CA" sz="2400" b="0" dirty="0"/>
              <a:t>Respectful treatment (</a:t>
            </a:r>
            <a:r>
              <a:rPr lang="en-CA" sz="2400" b="0" dirty="0" err="1"/>
              <a:t>eg</a:t>
            </a:r>
            <a:r>
              <a:rPr lang="en-CA" sz="2400" b="0" dirty="0"/>
              <a:t> courtesy, truth-telling, promise-keeping, notifying of research findings)</a:t>
            </a:r>
            <a:endParaRPr lang="en-US" sz="2400" b="0" dirty="0"/>
          </a:p>
        </p:txBody>
      </p:sp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C6647-BA62-490C-9C2C-AEADA24F0F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9585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Blank Presentatio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07070"/>
        </a:solidFill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Arial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07070"/>
        </a:solidFill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Arial" charset="0"/>
            <a:sym typeface="Arial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Blank Presentation - Title Slide 0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Blank Presentation - Title Slide 0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07070"/>
        </a:solidFill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Arial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07070"/>
        </a:solidFill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Arial" charset="0"/>
            <a:sym typeface="Arial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60865</TotalTime>
  <Words>788</Words>
  <Application>Microsoft Office PowerPoint</Application>
  <PresentationFormat>Widescreen</PresentationFormat>
  <Paragraphs>115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Courier New</vt:lpstr>
      <vt:lpstr>Tahoma</vt:lpstr>
      <vt:lpstr>Wingdings</vt:lpstr>
      <vt:lpstr>Blank Presentation</vt:lpstr>
      <vt:lpstr>Blank Presentation - Title Slide 0</vt:lpstr>
      <vt:lpstr> EW Learning Event : "Ethics in Experimental Research"</vt:lpstr>
      <vt:lpstr>Regulatory Requirements</vt:lpstr>
      <vt:lpstr>Historical Context</vt:lpstr>
      <vt:lpstr>Historical Context</vt:lpstr>
      <vt:lpstr>Historical Context</vt:lpstr>
      <vt:lpstr>Why Do We Need REBs?</vt:lpstr>
      <vt:lpstr>Why Do We Need REBs?</vt:lpstr>
      <vt:lpstr>Why Do We Need REBs?</vt:lpstr>
      <vt:lpstr>Research Ethics Principles</vt:lpstr>
      <vt:lpstr>Research Ethics Principles</vt:lpstr>
      <vt:lpstr>Research Ethics Principles</vt:lpstr>
      <vt:lpstr>Welfare of Research Participants</vt:lpstr>
      <vt:lpstr>Recruitment</vt:lpstr>
      <vt:lpstr>Free and Informed Consent</vt:lpstr>
      <vt:lpstr>Vulnerable Populations</vt:lpstr>
      <vt:lpstr>Confidentiality/Privacy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&amp; Successfully Navigating the Ethics Review Process at Carleton University</dc:title>
  <dc:creator>Paul Heuthorst</dc:creator>
  <cp:lastModifiedBy>Gordon DuVal</cp:lastModifiedBy>
  <cp:revision>321</cp:revision>
  <cp:lastPrinted>2016-09-21T14:56:47Z</cp:lastPrinted>
  <dcterms:modified xsi:type="dcterms:W3CDTF">2020-10-21T14:42:01Z</dcterms:modified>
</cp:coreProperties>
</file>