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Lato" panose="020F0502020204030203" pitchFamily="3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custDataLst>
    <p:tags r:id="rId4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Smit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5" y="348"/>
      </p:cViewPr>
      <p:guideLst>
        <p:guide orient="horz" pos="1620"/>
        <p:guide pos="2880"/>
      </p:guideLst>
    </p:cSldViewPr>
  </p:slideViewPr>
  <p:notesTextViewPr>
    <p:cViewPr>
      <p:scale>
        <a:sx n="1" d="1"/>
        <a:sy n="1" d="1"/>
      </p:scale>
      <p:origin x="0" y="0"/>
    </p:cViewPr>
  </p:notesTextViewPr>
  <p:notesViewPr>
    <p:cSldViewPr snapToGrid="0">
      <p:cViewPr varScale="1">
        <p:scale>
          <a:sx n="59" d="100"/>
          <a:sy n="59"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1-22T22:33:45.272" idx="1">
    <p:pos x="2424" y="121"/>
    <p:text>French link for this is https://helpx.adobe.com/ca_fr/acrobat/using/creating-accessible-pdfs.html</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68222990b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68222990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Diapositive d’ouverture</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68222990b5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68222990b5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928cc5716e_6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928cc5716e_6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68222990b5_0_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68222990b5_0_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9d4bc4567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9d4bc456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928cc5716e_6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928cc5716e_6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928cc5716e_6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928cc5716e_6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Exemple de contenu diapositive 1 b</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928cc5716e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928cc5716e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Exemple de contenu diapositive 1 b</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96ffb9da47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96ffb9da47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Exemple de contenu diapositive 1 b</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9d4bc4567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9d4bc4567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9d4bc4567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9d4bc4567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68222990b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68222990b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solidFill>
                  <a:schemeClr val="dk1"/>
                </a:solidFill>
              </a:rPr>
              <a:t>Exemple de contenu diapositive 1</a:t>
            </a: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928cc5716e_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928cc5716e_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Exemple de contenu diapositive 1 b</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68222990b5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68222990b5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Exemple de contenu diapositive 1 b</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928cc5716e_6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928cc5716e_6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928cc5716e_6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928cc5716e_6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Exemple de contenu diapositive 1 b</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9cad61680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9cad61680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Exemple de contenu diapositive 1 b</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98b545baa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98b545baa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96ffb9da4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96ffb9da4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Diapositive de citation</a:t>
            </a: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9d4bc45674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9d4bc4567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96ffb9da47_4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96ffb9da47_4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a754feb695_2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a754feb695_2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68222990b5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68222990b5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Exemple de contenu diapositive 1 b</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a754feb695_2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a754feb695_2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a754feb695_2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a754feb695_2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1a754feb695_2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1a754feb695_2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4cb7db8b3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4cb7db8b3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Exemple de contenu diapositive 1 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68222990b5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68222990b5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Exemple de contenu diapositive 1 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9d4bc4567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9d4bc4567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Diapositive de citation</a:t>
            </a: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68222990b5_0_5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68222990b5_0_5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68222990b5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68222990b5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CA">
                <a:solidFill>
                  <a:schemeClr val="dk1"/>
                </a:solidFill>
              </a:rPr>
              <a:t>Exemple de contenu diapositive 2</a:t>
            </a: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68222990b5_0_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68222990b5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a:t>Exemple de contenu diapositive 1 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 name="MSIPCMContentMarking" descr="{&quot;HashCode&quot;:-1880398799,&quot;Placement&quot;:&quot;Header&quot;,&quot;Top&quot;:0.0,&quot;Left&quot;:502.4445,&quot;SlideWidth&quot;:720,&quot;SlideHeight&quot;:405}">
            <a:extLst>
              <a:ext uri="{FF2B5EF4-FFF2-40B4-BE49-F238E27FC236}">
                <a16:creationId xmlns:a16="http://schemas.microsoft.com/office/drawing/2014/main" id="{25A674F5-791F-3382-FED1-9D10C08C28D8}"/>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Arial" panose="020B0604020202020204" pitchFamily="34" charset="0"/>
              </a:rPr>
              <a:t>UNCLASSIFIED / NON CLASSIFIÉ</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test.canada.ca/accessibilit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11y.canada.ca/fr/standard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test.canada.ca/accessibilit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ca/fr/emploi-developpement-social/programmes/directives-reglements-canadien-accessibilite/plans-accessibilite.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ouvert.canada.ca/fr"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tbs-sct.canada.ca/pol/doc-fra.aspx?id=2716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Info.Com@chrc-ccdp.gc.ca"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accessibilitychrc.ca/fr/aviser-le-commissaire-laccessibilit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test.canada.ca/accessibilit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test.canada.ca/accessibilit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anada.ca/fr/emploi-developpement-social/programmes/directives-reglements-canadien-accessibilite.htm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requestform.portal.gc.ca/tickets.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test.canada.ca/accessibilit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anada.ca/fr/emploi-developpement-social/programmes/directives-reglements-canadien-accessibilite/processus-retroaction/introduction.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Com@chrc-ccdp.gc.ca"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accessibilitychrc.ca/fr/aviser-le-commissaire-laccessibilit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dto.btn@tbs-sct.gc.ca"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canada.ca/fr/gouvernement/a-propos/systeme-conception/bibliotheque-modeles.html"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helpx.adobe.com/ca_fr/acrobat/using/creating-accessible-pdfs.html" TargetMode="External"/><Relationship Id="rId3" Type="http://schemas.openxmlformats.org/officeDocument/2006/relationships/hyperlink" Target="https://publications.gc.ca" TargetMode="External"/><Relationship Id="rId7" Type="http://schemas.openxmlformats.org/officeDocument/2006/relationships/hyperlink" Target="mailto:publications.acquisitions@pwgsc.gc.ca"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publications.gc.ca/site/fra/services/formePageDroitAuteur.html" TargetMode="External"/><Relationship Id="rId5" Type="http://schemas.openxmlformats.org/officeDocument/2006/relationships/hyperlink" Target="Pr&#233;senter%20une%20demande%20de%20Num&#233;ro%20international%20normalis&#233;%20du%20livre%20et%20de%20num&#233;ro%20de%20catalogue" TargetMode="External"/><Relationship Id="rId4" Type="http://schemas.openxmlformats.org/officeDocument/2006/relationships/hyperlink" Target="https://bibliotheque-archives.canada.ca/fra/services/editeurs/issn/Pages/issn.aspx" TargetMode="External"/><Relationship Id="rId9" Type="http://schemas.openxmlformats.org/officeDocument/2006/relationships/comments" Target="../comments/comment1.xml"/></Relationships>
</file>

<file path=ppt/slides/_rels/slide28.xml.rels><?xml version="1.0" encoding="UTF-8" standalone="yes"?>
<Relationships xmlns="http://schemas.openxmlformats.org/package/2006/relationships"><Relationship Id="rId3" Type="http://schemas.openxmlformats.org/officeDocument/2006/relationships/hyperlink" Target="http://registry.open.canada.ca/fr/"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agriculture.canada.ca/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43100" y="-12575"/>
            <a:ext cx="9187200" cy="5187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fr-CA" dirty="0">
                <a:solidFill>
                  <a:schemeClr val="lt1"/>
                </a:solidFill>
                <a:latin typeface="Lato"/>
                <a:ea typeface="Lato"/>
                <a:cs typeface="Lato"/>
                <a:sym typeface="Lato"/>
              </a:rPr>
              <a:t>Exigences d’accessibilité pour décembre 2022</a:t>
            </a:r>
          </a:p>
        </p:txBody>
      </p:sp>
      <p:sp>
        <p:nvSpPr>
          <p:cNvPr id="56" name="Google Shape;5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CA" dirty="0">
                <a:solidFill>
                  <a:schemeClr val="lt1"/>
                </a:solidFill>
                <a:latin typeface="Open Sans"/>
                <a:ea typeface="Open Sans"/>
                <a:cs typeface="Open Sans"/>
                <a:sym typeface="Open Sans"/>
              </a:rPr>
              <a:t>Approche Canada.ca recommandée</a:t>
            </a:r>
          </a:p>
        </p:txBody>
      </p:sp>
      <p:sp>
        <p:nvSpPr>
          <p:cNvPr id="57" name="Google Shape;57;p13"/>
          <p:cNvSpPr/>
          <p:nvPr/>
        </p:nvSpPr>
        <p:spPr>
          <a:xfrm>
            <a:off x="416054" y="2686851"/>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txBox="1">
            <a:spLocks noGrp="1"/>
          </p:cNvSpPr>
          <p:nvPr>
            <p:ph type="subTitle" idx="1"/>
          </p:nvPr>
        </p:nvSpPr>
        <p:spPr>
          <a:xfrm>
            <a:off x="311700" y="4071400"/>
            <a:ext cx="8520600" cy="7926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35"/>
              <a:buNone/>
            </a:pPr>
            <a:r>
              <a:rPr lang="fr-CA" sz="1679">
                <a:solidFill>
                  <a:schemeClr val="lt1"/>
                </a:solidFill>
                <a:latin typeface="Open Sans"/>
                <a:ea typeface="Open Sans"/>
                <a:cs typeface="Open Sans"/>
                <a:sym typeface="Open Sans"/>
              </a:rPr>
              <a:t>Bureau de la transformation numérique • #CanadaPointCa • novembre 30 2022</a:t>
            </a:r>
          </a:p>
        </p:txBody>
      </p:sp>
      <p:pic>
        <p:nvPicPr>
          <p:cNvPr id="59" name="Google Shape;59;p13"/>
          <p:cNvPicPr preferRelativeResize="0"/>
          <p:nvPr/>
        </p:nvPicPr>
        <p:blipFill>
          <a:blip r:embed="rId3">
            <a:alphaModFix/>
          </a:blip>
          <a:stretch>
            <a:fillRect/>
          </a:stretch>
        </p:blipFill>
        <p:spPr>
          <a:xfrm>
            <a:off x="7634867" y="267817"/>
            <a:ext cx="1060908" cy="252256"/>
          </a:xfrm>
          <a:prstGeom prst="rect">
            <a:avLst/>
          </a:prstGeom>
          <a:noFill/>
          <a:ln>
            <a:noFill/>
          </a:ln>
        </p:spPr>
      </p:pic>
      <p:pic>
        <p:nvPicPr>
          <p:cNvPr id="60" name="Google Shape;60;p13"/>
          <p:cNvPicPr preferRelativeResize="0"/>
          <p:nvPr/>
        </p:nvPicPr>
        <p:blipFill>
          <a:blip r:embed="rId4">
            <a:alphaModFix/>
          </a:blip>
          <a:stretch>
            <a:fillRect/>
          </a:stretch>
        </p:blipFill>
        <p:spPr>
          <a:xfrm>
            <a:off x="411883" y="267825"/>
            <a:ext cx="2718376" cy="252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txBox="1">
            <a:spLocks noGrp="1"/>
          </p:cNvSpPr>
          <p:nvPr>
            <p:ph type="title"/>
          </p:nvPr>
        </p:nvSpPr>
        <p:spPr>
          <a:xfrm>
            <a:off x="311700" y="224825"/>
            <a:ext cx="84672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a:solidFill>
                  <a:schemeClr val="lt1"/>
                </a:solidFill>
                <a:latin typeface="Lato"/>
                <a:ea typeface="Lato"/>
                <a:cs typeface="Lato"/>
                <a:sym typeface="Lato"/>
              </a:rPr>
              <a:t>Fil d’Ariane pour les produits d’accessibilité</a:t>
            </a: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146" name="Google Shape;146;p22"/>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2"/>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Option recommandée</a:t>
            </a:r>
          </a:p>
          <a:p>
            <a:pPr marL="0" lvl="0" indent="0" algn="l" rtl="0">
              <a:spcBef>
                <a:spcPts val="0"/>
              </a:spcBef>
              <a:spcAft>
                <a:spcPts val="1200"/>
              </a:spcAft>
              <a:buSzPts val="1018"/>
              <a:buNone/>
            </a:pPr>
            <a:endParaRPr sz="1765">
              <a:solidFill>
                <a:schemeClr val="lt1"/>
              </a:solidFill>
              <a:latin typeface="Open Sans"/>
              <a:ea typeface="Open Sans"/>
              <a:cs typeface="Open Sans"/>
              <a:sym typeface="Open Sans"/>
            </a:endParaRPr>
          </a:p>
        </p:txBody>
      </p:sp>
      <p:pic>
        <p:nvPicPr>
          <p:cNvPr id="148" name="Google Shape;148;p22"/>
          <p:cNvPicPr preferRelativeResize="0"/>
          <p:nvPr/>
        </p:nvPicPr>
        <p:blipFill rotWithShape="1">
          <a:blip r:embed="rId3">
            <a:alphaModFix/>
          </a:blip>
          <a:srcRect l="-70" r="69"/>
          <a:stretch/>
        </p:blipFill>
        <p:spPr>
          <a:xfrm>
            <a:off x="689374" y="2223275"/>
            <a:ext cx="8218726" cy="2648775"/>
          </a:xfrm>
          <a:prstGeom prst="rect">
            <a:avLst/>
          </a:prstGeom>
          <a:noFill/>
          <a:ln>
            <a:noFill/>
          </a:ln>
          <a:effectLst>
            <a:outerShdw blurRad="57150" dist="19050" dir="5400000" algn="bl" rotWithShape="0">
              <a:srgbClr val="000000">
                <a:alpha val="50000"/>
              </a:srgbClr>
            </a:outerShdw>
          </a:effectLst>
        </p:spPr>
      </p:pic>
      <p:sp>
        <p:nvSpPr>
          <p:cNvPr id="149" name="Google Shape;149;p22"/>
          <p:cNvSpPr/>
          <p:nvPr/>
        </p:nvSpPr>
        <p:spPr>
          <a:xfrm>
            <a:off x="791875" y="3425525"/>
            <a:ext cx="4085100" cy="268800"/>
          </a:xfrm>
          <a:prstGeom prst="roundRect">
            <a:avLst>
              <a:gd name="adj" fmla="val 16667"/>
            </a:avLst>
          </a:prstGeom>
          <a:noFill/>
          <a:ln w="28575" cap="flat" cmpd="sng">
            <a:solidFill>
              <a:srgbClr val="98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2"/>
          <p:cNvSpPr/>
          <p:nvPr/>
        </p:nvSpPr>
        <p:spPr>
          <a:xfrm>
            <a:off x="57575" y="3425525"/>
            <a:ext cx="678000" cy="268800"/>
          </a:xfrm>
          <a:prstGeom prst="rightArrow">
            <a:avLst>
              <a:gd name="adj1" fmla="val 50000"/>
              <a:gd name="adj2" fmla="val 50000"/>
            </a:avLst>
          </a:prstGeom>
          <a:solidFill>
            <a:schemeClr val="lt2"/>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457200" lvl="0"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Bien que le BTN recommande de créer un nœud d’accessibilité dans l’AI de votre institution, il peut également être judicieux de créer des liens croisés à partir d’autres endroits sur vos sites, tels que :</a:t>
            </a:r>
          </a:p>
          <a:p>
            <a:pPr marL="914400" lvl="1"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Lien vers le plan sur l’accessibilité à partir d’une section « Rapports et plans ».</a:t>
            </a:r>
          </a:p>
          <a:p>
            <a:pPr marL="914400" lvl="1"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Lien vers le formulaire de rétroaction sur l’accessibilité à partir de vos pages « Contactez-nous »</a:t>
            </a:r>
          </a:p>
        </p:txBody>
      </p:sp>
      <p:sp>
        <p:nvSpPr>
          <p:cNvPr id="156" name="Google Shape;156;p23"/>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3"/>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a:solidFill>
                  <a:schemeClr val="lt1"/>
                </a:solidFill>
                <a:latin typeface="Lato"/>
                <a:ea typeface="Lato"/>
                <a:cs typeface="Lato"/>
                <a:sym typeface="Lato"/>
              </a:rPr>
              <a:t>Facteurs de conception</a:t>
            </a: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158" name="Google Shape;158;p23"/>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Structure de l’AI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4"/>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dirty="0">
                <a:solidFill>
                  <a:schemeClr val="lt1"/>
                </a:solidFill>
                <a:latin typeface="Lato"/>
                <a:ea typeface="Lato"/>
                <a:cs typeface="Lato"/>
                <a:sym typeface="Lato"/>
              </a:rPr>
              <a:t>Page d’accessibilité </a:t>
            </a:r>
          </a:p>
          <a:p>
            <a:pPr marL="0" lvl="0" indent="0" algn="l" rtl="0">
              <a:spcBef>
                <a:spcPts val="0"/>
              </a:spcBef>
              <a:spcAft>
                <a:spcPts val="0"/>
              </a:spcAft>
              <a:buNone/>
            </a:pPr>
            <a:endParaRPr sz="2400" b="1" dirty="0">
              <a:solidFill>
                <a:schemeClr val="lt1"/>
              </a:solidFill>
              <a:latin typeface="Lato"/>
              <a:ea typeface="Lato"/>
              <a:cs typeface="Lato"/>
              <a:sym typeface="Lato"/>
            </a:endParaRPr>
          </a:p>
        </p:txBody>
      </p:sp>
      <p:sp>
        <p:nvSpPr>
          <p:cNvPr id="166" name="Google Shape;166;p24"/>
          <p:cNvSpPr/>
          <p:nvPr/>
        </p:nvSpPr>
        <p:spPr>
          <a:xfrm>
            <a:off x="456976" y="15080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4"/>
          <p:cNvSpPr txBox="1">
            <a:spLocks noGrp="1"/>
          </p:cNvSpPr>
          <p:nvPr>
            <p:ph type="subTitle" idx="4294967295"/>
          </p:nvPr>
        </p:nvSpPr>
        <p:spPr>
          <a:xfrm>
            <a:off x="311700" y="1909575"/>
            <a:ext cx="2264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1600" dirty="0">
                <a:solidFill>
                  <a:schemeClr val="lt1"/>
                </a:solidFill>
                <a:latin typeface="Open Sans"/>
                <a:ea typeface="Open Sans"/>
                <a:cs typeface="Open Sans"/>
                <a:sym typeface="Open Sans"/>
              </a:rPr>
              <a:t>Page d’accessibilité de l’institution recommandée</a:t>
            </a:r>
          </a:p>
          <a:p>
            <a:pPr marL="0" lvl="0" indent="0" algn="l" rtl="0">
              <a:spcBef>
                <a:spcPts val="0"/>
              </a:spcBef>
              <a:spcAft>
                <a:spcPts val="1200"/>
              </a:spcAft>
              <a:buSzPts val="1018"/>
              <a:buNone/>
            </a:pPr>
            <a:endParaRPr sz="1400" dirty="0">
              <a:solidFill>
                <a:schemeClr val="lt1"/>
              </a:solidFill>
              <a:latin typeface="Open Sans"/>
              <a:ea typeface="Open Sans"/>
              <a:cs typeface="Open Sans"/>
              <a:sym typeface="Open Sans"/>
            </a:endParaRPr>
          </a:p>
        </p:txBody>
      </p:sp>
      <p:pic>
        <p:nvPicPr>
          <p:cNvPr id="168" name="Google Shape;168;p24"/>
          <p:cNvPicPr preferRelativeResize="0"/>
          <p:nvPr/>
        </p:nvPicPr>
        <p:blipFill rotWithShape="1">
          <a:blip r:embed="rId3">
            <a:alphaModFix/>
          </a:blip>
          <a:srcRect b="5687"/>
          <a:stretch/>
        </p:blipFill>
        <p:spPr>
          <a:xfrm>
            <a:off x="2728800" y="1048900"/>
            <a:ext cx="6202552" cy="3898774"/>
          </a:xfrm>
          <a:prstGeom prst="rect">
            <a:avLst/>
          </a:prstGeom>
          <a:noFill/>
          <a:ln>
            <a:noFill/>
          </a:ln>
          <a:effectLst>
            <a:outerShdw blurRad="57150" dist="19050" dir="5400000" algn="bl" rotWithShape="0">
              <a:srgbClr val="000000">
                <a:alpha val="50000"/>
              </a:srgbClr>
            </a:outerShdw>
          </a:effectLst>
        </p:spPr>
      </p:pic>
      <p:sp>
        <p:nvSpPr>
          <p:cNvPr id="169" name="Google Shape;169;p24"/>
          <p:cNvSpPr txBox="1"/>
          <p:nvPr/>
        </p:nvSpPr>
        <p:spPr>
          <a:xfrm>
            <a:off x="5479250" y="648700"/>
            <a:ext cx="3452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CA" u="sng">
                <a:solidFill>
                  <a:schemeClr val="hlink"/>
                </a:solidFill>
                <a:hlinkClick r:id="rId4"/>
              </a:rPr>
              <a:t>Lien vers des exemples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Font typeface="Open Sans"/>
              <a:buChar char="-"/>
            </a:pPr>
            <a:r>
              <a:rPr lang="fr-CA" dirty="0">
                <a:latin typeface="Open Sans"/>
                <a:ea typeface="Open Sans"/>
                <a:cs typeface="Open Sans"/>
                <a:sym typeface="Open Sans"/>
              </a:rPr>
              <a:t>La tâche principale sera probablement de fournir une rétroaction, donc la page utilise le bouton Super-tâche. </a:t>
            </a:r>
          </a:p>
          <a:p>
            <a:pPr marL="457200" lvl="0" indent="-361950" algn="l" rtl="0">
              <a:lnSpc>
                <a:spcPct val="100000"/>
              </a:lnSpc>
              <a:spcBef>
                <a:spcPts val="0"/>
              </a:spcBef>
              <a:spcAft>
                <a:spcPts val="0"/>
              </a:spcAft>
              <a:buSzPts val="2100"/>
              <a:buFont typeface="Open Sans"/>
              <a:buChar char="-"/>
            </a:pPr>
            <a:r>
              <a:rPr lang="fr-CA" dirty="0">
                <a:latin typeface="Open Sans"/>
                <a:ea typeface="Open Sans"/>
                <a:cs typeface="Open Sans"/>
                <a:sym typeface="Open Sans"/>
              </a:rPr>
              <a:t>Il est possible de mettre en place d’autres pages d’accueil au besoin.</a:t>
            </a:r>
          </a:p>
          <a:p>
            <a:pPr marL="457200" lvl="0" indent="-361950" algn="l" rtl="0">
              <a:lnSpc>
                <a:spcPct val="100000"/>
              </a:lnSpc>
              <a:spcBef>
                <a:spcPts val="0"/>
              </a:spcBef>
              <a:spcAft>
                <a:spcPts val="0"/>
              </a:spcAft>
              <a:buSzPts val="2100"/>
              <a:buFont typeface="Open Sans"/>
              <a:buChar char="-"/>
            </a:pPr>
            <a:r>
              <a:rPr lang="fr-CA" dirty="0">
                <a:latin typeface="Open Sans"/>
                <a:ea typeface="Open Sans"/>
                <a:cs typeface="Open Sans"/>
                <a:sym typeface="Open Sans"/>
              </a:rPr>
              <a:t>D’autres modèles peuvent également être utilisés sur cette page (p. ex., la bande la plus demandée, les fonctionnalités contextuelles).</a:t>
            </a:r>
          </a:p>
          <a:p>
            <a:pPr marL="457200" lvl="0" indent="-361950" algn="l" rtl="0">
              <a:lnSpc>
                <a:spcPct val="100000"/>
              </a:lnSpc>
              <a:spcBef>
                <a:spcPts val="0"/>
              </a:spcBef>
              <a:spcAft>
                <a:spcPts val="0"/>
              </a:spcAft>
              <a:buSzPts val="2100"/>
              <a:buFont typeface="Open Sans"/>
              <a:buChar char="-"/>
            </a:pPr>
            <a:r>
              <a:rPr lang="fr-CA" dirty="0">
                <a:latin typeface="Open Sans"/>
                <a:ea typeface="Open Sans"/>
                <a:cs typeface="Open Sans"/>
                <a:sym typeface="Open Sans"/>
              </a:rPr>
              <a:t>La conception évoluera probablement à mesure que les exigences futures seront mises en ligne, p. ex., déclarations d’accessibilité requises en vertu de la </a:t>
            </a:r>
            <a:r>
              <a:rPr lang="fr-CA" u="sng" dirty="0">
                <a:solidFill>
                  <a:schemeClr val="hlink"/>
                </a:solidFill>
                <a:latin typeface="Open Sans"/>
                <a:ea typeface="Open Sans"/>
                <a:cs typeface="Open Sans"/>
                <a:sym typeface="Open Sans"/>
                <a:hlinkClick r:id="rId3"/>
              </a:rPr>
              <a:t>norme d’accessibilité des TIC proposée</a:t>
            </a:r>
            <a:r>
              <a:rPr lang="fr-CA" dirty="0">
                <a:latin typeface="Open Sans"/>
                <a:ea typeface="Open Sans"/>
                <a:cs typeface="Open Sans"/>
                <a:sym typeface="Open Sans"/>
              </a:rPr>
              <a:t>. </a:t>
            </a:r>
          </a:p>
        </p:txBody>
      </p:sp>
      <p:sp>
        <p:nvSpPr>
          <p:cNvPr id="175" name="Google Shape;175;p25"/>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5"/>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dirty="0">
                <a:solidFill>
                  <a:schemeClr val="lt1"/>
                </a:solidFill>
                <a:latin typeface="Lato"/>
                <a:ea typeface="Lato"/>
                <a:cs typeface="Lato"/>
                <a:sym typeface="Lato"/>
              </a:rPr>
              <a:t>Facteurs de conception</a:t>
            </a:r>
          </a:p>
          <a:p>
            <a:pPr marL="0" lvl="0" indent="0" algn="l" rtl="0">
              <a:spcBef>
                <a:spcPts val="0"/>
              </a:spcBef>
              <a:spcAft>
                <a:spcPts val="0"/>
              </a:spcAft>
              <a:buNone/>
            </a:pPr>
            <a:endParaRPr sz="3400" b="1" dirty="0">
              <a:solidFill>
                <a:schemeClr val="lt1"/>
              </a:solidFill>
              <a:latin typeface="Lato"/>
              <a:ea typeface="Lato"/>
              <a:cs typeface="Lato"/>
              <a:sym typeface="Lato"/>
            </a:endParaRPr>
          </a:p>
        </p:txBody>
      </p:sp>
      <p:sp>
        <p:nvSpPr>
          <p:cNvPr id="177" name="Google Shape;177;p25"/>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5"/>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Page d’accessibilité</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6"/>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6"/>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dirty="0">
                <a:solidFill>
                  <a:schemeClr val="lt1"/>
                </a:solidFill>
                <a:latin typeface="Lato"/>
                <a:ea typeface="Lato"/>
                <a:cs typeface="Lato"/>
                <a:sym typeface="Lato"/>
              </a:rPr>
              <a:t>Plan sur l’accessibilité </a:t>
            </a:r>
          </a:p>
          <a:p>
            <a:pPr marL="0" lvl="0" indent="0" algn="l" rtl="0">
              <a:spcBef>
                <a:spcPts val="0"/>
              </a:spcBef>
              <a:spcAft>
                <a:spcPts val="0"/>
              </a:spcAft>
              <a:buNone/>
            </a:pPr>
            <a:endParaRPr sz="3400" b="1" dirty="0">
              <a:solidFill>
                <a:schemeClr val="lt1"/>
              </a:solidFill>
              <a:latin typeface="Lato"/>
              <a:ea typeface="Lato"/>
              <a:cs typeface="Lato"/>
              <a:sym typeface="Lato"/>
            </a:endParaRPr>
          </a:p>
        </p:txBody>
      </p:sp>
      <p:sp>
        <p:nvSpPr>
          <p:cNvPr id="185" name="Google Shape;185;p26"/>
          <p:cNvSpPr/>
          <p:nvPr/>
        </p:nvSpPr>
        <p:spPr>
          <a:xfrm>
            <a:off x="456976" y="15080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6"/>
          <p:cNvSpPr txBox="1">
            <a:spLocks noGrp="1"/>
          </p:cNvSpPr>
          <p:nvPr>
            <p:ph type="subTitle" idx="4294967295"/>
          </p:nvPr>
        </p:nvSpPr>
        <p:spPr>
          <a:xfrm>
            <a:off x="311700" y="1909575"/>
            <a:ext cx="2264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dirty="0">
                <a:solidFill>
                  <a:schemeClr val="lt1"/>
                </a:solidFill>
                <a:latin typeface="Open Sans"/>
                <a:ea typeface="Open Sans"/>
                <a:cs typeface="Open Sans"/>
                <a:sym typeface="Open Sans"/>
              </a:rPr>
              <a:t>Approche recommandée</a:t>
            </a:r>
          </a:p>
        </p:txBody>
      </p:sp>
      <p:pic>
        <p:nvPicPr>
          <p:cNvPr id="187" name="Google Shape;187;p26"/>
          <p:cNvPicPr preferRelativeResize="0"/>
          <p:nvPr/>
        </p:nvPicPr>
        <p:blipFill rotWithShape="1">
          <a:blip r:embed="rId3">
            <a:alphaModFix/>
          </a:blip>
          <a:srcRect b="33453"/>
          <a:stretch/>
        </p:blipFill>
        <p:spPr>
          <a:xfrm>
            <a:off x="2728800" y="1810900"/>
            <a:ext cx="6202552" cy="2751076"/>
          </a:xfrm>
          <a:prstGeom prst="rect">
            <a:avLst/>
          </a:prstGeom>
          <a:noFill/>
          <a:ln>
            <a:noFill/>
          </a:ln>
          <a:effectLst>
            <a:outerShdw blurRad="57150" dist="19050" dir="5400000" algn="bl" rotWithShape="0">
              <a:srgbClr val="000000">
                <a:alpha val="50000"/>
              </a:srgbClr>
            </a:outerShdw>
          </a:effectLst>
        </p:spPr>
      </p:pic>
      <p:sp>
        <p:nvSpPr>
          <p:cNvPr id="188" name="Google Shape;188;p26"/>
          <p:cNvSpPr txBox="1"/>
          <p:nvPr/>
        </p:nvSpPr>
        <p:spPr>
          <a:xfrm>
            <a:off x="5479250" y="1410700"/>
            <a:ext cx="3452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CA" u="sng">
                <a:solidFill>
                  <a:schemeClr val="hlink"/>
                </a:solidFill>
                <a:hlinkClick r:id="rId4"/>
              </a:rPr>
              <a:t>Lien vers des exemples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457200" lvl="0"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Assurez-vous que le plan répond aux exigences décrites dans</a:t>
            </a:r>
            <a:br>
              <a:rPr lang="fr-CA" sz="2100" dirty="0">
                <a:latin typeface="Open Sans"/>
                <a:ea typeface="Open Sans"/>
                <a:cs typeface="Open Sans"/>
                <a:sym typeface="Open Sans"/>
              </a:rPr>
            </a:br>
            <a:r>
              <a:rPr lang="fr-CA" sz="21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xmlns="" val="tx"/>
                  </a:ext>
                </a:extLst>
              </a:rPr>
              <a:t>Directives associées aux plans sur l’accessibilité</a:t>
            </a:r>
          </a:p>
          <a:p>
            <a:pPr marL="914400" lvl="1"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Ces directives comprennent un modèle de contenu pour le plan lui-même.</a:t>
            </a:r>
          </a:p>
          <a:p>
            <a:pPr marL="457200" lvl="0"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Les gens sont encouragés à fournir une rétroaction au sujet des plans sur l’accessibilité – assurez-vous qu’il y a un lien vers le processus de rétroaction et/ou le formulaire de rétroaction à partir du plan lui-même.</a:t>
            </a:r>
          </a:p>
        </p:txBody>
      </p:sp>
      <p:sp>
        <p:nvSpPr>
          <p:cNvPr id="194" name="Google Shape;194;p27"/>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a:solidFill>
                  <a:schemeClr val="lt1"/>
                </a:solidFill>
                <a:latin typeface="Lato"/>
                <a:ea typeface="Lato"/>
                <a:cs typeface="Lato"/>
                <a:sym typeface="Lato"/>
              </a:rPr>
              <a:t>Facteurs de conception</a:t>
            </a: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196" name="Google Shape;196;p27"/>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Plans sur l’accessibilité 1/3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body" idx="1"/>
          </p:nvPr>
        </p:nvSpPr>
        <p:spPr>
          <a:xfrm>
            <a:off x="350425" y="1942225"/>
            <a:ext cx="8398500" cy="3045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lnSpcReduction="10000"/>
          </a:bodyPr>
          <a:lstStyle/>
          <a:p>
            <a:pPr marL="457200" lvl="0"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Pour faciliter la recherche, le SCT crée un index central des plans sur l’accessibilité sur le </a:t>
            </a:r>
            <a:r>
              <a:rPr lang="fr-CA" sz="2100" u="sng" dirty="0">
                <a:solidFill>
                  <a:schemeClr val="hlink"/>
                </a:solidFill>
                <a:latin typeface="Open Sans"/>
                <a:ea typeface="Open Sans"/>
                <a:cs typeface="Open Sans"/>
                <a:sym typeface="Open Sans"/>
                <a:hlinkClick r:id="rId3"/>
              </a:rPr>
              <a:t>site du gouvernement ouvert</a:t>
            </a:r>
            <a:r>
              <a:rPr lang="fr-CA" sz="2100" dirty="0">
                <a:latin typeface="Open Sans"/>
                <a:ea typeface="Open Sans"/>
                <a:cs typeface="Open Sans"/>
                <a:sym typeface="Open Sans"/>
              </a:rPr>
              <a:t> :</a:t>
            </a:r>
          </a:p>
          <a:p>
            <a:pPr marL="914400" lvl="1"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Inclure un lien de votre plan vers l’index central.</a:t>
            </a:r>
          </a:p>
          <a:p>
            <a:pPr marL="914400" lvl="1"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Soumettre un dossier des métadonnées pour votre plan.</a:t>
            </a:r>
          </a:p>
          <a:p>
            <a:pPr marL="914400" lvl="1"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Voir l’annexe pour les instructions.</a:t>
            </a:r>
          </a:p>
          <a:p>
            <a:pPr marL="457200" lvl="0"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Selon les </a:t>
            </a:r>
            <a:r>
              <a:rPr lang="fr-CA" sz="21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xmlns="" val="tx"/>
                  </a:ext>
                </a:extLst>
              </a:rPr>
              <a:t>Procédures sur l’édition</a:t>
            </a:r>
            <a:r>
              <a:rPr lang="fr-CA" sz="2100" dirty="0">
                <a:latin typeface="Open Sans"/>
                <a:ea typeface="Open Sans"/>
                <a:cs typeface="Open Sans"/>
                <a:sym typeface="Open Sans"/>
              </a:rPr>
              <a:t>, les plans sur l’accessibilité sont estimés comme des publications :</a:t>
            </a:r>
          </a:p>
          <a:p>
            <a:pPr marL="914400" lvl="1"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Demander un ISSN et soumettre une copie à publications.gc.ca</a:t>
            </a:r>
          </a:p>
          <a:p>
            <a:pPr marL="914400" lvl="1" indent="-361950" algn="l" rtl="0">
              <a:lnSpc>
                <a:spcPct val="100000"/>
              </a:lnSpc>
              <a:spcBef>
                <a:spcPts val="0"/>
              </a:spcBef>
              <a:spcAft>
                <a:spcPts val="0"/>
              </a:spcAft>
              <a:buSzPts val="2100"/>
              <a:buFont typeface="Open Sans"/>
              <a:buChar char="-"/>
            </a:pPr>
            <a:r>
              <a:rPr lang="fr-CA" sz="2100" dirty="0">
                <a:latin typeface="Open Sans"/>
                <a:ea typeface="Open Sans"/>
                <a:cs typeface="Open Sans"/>
                <a:sym typeface="Open Sans"/>
              </a:rPr>
              <a:t>Voir l’annexe pour les instructions.</a:t>
            </a:r>
          </a:p>
        </p:txBody>
      </p:sp>
      <p:sp>
        <p:nvSpPr>
          <p:cNvPr id="203" name="Google Shape;203;p28"/>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8"/>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a:solidFill>
                  <a:schemeClr val="lt1"/>
                </a:solidFill>
                <a:latin typeface="Lato"/>
                <a:ea typeface="Lato"/>
                <a:cs typeface="Lato"/>
                <a:sym typeface="Lato"/>
              </a:rPr>
              <a:t>Facteurs de conception</a:t>
            </a: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205" name="Google Shape;205;p28"/>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8"/>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Plans sur l’accessibilité 2/3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Font typeface="Open Sans"/>
              <a:buChar char="-"/>
            </a:pPr>
            <a:r>
              <a:rPr lang="fr-CA" sz="2000" dirty="0">
                <a:latin typeface="Open Sans"/>
                <a:ea typeface="Open Sans"/>
                <a:cs typeface="Open Sans"/>
                <a:sym typeface="Open Sans"/>
              </a:rPr>
              <a:t>Les institutions doivent aviser le commissaire à l’accessibilité de la Commission canadienne des droits de la personne dans les 48 heures suivant la publication de leurs plans sur l’accessibilité :</a:t>
            </a:r>
          </a:p>
          <a:p>
            <a:pPr marL="914400" lvl="1" indent="-361950" algn="l" rtl="0">
              <a:lnSpc>
                <a:spcPct val="100000"/>
              </a:lnSpc>
              <a:spcBef>
                <a:spcPts val="0"/>
              </a:spcBef>
              <a:spcAft>
                <a:spcPts val="0"/>
              </a:spcAft>
              <a:buSzPts val="2100"/>
              <a:buFont typeface="Open Sans"/>
              <a:buChar char="-"/>
            </a:pPr>
            <a:r>
              <a:rPr lang="fr-CA" sz="2000" dirty="0">
                <a:latin typeface="Open Sans"/>
                <a:ea typeface="Open Sans"/>
                <a:cs typeface="Open Sans"/>
                <a:sym typeface="Open Sans"/>
              </a:rPr>
              <a:t>Envoyez un courriel à </a:t>
            </a:r>
            <a:r>
              <a:rPr lang="fr-CA" sz="2000" u="sng" dirty="0">
                <a:solidFill>
                  <a:schemeClr val="hlink"/>
                </a:solidFill>
                <a:latin typeface="Open Sans"/>
                <a:ea typeface="Open Sans"/>
                <a:cs typeface="Open Sans"/>
                <a:sym typeface="Open Sans"/>
                <a:hlinkClick r:id="rId3"/>
              </a:rPr>
              <a:t>Info.Com@chrc-ccdp.gc.ca</a:t>
            </a:r>
            <a:r>
              <a:rPr lang="fr-CA" sz="2000" dirty="0">
                <a:latin typeface="Open Sans"/>
                <a:ea typeface="Open Sans"/>
                <a:cs typeface="Open Sans"/>
                <a:sym typeface="Open Sans"/>
              </a:rPr>
              <a:t> ou utilisez le service « </a:t>
            </a:r>
            <a:r>
              <a:rPr lang="fr-CA" sz="2000" u="sng" dirty="0">
                <a:solidFill>
                  <a:schemeClr val="hlink"/>
                </a:solidFill>
                <a:latin typeface="Open Sans"/>
                <a:ea typeface="Open Sans"/>
                <a:cs typeface="Open Sans"/>
                <a:sym typeface="Open Sans"/>
                <a:hlinkClick r:id="rId4"/>
              </a:rPr>
              <a:t>Mon portail sur l’accessibilité</a:t>
            </a:r>
            <a:r>
              <a:rPr lang="fr-CA" sz="2000" dirty="0">
                <a:latin typeface="Open Sans"/>
                <a:ea typeface="Open Sans"/>
                <a:cs typeface="Open Sans"/>
                <a:sym typeface="Open Sans"/>
              </a:rPr>
              <a:t> » de la CCDP.</a:t>
            </a:r>
          </a:p>
          <a:p>
            <a:pPr marL="914400" lvl="1" indent="-361950" algn="l" rtl="0">
              <a:lnSpc>
                <a:spcPct val="100000"/>
              </a:lnSpc>
              <a:spcBef>
                <a:spcPts val="0"/>
              </a:spcBef>
              <a:spcAft>
                <a:spcPts val="0"/>
              </a:spcAft>
              <a:buSzPts val="2100"/>
              <a:buFont typeface="Open Sans"/>
              <a:buChar char="-"/>
            </a:pPr>
            <a:r>
              <a:rPr lang="fr-CA" sz="2000" dirty="0">
                <a:latin typeface="Open Sans"/>
                <a:ea typeface="Open Sans"/>
                <a:cs typeface="Open Sans"/>
                <a:sym typeface="Open Sans"/>
              </a:rPr>
              <a:t>Inclure un lien ou une URL pour le plan dans le courriel que vous envoyez.</a:t>
            </a:r>
            <a:br>
              <a:rPr lang="fr-CA" sz="2000" dirty="0">
                <a:latin typeface="Open Sans"/>
                <a:ea typeface="Open Sans"/>
                <a:cs typeface="Open Sans"/>
                <a:sym typeface="Open Sans"/>
              </a:rPr>
            </a:br>
            <a:endParaRPr lang="fr-CA" sz="2000" dirty="0">
              <a:latin typeface="Open Sans"/>
              <a:ea typeface="Open Sans"/>
              <a:cs typeface="Open Sans"/>
              <a:sym typeface="Open Sans"/>
            </a:endParaRPr>
          </a:p>
        </p:txBody>
      </p:sp>
      <p:sp>
        <p:nvSpPr>
          <p:cNvPr id="212" name="Google Shape;212;p29"/>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9"/>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a:solidFill>
                  <a:schemeClr val="lt1"/>
                </a:solidFill>
                <a:latin typeface="Lato"/>
                <a:ea typeface="Lato"/>
                <a:cs typeface="Lato"/>
                <a:sym typeface="Lato"/>
              </a:rPr>
              <a:t>Facteurs de conception</a:t>
            </a: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214" name="Google Shape;214;p29"/>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Plans sur l’accessibilité 3/3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0"/>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dirty="0">
                <a:solidFill>
                  <a:schemeClr val="lt1"/>
                </a:solidFill>
                <a:latin typeface="Lato"/>
                <a:ea typeface="Lato"/>
                <a:cs typeface="Lato"/>
                <a:sym typeface="Lato"/>
              </a:rPr>
              <a:t>Formulaire de rétroaction sur l’accessibilité </a:t>
            </a:r>
          </a:p>
          <a:p>
            <a:pPr marL="0" lvl="0" indent="0" algn="l" rtl="0">
              <a:spcBef>
                <a:spcPts val="0"/>
              </a:spcBef>
              <a:spcAft>
                <a:spcPts val="0"/>
              </a:spcAft>
              <a:buNone/>
            </a:pPr>
            <a:endParaRPr sz="2400" b="1" dirty="0">
              <a:solidFill>
                <a:schemeClr val="lt1"/>
              </a:solidFill>
              <a:latin typeface="Lato"/>
              <a:ea typeface="Lato"/>
              <a:cs typeface="Lato"/>
              <a:sym typeface="Lato"/>
            </a:endParaRPr>
          </a:p>
        </p:txBody>
      </p:sp>
      <p:sp>
        <p:nvSpPr>
          <p:cNvPr id="222" name="Google Shape;222;p30"/>
          <p:cNvSpPr/>
          <p:nvPr/>
        </p:nvSpPr>
        <p:spPr>
          <a:xfrm>
            <a:off x="456976" y="15080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0"/>
          <p:cNvSpPr txBox="1">
            <a:spLocks noGrp="1"/>
          </p:cNvSpPr>
          <p:nvPr>
            <p:ph type="subTitle" idx="4294967295"/>
          </p:nvPr>
        </p:nvSpPr>
        <p:spPr>
          <a:xfrm>
            <a:off x="311700" y="1909575"/>
            <a:ext cx="2264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dirty="0">
                <a:solidFill>
                  <a:schemeClr val="lt1"/>
                </a:solidFill>
                <a:latin typeface="Open Sans"/>
                <a:ea typeface="Open Sans"/>
                <a:cs typeface="Open Sans"/>
                <a:sym typeface="Open Sans"/>
              </a:rPr>
              <a:t>Formulaire de rétroaction recommandé</a:t>
            </a:r>
          </a:p>
        </p:txBody>
      </p:sp>
      <p:pic>
        <p:nvPicPr>
          <p:cNvPr id="224" name="Google Shape;224;p30"/>
          <p:cNvPicPr preferRelativeResize="0"/>
          <p:nvPr/>
        </p:nvPicPr>
        <p:blipFill rotWithShape="1">
          <a:blip r:embed="rId3">
            <a:alphaModFix/>
          </a:blip>
          <a:srcRect b="22148"/>
          <a:stretch/>
        </p:blipFill>
        <p:spPr>
          <a:xfrm>
            <a:off x="2728750" y="1663375"/>
            <a:ext cx="6202552" cy="3218626"/>
          </a:xfrm>
          <a:prstGeom prst="rect">
            <a:avLst/>
          </a:prstGeom>
          <a:noFill/>
          <a:ln>
            <a:noFill/>
          </a:ln>
          <a:effectLst>
            <a:outerShdw blurRad="57150" dist="19050" dir="5400000" algn="bl" rotWithShape="0">
              <a:srgbClr val="000000">
                <a:alpha val="50000"/>
              </a:srgbClr>
            </a:outerShdw>
          </a:effectLst>
        </p:spPr>
      </p:pic>
      <p:sp>
        <p:nvSpPr>
          <p:cNvPr id="225" name="Google Shape;225;p30"/>
          <p:cNvSpPr txBox="1"/>
          <p:nvPr/>
        </p:nvSpPr>
        <p:spPr>
          <a:xfrm>
            <a:off x="5479200" y="1263175"/>
            <a:ext cx="3452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CA" u="sng">
                <a:solidFill>
                  <a:schemeClr val="hlink"/>
                </a:solidFill>
                <a:hlinkClick r:id="rId4"/>
              </a:rPr>
              <a:t>Lien vers des exemples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1"/>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dirty="0">
                <a:solidFill>
                  <a:schemeClr val="lt1"/>
                </a:solidFill>
                <a:latin typeface="Lato"/>
                <a:ea typeface="Lato"/>
                <a:cs typeface="Lato"/>
                <a:sym typeface="Lato"/>
              </a:rPr>
              <a:t>Formulaire de rétroaction sur l’accessibilité </a:t>
            </a:r>
          </a:p>
          <a:p>
            <a:pPr marL="0" lvl="0" indent="0" algn="l" rtl="0">
              <a:spcBef>
                <a:spcPts val="0"/>
              </a:spcBef>
              <a:spcAft>
                <a:spcPts val="0"/>
              </a:spcAft>
              <a:buNone/>
            </a:pPr>
            <a:endParaRPr sz="2400" b="1" dirty="0">
              <a:solidFill>
                <a:schemeClr val="lt1"/>
              </a:solidFill>
              <a:latin typeface="Lato"/>
              <a:ea typeface="Lato"/>
              <a:cs typeface="Lato"/>
              <a:sym typeface="Lato"/>
            </a:endParaRPr>
          </a:p>
        </p:txBody>
      </p:sp>
      <p:sp>
        <p:nvSpPr>
          <p:cNvPr id="232" name="Google Shape;232;p31"/>
          <p:cNvSpPr/>
          <p:nvPr/>
        </p:nvSpPr>
        <p:spPr>
          <a:xfrm>
            <a:off x="456976" y="15080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txBox="1">
            <a:spLocks noGrp="1"/>
          </p:cNvSpPr>
          <p:nvPr>
            <p:ph type="subTitle" idx="4294967295"/>
          </p:nvPr>
        </p:nvSpPr>
        <p:spPr>
          <a:xfrm>
            <a:off x="311700" y="1909575"/>
            <a:ext cx="2426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dirty="0">
                <a:solidFill>
                  <a:schemeClr val="lt1"/>
                </a:solidFill>
                <a:latin typeface="Open Sans"/>
                <a:ea typeface="Open Sans"/>
                <a:cs typeface="Open Sans"/>
                <a:sym typeface="Open Sans"/>
              </a:rPr>
              <a:t>Page d’accusé de réception recommandée</a:t>
            </a:r>
          </a:p>
        </p:txBody>
      </p:sp>
      <p:pic>
        <p:nvPicPr>
          <p:cNvPr id="234" name="Google Shape;234;p31"/>
          <p:cNvPicPr preferRelativeResize="0"/>
          <p:nvPr/>
        </p:nvPicPr>
        <p:blipFill rotWithShape="1">
          <a:blip r:embed="rId3">
            <a:alphaModFix/>
          </a:blip>
          <a:srcRect b="12095"/>
          <a:stretch/>
        </p:blipFill>
        <p:spPr>
          <a:xfrm>
            <a:off x="2804950" y="1308825"/>
            <a:ext cx="6202552" cy="3634026"/>
          </a:xfrm>
          <a:prstGeom prst="rect">
            <a:avLst/>
          </a:prstGeom>
          <a:noFill/>
          <a:ln>
            <a:noFill/>
          </a:ln>
          <a:effectLst>
            <a:outerShdw blurRad="57150" dist="19050" dir="5400000" algn="bl" rotWithShape="0">
              <a:srgbClr val="000000">
                <a:alpha val="50000"/>
              </a:srgbClr>
            </a:outerShdw>
          </a:effectLst>
        </p:spPr>
      </p:pic>
      <p:sp>
        <p:nvSpPr>
          <p:cNvPr id="235" name="Google Shape;235;p31"/>
          <p:cNvSpPr txBox="1"/>
          <p:nvPr/>
        </p:nvSpPr>
        <p:spPr>
          <a:xfrm>
            <a:off x="5555400" y="882850"/>
            <a:ext cx="3452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CA" u="sng">
                <a:solidFill>
                  <a:schemeClr val="hlink"/>
                </a:solidFill>
                <a:hlinkClick r:id="rId4"/>
              </a:rPr>
              <a:t>Lien vers des exemples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body" idx="1"/>
          </p:nvPr>
        </p:nvSpPr>
        <p:spPr>
          <a:xfrm>
            <a:off x="350425" y="1531875"/>
            <a:ext cx="8398500" cy="33894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r-CA" sz="2000" dirty="0">
                <a:latin typeface="Open Sans"/>
                <a:ea typeface="Open Sans"/>
                <a:cs typeface="Open Sans"/>
                <a:sym typeface="Open Sans"/>
              </a:rPr>
              <a:t>Trois modèles qui ont une incidence sur les institutions sur Canada.ca :</a:t>
            </a:r>
          </a:p>
          <a:p>
            <a:pPr marL="457200" lvl="0" indent="-361950" algn="l" rtl="0">
              <a:lnSpc>
                <a:spcPct val="100000"/>
              </a:lnSpc>
              <a:spcBef>
                <a:spcPts val="1000"/>
              </a:spcBef>
              <a:spcAft>
                <a:spcPts val="0"/>
              </a:spcAft>
              <a:buSzPts val="2100"/>
              <a:buFont typeface="Open Sans"/>
              <a:buChar char="-"/>
            </a:pPr>
            <a:r>
              <a:rPr lang="fr-CA" sz="2000" dirty="0">
                <a:latin typeface="Open Sans"/>
                <a:ea typeface="Open Sans"/>
                <a:cs typeface="Open Sans"/>
                <a:sym typeface="Open Sans"/>
              </a:rPr>
              <a:t>Plan sur l’accessibilité de l’institution</a:t>
            </a:r>
          </a:p>
          <a:p>
            <a:pPr marL="457200" lvl="0" indent="-361950" algn="l" rtl="0">
              <a:lnSpc>
                <a:spcPct val="100000"/>
              </a:lnSpc>
              <a:spcBef>
                <a:spcPts val="0"/>
              </a:spcBef>
              <a:spcAft>
                <a:spcPts val="0"/>
              </a:spcAft>
              <a:buSzPts val="2100"/>
              <a:buFont typeface="Open Sans"/>
              <a:buChar char="-"/>
            </a:pPr>
            <a:r>
              <a:rPr lang="fr-CA" sz="2000" dirty="0">
                <a:latin typeface="Open Sans"/>
                <a:ea typeface="Open Sans"/>
                <a:cs typeface="Open Sans"/>
                <a:sym typeface="Open Sans"/>
              </a:rPr>
              <a:t>Description du processus de rétroaction sur l’accessibilité de l’institution</a:t>
            </a:r>
          </a:p>
          <a:p>
            <a:pPr marL="457200" lvl="0" indent="-361950" algn="l" rtl="0">
              <a:lnSpc>
                <a:spcPct val="100000"/>
              </a:lnSpc>
              <a:spcBef>
                <a:spcPts val="0"/>
              </a:spcBef>
              <a:spcAft>
                <a:spcPts val="0"/>
              </a:spcAft>
              <a:buSzPts val="2100"/>
              <a:buFont typeface="Open Sans"/>
              <a:buChar char="-"/>
            </a:pPr>
            <a:r>
              <a:rPr lang="fr-CA" sz="2000" dirty="0">
                <a:latin typeface="Open Sans"/>
                <a:ea typeface="Open Sans"/>
                <a:cs typeface="Open Sans"/>
                <a:sym typeface="Open Sans"/>
              </a:rPr>
              <a:t>Mécanisme de rétroaction sur l’accessibilité de l’institution</a:t>
            </a:r>
          </a:p>
          <a:p>
            <a:pPr marL="0" lvl="0" indent="0" algn="l" rtl="0">
              <a:lnSpc>
                <a:spcPct val="100000"/>
              </a:lnSpc>
              <a:spcBef>
                <a:spcPts val="1000"/>
              </a:spcBef>
              <a:spcAft>
                <a:spcPts val="0"/>
              </a:spcAft>
              <a:buNone/>
            </a:pPr>
            <a:r>
              <a:rPr lang="fr-CA" sz="2000" dirty="0">
                <a:latin typeface="Open Sans"/>
                <a:ea typeface="Open Sans"/>
                <a:cs typeface="Open Sans"/>
                <a:sym typeface="Open Sans"/>
              </a:rPr>
              <a:t>Ceux-ci découlent des exigences de la </a:t>
            </a:r>
            <a:r>
              <a:rPr lang="fr-CA" sz="2000" i="1" dirty="0">
                <a:latin typeface="Open Sans"/>
                <a:ea typeface="Open Sans"/>
                <a:cs typeface="Open Sans"/>
                <a:sym typeface="Open Sans"/>
              </a:rPr>
              <a:t>Loi canadienne sur l’accessibilité</a:t>
            </a:r>
            <a:r>
              <a:rPr lang="fr-CA" sz="2000" dirty="0">
                <a:latin typeface="Open Sans"/>
                <a:ea typeface="Open Sans"/>
                <a:cs typeface="Open Sans"/>
                <a:sym typeface="Open Sans"/>
              </a:rPr>
              <a:t> et de son </a:t>
            </a:r>
            <a:r>
              <a:rPr lang="fr-CA" sz="2000" i="1" dirty="0">
                <a:latin typeface="Open Sans"/>
                <a:ea typeface="Open Sans"/>
                <a:cs typeface="Open Sans"/>
                <a:sym typeface="Open Sans"/>
              </a:rPr>
              <a:t>Règlement</a:t>
            </a:r>
            <a:r>
              <a:rPr lang="fr-CA" sz="2000" dirty="0">
                <a:latin typeface="Open Sans"/>
                <a:ea typeface="Open Sans"/>
                <a:cs typeface="Open Sans"/>
                <a:sym typeface="Open Sans"/>
              </a:rPr>
              <a:t> d’application. </a:t>
            </a:r>
            <a:r>
              <a:rPr lang="fr-CA" sz="2000" u="sng" dirty="0">
                <a:solidFill>
                  <a:schemeClr val="hlink"/>
                </a:solidFill>
                <a:latin typeface="Open Sans"/>
                <a:ea typeface="Open Sans"/>
                <a:cs typeface="Open Sans"/>
                <a:sym typeface="Open Sans"/>
                <a:hlinkClick r:id="rId3"/>
              </a:rPr>
              <a:t>Aperçu des orientations existantes</a:t>
            </a:r>
          </a:p>
          <a:p>
            <a:pPr marL="0" lvl="0" indent="0" algn="l" rtl="0">
              <a:lnSpc>
                <a:spcPct val="100000"/>
              </a:lnSpc>
              <a:spcBef>
                <a:spcPts val="1000"/>
              </a:spcBef>
              <a:spcAft>
                <a:spcPts val="1000"/>
              </a:spcAft>
              <a:buNone/>
            </a:pPr>
            <a:r>
              <a:rPr lang="fr-CA" sz="2000" dirty="0">
                <a:latin typeface="Open Sans"/>
                <a:ea typeface="Open Sans"/>
                <a:cs typeface="Open Sans"/>
                <a:sym typeface="Open Sans"/>
              </a:rPr>
              <a:t>Date limite de publication : 31 décembre 2022</a:t>
            </a:r>
          </a:p>
        </p:txBody>
      </p:sp>
      <p:sp>
        <p:nvSpPr>
          <p:cNvPr id="66" name="Google Shape;66;p14"/>
          <p:cNvSpPr/>
          <p:nvPr/>
        </p:nvSpPr>
        <p:spPr>
          <a:xfrm>
            <a:off x="-43100" y="-12575"/>
            <a:ext cx="9187200" cy="1322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CA" sz="3400" b="1" dirty="0">
                <a:solidFill>
                  <a:schemeClr val="lt1"/>
                </a:solidFill>
                <a:latin typeface="Lato"/>
                <a:ea typeface="Lato"/>
                <a:cs typeface="Lato"/>
                <a:sym typeface="Lato"/>
              </a:rPr>
              <a:t>Trois modèles clés</a:t>
            </a:r>
          </a:p>
        </p:txBody>
      </p:sp>
      <p:sp>
        <p:nvSpPr>
          <p:cNvPr id="68" name="Google Shape;68;p14"/>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Font typeface="Open Sans"/>
              <a:buChar char="-"/>
            </a:pPr>
            <a:r>
              <a:rPr lang="fr-CA" dirty="0">
                <a:latin typeface="Open Sans"/>
                <a:ea typeface="Open Sans"/>
                <a:cs typeface="Open Sans"/>
                <a:sym typeface="Open Sans"/>
              </a:rPr>
              <a:t>Vous devrez rattacher le formulaire de rétroaction à quelque chose – un courriel générique, un système de billetterie, etc. (n’oubliez pas de conserver les rétroactions reçues pendant sept ans!). </a:t>
            </a:r>
          </a:p>
          <a:p>
            <a:pPr marL="914400" lvl="1" indent="-361950" algn="l" rtl="0">
              <a:lnSpc>
                <a:spcPct val="100000"/>
              </a:lnSpc>
              <a:spcBef>
                <a:spcPts val="0"/>
              </a:spcBef>
              <a:spcAft>
                <a:spcPts val="0"/>
              </a:spcAft>
              <a:buSzPts val="2100"/>
              <a:buFont typeface="Open Sans"/>
              <a:buChar char="-"/>
            </a:pPr>
            <a:r>
              <a:rPr lang="fr-CA" sz="1800" dirty="0">
                <a:latin typeface="Open Sans"/>
                <a:ea typeface="Open Sans"/>
                <a:cs typeface="Open Sans"/>
                <a:sym typeface="Open Sans"/>
              </a:rPr>
              <a:t>Utilisateurs d’Adobe </a:t>
            </a:r>
            <a:r>
              <a:rPr lang="fr-CA" sz="1800" dirty="0" err="1">
                <a:latin typeface="Open Sans"/>
                <a:ea typeface="Open Sans"/>
                <a:cs typeface="Open Sans"/>
                <a:sym typeface="Open Sans"/>
              </a:rPr>
              <a:t>Experience</a:t>
            </a:r>
            <a:r>
              <a:rPr lang="fr-CA" sz="1800" dirty="0">
                <a:latin typeface="Open Sans"/>
                <a:ea typeface="Open Sans"/>
                <a:cs typeface="Open Sans"/>
                <a:sym typeface="Open Sans"/>
              </a:rPr>
              <a:t> Manager (AEM) – </a:t>
            </a:r>
            <a:r>
              <a:rPr lang="fr-CA" sz="1800" u="sng" dirty="0">
                <a:solidFill>
                  <a:schemeClr val="hlink"/>
                </a:solidFill>
                <a:latin typeface="Open Sans"/>
                <a:ea typeface="Open Sans"/>
                <a:cs typeface="Open Sans"/>
                <a:sym typeface="Open Sans"/>
                <a:hlinkClick r:id="rId3"/>
              </a:rPr>
              <a:t>envoyez un billet à l’éditeur principal</a:t>
            </a:r>
            <a:r>
              <a:rPr lang="fr-CA" sz="1800" dirty="0">
                <a:latin typeface="Open Sans"/>
                <a:ea typeface="Open Sans"/>
                <a:cs typeface="Open Sans"/>
                <a:sym typeface="Open Sans"/>
              </a:rPr>
              <a:t> pour tirer parti de la solution « archiver et oublier » pour rattacher les formulaires à une adresse de courriel.</a:t>
            </a:r>
          </a:p>
          <a:p>
            <a:pPr marL="457200" lvl="0" indent="-361950" algn="l" rtl="0">
              <a:lnSpc>
                <a:spcPct val="100000"/>
              </a:lnSpc>
              <a:spcBef>
                <a:spcPts val="0"/>
              </a:spcBef>
              <a:spcAft>
                <a:spcPts val="0"/>
              </a:spcAft>
              <a:buSzPts val="2100"/>
              <a:buFont typeface="Open Sans"/>
              <a:buChar char="-"/>
            </a:pPr>
            <a:r>
              <a:rPr lang="fr-CA" dirty="0">
                <a:latin typeface="Open Sans"/>
                <a:ea typeface="Open Sans"/>
                <a:cs typeface="Open Sans"/>
                <a:sym typeface="Open Sans"/>
              </a:rPr>
              <a:t>Les personnes soumettant une rétroaction ont la possibilité de demander une réponse – la conception du formulaire comprend des informations sur les délais d’exécution dans le cadre de ce scénario.</a:t>
            </a:r>
          </a:p>
        </p:txBody>
      </p:sp>
      <p:sp>
        <p:nvSpPr>
          <p:cNvPr id="241" name="Google Shape;241;p32"/>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a:solidFill>
                  <a:schemeClr val="lt1"/>
                </a:solidFill>
                <a:latin typeface="Lato"/>
                <a:ea typeface="Lato"/>
                <a:cs typeface="Lato"/>
                <a:sym typeface="Lato"/>
              </a:rPr>
              <a:t>Facteurs de conception</a:t>
            </a: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243" name="Google Shape;243;p32"/>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2"/>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Formulaire de rétroaction 1/2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3"/>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Font typeface="Open Sans"/>
              <a:buChar char="-"/>
            </a:pPr>
            <a:r>
              <a:rPr lang="fr-CA" dirty="0">
                <a:latin typeface="Open Sans"/>
                <a:ea typeface="Open Sans"/>
                <a:cs typeface="Open Sans"/>
                <a:sym typeface="Open Sans"/>
              </a:rPr>
              <a:t>Le formulaire a été conçu pour minimiser la collecte de renseignements d’identification personnelle (RIP) :</a:t>
            </a:r>
          </a:p>
          <a:p>
            <a:pPr marL="914400" lvl="1" indent="-361950" algn="l" rtl="0">
              <a:lnSpc>
                <a:spcPct val="100000"/>
              </a:lnSpc>
              <a:spcBef>
                <a:spcPts val="0"/>
              </a:spcBef>
              <a:spcAft>
                <a:spcPts val="0"/>
              </a:spcAft>
              <a:buSzPts val="2100"/>
              <a:buFont typeface="Open Sans"/>
              <a:buChar char="-"/>
            </a:pPr>
            <a:r>
              <a:rPr lang="fr-CA" sz="1800" dirty="0">
                <a:latin typeface="Open Sans"/>
                <a:ea typeface="Open Sans"/>
                <a:cs typeface="Open Sans"/>
                <a:sym typeface="Open Sans"/>
              </a:rPr>
              <a:t>Lorsque l’utilisateur demande spécifiquement une réponse, il ne demande qu’une adresse courriel.</a:t>
            </a:r>
          </a:p>
          <a:p>
            <a:pPr marL="914400" lvl="1" indent="-361950" algn="l" rtl="0">
              <a:lnSpc>
                <a:spcPct val="100000"/>
              </a:lnSpc>
              <a:spcBef>
                <a:spcPts val="0"/>
              </a:spcBef>
              <a:spcAft>
                <a:spcPts val="0"/>
              </a:spcAft>
              <a:buSzPts val="2100"/>
              <a:buFont typeface="Open Sans"/>
              <a:buChar char="-"/>
            </a:pPr>
            <a:r>
              <a:rPr lang="fr-CA" sz="1800" dirty="0">
                <a:latin typeface="Open Sans"/>
                <a:ea typeface="Open Sans"/>
                <a:cs typeface="Open Sans"/>
                <a:sym typeface="Open Sans"/>
              </a:rPr>
              <a:t>Comprend des instructions pour que les utilisateurs n’indiquent pas des renseignements personnels dans la zone de commentaires.</a:t>
            </a:r>
          </a:p>
          <a:p>
            <a:pPr marL="457200" lvl="0" indent="-361950" algn="l" rtl="0">
              <a:lnSpc>
                <a:spcPct val="100000"/>
              </a:lnSpc>
              <a:spcBef>
                <a:spcPts val="0"/>
              </a:spcBef>
              <a:spcAft>
                <a:spcPts val="0"/>
              </a:spcAft>
              <a:buSzPts val="2100"/>
              <a:buFont typeface="Open Sans"/>
              <a:buChar char="-"/>
            </a:pPr>
            <a:r>
              <a:rPr lang="fr-CA" dirty="0">
                <a:latin typeface="Open Sans"/>
                <a:ea typeface="Open Sans"/>
                <a:cs typeface="Open Sans"/>
                <a:sym typeface="Open Sans"/>
              </a:rPr>
              <a:t>Lors de la création de votre propre mise en œuvre, consultez le coordonnateur de l’AIPRP de votre organisation. </a:t>
            </a:r>
          </a:p>
        </p:txBody>
      </p:sp>
      <p:sp>
        <p:nvSpPr>
          <p:cNvPr id="250" name="Google Shape;250;p33"/>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3"/>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a:solidFill>
                  <a:schemeClr val="lt1"/>
                </a:solidFill>
                <a:latin typeface="Lato"/>
                <a:ea typeface="Lato"/>
                <a:cs typeface="Lato"/>
                <a:sym typeface="Lato"/>
              </a:rPr>
              <a:t>Facteurs de conception</a:t>
            </a: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252" name="Google Shape;252;p33"/>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Formulaire de rétroaction 2/2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4"/>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4"/>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000" b="1" dirty="0">
                <a:solidFill>
                  <a:schemeClr val="lt1"/>
                </a:solidFill>
                <a:latin typeface="Lato"/>
                <a:ea typeface="Lato"/>
                <a:cs typeface="Lato"/>
                <a:sym typeface="Lato"/>
              </a:rPr>
              <a:t>Description du processus de rétroaction sur l’accessibilité </a:t>
            </a:r>
          </a:p>
          <a:p>
            <a:pPr marL="0" lvl="0" indent="0" algn="l" rtl="0">
              <a:spcBef>
                <a:spcPts val="0"/>
              </a:spcBef>
              <a:spcAft>
                <a:spcPts val="0"/>
              </a:spcAft>
              <a:buNone/>
            </a:pPr>
            <a:endParaRPr sz="2000" b="1" dirty="0">
              <a:solidFill>
                <a:schemeClr val="lt1"/>
              </a:solidFill>
              <a:latin typeface="Lato"/>
              <a:ea typeface="Lato"/>
              <a:cs typeface="Lato"/>
              <a:sym typeface="Lato"/>
            </a:endParaRPr>
          </a:p>
        </p:txBody>
      </p:sp>
      <p:sp>
        <p:nvSpPr>
          <p:cNvPr id="260" name="Google Shape;260;p34"/>
          <p:cNvSpPr/>
          <p:nvPr/>
        </p:nvSpPr>
        <p:spPr>
          <a:xfrm>
            <a:off x="456976" y="23462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4"/>
          <p:cNvSpPr txBox="1">
            <a:spLocks noGrp="1"/>
          </p:cNvSpPr>
          <p:nvPr>
            <p:ph type="subTitle" idx="4294967295"/>
          </p:nvPr>
        </p:nvSpPr>
        <p:spPr>
          <a:xfrm>
            <a:off x="311700" y="2747775"/>
            <a:ext cx="2264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Approche recommandée</a:t>
            </a:r>
          </a:p>
        </p:txBody>
      </p:sp>
      <p:pic>
        <p:nvPicPr>
          <p:cNvPr id="262" name="Google Shape;262;p34"/>
          <p:cNvPicPr preferRelativeResize="0"/>
          <p:nvPr/>
        </p:nvPicPr>
        <p:blipFill rotWithShape="1">
          <a:blip r:embed="rId3">
            <a:alphaModFix/>
          </a:blip>
          <a:srcRect b="7749"/>
          <a:stretch/>
        </p:blipFill>
        <p:spPr>
          <a:xfrm>
            <a:off x="2728750" y="1097250"/>
            <a:ext cx="6202552" cy="3813824"/>
          </a:xfrm>
          <a:prstGeom prst="rect">
            <a:avLst/>
          </a:prstGeom>
          <a:noFill/>
          <a:ln>
            <a:noFill/>
          </a:ln>
          <a:effectLst>
            <a:outerShdw blurRad="57150" dist="19050" dir="5400000" algn="bl" rotWithShape="0">
              <a:srgbClr val="000000">
                <a:alpha val="50000"/>
              </a:srgbClr>
            </a:outerShdw>
          </a:effectLst>
        </p:spPr>
      </p:pic>
      <p:sp>
        <p:nvSpPr>
          <p:cNvPr id="263" name="Google Shape;263;p34"/>
          <p:cNvSpPr txBox="1"/>
          <p:nvPr/>
        </p:nvSpPr>
        <p:spPr>
          <a:xfrm>
            <a:off x="5479250" y="648700"/>
            <a:ext cx="3452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CA" u="sng">
                <a:solidFill>
                  <a:schemeClr val="hlink"/>
                </a:solidFill>
                <a:hlinkClick r:id="rId4"/>
              </a:rPr>
              <a:t>Lien vers des exemples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5"/>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Font typeface="Open Sans"/>
              <a:buChar char="-"/>
            </a:pPr>
            <a:r>
              <a:rPr lang="fr-CA" sz="1600" dirty="0">
                <a:latin typeface="Open Sans"/>
                <a:ea typeface="Open Sans"/>
                <a:cs typeface="Open Sans"/>
                <a:sym typeface="Open Sans"/>
              </a:rPr>
              <a:t>Conçu pour se concentrer sur les besoins prioritaires des utilisateurs, plutôt que de fournir une description exhaustive des procédures de l’arrière-guichet.</a:t>
            </a:r>
          </a:p>
          <a:p>
            <a:pPr marL="457200" lvl="0" indent="-361950" algn="l" rtl="0">
              <a:lnSpc>
                <a:spcPct val="100000"/>
              </a:lnSpc>
              <a:spcBef>
                <a:spcPts val="0"/>
              </a:spcBef>
              <a:spcAft>
                <a:spcPts val="0"/>
              </a:spcAft>
              <a:buSzPts val="2100"/>
              <a:buFont typeface="Open Sans"/>
              <a:buChar char="-"/>
            </a:pPr>
            <a:r>
              <a:rPr lang="fr-CA" sz="1600" dirty="0">
                <a:latin typeface="Open Sans"/>
                <a:ea typeface="Open Sans"/>
                <a:cs typeface="Open Sans"/>
                <a:sym typeface="Open Sans"/>
              </a:rPr>
              <a:t>Assurez-vous que le processus sous-jacent répond aux exigences décrites dans la </a:t>
            </a:r>
            <a:r>
              <a:rPr lang="fr-CA" sz="1600" u="sng" dirty="0">
                <a:solidFill>
                  <a:schemeClr val="hlink"/>
                </a:solidFill>
                <a:latin typeface="Open Sans"/>
                <a:ea typeface="Open Sans"/>
                <a:cs typeface="Open Sans"/>
                <a:sym typeface="Open Sans"/>
                <a:hlinkClick r:id="rId3"/>
              </a:rPr>
              <a:t>Description du processus de rétroaction</a:t>
            </a:r>
            <a:r>
              <a:rPr lang="fr-CA" sz="1600" dirty="0">
                <a:latin typeface="Open Sans"/>
                <a:ea typeface="Open Sans"/>
                <a:cs typeface="Open Sans"/>
                <a:sym typeface="Open Sans"/>
              </a:rPr>
              <a:t>.</a:t>
            </a:r>
          </a:p>
          <a:p>
            <a:pPr marL="914400" lvl="1" indent="-361950" algn="l" rtl="0">
              <a:lnSpc>
                <a:spcPct val="100000"/>
              </a:lnSpc>
              <a:spcBef>
                <a:spcPts val="0"/>
              </a:spcBef>
              <a:spcAft>
                <a:spcPts val="0"/>
              </a:spcAft>
              <a:buSzPts val="2100"/>
              <a:buFont typeface="Open Sans"/>
              <a:buChar char="-"/>
            </a:pPr>
            <a:r>
              <a:rPr lang="fr-CA" sz="1600" dirty="0">
                <a:latin typeface="Open Sans"/>
                <a:ea typeface="Open Sans"/>
                <a:cs typeface="Open Sans"/>
                <a:sym typeface="Open Sans"/>
              </a:rPr>
              <a:t>Les personnes doivent être en mesure de fournir une rétroaction par divers moyens, y compris le courrier électronique, le téléphone, le courrier postal.</a:t>
            </a:r>
          </a:p>
          <a:p>
            <a:pPr marL="914400" lvl="1" indent="-361950" algn="l" rtl="0">
              <a:lnSpc>
                <a:spcPct val="100000"/>
              </a:lnSpc>
              <a:spcBef>
                <a:spcPts val="0"/>
              </a:spcBef>
              <a:spcAft>
                <a:spcPts val="0"/>
              </a:spcAft>
              <a:buSzPts val="2100"/>
              <a:buFont typeface="Open Sans"/>
              <a:buChar char="-"/>
            </a:pPr>
            <a:r>
              <a:rPr lang="fr-CA" sz="1600" dirty="0">
                <a:latin typeface="Open Sans"/>
                <a:ea typeface="Open Sans"/>
                <a:cs typeface="Open Sans"/>
                <a:sym typeface="Open Sans"/>
              </a:rPr>
              <a:t>La rétroaction doit être analysée et faire l’objet de rapports à l’avenir.</a:t>
            </a:r>
          </a:p>
        </p:txBody>
      </p:sp>
      <p:sp>
        <p:nvSpPr>
          <p:cNvPr id="269" name="Google Shape;269;p35"/>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a:solidFill>
                  <a:schemeClr val="lt1"/>
                </a:solidFill>
                <a:latin typeface="Lato"/>
                <a:ea typeface="Lato"/>
                <a:cs typeface="Lato"/>
                <a:sym typeface="Lato"/>
              </a:rPr>
              <a:t>Facteurs de conception</a:t>
            </a: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271" name="Google Shape;271;p35"/>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Description du processus de rétroaction 1/2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Font typeface="Open Sans"/>
              <a:buChar char="-"/>
            </a:pPr>
            <a:r>
              <a:rPr lang="fr-CA" sz="2000" dirty="0">
                <a:latin typeface="Open Sans"/>
                <a:ea typeface="Open Sans"/>
                <a:cs typeface="Open Sans"/>
                <a:sym typeface="Open Sans"/>
              </a:rPr>
              <a:t>Comme pour les plans sur l’accessibilité, les institutions doivent aviser le commissaire à l’accessibilité de la Commission canadienne des droits de la personne dans les 48 heures suivant la publication de leur description de processus.</a:t>
            </a:r>
          </a:p>
          <a:p>
            <a:pPr marL="914400" lvl="1" indent="-361950" algn="l" rtl="0">
              <a:lnSpc>
                <a:spcPct val="100000"/>
              </a:lnSpc>
              <a:spcBef>
                <a:spcPts val="0"/>
              </a:spcBef>
              <a:spcAft>
                <a:spcPts val="0"/>
              </a:spcAft>
              <a:buSzPts val="2100"/>
              <a:buFont typeface="Open Sans"/>
              <a:buChar char="-"/>
            </a:pPr>
            <a:r>
              <a:rPr lang="fr-CA" sz="2000" dirty="0">
                <a:latin typeface="Open Sans"/>
                <a:ea typeface="Open Sans"/>
                <a:cs typeface="Open Sans"/>
                <a:sym typeface="Open Sans"/>
              </a:rPr>
              <a:t>Envoyez un courriel à </a:t>
            </a:r>
            <a:r>
              <a:rPr lang="fr-CA" sz="20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xmlns="" val="tx"/>
                  </a:ext>
                </a:extLst>
              </a:rPr>
              <a:t>Info.Com@chrc-ccdp.gc.ca</a:t>
            </a:r>
            <a:r>
              <a:rPr lang="fr-CA" sz="2000" dirty="0">
                <a:latin typeface="Open Sans"/>
                <a:ea typeface="Open Sans"/>
                <a:cs typeface="Open Sans"/>
                <a:sym typeface="Open Sans"/>
              </a:rPr>
              <a:t> ou utilisez le service « </a:t>
            </a:r>
            <a:r>
              <a:rPr lang="fr-CA" sz="20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xmlns="" val="tx"/>
                  </a:ext>
                </a:extLst>
              </a:rPr>
              <a:t>Mon portail sur l’accessibilité</a:t>
            </a:r>
            <a:r>
              <a:rPr lang="fr-CA" sz="2000" dirty="0">
                <a:latin typeface="Open Sans"/>
                <a:ea typeface="Open Sans"/>
                <a:cs typeface="Open Sans"/>
                <a:sym typeface="Open Sans"/>
              </a:rPr>
              <a:t> » de la CCDP.</a:t>
            </a:r>
          </a:p>
          <a:p>
            <a:pPr marL="914400" lvl="1" indent="-361950" algn="l" rtl="0">
              <a:lnSpc>
                <a:spcPct val="100000"/>
              </a:lnSpc>
              <a:spcBef>
                <a:spcPts val="0"/>
              </a:spcBef>
              <a:spcAft>
                <a:spcPts val="0"/>
              </a:spcAft>
              <a:buSzPts val="2100"/>
              <a:buFont typeface="Open Sans"/>
              <a:buChar char="-"/>
            </a:pPr>
            <a:r>
              <a:rPr lang="fr-CA" sz="2000" dirty="0">
                <a:latin typeface="Open Sans"/>
                <a:ea typeface="Open Sans"/>
                <a:cs typeface="Open Sans"/>
                <a:sym typeface="Open Sans"/>
              </a:rPr>
              <a:t>Inclure un lien ou une URL pour la description du processus dans le courriel que vous envoyez.</a:t>
            </a:r>
          </a:p>
        </p:txBody>
      </p:sp>
      <p:sp>
        <p:nvSpPr>
          <p:cNvPr id="278" name="Google Shape;278;p36"/>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6"/>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a:solidFill>
                  <a:schemeClr val="lt1"/>
                </a:solidFill>
                <a:latin typeface="Lato"/>
                <a:ea typeface="Lato"/>
                <a:cs typeface="Lato"/>
                <a:sym typeface="Lato"/>
              </a:rPr>
              <a:t>Facteurs de conception</a:t>
            </a: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280" name="Google Shape;280;p36"/>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6"/>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Description du processus de rétroaction 2/2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7"/>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b="1" dirty="0">
                <a:solidFill>
                  <a:schemeClr val="lt1"/>
                </a:solidFill>
                <a:latin typeface="Lato"/>
                <a:ea typeface="Lato"/>
                <a:cs typeface="Lato"/>
                <a:sym typeface="Lato"/>
              </a:rPr>
              <a:t>Prochaines étapes</a:t>
            </a:r>
          </a:p>
          <a:p>
            <a:pPr marL="0" lvl="0" indent="0" algn="l" rtl="0">
              <a:spcBef>
                <a:spcPts val="0"/>
              </a:spcBef>
              <a:spcAft>
                <a:spcPts val="0"/>
              </a:spcAft>
              <a:buNone/>
            </a:pPr>
            <a:endParaRPr b="1" dirty="0">
              <a:solidFill>
                <a:schemeClr val="lt1"/>
              </a:solidFill>
              <a:latin typeface="Lato"/>
              <a:ea typeface="Lato"/>
              <a:cs typeface="Lato"/>
              <a:sym typeface="Lato"/>
            </a:endParaRPr>
          </a:p>
        </p:txBody>
      </p:sp>
      <p:sp>
        <p:nvSpPr>
          <p:cNvPr id="288" name="Google Shape;288;p37"/>
          <p:cNvSpPr/>
          <p:nvPr/>
        </p:nvSpPr>
        <p:spPr>
          <a:xfrm>
            <a:off x="456976" y="974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7"/>
          <p:cNvSpPr txBox="1">
            <a:spLocks noGrp="1"/>
          </p:cNvSpPr>
          <p:nvPr>
            <p:ph type="subTitle" idx="4294967295"/>
          </p:nvPr>
        </p:nvSpPr>
        <p:spPr>
          <a:xfrm>
            <a:off x="311700" y="1376175"/>
            <a:ext cx="23769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CA" sz="2000">
                <a:solidFill>
                  <a:schemeClr val="lt1"/>
                </a:solidFill>
                <a:latin typeface="Open Sans"/>
                <a:ea typeface="Open Sans"/>
                <a:cs typeface="Open Sans"/>
                <a:sym typeface="Open Sans"/>
              </a:rPr>
              <a:t>Mise en œuvre et perfectionnement des exemples</a:t>
            </a:r>
          </a:p>
          <a:p>
            <a:pPr marL="0" lvl="0" indent="0" algn="l" rtl="0">
              <a:lnSpc>
                <a:spcPct val="100000"/>
              </a:lnSpc>
              <a:spcBef>
                <a:spcPts val="0"/>
              </a:spcBef>
              <a:spcAft>
                <a:spcPts val="0"/>
              </a:spcAft>
              <a:buSzPts val="1100"/>
              <a:buNone/>
            </a:pPr>
            <a:endParaRPr sz="2000">
              <a:solidFill>
                <a:schemeClr val="lt1"/>
              </a:solidFill>
              <a:latin typeface="Open Sans"/>
              <a:ea typeface="Open Sans"/>
              <a:cs typeface="Open Sans"/>
              <a:sym typeface="Open Sans"/>
            </a:endParaRPr>
          </a:p>
        </p:txBody>
      </p:sp>
      <p:sp>
        <p:nvSpPr>
          <p:cNvPr id="290" name="Google Shape;290;p37"/>
          <p:cNvSpPr txBox="1"/>
          <p:nvPr/>
        </p:nvSpPr>
        <p:spPr>
          <a:xfrm>
            <a:off x="4138175" y="514350"/>
            <a:ext cx="4524000" cy="462174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CA" sz="2000" dirty="0">
                <a:solidFill>
                  <a:schemeClr val="dk2"/>
                </a:solidFill>
                <a:latin typeface="Open Sans"/>
                <a:ea typeface="Open Sans"/>
                <a:cs typeface="Open Sans"/>
                <a:sym typeface="Open Sans"/>
              </a:rPr>
              <a:t>Ces exemples sont une première étape :</a:t>
            </a:r>
          </a:p>
          <a:p>
            <a:pPr marL="457200" lvl="0" indent="-361950" algn="l" rtl="0">
              <a:spcBef>
                <a:spcPts val="1000"/>
              </a:spcBef>
              <a:spcAft>
                <a:spcPts val="0"/>
              </a:spcAft>
              <a:buClr>
                <a:schemeClr val="dk2"/>
              </a:buClr>
              <a:buSzPts val="2100"/>
              <a:buFont typeface="Open Sans"/>
              <a:buChar char="-"/>
            </a:pPr>
            <a:r>
              <a:rPr lang="fr-CA" sz="2000" dirty="0">
                <a:solidFill>
                  <a:schemeClr val="dk2"/>
                </a:solidFill>
                <a:latin typeface="Open Sans"/>
                <a:ea typeface="Open Sans"/>
                <a:cs typeface="Open Sans"/>
                <a:sym typeface="Open Sans"/>
              </a:rPr>
              <a:t>Assurer le suivi et effectuer des itérations, sur la base de données probantes.</a:t>
            </a:r>
          </a:p>
          <a:p>
            <a:pPr marL="914400" lvl="1" indent="-361950" algn="l" rtl="0">
              <a:spcBef>
                <a:spcPts val="0"/>
              </a:spcBef>
              <a:spcAft>
                <a:spcPts val="0"/>
              </a:spcAft>
              <a:buClr>
                <a:schemeClr val="dk2"/>
              </a:buClr>
              <a:buSzPts val="2100"/>
              <a:buFont typeface="Open Sans"/>
              <a:buChar char="-"/>
            </a:pPr>
            <a:r>
              <a:rPr lang="fr-CA" sz="2000" dirty="0">
                <a:solidFill>
                  <a:schemeClr val="dk2"/>
                </a:solidFill>
                <a:latin typeface="Open Sans"/>
                <a:ea typeface="Open Sans"/>
                <a:cs typeface="Open Sans"/>
                <a:sym typeface="Open Sans"/>
              </a:rPr>
              <a:t>Au fur et à mesure de la mise en œuvre par les ministères et agences, fournir des commentaires et une rétroaction à </a:t>
            </a:r>
            <a:r>
              <a:rPr lang="fr-CA" sz="20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xmlns="" val="tx"/>
                  </a:ext>
                </a:extLst>
              </a:rPr>
              <a:t>dto.btn@tbs-sct.gc.ca</a:t>
            </a:r>
          </a:p>
          <a:p>
            <a:pPr marL="457200" lvl="0" indent="-361950" algn="l" rtl="0">
              <a:spcBef>
                <a:spcPts val="0"/>
              </a:spcBef>
              <a:spcAft>
                <a:spcPts val="0"/>
              </a:spcAft>
              <a:buClr>
                <a:schemeClr val="dk2"/>
              </a:buClr>
              <a:buSzPts val="2100"/>
              <a:buFont typeface="Open Sans"/>
              <a:buChar char="-"/>
            </a:pPr>
            <a:r>
              <a:rPr lang="fr-CA" sz="2000" dirty="0">
                <a:solidFill>
                  <a:schemeClr val="dk2"/>
                </a:solidFill>
                <a:latin typeface="Open Sans"/>
                <a:ea typeface="Open Sans"/>
                <a:cs typeface="Open Sans"/>
                <a:sym typeface="Open Sans"/>
              </a:rPr>
              <a:t>Ils s’intégreront à la bibliothèque de modèles et de configurations sur </a:t>
            </a:r>
            <a:r>
              <a:rPr lang="fr-CA" sz="2000" u="sng" dirty="0">
                <a:solidFill>
                  <a:schemeClr val="hlink"/>
                </a:solidFill>
                <a:latin typeface="Open Sans"/>
                <a:ea typeface="Open Sans"/>
                <a:cs typeface="Open Sans"/>
                <a:sym typeface="Open Sans"/>
                <a:hlinkClick r:id="rId4"/>
              </a:rPr>
              <a:t>conception.canada.ca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p:nvPr/>
        </p:nvSpPr>
        <p:spPr>
          <a:xfrm>
            <a:off x="-43100" y="-12575"/>
            <a:ext cx="9187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8"/>
          <p:cNvSpPr txBox="1">
            <a:spLocks noGrp="1"/>
          </p:cNvSpPr>
          <p:nvPr>
            <p:ph type="subTitle" idx="1"/>
          </p:nvPr>
        </p:nvSpPr>
        <p:spPr>
          <a:xfrm>
            <a:off x="889800" y="1685700"/>
            <a:ext cx="7364400" cy="17721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SzPts val="1100"/>
              <a:buNone/>
            </a:pPr>
            <a:r>
              <a:rPr lang="fr-CA" sz="9600" b="1">
                <a:solidFill>
                  <a:schemeClr val="lt1"/>
                </a:solidFill>
                <a:latin typeface="Open Sans"/>
                <a:ea typeface="Open Sans"/>
                <a:cs typeface="Open Sans"/>
                <a:sym typeface="Open Sans"/>
              </a:rPr>
              <a:t>Annexe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9"/>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9"/>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a:solidFill>
                  <a:schemeClr val="lt1"/>
                </a:solidFill>
                <a:latin typeface="Lato"/>
                <a:ea typeface="Lato"/>
                <a:cs typeface="Lato"/>
                <a:sym typeface="Lato"/>
              </a:rPr>
              <a:t>Plans sur l’accessibilité </a:t>
            </a: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303" name="Google Shape;303;p39"/>
          <p:cNvSpPr/>
          <p:nvPr/>
        </p:nvSpPr>
        <p:spPr>
          <a:xfrm>
            <a:off x="456976" y="1355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9"/>
          <p:cNvSpPr txBox="1">
            <a:spLocks noGrp="1"/>
          </p:cNvSpPr>
          <p:nvPr>
            <p:ph type="subTitle" idx="4294967295"/>
          </p:nvPr>
        </p:nvSpPr>
        <p:spPr>
          <a:xfrm>
            <a:off x="311700" y="1641779"/>
            <a:ext cx="2264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Procédures de publication en vertu de la </a:t>
            </a:r>
            <a:r>
              <a:rPr lang="fr-CA" sz="2000" i="1">
                <a:solidFill>
                  <a:schemeClr val="lt1"/>
                </a:solidFill>
                <a:latin typeface="Open Sans"/>
                <a:ea typeface="Open Sans"/>
                <a:cs typeface="Open Sans"/>
                <a:sym typeface="Open Sans"/>
              </a:rPr>
              <a:t>Politique sur les communications et l’image de marque</a:t>
            </a:r>
          </a:p>
        </p:txBody>
      </p:sp>
      <p:sp>
        <p:nvSpPr>
          <p:cNvPr id="305" name="Google Shape;305;p39"/>
          <p:cNvSpPr txBox="1"/>
          <p:nvPr/>
        </p:nvSpPr>
        <p:spPr>
          <a:xfrm>
            <a:off x="3848375" y="192425"/>
            <a:ext cx="5158200" cy="426267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200" dirty="0"/>
              <a:t>Étant donné que les plans sur l’accessibilité des institutions sont estimés comme des publications officielles du gouvernement du Canada, une version PDF du plan sur l’accessibilité doit être incluse dans le catalogue à </a:t>
            </a:r>
            <a:r>
              <a:rPr lang="fr-CA" sz="1200" u="sng" dirty="0">
                <a:solidFill>
                  <a:schemeClr val="hlink"/>
                </a:solidFill>
                <a:hlinkClick r:id="rId3"/>
              </a:rPr>
              <a:t>publications.gc.ca</a:t>
            </a:r>
            <a:r>
              <a:rPr lang="fr-CA" sz="1200" dirty="0"/>
              <a:t>. </a:t>
            </a:r>
          </a:p>
          <a:p>
            <a:pPr marL="0" lvl="0" indent="0" algn="l" rtl="0">
              <a:spcBef>
                <a:spcPts val="0"/>
              </a:spcBef>
              <a:spcAft>
                <a:spcPts val="0"/>
              </a:spcAft>
              <a:buNone/>
            </a:pPr>
            <a:endParaRPr sz="1200" dirty="0"/>
          </a:p>
          <a:p>
            <a:pPr marL="0" lvl="0" indent="0" algn="l" rtl="0">
              <a:spcBef>
                <a:spcPts val="0"/>
              </a:spcBef>
              <a:spcAft>
                <a:spcPts val="0"/>
              </a:spcAft>
              <a:buNone/>
            </a:pPr>
            <a:r>
              <a:rPr lang="fr-CA" sz="1200" dirty="0"/>
              <a:t>Suivez ces étapes :</a:t>
            </a:r>
          </a:p>
          <a:p>
            <a:pPr marL="0" lvl="0" indent="0" algn="l" rtl="0">
              <a:spcBef>
                <a:spcPts val="0"/>
              </a:spcBef>
              <a:spcAft>
                <a:spcPts val="0"/>
              </a:spcAft>
              <a:buNone/>
            </a:pPr>
            <a:endParaRPr sz="1200" dirty="0"/>
          </a:p>
          <a:p>
            <a:pPr marL="457200" lvl="0" indent="-317500" algn="l" rtl="0">
              <a:spcBef>
                <a:spcPts val="0"/>
              </a:spcBef>
              <a:spcAft>
                <a:spcPts val="0"/>
              </a:spcAft>
              <a:buSzPts val="1400"/>
              <a:buAutoNum type="arabicPeriod"/>
            </a:pPr>
            <a:r>
              <a:rPr lang="fr-CA" sz="1200" dirty="0"/>
              <a:t>Obtenir un ISSN auprès de Bibliothèque et Archives Canada :</a:t>
            </a:r>
            <a:br>
              <a:rPr lang="fr-CA" sz="1200" dirty="0"/>
            </a:br>
            <a:r>
              <a:rPr lang="fr-CA" sz="1050" u="sng" dirty="0">
                <a:solidFill>
                  <a:schemeClr val="hlink"/>
                </a:solidFill>
                <a:hlinkClick r:id="rId4"/>
              </a:rPr>
              <a:t>Numéro international normalisé des publications en série (ISSN)</a:t>
            </a:r>
          </a:p>
          <a:p>
            <a:pPr marL="457200" lvl="0" indent="-317500" algn="l" rtl="0">
              <a:spcBef>
                <a:spcPts val="0"/>
              </a:spcBef>
              <a:spcAft>
                <a:spcPts val="0"/>
              </a:spcAft>
              <a:buSzPts val="1400"/>
              <a:buAutoNum type="arabicPeriod"/>
            </a:pPr>
            <a:r>
              <a:rPr lang="fr-CA" sz="1200" dirty="0"/>
              <a:t>Obtenir un numéro de catalogue du GC auprès de SPAC :</a:t>
            </a:r>
            <a:br>
              <a:rPr lang="fr-CA" sz="1200" dirty="0"/>
            </a:br>
            <a:r>
              <a:rPr lang="fr-CA" sz="1050" u="sng" dirty="0">
                <a:solidFill>
                  <a:schemeClr val="hlink"/>
                </a:solidFill>
                <a:hlinkClick r:id="rId5"/>
              </a:rPr>
              <a:t>Numéros de catalogue – Publications du gouvernement du Canada</a:t>
            </a:r>
          </a:p>
          <a:p>
            <a:pPr marL="457200" lvl="0" indent="-317500" algn="l" rtl="0">
              <a:spcBef>
                <a:spcPts val="0"/>
              </a:spcBef>
              <a:spcAft>
                <a:spcPts val="0"/>
              </a:spcAft>
              <a:buSzPts val="1400"/>
              <a:buAutoNum type="arabicPeriod"/>
            </a:pPr>
            <a:r>
              <a:rPr lang="fr-CA" sz="1200" dirty="0"/>
              <a:t>Mettez les deux numéros dans vos plans sur l’accessibilité, conformément aux directives de SPAC sur les pages sur le droit d’auteur :</a:t>
            </a:r>
            <a:br>
              <a:rPr lang="fr-CA" sz="1200" dirty="0"/>
            </a:br>
            <a:r>
              <a:rPr lang="fr-CA" sz="1050" u="sng" dirty="0">
                <a:solidFill>
                  <a:schemeClr val="hlink"/>
                </a:solidFill>
                <a:hlinkClick r:id="rId6"/>
              </a:rPr>
              <a:t>Mise en forme de la page sur le droit d’auteur</a:t>
            </a:r>
            <a:r>
              <a:rPr lang="fr-CA" sz="1200" dirty="0"/>
              <a:t> </a:t>
            </a:r>
          </a:p>
          <a:p>
            <a:pPr marL="457200" lvl="0" indent="-317500" algn="l" rtl="0">
              <a:spcBef>
                <a:spcPts val="0"/>
              </a:spcBef>
              <a:spcAft>
                <a:spcPts val="0"/>
              </a:spcAft>
              <a:buSzPts val="1400"/>
              <a:buAutoNum type="arabicPeriod"/>
            </a:pPr>
            <a:r>
              <a:rPr lang="fr-CA" sz="1200" dirty="0"/>
              <a:t>Soumettre à SPAC pour affichage sur publications.gc.ca par courriel :</a:t>
            </a:r>
            <a:br>
              <a:rPr lang="fr-CA" sz="1200" dirty="0"/>
            </a:br>
            <a:r>
              <a:rPr lang="fr-CA" sz="1050" u="sng" dirty="0">
                <a:solidFill>
                  <a:schemeClr val="hlink"/>
                </a:solidFill>
                <a:hlinkClick r:id="rId7"/>
              </a:rPr>
              <a:t>publications.acquisitions@pwgsc.gc.ca</a:t>
            </a:r>
            <a:r>
              <a:rPr lang="fr-CA" sz="1050" u="sng" dirty="0">
                <a:solidFill>
                  <a:schemeClr val="hlink"/>
                </a:solidFill>
              </a:rPr>
              <a:t> </a:t>
            </a:r>
          </a:p>
          <a:p>
            <a:pPr marL="0" lvl="0" indent="0" algn="l" rtl="0">
              <a:spcBef>
                <a:spcPts val="0"/>
              </a:spcBef>
              <a:spcAft>
                <a:spcPts val="0"/>
              </a:spcAft>
              <a:buNone/>
            </a:pPr>
            <a:endParaRPr sz="1050" u="sng" dirty="0">
              <a:solidFill>
                <a:schemeClr val="hlink"/>
              </a:solidFill>
            </a:endParaRPr>
          </a:p>
          <a:p>
            <a:pPr marL="0" marR="0" lvl="0" indent="0" algn="l" rtl="0">
              <a:lnSpc>
                <a:spcPct val="100000"/>
              </a:lnSpc>
              <a:spcBef>
                <a:spcPts val="0"/>
              </a:spcBef>
              <a:spcAft>
                <a:spcPts val="0"/>
              </a:spcAft>
              <a:buNone/>
            </a:pPr>
            <a:endParaRPr sz="1200" dirty="0"/>
          </a:p>
          <a:p>
            <a:pPr marL="0" marR="0" lvl="0" indent="0" algn="l" rtl="0">
              <a:lnSpc>
                <a:spcPct val="100000"/>
              </a:lnSpc>
              <a:spcBef>
                <a:spcPts val="0"/>
              </a:spcBef>
              <a:spcAft>
                <a:spcPts val="0"/>
              </a:spcAft>
              <a:buNone/>
            </a:pPr>
            <a:r>
              <a:rPr lang="fr-CA" sz="1200" b="1" dirty="0"/>
              <a:t>Conseil</a:t>
            </a:r>
            <a:r>
              <a:rPr lang="fr-CA" sz="1200" dirty="0"/>
              <a:t> : étant donné le thème du plan sur l’accessibilité, préparez un </a:t>
            </a:r>
            <a:r>
              <a:rPr lang="fr-CA" sz="1200" u="sng" dirty="0">
                <a:solidFill>
                  <a:schemeClr val="hlink"/>
                </a:solidFill>
                <a:hlinkClick r:id="rId8"/>
              </a:rPr>
              <a:t>PDF accessible</a:t>
            </a:r>
            <a:r>
              <a:rPr lang="fr-CA" sz="12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0"/>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a:solidFill>
                  <a:schemeClr val="lt1"/>
                </a:solidFill>
                <a:latin typeface="Lato"/>
                <a:ea typeface="Lato"/>
                <a:cs typeface="Lato"/>
                <a:sym typeface="Lato"/>
              </a:rPr>
              <a:t>Plans sur l’accessibilité </a:t>
            </a: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312" name="Google Shape;312;p40"/>
          <p:cNvSpPr/>
          <p:nvPr/>
        </p:nvSpPr>
        <p:spPr>
          <a:xfrm>
            <a:off x="456976" y="1355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txBox="1">
            <a:spLocks noGrp="1"/>
          </p:cNvSpPr>
          <p:nvPr>
            <p:ph type="subTitle" idx="4294967295"/>
          </p:nvPr>
        </p:nvSpPr>
        <p:spPr>
          <a:xfrm>
            <a:off x="311700" y="1641775"/>
            <a:ext cx="2879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Créez un dossier des métadonnées sur </a:t>
            </a:r>
            <a:r>
              <a:rPr lang="fr-CA" sz="2000" b="1">
                <a:solidFill>
                  <a:schemeClr val="lt1"/>
                </a:solidFill>
                <a:latin typeface="Open Sans"/>
                <a:ea typeface="Open Sans"/>
                <a:cs typeface="Open Sans"/>
                <a:sym typeface="Open Sans"/>
              </a:rPr>
              <a:t>open.canada.ca</a:t>
            </a:r>
          </a:p>
        </p:txBody>
      </p:sp>
      <p:sp>
        <p:nvSpPr>
          <p:cNvPr id="314" name="Google Shape;314;p40"/>
          <p:cNvSpPr txBox="1"/>
          <p:nvPr/>
        </p:nvSpPr>
        <p:spPr>
          <a:xfrm>
            <a:off x="3848375" y="192425"/>
            <a:ext cx="5158200" cy="388718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fr-CA" sz="1200" dirty="0"/>
              <a:t>Pour vous assurer que votre plan sur l’accessibilité de l’institution est inclus dans l’index central sur ouvert.canada.ca, vous devez soumettre un dossier des métadonnées :</a:t>
            </a:r>
          </a:p>
          <a:p>
            <a:pPr marL="0" marR="0" lvl="0" indent="0" algn="l" rtl="0">
              <a:lnSpc>
                <a:spcPct val="100000"/>
              </a:lnSpc>
              <a:spcBef>
                <a:spcPts val="0"/>
              </a:spcBef>
              <a:spcAft>
                <a:spcPts val="0"/>
              </a:spcAft>
              <a:buNone/>
            </a:pPr>
            <a:endParaRPr sz="1200" dirty="0"/>
          </a:p>
          <a:p>
            <a:pPr marL="457200" marR="0" lvl="0" indent="-317500" algn="l" rtl="0">
              <a:lnSpc>
                <a:spcPct val="100000"/>
              </a:lnSpc>
              <a:spcBef>
                <a:spcPts val="0"/>
              </a:spcBef>
              <a:spcAft>
                <a:spcPts val="0"/>
              </a:spcAft>
              <a:buSzPts val="1400"/>
              <a:buAutoNum type="arabicPeriod"/>
            </a:pPr>
            <a:r>
              <a:rPr lang="fr-CA" sz="1200" dirty="0"/>
              <a:t>Créez un compte du Registre : </a:t>
            </a:r>
            <a:r>
              <a:rPr lang="fr-CA" sz="1200" dirty="0">
                <a:solidFill>
                  <a:schemeClr val="dk1"/>
                </a:solidFill>
              </a:rPr>
              <a:t>visitez</a:t>
            </a:r>
            <a:r>
              <a:rPr lang="fr-CA" sz="1200" u="sng" dirty="0">
                <a:solidFill>
                  <a:schemeClr val="hlink"/>
                </a:solidFill>
                <a:hlinkClick r:id="rId3"/>
              </a:rPr>
              <a:t>http://registry.open.canada.ca/fr/</a:t>
            </a:r>
            <a:r>
              <a:rPr lang="fr-CA" sz="1200" dirty="0">
                <a:solidFill>
                  <a:schemeClr val="dk1"/>
                </a:solidFill>
              </a:rPr>
              <a:t> et sélectionnez « Demander un compte ».  L’activation du compte peut prendre jusqu’à 24 heures.</a:t>
            </a:r>
          </a:p>
          <a:p>
            <a:pPr marL="457200" lvl="0" indent="-317500" algn="l" rtl="0">
              <a:lnSpc>
                <a:spcPct val="115000"/>
              </a:lnSpc>
              <a:spcBef>
                <a:spcPts val="0"/>
              </a:spcBef>
              <a:spcAft>
                <a:spcPts val="0"/>
              </a:spcAft>
              <a:buClr>
                <a:schemeClr val="dk1"/>
              </a:buClr>
              <a:buSzPts val="1400"/>
              <a:buAutoNum type="arabicPeriod"/>
            </a:pPr>
            <a:r>
              <a:rPr lang="fr-CA" sz="1200" dirty="0">
                <a:solidFill>
                  <a:schemeClr val="dk1"/>
                </a:solidFill>
              </a:rPr>
              <a:t>Une fois votre compte créé, vous pourrez créer votre fiche en renseignant les métadonnées requises.  </a:t>
            </a:r>
            <a:r>
              <a:rPr lang="fr-CA" sz="1200" b="1" dirty="0">
                <a:solidFill>
                  <a:schemeClr val="dk1"/>
                </a:solidFill>
              </a:rPr>
              <a:t>Veuillez noter</a:t>
            </a:r>
            <a:r>
              <a:rPr lang="fr-CA" sz="1200" dirty="0">
                <a:solidFill>
                  <a:schemeClr val="dk1"/>
                </a:solidFill>
              </a:rPr>
              <a:t> : vous aurez besoin de l’approbation des CSGI de votre institution pour publier un document.  Une fois l’approbation donnée, vous n’aurez pas besoin d’une approbation supplémentaire pour les futures mises à jour.  Nous ne vous demandons pas de nous fournir l’approbation.  </a:t>
            </a:r>
          </a:p>
          <a:p>
            <a:pPr marL="457200" marR="0" lvl="0" indent="-317500" algn="l" rtl="0">
              <a:lnSpc>
                <a:spcPct val="100000"/>
              </a:lnSpc>
              <a:spcBef>
                <a:spcPts val="0"/>
              </a:spcBef>
              <a:spcAft>
                <a:spcPts val="0"/>
              </a:spcAft>
              <a:buClr>
                <a:schemeClr val="dk1"/>
              </a:buClr>
              <a:buSzPts val="1400"/>
              <a:buAutoNum type="arabicPeriod"/>
            </a:pPr>
            <a:r>
              <a:rPr lang="fr-CA" sz="1200" dirty="0">
                <a:solidFill>
                  <a:schemeClr val="dk1"/>
                </a:solidFill>
              </a:rPr>
              <a:t>Sélectionnez l’actif </a:t>
            </a:r>
            <a:r>
              <a:rPr lang="fr-CA" sz="1200" i="1" dirty="0">
                <a:solidFill>
                  <a:schemeClr val="dk1"/>
                </a:solidFill>
              </a:rPr>
              <a:t>Créer un plan sur l’accessibilité de l’institution</a:t>
            </a:r>
            <a:r>
              <a:rPr lang="fr-CA" sz="1200" dirty="0">
                <a:solidFill>
                  <a:schemeClr val="dk1"/>
                </a:solidFill>
              </a:rPr>
              <a:t> sur la page d’accueil du Registre (remarque : cette option n’est actuellement pas disponible, mais sera ajoutée à la page d’accueil du Registre du gouvernement ouvert).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1"/>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1"/>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a:solidFill>
                  <a:schemeClr val="lt1"/>
                </a:solidFill>
                <a:latin typeface="Lato"/>
                <a:ea typeface="Lato"/>
                <a:cs typeface="Lato"/>
                <a:sym typeface="Lato"/>
              </a:rPr>
              <a:t>Plans sur l’accessibilité </a:t>
            </a: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321" name="Google Shape;321;p41"/>
          <p:cNvSpPr/>
          <p:nvPr/>
        </p:nvSpPr>
        <p:spPr>
          <a:xfrm>
            <a:off x="456976" y="1355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1"/>
          <p:cNvSpPr txBox="1">
            <a:spLocks noGrp="1"/>
          </p:cNvSpPr>
          <p:nvPr>
            <p:ph type="subTitle" idx="4294967295"/>
          </p:nvPr>
        </p:nvSpPr>
        <p:spPr>
          <a:xfrm>
            <a:off x="311700" y="1641775"/>
            <a:ext cx="2879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Créez un dossier des métadonnées sur </a:t>
            </a:r>
            <a:r>
              <a:rPr lang="fr-CA" sz="2000" b="1">
                <a:solidFill>
                  <a:schemeClr val="lt1"/>
                </a:solidFill>
                <a:latin typeface="Open Sans"/>
                <a:ea typeface="Open Sans"/>
                <a:cs typeface="Open Sans"/>
                <a:sym typeface="Open Sans"/>
              </a:rPr>
              <a:t>open.canada.ca</a:t>
            </a:r>
          </a:p>
        </p:txBody>
      </p:sp>
      <p:sp>
        <p:nvSpPr>
          <p:cNvPr id="323" name="Google Shape;323;p41"/>
          <p:cNvSpPr txBox="1"/>
          <p:nvPr/>
        </p:nvSpPr>
        <p:spPr>
          <a:xfrm>
            <a:off x="3848375" y="192425"/>
            <a:ext cx="51582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endParaRPr/>
          </a:p>
        </p:txBody>
      </p:sp>
      <p:pic>
        <p:nvPicPr>
          <p:cNvPr id="324" name="Google Shape;324;p41"/>
          <p:cNvPicPr preferRelativeResize="0"/>
          <p:nvPr/>
        </p:nvPicPr>
        <p:blipFill>
          <a:blip r:embed="rId3">
            <a:alphaModFix/>
          </a:blip>
          <a:stretch>
            <a:fillRect/>
          </a:stretch>
        </p:blipFill>
        <p:spPr>
          <a:xfrm>
            <a:off x="3815500" y="398984"/>
            <a:ext cx="5191075" cy="459211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None/>
            </a:pPr>
            <a:r>
              <a:rPr lang="fr-CA" sz="2100" dirty="0">
                <a:latin typeface="Open Sans"/>
                <a:ea typeface="Open Sans"/>
                <a:cs typeface="Open Sans"/>
                <a:sym typeface="Open Sans"/>
              </a:rPr>
              <a:t>Un document qui décrit le plan d’une institution concernant l’accessibilité de tous ses programmes, produits et services. Offre une vue d’ensemble de l’accessibilité, de ce qui se trouve en ligne à « la vraie vie », à la fois publique et interne.</a:t>
            </a:r>
          </a:p>
          <a:p>
            <a:pPr marL="457200" marR="0" lvl="0" indent="-361950" algn="l" rtl="0">
              <a:lnSpc>
                <a:spcPct val="100000"/>
              </a:lnSpc>
              <a:spcBef>
                <a:spcPts val="1000"/>
              </a:spcBef>
              <a:spcAft>
                <a:spcPts val="0"/>
              </a:spcAft>
              <a:buSzPts val="2100"/>
              <a:buFont typeface="Open Sans"/>
              <a:buChar char="-"/>
            </a:pPr>
            <a:r>
              <a:rPr lang="fr-CA" sz="2100" dirty="0">
                <a:latin typeface="Open Sans"/>
                <a:ea typeface="Open Sans"/>
                <a:cs typeface="Open Sans"/>
                <a:sym typeface="Open Sans"/>
              </a:rPr>
              <a:t>Le plan sur l’accessibilité est le premier livrable d’un cycle de planification et de rapport de trois ans (rapports d’étape annuels à venir).</a:t>
            </a:r>
          </a:p>
        </p:txBody>
      </p:sp>
      <p:sp>
        <p:nvSpPr>
          <p:cNvPr id="74" name="Google Shape;74;p15"/>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a:solidFill>
                  <a:schemeClr val="lt1"/>
                </a:solidFill>
                <a:latin typeface="Lato"/>
                <a:ea typeface="Lato"/>
                <a:cs typeface="Lato"/>
                <a:sym typeface="Lato"/>
              </a:rPr>
              <a:t>Plans sur l’accessibilité</a:t>
            </a: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76" name="Google Shape;76;p15"/>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De quoi est-il question?</a:t>
            </a:r>
          </a:p>
          <a:p>
            <a:pPr marL="0" lvl="0" indent="0" algn="l" rtl="0">
              <a:spcBef>
                <a:spcPts val="0"/>
              </a:spcBef>
              <a:spcAft>
                <a:spcPts val="1200"/>
              </a:spcAft>
              <a:buSzPts val="1018"/>
              <a:buNone/>
            </a:pPr>
            <a:endParaRPr sz="1765">
              <a:solidFill>
                <a:schemeClr val="lt1"/>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2"/>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2"/>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a:solidFill>
                  <a:schemeClr val="lt1"/>
                </a:solidFill>
                <a:latin typeface="Lato"/>
                <a:ea typeface="Lato"/>
                <a:cs typeface="Lato"/>
                <a:sym typeface="Lato"/>
              </a:rPr>
              <a:t>Plans sur l’accessibilité </a:t>
            </a: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331" name="Google Shape;331;p42"/>
          <p:cNvSpPr/>
          <p:nvPr/>
        </p:nvSpPr>
        <p:spPr>
          <a:xfrm>
            <a:off x="456976" y="1355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2"/>
          <p:cNvSpPr txBox="1">
            <a:spLocks noGrp="1"/>
          </p:cNvSpPr>
          <p:nvPr>
            <p:ph type="subTitle" idx="4294967295"/>
          </p:nvPr>
        </p:nvSpPr>
        <p:spPr>
          <a:xfrm>
            <a:off x="311700" y="1641775"/>
            <a:ext cx="2879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Créez un dossier des métadonnées sur </a:t>
            </a:r>
            <a:r>
              <a:rPr lang="fr-CA" sz="2000" b="1">
                <a:solidFill>
                  <a:schemeClr val="lt1"/>
                </a:solidFill>
                <a:latin typeface="Open Sans"/>
                <a:ea typeface="Open Sans"/>
                <a:cs typeface="Open Sans"/>
                <a:sym typeface="Open Sans"/>
              </a:rPr>
              <a:t>open.canada.ca</a:t>
            </a:r>
          </a:p>
        </p:txBody>
      </p:sp>
      <p:sp>
        <p:nvSpPr>
          <p:cNvPr id="333" name="Google Shape;333;p42"/>
          <p:cNvSpPr txBox="1"/>
          <p:nvPr/>
        </p:nvSpPr>
        <p:spPr>
          <a:xfrm>
            <a:off x="3848375" y="192425"/>
            <a:ext cx="5158200" cy="150191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CA" sz="1200" dirty="0">
                <a:solidFill>
                  <a:schemeClr val="dk1"/>
                </a:solidFill>
              </a:rPr>
              <a:t>4.   Votre plan sur l’accessibilité sera téléchargé en tant que ressource sur la page suivante une fois les champs remplis. </a:t>
            </a:r>
          </a:p>
          <a:p>
            <a:pPr marL="457200" lvl="0" indent="-317500" algn="l" rtl="0">
              <a:lnSpc>
                <a:spcPct val="115000"/>
              </a:lnSpc>
              <a:spcBef>
                <a:spcPts val="1200"/>
              </a:spcBef>
              <a:spcAft>
                <a:spcPts val="0"/>
              </a:spcAft>
              <a:buClr>
                <a:schemeClr val="dk1"/>
              </a:buClr>
              <a:buSzPts val="1400"/>
              <a:buChar char="●"/>
            </a:pPr>
            <a:r>
              <a:rPr lang="fr-CA" sz="1200" dirty="0">
                <a:solidFill>
                  <a:schemeClr val="dk1"/>
                </a:solidFill>
              </a:rPr>
              <a:t>Le formulaire vous permet de décrire chaque ressource affectée à un jeu de données ou à un actif. </a:t>
            </a:r>
          </a:p>
          <a:p>
            <a:pPr marL="457200" lvl="0" indent="-317500" algn="l" rtl="0">
              <a:spcBef>
                <a:spcPts val="0"/>
              </a:spcBef>
              <a:spcAft>
                <a:spcPts val="0"/>
              </a:spcAft>
              <a:buClr>
                <a:schemeClr val="dk1"/>
              </a:buClr>
              <a:buSzPts val="1400"/>
              <a:buChar char="●"/>
            </a:pPr>
            <a:r>
              <a:rPr lang="fr-CA" sz="1200" dirty="0">
                <a:solidFill>
                  <a:schemeClr val="dk1"/>
                </a:solidFill>
              </a:rPr>
              <a:t>Une ressource représente des fichiers ou des services individuels dans un ensemble de données ou une entrée d’actif. </a:t>
            </a:r>
          </a:p>
        </p:txBody>
      </p:sp>
      <p:pic>
        <p:nvPicPr>
          <p:cNvPr id="334" name="Google Shape;334;p42"/>
          <p:cNvPicPr preferRelativeResize="0"/>
          <p:nvPr/>
        </p:nvPicPr>
        <p:blipFill rotWithShape="1">
          <a:blip r:embed="rId3">
            <a:alphaModFix/>
          </a:blip>
          <a:srcRect l="6410" t="6749" b="29393"/>
          <a:stretch/>
        </p:blipFill>
        <p:spPr>
          <a:xfrm>
            <a:off x="4143650" y="1904700"/>
            <a:ext cx="4567651" cy="3043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3"/>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3"/>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a:solidFill>
                  <a:schemeClr val="lt1"/>
                </a:solidFill>
                <a:latin typeface="Lato"/>
                <a:ea typeface="Lato"/>
                <a:cs typeface="Lato"/>
                <a:sym typeface="Lato"/>
              </a:rPr>
              <a:t>Plans sur l’accessibilité </a:t>
            </a: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341" name="Google Shape;341;p43"/>
          <p:cNvSpPr/>
          <p:nvPr/>
        </p:nvSpPr>
        <p:spPr>
          <a:xfrm>
            <a:off x="456976" y="1355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3"/>
          <p:cNvSpPr txBox="1">
            <a:spLocks noGrp="1"/>
          </p:cNvSpPr>
          <p:nvPr>
            <p:ph type="subTitle" idx="4294967295"/>
          </p:nvPr>
        </p:nvSpPr>
        <p:spPr>
          <a:xfrm>
            <a:off x="311700" y="1641775"/>
            <a:ext cx="2879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dirty="0">
                <a:solidFill>
                  <a:schemeClr val="lt1"/>
                </a:solidFill>
                <a:latin typeface="Open Sans"/>
                <a:ea typeface="Open Sans"/>
                <a:cs typeface="Open Sans"/>
                <a:sym typeface="Open Sans"/>
              </a:rPr>
              <a:t>Créez un dossier des métadonnées sur </a:t>
            </a:r>
            <a:r>
              <a:rPr lang="fr-CA" sz="2000" b="1" dirty="0">
                <a:solidFill>
                  <a:schemeClr val="lt1"/>
                </a:solidFill>
                <a:latin typeface="Open Sans"/>
                <a:ea typeface="Open Sans"/>
                <a:cs typeface="Open Sans"/>
                <a:sym typeface="Open Sans"/>
              </a:rPr>
              <a:t>open.canada.ca</a:t>
            </a:r>
          </a:p>
        </p:txBody>
      </p:sp>
      <p:sp>
        <p:nvSpPr>
          <p:cNvPr id="343" name="Google Shape;343;p43"/>
          <p:cNvSpPr txBox="1"/>
          <p:nvPr/>
        </p:nvSpPr>
        <p:spPr>
          <a:xfrm>
            <a:off x="3848375" y="192425"/>
            <a:ext cx="515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1"/>
              </a:solidFill>
            </a:endParaRPr>
          </a:p>
        </p:txBody>
      </p:sp>
      <p:pic>
        <p:nvPicPr>
          <p:cNvPr id="344" name="Google Shape;344;p43"/>
          <p:cNvPicPr preferRelativeResize="0"/>
          <p:nvPr/>
        </p:nvPicPr>
        <p:blipFill>
          <a:blip r:embed="rId3">
            <a:alphaModFix/>
          </a:blip>
          <a:stretch>
            <a:fillRect/>
          </a:stretch>
        </p:blipFill>
        <p:spPr>
          <a:xfrm>
            <a:off x="3815500" y="516425"/>
            <a:ext cx="5176100" cy="402309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4"/>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4"/>
          <p:cNvSpPr txBox="1">
            <a:spLocks noGrp="1"/>
          </p:cNvSpPr>
          <p:nvPr>
            <p:ph type="title"/>
          </p:nvPr>
        </p:nvSpPr>
        <p:spPr>
          <a:xfrm>
            <a:off x="311700" y="224825"/>
            <a:ext cx="31398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dirty="0">
                <a:solidFill>
                  <a:schemeClr val="lt1"/>
                </a:solidFill>
                <a:latin typeface="Lato"/>
                <a:ea typeface="Lato"/>
                <a:cs typeface="Lato"/>
                <a:sym typeface="Lato"/>
              </a:rPr>
              <a:t>Plans sur l’accessibilité </a:t>
            </a:r>
          </a:p>
          <a:p>
            <a:pPr marL="0" lvl="0" indent="0" algn="l" rtl="0">
              <a:spcBef>
                <a:spcPts val="0"/>
              </a:spcBef>
              <a:spcAft>
                <a:spcPts val="0"/>
              </a:spcAft>
              <a:buNone/>
            </a:pPr>
            <a:endParaRPr sz="3400" b="1" dirty="0">
              <a:solidFill>
                <a:schemeClr val="lt1"/>
              </a:solidFill>
              <a:latin typeface="Lato"/>
              <a:ea typeface="Lato"/>
              <a:cs typeface="Lato"/>
              <a:sym typeface="Lato"/>
            </a:endParaRPr>
          </a:p>
        </p:txBody>
      </p:sp>
      <p:sp>
        <p:nvSpPr>
          <p:cNvPr id="351" name="Google Shape;351;p44"/>
          <p:cNvSpPr/>
          <p:nvPr/>
        </p:nvSpPr>
        <p:spPr>
          <a:xfrm>
            <a:off x="456976" y="13556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4"/>
          <p:cNvSpPr txBox="1">
            <a:spLocks noGrp="1"/>
          </p:cNvSpPr>
          <p:nvPr>
            <p:ph type="subTitle" idx="4294967295"/>
          </p:nvPr>
        </p:nvSpPr>
        <p:spPr>
          <a:xfrm>
            <a:off x="311700" y="1641775"/>
            <a:ext cx="2879700" cy="1319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Créez un dossier des métadonnées sur </a:t>
            </a:r>
            <a:r>
              <a:rPr lang="fr-CA" sz="2000" b="1">
                <a:solidFill>
                  <a:schemeClr val="lt1"/>
                </a:solidFill>
                <a:latin typeface="Open Sans"/>
                <a:ea typeface="Open Sans"/>
                <a:cs typeface="Open Sans"/>
                <a:sym typeface="Open Sans"/>
              </a:rPr>
              <a:t>open.canada.ca</a:t>
            </a:r>
          </a:p>
        </p:txBody>
      </p:sp>
      <p:sp>
        <p:nvSpPr>
          <p:cNvPr id="353" name="Google Shape;353;p44"/>
          <p:cNvSpPr txBox="1"/>
          <p:nvPr/>
        </p:nvSpPr>
        <p:spPr>
          <a:xfrm>
            <a:off x="3848375" y="192425"/>
            <a:ext cx="5158200" cy="166965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100"/>
              </a:spcBef>
              <a:spcAft>
                <a:spcPts val="0"/>
              </a:spcAft>
              <a:buClr>
                <a:schemeClr val="dk1"/>
              </a:buClr>
              <a:buSzPts val="1100"/>
              <a:buFont typeface="Arial"/>
              <a:buNone/>
            </a:pPr>
            <a:r>
              <a:rPr lang="fr-CA" sz="1200" dirty="0">
                <a:solidFill>
                  <a:schemeClr val="dk1"/>
                </a:solidFill>
              </a:rPr>
              <a:t>Une fois terminé, votre dossier sera placé dans la file d’attente de l’équipe du Registre du gouvernement ouvert pour examen et publication dans les 24 heures.</a:t>
            </a:r>
          </a:p>
          <a:p>
            <a:pPr marL="0" lvl="0" indent="0" algn="l" rtl="0">
              <a:lnSpc>
                <a:spcPct val="115000"/>
              </a:lnSpc>
              <a:spcBef>
                <a:spcPts val="1100"/>
              </a:spcBef>
              <a:spcAft>
                <a:spcPts val="1100"/>
              </a:spcAft>
              <a:buClr>
                <a:schemeClr val="dk1"/>
              </a:buClr>
              <a:buSzPts val="1100"/>
              <a:buFont typeface="Arial"/>
              <a:buNone/>
            </a:pPr>
            <a:r>
              <a:rPr lang="fr-CA" sz="1200" dirty="0">
                <a:solidFill>
                  <a:schemeClr val="dk1"/>
                </a:solidFill>
                <a:highlight>
                  <a:srgbClr val="FFFFFF"/>
                </a:highlight>
              </a:rPr>
              <a:t>Veuillez communiquer avec le représentant du gouvernement ouvert de votre institution si vous avez des questions supplémentaires.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1000"/>
              </a:spcAft>
              <a:buNone/>
            </a:pPr>
            <a:r>
              <a:rPr lang="fr-CA" sz="2100">
                <a:latin typeface="Open Sans"/>
                <a:ea typeface="Open Sans"/>
                <a:cs typeface="Open Sans"/>
                <a:sym typeface="Open Sans"/>
              </a:rPr>
              <a:t>Une description publiée du fonctionnement de votre processus de rétroaction de votre institution. Il doit être publié avec votre plan sur l’accessibilité. </a:t>
            </a:r>
          </a:p>
        </p:txBody>
      </p:sp>
      <p:sp>
        <p:nvSpPr>
          <p:cNvPr id="83" name="Google Shape;83;p16"/>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a:spLocks noGrp="1"/>
          </p:cNvSpPr>
          <p:nvPr>
            <p:ph type="title"/>
          </p:nvPr>
        </p:nvSpPr>
        <p:spPr>
          <a:xfrm>
            <a:off x="311700" y="224825"/>
            <a:ext cx="8761500" cy="9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dirty="0">
                <a:solidFill>
                  <a:schemeClr val="lt1"/>
                </a:solidFill>
                <a:latin typeface="Lato"/>
                <a:ea typeface="Lato"/>
                <a:cs typeface="Lato"/>
                <a:sym typeface="Lato"/>
              </a:rPr>
              <a:t>Description du processus de rétroaction sur l’accessibilité</a:t>
            </a:r>
          </a:p>
          <a:p>
            <a:pPr marL="0" lvl="0" indent="0" algn="l" rtl="0">
              <a:spcBef>
                <a:spcPts val="0"/>
              </a:spcBef>
              <a:spcAft>
                <a:spcPts val="0"/>
              </a:spcAft>
              <a:buNone/>
            </a:pPr>
            <a:endParaRPr sz="2400" b="1" dirty="0">
              <a:solidFill>
                <a:schemeClr val="lt1"/>
              </a:solidFill>
              <a:latin typeface="Lato"/>
              <a:ea typeface="Lato"/>
              <a:cs typeface="Lato"/>
              <a:sym typeface="Lato"/>
            </a:endParaRPr>
          </a:p>
        </p:txBody>
      </p:sp>
      <p:sp>
        <p:nvSpPr>
          <p:cNvPr id="85" name="Google Shape;85;p16"/>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Qu’est-ce que c’est?</a:t>
            </a:r>
          </a:p>
          <a:p>
            <a:pPr marL="0" lvl="0" indent="0" algn="l" rtl="0">
              <a:spcBef>
                <a:spcPts val="0"/>
              </a:spcBef>
              <a:spcAft>
                <a:spcPts val="1200"/>
              </a:spcAft>
              <a:buSzPts val="1018"/>
              <a:buNone/>
            </a:pPr>
            <a:endParaRPr sz="1765">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body" idx="1"/>
          </p:nvPr>
        </p:nvSpPr>
        <p:spPr>
          <a:xfrm>
            <a:off x="350425" y="2216225"/>
            <a:ext cx="8398500" cy="27168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fr-CA" sz="2100" dirty="0">
                <a:latin typeface="Open Sans"/>
                <a:ea typeface="Open Sans"/>
                <a:cs typeface="Open Sans"/>
                <a:sym typeface="Open Sans"/>
              </a:rPr>
              <a:t>Un moyen pour les utilisateurs des programmes et services d’un établissement de fournir une rétroaction sur tout aspect de l’accessibilité de ses programmes et services. Le mécanisme de rétroaction doit être toujours disponible, car les processus de rétroaction sont censés être continus.</a:t>
            </a:r>
          </a:p>
          <a:p>
            <a:pPr marL="457200" lvl="0" indent="-361950" algn="l" rtl="0">
              <a:lnSpc>
                <a:spcPct val="100000"/>
              </a:lnSpc>
              <a:spcBef>
                <a:spcPts val="1000"/>
              </a:spcBef>
              <a:spcAft>
                <a:spcPts val="0"/>
              </a:spcAft>
              <a:buSzPts val="2100"/>
              <a:buFont typeface="Open Sans"/>
              <a:buChar char="-"/>
            </a:pPr>
            <a:r>
              <a:rPr lang="fr-CA" sz="2100" dirty="0">
                <a:latin typeface="Open Sans"/>
                <a:ea typeface="Open Sans"/>
                <a:cs typeface="Open Sans"/>
                <a:sym typeface="Open Sans"/>
              </a:rPr>
              <a:t>Un formulaire en ligne n’est qu’un aspect du mécanisme de rétroaction, car les personnes doivent pouvoir donner leur avis par divers moyens.</a:t>
            </a:r>
          </a:p>
        </p:txBody>
      </p:sp>
      <p:sp>
        <p:nvSpPr>
          <p:cNvPr id="92" name="Google Shape;92;p17"/>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sz="2400" b="1" dirty="0">
                <a:solidFill>
                  <a:schemeClr val="lt1"/>
                </a:solidFill>
                <a:latin typeface="Lato"/>
                <a:ea typeface="Lato"/>
                <a:cs typeface="Lato"/>
                <a:sym typeface="Lato"/>
              </a:rPr>
              <a:t>Mécanisme de rétroaction sur l’accessibilité</a:t>
            </a:r>
          </a:p>
          <a:p>
            <a:pPr marL="0" lvl="0" indent="0" algn="l" rtl="0">
              <a:spcBef>
                <a:spcPts val="0"/>
              </a:spcBef>
              <a:spcAft>
                <a:spcPts val="0"/>
              </a:spcAft>
              <a:buNone/>
            </a:pPr>
            <a:endParaRPr sz="2400" b="1" dirty="0">
              <a:solidFill>
                <a:schemeClr val="lt1"/>
              </a:solidFill>
              <a:latin typeface="Lato"/>
              <a:ea typeface="Lato"/>
              <a:cs typeface="Lato"/>
              <a:sym typeface="Lato"/>
            </a:endParaRPr>
          </a:p>
        </p:txBody>
      </p:sp>
      <p:sp>
        <p:nvSpPr>
          <p:cNvPr id="94" name="Google Shape;94;p17"/>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Qu’est-ce que c’est?</a:t>
            </a:r>
          </a:p>
          <a:p>
            <a:pPr marL="0" lvl="0" indent="0" algn="l" rtl="0">
              <a:spcBef>
                <a:spcPts val="0"/>
              </a:spcBef>
              <a:spcAft>
                <a:spcPts val="1200"/>
              </a:spcAft>
              <a:buSzPts val="1018"/>
              <a:buNone/>
            </a:pPr>
            <a:endParaRPr sz="1765">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p:nvPr/>
        </p:nvSpPr>
        <p:spPr>
          <a:xfrm>
            <a:off x="-43100" y="-12575"/>
            <a:ext cx="9187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8"/>
          <p:cNvSpPr txBox="1">
            <a:spLocks noGrp="1"/>
          </p:cNvSpPr>
          <p:nvPr>
            <p:ph type="subTitle" idx="1"/>
          </p:nvPr>
        </p:nvSpPr>
        <p:spPr>
          <a:xfrm>
            <a:off x="889800" y="1685700"/>
            <a:ext cx="7364400" cy="17721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SzPts val="1100"/>
              <a:buNone/>
            </a:pPr>
            <a:r>
              <a:rPr lang="fr-CA" sz="4800" b="1">
                <a:solidFill>
                  <a:schemeClr val="lt1"/>
                </a:solidFill>
                <a:latin typeface="Open Sans"/>
                <a:ea typeface="Open Sans"/>
                <a:cs typeface="Open Sans"/>
                <a:sym typeface="Open Sans"/>
              </a:rPr>
              <a:t>Approche recommandée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body" idx="1"/>
          </p:nvPr>
        </p:nvSpPr>
        <p:spPr>
          <a:xfrm>
            <a:off x="350425" y="2216225"/>
            <a:ext cx="8398500" cy="25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Font typeface="Open Sans"/>
              <a:buChar char="-"/>
            </a:pPr>
            <a:r>
              <a:rPr lang="fr-CA" dirty="0">
                <a:latin typeface="Open Sans"/>
                <a:ea typeface="Open Sans"/>
                <a:cs typeface="Open Sans"/>
                <a:sym typeface="Open Sans"/>
              </a:rPr>
              <a:t>Les exemples suivants représentent l’approche recommandée – ce ne sont pas des modèles obligatoires.</a:t>
            </a:r>
          </a:p>
          <a:p>
            <a:pPr marL="457200" lvl="0" indent="-361950" algn="l" rtl="0">
              <a:lnSpc>
                <a:spcPct val="100000"/>
              </a:lnSpc>
              <a:spcBef>
                <a:spcPts val="0"/>
              </a:spcBef>
              <a:spcAft>
                <a:spcPts val="0"/>
              </a:spcAft>
              <a:buSzPts val="2100"/>
              <a:buFont typeface="Open Sans"/>
              <a:buChar char="-"/>
            </a:pPr>
            <a:r>
              <a:rPr lang="fr-CA" dirty="0">
                <a:latin typeface="Open Sans"/>
                <a:ea typeface="Open Sans"/>
                <a:cs typeface="Open Sans"/>
                <a:sym typeface="Open Sans"/>
              </a:rPr>
              <a:t>Point de départ – ajustez au besoin pour votre situation particulière.</a:t>
            </a:r>
          </a:p>
          <a:p>
            <a:pPr marL="457200" lvl="0" indent="-361950" algn="l" rtl="0">
              <a:lnSpc>
                <a:spcPct val="100000"/>
              </a:lnSpc>
              <a:spcBef>
                <a:spcPts val="0"/>
              </a:spcBef>
              <a:spcAft>
                <a:spcPts val="0"/>
              </a:spcAft>
              <a:buSzPts val="2100"/>
              <a:buFont typeface="Open Sans"/>
              <a:buChar char="-"/>
            </a:pPr>
            <a:r>
              <a:rPr lang="fr-CA" dirty="0">
                <a:latin typeface="Open Sans"/>
                <a:ea typeface="Open Sans"/>
                <a:cs typeface="Open Sans"/>
                <a:sym typeface="Open Sans"/>
              </a:rPr>
              <a:t>Conçu pour la simplicité et axé sur les principales tâches de l’utilisateur, telles que fournir une rétroaction, examiner le plan et comprendre le processus.</a:t>
            </a:r>
          </a:p>
          <a:p>
            <a:pPr marL="457200" lvl="0" indent="-361950" algn="l" rtl="0">
              <a:lnSpc>
                <a:spcPct val="100000"/>
              </a:lnSpc>
              <a:spcBef>
                <a:spcPts val="0"/>
              </a:spcBef>
              <a:spcAft>
                <a:spcPts val="0"/>
              </a:spcAft>
              <a:buSzPts val="2100"/>
              <a:buFont typeface="Open Sans"/>
              <a:buChar char="-"/>
            </a:pPr>
            <a:r>
              <a:rPr lang="fr-CA" dirty="0">
                <a:latin typeface="Open Sans"/>
                <a:ea typeface="Open Sans"/>
                <a:cs typeface="Open Sans"/>
                <a:sym typeface="Open Sans"/>
              </a:rPr>
              <a:t>Élaboré avec des éléments de code de la Boîte à outils de l’expérience Web (BOEW) normalisés afin de maximiser la conformité à WCAG. </a:t>
            </a:r>
          </a:p>
        </p:txBody>
      </p:sp>
      <p:sp>
        <p:nvSpPr>
          <p:cNvPr id="107" name="Google Shape;107;p19"/>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txBox="1">
            <a:spLocks noGrp="1"/>
          </p:cNvSpPr>
          <p:nvPr>
            <p:ph type="title"/>
          </p:nvPr>
        </p:nvSpPr>
        <p:spPr>
          <a:xfrm>
            <a:off x="311700" y="224825"/>
            <a:ext cx="70134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CA" sz="3400" b="1">
                <a:solidFill>
                  <a:schemeClr val="lt1"/>
                </a:solidFill>
                <a:latin typeface="Lato"/>
                <a:ea typeface="Lato"/>
                <a:cs typeface="Lato"/>
                <a:sym typeface="Lato"/>
              </a:rPr>
              <a:t>Facteurs de conception</a:t>
            </a:r>
          </a:p>
          <a:p>
            <a:pPr marL="0" lvl="0" indent="0" algn="l" rtl="0">
              <a:spcBef>
                <a:spcPts val="0"/>
              </a:spcBef>
              <a:spcAft>
                <a:spcPts val="0"/>
              </a:spcAft>
              <a:buNone/>
            </a:pPr>
            <a:endParaRPr sz="3400" b="1">
              <a:solidFill>
                <a:schemeClr val="lt1"/>
              </a:solidFill>
              <a:latin typeface="Lato"/>
              <a:ea typeface="Lato"/>
              <a:cs typeface="Lato"/>
              <a:sym typeface="Lato"/>
            </a:endParaRPr>
          </a:p>
        </p:txBody>
      </p:sp>
      <p:sp>
        <p:nvSpPr>
          <p:cNvPr id="109" name="Google Shape;109;p19"/>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Généralités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p:nvPr/>
        </p:nvSpPr>
        <p:spPr>
          <a:xfrm>
            <a:off x="-43100" y="-12575"/>
            <a:ext cx="3706200" cy="51435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0"/>
          <p:cNvSpPr txBox="1">
            <a:spLocks noGrp="1"/>
          </p:cNvSpPr>
          <p:nvPr>
            <p:ph type="title"/>
          </p:nvPr>
        </p:nvSpPr>
        <p:spPr>
          <a:xfrm>
            <a:off x="311700" y="445025"/>
            <a:ext cx="3071700" cy="143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ct val="32352"/>
              <a:buFont typeface="Arial"/>
              <a:buNone/>
            </a:pPr>
            <a:r>
              <a:rPr lang="fr-CA" b="1" dirty="0">
                <a:solidFill>
                  <a:schemeClr val="lt1"/>
                </a:solidFill>
                <a:latin typeface="Lato"/>
                <a:ea typeface="Lato"/>
                <a:cs typeface="Lato"/>
                <a:sym typeface="Lato"/>
              </a:rPr>
              <a:t>Répondre aux exigences d’accessibilité sur les sites Web de l’institution</a:t>
            </a:r>
          </a:p>
        </p:txBody>
      </p:sp>
      <p:sp>
        <p:nvSpPr>
          <p:cNvPr id="117" name="Google Shape;117;p20"/>
          <p:cNvSpPr txBox="1">
            <a:spLocks noGrp="1"/>
          </p:cNvSpPr>
          <p:nvPr>
            <p:ph type="body" idx="1"/>
          </p:nvPr>
        </p:nvSpPr>
        <p:spPr>
          <a:xfrm>
            <a:off x="311700" y="3470550"/>
            <a:ext cx="3114000" cy="1432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fr-CA" sz="2100">
                <a:solidFill>
                  <a:schemeClr val="lt1"/>
                </a:solidFill>
                <a:latin typeface="Open Sans"/>
                <a:ea typeface="Open Sans"/>
                <a:cs typeface="Open Sans"/>
                <a:sym typeface="Open Sans"/>
              </a:rPr>
              <a:t>Structure recommandée</a:t>
            </a:r>
          </a:p>
        </p:txBody>
      </p:sp>
      <p:sp>
        <p:nvSpPr>
          <p:cNvPr id="118" name="Google Shape;118;p20"/>
          <p:cNvSpPr/>
          <p:nvPr/>
        </p:nvSpPr>
        <p:spPr>
          <a:xfrm>
            <a:off x="456976" y="3016100"/>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0"/>
          <p:cNvSpPr/>
          <p:nvPr/>
        </p:nvSpPr>
        <p:spPr>
          <a:xfrm>
            <a:off x="5707943" y="1374650"/>
            <a:ext cx="1538100" cy="442500"/>
          </a:xfrm>
          <a:prstGeom prst="roundRect">
            <a:avLst>
              <a:gd name="adj" fmla="val 50000"/>
            </a:avLst>
          </a:prstGeom>
          <a:solidFill>
            <a:srgbClr val="094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Page d’accueil de l’institution (PAI)</a:t>
            </a:r>
          </a:p>
        </p:txBody>
      </p:sp>
      <p:sp>
        <p:nvSpPr>
          <p:cNvPr id="120" name="Google Shape;120;p20"/>
          <p:cNvSpPr/>
          <p:nvPr/>
        </p:nvSpPr>
        <p:spPr>
          <a:xfrm>
            <a:off x="5701936" y="2274351"/>
            <a:ext cx="1538100" cy="442500"/>
          </a:xfrm>
          <a:prstGeom prst="roundRect">
            <a:avLst>
              <a:gd name="adj" fmla="val 50000"/>
            </a:avLst>
          </a:prstGeom>
          <a:solidFill>
            <a:srgbClr val="0D5DD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Page d’accessibilité</a:t>
            </a:r>
          </a:p>
        </p:txBody>
      </p:sp>
      <p:sp>
        <p:nvSpPr>
          <p:cNvPr id="121" name="Google Shape;121;p20"/>
          <p:cNvSpPr/>
          <p:nvPr/>
        </p:nvSpPr>
        <p:spPr>
          <a:xfrm>
            <a:off x="3866090" y="3174053"/>
            <a:ext cx="1538100" cy="442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Plan sur l’accessibilité</a:t>
            </a:r>
          </a:p>
        </p:txBody>
      </p:sp>
      <p:sp>
        <p:nvSpPr>
          <p:cNvPr id="122" name="Google Shape;122;p20"/>
          <p:cNvSpPr/>
          <p:nvPr/>
        </p:nvSpPr>
        <p:spPr>
          <a:xfrm>
            <a:off x="5697293" y="3174053"/>
            <a:ext cx="1538100" cy="442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Mécanisme de rétroaction</a:t>
            </a:r>
          </a:p>
        </p:txBody>
      </p:sp>
      <p:cxnSp>
        <p:nvCxnSpPr>
          <p:cNvPr id="123" name="Google Shape;123;p20"/>
          <p:cNvCxnSpPr>
            <a:stCxn id="120" idx="0"/>
            <a:endCxn id="119" idx="2"/>
          </p:cNvCxnSpPr>
          <p:nvPr/>
        </p:nvCxnSpPr>
        <p:spPr>
          <a:xfrm rot="-5400000">
            <a:off x="6245386" y="2042751"/>
            <a:ext cx="457200" cy="60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24" name="Google Shape;124;p20"/>
          <p:cNvCxnSpPr>
            <a:stCxn id="120" idx="2"/>
            <a:endCxn id="122" idx="0"/>
          </p:cNvCxnSpPr>
          <p:nvPr/>
        </p:nvCxnSpPr>
        <p:spPr>
          <a:xfrm rot="5400000">
            <a:off x="6240136" y="2943201"/>
            <a:ext cx="457200" cy="4500"/>
          </a:xfrm>
          <a:prstGeom prst="bentConnector3">
            <a:avLst>
              <a:gd name="adj1" fmla="val 50000"/>
            </a:avLst>
          </a:prstGeom>
          <a:noFill/>
          <a:ln w="9525" cap="flat" cmpd="sng">
            <a:solidFill>
              <a:srgbClr val="C2C2C2"/>
            </a:solidFill>
            <a:prstDash val="solid"/>
            <a:round/>
            <a:headEnd type="none" w="sm" len="sm"/>
            <a:tailEnd type="none" w="sm" len="sm"/>
          </a:ln>
        </p:spPr>
      </p:cxnSp>
      <p:cxnSp>
        <p:nvCxnSpPr>
          <p:cNvPr id="125" name="Google Shape;125;p20"/>
          <p:cNvCxnSpPr>
            <a:stCxn id="121" idx="0"/>
            <a:endCxn id="120" idx="2"/>
          </p:cNvCxnSpPr>
          <p:nvPr/>
        </p:nvCxnSpPr>
        <p:spPr>
          <a:xfrm rot="-5400000">
            <a:off x="5324390" y="2027603"/>
            <a:ext cx="457200" cy="1835700"/>
          </a:xfrm>
          <a:prstGeom prst="bentConnector3">
            <a:avLst>
              <a:gd name="adj1" fmla="val 50000"/>
            </a:avLst>
          </a:prstGeom>
          <a:noFill/>
          <a:ln w="9525" cap="flat" cmpd="sng">
            <a:solidFill>
              <a:srgbClr val="C2C2C2"/>
            </a:solidFill>
            <a:prstDash val="solid"/>
            <a:round/>
            <a:headEnd type="none" w="sm" len="sm"/>
            <a:tailEnd type="none" w="sm" len="sm"/>
          </a:ln>
        </p:spPr>
      </p:cxnSp>
      <p:sp>
        <p:nvSpPr>
          <p:cNvPr id="126" name="Google Shape;126;p20"/>
          <p:cNvSpPr/>
          <p:nvPr/>
        </p:nvSpPr>
        <p:spPr>
          <a:xfrm>
            <a:off x="7528508" y="3174053"/>
            <a:ext cx="1538100" cy="442500"/>
          </a:xfrm>
          <a:prstGeom prst="roundRect">
            <a:avLst>
              <a:gd name="adj" fmla="val 50000"/>
            </a:avLst>
          </a:prstGeom>
          <a:solidFill>
            <a:srgbClr val="307B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1000">
                <a:solidFill>
                  <a:srgbClr val="FFFFFF"/>
                </a:solidFill>
                <a:latin typeface="Roboto"/>
                <a:ea typeface="Roboto"/>
                <a:cs typeface="Roboto"/>
                <a:sym typeface="Roboto"/>
              </a:rPr>
              <a:t>Description du processus de rétroaction</a:t>
            </a:r>
          </a:p>
        </p:txBody>
      </p:sp>
      <p:cxnSp>
        <p:nvCxnSpPr>
          <p:cNvPr id="127" name="Google Shape;127;p20"/>
          <p:cNvCxnSpPr>
            <a:stCxn id="120" idx="2"/>
            <a:endCxn id="126" idx="0"/>
          </p:cNvCxnSpPr>
          <p:nvPr/>
        </p:nvCxnSpPr>
        <p:spPr>
          <a:xfrm rot="-5400000" flipH="1">
            <a:off x="7155736" y="2032101"/>
            <a:ext cx="457200" cy="1826700"/>
          </a:xfrm>
          <a:prstGeom prst="bentConnector3">
            <a:avLst>
              <a:gd name="adj1" fmla="val 50000"/>
            </a:avLst>
          </a:prstGeom>
          <a:noFill/>
          <a:ln w="9525" cap="flat" cmpd="sng">
            <a:solidFill>
              <a:srgbClr val="C2C2C2"/>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p:nvPr/>
        </p:nvSpPr>
        <p:spPr>
          <a:xfrm>
            <a:off x="-43100" y="-12575"/>
            <a:ext cx="9187200" cy="18054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1"/>
          <p:cNvSpPr txBox="1">
            <a:spLocks noGrp="1"/>
          </p:cNvSpPr>
          <p:nvPr>
            <p:ph type="title"/>
          </p:nvPr>
        </p:nvSpPr>
        <p:spPr>
          <a:xfrm>
            <a:off x="311700" y="224825"/>
            <a:ext cx="8397300" cy="957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2352"/>
              <a:buFont typeface="Arial"/>
              <a:buNone/>
            </a:pPr>
            <a:r>
              <a:rPr lang="fr-CA" sz="3400" b="1" dirty="0">
                <a:solidFill>
                  <a:schemeClr val="lt1"/>
                </a:solidFill>
                <a:latin typeface="Lato"/>
                <a:ea typeface="Lato"/>
                <a:cs typeface="Lato"/>
                <a:sym typeface="Lato"/>
              </a:rPr>
              <a:t>Lien vers l’accessibilité à partir de la PAI</a:t>
            </a:r>
          </a:p>
          <a:p>
            <a:pPr marL="0" lvl="0" indent="0" algn="l" rtl="0">
              <a:spcBef>
                <a:spcPts val="0"/>
              </a:spcBef>
              <a:spcAft>
                <a:spcPts val="0"/>
              </a:spcAft>
              <a:buNone/>
            </a:pPr>
            <a:endParaRPr sz="3400" b="1" dirty="0">
              <a:solidFill>
                <a:schemeClr val="lt1"/>
              </a:solidFill>
              <a:latin typeface="Lato"/>
              <a:ea typeface="Lato"/>
              <a:cs typeface="Lato"/>
              <a:sym typeface="Lato"/>
            </a:endParaRPr>
          </a:p>
          <a:p>
            <a:pPr marL="0" lvl="0" indent="0" algn="l" rtl="0">
              <a:spcBef>
                <a:spcPts val="0"/>
              </a:spcBef>
              <a:spcAft>
                <a:spcPts val="0"/>
              </a:spcAft>
              <a:buNone/>
            </a:pPr>
            <a:endParaRPr sz="3400" b="1" dirty="0">
              <a:solidFill>
                <a:schemeClr val="lt1"/>
              </a:solidFill>
              <a:latin typeface="Lato"/>
              <a:ea typeface="Lato"/>
              <a:cs typeface="Lato"/>
              <a:sym typeface="Lato"/>
            </a:endParaRPr>
          </a:p>
        </p:txBody>
      </p:sp>
      <p:sp>
        <p:nvSpPr>
          <p:cNvPr id="134" name="Google Shape;134;p21"/>
          <p:cNvSpPr/>
          <p:nvPr/>
        </p:nvSpPr>
        <p:spPr>
          <a:xfrm>
            <a:off x="456976" y="898479"/>
            <a:ext cx="940800" cy="84900"/>
          </a:xfrm>
          <a:prstGeom prst="rect">
            <a:avLst/>
          </a:prstGeom>
          <a:solidFill>
            <a:srgbClr val="AF3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1"/>
          <p:cNvSpPr txBox="1">
            <a:spLocks noGrp="1"/>
          </p:cNvSpPr>
          <p:nvPr>
            <p:ph type="subTitle" idx="4294967295"/>
          </p:nvPr>
        </p:nvSpPr>
        <p:spPr>
          <a:xfrm>
            <a:off x="311700" y="1071365"/>
            <a:ext cx="7051200" cy="458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sz="2000">
                <a:solidFill>
                  <a:schemeClr val="lt1"/>
                </a:solidFill>
                <a:latin typeface="Open Sans"/>
                <a:ea typeface="Open Sans"/>
                <a:cs typeface="Open Sans"/>
                <a:sym typeface="Open Sans"/>
              </a:rPr>
              <a:t>Le libellé de lien recommandé est « Accessibilité »</a:t>
            </a:r>
          </a:p>
          <a:p>
            <a:pPr marL="0" lvl="0" indent="0" algn="l" rtl="0">
              <a:spcBef>
                <a:spcPts val="0"/>
              </a:spcBef>
              <a:spcAft>
                <a:spcPts val="1200"/>
              </a:spcAft>
              <a:buSzPts val="1018"/>
              <a:buNone/>
            </a:pPr>
            <a:endParaRPr sz="1765">
              <a:solidFill>
                <a:schemeClr val="lt1"/>
              </a:solidFill>
              <a:latin typeface="Open Sans"/>
              <a:ea typeface="Open Sans"/>
              <a:cs typeface="Open Sans"/>
              <a:sym typeface="Open Sans"/>
            </a:endParaRPr>
          </a:p>
        </p:txBody>
      </p:sp>
      <p:pic>
        <p:nvPicPr>
          <p:cNvPr id="136" name="Google Shape;136;p21"/>
          <p:cNvPicPr preferRelativeResize="0"/>
          <p:nvPr/>
        </p:nvPicPr>
        <p:blipFill rotWithShape="1">
          <a:blip r:embed="rId3">
            <a:alphaModFix/>
          </a:blip>
          <a:srcRect t="11153" b="24743"/>
          <a:stretch/>
        </p:blipFill>
        <p:spPr>
          <a:xfrm>
            <a:off x="1166525" y="1807626"/>
            <a:ext cx="6767949" cy="2891824"/>
          </a:xfrm>
          <a:prstGeom prst="rect">
            <a:avLst/>
          </a:prstGeom>
          <a:noFill/>
          <a:ln>
            <a:noFill/>
          </a:ln>
          <a:effectLst>
            <a:outerShdw blurRad="57150" dist="19050" dir="5400000" algn="bl" rotWithShape="0">
              <a:srgbClr val="000000">
                <a:alpha val="50000"/>
              </a:srgbClr>
            </a:outerShdw>
          </a:effectLst>
        </p:spPr>
      </p:pic>
      <p:sp>
        <p:nvSpPr>
          <p:cNvPr id="137" name="Google Shape;137;p21"/>
          <p:cNvSpPr/>
          <p:nvPr/>
        </p:nvSpPr>
        <p:spPr>
          <a:xfrm>
            <a:off x="1250800" y="3273125"/>
            <a:ext cx="1040400" cy="268800"/>
          </a:xfrm>
          <a:prstGeom prst="roundRect">
            <a:avLst>
              <a:gd name="adj" fmla="val 16667"/>
            </a:avLst>
          </a:prstGeom>
          <a:noFill/>
          <a:ln w="28575" cap="flat" cmpd="sng">
            <a:solidFill>
              <a:srgbClr val="98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1"/>
          <p:cNvSpPr/>
          <p:nvPr/>
        </p:nvSpPr>
        <p:spPr>
          <a:xfrm>
            <a:off x="362375" y="3273125"/>
            <a:ext cx="678000" cy="268800"/>
          </a:xfrm>
          <a:prstGeom prst="rightArrow">
            <a:avLst>
              <a:gd name="adj1" fmla="val 50000"/>
              <a:gd name="adj2" fmla="val 50000"/>
            </a:avLst>
          </a:prstGeom>
          <a:solidFill>
            <a:schemeClr val="lt2"/>
          </a:solid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1"/>
          <p:cNvSpPr txBox="1"/>
          <p:nvPr/>
        </p:nvSpPr>
        <p:spPr>
          <a:xfrm>
            <a:off x="3804975" y="4771274"/>
            <a:ext cx="4129500" cy="523190"/>
          </a:xfrm>
          <a:prstGeom prst="rect">
            <a:avLst/>
          </a:prstGeom>
          <a:solidFill>
            <a:schemeClr val="lt1"/>
          </a:solid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CA" sz="1100" dirty="0"/>
              <a:t>Exemple tiré de la </a:t>
            </a:r>
            <a:r>
              <a:rPr lang="fr-CA" sz="1100" u="sng" dirty="0">
                <a:solidFill>
                  <a:schemeClr val="hlink"/>
                </a:solidFill>
                <a:hlinkClick r:id="rId4"/>
              </a:rPr>
              <a:t>page d’accueil institutionnelle d’Agriculture et Agroalimentaire Canada (AAC)</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3975d3938334239101c0a3d&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1954</Words>
  <Application>Microsoft Office PowerPoint</Application>
  <PresentationFormat>On-screen Show (16:9)</PresentationFormat>
  <Paragraphs>165</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Roboto</vt:lpstr>
      <vt:lpstr>Lato</vt:lpstr>
      <vt:lpstr>Arial</vt:lpstr>
      <vt:lpstr>Open Sans</vt:lpstr>
      <vt:lpstr>Simple Light</vt:lpstr>
      <vt:lpstr>Exigences d’accessibilité pour décembre 2022</vt:lpstr>
      <vt:lpstr>Trois modèles clés</vt:lpstr>
      <vt:lpstr>Plans sur l’accessibilité </vt:lpstr>
      <vt:lpstr>Description du processus de rétroaction sur l’accessibilité </vt:lpstr>
      <vt:lpstr>Mécanisme de rétroaction sur l’accessibilité </vt:lpstr>
      <vt:lpstr>PowerPoint Presentation</vt:lpstr>
      <vt:lpstr>Facteurs de conception </vt:lpstr>
      <vt:lpstr>Répondre aux exigences d’accessibilité sur les sites Web de l’institution</vt:lpstr>
      <vt:lpstr>Lien vers l’accessibilité à partir de la PAI  </vt:lpstr>
      <vt:lpstr>Fil d’Ariane pour les produits d’accessibilité </vt:lpstr>
      <vt:lpstr>Facteurs de conception </vt:lpstr>
      <vt:lpstr>Page d’accessibilité  </vt:lpstr>
      <vt:lpstr>Facteurs de conception </vt:lpstr>
      <vt:lpstr>Plan sur l’accessibilité  </vt:lpstr>
      <vt:lpstr>Facteurs de conception </vt:lpstr>
      <vt:lpstr>Facteurs de conception </vt:lpstr>
      <vt:lpstr>Facteurs de conception </vt:lpstr>
      <vt:lpstr>Formulaire de rétroaction sur l’accessibilité  </vt:lpstr>
      <vt:lpstr>Formulaire de rétroaction sur l’accessibilité  </vt:lpstr>
      <vt:lpstr>Facteurs de conception </vt:lpstr>
      <vt:lpstr>Facteurs de conception </vt:lpstr>
      <vt:lpstr>Description du processus de rétroaction sur l’accessibilité  </vt:lpstr>
      <vt:lpstr>Facteurs de conception </vt:lpstr>
      <vt:lpstr>Facteurs de conception </vt:lpstr>
      <vt:lpstr>Prochaines étapes </vt:lpstr>
      <vt:lpstr>PowerPoint Presentation</vt:lpstr>
      <vt:lpstr>Plans sur l’accessibilité  </vt:lpstr>
      <vt:lpstr>Plans sur l’accessibilité  </vt:lpstr>
      <vt:lpstr>Plans sur l’accessibilité  </vt:lpstr>
      <vt:lpstr>Plans sur l’accessibilité  </vt:lpstr>
      <vt:lpstr>Plans sur l’accessibilité  </vt:lpstr>
      <vt:lpstr>Plans sur l’accessibilité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Exigences d’accessibilité pour décembre 2022</dc:title>
  <cp:lastModifiedBy>Donohue, Chelsey</cp:lastModifiedBy>
  <cp:revision>6</cp:revision>
  <dcterms:modified xsi:type="dcterms:W3CDTF">2022-12-12T16:56:26Z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2022-12-12T16:56:25Z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7fdeaedf-b055-41f3-85e0-f5046c27fa26</vt:lpwstr>
  </property>
  <property fmtid="{D5CDD505-2E9C-101B-9397-08002B2CF9AE}" pid="8" name="MSIP_Label_3d0ca00b-3f0e-465a-aac7-1a6a22fcea40_ContentBits">
    <vt:lpwstr>1</vt:lpwstr>
  </property>
</Properties>
</file>