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583" r:id="rId5"/>
    <p:sldId id="58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4151F04-F131-7BD8-097D-DD02B25D22A6}" name="Sarry Zheng" initials="SZ" userId="S::sarry.zheng2@csps-efpc.gc.ca::61fd767c-a6dd-4588-b0c7-c682679aa2b4" providerId="AD"/>
  <p188:author id="{FB1CDFB3-E70A-0D97-C467-0219A9788123}" name="Tereza Cundy" initials="TC" userId="S::tereza.cundy@csps-efpc.gc.ca::d05e6c18-0b40-450a-afad-c417c58dad9a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 Jeannotte" initials="EJ" lastIdx="2" clrIdx="0">
    <p:extLst>
      <p:ext uri="{19B8F6BF-5375-455C-9EA6-DF929625EA0E}">
        <p15:presenceInfo xmlns:p15="http://schemas.microsoft.com/office/powerpoint/2012/main" userId="S::eric.jeannotte@csps-efpc.gc.ca::0d482718-6349-4aab-9eae-3dfa47be7bd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A56"/>
    <a:srgbClr val="4E5B73"/>
    <a:srgbClr val="00B0F0"/>
    <a:srgbClr val="FFC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ABB232-5953-501B-FC69-8EA6F6C7D75A}" v="1" dt="2022-07-18T16:07:05.438"/>
    <p1510:client id="{62294C5F-375C-CC09-D1D0-2E079A6A2AB6}" v="301" dt="2022-07-18T19:49:12.491"/>
    <p1510:client id="{ECA6A2E6-7836-4CE1-A0D2-D4681EA2C3D6}" v="33" dt="2022-07-18T16:37:01.733"/>
    <p1510:client id="{F9CEAAC4-4CB9-70BB-85BC-67BD963291EC}" v="15" dt="2022-07-18T19:45:01.519"/>
  </p1510:revLst>
</p1510:revInfo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3AE63-757C-4FB1-A6CB-AD81EE8B395B}" type="datetimeFigureOut">
              <a:t>7/22/2022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DD0F7-A121-450D-81D3-17CEBCF34B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71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C51BC-F939-4088-9F3C-D714D24B94DA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63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2C51BC-F939-4088-9F3C-D714D24B94DA}" type="slidenum"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05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" Type="http://schemas.openxmlformats.org/officeDocument/2006/relationships/tags" Target="../tags/tag3.xml"/><Relationship Id="rId21" Type="http://schemas.openxmlformats.org/officeDocument/2006/relationships/slideLayout" Target="../slideLayouts/slideLayout7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33.xml"/><Relationship Id="rId18" Type="http://schemas.openxmlformats.org/officeDocument/2006/relationships/tags" Target="../tags/tag38.xml"/><Relationship Id="rId26" Type="http://schemas.openxmlformats.org/officeDocument/2006/relationships/tags" Target="../tags/tag46.xml"/><Relationship Id="rId3" Type="http://schemas.openxmlformats.org/officeDocument/2006/relationships/tags" Target="../tags/tag23.xml"/><Relationship Id="rId21" Type="http://schemas.openxmlformats.org/officeDocument/2006/relationships/tags" Target="../tags/tag41.xml"/><Relationship Id="rId34" Type="http://schemas.openxmlformats.org/officeDocument/2006/relationships/image" Target="../media/image4.png"/><Relationship Id="rId7" Type="http://schemas.openxmlformats.org/officeDocument/2006/relationships/tags" Target="../tags/tag27.xml"/><Relationship Id="rId12" Type="http://schemas.openxmlformats.org/officeDocument/2006/relationships/tags" Target="../tags/tag32.xml"/><Relationship Id="rId17" Type="http://schemas.openxmlformats.org/officeDocument/2006/relationships/tags" Target="../tags/tag37.xml"/><Relationship Id="rId25" Type="http://schemas.openxmlformats.org/officeDocument/2006/relationships/tags" Target="../tags/tag45.xml"/><Relationship Id="rId33" Type="http://schemas.openxmlformats.org/officeDocument/2006/relationships/image" Target="../media/image3.png"/><Relationship Id="rId2" Type="http://schemas.openxmlformats.org/officeDocument/2006/relationships/tags" Target="../tags/tag22.xml"/><Relationship Id="rId16" Type="http://schemas.openxmlformats.org/officeDocument/2006/relationships/tags" Target="../tags/tag36.xml"/><Relationship Id="rId20" Type="http://schemas.openxmlformats.org/officeDocument/2006/relationships/tags" Target="../tags/tag40.xml"/><Relationship Id="rId29" Type="http://schemas.openxmlformats.org/officeDocument/2006/relationships/slideLayout" Target="../slideLayouts/slideLayout7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tags" Target="../tags/tag31.xml"/><Relationship Id="rId24" Type="http://schemas.openxmlformats.org/officeDocument/2006/relationships/tags" Target="../tags/tag44.xml"/><Relationship Id="rId32" Type="http://schemas.openxmlformats.org/officeDocument/2006/relationships/image" Target="../media/image2.svg"/><Relationship Id="rId5" Type="http://schemas.openxmlformats.org/officeDocument/2006/relationships/tags" Target="../tags/tag25.xml"/><Relationship Id="rId15" Type="http://schemas.openxmlformats.org/officeDocument/2006/relationships/tags" Target="../tags/tag35.xml"/><Relationship Id="rId23" Type="http://schemas.openxmlformats.org/officeDocument/2006/relationships/tags" Target="../tags/tag43.xml"/><Relationship Id="rId28" Type="http://schemas.openxmlformats.org/officeDocument/2006/relationships/tags" Target="../tags/tag48.xml"/><Relationship Id="rId10" Type="http://schemas.openxmlformats.org/officeDocument/2006/relationships/tags" Target="../tags/tag30.xml"/><Relationship Id="rId19" Type="http://schemas.openxmlformats.org/officeDocument/2006/relationships/tags" Target="../tags/tag39.xml"/><Relationship Id="rId31" Type="http://schemas.openxmlformats.org/officeDocument/2006/relationships/image" Target="../media/image1.png"/><Relationship Id="rId4" Type="http://schemas.openxmlformats.org/officeDocument/2006/relationships/tags" Target="../tags/tag24.xml"/><Relationship Id="rId9" Type="http://schemas.openxmlformats.org/officeDocument/2006/relationships/tags" Target="../tags/tag29.xml"/><Relationship Id="rId14" Type="http://schemas.openxmlformats.org/officeDocument/2006/relationships/tags" Target="../tags/tag34.xml"/><Relationship Id="rId22" Type="http://schemas.openxmlformats.org/officeDocument/2006/relationships/tags" Target="../tags/tag42.xml"/><Relationship Id="rId27" Type="http://schemas.openxmlformats.org/officeDocument/2006/relationships/tags" Target="../tags/tag47.xml"/><Relationship Id="rId30" Type="http://schemas.openxmlformats.org/officeDocument/2006/relationships/notesSlide" Target="../notesSlides/notesSlide2.xml"/><Relationship Id="rId35" Type="http://schemas.openxmlformats.org/officeDocument/2006/relationships/image" Target="../media/image5.png"/><Relationship Id="rId8" Type="http://schemas.openxmlformats.org/officeDocument/2006/relationships/tags" Target="../tags/tag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CEDF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4AED1283-3A96-4FF4-A232-52F189216326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27872" y="1981231"/>
            <a:ext cx="3576669" cy="4128334"/>
          </a:xfrm>
          <a:prstGeom prst="rect">
            <a:avLst/>
          </a:prstGeom>
          <a:solidFill>
            <a:schemeClr val="bg1"/>
          </a:solidFill>
          <a:ln w="12700">
            <a:solidFill>
              <a:srgbClr val="3F2A5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E5B7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6412B4-D2BA-4F33-8743-AABC86DFCD2C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299362" y="173760"/>
            <a:ext cx="11153418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4000">
                <a:solidFill>
                  <a:srgbClr val="3F2A56"/>
                </a:solidFill>
                <a:cs typeface="Calibri"/>
              </a:rPr>
              <a:t>Comment puis-je trouver de l’information?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27752F-EF54-2096-2791-CE2E22EF7503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257241" y="1442565"/>
            <a:ext cx="397557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100" b="1">
                <a:solidFill>
                  <a:srgbClr val="3F2A56"/>
                </a:solidFill>
                <a:cs typeface="Helvetica"/>
              </a:rPr>
              <a:t>Questions d’ordre stratégique 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8C680E0-E6F3-47E6-D3DE-1D1281CAABBC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819877" y="1981231"/>
            <a:ext cx="3069081" cy="1078589"/>
          </a:xfrm>
          <a:prstGeom prst="rect">
            <a:avLst/>
          </a:prstGeom>
          <a:solidFill>
            <a:schemeClr val="bg1"/>
          </a:solidFill>
          <a:ln>
            <a:solidFill>
              <a:srgbClr val="3F2A5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35B6C8C-6428-B9BB-A44C-7A0AF12689A2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6665889" y="1947047"/>
            <a:ext cx="3292158" cy="1154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300">
                <a:solidFill>
                  <a:srgbClr val="000000"/>
                </a:solidFill>
                <a:cs typeface="Helvetica"/>
              </a:rPr>
              <a:t>Demander de l’information au moyen d’un formulaire</a:t>
            </a:r>
            <a:endParaRPr lang="fr-CA" sz="2300">
              <a:solidFill>
                <a:srgbClr val="000000"/>
              </a:solidFill>
              <a:cs typeface="Calibri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E60EA75-4E8E-639F-9ED1-84BA950C288A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816450" y="4956531"/>
            <a:ext cx="3069081" cy="115303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4BD7694-D0BB-ADB6-D3D4-A1446A2AE31A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7003669" y="4955113"/>
            <a:ext cx="2555175" cy="1154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300">
                <a:solidFill>
                  <a:srgbClr val="000000"/>
                </a:solidFill>
                <a:cs typeface="Helvetica"/>
              </a:rPr>
              <a:t>Recourir à l’Environnement de fichiers </a:t>
            </a:r>
            <a:r>
              <a:rPr lang="fr-CA" sz="2300" err="1">
                <a:solidFill>
                  <a:srgbClr val="000000"/>
                </a:solidFill>
                <a:cs typeface="Helvetica"/>
              </a:rPr>
              <a:t>couplables</a:t>
            </a:r>
            <a:endParaRPr lang="fr-CA" sz="230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3461CD9-5F72-19D6-8D1B-313909DBF419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6819877" y="3475507"/>
            <a:ext cx="3069081" cy="1158101"/>
          </a:xfrm>
          <a:prstGeom prst="rect">
            <a:avLst/>
          </a:prstGeom>
          <a:solidFill>
            <a:schemeClr val="bg1"/>
          </a:solidFill>
          <a:ln>
            <a:solidFill>
              <a:srgbClr val="3F2A56"/>
            </a:solidFill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F2F48ED-5D8F-6740-ED2B-55833507FF14}"/>
              </a:ext>
            </a:extLst>
          </p:cNvPr>
          <p:cNvSpPr txBox="1"/>
          <p:nvPr>
            <p:custDataLst>
              <p:tags r:id="rId9"/>
            </p:custDataLst>
          </p:nvPr>
        </p:nvSpPr>
        <p:spPr>
          <a:xfrm>
            <a:off x="7042414" y="3794976"/>
            <a:ext cx="2623458" cy="446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300">
                <a:solidFill>
                  <a:srgbClr val="000000"/>
                </a:solidFill>
                <a:cs typeface="Helvetica"/>
              </a:rPr>
              <a:t>Mener un sondage</a:t>
            </a:r>
            <a:endParaRPr lang="fr-CA" sz="2300">
              <a:solidFill>
                <a:srgbClr val="000000"/>
              </a:solidFill>
              <a:ea typeface="+mn-lt"/>
              <a:cs typeface="+mn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9A782F-5BEF-46BD-A902-D718BB1A4DB1}"/>
              </a:ext>
            </a:extLst>
          </p:cNvPr>
          <p:cNvSpPr txBox="1"/>
          <p:nvPr>
            <p:custDataLst>
              <p:tags r:id="rId10"/>
            </p:custDataLst>
          </p:nvPr>
        </p:nvSpPr>
        <p:spPr>
          <a:xfrm>
            <a:off x="6069316" y="2108513"/>
            <a:ext cx="5982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A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99F1D6-9AC8-46E0-9001-A0C27741FD87}"/>
              </a:ext>
            </a:extLst>
          </p:cNvPr>
          <p:cNvSpPr txBox="1"/>
          <p:nvPr>
            <p:custDataLst>
              <p:tags r:id="rId11"/>
            </p:custDataLst>
          </p:nvPr>
        </p:nvSpPr>
        <p:spPr>
          <a:xfrm>
            <a:off x="6108423" y="3559110"/>
            <a:ext cx="5870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B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0A5CC7E-D705-4037-BCD0-6672D19CB209}"/>
              </a:ext>
            </a:extLst>
          </p:cNvPr>
          <p:cNvSpPr txBox="1"/>
          <p:nvPr>
            <p:custDataLst>
              <p:tags r:id="rId12"/>
            </p:custDataLst>
          </p:nvPr>
        </p:nvSpPr>
        <p:spPr>
          <a:xfrm>
            <a:off x="6114835" y="5063687"/>
            <a:ext cx="5806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4800">
                <a:solidFill>
                  <a:srgbClr val="3F2A56"/>
                </a:solidFill>
                <a:latin typeface="Georgia" panose="02040502050405020303" pitchFamily="18" charset="0"/>
              </a:rPr>
              <a:t>C</a:t>
            </a:r>
            <a:endParaRPr lang="en-CA" sz="4800">
              <a:solidFill>
                <a:srgbClr val="3F2A56"/>
              </a:solidFill>
              <a:latin typeface="Georgia" panose="02040502050405020303" pitchFamily="18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37020DC-9F16-413B-A2D0-6D83468B9083}"/>
              </a:ext>
            </a:extLst>
          </p:cNvPr>
          <p:cNvCxnSpPr>
            <a:cxnSpLocks/>
          </p:cNvCxnSpPr>
          <p:nvPr>
            <p:custDataLst>
              <p:tags r:id="rId13"/>
            </p:custDataLst>
          </p:nvPr>
        </p:nvCxnSpPr>
        <p:spPr>
          <a:xfrm flipV="1">
            <a:off x="4378861" y="2722762"/>
            <a:ext cx="1667906" cy="1295352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23F3B6D-50EF-4912-AD4F-767E1EC1B3D4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4378861" y="4018114"/>
            <a:ext cx="1474019" cy="0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5A4B46-7E84-49C5-A6F2-A89E5BC1E6A6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4384410" y="4018114"/>
            <a:ext cx="1607773" cy="1292410"/>
          </a:xfrm>
          <a:prstGeom prst="straightConnector1">
            <a:avLst/>
          </a:prstGeom>
          <a:ln w="12700">
            <a:solidFill>
              <a:srgbClr val="3F2A5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D803A081-355E-4C3F-87F4-F5EE9501C768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646545" y="2164952"/>
            <a:ext cx="305807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l">
              <a:buNone/>
            </a:pPr>
            <a:r>
              <a:rPr lang="fr-CA" sz="1600" b="0" i="0" u="none" strike="noStrike">
                <a:solidFill>
                  <a:srgbClr val="3F2A56"/>
                </a:solidFill>
                <a:effectLst/>
                <a:latin typeface="+mn-lt"/>
              </a:rPr>
              <a:t>Quel est le revenu moyen des entreprises réglementées?</a:t>
            </a:r>
            <a:endParaRPr lang="fr-CA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7BB9F0D-0A8E-42C8-9904-6EF42FCD8C23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665269" y="3029834"/>
            <a:ext cx="3336503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Quelle est </a:t>
            </a:r>
            <a:r>
              <a:rPr lang="fr-CA" sz="1600">
                <a:solidFill>
                  <a:srgbClr val="3F2A56"/>
                </a:solidFill>
              </a:rPr>
              <a:t>leur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répartition au pays?</a:t>
            </a:r>
            <a:endParaRPr lang="fr-CA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8F6895F-58D7-455E-A60E-63A7EF0EC98E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665269" y="3663543"/>
            <a:ext cx="337138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Quelles sont </a:t>
            </a:r>
            <a:r>
              <a:rPr lang="fr-CA" sz="1600">
                <a:solidFill>
                  <a:srgbClr val="3F2A56"/>
                </a:solidFill>
              </a:rPr>
              <a:t>les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principales destinations </a:t>
            </a:r>
            <a:r>
              <a:rPr lang="fr-CA" sz="1600">
                <a:solidFill>
                  <a:srgbClr val="3F2A56"/>
                </a:solidFill>
              </a:rPr>
              <a:t>de leurs exportations?</a:t>
            </a:r>
            <a:endParaRPr lang="fr-CA" sz="1600" b="0">
              <a:solidFill>
                <a:srgbClr val="3F2A56"/>
              </a:solidFill>
              <a:latin typeface="+mn-lt"/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D7BA878-BA1F-4F6B-A27A-CB8D5B36FDDC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663464" y="4479260"/>
            <a:ext cx="323246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Combien </a:t>
            </a:r>
            <a:r>
              <a:rPr lang="fr-CA" sz="1600">
                <a:solidFill>
                  <a:srgbClr val="3F2A56"/>
                </a:solidFill>
              </a:rPr>
              <a:t>d’entre-elles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appartiennent à des femmes?</a:t>
            </a:r>
            <a:endParaRPr lang="fr-CA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06A0306-25F3-47E3-A0B0-77A7F2B58524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23707" y="5315286"/>
            <a:ext cx="3378356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Combien</a:t>
            </a:r>
            <a:r>
              <a:rPr lang="fr-CA" sz="1600">
                <a:solidFill>
                  <a:srgbClr val="3F2A56"/>
                </a:solidFill>
              </a:rPr>
              <a:t> investissent-elles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dans la recherche et le développement?</a:t>
            </a:r>
          </a:p>
        </p:txBody>
      </p:sp>
    </p:spTree>
    <p:extLst>
      <p:ext uri="{BB962C8B-B14F-4D97-AF65-F5344CB8AC3E}">
        <p14:creationId xmlns:p14="http://schemas.microsoft.com/office/powerpoint/2010/main" val="3675726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ECEDF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>
            <a:extLst>
              <a:ext uri="{FF2B5EF4-FFF2-40B4-BE49-F238E27FC236}">
                <a16:creationId xmlns:a16="http://schemas.microsoft.com/office/drawing/2014/main" id="{8200E62D-8C72-44F4-A316-2CA306FC259B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313059" y="1935124"/>
            <a:ext cx="3369906" cy="4492971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6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E5B73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3F7596F-0ED0-49D3-BE12-E6C492702FC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4373391" y="1950633"/>
            <a:ext cx="3421653" cy="4492972"/>
          </a:xfrm>
          <a:prstGeom prst="rect">
            <a:avLst/>
          </a:prstGeom>
          <a:solidFill>
            <a:schemeClr val="bg1"/>
          </a:solidFill>
          <a:ln w="38100"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FC1A89-3A11-4A24-A492-DC9B08CA3F0A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4373388" y="930105"/>
            <a:ext cx="342165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000" b="1">
                <a:solidFill>
                  <a:srgbClr val="3F2A56"/>
                </a:solidFill>
              </a:rPr>
              <a:t>Données administratives provenant de ministères et d’organismes fédéraux</a:t>
            </a:r>
            <a:endParaRPr lang="fr-CA" sz="2000" b="1">
              <a:solidFill>
                <a:srgbClr val="3F2A56"/>
              </a:solidFill>
              <a:cs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C473D0-1BB1-4153-B2F4-55C3D70B88C9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452283" y="1950633"/>
            <a:ext cx="3421654" cy="4492970"/>
          </a:xfrm>
          <a:prstGeom prst="rect">
            <a:avLst/>
          </a:prstGeom>
          <a:solidFill>
            <a:schemeClr val="bg1"/>
          </a:solidFill>
          <a:ln w="38100">
            <a:solidFill>
              <a:schemeClr val="accent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rgbClr val="FFFF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88E721B-9B35-424F-8044-6C2398CB8C41}"/>
              </a:ext>
            </a:extLst>
          </p:cNvPr>
          <p:cNvSpPr txBox="1"/>
          <p:nvPr>
            <p:custDataLst>
              <p:tags r:id="rId5"/>
            </p:custDataLst>
          </p:nvPr>
        </p:nvSpPr>
        <p:spPr>
          <a:xfrm>
            <a:off x="8698036" y="1083994"/>
            <a:ext cx="3099994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000" b="1">
                <a:solidFill>
                  <a:srgbClr val="3F2A56"/>
                </a:solidFill>
              </a:rPr>
              <a:t>Données provenant de Statistique Canada</a:t>
            </a:r>
            <a:endParaRPr lang="fr-CA" sz="2000" b="1">
              <a:solidFill>
                <a:srgbClr val="3F2A56"/>
              </a:solidFill>
              <a:cs typeface="Calibri"/>
            </a:endParaRPr>
          </a:p>
        </p:txBody>
      </p:sp>
      <p:pic>
        <p:nvPicPr>
          <p:cNvPr id="8" name="Graphic 7" descr="Add with solid fill">
            <a:extLst>
              <a:ext uri="{FF2B5EF4-FFF2-40B4-BE49-F238E27FC236}">
                <a16:creationId xmlns:a16="http://schemas.microsoft.com/office/drawing/2014/main" id="{313E85A4-2CC0-4C6A-9A3C-A8C2E99F76E3}"/>
              </a:ext>
            </a:extLst>
          </p:cNvPr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2"/>
              </a:ext>
            </a:extLst>
          </a:blip>
          <a:stretch>
            <a:fillRect/>
          </a:stretch>
        </p:blipFill>
        <p:spPr>
          <a:xfrm>
            <a:off x="7881209" y="3863121"/>
            <a:ext cx="484909" cy="484909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742C1D9-9A5D-4B61-9407-FF6314D1BAF2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3828149" y="4061322"/>
            <a:ext cx="378230" cy="62345"/>
          </a:xfrm>
          <a:prstGeom prst="rect">
            <a:avLst/>
          </a:prstGeom>
          <a:solidFill>
            <a:srgbClr val="3F2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F4ED93-B8C8-44B7-B57F-E9371649F617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3828149" y="4201691"/>
            <a:ext cx="378230" cy="62345"/>
          </a:xfrm>
          <a:prstGeom prst="rect">
            <a:avLst/>
          </a:prstGeom>
          <a:solidFill>
            <a:srgbClr val="3F2A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952C1BC-58C7-4030-AD7F-7E3D9F7E5004}"/>
              </a:ext>
            </a:extLst>
          </p:cNvPr>
          <p:cNvGraphicFramePr>
            <a:graphicFrameLocks noGrp="1"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1734292221"/>
              </p:ext>
            </p:extLst>
          </p:nvPr>
        </p:nvGraphicFramePr>
        <p:xfrm>
          <a:off x="5008053" y="2307138"/>
          <a:ext cx="2168973" cy="272968"/>
        </p:xfrm>
        <a:graphic>
          <a:graphicData uri="http://schemas.openxmlformats.org/drawingml/2006/table">
            <a:tbl>
              <a:tblPr/>
              <a:tblGrid>
                <a:gridCol w="2168973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180582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>
                          <a:solidFill>
                            <a:srgbClr val="3F2A56"/>
                          </a:solidFill>
                          <a:effectLst/>
                          <a:latin typeface="Calibri"/>
                        </a:rPr>
                        <a:t>NUMÉRO D’ENTREPRISE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8340C63-CEED-48EB-BD0C-C64AC66FEA32}"/>
              </a:ext>
            </a:extLst>
          </p:cNvPr>
          <p:cNvGraphicFramePr>
            <a:graphicFrameLocks noGrp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657283822"/>
              </p:ext>
            </p:extLst>
          </p:nvPr>
        </p:nvGraphicFramePr>
        <p:xfrm>
          <a:off x="9033581" y="2307138"/>
          <a:ext cx="2259057" cy="272968"/>
        </p:xfrm>
        <a:graphic>
          <a:graphicData uri="http://schemas.openxmlformats.org/drawingml/2006/table">
            <a:tbl>
              <a:tblPr/>
              <a:tblGrid>
                <a:gridCol w="2259057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238429">
                <a:tc>
                  <a:txBody>
                    <a:bodyPr/>
                    <a:lstStyle/>
                    <a:p>
                      <a:pPr algn="ctr" fontAlgn="base"/>
                      <a:r>
                        <a:rPr lang="en-US" sz="1400" b="1" i="0">
                          <a:solidFill>
                            <a:srgbClr val="3F2A56"/>
                          </a:solidFill>
                          <a:effectLst/>
                          <a:latin typeface="+mn-lt"/>
                        </a:rPr>
                        <a:t>NUMÉRO D’ENTREPRISE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</a:tbl>
          </a:graphicData>
        </a:graphic>
      </p:graphicFrame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3477831-6604-4D22-8AF8-9ACBA9EC23EF}"/>
              </a:ext>
            </a:extLst>
          </p:cNvPr>
          <p:cNvCxnSpPr>
            <a:cxnSpLocks/>
            <a:stCxn id="18" idx="3"/>
            <a:endCxn id="19" idx="1"/>
          </p:cNvCxnSpPr>
          <p:nvPr>
            <p:custDataLst>
              <p:tags r:id="rId11"/>
            </p:custDataLst>
          </p:nvPr>
        </p:nvCxnSpPr>
        <p:spPr>
          <a:xfrm>
            <a:off x="7177026" y="2443622"/>
            <a:ext cx="1856555" cy="0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>
            <a:extLst>
              <a:ext uri="{FF2B5EF4-FFF2-40B4-BE49-F238E27FC236}">
                <a16:creationId xmlns:a16="http://schemas.microsoft.com/office/drawing/2014/main" id="{68DCE5C6-9F22-4AE4-9C16-F6A98BFEDE81}"/>
              </a:ext>
            </a:extLst>
          </p:cNvPr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 rotWithShape="1"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9" b="-6532"/>
          <a:stretch/>
        </p:blipFill>
        <p:spPr bwMode="auto">
          <a:xfrm>
            <a:off x="8574183" y="2873336"/>
            <a:ext cx="3176229" cy="822960"/>
          </a:xfrm>
          <a:prstGeom prst="rect">
            <a:avLst/>
          </a:prstGeom>
          <a:noFill/>
          <a:ln w="12700">
            <a:solidFill>
              <a:schemeClr val="accent4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A593E21D-78E2-48B3-A0BD-3901DE55BD5E}"/>
              </a:ext>
            </a:extLst>
          </p:cNvPr>
          <p:cNvSpPr txBox="1"/>
          <p:nvPr>
            <p:custDataLst>
              <p:tags r:id="rId13"/>
            </p:custDataLst>
          </p:nvPr>
        </p:nvSpPr>
        <p:spPr>
          <a:xfrm>
            <a:off x="230837" y="164238"/>
            <a:ext cx="9100801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CA" sz="4000">
                <a:solidFill>
                  <a:srgbClr val="3F2A56"/>
                </a:solidFill>
              </a:rPr>
              <a:t>Environnement de fichiers </a:t>
            </a:r>
            <a:r>
              <a:rPr lang="fr-CA" sz="4000" err="1">
                <a:solidFill>
                  <a:srgbClr val="3F2A56"/>
                </a:solidFill>
              </a:rPr>
              <a:t>couplables</a:t>
            </a:r>
            <a:endParaRPr lang="fr-CA" sz="4000">
              <a:solidFill>
                <a:srgbClr val="3F2A56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77D0032-5F24-C754-C647-CE920FB4D24D}"/>
              </a:ext>
            </a:extLst>
          </p:cNvPr>
          <p:cNvGraphicFramePr>
            <a:graphicFrameLocks noGrp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716425096"/>
              </p:ext>
            </p:extLst>
          </p:nvPr>
        </p:nvGraphicFramePr>
        <p:xfrm>
          <a:off x="8893751" y="4839860"/>
          <a:ext cx="2708563" cy="1212440"/>
        </p:xfrm>
        <a:graphic>
          <a:graphicData uri="http://schemas.openxmlformats.org/drawingml/2006/table">
            <a:tbl>
              <a:tblPr/>
              <a:tblGrid>
                <a:gridCol w="2708563">
                  <a:extLst>
                    <a:ext uri="{9D8B030D-6E8A-4147-A177-3AD203B41FA5}">
                      <a16:colId xmlns:a16="http://schemas.microsoft.com/office/drawing/2014/main" val="3670052776"/>
                    </a:ext>
                  </a:extLst>
                </a:gridCol>
              </a:tblGrid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fr-CA" sz="1200" b="0" i="0" noProof="0">
                          <a:solidFill>
                            <a:srgbClr val="000000"/>
                          </a:solidFill>
                          <a:effectLst/>
                        </a:rPr>
                        <a:t>Total des revenus (8299)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368152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fr-CA" sz="1200" b="0" i="0" noProof="0">
                          <a:solidFill>
                            <a:schemeClr val="tx1"/>
                          </a:solidFill>
                          <a:effectLst/>
                        </a:rPr>
                        <a:t>Profit brut / perte brute (8519)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34076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fr-CA" sz="1200" b="0" i="0" noProof="0">
                          <a:solidFill>
                            <a:srgbClr val="000000"/>
                          </a:solidFill>
                          <a:effectLst/>
                        </a:rPr>
                        <a:t>Total des dépenses d’exploitation (9421)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52681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fr-CA" sz="1200" b="0" i="0" noProof="0">
                          <a:solidFill>
                            <a:srgbClr val="000000"/>
                          </a:solidFill>
                          <a:effectLst/>
                        </a:rPr>
                        <a:t>Revenu net (9999)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0338821"/>
                  </a:ext>
                </a:extLst>
              </a:tr>
              <a:tr h="238429">
                <a:tc>
                  <a:txBody>
                    <a:bodyPr/>
                    <a:lstStyle/>
                    <a:p>
                      <a:pPr algn="l" fontAlgn="base"/>
                      <a:r>
                        <a:rPr lang="fr-CA" sz="1200" b="0" i="0" noProof="0">
                          <a:solidFill>
                            <a:srgbClr val="000000"/>
                          </a:solidFill>
                          <a:effectLst/>
                        </a:rPr>
                        <a:t>Employés (PDR_7_2)</a:t>
                      </a:r>
                    </a:p>
                  </a:txBody>
                  <a:tcPr marL="59607" marR="59607" marT="29804" marB="29804" anchor="b">
                    <a:lnL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613729"/>
                  </a:ext>
                </a:extLst>
              </a:tr>
            </a:tbl>
          </a:graphicData>
        </a:graphic>
      </p:graphicFrame>
      <p:sp>
        <p:nvSpPr>
          <p:cNvPr id="32" name="Rectangle 31">
            <a:extLst>
              <a:ext uri="{FF2B5EF4-FFF2-40B4-BE49-F238E27FC236}">
                <a16:creationId xmlns:a16="http://schemas.microsoft.com/office/drawing/2014/main" id="{5B5A6284-7410-431C-ADE9-872BE068411B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6003371" y="4572035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D463828-F4D6-425A-9053-097CE6601F9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6181711" y="4794292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3C3757E-92F0-4450-93F2-A4E8B9F6C92B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6367593" y="5033398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BF7C1C2-2436-4471-8F20-C1AD8B69FA25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-54080" y="1253379"/>
            <a:ext cx="4095617" cy="4154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CA" sz="2100" b="1">
                <a:solidFill>
                  <a:srgbClr val="3F2A56"/>
                </a:solidFill>
                <a:cs typeface="Helvetica"/>
              </a:rPr>
              <a:t>Questions d’ordre stratégique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B0EABA6-422B-4DFD-8689-B5F84B48938A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406196" y="2138327"/>
            <a:ext cx="3058079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lvl="0" algn="l">
              <a:buNone/>
            </a:pPr>
            <a:r>
              <a:rPr lang="fr-CA" sz="1600" b="0" i="0" u="none" strike="noStrike">
                <a:solidFill>
                  <a:srgbClr val="3F2A56"/>
                </a:solidFill>
                <a:effectLst/>
                <a:latin typeface="+mn-lt"/>
              </a:rPr>
              <a:t>Quel est le revenu moyen des entreprises réglementées?</a:t>
            </a:r>
            <a:endParaRPr lang="fr-CA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7575E75-78A3-458E-877F-420CE7D2E059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406196" y="3092035"/>
            <a:ext cx="3336503" cy="33855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Quelle est </a:t>
            </a:r>
            <a:r>
              <a:rPr lang="fr-CA" sz="1600">
                <a:solidFill>
                  <a:srgbClr val="3F2A56"/>
                </a:solidFill>
              </a:rPr>
              <a:t>leur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</a:t>
            </a:r>
            <a:r>
              <a:rPr lang="fr-CA" sz="1600">
                <a:solidFill>
                  <a:srgbClr val="3F2A56"/>
                </a:solidFill>
              </a:rPr>
              <a:t>répartition au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pays?</a:t>
            </a:r>
            <a:endParaRPr lang="fr-CA" sz="1600" b="0">
              <a:solidFill>
                <a:srgbClr val="3F2A56"/>
              </a:solidFill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7D6CAB6-CE7F-47AB-A7FB-94E437E75B02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391157" y="3758807"/>
            <a:ext cx="337138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Quelles sont </a:t>
            </a:r>
            <a:r>
              <a:rPr lang="fr-CA" sz="1600">
                <a:solidFill>
                  <a:srgbClr val="3F2A56"/>
                </a:solidFill>
              </a:rPr>
              <a:t>les 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principales destinations </a:t>
            </a:r>
            <a:r>
              <a:rPr lang="fr-CA" sz="1600">
                <a:solidFill>
                  <a:srgbClr val="3F2A56"/>
                </a:solidFill>
              </a:rPr>
              <a:t>de leurs exportations?</a:t>
            </a:r>
            <a:endParaRPr lang="fr-CA" sz="1600" b="0">
              <a:solidFill>
                <a:srgbClr val="3F2A56"/>
              </a:solidFill>
              <a:latin typeface="+mn-lt"/>
              <a:cs typeface="Calibri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B005113-E831-4C53-AD14-5782A94C3642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366306" y="4740076"/>
            <a:ext cx="3251462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Combien </a:t>
            </a:r>
            <a:r>
              <a:rPr lang="fr-CA" sz="1600">
                <a:solidFill>
                  <a:srgbClr val="3F2A56"/>
                </a:solidFill>
              </a:rPr>
              <a:t>d’entre-elles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appartiennent à des femmes?</a:t>
            </a:r>
            <a:endParaRPr lang="fr-CA" sz="160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744EB10-E98F-49FB-9349-11CFC3354624}"/>
              </a:ext>
            </a:extLst>
          </p:cNvPr>
          <p:cNvSpPr txBox="1"/>
          <p:nvPr>
            <p:custDataLst>
              <p:tags r:id="rId23"/>
            </p:custDataLst>
          </p:nvPr>
        </p:nvSpPr>
        <p:spPr>
          <a:xfrm>
            <a:off x="361919" y="5599938"/>
            <a:ext cx="3301063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fontAlgn="base"/>
            <a:r>
              <a:rPr lang="fr-CA" sz="1600">
                <a:solidFill>
                  <a:srgbClr val="3F2A56"/>
                </a:solidFill>
              </a:rPr>
              <a:t>Combien investissent-elles</a:t>
            </a:r>
            <a:r>
              <a:rPr lang="fr-CA" sz="1600" b="0" i="0">
                <a:solidFill>
                  <a:srgbClr val="3F2A56"/>
                </a:solidFill>
                <a:effectLst/>
                <a:latin typeface="+mn-lt"/>
              </a:rPr>
              <a:t> dans la recherche et le développement?</a:t>
            </a:r>
          </a:p>
        </p:txBody>
      </p:sp>
      <p:pic>
        <p:nvPicPr>
          <p:cNvPr id="48" name="Picture 47">
            <a:extLst>
              <a:ext uri="{FF2B5EF4-FFF2-40B4-BE49-F238E27FC236}">
                <a16:creationId xmlns:a16="http://schemas.microsoft.com/office/drawing/2014/main" id="{0DEE52A1-B023-471C-B395-6F299804FD3F}"/>
              </a:ext>
            </a:extLst>
          </p:cNvPr>
          <p:cNvPicPr>
            <a:picLocks noChangeAspect="1"/>
          </p:cNvPicPr>
          <p:nvPr>
            <p:custDataLst>
              <p:tags r:id="rId24"/>
            </p:custDataLst>
          </p:nvPr>
        </p:nvPicPr>
        <p:blipFill rotWithShape="1"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0" r="1470" b="4077"/>
          <a:stretch/>
        </p:blipFill>
        <p:spPr>
          <a:xfrm>
            <a:off x="8575804" y="3640481"/>
            <a:ext cx="3176229" cy="731520"/>
          </a:xfrm>
          <a:prstGeom prst="rect">
            <a:avLst/>
          </a:prstGeom>
          <a:ln w="12700">
            <a:solidFill>
              <a:schemeClr val="accent4"/>
            </a:solidFill>
          </a:ln>
        </p:spPr>
      </p:pic>
      <p:sp>
        <p:nvSpPr>
          <p:cNvPr id="50" name="Rectangle 49">
            <a:extLst>
              <a:ext uri="{FF2B5EF4-FFF2-40B4-BE49-F238E27FC236}">
                <a16:creationId xmlns:a16="http://schemas.microsoft.com/office/drawing/2014/main" id="{3A10D69C-B86B-487D-A43D-8200E6037D0F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4908506" y="4588962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9C08E5C-ED8E-44F7-B9F1-0AD7D08420E9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5086846" y="4811219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9A205BEC-9845-46A7-87F6-590826A11F14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5272728" y="5050325"/>
            <a:ext cx="819813" cy="1098695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26CEDDC-7A52-419D-9BAF-3A8CEBFB429E}"/>
              </a:ext>
            </a:extLst>
          </p:cNvPr>
          <p:cNvGrpSpPr/>
          <p:nvPr>
            <p:custDataLst>
              <p:tags r:id="rId28"/>
            </p:custDataLst>
          </p:nvPr>
        </p:nvGrpSpPr>
        <p:grpSpPr>
          <a:xfrm>
            <a:off x="4684459" y="2864053"/>
            <a:ext cx="2799515" cy="1479453"/>
            <a:chOff x="4674033" y="2880182"/>
            <a:chExt cx="2799515" cy="1479453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097EDE58-66CF-45D3-8090-B5434A1DAD03}"/>
                </a:ext>
              </a:extLst>
            </p:cNvPr>
            <p:cNvGrpSpPr/>
            <p:nvPr/>
          </p:nvGrpSpPr>
          <p:grpSpPr>
            <a:xfrm>
              <a:off x="4674033" y="2880182"/>
              <a:ext cx="2799515" cy="1479453"/>
              <a:chOff x="4674033" y="2880182"/>
              <a:chExt cx="2799515" cy="1479453"/>
            </a:xfrm>
          </p:grpSpPr>
          <p:pic>
            <p:nvPicPr>
              <p:cNvPr id="23" name="Picture 2">
                <a:extLst>
                  <a:ext uri="{FF2B5EF4-FFF2-40B4-BE49-F238E27FC236}">
                    <a16:creationId xmlns:a16="http://schemas.microsoft.com/office/drawing/2014/main" id="{30817F71-B567-4BC6-B745-2526AFD274E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 rotWithShape="1">
              <a:blip r:embed="rId3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91" t="2742" r="965" b="58173"/>
              <a:stretch/>
            </p:blipFill>
            <p:spPr bwMode="auto">
              <a:xfrm>
                <a:off x="4674033" y="2880182"/>
                <a:ext cx="2799515" cy="1479453"/>
              </a:xfrm>
              <a:prstGeom prst="rect">
                <a:avLst/>
              </a:prstGeom>
              <a:noFill/>
              <a:ln w="12700">
                <a:solidFill>
                  <a:srgbClr val="00B0F0"/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4283E0A3-D718-43B9-BD2D-E4AE5E4C5B10}"/>
                  </a:ext>
                </a:extLst>
              </p:cNvPr>
              <p:cNvSpPr/>
              <p:nvPr/>
            </p:nvSpPr>
            <p:spPr>
              <a:xfrm>
                <a:off x="5476973" y="3720029"/>
                <a:ext cx="1036949" cy="6603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0DF4C133-ED4F-4F43-BE1D-B99D64390F6E}"/>
                  </a:ext>
                </a:extLst>
              </p:cNvPr>
              <p:cNvSpPr/>
              <p:nvPr/>
            </p:nvSpPr>
            <p:spPr>
              <a:xfrm>
                <a:off x="5480646" y="3859449"/>
                <a:ext cx="1056728" cy="2303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2874806A-3A02-4393-8AA6-6C7BACB4B23A}"/>
                </a:ext>
              </a:extLst>
            </p:cNvPr>
            <p:cNvSpPr/>
            <p:nvPr/>
          </p:nvSpPr>
          <p:spPr>
            <a:xfrm>
              <a:off x="5491210" y="3216393"/>
              <a:ext cx="292193" cy="101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37AD03BD-6E3B-44A5-BF49-67EE81145BF8}"/>
                </a:ext>
              </a:extLst>
            </p:cNvPr>
            <p:cNvSpPr/>
            <p:nvPr/>
          </p:nvSpPr>
          <p:spPr>
            <a:xfrm>
              <a:off x="6533701" y="3228274"/>
              <a:ext cx="722742" cy="10185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6120755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4509d7-40f3-4194-9352-72a14d08458e">
      <Terms xmlns="http://schemas.microsoft.com/office/infopath/2007/PartnerControls"/>
    </lcf76f155ced4ddcb4097134ff3c332f>
    <TaxCatchAll xmlns="0bd148ba-1401-494d-a82a-29dfdf59598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E885A4EAD3B34FA6F7339F6B7E6C29" ma:contentTypeVersion="16" ma:contentTypeDescription="Create a new document." ma:contentTypeScope="" ma:versionID="f5c766d13fcaa94076419af92d2cf7fb">
  <xsd:schema xmlns:xsd="http://www.w3.org/2001/XMLSchema" xmlns:xs="http://www.w3.org/2001/XMLSchema" xmlns:p="http://schemas.microsoft.com/office/2006/metadata/properties" xmlns:ns2="aa4509d7-40f3-4194-9352-72a14d08458e" xmlns:ns3="0bd148ba-1401-494d-a82a-29dfdf595982" targetNamespace="http://schemas.microsoft.com/office/2006/metadata/properties" ma:root="true" ma:fieldsID="a17666f71e7973b290db934bebce3be5" ns2:_="" ns3:_="">
    <xsd:import namespace="aa4509d7-40f3-4194-9352-72a14d08458e"/>
    <xsd:import namespace="0bd148ba-1401-494d-a82a-29dfdf59598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4509d7-40f3-4194-9352-72a14d0845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e2fad2-47b1-4724-b92c-1944d3ff5d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d148ba-1401-494d-a82a-29dfdf59598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f12df5e-0a34-431a-973d-ec765032a876}" ma:internalName="TaxCatchAll" ma:showField="CatchAllData" ma:web="0bd148ba-1401-494d-a82a-29dfdf59598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FC9A1F-B54D-45CE-B460-86E76B5086B9}">
  <ds:schemaRefs>
    <ds:schemaRef ds:uri="0bd148ba-1401-494d-a82a-29dfdf595982"/>
    <ds:schemaRef ds:uri="aa4509d7-40f3-4194-9352-72a14d08458e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757D7DAD-FE49-4B89-B654-C761F981FC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7BC518-A103-48EC-A4D5-F3FA2B62B763}">
  <ds:schemaRefs>
    <ds:schemaRef ds:uri="0bd148ba-1401-494d-a82a-29dfdf595982"/>
    <ds:schemaRef ds:uri="aa4509d7-40f3-4194-9352-72a14d08458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</cp:revision>
  <dcterms:created xsi:type="dcterms:W3CDTF">2022-06-28T15:50:06Z</dcterms:created>
  <dcterms:modified xsi:type="dcterms:W3CDTF">2022-07-22T18:47:26Z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0x01010086E885A4EAD3B34FA6F7339F6B7E6C29</vt:lpwstr>
  </property>
  <property fmtid="{D5CDD505-2E9C-101B-9397-08002B2CF9AE}" pid="3" name="MediaServiceImageTags">
    <vt:lpwstr/>
  </property>
</Properties>
</file>